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61" r:id="rId5"/>
    <p:sldId id="263" r:id="rId6"/>
    <p:sldId id="265" r:id="rId7"/>
    <p:sldId id="264" r:id="rId8"/>
    <p:sldId id="256" r:id="rId9"/>
    <p:sldId id="266" r:id="rId10"/>
    <p:sldId id="26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73" r:id="rId20"/>
    <p:sldId id="282" r:id="rId21"/>
    <p:sldId id="267" r:id="rId22"/>
    <p:sldId id="272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test\2014.03one_simulator(Hybrid)\src\BubbleRap_ttl_test\20140319ONE(Hybrid)-infocom06-98-Buffer3M-Msg25k-Interval259%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test\2014.03one_simulator(Hybrid)\src\BubbleRap_ttl_test\20140319ONE(Hybrid)-infocom06-98-Buffer3M-Msg25k-Interval259%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one(hybrid) copies=200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cmabridgerelay!$B$20:$DU$20</c:f>
              <c:numCache>
                <c:formatCode>General</c:formatCode>
                <c:ptCount val="124"/>
                <c:pt idx="0">
                  <c:v>3.9E-2</c:v>
                </c:pt>
                <c:pt idx="19">
                  <c:v>7.0000000000000007E-2</c:v>
                </c:pt>
                <c:pt idx="40">
                  <c:v>0.10100000000000001</c:v>
                </c:pt>
                <c:pt idx="53">
                  <c:v>0.16500000000000001</c:v>
                </c:pt>
                <c:pt idx="62">
                  <c:v>0.223</c:v>
                </c:pt>
                <c:pt idx="79">
                  <c:v>0.34200000000000003</c:v>
                </c:pt>
                <c:pt idx="88">
                  <c:v>0.45800000000000002</c:v>
                </c:pt>
                <c:pt idx="97">
                  <c:v>0.58199999999999996</c:v>
                </c:pt>
                <c:pt idx="105">
                  <c:v>0.68100000000000005</c:v>
                </c:pt>
                <c:pt idx="114">
                  <c:v>0.74199999999999999</c:v>
                </c:pt>
                <c:pt idx="123">
                  <c:v>0.746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one(hybrid) copies=100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cmabridgerelay!$B$26:$DU$26</c:f>
              <c:numCache>
                <c:formatCode>General</c:formatCode>
                <c:ptCount val="124"/>
                <c:pt idx="0">
                  <c:v>0.04</c:v>
                </c:pt>
                <c:pt idx="19">
                  <c:v>6.4000000000000001E-2</c:v>
                </c:pt>
                <c:pt idx="40">
                  <c:v>0.1</c:v>
                </c:pt>
                <c:pt idx="53">
                  <c:v>0.155</c:v>
                </c:pt>
                <c:pt idx="62">
                  <c:v>0.20799999999999999</c:v>
                </c:pt>
                <c:pt idx="79">
                  <c:v>0.33300000000000002</c:v>
                </c:pt>
                <c:pt idx="88">
                  <c:v>0.434</c:v>
                </c:pt>
                <c:pt idx="97">
                  <c:v>0.57399999999999995</c:v>
                </c:pt>
                <c:pt idx="105">
                  <c:v>0.68200000000000005</c:v>
                </c:pt>
                <c:pt idx="114">
                  <c:v>0.74199999999999999</c:v>
                </c:pt>
                <c:pt idx="123">
                  <c:v>0.74399999999999999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  <c:pt idx="0">
                  <c:v>one(hybrid) copies=10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cmabridgerelay!$B$32:$DU$32</c:f>
              <c:numCache>
                <c:formatCode>General</c:formatCode>
                <c:ptCount val="124"/>
                <c:pt idx="0">
                  <c:v>3.1E-2</c:v>
                </c:pt>
                <c:pt idx="19">
                  <c:v>5.2999999999999999E-2</c:v>
                </c:pt>
                <c:pt idx="40">
                  <c:v>7.4999999999999997E-2</c:v>
                </c:pt>
                <c:pt idx="53">
                  <c:v>0.126</c:v>
                </c:pt>
                <c:pt idx="62">
                  <c:v>0.17699999999999999</c:v>
                </c:pt>
                <c:pt idx="79">
                  <c:v>0.28699999999999998</c:v>
                </c:pt>
                <c:pt idx="88">
                  <c:v>0.39100000000000001</c:v>
                </c:pt>
                <c:pt idx="97">
                  <c:v>0.52900000000000003</c:v>
                </c:pt>
                <c:pt idx="105">
                  <c:v>0.64500000000000002</c:v>
                </c:pt>
                <c:pt idx="114">
                  <c:v>0.71199999999999997</c:v>
                </c:pt>
                <c:pt idx="123">
                  <c:v>0.71699999999999997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cmabridgerelay!$A$36</c:f>
              <c:strCache>
                <c:ptCount val="1"/>
                <c:pt idx="0">
                  <c:v>one(0317)</c:v>
                </c:pt>
              </c:strCache>
            </c:strRef>
          </c:tx>
          <c:val>
            <c:numRef>
              <c:f>cmabridgerelay!$B$38:$DU$38</c:f>
              <c:numCache>
                <c:formatCode>General</c:formatCode>
                <c:ptCount val="124"/>
                <c:pt idx="0">
                  <c:v>0.03</c:v>
                </c:pt>
                <c:pt idx="19">
                  <c:v>5.1999999999999998E-2</c:v>
                </c:pt>
                <c:pt idx="40">
                  <c:v>7.4999999999999997E-2</c:v>
                </c:pt>
                <c:pt idx="53">
                  <c:v>0.127</c:v>
                </c:pt>
                <c:pt idx="62">
                  <c:v>0.17399999999999999</c:v>
                </c:pt>
                <c:pt idx="79">
                  <c:v>0.32</c:v>
                </c:pt>
                <c:pt idx="88">
                  <c:v>0.46500000000000002</c:v>
                </c:pt>
                <c:pt idx="97">
                  <c:v>0.64700000000000002</c:v>
                </c:pt>
                <c:pt idx="105">
                  <c:v>0.75900000000000001</c:v>
                </c:pt>
                <c:pt idx="114">
                  <c:v>0.79800000000000004</c:v>
                </c:pt>
                <c:pt idx="123">
                  <c:v>0.78700000000000003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667008"/>
        <c:axId val="130700032"/>
      </c:lineChart>
      <c:catAx>
        <c:axId val="128667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540000"/>
          <a:lstStyle/>
          <a:p>
            <a:pPr>
              <a:defRPr/>
            </a:pPr>
            <a:endParaRPr lang="zh-TW"/>
          </a:p>
        </c:txPr>
        <c:crossAx val="130700032"/>
        <c:crosses val="autoZero"/>
        <c:auto val="1"/>
        <c:lblAlgn val="ctr"/>
        <c:lblOffset val="100"/>
        <c:noMultiLvlLbl val="0"/>
      </c:catAx>
      <c:valAx>
        <c:axId val="130700032"/>
        <c:scaling>
          <c:orientation val="minMax"/>
          <c:max val="0.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delivery_ratio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8667008"/>
        <c:crosses val="autoZero"/>
        <c:crossBetween val="midCat"/>
        <c:majorUnit val="0.1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one(hybrid) copies=200</c:v>
                </c:pt>
              </c:strCache>
            </c:strRef>
          </c:tx>
          <c:val>
            <c:numRef>
              <c:f>cmabridgerelay!$B$21:$DU$21</c:f>
              <c:numCache>
                <c:formatCode>General</c:formatCode>
                <c:ptCount val="124"/>
                <c:pt idx="0">
                  <c:v>1.3580000000000001</c:v>
                </c:pt>
                <c:pt idx="19">
                  <c:v>1.984</c:v>
                </c:pt>
                <c:pt idx="40">
                  <c:v>2.5840000000000001</c:v>
                </c:pt>
                <c:pt idx="53">
                  <c:v>3.6869999999999998</c:v>
                </c:pt>
                <c:pt idx="62">
                  <c:v>4.4550000000000001</c:v>
                </c:pt>
                <c:pt idx="79">
                  <c:v>5.7409999999999997</c:v>
                </c:pt>
                <c:pt idx="88">
                  <c:v>6.6479999999999997</c:v>
                </c:pt>
                <c:pt idx="97">
                  <c:v>7.05</c:v>
                </c:pt>
                <c:pt idx="105">
                  <c:v>7.5179999999999998</c:v>
                </c:pt>
                <c:pt idx="114">
                  <c:v>7.681</c:v>
                </c:pt>
                <c:pt idx="123">
                  <c:v>7.6050000000000004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one(hybrid) copies=100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cmabridgerelay!$B$27:$DU$27</c:f>
              <c:numCache>
                <c:formatCode>General</c:formatCode>
                <c:ptCount val="124"/>
                <c:pt idx="0">
                  <c:v>1.1180000000000001</c:v>
                </c:pt>
                <c:pt idx="19">
                  <c:v>1.548</c:v>
                </c:pt>
                <c:pt idx="40">
                  <c:v>2.0049999999999999</c:v>
                </c:pt>
                <c:pt idx="53">
                  <c:v>2.6339999999999999</c:v>
                </c:pt>
                <c:pt idx="62">
                  <c:v>3.0910000000000002</c:v>
                </c:pt>
                <c:pt idx="79">
                  <c:v>3.9830000000000001</c:v>
                </c:pt>
                <c:pt idx="88">
                  <c:v>4.5380000000000003</c:v>
                </c:pt>
                <c:pt idx="97">
                  <c:v>4.9269999999999996</c:v>
                </c:pt>
                <c:pt idx="105">
                  <c:v>5.0979999999999999</c:v>
                </c:pt>
                <c:pt idx="114">
                  <c:v>5.22</c:v>
                </c:pt>
                <c:pt idx="123">
                  <c:v>5.2450000000000001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  <c:pt idx="0">
                  <c:v>one(hybrid) copies=10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cmabridgerelay!$B$33:$DU$33</c:f>
              <c:numCache>
                <c:formatCode>General</c:formatCode>
                <c:ptCount val="124"/>
                <c:pt idx="0">
                  <c:v>0.71399999999999997</c:v>
                </c:pt>
                <c:pt idx="19">
                  <c:v>0.93600000000000005</c:v>
                </c:pt>
                <c:pt idx="40">
                  <c:v>1.109</c:v>
                </c:pt>
                <c:pt idx="53">
                  <c:v>1.371</c:v>
                </c:pt>
                <c:pt idx="62">
                  <c:v>1.5489999999999999</c:v>
                </c:pt>
                <c:pt idx="79">
                  <c:v>1.9419999999999999</c:v>
                </c:pt>
                <c:pt idx="88">
                  <c:v>2.1560000000000001</c:v>
                </c:pt>
                <c:pt idx="97">
                  <c:v>2.3570000000000002</c:v>
                </c:pt>
                <c:pt idx="105">
                  <c:v>2.4990000000000001</c:v>
                </c:pt>
                <c:pt idx="114">
                  <c:v>2.5880000000000001</c:v>
                </c:pt>
                <c:pt idx="123">
                  <c:v>2.5870000000000002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cmabridgerelay!$A$36</c:f>
              <c:strCache>
                <c:ptCount val="1"/>
                <c:pt idx="0">
                  <c:v>one(0317)</c:v>
                </c:pt>
              </c:strCache>
            </c:strRef>
          </c:tx>
          <c:val>
            <c:numRef>
              <c:f>cmabridgerelay!$B$39:$DU$39</c:f>
              <c:numCache>
                <c:formatCode>General</c:formatCode>
                <c:ptCount val="124"/>
                <c:pt idx="0">
                  <c:v>0.90900000000000003</c:v>
                </c:pt>
                <c:pt idx="19">
                  <c:v>1.2190000000000001</c:v>
                </c:pt>
                <c:pt idx="40">
                  <c:v>1.514</c:v>
                </c:pt>
                <c:pt idx="53">
                  <c:v>2.121</c:v>
                </c:pt>
                <c:pt idx="62">
                  <c:v>2.7069999999999999</c:v>
                </c:pt>
                <c:pt idx="79">
                  <c:v>4.2130000000000001</c:v>
                </c:pt>
                <c:pt idx="88">
                  <c:v>5.569</c:v>
                </c:pt>
                <c:pt idx="97">
                  <c:v>7.468</c:v>
                </c:pt>
                <c:pt idx="105">
                  <c:v>9.2560000000000002</c:v>
                </c:pt>
                <c:pt idx="114">
                  <c:v>10.952999999999999</c:v>
                </c:pt>
                <c:pt idx="123">
                  <c:v>10.561999999999999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714048"/>
        <c:axId val="221585792"/>
      </c:lineChart>
      <c:catAx>
        <c:axId val="213714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420000"/>
          <a:lstStyle/>
          <a:p>
            <a:pPr>
              <a:defRPr/>
            </a:pPr>
            <a:endParaRPr lang="zh-TW"/>
          </a:p>
        </c:txPr>
        <c:crossAx val="221585792"/>
        <c:crosses val="autoZero"/>
        <c:auto val="1"/>
        <c:lblAlgn val="ctr"/>
        <c:lblOffset val="100"/>
        <c:noMultiLvlLbl val="0"/>
      </c:catAx>
      <c:valAx>
        <c:axId val="221585792"/>
        <c:scaling>
          <c:orientation val="minMax"/>
          <c:max val="15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total_cost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714048"/>
        <c:crosses val="autoZero"/>
        <c:crossBetween val="midCat"/>
        <c:majorUnit val="2"/>
      </c:valAx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4877762" cy="431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TBFS </a:t>
            </a:r>
            <a:r>
              <a:rPr lang="en-US" altLang="zh-TW" dirty="0" smtClean="0"/>
              <a:t>Algorithm(cont.)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79512" y="1988840"/>
            <a:ext cx="28083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05" y="1643049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09" y="1757496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6244694" y="1983806"/>
            <a:ext cx="465526" cy="18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pic>
        <p:nvPicPr>
          <p:cNvPr id="14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761" y="3598817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65" y="3713264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5753971" y="3939574"/>
            <a:ext cx="465526" cy="18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" name="直線單箭頭接點 19"/>
          <p:cNvCxnSpPr>
            <a:stCxn id="13" idx="2"/>
          </p:cNvCxnSpPr>
          <p:nvPr/>
        </p:nvCxnSpPr>
        <p:spPr>
          <a:xfrm flipH="1">
            <a:off x="6029770" y="2166587"/>
            <a:ext cx="447687" cy="1509589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37412" y="1813427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pic>
        <p:nvPicPr>
          <p:cNvPr id="2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119" y="3188213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23" y="3302660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6911451" y="3553826"/>
            <a:ext cx="465526" cy="1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other</a:t>
            </a:r>
            <a:endParaRPr lang="zh-TW" altLang="en-US" sz="900" dirty="0"/>
          </a:p>
        </p:txBody>
      </p:sp>
      <p:pic>
        <p:nvPicPr>
          <p:cNvPr id="2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254" y="2456779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258" y="2571226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8188586" y="2822392"/>
            <a:ext cx="465526" cy="1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other</a:t>
            </a:r>
            <a:endParaRPr lang="zh-TW" altLang="en-US" sz="900" dirty="0"/>
          </a:p>
        </p:txBody>
      </p:sp>
      <p:cxnSp>
        <p:nvCxnSpPr>
          <p:cNvPr id="31" name="直線接點 30"/>
          <p:cNvCxnSpPr>
            <a:stCxn id="13" idx="2"/>
            <a:endCxn id="26" idx="0"/>
          </p:cNvCxnSpPr>
          <p:nvPr/>
        </p:nvCxnSpPr>
        <p:spPr>
          <a:xfrm>
            <a:off x="6477457" y="2166587"/>
            <a:ext cx="684671" cy="113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3" idx="2"/>
            <a:endCxn id="28" idx="1"/>
          </p:cNvCxnSpPr>
          <p:nvPr/>
        </p:nvCxnSpPr>
        <p:spPr>
          <a:xfrm>
            <a:off x="6477457" y="2166587"/>
            <a:ext cx="1665797" cy="4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824" y="1983806"/>
            <a:ext cx="215214" cy="19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67" y="3934838"/>
            <a:ext cx="245960" cy="21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文字方塊 35"/>
          <p:cNvSpPr txBox="1"/>
          <p:nvPr/>
        </p:nvSpPr>
        <p:spPr>
          <a:xfrm>
            <a:off x="6730285" y="1804718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sp>
        <p:nvSpPr>
          <p:cNvPr id="3" name="矩形 2"/>
          <p:cNvSpPr/>
          <p:nvPr/>
        </p:nvSpPr>
        <p:spPr>
          <a:xfrm>
            <a:off x="539552" y="2492896"/>
            <a:ext cx="3744416" cy="6953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748958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093016" y="17166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=5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47" y="3578742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文字方塊 37"/>
          <p:cNvSpPr txBox="1"/>
          <p:nvPr/>
        </p:nvSpPr>
        <p:spPr>
          <a:xfrm>
            <a:off x="5152219" y="35464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=4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599163" y="1988840"/>
            <a:ext cx="2643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The number of remaining  forwarding hops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517833" y="4117546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>
                <a:solidFill>
                  <a:srgbClr val="FF0000"/>
                </a:solidFill>
              </a:rPr>
              <a:t>FinalRecipient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19 0.00718 L -0.13021 0.2694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13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6" grpId="0" animBg="1"/>
      <p:bldP spid="3" grpId="0" animBg="1"/>
      <p:bldP spid="6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9134" y="1786893"/>
            <a:ext cx="3367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3"/>
                </a:solidFill>
              </a:rPr>
              <a:t>pickGoodConnectionsForMessage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-48221" y="2132856"/>
            <a:ext cx="9289032" cy="295465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</a:rPr>
              <a:t> </a:t>
            </a:r>
            <a:r>
              <a:rPr lang="zh-TW" altLang="en-US" b="1" dirty="0" smtClean="0">
                <a:solidFill>
                  <a:schemeClr val="accent1"/>
                </a:solidFill>
              </a:rPr>
              <a:t>      </a:t>
            </a:r>
            <a:r>
              <a:rPr lang="en-US" altLang="zh-TW" sz="1400" b="1" dirty="0" smtClean="0">
                <a:solidFill>
                  <a:schemeClr val="accent1"/>
                </a:solidFill>
              </a:rPr>
              <a:t>for each </a:t>
            </a:r>
            <a:r>
              <a:rPr lang="en-US" altLang="zh-TW" sz="1400" b="1" dirty="0" err="1" smtClean="0">
                <a:solidFill>
                  <a:schemeClr val="accent1"/>
                </a:solidFill>
              </a:rPr>
              <a:t>CandidateConnections</a:t>
            </a:r>
            <a:r>
              <a:rPr lang="zh-TW" alt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1"/>
                </a:solidFill>
              </a:rPr>
              <a:t>as con{</a:t>
            </a:r>
            <a:r>
              <a:rPr lang="en-US" altLang="zh-TW" sz="1400" b="1" dirty="0" smtClean="0"/>
              <a:t/>
            </a:r>
            <a:br>
              <a:rPr lang="en-US" altLang="zh-TW" sz="1400" b="1" dirty="0" smtClean="0"/>
            </a:br>
            <a:r>
              <a:rPr lang="en-US" altLang="zh-TW" b="1" dirty="0" smtClean="0"/>
              <a:t>	</a:t>
            </a:r>
            <a:r>
              <a:rPr lang="en-US" altLang="zh-TW" sz="1200" b="1" dirty="0"/>
              <a:t>if(</a:t>
            </a:r>
            <a:r>
              <a:rPr lang="en-US" altLang="zh-TW" sz="1200" b="1" dirty="0" err="1"/>
              <a:t>NrofRemainingCopies</a:t>
            </a:r>
            <a:r>
              <a:rPr lang="en-US" altLang="zh-TW" sz="1200" b="1" dirty="0"/>
              <a:t> &gt; 1</a:t>
            </a:r>
            <a:r>
              <a:rPr lang="en-US" altLang="zh-TW" sz="1200" b="1" dirty="0" smtClean="0"/>
              <a:t>){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ShouldSendToReceiverMessage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SenderOwnsMsg.replicate</a:t>
            </a:r>
            <a:r>
              <a:rPr lang="en-US" altLang="zh-TW" sz="1200" dirty="0" smtClean="0"/>
              <a:t>()</a:t>
            </a:r>
          </a:p>
          <a:p>
            <a:r>
              <a:rPr lang="en-US" altLang="zh-TW" sz="1200" b="1" dirty="0" smtClean="0"/>
              <a:t>		</a:t>
            </a:r>
            <a:r>
              <a:rPr lang="en-US" altLang="zh-TW" sz="1200" dirty="0" err="1" smtClean="0"/>
              <a:t>ShouldSendCon</a:t>
            </a:r>
            <a:r>
              <a:rPr lang="en-US" altLang="zh-TW" sz="1200" dirty="0" smtClean="0"/>
              <a:t> = </a:t>
            </a:r>
            <a:r>
              <a:rPr lang="en-US" altLang="zh-TW" sz="1200" dirty="0" err="1" smtClean="0"/>
              <a:t>Con.getkey</a:t>
            </a:r>
            <a:r>
              <a:rPr lang="en-US" altLang="zh-TW" sz="1200" dirty="0" smtClean="0"/>
              <a:t>()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/>
              <a:t>MC = new Tuple&lt;Message, Connection&gt;(</a:t>
            </a:r>
            <a:r>
              <a:rPr lang="en-US" altLang="zh-TW" sz="1200" dirty="0" err="1" smtClean="0"/>
              <a:t>ShouldSendToReceiverMessage,ShouldSendCon</a:t>
            </a:r>
            <a:r>
              <a:rPr lang="en-US" altLang="zh-TW" sz="1200" dirty="0" smtClean="0"/>
              <a:t>)	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 = </a:t>
            </a:r>
            <a:r>
              <a:rPr lang="en-US" altLang="zh-TW" sz="1200" b="1" dirty="0" err="1" smtClean="0"/>
              <a:t>decideMessageCopies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OriginalTotalCopies,NrofRemainingCopies,SenderOwnsMsg,MC</a:t>
            </a:r>
            <a:r>
              <a:rPr lang="en-US" altLang="zh-TW" sz="1200" dirty="0" smtClean="0"/>
              <a:t>)</a:t>
            </a:r>
            <a:endParaRPr lang="en-US" altLang="zh-TW" sz="1200" b="1" dirty="0" smtClean="0"/>
          </a:p>
          <a:p>
            <a:r>
              <a:rPr lang="en-US" altLang="zh-TW" sz="1200" b="1" dirty="0"/>
              <a:t>	</a:t>
            </a:r>
            <a:r>
              <a:rPr lang="en-US" altLang="zh-TW" sz="1200" b="1" dirty="0" smtClean="0"/>
              <a:t>	</a:t>
            </a:r>
            <a:r>
              <a:rPr lang="en-US" altLang="zh-TW" sz="1200" dirty="0" err="1"/>
              <a:t>ShouldSendConnections.add</a:t>
            </a:r>
            <a:r>
              <a:rPr lang="en-US" altLang="zh-TW" sz="1200" dirty="0"/>
              <a:t>(MC</a:t>
            </a:r>
            <a:r>
              <a:rPr lang="en-US" altLang="zh-TW" sz="1200" dirty="0" smtClean="0"/>
              <a:t>)</a:t>
            </a:r>
            <a:endParaRPr lang="en-US" altLang="zh-TW" sz="1200" b="1" dirty="0" smtClean="0"/>
          </a:p>
          <a:p>
            <a:r>
              <a:rPr lang="en-US" altLang="zh-TW" sz="1200" b="1" dirty="0"/>
              <a:t>	</a:t>
            </a:r>
            <a:r>
              <a:rPr lang="en-US" altLang="zh-TW" sz="1200" b="1" dirty="0" smtClean="0"/>
              <a:t>}</a:t>
            </a:r>
          </a:p>
          <a:p>
            <a:r>
              <a:rPr lang="en-US" altLang="zh-TW" sz="1200" b="1" dirty="0"/>
              <a:t>	</a:t>
            </a:r>
            <a:r>
              <a:rPr lang="en-US" altLang="zh-TW" sz="1200" b="1" dirty="0" smtClean="0"/>
              <a:t>else</a:t>
            </a:r>
          </a:p>
          <a:p>
            <a:r>
              <a:rPr lang="en-US" altLang="zh-TW" sz="1200" b="1" dirty="0"/>
              <a:t>	 </a:t>
            </a:r>
            <a:r>
              <a:rPr lang="en-US" altLang="zh-TW" sz="1200" b="1" dirty="0" smtClean="0"/>
              <a:t>          break</a:t>
            </a:r>
          </a:p>
          <a:p>
            <a:r>
              <a:rPr lang="zh-TW" altLang="en-US" b="1" dirty="0" smtClean="0">
                <a:solidFill>
                  <a:schemeClr val="accent1"/>
                </a:solidFill>
              </a:rPr>
              <a:t>      </a:t>
            </a:r>
            <a:r>
              <a:rPr lang="zh-TW" alt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1"/>
                </a:solidFill>
              </a:rPr>
              <a:t>}</a:t>
            </a:r>
          </a:p>
          <a:p>
            <a:endParaRPr lang="en-US" altLang="zh-TW" b="1" dirty="0"/>
          </a:p>
          <a:p>
            <a:r>
              <a:rPr lang="en-US" altLang="zh-TW" b="1" dirty="0"/>
              <a:t>return </a:t>
            </a:r>
            <a:r>
              <a:rPr lang="en-US" altLang="zh-TW" b="1" dirty="0" err="1">
                <a:solidFill>
                  <a:schemeClr val="accent6"/>
                </a:solidFill>
              </a:rPr>
              <a:t>ShouldSendConnections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77185"/>
              </p:ext>
            </p:extLst>
          </p:nvPr>
        </p:nvGraphicFramePr>
        <p:xfrm>
          <a:off x="7101136" y="12496"/>
          <a:ext cx="2040904" cy="2141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… 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51520" y="241463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496"/>
            <a:ext cx="1776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 smtClean="0"/>
              <a:t>OriginalTotalCopies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36351" y="423887"/>
            <a:ext cx="1921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NrofRemainingCopies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-59134" y="605115"/>
            <a:ext cx="12362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3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accent3"/>
                </a:solidFill>
              </a:rPr>
              <a:t>SenderOwnsMsg</a:t>
            </a:r>
            <a:r>
              <a:rPr lang="en-US" altLang="zh-TW" sz="1100" dirty="0" smtClean="0">
                <a:solidFill>
                  <a:schemeClr val="accent3"/>
                </a:solidFill>
              </a:rPr>
              <a:t>)</a:t>
            </a:r>
            <a:endParaRPr lang="en-US" altLang="zh-TW" sz="1100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3966" y="2717074"/>
            <a:ext cx="3962400" cy="217716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4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9134" y="1786893"/>
            <a:ext cx="3367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3"/>
                </a:solidFill>
              </a:rPr>
              <a:t>pickGoodConnectionsForMessage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-48221" y="2132856"/>
            <a:ext cx="9289032" cy="295465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</a:rPr>
              <a:t> </a:t>
            </a:r>
            <a:r>
              <a:rPr lang="zh-TW" altLang="en-US" b="1" dirty="0" smtClean="0">
                <a:solidFill>
                  <a:schemeClr val="accent1"/>
                </a:solidFill>
              </a:rPr>
              <a:t>      </a:t>
            </a:r>
            <a:r>
              <a:rPr lang="en-US" altLang="zh-TW" sz="1400" b="1" dirty="0" smtClean="0">
                <a:solidFill>
                  <a:schemeClr val="accent1"/>
                </a:solidFill>
              </a:rPr>
              <a:t>for each </a:t>
            </a:r>
            <a:r>
              <a:rPr lang="en-US" altLang="zh-TW" sz="1400" b="1" dirty="0" err="1" smtClean="0">
                <a:solidFill>
                  <a:schemeClr val="accent1"/>
                </a:solidFill>
              </a:rPr>
              <a:t>CandidateConnections</a:t>
            </a:r>
            <a:r>
              <a:rPr lang="zh-TW" alt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1"/>
                </a:solidFill>
              </a:rPr>
              <a:t>as con{</a:t>
            </a:r>
            <a:r>
              <a:rPr lang="en-US" altLang="zh-TW" sz="1400" b="1" dirty="0" smtClean="0"/>
              <a:t/>
            </a:r>
            <a:br>
              <a:rPr lang="en-US" altLang="zh-TW" sz="1400" b="1" dirty="0" smtClean="0"/>
            </a:br>
            <a:r>
              <a:rPr lang="en-US" altLang="zh-TW" b="1" dirty="0" smtClean="0"/>
              <a:t>	</a:t>
            </a:r>
            <a:r>
              <a:rPr lang="en-US" altLang="zh-TW" sz="1200" b="1" dirty="0"/>
              <a:t>if(</a:t>
            </a:r>
            <a:r>
              <a:rPr lang="en-US" altLang="zh-TW" sz="1200" b="1" dirty="0" err="1"/>
              <a:t>NrofRemainingCopies</a:t>
            </a:r>
            <a:r>
              <a:rPr lang="en-US" altLang="zh-TW" sz="1200" b="1" dirty="0"/>
              <a:t> &gt; 1</a:t>
            </a:r>
            <a:r>
              <a:rPr lang="en-US" altLang="zh-TW" sz="1200" b="1" dirty="0" smtClean="0"/>
              <a:t>){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ShouldSendToReceiverMessage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SenderOwnsMsg.replicate</a:t>
            </a:r>
            <a:r>
              <a:rPr lang="en-US" altLang="zh-TW" sz="1200" dirty="0" smtClean="0"/>
              <a:t>()</a:t>
            </a:r>
          </a:p>
          <a:p>
            <a:r>
              <a:rPr lang="en-US" altLang="zh-TW" sz="1200" b="1" dirty="0" smtClean="0"/>
              <a:t>		</a:t>
            </a:r>
            <a:r>
              <a:rPr lang="en-US" altLang="zh-TW" sz="1200" dirty="0" err="1" smtClean="0"/>
              <a:t>ShouldSendCon</a:t>
            </a:r>
            <a:r>
              <a:rPr lang="en-US" altLang="zh-TW" sz="1200" dirty="0" smtClean="0"/>
              <a:t> = </a:t>
            </a:r>
            <a:r>
              <a:rPr lang="en-US" altLang="zh-TW" sz="1200" dirty="0" err="1" smtClean="0"/>
              <a:t>Con.getkey</a:t>
            </a:r>
            <a:r>
              <a:rPr lang="en-US" altLang="zh-TW" sz="1200" dirty="0" smtClean="0"/>
              <a:t>()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/>
              <a:t>MC = new Tuple&lt;Message, Connection&gt;(</a:t>
            </a:r>
            <a:r>
              <a:rPr lang="en-US" altLang="zh-TW" sz="1200" dirty="0" err="1" smtClean="0"/>
              <a:t>ShouldSendToReceiverMessage,ShouldSendCon</a:t>
            </a:r>
            <a:r>
              <a:rPr lang="en-US" altLang="zh-TW" sz="1200" dirty="0" smtClean="0"/>
              <a:t>)	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 = </a:t>
            </a:r>
            <a:r>
              <a:rPr lang="en-US" altLang="zh-TW" sz="1200" b="1" dirty="0" err="1" smtClean="0"/>
              <a:t>decideMessageCopies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OriginalTotalCopies,NrofRemainingCopies,SenderOwnsMsg,MC</a:t>
            </a:r>
            <a:r>
              <a:rPr lang="en-US" altLang="zh-TW" sz="1200" dirty="0" smtClean="0"/>
              <a:t>)</a:t>
            </a:r>
            <a:endParaRPr lang="en-US" altLang="zh-TW" sz="1200" b="1" dirty="0" smtClean="0"/>
          </a:p>
          <a:p>
            <a:r>
              <a:rPr lang="en-US" altLang="zh-TW" sz="1200" b="1" dirty="0"/>
              <a:t>	</a:t>
            </a:r>
            <a:r>
              <a:rPr lang="en-US" altLang="zh-TW" sz="1200" b="1" dirty="0" smtClean="0"/>
              <a:t>	</a:t>
            </a:r>
            <a:r>
              <a:rPr lang="en-US" altLang="zh-TW" sz="1200" dirty="0" err="1"/>
              <a:t>ShouldSendConnections.add</a:t>
            </a:r>
            <a:r>
              <a:rPr lang="en-US" altLang="zh-TW" sz="1200" dirty="0"/>
              <a:t>(MC</a:t>
            </a:r>
            <a:r>
              <a:rPr lang="en-US" altLang="zh-TW" sz="1200" dirty="0" smtClean="0"/>
              <a:t>)</a:t>
            </a:r>
            <a:endParaRPr lang="en-US" altLang="zh-TW" sz="1200" b="1" dirty="0" smtClean="0"/>
          </a:p>
          <a:p>
            <a:r>
              <a:rPr lang="en-US" altLang="zh-TW" sz="1200" b="1" dirty="0"/>
              <a:t>	</a:t>
            </a:r>
            <a:r>
              <a:rPr lang="en-US" altLang="zh-TW" sz="1200" b="1" dirty="0" smtClean="0"/>
              <a:t>}</a:t>
            </a:r>
          </a:p>
          <a:p>
            <a:r>
              <a:rPr lang="en-US" altLang="zh-TW" sz="1200" b="1" dirty="0"/>
              <a:t>	</a:t>
            </a:r>
            <a:r>
              <a:rPr lang="en-US" altLang="zh-TW" sz="1200" b="1" dirty="0" smtClean="0"/>
              <a:t>else</a:t>
            </a:r>
          </a:p>
          <a:p>
            <a:r>
              <a:rPr lang="en-US" altLang="zh-TW" sz="1200" b="1" dirty="0"/>
              <a:t>	 </a:t>
            </a:r>
            <a:r>
              <a:rPr lang="en-US" altLang="zh-TW" sz="1200" b="1" dirty="0" smtClean="0"/>
              <a:t>          break</a:t>
            </a:r>
          </a:p>
          <a:p>
            <a:r>
              <a:rPr lang="zh-TW" altLang="en-US" b="1" dirty="0" smtClean="0">
                <a:solidFill>
                  <a:schemeClr val="accent1"/>
                </a:solidFill>
              </a:rPr>
              <a:t>       </a:t>
            </a:r>
            <a:r>
              <a:rPr lang="en-US" altLang="zh-TW" sz="1400" b="1" dirty="0" smtClean="0">
                <a:solidFill>
                  <a:schemeClr val="accent1"/>
                </a:solidFill>
              </a:rPr>
              <a:t>}</a:t>
            </a:r>
          </a:p>
          <a:p>
            <a:endParaRPr lang="en-US" altLang="zh-TW" b="1" dirty="0"/>
          </a:p>
          <a:p>
            <a:r>
              <a:rPr lang="en-US" altLang="zh-TW" b="1" dirty="0"/>
              <a:t>return </a:t>
            </a:r>
            <a:r>
              <a:rPr lang="en-US" altLang="zh-TW" b="1" dirty="0" err="1">
                <a:solidFill>
                  <a:schemeClr val="accent6"/>
                </a:solidFill>
              </a:rPr>
              <a:t>ShouldSendConnections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21038"/>
              </p:ext>
            </p:extLst>
          </p:nvPr>
        </p:nvGraphicFramePr>
        <p:xfrm>
          <a:off x="7101136" y="12496"/>
          <a:ext cx="2040904" cy="2141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… 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51520" y="241463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496"/>
            <a:ext cx="1776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 smtClean="0"/>
              <a:t>OriginalTotalCopies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36351" y="423887"/>
            <a:ext cx="1921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NrofRemainingCopies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-59134" y="605115"/>
            <a:ext cx="12362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3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accent3"/>
                </a:solidFill>
              </a:rPr>
              <a:t>SenderOwnsMsg</a:t>
            </a:r>
            <a:r>
              <a:rPr lang="en-US" altLang="zh-TW" sz="1100" dirty="0" smtClean="0">
                <a:solidFill>
                  <a:schemeClr val="accent3"/>
                </a:solidFill>
              </a:rPr>
              <a:t>)</a:t>
            </a:r>
            <a:endParaRPr lang="en-US" altLang="zh-TW" sz="1100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3966" y="2717074"/>
            <a:ext cx="3962400" cy="217716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45966" y="1069934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-27546" y="1400416"/>
            <a:ext cx="20842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(</a:t>
            </a:r>
            <a:r>
              <a:rPr lang="en-US" altLang="zh-TW" sz="1100" dirty="0" err="1">
                <a:solidFill>
                  <a:schemeClr val="accent2"/>
                </a:solidFill>
              </a:rPr>
              <a:t>ShouldSendToReceiverMessage</a:t>
            </a:r>
            <a:r>
              <a:rPr lang="en-US" altLang="zh-TW" sz="1100" dirty="0" smtClean="0">
                <a:solidFill>
                  <a:schemeClr val="accent2"/>
                </a:solidFill>
              </a:rPr>
              <a:t>)</a:t>
            </a:r>
            <a:endParaRPr lang="en-US" altLang="zh-TW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9134" y="1786893"/>
            <a:ext cx="3367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3"/>
                </a:solidFill>
              </a:rPr>
              <a:t>pickGoodConnectionsForMessage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-48221" y="2132856"/>
            <a:ext cx="9289032" cy="295465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</a:rPr>
              <a:t> </a:t>
            </a:r>
            <a:r>
              <a:rPr lang="zh-TW" altLang="en-US" b="1" dirty="0" smtClean="0">
                <a:solidFill>
                  <a:schemeClr val="accent1"/>
                </a:solidFill>
              </a:rPr>
              <a:t>      </a:t>
            </a:r>
            <a:r>
              <a:rPr lang="en-US" altLang="zh-TW" sz="1400" b="1" dirty="0" smtClean="0">
                <a:solidFill>
                  <a:schemeClr val="accent1"/>
                </a:solidFill>
              </a:rPr>
              <a:t>for each </a:t>
            </a:r>
            <a:r>
              <a:rPr lang="en-US" altLang="zh-TW" sz="1400" b="1" dirty="0" err="1" smtClean="0">
                <a:solidFill>
                  <a:schemeClr val="accent1"/>
                </a:solidFill>
              </a:rPr>
              <a:t>CandidateConnections</a:t>
            </a:r>
            <a:r>
              <a:rPr lang="zh-TW" alt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1"/>
                </a:solidFill>
              </a:rPr>
              <a:t>as con{</a:t>
            </a:r>
            <a:r>
              <a:rPr lang="en-US" altLang="zh-TW" sz="1400" b="1" dirty="0" smtClean="0"/>
              <a:t/>
            </a:r>
            <a:br>
              <a:rPr lang="en-US" altLang="zh-TW" sz="1400" b="1" dirty="0" smtClean="0"/>
            </a:br>
            <a:r>
              <a:rPr lang="en-US" altLang="zh-TW" b="1" dirty="0" smtClean="0"/>
              <a:t>	</a:t>
            </a:r>
            <a:r>
              <a:rPr lang="en-US" altLang="zh-TW" sz="1200" b="1" dirty="0"/>
              <a:t>if(</a:t>
            </a:r>
            <a:r>
              <a:rPr lang="en-US" altLang="zh-TW" sz="1200" b="1" dirty="0" err="1"/>
              <a:t>NrofRemainingCopies</a:t>
            </a:r>
            <a:r>
              <a:rPr lang="en-US" altLang="zh-TW" sz="1200" b="1" dirty="0"/>
              <a:t> &gt; 1</a:t>
            </a:r>
            <a:r>
              <a:rPr lang="en-US" altLang="zh-TW" sz="1200" b="1" dirty="0" smtClean="0"/>
              <a:t>){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ShouldSendToReceiverMessage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SenderOwnsMsg.replicate</a:t>
            </a:r>
            <a:r>
              <a:rPr lang="en-US" altLang="zh-TW" sz="1200" dirty="0" smtClean="0"/>
              <a:t>()</a:t>
            </a:r>
          </a:p>
          <a:p>
            <a:r>
              <a:rPr lang="en-US" altLang="zh-TW" sz="1200" b="1" dirty="0" smtClean="0"/>
              <a:t>		</a:t>
            </a:r>
            <a:r>
              <a:rPr lang="en-US" altLang="zh-TW" sz="1200" dirty="0" err="1" smtClean="0"/>
              <a:t>ShouldSendCon</a:t>
            </a:r>
            <a:r>
              <a:rPr lang="en-US" altLang="zh-TW" sz="1200" dirty="0" smtClean="0"/>
              <a:t> = </a:t>
            </a:r>
            <a:r>
              <a:rPr lang="en-US" altLang="zh-TW" sz="1200" dirty="0" err="1" smtClean="0"/>
              <a:t>Con.getkey</a:t>
            </a:r>
            <a:r>
              <a:rPr lang="en-US" altLang="zh-TW" sz="1200" dirty="0" smtClean="0"/>
              <a:t>()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/>
              <a:t>MC = new Tuple&lt;Message, Connection&gt;(</a:t>
            </a:r>
            <a:r>
              <a:rPr lang="en-US" altLang="zh-TW" sz="1200" dirty="0" err="1" smtClean="0"/>
              <a:t>ShouldSendToReceiverMessage,ShouldSendCon</a:t>
            </a:r>
            <a:r>
              <a:rPr lang="en-US" altLang="zh-TW" sz="1200" dirty="0" smtClean="0"/>
              <a:t>)	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 = </a:t>
            </a:r>
            <a:r>
              <a:rPr lang="en-US" altLang="zh-TW" sz="1200" b="1" dirty="0" err="1" smtClean="0"/>
              <a:t>decideMessageCopies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OriginalTotalCopies,NrofRemainingCopies,SenderOwnsMsg,MC</a:t>
            </a:r>
            <a:r>
              <a:rPr lang="en-US" altLang="zh-TW" sz="1200" dirty="0" smtClean="0"/>
              <a:t>)</a:t>
            </a:r>
            <a:endParaRPr lang="en-US" altLang="zh-TW" sz="1200" b="1" dirty="0" smtClean="0"/>
          </a:p>
          <a:p>
            <a:r>
              <a:rPr lang="en-US" altLang="zh-TW" sz="1200" b="1" dirty="0"/>
              <a:t>	</a:t>
            </a:r>
            <a:r>
              <a:rPr lang="en-US" altLang="zh-TW" sz="1200" b="1" dirty="0" smtClean="0"/>
              <a:t>	</a:t>
            </a:r>
            <a:r>
              <a:rPr lang="en-US" altLang="zh-TW" sz="1200" dirty="0" err="1"/>
              <a:t>ShouldSendConnections.add</a:t>
            </a:r>
            <a:r>
              <a:rPr lang="en-US" altLang="zh-TW" sz="1200" dirty="0"/>
              <a:t>(MC</a:t>
            </a:r>
            <a:r>
              <a:rPr lang="en-US" altLang="zh-TW" sz="1200" dirty="0" smtClean="0"/>
              <a:t>)</a:t>
            </a:r>
            <a:endParaRPr lang="en-US" altLang="zh-TW" sz="1200" b="1" dirty="0" smtClean="0"/>
          </a:p>
          <a:p>
            <a:r>
              <a:rPr lang="en-US" altLang="zh-TW" sz="1200" b="1" dirty="0"/>
              <a:t>	</a:t>
            </a:r>
            <a:r>
              <a:rPr lang="en-US" altLang="zh-TW" sz="1200" b="1" dirty="0" smtClean="0"/>
              <a:t>}</a:t>
            </a:r>
          </a:p>
          <a:p>
            <a:r>
              <a:rPr lang="en-US" altLang="zh-TW" sz="1200" b="1" dirty="0"/>
              <a:t>	</a:t>
            </a:r>
            <a:r>
              <a:rPr lang="en-US" altLang="zh-TW" sz="1200" b="1" dirty="0" smtClean="0"/>
              <a:t>else</a:t>
            </a:r>
          </a:p>
          <a:p>
            <a:r>
              <a:rPr lang="en-US" altLang="zh-TW" sz="1200" b="1" dirty="0"/>
              <a:t>	 </a:t>
            </a:r>
            <a:r>
              <a:rPr lang="en-US" altLang="zh-TW" sz="1200" b="1" dirty="0" smtClean="0"/>
              <a:t>          break</a:t>
            </a:r>
          </a:p>
          <a:p>
            <a:r>
              <a:rPr lang="zh-TW" altLang="en-US" b="1" dirty="0" smtClean="0">
                <a:solidFill>
                  <a:schemeClr val="accent1"/>
                </a:solidFill>
              </a:rPr>
              <a:t>       </a:t>
            </a:r>
            <a:r>
              <a:rPr lang="en-US" altLang="zh-TW" sz="1400" b="1" dirty="0" smtClean="0">
                <a:solidFill>
                  <a:schemeClr val="accent1"/>
                </a:solidFill>
              </a:rPr>
              <a:t>}</a:t>
            </a:r>
          </a:p>
          <a:p>
            <a:endParaRPr lang="en-US" altLang="zh-TW" b="1" dirty="0"/>
          </a:p>
          <a:p>
            <a:r>
              <a:rPr lang="en-US" altLang="zh-TW" b="1" dirty="0"/>
              <a:t>return </a:t>
            </a:r>
            <a:r>
              <a:rPr lang="en-US" altLang="zh-TW" b="1" dirty="0" err="1">
                <a:solidFill>
                  <a:schemeClr val="accent6"/>
                </a:solidFill>
              </a:rPr>
              <a:t>ShouldSendConnections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40962"/>
              </p:ext>
            </p:extLst>
          </p:nvPr>
        </p:nvGraphicFramePr>
        <p:xfrm>
          <a:off x="7101136" y="12496"/>
          <a:ext cx="2040904" cy="2141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… 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51520" y="241463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496"/>
            <a:ext cx="1776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 smtClean="0"/>
              <a:t>OriginalTotalCopies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36351" y="423887"/>
            <a:ext cx="1921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NrofRemainingCopies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-59134" y="605115"/>
            <a:ext cx="12362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3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accent3"/>
                </a:solidFill>
              </a:rPr>
              <a:t>SenderOwnsMsg</a:t>
            </a:r>
            <a:r>
              <a:rPr lang="en-US" altLang="zh-TW" sz="1100" dirty="0" smtClean="0">
                <a:solidFill>
                  <a:schemeClr val="accent3"/>
                </a:solidFill>
              </a:rPr>
              <a:t>)</a:t>
            </a:r>
            <a:endParaRPr lang="en-US" altLang="zh-TW" sz="1100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7864" y="3248298"/>
            <a:ext cx="5465210" cy="217716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45966" y="1069934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-27546" y="1400416"/>
            <a:ext cx="20842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(</a:t>
            </a:r>
            <a:r>
              <a:rPr lang="en-US" altLang="zh-TW" sz="1100" dirty="0" err="1">
                <a:solidFill>
                  <a:schemeClr val="accent2"/>
                </a:solidFill>
              </a:rPr>
              <a:t>ShouldSendToReceiverMessage</a:t>
            </a:r>
            <a:r>
              <a:rPr lang="en-US" altLang="zh-TW" sz="1100" dirty="0" smtClean="0">
                <a:solidFill>
                  <a:schemeClr val="accent2"/>
                </a:solidFill>
              </a:rPr>
              <a:t>)</a:t>
            </a:r>
            <a:endParaRPr lang="en-US" altLang="zh-TW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9134" y="1786893"/>
            <a:ext cx="2260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3"/>
                </a:solidFill>
              </a:rPr>
              <a:t>decideMessageCopies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8221" y="2132856"/>
            <a:ext cx="9289032" cy="313932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 smtClean="0">
                <a:solidFill>
                  <a:schemeClr val="accent2"/>
                </a:solidFill>
              </a:rPr>
              <a:t>PeopleRankRatio</a:t>
            </a:r>
            <a:r>
              <a:rPr lang="en-US" altLang="zh-TW" sz="1400" dirty="0" smtClean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/>
              <a:t>= (</a:t>
            </a:r>
            <a:r>
              <a:rPr lang="en-US" altLang="zh-TW" sz="1400" dirty="0" err="1" smtClean="0"/>
              <a:t>PeerPeopleRankValue</a:t>
            </a:r>
            <a:r>
              <a:rPr lang="en-US" altLang="zh-TW" sz="1400" dirty="0" smtClean="0"/>
              <a:t>/</a:t>
            </a:r>
            <a:r>
              <a:rPr lang="en-US" altLang="zh-TW" sz="1400" dirty="0" err="1"/>
              <a:t>SumOfPeopleRankValueOfMyFriends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err="1"/>
              <a:t>NrofShouldSendCopies</a:t>
            </a:r>
            <a:r>
              <a:rPr lang="en-US" altLang="zh-TW" sz="1400" dirty="0"/>
              <a:t> = 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)(</a:t>
            </a:r>
            <a:r>
              <a:rPr lang="en-US" altLang="zh-TW" sz="1400" dirty="0" err="1"/>
              <a:t>OriginalTotalCopies</a:t>
            </a:r>
            <a:r>
              <a:rPr lang="en-US" altLang="zh-TW" sz="1400" dirty="0"/>
              <a:t> * </a:t>
            </a:r>
            <a:r>
              <a:rPr lang="en-US" altLang="zh-TW" sz="1400" dirty="0" err="1"/>
              <a:t>PeopleRankRatio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en-US" altLang="zh-TW" sz="1200" b="1" dirty="0"/>
              <a:t>if (</a:t>
            </a:r>
            <a:r>
              <a:rPr lang="en-US" altLang="zh-TW" sz="1200" b="1" dirty="0" err="1"/>
              <a:t>NrofShouldSendCopies</a:t>
            </a:r>
            <a:r>
              <a:rPr lang="en-US" altLang="zh-TW" sz="1200" b="1" dirty="0"/>
              <a:t> == 0){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-</a:t>
            </a:r>
            <a:r>
              <a:rPr lang="en-US" altLang="zh-TW" sz="1200" dirty="0"/>
              <a:t>-;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NrofShouldSendCopies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1;//receiver get least 1 copy</a:t>
            </a:r>
          </a:p>
          <a:p>
            <a:r>
              <a:rPr lang="en-US" altLang="zh-TW" sz="1200" b="1" dirty="0"/>
              <a:t>}</a:t>
            </a:r>
          </a:p>
          <a:p>
            <a:r>
              <a:rPr lang="en-US" altLang="zh-TW" sz="1200" b="1" dirty="0"/>
              <a:t>else{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NrofRemainingCopies</a:t>
            </a:r>
            <a:r>
              <a:rPr lang="en-US" altLang="zh-TW" sz="1200" dirty="0"/>
              <a:t> - </a:t>
            </a:r>
            <a:r>
              <a:rPr lang="en-US" altLang="zh-TW" sz="1200" dirty="0" err="1"/>
              <a:t>NrofShouldSendCopies</a:t>
            </a:r>
            <a:r>
              <a:rPr lang="en-US" altLang="zh-TW" sz="1200" dirty="0"/>
              <a:t>;</a:t>
            </a:r>
          </a:p>
          <a:p>
            <a:r>
              <a:rPr lang="en-US" altLang="zh-TW" sz="1200" b="1" dirty="0" smtClean="0"/>
              <a:t>	if 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NrofRemainingCopies</a:t>
            </a:r>
            <a:r>
              <a:rPr lang="en-US" altLang="zh-TW" sz="1200" b="1" dirty="0"/>
              <a:t> == 0 &amp;&amp; </a:t>
            </a:r>
            <a:r>
              <a:rPr lang="en-US" altLang="zh-TW" sz="1200" b="1" dirty="0" err="1"/>
              <a:t>NrofShouldSendCopies</a:t>
            </a:r>
            <a:r>
              <a:rPr lang="en-US" altLang="zh-TW" sz="1200" b="1" dirty="0"/>
              <a:t> &gt; 1){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NrofShouldSendCopies</a:t>
            </a:r>
            <a:r>
              <a:rPr lang="en-US" altLang="zh-TW" sz="1200" dirty="0" smtClean="0"/>
              <a:t>-</a:t>
            </a:r>
            <a:r>
              <a:rPr lang="en-US" altLang="zh-TW" sz="1200" dirty="0"/>
              <a:t>-;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1;//sender keeping least 1 copy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b="1" dirty="0" smtClean="0"/>
              <a:t>}</a:t>
            </a:r>
            <a:endParaRPr lang="en-US" altLang="zh-TW" sz="1200" b="1" dirty="0"/>
          </a:p>
          <a:p>
            <a:r>
              <a:rPr lang="en-US" altLang="zh-TW" sz="1200" b="1" dirty="0"/>
              <a:t>}</a:t>
            </a:r>
            <a:endParaRPr lang="en-US" altLang="zh-TW" sz="1200" b="1" dirty="0" smtClean="0"/>
          </a:p>
          <a:p>
            <a:r>
              <a:rPr lang="en-US" altLang="zh-TW" sz="1200" dirty="0" err="1"/>
              <a:t>SenderOwnsMessage.updateProperty</a:t>
            </a:r>
            <a:r>
              <a:rPr lang="en-US" altLang="zh-TW" sz="1200" dirty="0"/>
              <a:t>(</a:t>
            </a:r>
            <a:r>
              <a:rPr lang="en-US" altLang="zh-TW" sz="1200" i="1" dirty="0"/>
              <a:t>MSG_COUNT_PROPERTY, </a:t>
            </a:r>
            <a:r>
              <a:rPr lang="en-US" altLang="zh-TW" sz="1200" i="1" dirty="0" err="1"/>
              <a:t>NrofRemainingCopies</a:t>
            </a:r>
            <a:r>
              <a:rPr lang="en-US" altLang="zh-TW" sz="1200" i="1" dirty="0"/>
              <a:t>);</a:t>
            </a:r>
          </a:p>
          <a:p>
            <a:r>
              <a:rPr lang="en-US" altLang="zh-TW" sz="1200" dirty="0" err="1" smtClean="0"/>
              <a:t>ShouldSendToReceiverMessage.updateProperty</a:t>
            </a:r>
            <a:r>
              <a:rPr lang="en-US" altLang="zh-TW" sz="1200" dirty="0" smtClean="0"/>
              <a:t>(</a:t>
            </a:r>
            <a:r>
              <a:rPr lang="en-US" altLang="zh-TW" sz="1200" i="1" dirty="0" smtClean="0"/>
              <a:t>MSG_COUNT_PROPERTY</a:t>
            </a:r>
            <a:r>
              <a:rPr lang="en-US" altLang="zh-TW" sz="1200" i="1" dirty="0"/>
              <a:t>, </a:t>
            </a:r>
            <a:r>
              <a:rPr lang="en-US" altLang="zh-TW" sz="1200" i="1" dirty="0" err="1"/>
              <a:t>NrofShouldSendCopies</a:t>
            </a:r>
            <a:r>
              <a:rPr lang="en-US" altLang="zh-TW" sz="1200" i="1" dirty="0"/>
              <a:t>);</a:t>
            </a:r>
            <a:endParaRPr lang="en-US" altLang="zh-TW" sz="1200" b="1" dirty="0"/>
          </a:p>
          <a:p>
            <a:r>
              <a:rPr lang="en-US" altLang="zh-TW" sz="1400" b="1" dirty="0"/>
              <a:t>return </a:t>
            </a:r>
            <a:r>
              <a:rPr lang="en-US" altLang="zh-TW" sz="1400" b="1" dirty="0" err="1"/>
              <a:t>NrofRemainingCopies</a:t>
            </a:r>
            <a:endParaRPr lang="zh-TW" altLang="en-US" sz="1400" b="1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93825"/>
              </p:ext>
            </p:extLst>
          </p:nvPr>
        </p:nvGraphicFramePr>
        <p:xfrm>
          <a:off x="7101136" y="12496"/>
          <a:ext cx="2040904" cy="2141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51520" y="241463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496"/>
            <a:ext cx="1776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 smtClean="0"/>
              <a:t>OriginalTotalCopies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36351" y="423887"/>
            <a:ext cx="1921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NrofRemainingCopies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-59134" y="605115"/>
            <a:ext cx="12362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3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accent3"/>
                </a:solidFill>
              </a:rPr>
              <a:t>SenderOwnsMsg</a:t>
            </a:r>
            <a:r>
              <a:rPr lang="en-US" altLang="zh-TW" sz="1100" dirty="0" smtClean="0">
                <a:solidFill>
                  <a:schemeClr val="accent3"/>
                </a:solidFill>
              </a:rPr>
              <a:t>)</a:t>
            </a:r>
            <a:endParaRPr lang="en-US" altLang="zh-TW" sz="1100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189550"/>
            <a:ext cx="5940152" cy="217716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45966" y="1069934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-27546" y="1400416"/>
            <a:ext cx="20842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(</a:t>
            </a:r>
            <a:r>
              <a:rPr lang="en-US" altLang="zh-TW" sz="1100" dirty="0" err="1">
                <a:solidFill>
                  <a:schemeClr val="accent2"/>
                </a:solidFill>
              </a:rPr>
              <a:t>ShouldSendToReceiverMessage</a:t>
            </a:r>
            <a:r>
              <a:rPr lang="en-US" altLang="zh-TW" sz="1100" dirty="0" smtClean="0">
                <a:solidFill>
                  <a:schemeClr val="accent2"/>
                </a:solidFill>
              </a:rPr>
              <a:t>)</a:t>
            </a:r>
            <a:endParaRPr lang="en-US" altLang="zh-TW" sz="1100" dirty="0">
              <a:solidFill>
                <a:schemeClr val="accent2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3849189" y="1538915"/>
            <a:ext cx="1010843" cy="70789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373698" y="1254222"/>
            <a:ext cx="1566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0.4 + 0.32 + 0.2 = 0.92</a:t>
            </a:r>
          </a:p>
        </p:txBody>
      </p:sp>
      <p:sp>
        <p:nvSpPr>
          <p:cNvPr id="19" name="矩形 18"/>
          <p:cNvSpPr/>
          <p:nvPr/>
        </p:nvSpPr>
        <p:spPr>
          <a:xfrm>
            <a:off x="7092280" y="675955"/>
            <a:ext cx="205172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2391275" y="1531221"/>
            <a:ext cx="524541" cy="68715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623210" y="1261916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2"/>
                </a:solidFill>
              </a:rPr>
              <a:t>0.4</a:t>
            </a:r>
            <a:r>
              <a:rPr lang="zh-TW" altLang="en-US" sz="1200" dirty="0" smtClean="0">
                <a:solidFill>
                  <a:schemeClr val="accent2"/>
                </a:solidFill>
              </a:rPr>
              <a:t> </a:t>
            </a:r>
            <a:r>
              <a:rPr lang="en-US" altLang="zh-TW" sz="1200" dirty="0" smtClean="0">
                <a:solidFill>
                  <a:schemeClr val="accent2"/>
                </a:solidFill>
              </a:rPr>
              <a:t>(</a:t>
            </a:r>
            <a:r>
              <a:rPr lang="zh-TW" altLang="en-US" sz="1200" dirty="0" smtClean="0">
                <a:solidFill>
                  <a:schemeClr val="accent2"/>
                </a:solidFill>
              </a:rPr>
              <a:t> </a:t>
            </a:r>
            <a:r>
              <a:rPr lang="en-US" altLang="zh-TW" sz="1200" dirty="0" smtClean="0">
                <a:solidFill>
                  <a:schemeClr val="accent2"/>
                </a:solidFill>
              </a:rPr>
              <a:t>A&lt;-&gt;E</a:t>
            </a:r>
            <a:r>
              <a:rPr lang="zh-TW" altLang="en-US" sz="1200" dirty="0" smtClean="0">
                <a:solidFill>
                  <a:schemeClr val="accent2"/>
                </a:solidFill>
              </a:rPr>
              <a:t> </a:t>
            </a:r>
            <a:r>
              <a:rPr lang="en-US" altLang="zh-TW" sz="1200" dirty="0" smtClean="0">
                <a:solidFill>
                  <a:schemeClr val="accent2"/>
                </a:solidFill>
              </a:rPr>
              <a:t>)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940152" y="21009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=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0.43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9134" y="1786893"/>
            <a:ext cx="2260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3"/>
                </a:solidFill>
              </a:rPr>
              <a:t>decideMessageCopies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8221" y="2132856"/>
            <a:ext cx="9289032" cy="313932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 smtClean="0"/>
              <a:t>PeopleRankRatio</a:t>
            </a:r>
            <a:r>
              <a:rPr lang="en-US" altLang="zh-TW" sz="1400" dirty="0" smtClean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/>
              <a:t>= (</a:t>
            </a:r>
            <a:r>
              <a:rPr lang="en-US" altLang="zh-TW" sz="1400" dirty="0" err="1" smtClean="0"/>
              <a:t>PeerPeopleRankValue</a:t>
            </a:r>
            <a:r>
              <a:rPr lang="en-US" altLang="zh-TW" sz="1400" dirty="0" smtClean="0"/>
              <a:t>/</a:t>
            </a:r>
            <a:r>
              <a:rPr lang="en-US" altLang="zh-TW" sz="1400" dirty="0" err="1"/>
              <a:t>SumOfPeopleRankValueOfMyFriends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err="1">
                <a:solidFill>
                  <a:schemeClr val="accent1"/>
                </a:solidFill>
              </a:rPr>
              <a:t>NrofShouldSendCopies</a:t>
            </a:r>
            <a:r>
              <a:rPr lang="en-US" altLang="zh-TW" sz="1400" dirty="0"/>
              <a:t> = 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)(</a:t>
            </a:r>
            <a:r>
              <a:rPr lang="en-US" altLang="zh-TW" sz="1400" dirty="0" err="1"/>
              <a:t>OriginalTotalCopies</a:t>
            </a:r>
            <a:r>
              <a:rPr lang="en-US" altLang="zh-TW" sz="1400" dirty="0"/>
              <a:t> * </a:t>
            </a:r>
            <a:r>
              <a:rPr lang="en-US" altLang="zh-TW" sz="1400" dirty="0" err="1"/>
              <a:t>PeopleRankRatio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en-US" altLang="zh-TW" sz="1200" b="1" dirty="0"/>
              <a:t>if (</a:t>
            </a:r>
            <a:r>
              <a:rPr lang="en-US" altLang="zh-TW" sz="1200" b="1" dirty="0" err="1"/>
              <a:t>NrofShouldSendCopies</a:t>
            </a:r>
            <a:r>
              <a:rPr lang="en-US" altLang="zh-TW" sz="1200" b="1" dirty="0"/>
              <a:t> == 0){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-</a:t>
            </a:r>
            <a:r>
              <a:rPr lang="en-US" altLang="zh-TW" sz="1200" dirty="0"/>
              <a:t>-;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NrofShouldSendCopies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1;//receiver get least 1 copy</a:t>
            </a:r>
          </a:p>
          <a:p>
            <a:r>
              <a:rPr lang="en-US" altLang="zh-TW" sz="1200" b="1" dirty="0"/>
              <a:t>}</a:t>
            </a:r>
          </a:p>
          <a:p>
            <a:r>
              <a:rPr lang="en-US" altLang="zh-TW" sz="1200" b="1" dirty="0"/>
              <a:t>else{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NrofRemainingCopies</a:t>
            </a:r>
            <a:r>
              <a:rPr lang="en-US" altLang="zh-TW" sz="1200" dirty="0"/>
              <a:t> - </a:t>
            </a:r>
            <a:r>
              <a:rPr lang="en-US" altLang="zh-TW" sz="1200" dirty="0" err="1"/>
              <a:t>NrofShouldSendCopies</a:t>
            </a:r>
            <a:r>
              <a:rPr lang="en-US" altLang="zh-TW" sz="1200" dirty="0"/>
              <a:t>;</a:t>
            </a:r>
          </a:p>
          <a:p>
            <a:r>
              <a:rPr lang="en-US" altLang="zh-TW" sz="1200" b="1" dirty="0" smtClean="0"/>
              <a:t>	if 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NrofRemainingCopies</a:t>
            </a:r>
            <a:r>
              <a:rPr lang="en-US" altLang="zh-TW" sz="1200" b="1" dirty="0"/>
              <a:t> == 0 &amp;&amp; </a:t>
            </a:r>
            <a:r>
              <a:rPr lang="en-US" altLang="zh-TW" sz="1200" b="1" dirty="0" err="1"/>
              <a:t>NrofShouldSendCopies</a:t>
            </a:r>
            <a:r>
              <a:rPr lang="en-US" altLang="zh-TW" sz="1200" b="1" dirty="0"/>
              <a:t> &gt; 1){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NrofShouldSendCopies</a:t>
            </a:r>
            <a:r>
              <a:rPr lang="en-US" altLang="zh-TW" sz="1200" dirty="0" smtClean="0"/>
              <a:t>-</a:t>
            </a:r>
            <a:r>
              <a:rPr lang="en-US" altLang="zh-TW" sz="1200" dirty="0"/>
              <a:t>-;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1;//sender keeping least 1 copy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b="1" dirty="0" smtClean="0"/>
              <a:t>}</a:t>
            </a:r>
            <a:endParaRPr lang="en-US" altLang="zh-TW" sz="1200" b="1" dirty="0"/>
          </a:p>
          <a:p>
            <a:r>
              <a:rPr lang="en-US" altLang="zh-TW" sz="1200" b="1" dirty="0"/>
              <a:t>}</a:t>
            </a:r>
            <a:endParaRPr lang="en-US" altLang="zh-TW" sz="1200" b="1" dirty="0" smtClean="0"/>
          </a:p>
          <a:p>
            <a:r>
              <a:rPr lang="en-US" altLang="zh-TW" sz="1200" dirty="0" err="1"/>
              <a:t>SenderOwnsMessage.updateProperty</a:t>
            </a:r>
            <a:r>
              <a:rPr lang="en-US" altLang="zh-TW" sz="1200" dirty="0"/>
              <a:t>(</a:t>
            </a:r>
            <a:r>
              <a:rPr lang="en-US" altLang="zh-TW" sz="1200" i="1" dirty="0"/>
              <a:t>MSG_COUNT_PROPERTY, </a:t>
            </a:r>
            <a:r>
              <a:rPr lang="en-US" altLang="zh-TW" sz="1200" i="1" dirty="0" err="1"/>
              <a:t>NrofRemainingCopies</a:t>
            </a:r>
            <a:r>
              <a:rPr lang="en-US" altLang="zh-TW" sz="1200" i="1" dirty="0"/>
              <a:t>);</a:t>
            </a:r>
          </a:p>
          <a:p>
            <a:r>
              <a:rPr lang="en-US" altLang="zh-TW" sz="1200" dirty="0" err="1" smtClean="0"/>
              <a:t>ShouldSendToReceiverMessage.updateProperty</a:t>
            </a:r>
            <a:r>
              <a:rPr lang="en-US" altLang="zh-TW" sz="1200" dirty="0" smtClean="0"/>
              <a:t>(</a:t>
            </a:r>
            <a:r>
              <a:rPr lang="en-US" altLang="zh-TW" sz="1200" i="1" dirty="0" smtClean="0"/>
              <a:t>MSG_COUNT_PROPERTY</a:t>
            </a:r>
            <a:r>
              <a:rPr lang="en-US" altLang="zh-TW" sz="1200" i="1" dirty="0"/>
              <a:t>, </a:t>
            </a:r>
            <a:r>
              <a:rPr lang="en-US" altLang="zh-TW" sz="1200" i="1" dirty="0" err="1"/>
              <a:t>NrofShouldSendCopies</a:t>
            </a:r>
            <a:r>
              <a:rPr lang="en-US" altLang="zh-TW" sz="1200" i="1" dirty="0"/>
              <a:t>);</a:t>
            </a:r>
            <a:endParaRPr lang="en-US" altLang="zh-TW" sz="1200" b="1" dirty="0"/>
          </a:p>
          <a:p>
            <a:r>
              <a:rPr lang="en-US" altLang="zh-TW" sz="1400" b="1" dirty="0"/>
              <a:t>return </a:t>
            </a:r>
            <a:r>
              <a:rPr lang="en-US" altLang="zh-TW" sz="1400" b="1" dirty="0" err="1"/>
              <a:t>NrofRemainingCopies</a:t>
            </a:r>
            <a:endParaRPr lang="zh-TW" altLang="en-US" sz="1400" b="1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95529"/>
              </p:ext>
            </p:extLst>
          </p:nvPr>
        </p:nvGraphicFramePr>
        <p:xfrm>
          <a:off x="7101136" y="12496"/>
          <a:ext cx="2040904" cy="2141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51520" y="241463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496"/>
            <a:ext cx="1776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 smtClean="0"/>
              <a:t>OriginalTotalCopies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36351" y="423887"/>
            <a:ext cx="1921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NrofRemainingCopies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-59134" y="605115"/>
            <a:ext cx="12362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3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accent3"/>
                </a:solidFill>
              </a:rPr>
              <a:t>SenderOwnsMsg</a:t>
            </a:r>
            <a:r>
              <a:rPr lang="en-US" altLang="zh-TW" sz="1100" dirty="0" smtClean="0">
                <a:solidFill>
                  <a:schemeClr val="accent3"/>
                </a:solidFill>
              </a:rPr>
              <a:t>)</a:t>
            </a:r>
            <a:endParaRPr lang="en-US" altLang="zh-TW" sz="1100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407266"/>
            <a:ext cx="5940152" cy="217716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45966" y="1069934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-27546" y="1400416"/>
            <a:ext cx="20842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(</a:t>
            </a:r>
            <a:r>
              <a:rPr lang="en-US" altLang="zh-TW" sz="1100" dirty="0" err="1">
                <a:solidFill>
                  <a:schemeClr val="accent2"/>
                </a:solidFill>
              </a:rPr>
              <a:t>ShouldSendToReceiverMessage</a:t>
            </a:r>
            <a:r>
              <a:rPr lang="en-US" altLang="zh-TW" sz="1100" dirty="0" smtClean="0">
                <a:solidFill>
                  <a:schemeClr val="accent2"/>
                </a:solidFill>
              </a:rPr>
              <a:t>)</a:t>
            </a:r>
            <a:endParaRPr lang="en-US" altLang="zh-TW" sz="1100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92280" y="675955"/>
            <a:ext cx="205172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940152" y="21009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=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0.43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940151" y="2331458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=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/>
              <a:t>100</a:t>
            </a:r>
            <a:r>
              <a:rPr lang="zh-TW" altLang="en-US" dirty="0" smtClean="0">
                <a:solidFill>
                  <a:schemeClr val="accent2"/>
                </a:solidFill>
              </a:rPr>
              <a:t> * </a:t>
            </a:r>
            <a:r>
              <a:rPr lang="en-US" altLang="zh-TW" dirty="0" smtClean="0">
                <a:solidFill>
                  <a:schemeClr val="accent2"/>
                </a:solidFill>
              </a:rPr>
              <a:t>0.43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=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43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0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9134" y="1786893"/>
            <a:ext cx="2260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3"/>
                </a:solidFill>
              </a:rPr>
              <a:t>decideMessageCopies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8221" y="2132856"/>
            <a:ext cx="9289032" cy="313932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 smtClean="0"/>
              <a:t>PeopleRankRatio</a:t>
            </a:r>
            <a:r>
              <a:rPr lang="en-US" altLang="zh-TW" sz="1400" dirty="0" smtClean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/>
              <a:t>= (</a:t>
            </a:r>
            <a:r>
              <a:rPr lang="en-US" altLang="zh-TW" sz="1400" dirty="0" err="1" smtClean="0"/>
              <a:t>PeerPeopleRankValue</a:t>
            </a:r>
            <a:r>
              <a:rPr lang="en-US" altLang="zh-TW" sz="1400" dirty="0" smtClean="0"/>
              <a:t>/</a:t>
            </a:r>
            <a:r>
              <a:rPr lang="en-US" altLang="zh-TW" sz="1400" dirty="0" err="1"/>
              <a:t>SumOfPeopleRankValueOfMyFriends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err="1"/>
              <a:t>NrofShouldSendCopies</a:t>
            </a:r>
            <a:r>
              <a:rPr lang="en-US" altLang="zh-TW" sz="1400" dirty="0"/>
              <a:t> = 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)(</a:t>
            </a:r>
            <a:r>
              <a:rPr lang="en-US" altLang="zh-TW" sz="1400" dirty="0" err="1"/>
              <a:t>OriginalTotalCopies</a:t>
            </a:r>
            <a:r>
              <a:rPr lang="en-US" altLang="zh-TW" sz="1400" dirty="0"/>
              <a:t> * </a:t>
            </a:r>
            <a:r>
              <a:rPr lang="en-US" altLang="zh-TW" sz="1400" dirty="0" err="1"/>
              <a:t>PeopleRankRatio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en-US" altLang="zh-TW" sz="1200" b="1" dirty="0"/>
              <a:t>if (</a:t>
            </a:r>
            <a:r>
              <a:rPr lang="en-US" altLang="zh-TW" sz="1200" b="1" dirty="0" err="1"/>
              <a:t>NrofShouldSendCopies</a:t>
            </a:r>
            <a:r>
              <a:rPr lang="en-US" altLang="zh-TW" sz="1200" b="1" dirty="0"/>
              <a:t> == 0){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-</a:t>
            </a:r>
            <a:r>
              <a:rPr lang="en-US" altLang="zh-TW" sz="1200" dirty="0"/>
              <a:t>-;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NrofShouldSendCopies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1;//receiver get least 1 copy</a:t>
            </a:r>
          </a:p>
          <a:p>
            <a:r>
              <a:rPr lang="en-US" altLang="zh-TW" sz="1200" b="1" dirty="0"/>
              <a:t>}</a:t>
            </a:r>
          </a:p>
          <a:p>
            <a:r>
              <a:rPr lang="en-US" altLang="zh-TW" sz="1200" b="1" dirty="0"/>
              <a:t>else{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NrofRemainingCopies</a:t>
            </a:r>
            <a:r>
              <a:rPr lang="en-US" altLang="zh-TW" sz="1200" dirty="0"/>
              <a:t> - </a:t>
            </a:r>
            <a:r>
              <a:rPr lang="en-US" altLang="zh-TW" sz="1200" dirty="0" err="1"/>
              <a:t>NrofShouldSendCopies</a:t>
            </a:r>
            <a:r>
              <a:rPr lang="en-US" altLang="zh-TW" sz="1200" dirty="0"/>
              <a:t>;</a:t>
            </a:r>
          </a:p>
          <a:p>
            <a:r>
              <a:rPr lang="en-US" altLang="zh-TW" sz="1200" b="1" dirty="0" smtClean="0"/>
              <a:t>	if 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NrofRemainingCopies</a:t>
            </a:r>
            <a:r>
              <a:rPr lang="en-US" altLang="zh-TW" sz="1200" b="1" dirty="0"/>
              <a:t> == 0 &amp;&amp; </a:t>
            </a:r>
            <a:r>
              <a:rPr lang="en-US" altLang="zh-TW" sz="1200" b="1" dirty="0" err="1"/>
              <a:t>NrofShouldSendCopies</a:t>
            </a:r>
            <a:r>
              <a:rPr lang="en-US" altLang="zh-TW" sz="1200" b="1" dirty="0"/>
              <a:t> &gt; 1){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NrofShouldSendCopies</a:t>
            </a:r>
            <a:r>
              <a:rPr lang="en-US" altLang="zh-TW" sz="1200" dirty="0" smtClean="0"/>
              <a:t>-</a:t>
            </a:r>
            <a:r>
              <a:rPr lang="en-US" altLang="zh-TW" sz="1200" dirty="0"/>
              <a:t>-;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1;//sender keeping least 1 copy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b="1" dirty="0" smtClean="0"/>
              <a:t>}</a:t>
            </a:r>
            <a:endParaRPr lang="en-US" altLang="zh-TW" sz="1200" b="1" dirty="0"/>
          </a:p>
          <a:p>
            <a:r>
              <a:rPr lang="en-US" altLang="zh-TW" sz="1200" b="1" dirty="0"/>
              <a:t>}</a:t>
            </a:r>
            <a:endParaRPr lang="en-US" altLang="zh-TW" sz="1200" b="1" dirty="0" smtClean="0"/>
          </a:p>
          <a:p>
            <a:r>
              <a:rPr lang="en-US" altLang="zh-TW" sz="1200" dirty="0" err="1"/>
              <a:t>SenderOwnsMessage.updateProperty</a:t>
            </a:r>
            <a:r>
              <a:rPr lang="en-US" altLang="zh-TW" sz="1200" dirty="0"/>
              <a:t>(</a:t>
            </a:r>
            <a:r>
              <a:rPr lang="en-US" altLang="zh-TW" sz="1200" i="1" dirty="0"/>
              <a:t>MSG_COUNT_PROPERTY, </a:t>
            </a:r>
            <a:r>
              <a:rPr lang="en-US" altLang="zh-TW" sz="1200" i="1" dirty="0" err="1"/>
              <a:t>NrofRemainingCopies</a:t>
            </a:r>
            <a:r>
              <a:rPr lang="en-US" altLang="zh-TW" sz="1200" i="1" dirty="0"/>
              <a:t>);</a:t>
            </a:r>
          </a:p>
          <a:p>
            <a:r>
              <a:rPr lang="en-US" altLang="zh-TW" sz="1200" dirty="0" err="1" smtClean="0"/>
              <a:t>ShouldSendToReceiverMessage.updateProperty</a:t>
            </a:r>
            <a:r>
              <a:rPr lang="en-US" altLang="zh-TW" sz="1200" dirty="0" smtClean="0"/>
              <a:t>(</a:t>
            </a:r>
            <a:r>
              <a:rPr lang="en-US" altLang="zh-TW" sz="1200" i="1" dirty="0" smtClean="0"/>
              <a:t>MSG_COUNT_PROPERTY</a:t>
            </a:r>
            <a:r>
              <a:rPr lang="en-US" altLang="zh-TW" sz="1200" i="1" dirty="0"/>
              <a:t>, </a:t>
            </a:r>
            <a:r>
              <a:rPr lang="en-US" altLang="zh-TW" sz="1200" i="1" dirty="0" err="1"/>
              <a:t>NrofShouldSendCopies</a:t>
            </a:r>
            <a:r>
              <a:rPr lang="en-US" altLang="zh-TW" sz="1200" i="1" dirty="0"/>
              <a:t>);</a:t>
            </a:r>
            <a:endParaRPr lang="en-US" altLang="zh-TW" sz="1200" b="1" dirty="0"/>
          </a:p>
          <a:p>
            <a:r>
              <a:rPr lang="en-US" altLang="zh-TW" sz="1400" b="1" dirty="0"/>
              <a:t>return </a:t>
            </a:r>
            <a:r>
              <a:rPr lang="en-US" altLang="zh-TW" sz="1400" b="1" dirty="0" err="1"/>
              <a:t>NrofRemainingCopies</a:t>
            </a:r>
            <a:endParaRPr lang="zh-TW" altLang="en-US" sz="1400" b="1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47018"/>
              </p:ext>
            </p:extLst>
          </p:nvPr>
        </p:nvGraphicFramePr>
        <p:xfrm>
          <a:off x="7101136" y="12496"/>
          <a:ext cx="2040904" cy="2141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51520" y="241463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496"/>
            <a:ext cx="1776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 smtClean="0"/>
              <a:t>OriginalTotalCopies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36351" y="423887"/>
            <a:ext cx="1921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NrofRemainingCopies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-59134" y="605115"/>
            <a:ext cx="12362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3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accent3"/>
                </a:solidFill>
              </a:rPr>
              <a:t>SenderOwnsMsg</a:t>
            </a:r>
            <a:r>
              <a:rPr lang="en-US" altLang="zh-TW" sz="1100" dirty="0" smtClean="0">
                <a:solidFill>
                  <a:schemeClr val="accent3"/>
                </a:solidFill>
              </a:rPr>
              <a:t>)</a:t>
            </a:r>
            <a:endParaRPr lang="en-US" altLang="zh-TW" sz="1100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624982"/>
            <a:ext cx="4355976" cy="73201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45966" y="1069934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-27546" y="1400416"/>
            <a:ext cx="20842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(</a:t>
            </a:r>
            <a:r>
              <a:rPr lang="en-US" altLang="zh-TW" sz="1100" dirty="0" err="1">
                <a:solidFill>
                  <a:schemeClr val="accent2"/>
                </a:solidFill>
              </a:rPr>
              <a:t>ShouldSendToReceiverMessage</a:t>
            </a:r>
            <a:r>
              <a:rPr lang="en-US" altLang="zh-TW" sz="1100" dirty="0" smtClean="0">
                <a:solidFill>
                  <a:schemeClr val="accent2"/>
                </a:solidFill>
              </a:rPr>
              <a:t>)</a:t>
            </a:r>
            <a:endParaRPr lang="en-US" altLang="zh-TW" sz="1100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92280" y="675955"/>
            <a:ext cx="205172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940152" y="21009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=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0.43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940151" y="2331458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=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/>
              <a:t>100</a:t>
            </a:r>
            <a:r>
              <a:rPr lang="zh-TW" altLang="en-US" dirty="0" smtClean="0">
                <a:solidFill>
                  <a:schemeClr val="accent2"/>
                </a:solidFill>
              </a:rPr>
              <a:t> * </a:t>
            </a:r>
            <a:r>
              <a:rPr lang="en-US" altLang="zh-TW" dirty="0" smtClean="0">
                <a:solidFill>
                  <a:schemeClr val="accent2"/>
                </a:solidFill>
              </a:rPr>
              <a:t>0.43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=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43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55976" y="2854759"/>
            <a:ext cx="440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2"/>
                </a:solidFill>
              </a:rPr>
              <a:t>#</a:t>
            </a:r>
            <a:r>
              <a:rPr lang="zh-TW" altLang="en-US" sz="1200" dirty="0" smtClean="0">
                <a:solidFill>
                  <a:schemeClr val="accent2"/>
                </a:solidFill>
              </a:rPr>
              <a:t>避免</a:t>
            </a:r>
            <a:r>
              <a:rPr lang="en-US" altLang="zh-TW" sz="1200" dirty="0" smtClean="0">
                <a:solidFill>
                  <a:schemeClr val="accent2"/>
                </a:solidFill>
              </a:rPr>
              <a:t>Remaining</a:t>
            </a:r>
            <a:r>
              <a:rPr lang="zh-TW" altLang="en-US" sz="1200" dirty="0" smtClean="0">
                <a:solidFill>
                  <a:schemeClr val="accent2"/>
                </a:solidFill>
              </a:rPr>
              <a:t> </a:t>
            </a:r>
            <a:r>
              <a:rPr lang="en-US" altLang="zh-TW" sz="1200" dirty="0" smtClean="0">
                <a:solidFill>
                  <a:schemeClr val="accent2"/>
                </a:solidFill>
              </a:rPr>
              <a:t>copies</a:t>
            </a:r>
            <a:r>
              <a:rPr lang="zh-TW" altLang="en-US" sz="1200" b="1" dirty="0" smtClean="0">
                <a:solidFill>
                  <a:schemeClr val="accent2"/>
                </a:solidFill>
              </a:rPr>
              <a:t>剩</a:t>
            </a:r>
            <a:r>
              <a:rPr lang="en-US" altLang="zh-TW" sz="1200" b="1" dirty="0">
                <a:solidFill>
                  <a:schemeClr val="accent2"/>
                </a:solidFill>
              </a:rPr>
              <a:t>2</a:t>
            </a:r>
            <a:r>
              <a:rPr lang="zh-TW" altLang="en-US" sz="1200" b="1" dirty="0" smtClean="0">
                <a:solidFill>
                  <a:schemeClr val="accent2"/>
                </a:solidFill>
              </a:rPr>
              <a:t>份 </a:t>
            </a:r>
            <a:r>
              <a:rPr lang="zh-TW" altLang="en-US" sz="1200" dirty="0" smtClean="0">
                <a:solidFill>
                  <a:schemeClr val="accent2"/>
                </a:solidFill>
              </a:rPr>
              <a:t>* </a:t>
            </a:r>
            <a:r>
              <a:rPr lang="en-US" altLang="zh-TW" sz="1200" dirty="0" smtClean="0">
                <a:solidFill>
                  <a:schemeClr val="accent2"/>
                </a:solidFill>
              </a:rPr>
              <a:t>0.xx</a:t>
            </a:r>
            <a:r>
              <a:rPr lang="zh-TW" altLang="en-US" sz="1200" dirty="0" smtClean="0">
                <a:solidFill>
                  <a:schemeClr val="accent2"/>
                </a:solidFill>
              </a:rPr>
              <a:t> </a:t>
            </a:r>
            <a:r>
              <a:rPr lang="en-US" altLang="zh-TW" sz="1200" dirty="0" smtClean="0">
                <a:solidFill>
                  <a:schemeClr val="accent2"/>
                </a:solidFill>
              </a:rPr>
              <a:t>=</a:t>
            </a:r>
            <a:r>
              <a:rPr lang="zh-TW" altLang="en-US" sz="1200" dirty="0" smtClean="0">
                <a:solidFill>
                  <a:schemeClr val="accent2"/>
                </a:solidFill>
              </a:rPr>
              <a:t> </a:t>
            </a:r>
            <a:r>
              <a:rPr lang="en-US" altLang="zh-TW" sz="1200" dirty="0" smtClean="0">
                <a:solidFill>
                  <a:schemeClr val="accent2"/>
                </a:solidFill>
              </a:rPr>
              <a:t>0</a:t>
            </a:r>
            <a:r>
              <a:rPr lang="zh-TW" altLang="en-US" sz="1200" dirty="0" smtClean="0">
                <a:solidFill>
                  <a:schemeClr val="accent2"/>
                </a:solidFill>
              </a:rPr>
              <a:t> </a:t>
            </a:r>
            <a:r>
              <a:rPr lang="en-US" altLang="zh-TW" sz="1200" dirty="0" smtClean="0">
                <a:solidFill>
                  <a:schemeClr val="accent2"/>
                </a:solidFill>
              </a:rPr>
              <a:t>(</a:t>
            </a:r>
            <a:r>
              <a:rPr lang="en-US" altLang="zh-TW" sz="1200" dirty="0" err="1" smtClean="0">
                <a:solidFill>
                  <a:schemeClr val="accent2"/>
                </a:solidFill>
              </a:rPr>
              <a:t>shouldSendCopies</a:t>
            </a:r>
            <a:r>
              <a:rPr lang="en-US" altLang="zh-TW" sz="1200" dirty="0" smtClean="0">
                <a:solidFill>
                  <a:schemeClr val="accent2"/>
                </a:solidFill>
              </a:rPr>
              <a:t>)</a:t>
            </a:r>
            <a:r>
              <a:rPr lang="zh-TW" altLang="en-US" sz="1200" dirty="0" smtClean="0">
                <a:solidFill>
                  <a:schemeClr val="accent2"/>
                </a:solidFill>
              </a:rPr>
              <a:t>的情況</a:t>
            </a:r>
            <a:endParaRPr lang="en-US" altLang="zh-TW" sz="1200" dirty="0" smtClean="0">
              <a:solidFill>
                <a:schemeClr val="accent2"/>
              </a:solidFill>
            </a:endParaRPr>
          </a:p>
          <a:p>
            <a:r>
              <a:rPr lang="zh-TW" altLang="en-US" sz="1200" dirty="0" smtClean="0">
                <a:solidFill>
                  <a:schemeClr val="accent2"/>
                </a:solidFill>
              </a:rPr>
              <a:t>所以至少讓對方得到一份</a:t>
            </a:r>
            <a:r>
              <a:rPr lang="en-US" altLang="zh-TW" sz="1200" dirty="0" smtClean="0">
                <a:solidFill>
                  <a:schemeClr val="accent2"/>
                </a:solidFill>
              </a:rPr>
              <a:t>copy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9134" y="1786893"/>
            <a:ext cx="2260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3"/>
                </a:solidFill>
              </a:rPr>
              <a:t>decideMessageCopies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8221" y="2132856"/>
            <a:ext cx="9289032" cy="313932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 smtClean="0"/>
              <a:t>PeopleRankRatio</a:t>
            </a:r>
            <a:r>
              <a:rPr lang="en-US" altLang="zh-TW" sz="1400" dirty="0" smtClean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/>
              <a:t>= (</a:t>
            </a:r>
            <a:r>
              <a:rPr lang="en-US" altLang="zh-TW" sz="1400" dirty="0" err="1" smtClean="0"/>
              <a:t>PeerPeopleRankValue</a:t>
            </a:r>
            <a:r>
              <a:rPr lang="en-US" altLang="zh-TW" sz="1400" dirty="0" smtClean="0"/>
              <a:t>/</a:t>
            </a:r>
            <a:r>
              <a:rPr lang="en-US" altLang="zh-TW" sz="1400" dirty="0" err="1"/>
              <a:t>SumOfPeopleRankValueOfMyFriends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err="1"/>
              <a:t>NrofShouldSendCopies</a:t>
            </a:r>
            <a:r>
              <a:rPr lang="en-US" altLang="zh-TW" sz="1400" dirty="0"/>
              <a:t> = 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)(</a:t>
            </a:r>
            <a:r>
              <a:rPr lang="en-US" altLang="zh-TW" sz="1400" dirty="0" err="1"/>
              <a:t>OriginalTotalCopies</a:t>
            </a:r>
            <a:r>
              <a:rPr lang="en-US" altLang="zh-TW" sz="1400" dirty="0"/>
              <a:t> * </a:t>
            </a:r>
            <a:r>
              <a:rPr lang="en-US" altLang="zh-TW" sz="1400" dirty="0" err="1"/>
              <a:t>PeopleRankRatio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en-US" altLang="zh-TW" sz="1200" b="1" dirty="0"/>
              <a:t>if (</a:t>
            </a:r>
            <a:r>
              <a:rPr lang="en-US" altLang="zh-TW" sz="1200" b="1" dirty="0" err="1"/>
              <a:t>NrofShouldSendCopies</a:t>
            </a:r>
            <a:r>
              <a:rPr lang="en-US" altLang="zh-TW" sz="1200" b="1" dirty="0"/>
              <a:t> == 0){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-</a:t>
            </a:r>
            <a:r>
              <a:rPr lang="en-US" altLang="zh-TW" sz="1200" dirty="0"/>
              <a:t>-;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NrofShouldSendCopies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1;//receiver get least 1 copy</a:t>
            </a:r>
          </a:p>
          <a:p>
            <a:r>
              <a:rPr lang="en-US" altLang="zh-TW" sz="1200" b="1" dirty="0"/>
              <a:t>}</a:t>
            </a:r>
          </a:p>
          <a:p>
            <a:r>
              <a:rPr lang="en-US" altLang="zh-TW" sz="1200" b="1" dirty="0"/>
              <a:t>else{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>
                <a:solidFill>
                  <a:schemeClr val="accent2"/>
                </a:solidFill>
              </a:rPr>
              <a:t>NrofRemainingCopies</a:t>
            </a:r>
            <a:r>
              <a:rPr lang="en-US" altLang="zh-TW" sz="1200" dirty="0" smtClean="0">
                <a:solidFill>
                  <a:schemeClr val="accent2"/>
                </a:solidFill>
              </a:rPr>
              <a:t> </a:t>
            </a:r>
            <a:r>
              <a:rPr lang="en-US" altLang="zh-TW" sz="1200" dirty="0">
                <a:solidFill>
                  <a:schemeClr val="accent2"/>
                </a:solidFill>
              </a:rPr>
              <a:t>= </a:t>
            </a:r>
            <a:r>
              <a:rPr lang="en-US" altLang="zh-TW" sz="1200" dirty="0" err="1"/>
              <a:t>NrofRemainingCopies</a:t>
            </a:r>
            <a:r>
              <a:rPr lang="en-US" altLang="zh-TW" sz="1200" dirty="0"/>
              <a:t> - </a:t>
            </a:r>
            <a:r>
              <a:rPr lang="en-US" altLang="zh-TW" sz="1200" dirty="0" err="1"/>
              <a:t>NrofShouldSendCopies</a:t>
            </a:r>
            <a:r>
              <a:rPr lang="en-US" altLang="zh-TW" sz="1200" dirty="0"/>
              <a:t>;</a:t>
            </a:r>
          </a:p>
          <a:p>
            <a:r>
              <a:rPr lang="en-US" altLang="zh-TW" sz="1200" b="1" dirty="0" smtClean="0"/>
              <a:t>	if 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NrofRemainingCopies</a:t>
            </a:r>
            <a:r>
              <a:rPr lang="en-US" altLang="zh-TW" sz="1200" b="1" dirty="0"/>
              <a:t> == 0 &amp;&amp; </a:t>
            </a:r>
            <a:r>
              <a:rPr lang="en-US" altLang="zh-TW" sz="1200" b="1" dirty="0" err="1"/>
              <a:t>NrofShouldSendCopies</a:t>
            </a:r>
            <a:r>
              <a:rPr lang="en-US" altLang="zh-TW" sz="1200" b="1" dirty="0"/>
              <a:t> &gt; 1){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NrofShouldSendCopies</a:t>
            </a:r>
            <a:r>
              <a:rPr lang="en-US" altLang="zh-TW" sz="1200" dirty="0" smtClean="0"/>
              <a:t>-</a:t>
            </a:r>
            <a:r>
              <a:rPr lang="en-US" altLang="zh-TW" sz="1200" dirty="0"/>
              <a:t>-;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1;//sender keeping least 1 copy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b="1" dirty="0" smtClean="0"/>
              <a:t>}</a:t>
            </a:r>
            <a:endParaRPr lang="en-US" altLang="zh-TW" sz="1200" b="1" dirty="0"/>
          </a:p>
          <a:p>
            <a:r>
              <a:rPr lang="en-US" altLang="zh-TW" sz="1200" b="1" dirty="0"/>
              <a:t>}</a:t>
            </a:r>
            <a:endParaRPr lang="en-US" altLang="zh-TW" sz="1200" b="1" dirty="0" smtClean="0"/>
          </a:p>
          <a:p>
            <a:r>
              <a:rPr lang="en-US" altLang="zh-TW" sz="1200" dirty="0" err="1"/>
              <a:t>SenderOwnsMessage.updateProperty</a:t>
            </a:r>
            <a:r>
              <a:rPr lang="en-US" altLang="zh-TW" sz="1200" dirty="0"/>
              <a:t>(</a:t>
            </a:r>
            <a:r>
              <a:rPr lang="en-US" altLang="zh-TW" sz="1200" i="1" dirty="0"/>
              <a:t>MSG_COUNT_PROPERTY, </a:t>
            </a:r>
            <a:r>
              <a:rPr lang="en-US" altLang="zh-TW" sz="1200" i="1" dirty="0" err="1"/>
              <a:t>NrofRemainingCopies</a:t>
            </a:r>
            <a:r>
              <a:rPr lang="en-US" altLang="zh-TW" sz="1200" i="1" dirty="0"/>
              <a:t>);</a:t>
            </a:r>
          </a:p>
          <a:p>
            <a:r>
              <a:rPr lang="en-US" altLang="zh-TW" sz="1200" dirty="0" err="1" smtClean="0"/>
              <a:t>ShouldSendToReceiverMessage.updateProperty</a:t>
            </a:r>
            <a:r>
              <a:rPr lang="en-US" altLang="zh-TW" sz="1200" dirty="0" smtClean="0"/>
              <a:t>(</a:t>
            </a:r>
            <a:r>
              <a:rPr lang="en-US" altLang="zh-TW" sz="1200" i="1" dirty="0" smtClean="0"/>
              <a:t>MSG_COUNT_PROPERTY</a:t>
            </a:r>
            <a:r>
              <a:rPr lang="en-US" altLang="zh-TW" sz="1200" i="1" dirty="0"/>
              <a:t>, </a:t>
            </a:r>
            <a:r>
              <a:rPr lang="en-US" altLang="zh-TW" sz="1200" i="1" dirty="0" err="1"/>
              <a:t>NrofShouldSendCopies</a:t>
            </a:r>
            <a:r>
              <a:rPr lang="en-US" altLang="zh-TW" sz="1200" i="1" dirty="0"/>
              <a:t>);</a:t>
            </a:r>
            <a:endParaRPr lang="en-US" altLang="zh-TW" sz="1200" b="1" dirty="0"/>
          </a:p>
          <a:p>
            <a:r>
              <a:rPr lang="en-US" altLang="zh-TW" sz="1400" b="1" dirty="0"/>
              <a:t>return </a:t>
            </a:r>
            <a:r>
              <a:rPr lang="en-US" altLang="zh-TW" sz="1400" b="1" dirty="0" err="1"/>
              <a:t>NrofRemainingCopies</a:t>
            </a:r>
            <a:endParaRPr lang="zh-TW" altLang="en-US" sz="1400" b="1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9308"/>
              </p:ext>
            </p:extLst>
          </p:nvPr>
        </p:nvGraphicFramePr>
        <p:xfrm>
          <a:off x="7101136" y="12496"/>
          <a:ext cx="2040904" cy="2141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51520" y="241463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496"/>
            <a:ext cx="1776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 smtClean="0"/>
              <a:t>OriginalTotalCopies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36351" y="423887"/>
            <a:ext cx="1921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NrofRemainingCopies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-59134" y="605115"/>
            <a:ext cx="12362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3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accent3"/>
                </a:solidFill>
              </a:rPr>
              <a:t>SenderOwnsMsg</a:t>
            </a:r>
            <a:r>
              <a:rPr lang="en-US" altLang="zh-TW" sz="1100" dirty="0" smtClean="0">
                <a:solidFill>
                  <a:schemeClr val="accent3"/>
                </a:solidFill>
              </a:rPr>
              <a:t>)</a:t>
            </a:r>
            <a:endParaRPr lang="en-US" altLang="zh-TW" sz="1100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112" y="3356992"/>
            <a:ext cx="5484992" cy="1249842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45966" y="1069934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-27546" y="1400416"/>
            <a:ext cx="20842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(</a:t>
            </a:r>
            <a:r>
              <a:rPr lang="en-US" altLang="zh-TW" sz="1100" dirty="0" err="1">
                <a:solidFill>
                  <a:schemeClr val="accent2"/>
                </a:solidFill>
              </a:rPr>
              <a:t>ShouldSendToReceiverMessage</a:t>
            </a:r>
            <a:r>
              <a:rPr lang="en-US" altLang="zh-TW" sz="1100" dirty="0" smtClean="0">
                <a:solidFill>
                  <a:schemeClr val="accent2"/>
                </a:solidFill>
              </a:rPr>
              <a:t>)</a:t>
            </a:r>
            <a:endParaRPr lang="en-US" altLang="zh-TW" sz="1100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92280" y="675955"/>
            <a:ext cx="205172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940152" y="21009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=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0.43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940151" y="2331458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=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/>
              <a:t>100</a:t>
            </a:r>
            <a:r>
              <a:rPr lang="zh-TW" altLang="en-US" dirty="0" smtClean="0">
                <a:solidFill>
                  <a:schemeClr val="accent2"/>
                </a:solidFill>
              </a:rPr>
              <a:t> * </a:t>
            </a:r>
            <a:r>
              <a:rPr lang="en-US" altLang="zh-TW" dirty="0" smtClean="0">
                <a:solidFill>
                  <a:schemeClr val="accent2"/>
                </a:solidFill>
              </a:rPr>
              <a:t>0.43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=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43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3109" y="3471760"/>
            <a:ext cx="4520397" cy="259001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477735" y="3416594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100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43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=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57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9134" y="1786893"/>
            <a:ext cx="2260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3"/>
                </a:solidFill>
              </a:rPr>
              <a:t>decideMessageCopies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8221" y="2132856"/>
            <a:ext cx="9289032" cy="313932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 smtClean="0"/>
              <a:t>PeopleRankRatio</a:t>
            </a:r>
            <a:r>
              <a:rPr lang="en-US" altLang="zh-TW" sz="1400" dirty="0" smtClean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/>
              <a:t>= (</a:t>
            </a:r>
            <a:r>
              <a:rPr lang="en-US" altLang="zh-TW" sz="1400" dirty="0" err="1" smtClean="0"/>
              <a:t>PeerPeopleRankValue</a:t>
            </a:r>
            <a:r>
              <a:rPr lang="en-US" altLang="zh-TW" sz="1400" dirty="0" smtClean="0"/>
              <a:t>/</a:t>
            </a:r>
            <a:r>
              <a:rPr lang="en-US" altLang="zh-TW" sz="1400" dirty="0" err="1"/>
              <a:t>SumOfPeopleRankValueOfMyFriends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err="1"/>
              <a:t>NrofShouldSendCopies</a:t>
            </a:r>
            <a:r>
              <a:rPr lang="en-US" altLang="zh-TW" sz="1400" dirty="0"/>
              <a:t> = 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)(</a:t>
            </a:r>
            <a:r>
              <a:rPr lang="en-US" altLang="zh-TW" sz="1400" dirty="0" err="1"/>
              <a:t>OriginalTotalCopies</a:t>
            </a:r>
            <a:r>
              <a:rPr lang="en-US" altLang="zh-TW" sz="1400" dirty="0"/>
              <a:t> * </a:t>
            </a:r>
            <a:r>
              <a:rPr lang="en-US" altLang="zh-TW" sz="1400" dirty="0" err="1"/>
              <a:t>PeopleRankRatio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en-US" altLang="zh-TW" sz="1200" b="1" dirty="0"/>
              <a:t>if (</a:t>
            </a:r>
            <a:r>
              <a:rPr lang="en-US" altLang="zh-TW" sz="1200" b="1" dirty="0" err="1"/>
              <a:t>NrofShouldSendCopies</a:t>
            </a:r>
            <a:r>
              <a:rPr lang="en-US" altLang="zh-TW" sz="1200" b="1" dirty="0"/>
              <a:t> == 0){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-</a:t>
            </a:r>
            <a:r>
              <a:rPr lang="en-US" altLang="zh-TW" sz="1200" dirty="0"/>
              <a:t>-;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NrofShouldSendCopies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1;//receiver get least 1 copy</a:t>
            </a:r>
          </a:p>
          <a:p>
            <a:r>
              <a:rPr lang="en-US" altLang="zh-TW" sz="1200" b="1" dirty="0"/>
              <a:t>}</a:t>
            </a:r>
          </a:p>
          <a:p>
            <a:r>
              <a:rPr lang="en-US" altLang="zh-TW" sz="1200" b="1" dirty="0"/>
              <a:t>else{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>
                <a:solidFill>
                  <a:schemeClr val="accent2"/>
                </a:solidFill>
              </a:rPr>
              <a:t>NrofRemainingCopies</a:t>
            </a:r>
            <a:r>
              <a:rPr lang="en-US" altLang="zh-TW" sz="1200" dirty="0" smtClean="0">
                <a:solidFill>
                  <a:schemeClr val="accent2"/>
                </a:solidFill>
              </a:rPr>
              <a:t> </a:t>
            </a:r>
            <a:r>
              <a:rPr lang="en-US" altLang="zh-TW" sz="1200" dirty="0">
                <a:solidFill>
                  <a:schemeClr val="accent2"/>
                </a:solidFill>
              </a:rPr>
              <a:t>= </a:t>
            </a:r>
            <a:r>
              <a:rPr lang="en-US" altLang="zh-TW" sz="1200" dirty="0" err="1"/>
              <a:t>NrofRemainingCopies</a:t>
            </a:r>
            <a:r>
              <a:rPr lang="en-US" altLang="zh-TW" sz="1200" dirty="0"/>
              <a:t> - </a:t>
            </a:r>
            <a:r>
              <a:rPr lang="en-US" altLang="zh-TW" sz="1200" dirty="0" err="1"/>
              <a:t>NrofShouldSendCopies</a:t>
            </a:r>
            <a:r>
              <a:rPr lang="en-US" altLang="zh-TW" sz="1200" dirty="0"/>
              <a:t>;</a:t>
            </a:r>
          </a:p>
          <a:p>
            <a:r>
              <a:rPr lang="en-US" altLang="zh-TW" sz="1200" b="1" dirty="0" smtClean="0"/>
              <a:t>	if 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NrofRemainingCopies</a:t>
            </a:r>
            <a:r>
              <a:rPr lang="en-US" altLang="zh-TW" sz="1200" b="1" dirty="0"/>
              <a:t> == 0 &amp;&amp; </a:t>
            </a:r>
            <a:r>
              <a:rPr lang="en-US" altLang="zh-TW" sz="1200" b="1" dirty="0" err="1"/>
              <a:t>NrofShouldSendCopies</a:t>
            </a:r>
            <a:r>
              <a:rPr lang="en-US" altLang="zh-TW" sz="1200" b="1" dirty="0"/>
              <a:t> &gt; 1){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NrofShouldSendCopies</a:t>
            </a:r>
            <a:r>
              <a:rPr lang="en-US" altLang="zh-TW" sz="1200" dirty="0" smtClean="0"/>
              <a:t>-</a:t>
            </a:r>
            <a:r>
              <a:rPr lang="en-US" altLang="zh-TW" sz="1200" dirty="0"/>
              <a:t>-;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1;//sender keeping least 1 copy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b="1" dirty="0" smtClean="0"/>
              <a:t>}</a:t>
            </a:r>
            <a:endParaRPr lang="en-US" altLang="zh-TW" sz="1200" b="1" dirty="0"/>
          </a:p>
          <a:p>
            <a:r>
              <a:rPr lang="en-US" altLang="zh-TW" sz="1200" b="1" dirty="0"/>
              <a:t>}</a:t>
            </a:r>
            <a:endParaRPr lang="en-US" altLang="zh-TW" sz="1200" b="1" dirty="0" smtClean="0"/>
          </a:p>
          <a:p>
            <a:r>
              <a:rPr lang="en-US" altLang="zh-TW" sz="1200" dirty="0" err="1"/>
              <a:t>SenderOwnsMessage.updateProperty</a:t>
            </a:r>
            <a:r>
              <a:rPr lang="en-US" altLang="zh-TW" sz="1200" dirty="0"/>
              <a:t>(</a:t>
            </a:r>
            <a:r>
              <a:rPr lang="en-US" altLang="zh-TW" sz="1200" i="1" dirty="0"/>
              <a:t>MSG_COUNT_PROPERTY, </a:t>
            </a:r>
            <a:r>
              <a:rPr lang="en-US" altLang="zh-TW" sz="1200" i="1" dirty="0" err="1"/>
              <a:t>NrofRemainingCopies</a:t>
            </a:r>
            <a:r>
              <a:rPr lang="en-US" altLang="zh-TW" sz="1200" i="1" dirty="0"/>
              <a:t>);</a:t>
            </a:r>
          </a:p>
          <a:p>
            <a:r>
              <a:rPr lang="en-US" altLang="zh-TW" sz="1200" dirty="0" err="1" smtClean="0"/>
              <a:t>ShouldSendToReceiverMessage.updateProperty</a:t>
            </a:r>
            <a:r>
              <a:rPr lang="en-US" altLang="zh-TW" sz="1200" dirty="0" smtClean="0"/>
              <a:t>(</a:t>
            </a:r>
            <a:r>
              <a:rPr lang="en-US" altLang="zh-TW" sz="1200" i="1" dirty="0" smtClean="0"/>
              <a:t>MSG_COUNT_PROPERTY</a:t>
            </a:r>
            <a:r>
              <a:rPr lang="en-US" altLang="zh-TW" sz="1200" i="1" dirty="0"/>
              <a:t>, </a:t>
            </a:r>
            <a:r>
              <a:rPr lang="en-US" altLang="zh-TW" sz="1200" i="1" dirty="0" err="1"/>
              <a:t>NrofShouldSendCopies</a:t>
            </a:r>
            <a:r>
              <a:rPr lang="en-US" altLang="zh-TW" sz="1200" i="1" dirty="0"/>
              <a:t>);</a:t>
            </a:r>
            <a:endParaRPr lang="en-US" altLang="zh-TW" sz="1200" b="1" dirty="0"/>
          </a:p>
          <a:p>
            <a:r>
              <a:rPr lang="en-US" altLang="zh-TW" sz="1400" b="1" dirty="0"/>
              <a:t>return </a:t>
            </a:r>
            <a:r>
              <a:rPr lang="en-US" altLang="zh-TW" sz="1400" b="1" dirty="0" err="1"/>
              <a:t>NrofRemainingCopies</a:t>
            </a:r>
            <a:endParaRPr lang="zh-TW" altLang="en-US" sz="1400" b="1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71610"/>
              </p:ext>
            </p:extLst>
          </p:nvPr>
        </p:nvGraphicFramePr>
        <p:xfrm>
          <a:off x="7101136" y="12496"/>
          <a:ext cx="2040904" cy="2141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51520" y="241463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496"/>
            <a:ext cx="1776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 smtClean="0"/>
              <a:t>OriginalTotalCopies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36351" y="423887"/>
            <a:ext cx="1921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NrofRemainingCopies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-59134" y="605115"/>
            <a:ext cx="12362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3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accent3"/>
                </a:solidFill>
              </a:rPr>
              <a:t>SenderOwnsMsg</a:t>
            </a:r>
            <a:r>
              <a:rPr lang="en-US" altLang="zh-TW" sz="1100" dirty="0" smtClean="0">
                <a:solidFill>
                  <a:schemeClr val="accent3"/>
                </a:solidFill>
              </a:rPr>
              <a:t>)</a:t>
            </a:r>
            <a:endParaRPr lang="en-US" altLang="zh-TW" sz="1100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112" y="3356992"/>
            <a:ext cx="5484992" cy="1249842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45966" y="1069934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-27546" y="1400416"/>
            <a:ext cx="20842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(</a:t>
            </a:r>
            <a:r>
              <a:rPr lang="en-US" altLang="zh-TW" sz="1100" dirty="0" err="1">
                <a:solidFill>
                  <a:schemeClr val="accent2"/>
                </a:solidFill>
              </a:rPr>
              <a:t>ShouldSendToReceiverMessage</a:t>
            </a:r>
            <a:r>
              <a:rPr lang="en-US" altLang="zh-TW" sz="1100" dirty="0" smtClean="0">
                <a:solidFill>
                  <a:schemeClr val="accent2"/>
                </a:solidFill>
              </a:rPr>
              <a:t>)</a:t>
            </a:r>
            <a:endParaRPr lang="en-US" altLang="zh-TW" sz="1100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92280" y="675955"/>
            <a:ext cx="205172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940152" y="21009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=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0.43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940151" y="2331458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=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/>
              <a:t>100</a:t>
            </a:r>
            <a:r>
              <a:rPr lang="zh-TW" altLang="en-US" dirty="0" smtClean="0">
                <a:solidFill>
                  <a:schemeClr val="accent2"/>
                </a:solidFill>
              </a:rPr>
              <a:t> * </a:t>
            </a:r>
            <a:r>
              <a:rPr lang="en-US" altLang="zh-TW" dirty="0" smtClean="0">
                <a:solidFill>
                  <a:schemeClr val="accent2"/>
                </a:solidFill>
              </a:rPr>
              <a:t>0.43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=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43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2311" y="3709851"/>
            <a:ext cx="4461777" cy="727261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477735" y="3416594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100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43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=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57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58876" y="3842648"/>
            <a:ext cx="3669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/>
                </a:solidFill>
              </a:rPr>
              <a:t>#</a:t>
            </a:r>
            <a:r>
              <a:rPr lang="zh-TW" altLang="en-US" sz="1200" dirty="0" smtClean="0">
                <a:solidFill>
                  <a:schemeClr val="accent1"/>
                </a:solidFill>
              </a:rPr>
              <a:t>避免</a:t>
            </a:r>
            <a:r>
              <a:rPr lang="en-US" altLang="zh-TW" sz="1200" dirty="0" smtClean="0">
                <a:solidFill>
                  <a:schemeClr val="accent1"/>
                </a:solidFill>
              </a:rPr>
              <a:t>Remaining Copies</a:t>
            </a:r>
            <a:r>
              <a:rPr lang="zh-TW" altLang="en-US" sz="1200" dirty="0" smtClean="0">
                <a:solidFill>
                  <a:schemeClr val="accent1"/>
                </a:solidFill>
              </a:rPr>
              <a:t>歸零</a:t>
            </a:r>
            <a:r>
              <a:rPr lang="en-US" altLang="zh-TW" sz="1200" dirty="0" smtClean="0">
                <a:solidFill>
                  <a:schemeClr val="accent1"/>
                </a:solidFill>
              </a:rPr>
              <a:t>,</a:t>
            </a:r>
            <a:r>
              <a:rPr lang="zh-TW" altLang="en-US" sz="1200" dirty="0">
                <a:solidFill>
                  <a:schemeClr val="accent1"/>
                </a:solidFill>
              </a:rPr>
              <a:t>自己至少保留一</a:t>
            </a:r>
            <a:r>
              <a:rPr lang="zh-TW" altLang="en-US" sz="1200" dirty="0" smtClean="0">
                <a:solidFill>
                  <a:schemeClr val="accent1"/>
                </a:solidFill>
              </a:rPr>
              <a:t>份</a:t>
            </a:r>
            <a:r>
              <a:rPr lang="en-US" altLang="zh-TW" sz="1200" dirty="0" smtClean="0">
                <a:solidFill>
                  <a:schemeClr val="accent1"/>
                </a:solidFill>
              </a:rPr>
              <a:t>copy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9134" y="1786893"/>
            <a:ext cx="2260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3"/>
                </a:solidFill>
              </a:rPr>
              <a:t>decideMessageCopies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8221" y="2132856"/>
            <a:ext cx="9289032" cy="313932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 smtClean="0"/>
              <a:t>PeopleRankRatio</a:t>
            </a:r>
            <a:r>
              <a:rPr lang="en-US" altLang="zh-TW" sz="1400" dirty="0" smtClean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/>
              <a:t>= (</a:t>
            </a:r>
            <a:r>
              <a:rPr lang="en-US" altLang="zh-TW" sz="1400" dirty="0" err="1" smtClean="0"/>
              <a:t>PeerPeopleRankValue</a:t>
            </a:r>
            <a:r>
              <a:rPr lang="en-US" altLang="zh-TW" sz="1400" dirty="0" smtClean="0"/>
              <a:t>/</a:t>
            </a:r>
            <a:r>
              <a:rPr lang="en-US" altLang="zh-TW" sz="1400" dirty="0" err="1"/>
              <a:t>SumOfPeopleRankValueOfMyFriends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err="1"/>
              <a:t>NrofShouldSendCopies</a:t>
            </a:r>
            <a:r>
              <a:rPr lang="en-US" altLang="zh-TW" sz="1400" dirty="0"/>
              <a:t> = 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)(</a:t>
            </a:r>
            <a:r>
              <a:rPr lang="en-US" altLang="zh-TW" sz="1400" dirty="0" err="1"/>
              <a:t>OriginalTotalCopies</a:t>
            </a:r>
            <a:r>
              <a:rPr lang="en-US" altLang="zh-TW" sz="1400" dirty="0"/>
              <a:t> * </a:t>
            </a:r>
            <a:r>
              <a:rPr lang="en-US" altLang="zh-TW" sz="1400" dirty="0" err="1"/>
              <a:t>PeopleRankRatio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en-US" altLang="zh-TW" sz="1200" b="1" dirty="0"/>
              <a:t>if (</a:t>
            </a:r>
            <a:r>
              <a:rPr lang="en-US" altLang="zh-TW" sz="1200" b="1" dirty="0" err="1"/>
              <a:t>NrofShouldSendCopies</a:t>
            </a:r>
            <a:r>
              <a:rPr lang="en-US" altLang="zh-TW" sz="1200" b="1" dirty="0"/>
              <a:t> == 0){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-</a:t>
            </a:r>
            <a:r>
              <a:rPr lang="en-US" altLang="zh-TW" sz="1200" dirty="0"/>
              <a:t>-;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NrofShouldSendCopies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1;//receiver get least 1 copy</a:t>
            </a:r>
          </a:p>
          <a:p>
            <a:r>
              <a:rPr lang="en-US" altLang="zh-TW" sz="1200" b="1" dirty="0"/>
              <a:t>}</a:t>
            </a:r>
          </a:p>
          <a:p>
            <a:r>
              <a:rPr lang="en-US" altLang="zh-TW" sz="1200" b="1" dirty="0"/>
              <a:t>else{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NrofRemainingCopies</a:t>
            </a:r>
            <a:r>
              <a:rPr lang="en-US" altLang="zh-TW" sz="1200" dirty="0"/>
              <a:t> - </a:t>
            </a:r>
            <a:r>
              <a:rPr lang="en-US" altLang="zh-TW" sz="1200" dirty="0" err="1"/>
              <a:t>NrofShouldSendCopies</a:t>
            </a:r>
            <a:r>
              <a:rPr lang="en-US" altLang="zh-TW" sz="1200" dirty="0"/>
              <a:t>;</a:t>
            </a:r>
          </a:p>
          <a:p>
            <a:r>
              <a:rPr lang="en-US" altLang="zh-TW" sz="1200" b="1" dirty="0" smtClean="0"/>
              <a:t>	if 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NrofRemainingCopies</a:t>
            </a:r>
            <a:r>
              <a:rPr lang="en-US" altLang="zh-TW" sz="1200" b="1" dirty="0"/>
              <a:t> == 0 &amp;&amp; </a:t>
            </a:r>
            <a:r>
              <a:rPr lang="en-US" altLang="zh-TW" sz="1200" b="1" dirty="0" err="1"/>
              <a:t>NrofShouldSendCopies</a:t>
            </a:r>
            <a:r>
              <a:rPr lang="en-US" altLang="zh-TW" sz="1200" b="1" dirty="0"/>
              <a:t> &gt; 1){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NrofShouldSendCopies</a:t>
            </a:r>
            <a:r>
              <a:rPr lang="en-US" altLang="zh-TW" sz="1200" dirty="0" smtClean="0"/>
              <a:t>-</a:t>
            </a:r>
            <a:r>
              <a:rPr lang="en-US" altLang="zh-TW" sz="1200" dirty="0"/>
              <a:t>-;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1;//sender keeping least 1 copy</a:t>
            </a:r>
          </a:p>
          <a:p>
            <a:r>
              <a:rPr lang="en-US" altLang="zh-TW" sz="1200" dirty="0" smtClean="0"/>
              <a:t>	</a:t>
            </a:r>
            <a:r>
              <a:rPr lang="en-US" altLang="zh-TW" sz="1200" b="1" dirty="0" smtClean="0"/>
              <a:t>}</a:t>
            </a:r>
            <a:endParaRPr lang="en-US" altLang="zh-TW" sz="1200" b="1" dirty="0"/>
          </a:p>
          <a:p>
            <a:r>
              <a:rPr lang="en-US" altLang="zh-TW" sz="1200" b="1" dirty="0"/>
              <a:t>}</a:t>
            </a:r>
            <a:endParaRPr lang="en-US" altLang="zh-TW" sz="1200" b="1" dirty="0" smtClean="0"/>
          </a:p>
          <a:p>
            <a:r>
              <a:rPr lang="en-US" altLang="zh-TW" sz="1200" dirty="0" err="1"/>
              <a:t>SenderOwnsMessage.updateProperty</a:t>
            </a:r>
            <a:r>
              <a:rPr lang="en-US" altLang="zh-TW" sz="1200" dirty="0"/>
              <a:t>(</a:t>
            </a:r>
            <a:r>
              <a:rPr lang="en-US" altLang="zh-TW" sz="1200" i="1" dirty="0"/>
              <a:t>MSG_COUNT_PROPERTY, </a:t>
            </a:r>
            <a:r>
              <a:rPr lang="en-US" altLang="zh-TW" sz="1200" i="1" dirty="0" err="1"/>
              <a:t>NrofRemainingCopies</a:t>
            </a:r>
            <a:r>
              <a:rPr lang="en-US" altLang="zh-TW" sz="1200" i="1" dirty="0"/>
              <a:t>);</a:t>
            </a:r>
          </a:p>
          <a:p>
            <a:r>
              <a:rPr lang="en-US" altLang="zh-TW" sz="1200" dirty="0" err="1" smtClean="0"/>
              <a:t>ShouldSendToReceiverMessage.updateProperty</a:t>
            </a:r>
            <a:r>
              <a:rPr lang="en-US" altLang="zh-TW" sz="1200" dirty="0" smtClean="0"/>
              <a:t>(</a:t>
            </a:r>
            <a:r>
              <a:rPr lang="en-US" altLang="zh-TW" sz="1200" i="1" dirty="0" smtClean="0"/>
              <a:t>MSG_COUNT_PROPERTY</a:t>
            </a:r>
            <a:r>
              <a:rPr lang="en-US" altLang="zh-TW" sz="1200" i="1" dirty="0"/>
              <a:t>, </a:t>
            </a:r>
            <a:r>
              <a:rPr lang="en-US" altLang="zh-TW" sz="1200" i="1" dirty="0" err="1"/>
              <a:t>NrofShouldSendCopies</a:t>
            </a:r>
            <a:r>
              <a:rPr lang="en-US" altLang="zh-TW" sz="1200" i="1" dirty="0"/>
              <a:t>);</a:t>
            </a:r>
            <a:endParaRPr lang="en-US" altLang="zh-TW" sz="1200" b="1" dirty="0"/>
          </a:p>
          <a:p>
            <a:r>
              <a:rPr lang="en-US" altLang="zh-TW" sz="1400" b="1" dirty="0"/>
              <a:t>return </a:t>
            </a:r>
            <a:r>
              <a:rPr lang="en-US" altLang="zh-TW" sz="1400" b="1" dirty="0" err="1"/>
              <a:t>NrofRemainingCopies</a:t>
            </a:r>
            <a:endParaRPr lang="zh-TW" altLang="en-US" sz="1400" b="1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12728"/>
              </p:ext>
            </p:extLst>
          </p:nvPr>
        </p:nvGraphicFramePr>
        <p:xfrm>
          <a:off x="7101136" y="12496"/>
          <a:ext cx="2040904" cy="2141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51520" y="241463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496"/>
            <a:ext cx="1776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 smtClean="0"/>
              <a:t>OriginalTotalCopies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36351" y="423887"/>
            <a:ext cx="1842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NrofRemainingCopies</a:t>
            </a:r>
            <a:r>
              <a:rPr lang="en-US" altLang="zh-TW" sz="1200" b="1" dirty="0" smtClean="0"/>
              <a:t> : </a:t>
            </a:r>
            <a:r>
              <a:rPr lang="en-US" altLang="zh-TW" sz="1200" b="1" dirty="0" smtClean="0">
                <a:solidFill>
                  <a:schemeClr val="accent2"/>
                </a:solidFill>
              </a:rPr>
              <a:t>57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59134" y="605115"/>
            <a:ext cx="12362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3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accent3"/>
                </a:solidFill>
              </a:rPr>
              <a:t>SenderOwnsMsg</a:t>
            </a:r>
            <a:r>
              <a:rPr lang="en-US" altLang="zh-TW" sz="1100" dirty="0" smtClean="0">
                <a:solidFill>
                  <a:schemeClr val="accent3"/>
                </a:solidFill>
              </a:rPr>
              <a:t>)</a:t>
            </a:r>
            <a:endParaRPr lang="en-US" altLang="zh-TW" sz="1100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7" y="4615542"/>
            <a:ext cx="6162022" cy="42022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45966" y="1069934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-27546" y="1400416"/>
            <a:ext cx="20842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(</a:t>
            </a:r>
            <a:r>
              <a:rPr lang="en-US" altLang="zh-TW" sz="1100" dirty="0" err="1">
                <a:solidFill>
                  <a:schemeClr val="accent2"/>
                </a:solidFill>
              </a:rPr>
              <a:t>ShouldSendToReceiverMessage</a:t>
            </a:r>
            <a:r>
              <a:rPr lang="en-US" altLang="zh-TW" sz="1100" dirty="0" smtClean="0">
                <a:solidFill>
                  <a:schemeClr val="accent2"/>
                </a:solidFill>
              </a:rPr>
              <a:t>)</a:t>
            </a:r>
            <a:endParaRPr lang="en-US" altLang="zh-TW" sz="1100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92280" y="675955"/>
            <a:ext cx="205172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940152" y="21009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=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0.43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940151" y="2331458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=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/>
              <a:t>100</a:t>
            </a:r>
            <a:r>
              <a:rPr lang="zh-TW" altLang="en-US" dirty="0" smtClean="0">
                <a:solidFill>
                  <a:schemeClr val="accent2"/>
                </a:solidFill>
              </a:rPr>
              <a:t> * </a:t>
            </a:r>
            <a:r>
              <a:rPr lang="en-US" altLang="zh-TW" dirty="0" smtClean="0">
                <a:solidFill>
                  <a:schemeClr val="accent2"/>
                </a:solidFill>
              </a:rPr>
              <a:t>0.43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=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43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7735" y="3416594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100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43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=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57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83830" y="4694849"/>
            <a:ext cx="2860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>
                <a:solidFill>
                  <a:schemeClr val="accent2"/>
                </a:solidFill>
              </a:rPr>
              <a:t>更新</a:t>
            </a:r>
            <a:r>
              <a:rPr lang="zh-TW" altLang="en-US" sz="1100" dirty="0" smtClean="0">
                <a:solidFill>
                  <a:schemeClr val="accent2"/>
                </a:solidFill>
              </a:rPr>
              <a:t>自己</a:t>
            </a:r>
            <a:r>
              <a:rPr lang="zh-TW" altLang="en-US" sz="1100" dirty="0">
                <a:solidFill>
                  <a:schemeClr val="accent2"/>
                </a:solidFill>
              </a:rPr>
              <a:t>剩餘的</a:t>
            </a:r>
            <a:r>
              <a:rPr lang="en-US" altLang="zh-TW" sz="1100" dirty="0" smtClean="0">
                <a:solidFill>
                  <a:schemeClr val="accent2"/>
                </a:solidFill>
              </a:rPr>
              <a:t>copies</a:t>
            </a:r>
            <a:r>
              <a:rPr lang="zh-TW" altLang="en-US" sz="1100" dirty="0" smtClean="0">
                <a:solidFill>
                  <a:schemeClr val="accent2"/>
                </a:solidFill>
              </a:rPr>
              <a:t>和要給對方的</a:t>
            </a:r>
            <a:r>
              <a:rPr lang="en-US" altLang="zh-TW" sz="1100" dirty="0" smtClean="0">
                <a:solidFill>
                  <a:schemeClr val="accent2"/>
                </a:solidFill>
              </a:rPr>
              <a:t>copies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79661" y="1116100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accent1"/>
                </a:solidFill>
              </a:rPr>
              <a:t>Copies : 43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9134" y="1786893"/>
            <a:ext cx="3367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3"/>
                </a:solidFill>
              </a:rPr>
              <a:t>pickGoodConnectionsForMessage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-48221" y="2132856"/>
            <a:ext cx="9289032" cy="295465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</a:rPr>
              <a:t> </a:t>
            </a:r>
            <a:r>
              <a:rPr lang="zh-TW" altLang="en-US" b="1" dirty="0" smtClean="0">
                <a:solidFill>
                  <a:schemeClr val="accent1"/>
                </a:solidFill>
              </a:rPr>
              <a:t>      </a:t>
            </a:r>
            <a:r>
              <a:rPr lang="en-US" altLang="zh-TW" b="1" dirty="0" smtClean="0">
                <a:solidFill>
                  <a:schemeClr val="accent1"/>
                </a:solidFill>
              </a:rPr>
              <a:t>for each </a:t>
            </a:r>
            <a:r>
              <a:rPr lang="en-US" altLang="zh-TW" b="1" dirty="0" err="1" smtClean="0">
                <a:solidFill>
                  <a:schemeClr val="accent1"/>
                </a:solidFill>
              </a:rPr>
              <a:t>CandidateConnections</a:t>
            </a:r>
            <a:r>
              <a:rPr lang="zh-TW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TW" b="1" dirty="0" smtClean="0">
                <a:solidFill>
                  <a:schemeClr val="accent1"/>
                </a:solidFill>
              </a:rPr>
              <a:t>as con{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	</a:t>
            </a:r>
            <a:r>
              <a:rPr lang="en-US" altLang="zh-TW" sz="1200" b="1" dirty="0"/>
              <a:t>if(</a:t>
            </a:r>
            <a:r>
              <a:rPr lang="en-US" altLang="zh-TW" sz="1200" b="1" dirty="0" err="1"/>
              <a:t>NrofRemainingCopies</a:t>
            </a:r>
            <a:r>
              <a:rPr lang="en-US" altLang="zh-TW" sz="1200" b="1" dirty="0"/>
              <a:t> &gt; 1</a:t>
            </a:r>
            <a:r>
              <a:rPr lang="en-US" altLang="zh-TW" sz="1200" b="1" dirty="0" smtClean="0"/>
              <a:t>){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ShouldSendToReceiverMessage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SenderOwnsMsg.replicate</a:t>
            </a:r>
            <a:r>
              <a:rPr lang="en-US" altLang="zh-TW" sz="1200" dirty="0" smtClean="0"/>
              <a:t>()</a:t>
            </a:r>
          </a:p>
          <a:p>
            <a:r>
              <a:rPr lang="en-US" altLang="zh-TW" sz="1200" b="1" dirty="0" smtClean="0"/>
              <a:t>		</a:t>
            </a:r>
            <a:r>
              <a:rPr lang="en-US" altLang="zh-TW" sz="1200" dirty="0" err="1" smtClean="0"/>
              <a:t>ShouldSendCon</a:t>
            </a:r>
            <a:r>
              <a:rPr lang="en-US" altLang="zh-TW" sz="1200" dirty="0" smtClean="0"/>
              <a:t> = </a:t>
            </a:r>
            <a:r>
              <a:rPr lang="en-US" altLang="zh-TW" sz="1200" dirty="0" err="1" smtClean="0"/>
              <a:t>Con.getkey</a:t>
            </a:r>
            <a:r>
              <a:rPr lang="en-US" altLang="zh-TW" sz="1200" dirty="0" smtClean="0"/>
              <a:t>()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/>
              <a:t>MC = new Tuple&lt;Message, Connection&gt;(</a:t>
            </a:r>
            <a:r>
              <a:rPr lang="en-US" altLang="zh-TW" sz="1200" dirty="0" err="1" smtClean="0"/>
              <a:t>ShouldSendToReceiverMessage,ShouldSendCon</a:t>
            </a:r>
            <a:r>
              <a:rPr lang="en-US" altLang="zh-TW" sz="1200" dirty="0" smtClean="0"/>
              <a:t>)	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 = </a:t>
            </a:r>
            <a:r>
              <a:rPr lang="en-US" altLang="zh-TW" sz="1200" b="1" dirty="0" err="1" smtClean="0"/>
              <a:t>decideMessageCopies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OriginalTotalCopies,NrofRemainingCopies,SenderOwnsMsg,MC</a:t>
            </a:r>
            <a:r>
              <a:rPr lang="en-US" altLang="zh-TW" sz="1200" dirty="0" smtClean="0"/>
              <a:t>)</a:t>
            </a:r>
            <a:endParaRPr lang="en-US" altLang="zh-TW" sz="1200" b="1" dirty="0" smtClean="0"/>
          </a:p>
          <a:p>
            <a:r>
              <a:rPr lang="en-US" altLang="zh-TW" sz="1200" b="1" dirty="0"/>
              <a:t>	</a:t>
            </a:r>
            <a:r>
              <a:rPr lang="en-US" altLang="zh-TW" sz="1200" b="1" dirty="0" smtClean="0"/>
              <a:t>	</a:t>
            </a:r>
            <a:r>
              <a:rPr lang="en-US" altLang="zh-TW" sz="1200" dirty="0" err="1"/>
              <a:t>ShouldSendConnections.add</a:t>
            </a:r>
            <a:r>
              <a:rPr lang="en-US" altLang="zh-TW" sz="1200" dirty="0"/>
              <a:t>(MC</a:t>
            </a:r>
            <a:r>
              <a:rPr lang="en-US" altLang="zh-TW" sz="1200" dirty="0" smtClean="0"/>
              <a:t>)</a:t>
            </a:r>
            <a:endParaRPr lang="en-US" altLang="zh-TW" sz="1200" b="1" dirty="0" smtClean="0"/>
          </a:p>
          <a:p>
            <a:r>
              <a:rPr lang="en-US" altLang="zh-TW" sz="1200" b="1" dirty="0"/>
              <a:t>	</a:t>
            </a:r>
            <a:r>
              <a:rPr lang="en-US" altLang="zh-TW" sz="1200" b="1" dirty="0" smtClean="0"/>
              <a:t>}</a:t>
            </a:r>
          </a:p>
          <a:p>
            <a:r>
              <a:rPr lang="en-US" altLang="zh-TW" sz="1200" b="1" dirty="0"/>
              <a:t>	</a:t>
            </a:r>
            <a:r>
              <a:rPr lang="en-US" altLang="zh-TW" sz="1200" b="1" dirty="0" smtClean="0"/>
              <a:t>else</a:t>
            </a:r>
          </a:p>
          <a:p>
            <a:r>
              <a:rPr lang="en-US" altLang="zh-TW" sz="1200" b="1" dirty="0"/>
              <a:t>	 </a:t>
            </a:r>
            <a:r>
              <a:rPr lang="en-US" altLang="zh-TW" sz="1200" b="1" dirty="0" smtClean="0"/>
              <a:t>          break</a:t>
            </a:r>
          </a:p>
          <a:p>
            <a:r>
              <a:rPr lang="zh-TW" altLang="en-US" b="1" dirty="0" smtClean="0">
                <a:solidFill>
                  <a:schemeClr val="accent1"/>
                </a:solidFill>
              </a:rPr>
              <a:t>       </a:t>
            </a:r>
            <a:r>
              <a:rPr lang="en-US" altLang="zh-TW" b="1" dirty="0" smtClean="0">
                <a:solidFill>
                  <a:schemeClr val="accent1"/>
                </a:solidFill>
              </a:rPr>
              <a:t>}</a:t>
            </a:r>
          </a:p>
          <a:p>
            <a:endParaRPr lang="en-US" altLang="zh-TW" b="1" dirty="0"/>
          </a:p>
          <a:p>
            <a:r>
              <a:rPr lang="en-US" altLang="zh-TW" b="1" dirty="0"/>
              <a:t>return </a:t>
            </a:r>
            <a:r>
              <a:rPr lang="en-US" altLang="zh-TW" b="1" dirty="0" err="1">
                <a:solidFill>
                  <a:schemeClr val="accent6"/>
                </a:solidFill>
              </a:rPr>
              <a:t>ShouldSendConnections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17178"/>
              </p:ext>
            </p:extLst>
          </p:nvPr>
        </p:nvGraphicFramePr>
        <p:xfrm>
          <a:off x="7101136" y="12496"/>
          <a:ext cx="2040904" cy="2141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51520" y="241463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496"/>
            <a:ext cx="1776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 smtClean="0"/>
              <a:t>OriginalTotalCopies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36351" y="423887"/>
            <a:ext cx="1842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NrofRemainingCopies</a:t>
            </a:r>
            <a:r>
              <a:rPr lang="en-US" altLang="zh-TW" sz="1200" b="1" dirty="0" smtClean="0"/>
              <a:t> : </a:t>
            </a:r>
            <a:r>
              <a:rPr lang="en-US" altLang="zh-TW" sz="1200" b="1" dirty="0" smtClean="0">
                <a:solidFill>
                  <a:schemeClr val="accent2"/>
                </a:solidFill>
              </a:rPr>
              <a:t>57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59134" y="605115"/>
            <a:ext cx="12362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3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accent3"/>
                </a:solidFill>
              </a:rPr>
              <a:t>SenderOwnsMsg</a:t>
            </a:r>
            <a:r>
              <a:rPr lang="en-US" altLang="zh-TW" sz="1100" dirty="0" smtClean="0">
                <a:solidFill>
                  <a:schemeClr val="accent3"/>
                </a:solidFill>
              </a:rPr>
              <a:t>)</a:t>
            </a:r>
            <a:endParaRPr lang="en-US" altLang="zh-TW" sz="1100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6549" y="3474721"/>
            <a:ext cx="2316480" cy="217716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561536" y="4787319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88024" y="5117801"/>
            <a:ext cx="20842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(</a:t>
            </a:r>
            <a:r>
              <a:rPr lang="en-US" altLang="zh-TW" sz="1100" dirty="0" err="1">
                <a:solidFill>
                  <a:schemeClr val="accent2"/>
                </a:solidFill>
              </a:rPr>
              <a:t>ShouldSendToReceiverMessage</a:t>
            </a:r>
            <a:r>
              <a:rPr lang="en-US" altLang="zh-TW" sz="1100" dirty="0" smtClean="0">
                <a:solidFill>
                  <a:schemeClr val="accent2"/>
                </a:solidFill>
              </a:rPr>
              <a:t>)</a:t>
            </a:r>
            <a:endParaRPr lang="en-US" altLang="zh-TW" sz="1100" dirty="0">
              <a:solidFill>
                <a:schemeClr val="accent2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396150"/>
              </p:ext>
            </p:extLst>
          </p:nvPr>
        </p:nvGraphicFramePr>
        <p:xfrm>
          <a:off x="7083719" y="4293096"/>
          <a:ext cx="2040904" cy="247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ShouldSendConnection</a:t>
                      </a:r>
                      <a:r>
                        <a:rPr lang="en-US" altLang="zh-TW" sz="1100" b="1" baseline="0" dirty="0" err="1" smtClean="0"/>
                        <a:t>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Message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M1(43)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7057445" y="4943155"/>
            <a:ext cx="205172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092280" y="675955"/>
            <a:ext cx="205172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060391" y="4843505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/>
              <a:t>Copies :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43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4877762" cy="431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TBFS </a:t>
            </a:r>
            <a:r>
              <a:rPr lang="en-US" altLang="zh-TW" dirty="0" smtClean="0"/>
              <a:t>Algorithm(cont.)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60702" y="2282041"/>
            <a:ext cx="41044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05" y="1643049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09" y="1757496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6244694" y="1983806"/>
            <a:ext cx="465526" cy="18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pic>
        <p:nvPicPr>
          <p:cNvPr id="14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761" y="3598817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65" y="3713264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5753971" y="3939574"/>
            <a:ext cx="465526" cy="18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237" y="5073186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41" y="5187633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5657926" y="5394687"/>
            <a:ext cx="465526" cy="17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cxnSp>
        <p:nvCxnSpPr>
          <p:cNvPr id="20" name="直線單箭頭接點 19"/>
          <p:cNvCxnSpPr>
            <a:stCxn id="13" idx="2"/>
          </p:cNvCxnSpPr>
          <p:nvPr/>
        </p:nvCxnSpPr>
        <p:spPr>
          <a:xfrm flipH="1">
            <a:off x="6029770" y="2166587"/>
            <a:ext cx="447687" cy="1509589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5969138" y="4145225"/>
            <a:ext cx="45332" cy="10400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37412" y="1813427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pic>
        <p:nvPicPr>
          <p:cNvPr id="2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119" y="3188213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23" y="3302660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6911451" y="3553826"/>
            <a:ext cx="465526" cy="1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other</a:t>
            </a:r>
            <a:endParaRPr lang="zh-TW" altLang="en-US" sz="900" dirty="0"/>
          </a:p>
        </p:txBody>
      </p:sp>
      <p:pic>
        <p:nvPicPr>
          <p:cNvPr id="2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45" y="2374580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249" y="2489027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7892577" y="2740193"/>
            <a:ext cx="465526" cy="1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other</a:t>
            </a:r>
            <a:endParaRPr lang="zh-TW" altLang="en-US" sz="900" dirty="0"/>
          </a:p>
        </p:txBody>
      </p:sp>
      <p:cxnSp>
        <p:nvCxnSpPr>
          <p:cNvPr id="32" name="直線接點 31"/>
          <p:cNvCxnSpPr>
            <a:stCxn id="13" idx="2"/>
          </p:cNvCxnSpPr>
          <p:nvPr/>
        </p:nvCxnSpPr>
        <p:spPr>
          <a:xfrm>
            <a:off x="6477457" y="2166587"/>
            <a:ext cx="1376194" cy="40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824" y="1983806"/>
            <a:ext cx="215214" cy="19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67" y="3934838"/>
            <a:ext cx="245960" cy="21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539552" y="3206166"/>
            <a:ext cx="3744416" cy="96523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748958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文字方塊 37"/>
          <p:cNvSpPr txBox="1"/>
          <p:nvPr/>
        </p:nvSpPr>
        <p:spPr>
          <a:xfrm>
            <a:off x="8093016" y="17166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=5</a:t>
            </a:r>
            <a:endParaRPr lang="zh-TW" altLang="en-US" dirty="0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16" y="3354664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文字方塊 39"/>
          <p:cNvSpPr txBox="1"/>
          <p:nvPr/>
        </p:nvSpPr>
        <p:spPr>
          <a:xfrm>
            <a:off x="5155388" y="332239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=4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71" y="5371005"/>
            <a:ext cx="3048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421041" y="5566399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>
                <a:solidFill>
                  <a:srgbClr val="FF0000"/>
                </a:solidFill>
              </a:rPr>
              <a:t>FinalRecipient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393" y="3784655"/>
            <a:ext cx="4667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128848" y="378465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=100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737412" y="1816976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713714" y="335859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=20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483037" y="325116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561179" y="256115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=50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330502" y="245372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40391" y="4045297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Delivery Probability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404" y="1357815"/>
            <a:ext cx="2476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文字方塊 47"/>
          <p:cNvSpPr txBox="1"/>
          <p:nvPr/>
        </p:nvSpPr>
        <p:spPr>
          <a:xfrm>
            <a:off x="8084961" y="12779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766434" y="181070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535757" y="17032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</a:t>
            </a:r>
            <a:endParaRPr lang="zh-TW" altLang="en-US" sz="2800" dirty="0"/>
          </a:p>
        </p:txBody>
      </p:sp>
      <p:sp>
        <p:nvSpPr>
          <p:cNvPr id="10" name="雲朵形 9"/>
          <p:cNvSpPr/>
          <p:nvPr/>
        </p:nvSpPr>
        <p:spPr>
          <a:xfrm>
            <a:off x="7292677" y="4591319"/>
            <a:ext cx="1535562" cy="76071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7" idx="2"/>
            <a:endCxn id="10" idx="3"/>
          </p:cNvCxnSpPr>
          <p:nvPr/>
        </p:nvCxnSpPr>
        <p:spPr>
          <a:xfrm>
            <a:off x="7144214" y="3676176"/>
            <a:ext cx="916244" cy="95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30" idx="2"/>
          </p:cNvCxnSpPr>
          <p:nvPr/>
        </p:nvCxnSpPr>
        <p:spPr>
          <a:xfrm>
            <a:off x="8125340" y="2862543"/>
            <a:ext cx="435839" cy="177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3" idx="3"/>
          </p:cNvCxnSpPr>
          <p:nvPr/>
        </p:nvCxnSpPr>
        <p:spPr>
          <a:xfrm flipH="1">
            <a:off x="6410414" y="5243564"/>
            <a:ext cx="1113914" cy="45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930" y="3042954"/>
            <a:ext cx="2476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文字方塊 61"/>
          <p:cNvSpPr txBox="1"/>
          <p:nvPr/>
        </p:nvSpPr>
        <p:spPr>
          <a:xfrm>
            <a:off x="5155136" y="29530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=100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425940" y="470385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Other nodes</a:t>
            </a:r>
            <a:endParaRPr lang="zh-TW" altLang="en-US" dirty="0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89" y="1670183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文字方塊 59"/>
          <p:cNvSpPr txBox="1"/>
          <p:nvPr/>
        </p:nvSpPr>
        <p:spPr>
          <a:xfrm>
            <a:off x="8084961" y="163791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=4</a:t>
            </a:r>
            <a:endParaRPr lang="zh-TW" altLang="en-US" dirty="0"/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503" y="1358473"/>
            <a:ext cx="2476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文字方塊 63"/>
          <p:cNvSpPr txBox="1"/>
          <p:nvPr/>
        </p:nvSpPr>
        <p:spPr>
          <a:xfrm>
            <a:off x="8093016" y="127858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=100</a:t>
            </a:r>
            <a:endParaRPr lang="zh-TW" altLang="en-US" dirty="0"/>
          </a:p>
        </p:txBody>
      </p:sp>
      <p:cxnSp>
        <p:nvCxnSpPr>
          <p:cNvPr id="23" name="直線接點 22"/>
          <p:cNvCxnSpPr>
            <a:stCxn id="13" idx="2"/>
            <a:endCxn id="26" idx="1"/>
          </p:cNvCxnSpPr>
          <p:nvPr/>
        </p:nvCxnSpPr>
        <p:spPr>
          <a:xfrm>
            <a:off x="6477457" y="2166587"/>
            <a:ext cx="503666" cy="121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6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05 0.03284 L -0.1191 0.2479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107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40" grpId="0"/>
      <p:bldP spid="42" grpId="0" animBg="1"/>
      <p:bldP spid="48" grpId="0"/>
      <p:bldP spid="62" grpId="0"/>
      <p:bldP spid="60" grpId="0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9134" y="1786893"/>
            <a:ext cx="3367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3"/>
                </a:solidFill>
              </a:rPr>
              <a:t>pickGoodConnectionsForMessage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-48221" y="2132856"/>
            <a:ext cx="9289032" cy="295465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</a:rPr>
              <a:t> </a:t>
            </a:r>
            <a:r>
              <a:rPr lang="zh-TW" altLang="en-US" b="1" dirty="0" smtClean="0">
                <a:solidFill>
                  <a:schemeClr val="accent1"/>
                </a:solidFill>
              </a:rPr>
              <a:t>      </a:t>
            </a:r>
            <a:r>
              <a:rPr lang="en-US" altLang="zh-TW" b="1" dirty="0" smtClean="0">
                <a:solidFill>
                  <a:schemeClr val="accent1"/>
                </a:solidFill>
              </a:rPr>
              <a:t>for each </a:t>
            </a:r>
            <a:r>
              <a:rPr lang="en-US" altLang="zh-TW" b="1" dirty="0" err="1" smtClean="0">
                <a:solidFill>
                  <a:schemeClr val="accent1"/>
                </a:solidFill>
              </a:rPr>
              <a:t>CandidateConnections</a:t>
            </a:r>
            <a:r>
              <a:rPr lang="zh-TW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TW" b="1" dirty="0" smtClean="0">
                <a:solidFill>
                  <a:schemeClr val="accent1"/>
                </a:solidFill>
              </a:rPr>
              <a:t>as con{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	</a:t>
            </a:r>
            <a:r>
              <a:rPr lang="en-US" altLang="zh-TW" sz="1200" b="1" dirty="0"/>
              <a:t>if(</a:t>
            </a:r>
            <a:r>
              <a:rPr lang="en-US" altLang="zh-TW" sz="1200" b="1" dirty="0" err="1"/>
              <a:t>NrofRemainingCopies</a:t>
            </a:r>
            <a:r>
              <a:rPr lang="en-US" altLang="zh-TW" sz="1200" b="1" dirty="0"/>
              <a:t> &gt; 1</a:t>
            </a:r>
            <a:r>
              <a:rPr lang="en-US" altLang="zh-TW" sz="1200" b="1" dirty="0" smtClean="0"/>
              <a:t>){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ShouldSendToReceiverMessage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SenderOwnsMsg.replicate</a:t>
            </a:r>
            <a:r>
              <a:rPr lang="en-US" altLang="zh-TW" sz="1200" dirty="0" smtClean="0"/>
              <a:t>()</a:t>
            </a:r>
          </a:p>
          <a:p>
            <a:r>
              <a:rPr lang="en-US" altLang="zh-TW" sz="1200" b="1" dirty="0" smtClean="0"/>
              <a:t>		</a:t>
            </a:r>
            <a:r>
              <a:rPr lang="en-US" altLang="zh-TW" sz="1200" dirty="0" err="1" smtClean="0"/>
              <a:t>ShouldSendCon</a:t>
            </a:r>
            <a:r>
              <a:rPr lang="en-US" altLang="zh-TW" sz="1200" dirty="0" smtClean="0"/>
              <a:t> = </a:t>
            </a:r>
            <a:r>
              <a:rPr lang="en-US" altLang="zh-TW" sz="1200" dirty="0" err="1" smtClean="0"/>
              <a:t>Con.getkey</a:t>
            </a:r>
            <a:r>
              <a:rPr lang="en-US" altLang="zh-TW" sz="1200" dirty="0" smtClean="0"/>
              <a:t>()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/>
              <a:t>MC = new Tuple&lt;Message, Connection&gt;(</a:t>
            </a:r>
            <a:r>
              <a:rPr lang="en-US" altLang="zh-TW" sz="1200" dirty="0" err="1" smtClean="0"/>
              <a:t>ShouldSendToReceiverMessage,ShouldSendCon</a:t>
            </a:r>
            <a:r>
              <a:rPr lang="en-US" altLang="zh-TW" sz="1200" dirty="0" smtClean="0"/>
              <a:t>)	</a:t>
            </a:r>
          </a:p>
          <a:p>
            <a:r>
              <a:rPr lang="en-US" altLang="zh-TW" sz="1200" dirty="0" smtClean="0"/>
              <a:t>		</a:t>
            </a:r>
            <a:r>
              <a:rPr lang="en-US" altLang="zh-TW" sz="1200" dirty="0" err="1" smtClean="0"/>
              <a:t>NrofRemainingCopies</a:t>
            </a:r>
            <a:r>
              <a:rPr lang="en-US" altLang="zh-TW" sz="1200" dirty="0" smtClean="0"/>
              <a:t> = </a:t>
            </a:r>
            <a:r>
              <a:rPr lang="en-US" altLang="zh-TW" sz="1200" b="1" dirty="0" err="1" smtClean="0"/>
              <a:t>decideMessageCopies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OriginalTotalCopies,NrofRemainingCopies,SenderOwnsMsg,MC</a:t>
            </a:r>
            <a:r>
              <a:rPr lang="en-US" altLang="zh-TW" sz="1200" dirty="0" smtClean="0"/>
              <a:t>)</a:t>
            </a:r>
            <a:endParaRPr lang="en-US" altLang="zh-TW" sz="1200" b="1" dirty="0" smtClean="0"/>
          </a:p>
          <a:p>
            <a:r>
              <a:rPr lang="en-US" altLang="zh-TW" sz="1200" b="1" dirty="0"/>
              <a:t>	</a:t>
            </a:r>
            <a:r>
              <a:rPr lang="en-US" altLang="zh-TW" sz="1200" b="1" dirty="0" smtClean="0"/>
              <a:t>	</a:t>
            </a:r>
            <a:r>
              <a:rPr lang="en-US" altLang="zh-TW" sz="1200" dirty="0" err="1"/>
              <a:t>ShouldSendConnections.add</a:t>
            </a:r>
            <a:r>
              <a:rPr lang="en-US" altLang="zh-TW" sz="1200" dirty="0"/>
              <a:t>(MC</a:t>
            </a:r>
            <a:r>
              <a:rPr lang="en-US" altLang="zh-TW" sz="1200" dirty="0" smtClean="0"/>
              <a:t>)</a:t>
            </a:r>
            <a:endParaRPr lang="en-US" altLang="zh-TW" sz="1200" b="1" dirty="0" smtClean="0"/>
          </a:p>
          <a:p>
            <a:r>
              <a:rPr lang="en-US" altLang="zh-TW" sz="1200" b="1" dirty="0"/>
              <a:t>	</a:t>
            </a:r>
            <a:r>
              <a:rPr lang="en-US" altLang="zh-TW" sz="1200" b="1" dirty="0" smtClean="0"/>
              <a:t>}</a:t>
            </a:r>
          </a:p>
          <a:p>
            <a:r>
              <a:rPr lang="en-US" altLang="zh-TW" sz="1200" b="1" dirty="0"/>
              <a:t>	</a:t>
            </a:r>
            <a:r>
              <a:rPr lang="en-US" altLang="zh-TW" sz="1200" b="1" dirty="0" smtClean="0"/>
              <a:t>else</a:t>
            </a:r>
          </a:p>
          <a:p>
            <a:r>
              <a:rPr lang="en-US" altLang="zh-TW" sz="1200" b="1" dirty="0"/>
              <a:t>	 </a:t>
            </a:r>
            <a:r>
              <a:rPr lang="en-US" altLang="zh-TW" sz="1200" b="1" dirty="0" smtClean="0"/>
              <a:t>          break</a:t>
            </a:r>
          </a:p>
          <a:p>
            <a:r>
              <a:rPr lang="zh-TW" altLang="en-US" b="1" dirty="0" smtClean="0">
                <a:solidFill>
                  <a:schemeClr val="accent1"/>
                </a:solidFill>
              </a:rPr>
              <a:t>       </a:t>
            </a:r>
            <a:r>
              <a:rPr lang="en-US" altLang="zh-TW" b="1" dirty="0" smtClean="0">
                <a:solidFill>
                  <a:schemeClr val="accent1"/>
                </a:solidFill>
              </a:rPr>
              <a:t>}</a:t>
            </a:r>
          </a:p>
          <a:p>
            <a:endParaRPr lang="en-US" altLang="zh-TW" b="1" dirty="0"/>
          </a:p>
          <a:p>
            <a:r>
              <a:rPr lang="en-US" altLang="zh-TW" b="1" dirty="0"/>
              <a:t>return </a:t>
            </a:r>
            <a:r>
              <a:rPr lang="en-US" altLang="zh-TW" b="1" dirty="0" err="1">
                <a:solidFill>
                  <a:schemeClr val="accent6"/>
                </a:solidFill>
              </a:rPr>
              <a:t>ShouldSendConnections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63601"/>
              </p:ext>
            </p:extLst>
          </p:nvPr>
        </p:nvGraphicFramePr>
        <p:xfrm>
          <a:off x="7101136" y="12496"/>
          <a:ext cx="2040904" cy="2141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51520" y="241463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496"/>
            <a:ext cx="1776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 smtClean="0"/>
              <a:t>OriginalTotalCopies</a:t>
            </a:r>
            <a:r>
              <a:rPr lang="en-US" altLang="zh-TW" sz="1200" b="1" dirty="0" smtClean="0"/>
              <a:t> : 100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36351" y="423887"/>
            <a:ext cx="1842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NrofRemainingCopies</a:t>
            </a:r>
            <a:r>
              <a:rPr lang="en-US" altLang="zh-TW" sz="1200" b="1" dirty="0" smtClean="0"/>
              <a:t> : </a:t>
            </a:r>
            <a:r>
              <a:rPr lang="en-US" altLang="zh-TW" sz="1200" b="1" dirty="0" smtClean="0">
                <a:solidFill>
                  <a:schemeClr val="accent2"/>
                </a:solidFill>
              </a:rPr>
              <a:t>25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59134" y="605115"/>
            <a:ext cx="12362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3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accent3"/>
                </a:solidFill>
              </a:rPr>
              <a:t>SenderOwnsMsg</a:t>
            </a:r>
            <a:r>
              <a:rPr lang="en-US" altLang="zh-TW" sz="1100" dirty="0" smtClean="0">
                <a:solidFill>
                  <a:schemeClr val="accent3"/>
                </a:solidFill>
              </a:rPr>
              <a:t>)</a:t>
            </a:r>
            <a:endParaRPr lang="en-US" altLang="zh-TW" sz="1100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6549" y="3474721"/>
            <a:ext cx="2316480" cy="217716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542362" y="5466456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68850" y="5796938"/>
            <a:ext cx="20842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(</a:t>
            </a:r>
            <a:r>
              <a:rPr lang="en-US" altLang="zh-TW" sz="1100" dirty="0" err="1">
                <a:solidFill>
                  <a:schemeClr val="accent2"/>
                </a:solidFill>
              </a:rPr>
              <a:t>ShouldSendToReceiverMessage</a:t>
            </a:r>
            <a:r>
              <a:rPr lang="en-US" altLang="zh-TW" sz="1100" dirty="0" smtClean="0">
                <a:solidFill>
                  <a:schemeClr val="accent2"/>
                </a:solidFill>
              </a:rPr>
              <a:t>)</a:t>
            </a:r>
            <a:endParaRPr lang="en-US" altLang="zh-TW" sz="1100" dirty="0">
              <a:solidFill>
                <a:schemeClr val="accent2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12459"/>
              </p:ext>
            </p:extLst>
          </p:nvPr>
        </p:nvGraphicFramePr>
        <p:xfrm>
          <a:off x="7083719" y="4293096"/>
          <a:ext cx="2040904" cy="247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ShouldSendConnection</a:t>
                      </a:r>
                      <a:r>
                        <a:rPr lang="en-US" altLang="zh-TW" sz="1100" b="1" baseline="0" dirty="0" err="1" smtClean="0"/>
                        <a:t>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Message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M1(43)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M1(34)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 &lt;-&gt; D</a:t>
                      </a:r>
                      <a:endParaRPr lang="zh-TW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7076613" y="5312487"/>
            <a:ext cx="205172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100988" y="1041715"/>
            <a:ext cx="205172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076057" y="5512622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/>
              <a:t>Copies :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34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61536" y="4787319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788024" y="5117801"/>
            <a:ext cx="20842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(</a:t>
            </a:r>
            <a:r>
              <a:rPr lang="en-US" altLang="zh-TW" sz="1100" dirty="0" err="1">
                <a:solidFill>
                  <a:schemeClr val="accent2"/>
                </a:solidFill>
              </a:rPr>
              <a:t>ShouldSendToReceiverMessage</a:t>
            </a:r>
            <a:r>
              <a:rPr lang="en-US" altLang="zh-TW" sz="1100" dirty="0" smtClean="0">
                <a:solidFill>
                  <a:schemeClr val="accent2"/>
                </a:solidFill>
              </a:rPr>
              <a:t>)</a:t>
            </a:r>
            <a:endParaRPr lang="en-US" altLang="zh-TW" sz="1100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60391" y="4843505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/>
              <a:t>Copies :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43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476672"/>
            <a:ext cx="9144000" cy="4185761"/>
          </a:xfrm>
          <a:prstGeom prst="rect">
            <a:avLst/>
          </a:prstGeom>
          <a:noFill/>
          <a:ln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For each </a:t>
            </a:r>
            <a:r>
              <a:rPr lang="en-US" altLang="zh-TW" sz="1400" dirty="0">
                <a:solidFill>
                  <a:schemeClr val="accent2"/>
                </a:solidFill>
              </a:rPr>
              <a:t>Message as </a:t>
            </a:r>
            <a:r>
              <a:rPr lang="en-US" altLang="zh-TW" sz="1400" dirty="0" err="1">
                <a:solidFill>
                  <a:schemeClr val="accent2"/>
                </a:solidFill>
              </a:rPr>
              <a:t>msg</a:t>
            </a:r>
            <a:r>
              <a:rPr lang="en-US" altLang="zh-TW" sz="1400" b="1" dirty="0">
                <a:solidFill>
                  <a:schemeClr val="accent2"/>
                </a:solidFill>
              </a:rPr>
              <a:t>{</a:t>
            </a:r>
            <a:r>
              <a:rPr lang="en-US" altLang="zh-TW" sz="1400" dirty="0" smtClean="0">
                <a:solidFill>
                  <a:schemeClr val="accent1"/>
                </a:solidFill>
              </a:rPr>
              <a:t/>
            </a:r>
            <a:br>
              <a:rPr lang="en-US" altLang="zh-TW" sz="1400" dirty="0" smtClean="0">
                <a:solidFill>
                  <a:schemeClr val="accent1"/>
                </a:solidFill>
              </a:rPr>
            </a:br>
            <a:r>
              <a:rPr lang="en-US" altLang="zh-TW" sz="1400" dirty="0">
                <a:solidFill>
                  <a:schemeClr val="accent1"/>
                </a:solidFill>
              </a:rPr>
              <a:t> </a:t>
            </a:r>
            <a:r>
              <a:rPr lang="en-US" altLang="zh-TW" sz="1400" dirty="0" smtClean="0">
                <a:solidFill>
                  <a:schemeClr val="accent1"/>
                </a:solidFill>
              </a:rPr>
              <a:t>     For each </a:t>
            </a:r>
            <a:r>
              <a:rPr lang="en-US" altLang="zh-TW" sz="1400" dirty="0">
                <a:solidFill>
                  <a:schemeClr val="accent1"/>
                </a:solidFill>
              </a:rPr>
              <a:t>Connection as con</a:t>
            </a:r>
            <a:r>
              <a:rPr lang="en-US" altLang="zh-TW" sz="1400" b="1" dirty="0">
                <a:solidFill>
                  <a:schemeClr val="accent1"/>
                </a:solidFill>
              </a:rPr>
              <a:t>{</a:t>
            </a:r>
            <a:endParaRPr lang="en-US" altLang="zh-TW" sz="1400" b="1" dirty="0" smtClean="0">
              <a:solidFill>
                <a:schemeClr val="accent1"/>
              </a:solidFill>
            </a:endParaRP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</a:t>
            </a:r>
            <a:r>
              <a:rPr lang="en-US" altLang="zh-TW" sz="1400" dirty="0" smtClean="0">
                <a:solidFill>
                  <a:schemeClr val="accent3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otherRouter</a:t>
            </a:r>
            <a:r>
              <a:rPr lang="en-US" altLang="zh-TW" sz="1400" dirty="0" smtClean="0">
                <a:solidFill>
                  <a:schemeClr val="accent3"/>
                </a:solidFill>
              </a:rPr>
              <a:t> has this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sz="1400" dirty="0" smtClean="0">
                <a:solidFill>
                  <a:schemeClr val="accent3"/>
                </a:solidFill>
              </a:rPr>
              <a:t> || this con is busy</a:t>
            </a:r>
            <a:br>
              <a:rPr lang="en-US" altLang="zh-TW" sz="1400" dirty="0" smtClean="0">
                <a:solidFill>
                  <a:schemeClr val="accent3"/>
                </a:solidFill>
              </a:rPr>
            </a:br>
            <a:r>
              <a:rPr lang="en-US" altLang="zh-TW" sz="1400" dirty="0" smtClean="0">
                <a:solidFill>
                  <a:schemeClr val="accent3"/>
                </a:solidFill>
              </a:rPr>
              <a:t>	skip this con</a:t>
            </a:r>
          </a:p>
          <a:p>
            <a:r>
              <a:rPr lang="en-US" altLang="zh-TW" sz="1400" dirty="0">
                <a:solidFill>
                  <a:schemeClr val="accent3"/>
                </a:solidFill>
              </a:rPr>
              <a:t> </a:t>
            </a:r>
            <a:r>
              <a:rPr lang="en-US" altLang="zh-TW" sz="1400" dirty="0" smtClean="0">
                <a:solidFill>
                  <a:schemeClr val="accent3"/>
                </a:solidFill>
              </a:rPr>
              <a:t>          </a:t>
            </a:r>
            <a:r>
              <a:rPr lang="en-US" altLang="zh-TW" sz="1400" dirty="0" smtClean="0">
                <a:solidFill>
                  <a:schemeClr val="accent4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ShouldSendMessagToHost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msg,other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	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CandidateConnections.add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con,otherPeopleRankValue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           </a:t>
            </a:r>
            <a:r>
              <a:rPr lang="en-US" altLang="zh-TW" sz="1400" dirty="0" smtClean="0">
                <a:solidFill>
                  <a:schemeClr val="accent6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msg.getTo</a:t>
            </a:r>
            <a:r>
              <a:rPr lang="en-US" altLang="zh-TW" sz="1400" dirty="0" smtClean="0">
                <a:solidFill>
                  <a:schemeClr val="accent6"/>
                </a:solidFill>
              </a:rPr>
              <a:t>() == other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       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ShouldSendConnections.add</a:t>
            </a:r>
            <a:r>
              <a:rPr lang="en-US" altLang="zh-TW" sz="1400" dirty="0" smtClean="0">
                <a:solidFill>
                  <a:schemeClr val="accent6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m,con</a:t>
            </a:r>
            <a:r>
              <a:rPr lang="en-US" altLang="zh-TW" sz="1400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altLang="zh-TW" sz="1400" dirty="0" smtClean="0">
                <a:solidFill>
                  <a:schemeClr val="accent5"/>
                </a:solidFill>
              </a:rPr>
              <a:t>           if 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CandidateConnections.size</a:t>
            </a:r>
            <a:r>
              <a:rPr lang="en-US" altLang="zh-TW" sz="1400" dirty="0" smtClean="0">
                <a:solidFill>
                  <a:schemeClr val="accent5"/>
                </a:solidFill>
              </a:rPr>
              <a:t>  &gt;  1 {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en-US" altLang="zh-TW" sz="1400" dirty="0" smtClean="0">
                <a:solidFill>
                  <a:schemeClr val="accent2"/>
                </a:solidFill>
              </a:rPr>
              <a:t>         	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CandidateConnections.sortConnectionsStrength</a:t>
            </a:r>
            <a:r>
              <a:rPr lang="en-US" altLang="zh-TW" sz="1400" dirty="0" smtClean="0">
                <a:solidFill>
                  <a:schemeClr val="accent5"/>
                </a:solidFill>
              </a:rPr>
              <a:t/>
            </a:r>
            <a:br>
              <a:rPr lang="en-US" altLang="zh-TW" sz="1400" dirty="0" smtClean="0">
                <a:solidFill>
                  <a:schemeClr val="accent5"/>
                </a:solidFill>
              </a:rPr>
            </a:br>
            <a:r>
              <a:rPr lang="en-US" altLang="zh-TW" sz="1400" dirty="0" smtClean="0">
                <a:solidFill>
                  <a:schemeClr val="accent5"/>
                </a:solidFill>
              </a:rPr>
              <a:t>           }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         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 smtClean="0">
                <a:solidFill>
                  <a:schemeClr val="accent6"/>
                </a:solidFill>
              </a:rPr>
              <a:t>  =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pickGoodConnectionsForMessage</a:t>
            </a:r>
            <a:r>
              <a:rPr lang="en-US" altLang="zh-TW" sz="1400" dirty="0" smtClean="0">
                <a:solidFill>
                  <a:schemeClr val="accent3"/>
                </a:solidFill>
              </a:rPr>
              <a:t>(</a:t>
            </a:r>
            <a:r>
              <a:rPr lang="en-US" altLang="zh-TW" sz="1200" dirty="0" err="1" smtClean="0">
                <a:solidFill>
                  <a:schemeClr val="accent2"/>
                </a:solidFill>
              </a:rPr>
              <a:t>msg</a:t>
            </a:r>
            <a:r>
              <a:rPr lang="en-US" altLang="zh-TW" sz="1200" dirty="0" err="1" smtClean="0"/>
              <a:t>,</a:t>
            </a:r>
            <a:r>
              <a:rPr lang="en-US" altLang="zh-TW" sz="1200" dirty="0" err="1" smtClean="0">
                <a:solidFill>
                  <a:schemeClr val="accent5"/>
                </a:solidFill>
              </a:rPr>
              <a:t>CandidateConnections</a:t>
            </a:r>
            <a:r>
              <a:rPr lang="en-US" altLang="zh-TW" sz="1200" dirty="0" err="1" smtClean="0"/>
              <a:t>,</a:t>
            </a:r>
            <a:r>
              <a:rPr lang="en-US" altLang="zh-TW" sz="1200" dirty="0" err="1" smtClean="0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en-US" altLang="zh-TW" sz="1400" b="1" dirty="0">
                <a:solidFill>
                  <a:schemeClr val="accent5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5"/>
                </a:solidFill>
              </a:rPr>
              <a:t>          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CandidateConnections.clear</a:t>
            </a:r>
            <a:r>
              <a:rPr lang="en-US" altLang="zh-TW" sz="1400" dirty="0" smtClean="0">
                <a:solidFill>
                  <a:schemeClr val="accent5"/>
                </a:solidFill>
              </a:rPr>
              <a:t>()</a:t>
            </a:r>
            <a:endParaRPr lang="en-US" altLang="zh-TW" sz="1400" b="1" dirty="0" smtClean="0">
              <a:solidFill>
                <a:schemeClr val="accent5"/>
              </a:solidFill>
            </a:endParaRPr>
          </a:p>
          <a:p>
            <a:r>
              <a:rPr lang="en-US" altLang="zh-TW" sz="1400" b="1" dirty="0" smtClean="0">
                <a:solidFill>
                  <a:schemeClr val="accent2"/>
                </a:solidFill>
              </a:rPr>
              <a:t>}</a:t>
            </a:r>
          </a:p>
          <a:p>
            <a:endParaRPr lang="en-US" altLang="zh-TW" sz="1400" dirty="0">
              <a:solidFill>
                <a:schemeClr val="accent2"/>
              </a:solidFill>
            </a:endParaRP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Return </a:t>
            </a:r>
            <a:r>
              <a:rPr lang="en-US" altLang="zh-TW" sz="1400" dirty="0" err="1"/>
              <a:t>tryMessagesForConnected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4070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solidFill>
                  <a:schemeClr val="accent3"/>
                </a:solidFill>
              </a:rPr>
              <a:t>Update</a:t>
            </a:r>
            <a:endParaRPr lang="zh-TW" altLang="en-US" u="sng" dirty="0">
              <a:solidFill>
                <a:schemeClr val="accent3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37742"/>
              </p:ext>
            </p:extLst>
          </p:nvPr>
        </p:nvGraphicFramePr>
        <p:xfrm>
          <a:off x="7074753" y="4070"/>
          <a:ext cx="2040904" cy="250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B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…  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869" y="4365104"/>
            <a:ext cx="4546131" cy="261258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11725"/>
              </p:ext>
            </p:extLst>
          </p:nvPr>
        </p:nvGraphicFramePr>
        <p:xfrm>
          <a:off x="4932040" y="4149080"/>
          <a:ext cx="2040904" cy="247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ShouldSendConnection</a:t>
                      </a:r>
                      <a:r>
                        <a:rPr lang="en-US" altLang="zh-TW" sz="1100" b="1" baseline="0" dirty="0" err="1" smtClean="0"/>
                        <a:t>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Message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M1(43)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M1(34)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M80(1)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M7(1)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…  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7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347951"/>
              </p:ext>
            </p:extLst>
          </p:nvPr>
        </p:nvGraphicFramePr>
        <p:xfrm>
          <a:off x="1403648" y="332656"/>
          <a:ext cx="6324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191256"/>
              </p:ext>
            </p:extLst>
          </p:nvPr>
        </p:nvGraphicFramePr>
        <p:xfrm>
          <a:off x="1403648" y="3573016"/>
          <a:ext cx="6219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876256" y="1916832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4"/>
                </a:solidFill>
              </a:rPr>
              <a:t>78~79%</a:t>
            </a:r>
            <a:endParaRPr lang="zh-TW" altLang="en-US" sz="1200" dirty="0">
              <a:solidFill>
                <a:schemeClr val="accent4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62662" y="1687001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2"/>
                </a:solidFill>
              </a:rPr>
              <a:t>71.7%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73969" y="1431883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3"/>
                </a:solidFill>
              </a:rPr>
              <a:t>74.4%</a:t>
            </a:r>
            <a:endParaRPr lang="zh-TW" altLang="en-US" sz="1200" dirty="0">
              <a:solidFill>
                <a:schemeClr val="accent3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552197" y="1192398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tx2"/>
                </a:solidFill>
              </a:rPr>
              <a:t>74.6%</a:t>
            </a:r>
            <a:endParaRPr lang="zh-TW" alt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字方塊 75"/>
          <p:cNvSpPr txBox="1"/>
          <p:nvPr/>
        </p:nvSpPr>
        <p:spPr>
          <a:xfrm>
            <a:off x="6739742" y="1811961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4877762" cy="431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TBFS </a:t>
            </a:r>
            <a:r>
              <a:rPr lang="en-US" altLang="zh-TW" dirty="0" smtClean="0"/>
              <a:t>Algorithm(cont.)</a:t>
            </a:r>
            <a:endParaRPr lang="zh-TW" altLang="en-US" dirty="0"/>
          </a:p>
        </p:txBody>
      </p: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05" y="1643049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09" y="1757496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6244694" y="1983806"/>
            <a:ext cx="465526" cy="18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pic>
        <p:nvPicPr>
          <p:cNvPr id="14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761" y="3598817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65" y="3713264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5753971" y="3939574"/>
            <a:ext cx="465526" cy="18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237" y="5073186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41" y="5187633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5657926" y="5394687"/>
            <a:ext cx="465526" cy="17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cxnSp>
        <p:nvCxnSpPr>
          <p:cNvPr id="20" name="直線單箭頭接點 19"/>
          <p:cNvCxnSpPr>
            <a:stCxn id="13" idx="2"/>
          </p:cNvCxnSpPr>
          <p:nvPr/>
        </p:nvCxnSpPr>
        <p:spPr>
          <a:xfrm flipH="1">
            <a:off x="6029770" y="2166587"/>
            <a:ext cx="447687" cy="1509589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5969138" y="4145225"/>
            <a:ext cx="45332" cy="10400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37412" y="1813427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pic>
        <p:nvPicPr>
          <p:cNvPr id="2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49" y="3742521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53" y="3856968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7244381" y="4108134"/>
            <a:ext cx="465526" cy="1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other</a:t>
            </a:r>
            <a:endParaRPr lang="zh-TW" altLang="en-US" sz="900" dirty="0"/>
          </a:p>
        </p:txBody>
      </p:sp>
      <p:pic>
        <p:nvPicPr>
          <p:cNvPr id="2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487" y="2800376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91" y="2914823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7719819" y="3165989"/>
            <a:ext cx="465526" cy="1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other</a:t>
            </a:r>
            <a:endParaRPr lang="zh-TW" altLang="en-US" sz="900" dirty="0"/>
          </a:p>
        </p:txBody>
      </p:sp>
      <p:cxnSp>
        <p:nvCxnSpPr>
          <p:cNvPr id="31" name="直線接點 30"/>
          <p:cNvCxnSpPr>
            <a:stCxn id="16" idx="3"/>
          </p:cNvCxnSpPr>
          <p:nvPr/>
        </p:nvCxnSpPr>
        <p:spPr>
          <a:xfrm>
            <a:off x="6219497" y="4031927"/>
            <a:ext cx="984822" cy="10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endCxn id="28" idx="1"/>
          </p:cNvCxnSpPr>
          <p:nvPr/>
        </p:nvCxnSpPr>
        <p:spPr>
          <a:xfrm>
            <a:off x="6711908" y="2175961"/>
            <a:ext cx="962579" cy="794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824" y="1983806"/>
            <a:ext cx="215214" cy="19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866" y="5406731"/>
            <a:ext cx="253645" cy="176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67" y="3934838"/>
            <a:ext cx="245960" cy="21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571141" y="4150054"/>
            <a:ext cx="3744416" cy="96523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844" y="5810141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848" y="5924588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7336533" y="6131642"/>
            <a:ext cx="465526" cy="17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578" y="6107960"/>
            <a:ext cx="3048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文字方塊 40"/>
          <p:cNvSpPr txBox="1"/>
          <p:nvPr/>
        </p:nvSpPr>
        <p:spPr>
          <a:xfrm>
            <a:off x="7099648" y="6303354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>
                <a:solidFill>
                  <a:srgbClr val="FF0000"/>
                </a:solidFill>
              </a:rPr>
              <a:t>FinalRecipient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8472665" y="290779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=70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241988" y="280037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</a:t>
            </a:r>
            <a:endParaRPr lang="zh-TW" altLang="en-US" sz="2800" dirty="0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65" y="1871961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文字方塊 48"/>
          <p:cNvSpPr txBox="1"/>
          <p:nvPr/>
        </p:nvSpPr>
        <p:spPr>
          <a:xfrm>
            <a:off x="8033437" y="18396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=3</a:t>
            </a:r>
            <a:endParaRPr lang="zh-TW" altLang="en-US" dirty="0"/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825" y="1480818"/>
            <a:ext cx="2476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文字方塊 50"/>
          <p:cNvSpPr txBox="1"/>
          <p:nvPr/>
        </p:nvSpPr>
        <p:spPr>
          <a:xfrm>
            <a:off x="8025382" y="140092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=50</a:t>
            </a:r>
            <a:endParaRPr lang="zh-TW" altLang="en-US" dirty="0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393" y="3784655"/>
            <a:ext cx="4667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文字方塊 56"/>
          <p:cNvSpPr txBox="1"/>
          <p:nvPr/>
        </p:nvSpPr>
        <p:spPr>
          <a:xfrm>
            <a:off x="5128848" y="378465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=30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5508104" y="4941168"/>
            <a:ext cx="85272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23" y="5111456"/>
            <a:ext cx="4667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文字方塊 43"/>
          <p:cNvSpPr txBox="1"/>
          <p:nvPr/>
        </p:nvSpPr>
        <p:spPr>
          <a:xfrm>
            <a:off x="5086460" y="511121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=100</a:t>
            </a:r>
            <a:endParaRPr lang="zh-TW" altLang="en-US" dirty="0"/>
          </a:p>
        </p:txBody>
      </p:sp>
      <p:sp>
        <p:nvSpPr>
          <p:cNvPr id="47" name="雲朵形 46"/>
          <p:cNvSpPr/>
          <p:nvPr/>
        </p:nvSpPr>
        <p:spPr>
          <a:xfrm>
            <a:off x="7292677" y="4719831"/>
            <a:ext cx="1535562" cy="76071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30" idx="3"/>
          </p:cNvCxnSpPr>
          <p:nvPr/>
        </p:nvCxnSpPr>
        <p:spPr>
          <a:xfrm>
            <a:off x="8185345" y="3227164"/>
            <a:ext cx="374158" cy="156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stCxn id="27" idx="2"/>
          </p:cNvCxnSpPr>
          <p:nvPr/>
        </p:nvCxnSpPr>
        <p:spPr>
          <a:xfrm>
            <a:off x="7477144" y="4230484"/>
            <a:ext cx="417331" cy="56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7" idx="1"/>
            <a:endCxn id="37" idx="3"/>
          </p:cNvCxnSpPr>
          <p:nvPr/>
        </p:nvCxnSpPr>
        <p:spPr>
          <a:xfrm flipH="1">
            <a:off x="7890345" y="5479733"/>
            <a:ext cx="170113" cy="500787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7662565" y="1690368"/>
            <a:ext cx="764730" cy="12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8292442" y="3205311"/>
            <a:ext cx="764730" cy="12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187624" y="4365104"/>
            <a:ext cx="764730" cy="12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2060984" y="4377867"/>
            <a:ext cx="764730" cy="12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4704095" y="5394687"/>
            <a:ext cx="764730" cy="12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203848" y="4390630"/>
            <a:ext cx="764730" cy="12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06594" y="2155895"/>
            <a:ext cx="764730" cy="12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023667" y="140092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8023667" y="18396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29" name="直線單箭頭接點 1028"/>
          <p:cNvCxnSpPr>
            <a:stCxn id="19" idx="3"/>
            <a:endCxn id="39" idx="1"/>
          </p:cNvCxnSpPr>
          <p:nvPr/>
        </p:nvCxnSpPr>
        <p:spPr>
          <a:xfrm>
            <a:off x="6123452" y="5480543"/>
            <a:ext cx="1213081" cy="7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05" y="3377728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65" y="2986585"/>
            <a:ext cx="2476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文字方塊 73"/>
          <p:cNvSpPr txBox="1"/>
          <p:nvPr/>
        </p:nvSpPr>
        <p:spPr>
          <a:xfrm>
            <a:off x="5353507" y="290669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5353507" y="334546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162" y="4713383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22" y="4322240"/>
            <a:ext cx="2476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5048064" y="424234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5048064" y="468111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32" name="文字方塊 1031"/>
          <p:cNvSpPr txBox="1"/>
          <p:nvPr/>
        </p:nvSpPr>
        <p:spPr>
          <a:xfrm>
            <a:off x="5359821" y="290779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33" name="文字方塊 1032"/>
          <p:cNvSpPr txBox="1"/>
          <p:nvPr/>
        </p:nvSpPr>
        <p:spPr>
          <a:xfrm>
            <a:off x="5340833" y="334489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16653" y="138723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8044930" y="18441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677771" y="3530739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5549384" y="4931380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7427068" y="483351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Other nodes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387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05 0.0354 L -0.12187 0.2563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110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87 0.25631 L -0.12795 0.4642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1038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 0.06084 L 0.15156 0.17141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8" y="55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2" grpId="0" animBg="1"/>
      <p:bldP spid="22" grpId="1" animBg="1"/>
      <p:bldP spid="22" grpId="2" animBg="1"/>
      <p:bldP spid="36" grpId="0" animBg="1"/>
      <p:bldP spid="49" grpId="0"/>
      <p:bldP spid="49" grpId="1"/>
      <p:bldP spid="51" grpId="0"/>
      <p:bldP spid="51" grpId="1"/>
      <p:bldP spid="3" grpId="0" animBg="1"/>
      <p:bldP spid="3" grpId="1" animBg="1"/>
      <p:bldP spid="54" grpId="0"/>
      <p:bldP spid="54" grpId="1"/>
      <p:bldP spid="54" grpId="2"/>
      <p:bldP spid="55" grpId="0"/>
      <p:bldP spid="55" grpId="1"/>
      <p:bldP spid="55" grpId="2"/>
      <p:bldP spid="74" grpId="0"/>
      <p:bldP spid="74" grpId="1"/>
      <p:bldP spid="74" grpId="2"/>
      <p:bldP spid="75" grpId="0"/>
      <p:bldP spid="75" grpId="1"/>
      <p:bldP spid="75" grpId="2"/>
      <p:bldP spid="79" grpId="0"/>
      <p:bldP spid="79" grpId="1"/>
      <p:bldP spid="80" grpId="0"/>
      <p:bldP spid="80" grpId="1"/>
      <p:bldP spid="1032" grpId="0"/>
      <p:bldP spid="1032" grpId="1"/>
      <p:bldP spid="1033" grpId="0"/>
      <p:bldP spid="1033" grpId="1"/>
      <p:bldP spid="84" grpId="0"/>
      <p:bldP spid="84" grpId="1"/>
      <p:bldP spid="85" grpId="0"/>
      <p:bldP spid="85" grpId="1"/>
      <p:bldP spid="86" grpId="0" animBg="1"/>
      <p:bldP spid="86" grpId="1" animBg="1"/>
      <p:bldP spid="87" grpId="0" animBg="1"/>
      <p:bldP spid="8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339752" y="1091728"/>
            <a:ext cx="3479542" cy="3323987"/>
          </a:xfrm>
          <a:prstGeom prst="rect">
            <a:avLst/>
          </a:prstGeom>
          <a:noFill/>
          <a:ln>
            <a:solidFill>
              <a:schemeClr val="accent3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For each </a:t>
            </a:r>
            <a:r>
              <a:rPr lang="en-US" altLang="zh-TW" sz="1400" dirty="0">
                <a:solidFill>
                  <a:schemeClr val="accent2"/>
                </a:solidFill>
              </a:rPr>
              <a:t>Connection as con{</a:t>
            </a:r>
            <a:r>
              <a:rPr lang="en-US" altLang="zh-TW" sz="1400" dirty="0" smtClean="0">
                <a:solidFill>
                  <a:schemeClr val="accent1"/>
                </a:solidFill>
              </a:rPr>
              <a:t/>
            </a:r>
            <a:br>
              <a:rPr lang="en-US" altLang="zh-TW" sz="1400" dirty="0" smtClean="0">
                <a:solidFill>
                  <a:schemeClr val="accent1"/>
                </a:solidFill>
              </a:rPr>
            </a:br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chemeClr val="accent3"/>
                </a:solidFill>
              </a:rPr>
              <a:t>If this con is busy</a:t>
            </a:r>
          </a:p>
          <a:p>
            <a:r>
              <a:rPr lang="en-US" altLang="zh-TW" sz="1400" dirty="0" smtClean="0">
                <a:solidFill>
                  <a:schemeClr val="accent3"/>
                </a:solidFill>
              </a:rPr>
              <a:t>         skip this con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   For each Message as </a:t>
            </a:r>
            <a:r>
              <a:rPr lang="en-US" altLang="zh-TW" sz="1400" dirty="0" err="1" smtClean="0">
                <a:solidFill>
                  <a:schemeClr val="accent2"/>
                </a:solidFill>
              </a:rPr>
              <a:t>msg</a:t>
            </a:r>
            <a:r>
              <a:rPr lang="en-US" altLang="zh-TW" sz="1400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</a:t>
            </a:r>
            <a:r>
              <a:rPr lang="en-US" altLang="zh-TW" sz="1400" dirty="0" smtClean="0">
                <a:solidFill>
                  <a:schemeClr val="accent3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otherRouter</a:t>
            </a:r>
            <a:r>
              <a:rPr lang="en-US" altLang="zh-TW" sz="1400" dirty="0" smtClean="0">
                <a:solidFill>
                  <a:schemeClr val="accent3"/>
                </a:solidFill>
              </a:rPr>
              <a:t> has this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sz="1400" dirty="0" smtClean="0">
                <a:solidFill>
                  <a:schemeClr val="accent3"/>
                </a:solidFill>
              </a:rPr>
              <a:t/>
            </a:r>
            <a:br>
              <a:rPr lang="en-US" altLang="zh-TW" sz="1400" dirty="0" smtClean="0">
                <a:solidFill>
                  <a:schemeClr val="accent3"/>
                </a:solidFill>
              </a:rPr>
            </a:br>
            <a:r>
              <a:rPr lang="en-US" altLang="zh-TW" sz="1400" dirty="0" smtClean="0">
                <a:solidFill>
                  <a:schemeClr val="accent3"/>
                </a:solidFill>
              </a:rPr>
              <a:t>	skip this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msg</a:t>
            </a:r>
            <a:endParaRPr lang="en-US" altLang="zh-TW" sz="1400" dirty="0" smtClean="0">
              <a:solidFill>
                <a:schemeClr val="accent3"/>
              </a:solidFill>
            </a:endParaRP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          If 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ShouldSendMessagToHost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m,other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   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messages.add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m,con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 smtClean="0">
                <a:solidFill>
                  <a:schemeClr val="accent2"/>
                </a:solidFill>
              </a:rPr>
              <a:t>}</a:t>
            </a:r>
          </a:p>
          <a:p>
            <a:r>
              <a:rPr lang="en-US" altLang="zh-TW" sz="1400" dirty="0" smtClean="0">
                <a:solidFill>
                  <a:schemeClr val="accent2"/>
                </a:solidFill>
              </a:rPr>
              <a:t>}</a:t>
            </a:r>
          </a:p>
          <a:p>
            <a:endParaRPr lang="en-US" altLang="zh-TW" sz="1400" dirty="0">
              <a:solidFill>
                <a:schemeClr val="accent2"/>
              </a:solidFill>
            </a:endParaRPr>
          </a:p>
          <a:p>
            <a:endParaRPr lang="en-US" altLang="zh-TW" sz="1400" dirty="0" smtClean="0">
              <a:solidFill>
                <a:schemeClr val="accent2"/>
              </a:solidFill>
            </a:endParaRPr>
          </a:p>
          <a:p>
            <a:endParaRPr lang="en-US" altLang="zh-TW" sz="1400" dirty="0">
              <a:solidFill>
                <a:schemeClr val="accent2"/>
              </a:solidFill>
            </a:endParaRP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>
                <a:solidFill>
                  <a:schemeClr val="accent6"/>
                </a:solidFill>
              </a:rPr>
              <a:t>Return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tryMessagesForConnected</a:t>
            </a:r>
            <a:r>
              <a:rPr lang="en-US" altLang="zh-TW" sz="1400" dirty="0" smtClean="0">
                <a:solidFill>
                  <a:schemeClr val="accent6"/>
                </a:solidFill>
              </a:rPr>
              <a:t>(</a:t>
            </a:r>
            <a:r>
              <a:rPr lang="en-US" altLang="zh-TW" sz="1400" dirty="0">
                <a:solidFill>
                  <a:schemeClr val="accent4"/>
                </a:solidFill>
              </a:rPr>
              <a:t>messages</a:t>
            </a:r>
            <a:r>
              <a:rPr lang="en-US" altLang="zh-TW" sz="1400" dirty="0" smtClean="0">
                <a:solidFill>
                  <a:schemeClr val="accent6"/>
                </a:solidFill>
              </a:rPr>
              <a:t>)</a:t>
            </a:r>
            <a:endParaRPr lang="zh-TW" altLang="en-US" sz="14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358063" y="3421439"/>
            <a:ext cx="2799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1"/>
                </a:solidFill>
              </a:rPr>
              <a:t>nrofCopies</a:t>
            </a:r>
            <a:r>
              <a:rPr lang="en-US" altLang="zh-TW" sz="1400" dirty="0" smtClean="0">
                <a:solidFill>
                  <a:schemeClr val="accent1"/>
                </a:solidFill>
              </a:rPr>
              <a:t>(message)&lt;=0</a:t>
            </a:r>
          </a:p>
          <a:p>
            <a:r>
              <a:rPr lang="en-US" altLang="zh-TW" sz="1400" dirty="0">
                <a:solidFill>
                  <a:schemeClr val="accent1"/>
                </a:solidFill>
              </a:rPr>
              <a:t>	</a:t>
            </a:r>
            <a:r>
              <a:rPr lang="en-US" altLang="zh-TW" sz="1400" dirty="0" smtClean="0">
                <a:solidFill>
                  <a:schemeClr val="accent1"/>
                </a:solidFill>
              </a:rPr>
              <a:t>remove from </a:t>
            </a:r>
            <a:r>
              <a:rPr lang="en-US" altLang="zh-TW" sz="1400" dirty="0" smtClean="0">
                <a:solidFill>
                  <a:schemeClr val="accent4"/>
                </a:solidFill>
              </a:rPr>
              <a:t>messages</a:t>
            </a:r>
            <a:endParaRPr lang="zh-TW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09650" y="3351743"/>
            <a:ext cx="2747962" cy="73766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77684" y="1144388"/>
            <a:ext cx="3346443" cy="216024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0" y="4070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Update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16978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476672"/>
            <a:ext cx="9144000" cy="4185761"/>
          </a:xfrm>
          <a:prstGeom prst="rect">
            <a:avLst/>
          </a:prstGeom>
          <a:noFill/>
          <a:ln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For each </a:t>
            </a:r>
            <a:r>
              <a:rPr lang="en-US" altLang="zh-TW" sz="1400" dirty="0">
                <a:solidFill>
                  <a:schemeClr val="accent2"/>
                </a:solidFill>
              </a:rPr>
              <a:t>Message as </a:t>
            </a:r>
            <a:r>
              <a:rPr lang="en-US" altLang="zh-TW" sz="1400" dirty="0" err="1">
                <a:solidFill>
                  <a:schemeClr val="accent2"/>
                </a:solidFill>
              </a:rPr>
              <a:t>msg</a:t>
            </a:r>
            <a:r>
              <a:rPr lang="en-US" altLang="zh-TW" sz="1400" b="1" dirty="0">
                <a:solidFill>
                  <a:schemeClr val="accent2"/>
                </a:solidFill>
              </a:rPr>
              <a:t>{</a:t>
            </a:r>
            <a:r>
              <a:rPr lang="en-US" altLang="zh-TW" sz="1400" dirty="0" smtClean="0">
                <a:solidFill>
                  <a:schemeClr val="accent1"/>
                </a:solidFill>
              </a:rPr>
              <a:t/>
            </a:r>
            <a:br>
              <a:rPr lang="en-US" altLang="zh-TW" sz="1400" dirty="0" smtClean="0">
                <a:solidFill>
                  <a:schemeClr val="accent1"/>
                </a:solidFill>
              </a:rPr>
            </a:br>
            <a:r>
              <a:rPr lang="en-US" altLang="zh-TW" sz="1400" dirty="0">
                <a:solidFill>
                  <a:schemeClr val="accent1"/>
                </a:solidFill>
              </a:rPr>
              <a:t> </a:t>
            </a:r>
            <a:r>
              <a:rPr lang="en-US" altLang="zh-TW" sz="1400" dirty="0" smtClean="0">
                <a:solidFill>
                  <a:schemeClr val="accent1"/>
                </a:solidFill>
              </a:rPr>
              <a:t>     For each </a:t>
            </a:r>
            <a:r>
              <a:rPr lang="en-US" altLang="zh-TW" sz="1400" dirty="0">
                <a:solidFill>
                  <a:schemeClr val="accent1"/>
                </a:solidFill>
              </a:rPr>
              <a:t>Connection as con</a:t>
            </a:r>
            <a:r>
              <a:rPr lang="en-US" altLang="zh-TW" sz="1400" b="1" dirty="0">
                <a:solidFill>
                  <a:schemeClr val="accent1"/>
                </a:solidFill>
              </a:rPr>
              <a:t>{</a:t>
            </a:r>
            <a:endParaRPr lang="en-US" altLang="zh-TW" sz="1400" b="1" dirty="0" smtClean="0">
              <a:solidFill>
                <a:schemeClr val="accent1"/>
              </a:solidFill>
            </a:endParaRP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</a:t>
            </a:r>
            <a:r>
              <a:rPr lang="en-US" altLang="zh-TW" sz="1400" dirty="0" smtClean="0">
                <a:solidFill>
                  <a:schemeClr val="accent3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otherRouter</a:t>
            </a:r>
            <a:r>
              <a:rPr lang="en-US" altLang="zh-TW" sz="1400" dirty="0" smtClean="0">
                <a:solidFill>
                  <a:schemeClr val="accent3"/>
                </a:solidFill>
              </a:rPr>
              <a:t> has this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sz="1400" dirty="0" smtClean="0">
                <a:solidFill>
                  <a:schemeClr val="accent3"/>
                </a:solidFill>
              </a:rPr>
              <a:t> || this con is busy</a:t>
            </a:r>
            <a:br>
              <a:rPr lang="en-US" altLang="zh-TW" sz="1400" dirty="0" smtClean="0">
                <a:solidFill>
                  <a:schemeClr val="accent3"/>
                </a:solidFill>
              </a:rPr>
            </a:br>
            <a:r>
              <a:rPr lang="en-US" altLang="zh-TW" sz="1400" dirty="0" smtClean="0">
                <a:solidFill>
                  <a:schemeClr val="accent3"/>
                </a:solidFill>
              </a:rPr>
              <a:t>	skip this con</a:t>
            </a:r>
          </a:p>
          <a:p>
            <a:r>
              <a:rPr lang="en-US" altLang="zh-TW" sz="1400" dirty="0">
                <a:solidFill>
                  <a:schemeClr val="accent3"/>
                </a:solidFill>
              </a:rPr>
              <a:t> </a:t>
            </a:r>
            <a:r>
              <a:rPr lang="en-US" altLang="zh-TW" sz="1400" dirty="0" smtClean="0">
                <a:solidFill>
                  <a:schemeClr val="accent3"/>
                </a:solidFill>
              </a:rPr>
              <a:t>          </a:t>
            </a:r>
            <a:r>
              <a:rPr lang="en-US" altLang="zh-TW" sz="1400" dirty="0" smtClean="0">
                <a:solidFill>
                  <a:schemeClr val="accent4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ShouldSendMessagToHost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msg,other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	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CandidateConnections.add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con,otherPeopleRankValue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           </a:t>
            </a:r>
            <a:r>
              <a:rPr lang="en-US" altLang="zh-TW" sz="1400" dirty="0" smtClean="0">
                <a:solidFill>
                  <a:schemeClr val="accent6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msg.getTo</a:t>
            </a:r>
            <a:r>
              <a:rPr lang="en-US" altLang="zh-TW" sz="1400" dirty="0" smtClean="0">
                <a:solidFill>
                  <a:schemeClr val="accent6"/>
                </a:solidFill>
              </a:rPr>
              <a:t>() == other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       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ShouldSendConnections.add</a:t>
            </a:r>
            <a:r>
              <a:rPr lang="en-US" altLang="zh-TW" sz="1400" dirty="0" smtClean="0">
                <a:solidFill>
                  <a:schemeClr val="accent6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m,con</a:t>
            </a:r>
            <a:r>
              <a:rPr lang="en-US" altLang="zh-TW" sz="1400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altLang="zh-TW" sz="1400" dirty="0">
                <a:solidFill>
                  <a:schemeClr val="accent5"/>
                </a:solidFill>
              </a:rPr>
              <a:t> </a:t>
            </a:r>
            <a:r>
              <a:rPr lang="en-US" altLang="zh-TW" sz="1400" dirty="0" smtClean="0">
                <a:solidFill>
                  <a:schemeClr val="accent5"/>
                </a:solidFill>
              </a:rPr>
              <a:t>          if 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CandidateConnections.size</a:t>
            </a:r>
            <a:r>
              <a:rPr lang="en-US" altLang="zh-TW" sz="1400" dirty="0" smtClean="0">
                <a:solidFill>
                  <a:schemeClr val="accent5"/>
                </a:solidFill>
              </a:rPr>
              <a:t>  &gt;  1 {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        	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CandidateConnections.sortConnectionsStrength</a:t>
            </a:r>
            <a:r>
              <a:rPr lang="en-US" altLang="zh-TW" sz="1400" dirty="0" smtClean="0">
                <a:solidFill>
                  <a:schemeClr val="accent5"/>
                </a:solidFill>
              </a:rPr>
              <a:t/>
            </a:r>
            <a:br>
              <a:rPr lang="en-US" altLang="zh-TW" sz="1400" dirty="0" smtClean="0">
                <a:solidFill>
                  <a:schemeClr val="accent5"/>
                </a:solidFill>
              </a:rPr>
            </a:br>
            <a:r>
              <a:rPr lang="en-US" altLang="zh-TW" sz="1400" dirty="0" smtClean="0">
                <a:solidFill>
                  <a:schemeClr val="accent5"/>
                </a:solidFill>
              </a:rPr>
              <a:t>           }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         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 smtClean="0">
                <a:solidFill>
                  <a:schemeClr val="accent6"/>
                </a:solidFill>
              </a:rPr>
              <a:t>  =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pickGoodConnectionsForMessage</a:t>
            </a:r>
            <a:r>
              <a:rPr lang="en-US" altLang="zh-TW" sz="1400" dirty="0" smtClean="0">
                <a:solidFill>
                  <a:schemeClr val="accent3"/>
                </a:solidFill>
              </a:rPr>
              <a:t>(</a:t>
            </a:r>
            <a:r>
              <a:rPr lang="en-US" altLang="zh-TW" sz="1200" dirty="0" err="1" smtClean="0">
                <a:solidFill>
                  <a:schemeClr val="accent2"/>
                </a:solidFill>
              </a:rPr>
              <a:t>msg</a:t>
            </a:r>
            <a:r>
              <a:rPr lang="en-US" altLang="zh-TW" sz="1200" dirty="0" err="1" smtClean="0"/>
              <a:t>,</a:t>
            </a:r>
            <a:r>
              <a:rPr lang="en-US" altLang="zh-TW" sz="1200" dirty="0" err="1" smtClean="0">
                <a:solidFill>
                  <a:schemeClr val="accent5"/>
                </a:solidFill>
              </a:rPr>
              <a:t>CandidateConnections</a:t>
            </a:r>
            <a:r>
              <a:rPr lang="en-US" altLang="zh-TW" sz="1200" dirty="0" err="1" smtClean="0"/>
              <a:t>,</a:t>
            </a:r>
            <a:r>
              <a:rPr lang="en-US" altLang="zh-TW" sz="1200" dirty="0" err="1" smtClean="0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en-US" altLang="zh-TW" sz="1400" b="1" dirty="0">
                <a:solidFill>
                  <a:schemeClr val="accent5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5"/>
                </a:solidFill>
              </a:rPr>
              <a:t>          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CandidateConnections.clear</a:t>
            </a:r>
            <a:r>
              <a:rPr lang="en-US" altLang="zh-TW" sz="1400" dirty="0" smtClean="0">
                <a:solidFill>
                  <a:schemeClr val="accent5"/>
                </a:solidFill>
              </a:rPr>
              <a:t>()</a:t>
            </a:r>
            <a:endParaRPr lang="en-US" altLang="zh-TW" sz="1400" b="1" dirty="0" smtClean="0">
              <a:solidFill>
                <a:schemeClr val="accent5"/>
              </a:solidFill>
            </a:endParaRPr>
          </a:p>
          <a:p>
            <a:r>
              <a:rPr lang="en-US" altLang="zh-TW" sz="1400" b="1" dirty="0" smtClean="0">
                <a:solidFill>
                  <a:schemeClr val="accent2"/>
                </a:solidFill>
              </a:rPr>
              <a:t>}</a:t>
            </a:r>
          </a:p>
          <a:p>
            <a:endParaRPr lang="en-US" altLang="zh-TW" sz="1400" dirty="0">
              <a:solidFill>
                <a:schemeClr val="accent2"/>
              </a:solidFill>
            </a:endParaRP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Return </a:t>
            </a:r>
            <a:r>
              <a:rPr lang="en-US" altLang="zh-TW" sz="1400" dirty="0" err="1"/>
              <a:t>tryMessagesForConnected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4070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solidFill>
                  <a:schemeClr val="accent3"/>
                </a:solidFill>
              </a:rPr>
              <a:t>Update</a:t>
            </a:r>
            <a:endParaRPr lang="zh-TW" altLang="en-US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476672"/>
            <a:ext cx="9144000" cy="4185761"/>
          </a:xfrm>
          <a:prstGeom prst="rect">
            <a:avLst/>
          </a:prstGeom>
          <a:noFill/>
          <a:ln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For each </a:t>
            </a:r>
            <a:r>
              <a:rPr lang="en-US" altLang="zh-TW" sz="1400" dirty="0">
                <a:solidFill>
                  <a:schemeClr val="accent2"/>
                </a:solidFill>
              </a:rPr>
              <a:t>Message as </a:t>
            </a:r>
            <a:r>
              <a:rPr lang="en-US" altLang="zh-TW" sz="1400" dirty="0" err="1">
                <a:solidFill>
                  <a:schemeClr val="accent2"/>
                </a:solidFill>
              </a:rPr>
              <a:t>msg</a:t>
            </a:r>
            <a:r>
              <a:rPr lang="en-US" altLang="zh-TW" sz="1400" b="1" dirty="0">
                <a:solidFill>
                  <a:schemeClr val="accent2"/>
                </a:solidFill>
              </a:rPr>
              <a:t>{</a:t>
            </a:r>
            <a:r>
              <a:rPr lang="en-US" altLang="zh-TW" sz="1400" dirty="0" smtClean="0">
                <a:solidFill>
                  <a:schemeClr val="accent1"/>
                </a:solidFill>
              </a:rPr>
              <a:t/>
            </a:r>
            <a:br>
              <a:rPr lang="en-US" altLang="zh-TW" sz="1400" dirty="0" smtClean="0">
                <a:solidFill>
                  <a:schemeClr val="accent1"/>
                </a:solidFill>
              </a:rPr>
            </a:br>
            <a:r>
              <a:rPr lang="en-US" altLang="zh-TW" sz="1400" dirty="0">
                <a:solidFill>
                  <a:schemeClr val="accent1"/>
                </a:solidFill>
              </a:rPr>
              <a:t> </a:t>
            </a:r>
            <a:r>
              <a:rPr lang="en-US" altLang="zh-TW" sz="1400" dirty="0" smtClean="0">
                <a:solidFill>
                  <a:schemeClr val="accent1"/>
                </a:solidFill>
              </a:rPr>
              <a:t>     For each </a:t>
            </a:r>
            <a:r>
              <a:rPr lang="en-US" altLang="zh-TW" sz="1400" dirty="0">
                <a:solidFill>
                  <a:schemeClr val="accent1"/>
                </a:solidFill>
              </a:rPr>
              <a:t>Connection as con</a:t>
            </a:r>
            <a:r>
              <a:rPr lang="en-US" altLang="zh-TW" sz="1400" b="1" dirty="0">
                <a:solidFill>
                  <a:schemeClr val="accent1"/>
                </a:solidFill>
              </a:rPr>
              <a:t>{</a:t>
            </a:r>
            <a:endParaRPr lang="en-US" altLang="zh-TW" sz="1400" b="1" dirty="0" smtClean="0">
              <a:solidFill>
                <a:schemeClr val="accent1"/>
              </a:solidFill>
            </a:endParaRP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</a:t>
            </a:r>
            <a:r>
              <a:rPr lang="en-US" altLang="zh-TW" sz="1400" dirty="0" smtClean="0">
                <a:solidFill>
                  <a:schemeClr val="accent3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otherRouter</a:t>
            </a:r>
            <a:r>
              <a:rPr lang="en-US" altLang="zh-TW" sz="1400" dirty="0" smtClean="0">
                <a:solidFill>
                  <a:schemeClr val="accent3"/>
                </a:solidFill>
              </a:rPr>
              <a:t> has this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sz="1400" dirty="0" smtClean="0">
                <a:solidFill>
                  <a:schemeClr val="accent3"/>
                </a:solidFill>
              </a:rPr>
              <a:t> || this con is busy</a:t>
            </a:r>
            <a:br>
              <a:rPr lang="en-US" altLang="zh-TW" sz="1400" dirty="0" smtClean="0">
                <a:solidFill>
                  <a:schemeClr val="accent3"/>
                </a:solidFill>
              </a:rPr>
            </a:br>
            <a:r>
              <a:rPr lang="en-US" altLang="zh-TW" sz="1400" dirty="0" smtClean="0">
                <a:solidFill>
                  <a:schemeClr val="accent3"/>
                </a:solidFill>
              </a:rPr>
              <a:t>	skip this con</a:t>
            </a:r>
          </a:p>
          <a:p>
            <a:r>
              <a:rPr lang="en-US" altLang="zh-TW" sz="1400" dirty="0">
                <a:solidFill>
                  <a:schemeClr val="accent3"/>
                </a:solidFill>
              </a:rPr>
              <a:t> </a:t>
            </a:r>
            <a:r>
              <a:rPr lang="en-US" altLang="zh-TW" sz="1400" dirty="0" smtClean="0">
                <a:solidFill>
                  <a:schemeClr val="accent3"/>
                </a:solidFill>
              </a:rPr>
              <a:t>          </a:t>
            </a:r>
            <a:r>
              <a:rPr lang="en-US" altLang="zh-TW" sz="1400" dirty="0" smtClean="0">
                <a:solidFill>
                  <a:schemeClr val="accent4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ShouldSendMessagToHost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msg,other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	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CandidateConnections.add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con,otherPeopleRankValue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           </a:t>
            </a:r>
            <a:r>
              <a:rPr lang="en-US" altLang="zh-TW" sz="1400" dirty="0" smtClean="0">
                <a:solidFill>
                  <a:schemeClr val="accent6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msg.getTo</a:t>
            </a:r>
            <a:r>
              <a:rPr lang="en-US" altLang="zh-TW" sz="1400" dirty="0" smtClean="0">
                <a:solidFill>
                  <a:schemeClr val="accent6"/>
                </a:solidFill>
              </a:rPr>
              <a:t>() == other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       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ShouldSendConnections.add</a:t>
            </a:r>
            <a:r>
              <a:rPr lang="en-US" altLang="zh-TW" sz="1400" dirty="0" smtClean="0">
                <a:solidFill>
                  <a:schemeClr val="accent6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m,con</a:t>
            </a:r>
            <a:r>
              <a:rPr lang="en-US" altLang="zh-TW" sz="1400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altLang="zh-TW" sz="1400" dirty="0">
                <a:solidFill>
                  <a:schemeClr val="accent5"/>
                </a:solidFill>
              </a:rPr>
              <a:t> </a:t>
            </a:r>
            <a:r>
              <a:rPr lang="en-US" altLang="zh-TW" sz="1400" dirty="0" smtClean="0">
                <a:solidFill>
                  <a:schemeClr val="accent5"/>
                </a:solidFill>
              </a:rPr>
              <a:t>          if 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CandidateConnections.size</a:t>
            </a:r>
            <a:r>
              <a:rPr lang="en-US" altLang="zh-TW" sz="1400" dirty="0" smtClean="0">
                <a:solidFill>
                  <a:schemeClr val="accent5"/>
                </a:solidFill>
              </a:rPr>
              <a:t>  &gt;  1 {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        	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CandidateConnections.sortConnectionsStrength</a:t>
            </a:r>
            <a:r>
              <a:rPr lang="en-US" altLang="zh-TW" sz="1400" dirty="0" smtClean="0">
                <a:solidFill>
                  <a:schemeClr val="accent5"/>
                </a:solidFill>
              </a:rPr>
              <a:t/>
            </a:r>
            <a:br>
              <a:rPr lang="en-US" altLang="zh-TW" sz="1400" dirty="0" smtClean="0">
                <a:solidFill>
                  <a:schemeClr val="accent5"/>
                </a:solidFill>
              </a:rPr>
            </a:br>
            <a:r>
              <a:rPr lang="en-US" altLang="zh-TW" sz="1400" dirty="0" smtClean="0">
                <a:solidFill>
                  <a:schemeClr val="accent5"/>
                </a:solidFill>
              </a:rPr>
              <a:t>           }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         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 smtClean="0">
                <a:solidFill>
                  <a:schemeClr val="accent6"/>
                </a:solidFill>
              </a:rPr>
              <a:t>  =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pickGoodConnectionsForMessage</a:t>
            </a:r>
            <a:r>
              <a:rPr lang="en-US" altLang="zh-TW" sz="1400" dirty="0" smtClean="0">
                <a:solidFill>
                  <a:schemeClr val="accent3"/>
                </a:solidFill>
              </a:rPr>
              <a:t>(</a:t>
            </a:r>
            <a:r>
              <a:rPr lang="en-US" altLang="zh-TW" sz="1200" dirty="0" err="1" smtClean="0">
                <a:solidFill>
                  <a:schemeClr val="accent2"/>
                </a:solidFill>
              </a:rPr>
              <a:t>msg</a:t>
            </a:r>
            <a:r>
              <a:rPr lang="en-US" altLang="zh-TW" sz="1200" dirty="0" err="1" smtClean="0"/>
              <a:t>,</a:t>
            </a:r>
            <a:r>
              <a:rPr lang="en-US" altLang="zh-TW" sz="1200" dirty="0" err="1" smtClean="0">
                <a:solidFill>
                  <a:schemeClr val="accent5"/>
                </a:solidFill>
              </a:rPr>
              <a:t>CandidateConnections</a:t>
            </a:r>
            <a:r>
              <a:rPr lang="en-US" altLang="zh-TW" sz="1200" dirty="0" err="1" smtClean="0"/>
              <a:t>,</a:t>
            </a:r>
            <a:r>
              <a:rPr lang="en-US" altLang="zh-TW" sz="1200" dirty="0" err="1" smtClean="0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en-US" altLang="zh-TW" sz="1400" b="1" dirty="0">
                <a:solidFill>
                  <a:schemeClr val="accent5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5"/>
                </a:solidFill>
              </a:rPr>
              <a:t>          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CandidateConnections.clear</a:t>
            </a:r>
            <a:r>
              <a:rPr lang="en-US" altLang="zh-TW" sz="1400" dirty="0" smtClean="0">
                <a:solidFill>
                  <a:schemeClr val="accent5"/>
                </a:solidFill>
              </a:rPr>
              <a:t>()</a:t>
            </a:r>
            <a:endParaRPr lang="en-US" altLang="zh-TW" sz="1400" b="1" dirty="0" smtClean="0">
              <a:solidFill>
                <a:schemeClr val="accent5"/>
              </a:solidFill>
            </a:endParaRPr>
          </a:p>
          <a:p>
            <a:r>
              <a:rPr lang="en-US" altLang="zh-TW" sz="1400" b="1" dirty="0" smtClean="0">
                <a:solidFill>
                  <a:schemeClr val="accent2"/>
                </a:solidFill>
              </a:rPr>
              <a:t>}</a:t>
            </a:r>
          </a:p>
          <a:p>
            <a:endParaRPr lang="en-US" altLang="zh-TW" sz="1400" dirty="0">
              <a:solidFill>
                <a:schemeClr val="accent2"/>
              </a:solidFill>
            </a:endParaRP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Return </a:t>
            </a:r>
            <a:r>
              <a:rPr lang="en-US" altLang="zh-TW" sz="1400" dirty="0" err="1"/>
              <a:t>tryMessagesForConnected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4070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solidFill>
                  <a:schemeClr val="accent3"/>
                </a:solidFill>
              </a:rPr>
              <a:t>Update</a:t>
            </a:r>
            <a:endParaRPr lang="zh-TW" altLang="en-US" u="sng" dirty="0">
              <a:solidFill>
                <a:schemeClr val="accent3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47567"/>
              </p:ext>
            </p:extLst>
          </p:nvPr>
        </p:nvGraphicFramePr>
        <p:xfrm>
          <a:off x="4932040" y="4149080"/>
          <a:ext cx="2040904" cy="247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ShouldSendConnection</a:t>
                      </a:r>
                      <a:r>
                        <a:rPr lang="en-US" altLang="zh-TW" sz="1100" b="1" baseline="0" dirty="0" err="1" smtClean="0"/>
                        <a:t>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Message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56808"/>
              </p:ext>
            </p:extLst>
          </p:nvPr>
        </p:nvGraphicFramePr>
        <p:xfrm>
          <a:off x="7020272" y="55697"/>
          <a:ext cx="2040904" cy="250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971599" y="1593669"/>
            <a:ext cx="1710640" cy="22909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37075" y="3284984"/>
            <a:ext cx="1902677" cy="252549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476672"/>
            <a:ext cx="9144000" cy="4185761"/>
          </a:xfrm>
          <a:prstGeom prst="rect">
            <a:avLst/>
          </a:prstGeom>
          <a:noFill/>
          <a:ln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For each </a:t>
            </a:r>
            <a:r>
              <a:rPr lang="en-US" altLang="zh-TW" sz="1400" dirty="0">
                <a:solidFill>
                  <a:schemeClr val="accent2"/>
                </a:solidFill>
              </a:rPr>
              <a:t>Message as </a:t>
            </a:r>
            <a:r>
              <a:rPr lang="en-US" altLang="zh-TW" sz="1400" dirty="0" err="1">
                <a:solidFill>
                  <a:schemeClr val="accent2"/>
                </a:solidFill>
              </a:rPr>
              <a:t>msg</a:t>
            </a:r>
            <a:r>
              <a:rPr lang="en-US" altLang="zh-TW" sz="1400" b="1" dirty="0">
                <a:solidFill>
                  <a:schemeClr val="accent2"/>
                </a:solidFill>
              </a:rPr>
              <a:t>{</a:t>
            </a:r>
            <a:r>
              <a:rPr lang="en-US" altLang="zh-TW" sz="1400" dirty="0" smtClean="0">
                <a:solidFill>
                  <a:schemeClr val="accent1"/>
                </a:solidFill>
              </a:rPr>
              <a:t/>
            </a:r>
            <a:br>
              <a:rPr lang="en-US" altLang="zh-TW" sz="1400" dirty="0" smtClean="0">
                <a:solidFill>
                  <a:schemeClr val="accent1"/>
                </a:solidFill>
              </a:rPr>
            </a:br>
            <a:r>
              <a:rPr lang="en-US" altLang="zh-TW" sz="1400" dirty="0">
                <a:solidFill>
                  <a:schemeClr val="accent1"/>
                </a:solidFill>
              </a:rPr>
              <a:t> </a:t>
            </a:r>
            <a:r>
              <a:rPr lang="en-US" altLang="zh-TW" sz="1400" dirty="0" smtClean="0">
                <a:solidFill>
                  <a:schemeClr val="accent1"/>
                </a:solidFill>
              </a:rPr>
              <a:t>     For each </a:t>
            </a:r>
            <a:r>
              <a:rPr lang="en-US" altLang="zh-TW" sz="1400" dirty="0">
                <a:solidFill>
                  <a:schemeClr val="accent1"/>
                </a:solidFill>
              </a:rPr>
              <a:t>Connection as con</a:t>
            </a:r>
            <a:r>
              <a:rPr lang="en-US" altLang="zh-TW" sz="1400" b="1" dirty="0">
                <a:solidFill>
                  <a:schemeClr val="accent1"/>
                </a:solidFill>
              </a:rPr>
              <a:t>{</a:t>
            </a:r>
            <a:endParaRPr lang="en-US" altLang="zh-TW" sz="1400" b="1" dirty="0" smtClean="0">
              <a:solidFill>
                <a:schemeClr val="accent1"/>
              </a:solidFill>
            </a:endParaRP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</a:t>
            </a:r>
            <a:r>
              <a:rPr lang="en-US" altLang="zh-TW" sz="1400" dirty="0" smtClean="0">
                <a:solidFill>
                  <a:schemeClr val="accent3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otherRouter</a:t>
            </a:r>
            <a:r>
              <a:rPr lang="en-US" altLang="zh-TW" sz="1400" dirty="0" smtClean="0">
                <a:solidFill>
                  <a:schemeClr val="accent3"/>
                </a:solidFill>
              </a:rPr>
              <a:t> has this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sz="1400" dirty="0" smtClean="0">
                <a:solidFill>
                  <a:schemeClr val="accent3"/>
                </a:solidFill>
              </a:rPr>
              <a:t> || this con is busy</a:t>
            </a:r>
            <a:br>
              <a:rPr lang="en-US" altLang="zh-TW" sz="1400" dirty="0" smtClean="0">
                <a:solidFill>
                  <a:schemeClr val="accent3"/>
                </a:solidFill>
              </a:rPr>
            </a:br>
            <a:r>
              <a:rPr lang="en-US" altLang="zh-TW" sz="1400" dirty="0" smtClean="0">
                <a:solidFill>
                  <a:schemeClr val="accent3"/>
                </a:solidFill>
              </a:rPr>
              <a:t>	skip this con</a:t>
            </a:r>
          </a:p>
          <a:p>
            <a:r>
              <a:rPr lang="en-US" altLang="zh-TW" sz="1400" dirty="0">
                <a:solidFill>
                  <a:schemeClr val="accent3"/>
                </a:solidFill>
              </a:rPr>
              <a:t> </a:t>
            </a:r>
            <a:r>
              <a:rPr lang="en-US" altLang="zh-TW" sz="1400" dirty="0" smtClean="0">
                <a:solidFill>
                  <a:schemeClr val="accent3"/>
                </a:solidFill>
              </a:rPr>
              <a:t>          </a:t>
            </a:r>
            <a:r>
              <a:rPr lang="en-US" altLang="zh-TW" sz="1400" dirty="0" smtClean="0">
                <a:solidFill>
                  <a:schemeClr val="accent4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ShouldSendMessagToHost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msg,other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	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CandidateConnections.add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con,otherPeopleRankValue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           </a:t>
            </a:r>
            <a:r>
              <a:rPr lang="en-US" altLang="zh-TW" sz="1400" dirty="0" smtClean="0">
                <a:solidFill>
                  <a:schemeClr val="accent6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msg.getTo</a:t>
            </a:r>
            <a:r>
              <a:rPr lang="en-US" altLang="zh-TW" sz="1400" dirty="0" smtClean="0">
                <a:solidFill>
                  <a:schemeClr val="accent6"/>
                </a:solidFill>
              </a:rPr>
              <a:t>() == other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       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ShouldSendConnections.add</a:t>
            </a:r>
            <a:r>
              <a:rPr lang="en-US" altLang="zh-TW" sz="1400" dirty="0" smtClean="0">
                <a:solidFill>
                  <a:schemeClr val="accent6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m,con</a:t>
            </a:r>
            <a:r>
              <a:rPr lang="en-US" altLang="zh-TW" sz="1400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altLang="zh-TW" sz="1400" dirty="0">
                <a:solidFill>
                  <a:schemeClr val="accent5"/>
                </a:solidFill>
              </a:rPr>
              <a:t> </a:t>
            </a:r>
            <a:r>
              <a:rPr lang="en-US" altLang="zh-TW" sz="1400" dirty="0" smtClean="0">
                <a:solidFill>
                  <a:schemeClr val="accent5"/>
                </a:solidFill>
              </a:rPr>
              <a:t>          if 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CandidateConnections.size</a:t>
            </a:r>
            <a:r>
              <a:rPr lang="en-US" altLang="zh-TW" sz="1400" dirty="0" smtClean="0">
                <a:solidFill>
                  <a:schemeClr val="accent5"/>
                </a:solidFill>
              </a:rPr>
              <a:t>  &gt;  1 {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        	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CandidateConnections.sortConnectionsStrength</a:t>
            </a:r>
            <a:r>
              <a:rPr lang="en-US" altLang="zh-TW" sz="1400" dirty="0" smtClean="0">
                <a:solidFill>
                  <a:schemeClr val="accent5"/>
                </a:solidFill>
              </a:rPr>
              <a:t/>
            </a:r>
            <a:br>
              <a:rPr lang="en-US" altLang="zh-TW" sz="1400" dirty="0" smtClean="0">
                <a:solidFill>
                  <a:schemeClr val="accent5"/>
                </a:solidFill>
              </a:rPr>
            </a:br>
            <a:r>
              <a:rPr lang="en-US" altLang="zh-TW" sz="1400" dirty="0" smtClean="0">
                <a:solidFill>
                  <a:schemeClr val="accent5"/>
                </a:solidFill>
              </a:rPr>
              <a:t>           }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         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 smtClean="0">
                <a:solidFill>
                  <a:schemeClr val="accent6"/>
                </a:solidFill>
              </a:rPr>
              <a:t>  =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pickGoodConnectionsForMessage</a:t>
            </a:r>
            <a:r>
              <a:rPr lang="en-US" altLang="zh-TW" sz="1400" dirty="0" smtClean="0">
                <a:solidFill>
                  <a:schemeClr val="accent3"/>
                </a:solidFill>
              </a:rPr>
              <a:t>(</a:t>
            </a:r>
            <a:r>
              <a:rPr lang="en-US" altLang="zh-TW" sz="1200" dirty="0" err="1" smtClean="0">
                <a:solidFill>
                  <a:schemeClr val="accent2"/>
                </a:solidFill>
              </a:rPr>
              <a:t>msg</a:t>
            </a:r>
            <a:r>
              <a:rPr lang="en-US" altLang="zh-TW" sz="1200" dirty="0" err="1" smtClean="0"/>
              <a:t>,</a:t>
            </a:r>
            <a:r>
              <a:rPr lang="en-US" altLang="zh-TW" sz="1200" dirty="0" err="1" smtClean="0">
                <a:solidFill>
                  <a:schemeClr val="accent5"/>
                </a:solidFill>
              </a:rPr>
              <a:t>CandidateConnections</a:t>
            </a:r>
            <a:r>
              <a:rPr lang="en-US" altLang="zh-TW" sz="1200" dirty="0" err="1" smtClean="0"/>
              <a:t>,</a:t>
            </a:r>
            <a:r>
              <a:rPr lang="en-US" altLang="zh-TW" sz="1200" dirty="0" err="1" smtClean="0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en-US" altLang="zh-TW" sz="1400" b="1" dirty="0">
                <a:solidFill>
                  <a:schemeClr val="accent5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5"/>
                </a:solidFill>
              </a:rPr>
              <a:t>          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CandidateConnections.clear</a:t>
            </a:r>
            <a:r>
              <a:rPr lang="en-US" altLang="zh-TW" sz="1400" dirty="0" smtClean="0">
                <a:solidFill>
                  <a:schemeClr val="accent5"/>
                </a:solidFill>
              </a:rPr>
              <a:t>()</a:t>
            </a:r>
            <a:endParaRPr lang="en-US" altLang="zh-TW" sz="1400" b="1" dirty="0" smtClean="0">
              <a:solidFill>
                <a:schemeClr val="accent5"/>
              </a:solidFill>
            </a:endParaRPr>
          </a:p>
          <a:p>
            <a:r>
              <a:rPr lang="en-US" altLang="zh-TW" sz="1400" b="1" dirty="0" smtClean="0">
                <a:solidFill>
                  <a:schemeClr val="accent2"/>
                </a:solidFill>
              </a:rPr>
              <a:t>}</a:t>
            </a:r>
          </a:p>
          <a:p>
            <a:endParaRPr lang="en-US" altLang="zh-TW" sz="1400" dirty="0">
              <a:solidFill>
                <a:schemeClr val="accent2"/>
              </a:solidFill>
            </a:endParaRP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Return </a:t>
            </a:r>
            <a:r>
              <a:rPr lang="en-US" altLang="zh-TW" sz="1400" dirty="0" err="1"/>
              <a:t>tryMessagesForConnected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4070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solidFill>
                  <a:schemeClr val="accent3"/>
                </a:solidFill>
              </a:rPr>
              <a:t>Update</a:t>
            </a:r>
            <a:endParaRPr lang="zh-TW" altLang="en-US" u="sng" dirty="0">
              <a:solidFill>
                <a:schemeClr val="accent3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54536"/>
              </p:ext>
            </p:extLst>
          </p:nvPr>
        </p:nvGraphicFramePr>
        <p:xfrm>
          <a:off x="7020272" y="55697"/>
          <a:ext cx="2040904" cy="250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B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…  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520" y="722812"/>
            <a:ext cx="4824536" cy="1942012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6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476672"/>
            <a:ext cx="9144000" cy="4185761"/>
          </a:xfrm>
          <a:prstGeom prst="rect">
            <a:avLst/>
          </a:prstGeom>
          <a:noFill/>
          <a:ln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For each </a:t>
            </a:r>
            <a:r>
              <a:rPr lang="en-US" altLang="zh-TW" sz="1400" dirty="0">
                <a:solidFill>
                  <a:schemeClr val="accent2"/>
                </a:solidFill>
              </a:rPr>
              <a:t>Message as </a:t>
            </a:r>
            <a:r>
              <a:rPr lang="en-US" altLang="zh-TW" sz="1400" dirty="0" err="1">
                <a:solidFill>
                  <a:schemeClr val="accent2"/>
                </a:solidFill>
              </a:rPr>
              <a:t>msg</a:t>
            </a:r>
            <a:r>
              <a:rPr lang="en-US" altLang="zh-TW" sz="1400" b="1" dirty="0">
                <a:solidFill>
                  <a:schemeClr val="accent2"/>
                </a:solidFill>
              </a:rPr>
              <a:t>{</a:t>
            </a:r>
            <a:r>
              <a:rPr lang="en-US" altLang="zh-TW" sz="1400" dirty="0" smtClean="0">
                <a:solidFill>
                  <a:schemeClr val="accent1"/>
                </a:solidFill>
              </a:rPr>
              <a:t/>
            </a:r>
            <a:br>
              <a:rPr lang="en-US" altLang="zh-TW" sz="1400" dirty="0" smtClean="0">
                <a:solidFill>
                  <a:schemeClr val="accent1"/>
                </a:solidFill>
              </a:rPr>
            </a:br>
            <a:r>
              <a:rPr lang="en-US" altLang="zh-TW" sz="1400" dirty="0">
                <a:solidFill>
                  <a:schemeClr val="accent1"/>
                </a:solidFill>
              </a:rPr>
              <a:t> </a:t>
            </a:r>
            <a:r>
              <a:rPr lang="en-US" altLang="zh-TW" sz="1400" dirty="0" smtClean="0">
                <a:solidFill>
                  <a:schemeClr val="accent1"/>
                </a:solidFill>
              </a:rPr>
              <a:t>     For each </a:t>
            </a:r>
            <a:r>
              <a:rPr lang="en-US" altLang="zh-TW" sz="1400" dirty="0">
                <a:solidFill>
                  <a:schemeClr val="accent1"/>
                </a:solidFill>
              </a:rPr>
              <a:t>Connection as con</a:t>
            </a:r>
            <a:r>
              <a:rPr lang="en-US" altLang="zh-TW" sz="1400" b="1" dirty="0">
                <a:solidFill>
                  <a:schemeClr val="accent1"/>
                </a:solidFill>
              </a:rPr>
              <a:t>{</a:t>
            </a:r>
            <a:endParaRPr lang="en-US" altLang="zh-TW" sz="1400" b="1" dirty="0" smtClean="0">
              <a:solidFill>
                <a:schemeClr val="accent1"/>
              </a:solidFill>
            </a:endParaRP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</a:t>
            </a:r>
            <a:r>
              <a:rPr lang="en-US" altLang="zh-TW" sz="1400" dirty="0" smtClean="0">
                <a:solidFill>
                  <a:schemeClr val="accent3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otherRouter</a:t>
            </a:r>
            <a:r>
              <a:rPr lang="en-US" altLang="zh-TW" sz="1400" dirty="0" smtClean="0">
                <a:solidFill>
                  <a:schemeClr val="accent3"/>
                </a:solidFill>
              </a:rPr>
              <a:t> has this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sz="1400" dirty="0" smtClean="0">
                <a:solidFill>
                  <a:schemeClr val="accent3"/>
                </a:solidFill>
              </a:rPr>
              <a:t> || this con is busy</a:t>
            </a:r>
            <a:br>
              <a:rPr lang="en-US" altLang="zh-TW" sz="1400" dirty="0" smtClean="0">
                <a:solidFill>
                  <a:schemeClr val="accent3"/>
                </a:solidFill>
              </a:rPr>
            </a:br>
            <a:r>
              <a:rPr lang="en-US" altLang="zh-TW" sz="1400" dirty="0" smtClean="0">
                <a:solidFill>
                  <a:schemeClr val="accent3"/>
                </a:solidFill>
              </a:rPr>
              <a:t>	skip this con</a:t>
            </a:r>
          </a:p>
          <a:p>
            <a:r>
              <a:rPr lang="en-US" altLang="zh-TW" sz="1400" dirty="0">
                <a:solidFill>
                  <a:schemeClr val="accent3"/>
                </a:solidFill>
              </a:rPr>
              <a:t> </a:t>
            </a:r>
            <a:r>
              <a:rPr lang="en-US" altLang="zh-TW" sz="1400" dirty="0" smtClean="0">
                <a:solidFill>
                  <a:schemeClr val="accent3"/>
                </a:solidFill>
              </a:rPr>
              <a:t>          </a:t>
            </a:r>
            <a:r>
              <a:rPr lang="en-US" altLang="zh-TW" sz="1400" dirty="0" smtClean="0">
                <a:solidFill>
                  <a:schemeClr val="accent4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ShouldSendMessagToHost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msg,other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	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CandidateConnections.add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con,otherPeopleRankValue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           </a:t>
            </a:r>
            <a:r>
              <a:rPr lang="en-US" altLang="zh-TW" sz="1400" dirty="0" smtClean="0">
                <a:solidFill>
                  <a:schemeClr val="accent6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msg.getTo</a:t>
            </a:r>
            <a:r>
              <a:rPr lang="en-US" altLang="zh-TW" sz="1400" dirty="0" smtClean="0">
                <a:solidFill>
                  <a:schemeClr val="accent6"/>
                </a:solidFill>
              </a:rPr>
              <a:t>() == other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       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ShouldSendConnections.add</a:t>
            </a:r>
            <a:r>
              <a:rPr lang="en-US" altLang="zh-TW" sz="1400" dirty="0" smtClean="0">
                <a:solidFill>
                  <a:schemeClr val="accent6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m,con</a:t>
            </a:r>
            <a:r>
              <a:rPr lang="en-US" altLang="zh-TW" sz="1400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altLang="zh-TW" sz="1400" dirty="0" smtClean="0">
                <a:solidFill>
                  <a:schemeClr val="accent5"/>
                </a:solidFill>
              </a:rPr>
              <a:t>           if 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CandidateConnections.size</a:t>
            </a:r>
            <a:r>
              <a:rPr lang="en-US" altLang="zh-TW" sz="1400" dirty="0" smtClean="0">
                <a:solidFill>
                  <a:schemeClr val="accent5"/>
                </a:solidFill>
              </a:rPr>
              <a:t>  &gt;  1 {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en-US" altLang="zh-TW" sz="1400" dirty="0" smtClean="0">
                <a:solidFill>
                  <a:schemeClr val="accent2"/>
                </a:solidFill>
              </a:rPr>
              <a:t>         	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CandidateConnections.sortConnectionsStrength</a:t>
            </a:r>
            <a:r>
              <a:rPr lang="en-US" altLang="zh-TW" sz="1400" dirty="0" smtClean="0">
                <a:solidFill>
                  <a:schemeClr val="accent5"/>
                </a:solidFill>
              </a:rPr>
              <a:t/>
            </a:r>
            <a:br>
              <a:rPr lang="en-US" altLang="zh-TW" sz="1400" dirty="0" smtClean="0">
                <a:solidFill>
                  <a:schemeClr val="accent5"/>
                </a:solidFill>
              </a:rPr>
            </a:br>
            <a:r>
              <a:rPr lang="en-US" altLang="zh-TW" sz="1400" dirty="0" smtClean="0">
                <a:solidFill>
                  <a:schemeClr val="accent5"/>
                </a:solidFill>
              </a:rPr>
              <a:t>           }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         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 smtClean="0">
                <a:solidFill>
                  <a:schemeClr val="accent6"/>
                </a:solidFill>
              </a:rPr>
              <a:t>  =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pickGoodConnectionsForMessage</a:t>
            </a:r>
            <a:r>
              <a:rPr lang="en-US" altLang="zh-TW" sz="1400" dirty="0" smtClean="0">
                <a:solidFill>
                  <a:schemeClr val="accent3"/>
                </a:solidFill>
              </a:rPr>
              <a:t>(</a:t>
            </a:r>
            <a:r>
              <a:rPr lang="en-US" altLang="zh-TW" sz="1200" dirty="0" err="1" smtClean="0">
                <a:solidFill>
                  <a:schemeClr val="accent2"/>
                </a:solidFill>
              </a:rPr>
              <a:t>msg</a:t>
            </a:r>
            <a:r>
              <a:rPr lang="en-US" altLang="zh-TW" sz="1200" dirty="0" err="1" smtClean="0"/>
              <a:t>,</a:t>
            </a:r>
            <a:r>
              <a:rPr lang="en-US" altLang="zh-TW" sz="1200" dirty="0" err="1" smtClean="0">
                <a:solidFill>
                  <a:schemeClr val="accent5"/>
                </a:solidFill>
              </a:rPr>
              <a:t>CandidateConnections</a:t>
            </a:r>
            <a:r>
              <a:rPr lang="en-US" altLang="zh-TW" sz="1200" dirty="0" err="1" smtClean="0"/>
              <a:t>,</a:t>
            </a:r>
            <a:r>
              <a:rPr lang="en-US" altLang="zh-TW" sz="1200" dirty="0" err="1" smtClean="0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en-US" altLang="zh-TW" sz="1400" b="1" dirty="0">
                <a:solidFill>
                  <a:schemeClr val="accent5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5"/>
                </a:solidFill>
              </a:rPr>
              <a:t>          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CandidateConnections.clear</a:t>
            </a:r>
            <a:r>
              <a:rPr lang="en-US" altLang="zh-TW" sz="1400" dirty="0" smtClean="0">
                <a:solidFill>
                  <a:schemeClr val="accent5"/>
                </a:solidFill>
              </a:rPr>
              <a:t>()</a:t>
            </a:r>
            <a:endParaRPr lang="en-US" altLang="zh-TW" sz="1400" b="1" dirty="0" smtClean="0">
              <a:solidFill>
                <a:schemeClr val="accent5"/>
              </a:solidFill>
            </a:endParaRPr>
          </a:p>
          <a:p>
            <a:r>
              <a:rPr lang="en-US" altLang="zh-TW" sz="1400" b="1" dirty="0" smtClean="0">
                <a:solidFill>
                  <a:schemeClr val="accent2"/>
                </a:solidFill>
              </a:rPr>
              <a:t>}</a:t>
            </a:r>
          </a:p>
          <a:p>
            <a:endParaRPr lang="en-US" altLang="zh-TW" sz="1400" dirty="0">
              <a:solidFill>
                <a:schemeClr val="accent2"/>
              </a:solidFill>
            </a:endParaRP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Return </a:t>
            </a:r>
            <a:r>
              <a:rPr lang="en-US" altLang="zh-TW" sz="1400" dirty="0" err="1"/>
              <a:t>tryMessagesForConnected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4070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solidFill>
                  <a:schemeClr val="accent3"/>
                </a:solidFill>
              </a:rPr>
              <a:t>Update</a:t>
            </a:r>
            <a:endParaRPr lang="zh-TW" altLang="en-US" u="sng" dirty="0">
              <a:solidFill>
                <a:schemeClr val="accent3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5901"/>
              </p:ext>
            </p:extLst>
          </p:nvPr>
        </p:nvGraphicFramePr>
        <p:xfrm>
          <a:off x="7074753" y="4070"/>
          <a:ext cx="2040904" cy="250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B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…  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30995"/>
              </p:ext>
            </p:extLst>
          </p:nvPr>
        </p:nvGraphicFramePr>
        <p:xfrm>
          <a:off x="4698489" y="4070"/>
          <a:ext cx="2040904" cy="250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B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0.15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…  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437724" y="2569552"/>
            <a:ext cx="4134276" cy="73766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076056" y="2492896"/>
            <a:ext cx="117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(unsorted)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96336" y="2492505"/>
            <a:ext cx="929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(sorted</a:t>
            </a:r>
            <a:r>
              <a:rPr lang="en-US" altLang="zh-TW" dirty="0">
                <a:solidFill>
                  <a:schemeClr val="accent3"/>
                </a:solidFill>
              </a:rPr>
              <a:t>)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8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476672"/>
            <a:ext cx="9144000" cy="4185761"/>
          </a:xfrm>
          <a:prstGeom prst="rect">
            <a:avLst/>
          </a:prstGeom>
          <a:noFill/>
          <a:ln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For each </a:t>
            </a:r>
            <a:r>
              <a:rPr lang="en-US" altLang="zh-TW" sz="1400" dirty="0">
                <a:solidFill>
                  <a:schemeClr val="accent2"/>
                </a:solidFill>
              </a:rPr>
              <a:t>Message as </a:t>
            </a:r>
            <a:r>
              <a:rPr lang="en-US" altLang="zh-TW" sz="1400" dirty="0" err="1">
                <a:solidFill>
                  <a:schemeClr val="accent2"/>
                </a:solidFill>
              </a:rPr>
              <a:t>msg</a:t>
            </a:r>
            <a:r>
              <a:rPr lang="en-US" altLang="zh-TW" sz="1400" b="1" dirty="0">
                <a:solidFill>
                  <a:schemeClr val="accent2"/>
                </a:solidFill>
              </a:rPr>
              <a:t>{</a:t>
            </a:r>
            <a:r>
              <a:rPr lang="en-US" altLang="zh-TW" sz="1400" dirty="0" smtClean="0">
                <a:solidFill>
                  <a:schemeClr val="accent1"/>
                </a:solidFill>
              </a:rPr>
              <a:t/>
            </a:r>
            <a:br>
              <a:rPr lang="en-US" altLang="zh-TW" sz="1400" dirty="0" smtClean="0">
                <a:solidFill>
                  <a:schemeClr val="accent1"/>
                </a:solidFill>
              </a:rPr>
            </a:br>
            <a:r>
              <a:rPr lang="en-US" altLang="zh-TW" sz="1400" dirty="0">
                <a:solidFill>
                  <a:schemeClr val="accent1"/>
                </a:solidFill>
              </a:rPr>
              <a:t> </a:t>
            </a:r>
            <a:r>
              <a:rPr lang="en-US" altLang="zh-TW" sz="1400" dirty="0" smtClean="0">
                <a:solidFill>
                  <a:schemeClr val="accent1"/>
                </a:solidFill>
              </a:rPr>
              <a:t>     For each </a:t>
            </a:r>
            <a:r>
              <a:rPr lang="en-US" altLang="zh-TW" sz="1400" dirty="0">
                <a:solidFill>
                  <a:schemeClr val="accent1"/>
                </a:solidFill>
              </a:rPr>
              <a:t>Connection as con</a:t>
            </a:r>
            <a:r>
              <a:rPr lang="en-US" altLang="zh-TW" sz="1400" b="1" dirty="0">
                <a:solidFill>
                  <a:schemeClr val="accent1"/>
                </a:solidFill>
              </a:rPr>
              <a:t>{</a:t>
            </a:r>
            <a:endParaRPr lang="en-US" altLang="zh-TW" sz="1400" b="1" dirty="0" smtClean="0">
              <a:solidFill>
                <a:schemeClr val="accent1"/>
              </a:solidFill>
            </a:endParaRP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</a:t>
            </a:r>
            <a:r>
              <a:rPr lang="en-US" altLang="zh-TW" sz="1400" dirty="0" smtClean="0">
                <a:solidFill>
                  <a:schemeClr val="accent3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otherRouter</a:t>
            </a:r>
            <a:r>
              <a:rPr lang="en-US" altLang="zh-TW" sz="1400" dirty="0" smtClean="0">
                <a:solidFill>
                  <a:schemeClr val="accent3"/>
                </a:solidFill>
              </a:rPr>
              <a:t> has this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sz="1400" dirty="0" smtClean="0">
                <a:solidFill>
                  <a:schemeClr val="accent3"/>
                </a:solidFill>
              </a:rPr>
              <a:t> || this con is busy</a:t>
            </a:r>
            <a:br>
              <a:rPr lang="en-US" altLang="zh-TW" sz="1400" dirty="0" smtClean="0">
                <a:solidFill>
                  <a:schemeClr val="accent3"/>
                </a:solidFill>
              </a:rPr>
            </a:br>
            <a:r>
              <a:rPr lang="en-US" altLang="zh-TW" sz="1400" dirty="0" smtClean="0">
                <a:solidFill>
                  <a:schemeClr val="accent3"/>
                </a:solidFill>
              </a:rPr>
              <a:t>	skip this con</a:t>
            </a:r>
          </a:p>
          <a:p>
            <a:r>
              <a:rPr lang="en-US" altLang="zh-TW" sz="1400" dirty="0">
                <a:solidFill>
                  <a:schemeClr val="accent3"/>
                </a:solidFill>
              </a:rPr>
              <a:t> </a:t>
            </a:r>
            <a:r>
              <a:rPr lang="en-US" altLang="zh-TW" sz="1400" dirty="0" smtClean="0">
                <a:solidFill>
                  <a:schemeClr val="accent3"/>
                </a:solidFill>
              </a:rPr>
              <a:t>          </a:t>
            </a:r>
            <a:r>
              <a:rPr lang="en-US" altLang="zh-TW" sz="1400" dirty="0" smtClean="0">
                <a:solidFill>
                  <a:schemeClr val="accent4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ShouldSendMessagToHost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msg,other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	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CandidateConnections.add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con,otherPeopleRankValue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           </a:t>
            </a:r>
            <a:r>
              <a:rPr lang="en-US" altLang="zh-TW" sz="1400" dirty="0" smtClean="0">
                <a:solidFill>
                  <a:schemeClr val="accent6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msg.getTo</a:t>
            </a:r>
            <a:r>
              <a:rPr lang="en-US" altLang="zh-TW" sz="1400" dirty="0" smtClean="0">
                <a:solidFill>
                  <a:schemeClr val="accent6"/>
                </a:solidFill>
              </a:rPr>
              <a:t>() == other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       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ShouldSendConnections.add</a:t>
            </a:r>
            <a:r>
              <a:rPr lang="en-US" altLang="zh-TW" sz="1400" dirty="0" smtClean="0">
                <a:solidFill>
                  <a:schemeClr val="accent6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m,con</a:t>
            </a:r>
            <a:r>
              <a:rPr lang="en-US" altLang="zh-TW" sz="1400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altLang="zh-TW" sz="1400" dirty="0" smtClean="0">
                <a:solidFill>
                  <a:schemeClr val="accent5"/>
                </a:solidFill>
              </a:rPr>
              <a:t>           if 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CandidateConnections.size</a:t>
            </a:r>
            <a:r>
              <a:rPr lang="en-US" altLang="zh-TW" sz="1400" dirty="0" smtClean="0">
                <a:solidFill>
                  <a:schemeClr val="accent5"/>
                </a:solidFill>
              </a:rPr>
              <a:t>  &gt;  1 {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en-US" altLang="zh-TW" sz="1400" dirty="0" smtClean="0">
                <a:solidFill>
                  <a:schemeClr val="accent2"/>
                </a:solidFill>
              </a:rPr>
              <a:t>         	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CandidateConnections.sortConnectionsStrength</a:t>
            </a:r>
            <a:r>
              <a:rPr lang="en-US" altLang="zh-TW" sz="1400" dirty="0" smtClean="0">
                <a:solidFill>
                  <a:schemeClr val="accent5"/>
                </a:solidFill>
              </a:rPr>
              <a:t/>
            </a:r>
            <a:br>
              <a:rPr lang="en-US" altLang="zh-TW" sz="1400" dirty="0" smtClean="0">
                <a:solidFill>
                  <a:schemeClr val="accent5"/>
                </a:solidFill>
              </a:rPr>
            </a:br>
            <a:r>
              <a:rPr lang="en-US" altLang="zh-TW" sz="1400" dirty="0" smtClean="0">
                <a:solidFill>
                  <a:schemeClr val="accent5"/>
                </a:solidFill>
              </a:rPr>
              <a:t>           }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         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 smtClean="0">
                <a:solidFill>
                  <a:schemeClr val="accent6"/>
                </a:solidFill>
              </a:rPr>
              <a:t>  =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pickGoodConnectionsForMessage</a:t>
            </a:r>
            <a:r>
              <a:rPr lang="en-US" altLang="zh-TW" sz="1400" dirty="0" smtClean="0">
                <a:solidFill>
                  <a:schemeClr val="accent3"/>
                </a:solidFill>
              </a:rPr>
              <a:t>(</a:t>
            </a:r>
            <a:r>
              <a:rPr lang="en-US" altLang="zh-TW" sz="1200" dirty="0" err="1" smtClean="0">
                <a:solidFill>
                  <a:schemeClr val="accent2"/>
                </a:solidFill>
              </a:rPr>
              <a:t>msg</a:t>
            </a:r>
            <a:r>
              <a:rPr lang="en-US" altLang="zh-TW" sz="1200" dirty="0" err="1" smtClean="0"/>
              <a:t>,</a:t>
            </a:r>
            <a:r>
              <a:rPr lang="en-US" altLang="zh-TW" sz="1200" dirty="0" err="1" smtClean="0">
                <a:solidFill>
                  <a:schemeClr val="accent5"/>
                </a:solidFill>
              </a:rPr>
              <a:t>CandidateConnections</a:t>
            </a:r>
            <a:r>
              <a:rPr lang="en-US" altLang="zh-TW" sz="1200" dirty="0" err="1" smtClean="0"/>
              <a:t>,</a:t>
            </a:r>
            <a:r>
              <a:rPr lang="en-US" altLang="zh-TW" sz="1200" dirty="0" err="1" smtClean="0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en-US" altLang="zh-TW" sz="1400" b="1" dirty="0">
                <a:solidFill>
                  <a:schemeClr val="accent5"/>
                </a:solidFill>
              </a:rPr>
              <a:t> </a:t>
            </a:r>
            <a:r>
              <a:rPr lang="en-US" altLang="zh-TW" sz="1400" b="1" dirty="0" smtClean="0">
                <a:solidFill>
                  <a:schemeClr val="accent5"/>
                </a:solidFill>
              </a:rPr>
              <a:t>          </a:t>
            </a:r>
            <a:r>
              <a:rPr lang="en-US" altLang="zh-TW" sz="1400" dirty="0" err="1" smtClean="0">
                <a:solidFill>
                  <a:schemeClr val="accent5"/>
                </a:solidFill>
              </a:rPr>
              <a:t>CandidateConnections.clear</a:t>
            </a:r>
            <a:r>
              <a:rPr lang="en-US" altLang="zh-TW" sz="1400" dirty="0" smtClean="0">
                <a:solidFill>
                  <a:schemeClr val="accent5"/>
                </a:solidFill>
              </a:rPr>
              <a:t>()</a:t>
            </a:r>
            <a:endParaRPr lang="en-US" altLang="zh-TW" sz="1400" b="1" dirty="0" smtClean="0">
              <a:solidFill>
                <a:schemeClr val="accent5"/>
              </a:solidFill>
            </a:endParaRPr>
          </a:p>
          <a:p>
            <a:r>
              <a:rPr lang="en-US" altLang="zh-TW" sz="1400" b="1" dirty="0" smtClean="0">
                <a:solidFill>
                  <a:schemeClr val="accent2"/>
                </a:solidFill>
              </a:rPr>
              <a:t>}</a:t>
            </a:r>
          </a:p>
          <a:p>
            <a:endParaRPr lang="en-US" altLang="zh-TW" sz="1400" dirty="0">
              <a:solidFill>
                <a:schemeClr val="accent2"/>
              </a:solidFill>
            </a:endParaRP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Return </a:t>
            </a:r>
            <a:r>
              <a:rPr lang="en-US" altLang="zh-TW" sz="1400" dirty="0" err="1"/>
              <a:t>tryMessagesForConnected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6"/>
                </a:solidFill>
              </a:rPr>
              <a:t>ShouldSendConnections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4070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solidFill>
                  <a:schemeClr val="accent3"/>
                </a:solidFill>
              </a:rPr>
              <a:t>Update</a:t>
            </a:r>
            <a:endParaRPr lang="zh-TW" altLang="en-US" u="sng" dirty="0">
              <a:solidFill>
                <a:schemeClr val="accent3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50305"/>
              </p:ext>
            </p:extLst>
          </p:nvPr>
        </p:nvGraphicFramePr>
        <p:xfrm>
          <a:off x="7074753" y="4070"/>
          <a:ext cx="2040904" cy="250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63"/>
                <a:gridCol w="1093341"/>
              </a:tblGrid>
              <a:tr h="2671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/>
                        <a:t>CandidateConnections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Connection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otherPeople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RankValue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E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&lt;-&gt; D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&lt;-&gt; C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&lt;-&gt; B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4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…  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452802" y="3283131"/>
            <a:ext cx="7924844" cy="261258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596336" y="2492505"/>
            <a:ext cx="929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(sorted</a:t>
            </a:r>
            <a:r>
              <a:rPr lang="en-US" altLang="zh-TW" dirty="0">
                <a:solidFill>
                  <a:schemeClr val="accent3"/>
                </a:solidFill>
              </a:rPr>
              <a:t>)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5691</TotalTime>
  <Words>1037</Words>
  <Application>Microsoft Office PowerPoint</Application>
  <PresentationFormat>如螢幕大小 (4:3)</PresentationFormat>
  <Paragraphs>658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TBFS Algorithm(cont.)</vt:lpstr>
      <vt:lpstr>TBFS Algorithm(cont.)</vt:lpstr>
      <vt:lpstr>TBFS Algorithm(cont.)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Ellison</dc:creator>
  <cp:lastModifiedBy>Ellison</cp:lastModifiedBy>
  <cp:revision>88</cp:revision>
  <dcterms:created xsi:type="dcterms:W3CDTF">2014-03-17T09:46:57Z</dcterms:created>
  <dcterms:modified xsi:type="dcterms:W3CDTF">2014-03-21T08:48:26Z</dcterms:modified>
</cp:coreProperties>
</file>