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test\2014.03one_simulator(Hybrid)\src\BubbleRap_ttl_test\20140319ONE(Hybrid)-infocom06-98-Buffer3M-Msg25k-Interval259%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test\2014.03one_simulator(Hybrid)\src\BubbleRap_ttl_test\20140319ONE(Hybrid)-infocom06-98-Buffer3M-Msg25k-Interval259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one(0317) copies = 8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  <c:pt idx="0">
                  <c:v>3.9E-2</c:v>
                </c:pt>
                <c:pt idx="19">
                  <c:v>7.0999999999999994E-2</c:v>
                </c:pt>
                <c:pt idx="40">
                  <c:v>0.105</c:v>
                </c:pt>
                <c:pt idx="53">
                  <c:v>0.17599999999999999</c:v>
                </c:pt>
                <c:pt idx="62">
                  <c:v>0.23200000000000001</c:v>
                </c:pt>
                <c:pt idx="79">
                  <c:v>0.41699999999999998</c:v>
                </c:pt>
                <c:pt idx="88">
                  <c:v>0.57099999999999995</c:v>
                </c:pt>
                <c:pt idx="97">
                  <c:v>0.73599999999999999</c:v>
                </c:pt>
                <c:pt idx="105">
                  <c:v>0.82099999999999995</c:v>
                </c:pt>
                <c:pt idx="114">
                  <c:v>0.83399999999999996</c:v>
                </c:pt>
                <c:pt idx="123">
                  <c:v>0.82199999999999995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one(hybrid) copies = 8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  <c:pt idx="0">
                  <c:v>0.03</c:v>
                </c:pt>
                <c:pt idx="19">
                  <c:v>4.8000000000000001E-2</c:v>
                </c:pt>
                <c:pt idx="40">
                  <c:v>7.6999999999999999E-2</c:v>
                </c:pt>
                <c:pt idx="53">
                  <c:v>0.12</c:v>
                </c:pt>
                <c:pt idx="62">
                  <c:v>0.16500000000000001</c:v>
                </c:pt>
                <c:pt idx="79">
                  <c:v>0.28499999999999998</c:v>
                </c:pt>
                <c:pt idx="88">
                  <c:v>0.38200000000000001</c:v>
                </c:pt>
                <c:pt idx="97">
                  <c:v>0.52500000000000002</c:v>
                </c:pt>
                <c:pt idx="105">
                  <c:v>0.64300000000000002</c:v>
                </c:pt>
                <c:pt idx="114">
                  <c:v>0.71</c:v>
                </c:pt>
                <c:pt idx="123">
                  <c:v>0.71399999999999997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3"/>
          <c:order val="3"/>
          <c:tx>
            <c:strRef>
              <c:f>cmabridgerelay!$A$36</c:f>
              <c:strCache>
                <c:ptCount val="1"/>
              </c:strCache>
            </c:strRef>
          </c:tx>
          <c:val>
            <c:numRef>
              <c:f>cmabridgerelay!$B$38:$DU$38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863040"/>
        <c:axId val="85889792"/>
      </c:lineChart>
      <c:catAx>
        <c:axId val="85863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85889792"/>
        <c:crosses val="autoZero"/>
        <c:auto val="1"/>
        <c:lblAlgn val="ctr"/>
        <c:lblOffset val="100"/>
        <c:noMultiLvlLbl val="0"/>
      </c:catAx>
      <c:valAx>
        <c:axId val="85889792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863040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one(0317) copies = 8</c:v>
                </c:pt>
              </c:strCache>
            </c:strRef>
          </c:tx>
          <c:val>
            <c:numRef>
              <c:f>cmabridgerelay!$B$21:$DU$21</c:f>
              <c:numCache>
                <c:formatCode>General</c:formatCode>
                <c:ptCount val="124"/>
                <c:pt idx="0">
                  <c:v>1.2989999999999999</c:v>
                </c:pt>
                <c:pt idx="19">
                  <c:v>1.931</c:v>
                </c:pt>
                <c:pt idx="40">
                  <c:v>2.6269999999999998</c:v>
                </c:pt>
                <c:pt idx="53">
                  <c:v>3.968</c:v>
                </c:pt>
                <c:pt idx="62">
                  <c:v>5.2610000000000001</c:v>
                </c:pt>
                <c:pt idx="79">
                  <c:v>9.032</c:v>
                </c:pt>
                <c:pt idx="88">
                  <c:v>13.010999999999999</c:v>
                </c:pt>
                <c:pt idx="97">
                  <c:v>18.853000000000002</c:v>
                </c:pt>
                <c:pt idx="105">
                  <c:v>24.94</c:v>
                </c:pt>
                <c:pt idx="114">
                  <c:v>26.817</c:v>
                </c:pt>
                <c:pt idx="123">
                  <c:v>26.826000000000001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one(hybrid) copies = 8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cmabridgerelay!$B$27:$DU$27</c:f>
              <c:numCache>
                <c:formatCode>General</c:formatCode>
                <c:ptCount val="124"/>
                <c:pt idx="0">
                  <c:v>0.69199999999999995</c:v>
                </c:pt>
                <c:pt idx="19">
                  <c:v>0.872</c:v>
                </c:pt>
                <c:pt idx="40">
                  <c:v>1.0349999999999999</c:v>
                </c:pt>
                <c:pt idx="53">
                  <c:v>1.2350000000000001</c:v>
                </c:pt>
                <c:pt idx="62">
                  <c:v>1.4039999999999999</c:v>
                </c:pt>
                <c:pt idx="79">
                  <c:v>1.7430000000000001</c:v>
                </c:pt>
                <c:pt idx="88">
                  <c:v>1.923</c:v>
                </c:pt>
                <c:pt idx="97">
                  <c:v>2.1509999999999998</c:v>
                </c:pt>
                <c:pt idx="105">
                  <c:v>2.2719999999999998</c:v>
                </c:pt>
                <c:pt idx="114">
                  <c:v>2.335</c:v>
                </c:pt>
                <c:pt idx="123">
                  <c:v>2.3540000000000001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cmabridgerelay!$B$33:$DU$33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3"/>
          <c:order val="3"/>
          <c:tx>
            <c:strRef>
              <c:f>cmabridgerelay!$A$36</c:f>
              <c:strCache>
                <c:ptCount val="1"/>
              </c:strCache>
            </c:strRef>
          </c:tx>
          <c:val>
            <c:numRef>
              <c:f>cmabridgerelay!$B$39:$DU$39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912576"/>
        <c:axId val="91690112"/>
      </c:lineChart>
      <c:catAx>
        <c:axId val="85912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91690112"/>
        <c:crosses val="autoZero"/>
        <c:auto val="1"/>
        <c:lblAlgn val="ctr"/>
        <c:lblOffset val="100"/>
        <c:noMultiLvlLbl val="0"/>
      </c:catAx>
      <c:valAx>
        <c:axId val="91690112"/>
        <c:scaling>
          <c:orientation val="minMax"/>
          <c:max val="3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912576"/>
        <c:crosses val="autoZero"/>
        <c:crossBetween val="midCat"/>
        <c:majorUnit val="2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15281" y="836712"/>
            <a:ext cx="3479542" cy="3323987"/>
          </a:xfrm>
          <a:prstGeom prst="rect">
            <a:avLst/>
          </a:prstGeom>
          <a:noFill/>
          <a:ln>
            <a:solidFill>
              <a:schemeClr val="accent3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For each Connection as con{</a:t>
            </a:r>
            <a:r>
              <a:rPr lang="en-US" altLang="zh-TW" sz="1400" dirty="0" smtClean="0">
                <a:solidFill>
                  <a:schemeClr val="accent1"/>
                </a:solidFill>
              </a:rPr>
              <a:t/>
            </a:r>
            <a:br>
              <a:rPr lang="en-US" altLang="zh-TW" sz="1400" dirty="0" smtClean="0">
                <a:solidFill>
                  <a:schemeClr val="accent1"/>
                </a:solidFill>
              </a:rPr>
            </a:br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this con is busy</a:t>
            </a:r>
          </a:p>
          <a:p>
            <a:r>
              <a:rPr lang="en-US" altLang="zh-TW" sz="1400" dirty="0" smtClean="0">
                <a:solidFill>
                  <a:schemeClr val="accent3"/>
                </a:solidFill>
              </a:rPr>
              <a:t>         skip this con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For each Message as </a:t>
            </a:r>
            <a:r>
              <a:rPr lang="en-US" altLang="zh-TW" sz="1400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sz="1400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3"/>
                </a:solidFill>
              </a:rPr>
              <a:t/>
            </a:r>
            <a:br>
              <a:rPr lang="en-US" altLang="zh-TW" sz="1400" dirty="0" smtClean="0">
                <a:solidFill>
                  <a:schemeClr val="accent3"/>
                </a:solidFill>
              </a:rPr>
            </a:br>
            <a:r>
              <a:rPr lang="en-US" altLang="zh-TW" sz="1400" dirty="0" smtClean="0">
                <a:solidFill>
                  <a:schemeClr val="accent3"/>
                </a:solidFill>
              </a:rPr>
              <a:t>	skip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endParaRPr lang="en-US" altLang="zh-TW" sz="1400" dirty="0" smtClean="0">
              <a:solidFill>
                <a:schemeClr val="accent3"/>
              </a:solidFill>
            </a:endParaRP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          If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ShouldSendMessagToHost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m,other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  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messages.add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m,con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US" altLang="zh-TW" sz="1400" dirty="0" smtClean="0">
                <a:solidFill>
                  <a:schemeClr val="accent2"/>
                </a:solidFill>
              </a:rPr>
              <a:t>}</a:t>
            </a: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endParaRPr lang="en-US" altLang="zh-TW" sz="1400" dirty="0" smtClean="0">
              <a:solidFill>
                <a:schemeClr val="accent2"/>
              </a:solidFill>
            </a:endParaRP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>
                <a:solidFill>
                  <a:schemeClr val="accent6"/>
                </a:solidFill>
              </a:rPr>
              <a:t>Return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tryMessagesForConnected</a:t>
            </a:r>
            <a:r>
              <a:rPr lang="en-US" altLang="zh-TW" sz="1400" dirty="0" smtClean="0">
                <a:solidFill>
                  <a:schemeClr val="accent6"/>
                </a:solidFill>
              </a:rPr>
              <a:t>(</a:t>
            </a:r>
            <a:r>
              <a:rPr lang="en-US" altLang="zh-TW" sz="1400" dirty="0">
                <a:solidFill>
                  <a:schemeClr val="accent4"/>
                </a:solidFill>
              </a:rPr>
              <a:t>messages</a:t>
            </a:r>
            <a:r>
              <a:rPr lang="en-US" altLang="zh-TW" sz="1400" dirty="0" smtClean="0">
                <a:solidFill>
                  <a:schemeClr val="accent6"/>
                </a:solidFill>
              </a:rPr>
              <a:t>)</a:t>
            </a:r>
            <a:endParaRPr lang="zh-TW" altLang="en-US" sz="14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33592" y="3166423"/>
            <a:ext cx="2799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1"/>
                </a:solidFill>
              </a:rPr>
              <a:t>nrofCopies</a:t>
            </a:r>
            <a:r>
              <a:rPr lang="en-US" altLang="zh-TW" sz="1400" dirty="0" smtClean="0">
                <a:solidFill>
                  <a:schemeClr val="accent1"/>
                </a:solidFill>
              </a:rPr>
              <a:t>(message)&lt;=0</a:t>
            </a:r>
          </a:p>
          <a:p>
            <a:r>
              <a:rPr lang="en-US" altLang="zh-TW" sz="1400" dirty="0">
                <a:solidFill>
                  <a:schemeClr val="accent1"/>
                </a:solidFill>
              </a:rPr>
              <a:t>	</a:t>
            </a:r>
            <a:r>
              <a:rPr lang="en-US" altLang="zh-TW" sz="1400" dirty="0" smtClean="0">
                <a:solidFill>
                  <a:schemeClr val="accent1"/>
                </a:solidFill>
              </a:rPr>
              <a:t>remove from </a:t>
            </a:r>
            <a:r>
              <a:rPr lang="en-US" altLang="zh-TW" sz="1400" dirty="0" smtClean="0">
                <a:solidFill>
                  <a:schemeClr val="accent4"/>
                </a:solidFill>
              </a:rPr>
              <a:t>messages</a:t>
            </a:r>
            <a:endParaRPr lang="zh-TW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85179" y="3096727"/>
            <a:ext cx="2747962" cy="73766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53213" y="889372"/>
            <a:ext cx="3346443" cy="216024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980" y="4653136"/>
            <a:ext cx="69881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假設有</a:t>
            </a:r>
            <a:r>
              <a:rPr lang="en-US" altLang="zh-TW" dirty="0" smtClean="0">
                <a:solidFill>
                  <a:schemeClr val="bg1"/>
                </a:solidFill>
              </a:rPr>
              <a:t>6</a:t>
            </a:r>
            <a:r>
              <a:rPr lang="zh-TW" altLang="en-US" dirty="0" smtClean="0">
                <a:solidFill>
                  <a:schemeClr val="bg1"/>
                </a:solidFill>
              </a:rPr>
              <a:t>條</a:t>
            </a:r>
            <a:r>
              <a:rPr lang="en-US" altLang="zh-TW" dirty="0" smtClean="0">
                <a:solidFill>
                  <a:schemeClr val="bg1"/>
                </a:solidFill>
              </a:rPr>
              <a:t>connection(con1~con6),</a:t>
            </a:r>
            <a:r>
              <a:rPr lang="zh-TW" altLang="en-US" dirty="0" smtClean="0">
                <a:solidFill>
                  <a:schemeClr val="bg1"/>
                </a:solidFill>
              </a:rPr>
              <a:t>全部都可以收</a:t>
            </a:r>
            <a:r>
              <a:rPr lang="en-US" altLang="zh-TW" dirty="0" smtClean="0">
                <a:solidFill>
                  <a:schemeClr val="bg1"/>
                </a:solidFill>
              </a:rPr>
              <a:t>4</a:t>
            </a:r>
            <a:r>
              <a:rPr lang="zh-TW" altLang="en-US" dirty="0" smtClean="0">
                <a:solidFill>
                  <a:schemeClr val="bg1"/>
                </a:solidFill>
              </a:rPr>
              <a:t>個</a:t>
            </a:r>
            <a:r>
              <a:rPr lang="en-US" altLang="zh-TW" dirty="0" smtClean="0">
                <a:solidFill>
                  <a:schemeClr val="bg1"/>
                </a:solidFill>
              </a:rPr>
              <a:t>message(M1~M4),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M1</a:t>
            </a:r>
            <a:r>
              <a:rPr lang="en-US" altLang="zh-TW" dirty="0" smtClean="0"/>
              <a:t>,con1&gt; </a:t>
            </a:r>
            <a:br>
              <a:rPr lang="en-US" altLang="zh-TW" dirty="0" smtClean="0"/>
            </a:br>
            <a:r>
              <a:rPr lang="en-US" altLang="zh-TW" dirty="0" smtClean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M2</a:t>
            </a:r>
            <a:r>
              <a:rPr lang="en-US" altLang="zh-TW" dirty="0" smtClean="0"/>
              <a:t>,con1&gt;</a:t>
            </a:r>
          </a:p>
          <a:p>
            <a:r>
              <a:rPr lang="en-US" altLang="zh-TW" dirty="0" smtClean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M3</a:t>
            </a:r>
            <a:r>
              <a:rPr lang="en-US" altLang="zh-TW" dirty="0" smtClean="0"/>
              <a:t>,con1&gt;</a:t>
            </a:r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M4</a:t>
            </a:r>
            <a:r>
              <a:rPr lang="en-US" altLang="zh-TW" dirty="0" smtClean="0"/>
              <a:t>,con1</a:t>
            </a:r>
            <a:r>
              <a:rPr lang="en-US" altLang="zh-TW" dirty="0"/>
              <a:t>&gt;</a:t>
            </a:r>
          </a:p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237628" y="5210149"/>
            <a:ext cx="1296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M1</a:t>
            </a:r>
            <a:r>
              <a:rPr lang="en-US" altLang="zh-TW" dirty="0" smtClean="0"/>
              <a:t>,con2&gt;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M2</a:t>
            </a:r>
            <a:r>
              <a:rPr lang="en-US" altLang="zh-TW" dirty="0" smtClean="0"/>
              <a:t>,con2&gt;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M3</a:t>
            </a:r>
            <a:r>
              <a:rPr lang="en-US" altLang="zh-TW" dirty="0" smtClean="0"/>
              <a:t>,con2&gt;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M4</a:t>
            </a:r>
            <a:r>
              <a:rPr lang="en-US" altLang="zh-TW" dirty="0" smtClean="0"/>
              <a:t>,con2&gt;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63089" y="5210149"/>
            <a:ext cx="1296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M1</a:t>
            </a:r>
            <a:r>
              <a:rPr lang="en-US" altLang="zh-TW" dirty="0" smtClean="0"/>
              <a:t>,con3&gt;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M2</a:t>
            </a:r>
            <a:r>
              <a:rPr lang="en-US" altLang="zh-TW" dirty="0" smtClean="0"/>
              <a:t>,con3&gt;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M3</a:t>
            </a:r>
            <a:r>
              <a:rPr lang="en-US" altLang="zh-TW" dirty="0" smtClean="0"/>
              <a:t>,con3&gt;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M4</a:t>
            </a:r>
            <a:r>
              <a:rPr lang="en-US" altLang="zh-TW" dirty="0" smtClean="0"/>
              <a:t>,con3&gt;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848833" y="5210149"/>
            <a:ext cx="1296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M1</a:t>
            </a:r>
            <a:r>
              <a:rPr lang="en-US" altLang="zh-TW" dirty="0" smtClean="0"/>
              <a:t>,con6&gt;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M2</a:t>
            </a:r>
            <a:r>
              <a:rPr lang="en-US" altLang="zh-TW" dirty="0" smtClean="0"/>
              <a:t>,con6&gt;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M3</a:t>
            </a:r>
            <a:r>
              <a:rPr lang="en-US" altLang="zh-TW" dirty="0" smtClean="0"/>
              <a:t>,con6&gt;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M4</a:t>
            </a:r>
            <a:r>
              <a:rPr lang="en-US" altLang="zh-TW" dirty="0" smtClean="0"/>
              <a:t>,con6&gt;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93079" y="565691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...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-12895" y="4880208"/>
            <a:ext cx="108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messages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273" y="5211597"/>
            <a:ext cx="6058550" cy="11148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766866" y="4465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/>
                </a:solidFill>
              </a:rPr>
              <a:t>原版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2802641" y="5798170"/>
            <a:ext cx="288032" cy="326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806833" y="5810258"/>
            <a:ext cx="296416" cy="3155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5280741" y="5798478"/>
            <a:ext cx="288032" cy="326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284933" y="5810566"/>
            <a:ext cx="296416" cy="3155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4019574" y="5756936"/>
            <a:ext cx="288032" cy="326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4023766" y="5769024"/>
            <a:ext cx="296416" cy="3155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476672"/>
            <a:ext cx="9144000" cy="4185761"/>
          </a:xfrm>
          <a:prstGeom prst="rect">
            <a:avLst/>
          </a:prstGeom>
          <a:noFill/>
          <a:ln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For each </a:t>
            </a:r>
            <a:r>
              <a:rPr lang="en-US" altLang="zh-TW" sz="1400" dirty="0">
                <a:solidFill>
                  <a:schemeClr val="accent2"/>
                </a:solidFill>
              </a:rPr>
              <a:t>Message as </a:t>
            </a:r>
            <a:r>
              <a:rPr lang="en-US" altLang="zh-TW" sz="1400" dirty="0" err="1">
                <a:solidFill>
                  <a:schemeClr val="accent2"/>
                </a:solidFill>
              </a:rPr>
              <a:t>msg</a:t>
            </a:r>
            <a:r>
              <a:rPr lang="en-US" altLang="zh-TW" sz="1400" b="1" dirty="0">
                <a:solidFill>
                  <a:schemeClr val="accent2"/>
                </a:solidFill>
              </a:rPr>
              <a:t>{</a:t>
            </a:r>
            <a:r>
              <a:rPr lang="en-US" altLang="zh-TW" sz="1400" dirty="0" smtClean="0">
                <a:solidFill>
                  <a:schemeClr val="accent1"/>
                </a:solidFill>
              </a:rPr>
              <a:t/>
            </a:r>
            <a:br>
              <a:rPr lang="en-US" altLang="zh-TW" sz="1400" dirty="0" smtClean="0">
                <a:solidFill>
                  <a:schemeClr val="accent1"/>
                </a:solidFill>
              </a:rPr>
            </a:br>
            <a:r>
              <a:rPr lang="en-US" altLang="zh-TW" sz="1400" dirty="0">
                <a:solidFill>
                  <a:schemeClr val="accent1"/>
                </a:solidFill>
              </a:rPr>
              <a:t>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    For each </a:t>
            </a:r>
            <a:r>
              <a:rPr lang="en-US" altLang="zh-TW" sz="1400" dirty="0">
                <a:solidFill>
                  <a:schemeClr val="accent1"/>
                </a:solidFill>
              </a:rPr>
              <a:t>Connection as con</a:t>
            </a:r>
            <a:r>
              <a:rPr lang="en-US" altLang="zh-TW" sz="1400" b="1" dirty="0">
                <a:solidFill>
                  <a:schemeClr val="accent1"/>
                </a:solidFill>
              </a:rPr>
              <a:t>{</a:t>
            </a:r>
            <a:endParaRPr lang="en-US" altLang="zh-TW" sz="1400" b="1" dirty="0" smtClean="0">
              <a:solidFill>
                <a:schemeClr val="accent1"/>
              </a:solidFill>
            </a:endParaRP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sz="1400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3"/>
                </a:solidFill>
              </a:rPr>
              <a:t> || this con is busy</a:t>
            </a:r>
            <a:br>
              <a:rPr lang="en-US" altLang="zh-TW" sz="1400" dirty="0" smtClean="0">
                <a:solidFill>
                  <a:schemeClr val="accent3"/>
                </a:solidFill>
              </a:rPr>
            </a:br>
            <a:r>
              <a:rPr lang="en-US" altLang="zh-TW" sz="1400" dirty="0" smtClean="0">
                <a:solidFill>
                  <a:schemeClr val="accent3"/>
                </a:solidFill>
              </a:rPr>
              <a:t>	skip this con</a:t>
            </a:r>
          </a:p>
          <a:p>
            <a:r>
              <a:rPr lang="en-US" altLang="zh-TW" sz="1400" dirty="0">
                <a:solidFill>
                  <a:schemeClr val="accent3"/>
                </a:solidFill>
              </a:rPr>
              <a:t> </a:t>
            </a:r>
            <a:r>
              <a:rPr lang="en-US" altLang="zh-TW" sz="1400" dirty="0" smtClean="0">
                <a:solidFill>
                  <a:schemeClr val="accent3"/>
                </a:solidFill>
              </a:rPr>
              <a:t>          </a:t>
            </a:r>
            <a:r>
              <a:rPr lang="en-US" altLang="zh-TW" sz="1400" dirty="0" smtClean="0">
                <a:solidFill>
                  <a:schemeClr val="accent4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ShouldSendMessagToHost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msg,other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	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CandidateConnections.add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con,otherPeopleRankValue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           </a:t>
            </a:r>
            <a:r>
              <a:rPr lang="en-US" altLang="zh-TW" sz="1400" dirty="0" smtClean="0">
                <a:solidFill>
                  <a:schemeClr val="accent6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msg.getTo</a:t>
            </a:r>
            <a:r>
              <a:rPr lang="en-US" altLang="zh-TW" sz="1400" dirty="0" smtClean="0">
                <a:solidFill>
                  <a:schemeClr val="accent6"/>
                </a:solidFill>
              </a:rPr>
              <a:t>() == other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ShouldSendConnections.add</a:t>
            </a:r>
            <a:r>
              <a:rPr lang="en-US" altLang="zh-TW" sz="1400" dirty="0" smtClean="0">
                <a:solidFill>
                  <a:schemeClr val="accent6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m,con</a:t>
            </a:r>
            <a:r>
              <a:rPr lang="en-US" altLang="zh-TW" sz="1400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altLang="zh-TW" sz="1400" dirty="0">
                <a:solidFill>
                  <a:schemeClr val="accent5"/>
                </a:solidFill>
              </a:rPr>
              <a:t> </a:t>
            </a:r>
            <a:r>
              <a:rPr lang="en-US" altLang="zh-TW" sz="1400" dirty="0" smtClean="0">
                <a:solidFill>
                  <a:schemeClr val="accent5"/>
                </a:solidFill>
              </a:rPr>
              <a:t>          if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CandidateConnections.size</a:t>
            </a:r>
            <a:r>
              <a:rPr lang="en-US" altLang="zh-TW" sz="1400" dirty="0" smtClean="0">
                <a:solidFill>
                  <a:schemeClr val="accent5"/>
                </a:solidFill>
              </a:rPr>
              <a:t>  &gt;  1 {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     	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CandidateConnections.sortConnectionsStrength</a:t>
            </a:r>
            <a:r>
              <a:rPr lang="en-US" altLang="zh-TW" sz="1400" dirty="0" smtClean="0">
                <a:solidFill>
                  <a:schemeClr val="accent5"/>
                </a:solidFill>
              </a:rPr>
              <a:t/>
            </a:r>
            <a:br>
              <a:rPr lang="en-US" altLang="zh-TW" sz="1400" dirty="0" smtClean="0">
                <a:solidFill>
                  <a:schemeClr val="accent5"/>
                </a:solidFill>
              </a:rPr>
            </a:br>
            <a:r>
              <a:rPr lang="en-US" altLang="zh-TW" sz="1400" dirty="0" smtClean="0">
                <a:solidFill>
                  <a:schemeClr val="accent5"/>
                </a:solidFill>
              </a:rPr>
              <a:t>           }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6"/>
                </a:solidFill>
              </a:rPr>
              <a:t>  =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pickGoodConnectionsForMessage</a:t>
            </a:r>
            <a:r>
              <a:rPr lang="en-US" altLang="zh-TW" sz="1400" dirty="0" smtClean="0">
                <a:solidFill>
                  <a:schemeClr val="accent3"/>
                </a:solidFill>
              </a:rPr>
              <a:t>(</a:t>
            </a:r>
            <a:r>
              <a:rPr lang="en-US" altLang="zh-TW" sz="1200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5"/>
                </a:solidFill>
              </a:rPr>
              <a:t>CandidateConnections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en-US" altLang="zh-TW" sz="1400" b="1" dirty="0">
                <a:solidFill>
                  <a:schemeClr val="accent5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5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CandidateConnections.clear</a:t>
            </a:r>
            <a:r>
              <a:rPr lang="en-US" altLang="zh-TW" sz="1400" dirty="0" smtClean="0">
                <a:solidFill>
                  <a:schemeClr val="accent5"/>
                </a:solidFill>
              </a:rPr>
              <a:t>()</a:t>
            </a:r>
            <a:endParaRPr lang="en-US" altLang="zh-TW" sz="1400" b="1" dirty="0" smtClean="0">
              <a:solidFill>
                <a:schemeClr val="accent5"/>
              </a:solidFill>
            </a:endParaRPr>
          </a:p>
          <a:p>
            <a:r>
              <a:rPr lang="en-US" altLang="zh-TW" sz="1400" b="1" dirty="0" smtClean="0">
                <a:solidFill>
                  <a:schemeClr val="accent2"/>
                </a:solidFill>
              </a:rPr>
              <a:t>}</a:t>
            </a: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Return </a:t>
            </a:r>
            <a:r>
              <a:rPr lang="en-US" altLang="zh-TW" sz="1400" dirty="0" err="1"/>
              <a:t>tryMessagesForConnected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138118"/>
            <a:ext cx="5429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6"/>
                </a:solidFill>
              </a:rPr>
              <a:t>Hybrid</a:t>
            </a:r>
            <a:r>
              <a:rPr lang="zh-TW" altLang="en-US" sz="1600" b="1" dirty="0" smtClean="0">
                <a:solidFill>
                  <a:schemeClr val="accent6"/>
                </a:solidFill>
              </a:rPr>
              <a:t>版 </a:t>
            </a:r>
            <a:r>
              <a:rPr lang="en-US" altLang="zh-TW" sz="1400" i="1" dirty="0" smtClean="0">
                <a:solidFill>
                  <a:schemeClr val="accent6"/>
                </a:solidFill>
              </a:rPr>
              <a:t>(</a:t>
            </a:r>
            <a:r>
              <a:rPr lang="zh-TW" altLang="en-US" sz="1400" i="1" dirty="0" smtClean="0">
                <a:solidFill>
                  <a:schemeClr val="accent6"/>
                </a:solidFill>
              </a:rPr>
              <a:t>根據</a:t>
            </a:r>
            <a:r>
              <a:rPr lang="en-US" altLang="zh-TW" sz="1400" i="1" dirty="0" err="1" smtClean="0">
                <a:solidFill>
                  <a:schemeClr val="accent6"/>
                </a:solidFill>
              </a:rPr>
              <a:t>PeopleRank</a:t>
            </a:r>
            <a:r>
              <a:rPr lang="zh-TW" altLang="en-US" sz="1400" i="1" dirty="0" smtClean="0">
                <a:solidFill>
                  <a:schemeClr val="accent6"/>
                </a:solidFill>
              </a:rPr>
              <a:t>挑</a:t>
            </a:r>
            <a:r>
              <a:rPr lang="en-US" altLang="zh-TW" sz="1400" i="1" dirty="0" smtClean="0">
                <a:solidFill>
                  <a:schemeClr val="accent6"/>
                </a:solidFill>
              </a:rPr>
              <a:t>Connections</a:t>
            </a:r>
            <a:r>
              <a:rPr lang="zh-TW" altLang="en-US" sz="1400" i="1" dirty="0" smtClean="0">
                <a:solidFill>
                  <a:schemeClr val="accent6"/>
                </a:solidFill>
              </a:rPr>
              <a:t>及發送</a:t>
            </a:r>
            <a:r>
              <a:rPr lang="en-US" altLang="zh-TW" sz="1400" i="1" dirty="0" smtClean="0">
                <a:solidFill>
                  <a:schemeClr val="accent6"/>
                </a:solidFill>
              </a:rPr>
              <a:t>message</a:t>
            </a:r>
            <a:r>
              <a:rPr lang="zh-TW" altLang="en-US" sz="1400" i="1" dirty="0" smtClean="0">
                <a:solidFill>
                  <a:schemeClr val="accent6"/>
                </a:solidFill>
              </a:rPr>
              <a:t> </a:t>
            </a:r>
            <a:r>
              <a:rPr lang="en-US" altLang="zh-TW" sz="1400" i="1" dirty="0" smtClean="0">
                <a:solidFill>
                  <a:schemeClr val="accent6"/>
                </a:solidFill>
              </a:rPr>
              <a:t>copies</a:t>
            </a:r>
            <a:r>
              <a:rPr lang="zh-TW" altLang="en-US" sz="1400" i="1" dirty="0" smtClean="0">
                <a:solidFill>
                  <a:schemeClr val="accent6"/>
                </a:solidFill>
              </a:rPr>
              <a:t>比例</a:t>
            </a:r>
            <a:r>
              <a:rPr lang="en-US" altLang="zh-TW" sz="1400" i="1" dirty="0" smtClean="0">
                <a:solidFill>
                  <a:schemeClr val="accent6"/>
                </a:solidFill>
              </a:rPr>
              <a:t>)</a:t>
            </a:r>
            <a:endParaRPr lang="zh-TW" altLang="en-US" sz="1400" i="1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59994"/>
              </p:ext>
            </p:extLst>
          </p:nvPr>
        </p:nvGraphicFramePr>
        <p:xfrm>
          <a:off x="4932040" y="4149080"/>
          <a:ext cx="2040904" cy="247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ShouldSendConnection</a:t>
                      </a:r>
                      <a:r>
                        <a:rPr lang="en-US" altLang="zh-TW" sz="1100" b="1" baseline="0" dirty="0" err="1" smtClean="0"/>
                        <a:t>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Message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M1(43)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M1(34)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M80(1)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M7(1)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… 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2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44824"/>
            <a:ext cx="79208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0" y="458088"/>
            <a:ext cx="5414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整個網路的模擬開始到結束</a:t>
            </a:r>
            <a:r>
              <a:rPr lang="en-US" altLang="zh-TW" dirty="0" smtClean="0"/>
              <a:t>, </a:t>
            </a:r>
            <a:r>
              <a:rPr lang="zh-TW" altLang="en-US" dirty="0" smtClean="0"/>
              <a:t>該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TTL</a:t>
            </a:r>
            <a:r>
              <a:rPr lang="zh-TW" altLang="en-US" dirty="0" smtClean="0"/>
              <a:t>結束前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>
                <a:solidFill>
                  <a:schemeClr val="accent3"/>
                </a:solidFill>
              </a:rPr>
              <a:t>實際被分送出去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copies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1520" y="4293096"/>
            <a:ext cx="321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Message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: </a:t>
            </a:r>
            <a:r>
              <a:rPr lang="zh-TW" altLang="en-US" dirty="0" smtClean="0">
                <a:solidFill>
                  <a:schemeClr val="accent2"/>
                </a:solidFill>
              </a:rPr>
              <a:t> 被送出的總</a:t>
            </a:r>
            <a:r>
              <a:rPr lang="en-US" altLang="zh-TW" dirty="0" smtClean="0">
                <a:solidFill>
                  <a:schemeClr val="accent2"/>
                </a:solidFill>
              </a:rPr>
              <a:t>copies</a:t>
            </a:r>
            <a:r>
              <a:rPr lang="zh-TW" altLang="en-US" dirty="0" smtClean="0">
                <a:solidFill>
                  <a:schemeClr val="accent2"/>
                </a:solidFill>
              </a:rPr>
              <a:t>數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44824"/>
            <a:ext cx="87630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3735"/>
            <a:ext cx="112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copies = 8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888416" y="1463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/>
                </a:solidFill>
              </a:rPr>
              <a:t>原版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10313" y="1480087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6"/>
                </a:solidFill>
              </a:rPr>
              <a:t>Hybrid</a:t>
            </a:r>
            <a:r>
              <a:rPr lang="zh-TW" altLang="en-US" sz="1600" b="1" dirty="0" smtClean="0">
                <a:solidFill>
                  <a:schemeClr val="accent6"/>
                </a:solidFill>
              </a:rPr>
              <a:t>版</a:t>
            </a:r>
            <a:endParaRPr lang="zh-TW" altLang="en-US" sz="14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7944" y="620687"/>
            <a:ext cx="46085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sim_time</a:t>
            </a:r>
            <a:r>
              <a:rPr lang="en-US" altLang="zh-TW" dirty="0"/>
              <a:t>: 259200.0000</a:t>
            </a:r>
          </a:p>
          <a:p>
            <a:r>
              <a:rPr lang="en-US" altLang="zh-TW" dirty="0"/>
              <a:t>created: </a:t>
            </a:r>
            <a:r>
              <a:rPr lang="en-US" altLang="zh-TW" dirty="0" smtClean="0"/>
              <a:t>1000</a:t>
            </a:r>
          </a:p>
          <a:p>
            <a:r>
              <a:rPr lang="en-US" altLang="zh-TW" dirty="0" smtClean="0"/>
              <a:t>started</a:t>
            </a:r>
            <a:r>
              <a:rPr lang="en-US" altLang="zh-TW" dirty="0"/>
              <a:t>: </a:t>
            </a:r>
            <a:r>
              <a:rPr lang="en-US" altLang="zh-TW" dirty="0" smtClean="0"/>
              <a:t>4813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relayed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2354</a:t>
            </a:r>
          </a:p>
          <a:p>
            <a:r>
              <a:rPr lang="en-US" altLang="zh-TW" dirty="0" smtClean="0"/>
              <a:t>aborted</a:t>
            </a:r>
            <a:r>
              <a:rPr lang="en-US" altLang="zh-TW" dirty="0"/>
              <a:t>: </a:t>
            </a:r>
            <a:r>
              <a:rPr lang="en-US" altLang="zh-TW" dirty="0" smtClean="0"/>
              <a:t>2459</a:t>
            </a:r>
          </a:p>
          <a:p>
            <a:r>
              <a:rPr lang="en-US" altLang="zh-TW" dirty="0" smtClean="0"/>
              <a:t>dropped</a:t>
            </a:r>
            <a:r>
              <a:rPr lang="en-US" altLang="zh-TW" dirty="0"/>
              <a:t>: </a:t>
            </a:r>
            <a:r>
              <a:rPr lang="en-US" altLang="zh-TW" dirty="0" smtClean="0"/>
              <a:t>234</a:t>
            </a:r>
          </a:p>
          <a:p>
            <a:r>
              <a:rPr lang="en-US" altLang="zh-TW" dirty="0" smtClean="0"/>
              <a:t>removed</a:t>
            </a:r>
            <a:r>
              <a:rPr lang="en-US" altLang="zh-TW" dirty="0"/>
              <a:t>: </a:t>
            </a:r>
            <a:r>
              <a:rPr lang="en-US" altLang="zh-TW" dirty="0" smtClean="0"/>
              <a:t>737</a:t>
            </a:r>
          </a:p>
          <a:p>
            <a:r>
              <a:rPr lang="en-US" altLang="zh-TW" dirty="0" smtClean="0"/>
              <a:t>delivered</a:t>
            </a:r>
            <a:r>
              <a:rPr lang="en-US" altLang="zh-TW" dirty="0"/>
              <a:t>: </a:t>
            </a:r>
            <a:r>
              <a:rPr lang="en-US" altLang="zh-TW" dirty="0" smtClean="0"/>
              <a:t>714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delivery_prob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0.7140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deliverycost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2.3540</a:t>
            </a:r>
          </a:p>
          <a:p>
            <a:r>
              <a:rPr lang="en-US" altLang="zh-TW" dirty="0" err="1" smtClean="0"/>
              <a:t>response_prob</a:t>
            </a:r>
            <a:r>
              <a:rPr lang="en-US" altLang="zh-TW" dirty="0"/>
              <a:t>: </a:t>
            </a:r>
            <a:r>
              <a:rPr lang="en-US" altLang="zh-TW" dirty="0" smtClean="0"/>
              <a:t>0.0000</a:t>
            </a:r>
          </a:p>
          <a:p>
            <a:r>
              <a:rPr lang="en-US" altLang="zh-TW" dirty="0" err="1" smtClean="0"/>
              <a:t>overhead_ratio</a:t>
            </a:r>
            <a:r>
              <a:rPr lang="en-US" altLang="zh-TW" dirty="0"/>
              <a:t>: </a:t>
            </a:r>
            <a:r>
              <a:rPr lang="en-US" altLang="zh-TW" dirty="0" smtClean="0"/>
              <a:t>2.2969</a:t>
            </a:r>
          </a:p>
          <a:p>
            <a:r>
              <a:rPr lang="en-US" altLang="zh-TW" dirty="0" err="1" smtClean="0"/>
              <a:t>latency_avg</a:t>
            </a:r>
            <a:r>
              <a:rPr lang="en-US" altLang="zh-TW" dirty="0"/>
              <a:t>: </a:t>
            </a:r>
            <a:r>
              <a:rPr lang="en-US" altLang="zh-TW" dirty="0" smtClean="0"/>
              <a:t>32054.3838</a:t>
            </a:r>
          </a:p>
          <a:p>
            <a:r>
              <a:rPr lang="en-US" altLang="zh-TW" dirty="0" err="1" smtClean="0"/>
              <a:t>latency_med</a:t>
            </a:r>
            <a:r>
              <a:rPr lang="en-US" altLang="zh-TW" dirty="0"/>
              <a:t>: </a:t>
            </a:r>
            <a:r>
              <a:rPr lang="en-US" altLang="zh-TW" dirty="0" smtClean="0"/>
              <a:t>18913.0000</a:t>
            </a:r>
          </a:p>
          <a:p>
            <a:r>
              <a:rPr lang="en-US" altLang="zh-TW" dirty="0" err="1" smtClean="0"/>
              <a:t>hopcount_avg</a:t>
            </a:r>
            <a:r>
              <a:rPr lang="en-US" altLang="zh-TW" dirty="0"/>
              <a:t>: </a:t>
            </a:r>
            <a:r>
              <a:rPr lang="en-US" altLang="zh-TW" dirty="0" smtClean="0"/>
              <a:t>1.8011</a:t>
            </a:r>
          </a:p>
          <a:p>
            <a:r>
              <a:rPr lang="en-US" altLang="zh-TW" dirty="0" err="1" smtClean="0"/>
              <a:t>hopcount_med</a:t>
            </a:r>
            <a:r>
              <a:rPr lang="en-US" altLang="zh-TW" dirty="0"/>
              <a:t>: </a:t>
            </a:r>
            <a:r>
              <a:rPr lang="en-US" altLang="zh-TW" dirty="0" smtClean="0"/>
              <a:t>2</a:t>
            </a:r>
          </a:p>
          <a:p>
            <a:r>
              <a:rPr lang="en-US" altLang="zh-TW" dirty="0" err="1" smtClean="0"/>
              <a:t>buffertime_avg</a:t>
            </a:r>
            <a:r>
              <a:rPr lang="en-US" altLang="zh-TW" dirty="0"/>
              <a:t>: </a:t>
            </a:r>
            <a:r>
              <a:rPr lang="en-US" altLang="zh-TW" dirty="0" smtClean="0"/>
              <a:t>71025.4130</a:t>
            </a:r>
          </a:p>
          <a:p>
            <a:r>
              <a:rPr lang="en-US" altLang="zh-TW" dirty="0" err="1" smtClean="0"/>
              <a:t>buffertime_med</a:t>
            </a:r>
            <a:r>
              <a:rPr lang="en-US" altLang="zh-TW" dirty="0"/>
              <a:t>: </a:t>
            </a:r>
            <a:r>
              <a:rPr lang="en-US" altLang="zh-TW" dirty="0" smtClean="0"/>
              <a:t>26824.0000</a:t>
            </a:r>
          </a:p>
          <a:p>
            <a:r>
              <a:rPr lang="en-US" altLang="zh-TW" dirty="0" err="1" smtClean="0"/>
              <a:t>rtt_avg</a:t>
            </a:r>
            <a:r>
              <a:rPr lang="en-US" altLang="zh-TW" dirty="0"/>
              <a:t>: 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r>
              <a:rPr lang="en-US" altLang="zh-TW" dirty="0" err="1" smtClean="0"/>
              <a:t>rtt_med</a:t>
            </a:r>
            <a:r>
              <a:rPr lang="en-US" altLang="zh-TW" dirty="0"/>
              <a:t>: 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21569" y="620688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sim_time</a:t>
            </a:r>
            <a:r>
              <a:rPr lang="en-US" altLang="zh-TW" dirty="0"/>
              <a:t>: 259200.0000</a:t>
            </a:r>
          </a:p>
          <a:p>
            <a:r>
              <a:rPr lang="en-US" altLang="zh-TW" dirty="0"/>
              <a:t>created: </a:t>
            </a:r>
            <a:r>
              <a:rPr lang="en-US" altLang="zh-TW" dirty="0" smtClean="0"/>
              <a:t>1000</a:t>
            </a:r>
          </a:p>
          <a:p>
            <a:r>
              <a:rPr lang="en-US" altLang="zh-TW" dirty="0" smtClean="0"/>
              <a:t>started</a:t>
            </a:r>
            <a:r>
              <a:rPr lang="en-US" altLang="zh-TW" dirty="0"/>
              <a:t>: </a:t>
            </a:r>
            <a:r>
              <a:rPr lang="en-US" altLang="zh-TW" dirty="0" smtClean="0"/>
              <a:t>37131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relayed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26826</a:t>
            </a:r>
          </a:p>
          <a:p>
            <a:r>
              <a:rPr lang="en-US" altLang="zh-TW" dirty="0" smtClean="0"/>
              <a:t>aborted</a:t>
            </a:r>
            <a:r>
              <a:rPr lang="en-US" altLang="zh-TW" dirty="0"/>
              <a:t>: </a:t>
            </a:r>
            <a:r>
              <a:rPr lang="en-US" altLang="zh-TW" dirty="0" smtClean="0"/>
              <a:t>10305</a:t>
            </a:r>
          </a:p>
          <a:p>
            <a:r>
              <a:rPr lang="en-US" altLang="zh-TW" dirty="0" smtClean="0"/>
              <a:t>dropped</a:t>
            </a:r>
            <a:r>
              <a:rPr lang="en-US" altLang="zh-TW" dirty="0"/>
              <a:t>: </a:t>
            </a:r>
            <a:r>
              <a:rPr lang="en-US" altLang="zh-TW" dirty="0" smtClean="0"/>
              <a:t>16030</a:t>
            </a:r>
          </a:p>
          <a:p>
            <a:r>
              <a:rPr lang="en-US" altLang="zh-TW" dirty="0" smtClean="0"/>
              <a:t>removed</a:t>
            </a:r>
            <a:r>
              <a:rPr lang="en-US" altLang="zh-TW" dirty="0"/>
              <a:t>: </a:t>
            </a:r>
            <a:r>
              <a:rPr lang="en-US" altLang="zh-TW" dirty="0" smtClean="0"/>
              <a:t>2107</a:t>
            </a:r>
          </a:p>
          <a:p>
            <a:r>
              <a:rPr lang="en-US" altLang="zh-TW" dirty="0" smtClean="0"/>
              <a:t>delivered</a:t>
            </a:r>
            <a:r>
              <a:rPr lang="en-US" altLang="zh-TW" dirty="0"/>
              <a:t>: </a:t>
            </a:r>
            <a:r>
              <a:rPr lang="en-US" altLang="zh-TW" dirty="0" smtClean="0"/>
              <a:t>822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delivery_prob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0.8220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deliverycost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26.8260</a:t>
            </a:r>
          </a:p>
          <a:p>
            <a:r>
              <a:rPr lang="en-US" altLang="zh-TW" dirty="0" err="1" smtClean="0"/>
              <a:t>response_prob</a:t>
            </a:r>
            <a:r>
              <a:rPr lang="en-US" altLang="zh-TW" dirty="0"/>
              <a:t>: </a:t>
            </a:r>
            <a:r>
              <a:rPr lang="en-US" altLang="zh-TW" dirty="0" smtClean="0"/>
              <a:t>0.0000</a:t>
            </a:r>
          </a:p>
          <a:p>
            <a:r>
              <a:rPr lang="en-US" altLang="zh-TW" dirty="0" err="1" smtClean="0"/>
              <a:t>overhead_ratio</a:t>
            </a:r>
            <a:r>
              <a:rPr lang="en-US" altLang="zh-TW" dirty="0"/>
              <a:t>: </a:t>
            </a:r>
            <a:r>
              <a:rPr lang="en-US" altLang="zh-TW" dirty="0" smtClean="0"/>
              <a:t>31.6350</a:t>
            </a:r>
          </a:p>
          <a:p>
            <a:r>
              <a:rPr lang="en-US" altLang="zh-TW" dirty="0" err="1" smtClean="0"/>
              <a:t>latency_avg</a:t>
            </a:r>
            <a:r>
              <a:rPr lang="en-US" altLang="zh-TW" dirty="0"/>
              <a:t>: </a:t>
            </a:r>
            <a:r>
              <a:rPr lang="en-US" altLang="zh-TW" dirty="0" smtClean="0"/>
              <a:t>18833.5912</a:t>
            </a:r>
          </a:p>
          <a:p>
            <a:r>
              <a:rPr lang="en-US" altLang="zh-TW" dirty="0" err="1" smtClean="0"/>
              <a:t>latency_med</a:t>
            </a:r>
            <a:r>
              <a:rPr lang="en-US" altLang="zh-TW" dirty="0"/>
              <a:t>: </a:t>
            </a:r>
            <a:r>
              <a:rPr lang="en-US" altLang="zh-TW" dirty="0" smtClean="0"/>
              <a:t>11097.0000</a:t>
            </a:r>
          </a:p>
          <a:p>
            <a:r>
              <a:rPr lang="en-US" altLang="zh-TW" dirty="0" err="1" smtClean="0"/>
              <a:t>hopcount_avg</a:t>
            </a:r>
            <a:r>
              <a:rPr lang="en-US" altLang="zh-TW" dirty="0"/>
              <a:t>: </a:t>
            </a:r>
            <a:r>
              <a:rPr lang="en-US" altLang="zh-TW" dirty="0" smtClean="0"/>
              <a:t>3.8613</a:t>
            </a:r>
          </a:p>
          <a:p>
            <a:r>
              <a:rPr lang="en-US" altLang="zh-TW" dirty="0" err="1" smtClean="0"/>
              <a:t>hopcount_med</a:t>
            </a:r>
            <a:r>
              <a:rPr lang="en-US" altLang="zh-TW" dirty="0"/>
              <a:t>: </a:t>
            </a:r>
            <a:r>
              <a:rPr lang="en-US" altLang="zh-TW" dirty="0" smtClean="0"/>
              <a:t>3</a:t>
            </a:r>
          </a:p>
          <a:p>
            <a:r>
              <a:rPr lang="en-US" altLang="zh-TW" dirty="0" err="1" smtClean="0"/>
              <a:t>buffertime_avg</a:t>
            </a:r>
            <a:r>
              <a:rPr lang="en-US" altLang="zh-TW" dirty="0"/>
              <a:t>: </a:t>
            </a:r>
            <a:r>
              <a:rPr lang="en-US" altLang="zh-TW" dirty="0" smtClean="0"/>
              <a:t>49048.7178</a:t>
            </a:r>
          </a:p>
          <a:p>
            <a:r>
              <a:rPr lang="en-US" altLang="zh-TW" dirty="0" err="1" smtClean="0"/>
              <a:t>buffertime_med</a:t>
            </a:r>
            <a:r>
              <a:rPr lang="en-US" altLang="zh-TW" dirty="0"/>
              <a:t>: </a:t>
            </a:r>
            <a:r>
              <a:rPr lang="en-US" altLang="zh-TW" dirty="0" smtClean="0"/>
              <a:t>23997.0000</a:t>
            </a:r>
          </a:p>
          <a:p>
            <a:r>
              <a:rPr lang="en-US" altLang="zh-TW" dirty="0" err="1" smtClean="0"/>
              <a:t>rtt_avg</a:t>
            </a:r>
            <a:r>
              <a:rPr lang="en-US" altLang="zh-TW" dirty="0"/>
              <a:t>: 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r>
              <a:rPr lang="en-US" altLang="zh-TW" dirty="0" err="1" smtClean="0"/>
              <a:t>rtt_med</a:t>
            </a:r>
            <a:r>
              <a:rPr lang="en-US" altLang="zh-TW" dirty="0"/>
              <a:t>: </a:t>
            </a:r>
            <a:r>
              <a:rPr lang="en-US" altLang="zh-TW" dirty="0" err="1"/>
              <a:t>NaN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569" y="161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TTL3600, </a:t>
            </a:r>
            <a:r>
              <a:rPr lang="en-US" altLang="zh-TW" b="1" dirty="0" smtClean="0">
                <a:solidFill>
                  <a:srgbClr val="FF0000"/>
                </a:solidFill>
              </a:rPr>
              <a:t>copies = 8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92854" y="2835576"/>
            <a:ext cx="2300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Delivery ratio</a:t>
            </a:r>
            <a:r>
              <a:rPr lang="zh-TW" altLang="en-US" dirty="0" smtClean="0">
                <a:solidFill>
                  <a:schemeClr val="accent3"/>
                </a:solidFill>
              </a:rPr>
              <a:t>下降</a:t>
            </a:r>
            <a:r>
              <a:rPr lang="en-US" altLang="zh-TW" dirty="0" smtClean="0">
                <a:solidFill>
                  <a:schemeClr val="accent3"/>
                </a:solidFill>
              </a:rPr>
              <a:t>11%</a:t>
            </a:r>
          </a:p>
          <a:p>
            <a:r>
              <a:rPr lang="en-US" altLang="zh-TW" dirty="0" smtClean="0">
                <a:solidFill>
                  <a:schemeClr val="accent3"/>
                </a:solidFill>
              </a:rPr>
              <a:t>Cost</a:t>
            </a:r>
            <a:r>
              <a:rPr lang="zh-TW" altLang="en-US" dirty="0" smtClean="0">
                <a:solidFill>
                  <a:schemeClr val="accent3"/>
                </a:solidFill>
              </a:rPr>
              <a:t>下降</a:t>
            </a:r>
            <a:r>
              <a:rPr lang="en-US" altLang="zh-TW" dirty="0" smtClean="0">
                <a:solidFill>
                  <a:schemeClr val="accent3"/>
                </a:solidFill>
              </a:rPr>
              <a:t>91% 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1560" y="3855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原版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7944" y="437602"/>
            <a:ext cx="4784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6"/>
                </a:solidFill>
              </a:rPr>
              <a:t>Hybrid</a:t>
            </a:r>
            <a:r>
              <a:rPr lang="zh-TW" altLang="en-US" sz="1600" dirty="0" smtClean="0">
                <a:solidFill>
                  <a:schemeClr val="accent6"/>
                </a:solidFill>
              </a:rPr>
              <a:t>版 </a:t>
            </a:r>
            <a:r>
              <a:rPr lang="en-US" altLang="zh-TW" sz="1400" dirty="0" smtClean="0">
                <a:solidFill>
                  <a:schemeClr val="accent6"/>
                </a:solidFill>
              </a:rPr>
              <a:t>(</a:t>
            </a:r>
            <a:r>
              <a:rPr lang="zh-TW" altLang="en-US" sz="1200" i="1" dirty="0">
                <a:solidFill>
                  <a:schemeClr val="accent6"/>
                </a:solidFill>
              </a:rPr>
              <a:t>根據</a:t>
            </a:r>
            <a:r>
              <a:rPr lang="en-US" altLang="zh-TW" sz="1200" i="1" dirty="0" err="1">
                <a:solidFill>
                  <a:schemeClr val="accent6"/>
                </a:solidFill>
              </a:rPr>
              <a:t>PeopleRank</a:t>
            </a:r>
            <a:r>
              <a:rPr lang="zh-TW" altLang="en-US" sz="1200" i="1" dirty="0">
                <a:solidFill>
                  <a:schemeClr val="accent6"/>
                </a:solidFill>
              </a:rPr>
              <a:t>挑</a:t>
            </a:r>
            <a:r>
              <a:rPr lang="en-US" altLang="zh-TW" sz="1200" i="1" dirty="0">
                <a:solidFill>
                  <a:schemeClr val="accent6"/>
                </a:solidFill>
              </a:rPr>
              <a:t>Connections</a:t>
            </a:r>
            <a:r>
              <a:rPr lang="zh-TW" altLang="en-US" sz="1200" i="1" dirty="0">
                <a:solidFill>
                  <a:schemeClr val="accent6"/>
                </a:solidFill>
              </a:rPr>
              <a:t>及發送</a:t>
            </a:r>
            <a:r>
              <a:rPr lang="en-US" altLang="zh-TW" sz="1200" i="1" dirty="0">
                <a:solidFill>
                  <a:schemeClr val="accent6"/>
                </a:solidFill>
              </a:rPr>
              <a:t>message</a:t>
            </a:r>
            <a:r>
              <a:rPr lang="zh-TW" altLang="en-US" sz="1200" i="1" dirty="0">
                <a:solidFill>
                  <a:schemeClr val="accent6"/>
                </a:solidFill>
              </a:rPr>
              <a:t> </a:t>
            </a:r>
            <a:r>
              <a:rPr lang="en-US" altLang="zh-TW" sz="1200" i="1" dirty="0">
                <a:solidFill>
                  <a:schemeClr val="accent6"/>
                </a:solidFill>
              </a:rPr>
              <a:t>copies</a:t>
            </a:r>
            <a:r>
              <a:rPr lang="zh-TW" altLang="en-US" sz="1200" i="1" dirty="0">
                <a:solidFill>
                  <a:schemeClr val="accent6"/>
                </a:solidFill>
              </a:rPr>
              <a:t>比例</a:t>
            </a:r>
            <a:r>
              <a:rPr lang="en-US" altLang="zh-TW" sz="1400" dirty="0" smtClean="0">
                <a:solidFill>
                  <a:schemeClr val="accent6"/>
                </a:solidFill>
              </a:rPr>
              <a:t>)</a:t>
            </a:r>
            <a:endParaRPr lang="zh-TW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163114" y="1628800"/>
            <a:ext cx="69881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假設有</a:t>
            </a:r>
            <a:r>
              <a:rPr lang="en-US" altLang="zh-TW" dirty="0" smtClean="0">
                <a:solidFill>
                  <a:schemeClr val="bg1"/>
                </a:solidFill>
              </a:rPr>
              <a:t>6</a:t>
            </a:r>
            <a:r>
              <a:rPr lang="zh-TW" altLang="en-US" dirty="0" smtClean="0">
                <a:solidFill>
                  <a:schemeClr val="bg1"/>
                </a:solidFill>
              </a:rPr>
              <a:t>條</a:t>
            </a:r>
            <a:r>
              <a:rPr lang="en-US" altLang="zh-TW" dirty="0" smtClean="0">
                <a:solidFill>
                  <a:schemeClr val="bg1"/>
                </a:solidFill>
              </a:rPr>
              <a:t>connection(con1~con6),</a:t>
            </a:r>
            <a:r>
              <a:rPr lang="zh-TW" altLang="en-US" dirty="0" smtClean="0">
                <a:solidFill>
                  <a:schemeClr val="bg1"/>
                </a:solidFill>
              </a:rPr>
              <a:t>全部都可以收</a:t>
            </a:r>
            <a:r>
              <a:rPr lang="en-US" altLang="zh-TW" dirty="0" smtClean="0">
                <a:solidFill>
                  <a:schemeClr val="bg1"/>
                </a:solidFill>
              </a:rPr>
              <a:t>4</a:t>
            </a:r>
            <a:r>
              <a:rPr lang="zh-TW" altLang="en-US" dirty="0" smtClean="0">
                <a:solidFill>
                  <a:schemeClr val="bg1"/>
                </a:solidFill>
              </a:rPr>
              <a:t>個</a:t>
            </a:r>
            <a:r>
              <a:rPr lang="en-US" altLang="zh-TW" dirty="0" smtClean="0">
                <a:solidFill>
                  <a:schemeClr val="bg1"/>
                </a:solidFill>
              </a:rPr>
              <a:t>message(M1~M4),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M1</a:t>
            </a:r>
            <a:r>
              <a:rPr lang="en-US" altLang="zh-TW" dirty="0" smtClean="0"/>
              <a:t>,con1&gt; </a:t>
            </a:r>
            <a:br>
              <a:rPr lang="en-US" altLang="zh-TW" dirty="0" smtClean="0"/>
            </a:br>
            <a:r>
              <a:rPr lang="en-US" altLang="zh-TW" dirty="0" smtClean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M2</a:t>
            </a:r>
            <a:r>
              <a:rPr lang="en-US" altLang="zh-TW" dirty="0" smtClean="0"/>
              <a:t>,con1&gt;</a:t>
            </a:r>
          </a:p>
          <a:p>
            <a:r>
              <a:rPr lang="en-US" altLang="zh-TW" dirty="0" smtClean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M3</a:t>
            </a:r>
            <a:r>
              <a:rPr lang="en-US" altLang="zh-TW" dirty="0" smtClean="0"/>
              <a:t>,con1&gt;</a:t>
            </a:r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M4</a:t>
            </a:r>
            <a:r>
              <a:rPr lang="en-US" altLang="zh-TW" dirty="0" smtClean="0"/>
              <a:t>,con1</a:t>
            </a:r>
            <a:r>
              <a:rPr lang="en-US" altLang="zh-TW" dirty="0"/>
              <a:t>&gt;</a:t>
            </a:r>
          </a:p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307762" y="2185813"/>
            <a:ext cx="1296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M1</a:t>
            </a:r>
            <a:r>
              <a:rPr lang="en-US" altLang="zh-TW" dirty="0" smtClean="0"/>
              <a:t>,con2&gt;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M2</a:t>
            </a:r>
            <a:r>
              <a:rPr lang="en-US" altLang="zh-TW" dirty="0" smtClean="0"/>
              <a:t>,con2&gt;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M3</a:t>
            </a:r>
            <a:r>
              <a:rPr lang="en-US" altLang="zh-TW" dirty="0" smtClean="0"/>
              <a:t>,con2&gt;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M4</a:t>
            </a:r>
            <a:r>
              <a:rPr lang="en-US" altLang="zh-TW" dirty="0" smtClean="0"/>
              <a:t>,con2&gt;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433223" y="2185813"/>
            <a:ext cx="1296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M1</a:t>
            </a:r>
            <a:r>
              <a:rPr lang="en-US" altLang="zh-TW" dirty="0" smtClean="0"/>
              <a:t>,con3&gt;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M2</a:t>
            </a:r>
            <a:r>
              <a:rPr lang="en-US" altLang="zh-TW" dirty="0" smtClean="0"/>
              <a:t>,con3&gt;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M3</a:t>
            </a:r>
            <a:r>
              <a:rPr lang="en-US" altLang="zh-TW" dirty="0" smtClean="0"/>
              <a:t>,con3&gt;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M4</a:t>
            </a:r>
            <a:r>
              <a:rPr lang="en-US" altLang="zh-TW" dirty="0" smtClean="0"/>
              <a:t>,con3&gt;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918967" y="2185813"/>
            <a:ext cx="1296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M1</a:t>
            </a:r>
            <a:r>
              <a:rPr lang="en-US" altLang="zh-TW" dirty="0" smtClean="0"/>
              <a:t>,con6&gt;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M2</a:t>
            </a:r>
            <a:r>
              <a:rPr lang="en-US" altLang="zh-TW" dirty="0" smtClean="0"/>
              <a:t>,con6&gt;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M3</a:t>
            </a:r>
            <a:r>
              <a:rPr lang="en-US" altLang="zh-TW" dirty="0" smtClean="0"/>
              <a:t>,con6&gt;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M4</a:t>
            </a:r>
            <a:r>
              <a:rPr lang="en-US" altLang="zh-TW" dirty="0" smtClean="0"/>
              <a:t>,con6&gt;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063213" y="263258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...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6407" y="2187261"/>
            <a:ext cx="6058550" cy="11148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2872775" y="2773834"/>
            <a:ext cx="288032" cy="326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876967" y="2785922"/>
            <a:ext cx="296416" cy="3155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5350875" y="2774142"/>
            <a:ext cx="288032" cy="326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355067" y="2786230"/>
            <a:ext cx="296416" cy="3155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4089708" y="2732600"/>
            <a:ext cx="288032" cy="326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093900" y="2744688"/>
            <a:ext cx="296416" cy="3155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37819"/>
              </p:ext>
            </p:extLst>
          </p:nvPr>
        </p:nvGraphicFramePr>
        <p:xfrm>
          <a:off x="7020272" y="1506351"/>
          <a:ext cx="2040904" cy="247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ShouldSendConnection</a:t>
                      </a:r>
                      <a:r>
                        <a:rPr lang="en-US" altLang="zh-TW" sz="1100" b="1" baseline="0" dirty="0" err="1" smtClean="0"/>
                        <a:t>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Message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M1(43)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M1(34)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M80(1)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M7(1)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… 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277491" y="16895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/>
                </a:solidFill>
              </a:rPr>
              <a:t>原版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596336" y="1052736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6"/>
                </a:solidFill>
              </a:rPr>
              <a:t>Hybrid</a:t>
            </a:r>
            <a:r>
              <a:rPr lang="zh-TW" altLang="en-US" sz="1600" b="1" dirty="0" smtClean="0">
                <a:solidFill>
                  <a:schemeClr val="accent6"/>
                </a:solidFill>
              </a:rPr>
              <a:t>版</a:t>
            </a:r>
            <a:endParaRPr lang="zh-TW" altLang="en-US" sz="1400" i="1" dirty="0">
              <a:solidFill>
                <a:schemeClr val="accent6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21509" y="2194120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smtClean="0">
                <a:solidFill>
                  <a:schemeClr val="accent6"/>
                </a:solidFill>
              </a:rPr>
              <a:t>&gt;</a:t>
            </a:r>
            <a:endParaRPr lang="zh-TW" altLang="en-US" sz="6600" dirty="0">
              <a:solidFill>
                <a:schemeClr val="accent6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0202" y="759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允許送出的配對數量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336985"/>
              </p:ext>
            </p:extLst>
          </p:nvPr>
        </p:nvGraphicFramePr>
        <p:xfrm>
          <a:off x="1331640" y="620688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862040"/>
              </p:ext>
            </p:extLst>
          </p:nvPr>
        </p:nvGraphicFramePr>
        <p:xfrm>
          <a:off x="1331640" y="3429000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49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336</Words>
  <Application>Microsoft Office PowerPoint</Application>
  <PresentationFormat>如螢幕大小 (4:3)</PresentationFormat>
  <Paragraphs>147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20</cp:revision>
  <dcterms:created xsi:type="dcterms:W3CDTF">2014-03-24T04:54:16Z</dcterms:created>
  <dcterms:modified xsi:type="dcterms:W3CDTF">2014-03-26T11:26:11Z</dcterms:modified>
</cp:coreProperties>
</file>