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63" r:id="rId3"/>
    <p:sldId id="258" r:id="rId4"/>
    <p:sldId id="261" r:id="rId5"/>
    <p:sldId id="262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-1584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OPOSIM\Desktop\test\2014.03one_simulator(Hybrid)\src\BubbleRap_ttl_test\20140328ONE(Hybrid%20and%20BubbleRap)-infocom06-98-Buffer3M-Msg25k-Interval30,40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OPOSIM\Desktop\test\2014.03one_simulator(Hybrid)\src\BubbleRap_ttl_test\20140328ONE(Hybrid%20and%20BubbleRap)-infocom06-98-Buffer3M-Msg25k-Interval30,40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OPOSIM\Desktop\test\2014.03one_simulator(Hybrid)\src\BubbleRap_ttl_test\20140328ONE(Hybrid%20and%20BubbleRap)-PMTR-Buffer3M-Msg25k-Interval30,40%20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OPOSIM\Desktop\test\2014.03one_simulator(Hybrid)\src\BubbleRap_ttl_test\20140328ONE(Hybrid%20and%20BubbleRap)-PMTR-Buffer3M-Msg25k-Interval30,40%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cmabridgerelay!$A$18</c:f>
              <c:strCache>
                <c:ptCount val="1"/>
                <c:pt idx="0">
                  <c:v>ONE(Hybrid)-Infocom06 
Copies=8</c:v>
                </c:pt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5m</c:v>
                </c:pt>
                <c:pt idx="40">
                  <c:v>10m</c:v>
                </c:pt>
                <c:pt idx="53">
                  <c:v>30m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cmabridgerelay!$B$20:$DU$20</c:f>
              <c:numCache>
                <c:formatCode>General</c:formatCode>
                <c:ptCount val="124"/>
                <c:pt idx="0">
                  <c:v>3.8199999999999998E-2</c:v>
                </c:pt>
                <c:pt idx="19">
                  <c:v>5.8500000000000003E-2</c:v>
                </c:pt>
                <c:pt idx="40">
                  <c:v>7.85E-2</c:v>
                </c:pt>
                <c:pt idx="53">
                  <c:v>0.12920000000000001</c:v>
                </c:pt>
                <c:pt idx="62">
                  <c:v>0.1699</c:v>
                </c:pt>
                <c:pt idx="79">
                  <c:v>0.26600000000000001</c:v>
                </c:pt>
                <c:pt idx="88">
                  <c:v>0.35699999999999998</c:v>
                </c:pt>
                <c:pt idx="97">
                  <c:v>0.48</c:v>
                </c:pt>
                <c:pt idx="105">
                  <c:v>0.61650000000000005</c:v>
                </c:pt>
                <c:pt idx="114">
                  <c:v>0.68289999999999995</c:v>
                </c:pt>
                <c:pt idx="123">
                  <c:v>0.69140000000000001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cmabridgerelay!$A$24</c:f>
              <c:strCache>
                <c:ptCount val="1"/>
                <c:pt idx="0">
                  <c:v>ONE(BubbleRap)-Infocom06 Copies=8</c:v>
                </c:pt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5m</c:v>
                </c:pt>
                <c:pt idx="40">
                  <c:v>10m</c:v>
                </c:pt>
                <c:pt idx="53">
                  <c:v>30m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cmabridgerelay!$B$26:$DU$26</c:f>
              <c:numCache>
                <c:formatCode>General</c:formatCode>
                <c:ptCount val="124"/>
                <c:pt idx="0">
                  <c:v>4.8300000000000003E-2</c:v>
                </c:pt>
                <c:pt idx="19">
                  <c:v>7.3200000000000001E-2</c:v>
                </c:pt>
                <c:pt idx="40">
                  <c:v>0.10340000000000001</c:v>
                </c:pt>
                <c:pt idx="53">
                  <c:v>0.1741</c:v>
                </c:pt>
                <c:pt idx="62">
                  <c:v>0.23860000000000001</c:v>
                </c:pt>
                <c:pt idx="79">
                  <c:v>0.38440000000000002</c:v>
                </c:pt>
                <c:pt idx="88">
                  <c:v>0.47910000000000003</c:v>
                </c:pt>
                <c:pt idx="97">
                  <c:v>0.55610000000000004</c:v>
                </c:pt>
                <c:pt idx="105">
                  <c:v>0.59189999999999998</c:v>
                </c:pt>
                <c:pt idx="114">
                  <c:v>0.59519999999999995</c:v>
                </c:pt>
                <c:pt idx="123">
                  <c:v>0.59470000000000001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cmabridgerelay!$A$30</c:f>
              <c:strCache>
                <c:ptCount val="1"/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5m</c:v>
                </c:pt>
                <c:pt idx="40">
                  <c:v>10m</c:v>
                </c:pt>
                <c:pt idx="53">
                  <c:v>30m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cmabridgerelay!$B$32:$DU$32</c:f>
              <c:numCache>
                <c:formatCode>General</c:formatCode>
                <c:ptCount val="124"/>
              </c:numCache>
            </c:numRef>
          </c:val>
          <c:smooth val="0"/>
        </c:ser>
        <c:ser>
          <c:idx val="3"/>
          <c:order val="3"/>
          <c:tx>
            <c:strRef>
              <c:f>cmabridgerelay!$A$36</c:f>
              <c:strCache>
                <c:ptCount val="1"/>
              </c:strCache>
            </c:strRef>
          </c:tx>
          <c:val>
            <c:numRef>
              <c:f>cmabridgerelay!$B$38:$DU$38</c:f>
              <c:numCache>
                <c:formatCode>General</c:formatCode>
                <c:ptCount val="12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269568"/>
        <c:axId val="44271488"/>
      </c:lineChart>
      <c:catAx>
        <c:axId val="442695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TTL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540000"/>
          <a:lstStyle/>
          <a:p>
            <a:pPr>
              <a:defRPr/>
            </a:pPr>
            <a:endParaRPr lang="zh-TW"/>
          </a:p>
        </c:txPr>
        <c:crossAx val="44271488"/>
        <c:crosses val="autoZero"/>
        <c:auto val="1"/>
        <c:lblAlgn val="ctr"/>
        <c:lblOffset val="100"/>
        <c:noMultiLvlLbl val="0"/>
      </c:catAx>
      <c:valAx>
        <c:axId val="44271488"/>
        <c:scaling>
          <c:orientation val="minMax"/>
          <c:max val="0.9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delivery_ratio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4269568"/>
        <c:crosses val="autoZero"/>
        <c:crossBetween val="midCat"/>
        <c:majorUnit val="0.1"/>
      </c:valAx>
      <c:spPr>
        <a:noFill/>
        <a:ln w="25400">
          <a:noFill/>
        </a:ln>
      </c:spPr>
    </c:plotArea>
    <c:legend>
      <c:legendPos val="r"/>
      <c:layout/>
      <c:overlay val="0"/>
    </c:legend>
    <c:plotVisOnly val="0"/>
    <c:dispBlanksAs val="span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cmabridgerelay!$A$18</c:f>
              <c:strCache>
                <c:ptCount val="1"/>
                <c:pt idx="0">
                  <c:v>ONE(Hybrid)-Infocom06 
Copies=8</c:v>
                </c:pt>
              </c:strCache>
            </c:strRef>
          </c:tx>
          <c:val>
            <c:numRef>
              <c:f>cmabridgerelay!$B$21:$DU$21</c:f>
              <c:numCache>
                <c:formatCode>General</c:formatCode>
                <c:ptCount val="124"/>
                <c:pt idx="0">
                  <c:v>0.67969999999999997</c:v>
                </c:pt>
                <c:pt idx="19">
                  <c:v>0.86809999999999998</c:v>
                </c:pt>
                <c:pt idx="40">
                  <c:v>1.0107999999999999</c:v>
                </c:pt>
                <c:pt idx="53">
                  <c:v>1.2219</c:v>
                </c:pt>
                <c:pt idx="62">
                  <c:v>1.3391</c:v>
                </c:pt>
                <c:pt idx="79">
                  <c:v>1.5295000000000001</c:v>
                </c:pt>
                <c:pt idx="88">
                  <c:v>1.6409</c:v>
                </c:pt>
                <c:pt idx="97">
                  <c:v>1.7866</c:v>
                </c:pt>
                <c:pt idx="105">
                  <c:v>1.9409000000000001</c:v>
                </c:pt>
                <c:pt idx="114">
                  <c:v>2.0076999999999998</c:v>
                </c:pt>
                <c:pt idx="123">
                  <c:v>2.0198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cmabridgerelay!$A$24</c:f>
              <c:strCache>
                <c:ptCount val="1"/>
                <c:pt idx="0">
                  <c:v>ONE(BubbleRap)-Infocom06 Copies=8</c:v>
                </c:pt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5m</c:v>
                </c:pt>
                <c:pt idx="40">
                  <c:v>10m</c:v>
                </c:pt>
                <c:pt idx="53">
                  <c:v>30m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cmabridgerelay!$B$27:$DU$27</c:f>
              <c:numCache>
                <c:formatCode>General</c:formatCode>
                <c:ptCount val="124"/>
                <c:pt idx="0">
                  <c:v>1.2862</c:v>
                </c:pt>
                <c:pt idx="19">
                  <c:v>1.8565</c:v>
                </c:pt>
                <c:pt idx="40">
                  <c:v>2.4662999999999999</c:v>
                </c:pt>
                <c:pt idx="53">
                  <c:v>3.8508</c:v>
                </c:pt>
                <c:pt idx="62">
                  <c:v>5.1886999999999999</c:v>
                </c:pt>
                <c:pt idx="79">
                  <c:v>9.1457999999999995</c:v>
                </c:pt>
                <c:pt idx="88">
                  <c:v>12.1708</c:v>
                </c:pt>
                <c:pt idx="97">
                  <c:v>14.573</c:v>
                </c:pt>
                <c:pt idx="105">
                  <c:v>15.8659</c:v>
                </c:pt>
                <c:pt idx="114">
                  <c:v>16.006499999999999</c:v>
                </c:pt>
                <c:pt idx="123">
                  <c:v>16.001899999999999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cmabridgerelay!$A$30</c:f>
              <c:strCache>
                <c:ptCount val="1"/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5m</c:v>
                </c:pt>
                <c:pt idx="40">
                  <c:v>10m</c:v>
                </c:pt>
                <c:pt idx="53">
                  <c:v>30m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cmabridgerelay!$B$33:$DU$33</c:f>
              <c:numCache>
                <c:formatCode>General</c:formatCode>
                <c:ptCount val="124"/>
              </c:numCache>
            </c:numRef>
          </c:val>
          <c:smooth val="0"/>
        </c:ser>
        <c:ser>
          <c:idx val="3"/>
          <c:order val="3"/>
          <c:tx>
            <c:strRef>
              <c:f>cmabridgerelay!$A$36</c:f>
              <c:strCache>
                <c:ptCount val="1"/>
              </c:strCache>
            </c:strRef>
          </c:tx>
          <c:val>
            <c:numRef>
              <c:f>cmabridgerelay!$B$39:$DU$39</c:f>
              <c:numCache>
                <c:formatCode>General</c:formatCode>
                <c:ptCount val="12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355392"/>
        <c:axId val="47362432"/>
      </c:lineChart>
      <c:catAx>
        <c:axId val="473553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TTL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420000"/>
          <a:lstStyle/>
          <a:p>
            <a:pPr>
              <a:defRPr/>
            </a:pPr>
            <a:endParaRPr lang="zh-TW"/>
          </a:p>
        </c:txPr>
        <c:crossAx val="47362432"/>
        <c:crosses val="autoZero"/>
        <c:auto val="1"/>
        <c:lblAlgn val="ctr"/>
        <c:lblOffset val="100"/>
        <c:noMultiLvlLbl val="0"/>
      </c:catAx>
      <c:valAx>
        <c:axId val="47362432"/>
        <c:scaling>
          <c:orientation val="minMax"/>
          <c:max val="3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total_cost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7355392"/>
        <c:crosses val="autoZero"/>
        <c:crossBetween val="midCat"/>
        <c:majorUnit val="2"/>
      </c:valAx>
    </c:plotArea>
    <c:legend>
      <c:legendPos val="r"/>
      <c:layout/>
      <c:overlay val="0"/>
    </c:legend>
    <c:plotVisOnly val="0"/>
    <c:dispBlanksAs val="span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cmabridgerelay!$A$18</c:f>
              <c:strCache>
                <c:ptCount val="1"/>
                <c:pt idx="0">
                  <c:v>ONE(Hybrid)-PMTR 
Copies=8</c:v>
                </c:pt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5m</c:v>
                </c:pt>
                <c:pt idx="40">
                  <c:v>10m</c:v>
                </c:pt>
                <c:pt idx="53">
                  <c:v>30m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3D</c:v>
                </c:pt>
                <c:pt idx="123">
                  <c:v>7D</c:v>
                </c:pt>
              </c:strCache>
            </c:strRef>
          </c:cat>
          <c:val>
            <c:numRef>
              <c:f>cmabridgerelay!$B$20:$DU$20</c:f>
              <c:numCache>
                <c:formatCode>General</c:formatCode>
                <c:ptCount val="124"/>
                <c:pt idx="0">
                  <c:v>4.1999999999999997E-3</c:v>
                </c:pt>
                <c:pt idx="19">
                  <c:v>5.7999999999999996E-3</c:v>
                </c:pt>
                <c:pt idx="40">
                  <c:v>8.0000000000000002E-3</c:v>
                </c:pt>
                <c:pt idx="53">
                  <c:v>1.43E-2</c:v>
                </c:pt>
                <c:pt idx="62">
                  <c:v>0.02</c:v>
                </c:pt>
                <c:pt idx="79">
                  <c:v>3.3599999999999998E-2</c:v>
                </c:pt>
                <c:pt idx="88">
                  <c:v>4.99E-2</c:v>
                </c:pt>
                <c:pt idx="97">
                  <c:v>7.7299999999999994E-2</c:v>
                </c:pt>
                <c:pt idx="105">
                  <c:v>0.12189999999999999</c:v>
                </c:pt>
                <c:pt idx="114">
                  <c:v>0.22120000000000001</c:v>
                </c:pt>
                <c:pt idx="123">
                  <c:v>0.2984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cmabridgerelay!$A$24</c:f>
              <c:strCache>
                <c:ptCount val="1"/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5m</c:v>
                </c:pt>
                <c:pt idx="40">
                  <c:v>10m</c:v>
                </c:pt>
                <c:pt idx="53">
                  <c:v>30m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3D</c:v>
                </c:pt>
                <c:pt idx="123">
                  <c:v>7D</c:v>
                </c:pt>
              </c:strCache>
            </c:strRef>
          </c:cat>
          <c:val>
            <c:numRef>
              <c:f>cmabridgerelay!$B$26:$DU$26</c:f>
              <c:numCache>
                <c:formatCode>General</c:formatCode>
                <c:ptCount val="124"/>
              </c:numCache>
            </c:numRef>
          </c:val>
          <c:smooth val="0"/>
        </c:ser>
        <c:ser>
          <c:idx val="1"/>
          <c:order val="2"/>
          <c:tx>
            <c:strRef>
              <c:f>cmabridgerelay!$A$30</c:f>
              <c:strCache>
                <c:ptCount val="1"/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5m</c:v>
                </c:pt>
                <c:pt idx="40">
                  <c:v>10m</c:v>
                </c:pt>
                <c:pt idx="53">
                  <c:v>30m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3D</c:v>
                </c:pt>
                <c:pt idx="123">
                  <c:v>7D</c:v>
                </c:pt>
              </c:strCache>
            </c:strRef>
          </c:cat>
          <c:val>
            <c:numRef>
              <c:f>cmabridgerelay!$B$32:$DU$32</c:f>
              <c:numCache>
                <c:formatCode>General</c:formatCode>
                <c:ptCount val="124"/>
              </c:numCache>
            </c:numRef>
          </c:val>
          <c:smooth val="0"/>
        </c:ser>
        <c:ser>
          <c:idx val="3"/>
          <c:order val="3"/>
          <c:tx>
            <c:strRef>
              <c:f>cmabridgerelay!$A$36</c:f>
              <c:strCache>
                <c:ptCount val="1"/>
              </c:strCache>
            </c:strRef>
          </c:tx>
          <c:val>
            <c:numRef>
              <c:f>cmabridgerelay!$B$38:$DU$38</c:f>
              <c:numCache>
                <c:formatCode>General</c:formatCode>
                <c:ptCount val="12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997248"/>
        <c:axId val="43061248"/>
      </c:lineChart>
      <c:catAx>
        <c:axId val="429972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TTL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540000"/>
          <a:lstStyle/>
          <a:p>
            <a:pPr>
              <a:defRPr/>
            </a:pPr>
            <a:endParaRPr lang="zh-TW"/>
          </a:p>
        </c:txPr>
        <c:crossAx val="43061248"/>
        <c:crosses val="autoZero"/>
        <c:auto val="1"/>
        <c:lblAlgn val="ctr"/>
        <c:lblOffset val="100"/>
        <c:noMultiLvlLbl val="0"/>
      </c:catAx>
      <c:valAx>
        <c:axId val="43061248"/>
        <c:scaling>
          <c:orientation val="minMax"/>
          <c:max val="0.35000000000000003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delivery_ratio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2997248"/>
        <c:crosses val="autoZero"/>
        <c:crossBetween val="midCat"/>
        <c:majorUnit val="5.000000000000001E-2"/>
      </c:valAx>
      <c:spPr>
        <a:noFill/>
        <a:ln w="25400">
          <a:noFill/>
        </a:ln>
      </c:spPr>
    </c:plotArea>
    <c:legend>
      <c:legendPos val="r"/>
      <c:layout/>
      <c:overlay val="0"/>
    </c:legend>
    <c:plotVisOnly val="0"/>
    <c:dispBlanksAs val="span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cmabridgerelay!$A$18</c:f>
              <c:strCache>
                <c:ptCount val="1"/>
                <c:pt idx="0">
                  <c:v>ONE(Hybrid)-PMTR 
Copies=8</c:v>
                </c:pt>
              </c:strCache>
            </c:strRef>
          </c:tx>
          <c:val>
            <c:numRef>
              <c:f>cmabridgerelay!$B$21:$DU$21</c:f>
              <c:numCache>
                <c:formatCode>General</c:formatCode>
                <c:ptCount val="124"/>
                <c:pt idx="0">
                  <c:v>5.5599999999999997E-2</c:v>
                </c:pt>
                <c:pt idx="19">
                  <c:v>7.0599999999999996E-2</c:v>
                </c:pt>
                <c:pt idx="40">
                  <c:v>8.8499999999999995E-2</c:v>
                </c:pt>
                <c:pt idx="53">
                  <c:v>0.12479999999999999</c:v>
                </c:pt>
                <c:pt idx="62">
                  <c:v>0.1512</c:v>
                </c:pt>
                <c:pt idx="79">
                  <c:v>0.1825</c:v>
                </c:pt>
                <c:pt idx="88">
                  <c:v>0.20519999999999999</c:v>
                </c:pt>
                <c:pt idx="97">
                  <c:v>0.23680000000000001</c:v>
                </c:pt>
                <c:pt idx="105">
                  <c:v>0.2843</c:v>
                </c:pt>
                <c:pt idx="114">
                  <c:v>0.38300000000000001</c:v>
                </c:pt>
                <c:pt idx="123">
                  <c:v>0.45879999999999999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cmabridgerelay!$A$24</c:f>
              <c:strCache>
                <c:ptCount val="1"/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5m</c:v>
                </c:pt>
                <c:pt idx="40">
                  <c:v>10m</c:v>
                </c:pt>
                <c:pt idx="53">
                  <c:v>30m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3D</c:v>
                </c:pt>
                <c:pt idx="123">
                  <c:v>7D</c:v>
                </c:pt>
              </c:strCache>
            </c:strRef>
          </c:cat>
          <c:val>
            <c:numRef>
              <c:f>cmabridgerelay!$B$27:$DU$27</c:f>
              <c:numCache>
                <c:formatCode>General</c:formatCode>
                <c:ptCount val="124"/>
              </c:numCache>
            </c:numRef>
          </c:val>
          <c:smooth val="0"/>
        </c:ser>
        <c:ser>
          <c:idx val="1"/>
          <c:order val="2"/>
          <c:tx>
            <c:strRef>
              <c:f>cmabridgerelay!$A$30</c:f>
              <c:strCache>
                <c:ptCount val="1"/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5m</c:v>
                </c:pt>
                <c:pt idx="40">
                  <c:v>10m</c:v>
                </c:pt>
                <c:pt idx="53">
                  <c:v>30m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3D</c:v>
                </c:pt>
                <c:pt idx="123">
                  <c:v>7D</c:v>
                </c:pt>
              </c:strCache>
            </c:strRef>
          </c:cat>
          <c:val>
            <c:numRef>
              <c:f>cmabridgerelay!$B$33:$DU$33</c:f>
              <c:numCache>
                <c:formatCode>General</c:formatCode>
                <c:ptCount val="124"/>
              </c:numCache>
            </c:numRef>
          </c:val>
          <c:smooth val="0"/>
        </c:ser>
        <c:ser>
          <c:idx val="3"/>
          <c:order val="3"/>
          <c:tx>
            <c:strRef>
              <c:f>cmabridgerelay!$A$36</c:f>
              <c:strCache>
                <c:ptCount val="1"/>
              </c:strCache>
            </c:strRef>
          </c:tx>
          <c:val>
            <c:numRef>
              <c:f>cmabridgerelay!$B$39:$DU$39</c:f>
              <c:numCache>
                <c:formatCode>General</c:formatCode>
                <c:ptCount val="12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447808"/>
        <c:axId val="44097920"/>
      </c:lineChart>
      <c:catAx>
        <c:axId val="434478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TTL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420000"/>
          <a:lstStyle/>
          <a:p>
            <a:pPr>
              <a:defRPr/>
            </a:pPr>
            <a:endParaRPr lang="zh-TW"/>
          </a:p>
        </c:txPr>
        <c:crossAx val="44097920"/>
        <c:crosses val="autoZero"/>
        <c:auto val="1"/>
        <c:lblAlgn val="ctr"/>
        <c:lblOffset val="100"/>
        <c:noMultiLvlLbl val="0"/>
      </c:catAx>
      <c:valAx>
        <c:axId val="44097920"/>
        <c:scaling>
          <c:orientation val="minMax"/>
          <c:max val="3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total_cost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3447808"/>
        <c:crosses val="autoZero"/>
        <c:crossBetween val="midCat"/>
        <c:majorUnit val="2"/>
      </c:valAx>
    </c:plotArea>
    <c:legend>
      <c:legendPos val="r"/>
      <c:layout/>
      <c:overlay val="0"/>
    </c:legend>
    <c:plotVisOnly val="0"/>
    <c:dispBlanksAs val="span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428CF-62DA-42D2-A894-8B53EA024026}" type="datetimeFigureOut">
              <a:rPr lang="zh-TW" altLang="en-US" smtClean="0"/>
              <a:t>2014/3/28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35789-6EB3-4873-BDD1-524E651E35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505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wmf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wmf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8344633" cy="5460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487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4877762" cy="431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TBFS </a:t>
            </a:r>
            <a:r>
              <a:rPr lang="en-US" altLang="zh-TW" dirty="0" smtClean="0"/>
              <a:t>Algorithm(cont.)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360702" y="2282041"/>
            <a:ext cx="41044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405" y="1643049"/>
            <a:ext cx="567501" cy="34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409" y="1757496"/>
            <a:ext cx="362009" cy="16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6244694" y="1983806"/>
            <a:ext cx="465526" cy="182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pic>
        <p:nvPicPr>
          <p:cNvPr id="14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761" y="3598817"/>
            <a:ext cx="567501" cy="34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765" y="3713264"/>
            <a:ext cx="362009" cy="16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矩形 15"/>
          <p:cNvSpPr/>
          <p:nvPr/>
        </p:nvSpPr>
        <p:spPr>
          <a:xfrm>
            <a:off x="5753971" y="3939574"/>
            <a:ext cx="465526" cy="184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7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237" y="5073186"/>
            <a:ext cx="567501" cy="34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241" y="5187633"/>
            <a:ext cx="362009" cy="16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矩形 18"/>
          <p:cNvSpPr/>
          <p:nvPr/>
        </p:nvSpPr>
        <p:spPr>
          <a:xfrm>
            <a:off x="5657926" y="5394687"/>
            <a:ext cx="465526" cy="171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</p:txBody>
      </p:sp>
      <p:cxnSp>
        <p:nvCxnSpPr>
          <p:cNvPr id="20" name="直線單箭頭接點 19"/>
          <p:cNvCxnSpPr>
            <a:stCxn id="13" idx="2"/>
          </p:cNvCxnSpPr>
          <p:nvPr/>
        </p:nvCxnSpPr>
        <p:spPr>
          <a:xfrm flipH="1">
            <a:off x="6029770" y="2166587"/>
            <a:ext cx="447687" cy="1509589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5969138" y="4145225"/>
            <a:ext cx="45332" cy="104007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737412" y="1813427"/>
            <a:ext cx="786916" cy="2539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Message </a:t>
            </a:r>
            <a:r>
              <a:rPr lang="en-US" altLang="zh-TW" sz="1050" b="1" dirty="0" smtClean="0"/>
              <a:t>e</a:t>
            </a:r>
            <a:endParaRPr lang="zh-TW" altLang="en-US" sz="1050" b="1" dirty="0"/>
          </a:p>
        </p:txBody>
      </p:sp>
      <p:pic>
        <p:nvPicPr>
          <p:cNvPr id="25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119" y="3188213"/>
            <a:ext cx="567501" cy="34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123" y="3302660"/>
            <a:ext cx="362009" cy="16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矩形 26"/>
          <p:cNvSpPr/>
          <p:nvPr/>
        </p:nvSpPr>
        <p:spPr>
          <a:xfrm>
            <a:off x="6911451" y="3553826"/>
            <a:ext cx="465526" cy="122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other</a:t>
            </a:r>
            <a:endParaRPr lang="zh-TW" altLang="en-US" sz="900" dirty="0"/>
          </a:p>
        </p:txBody>
      </p:sp>
      <p:pic>
        <p:nvPicPr>
          <p:cNvPr id="28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245" y="2374580"/>
            <a:ext cx="567501" cy="34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249" y="2489027"/>
            <a:ext cx="362009" cy="16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矩形 29"/>
          <p:cNvSpPr/>
          <p:nvPr/>
        </p:nvSpPr>
        <p:spPr>
          <a:xfrm>
            <a:off x="7892577" y="2740193"/>
            <a:ext cx="465526" cy="122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other</a:t>
            </a:r>
            <a:endParaRPr lang="zh-TW" altLang="en-US" sz="900" dirty="0"/>
          </a:p>
        </p:txBody>
      </p:sp>
      <p:cxnSp>
        <p:nvCxnSpPr>
          <p:cNvPr id="32" name="直線接點 31"/>
          <p:cNvCxnSpPr>
            <a:stCxn id="13" idx="2"/>
          </p:cNvCxnSpPr>
          <p:nvPr/>
        </p:nvCxnSpPr>
        <p:spPr>
          <a:xfrm>
            <a:off x="6477457" y="2166587"/>
            <a:ext cx="1376194" cy="404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824" y="1983806"/>
            <a:ext cx="215214" cy="192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67" y="3934838"/>
            <a:ext cx="245960" cy="21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矩形 35"/>
          <p:cNvSpPr/>
          <p:nvPr/>
        </p:nvSpPr>
        <p:spPr>
          <a:xfrm>
            <a:off x="539552" y="3206166"/>
            <a:ext cx="3744416" cy="96523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748958"/>
            <a:ext cx="323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文字方塊 37"/>
          <p:cNvSpPr txBox="1"/>
          <p:nvPr/>
        </p:nvSpPr>
        <p:spPr>
          <a:xfrm>
            <a:off x="8093016" y="171669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=5</a:t>
            </a:r>
            <a:endParaRPr lang="zh-TW" altLang="en-US" dirty="0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16" y="3354664"/>
            <a:ext cx="323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文字方塊 39"/>
          <p:cNvSpPr txBox="1"/>
          <p:nvPr/>
        </p:nvSpPr>
        <p:spPr>
          <a:xfrm>
            <a:off x="5155388" y="332239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=4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971" y="5371005"/>
            <a:ext cx="3048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5421041" y="5566399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>
                <a:solidFill>
                  <a:srgbClr val="FF0000"/>
                </a:solidFill>
              </a:rPr>
              <a:t>FinalRecipient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393" y="3784655"/>
            <a:ext cx="4667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128848" y="378465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=100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737412" y="1816976"/>
            <a:ext cx="786916" cy="2539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Message </a:t>
            </a:r>
            <a:r>
              <a:rPr lang="en-US" altLang="zh-TW" sz="1050" b="1" dirty="0" smtClean="0"/>
              <a:t>e</a:t>
            </a:r>
            <a:endParaRPr lang="zh-TW" altLang="en-US" sz="1050" b="1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7713714" y="335859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=20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483037" y="3251168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P</a:t>
            </a:r>
            <a:endParaRPr lang="zh-TW" altLang="en-US" sz="28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8561179" y="256115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=50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8330502" y="2453727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P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540391" y="4045297"/>
            <a:ext cx="13035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rgbClr val="FF0000"/>
                </a:solidFill>
              </a:rPr>
              <a:t>Delivery Probability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404" y="1357815"/>
            <a:ext cx="2476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文字方塊 47"/>
          <p:cNvSpPr txBox="1"/>
          <p:nvPr/>
        </p:nvSpPr>
        <p:spPr>
          <a:xfrm>
            <a:off x="8084961" y="127792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=1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766434" y="181070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=1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5535757" y="170328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P</a:t>
            </a:r>
            <a:endParaRPr lang="zh-TW" altLang="en-US" sz="2800" dirty="0"/>
          </a:p>
        </p:txBody>
      </p:sp>
      <p:sp>
        <p:nvSpPr>
          <p:cNvPr id="10" name="雲朵形 9"/>
          <p:cNvSpPr/>
          <p:nvPr/>
        </p:nvSpPr>
        <p:spPr>
          <a:xfrm>
            <a:off x="7292677" y="4591319"/>
            <a:ext cx="1535562" cy="76071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27" idx="2"/>
            <a:endCxn id="10" idx="3"/>
          </p:cNvCxnSpPr>
          <p:nvPr/>
        </p:nvCxnSpPr>
        <p:spPr>
          <a:xfrm>
            <a:off x="7144214" y="3676176"/>
            <a:ext cx="916244" cy="95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30" idx="2"/>
          </p:cNvCxnSpPr>
          <p:nvPr/>
        </p:nvCxnSpPr>
        <p:spPr>
          <a:xfrm>
            <a:off x="8125340" y="2862543"/>
            <a:ext cx="435839" cy="177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endCxn id="3" idx="3"/>
          </p:cNvCxnSpPr>
          <p:nvPr/>
        </p:nvCxnSpPr>
        <p:spPr>
          <a:xfrm flipH="1">
            <a:off x="6410414" y="5243564"/>
            <a:ext cx="1113914" cy="453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930" y="3042954"/>
            <a:ext cx="2476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文字方塊 61"/>
          <p:cNvSpPr txBox="1"/>
          <p:nvPr/>
        </p:nvSpPr>
        <p:spPr>
          <a:xfrm>
            <a:off x="5155136" y="295306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=100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7425940" y="4703854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Other nodes</a:t>
            </a:r>
            <a:endParaRPr lang="zh-TW" altLang="en-US" dirty="0"/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289" y="1670183"/>
            <a:ext cx="323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文字方塊 59"/>
          <p:cNvSpPr txBox="1"/>
          <p:nvPr/>
        </p:nvSpPr>
        <p:spPr>
          <a:xfrm>
            <a:off x="8084961" y="163791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=4</a:t>
            </a:r>
            <a:endParaRPr lang="zh-TW" altLang="en-US" dirty="0"/>
          </a:p>
        </p:txBody>
      </p: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503" y="1358473"/>
            <a:ext cx="2476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文字方塊 63"/>
          <p:cNvSpPr txBox="1"/>
          <p:nvPr/>
        </p:nvSpPr>
        <p:spPr>
          <a:xfrm>
            <a:off x="8093016" y="127858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=100</a:t>
            </a:r>
            <a:endParaRPr lang="zh-TW" altLang="en-US" dirty="0"/>
          </a:p>
        </p:txBody>
      </p:sp>
      <p:cxnSp>
        <p:nvCxnSpPr>
          <p:cNvPr id="23" name="直線接點 22"/>
          <p:cNvCxnSpPr>
            <a:stCxn id="13" idx="2"/>
            <a:endCxn id="26" idx="1"/>
          </p:cNvCxnSpPr>
          <p:nvPr/>
        </p:nvCxnSpPr>
        <p:spPr>
          <a:xfrm>
            <a:off x="6477457" y="2166587"/>
            <a:ext cx="503666" cy="121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23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05 0.03284 L -0.1191 0.2479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107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/>
      <p:bldP spid="40" grpId="0"/>
      <p:bldP spid="42" grpId="0" animBg="1"/>
      <p:bldP spid="48" grpId="0"/>
      <p:bldP spid="62" grpId="0"/>
      <p:bldP spid="60" grpId="0"/>
      <p:bldP spid="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777901"/>
            <a:ext cx="4392488" cy="53553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err="1"/>
              <a:t>Group.movementModel</a:t>
            </a:r>
            <a:r>
              <a:rPr lang="en-US" altLang="zh-TW" dirty="0"/>
              <a:t> = </a:t>
            </a:r>
            <a:r>
              <a:rPr lang="en-US" altLang="zh-TW" dirty="0" err="1"/>
              <a:t>RandomWaypoint</a:t>
            </a:r>
            <a:endParaRPr lang="en-US" altLang="zh-TW" dirty="0"/>
          </a:p>
          <a:p>
            <a:r>
              <a:rPr lang="en-US" altLang="zh-TW" dirty="0" err="1"/>
              <a:t>Group.router</a:t>
            </a:r>
            <a:r>
              <a:rPr lang="en-US" altLang="zh-TW" dirty="0"/>
              <a:t> = </a:t>
            </a:r>
            <a:r>
              <a:rPr lang="en-US" altLang="zh-TW" dirty="0" err="1"/>
              <a:t>DecisionEngineRouter</a:t>
            </a:r>
            <a:endParaRPr lang="en-US" altLang="zh-TW" dirty="0"/>
          </a:p>
          <a:p>
            <a:r>
              <a:rPr lang="en-US" altLang="zh-TW" dirty="0" err="1">
                <a:solidFill>
                  <a:srgbClr val="FF0000"/>
                </a:solidFill>
              </a:rPr>
              <a:t>Group.bufferSize</a:t>
            </a:r>
            <a:r>
              <a:rPr lang="en-US" altLang="zh-TW" dirty="0">
                <a:solidFill>
                  <a:srgbClr val="FF0000"/>
                </a:solidFill>
              </a:rPr>
              <a:t> = 3M</a:t>
            </a:r>
          </a:p>
          <a:p>
            <a:r>
              <a:rPr lang="en-US" altLang="zh-TW" dirty="0" err="1"/>
              <a:t>Group.nrofInterfaces</a:t>
            </a:r>
            <a:r>
              <a:rPr lang="en-US" altLang="zh-TW" dirty="0"/>
              <a:t> = 1</a:t>
            </a:r>
          </a:p>
          <a:p>
            <a:r>
              <a:rPr lang="en-US" altLang="zh-TW" dirty="0"/>
              <a:t>Group.interface1 = </a:t>
            </a:r>
            <a:r>
              <a:rPr lang="en-US" altLang="zh-TW" dirty="0" err="1"/>
              <a:t>btInterface</a:t>
            </a:r>
            <a:endParaRPr lang="en-US" altLang="zh-TW" dirty="0"/>
          </a:p>
          <a:p>
            <a:r>
              <a:rPr lang="en-US" altLang="zh-TW" dirty="0" err="1"/>
              <a:t>Group.speed</a:t>
            </a:r>
            <a:r>
              <a:rPr lang="en-US" altLang="zh-TW" dirty="0"/>
              <a:t> = 0, 0.1</a:t>
            </a:r>
          </a:p>
          <a:p>
            <a:r>
              <a:rPr lang="en-US" altLang="zh-TW" dirty="0" err="1">
                <a:solidFill>
                  <a:schemeClr val="accent3"/>
                </a:solidFill>
              </a:rPr>
              <a:t>Group.nrofHosts</a:t>
            </a:r>
            <a:r>
              <a:rPr lang="en-US" altLang="zh-TW" dirty="0">
                <a:solidFill>
                  <a:schemeClr val="accent3"/>
                </a:solidFill>
              </a:rPr>
              <a:t> = 98</a:t>
            </a:r>
          </a:p>
          <a:p>
            <a:r>
              <a:rPr lang="en-US" altLang="zh-TW" dirty="0" err="1"/>
              <a:t>Group.groupID</a:t>
            </a:r>
            <a:r>
              <a:rPr lang="en-US" altLang="zh-TW" dirty="0"/>
              <a:t> = n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Events.nrof</a:t>
            </a:r>
            <a:r>
              <a:rPr lang="en-US" altLang="zh-TW" dirty="0"/>
              <a:t> = 2</a:t>
            </a:r>
          </a:p>
          <a:p>
            <a:r>
              <a:rPr lang="en-US" altLang="zh-TW" dirty="0"/>
              <a:t>Events1.class = </a:t>
            </a:r>
            <a:r>
              <a:rPr lang="en-US" altLang="zh-TW" dirty="0" err="1"/>
              <a:t>ExternalEventsQueue</a:t>
            </a:r>
            <a:endParaRPr lang="en-US" altLang="zh-TW" dirty="0"/>
          </a:p>
          <a:p>
            <a:r>
              <a:rPr lang="en-US" altLang="zh-TW" dirty="0"/>
              <a:t>Events2.class = </a:t>
            </a:r>
            <a:r>
              <a:rPr lang="en-US" altLang="zh-TW" dirty="0" err="1"/>
              <a:t>MessageEventGenerator</a:t>
            </a:r>
            <a:endParaRPr lang="en-US" altLang="zh-TW" dirty="0"/>
          </a:p>
          <a:p>
            <a:r>
              <a:rPr lang="en-US" altLang="zh-TW" dirty="0" err="1"/>
              <a:t>ExternalEvents.nrofPreload</a:t>
            </a:r>
            <a:r>
              <a:rPr lang="en-US" altLang="zh-TW" dirty="0"/>
              <a:t> = 500</a:t>
            </a:r>
          </a:p>
          <a:p>
            <a:r>
              <a:rPr lang="en-US" altLang="zh-TW" dirty="0">
                <a:solidFill>
                  <a:schemeClr val="accent3"/>
                </a:solidFill>
              </a:rPr>
              <a:t>Events1.filePath = </a:t>
            </a:r>
            <a:r>
              <a:rPr lang="en-US" altLang="zh-TW" dirty="0" err="1">
                <a:solidFill>
                  <a:schemeClr val="accent3"/>
                </a:solidFill>
              </a:rPr>
              <a:t>ee</a:t>
            </a:r>
            <a:r>
              <a:rPr lang="en-US" altLang="zh-TW" dirty="0">
                <a:solidFill>
                  <a:schemeClr val="accent3"/>
                </a:solidFill>
              </a:rPr>
              <a:t>/haggle6-infocom6.csv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Events2.interval = 30,40</a:t>
            </a:r>
          </a:p>
          <a:p>
            <a:r>
              <a:rPr lang="en-US" altLang="zh-TW" dirty="0"/>
              <a:t>Events2.hosts = 0,98</a:t>
            </a:r>
          </a:p>
          <a:p>
            <a:r>
              <a:rPr lang="en-US" altLang="zh-TW" dirty="0"/>
              <a:t>Events2.prefix = Y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Events2.size = 25k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82007" y="777901"/>
            <a:ext cx="4464496" cy="53553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err="1"/>
              <a:t>Group.movementModel</a:t>
            </a:r>
            <a:r>
              <a:rPr lang="en-US" altLang="zh-TW" dirty="0"/>
              <a:t> = </a:t>
            </a:r>
            <a:r>
              <a:rPr lang="en-US" altLang="zh-TW" dirty="0" err="1"/>
              <a:t>RandomWaypoint</a:t>
            </a:r>
            <a:endParaRPr lang="en-US" altLang="zh-TW" dirty="0"/>
          </a:p>
          <a:p>
            <a:r>
              <a:rPr lang="en-US" altLang="zh-TW" dirty="0" err="1"/>
              <a:t>Group.router</a:t>
            </a:r>
            <a:r>
              <a:rPr lang="en-US" altLang="zh-TW" dirty="0"/>
              <a:t> = </a:t>
            </a:r>
            <a:r>
              <a:rPr lang="en-US" altLang="zh-TW" dirty="0" err="1"/>
              <a:t>DecisionEngineRouter</a:t>
            </a:r>
            <a:endParaRPr lang="en-US" altLang="zh-TW" dirty="0"/>
          </a:p>
          <a:p>
            <a:r>
              <a:rPr lang="en-US" altLang="zh-TW" dirty="0" err="1">
                <a:solidFill>
                  <a:srgbClr val="FF0000"/>
                </a:solidFill>
              </a:rPr>
              <a:t>Group.bufferSize</a:t>
            </a:r>
            <a:r>
              <a:rPr lang="en-US" altLang="zh-TW" dirty="0">
                <a:solidFill>
                  <a:srgbClr val="FF0000"/>
                </a:solidFill>
              </a:rPr>
              <a:t> = 3M</a:t>
            </a:r>
          </a:p>
          <a:p>
            <a:r>
              <a:rPr lang="en-US" altLang="zh-TW" dirty="0" err="1"/>
              <a:t>Group.nrofInterfaces</a:t>
            </a:r>
            <a:r>
              <a:rPr lang="en-US" altLang="zh-TW" dirty="0"/>
              <a:t> = 1</a:t>
            </a:r>
          </a:p>
          <a:p>
            <a:r>
              <a:rPr lang="en-US" altLang="zh-TW" dirty="0"/>
              <a:t>Group.interface1 = </a:t>
            </a:r>
            <a:r>
              <a:rPr lang="en-US" altLang="zh-TW" dirty="0" err="1"/>
              <a:t>btInterface</a:t>
            </a:r>
            <a:endParaRPr lang="en-US" altLang="zh-TW" dirty="0"/>
          </a:p>
          <a:p>
            <a:r>
              <a:rPr lang="en-US" altLang="zh-TW" dirty="0" err="1"/>
              <a:t>Group.speed</a:t>
            </a:r>
            <a:r>
              <a:rPr lang="en-US" altLang="zh-TW" dirty="0"/>
              <a:t> = 0, 0.1</a:t>
            </a:r>
          </a:p>
          <a:p>
            <a:r>
              <a:rPr lang="en-US" altLang="zh-TW" dirty="0" err="1">
                <a:solidFill>
                  <a:schemeClr val="accent3"/>
                </a:solidFill>
              </a:rPr>
              <a:t>Group.nrofHosts</a:t>
            </a:r>
            <a:r>
              <a:rPr lang="en-US" altLang="zh-TW" dirty="0">
                <a:solidFill>
                  <a:schemeClr val="accent3"/>
                </a:solidFill>
              </a:rPr>
              <a:t> = 49</a:t>
            </a:r>
          </a:p>
          <a:p>
            <a:r>
              <a:rPr lang="en-US" altLang="zh-TW" dirty="0" err="1"/>
              <a:t>Group.groupID</a:t>
            </a:r>
            <a:r>
              <a:rPr lang="en-US" altLang="zh-TW" dirty="0"/>
              <a:t> = n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Events.nrof</a:t>
            </a:r>
            <a:r>
              <a:rPr lang="en-US" altLang="zh-TW" dirty="0"/>
              <a:t> = 2</a:t>
            </a:r>
          </a:p>
          <a:p>
            <a:r>
              <a:rPr lang="en-US" altLang="zh-TW" dirty="0"/>
              <a:t>Events1.class = </a:t>
            </a:r>
            <a:r>
              <a:rPr lang="en-US" altLang="zh-TW" dirty="0" err="1"/>
              <a:t>ExternalEventsQueue</a:t>
            </a:r>
            <a:endParaRPr lang="en-US" altLang="zh-TW" dirty="0"/>
          </a:p>
          <a:p>
            <a:r>
              <a:rPr lang="en-US" altLang="zh-TW" dirty="0"/>
              <a:t>Events2.class = </a:t>
            </a:r>
            <a:r>
              <a:rPr lang="en-US" altLang="zh-TW" dirty="0" err="1"/>
              <a:t>MessageEventGenerator</a:t>
            </a:r>
            <a:endParaRPr lang="en-US" altLang="zh-TW" dirty="0"/>
          </a:p>
          <a:p>
            <a:r>
              <a:rPr lang="en-US" altLang="zh-TW" dirty="0" err="1"/>
              <a:t>ExternalEvents.nrofPreload</a:t>
            </a:r>
            <a:r>
              <a:rPr lang="en-US" altLang="zh-TW" dirty="0"/>
              <a:t> = 500</a:t>
            </a:r>
          </a:p>
          <a:p>
            <a:r>
              <a:rPr lang="en-US" altLang="zh-TW" dirty="0">
                <a:solidFill>
                  <a:schemeClr val="accent3"/>
                </a:solidFill>
              </a:rPr>
              <a:t>Events1.filePath = </a:t>
            </a:r>
            <a:r>
              <a:rPr lang="en-US" altLang="zh-TW" dirty="0" err="1">
                <a:solidFill>
                  <a:schemeClr val="accent3"/>
                </a:solidFill>
              </a:rPr>
              <a:t>ee</a:t>
            </a:r>
            <a:r>
              <a:rPr lang="en-US" altLang="zh-TW" dirty="0">
                <a:solidFill>
                  <a:schemeClr val="accent3"/>
                </a:solidFill>
              </a:rPr>
              <a:t>/pmtr-dirconn.txt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Events2.interval = 30,40</a:t>
            </a:r>
          </a:p>
          <a:p>
            <a:r>
              <a:rPr lang="en-US" altLang="zh-TW" dirty="0"/>
              <a:t>Events2.hosts = 0,49</a:t>
            </a:r>
          </a:p>
          <a:p>
            <a:r>
              <a:rPr lang="en-US" altLang="zh-TW" dirty="0"/>
              <a:t>Events2.prefix = Y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Events2.size = 25k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59632" y="407053"/>
            <a:ext cx="142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Infocom2006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492949" y="407053"/>
            <a:ext cx="64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Pmtr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43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688" y="476672"/>
            <a:ext cx="2808312" cy="2409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688" y="3429000"/>
            <a:ext cx="2756522" cy="2418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4716016" y="976396"/>
            <a:ext cx="1512168" cy="364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644008" y="4024149"/>
            <a:ext cx="1512168" cy="364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圖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6934542"/>
              </p:ext>
            </p:extLst>
          </p:nvPr>
        </p:nvGraphicFramePr>
        <p:xfrm>
          <a:off x="62877" y="332656"/>
          <a:ext cx="632460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圖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262722"/>
              </p:ext>
            </p:extLst>
          </p:nvPr>
        </p:nvGraphicFramePr>
        <p:xfrm>
          <a:off x="62877" y="3356992"/>
          <a:ext cx="62198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3779912" y="6381328"/>
            <a:ext cx="14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</a:rPr>
              <a:t>Infocom2006</a:t>
            </a:r>
            <a:endParaRPr lang="zh-TW" altLang="en-US" b="1" dirty="0">
              <a:solidFill>
                <a:schemeClr val="accent1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6654294" y="848587"/>
            <a:ext cx="248376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335688" y="717782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0.7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9722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668" y="11210"/>
            <a:ext cx="3113332" cy="2625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769" y="3501008"/>
            <a:ext cx="310515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4283968" y="6309320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solidFill>
                  <a:schemeClr val="accent1"/>
                </a:solidFill>
              </a:rPr>
              <a:t>Pmtr</a:t>
            </a:r>
            <a:endParaRPr lang="zh-TW" altLang="en-US" b="1" dirty="0">
              <a:solidFill>
                <a:schemeClr val="accent1"/>
              </a:solidFill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6575307" y="460627"/>
            <a:ext cx="248376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圖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1597471"/>
              </p:ext>
            </p:extLst>
          </p:nvPr>
        </p:nvGraphicFramePr>
        <p:xfrm>
          <a:off x="0" y="46608"/>
          <a:ext cx="632460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圖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249451"/>
              </p:ext>
            </p:extLst>
          </p:nvPr>
        </p:nvGraphicFramePr>
        <p:xfrm>
          <a:off x="0" y="3348608"/>
          <a:ext cx="62198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04722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156</Words>
  <Application>Microsoft Office PowerPoint</Application>
  <PresentationFormat>如螢幕大小 (4:3)</PresentationFormat>
  <Paragraphs>72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PowerPoint 簡報</vt:lpstr>
      <vt:lpstr>TBFS Algorithm(cont.)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Ellison</dc:creator>
  <cp:lastModifiedBy>Ellison</cp:lastModifiedBy>
  <cp:revision>23</cp:revision>
  <dcterms:created xsi:type="dcterms:W3CDTF">2014-03-24T09:24:56Z</dcterms:created>
  <dcterms:modified xsi:type="dcterms:W3CDTF">2014-03-28T09:00:29Z</dcterms:modified>
</cp:coreProperties>
</file>