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cmabridgerelay!$A$18</c:f>
              <c:strCache>
                <c:ptCount val="1"/>
                <c:pt idx="0">
                  <c:v>Infocom2006</c:v>
                </c:pt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5</c:v>
                </c:pt>
                <c:pt idx="40">
                  <c:v>10</c:v>
                </c:pt>
                <c:pt idx="53">
                  <c:v>30</c:v>
                </c:pt>
                <c:pt idx="62">
                  <c:v>1H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2D</c:v>
                </c:pt>
                <c:pt idx="123">
                  <c:v>2.5D</c:v>
                </c:pt>
              </c:strCache>
            </c:strRef>
          </c:cat>
          <c:val>
            <c:numRef>
              <c:f>cmabridgerelay!$B$20:$DU$20</c:f>
              <c:numCache>
                <c:formatCode>General</c:formatCode>
                <c:ptCount val="124"/>
                <c:pt idx="0">
                  <c:v>3.6900000000000002E-2</c:v>
                </c:pt>
                <c:pt idx="19">
                  <c:v>4.9099999999999998E-2</c:v>
                </c:pt>
                <c:pt idx="40">
                  <c:v>6.3899999999999998E-2</c:v>
                </c:pt>
                <c:pt idx="53">
                  <c:v>0.1018</c:v>
                </c:pt>
                <c:pt idx="62">
                  <c:v>0.13980000000000001</c:v>
                </c:pt>
                <c:pt idx="79">
                  <c:v>0.2361</c:v>
                </c:pt>
                <c:pt idx="88">
                  <c:v>0.32769999999999999</c:v>
                </c:pt>
                <c:pt idx="97">
                  <c:v>0.47520000000000001</c:v>
                </c:pt>
                <c:pt idx="105">
                  <c:v>0.63090000000000002</c:v>
                </c:pt>
                <c:pt idx="114">
                  <c:v>0.69420000000000004</c:v>
                </c:pt>
                <c:pt idx="123">
                  <c:v>0.69579999999999997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cmabridgerelay!$A$24</c:f>
              <c:strCache>
                <c:ptCount val="1"/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5</c:v>
                </c:pt>
                <c:pt idx="40">
                  <c:v>10</c:v>
                </c:pt>
                <c:pt idx="53">
                  <c:v>30</c:v>
                </c:pt>
                <c:pt idx="62">
                  <c:v>1H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2D</c:v>
                </c:pt>
                <c:pt idx="123">
                  <c:v>2.5D</c:v>
                </c:pt>
              </c:strCache>
            </c:strRef>
          </c:cat>
          <c:val>
            <c:numRef>
              <c:f>cmabridgerelay!$B$26:$DU$26</c:f>
              <c:numCache>
                <c:formatCode>General</c:formatCode>
                <c:ptCount val="124"/>
              </c:numCache>
            </c:numRef>
          </c:val>
          <c:smooth val="0"/>
        </c:ser>
        <c:ser>
          <c:idx val="1"/>
          <c:order val="2"/>
          <c:tx>
            <c:strRef>
              <c:f>cmabridgerelay!$A$30</c:f>
              <c:strCache>
                <c:ptCount val="1"/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5</c:v>
                </c:pt>
                <c:pt idx="40">
                  <c:v>10</c:v>
                </c:pt>
                <c:pt idx="53">
                  <c:v>30</c:v>
                </c:pt>
                <c:pt idx="62">
                  <c:v>1H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2D</c:v>
                </c:pt>
                <c:pt idx="123">
                  <c:v>2.5D</c:v>
                </c:pt>
              </c:strCache>
            </c:strRef>
          </c:cat>
          <c:val>
            <c:numRef>
              <c:f>cmabridgerelay!$B$32:$DU$32</c:f>
              <c:numCache>
                <c:formatCode>General</c:formatCode>
                <c:ptCount val="124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7242112"/>
        <c:axId val="137244032"/>
      </c:lineChart>
      <c:catAx>
        <c:axId val="1372421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TTL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 rot="540000"/>
          <a:lstStyle/>
          <a:p>
            <a:pPr>
              <a:defRPr/>
            </a:pPr>
            <a:endParaRPr lang="zh-TW"/>
          </a:p>
        </c:txPr>
        <c:crossAx val="137244032"/>
        <c:crosses val="autoZero"/>
        <c:auto val="1"/>
        <c:lblAlgn val="ctr"/>
        <c:lblOffset val="100"/>
        <c:noMultiLvlLbl val="0"/>
      </c:catAx>
      <c:valAx>
        <c:axId val="137244032"/>
        <c:scaling>
          <c:orientation val="minMax"/>
          <c:max val="0.9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delivery_ratio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7242112"/>
        <c:crosses val="autoZero"/>
        <c:crossBetween val="midCat"/>
        <c:majorUnit val="0.1"/>
      </c:valAx>
      <c:spPr>
        <a:noFill/>
        <a:ln w="25400">
          <a:noFill/>
        </a:ln>
      </c:spPr>
    </c:plotArea>
    <c:legend>
      <c:legendPos val="r"/>
      <c:layout/>
      <c:overlay val="0"/>
    </c:legend>
    <c:plotVisOnly val="0"/>
    <c:dispBlanksAs val="span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cmabridgerelay!$A$18</c:f>
              <c:strCache>
                <c:ptCount val="1"/>
                <c:pt idx="0">
                  <c:v>Infocom2006</c:v>
                </c:pt>
              </c:strCache>
            </c:strRef>
          </c:tx>
          <c:val>
            <c:numRef>
              <c:f>cmabridgerelay!$B$21:$DU$21</c:f>
              <c:numCache>
                <c:formatCode>General</c:formatCode>
                <c:ptCount val="124"/>
                <c:pt idx="0">
                  <c:v>0.55379999999999996</c:v>
                </c:pt>
                <c:pt idx="19">
                  <c:v>0.69079999999999997</c:v>
                </c:pt>
                <c:pt idx="40">
                  <c:v>0.82640000000000002</c:v>
                </c:pt>
                <c:pt idx="53">
                  <c:v>1.1351</c:v>
                </c:pt>
                <c:pt idx="62">
                  <c:v>1.4536</c:v>
                </c:pt>
                <c:pt idx="79">
                  <c:v>2.2896999999999998</c:v>
                </c:pt>
                <c:pt idx="88">
                  <c:v>3.0693999999999999</c:v>
                </c:pt>
                <c:pt idx="97">
                  <c:v>4.3235000000000001</c:v>
                </c:pt>
                <c:pt idx="105">
                  <c:v>5.915</c:v>
                </c:pt>
                <c:pt idx="114">
                  <c:v>7.3171999999999997</c:v>
                </c:pt>
                <c:pt idx="123">
                  <c:v>7.7756999999999996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cmabridgerelay!$A$24</c:f>
              <c:strCache>
                <c:ptCount val="1"/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5</c:v>
                </c:pt>
                <c:pt idx="40">
                  <c:v>10</c:v>
                </c:pt>
                <c:pt idx="53">
                  <c:v>30</c:v>
                </c:pt>
                <c:pt idx="62">
                  <c:v>1H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2D</c:v>
                </c:pt>
                <c:pt idx="123">
                  <c:v>2.5D</c:v>
                </c:pt>
              </c:strCache>
            </c:strRef>
          </c:cat>
          <c:val>
            <c:numRef>
              <c:f>cmabridgerelay!$B$27:$DU$27</c:f>
              <c:numCache>
                <c:formatCode>General</c:formatCode>
                <c:ptCount val="124"/>
              </c:numCache>
            </c:numRef>
          </c:val>
          <c:smooth val="0"/>
        </c:ser>
        <c:ser>
          <c:idx val="1"/>
          <c:order val="2"/>
          <c:tx>
            <c:strRef>
              <c:f>cmabridgerelay!$A$30</c:f>
              <c:strCache>
                <c:ptCount val="1"/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5</c:v>
                </c:pt>
                <c:pt idx="40">
                  <c:v>10</c:v>
                </c:pt>
                <c:pt idx="53">
                  <c:v>30</c:v>
                </c:pt>
                <c:pt idx="62">
                  <c:v>1H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2D</c:v>
                </c:pt>
                <c:pt idx="123">
                  <c:v>2.5D</c:v>
                </c:pt>
              </c:strCache>
            </c:strRef>
          </c:cat>
          <c:val>
            <c:numRef>
              <c:f>cmabridgerelay!$B$33:$DU$33</c:f>
              <c:numCache>
                <c:formatCode>General</c:formatCode>
                <c:ptCount val="124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9714048"/>
        <c:axId val="200523136"/>
      </c:lineChart>
      <c:catAx>
        <c:axId val="897140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TTL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 rot="420000"/>
          <a:lstStyle/>
          <a:p>
            <a:pPr>
              <a:defRPr/>
            </a:pPr>
            <a:endParaRPr lang="zh-TW"/>
          </a:p>
        </c:txPr>
        <c:crossAx val="200523136"/>
        <c:crosses val="autoZero"/>
        <c:auto val="1"/>
        <c:lblAlgn val="ctr"/>
        <c:lblOffset val="100"/>
        <c:noMultiLvlLbl val="0"/>
      </c:catAx>
      <c:valAx>
        <c:axId val="200523136"/>
        <c:scaling>
          <c:orientation val="minMax"/>
          <c:max val="14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total_cost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9714048"/>
        <c:crosses val="autoZero"/>
        <c:crossBetween val="midCat"/>
        <c:majorUnit val="20"/>
      </c:valAx>
    </c:plotArea>
    <c:legend>
      <c:legendPos val="r"/>
      <c:layout/>
      <c:overlay val="0"/>
    </c:legend>
    <c:plotVisOnly val="0"/>
    <c:dispBlanksAs val="span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04048" y="632771"/>
            <a:ext cx="4572000" cy="43396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200" dirty="0" err="1"/>
              <a:t>Group.movementModel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RandomWaypoint</a:t>
            </a:r>
            <a:endParaRPr lang="en-US" altLang="zh-TW" sz="1200" dirty="0"/>
          </a:p>
          <a:p>
            <a:r>
              <a:rPr lang="en-US" altLang="zh-TW" sz="1200" dirty="0" err="1"/>
              <a:t>Group.router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DecisionEngineRouter</a:t>
            </a:r>
            <a:endParaRPr lang="en-US" altLang="zh-TW" sz="1200" dirty="0"/>
          </a:p>
          <a:p>
            <a:r>
              <a:rPr lang="en-US" altLang="zh-TW" sz="1200" dirty="0"/>
              <a:t>#</a:t>
            </a:r>
            <a:r>
              <a:rPr lang="en-US" altLang="zh-TW" sz="1200" dirty="0" err="1"/>
              <a:t>Group.router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SimbetRouter</a:t>
            </a:r>
            <a:endParaRPr lang="en-US" altLang="zh-TW" sz="1200" dirty="0"/>
          </a:p>
          <a:p>
            <a:r>
              <a:rPr lang="en-US" altLang="zh-TW" sz="1200" dirty="0"/>
              <a:t>#</a:t>
            </a:r>
            <a:r>
              <a:rPr lang="en-US" altLang="zh-TW" sz="1200" dirty="0" err="1"/>
              <a:t>Group.router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DirectDeliveryRouter</a:t>
            </a:r>
            <a:endParaRPr lang="en-US" altLang="zh-TW" sz="1200" dirty="0"/>
          </a:p>
          <a:p>
            <a:r>
              <a:rPr lang="en-US" altLang="zh-TW" sz="1200" b="1" dirty="0" err="1">
                <a:solidFill>
                  <a:schemeClr val="accent2"/>
                </a:solidFill>
              </a:rPr>
              <a:t>Group.bufferSize</a:t>
            </a:r>
            <a:r>
              <a:rPr lang="en-US" altLang="zh-TW" sz="1200" b="1" dirty="0">
                <a:solidFill>
                  <a:schemeClr val="accent2"/>
                </a:solidFill>
              </a:rPr>
              <a:t> = 50M</a:t>
            </a:r>
          </a:p>
          <a:p>
            <a:r>
              <a:rPr lang="en-US" altLang="zh-TW" sz="1200" dirty="0" err="1"/>
              <a:t>Group.nrofInterfaces</a:t>
            </a:r>
            <a:r>
              <a:rPr lang="en-US" altLang="zh-TW" sz="1200" dirty="0"/>
              <a:t> = 1</a:t>
            </a:r>
          </a:p>
          <a:p>
            <a:r>
              <a:rPr lang="en-US" altLang="zh-TW" sz="1200" dirty="0"/>
              <a:t>Group.interface1 = </a:t>
            </a:r>
            <a:r>
              <a:rPr lang="en-US" altLang="zh-TW" sz="1200" dirty="0" err="1"/>
              <a:t>btInterface</a:t>
            </a:r>
            <a:endParaRPr lang="en-US" altLang="zh-TW" sz="1200" dirty="0"/>
          </a:p>
          <a:p>
            <a:r>
              <a:rPr lang="en-US" altLang="zh-TW" sz="1200" dirty="0" err="1"/>
              <a:t>Group.speed</a:t>
            </a:r>
            <a:r>
              <a:rPr lang="en-US" altLang="zh-TW" sz="1200" dirty="0"/>
              <a:t> = 0, 0.1</a:t>
            </a:r>
          </a:p>
          <a:p>
            <a:r>
              <a:rPr lang="en-US" altLang="zh-TW" sz="1200" b="1" dirty="0" err="1">
                <a:solidFill>
                  <a:schemeClr val="accent2"/>
                </a:solidFill>
              </a:rPr>
              <a:t>Group.nrofHosts</a:t>
            </a:r>
            <a:r>
              <a:rPr lang="en-US" altLang="zh-TW" sz="1200" b="1" dirty="0">
                <a:solidFill>
                  <a:schemeClr val="accent2"/>
                </a:solidFill>
              </a:rPr>
              <a:t> = 65</a:t>
            </a:r>
          </a:p>
          <a:p>
            <a:r>
              <a:rPr lang="en-US" altLang="zh-TW" sz="1200" dirty="0" err="1"/>
              <a:t>Group.groupID</a:t>
            </a:r>
            <a:r>
              <a:rPr lang="en-US" altLang="zh-TW" sz="1200" dirty="0"/>
              <a:t> = n</a:t>
            </a:r>
          </a:p>
          <a:p>
            <a:r>
              <a:rPr lang="en-US" altLang="zh-TW" sz="1200" dirty="0"/>
              <a:t>#</a:t>
            </a:r>
            <a:r>
              <a:rPr lang="en-US" altLang="zh-TW" sz="1200" dirty="0" err="1"/>
              <a:t>Group.msgTtl</a:t>
            </a:r>
            <a:r>
              <a:rPr lang="en-US" altLang="zh-TW" sz="1200" dirty="0"/>
              <a:t> = [5000]</a:t>
            </a:r>
          </a:p>
          <a:p>
            <a:endParaRPr lang="en-US" altLang="zh-TW" sz="1200" dirty="0"/>
          </a:p>
          <a:p>
            <a:endParaRPr lang="en-US" altLang="zh-TW" sz="1200" dirty="0"/>
          </a:p>
          <a:p>
            <a:r>
              <a:rPr lang="en-US" altLang="zh-TW" sz="1200" dirty="0" err="1"/>
              <a:t>Events.nrof</a:t>
            </a:r>
            <a:r>
              <a:rPr lang="en-US" altLang="zh-TW" sz="1200" dirty="0"/>
              <a:t> = 2</a:t>
            </a:r>
          </a:p>
          <a:p>
            <a:r>
              <a:rPr lang="en-US" altLang="zh-TW" sz="1200" dirty="0"/>
              <a:t>Events1.class = </a:t>
            </a:r>
            <a:r>
              <a:rPr lang="en-US" altLang="zh-TW" sz="1200" dirty="0" err="1"/>
              <a:t>ExternalEventsQueue</a:t>
            </a:r>
            <a:endParaRPr lang="en-US" altLang="zh-TW" sz="1200" dirty="0"/>
          </a:p>
          <a:p>
            <a:r>
              <a:rPr lang="en-US" altLang="zh-TW" sz="1200" dirty="0"/>
              <a:t>Events2.class = </a:t>
            </a:r>
            <a:r>
              <a:rPr lang="en-US" altLang="zh-TW" sz="1200" dirty="0" err="1"/>
              <a:t>MessageEventGenerator</a:t>
            </a:r>
            <a:endParaRPr lang="en-US" altLang="zh-TW" sz="1200" dirty="0"/>
          </a:p>
          <a:p>
            <a:r>
              <a:rPr lang="en-US" altLang="zh-TW" sz="1200" dirty="0" err="1"/>
              <a:t>ExternalEvents.nrofPreload</a:t>
            </a:r>
            <a:r>
              <a:rPr lang="en-US" altLang="zh-TW" sz="1200" dirty="0"/>
              <a:t> = 500</a:t>
            </a:r>
          </a:p>
          <a:p>
            <a:r>
              <a:rPr lang="en-US" altLang="zh-TW" sz="1200" b="1" dirty="0" smtClean="0">
                <a:solidFill>
                  <a:schemeClr val="accent2"/>
                </a:solidFill>
              </a:rPr>
              <a:t>Events1.filePath </a:t>
            </a:r>
            <a:r>
              <a:rPr lang="en-US" altLang="zh-TW" sz="1200" b="1" dirty="0">
                <a:solidFill>
                  <a:schemeClr val="accent2"/>
                </a:solidFill>
              </a:rPr>
              <a:t>= </a:t>
            </a:r>
            <a:r>
              <a:rPr lang="en-US" altLang="zh-TW" sz="1200" b="1" dirty="0" err="1">
                <a:solidFill>
                  <a:schemeClr val="accent2"/>
                </a:solidFill>
              </a:rPr>
              <a:t>ee</a:t>
            </a:r>
            <a:r>
              <a:rPr lang="en-US" altLang="zh-TW" sz="1200" b="1" dirty="0">
                <a:solidFill>
                  <a:schemeClr val="accent2"/>
                </a:solidFill>
              </a:rPr>
              <a:t>/infocom2006_65-sorted-dirconn.txt</a:t>
            </a:r>
          </a:p>
          <a:p>
            <a:r>
              <a:rPr lang="en-US" altLang="zh-TW" sz="1200" b="1" dirty="0">
                <a:solidFill>
                  <a:schemeClr val="accent2"/>
                </a:solidFill>
              </a:rPr>
              <a:t>Events2.interval = 60, 120</a:t>
            </a:r>
          </a:p>
          <a:p>
            <a:r>
              <a:rPr lang="en-US" altLang="zh-TW" sz="1200" dirty="0"/>
              <a:t>#Events2.interval = 30, 40</a:t>
            </a:r>
          </a:p>
          <a:p>
            <a:r>
              <a:rPr lang="en-US" altLang="zh-TW" sz="1200" dirty="0"/>
              <a:t>Events2.hosts = 0,63</a:t>
            </a:r>
          </a:p>
          <a:p>
            <a:r>
              <a:rPr lang="en-US" altLang="zh-TW" sz="1200" dirty="0"/>
              <a:t>Events2.prefix = Y</a:t>
            </a:r>
          </a:p>
          <a:p>
            <a:r>
              <a:rPr lang="en-US" altLang="zh-TW" sz="1200" b="1" dirty="0">
                <a:solidFill>
                  <a:schemeClr val="accent2"/>
                </a:solidFill>
              </a:rPr>
              <a:t>Events2.size = </a:t>
            </a:r>
            <a:r>
              <a:rPr lang="en-US" altLang="zh-TW" sz="1200" b="1" dirty="0" smtClean="0">
                <a:solidFill>
                  <a:schemeClr val="accent2"/>
                </a:solidFill>
              </a:rPr>
              <a:t>1k</a:t>
            </a:r>
            <a:endParaRPr lang="en-US" altLang="zh-TW" sz="1200" b="1" dirty="0">
              <a:solidFill>
                <a:schemeClr val="accent2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2" y="632771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200" dirty="0" err="1"/>
              <a:t>Group.movementModel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RandomWaypoint</a:t>
            </a:r>
            <a:endParaRPr lang="en-US" altLang="zh-TW" sz="1200" dirty="0"/>
          </a:p>
          <a:p>
            <a:r>
              <a:rPr lang="en-US" altLang="zh-TW" sz="1200" dirty="0" err="1"/>
              <a:t>Group.router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DecisionEngineRouter</a:t>
            </a:r>
            <a:endParaRPr lang="en-US" altLang="zh-TW" sz="1200" dirty="0"/>
          </a:p>
          <a:p>
            <a:r>
              <a:rPr lang="en-US" altLang="zh-TW" sz="1200" dirty="0"/>
              <a:t>#</a:t>
            </a:r>
            <a:r>
              <a:rPr lang="en-US" altLang="zh-TW" sz="1200" dirty="0" err="1"/>
              <a:t>Group.router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SimbetRouter</a:t>
            </a:r>
            <a:endParaRPr lang="en-US" altLang="zh-TW" sz="1200" dirty="0"/>
          </a:p>
          <a:p>
            <a:r>
              <a:rPr lang="en-US" altLang="zh-TW" sz="1200" dirty="0"/>
              <a:t>#</a:t>
            </a:r>
            <a:r>
              <a:rPr lang="en-US" altLang="zh-TW" sz="1200" dirty="0" err="1"/>
              <a:t>Group.router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DirectDeliveryRouter</a:t>
            </a:r>
            <a:endParaRPr lang="en-US" altLang="zh-TW" sz="1200" dirty="0"/>
          </a:p>
          <a:p>
            <a:r>
              <a:rPr lang="en-US" altLang="zh-TW" sz="1200" b="1" dirty="0" err="1">
                <a:solidFill>
                  <a:schemeClr val="accent1"/>
                </a:solidFill>
              </a:rPr>
              <a:t>Group.bufferSize</a:t>
            </a:r>
            <a:r>
              <a:rPr lang="en-US" altLang="zh-TW" sz="1200" b="1" dirty="0">
                <a:solidFill>
                  <a:schemeClr val="accent1"/>
                </a:solidFill>
              </a:rPr>
              <a:t> = 3M</a:t>
            </a:r>
          </a:p>
          <a:p>
            <a:r>
              <a:rPr lang="en-US" altLang="zh-TW" sz="1200" dirty="0" err="1"/>
              <a:t>Group.nrofInterfaces</a:t>
            </a:r>
            <a:r>
              <a:rPr lang="en-US" altLang="zh-TW" sz="1200" dirty="0"/>
              <a:t> = 1</a:t>
            </a:r>
          </a:p>
          <a:p>
            <a:r>
              <a:rPr lang="en-US" altLang="zh-TW" sz="1200" dirty="0"/>
              <a:t>Group.interface1 = </a:t>
            </a:r>
            <a:r>
              <a:rPr lang="en-US" altLang="zh-TW" sz="1200" dirty="0" err="1"/>
              <a:t>btInterface</a:t>
            </a:r>
            <a:endParaRPr lang="en-US" altLang="zh-TW" sz="1200" dirty="0"/>
          </a:p>
          <a:p>
            <a:r>
              <a:rPr lang="en-US" altLang="zh-TW" sz="1200" dirty="0" err="1"/>
              <a:t>Group.speed</a:t>
            </a:r>
            <a:r>
              <a:rPr lang="en-US" altLang="zh-TW" sz="1200" dirty="0"/>
              <a:t> = 0, 0.1</a:t>
            </a:r>
          </a:p>
          <a:p>
            <a:r>
              <a:rPr lang="en-US" altLang="zh-TW" sz="1200" b="1" dirty="0" err="1">
                <a:solidFill>
                  <a:schemeClr val="accent1"/>
                </a:solidFill>
              </a:rPr>
              <a:t>Group.nrofHosts</a:t>
            </a:r>
            <a:r>
              <a:rPr lang="en-US" altLang="zh-TW" sz="1200" b="1" dirty="0">
                <a:solidFill>
                  <a:schemeClr val="accent1"/>
                </a:solidFill>
              </a:rPr>
              <a:t> = 98</a:t>
            </a:r>
          </a:p>
          <a:p>
            <a:r>
              <a:rPr lang="en-US" altLang="zh-TW" sz="1200" dirty="0" err="1"/>
              <a:t>Group.groupID</a:t>
            </a:r>
            <a:r>
              <a:rPr lang="en-US" altLang="zh-TW" sz="1200" dirty="0"/>
              <a:t> = n</a:t>
            </a:r>
          </a:p>
          <a:p>
            <a:r>
              <a:rPr lang="en-US" altLang="zh-TW" sz="1200" dirty="0"/>
              <a:t>#</a:t>
            </a:r>
            <a:r>
              <a:rPr lang="en-US" altLang="zh-TW" sz="1200" dirty="0" err="1"/>
              <a:t>Group.msgTtl</a:t>
            </a:r>
            <a:r>
              <a:rPr lang="en-US" altLang="zh-TW" sz="1200" dirty="0"/>
              <a:t> = [5000]</a:t>
            </a:r>
          </a:p>
          <a:p>
            <a:endParaRPr lang="en-US" altLang="zh-TW" sz="1200" dirty="0"/>
          </a:p>
          <a:p>
            <a:endParaRPr lang="en-US" altLang="zh-TW" sz="1200" dirty="0"/>
          </a:p>
          <a:p>
            <a:r>
              <a:rPr lang="en-US" altLang="zh-TW" sz="1200" dirty="0" err="1"/>
              <a:t>Events.nrof</a:t>
            </a:r>
            <a:r>
              <a:rPr lang="en-US" altLang="zh-TW" sz="1200" dirty="0"/>
              <a:t> = 2</a:t>
            </a:r>
          </a:p>
          <a:p>
            <a:r>
              <a:rPr lang="en-US" altLang="zh-TW" sz="1200" dirty="0"/>
              <a:t>Events1.class = </a:t>
            </a:r>
            <a:r>
              <a:rPr lang="en-US" altLang="zh-TW" sz="1200" dirty="0" err="1"/>
              <a:t>ExternalEventsQueue</a:t>
            </a:r>
            <a:endParaRPr lang="en-US" altLang="zh-TW" sz="1200" dirty="0"/>
          </a:p>
          <a:p>
            <a:r>
              <a:rPr lang="en-US" altLang="zh-TW" sz="1200" dirty="0"/>
              <a:t>Events2.class = </a:t>
            </a:r>
            <a:r>
              <a:rPr lang="en-US" altLang="zh-TW" sz="1200" dirty="0" err="1"/>
              <a:t>MessageEventGenerator</a:t>
            </a:r>
            <a:endParaRPr lang="en-US" altLang="zh-TW" sz="1200" dirty="0"/>
          </a:p>
          <a:p>
            <a:r>
              <a:rPr lang="en-US" altLang="zh-TW" sz="1200" dirty="0" err="1"/>
              <a:t>ExternalEvents.nrofPreload</a:t>
            </a:r>
            <a:r>
              <a:rPr lang="en-US" altLang="zh-TW" sz="1200" dirty="0"/>
              <a:t> = </a:t>
            </a:r>
            <a:r>
              <a:rPr lang="en-US" altLang="zh-TW" sz="1200" dirty="0" smtClean="0"/>
              <a:t>500</a:t>
            </a:r>
            <a:endParaRPr lang="en-US" altLang="zh-TW" sz="1200" dirty="0"/>
          </a:p>
          <a:p>
            <a:r>
              <a:rPr lang="en-US" altLang="zh-TW" sz="1200" b="1" dirty="0">
                <a:solidFill>
                  <a:schemeClr val="accent1"/>
                </a:solidFill>
              </a:rPr>
              <a:t>Events1.filePath = </a:t>
            </a:r>
            <a:r>
              <a:rPr lang="en-US" altLang="zh-TW" sz="1200" b="1" dirty="0" err="1">
                <a:solidFill>
                  <a:schemeClr val="accent1"/>
                </a:solidFill>
              </a:rPr>
              <a:t>ee</a:t>
            </a:r>
            <a:r>
              <a:rPr lang="en-US" altLang="zh-TW" sz="1200" b="1" dirty="0">
                <a:solidFill>
                  <a:schemeClr val="accent1"/>
                </a:solidFill>
              </a:rPr>
              <a:t>/haggle6-infocom6-dirconn.txt</a:t>
            </a:r>
          </a:p>
          <a:p>
            <a:r>
              <a:rPr lang="en-US" altLang="zh-TW" sz="1200" b="1" dirty="0">
                <a:solidFill>
                  <a:schemeClr val="accent1"/>
                </a:solidFill>
              </a:rPr>
              <a:t>Events2.interval = 30,40</a:t>
            </a:r>
          </a:p>
          <a:p>
            <a:r>
              <a:rPr lang="en-US" altLang="zh-TW" sz="1200" dirty="0"/>
              <a:t>Events2.hosts = 0,98</a:t>
            </a:r>
          </a:p>
          <a:p>
            <a:r>
              <a:rPr lang="en-US" altLang="zh-TW" sz="1200" dirty="0"/>
              <a:t>Events2.prefix = Y</a:t>
            </a:r>
          </a:p>
          <a:p>
            <a:r>
              <a:rPr lang="en-US" altLang="zh-TW" sz="1200" b="1" dirty="0">
                <a:solidFill>
                  <a:schemeClr val="accent1"/>
                </a:solidFill>
              </a:rPr>
              <a:t>Events2.size = 25k</a:t>
            </a:r>
            <a:endParaRPr lang="zh-TW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99592" y="257693"/>
            <a:ext cx="141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Paper</a:t>
            </a:r>
            <a:r>
              <a:rPr lang="zh-TW" altLang="en-US" dirty="0" smtClean="0"/>
              <a:t>的版本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868144" y="2576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學長用的版本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637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1198380"/>
              </p:ext>
            </p:extLst>
          </p:nvPr>
        </p:nvGraphicFramePr>
        <p:xfrm>
          <a:off x="1475656" y="188640"/>
          <a:ext cx="632460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6525120"/>
              </p:ext>
            </p:extLst>
          </p:nvPr>
        </p:nvGraphicFramePr>
        <p:xfrm>
          <a:off x="1403648" y="2924944"/>
          <a:ext cx="62198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8508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153</Words>
  <Application>Microsoft Office PowerPoint</Application>
  <PresentationFormat>如螢幕大小 (4:3)</PresentationFormat>
  <Paragraphs>51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Ellison</dc:creator>
  <cp:lastModifiedBy>Ellison</cp:lastModifiedBy>
  <cp:revision>9</cp:revision>
  <dcterms:created xsi:type="dcterms:W3CDTF">2014-02-17T08:16:44Z</dcterms:created>
  <dcterms:modified xsi:type="dcterms:W3CDTF">2014-02-17T08:30:05Z</dcterms:modified>
</cp:coreProperties>
</file>