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2014/2/21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72456"/>
              </p:ext>
            </p:extLst>
          </p:nvPr>
        </p:nvGraphicFramePr>
        <p:xfrm>
          <a:off x="827584" y="1628800"/>
          <a:ext cx="7008440" cy="2221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110"/>
                <a:gridCol w="1752110"/>
                <a:gridCol w="1752110"/>
                <a:gridCol w="1752110"/>
              </a:tblGrid>
              <a:tr h="65361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                  </a:t>
                      </a:r>
                      <a:r>
                        <a:rPr lang="zh-TW" altLang="en-US" dirty="0" smtClean="0"/>
                        <a:t>程式</a:t>
                      </a:r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r>
                        <a:rPr lang="en-US" altLang="zh-TW" dirty="0" err="1" smtClean="0"/>
                        <a:t>DefaultSetting</a:t>
                      </a:r>
                      <a:endParaRPr lang="zh-TW" altLang="en-US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我的程式</a:t>
                      </a:r>
                      <a:r>
                        <a:rPr lang="en-US" altLang="zh-TW" dirty="0" smtClean="0"/>
                        <a:t/>
                      </a:r>
                      <a:br>
                        <a:rPr lang="en-US" altLang="zh-TW" dirty="0" smtClean="0"/>
                      </a:br>
                      <a:r>
                        <a:rPr lang="en-US" altLang="zh-TW" dirty="0" smtClean="0"/>
                        <a:t>(</a:t>
                      </a:r>
                      <a:r>
                        <a:rPr lang="en-US" altLang="zh-TW" dirty="0" err="1" smtClean="0"/>
                        <a:t>BubbleRap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家熯的程式</a:t>
                      </a:r>
                      <a:r>
                        <a:rPr lang="en-US" altLang="zh-TW" dirty="0" smtClean="0"/>
                        <a:t/>
                      </a:r>
                      <a:br>
                        <a:rPr lang="en-US" altLang="zh-TW" dirty="0" smtClean="0"/>
                      </a:br>
                      <a:r>
                        <a:rPr lang="en-US" altLang="zh-TW" dirty="0" smtClean="0"/>
                        <a:t>(</a:t>
                      </a:r>
                      <a:r>
                        <a:rPr lang="en-US" altLang="zh-TW" dirty="0" err="1" smtClean="0"/>
                        <a:t>BubbleRap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學長的程式</a:t>
                      </a:r>
                      <a:r>
                        <a:rPr lang="en-US" altLang="zh-TW" dirty="0" smtClean="0"/>
                        <a:t/>
                      </a:r>
                      <a:br>
                        <a:rPr lang="en-US" altLang="zh-TW" dirty="0" smtClean="0"/>
                      </a:br>
                      <a:r>
                        <a:rPr lang="en-US" altLang="zh-TW" dirty="0" smtClean="0"/>
                        <a:t>(</a:t>
                      </a:r>
                      <a:r>
                        <a:rPr lang="en-US" altLang="zh-TW" dirty="0" err="1" smtClean="0"/>
                        <a:t>BubbleRap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65361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Paper</a:t>
                      </a:r>
                    </a:p>
                    <a:p>
                      <a:r>
                        <a:rPr lang="en-US" altLang="zh-TW" dirty="0" smtClean="0"/>
                        <a:t>(98</a:t>
                      </a:r>
                      <a:r>
                        <a:rPr lang="zh-TW" altLang="en-US" dirty="0" smtClean="0"/>
                        <a:t>個</a:t>
                      </a:r>
                      <a:r>
                        <a:rPr lang="en-US" altLang="zh-TW" dirty="0" smtClean="0"/>
                        <a:t>nodes)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/>
                          </a:solidFill>
                        </a:rPr>
                        <a:t>NO</a:t>
                      </a:r>
                      <a:endParaRPr lang="zh-TW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  <a:tr h="653613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學長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(65</a:t>
                      </a:r>
                      <a:r>
                        <a:rPr lang="zh-TW" altLang="en-US" dirty="0" smtClean="0"/>
                        <a:t>個</a:t>
                      </a:r>
                      <a:r>
                        <a:rPr lang="en-US" altLang="zh-TW" dirty="0" smtClean="0"/>
                        <a:t>nodes)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/>
                          </a:solidFill>
                        </a:rPr>
                        <a:t>NO</a:t>
                      </a:r>
                      <a:endParaRPr lang="zh-TW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/>
                          </a:solidFill>
                        </a:rPr>
                        <a:t>NO</a:t>
                      </a:r>
                      <a:endParaRPr lang="zh-TW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1"/>
                          </a:solidFill>
                        </a:rPr>
                        <a:t>OK</a:t>
                      </a:r>
                      <a:endParaRPr lang="zh-TW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3707904" y="764703"/>
            <a:ext cx="1828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accent6"/>
                </a:solidFill>
              </a:rPr>
              <a:t>Infocom2006</a:t>
            </a:r>
            <a:endParaRPr lang="zh-TW" altLang="en-US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88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37335"/>
            <a:ext cx="4572000" cy="635558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TW" sz="1100" dirty="0"/>
          </a:p>
          <a:p>
            <a:r>
              <a:rPr lang="en-US" altLang="zh-TW" sz="1100" dirty="0"/>
              <a:t>Scenario.name = simbet_D01%%</a:t>
            </a:r>
            <a:r>
              <a:rPr lang="en-US" altLang="zh-TW" sz="1100" dirty="0" err="1"/>
              <a:t>Group.router</a:t>
            </a:r>
            <a:r>
              <a:rPr lang="en-US" altLang="zh-TW" sz="1100" dirty="0"/>
              <a:t>%%%</a:t>
            </a:r>
          </a:p>
          <a:p>
            <a:r>
              <a:rPr lang="en-US" altLang="zh-TW" sz="1100" dirty="0" err="1"/>
              <a:t>Scenario.simulateConnections</a:t>
            </a:r>
            <a:r>
              <a:rPr lang="en-US" altLang="zh-TW" sz="1100" dirty="0"/>
              <a:t> = false</a:t>
            </a:r>
          </a:p>
          <a:p>
            <a:r>
              <a:rPr lang="en-US" altLang="zh-TW" sz="1100" dirty="0" err="1"/>
              <a:t>Scenario.updateInterval</a:t>
            </a:r>
            <a:r>
              <a:rPr lang="en-US" altLang="zh-TW" sz="1100" dirty="0"/>
              <a:t> = 1</a:t>
            </a:r>
          </a:p>
          <a:p>
            <a:r>
              <a:rPr lang="en-US" altLang="zh-TW" sz="1100" dirty="0" err="1"/>
              <a:t>Scenario.endTime</a:t>
            </a:r>
            <a:r>
              <a:rPr lang="en-US" altLang="zh-TW" sz="1100" dirty="0"/>
              <a:t> = 259200</a:t>
            </a:r>
          </a:p>
          <a:p>
            <a:r>
              <a:rPr lang="en-US" altLang="zh-TW" sz="1100" dirty="0" err="1"/>
              <a:t>Scenario.nrofHostGroups</a:t>
            </a:r>
            <a:r>
              <a:rPr lang="en-US" altLang="zh-TW" sz="1100" dirty="0"/>
              <a:t> = 1</a:t>
            </a:r>
          </a:p>
          <a:p>
            <a:endParaRPr lang="en-US" altLang="zh-TW" sz="1100" dirty="0"/>
          </a:p>
          <a:p>
            <a:endParaRPr lang="en-US" altLang="zh-TW" sz="1100" dirty="0"/>
          </a:p>
          <a:p>
            <a:r>
              <a:rPr lang="en-US" altLang="zh-TW" sz="1100" dirty="0" err="1"/>
              <a:t>btInterface.type</a:t>
            </a:r>
            <a:r>
              <a:rPr lang="en-US" altLang="zh-TW" sz="1100" dirty="0"/>
              <a:t> = </a:t>
            </a:r>
            <a:r>
              <a:rPr lang="en-US" altLang="zh-TW" sz="1100" dirty="0" err="1"/>
              <a:t>SimpleBroadcastInterface</a:t>
            </a:r>
            <a:endParaRPr lang="en-US" altLang="zh-TW" sz="1100" dirty="0"/>
          </a:p>
          <a:p>
            <a:r>
              <a:rPr lang="en-US" altLang="zh-TW" sz="1100" dirty="0" err="1">
                <a:solidFill>
                  <a:schemeClr val="accent2"/>
                </a:solidFill>
              </a:rPr>
              <a:t>btInterface.transmitSpeed</a:t>
            </a:r>
            <a:r>
              <a:rPr lang="en-US" altLang="zh-TW" sz="1100" dirty="0">
                <a:solidFill>
                  <a:schemeClr val="accent2"/>
                </a:solidFill>
              </a:rPr>
              <a:t> = 250k</a:t>
            </a:r>
          </a:p>
          <a:p>
            <a:r>
              <a:rPr lang="en-US" altLang="zh-TW" sz="1100" dirty="0" err="1"/>
              <a:t>btInterface.transmitRange</a:t>
            </a:r>
            <a:r>
              <a:rPr lang="en-US" altLang="zh-TW" sz="1100" dirty="0"/>
              <a:t> = 10</a:t>
            </a:r>
          </a:p>
          <a:p>
            <a:endParaRPr lang="en-US" altLang="zh-TW" sz="1100" dirty="0"/>
          </a:p>
          <a:p>
            <a:endParaRPr lang="en-US" altLang="zh-TW" sz="1100" dirty="0"/>
          </a:p>
          <a:p>
            <a:r>
              <a:rPr lang="en-US" altLang="zh-TW" sz="1100" dirty="0"/>
              <a:t>###################################</a:t>
            </a:r>
          </a:p>
          <a:p>
            <a:r>
              <a:rPr lang="en-US" altLang="zh-TW" sz="1100" dirty="0" err="1"/>
              <a:t>Group.movementModel</a:t>
            </a:r>
            <a:r>
              <a:rPr lang="en-US" altLang="zh-TW" sz="1100" dirty="0"/>
              <a:t> = </a:t>
            </a:r>
            <a:r>
              <a:rPr lang="en-US" altLang="zh-TW" sz="1100" dirty="0" err="1"/>
              <a:t>RandomWaypoint</a:t>
            </a:r>
            <a:endParaRPr lang="en-US" altLang="zh-TW" sz="1100" dirty="0"/>
          </a:p>
          <a:p>
            <a:r>
              <a:rPr lang="en-US" altLang="zh-TW" sz="1100" dirty="0" err="1"/>
              <a:t>Group.router</a:t>
            </a:r>
            <a:r>
              <a:rPr lang="en-US" altLang="zh-TW" sz="1100" dirty="0"/>
              <a:t> = </a:t>
            </a:r>
            <a:r>
              <a:rPr lang="en-US" altLang="zh-TW" sz="1100" dirty="0" err="1"/>
              <a:t>DecisionEngineRouter</a:t>
            </a:r>
            <a:endParaRPr lang="en-US" altLang="zh-TW" sz="1100" dirty="0"/>
          </a:p>
          <a:p>
            <a:r>
              <a:rPr lang="en-US" altLang="zh-TW" sz="1100" dirty="0"/>
              <a:t>#</a:t>
            </a:r>
            <a:r>
              <a:rPr lang="en-US" altLang="zh-TW" sz="1100" dirty="0" err="1"/>
              <a:t>Group.router</a:t>
            </a:r>
            <a:r>
              <a:rPr lang="en-US" altLang="zh-TW" sz="1100" dirty="0"/>
              <a:t> = </a:t>
            </a:r>
            <a:r>
              <a:rPr lang="en-US" altLang="zh-TW" sz="1100" dirty="0" err="1"/>
              <a:t>SimbetRouter</a:t>
            </a:r>
            <a:endParaRPr lang="en-US" altLang="zh-TW" sz="1100" dirty="0"/>
          </a:p>
          <a:p>
            <a:r>
              <a:rPr lang="en-US" altLang="zh-TW" sz="1100" dirty="0"/>
              <a:t>#</a:t>
            </a:r>
            <a:r>
              <a:rPr lang="en-US" altLang="zh-TW" sz="1100" dirty="0" err="1"/>
              <a:t>Group.router</a:t>
            </a:r>
            <a:r>
              <a:rPr lang="en-US" altLang="zh-TW" sz="1100" dirty="0"/>
              <a:t> = </a:t>
            </a:r>
            <a:r>
              <a:rPr lang="en-US" altLang="zh-TW" sz="1100" dirty="0" err="1"/>
              <a:t>DirectDeliveryRouter</a:t>
            </a:r>
            <a:endParaRPr lang="en-US" altLang="zh-TW" sz="1100" dirty="0"/>
          </a:p>
          <a:p>
            <a:r>
              <a:rPr lang="en-US" altLang="zh-TW" sz="1100" dirty="0" err="1">
                <a:solidFill>
                  <a:schemeClr val="accent2"/>
                </a:solidFill>
              </a:rPr>
              <a:t>Group.bufferSize</a:t>
            </a:r>
            <a:r>
              <a:rPr lang="en-US" altLang="zh-TW" sz="1100" dirty="0">
                <a:solidFill>
                  <a:schemeClr val="accent2"/>
                </a:solidFill>
              </a:rPr>
              <a:t> = 3M</a:t>
            </a:r>
          </a:p>
          <a:p>
            <a:r>
              <a:rPr lang="en-US" altLang="zh-TW" sz="1100" dirty="0" err="1"/>
              <a:t>Group.nrofInterfaces</a:t>
            </a:r>
            <a:r>
              <a:rPr lang="en-US" altLang="zh-TW" sz="1100" dirty="0"/>
              <a:t> = 1</a:t>
            </a:r>
          </a:p>
          <a:p>
            <a:r>
              <a:rPr lang="en-US" altLang="zh-TW" sz="1100" dirty="0"/>
              <a:t>Group.interface1 = </a:t>
            </a:r>
            <a:r>
              <a:rPr lang="en-US" altLang="zh-TW" sz="1100" dirty="0" err="1"/>
              <a:t>btInterface</a:t>
            </a:r>
            <a:endParaRPr lang="en-US" altLang="zh-TW" sz="1100" dirty="0"/>
          </a:p>
          <a:p>
            <a:r>
              <a:rPr lang="en-US" altLang="zh-TW" sz="1100" dirty="0" err="1"/>
              <a:t>Group.speed</a:t>
            </a:r>
            <a:r>
              <a:rPr lang="en-US" altLang="zh-TW" sz="1100" dirty="0"/>
              <a:t> = 0, 0.1</a:t>
            </a:r>
          </a:p>
          <a:p>
            <a:r>
              <a:rPr lang="en-US" altLang="zh-TW" sz="1100" dirty="0" err="1">
                <a:solidFill>
                  <a:schemeClr val="accent2"/>
                </a:solidFill>
              </a:rPr>
              <a:t>Group.nrofHosts</a:t>
            </a:r>
            <a:r>
              <a:rPr lang="en-US" altLang="zh-TW" sz="1100" dirty="0">
                <a:solidFill>
                  <a:schemeClr val="accent2"/>
                </a:solidFill>
              </a:rPr>
              <a:t> = 98</a:t>
            </a:r>
          </a:p>
          <a:p>
            <a:r>
              <a:rPr lang="en-US" altLang="zh-TW" sz="1100" dirty="0" err="1"/>
              <a:t>Group.groupID</a:t>
            </a:r>
            <a:r>
              <a:rPr lang="en-US" altLang="zh-TW" sz="1100" dirty="0"/>
              <a:t> = n</a:t>
            </a:r>
          </a:p>
          <a:p>
            <a:r>
              <a:rPr lang="en-US" altLang="zh-TW" sz="1100" dirty="0"/>
              <a:t>#</a:t>
            </a:r>
            <a:r>
              <a:rPr lang="en-US" altLang="zh-TW" sz="1100" dirty="0" err="1"/>
              <a:t>Group.msgTtl</a:t>
            </a:r>
            <a:r>
              <a:rPr lang="en-US" altLang="zh-TW" sz="1100" dirty="0"/>
              <a:t> = [5000]</a:t>
            </a:r>
          </a:p>
          <a:p>
            <a:endParaRPr lang="en-US" altLang="zh-TW" sz="1100" dirty="0"/>
          </a:p>
          <a:p>
            <a:endParaRPr lang="en-US" altLang="zh-TW" sz="1100" dirty="0"/>
          </a:p>
          <a:p>
            <a:r>
              <a:rPr lang="en-US" altLang="zh-TW" sz="1100" dirty="0" err="1"/>
              <a:t>Events.nrof</a:t>
            </a:r>
            <a:r>
              <a:rPr lang="en-US" altLang="zh-TW" sz="1100" dirty="0"/>
              <a:t> = 2</a:t>
            </a:r>
          </a:p>
          <a:p>
            <a:r>
              <a:rPr lang="en-US" altLang="zh-TW" sz="1100" dirty="0"/>
              <a:t>Events1.class = </a:t>
            </a:r>
            <a:r>
              <a:rPr lang="en-US" altLang="zh-TW" sz="1100" dirty="0" err="1"/>
              <a:t>ExternalEventsQueue</a:t>
            </a:r>
            <a:endParaRPr lang="en-US" altLang="zh-TW" sz="1100" dirty="0"/>
          </a:p>
          <a:p>
            <a:r>
              <a:rPr lang="en-US" altLang="zh-TW" sz="1100" dirty="0"/>
              <a:t>Events2.class = </a:t>
            </a:r>
            <a:r>
              <a:rPr lang="en-US" altLang="zh-TW" sz="1100" dirty="0" err="1"/>
              <a:t>MessageEventGenerator</a:t>
            </a:r>
            <a:endParaRPr lang="en-US" altLang="zh-TW" sz="1100" dirty="0"/>
          </a:p>
          <a:p>
            <a:r>
              <a:rPr lang="en-US" altLang="zh-TW" sz="1100" dirty="0" err="1"/>
              <a:t>ExternalEvents.nrofPreload</a:t>
            </a:r>
            <a:r>
              <a:rPr lang="en-US" altLang="zh-TW" sz="1100" dirty="0"/>
              <a:t> = 500</a:t>
            </a:r>
          </a:p>
          <a:p>
            <a:r>
              <a:rPr lang="en-US" altLang="zh-TW" sz="1100" dirty="0"/>
              <a:t>#Events1.filePath = </a:t>
            </a:r>
            <a:r>
              <a:rPr lang="en-US" altLang="zh-TW" sz="1100" dirty="0" err="1"/>
              <a:t>ee</a:t>
            </a:r>
            <a:r>
              <a:rPr lang="en-US" altLang="zh-TW" sz="1100" dirty="0"/>
              <a:t>/filter-mitfrom9to2-stamp.txt</a:t>
            </a:r>
          </a:p>
          <a:p>
            <a:r>
              <a:rPr lang="en-US" altLang="zh-TW" sz="1100" dirty="0">
                <a:solidFill>
                  <a:schemeClr val="accent2"/>
                </a:solidFill>
              </a:rPr>
              <a:t>Events1.filePath = </a:t>
            </a:r>
            <a:r>
              <a:rPr lang="en-US" altLang="zh-TW" sz="1100" dirty="0" err="1">
                <a:solidFill>
                  <a:schemeClr val="accent2"/>
                </a:solidFill>
              </a:rPr>
              <a:t>ee</a:t>
            </a:r>
            <a:r>
              <a:rPr lang="en-US" altLang="zh-TW" sz="1100" dirty="0">
                <a:solidFill>
                  <a:schemeClr val="accent2"/>
                </a:solidFill>
              </a:rPr>
              <a:t>/haggle6-infocom6.csv</a:t>
            </a:r>
          </a:p>
          <a:p>
            <a:r>
              <a:rPr lang="en-US" altLang="zh-TW" sz="1100" dirty="0">
                <a:solidFill>
                  <a:schemeClr val="accent2"/>
                </a:solidFill>
              </a:rPr>
              <a:t>Events2.interval = 30,40</a:t>
            </a:r>
          </a:p>
          <a:p>
            <a:r>
              <a:rPr lang="en-US" altLang="zh-TW" sz="1100" dirty="0">
                <a:solidFill>
                  <a:schemeClr val="accent2"/>
                </a:solidFill>
              </a:rPr>
              <a:t>Events2.hosts = 0,98</a:t>
            </a:r>
          </a:p>
          <a:p>
            <a:r>
              <a:rPr lang="en-US" altLang="zh-TW" sz="1100" dirty="0"/>
              <a:t>Events2.prefix = Y</a:t>
            </a:r>
          </a:p>
          <a:p>
            <a:r>
              <a:rPr lang="en-US" altLang="zh-TW" sz="1100" dirty="0">
                <a:solidFill>
                  <a:schemeClr val="accent2"/>
                </a:solidFill>
              </a:rPr>
              <a:t>Events2.size = 25k</a:t>
            </a:r>
            <a:endParaRPr lang="zh-TW" altLang="en-US" sz="1100" dirty="0">
              <a:solidFill>
                <a:schemeClr val="accent2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228184" y="4581128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98</a:t>
            </a:r>
            <a:r>
              <a:rPr lang="zh-TW" altLang="en-US" dirty="0" smtClean="0">
                <a:solidFill>
                  <a:schemeClr val="accent1"/>
                </a:solidFill>
              </a:rPr>
              <a:t>個</a:t>
            </a:r>
            <a:r>
              <a:rPr lang="en-US" altLang="zh-TW" dirty="0" smtClean="0">
                <a:solidFill>
                  <a:schemeClr val="accent1"/>
                </a:solidFill>
              </a:rPr>
              <a:t>Nodes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01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230037" y="4869160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98</a:t>
            </a:r>
            <a:r>
              <a:rPr lang="zh-TW" altLang="en-US" dirty="0" smtClean="0">
                <a:solidFill>
                  <a:schemeClr val="accent1"/>
                </a:solidFill>
              </a:rPr>
              <a:t>個</a:t>
            </a:r>
            <a:r>
              <a:rPr lang="en-US" altLang="zh-TW" dirty="0" smtClean="0">
                <a:solidFill>
                  <a:schemeClr val="accent1"/>
                </a:solidFill>
              </a:rPr>
              <a:t>Nodes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07288"/>
            <a:ext cx="3964676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5302032" y="188640"/>
            <a:ext cx="272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學長的</a:t>
            </a:r>
            <a:r>
              <a:rPr lang="en-US" altLang="zh-TW" dirty="0" err="1" smtClean="0"/>
              <a:t>BubbleRap</a:t>
            </a:r>
            <a:r>
              <a:rPr lang="en-US" altLang="zh-TW" dirty="0" smtClean="0"/>
              <a:t>(</a:t>
            </a:r>
            <a:r>
              <a:rPr lang="zh-TW" altLang="en-US" dirty="0" smtClean="0">
                <a:solidFill>
                  <a:schemeClr val="accent2"/>
                </a:solidFill>
              </a:rPr>
              <a:t>不正常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72495"/>
            <a:ext cx="3850518" cy="2527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577048" y="312277"/>
            <a:ext cx="348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我的</a:t>
            </a:r>
            <a:r>
              <a:rPr lang="en-US" altLang="zh-TW" dirty="0" err="1" smtClean="0"/>
              <a:t>BubbleRap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Cost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最高達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300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792317"/>
            <a:ext cx="4433625" cy="289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527728" y="3407679"/>
            <a:ext cx="37183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家熯的</a:t>
            </a:r>
            <a:r>
              <a:rPr lang="en-US" altLang="zh-TW" dirty="0" err="1" smtClean="0"/>
              <a:t>BubbleRap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Cost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最高達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300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多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138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64635" y="0"/>
            <a:ext cx="4572000" cy="692497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TW" sz="1200" dirty="0"/>
          </a:p>
          <a:p>
            <a:r>
              <a:rPr lang="en-US" altLang="zh-TW" sz="1200" dirty="0"/>
              <a:t>Scenario.name = simbet_D01%%</a:t>
            </a:r>
            <a:r>
              <a:rPr lang="en-US" altLang="zh-TW" sz="1200" dirty="0" err="1"/>
              <a:t>Group.router</a:t>
            </a:r>
            <a:r>
              <a:rPr lang="en-US" altLang="zh-TW" sz="1200" dirty="0"/>
              <a:t>%%%</a:t>
            </a:r>
          </a:p>
          <a:p>
            <a:r>
              <a:rPr lang="en-US" altLang="zh-TW" sz="1200" dirty="0" err="1"/>
              <a:t>Scenario.simulateConnections</a:t>
            </a:r>
            <a:r>
              <a:rPr lang="en-US" altLang="zh-TW" sz="1200" dirty="0"/>
              <a:t> = false</a:t>
            </a:r>
          </a:p>
          <a:p>
            <a:r>
              <a:rPr lang="en-US" altLang="zh-TW" sz="1200" dirty="0" err="1"/>
              <a:t>Scenario.updateInterval</a:t>
            </a:r>
            <a:r>
              <a:rPr lang="en-US" altLang="zh-TW" sz="1200" dirty="0"/>
              <a:t> = 1</a:t>
            </a:r>
          </a:p>
          <a:p>
            <a:r>
              <a:rPr lang="en-US" altLang="zh-TW" sz="1200" dirty="0" err="1"/>
              <a:t>Scenario.endTime</a:t>
            </a:r>
            <a:r>
              <a:rPr lang="en-US" altLang="zh-TW" sz="1200" dirty="0"/>
              <a:t> = 259200</a:t>
            </a:r>
          </a:p>
          <a:p>
            <a:r>
              <a:rPr lang="en-US" altLang="zh-TW" sz="1200" dirty="0" err="1"/>
              <a:t>Scenario.nrofHostGroups</a:t>
            </a:r>
            <a:r>
              <a:rPr lang="en-US" altLang="zh-TW" sz="1200" dirty="0"/>
              <a:t> = 1</a:t>
            </a:r>
          </a:p>
          <a:p>
            <a:endParaRPr lang="en-US" altLang="zh-TW" sz="1200" dirty="0"/>
          </a:p>
          <a:p>
            <a:endParaRPr lang="en-US" altLang="zh-TW" sz="1200" dirty="0"/>
          </a:p>
          <a:p>
            <a:r>
              <a:rPr lang="en-US" altLang="zh-TW" sz="1200" dirty="0" err="1"/>
              <a:t>btInterface.type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SimpleBroadcastInterface</a:t>
            </a:r>
            <a:endParaRPr lang="en-US" altLang="zh-TW" sz="1200" dirty="0"/>
          </a:p>
          <a:p>
            <a:r>
              <a:rPr lang="en-US" altLang="zh-TW" sz="1200" dirty="0" err="1">
                <a:solidFill>
                  <a:schemeClr val="accent2"/>
                </a:solidFill>
              </a:rPr>
              <a:t>btInterface.transmitSpeed</a:t>
            </a:r>
            <a:r>
              <a:rPr lang="en-US" altLang="zh-TW" sz="1200" dirty="0">
                <a:solidFill>
                  <a:schemeClr val="accent2"/>
                </a:solidFill>
              </a:rPr>
              <a:t> = 250k</a:t>
            </a:r>
          </a:p>
          <a:p>
            <a:r>
              <a:rPr lang="en-US" altLang="zh-TW" sz="1200" dirty="0" err="1"/>
              <a:t>btInterface.transmitRange</a:t>
            </a:r>
            <a:r>
              <a:rPr lang="en-US" altLang="zh-TW" sz="1200" dirty="0"/>
              <a:t> = 10</a:t>
            </a:r>
          </a:p>
          <a:p>
            <a:endParaRPr lang="en-US" altLang="zh-TW" sz="1200" dirty="0"/>
          </a:p>
          <a:p>
            <a:endParaRPr lang="en-US" altLang="zh-TW" sz="1200" dirty="0"/>
          </a:p>
          <a:p>
            <a:r>
              <a:rPr lang="en-US" altLang="zh-TW" sz="1200" dirty="0"/>
              <a:t>###################################</a:t>
            </a:r>
          </a:p>
          <a:p>
            <a:r>
              <a:rPr lang="en-US" altLang="zh-TW" sz="1200" dirty="0" err="1"/>
              <a:t>Group.movementModel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RandomWaypoint</a:t>
            </a:r>
            <a:endParaRPr lang="en-US" altLang="zh-TW" sz="1200" dirty="0"/>
          </a:p>
          <a:p>
            <a:r>
              <a:rPr lang="en-US" altLang="zh-TW" sz="1200" dirty="0" err="1"/>
              <a:t>Group.router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DecisionEngineRouter</a:t>
            </a:r>
            <a:endParaRPr lang="en-US" altLang="zh-TW" sz="1200" dirty="0"/>
          </a:p>
          <a:p>
            <a:r>
              <a:rPr lang="en-US" altLang="zh-TW" sz="1200" dirty="0"/>
              <a:t>#</a:t>
            </a:r>
            <a:r>
              <a:rPr lang="en-US" altLang="zh-TW" sz="1200" dirty="0" err="1"/>
              <a:t>Group.router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SimbetRouter</a:t>
            </a:r>
            <a:endParaRPr lang="en-US" altLang="zh-TW" sz="1200" dirty="0"/>
          </a:p>
          <a:p>
            <a:r>
              <a:rPr lang="en-US" altLang="zh-TW" sz="1200" dirty="0"/>
              <a:t>#</a:t>
            </a:r>
            <a:r>
              <a:rPr lang="en-US" altLang="zh-TW" sz="1200" dirty="0" err="1"/>
              <a:t>Group.router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DirectDeliveryRouter</a:t>
            </a:r>
            <a:endParaRPr lang="en-US" altLang="zh-TW" sz="1200" dirty="0"/>
          </a:p>
          <a:p>
            <a:r>
              <a:rPr lang="en-US" altLang="zh-TW" sz="1200" dirty="0" err="1">
                <a:solidFill>
                  <a:schemeClr val="accent2"/>
                </a:solidFill>
              </a:rPr>
              <a:t>Group.bufferSize</a:t>
            </a:r>
            <a:r>
              <a:rPr lang="en-US" altLang="zh-TW" sz="1200" dirty="0">
                <a:solidFill>
                  <a:schemeClr val="accent2"/>
                </a:solidFill>
              </a:rPr>
              <a:t> = 50M</a:t>
            </a:r>
          </a:p>
          <a:p>
            <a:r>
              <a:rPr lang="en-US" altLang="zh-TW" sz="1200" dirty="0" err="1"/>
              <a:t>Group.nrofInterfaces</a:t>
            </a:r>
            <a:r>
              <a:rPr lang="en-US" altLang="zh-TW" sz="1200" dirty="0"/>
              <a:t> = 1</a:t>
            </a:r>
          </a:p>
          <a:p>
            <a:r>
              <a:rPr lang="en-US" altLang="zh-TW" sz="1200" dirty="0"/>
              <a:t>Group.interface1 = </a:t>
            </a:r>
            <a:r>
              <a:rPr lang="en-US" altLang="zh-TW" sz="1200" dirty="0" err="1"/>
              <a:t>btInterface</a:t>
            </a:r>
            <a:endParaRPr lang="en-US" altLang="zh-TW" sz="1200" dirty="0"/>
          </a:p>
          <a:p>
            <a:r>
              <a:rPr lang="en-US" altLang="zh-TW" sz="1200" dirty="0" err="1"/>
              <a:t>Group.speed</a:t>
            </a:r>
            <a:r>
              <a:rPr lang="en-US" altLang="zh-TW" sz="1200" dirty="0"/>
              <a:t> = 0, 0.1</a:t>
            </a:r>
          </a:p>
          <a:p>
            <a:r>
              <a:rPr lang="en-US" altLang="zh-TW" sz="1200" dirty="0" err="1">
                <a:solidFill>
                  <a:schemeClr val="accent2"/>
                </a:solidFill>
              </a:rPr>
              <a:t>Group.nrofHosts</a:t>
            </a:r>
            <a:r>
              <a:rPr lang="en-US" altLang="zh-TW" sz="1200" dirty="0">
                <a:solidFill>
                  <a:schemeClr val="accent2"/>
                </a:solidFill>
              </a:rPr>
              <a:t> = 65</a:t>
            </a:r>
          </a:p>
          <a:p>
            <a:r>
              <a:rPr lang="en-US" altLang="zh-TW" sz="1200" dirty="0" err="1"/>
              <a:t>Group.groupID</a:t>
            </a:r>
            <a:r>
              <a:rPr lang="en-US" altLang="zh-TW" sz="1200" dirty="0"/>
              <a:t> = n</a:t>
            </a:r>
          </a:p>
          <a:p>
            <a:r>
              <a:rPr lang="en-US" altLang="zh-TW" sz="1200" dirty="0"/>
              <a:t>#</a:t>
            </a:r>
            <a:r>
              <a:rPr lang="en-US" altLang="zh-TW" sz="1200" dirty="0" err="1"/>
              <a:t>Group.msgTtl</a:t>
            </a:r>
            <a:r>
              <a:rPr lang="en-US" altLang="zh-TW" sz="1200" dirty="0"/>
              <a:t> = [5000]</a:t>
            </a:r>
          </a:p>
          <a:p>
            <a:endParaRPr lang="en-US" altLang="zh-TW" sz="1200" dirty="0"/>
          </a:p>
          <a:p>
            <a:endParaRPr lang="en-US" altLang="zh-TW" sz="1200" dirty="0"/>
          </a:p>
          <a:p>
            <a:r>
              <a:rPr lang="en-US" altLang="zh-TW" sz="1200" dirty="0" err="1"/>
              <a:t>Events.nrof</a:t>
            </a:r>
            <a:r>
              <a:rPr lang="en-US" altLang="zh-TW" sz="1200" dirty="0"/>
              <a:t> = 2</a:t>
            </a:r>
          </a:p>
          <a:p>
            <a:r>
              <a:rPr lang="en-US" altLang="zh-TW" sz="1200" dirty="0"/>
              <a:t>Events1.class = </a:t>
            </a:r>
            <a:r>
              <a:rPr lang="en-US" altLang="zh-TW" sz="1200" dirty="0" err="1"/>
              <a:t>ExternalEventsQueue</a:t>
            </a:r>
            <a:endParaRPr lang="en-US" altLang="zh-TW" sz="1200" dirty="0"/>
          </a:p>
          <a:p>
            <a:r>
              <a:rPr lang="en-US" altLang="zh-TW" sz="1200" dirty="0"/>
              <a:t>Events2.class = </a:t>
            </a:r>
            <a:r>
              <a:rPr lang="en-US" altLang="zh-TW" sz="1200" dirty="0" err="1"/>
              <a:t>MessageEventGenerator</a:t>
            </a:r>
            <a:endParaRPr lang="en-US" altLang="zh-TW" sz="1200" dirty="0"/>
          </a:p>
          <a:p>
            <a:r>
              <a:rPr lang="en-US" altLang="zh-TW" sz="1200" dirty="0" err="1"/>
              <a:t>ExternalEvents.nrofPreload</a:t>
            </a:r>
            <a:r>
              <a:rPr lang="en-US" altLang="zh-TW" sz="1200" dirty="0"/>
              <a:t> = 500</a:t>
            </a:r>
          </a:p>
          <a:p>
            <a:r>
              <a:rPr lang="en-US" altLang="zh-TW" sz="1200" dirty="0"/>
              <a:t>#Events1.filePath = </a:t>
            </a:r>
            <a:r>
              <a:rPr lang="en-US" altLang="zh-TW" sz="1200" dirty="0" err="1"/>
              <a:t>ee</a:t>
            </a:r>
            <a:r>
              <a:rPr lang="en-US" altLang="zh-TW" sz="1200" dirty="0"/>
              <a:t>/haggle6-infocom6.csv</a:t>
            </a:r>
          </a:p>
          <a:p>
            <a:r>
              <a:rPr lang="en-US" altLang="zh-TW" sz="1200" dirty="0">
                <a:solidFill>
                  <a:schemeClr val="accent2"/>
                </a:solidFill>
              </a:rPr>
              <a:t>Events1.filePath = </a:t>
            </a:r>
            <a:r>
              <a:rPr lang="en-US" altLang="zh-TW" sz="1200" dirty="0" err="1">
                <a:solidFill>
                  <a:schemeClr val="accent2"/>
                </a:solidFill>
              </a:rPr>
              <a:t>ee</a:t>
            </a:r>
            <a:r>
              <a:rPr lang="en-US" altLang="zh-TW" sz="1200" dirty="0">
                <a:solidFill>
                  <a:schemeClr val="accent2"/>
                </a:solidFill>
              </a:rPr>
              <a:t>/infocom2006_65-sorted-dirconn.txt</a:t>
            </a:r>
          </a:p>
          <a:p>
            <a:r>
              <a:rPr lang="en-US" altLang="zh-TW" sz="1200" dirty="0">
                <a:solidFill>
                  <a:schemeClr val="accent2"/>
                </a:solidFill>
              </a:rPr>
              <a:t>Events2.interval = 30,40</a:t>
            </a:r>
          </a:p>
          <a:p>
            <a:r>
              <a:rPr lang="en-US" altLang="zh-TW" sz="1200" dirty="0">
                <a:solidFill>
                  <a:schemeClr val="accent2"/>
                </a:solidFill>
              </a:rPr>
              <a:t>Events2.hosts = 0,65</a:t>
            </a:r>
          </a:p>
          <a:p>
            <a:r>
              <a:rPr lang="en-US" altLang="zh-TW" sz="1200" dirty="0"/>
              <a:t>Events2.prefix = Y</a:t>
            </a:r>
          </a:p>
          <a:p>
            <a:r>
              <a:rPr lang="en-US" altLang="zh-TW" sz="1200" dirty="0">
                <a:solidFill>
                  <a:schemeClr val="accent2"/>
                </a:solidFill>
              </a:rPr>
              <a:t>Events2.size = 1k</a:t>
            </a:r>
            <a:endParaRPr lang="zh-TW" altLang="en-US" sz="1200" dirty="0">
              <a:solidFill>
                <a:schemeClr val="accent2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228184" y="4581128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65</a:t>
            </a:r>
            <a:r>
              <a:rPr lang="zh-TW" altLang="en-US" dirty="0" smtClean="0">
                <a:solidFill>
                  <a:schemeClr val="accent1"/>
                </a:solidFill>
              </a:rPr>
              <a:t>個</a:t>
            </a:r>
            <a:r>
              <a:rPr lang="en-US" altLang="zh-TW" dirty="0" smtClean="0">
                <a:solidFill>
                  <a:schemeClr val="accent1"/>
                </a:solidFill>
              </a:rPr>
              <a:t>Nodes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0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1" y="496943"/>
            <a:ext cx="3886639" cy="2404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896077" y="126379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我</a:t>
            </a:r>
            <a:r>
              <a:rPr lang="zh-TW" altLang="en-US" dirty="0"/>
              <a:t>的</a:t>
            </a:r>
            <a:r>
              <a:rPr lang="en-US" altLang="zh-TW" dirty="0" err="1" smtClean="0"/>
              <a:t>BubbleRap</a:t>
            </a:r>
            <a:r>
              <a:rPr lang="en-US" altLang="zh-TW" dirty="0" smtClean="0"/>
              <a:t>(</a:t>
            </a:r>
            <a:r>
              <a:rPr lang="zh-TW" altLang="en-US" dirty="0" smtClean="0">
                <a:solidFill>
                  <a:schemeClr val="accent2"/>
                </a:solidFill>
              </a:rPr>
              <a:t>失敗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96943"/>
            <a:ext cx="3785581" cy="2469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5302032" y="127611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學長的</a:t>
            </a:r>
            <a:r>
              <a:rPr lang="en-US" altLang="zh-TW" dirty="0" err="1" smtClean="0"/>
              <a:t>BubbleRap</a:t>
            </a:r>
            <a:r>
              <a:rPr lang="en-US" altLang="zh-TW" dirty="0" smtClean="0"/>
              <a:t>(</a:t>
            </a:r>
            <a:r>
              <a:rPr lang="zh-TW" altLang="en-US" dirty="0" smtClean="0">
                <a:solidFill>
                  <a:schemeClr val="accent1"/>
                </a:solidFill>
              </a:rPr>
              <a:t>正常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78795" y="3316342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家</a:t>
            </a:r>
            <a:r>
              <a:rPr lang="zh-TW" altLang="en-US" dirty="0" smtClean="0"/>
              <a:t>熯的</a:t>
            </a:r>
            <a:r>
              <a:rPr lang="en-US" altLang="zh-TW" dirty="0" err="1" smtClean="0"/>
              <a:t>BubbleRap</a:t>
            </a:r>
            <a:r>
              <a:rPr lang="en-US" altLang="zh-TW" dirty="0" smtClean="0"/>
              <a:t>(</a:t>
            </a:r>
            <a:r>
              <a:rPr lang="zh-TW" altLang="en-US" dirty="0" smtClean="0">
                <a:solidFill>
                  <a:schemeClr val="accent2"/>
                </a:solidFill>
              </a:rPr>
              <a:t>失敗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7" y="3861049"/>
            <a:ext cx="4148133" cy="2693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6228184" y="4581128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65</a:t>
            </a:r>
            <a:r>
              <a:rPr lang="zh-TW" altLang="en-US" dirty="0" smtClean="0">
                <a:solidFill>
                  <a:schemeClr val="accent1"/>
                </a:solidFill>
              </a:rPr>
              <a:t>個</a:t>
            </a:r>
            <a:r>
              <a:rPr lang="en-US" altLang="zh-TW" dirty="0" smtClean="0">
                <a:solidFill>
                  <a:schemeClr val="accent1"/>
                </a:solidFill>
              </a:rPr>
              <a:t>Nodes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25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551135"/>
              </p:ext>
            </p:extLst>
          </p:nvPr>
        </p:nvGraphicFramePr>
        <p:xfrm>
          <a:off x="1547664" y="1628800"/>
          <a:ext cx="60960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家熯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學長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err="1" smtClean="0"/>
                        <a:t>DistributedBubbleRap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279</a:t>
                      </a:r>
                      <a:r>
                        <a:rPr lang="zh-TW" altLang="en-US" sz="1100" dirty="0" smtClean="0"/>
                        <a:t>行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279</a:t>
                      </a:r>
                      <a:r>
                        <a:rPr lang="zh-TW" altLang="en-US" sz="1100" dirty="0" smtClean="0"/>
                        <a:t>行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523</a:t>
                      </a:r>
                      <a:r>
                        <a:rPr lang="zh-TW" altLang="en-US" sz="1100" dirty="0" smtClean="0"/>
                        <a:t>行</a:t>
                      </a:r>
                      <a:endParaRPr lang="zh-TW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err="1" smtClean="0"/>
                        <a:t>KCLiqueCommunityDetection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223</a:t>
                      </a:r>
                      <a:r>
                        <a:rPr lang="zh-TW" altLang="en-US" sz="1100" dirty="0" smtClean="0"/>
                        <a:t>行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223</a:t>
                      </a:r>
                      <a:r>
                        <a:rPr lang="zh-TW" altLang="en-US" sz="1100" dirty="0" smtClean="0"/>
                        <a:t>行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222</a:t>
                      </a:r>
                      <a:r>
                        <a:rPr lang="zh-TW" altLang="en-US" sz="1100" dirty="0" smtClean="0"/>
                        <a:t>行</a:t>
                      </a:r>
                      <a:endParaRPr lang="zh-TW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err="1" smtClean="0"/>
                        <a:t>DecisionEngineRouter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488</a:t>
                      </a:r>
                      <a:r>
                        <a:rPr lang="zh-TW" altLang="en-US" sz="1100" dirty="0" smtClean="0"/>
                        <a:t>行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716</a:t>
                      </a:r>
                      <a:r>
                        <a:rPr lang="zh-TW" altLang="en-US" sz="1100" dirty="0" smtClean="0"/>
                        <a:t>行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895</a:t>
                      </a:r>
                      <a:r>
                        <a:rPr lang="zh-TW" altLang="en-US" sz="1100" dirty="0" smtClean="0"/>
                        <a:t>行</a:t>
                      </a:r>
                      <a:endParaRPr lang="zh-TW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60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310</Words>
  <Application>Microsoft Office PowerPoint</Application>
  <PresentationFormat>如螢幕大小 (4:3)</PresentationFormat>
  <Paragraphs>116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Ellison</dc:creator>
  <cp:lastModifiedBy>Ellison</cp:lastModifiedBy>
  <cp:revision>26</cp:revision>
  <dcterms:created xsi:type="dcterms:W3CDTF">2014-02-20T08:09:55Z</dcterms:created>
  <dcterms:modified xsi:type="dcterms:W3CDTF">2014-02-21T07:07:00Z</dcterms:modified>
</cp:coreProperties>
</file>