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8" r:id="rId3"/>
    <p:sldId id="257" r:id="rId4"/>
    <p:sldId id="256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OPOSIM\Desktop\BubbleRap&#19977;&#31278;\Infocomm%20-%20B\BubbleRap_ttl_test\infocom06-98-Buffer50M-Msg1k-Interval30~40-&#26161;&#20161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OPOSIM\Desktop\BubbleRap&#19977;&#31278;\Infocomm%20-%20B\BubbleRap_ttl_test\infocom06-98-Buffer50M-Msg1k-Interval30~40-&#26161;&#20161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cmabridgerelay!$A$18</c:f>
              <c:strCache>
                <c:ptCount val="1"/>
                <c:pt idx="0">
                  <c:v>98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cmabridgerelay!$B$20:$DU$20</c:f>
              <c:numCache>
                <c:formatCode>General</c:formatCode>
                <c:ptCount val="124"/>
                <c:pt idx="0">
                  <c:v>4.1200000000000001E-2</c:v>
                </c:pt>
                <c:pt idx="19">
                  <c:v>5.8299999999999998E-2</c:v>
                </c:pt>
                <c:pt idx="40">
                  <c:v>8.0199999999999994E-2</c:v>
                </c:pt>
                <c:pt idx="53">
                  <c:v>0.13339999999999999</c:v>
                </c:pt>
                <c:pt idx="62">
                  <c:v>0.1845</c:v>
                </c:pt>
                <c:pt idx="79">
                  <c:v>0.31580000000000003</c:v>
                </c:pt>
                <c:pt idx="88">
                  <c:v>0.44679999999999997</c:v>
                </c:pt>
                <c:pt idx="97">
                  <c:v>0.61070000000000002</c:v>
                </c:pt>
                <c:pt idx="105">
                  <c:v>0.74460000000000004</c:v>
                </c:pt>
                <c:pt idx="114">
                  <c:v>0.8034</c:v>
                </c:pt>
                <c:pt idx="123">
                  <c:v>0.80289999999999995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cmabridgerelay!$A$24</c:f>
              <c:strCache>
                <c:ptCount val="1"/>
                <c:pt idx="0">
                  <c:v>65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cmabridgerelay!$B$26:$DU$26</c:f>
              <c:numCache>
                <c:formatCode>General</c:formatCode>
                <c:ptCount val="124"/>
                <c:pt idx="0">
                  <c:v>3.6900000000000002E-2</c:v>
                </c:pt>
                <c:pt idx="19">
                  <c:v>4.9099999999999998E-2</c:v>
                </c:pt>
                <c:pt idx="40">
                  <c:v>6.3899999999999998E-2</c:v>
                </c:pt>
                <c:pt idx="53">
                  <c:v>0.1018</c:v>
                </c:pt>
                <c:pt idx="62">
                  <c:v>0.13980000000000001</c:v>
                </c:pt>
                <c:pt idx="79">
                  <c:v>0.2361</c:v>
                </c:pt>
                <c:pt idx="88">
                  <c:v>0.32769999999999999</c:v>
                </c:pt>
                <c:pt idx="97">
                  <c:v>0.47520000000000001</c:v>
                </c:pt>
                <c:pt idx="105">
                  <c:v>0.63090000000000002</c:v>
                </c:pt>
                <c:pt idx="114">
                  <c:v>0.69420000000000004</c:v>
                </c:pt>
                <c:pt idx="123">
                  <c:v>0.69579999999999997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cmabridgerelay!$A$30</c:f>
              <c:strCache>
                <c:ptCount val="1"/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cmabridgerelay!$B$32:$DU$32</c:f>
              <c:numCache>
                <c:formatCode>General</c:formatCode>
                <c:ptCount val="12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488960"/>
        <c:axId val="126490880"/>
      </c:lineChart>
      <c:catAx>
        <c:axId val="1264889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TTL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540000"/>
          <a:lstStyle/>
          <a:p>
            <a:pPr>
              <a:defRPr/>
            </a:pPr>
            <a:endParaRPr lang="zh-TW"/>
          </a:p>
        </c:txPr>
        <c:crossAx val="126490880"/>
        <c:crosses val="autoZero"/>
        <c:auto val="1"/>
        <c:lblAlgn val="ctr"/>
        <c:lblOffset val="100"/>
        <c:noMultiLvlLbl val="0"/>
      </c:catAx>
      <c:valAx>
        <c:axId val="126490880"/>
        <c:scaling>
          <c:orientation val="minMax"/>
          <c:max val="0.9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delivery_ratio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6488960"/>
        <c:crosses val="autoZero"/>
        <c:crossBetween val="midCat"/>
        <c:majorUnit val="0.1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0"/>
    <c:dispBlanksAs val="span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cmabridgerelay!$A$18</c:f>
              <c:strCache>
                <c:ptCount val="1"/>
                <c:pt idx="0">
                  <c:v>98</c:v>
                </c:pt>
              </c:strCache>
            </c:strRef>
          </c:tx>
          <c:val>
            <c:numRef>
              <c:f>cmabridgerelay!$B$21:$DU$21</c:f>
              <c:numCache>
                <c:formatCode>General</c:formatCode>
                <c:ptCount val="124"/>
                <c:pt idx="0">
                  <c:v>0.77610000000000001</c:v>
                </c:pt>
                <c:pt idx="19">
                  <c:v>1.0303</c:v>
                </c:pt>
                <c:pt idx="40">
                  <c:v>1.3037000000000001</c:v>
                </c:pt>
                <c:pt idx="53">
                  <c:v>1.8614999999999999</c:v>
                </c:pt>
                <c:pt idx="62">
                  <c:v>2.3797999999999999</c:v>
                </c:pt>
                <c:pt idx="79">
                  <c:v>3.6718999999999999</c:v>
                </c:pt>
                <c:pt idx="88">
                  <c:v>4.8590999999999998</c:v>
                </c:pt>
                <c:pt idx="97">
                  <c:v>6.4435000000000002</c:v>
                </c:pt>
                <c:pt idx="105">
                  <c:v>8.2848000000000006</c:v>
                </c:pt>
                <c:pt idx="114">
                  <c:v>10.3123</c:v>
                </c:pt>
                <c:pt idx="123">
                  <c:v>10.4864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cmabridgerelay!$A$24</c:f>
              <c:strCache>
                <c:ptCount val="1"/>
                <c:pt idx="0">
                  <c:v>65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cmabridgerelay!$B$27:$DU$27</c:f>
              <c:numCache>
                <c:formatCode>General</c:formatCode>
                <c:ptCount val="124"/>
                <c:pt idx="0">
                  <c:v>0.55379999999999996</c:v>
                </c:pt>
                <c:pt idx="19">
                  <c:v>0.69079999999999997</c:v>
                </c:pt>
                <c:pt idx="40">
                  <c:v>0.82640000000000002</c:v>
                </c:pt>
                <c:pt idx="53">
                  <c:v>1.1351</c:v>
                </c:pt>
                <c:pt idx="62">
                  <c:v>1.4536</c:v>
                </c:pt>
                <c:pt idx="79">
                  <c:v>2.2896999999999998</c:v>
                </c:pt>
                <c:pt idx="88">
                  <c:v>3.0693999999999999</c:v>
                </c:pt>
                <c:pt idx="97">
                  <c:v>4.3235000000000001</c:v>
                </c:pt>
                <c:pt idx="105">
                  <c:v>5.915</c:v>
                </c:pt>
                <c:pt idx="114">
                  <c:v>7.3171999999999997</c:v>
                </c:pt>
                <c:pt idx="123">
                  <c:v>7.7756999999999996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cmabridgerelay!$A$30</c:f>
              <c:strCache>
                <c:ptCount val="1"/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cmabridgerelay!$B$33:$DU$33</c:f>
              <c:numCache>
                <c:formatCode>General</c:formatCode>
                <c:ptCount val="12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275008"/>
        <c:axId val="127276928"/>
      </c:lineChart>
      <c:catAx>
        <c:axId val="1272750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TTL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420000"/>
          <a:lstStyle/>
          <a:p>
            <a:pPr>
              <a:defRPr/>
            </a:pPr>
            <a:endParaRPr lang="zh-TW"/>
          </a:p>
        </c:txPr>
        <c:crossAx val="127276928"/>
        <c:crosses val="autoZero"/>
        <c:auto val="1"/>
        <c:lblAlgn val="ctr"/>
        <c:lblOffset val="100"/>
        <c:noMultiLvlLbl val="0"/>
      </c:catAx>
      <c:valAx>
        <c:axId val="127276928"/>
        <c:scaling>
          <c:orientation val="minMax"/>
          <c:max val="49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total_cost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7275008"/>
        <c:crosses val="autoZero"/>
        <c:crossBetween val="midCat"/>
        <c:majorUnit val="5"/>
      </c:valAx>
    </c:plotArea>
    <c:legend>
      <c:legendPos val="r"/>
      <c:layout/>
      <c:overlay val="0"/>
    </c:legend>
    <c:plotVisOnly val="0"/>
    <c:dispBlanksAs val="span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81D64-C6FD-4530-AD0A-AF26883F6B06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9343A-662D-4A31-AD7B-5F0C39A1C3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48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9343A-662D-4A31-AD7B-5F0C39A1C3C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365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23402" y="507059"/>
            <a:ext cx="4572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altLang="zh-TW" sz="1200" dirty="0" smtClean="0"/>
              <a:t>Y5</a:t>
            </a:r>
            <a:endParaRPr lang="es-ES" altLang="zh-TW" sz="1200" dirty="0"/>
          </a:p>
          <a:p>
            <a:r>
              <a:rPr lang="es-ES" altLang="zh-TW" sz="1200" dirty="0"/>
              <a:t>Y221</a:t>
            </a:r>
          </a:p>
          <a:p>
            <a:r>
              <a:rPr lang="es-ES" altLang="zh-TW" sz="1200" dirty="0"/>
              <a:t>Y6</a:t>
            </a:r>
          </a:p>
          <a:p>
            <a:r>
              <a:rPr lang="es-ES" altLang="zh-TW" sz="1200" dirty="0"/>
              <a:t>Y220</a:t>
            </a:r>
          </a:p>
          <a:p>
            <a:r>
              <a:rPr lang="es-ES" altLang="zh-TW" sz="1200" dirty="0"/>
              <a:t>Y56</a:t>
            </a:r>
          </a:p>
          <a:p>
            <a:r>
              <a:rPr lang="es-ES" altLang="zh-TW" sz="1200" dirty="0"/>
              <a:t>Y54</a:t>
            </a:r>
          </a:p>
          <a:p>
            <a:r>
              <a:rPr lang="es-ES" altLang="zh-TW" sz="1200" dirty="0"/>
              <a:t>Y162</a:t>
            </a:r>
          </a:p>
          <a:p>
            <a:r>
              <a:rPr lang="es-ES" altLang="zh-TW" sz="1200" dirty="0"/>
              <a:t>Y167</a:t>
            </a:r>
          </a:p>
          <a:p>
            <a:r>
              <a:rPr lang="es-ES" altLang="zh-TW" sz="1200" dirty="0"/>
              <a:t>Y166</a:t>
            </a:r>
          </a:p>
          <a:p>
            <a:r>
              <a:rPr lang="es-ES" altLang="zh-TW" sz="1200" dirty="0"/>
              <a:t>Y168</a:t>
            </a:r>
          </a:p>
          <a:p>
            <a:r>
              <a:rPr lang="es-ES" altLang="zh-TW" sz="1200" dirty="0"/>
              <a:t>Y218</a:t>
            </a:r>
          </a:p>
          <a:p>
            <a:r>
              <a:rPr lang="es-ES" altLang="zh-TW" sz="1200" dirty="0"/>
              <a:t>Y215</a:t>
            </a:r>
          </a:p>
          <a:p>
            <a:r>
              <a:rPr lang="es-ES" altLang="zh-TW" sz="1200" dirty="0"/>
              <a:t>Y214</a:t>
            </a:r>
          </a:p>
          <a:p>
            <a:r>
              <a:rPr lang="es-ES" altLang="zh-TW" sz="1200" dirty="0"/>
              <a:t>Y41</a:t>
            </a:r>
          </a:p>
          <a:p>
            <a:r>
              <a:rPr lang="es-ES" altLang="zh-TW" sz="1200" dirty="0"/>
              <a:t>Y216</a:t>
            </a:r>
          </a:p>
          <a:p>
            <a:r>
              <a:rPr lang="es-ES" altLang="zh-TW" sz="1200" dirty="0"/>
              <a:t>Y210</a:t>
            </a:r>
          </a:p>
          <a:p>
            <a:r>
              <a:rPr lang="es-ES" altLang="zh-TW" sz="1200" dirty="0"/>
              <a:t>Y213</a:t>
            </a:r>
          </a:p>
          <a:p>
            <a:r>
              <a:rPr lang="es-ES" altLang="zh-TW" sz="1200" dirty="0"/>
              <a:t>Y212</a:t>
            </a:r>
          </a:p>
          <a:p>
            <a:r>
              <a:rPr lang="es-ES" altLang="zh-TW" sz="1200" dirty="0"/>
              <a:t>Y47</a:t>
            </a:r>
          </a:p>
          <a:p>
            <a:r>
              <a:rPr lang="es-ES" altLang="zh-TW" sz="1200" dirty="0"/>
              <a:t>Y48</a:t>
            </a:r>
          </a:p>
          <a:p>
            <a:r>
              <a:rPr lang="es-ES" altLang="zh-TW" sz="1200" dirty="0"/>
              <a:t>Y43</a:t>
            </a:r>
          </a:p>
          <a:p>
            <a:r>
              <a:rPr lang="es-ES" altLang="zh-TW" sz="1200" dirty="0"/>
              <a:t>Y46</a:t>
            </a:r>
          </a:p>
          <a:p>
            <a:r>
              <a:rPr lang="es-ES" altLang="zh-TW" sz="1200" dirty="0"/>
              <a:t>Y158</a:t>
            </a:r>
          </a:p>
          <a:p>
            <a:r>
              <a:rPr lang="es-ES" altLang="zh-TW" sz="1200" dirty="0"/>
              <a:t>Y157</a:t>
            </a:r>
          </a:p>
          <a:p>
            <a:r>
              <a:rPr lang="es-ES" altLang="zh-TW" sz="1200" dirty="0"/>
              <a:t>Y156</a:t>
            </a:r>
          </a:p>
          <a:p>
            <a:r>
              <a:rPr lang="es-ES" altLang="zh-TW" sz="1200" dirty="0"/>
              <a:t>Y208</a:t>
            </a:r>
          </a:p>
          <a:p>
            <a:r>
              <a:rPr lang="es-ES" altLang="zh-TW" sz="1200" dirty="0"/>
              <a:t>Y209</a:t>
            </a:r>
          </a:p>
          <a:p>
            <a:r>
              <a:rPr lang="es-ES" altLang="zh-TW" sz="1200" dirty="0"/>
              <a:t>Y159</a:t>
            </a:r>
          </a:p>
          <a:p>
            <a:r>
              <a:rPr lang="es-ES" altLang="zh-TW" sz="1200" dirty="0"/>
              <a:t>Y196</a:t>
            </a:r>
          </a:p>
          <a:p>
            <a:r>
              <a:rPr lang="es-ES" altLang="zh-TW" sz="1200" dirty="0"/>
              <a:t>Y197</a:t>
            </a:r>
          </a:p>
          <a:p>
            <a:r>
              <a:rPr lang="es-ES" altLang="zh-TW" sz="1200" dirty="0"/>
              <a:t>Y33</a:t>
            </a:r>
          </a:p>
          <a:p>
            <a:r>
              <a:rPr lang="es-ES" altLang="zh-TW" sz="1200" dirty="0" smtClean="0"/>
              <a:t>Y32</a:t>
            </a:r>
            <a:endParaRPr lang="es-ES" altLang="zh-TW" sz="1200" dirty="0"/>
          </a:p>
        </p:txBody>
      </p:sp>
      <p:sp>
        <p:nvSpPr>
          <p:cNvPr id="3" name="矩形 2"/>
          <p:cNvSpPr/>
          <p:nvPr/>
        </p:nvSpPr>
        <p:spPr>
          <a:xfrm>
            <a:off x="179512" y="116632"/>
            <a:ext cx="4572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altLang="zh-TW" sz="1200" dirty="0" smtClean="0"/>
          </a:p>
          <a:p>
            <a:endParaRPr lang="es-ES" altLang="zh-TW" sz="1200" dirty="0"/>
          </a:p>
          <a:p>
            <a:r>
              <a:rPr lang="es-ES" altLang="zh-TW" sz="1200" dirty="0" smtClean="0"/>
              <a:t>Y202</a:t>
            </a:r>
            <a:endParaRPr lang="es-ES" altLang="zh-TW" sz="1200" dirty="0"/>
          </a:p>
          <a:p>
            <a:r>
              <a:rPr lang="es-ES" altLang="zh-TW" sz="1200" dirty="0"/>
              <a:t>Y71</a:t>
            </a:r>
          </a:p>
          <a:p>
            <a:r>
              <a:rPr lang="es-ES" altLang="zh-TW" sz="1200" dirty="0"/>
              <a:t>Y200</a:t>
            </a:r>
          </a:p>
          <a:p>
            <a:r>
              <a:rPr lang="es-ES" altLang="zh-TW" sz="1200" dirty="0"/>
              <a:t>Y74</a:t>
            </a:r>
          </a:p>
          <a:p>
            <a:r>
              <a:rPr lang="es-ES" altLang="zh-TW" sz="1200" dirty="0"/>
              <a:t>Y206</a:t>
            </a:r>
          </a:p>
          <a:p>
            <a:r>
              <a:rPr lang="es-ES" altLang="zh-TW" sz="1200" dirty="0"/>
              <a:t>Y205</a:t>
            </a:r>
          </a:p>
          <a:p>
            <a:r>
              <a:rPr lang="es-ES" altLang="zh-TW" sz="1200" dirty="0"/>
              <a:t>Y72</a:t>
            </a:r>
          </a:p>
          <a:p>
            <a:r>
              <a:rPr lang="es-ES" altLang="zh-TW" sz="1200" dirty="0"/>
              <a:t>Y107</a:t>
            </a:r>
          </a:p>
          <a:p>
            <a:r>
              <a:rPr lang="es-ES" altLang="zh-TW" sz="1200" dirty="0"/>
              <a:t>Y79</a:t>
            </a:r>
          </a:p>
          <a:p>
            <a:r>
              <a:rPr lang="es-ES" altLang="zh-TW" sz="1200" dirty="0"/>
              <a:t>Y105</a:t>
            </a:r>
          </a:p>
          <a:p>
            <a:r>
              <a:rPr lang="es-ES" altLang="zh-TW" sz="1200" dirty="0"/>
              <a:t>Y101</a:t>
            </a:r>
          </a:p>
          <a:p>
            <a:r>
              <a:rPr lang="es-ES" altLang="zh-TW" sz="1200" dirty="0"/>
              <a:t>Y186</a:t>
            </a:r>
          </a:p>
          <a:p>
            <a:r>
              <a:rPr lang="es-ES" altLang="zh-TW" sz="1200" dirty="0"/>
              <a:t>Y181</a:t>
            </a:r>
          </a:p>
          <a:p>
            <a:r>
              <a:rPr lang="es-ES" altLang="zh-TW" sz="1200" dirty="0"/>
              <a:t>Y182</a:t>
            </a:r>
          </a:p>
          <a:p>
            <a:r>
              <a:rPr lang="es-ES" altLang="zh-TW" sz="1200" dirty="0"/>
              <a:t>Y189</a:t>
            </a:r>
          </a:p>
          <a:p>
            <a:r>
              <a:rPr lang="es-ES" altLang="zh-TW" sz="1200" dirty="0"/>
              <a:t>Y62</a:t>
            </a:r>
          </a:p>
          <a:p>
            <a:r>
              <a:rPr lang="es-ES" altLang="zh-TW" sz="1200" dirty="0"/>
              <a:t>Y64</a:t>
            </a:r>
          </a:p>
          <a:p>
            <a:r>
              <a:rPr lang="es-ES" altLang="zh-TW" sz="1200" dirty="0"/>
              <a:t>Y65</a:t>
            </a:r>
          </a:p>
          <a:p>
            <a:r>
              <a:rPr lang="es-ES" altLang="zh-TW" sz="1200" dirty="0"/>
              <a:t>Y176</a:t>
            </a:r>
          </a:p>
          <a:p>
            <a:r>
              <a:rPr lang="es-ES" altLang="zh-TW" sz="1200" dirty="0"/>
              <a:t>Y175</a:t>
            </a:r>
          </a:p>
          <a:p>
            <a:r>
              <a:rPr lang="es-ES" altLang="zh-TW" sz="1200" dirty="0"/>
              <a:t>Y172</a:t>
            </a:r>
          </a:p>
          <a:p>
            <a:r>
              <a:rPr lang="es-ES" altLang="zh-TW" sz="1200" dirty="0"/>
              <a:t>Y228</a:t>
            </a:r>
          </a:p>
          <a:p>
            <a:r>
              <a:rPr lang="es-ES" altLang="zh-TW" sz="1200" dirty="0"/>
              <a:t>Y3</a:t>
            </a:r>
          </a:p>
          <a:p>
            <a:r>
              <a:rPr lang="es-ES" altLang="zh-TW" sz="1200" dirty="0"/>
              <a:t>Y4</a:t>
            </a:r>
          </a:p>
          <a:p>
            <a:r>
              <a:rPr lang="es-ES" altLang="zh-TW" sz="1200" dirty="0"/>
              <a:t>Y227</a:t>
            </a:r>
          </a:p>
          <a:p>
            <a:r>
              <a:rPr lang="es-ES" altLang="zh-TW" sz="1200" dirty="0"/>
              <a:t>Y1</a:t>
            </a:r>
          </a:p>
          <a:p>
            <a:r>
              <a:rPr lang="es-ES" altLang="zh-TW" sz="1200" dirty="0"/>
              <a:t>Y226</a:t>
            </a:r>
          </a:p>
          <a:p>
            <a:r>
              <a:rPr lang="es-ES" altLang="zh-TW" sz="1200" dirty="0"/>
              <a:t>Y225</a:t>
            </a:r>
          </a:p>
          <a:p>
            <a:r>
              <a:rPr lang="es-ES" altLang="zh-TW" sz="1200" dirty="0"/>
              <a:t>Y8</a:t>
            </a:r>
          </a:p>
          <a:p>
            <a:r>
              <a:rPr lang="es-ES" altLang="zh-TW" sz="1200" dirty="0"/>
              <a:t>Y223</a:t>
            </a:r>
          </a:p>
        </p:txBody>
      </p:sp>
      <p:sp>
        <p:nvSpPr>
          <p:cNvPr id="4" name="矩形 3"/>
          <p:cNvSpPr/>
          <p:nvPr/>
        </p:nvSpPr>
        <p:spPr>
          <a:xfrm>
            <a:off x="1043608" y="485963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altLang="zh-TW" sz="1200" dirty="0"/>
              <a:t>Y234</a:t>
            </a:r>
          </a:p>
          <a:p>
            <a:r>
              <a:rPr lang="es-ES" altLang="zh-TW" sz="1200" dirty="0"/>
              <a:t>Y132</a:t>
            </a:r>
          </a:p>
          <a:p>
            <a:r>
              <a:rPr lang="es-ES" altLang="zh-TW" sz="1200" dirty="0"/>
              <a:t>Y232</a:t>
            </a:r>
          </a:p>
          <a:p>
            <a:r>
              <a:rPr lang="es-ES" altLang="zh-TW" sz="1200" dirty="0"/>
              <a:t>Y130</a:t>
            </a:r>
          </a:p>
          <a:p>
            <a:r>
              <a:rPr lang="es-ES" altLang="zh-TW" sz="1200" dirty="0"/>
              <a:t>Y239</a:t>
            </a:r>
          </a:p>
          <a:p>
            <a:r>
              <a:rPr lang="es-ES" altLang="zh-TW" sz="1200" dirty="0"/>
              <a:t>Y17</a:t>
            </a:r>
          </a:p>
          <a:p>
            <a:r>
              <a:rPr lang="es-ES" altLang="zh-TW" sz="1200" dirty="0"/>
              <a:t>Y13</a:t>
            </a:r>
          </a:p>
          <a:p>
            <a:r>
              <a:rPr lang="es-ES" altLang="zh-TW" sz="1200" dirty="0"/>
              <a:t>Y122</a:t>
            </a:r>
          </a:p>
          <a:p>
            <a:r>
              <a:rPr lang="es-ES" altLang="zh-TW" sz="1200" dirty="0"/>
              <a:t>Y125</a:t>
            </a:r>
          </a:p>
          <a:p>
            <a:r>
              <a:rPr lang="es-ES" altLang="zh-TW" sz="1200" dirty="0"/>
              <a:t>Y98</a:t>
            </a:r>
          </a:p>
          <a:p>
            <a:r>
              <a:rPr lang="es-ES" altLang="zh-TW" sz="1200" dirty="0"/>
              <a:t>Y95</a:t>
            </a:r>
          </a:p>
          <a:p>
            <a:r>
              <a:rPr lang="es-ES" altLang="zh-TW" sz="1200" dirty="0"/>
              <a:t>Y96</a:t>
            </a:r>
          </a:p>
          <a:p>
            <a:r>
              <a:rPr lang="es-ES" altLang="zh-TW" sz="1200" dirty="0"/>
              <a:t>Y91</a:t>
            </a:r>
          </a:p>
          <a:p>
            <a:r>
              <a:rPr lang="es-ES" altLang="zh-TW" sz="1200" dirty="0"/>
              <a:t>Y93</a:t>
            </a:r>
          </a:p>
          <a:p>
            <a:r>
              <a:rPr lang="es-ES" altLang="zh-TW" sz="1200" dirty="0"/>
              <a:t>Y92</a:t>
            </a:r>
          </a:p>
          <a:p>
            <a:r>
              <a:rPr lang="es-ES" altLang="zh-TW" sz="1200" dirty="0"/>
              <a:t>Y121</a:t>
            </a:r>
          </a:p>
          <a:p>
            <a:r>
              <a:rPr lang="es-ES" altLang="zh-TW" sz="1200" dirty="0"/>
              <a:t>Y109</a:t>
            </a:r>
          </a:p>
          <a:p>
            <a:r>
              <a:rPr lang="es-ES" altLang="zh-TW" sz="1200" dirty="0"/>
              <a:t>Y252</a:t>
            </a:r>
          </a:p>
          <a:p>
            <a:r>
              <a:rPr lang="es-ES" altLang="zh-TW" sz="1200" dirty="0"/>
              <a:t>Y114</a:t>
            </a:r>
          </a:p>
          <a:p>
            <a:r>
              <a:rPr lang="es-ES" altLang="zh-TW" sz="1200" dirty="0"/>
              <a:t>Y253</a:t>
            </a:r>
          </a:p>
          <a:p>
            <a:r>
              <a:rPr lang="es-ES" altLang="zh-TW" sz="1200" dirty="0"/>
              <a:t>Y89</a:t>
            </a:r>
          </a:p>
          <a:p>
            <a:r>
              <a:rPr lang="es-ES" altLang="zh-TW" sz="1200" dirty="0"/>
              <a:t>Y118</a:t>
            </a:r>
          </a:p>
          <a:p>
            <a:r>
              <a:rPr lang="es-ES" altLang="zh-TW" sz="1200" dirty="0"/>
              <a:t>Y87</a:t>
            </a:r>
          </a:p>
          <a:p>
            <a:r>
              <a:rPr lang="es-ES" altLang="zh-TW" sz="1200" dirty="0"/>
              <a:t>Y116</a:t>
            </a:r>
          </a:p>
          <a:p>
            <a:r>
              <a:rPr lang="es-ES" altLang="zh-TW" sz="1200" dirty="0"/>
              <a:t>Y85</a:t>
            </a:r>
          </a:p>
          <a:p>
            <a:r>
              <a:rPr lang="es-ES" altLang="zh-TW" sz="1200" dirty="0"/>
              <a:t>Y84</a:t>
            </a:r>
          </a:p>
          <a:p>
            <a:r>
              <a:rPr lang="es-ES" altLang="zh-TW" sz="1200" dirty="0"/>
              <a:t>Y83</a:t>
            </a:r>
          </a:p>
          <a:p>
            <a:r>
              <a:rPr lang="es-ES" altLang="zh-TW" sz="1200" dirty="0"/>
              <a:t>Y82</a:t>
            </a:r>
            <a:endParaRPr lang="zh-TW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1835696" y="507059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altLang="zh-TW" sz="1200" dirty="0"/>
              <a:t>Y198</a:t>
            </a:r>
          </a:p>
          <a:p>
            <a:r>
              <a:rPr lang="es-ES" altLang="zh-TW" sz="1200" dirty="0"/>
              <a:t>Y39</a:t>
            </a:r>
          </a:p>
          <a:p>
            <a:r>
              <a:rPr lang="es-ES" altLang="zh-TW" sz="1200" dirty="0"/>
              <a:t>Y191</a:t>
            </a:r>
          </a:p>
          <a:p>
            <a:r>
              <a:rPr lang="es-ES" altLang="zh-TW" sz="1200" dirty="0"/>
              <a:t>Y192</a:t>
            </a:r>
          </a:p>
          <a:p>
            <a:r>
              <a:rPr lang="es-ES" altLang="zh-TW" sz="1200" dirty="0"/>
              <a:t>Y37</a:t>
            </a:r>
          </a:p>
          <a:p>
            <a:r>
              <a:rPr lang="es-ES" altLang="zh-TW" sz="1200" dirty="0"/>
              <a:t>Y31</a:t>
            </a:r>
          </a:p>
          <a:p>
            <a:r>
              <a:rPr lang="es-ES" altLang="zh-TW" sz="1200" dirty="0"/>
              <a:t>Y199</a:t>
            </a:r>
          </a:p>
          <a:p>
            <a:r>
              <a:rPr lang="es-ES" altLang="zh-TW" sz="1200" dirty="0"/>
              <a:t>Y30</a:t>
            </a:r>
          </a:p>
          <a:p>
            <a:r>
              <a:rPr lang="es-ES" altLang="zh-TW" sz="1200" dirty="0"/>
              <a:t>Y149</a:t>
            </a:r>
          </a:p>
          <a:p>
            <a:r>
              <a:rPr lang="es-ES" altLang="zh-TW" sz="1200" dirty="0"/>
              <a:t>Y240</a:t>
            </a:r>
          </a:p>
          <a:p>
            <a:r>
              <a:rPr lang="es-ES" altLang="zh-TW" sz="1200" dirty="0"/>
              <a:t>Y145</a:t>
            </a:r>
          </a:p>
          <a:p>
            <a:r>
              <a:rPr lang="es-ES" altLang="zh-TW" sz="1200" dirty="0"/>
              <a:t>Y243</a:t>
            </a:r>
          </a:p>
          <a:p>
            <a:r>
              <a:rPr lang="es-ES" altLang="zh-TW" sz="1200" dirty="0"/>
              <a:t>Y141</a:t>
            </a:r>
          </a:p>
          <a:p>
            <a:r>
              <a:rPr lang="es-ES" altLang="zh-TW" sz="1200" dirty="0"/>
              <a:t>Y190</a:t>
            </a:r>
          </a:p>
          <a:p>
            <a:r>
              <a:rPr lang="es-ES" altLang="zh-TW" sz="1200" dirty="0"/>
              <a:t>Y29</a:t>
            </a:r>
          </a:p>
          <a:p>
            <a:r>
              <a:rPr lang="es-ES" altLang="zh-TW" sz="1200" dirty="0"/>
              <a:t>Y143</a:t>
            </a:r>
          </a:p>
          <a:p>
            <a:r>
              <a:rPr lang="es-ES" altLang="zh-TW" sz="1200" dirty="0"/>
              <a:t>Y22</a:t>
            </a:r>
          </a:p>
          <a:p>
            <a:r>
              <a:rPr lang="es-ES" altLang="zh-TW" sz="1200" dirty="0"/>
              <a:t>Y21</a:t>
            </a:r>
          </a:p>
          <a:p>
            <a:r>
              <a:rPr lang="es-ES" altLang="zh-TW" sz="1200" dirty="0"/>
              <a:t>Y23</a:t>
            </a:r>
          </a:p>
          <a:p>
            <a:r>
              <a:rPr lang="es-ES" altLang="zh-TW" sz="1200" dirty="0"/>
              <a:t>Y26</a:t>
            </a:r>
          </a:p>
          <a:p>
            <a:r>
              <a:rPr lang="es-ES" altLang="zh-TW" sz="1200" dirty="0"/>
              <a:t>Y25</a:t>
            </a:r>
          </a:p>
          <a:p>
            <a:r>
              <a:rPr lang="es-ES" altLang="zh-TW" sz="1200" dirty="0"/>
              <a:t>Y28</a:t>
            </a:r>
          </a:p>
          <a:p>
            <a:r>
              <a:rPr lang="es-ES" altLang="zh-TW" sz="1200" dirty="0"/>
              <a:t>Y27</a:t>
            </a:r>
          </a:p>
          <a:p>
            <a:r>
              <a:rPr lang="es-ES" altLang="zh-TW" sz="1200" dirty="0"/>
              <a:t>Y20</a:t>
            </a:r>
          </a:p>
          <a:p>
            <a:r>
              <a:rPr lang="es-ES" altLang="zh-TW" sz="1200" dirty="0"/>
              <a:t>Y137</a:t>
            </a:r>
          </a:p>
          <a:p>
            <a:r>
              <a:rPr lang="es-ES" altLang="zh-TW" sz="1200" dirty="0"/>
              <a:t>Y138</a:t>
            </a:r>
          </a:p>
          <a:p>
            <a:r>
              <a:rPr lang="es-ES" altLang="zh-TW" sz="1200" dirty="0"/>
              <a:t>Y231</a:t>
            </a:r>
          </a:p>
          <a:p>
            <a:r>
              <a:rPr lang="es-ES" altLang="zh-TW" sz="1200" dirty="0"/>
              <a:t>Y133</a:t>
            </a:r>
          </a:p>
          <a:p>
            <a:r>
              <a:rPr lang="es-ES" altLang="zh-TW" sz="1200" dirty="0"/>
              <a:t>Y134</a:t>
            </a:r>
          </a:p>
          <a:p>
            <a:r>
              <a:rPr lang="es-ES" altLang="zh-TW" sz="1200" dirty="0"/>
              <a:t>Y131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46895" y="82421"/>
            <a:ext cx="353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messages this router is carrying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067944" y="6926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Connection</a:t>
            </a:r>
            <a:r>
              <a:rPr lang="zh-TW" altLang="en-US" dirty="0" smtClean="0"/>
              <a:t>上的</a:t>
            </a:r>
            <a:r>
              <a:rPr lang="en-US" altLang="zh-TW" dirty="0" smtClean="0"/>
              <a:t>message id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Y44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21696" y="1196752"/>
            <a:ext cx="336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但</a:t>
            </a:r>
            <a:r>
              <a:rPr lang="en-US" altLang="zh-TW" dirty="0" smtClean="0"/>
              <a:t>Router</a:t>
            </a:r>
            <a:r>
              <a:rPr lang="zh-TW" altLang="en-US" dirty="0" smtClean="0"/>
              <a:t>內的</a:t>
            </a:r>
            <a:r>
              <a:rPr lang="en-US" altLang="zh-TW" dirty="0" smtClean="0"/>
              <a:t>message</a:t>
            </a:r>
            <a:r>
              <a:rPr lang="zh-TW" altLang="en-US" dirty="0">
                <a:solidFill>
                  <a:srgbClr val="FF0000"/>
                </a:solidFill>
              </a:rPr>
              <a:t>不存在</a:t>
            </a:r>
            <a:r>
              <a:rPr lang="en-US" altLang="zh-TW" dirty="0" smtClean="0">
                <a:solidFill>
                  <a:srgbClr val="FF0000"/>
                </a:solidFill>
              </a:rPr>
              <a:t>Y44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48064" y="3326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3"/>
                </a:solidFill>
              </a:rPr>
              <a:t>問題點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3779912" y="3212976"/>
            <a:ext cx="199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“</a:t>
            </a:r>
            <a:r>
              <a:rPr lang="zh-TW" altLang="en-US" dirty="0" smtClean="0"/>
              <a:t>共</a:t>
            </a:r>
            <a:r>
              <a:rPr lang="en-US" altLang="zh-TW" dirty="0"/>
              <a:t>120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message”</a:t>
            </a:r>
            <a:endParaRPr lang="zh-TW" altLang="en-US" dirty="0"/>
          </a:p>
        </p:txBody>
      </p:sp>
      <p:sp>
        <p:nvSpPr>
          <p:cNvPr id="14" name="右大括弧 13"/>
          <p:cNvSpPr/>
          <p:nvPr/>
        </p:nvSpPr>
        <p:spPr>
          <a:xfrm>
            <a:off x="3329608" y="620688"/>
            <a:ext cx="522312" cy="55186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16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387881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err="1">
                <a:solidFill>
                  <a:srgbClr val="FF0000"/>
                </a:solidFill>
              </a:rPr>
              <a:t>Scenario.endTime</a:t>
            </a:r>
            <a:r>
              <a:rPr lang="en-US" altLang="zh-TW" sz="1400" dirty="0">
                <a:solidFill>
                  <a:srgbClr val="FF0000"/>
                </a:solidFill>
              </a:rPr>
              <a:t> = 259200</a:t>
            </a:r>
          </a:p>
          <a:p>
            <a:r>
              <a:rPr lang="en-US" altLang="zh-TW" sz="1400" dirty="0" err="1" smtClean="0"/>
              <a:t>Group.movementModel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= </a:t>
            </a:r>
            <a:r>
              <a:rPr lang="en-US" altLang="zh-TW" sz="1400" dirty="0" err="1"/>
              <a:t>RandomWaypoint</a:t>
            </a:r>
            <a:endParaRPr lang="en-US" altLang="zh-TW" sz="1400" dirty="0"/>
          </a:p>
          <a:p>
            <a:r>
              <a:rPr lang="en-US" altLang="zh-TW" sz="1400" dirty="0" err="1"/>
              <a:t>Group.router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DecisionEngineRouter</a:t>
            </a:r>
            <a:endParaRPr lang="en-US" altLang="zh-TW" sz="1400" dirty="0"/>
          </a:p>
          <a:p>
            <a:r>
              <a:rPr lang="en-US" altLang="zh-TW" sz="1400" dirty="0"/>
              <a:t>#</a:t>
            </a:r>
            <a:r>
              <a:rPr lang="en-US" altLang="zh-TW" sz="1400" dirty="0" err="1"/>
              <a:t>Group.router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SimbetRouter</a:t>
            </a:r>
            <a:endParaRPr lang="en-US" altLang="zh-TW" sz="1400" dirty="0"/>
          </a:p>
          <a:p>
            <a:r>
              <a:rPr lang="en-US" altLang="zh-TW" sz="1400" dirty="0"/>
              <a:t>#</a:t>
            </a:r>
            <a:r>
              <a:rPr lang="en-US" altLang="zh-TW" sz="1400" dirty="0" err="1"/>
              <a:t>Group.router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DirectDeliveryRouter</a:t>
            </a:r>
            <a:endParaRPr lang="en-US" altLang="zh-TW" sz="1400" dirty="0"/>
          </a:p>
          <a:p>
            <a:r>
              <a:rPr lang="en-US" altLang="zh-TW" sz="1400" dirty="0" err="1">
                <a:solidFill>
                  <a:srgbClr val="FF0000"/>
                </a:solidFill>
              </a:rPr>
              <a:t>Group.bufferSize</a:t>
            </a:r>
            <a:r>
              <a:rPr lang="en-US" altLang="zh-TW" sz="1400" dirty="0">
                <a:solidFill>
                  <a:srgbClr val="FF0000"/>
                </a:solidFill>
              </a:rPr>
              <a:t> = 3</a:t>
            </a:r>
            <a:r>
              <a:rPr lang="en-US" altLang="zh-TW" sz="1400" dirty="0" smtClean="0">
                <a:solidFill>
                  <a:srgbClr val="FF0000"/>
                </a:solidFill>
              </a:rPr>
              <a:t>M</a:t>
            </a:r>
            <a:endParaRPr lang="en-US" altLang="zh-TW" sz="1400" dirty="0">
              <a:solidFill>
                <a:srgbClr val="FF0000"/>
              </a:solidFill>
            </a:endParaRPr>
          </a:p>
          <a:p>
            <a:r>
              <a:rPr lang="en-US" altLang="zh-TW" sz="1400" dirty="0" err="1"/>
              <a:t>Group.nrofInterfaces</a:t>
            </a:r>
            <a:r>
              <a:rPr lang="en-US" altLang="zh-TW" sz="1400" dirty="0"/>
              <a:t> = 1</a:t>
            </a:r>
          </a:p>
          <a:p>
            <a:r>
              <a:rPr lang="en-US" altLang="zh-TW" sz="1400" dirty="0"/>
              <a:t>Group.interface1 = </a:t>
            </a:r>
            <a:r>
              <a:rPr lang="en-US" altLang="zh-TW" sz="1400" dirty="0" err="1"/>
              <a:t>btInterface</a:t>
            </a:r>
            <a:endParaRPr lang="en-US" altLang="zh-TW" sz="1400" dirty="0"/>
          </a:p>
          <a:p>
            <a:r>
              <a:rPr lang="en-US" altLang="zh-TW" sz="1400" dirty="0" err="1"/>
              <a:t>Group.speed</a:t>
            </a:r>
            <a:r>
              <a:rPr lang="en-US" altLang="zh-TW" sz="1400" dirty="0"/>
              <a:t> = 0, 0.1</a:t>
            </a:r>
          </a:p>
          <a:p>
            <a:r>
              <a:rPr lang="en-US" altLang="zh-TW" sz="1400" dirty="0" err="1"/>
              <a:t>Group.nrofHosts</a:t>
            </a:r>
            <a:r>
              <a:rPr lang="en-US" altLang="zh-TW" sz="1400" dirty="0"/>
              <a:t> = 98</a:t>
            </a:r>
          </a:p>
          <a:p>
            <a:r>
              <a:rPr lang="en-US" altLang="zh-TW" sz="1400" dirty="0" err="1"/>
              <a:t>Group.groupID</a:t>
            </a:r>
            <a:r>
              <a:rPr lang="en-US" altLang="zh-TW" sz="1400" dirty="0"/>
              <a:t> = n</a:t>
            </a:r>
          </a:p>
          <a:p>
            <a:r>
              <a:rPr lang="en-US" altLang="zh-TW" sz="1400" dirty="0"/>
              <a:t>#</a:t>
            </a:r>
            <a:r>
              <a:rPr lang="en-US" altLang="zh-TW" sz="1400" dirty="0" err="1"/>
              <a:t>Group.msgTtl</a:t>
            </a:r>
            <a:r>
              <a:rPr lang="en-US" altLang="zh-TW" sz="1400" dirty="0"/>
              <a:t> = [5000]</a:t>
            </a:r>
          </a:p>
          <a:p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 err="1"/>
              <a:t>Events.nrof</a:t>
            </a:r>
            <a:r>
              <a:rPr lang="en-US" altLang="zh-TW" sz="1400" dirty="0"/>
              <a:t> = 2</a:t>
            </a:r>
          </a:p>
          <a:p>
            <a:r>
              <a:rPr lang="en-US" altLang="zh-TW" sz="1400" dirty="0"/>
              <a:t>Events1.class = </a:t>
            </a:r>
            <a:r>
              <a:rPr lang="en-US" altLang="zh-TW" sz="1400" dirty="0" err="1"/>
              <a:t>ExternalEventsQueue</a:t>
            </a:r>
            <a:endParaRPr lang="en-US" altLang="zh-TW" sz="1400" dirty="0"/>
          </a:p>
          <a:p>
            <a:r>
              <a:rPr lang="en-US" altLang="zh-TW" sz="1400" dirty="0"/>
              <a:t>Events2.class = </a:t>
            </a:r>
            <a:r>
              <a:rPr lang="en-US" altLang="zh-TW" sz="1400" dirty="0" err="1"/>
              <a:t>MessageEventGenerator</a:t>
            </a:r>
            <a:endParaRPr lang="en-US" altLang="zh-TW" sz="1400" dirty="0"/>
          </a:p>
          <a:p>
            <a:r>
              <a:rPr lang="en-US" altLang="zh-TW" sz="1400" dirty="0" err="1"/>
              <a:t>ExternalEvents.nrofPreload</a:t>
            </a:r>
            <a:r>
              <a:rPr lang="en-US" altLang="zh-TW" sz="1400" dirty="0"/>
              <a:t> = 500</a:t>
            </a:r>
          </a:p>
          <a:p>
            <a:r>
              <a:rPr lang="en-US" altLang="zh-TW" sz="1400" dirty="0"/>
              <a:t>#Events1.filePath = </a:t>
            </a:r>
            <a:r>
              <a:rPr lang="en-US" altLang="zh-TW" sz="1400" dirty="0" err="1"/>
              <a:t>ee</a:t>
            </a:r>
            <a:r>
              <a:rPr lang="en-US" altLang="zh-TW" sz="1400" dirty="0"/>
              <a:t>/filter-mitfrom9to2-stamp.txt</a:t>
            </a:r>
          </a:p>
          <a:p>
            <a:r>
              <a:rPr lang="en-US" altLang="zh-TW" sz="1400" dirty="0"/>
              <a:t>Events1.filePath = </a:t>
            </a:r>
            <a:r>
              <a:rPr lang="en-US" altLang="zh-TW" sz="1400" dirty="0" err="1"/>
              <a:t>ee</a:t>
            </a:r>
            <a:r>
              <a:rPr lang="en-US" altLang="zh-TW" sz="1400" dirty="0"/>
              <a:t>/haggle6-infocom6.csv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Events2.interval = 30,40</a:t>
            </a:r>
          </a:p>
          <a:p>
            <a:r>
              <a:rPr lang="en-US" altLang="zh-TW" sz="1400" dirty="0"/>
              <a:t>Events2.hosts = 0,98</a:t>
            </a:r>
          </a:p>
          <a:p>
            <a:r>
              <a:rPr lang="en-US" altLang="zh-TW" sz="1400" dirty="0"/>
              <a:t>Events2.prefix = Y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Events2.size = </a:t>
            </a:r>
            <a:r>
              <a:rPr lang="en-US" altLang="zh-TW" sz="1400" dirty="0" smtClean="0">
                <a:solidFill>
                  <a:srgbClr val="FF0000"/>
                </a:solidFill>
              </a:rPr>
              <a:t>25k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719666" y="692696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原設定</a:t>
            </a:r>
            <a:r>
              <a:rPr lang="en-US" altLang="zh-TW" dirty="0" smtClean="0">
                <a:solidFill>
                  <a:srgbClr val="FF0000"/>
                </a:solidFill>
              </a:rPr>
              <a:t>3M/25K = 120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39952" y="1341988"/>
            <a:ext cx="4572000" cy="39087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所以每個</a:t>
            </a:r>
            <a:r>
              <a:rPr lang="en-US" altLang="zh-TW" dirty="0"/>
              <a:t>router</a:t>
            </a:r>
            <a:r>
              <a:rPr lang="zh-TW" altLang="en-US" dirty="0"/>
              <a:t>只能</a:t>
            </a:r>
            <a:r>
              <a:rPr lang="en-US" altLang="zh-TW" dirty="0"/>
              <a:t>carrying </a:t>
            </a:r>
            <a:r>
              <a:rPr lang="en-US" altLang="zh-TW" dirty="0">
                <a:solidFill>
                  <a:srgbClr val="FF0000"/>
                </a:solidFill>
              </a:rPr>
              <a:t>120</a:t>
            </a:r>
            <a:r>
              <a:rPr lang="zh-TW" altLang="en-US" dirty="0">
                <a:solidFill>
                  <a:srgbClr val="FF0000"/>
                </a:solidFill>
              </a:rPr>
              <a:t>個</a:t>
            </a:r>
            <a:r>
              <a:rPr lang="en-US" altLang="zh-TW" dirty="0">
                <a:solidFill>
                  <a:srgbClr val="FF0000"/>
                </a:solidFill>
              </a:rPr>
              <a:t>message</a:t>
            </a:r>
          </a:p>
          <a:p>
            <a:endParaRPr lang="en-US" altLang="zh-TW" dirty="0"/>
          </a:p>
          <a:p>
            <a:r>
              <a:rPr lang="zh-TW" altLang="en-US" dirty="0"/>
              <a:t>由於產生</a:t>
            </a:r>
            <a:r>
              <a:rPr lang="en-US" altLang="zh-TW" dirty="0"/>
              <a:t>message</a:t>
            </a:r>
            <a:r>
              <a:rPr lang="zh-TW" altLang="en-US" dirty="0" smtClean="0"/>
              <a:t>的速度</a:t>
            </a:r>
            <a:r>
              <a:rPr lang="en-US" altLang="zh-TW" dirty="0" smtClean="0"/>
              <a:t>(</a:t>
            </a:r>
            <a:r>
              <a:rPr lang="zh-TW" altLang="en-US" sz="1100" dirty="0" smtClean="0"/>
              <a:t>每</a:t>
            </a:r>
            <a:r>
              <a:rPr lang="en-US" altLang="zh-TW" sz="1100" dirty="0" smtClean="0"/>
              <a:t>30~40</a:t>
            </a:r>
            <a:r>
              <a:rPr lang="zh-TW" altLang="en-US" sz="1100" dirty="0" smtClean="0"/>
              <a:t>秒產生一個</a:t>
            </a:r>
            <a:r>
              <a:rPr lang="en-US" altLang="zh-TW" sz="1100" dirty="0" smtClean="0"/>
              <a:t>message</a:t>
            </a:r>
            <a:r>
              <a:rPr lang="en-US" altLang="zh-TW" dirty="0" smtClean="0"/>
              <a:t>)</a:t>
            </a:r>
            <a:r>
              <a:rPr lang="zh-TW" altLang="en-US" dirty="0" smtClean="0"/>
              <a:t>比消耗</a:t>
            </a:r>
            <a:r>
              <a:rPr lang="en-US" altLang="zh-TW" dirty="0" smtClean="0"/>
              <a:t>buffer</a:t>
            </a:r>
            <a:r>
              <a:rPr lang="zh-TW" altLang="en-US" dirty="0" smtClean="0"/>
              <a:t>內的</a:t>
            </a:r>
            <a:r>
              <a:rPr lang="en-US" altLang="zh-TW" dirty="0" smtClean="0"/>
              <a:t>message</a:t>
            </a:r>
            <a:r>
              <a:rPr lang="zh-TW" altLang="en-US" dirty="0" smtClean="0"/>
              <a:t>速度還快</a:t>
            </a:r>
            <a:r>
              <a:rPr lang="en-US" altLang="zh-TW" dirty="0" smtClean="0"/>
              <a:t>,</a:t>
            </a:r>
          </a:p>
          <a:p>
            <a:endParaRPr lang="en-US" altLang="zh-TW" dirty="0"/>
          </a:p>
          <a:p>
            <a:r>
              <a:rPr lang="zh-TW" altLang="en-US" sz="1400" dirty="0" smtClean="0"/>
              <a:t>例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message</a:t>
            </a:r>
            <a:r>
              <a:rPr lang="zh-TW" altLang="en-US" sz="1400" dirty="0" smtClean="0"/>
              <a:t>的</a:t>
            </a:r>
            <a:r>
              <a:rPr lang="en-US" altLang="zh-TW" sz="1400" dirty="0" smtClean="0"/>
              <a:t>TTL</a:t>
            </a:r>
            <a:r>
              <a:rPr lang="zh-TW" altLang="en-US" sz="1400" dirty="0"/>
              <a:t>尚</a:t>
            </a:r>
            <a:r>
              <a:rPr lang="zh-TW" altLang="en-US" sz="1400" dirty="0" smtClean="0"/>
              <a:t>存</a:t>
            </a:r>
            <a:r>
              <a:rPr lang="en-US" altLang="zh-TW" sz="1400" dirty="0" smtClean="0"/>
              <a:t>,</a:t>
            </a:r>
            <a:r>
              <a:rPr lang="zh-TW" altLang="en-US" sz="1400" dirty="0" smtClean="0"/>
              <a:t>未達刪除</a:t>
            </a:r>
            <a:r>
              <a:rPr lang="en-US" altLang="zh-TW" sz="1400" dirty="0" smtClean="0"/>
              <a:t>message</a:t>
            </a:r>
            <a:r>
              <a:rPr lang="zh-TW" altLang="en-US" sz="1400" dirty="0" smtClean="0"/>
              <a:t>標準</a:t>
            </a:r>
            <a:r>
              <a:rPr lang="en-US" altLang="zh-TW" sz="1400" dirty="0" smtClean="0"/>
              <a:t>..</a:t>
            </a:r>
            <a:r>
              <a:rPr lang="zh-TW" altLang="en-US" sz="1400" dirty="0" smtClean="0"/>
              <a:t>等等</a:t>
            </a:r>
            <a:endParaRPr lang="en-US" altLang="zh-TW" sz="1400" dirty="0" smtClean="0"/>
          </a:p>
          <a:p>
            <a:endParaRPr lang="en-US" altLang="zh-TW" dirty="0"/>
          </a:p>
          <a:p>
            <a:r>
              <a:rPr lang="zh-TW" altLang="en-US" dirty="0" smtClean="0"/>
              <a:t>因此</a:t>
            </a:r>
            <a:r>
              <a:rPr lang="en-US" altLang="zh-TW" dirty="0"/>
              <a:t>buffer</a:t>
            </a:r>
            <a:r>
              <a:rPr lang="zh-TW" altLang="en-US" dirty="0"/>
              <a:t>來不及清</a:t>
            </a:r>
            <a:r>
              <a:rPr lang="zh-TW" altLang="en-US" dirty="0" smtClean="0"/>
              <a:t>出</a:t>
            </a:r>
            <a:r>
              <a:rPr lang="zh-TW" altLang="en-US" dirty="0"/>
              <a:t>空間</a:t>
            </a:r>
            <a:r>
              <a:rPr lang="zh-TW" altLang="en-US" dirty="0" smtClean="0"/>
              <a:t>放</a:t>
            </a:r>
            <a:r>
              <a:rPr lang="zh-TW" altLang="en-US" dirty="0"/>
              <a:t>新的</a:t>
            </a:r>
            <a:r>
              <a:rPr lang="en-US" altLang="zh-TW" dirty="0"/>
              <a:t>message,</a:t>
            </a:r>
          </a:p>
          <a:p>
            <a:endParaRPr lang="en-US" altLang="zh-TW" dirty="0"/>
          </a:p>
          <a:p>
            <a:r>
              <a:rPr lang="zh-TW" altLang="en-US" dirty="0"/>
              <a:t>而造成</a:t>
            </a:r>
            <a:r>
              <a:rPr lang="en-US" altLang="zh-TW" dirty="0"/>
              <a:t>connection</a:t>
            </a:r>
            <a:r>
              <a:rPr lang="zh-TW" altLang="en-US" dirty="0" smtClean="0"/>
              <a:t>上有</a:t>
            </a:r>
            <a:r>
              <a:rPr lang="en-US" altLang="zh-TW" dirty="0"/>
              <a:t>message i</a:t>
            </a:r>
            <a:r>
              <a:rPr lang="en-US" altLang="zh-TW" dirty="0" smtClean="0"/>
              <a:t>d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zh-TW" altLang="en-US" dirty="0" smtClean="0"/>
              <a:t>實際上一開始產生</a:t>
            </a:r>
            <a:r>
              <a:rPr lang="en-US" altLang="zh-TW" dirty="0" smtClean="0"/>
              <a:t>message</a:t>
            </a:r>
            <a:r>
              <a:rPr lang="zh-TW" altLang="en-US" dirty="0" smtClean="0"/>
              <a:t>後並沒有</a:t>
            </a:r>
            <a:r>
              <a:rPr lang="zh-TW" altLang="en-US" dirty="0"/>
              <a:t>存入</a:t>
            </a:r>
            <a:r>
              <a:rPr lang="en-US" altLang="zh-TW" dirty="0"/>
              <a:t>buffer</a:t>
            </a:r>
            <a:r>
              <a:rPr lang="zh-TW" altLang="en-US" dirty="0"/>
              <a:t>內</a:t>
            </a:r>
            <a:r>
              <a:rPr lang="en-US" altLang="zh-TW" dirty="0"/>
              <a:t>,</a:t>
            </a:r>
          </a:p>
          <a:p>
            <a:endParaRPr lang="en-US" altLang="zh-TW" dirty="0"/>
          </a:p>
          <a:p>
            <a:r>
              <a:rPr lang="zh-TW" altLang="en-US" dirty="0" smtClean="0"/>
              <a:t>因此當</a:t>
            </a:r>
            <a:r>
              <a:rPr lang="en-US" altLang="zh-TW" dirty="0" err="1" smtClean="0"/>
              <a:t>transferredDone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要去</a:t>
            </a:r>
            <a:r>
              <a:rPr lang="en-US" altLang="zh-TW" dirty="0"/>
              <a:t>buffer</a:t>
            </a:r>
            <a:r>
              <a:rPr lang="zh-TW" altLang="en-US" dirty="0"/>
              <a:t>內找</a:t>
            </a:r>
            <a:r>
              <a:rPr lang="en-US" altLang="zh-TW" dirty="0"/>
              <a:t>message,</a:t>
            </a:r>
            <a:r>
              <a:rPr lang="zh-TW" altLang="en-US" dirty="0"/>
              <a:t>卻造成</a:t>
            </a:r>
            <a:r>
              <a:rPr lang="en-US" altLang="zh-TW" dirty="0" err="1"/>
              <a:t>NullPointerException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0026" y="5877272"/>
            <a:ext cx="4402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259200</a:t>
            </a:r>
            <a:r>
              <a:rPr lang="zh-TW" altLang="en-US" sz="1200" dirty="0" smtClean="0"/>
              <a:t>秒</a:t>
            </a:r>
            <a:r>
              <a:rPr lang="en-US" altLang="zh-TW" sz="1200" dirty="0" smtClean="0"/>
              <a:t>/30</a:t>
            </a:r>
            <a:r>
              <a:rPr lang="zh-TW" altLang="en-US" sz="1200" dirty="0" smtClean="0"/>
              <a:t>秒 </a:t>
            </a:r>
            <a:r>
              <a:rPr lang="en-US" altLang="zh-TW" sz="1200" dirty="0" smtClean="0"/>
              <a:t>=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8640(</a:t>
            </a:r>
            <a:r>
              <a:rPr lang="zh-TW" altLang="en-US" sz="1200" dirty="0" smtClean="0"/>
              <a:t>一個</a:t>
            </a:r>
            <a:r>
              <a:rPr lang="en-US" altLang="zh-TW" sz="1200" dirty="0" smtClean="0"/>
              <a:t>router</a:t>
            </a:r>
            <a:r>
              <a:rPr lang="zh-TW" altLang="en-US" sz="1200" dirty="0" smtClean="0"/>
              <a:t>最多一次</a:t>
            </a:r>
            <a:r>
              <a:rPr lang="en-US" altLang="zh-TW" sz="1200" dirty="0" smtClean="0"/>
              <a:t>carrying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量</a:t>
            </a:r>
            <a:r>
              <a:rPr lang="en-US" altLang="zh-TW" sz="1200" dirty="0" smtClean="0"/>
              <a:t>)</a:t>
            </a:r>
          </a:p>
          <a:p>
            <a:r>
              <a:rPr lang="zh-TW" altLang="en-US" sz="1200" dirty="0" smtClean="0"/>
              <a:t>若以一個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為</a:t>
            </a:r>
            <a:r>
              <a:rPr lang="en-US" altLang="zh-TW" sz="1200" dirty="0" smtClean="0"/>
              <a:t>25k</a:t>
            </a:r>
            <a:r>
              <a:rPr lang="zh-TW" altLang="en-US" sz="1200" dirty="0" smtClean="0"/>
              <a:t>計</a:t>
            </a:r>
            <a:r>
              <a:rPr lang="en-US" altLang="zh-TW" sz="1200" dirty="0" smtClean="0"/>
              <a:t>,buffer size</a:t>
            </a:r>
            <a:r>
              <a:rPr lang="zh-TW" altLang="en-US" sz="1200" dirty="0" smtClean="0"/>
              <a:t>至少要設為</a:t>
            </a:r>
            <a:r>
              <a:rPr lang="en-US" altLang="zh-TW" sz="1200" dirty="0" smtClean="0"/>
              <a:t>216M</a:t>
            </a:r>
            <a:endParaRPr lang="zh-TW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4067944" y="476672"/>
            <a:ext cx="4824536" cy="517418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82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548680"/>
            <a:ext cx="4572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 err="1"/>
              <a:t>Scenario.endTime</a:t>
            </a:r>
            <a:r>
              <a:rPr lang="en-US" altLang="zh-TW" sz="1200" dirty="0"/>
              <a:t> = </a:t>
            </a:r>
            <a:r>
              <a:rPr lang="en-US" altLang="zh-TW" sz="1200" dirty="0" smtClean="0"/>
              <a:t>259200</a:t>
            </a:r>
            <a:br>
              <a:rPr lang="en-US" altLang="zh-TW" sz="1200" dirty="0" smtClean="0"/>
            </a:br>
            <a:r>
              <a:rPr lang="en-US" altLang="zh-TW" sz="1200" dirty="0" err="1" smtClean="0"/>
              <a:t>Group.movementModel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</a:t>
            </a:r>
            <a:r>
              <a:rPr lang="en-US" altLang="zh-TW" sz="1200" dirty="0" err="1"/>
              <a:t>RandomWaypoint</a:t>
            </a:r>
            <a:endParaRPr lang="en-US" altLang="zh-TW" sz="1200" dirty="0"/>
          </a:p>
          <a:p>
            <a:r>
              <a:rPr lang="en-US" altLang="zh-TW" sz="1200" dirty="0" err="1"/>
              <a:t>Group.router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DecisionEngineRouter</a:t>
            </a:r>
            <a:endParaRPr lang="en-US" altLang="zh-TW" sz="1200" dirty="0"/>
          </a:p>
          <a:p>
            <a:r>
              <a:rPr lang="en-US" altLang="zh-TW" sz="1200" dirty="0"/>
              <a:t>#</a:t>
            </a:r>
            <a:r>
              <a:rPr lang="en-US" altLang="zh-TW" sz="1200" dirty="0" err="1"/>
              <a:t>Group.router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SimbetRouter</a:t>
            </a:r>
            <a:endParaRPr lang="en-US" altLang="zh-TW" sz="1200" dirty="0"/>
          </a:p>
          <a:p>
            <a:r>
              <a:rPr lang="en-US" altLang="zh-TW" sz="1200" dirty="0"/>
              <a:t>#</a:t>
            </a:r>
            <a:r>
              <a:rPr lang="en-US" altLang="zh-TW" sz="1200" dirty="0" err="1"/>
              <a:t>Group.router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DirectDeliveryRouter</a:t>
            </a:r>
            <a:endParaRPr lang="en-US" altLang="zh-TW" sz="1200" dirty="0"/>
          </a:p>
          <a:p>
            <a:r>
              <a:rPr lang="en-US" altLang="zh-TW" sz="1200" dirty="0" err="1">
                <a:solidFill>
                  <a:srgbClr val="FF0000"/>
                </a:solidFill>
              </a:rPr>
              <a:t>Group.bufferSize</a:t>
            </a:r>
            <a:r>
              <a:rPr lang="en-US" altLang="zh-TW" sz="1200" dirty="0">
                <a:solidFill>
                  <a:srgbClr val="FF0000"/>
                </a:solidFill>
              </a:rPr>
              <a:t> = 50M</a:t>
            </a:r>
          </a:p>
          <a:p>
            <a:r>
              <a:rPr lang="en-US" altLang="zh-TW" sz="1200" dirty="0" err="1"/>
              <a:t>Group.nrofInterfaces</a:t>
            </a:r>
            <a:r>
              <a:rPr lang="en-US" altLang="zh-TW" sz="1200" dirty="0"/>
              <a:t> = 1</a:t>
            </a:r>
          </a:p>
          <a:p>
            <a:r>
              <a:rPr lang="en-US" altLang="zh-TW" sz="1200" dirty="0"/>
              <a:t>Group.interface1 = </a:t>
            </a:r>
            <a:r>
              <a:rPr lang="en-US" altLang="zh-TW" sz="1200" dirty="0" err="1"/>
              <a:t>btInterface</a:t>
            </a:r>
            <a:endParaRPr lang="en-US" altLang="zh-TW" sz="1200" dirty="0"/>
          </a:p>
          <a:p>
            <a:r>
              <a:rPr lang="en-US" altLang="zh-TW" sz="1200" dirty="0" err="1"/>
              <a:t>Group.speed</a:t>
            </a:r>
            <a:r>
              <a:rPr lang="en-US" altLang="zh-TW" sz="1200" dirty="0"/>
              <a:t> = 0, 0.1</a:t>
            </a:r>
          </a:p>
          <a:p>
            <a:r>
              <a:rPr lang="en-US" altLang="zh-TW" sz="1200" dirty="0" err="1"/>
              <a:t>Group.nrofHosts</a:t>
            </a:r>
            <a:r>
              <a:rPr lang="en-US" altLang="zh-TW" sz="1200" dirty="0"/>
              <a:t> = 98</a:t>
            </a:r>
          </a:p>
          <a:p>
            <a:r>
              <a:rPr lang="en-US" altLang="zh-TW" sz="1200" dirty="0" err="1"/>
              <a:t>Group.groupID</a:t>
            </a:r>
            <a:r>
              <a:rPr lang="en-US" altLang="zh-TW" sz="1200" dirty="0"/>
              <a:t> = n</a:t>
            </a:r>
          </a:p>
          <a:p>
            <a:r>
              <a:rPr lang="en-US" altLang="zh-TW" sz="1200" dirty="0"/>
              <a:t>#</a:t>
            </a:r>
            <a:r>
              <a:rPr lang="en-US" altLang="zh-TW" sz="1200" dirty="0" err="1"/>
              <a:t>Group.msgTtl</a:t>
            </a:r>
            <a:r>
              <a:rPr lang="en-US" altLang="zh-TW" sz="1200" dirty="0"/>
              <a:t> = [5000]</a:t>
            </a:r>
          </a:p>
          <a:p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 err="1"/>
              <a:t>Events.nrof</a:t>
            </a:r>
            <a:r>
              <a:rPr lang="en-US" altLang="zh-TW" sz="1200" dirty="0"/>
              <a:t> = 2</a:t>
            </a:r>
          </a:p>
          <a:p>
            <a:r>
              <a:rPr lang="en-US" altLang="zh-TW" sz="1200" dirty="0"/>
              <a:t>Events1.class = </a:t>
            </a:r>
            <a:r>
              <a:rPr lang="en-US" altLang="zh-TW" sz="1200" dirty="0" err="1"/>
              <a:t>ExternalEventsQueue</a:t>
            </a:r>
            <a:endParaRPr lang="en-US" altLang="zh-TW" sz="1200" dirty="0"/>
          </a:p>
          <a:p>
            <a:r>
              <a:rPr lang="en-US" altLang="zh-TW" sz="1200" dirty="0"/>
              <a:t>Events2.class = </a:t>
            </a:r>
            <a:r>
              <a:rPr lang="en-US" altLang="zh-TW" sz="1200" dirty="0" err="1"/>
              <a:t>MessageEventGenerator</a:t>
            </a:r>
            <a:endParaRPr lang="en-US" altLang="zh-TW" sz="1200" dirty="0"/>
          </a:p>
          <a:p>
            <a:r>
              <a:rPr lang="en-US" altLang="zh-TW" sz="1200" dirty="0" err="1"/>
              <a:t>ExternalEvents.nrofPreload</a:t>
            </a:r>
            <a:r>
              <a:rPr lang="en-US" altLang="zh-TW" sz="1200" dirty="0"/>
              <a:t> = 500</a:t>
            </a:r>
          </a:p>
          <a:p>
            <a:r>
              <a:rPr lang="en-US" altLang="zh-TW" sz="1200" dirty="0" smtClean="0"/>
              <a:t>Events1.filePath </a:t>
            </a:r>
            <a:r>
              <a:rPr lang="en-US" altLang="zh-TW" sz="1200" dirty="0"/>
              <a:t>= </a:t>
            </a:r>
            <a:r>
              <a:rPr lang="en-US" altLang="zh-TW" sz="1200" dirty="0" err="1"/>
              <a:t>ee</a:t>
            </a:r>
            <a:r>
              <a:rPr lang="en-US" altLang="zh-TW" sz="1200" dirty="0"/>
              <a:t>/haggle6-infocom6.csv</a:t>
            </a:r>
          </a:p>
          <a:p>
            <a:r>
              <a:rPr lang="en-US" altLang="zh-TW" sz="1200" dirty="0"/>
              <a:t>Events2.interval = 30,40</a:t>
            </a:r>
          </a:p>
          <a:p>
            <a:r>
              <a:rPr lang="en-US" altLang="zh-TW" sz="1200" dirty="0"/>
              <a:t>Events2.hosts = 0,98</a:t>
            </a:r>
          </a:p>
          <a:p>
            <a:r>
              <a:rPr lang="en-US" altLang="zh-TW" sz="1200" dirty="0"/>
              <a:t>Events2.prefix = Y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Events2.size = 1k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779912" y="188640"/>
            <a:ext cx="4441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3"/>
                </a:solidFill>
              </a:rPr>
              <a:t>解決</a:t>
            </a:r>
            <a:r>
              <a:rPr lang="zh-TW" altLang="en-US" dirty="0" smtClean="0">
                <a:solidFill>
                  <a:schemeClr val="accent3"/>
                </a:solidFill>
              </a:rPr>
              <a:t>方法</a:t>
            </a:r>
            <a:r>
              <a:rPr lang="en-US" altLang="zh-TW" dirty="0" smtClean="0">
                <a:solidFill>
                  <a:schemeClr val="accent3"/>
                </a:solidFill>
              </a:rPr>
              <a:t>:</a:t>
            </a:r>
            <a:r>
              <a:rPr lang="zh-TW" altLang="en-US" dirty="0" smtClean="0">
                <a:solidFill>
                  <a:schemeClr val="accent3"/>
                </a:solidFill>
              </a:rPr>
              <a:t> 加大</a:t>
            </a:r>
            <a:r>
              <a:rPr lang="en-US" altLang="zh-TW" dirty="0" smtClean="0">
                <a:solidFill>
                  <a:schemeClr val="accent3"/>
                </a:solidFill>
              </a:rPr>
              <a:t>buffer size,</a:t>
            </a:r>
            <a:r>
              <a:rPr lang="zh-TW" altLang="en-US" dirty="0" smtClean="0">
                <a:solidFill>
                  <a:schemeClr val="accent3"/>
                </a:solidFill>
              </a:rPr>
              <a:t>縮小</a:t>
            </a:r>
            <a:r>
              <a:rPr lang="en-US" altLang="zh-TW" dirty="0" smtClean="0">
                <a:solidFill>
                  <a:schemeClr val="accent3"/>
                </a:solidFill>
              </a:rPr>
              <a:t>message size,</a:t>
            </a:r>
          </a:p>
          <a:p>
            <a:r>
              <a:rPr lang="zh-TW" altLang="en-US" dirty="0" smtClean="0">
                <a:solidFill>
                  <a:schemeClr val="accent3"/>
                </a:solidFill>
              </a:rPr>
              <a:t>避免</a:t>
            </a:r>
            <a:r>
              <a:rPr lang="en-US" altLang="zh-TW" dirty="0" smtClean="0">
                <a:solidFill>
                  <a:schemeClr val="accent3"/>
                </a:solidFill>
              </a:rPr>
              <a:t>buffer overload</a:t>
            </a:r>
            <a:endParaRPr lang="zh-TW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77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7452512"/>
              </p:ext>
            </p:extLst>
          </p:nvPr>
        </p:nvGraphicFramePr>
        <p:xfrm>
          <a:off x="1331640" y="116632"/>
          <a:ext cx="63246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8383869"/>
              </p:ext>
            </p:extLst>
          </p:nvPr>
        </p:nvGraphicFramePr>
        <p:xfrm>
          <a:off x="1331640" y="2996952"/>
          <a:ext cx="62198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07504" y="9119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昱仁學長的程式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340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148570"/>
            <a:ext cx="3999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 smtClean="0"/>
              <a:t>DecisionEngineRouter</a:t>
            </a:r>
            <a:r>
              <a:rPr lang="en-US" altLang="zh-TW" dirty="0" err="1" smtClean="0"/>
              <a:t>.</a:t>
            </a:r>
            <a:r>
              <a:rPr lang="en-US" altLang="zh-TW" sz="1400" dirty="0" err="1" smtClean="0"/>
              <a:t>messageTransferred</a:t>
            </a:r>
            <a:endParaRPr lang="zh-TW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61047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295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382</Words>
  <Application>Microsoft Office PowerPoint</Application>
  <PresentationFormat>如螢幕大小 (4:3)</PresentationFormat>
  <Paragraphs>196</Paragraphs>
  <Slides>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Ellison</dc:creator>
  <cp:lastModifiedBy>Ellison</cp:lastModifiedBy>
  <cp:revision>28</cp:revision>
  <dcterms:created xsi:type="dcterms:W3CDTF">2014-02-26T08:46:00Z</dcterms:created>
  <dcterms:modified xsi:type="dcterms:W3CDTF">2014-03-03T10:09:13Z</dcterms:modified>
</cp:coreProperties>
</file>