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2" r:id="rId2"/>
    <p:sldId id="281" r:id="rId3"/>
    <p:sldId id="265" r:id="rId4"/>
    <p:sldId id="275" r:id="rId5"/>
    <p:sldId id="272" r:id="rId6"/>
    <p:sldId id="273" r:id="rId7"/>
    <p:sldId id="274" r:id="rId8"/>
    <p:sldId id="276" r:id="rId9"/>
    <p:sldId id="270" r:id="rId10"/>
    <p:sldId id="266" r:id="rId11"/>
    <p:sldId id="268" r:id="rId12"/>
    <p:sldId id="269" r:id="rId13"/>
    <p:sldId id="264" r:id="rId14"/>
    <p:sldId id="277" r:id="rId15"/>
    <p:sldId id="279" r:id="rId16"/>
    <p:sldId id="282" r:id="rId17"/>
    <p:sldId id="283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OPOSIM\Desktop\one_simulator\BubbleRap_ttl_test\infocom2006-98-BufferSize=3M,MsgSize=25k,Interval=30,40\graph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OPOSIM\Desktop\one_simulator\BubbleRap_ttl_test\infocom2006-98-BufferSize=3M,MsgSize=25k,Interval=30,40\graph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OPOSIM\Desktop\one_simulator\BubbleRap_ttl_test\infocom06-98-Buffer3M-Msg25k-Interval30~40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OPOSIM\Desktop\one_simulator\BubbleRap_ttl_test\infocom06-98-Buffer3M-Msg25k-Interval30~40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OPOSIM\Desktop\one_simulator\BubbleRap_ttl_test\infocom06-98-Buffer3M-Msg25k-Interval259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OPOSIM\Desktop\one_simulator\BubbleRap_ttl_test\infocom06-98-Buffer3M-Msg25k-Interval25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cmabridgerelay!$A$18</c:f>
              <c:strCache>
                <c:ptCount val="1"/>
                <c:pt idx="0">
                  <c:v>Epidemic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10m</c:v>
                </c:pt>
                <c:pt idx="40">
                  <c:v>1hour</c:v>
                </c:pt>
                <c:pt idx="53">
                  <c:v>3H</c:v>
                </c:pt>
                <c:pt idx="62">
                  <c:v>6H</c:v>
                </c:pt>
                <c:pt idx="79">
                  <c:v>1day</c:v>
                </c:pt>
                <c:pt idx="88">
                  <c:v>2d</c:v>
                </c:pt>
                <c:pt idx="97">
                  <c:v>4d</c:v>
                </c:pt>
                <c:pt idx="105">
                  <c:v>1weeks</c:v>
                </c:pt>
                <c:pt idx="114">
                  <c:v>2weeks</c:v>
                </c:pt>
                <c:pt idx="123">
                  <c:v>3weeks</c:v>
                </c:pt>
              </c:strCache>
            </c:strRef>
          </c:cat>
          <c:val>
            <c:numRef>
              <c:f>cmabridgerelay!$B$20:$DU$20</c:f>
              <c:numCache>
                <c:formatCode>General</c:formatCode>
                <c:ptCount val="124"/>
                <c:pt idx="0">
                  <c:v>0.30459999999999998</c:v>
                </c:pt>
                <c:pt idx="19">
                  <c:v>0.30580000000000002</c:v>
                </c:pt>
                <c:pt idx="40">
                  <c:v>0.30930000000000002</c:v>
                </c:pt>
                <c:pt idx="53">
                  <c:v>0.30030000000000001</c:v>
                </c:pt>
                <c:pt idx="62">
                  <c:v>0.30009999999999998</c:v>
                </c:pt>
                <c:pt idx="79">
                  <c:v>0.30730000000000002</c:v>
                </c:pt>
                <c:pt idx="88">
                  <c:v>0.30449999999999999</c:v>
                </c:pt>
                <c:pt idx="97">
                  <c:v>0.30259999999999998</c:v>
                </c:pt>
                <c:pt idx="105">
                  <c:v>0.30509999999999998</c:v>
                </c:pt>
                <c:pt idx="114">
                  <c:v>0.29909999999999998</c:v>
                </c:pt>
                <c:pt idx="123">
                  <c:v>0.30130000000000001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cmabridgerelay!$A$24</c:f>
              <c:strCache>
                <c:ptCount val="1"/>
                <c:pt idx="0">
                  <c:v>DRAFT(Interesting)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10m</c:v>
                </c:pt>
                <c:pt idx="40">
                  <c:v>1hour</c:v>
                </c:pt>
                <c:pt idx="53">
                  <c:v>3H</c:v>
                </c:pt>
                <c:pt idx="62">
                  <c:v>6H</c:v>
                </c:pt>
                <c:pt idx="79">
                  <c:v>1day</c:v>
                </c:pt>
                <c:pt idx="88">
                  <c:v>2d</c:v>
                </c:pt>
                <c:pt idx="97">
                  <c:v>4d</c:v>
                </c:pt>
                <c:pt idx="105">
                  <c:v>1weeks</c:v>
                </c:pt>
                <c:pt idx="114">
                  <c:v>2weeks</c:v>
                </c:pt>
                <c:pt idx="123">
                  <c:v>3weeks</c:v>
                </c:pt>
              </c:strCache>
            </c:strRef>
          </c:cat>
          <c:val>
            <c:numRef>
              <c:f>cmabridgerelay!$B$26:$DU$26</c:f>
              <c:numCache>
                <c:formatCode>General</c:formatCode>
                <c:ptCount val="124"/>
              </c:numCache>
            </c:numRef>
          </c:val>
          <c:smooth val="0"/>
        </c:ser>
        <c:ser>
          <c:idx val="1"/>
          <c:order val="2"/>
          <c:tx>
            <c:strRef>
              <c:f>cmabridgerelay!$A$30</c:f>
              <c:strCache>
                <c:ptCount val="1"/>
                <c:pt idx="0">
                  <c:v>DRAFT(PeopleRankValue)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10m</c:v>
                </c:pt>
                <c:pt idx="40">
                  <c:v>1hour</c:v>
                </c:pt>
                <c:pt idx="53">
                  <c:v>3H</c:v>
                </c:pt>
                <c:pt idx="62">
                  <c:v>6H</c:v>
                </c:pt>
                <c:pt idx="79">
                  <c:v>1day</c:v>
                </c:pt>
                <c:pt idx="88">
                  <c:v>2d</c:v>
                </c:pt>
                <c:pt idx="97">
                  <c:v>4d</c:v>
                </c:pt>
                <c:pt idx="105">
                  <c:v>1weeks</c:v>
                </c:pt>
                <c:pt idx="114">
                  <c:v>2weeks</c:v>
                </c:pt>
                <c:pt idx="123">
                  <c:v>3weeks</c:v>
                </c:pt>
              </c:strCache>
            </c:strRef>
          </c:cat>
          <c:val>
            <c:numRef>
              <c:f>cmabridgerelay!$B$32:$DU$32</c:f>
              <c:numCache>
                <c:formatCode>General</c:formatCode>
                <c:ptCount val="12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287808"/>
        <c:axId val="121289728"/>
      </c:lineChart>
      <c:catAx>
        <c:axId val="1212878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TTL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540000"/>
          <a:lstStyle/>
          <a:p>
            <a:pPr>
              <a:defRPr/>
            </a:pPr>
            <a:endParaRPr lang="zh-TW"/>
          </a:p>
        </c:txPr>
        <c:crossAx val="121289728"/>
        <c:crosses val="autoZero"/>
        <c:auto val="1"/>
        <c:lblAlgn val="ctr"/>
        <c:lblOffset val="100"/>
        <c:noMultiLvlLbl val="0"/>
      </c:catAx>
      <c:valAx>
        <c:axId val="121289728"/>
        <c:scaling>
          <c:orientation val="minMax"/>
          <c:max val="0.9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delivery_ratio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1287808"/>
        <c:crosses val="autoZero"/>
        <c:crossBetween val="midCat"/>
        <c:majorUnit val="0.1"/>
      </c:valAx>
      <c:spPr>
        <a:noFill/>
        <a:ln w="25400">
          <a:noFill/>
        </a:ln>
      </c:spPr>
    </c:plotArea>
    <c:plotVisOnly val="0"/>
    <c:dispBlanksAs val="span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cmabridgerelay!$A$18</c:f>
              <c:strCache>
                <c:ptCount val="1"/>
                <c:pt idx="0">
                  <c:v>Epidemic</c:v>
                </c:pt>
              </c:strCache>
            </c:strRef>
          </c:tx>
          <c:val>
            <c:numRef>
              <c:f>cmabridgerelay!$B$21:$DU$21</c:f>
              <c:numCache>
                <c:formatCode>General</c:formatCode>
                <c:ptCount val="124"/>
                <c:pt idx="0">
                  <c:v>327.34530000000001</c:v>
                </c:pt>
                <c:pt idx="19">
                  <c:v>329.08139999999997</c:v>
                </c:pt>
                <c:pt idx="40">
                  <c:v>327.74329999999998</c:v>
                </c:pt>
                <c:pt idx="53">
                  <c:v>328.17090000000002</c:v>
                </c:pt>
                <c:pt idx="62">
                  <c:v>328.93759999999997</c:v>
                </c:pt>
                <c:pt idx="79">
                  <c:v>327.47340000000003</c:v>
                </c:pt>
                <c:pt idx="88">
                  <c:v>328.1558</c:v>
                </c:pt>
                <c:pt idx="97">
                  <c:v>327.70740000000001</c:v>
                </c:pt>
                <c:pt idx="105">
                  <c:v>327.70740000000001</c:v>
                </c:pt>
                <c:pt idx="114">
                  <c:v>329.37860000000001</c:v>
                </c:pt>
                <c:pt idx="123">
                  <c:v>329.11849999999998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cmabridgerelay!$A$24</c:f>
              <c:strCache>
                <c:ptCount val="1"/>
                <c:pt idx="0">
                  <c:v>DRAFT(Interesting)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10m</c:v>
                </c:pt>
                <c:pt idx="40">
                  <c:v>1hour</c:v>
                </c:pt>
                <c:pt idx="53">
                  <c:v>3H</c:v>
                </c:pt>
                <c:pt idx="62">
                  <c:v>6H</c:v>
                </c:pt>
                <c:pt idx="79">
                  <c:v>1day</c:v>
                </c:pt>
                <c:pt idx="88">
                  <c:v>2d</c:v>
                </c:pt>
                <c:pt idx="97">
                  <c:v>4d</c:v>
                </c:pt>
                <c:pt idx="105">
                  <c:v>1weeks</c:v>
                </c:pt>
                <c:pt idx="114">
                  <c:v>2weeks</c:v>
                </c:pt>
                <c:pt idx="123">
                  <c:v>3weeks</c:v>
                </c:pt>
              </c:strCache>
            </c:strRef>
          </c:cat>
          <c:val>
            <c:numRef>
              <c:f>cmabridgerelay!$B$27:$DU$27</c:f>
              <c:numCache>
                <c:formatCode>General</c:formatCode>
                <c:ptCount val="124"/>
              </c:numCache>
            </c:numRef>
          </c:val>
          <c:smooth val="0"/>
        </c:ser>
        <c:ser>
          <c:idx val="1"/>
          <c:order val="2"/>
          <c:tx>
            <c:strRef>
              <c:f>cmabridgerelay!$A$30</c:f>
              <c:strCache>
                <c:ptCount val="1"/>
                <c:pt idx="0">
                  <c:v>DRAFT(PeopleRankValue)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10m</c:v>
                </c:pt>
                <c:pt idx="40">
                  <c:v>1hour</c:v>
                </c:pt>
                <c:pt idx="53">
                  <c:v>3H</c:v>
                </c:pt>
                <c:pt idx="62">
                  <c:v>6H</c:v>
                </c:pt>
                <c:pt idx="79">
                  <c:v>1day</c:v>
                </c:pt>
                <c:pt idx="88">
                  <c:v>2d</c:v>
                </c:pt>
                <c:pt idx="97">
                  <c:v>4d</c:v>
                </c:pt>
                <c:pt idx="105">
                  <c:v>1weeks</c:v>
                </c:pt>
                <c:pt idx="114">
                  <c:v>2weeks</c:v>
                </c:pt>
                <c:pt idx="123">
                  <c:v>3weeks</c:v>
                </c:pt>
              </c:strCache>
            </c:strRef>
          </c:cat>
          <c:val>
            <c:numRef>
              <c:f>cmabridgerelay!$B$33:$DU$33</c:f>
              <c:numCache>
                <c:formatCode>General</c:formatCode>
                <c:ptCount val="12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442688"/>
        <c:axId val="121444608"/>
      </c:lineChart>
      <c:catAx>
        <c:axId val="1214426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TTL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420000"/>
          <a:lstStyle/>
          <a:p>
            <a:pPr>
              <a:defRPr/>
            </a:pPr>
            <a:endParaRPr lang="zh-TW"/>
          </a:p>
        </c:txPr>
        <c:crossAx val="121444608"/>
        <c:crosses val="autoZero"/>
        <c:auto val="1"/>
        <c:lblAlgn val="ctr"/>
        <c:lblOffset val="100"/>
        <c:noMultiLvlLbl val="0"/>
      </c:catAx>
      <c:valAx>
        <c:axId val="121444608"/>
        <c:scaling>
          <c:orientation val="minMax"/>
          <c:max val="33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total_cost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1442688"/>
        <c:crosses val="autoZero"/>
        <c:crossBetween val="midCat"/>
        <c:majorUnit val="50"/>
      </c:valAx>
    </c:plotArea>
    <c:plotVisOnly val="0"/>
    <c:dispBlanksAs val="span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cmabridgerelay!$A$18</c:f>
              <c:strCache>
                <c:ptCount val="1"/>
                <c:pt idx="0">
                  <c:v>98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</c:v>
                </c:pt>
                <c:pt idx="40">
                  <c:v>10</c:v>
                </c:pt>
                <c:pt idx="53">
                  <c:v>30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cmabridgerelay!$B$20:$DU$20</c:f>
              <c:numCache>
                <c:formatCode>General</c:formatCode>
                <c:ptCount val="124"/>
                <c:pt idx="0">
                  <c:v>0.04</c:v>
                </c:pt>
                <c:pt idx="19">
                  <c:v>7.5999999999999998E-2</c:v>
                </c:pt>
                <c:pt idx="40">
                  <c:v>0.11700000000000001</c:v>
                </c:pt>
                <c:pt idx="53">
                  <c:v>0.20899999999999999</c:v>
                </c:pt>
                <c:pt idx="62">
                  <c:v>0.27700000000000002</c:v>
                </c:pt>
                <c:pt idx="79">
                  <c:v>0.48199999999999998</c:v>
                </c:pt>
                <c:pt idx="88">
                  <c:v>0.65200000000000002</c:v>
                </c:pt>
                <c:pt idx="97">
                  <c:v>0.78300000000000003</c:v>
                </c:pt>
                <c:pt idx="105">
                  <c:v>0.67700000000000005</c:v>
                </c:pt>
                <c:pt idx="114">
                  <c:v>0.54800000000000004</c:v>
                </c:pt>
                <c:pt idx="123">
                  <c:v>0.51800000000000002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cmabridgerelay!$A$24</c:f>
              <c:strCache>
                <c:ptCount val="1"/>
                <c:pt idx="0">
                  <c:v>65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</c:v>
                </c:pt>
                <c:pt idx="40">
                  <c:v>10</c:v>
                </c:pt>
                <c:pt idx="53">
                  <c:v>30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cmabridgerelay!$B$26:$DU$26</c:f>
              <c:numCache>
                <c:formatCode>General</c:formatCode>
                <c:ptCount val="124"/>
              </c:numCache>
            </c:numRef>
          </c:val>
          <c:smooth val="0"/>
        </c:ser>
        <c:ser>
          <c:idx val="1"/>
          <c:order val="2"/>
          <c:tx>
            <c:strRef>
              <c:f>cmabridgerelay!$A$30</c:f>
              <c:strCache>
                <c:ptCount val="1"/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</c:v>
                </c:pt>
                <c:pt idx="40">
                  <c:v>10</c:v>
                </c:pt>
                <c:pt idx="53">
                  <c:v>30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cmabridgerelay!$B$32:$DU$32</c:f>
              <c:numCache>
                <c:formatCode>General</c:formatCode>
                <c:ptCount val="12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504128"/>
        <c:axId val="121506048"/>
      </c:lineChart>
      <c:catAx>
        <c:axId val="1215041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TTL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540000"/>
          <a:lstStyle/>
          <a:p>
            <a:pPr>
              <a:defRPr/>
            </a:pPr>
            <a:endParaRPr lang="zh-TW"/>
          </a:p>
        </c:txPr>
        <c:crossAx val="121506048"/>
        <c:crosses val="autoZero"/>
        <c:auto val="1"/>
        <c:lblAlgn val="ctr"/>
        <c:lblOffset val="100"/>
        <c:noMultiLvlLbl val="0"/>
      </c:catAx>
      <c:valAx>
        <c:axId val="121506048"/>
        <c:scaling>
          <c:orientation val="minMax"/>
          <c:max val="0.9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delivery_ratio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1504128"/>
        <c:crosses val="autoZero"/>
        <c:crossBetween val="midCat"/>
        <c:majorUnit val="0.1"/>
      </c:valAx>
      <c:spPr>
        <a:noFill/>
        <a:ln w="25400">
          <a:noFill/>
        </a:ln>
      </c:spPr>
    </c:plotArea>
    <c:legend>
      <c:legendPos val="r"/>
      <c:layout/>
      <c:overlay val="0"/>
    </c:legend>
    <c:plotVisOnly val="0"/>
    <c:dispBlanksAs val="span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cmabridgerelay!$A$18</c:f>
              <c:strCache>
                <c:ptCount val="1"/>
                <c:pt idx="0">
                  <c:v>98</c:v>
                </c:pt>
              </c:strCache>
            </c:strRef>
          </c:tx>
          <c:val>
            <c:numRef>
              <c:f>cmabridgerelay!$B$21:$DU$21</c:f>
              <c:numCache>
                <c:formatCode>General</c:formatCode>
                <c:ptCount val="124"/>
                <c:pt idx="0">
                  <c:v>1.643</c:v>
                </c:pt>
                <c:pt idx="19">
                  <c:v>2.63</c:v>
                </c:pt>
                <c:pt idx="40">
                  <c:v>4.0030000000000001</c:v>
                </c:pt>
                <c:pt idx="53">
                  <c:v>6.9130000000000003</c:v>
                </c:pt>
                <c:pt idx="62">
                  <c:v>9.7100000000000009</c:v>
                </c:pt>
                <c:pt idx="79">
                  <c:v>18.206</c:v>
                </c:pt>
                <c:pt idx="88">
                  <c:v>27.870999999999999</c:v>
                </c:pt>
                <c:pt idx="97">
                  <c:v>131.785</c:v>
                </c:pt>
                <c:pt idx="105">
                  <c:v>974.91200000000003</c:v>
                </c:pt>
                <c:pt idx="114">
                  <c:v>1470.78</c:v>
                </c:pt>
                <c:pt idx="123">
                  <c:v>1594.1559999999999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cmabridgerelay!$A$24</c:f>
              <c:strCache>
                <c:ptCount val="1"/>
                <c:pt idx="0">
                  <c:v>65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</c:v>
                </c:pt>
                <c:pt idx="40">
                  <c:v>10</c:v>
                </c:pt>
                <c:pt idx="53">
                  <c:v>30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cmabridgerelay!$B$27:$DU$27</c:f>
              <c:numCache>
                <c:formatCode>General</c:formatCode>
                <c:ptCount val="124"/>
              </c:numCache>
            </c:numRef>
          </c:val>
          <c:smooth val="0"/>
        </c:ser>
        <c:ser>
          <c:idx val="1"/>
          <c:order val="2"/>
          <c:tx>
            <c:strRef>
              <c:f>cmabridgerelay!$A$30</c:f>
              <c:strCache>
                <c:ptCount val="1"/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5</c:v>
                </c:pt>
                <c:pt idx="40">
                  <c:v>10</c:v>
                </c:pt>
                <c:pt idx="53">
                  <c:v>30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cmabridgerelay!$B$33:$DU$33</c:f>
              <c:numCache>
                <c:formatCode>General</c:formatCode>
                <c:ptCount val="12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548800"/>
        <c:axId val="121550720"/>
      </c:lineChart>
      <c:catAx>
        <c:axId val="1215488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TTL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420000"/>
          <a:lstStyle/>
          <a:p>
            <a:pPr>
              <a:defRPr/>
            </a:pPr>
            <a:endParaRPr lang="zh-TW"/>
          </a:p>
        </c:txPr>
        <c:crossAx val="121550720"/>
        <c:crosses val="autoZero"/>
        <c:auto val="1"/>
        <c:lblAlgn val="ctr"/>
        <c:lblOffset val="100"/>
        <c:noMultiLvlLbl val="0"/>
      </c:catAx>
      <c:valAx>
        <c:axId val="121550720"/>
        <c:scaling>
          <c:orientation val="minMax"/>
          <c:max val="1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total_cost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1548800"/>
        <c:crosses val="autoZero"/>
        <c:crossBetween val="midCat"/>
        <c:majorUnit val="10"/>
      </c:valAx>
    </c:plotArea>
    <c:legend>
      <c:legendPos val="r"/>
      <c:layout/>
      <c:overlay val="0"/>
    </c:legend>
    <c:plotVisOnly val="0"/>
    <c:dispBlanksAs val="span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'[infocom06-98-Buffer3M-Msg25k-Interval259.xlsx]cmabridgerelay'!$A$18</c:f>
              <c:strCache>
                <c:ptCount val="1"/>
                <c:pt idx="0">
                  <c:v>98前</c:v>
                </c:pt>
              </c:strCache>
            </c:strRef>
          </c:tx>
          <c:cat>
            <c:strRef>
              <c:f>'[infocom06-98-Buffer3M-Msg25k-Interval259.xlsx]cmabridgerelay'!$B$18:$DU$18</c:f>
              <c:strCache>
                <c:ptCount val="124"/>
                <c:pt idx="0">
                  <c:v>2min</c:v>
                </c:pt>
                <c:pt idx="19">
                  <c:v>5</c:v>
                </c:pt>
                <c:pt idx="40">
                  <c:v>10</c:v>
                </c:pt>
                <c:pt idx="53">
                  <c:v>30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'[infocom06-98-Buffer3M-Msg25k-Interval259.xlsx]cmabridgerelay'!$B$20:$DU$20</c:f>
              <c:numCache>
                <c:formatCode>General</c:formatCode>
                <c:ptCount val="124"/>
              </c:numCache>
            </c:numRef>
          </c:val>
          <c:smooth val="0"/>
        </c:ser>
        <c:ser>
          <c:idx val="2"/>
          <c:order val="1"/>
          <c:tx>
            <c:strRef>
              <c:f>'[infocom06-98-Buffer3M-Msg25k-Interval259.xlsx]cmabridgerelay'!$A$24</c:f>
              <c:strCache>
                <c:ptCount val="1"/>
                <c:pt idx="0">
                  <c:v>98後</c:v>
                </c:pt>
              </c:strCache>
            </c:strRef>
          </c:tx>
          <c:cat>
            <c:strRef>
              <c:f>'[infocom06-98-Buffer3M-Msg25k-Interval259.xlsx]cmabridgerelay'!$B$18:$DU$18</c:f>
              <c:strCache>
                <c:ptCount val="124"/>
                <c:pt idx="0">
                  <c:v>2min</c:v>
                </c:pt>
                <c:pt idx="19">
                  <c:v>5</c:v>
                </c:pt>
                <c:pt idx="40">
                  <c:v>10</c:v>
                </c:pt>
                <c:pt idx="53">
                  <c:v>30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'[infocom06-98-Buffer3M-Msg25k-Interval259.xlsx]cmabridgerelay'!$B$26:$DU$26</c:f>
              <c:numCache>
                <c:formatCode>General</c:formatCode>
                <c:ptCount val="124"/>
                <c:pt idx="0">
                  <c:v>2.8000000000000001E-2</c:v>
                </c:pt>
                <c:pt idx="19">
                  <c:v>5.2999999999999999E-2</c:v>
                </c:pt>
                <c:pt idx="40">
                  <c:v>7.5999999999999998E-2</c:v>
                </c:pt>
                <c:pt idx="53">
                  <c:v>0.129</c:v>
                </c:pt>
                <c:pt idx="62">
                  <c:v>0.17499999999999999</c:v>
                </c:pt>
                <c:pt idx="79">
                  <c:v>0.32500000000000001</c:v>
                </c:pt>
                <c:pt idx="88">
                  <c:v>0.46100000000000002</c:v>
                </c:pt>
                <c:pt idx="97">
                  <c:v>0.629</c:v>
                </c:pt>
                <c:pt idx="105">
                  <c:v>0.75600000000000001</c:v>
                </c:pt>
                <c:pt idx="114">
                  <c:v>0.79600000000000004</c:v>
                </c:pt>
                <c:pt idx="123">
                  <c:v>0.79200000000000004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'[infocom06-98-Buffer3M-Msg25k-Interval259.xlsx]cmabridgerelay'!$A$30</c:f>
              <c:strCache>
                <c:ptCount val="1"/>
              </c:strCache>
            </c:strRef>
          </c:tx>
          <c:cat>
            <c:strRef>
              <c:f>'[infocom06-98-Buffer3M-Msg25k-Interval259.xlsx]cmabridgerelay'!$B$18:$DU$18</c:f>
              <c:strCache>
                <c:ptCount val="124"/>
                <c:pt idx="0">
                  <c:v>2min</c:v>
                </c:pt>
                <c:pt idx="19">
                  <c:v>5</c:v>
                </c:pt>
                <c:pt idx="40">
                  <c:v>10</c:v>
                </c:pt>
                <c:pt idx="53">
                  <c:v>30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'[infocom06-98-Buffer3M-Msg25k-Interval259.xlsx]cmabridgerelay'!$B$32:$DU$32</c:f>
              <c:numCache>
                <c:formatCode>General</c:formatCode>
                <c:ptCount val="12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3540224"/>
        <c:axId val="144798080"/>
      </c:lineChart>
      <c:catAx>
        <c:axId val="1435402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TTL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540000"/>
          <a:lstStyle/>
          <a:p>
            <a:pPr>
              <a:defRPr/>
            </a:pPr>
            <a:endParaRPr lang="zh-TW"/>
          </a:p>
        </c:txPr>
        <c:crossAx val="144798080"/>
        <c:crosses val="autoZero"/>
        <c:auto val="1"/>
        <c:lblAlgn val="ctr"/>
        <c:lblOffset val="100"/>
        <c:noMultiLvlLbl val="0"/>
      </c:catAx>
      <c:valAx>
        <c:axId val="144798080"/>
        <c:scaling>
          <c:orientation val="minMax"/>
          <c:max val="0.9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delivery_ratio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3540224"/>
        <c:crosses val="autoZero"/>
        <c:crossBetween val="midCat"/>
        <c:majorUnit val="0.1"/>
      </c:valAx>
      <c:spPr>
        <a:noFill/>
        <a:ln w="25400">
          <a:noFill/>
        </a:ln>
      </c:spPr>
    </c:plotArea>
    <c:legend>
      <c:legendPos val="r"/>
      <c:layout/>
      <c:overlay val="0"/>
    </c:legend>
    <c:plotVisOnly val="0"/>
    <c:dispBlanksAs val="span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'[infocom06-98-Buffer3M-Msg25k-Interval259.xlsx]cmabridgerelay'!$A$18</c:f>
              <c:strCache>
                <c:ptCount val="1"/>
                <c:pt idx="0">
                  <c:v>98前</c:v>
                </c:pt>
              </c:strCache>
            </c:strRef>
          </c:tx>
          <c:val>
            <c:numRef>
              <c:f>'[infocom06-98-Buffer3M-Msg25k-Interval259.xlsx]cmabridgerelay'!$B$21:$DU$21</c:f>
              <c:numCache>
                <c:formatCode>General</c:formatCode>
                <c:ptCount val="124"/>
              </c:numCache>
            </c:numRef>
          </c:val>
          <c:smooth val="0"/>
        </c:ser>
        <c:ser>
          <c:idx val="2"/>
          <c:order val="1"/>
          <c:tx>
            <c:strRef>
              <c:f>'[infocom06-98-Buffer3M-Msg25k-Interval259.xlsx]cmabridgerelay'!$A$24</c:f>
              <c:strCache>
                <c:ptCount val="1"/>
                <c:pt idx="0">
                  <c:v>98後</c:v>
                </c:pt>
              </c:strCache>
            </c:strRef>
          </c:tx>
          <c:cat>
            <c:strRef>
              <c:f>'[infocom06-98-Buffer3M-Msg25k-Interval259.xlsx]cmabridgerelay'!$B$18:$DU$18</c:f>
              <c:strCache>
                <c:ptCount val="124"/>
                <c:pt idx="0">
                  <c:v>2min</c:v>
                </c:pt>
                <c:pt idx="19">
                  <c:v>5</c:v>
                </c:pt>
                <c:pt idx="40">
                  <c:v>10</c:v>
                </c:pt>
                <c:pt idx="53">
                  <c:v>30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'[infocom06-98-Buffer3M-Msg25k-Interval259.xlsx]cmabridgerelay'!$B$27:$DU$27</c:f>
              <c:numCache>
                <c:formatCode>General</c:formatCode>
                <c:ptCount val="124"/>
                <c:pt idx="0">
                  <c:v>0.90600000000000003</c:v>
                </c:pt>
                <c:pt idx="19">
                  <c:v>1.22</c:v>
                </c:pt>
                <c:pt idx="40">
                  <c:v>1.5249999999999999</c:v>
                </c:pt>
                <c:pt idx="53">
                  <c:v>2.125</c:v>
                </c:pt>
                <c:pt idx="62">
                  <c:v>2.72</c:v>
                </c:pt>
                <c:pt idx="79">
                  <c:v>4.2169999999999996</c:v>
                </c:pt>
                <c:pt idx="88">
                  <c:v>5.5640000000000001</c:v>
                </c:pt>
                <c:pt idx="97">
                  <c:v>7.3609999999999998</c:v>
                </c:pt>
                <c:pt idx="105">
                  <c:v>9.3870000000000005</c:v>
                </c:pt>
                <c:pt idx="114">
                  <c:v>10.473000000000001</c:v>
                </c:pt>
                <c:pt idx="123">
                  <c:v>10.962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'[infocom06-98-Buffer3M-Msg25k-Interval259.xlsx]cmabridgerelay'!$A$30</c:f>
              <c:strCache>
                <c:ptCount val="1"/>
              </c:strCache>
            </c:strRef>
          </c:tx>
          <c:cat>
            <c:strRef>
              <c:f>'[infocom06-98-Buffer3M-Msg25k-Interval259.xlsx]cmabridgerelay'!$B$18:$DU$18</c:f>
              <c:strCache>
                <c:ptCount val="124"/>
                <c:pt idx="0">
                  <c:v>2min</c:v>
                </c:pt>
                <c:pt idx="19">
                  <c:v>5</c:v>
                </c:pt>
                <c:pt idx="40">
                  <c:v>10</c:v>
                </c:pt>
                <c:pt idx="53">
                  <c:v>30</c:v>
                </c:pt>
                <c:pt idx="62">
                  <c:v>1H</c:v>
                </c:pt>
                <c:pt idx="79">
                  <c:v>3H</c:v>
                </c:pt>
                <c:pt idx="88">
                  <c:v>6H</c:v>
                </c:pt>
                <c:pt idx="97">
                  <c:v>12H</c:v>
                </c:pt>
                <c:pt idx="105">
                  <c:v>1D</c:v>
                </c:pt>
                <c:pt idx="114">
                  <c:v>2D</c:v>
                </c:pt>
                <c:pt idx="123">
                  <c:v>2.5D</c:v>
                </c:pt>
              </c:strCache>
            </c:strRef>
          </c:cat>
          <c:val>
            <c:numRef>
              <c:f>'[infocom06-98-Buffer3M-Msg25k-Interval259.xlsx]cmabridgerelay'!$B$33:$DU$33</c:f>
              <c:numCache>
                <c:formatCode>General</c:formatCode>
                <c:ptCount val="12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237888"/>
        <c:axId val="152098304"/>
      </c:lineChart>
      <c:catAx>
        <c:axId val="1452378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TTL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420000"/>
          <a:lstStyle/>
          <a:p>
            <a:pPr>
              <a:defRPr/>
            </a:pPr>
            <a:endParaRPr lang="zh-TW"/>
          </a:p>
        </c:txPr>
        <c:crossAx val="152098304"/>
        <c:crosses val="autoZero"/>
        <c:auto val="1"/>
        <c:lblAlgn val="ctr"/>
        <c:lblOffset val="100"/>
        <c:noMultiLvlLbl val="0"/>
      </c:catAx>
      <c:valAx>
        <c:axId val="152098304"/>
        <c:scaling>
          <c:orientation val="minMax"/>
          <c:max val="49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total_cost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5237888"/>
        <c:crosses val="autoZero"/>
        <c:crossBetween val="midCat"/>
        <c:majorUnit val="5"/>
      </c:valAx>
    </c:plotArea>
    <c:legend>
      <c:legendPos val="r"/>
      <c:layout/>
      <c:overlay val="0"/>
    </c:legend>
    <c:plotVisOnly val="0"/>
    <c:dispBlanksAs val="span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ED5F5-620B-45AC-A088-4EDE72CA111B}" type="datetimeFigureOut">
              <a:rPr lang="zh-TW" altLang="en-US" smtClean="0"/>
              <a:t>2014/3/7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91A1E-DA48-4129-8EF3-C26CD63D4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4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1A1E-DA48-4129-8EF3-C26CD63D44D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915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63688" y="2492896"/>
            <a:ext cx="6318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Time:7652 </a:t>
            </a:r>
            <a:r>
              <a:rPr lang="en-US" altLang="zh-TW" dirty="0"/>
              <a:t>DecisionEengineR-transferDone-</a:t>
            </a:r>
            <a:r>
              <a:rPr lang="en-US" altLang="zh-TW" dirty="0">
                <a:solidFill>
                  <a:schemeClr val="accent6"/>
                </a:solidFill>
              </a:rPr>
              <a:t>NULL:Y4</a:t>
            </a:r>
            <a:endParaRPr lang="zh-TW" altLang="zh-TW" dirty="0">
              <a:solidFill>
                <a:schemeClr val="accent6"/>
              </a:solidFill>
            </a:endParaRPr>
          </a:p>
          <a:p>
            <a:r>
              <a:rPr lang="en-US" altLang="zh-TW" dirty="0" smtClean="0"/>
              <a:t>Time:7652 </a:t>
            </a:r>
            <a:r>
              <a:rPr lang="en-US" altLang="zh-TW" dirty="0"/>
              <a:t>DecisionEengineR-transferDone-</a:t>
            </a:r>
            <a:r>
              <a:rPr lang="en-US" altLang="zh-TW" dirty="0">
                <a:solidFill>
                  <a:schemeClr val="accent3"/>
                </a:solidFill>
              </a:rPr>
              <a:t>From:n67</a:t>
            </a:r>
            <a:endParaRPr lang="zh-TW" altLang="zh-TW" dirty="0">
              <a:solidFill>
                <a:schemeClr val="accent3"/>
              </a:solidFill>
            </a:endParaRPr>
          </a:p>
          <a:p>
            <a:r>
              <a:rPr lang="en-US" altLang="zh-TW" dirty="0" smtClean="0"/>
              <a:t>Time:7652 </a:t>
            </a:r>
            <a:r>
              <a:rPr lang="en-US" altLang="zh-TW" dirty="0"/>
              <a:t>DecisionEengineR-transferDone-</a:t>
            </a:r>
            <a:r>
              <a:rPr lang="en-US" altLang="zh-TW" dirty="0">
                <a:solidFill>
                  <a:schemeClr val="accent3"/>
                </a:solidFill>
              </a:rPr>
              <a:t>To:n79</a:t>
            </a:r>
            <a:endParaRPr lang="zh-TW" altLang="zh-TW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7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6269"/>
            <a:ext cx="42278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Outgoing messages</a:t>
            </a:r>
            <a:r>
              <a:rPr lang="zh-TW" altLang="en-US" dirty="0" smtClean="0"/>
              <a:t>刪除的時間點</a:t>
            </a:r>
            <a:endParaRPr lang="en-US" altLang="zh-TW" dirty="0" smtClean="0"/>
          </a:p>
          <a:p>
            <a:endParaRPr lang="en-US" altLang="zh-TW" dirty="0"/>
          </a:p>
          <a:p>
            <a:pPr marL="342900" indent="-342900">
              <a:buAutoNum type="arabicPeriod"/>
            </a:pPr>
            <a:endParaRPr lang="en-US" altLang="zh-TW" dirty="0" smtClean="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zh-TW" dirty="0">
                <a:solidFill>
                  <a:schemeClr val="accent2"/>
                </a:solidFill>
              </a:rPr>
              <a:t>update</a:t>
            </a:r>
            <a:endParaRPr lang="zh-TW" altLang="en-US" dirty="0">
              <a:solidFill>
                <a:schemeClr val="accent2"/>
              </a:solidFill>
            </a:endParaRPr>
          </a:p>
          <a:p>
            <a:pPr marL="342900" indent="-342900">
              <a:buAutoNum type="arabicPeriod"/>
            </a:pPr>
            <a:r>
              <a:rPr lang="en-US" altLang="zh-TW" dirty="0" err="1" smtClean="0"/>
              <a:t>ChangedConnection</a:t>
            </a:r>
            <a:r>
              <a:rPr lang="en-US" altLang="zh-TW" dirty="0" smtClean="0"/>
              <a:t>(Connection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down)</a:t>
            </a:r>
          </a:p>
          <a:p>
            <a:pPr marL="342900" indent="-342900">
              <a:buAutoNum type="arabicPeriod"/>
            </a:pPr>
            <a:r>
              <a:rPr lang="en-US" altLang="zh-TW" dirty="0" err="1" smtClean="0"/>
              <a:t>transferDone</a:t>
            </a:r>
            <a:endParaRPr lang="en-US" altLang="zh-TW" dirty="0" smtClean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292" y="404664"/>
            <a:ext cx="4681003" cy="313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文字方塊 12"/>
          <p:cNvSpPr txBox="1"/>
          <p:nvPr/>
        </p:nvSpPr>
        <p:spPr>
          <a:xfrm>
            <a:off x="323528" y="5037507"/>
            <a:ext cx="5520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N67</a:t>
            </a:r>
            <a:r>
              <a:rPr lang="zh-TW" altLang="en-US" dirty="0" smtClean="0"/>
              <a:t>做</a:t>
            </a:r>
            <a:r>
              <a:rPr lang="en-US" altLang="zh-TW" dirty="0" smtClean="0"/>
              <a:t>update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</a:t>
            </a:r>
            <a:r>
              <a:rPr lang="zh-TW" altLang="en-US" dirty="0" smtClean="0">
                <a:solidFill>
                  <a:schemeClr val="accent2"/>
                </a:solidFill>
              </a:rPr>
              <a:t>先執行的是</a:t>
            </a:r>
            <a:r>
              <a:rPr lang="en-US" altLang="zh-TW" dirty="0" err="1" smtClean="0">
                <a:solidFill>
                  <a:schemeClr val="accent2"/>
                </a:solidFill>
              </a:rPr>
              <a:t>tryMessagesForConnection</a:t>
            </a:r>
            <a:r>
              <a:rPr lang="en-US" altLang="zh-TW" dirty="0" smtClean="0"/>
              <a:t>,</a:t>
            </a:r>
          </a:p>
          <a:p>
            <a:r>
              <a:rPr lang="zh-TW" altLang="en-US" dirty="0"/>
              <a:t>然後才</a:t>
            </a:r>
            <a:r>
              <a:rPr lang="zh-TW" altLang="en-US" dirty="0" smtClean="0"/>
              <a:t>是刪</a:t>
            </a:r>
            <a:r>
              <a:rPr lang="en-US" altLang="zh-TW" dirty="0" smtClean="0"/>
              <a:t>outgoing message</a:t>
            </a:r>
          </a:p>
        </p:txBody>
      </p:sp>
      <p:sp>
        <p:nvSpPr>
          <p:cNvPr id="16" name="矩形 15"/>
          <p:cNvSpPr/>
          <p:nvPr/>
        </p:nvSpPr>
        <p:spPr>
          <a:xfrm>
            <a:off x="4366157" y="1955047"/>
            <a:ext cx="4541807" cy="131252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/>
          <p:nvPr/>
        </p:nvCxnSpPr>
        <p:spPr>
          <a:xfrm>
            <a:off x="4445324" y="1844824"/>
            <a:ext cx="2736304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66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6269"/>
            <a:ext cx="42021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Outgoing messages</a:t>
            </a:r>
            <a:r>
              <a:rPr lang="zh-TW" altLang="en-US" dirty="0" smtClean="0"/>
              <a:t>刪除的時間點</a:t>
            </a:r>
            <a:endParaRPr lang="en-US" altLang="zh-TW" dirty="0" smtClean="0"/>
          </a:p>
          <a:p>
            <a:endParaRPr lang="en-US" altLang="zh-TW" dirty="0"/>
          </a:p>
          <a:p>
            <a:pPr marL="342900" indent="-342900">
              <a:buAutoNum type="arabicPeriod"/>
            </a:pPr>
            <a:endParaRPr lang="en-US" altLang="zh-TW" dirty="0" smtClean="0"/>
          </a:p>
          <a:p>
            <a:pPr marL="342900" indent="-342900">
              <a:buFontTx/>
              <a:buAutoNum type="arabicPeriod"/>
            </a:pPr>
            <a:r>
              <a:rPr lang="en-US" altLang="zh-TW" dirty="0"/>
              <a:t>update</a:t>
            </a:r>
            <a:endParaRPr lang="zh-TW" altLang="en-US" dirty="0"/>
          </a:p>
          <a:p>
            <a:pPr marL="342900" indent="-342900">
              <a:buAutoNum type="arabicPeriod"/>
            </a:pPr>
            <a:r>
              <a:rPr lang="en-US" altLang="zh-TW" dirty="0" err="1" smtClean="0">
                <a:solidFill>
                  <a:schemeClr val="accent2"/>
                </a:solidFill>
              </a:rPr>
              <a:t>changedConnection</a:t>
            </a:r>
            <a:r>
              <a:rPr lang="en-US" altLang="zh-TW" dirty="0" smtClean="0">
                <a:solidFill>
                  <a:schemeClr val="accent2"/>
                </a:solidFill>
              </a:rPr>
              <a:t>(Connection</a:t>
            </a:r>
            <a:r>
              <a:rPr lang="zh-TW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TW" dirty="0" smtClean="0">
                <a:solidFill>
                  <a:schemeClr val="accent2"/>
                </a:solidFill>
              </a:rPr>
              <a:t>down)</a:t>
            </a:r>
          </a:p>
          <a:p>
            <a:pPr marL="342900" indent="-342900">
              <a:buAutoNum type="arabicPeriod"/>
            </a:pPr>
            <a:r>
              <a:rPr lang="en-US" altLang="zh-TW" dirty="0" err="1" smtClean="0"/>
              <a:t>transferDone</a:t>
            </a:r>
            <a:endParaRPr lang="en-US" altLang="zh-TW" dirty="0" smtClean="0"/>
          </a:p>
        </p:txBody>
      </p:sp>
      <p:sp>
        <p:nvSpPr>
          <p:cNvPr id="12" name="矩形 11"/>
          <p:cNvSpPr/>
          <p:nvPr/>
        </p:nvSpPr>
        <p:spPr>
          <a:xfrm>
            <a:off x="214388" y="4468470"/>
            <a:ext cx="3061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solidFill>
                  <a:schemeClr val="accent2"/>
                </a:solidFill>
              </a:rPr>
              <a:t>“7867.00 </a:t>
            </a:r>
            <a:r>
              <a:rPr lang="en-US" altLang="zh-TW" b="1" dirty="0">
                <a:solidFill>
                  <a:schemeClr val="accent2"/>
                </a:solidFill>
              </a:rPr>
              <a:t>CONN 79 67 </a:t>
            </a:r>
            <a:r>
              <a:rPr lang="en-US" altLang="zh-TW" b="1" dirty="0" smtClean="0">
                <a:solidFill>
                  <a:schemeClr val="accent2"/>
                </a:solidFill>
              </a:rPr>
              <a:t>down”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614636"/>
            <a:ext cx="4107358" cy="1145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796136" y="1844824"/>
            <a:ext cx="461665" cy="3087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 smtClean="0"/>
              <a:t>….</a:t>
            </a:r>
            <a:endParaRPr lang="zh-TW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28073"/>
            <a:ext cx="4228154" cy="242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79512" y="5013176"/>
            <a:ext cx="61921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Time:</a:t>
            </a:r>
            <a:r>
              <a:rPr lang="en-US" altLang="zh-TW" dirty="0">
                <a:solidFill>
                  <a:srgbClr val="FF0000"/>
                </a:solidFill>
              </a:rPr>
              <a:t>7652.0</a:t>
            </a:r>
            <a:r>
              <a:rPr lang="en-US" altLang="zh-TW" dirty="0"/>
              <a:t> </a:t>
            </a:r>
            <a:r>
              <a:rPr lang="en-US" altLang="zh-TW" dirty="0" smtClean="0"/>
              <a:t>DecisionEengineR-transferDone-</a:t>
            </a:r>
            <a:r>
              <a:rPr lang="en-US" altLang="zh-TW" dirty="0" smtClean="0">
                <a:solidFill>
                  <a:schemeClr val="accent6"/>
                </a:solidFill>
              </a:rPr>
              <a:t>NULL:Y4</a:t>
            </a:r>
          </a:p>
          <a:p>
            <a:endParaRPr lang="en-US" altLang="zh-TW" dirty="0">
              <a:solidFill>
                <a:schemeClr val="accent6"/>
              </a:solidFill>
            </a:endParaRPr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transferDone</a:t>
            </a:r>
            <a:r>
              <a:rPr lang="zh-TW" altLang="en-US" dirty="0" smtClean="0">
                <a:solidFill>
                  <a:srgbClr val="FF0000"/>
                </a:solidFill>
              </a:rPr>
              <a:t>發生</a:t>
            </a:r>
            <a:r>
              <a:rPr lang="en-US" altLang="zh-TW" dirty="0" err="1" smtClean="0">
                <a:solidFill>
                  <a:srgbClr val="FF0000"/>
                </a:solidFill>
              </a:rPr>
              <a:t>NullPointer</a:t>
            </a:r>
            <a:r>
              <a:rPr lang="zh-TW" altLang="en-US" dirty="0" smtClean="0">
                <a:solidFill>
                  <a:srgbClr val="FF0000"/>
                </a:solidFill>
              </a:rPr>
              <a:t>的時間點</a:t>
            </a:r>
            <a:r>
              <a:rPr lang="zh-TW" altLang="en-US" dirty="0" smtClean="0">
                <a:solidFill>
                  <a:schemeClr val="accent2"/>
                </a:solidFill>
              </a:rPr>
              <a:t>比</a:t>
            </a:r>
            <a:r>
              <a:rPr lang="en-US" altLang="zh-TW" dirty="0" smtClean="0">
                <a:solidFill>
                  <a:schemeClr val="accent2"/>
                </a:solidFill>
              </a:rPr>
              <a:t>Connection Down</a:t>
            </a:r>
            <a:r>
              <a:rPr lang="zh-TW" altLang="en-US" dirty="0" smtClean="0">
                <a:solidFill>
                  <a:schemeClr val="accent2"/>
                </a:solidFill>
              </a:rPr>
              <a:t>早</a:t>
            </a:r>
            <a:endParaRPr lang="en-US" altLang="zh-TW" dirty="0">
              <a:solidFill>
                <a:schemeClr val="accent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88025" y="2586446"/>
            <a:ext cx="4176464" cy="199468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84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6269"/>
            <a:ext cx="42021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Outgoing messages</a:t>
            </a:r>
            <a:r>
              <a:rPr lang="zh-TW" altLang="en-US" dirty="0" smtClean="0"/>
              <a:t>刪除的時間點</a:t>
            </a:r>
            <a:endParaRPr lang="en-US" altLang="zh-TW" dirty="0" smtClean="0"/>
          </a:p>
          <a:p>
            <a:endParaRPr lang="en-US" altLang="zh-TW" dirty="0"/>
          </a:p>
          <a:p>
            <a:pPr marL="342900" indent="-342900">
              <a:buAutoNum type="arabicPeriod"/>
            </a:pPr>
            <a:endParaRPr lang="en-US" altLang="zh-TW" dirty="0" smtClean="0"/>
          </a:p>
          <a:p>
            <a:pPr marL="342900" indent="-342900">
              <a:buFontTx/>
              <a:buAutoNum type="arabicPeriod"/>
            </a:pPr>
            <a:r>
              <a:rPr lang="en-US" altLang="zh-TW" dirty="0"/>
              <a:t>update</a:t>
            </a:r>
            <a:endParaRPr lang="zh-TW" altLang="en-US" dirty="0"/>
          </a:p>
          <a:p>
            <a:pPr marL="342900" indent="-342900">
              <a:buAutoNum type="arabicPeriod"/>
            </a:pPr>
            <a:r>
              <a:rPr lang="en-US" altLang="zh-TW" dirty="0" err="1" smtClean="0"/>
              <a:t>changedConnection</a:t>
            </a:r>
            <a:r>
              <a:rPr lang="en-US" altLang="zh-TW" dirty="0" smtClean="0"/>
              <a:t>(Connection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down)</a:t>
            </a:r>
          </a:p>
          <a:p>
            <a:pPr marL="342900" indent="-342900">
              <a:buAutoNum type="arabicPeriod"/>
            </a:pPr>
            <a:r>
              <a:rPr lang="en-US" altLang="zh-TW" dirty="0" err="1" smtClean="0">
                <a:solidFill>
                  <a:schemeClr val="accent2"/>
                </a:solidFill>
              </a:rPr>
              <a:t>transferDone</a:t>
            </a:r>
            <a:endParaRPr lang="en-US" altLang="zh-TW" dirty="0" smtClean="0">
              <a:solidFill>
                <a:schemeClr val="accent2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04664"/>
            <a:ext cx="414252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5652120" y="1556792"/>
            <a:ext cx="2586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accent6"/>
                </a:solidFill>
              </a:rPr>
              <a:t>從</a:t>
            </a:r>
            <a:r>
              <a:rPr lang="en-US" altLang="zh-TW" sz="1200" dirty="0" smtClean="0">
                <a:solidFill>
                  <a:schemeClr val="accent6"/>
                </a:solidFill>
              </a:rPr>
              <a:t>outgoing messages</a:t>
            </a:r>
            <a:r>
              <a:rPr lang="zh-TW" altLang="en-US" sz="1200" dirty="0" smtClean="0">
                <a:solidFill>
                  <a:schemeClr val="accent6"/>
                </a:solidFill>
              </a:rPr>
              <a:t>內刪除 </a:t>
            </a:r>
            <a:r>
              <a:rPr lang="en-US" altLang="zh-TW" sz="1200" b="1" dirty="0" smtClean="0">
                <a:solidFill>
                  <a:schemeClr val="accent3"/>
                </a:solidFill>
              </a:rPr>
              <a:t>(</a:t>
            </a:r>
            <a:r>
              <a:rPr lang="zh-TW" altLang="en-US" sz="1200" b="1" dirty="0" smtClean="0">
                <a:solidFill>
                  <a:schemeClr val="accent3"/>
                </a:solidFill>
              </a:rPr>
              <a:t>沒問題</a:t>
            </a:r>
            <a:r>
              <a:rPr lang="en-US" altLang="zh-TW" sz="1200" b="1" dirty="0" smtClean="0">
                <a:solidFill>
                  <a:schemeClr val="accent3"/>
                </a:solidFill>
              </a:rPr>
              <a:t>)</a:t>
            </a:r>
            <a:endParaRPr lang="zh-TW" altLang="en-US" sz="1200" b="1" dirty="0">
              <a:solidFill>
                <a:schemeClr val="accent3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811403" y="3356992"/>
            <a:ext cx="2925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accent6"/>
                </a:solidFill>
              </a:rPr>
              <a:t>從</a:t>
            </a:r>
            <a:r>
              <a:rPr lang="en-US" altLang="zh-TW" sz="1200" dirty="0" smtClean="0">
                <a:solidFill>
                  <a:schemeClr val="accent6"/>
                </a:solidFill>
              </a:rPr>
              <a:t>messages</a:t>
            </a:r>
            <a:r>
              <a:rPr lang="zh-TW" altLang="en-US" sz="1200" dirty="0" smtClean="0">
                <a:solidFill>
                  <a:schemeClr val="accent6"/>
                </a:solidFill>
              </a:rPr>
              <a:t>內刪除 </a:t>
            </a:r>
            <a:r>
              <a:rPr lang="en-US" altLang="zh-TW" sz="1200" dirty="0" smtClean="0">
                <a:solidFill>
                  <a:srgbClr val="FF0000"/>
                </a:solidFill>
              </a:rPr>
              <a:t>(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NullPointerException</a:t>
            </a:r>
            <a:r>
              <a:rPr lang="en-US" altLang="zh-TW" sz="1200" dirty="0" smtClean="0">
                <a:solidFill>
                  <a:srgbClr val="FF0000"/>
                </a:solidFill>
              </a:rPr>
              <a:t>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5136867" y="836712"/>
            <a:ext cx="27363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6372200" y="2420888"/>
            <a:ext cx="5760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533246" y="2259565"/>
            <a:ext cx="925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accent2"/>
                </a:solidFill>
              </a:rPr>
              <a:t>Null pointer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67692" y="69821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accent2"/>
                </a:solidFill>
              </a:rPr>
              <a:t>Null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  <p:sp>
        <p:nvSpPr>
          <p:cNvPr id="10" name="弧形 9"/>
          <p:cNvSpPr/>
          <p:nvPr/>
        </p:nvSpPr>
        <p:spPr>
          <a:xfrm>
            <a:off x="4044504" y="364795"/>
            <a:ext cx="1403287" cy="666834"/>
          </a:xfrm>
          <a:prstGeom prst="arc">
            <a:avLst>
              <a:gd name="adj1" fmla="val 10824587"/>
              <a:gd name="adj2" fmla="val 97949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677361" y="900532"/>
            <a:ext cx="4005086" cy="1215651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362668" y="219998"/>
            <a:ext cx="1404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accent3"/>
                </a:solidFill>
              </a:rPr>
              <a:t>到</a:t>
            </a:r>
            <a:r>
              <a:rPr lang="en-US" altLang="zh-TW" sz="1200" dirty="0" smtClean="0">
                <a:solidFill>
                  <a:schemeClr val="accent3"/>
                </a:solidFill>
              </a:rPr>
              <a:t>messages</a:t>
            </a:r>
            <a:r>
              <a:rPr lang="zh-TW" altLang="en-US" sz="1200" dirty="0" smtClean="0">
                <a:solidFill>
                  <a:schemeClr val="accent3"/>
                </a:solidFill>
              </a:rPr>
              <a:t>內取</a:t>
            </a:r>
            <a:r>
              <a:rPr lang="en-US" altLang="zh-TW" sz="1200" dirty="0" smtClean="0">
                <a:solidFill>
                  <a:schemeClr val="accent3"/>
                </a:solidFill>
              </a:rPr>
              <a:t>Y4</a:t>
            </a:r>
            <a:endParaRPr lang="zh-TW" altLang="en-US" sz="1200" dirty="0">
              <a:solidFill>
                <a:schemeClr val="accent3"/>
              </a:solidFill>
            </a:endParaRPr>
          </a:p>
        </p:txBody>
      </p:sp>
      <p:cxnSp>
        <p:nvCxnSpPr>
          <p:cNvPr id="15" name="直線單箭頭接點 14"/>
          <p:cNvCxnSpPr>
            <a:endCxn id="7" idx="1"/>
          </p:cNvCxnSpPr>
          <p:nvPr/>
        </p:nvCxnSpPr>
        <p:spPr>
          <a:xfrm flipV="1">
            <a:off x="6505019" y="358498"/>
            <a:ext cx="857649" cy="339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弧形 18"/>
          <p:cNvSpPr/>
          <p:nvPr/>
        </p:nvSpPr>
        <p:spPr>
          <a:xfrm>
            <a:off x="3995937" y="1944483"/>
            <a:ext cx="1601916" cy="666834"/>
          </a:xfrm>
          <a:prstGeom prst="arc">
            <a:avLst>
              <a:gd name="adj1" fmla="val 10824587"/>
              <a:gd name="adj2" fmla="val 97949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86468"/>
              </p:ext>
            </p:extLst>
          </p:nvPr>
        </p:nvGraphicFramePr>
        <p:xfrm>
          <a:off x="1160117" y="4437112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/>
                          </a:solidFill>
                        </a:rPr>
                        <a:t>Y4</a:t>
                      </a:r>
                      <a:endParaRPr lang="zh-TW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207909" y="4355867"/>
            <a:ext cx="986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</a:rPr>
              <a:t>outgoing</a:t>
            </a:r>
          </a:p>
          <a:p>
            <a:r>
              <a:rPr lang="en-US" altLang="zh-TW" sz="1600" dirty="0" smtClean="0">
                <a:solidFill>
                  <a:schemeClr val="accent1"/>
                </a:solidFill>
              </a:rPr>
              <a:t>messages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24" name="直線接點 23"/>
          <p:cNvCxnSpPr/>
          <p:nvPr/>
        </p:nvCxnSpPr>
        <p:spPr>
          <a:xfrm>
            <a:off x="3331034" y="4409133"/>
            <a:ext cx="392282" cy="47824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H="1">
            <a:off x="3331034" y="4409133"/>
            <a:ext cx="319844" cy="47824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656238"/>
              </p:ext>
            </p:extLst>
          </p:nvPr>
        </p:nvGraphicFramePr>
        <p:xfrm>
          <a:off x="1151016" y="6128320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211926" y="6132006"/>
            <a:ext cx="99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</a:rPr>
              <a:t>Messages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sp>
        <p:nvSpPr>
          <p:cNvPr id="17" name="向右箭號 16"/>
          <p:cNvSpPr/>
          <p:nvPr/>
        </p:nvSpPr>
        <p:spPr>
          <a:xfrm>
            <a:off x="3995937" y="4509120"/>
            <a:ext cx="46269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>
            <a:off x="3970830" y="6157267"/>
            <a:ext cx="46269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68" name="文字方塊 7167"/>
          <p:cNvSpPr txBox="1"/>
          <p:nvPr/>
        </p:nvSpPr>
        <p:spPr>
          <a:xfrm>
            <a:off x="4533785" y="446358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3"/>
                </a:solidFill>
              </a:rPr>
              <a:t>OK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499992" y="610122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NULL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84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0" y="0"/>
            <a:ext cx="2246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解決方法</a:t>
            </a:r>
            <a:r>
              <a:rPr lang="zh-TW" altLang="en-US" dirty="0"/>
              <a:t> </a:t>
            </a:r>
            <a:r>
              <a:rPr lang="en-US" altLang="zh-TW" dirty="0" smtClean="0"/>
              <a:t>:</a:t>
            </a:r>
          </a:p>
          <a:p>
            <a:r>
              <a:rPr lang="en-US" altLang="zh-TW" dirty="0" err="1" smtClean="0"/>
              <a:t>DecisionEngineRouter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700808"/>
            <a:ext cx="4225777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70745"/>
            <a:ext cx="4262949" cy="2826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162743" y="1670745"/>
            <a:ext cx="4242545" cy="2826448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773338" y="1700808"/>
            <a:ext cx="4277635" cy="2826448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88259" y="3021548"/>
            <a:ext cx="3992151" cy="127177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005169" y="2763186"/>
            <a:ext cx="3992151" cy="127177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124489" y="5721290"/>
            <a:ext cx="693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從</a:t>
            </a:r>
            <a:r>
              <a:rPr lang="en-US" altLang="zh-TW" dirty="0" smtClean="0"/>
              <a:t>outgoing messages</a:t>
            </a:r>
            <a:r>
              <a:rPr lang="zh-TW" altLang="en-US" dirty="0" smtClean="0"/>
              <a:t>送</a:t>
            </a:r>
            <a:r>
              <a:rPr lang="en-US" altLang="zh-TW" dirty="0" err="1" smtClean="0"/>
              <a:t>msg</a:t>
            </a:r>
            <a:r>
              <a:rPr lang="zh-TW" altLang="en-US" dirty="0" smtClean="0"/>
              <a:t>出去前</a:t>
            </a:r>
            <a:r>
              <a:rPr lang="en-US" altLang="zh-TW" dirty="0" smtClean="0"/>
              <a:t>,</a:t>
            </a:r>
            <a:r>
              <a:rPr lang="zh-TW" altLang="en-US" dirty="0" smtClean="0"/>
              <a:t>先確認</a:t>
            </a:r>
            <a:r>
              <a:rPr lang="en-US" altLang="zh-TW" dirty="0" smtClean="0"/>
              <a:t>messages</a:t>
            </a:r>
            <a:r>
              <a:rPr lang="zh-TW" altLang="en-US" dirty="0" smtClean="0"/>
              <a:t>內的</a:t>
            </a:r>
            <a:r>
              <a:rPr lang="en-US" altLang="zh-TW" dirty="0" err="1" smtClean="0"/>
              <a:t>msg</a:t>
            </a:r>
            <a:r>
              <a:rPr lang="zh-TW" altLang="en-US" dirty="0" smtClean="0"/>
              <a:t>是否還在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854671" y="452725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前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633873" y="452725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/>
              <a:t>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804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0753193"/>
              </p:ext>
            </p:extLst>
          </p:nvPr>
        </p:nvGraphicFramePr>
        <p:xfrm>
          <a:off x="755576" y="332656"/>
          <a:ext cx="63246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圖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7316133"/>
              </p:ext>
            </p:extLst>
          </p:nvPr>
        </p:nvGraphicFramePr>
        <p:xfrm>
          <a:off x="755576" y="3068960"/>
          <a:ext cx="62198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0" y="0"/>
            <a:ext cx="240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Infocom2006- 98 nodes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706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338" y="1880934"/>
            <a:ext cx="411480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97" y="1814259"/>
            <a:ext cx="431482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773338" y="1700808"/>
            <a:ext cx="4277635" cy="2826448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63560" y="1700808"/>
            <a:ext cx="4277635" cy="2826448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292080" y="2991386"/>
            <a:ext cx="2159119" cy="175423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115615" y="2998227"/>
            <a:ext cx="2159119" cy="175423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0" y="0"/>
            <a:ext cx="2246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解決方法</a:t>
            </a:r>
            <a:r>
              <a:rPr lang="zh-TW" altLang="en-US" dirty="0"/>
              <a:t> </a:t>
            </a:r>
            <a:r>
              <a:rPr lang="en-US" altLang="zh-TW" dirty="0" smtClean="0"/>
              <a:t>:</a:t>
            </a:r>
          </a:p>
          <a:p>
            <a:r>
              <a:rPr lang="en-US" altLang="zh-TW" dirty="0" err="1" smtClean="0"/>
              <a:t>DecisionEngineRouter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854671" y="452725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前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633873" y="452725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/>
              <a:t>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258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8652677"/>
              </p:ext>
            </p:extLst>
          </p:nvPr>
        </p:nvGraphicFramePr>
        <p:xfrm>
          <a:off x="899592" y="28493"/>
          <a:ext cx="63246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圖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7418196"/>
              </p:ext>
            </p:extLst>
          </p:nvPr>
        </p:nvGraphicFramePr>
        <p:xfrm>
          <a:off x="827584" y="2548773"/>
          <a:ext cx="62198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585116"/>
              </p:ext>
            </p:extLst>
          </p:nvPr>
        </p:nvGraphicFramePr>
        <p:xfrm>
          <a:off x="251520" y="5517232"/>
          <a:ext cx="8229598" cy="6337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841"/>
                <a:gridCol w="518551"/>
                <a:gridCol w="192056"/>
                <a:gridCol w="518551"/>
                <a:gridCol w="144042"/>
                <a:gridCol w="518551"/>
                <a:gridCol w="163248"/>
                <a:gridCol w="518551"/>
                <a:gridCol w="115234"/>
                <a:gridCol w="518551"/>
                <a:gridCol w="144042"/>
                <a:gridCol w="518551"/>
                <a:gridCol w="105631"/>
                <a:gridCol w="518551"/>
                <a:gridCol w="192056"/>
                <a:gridCol w="518551"/>
                <a:gridCol w="172850"/>
                <a:gridCol w="518551"/>
                <a:gridCol w="220864"/>
                <a:gridCol w="518551"/>
                <a:gridCol w="249673"/>
                <a:gridCol w="518551"/>
              </a:tblGrid>
              <a:tr h="1584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 dirty="0">
                          <a:effectLst/>
                        </a:rPr>
                        <a:t>98</a:t>
                      </a:r>
                      <a:endParaRPr lang="en-US" altLang="zh-TW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2min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5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30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3H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6H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12H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2D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2.5D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</a:tr>
              <a:tr h="158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TTL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5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30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60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180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360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720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1440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2880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3600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</a:tr>
              <a:tr h="158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delivery_ratio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0.04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0.076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0.117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0.209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0.277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0.482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0.652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0.783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0.677</a:t>
                      </a:r>
                      <a:endParaRPr lang="en-US" altLang="zh-TW" sz="900" b="0" i="0" u="none" strike="noStrike" dirty="0">
                        <a:solidFill>
                          <a:schemeClr val="accent5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chemeClr val="accent5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0.548</a:t>
                      </a:r>
                      <a:endParaRPr lang="en-US" altLang="zh-TW" sz="900" b="0" i="0" u="none" strike="noStrike" dirty="0">
                        <a:solidFill>
                          <a:schemeClr val="accent5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chemeClr val="accent5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0.518</a:t>
                      </a:r>
                      <a:endParaRPr lang="en-US" altLang="zh-TW" sz="900" b="0" i="0" u="none" strike="noStrike" dirty="0">
                        <a:solidFill>
                          <a:schemeClr val="accent5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</a:tr>
              <a:tr h="158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total_cost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1.643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2.63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4.003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6.913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9.71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18.206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27.871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131.785</a:t>
                      </a:r>
                      <a:endParaRPr lang="en-US" altLang="zh-TW" sz="900" b="0" i="0" u="none" strike="noStrike" dirty="0">
                        <a:solidFill>
                          <a:schemeClr val="tx1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974.912</a:t>
                      </a:r>
                      <a:endParaRPr lang="en-US" altLang="zh-TW" sz="900" b="0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1470.78</a:t>
                      </a:r>
                      <a:endParaRPr lang="en-US" altLang="zh-TW" sz="900" b="0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1594.156</a:t>
                      </a:r>
                      <a:endParaRPr lang="en-US" altLang="zh-TW" sz="900" b="0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7202" marR="7202" marT="720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83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9695939"/>
              </p:ext>
            </p:extLst>
          </p:nvPr>
        </p:nvGraphicFramePr>
        <p:xfrm>
          <a:off x="899592" y="476672"/>
          <a:ext cx="63246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圖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2637011"/>
              </p:ext>
            </p:extLst>
          </p:nvPr>
        </p:nvGraphicFramePr>
        <p:xfrm>
          <a:off x="899592" y="3429000"/>
          <a:ext cx="62198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828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9752" y="836712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Group.bufferSize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= 3M</a:t>
            </a:r>
          </a:p>
          <a:p>
            <a:r>
              <a:rPr lang="en-US" altLang="zh-TW" dirty="0" err="1" smtClean="0"/>
              <a:t>Group.nrofInterfaces</a:t>
            </a:r>
            <a:r>
              <a:rPr lang="en-US" altLang="zh-TW" dirty="0" smtClean="0"/>
              <a:t> </a:t>
            </a:r>
            <a:r>
              <a:rPr lang="en-US" altLang="zh-TW" dirty="0"/>
              <a:t>= 1</a:t>
            </a:r>
          </a:p>
          <a:p>
            <a:r>
              <a:rPr lang="en-US" altLang="zh-TW" dirty="0"/>
              <a:t>Group.interface1 = </a:t>
            </a:r>
            <a:r>
              <a:rPr lang="en-US" altLang="zh-TW" dirty="0" err="1"/>
              <a:t>btInterface</a:t>
            </a:r>
            <a:endParaRPr lang="en-US" altLang="zh-TW" dirty="0"/>
          </a:p>
          <a:p>
            <a:r>
              <a:rPr lang="en-US" altLang="zh-TW" dirty="0" err="1"/>
              <a:t>Group.speed</a:t>
            </a:r>
            <a:r>
              <a:rPr lang="en-US" altLang="zh-TW" dirty="0"/>
              <a:t> = 0, 0.1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Group.nrofHosts</a:t>
            </a:r>
            <a:r>
              <a:rPr lang="en-US" altLang="zh-TW" dirty="0">
                <a:solidFill>
                  <a:srgbClr val="FF0000"/>
                </a:solidFill>
              </a:rPr>
              <a:t> = 98</a:t>
            </a:r>
          </a:p>
          <a:p>
            <a:r>
              <a:rPr lang="en-US" altLang="zh-TW" dirty="0" err="1"/>
              <a:t>Group.groupID</a:t>
            </a:r>
            <a:r>
              <a:rPr lang="en-US" altLang="zh-TW" dirty="0"/>
              <a:t> = </a:t>
            </a:r>
            <a:r>
              <a:rPr lang="en-US" altLang="zh-TW" dirty="0" smtClean="0"/>
              <a:t>n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Events.nrof</a:t>
            </a:r>
            <a:r>
              <a:rPr lang="en-US" altLang="zh-TW" dirty="0"/>
              <a:t> = 2</a:t>
            </a:r>
          </a:p>
          <a:p>
            <a:r>
              <a:rPr lang="en-US" altLang="zh-TW" dirty="0"/>
              <a:t>Events1.class = </a:t>
            </a:r>
            <a:r>
              <a:rPr lang="en-US" altLang="zh-TW" dirty="0" err="1"/>
              <a:t>ExternalEventsQueue</a:t>
            </a:r>
            <a:endParaRPr lang="en-US" altLang="zh-TW" dirty="0"/>
          </a:p>
          <a:p>
            <a:r>
              <a:rPr lang="en-US" altLang="zh-TW" dirty="0"/>
              <a:t>Events2.class = </a:t>
            </a:r>
            <a:r>
              <a:rPr lang="en-US" altLang="zh-TW" dirty="0" err="1"/>
              <a:t>MessageEventGenerator</a:t>
            </a:r>
            <a:endParaRPr lang="en-US" altLang="zh-TW" dirty="0"/>
          </a:p>
          <a:p>
            <a:r>
              <a:rPr lang="en-US" altLang="zh-TW" dirty="0" err="1"/>
              <a:t>ExternalEvents.nrofPreload</a:t>
            </a:r>
            <a:r>
              <a:rPr lang="en-US" altLang="zh-TW" dirty="0"/>
              <a:t> = 500</a:t>
            </a:r>
          </a:p>
          <a:p>
            <a:r>
              <a:rPr lang="en-US" altLang="zh-TW" dirty="0" smtClean="0"/>
              <a:t>Events1.filePath </a:t>
            </a:r>
            <a:r>
              <a:rPr lang="en-US" altLang="zh-TW" dirty="0"/>
              <a:t>= </a:t>
            </a:r>
            <a:r>
              <a:rPr lang="en-US" altLang="zh-TW" dirty="0" err="1"/>
              <a:t>ee</a:t>
            </a:r>
            <a:r>
              <a:rPr lang="en-US" altLang="zh-TW" dirty="0"/>
              <a:t>/haggle6-infocom6.csv</a:t>
            </a:r>
          </a:p>
          <a:p>
            <a:r>
              <a:rPr lang="en-US" altLang="zh-TW" dirty="0"/>
              <a:t>Events2.interval </a:t>
            </a:r>
            <a:r>
              <a:rPr lang="en-US" altLang="zh-TW"/>
              <a:t>= </a:t>
            </a:r>
            <a:r>
              <a:rPr lang="en-US" altLang="zh-TW" smtClean="0"/>
              <a:t>259</a:t>
            </a:r>
            <a:endParaRPr lang="en-US" altLang="zh-TW" dirty="0"/>
          </a:p>
          <a:p>
            <a:r>
              <a:rPr lang="en-US" altLang="zh-TW" dirty="0"/>
              <a:t>Events2.hosts = 0,98</a:t>
            </a:r>
          </a:p>
          <a:p>
            <a:r>
              <a:rPr lang="en-US" altLang="zh-TW" dirty="0"/>
              <a:t>Events2.prefix = Y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Events2.size </a:t>
            </a:r>
            <a:r>
              <a:rPr lang="en-US" altLang="zh-TW" dirty="0">
                <a:solidFill>
                  <a:srgbClr val="FF0000"/>
                </a:solidFill>
              </a:rPr>
              <a:t>= 25k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763688" y="5996096"/>
            <a:ext cx="612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每個</a:t>
            </a:r>
            <a:r>
              <a:rPr lang="en-US" altLang="zh-TW" dirty="0" err="1" smtClean="0"/>
              <a:t>MessageBuffer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MessageRouter.messages</a:t>
            </a:r>
            <a:r>
              <a:rPr lang="en-US" altLang="zh-TW" sz="1400" dirty="0" smtClean="0"/>
              <a:t>)</a:t>
            </a:r>
            <a:r>
              <a:rPr lang="zh-TW" altLang="en-US" dirty="0" smtClean="0"/>
              <a:t>只能放</a:t>
            </a:r>
            <a:r>
              <a:rPr lang="en-US" altLang="zh-TW" dirty="0" smtClean="0"/>
              <a:t>120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Message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275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1953" y="188640"/>
            <a:ext cx="8712968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Time:7374.0 </a:t>
            </a:r>
            <a:r>
              <a:rPr lang="en-US" altLang="zh-TW" dirty="0" err="1"/>
              <a:t>MessageRouter-</a:t>
            </a:r>
            <a:r>
              <a:rPr lang="en-US" altLang="zh-TW" dirty="0" err="1">
                <a:solidFill>
                  <a:schemeClr val="accent2"/>
                </a:solidFill>
              </a:rPr>
              <a:t>receiveMessage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6"/>
                </a:solidFill>
              </a:rPr>
              <a:t>Y4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3"/>
                </a:solidFill>
              </a:rPr>
              <a:t>from n95 to </a:t>
            </a:r>
            <a:r>
              <a:rPr lang="en-US" altLang="zh-TW" dirty="0" smtClean="0">
                <a:solidFill>
                  <a:schemeClr val="accent3"/>
                </a:solidFill>
              </a:rPr>
              <a:t>n67 </a:t>
            </a:r>
          </a:p>
          <a:p>
            <a:r>
              <a:rPr lang="en-US" altLang="zh-TW" sz="1400" dirty="0" smtClean="0">
                <a:solidFill>
                  <a:schemeClr val="accent1"/>
                </a:solidFill>
              </a:rPr>
              <a:t>(n67</a:t>
            </a:r>
            <a:r>
              <a:rPr lang="zh-TW" altLang="en-US" sz="1400" dirty="0" smtClean="0">
                <a:solidFill>
                  <a:schemeClr val="accent1"/>
                </a:solidFill>
              </a:rPr>
              <a:t>收到</a:t>
            </a:r>
            <a:r>
              <a:rPr lang="en-US" altLang="zh-TW" sz="1400" dirty="0" smtClean="0">
                <a:solidFill>
                  <a:schemeClr val="accent1"/>
                </a:solidFill>
              </a:rPr>
              <a:t>message Y4)</a:t>
            </a:r>
          </a:p>
          <a:p>
            <a:r>
              <a:rPr lang="en-US" altLang="zh-TW" dirty="0"/>
              <a:t>Time:7415.0 </a:t>
            </a:r>
            <a:r>
              <a:rPr lang="en-US" altLang="zh-TW" dirty="0" smtClean="0"/>
              <a:t>DecisionEngineRouter-</a:t>
            </a:r>
            <a:r>
              <a:rPr lang="en-US" altLang="zh-TW" dirty="0" smtClean="0">
                <a:solidFill>
                  <a:schemeClr val="accent2"/>
                </a:solidFill>
              </a:rPr>
              <a:t>findConnectionsForNewMessage</a:t>
            </a:r>
            <a:r>
              <a:rPr lang="en-US" altLang="zh-TW" dirty="0" smtClean="0"/>
              <a:t>:</a:t>
            </a:r>
            <a:r>
              <a:rPr lang="en-US" altLang="zh-TW" dirty="0" smtClean="0">
                <a:solidFill>
                  <a:schemeClr val="accent6"/>
                </a:solidFill>
              </a:rPr>
              <a:t>Y4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chemeClr val="accent3"/>
                </a:solidFill>
              </a:rPr>
              <a:t>from n67 to </a:t>
            </a:r>
            <a:r>
              <a:rPr lang="en-US" altLang="zh-TW" dirty="0" smtClean="0">
                <a:solidFill>
                  <a:schemeClr val="accent3"/>
                </a:solidFill>
              </a:rPr>
              <a:t>n84</a:t>
            </a:r>
          </a:p>
          <a:p>
            <a:r>
              <a:rPr lang="en-US" altLang="zh-TW" sz="1400" dirty="0" smtClean="0">
                <a:solidFill>
                  <a:schemeClr val="accent1"/>
                </a:solidFill>
              </a:rPr>
              <a:t>(n67</a:t>
            </a:r>
            <a:r>
              <a:rPr lang="zh-TW" altLang="en-US" sz="1400" dirty="0" smtClean="0">
                <a:solidFill>
                  <a:schemeClr val="accent1"/>
                </a:solidFill>
              </a:rPr>
              <a:t>送出</a:t>
            </a:r>
            <a:r>
              <a:rPr lang="en-US" altLang="zh-TW" sz="1400" dirty="0" smtClean="0">
                <a:solidFill>
                  <a:schemeClr val="accent1"/>
                </a:solidFill>
              </a:rPr>
              <a:t>message Y4</a:t>
            </a:r>
            <a:r>
              <a:rPr lang="zh-TW" altLang="en-US" sz="1400" dirty="0" smtClean="0">
                <a:solidFill>
                  <a:schemeClr val="accent1"/>
                </a:solidFill>
              </a:rPr>
              <a:t>給</a:t>
            </a:r>
            <a:r>
              <a:rPr lang="en-US" altLang="zh-TW" sz="1400" dirty="0" smtClean="0">
                <a:solidFill>
                  <a:schemeClr val="accent1"/>
                </a:solidFill>
              </a:rPr>
              <a:t>n84)</a:t>
            </a:r>
            <a:endParaRPr lang="zh-TW" altLang="zh-TW" sz="1400" dirty="0">
              <a:solidFill>
                <a:schemeClr val="accent1"/>
              </a:solidFill>
            </a:endParaRPr>
          </a:p>
          <a:p>
            <a:r>
              <a:rPr lang="en-US" altLang="zh-TW" dirty="0" smtClean="0"/>
              <a:t>….</a:t>
            </a:r>
            <a:endParaRPr lang="en-US" altLang="zh-TW" dirty="0"/>
          </a:p>
          <a:p>
            <a:r>
              <a:rPr lang="en-US" altLang="zh-TW" dirty="0"/>
              <a:t>Time:7649.0 </a:t>
            </a:r>
            <a:r>
              <a:rPr lang="en-US" altLang="zh-TW" dirty="0" smtClean="0"/>
              <a:t>ActiveRouter-</a:t>
            </a:r>
            <a:r>
              <a:rPr lang="en-US" altLang="zh-TW" b="1" dirty="0" smtClean="0">
                <a:solidFill>
                  <a:schemeClr val="accent2"/>
                </a:solidFill>
              </a:rPr>
              <a:t>makeRoomForMessage</a:t>
            </a:r>
            <a:r>
              <a:rPr lang="en-US" altLang="zh-TW" dirty="0" smtClean="0"/>
              <a:t>-</a:t>
            </a:r>
            <a:r>
              <a:rPr lang="en-US" altLang="zh-TW" dirty="0" smtClean="0">
                <a:solidFill>
                  <a:schemeClr val="accent3"/>
                </a:solidFill>
              </a:rPr>
              <a:t>n67</a:t>
            </a:r>
          </a:p>
          <a:p>
            <a:r>
              <a:rPr lang="en-US" altLang="zh-TW" sz="1400" dirty="0" smtClean="0">
                <a:solidFill>
                  <a:schemeClr val="accent1"/>
                </a:solidFill>
              </a:rPr>
              <a:t>(n67 message</a:t>
            </a:r>
            <a:r>
              <a:rPr lang="zh-TW" altLang="en-US" sz="1400" dirty="0" smtClean="0">
                <a:solidFill>
                  <a:schemeClr val="accent1"/>
                </a:solidFill>
              </a:rPr>
              <a:t>太多</a:t>
            </a:r>
            <a:r>
              <a:rPr lang="en-US" altLang="zh-TW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(120</a:t>
            </a:r>
            <a:r>
              <a:rPr lang="zh-TW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個</a:t>
            </a:r>
            <a:r>
              <a:rPr lang="en-US" altLang="zh-TW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zh-TW" sz="1400" dirty="0" smtClean="0">
                <a:solidFill>
                  <a:schemeClr val="accent1"/>
                </a:solidFill>
              </a:rPr>
              <a:t>,</a:t>
            </a:r>
            <a:r>
              <a:rPr lang="zh-TW" altLang="en-US" sz="1400" dirty="0" smtClean="0">
                <a:solidFill>
                  <a:schemeClr val="accent1"/>
                </a:solidFill>
              </a:rPr>
              <a:t>要清理空間</a:t>
            </a:r>
            <a:r>
              <a:rPr lang="en-US" altLang="zh-TW" sz="1400" dirty="0" smtClean="0">
                <a:solidFill>
                  <a:schemeClr val="accent1"/>
                </a:solidFill>
              </a:rPr>
              <a:t>)</a:t>
            </a:r>
            <a:endParaRPr lang="zh-TW" altLang="zh-TW" sz="1400" dirty="0">
              <a:solidFill>
                <a:schemeClr val="accent1"/>
              </a:solidFill>
            </a:endParaRPr>
          </a:p>
          <a:p>
            <a:r>
              <a:rPr lang="en-US" altLang="zh-TW" dirty="0"/>
              <a:t>Time:7649.0 </a:t>
            </a:r>
            <a:r>
              <a:rPr lang="en-US" altLang="zh-TW" dirty="0" err="1"/>
              <a:t>MessageRouter-</a:t>
            </a:r>
            <a:r>
              <a:rPr lang="en-US" altLang="zh-TW" b="1" dirty="0" err="1">
                <a:solidFill>
                  <a:schemeClr val="accent2"/>
                </a:solidFill>
              </a:rPr>
              <a:t>deleteMessage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6"/>
                </a:solidFill>
              </a:rPr>
              <a:t>Y4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3"/>
                </a:solidFill>
              </a:rPr>
              <a:t>from </a:t>
            </a:r>
            <a:r>
              <a:rPr lang="en-US" altLang="zh-TW" dirty="0" smtClean="0">
                <a:solidFill>
                  <a:schemeClr val="accent3"/>
                </a:solidFill>
              </a:rPr>
              <a:t>n67</a:t>
            </a:r>
          </a:p>
          <a:p>
            <a:r>
              <a:rPr lang="en-US" altLang="zh-TW" sz="1400" dirty="0" smtClean="0">
                <a:solidFill>
                  <a:schemeClr val="accent1"/>
                </a:solidFill>
              </a:rPr>
              <a:t>(n67 </a:t>
            </a:r>
            <a:r>
              <a:rPr lang="zh-TW" altLang="en-US" sz="1400" dirty="0" smtClean="0">
                <a:solidFill>
                  <a:schemeClr val="accent1"/>
                </a:solidFill>
              </a:rPr>
              <a:t>把</a:t>
            </a:r>
            <a:r>
              <a:rPr lang="en-US" altLang="zh-TW" sz="1400" dirty="0" smtClean="0">
                <a:solidFill>
                  <a:schemeClr val="accent1"/>
                </a:solidFill>
              </a:rPr>
              <a:t>oldest message(</a:t>
            </a:r>
            <a:r>
              <a:rPr lang="en-US" altLang="zh-TW" sz="1400" dirty="0" smtClean="0">
                <a:solidFill>
                  <a:schemeClr val="accent6"/>
                </a:solidFill>
              </a:rPr>
              <a:t>Y4</a:t>
            </a:r>
            <a:r>
              <a:rPr lang="en-US" altLang="zh-TW" sz="1400" dirty="0" smtClean="0">
                <a:solidFill>
                  <a:schemeClr val="accent1"/>
                </a:solidFill>
              </a:rPr>
              <a:t>)</a:t>
            </a:r>
            <a:r>
              <a:rPr lang="zh-TW" altLang="en-US" sz="1400" dirty="0" smtClean="0">
                <a:solidFill>
                  <a:schemeClr val="accent1"/>
                </a:solidFill>
              </a:rPr>
              <a:t>從</a:t>
            </a:r>
            <a:r>
              <a:rPr lang="en-US" altLang="zh-TW" sz="1400" dirty="0" smtClean="0">
                <a:solidFill>
                  <a:schemeClr val="accent3"/>
                </a:solidFill>
              </a:rPr>
              <a:t>messages</a:t>
            </a:r>
            <a:r>
              <a:rPr lang="zh-TW" altLang="en-US" sz="1400" dirty="0" smtClean="0">
                <a:solidFill>
                  <a:schemeClr val="accent1"/>
                </a:solidFill>
              </a:rPr>
              <a:t>移除</a:t>
            </a:r>
            <a:r>
              <a:rPr lang="en-US" altLang="zh-TW" sz="1400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en-US" altLang="zh-TW" dirty="0" smtClean="0"/>
              <a:t>….</a:t>
            </a:r>
            <a:endParaRPr lang="en-US" altLang="zh-TW" dirty="0"/>
          </a:p>
          <a:p>
            <a:r>
              <a:rPr lang="en-US" altLang="zh-TW" dirty="0" smtClean="0"/>
              <a:t>Time:7651.0 ActiveRouter-</a:t>
            </a:r>
            <a:r>
              <a:rPr lang="en-US" altLang="zh-TW" dirty="0" smtClean="0">
                <a:solidFill>
                  <a:schemeClr val="accent2"/>
                </a:solidFill>
              </a:rPr>
              <a:t>tryMessagesForConnected</a:t>
            </a:r>
            <a:r>
              <a:rPr lang="en-US" altLang="zh-TW" dirty="0" smtClean="0"/>
              <a:t>:</a:t>
            </a:r>
            <a:r>
              <a:rPr lang="en-US" altLang="zh-TW" dirty="0" smtClean="0">
                <a:solidFill>
                  <a:schemeClr val="accent6"/>
                </a:solidFill>
              </a:rPr>
              <a:t>Y4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chemeClr val="accent3"/>
                </a:solidFill>
              </a:rPr>
              <a:t>from </a:t>
            </a:r>
            <a:r>
              <a:rPr lang="en-US" altLang="zh-TW" dirty="0" smtClean="0">
                <a:solidFill>
                  <a:schemeClr val="accent3"/>
                </a:solidFill>
              </a:rPr>
              <a:t>n67</a:t>
            </a:r>
          </a:p>
          <a:p>
            <a:r>
              <a:rPr lang="en-US" altLang="zh-TW" sz="1400" dirty="0" smtClean="0">
                <a:solidFill>
                  <a:schemeClr val="accent1"/>
                </a:solidFill>
              </a:rPr>
              <a:t>(</a:t>
            </a:r>
            <a:r>
              <a:rPr lang="en-US" altLang="zh-TW" sz="1400" dirty="0" err="1" smtClean="0">
                <a:solidFill>
                  <a:schemeClr val="accent1"/>
                </a:solidFill>
              </a:rPr>
              <a:t>DecisionEngineRouter</a:t>
            </a:r>
            <a:r>
              <a:rPr lang="en-US" altLang="zh-TW" sz="1400" dirty="0" smtClean="0">
                <a:solidFill>
                  <a:schemeClr val="accent1"/>
                </a:solidFill>
              </a:rPr>
              <a:t>-update</a:t>
            </a:r>
            <a:r>
              <a:rPr lang="zh-TW" altLang="en-US" sz="1400" dirty="0" smtClean="0">
                <a:solidFill>
                  <a:schemeClr val="accent1"/>
                </a:solidFill>
              </a:rPr>
              <a:t>時</a:t>
            </a:r>
            <a:r>
              <a:rPr lang="en-US" altLang="zh-TW" sz="1400" dirty="0" smtClean="0">
                <a:solidFill>
                  <a:schemeClr val="accent1"/>
                </a:solidFill>
              </a:rPr>
              <a:t>,</a:t>
            </a:r>
            <a:r>
              <a:rPr lang="zh-TW" altLang="en-US" sz="1400" dirty="0" smtClean="0">
                <a:solidFill>
                  <a:schemeClr val="accent1"/>
                </a:solidFill>
              </a:rPr>
              <a:t>從</a:t>
            </a:r>
            <a:r>
              <a:rPr lang="en-US" altLang="zh-TW" sz="1400" dirty="0" smtClean="0">
                <a:solidFill>
                  <a:schemeClr val="accent1"/>
                </a:solidFill>
              </a:rPr>
              <a:t>outgoing messages</a:t>
            </a:r>
            <a:r>
              <a:rPr lang="zh-TW" altLang="en-US" sz="1400" dirty="0" smtClean="0">
                <a:solidFill>
                  <a:schemeClr val="accent1"/>
                </a:solidFill>
              </a:rPr>
              <a:t>挑出</a:t>
            </a:r>
            <a:r>
              <a:rPr lang="en-US" altLang="zh-TW" sz="1400" dirty="0" smtClean="0">
                <a:solidFill>
                  <a:schemeClr val="accent1"/>
                </a:solidFill>
              </a:rPr>
              <a:t>&lt;</a:t>
            </a:r>
            <a:r>
              <a:rPr lang="en-US" altLang="zh-TW" sz="1400" dirty="0" smtClean="0">
                <a:solidFill>
                  <a:schemeClr val="accent6"/>
                </a:solidFill>
              </a:rPr>
              <a:t>Y4</a:t>
            </a:r>
            <a:r>
              <a:rPr lang="en-US" altLang="zh-TW" sz="1400" dirty="0" smtClean="0">
                <a:solidFill>
                  <a:schemeClr val="accent1"/>
                </a:solidFill>
              </a:rPr>
              <a:t>,</a:t>
            </a:r>
            <a:r>
              <a:rPr lang="en-US" altLang="zh-TW" sz="1400" dirty="0" smtClean="0">
                <a:solidFill>
                  <a:schemeClr val="accent3"/>
                </a:solidFill>
              </a:rPr>
              <a:t>n79</a:t>
            </a:r>
            <a:r>
              <a:rPr lang="en-US" altLang="zh-TW" sz="1400" dirty="0" smtClean="0">
                <a:solidFill>
                  <a:schemeClr val="accent1"/>
                </a:solidFill>
              </a:rPr>
              <a:t>&gt;</a:t>
            </a:r>
            <a:r>
              <a:rPr lang="zh-TW" altLang="en-US" sz="1400" dirty="0" smtClean="0">
                <a:solidFill>
                  <a:schemeClr val="accent1"/>
                </a:solidFill>
              </a:rPr>
              <a:t>發送</a:t>
            </a:r>
            <a:r>
              <a:rPr lang="en-US" altLang="zh-TW" sz="1400" dirty="0" smtClean="0">
                <a:solidFill>
                  <a:schemeClr val="accent1"/>
                </a:solidFill>
              </a:rPr>
              <a:t>message)</a:t>
            </a:r>
            <a:endParaRPr lang="zh-TW" altLang="zh-TW" sz="1400" dirty="0">
              <a:solidFill>
                <a:schemeClr val="accent1"/>
              </a:solidFill>
            </a:endParaRPr>
          </a:p>
          <a:p>
            <a:r>
              <a:rPr lang="en-US" altLang="zh-TW" dirty="0"/>
              <a:t>Time:7651.0 </a:t>
            </a:r>
            <a:r>
              <a:rPr lang="en-US" altLang="zh-TW" dirty="0" err="1"/>
              <a:t>MessageRouter-</a:t>
            </a:r>
            <a:r>
              <a:rPr lang="en-US" altLang="zh-TW" dirty="0" err="1">
                <a:solidFill>
                  <a:schemeClr val="accent2"/>
                </a:solidFill>
              </a:rPr>
              <a:t>receiveMessage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6"/>
                </a:solidFill>
              </a:rPr>
              <a:t>Y4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3"/>
                </a:solidFill>
              </a:rPr>
              <a:t>from n67 to </a:t>
            </a:r>
            <a:r>
              <a:rPr lang="en-US" altLang="zh-TW" dirty="0" smtClean="0">
                <a:solidFill>
                  <a:schemeClr val="accent3"/>
                </a:solidFill>
              </a:rPr>
              <a:t>n79</a:t>
            </a:r>
          </a:p>
          <a:p>
            <a:r>
              <a:rPr lang="en-US" altLang="zh-TW" sz="1400" dirty="0" smtClean="0">
                <a:solidFill>
                  <a:schemeClr val="accent1"/>
                </a:solidFill>
              </a:rPr>
              <a:t>(n79</a:t>
            </a:r>
            <a:r>
              <a:rPr lang="zh-TW" altLang="en-US" sz="1400" dirty="0" smtClean="0">
                <a:solidFill>
                  <a:schemeClr val="accent1"/>
                </a:solidFill>
              </a:rPr>
              <a:t>收到從</a:t>
            </a:r>
            <a:r>
              <a:rPr lang="en-US" altLang="zh-TW" sz="1400" dirty="0" smtClean="0">
                <a:solidFill>
                  <a:schemeClr val="accent1"/>
                </a:solidFill>
              </a:rPr>
              <a:t>n67</a:t>
            </a:r>
            <a:r>
              <a:rPr lang="zh-TW" altLang="en-US" sz="1400" dirty="0" smtClean="0">
                <a:solidFill>
                  <a:schemeClr val="accent1"/>
                </a:solidFill>
              </a:rPr>
              <a:t>的</a:t>
            </a:r>
            <a:r>
              <a:rPr lang="en-US" altLang="zh-TW" sz="1400" dirty="0" smtClean="0">
                <a:solidFill>
                  <a:schemeClr val="accent1"/>
                </a:solidFill>
              </a:rPr>
              <a:t>outgoing messages</a:t>
            </a:r>
            <a:r>
              <a:rPr lang="zh-TW" altLang="en-US" sz="1400" dirty="0" smtClean="0">
                <a:solidFill>
                  <a:schemeClr val="accent1"/>
                </a:solidFill>
              </a:rPr>
              <a:t>內送</a:t>
            </a:r>
            <a:r>
              <a:rPr lang="zh-TW" altLang="en-US" sz="1400" dirty="0">
                <a:solidFill>
                  <a:schemeClr val="accent1"/>
                </a:solidFill>
              </a:rPr>
              <a:t>來</a:t>
            </a:r>
            <a:r>
              <a:rPr lang="zh-TW" altLang="en-US" sz="1400" dirty="0" smtClean="0">
                <a:solidFill>
                  <a:schemeClr val="accent1"/>
                </a:solidFill>
              </a:rPr>
              <a:t>的</a:t>
            </a:r>
            <a:r>
              <a:rPr lang="en-US" altLang="zh-TW" sz="1400" dirty="0" smtClean="0">
                <a:solidFill>
                  <a:schemeClr val="accent1"/>
                </a:solidFill>
              </a:rPr>
              <a:t>message Y4)</a:t>
            </a:r>
          </a:p>
          <a:p>
            <a:endParaRPr lang="en-US" altLang="zh-TW" dirty="0" smtClean="0">
              <a:solidFill>
                <a:schemeClr val="accent3"/>
              </a:solidFill>
            </a:endParaRPr>
          </a:p>
          <a:p>
            <a:r>
              <a:rPr lang="en-US" altLang="zh-TW" dirty="0"/>
              <a:t>Time:7652.0 </a:t>
            </a:r>
            <a:r>
              <a:rPr lang="en-US" altLang="zh-TW" dirty="0" smtClean="0"/>
              <a:t>DecisionEengineR-transferDone-</a:t>
            </a:r>
            <a:r>
              <a:rPr lang="en-US" altLang="zh-TW" dirty="0" smtClean="0">
                <a:solidFill>
                  <a:schemeClr val="accent6"/>
                </a:solidFill>
              </a:rPr>
              <a:t>NULL:Y4</a:t>
            </a:r>
          </a:p>
          <a:p>
            <a:r>
              <a:rPr lang="en-US" altLang="zh-TW" dirty="0" smtClean="0"/>
              <a:t>Time:7652.0 </a:t>
            </a:r>
            <a:r>
              <a:rPr lang="en-US" altLang="zh-TW" dirty="0"/>
              <a:t>DecisionEengineR-transferDone-From:n67</a:t>
            </a:r>
            <a:endParaRPr lang="zh-TW" altLang="zh-TW" dirty="0"/>
          </a:p>
          <a:p>
            <a:r>
              <a:rPr lang="en-US" altLang="zh-TW" dirty="0"/>
              <a:t>Time:7652.0 DecisionEengineR-transferDone-To:n79</a:t>
            </a:r>
            <a:endParaRPr lang="zh-TW" altLang="zh-TW" dirty="0"/>
          </a:p>
          <a:p>
            <a:endParaRPr lang="en-US" altLang="zh-TW" dirty="0" smtClean="0">
              <a:solidFill>
                <a:schemeClr val="accent3"/>
              </a:solidFill>
            </a:endParaRPr>
          </a:p>
          <a:p>
            <a:endParaRPr lang="en-US" altLang="zh-TW" dirty="0" smtClean="0">
              <a:solidFill>
                <a:schemeClr val="accent3"/>
              </a:solidFill>
            </a:endParaRPr>
          </a:p>
          <a:p>
            <a:endParaRPr lang="zh-TW" altLang="zh-TW" dirty="0">
              <a:solidFill>
                <a:schemeClr val="accent3"/>
              </a:solidFill>
            </a:endParaRPr>
          </a:p>
          <a:p>
            <a:endParaRPr lang="zh-TW" altLang="zh-TW" dirty="0">
              <a:solidFill>
                <a:schemeClr val="accent3"/>
              </a:solidFill>
            </a:endParaRPr>
          </a:p>
          <a:p>
            <a:endParaRPr lang="zh-TW" altLang="zh-TW" dirty="0"/>
          </a:p>
        </p:txBody>
      </p:sp>
      <p:sp>
        <p:nvSpPr>
          <p:cNvPr id="3" name="矩形 2"/>
          <p:cNvSpPr/>
          <p:nvPr/>
        </p:nvSpPr>
        <p:spPr>
          <a:xfrm>
            <a:off x="155198" y="1525758"/>
            <a:ext cx="6306562" cy="1731248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75476" y="4005064"/>
            <a:ext cx="5188612" cy="972108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516216" y="22067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問題起因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436096" y="43064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問題發生點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77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1953" y="188640"/>
            <a:ext cx="8712968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Time:7374.0 </a:t>
            </a:r>
            <a:r>
              <a:rPr lang="en-US" altLang="zh-TW" dirty="0" err="1">
                <a:solidFill>
                  <a:schemeClr val="bg1"/>
                </a:solidFill>
              </a:rPr>
              <a:t>MessageRouter-receiveMessage</a:t>
            </a:r>
            <a:r>
              <a:rPr lang="en-US" altLang="zh-TW" dirty="0">
                <a:solidFill>
                  <a:schemeClr val="bg1"/>
                </a:solidFill>
              </a:rPr>
              <a:t> Y4 from n95 to </a:t>
            </a:r>
            <a:r>
              <a:rPr lang="en-US" altLang="zh-TW" dirty="0" smtClean="0">
                <a:solidFill>
                  <a:schemeClr val="bg1"/>
                </a:solidFill>
              </a:rPr>
              <a:t>n67 </a:t>
            </a: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(n67</a:t>
            </a:r>
            <a:r>
              <a:rPr lang="zh-TW" altLang="en-US" sz="1400" dirty="0" smtClean="0">
                <a:solidFill>
                  <a:schemeClr val="bg1"/>
                </a:solidFill>
              </a:rPr>
              <a:t>收到</a:t>
            </a:r>
            <a:r>
              <a:rPr lang="en-US" altLang="zh-TW" sz="1400" dirty="0" smtClean="0">
                <a:solidFill>
                  <a:schemeClr val="bg1"/>
                </a:solidFill>
              </a:rPr>
              <a:t>message Y4)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Time:7415.0 </a:t>
            </a:r>
            <a:r>
              <a:rPr lang="en-US" altLang="zh-TW" dirty="0" smtClean="0">
                <a:solidFill>
                  <a:schemeClr val="bg1"/>
                </a:solidFill>
              </a:rPr>
              <a:t>DecisionEngineRouter-findConnectionsForNewMessage:Y4 </a:t>
            </a:r>
            <a:r>
              <a:rPr lang="en-US" altLang="zh-TW" dirty="0">
                <a:solidFill>
                  <a:schemeClr val="bg1"/>
                </a:solidFill>
              </a:rPr>
              <a:t>from n67 to </a:t>
            </a:r>
            <a:r>
              <a:rPr lang="en-US" altLang="zh-TW" dirty="0" smtClean="0">
                <a:solidFill>
                  <a:schemeClr val="bg1"/>
                </a:solidFill>
              </a:rPr>
              <a:t>n84</a:t>
            </a: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(n67</a:t>
            </a:r>
            <a:r>
              <a:rPr lang="zh-TW" altLang="en-US" sz="1400" dirty="0" smtClean="0">
                <a:solidFill>
                  <a:schemeClr val="bg1"/>
                </a:solidFill>
              </a:rPr>
              <a:t>送出</a:t>
            </a:r>
            <a:r>
              <a:rPr lang="en-US" altLang="zh-TW" sz="1400" dirty="0" smtClean="0">
                <a:solidFill>
                  <a:schemeClr val="bg1"/>
                </a:solidFill>
              </a:rPr>
              <a:t>message Y4</a:t>
            </a:r>
            <a:r>
              <a:rPr lang="zh-TW" altLang="en-US" sz="1400" dirty="0" smtClean="0">
                <a:solidFill>
                  <a:schemeClr val="bg1"/>
                </a:solidFill>
              </a:rPr>
              <a:t>給</a:t>
            </a:r>
            <a:r>
              <a:rPr lang="en-US" altLang="zh-TW" sz="1400" dirty="0" smtClean="0">
                <a:solidFill>
                  <a:schemeClr val="bg1"/>
                </a:solidFill>
              </a:rPr>
              <a:t>n84)</a:t>
            </a:r>
            <a:endParaRPr lang="zh-TW" altLang="zh-TW" sz="1400" dirty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….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/>
              <a:t>Time:</a:t>
            </a:r>
            <a:r>
              <a:rPr lang="en-US" altLang="zh-TW" dirty="0">
                <a:solidFill>
                  <a:srgbClr val="FF0000"/>
                </a:solidFill>
              </a:rPr>
              <a:t>7649.0</a:t>
            </a:r>
            <a:r>
              <a:rPr lang="en-US" altLang="zh-TW" dirty="0"/>
              <a:t> </a:t>
            </a:r>
            <a:r>
              <a:rPr lang="en-US" altLang="zh-TW" dirty="0" smtClean="0"/>
              <a:t>ActiveRouter-</a:t>
            </a:r>
            <a:r>
              <a:rPr lang="en-US" altLang="zh-TW" b="1" dirty="0" smtClean="0">
                <a:solidFill>
                  <a:schemeClr val="accent2"/>
                </a:solidFill>
              </a:rPr>
              <a:t>makeRoomForMessage</a:t>
            </a:r>
            <a:r>
              <a:rPr lang="en-US" altLang="zh-TW" dirty="0" smtClean="0"/>
              <a:t>-</a:t>
            </a:r>
            <a:r>
              <a:rPr lang="en-US" altLang="zh-TW" dirty="0" smtClean="0">
                <a:solidFill>
                  <a:schemeClr val="accent3"/>
                </a:solidFill>
              </a:rPr>
              <a:t>n67</a:t>
            </a:r>
          </a:p>
          <a:p>
            <a:r>
              <a:rPr lang="en-US" altLang="zh-TW" sz="1400" dirty="0" smtClean="0">
                <a:solidFill>
                  <a:schemeClr val="accent1"/>
                </a:solidFill>
              </a:rPr>
              <a:t>(n67 message</a:t>
            </a:r>
            <a:r>
              <a:rPr lang="zh-TW" altLang="en-US" sz="1400" dirty="0" smtClean="0">
                <a:solidFill>
                  <a:schemeClr val="accent1"/>
                </a:solidFill>
              </a:rPr>
              <a:t>太多</a:t>
            </a:r>
            <a:r>
              <a:rPr lang="en-US" altLang="zh-TW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(120</a:t>
            </a:r>
            <a:r>
              <a:rPr lang="zh-TW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個</a:t>
            </a:r>
            <a:r>
              <a:rPr lang="en-US" altLang="zh-TW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zh-TW" sz="1400" dirty="0" smtClean="0">
                <a:solidFill>
                  <a:schemeClr val="accent1"/>
                </a:solidFill>
              </a:rPr>
              <a:t>,</a:t>
            </a:r>
            <a:r>
              <a:rPr lang="zh-TW" altLang="en-US" sz="1400" dirty="0" smtClean="0">
                <a:solidFill>
                  <a:schemeClr val="accent1"/>
                </a:solidFill>
              </a:rPr>
              <a:t>要清理空間</a:t>
            </a:r>
            <a:r>
              <a:rPr lang="en-US" altLang="zh-TW" sz="1400" dirty="0" smtClean="0">
                <a:solidFill>
                  <a:schemeClr val="accent1"/>
                </a:solidFill>
              </a:rPr>
              <a:t>)</a:t>
            </a:r>
            <a:endParaRPr lang="zh-TW" altLang="zh-TW" sz="1400" dirty="0">
              <a:solidFill>
                <a:schemeClr val="accent1"/>
              </a:solidFill>
            </a:endParaRPr>
          </a:p>
          <a:p>
            <a:r>
              <a:rPr lang="en-US" altLang="zh-TW" dirty="0"/>
              <a:t>Time:</a:t>
            </a:r>
            <a:r>
              <a:rPr lang="en-US" altLang="zh-TW" dirty="0">
                <a:solidFill>
                  <a:srgbClr val="FF0000"/>
                </a:solidFill>
              </a:rPr>
              <a:t>7649.0</a:t>
            </a:r>
            <a:r>
              <a:rPr lang="en-US" altLang="zh-TW" dirty="0"/>
              <a:t> </a:t>
            </a:r>
            <a:r>
              <a:rPr lang="en-US" altLang="zh-TW" dirty="0" err="1"/>
              <a:t>MessageRouter-</a:t>
            </a:r>
            <a:r>
              <a:rPr lang="en-US" altLang="zh-TW" b="1" dirty="0" err="1">
                <a:solidFill>
                  <a:schemeClr val="accent2"/>
                </a:solidFill>
              </a:rPr>
              <a:t>deleteMessage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6"/>
                </a:solidFill>
              </a:rPr>
              <a:t>Y4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3"/>
                </a:solidFill>
              </a:rPr>
              <a:t>from </a:t>
            </a:r>
            <a:r>
              <a:rPr lang="en-US" altLang="zh-TW" dirty="0" smtClean="0">
                <a:solidFill>
                  <a:schemeClr val="accent3"/>
                </a:solidFill>
              </a:rPr>
              <a:t>n67</a:t>
            </a:r>
          </a:p>
          <a:p>
            <a:r>
              <a:rPr lang="en-US" altLang="zh-TW" sz="1400" dirty="0" smtClean="0">
                <a:solidFill>
                  <a:schemeClr val="accent1"/>
                </a:solidFill>
              </a:rPr>
              <a:t>(n67 </a:t>
            </a:r>
            <a:r>
              <a:rPr lang="zh-TW" altLang="en-US" sz="1400" dirty="0" smtClean="0">
                <a:solidFill>
                  <a:schemeClr val="accent1"/>
                </a:solidFill>
              </a:rPr>
              <a:t>把</a:t>
            </a:r>
            <a:r>
              <a:rPr lang="en-US" altLang="zh-TW" sz="1400" dirty="0" smtClean="0">
                <a:solidFill>
                  <a:schemeClr val="accent1"/>
                </a:solidFill>
              </a:rPr>
              <a:t>oldest message(</a:t>
            </a:r>
            <a:r>
              <a:rPr lang="en-US" altLang="zh-TW" sz="1400" dirty="0" smtClean="0">
                <a:solidFill>
                  <a:schemeClr val="accent6"/>
                </a:solidFill>
              </a:rPr>
              <a:t>Y4</a:t>
            </a:r>
            <a:r>
              <a:rPr lang="en-US" altLang="zh-TW" sz="1400" dirty="0" smtClean="0">
                <a:solidFill>
                  <a:schemeClr val="accent1"/>
                </a:solidFill>
              </a:rPr>
              <a:t>)</a:t>
            </a:r>
            <a:r>
              <a:rPr lang="zh-TW" altLang="en-US" sz="1400" dirty="0" smtClean="0">
                <a:solidFill>
                  <a:schemeClr val="accent1"/>
                </a:solidFill>
              </a:rPr>
              <a:t>從</a:t>
            </a:r>
            <a:r>
              <a:rPr lang="en-US" altLang="zh-TW" sz="1400" dirty="0" smtClean="0">
                <a:solidFill>
                  <a:schemeClr val="accent3"/>
                </a:solidFill>
              </a:rPr>
              <a:t>messages</a:t>
            </a:r>
            <a:r>
              <a:rPr lang="zh-TW" altLang="en-US" sz="1400" dirty="0" smtClean="0">
                <a:solidFill>
                  <a:schemeClr val="accent1"/>
                </a:solidFill>
              </a:rPr>
              <a:t>移除</a:t>
            </a:r>
            <a:r>
              <a:rPr lang="en-US" altLang="zh-TW" sz="1400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….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Time:7651.0 ActiveRouter-tryMessagesForConnected:Y4 </a:t>
            </a:r>
            <a:r>
              <a:rPr lang="en-US" altLang="zh-TW" dirty="0">
                <a:solidFill>
                  <a:schemeClr val="bg1"/>
                </a:solidFill>
              </a:rPr>
              <a:t>from </a:t>
            </a:r>
            <a:r>
              <a:rPr lang="en-US" altLang="zh-TW" dirty="0" smtClean="0">
                <a:solidFill>
                  <a:schemeClr val="bg1"/>
                </a:solidFill>
              </a:rPr>
              <a:t>n67</a:t>
            </a: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(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DecisionEngineRouter</a:t>
            </a:r>
            <a:r>
              <a:rPr lang="en-US" altLang="zh-TW" sz="1400" dirty="0" smtClean="0">
                <a:solidFill>
                  <a:schemeClr val="bg1"/>
                </a:solidFill>
              </a:rPr>
              <a:t>-update</a:t>
            </a:r>
            <a:r>
              <a:rPr lang="zh-TW" altLang="en-US" sz="1400" dirty="0" smtClean="0">
                <a:solidFill>
                  <a:schemeClr val="bg1"/>
                </a:solidFill>
              </a:rPr>
              <a:t>時</a:t>
            </a:r>
            <a:r>
              <a:rPr lang="en-US" altLang="zh-TW" sz="1400" dirty="0" smtClean="0">
                <a:solidFill>
                  <a:schemeClr val="bg1"/>
                </a:solidFill>
              </a:rPr>
              <a:t>,</a:t>
            </a:r>
            <a:r>
              <a:rPr lang="zh-TW" altLang="en-US" sz="1400" dirty="0" smtClean="0">
                <a:solidFill>
                  <a:schemeClr val="bg1"/>
                </a:solidFill>
              </a:rPr>
              <a:t>從</a:t>
            </a:r>
            <a:r>
              <a:rPr lang="en-US" altLang="zh-TW" sz="1400" dirty="0" smtClean="0">
                <a:solidFill>
                  <a:schemeClr val="bg1"/>
                </a:solidFill>
              </a:rPr>
              <a:t>outgoing message</a:t>
            </a:r>
            <a:r>
              <a:rPr lang="zh-TW" altLang="en-US" sz="1400" dirty="0">
                <a:solidFill>
                  <a:schemeClr val="bg1"/>
                </a:solidFill>
              </a:rPr>
              <a:t>挑</a:t>
            </a:r>
            <a:r>
              <a:rPr lang="zh-TW" altLang="en-US" sz="1400" dirty="0" smtClean="0">
                <a:solidFill>
                  <a:schemeClr val="bg1"/>
                </a:solidFill>
              </a:rPr>
              <a:t>出</a:t>
            </a:r>
            <a:r>
              <a:rPr lang="en-US" altLang="zh-TW" sz="1400" dirty="0" smtClean="0">
                <a:solidFill>
                  <a:schemeClr val="bg1"/>
                </a:solidFill>
              </a:rPr>
              <a:t>&lt;Y4,n79&gt;</a:t>
            </a:r>
            <a:r>
              <a:rPr lang="zh-TW" altLang="en-US" sz="1400" dirty="0" smtClean="0">
                <a:solidFill>
                  <a:schemeClr val="bg1"/>
                </a:solidFill>
              </a:rPr>
              <a:t>發送</a:t>
            </a:r>
            <a:r>
              <a:rPr lang="en-US" altLang="zh-TW" sz="1400" dirty="0" smtClean="0">
                <a:solidFill>
                  <a:schemeClr val="bg1"/>
                </a:solidFill>
              </a:rPr>
              <a:t>message)</a:t>
            </a:r>
            <a:endParaRPr lang="zh-TW" altLang="zh-TW" sz="1400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Time:7651.0 </a:t>
            </a:r>
            <a:r>
              <a:rPr lang="en-US" altLang="zh-TW" dirty="0" err="1">
                <a:solidFill>
                  <a:schemeClr val="bg1"/>
                </a:solidFill>
              </a:rPr>
              <a:t>MessageRouter-receiveMessage</a:t>
            </a:r>
            <a:r>
              <a:rPr lang="en-US" altLang="zh-TW" dirty="0">
                <a:solidFill>
                  <a:schemeClr val="bg1"/>
                </a:solidFill>
              </a:rPr>
              <a:t> Y4 from n67 to </a:t>
            </a:r>
            <a:r>
              <a:rPr lang="en-US" altLang="zh-TW" dirty="0" smtClean="0">
                <a:solidFill>
                  <a:schemeClr val="bg1"/>
                </a:solidFill>
              </a:rPr>
              <a:t>n79</a:t>
            </a: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(n79</a:t>
            </a:r>
            <a:r>
              <a:rPr lang="zh-TW" altLang="en-US" sz="1400" dirty="0" smtClean="0">
                <a:solidFill>
                  <a:schemeClr val="bg1"/>
                </a:solidFill>
              </a:rPr>
              <a:t>收到從</a:t>
            </a:r>
            <a:r>
              <a:rPr lang="en-US" altLang="zh-TW" sz="1400" dirty="0" smtClean="0">
                <a:solidFill>
                  <a:schemeClr val="bg1"/>
                </a:solidFill>
              </a:rPr>
              <a:t>n67</a:t>
            </a:r>
            <a:r>
              <a:rPr lang="zh-TW" altLang="en-US" sz="1400" dirty="0" smtClean="0">
                <a:solidFill>
                  <a:schemeClr val="bg1"/>
                </a:solidFill>
              </a:rPr>
              <a:t>的</a:t>
            </a:r>
            <a:r>
              <a:rPr lang="en-US" altLang="zh-TW" sz="1400" dirty="0" smtClean="0">
                <a:solidFill>
                  <a:schemeClr val="bg1"/>
                </a:solidFill>
              </a:rPr>
              <a:t>outgoing message</a:t>
            </a:r>
            <a:r>
              <a:rPr lang="zh-TW" altLang="en-US" sz="1400" dirty="0" smtClean="0">
                <a:solidFill>
                  <a:schemeClr val="bg1"/>
                </a:solidFill>
              </a:rPr>
              <a:t>內送</a:t>
            </a:r>
            <a:r>
              <a:rPr lang="zh-TW" altLang="en-US" sz="1400" dirty="0">
                <a:solidFill>
                  <a:schemeClr val="bg1"/>
                </a:solidFill>
              </a:rPr>
              <a:t>來</a:t>
            </a:r>
            <a:r>
              <a:rPr lang="zh-TW" altLang="en-US" sz="1400" dirty="0" smtClean="0">
                <a:solidFill>
                  <a:schemeClr val="bg1"/>
                </a:solidFill>
              </a:rPr>
              <a:t>的</a:t>
            </a:r>
            <a:r>
              <a:rPr lang="en-US" altLang="zh-TW" sz="1400" dirty="0" smtClean="0">
                <a:solidFill>
                  <a:schemeClr val="bg1"/>
                </a:solidFill>
              </a:rPr>
              <a:t>message Y4)</a:t>
            </a: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Time:7652.0 </a:t>
            </a:r>
            <a:r>
              <a:rPr lang="en-US" altLang="zh-TW" dirty="0" smtClean="0">
                <a:solidFill>
                  <a:schemeClr val="bg1"/>
                </a:solidFill>
              </a:rPr>
              <a:t>DecisionEengineR-transferDone-NULL:Y4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Time:7652.0 </a:t>
            </a:r>
            <a:r>
              <a:rPr lang="en-US" altLang="zh-TW" dirty="0">
                <a:solidFill>
                  <a:schemeClr val="bg1"/>
                </a:solidFill>
              </a:rPr>
              <a:t>DecisionEengineR-transferDone-From:n67</a:t>
            </a:r>
            <a:endParaRPr lang="zh-TW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Time:7652.0 DecisionEengineR-transferDone-To:n79</a:t>
            </a:r>
            <a:endParaRPr lang="zh-TW" altLang="zh-TW" dirty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accent3"/>
              </a:solidFill>
            </a:endParaRPr>
          </a:p>
          <a:p>
            <a:endParaRPr lang="en-US" altLang="zh-TW" dirty="0" smtClean="0">
              <a:solidFill>
                <a:schemeClr val="accent3"/>
              </a:solidFill>
            </a:endParaRPr>
          </a:p>
          <a:p>
            <a:endParaRPr lang="zh-TW" altLang="zh-TW" dirty="0">
              <a:solidFill>
                <a:schemeClr val="accent3"/>
              </a:solidFill>
            </a:endParaRPr>
          </a:p>
          <a:p>
            <a:endParaRPr lang="zh-TW" altLang="zh-TW" dirty="0">
              <a:solidFill>
                <a:schemeClr val="accent3"/>
              </a:solidFill>
            </a:endParaRPr>
          </a:p>
          <a:p>
            <a:endParaRPr lang="zh-TW" altLang="zh-TW" dirty="0"/>
          </a:p>
        </p:txBody>
      </p:sp>
      <p:sp>
        <p:nvSpPr>
          <p:cNvPr id="3" name="矩形 2"/>
          <p:cNvSpPr/>
          <p:nvPr/>
        </p:nvSpPr>
        <p:spPr>
          <a:xfrm>
            <a:off x="155198" y="1525758"/>
            <a:ext cx="6306562" cy="1731248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516216" y="22067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問題起因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436096" y="43064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問題發生點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31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481" y="466753"/>
            <a:ext cx="4032448" cy="137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608496" y="116854"/>
            <a:ext cx="31121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 smtClean="0">
                <a:solidFill>
                  <a:srgbClr val="FF0000"/>
                </a:solidFill>
              </a:rPr>
              <a:t>MessageCreateEvent</a:t>
            </a:r>
            <a:r>
              <a:rPr lang="en-US" altLang="zh-TW" sz="1600" dirty="0" smtClean="0">
                <a:solidFill>
                  <a:srgbClr val="FF0000"/>
                </a:solidFill>
              </a:rPr>
              <a:t>  </a:t>
            </a:r>
            <a:r>
              <a:rPr lang="en-US" altLang="zh-TW" sz="1600" b="1" dirty="0" smtClean="0">
                <a:solidFill>
                  <a:schemeClr val="accent6"/>
                </a:solidFill>
              </a:rPr>
              <a:t>(Sender</a:t>
            </a:r>
            <a:r>
              <a:rPr lang="zh-TW" altLang="en-US" sz="1600" b="1" dirty="0" smtClean="0">
                <a:solidFill>
                  <a:schemeClr val="accent6"/>
                </a:solidFill>
              </a:rPr>
              <a:t> </a:t>
            </a:r>
            <a:r>
              <a:rPr lang="en-US" altLang="zh-TW" sz="1600" b="1" dirty="0" smtClean="0">
                <a:solidFill>
                  <a:schemeClr val="accent3"/>
                </a:solidFill>
              </a:rPr>
              <a:t>n67</a:t>
            </a:r>
            <a:r>
              <a:rPr lang="en-US" altLang="zh-TW" sz="1600" b="1" dirty="0" smtClean="0">
                <a:solidFill>
                  <a:schemeClr val="accent6"/>
                </a:solidFill>
              </a:rPr>
              <a:t>)</a:t>
            </a:r>
            <a:endParaRPr lang="zh-TW" altLang="en-US" sz="1600" b="1" dirty="0">
              <a:solidFill>
                <a:schemeClr val="accent6"/>
              </a:solidFill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>
            <a:off x="3762724" y="1669981"/>
            <a:ext cx="49403" cy="1040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796055" y="1669981"/>
            <a:ext cx="1729355" cy="107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043" y="3102011"/>
            <a:ext cx="3168352" cy="183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3193107" y="2825011"/>
            <a:ext cx="1636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8" y="6021377"/>
            <a:ext cx="3707487" cy="45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756705" y="5544944"/>
            <a:ext cx="1794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rgbClr val="FF0000"/>
                </a:solidFill>
              </a:rPr>
              <a:t>DistributedBubbleRap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13" name="直線接點 12"/>
          <p:cNvCxnSpPr/>
          <p:nvPr/>
        </p:nvCxnSpPr>
        <p:spPr>
          <a:xfrm flipV="1">
            <a:off x="3114081" y="3971109"/>
            <a:ext cx="2111062" cy="22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12" idx="0"/>
          </p:cNvCxnSpPr>
          <p:nvPr/>
        </p:nvCxnSpPr>
        <p:spPr>
          <a:xfrm flipH="1">
            <a:off x="1654195" y="3682657"/>
            <a:ext cx="1189613" cy="1862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349400" y="3500638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smtClean="0">
                <a:solidFill>
                  <a:schemeClr val="accent2"/>
                </a:solidFill>
              </a:rPr>
              <a:t>(Always true)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93041" y="2710610"/>
            <a:ext cx="3266425" cy="249289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13405" y="869942"/>
            <a:ext cx="2558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chemeClr val="accent6"/>
                </a:solidFill>
              </a:rPr>
              <a:t>在此</a:t>
            </a:r>
            <a:r>
              <a:rPr lang="zh-TW" altLang="en-US" sz="1600" b="1" dirty="0" smtClean="0">
                <a:solidFill>
                  <a:schemeClr val="accent6"/>
                </a:solidFill>
              </a:rPr>
              <a:t>產生一個</a:t>
            </a:r>
            <a:r>
              <a:rPr lang="en-US" altLang="zh-TW" sz="1600" b="1" dirty="0" smtClean="0">
                <a:solidFill>
                  <a:schemeClr val="accent6"/>
                </a:solidFill>
              </a:rPr>
              <a:t>new message</a:t>
            </a:r>
            <a:endParaRPr lang="zh-TW" altLang="en-US" sz="1600" b="1" dirty="0">
              <a:solidFill>
                <a:schemeClr val="accent6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914602" y="381081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>
                <a:solidFill>
                  <a:schemeClr val="accent5"/>
                </a:solidFill>
              </a:rPr>
              <a:t>1</a:t>
            </a:r>
            <a:endParaRPr lang="zh-TW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2914602" y="394689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chemeClr val="accent5"/>
                </a:solidFill>
              </a:rPr>
              <a:t>2</a:t>
            </a:r>
            <a:endParaRPr lang="zh-TW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914602" y="421101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>
                <a:solidFill>
                  <a:schemeClr val="accent5"/>
                </a:solidFill>
              </a:rPr>
              <a:t>3</a:t>
            </a:r>
            <a:endParaRPr lang="zh-TW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803076" y="277884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(Sender)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75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473" y="547135"/>
            <a:ext cx="3277914" cy="506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5284316" y="33658"/>
            <a:ext cx="1264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>
                <a:solidFill>
                  <a:srgbClr val="FF0000"/>
                </a:solidFill>
              </a:rPr>
              <a:t>ActiveRouter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055601" y="869279"/>
            <a:ext cx="0" cy="938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724" y="2023868"/>
            <a:ext cx="3953686" cy="248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3923928" y="439692"/>
            <a:ext cx="4104456" cy="64183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973341" y="1971457"/>
            <a:ext cx="3955511" cy="2540563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549021" y="18269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Sender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467220" y="1985673"/>
            <a:ext cx="1581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en-US" altLang="zh-TW" dirty="0" smtClean="0">
                <a:solidFill>
                  <a:srgbClr val="FF0000"/>
                </a:solidFill>
              </a:rPr>
              <a:t>ize = 25k</a:t>
            </a:r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freeBuffer</a:t>
            </a:r>
            <a:r>
              <a:rPr lang="en-US" altLang="zh-TW" dirty="0" smtClean="0">
                <a:solidFill>
                  <a:srgbClr val="FF0000"/>
                </a:solidFill>
              </a:rPr>
              <a:t> = 0k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90907" y="554127"/>
            <a:ext cx="3970498" cy="482193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3973340" y="4581128"/>
            <a:ext cx="3955511" cy="2180523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67" y="4620492"/>
            <a:ext cx="3496504" cy="2101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直線單箭頭接點 32"/>
          <p:cNvCxnSpPr/>
          <p:nvPr/>
        </p:nvCxnSpPr>
        <p:spPr>
          <a:xfrm flipH="1">
            <a:off x="5364088" y="3061565"/>
            <a:ext cx="72008" cy="1558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弧形 27"/>
          <p:cNvSpPr/>
          <p:nvPr/>
        </p:nvSpPr>
        <p:spPr>
          <a:xfrm rot="10633433">
            <a:off x="3534144" y="3239130"/>
            <a:ext cx="1325541" cy="2927058"/>
          </a:xfrm>
          <a:prstGeom prst="arc">
            <a:avLst>
              <a:gd name="adj1" fmla="val 16168712"/>
              <a:gd name="adj2" fmla="val 5341734"/>
            </a:avLst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2621695" y="3872337"/>
            <a:ext cx="918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 smtClean="0">
                <a:solidFill>
                  <a:schemeClr val="accent6"/>
                </a:solidFill>
              </a:rPr>
              <a:t>oldest :Y4</a:t>
            </a:r>
            <a:endParaRPr lang="zh-TW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39952" y="2852936"/>
            <a:ext cx="2088232" cy="1327178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8028384" y="3208748"/>
            <a:ext cx="1645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清理</a:t>
            </a:r>
            <a:r>
              <a:rPr lang="en-US" altLang="zh-TW" sz="1400" dirty="0" smtClean="0"/>
              <a:t>buffer</a:t>
            </a:r>
            <a:br>
              <a:rPr lang="en-US" altLang="zh-TW" sz="1400" dirty="0" smtClean="0"/>
            </a:br>
            <a:r>
              <a:rPr lang="en-US" altLang="zh-TW" sz="1400" dirty="0" smtClean="0"/>
              <a:t>(</a:t>
            </a:r>
            <a:r>
              <a:rPr lang="zh-TW" altLang="en-US" sz="1400" dirty="0" smtClean="0"/>
              <a:t>刪最舊的</a:t>
            </a:r>
            <a:r>
              <a:rPr lang="en-US" altLang="zh-TW" sz="1400" dirty="0" smtClean="0"/>
              <a:t>message)</a:t>
            </a:r>
            <a:endParaRPr lang="zh-TW" altLang="en-US" sz="1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8079068" y="5373216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回傳最</a:t>
            </a:r>
            <a:r>
              <a:rPr lang="zh-TW" altLang="en-US" sz="1400" dirty="0" smtClean="0"/>
              <a:t>舊的</a:t>
            </a:r>
            <a:endParaRPr lang="en-US" altLang="zh-TW" sz="1400" dirty="0" smtClean="0"/>
          </a:p>
          <a:p>
            <a:r>
              <a:rPr lang="en-US" altLang="zh-TW" sz="1400" dirty="0" smtClean="0"/>
              <a:t>message</a:t>
            </a:r>
            <a:endParaRPr lang="zh-TW" altLang="en-US" sz="1400" dirty="0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719320"/>
              </p:ext>
            </p:extLst>
          </p:nvPr>
        </p:nvGraphicFramePr>
        <p:xfrm>
          <a:off x="997142" y="6140777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/>
                          </a:solidFill>
                        </a:rPr>
                        <a:t>Y4</a:t>
                      </a:r>
                      <a:endParaRPr lang="zh-TW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1" name="右大括弧 40"/>
          <p:cNvSpPr/>
          <p:nvPr/>
        </p:nvSpPr>
        <p:spPr>
          <a:xfrm rot="16200000">
            <a:off x="2183431" y="4747147"/>
            <a:ext cx="269507" cy="2411874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2067989" y="5541330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accent2"/>
                </a:solidFill>
              </a:rPr>
              <a:t>120</a:t>
            </a:r>
            <a:r>
              <a:rPr lang="zh-TW" altLang="en-US" sz="1200" dirty="0" smtClean="0">
                <a:solidFill>
                  <a:schemeClr val="accent2"/>
                </a:solidFill>
              </a:rPr>
              <a:t>個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8052" y="6144463"/>
            <a:ext cx="99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</a:rPr>
              <a:t>Messages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441370" y="5974080"/>
            <a:ext cx="2960769" cy="423483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17" y="419771"/>
            <a:ext cx="3168352" cy="183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文字方塊 34"/>
          <p:cNvSpPr txBox="1"/>
          <p:nvPr/>
        </p:nvSpPr>
        <p:spPr>
          <a:xfrm>
            <a:off x="728581" y="142771"/>
            <a:ext cx="1636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38" name="直線接點 37"/>
          <p:cNvCxnSpPr/>
          <p:nvPr/>
        </p:nvCxnSpPr>
        <p:spPr>
          <a:xfrm flipV="1">
            <a:off x="649555" y="1288869"/>
            <a:ext cx="2111062" cy="22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1884874" y="818398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smtClean="0">
                <a:solidFill>
                  <a:schemeClr val="accent2"/>
                </a:solidFill>
              </a:rPr>
              <a:t>(Always true)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8515" y="28370"/>
            <a:ext cx="3266425" cy="249289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450076" y="112857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>
                <a:solidFill>
                  <a:schemeClr val="accent5"/>
                </a:solidFill>
              </a:rPr>
              <a:t>1</a:t>
            </a:r>
            <a:endParaRPr lang="zh-TW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450076" y="126465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chemeClr val="accent5"/>
                </a:solidFill>
              </a:rPr>
              <a:t>2</a:t>
            </a:r>
            <a:endParaRPr lang="zh-TW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50076" y="152877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>
                <a:solidFill>
                  <a:schemeClr val="accent5"/>
                </a:solidFill>
              </a:rPr>
              <a:t>3</a:t>
            </a:r>
            <a:endParaRPr lang="zh-TW" altLang="en-US" sz="800" b="1" dirty="0">
              <a:solidFill>
                <a:schemeClr val="accent5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338550" y="9660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(Sender)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直線單箭頭接點 7"/>
          <p:cNvCxnSpPr>
            <a:endCxn id="3074" idx="1"/>
          </p:cNvCxnSpPr>
          <p:nvPr/>
        </p:nvCxnSpPr>
        <p:spPr>
          <a:xfrm flipV="1">
            <a:off x="2821577" y="800540"/>
            <a:ext cx="1081896" cy="435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57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81359"/>
            <a:ext cx="4125781" cy="310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186" y="3260765"/>
            <a:ext cx="37814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701832"/>
            <a:ext cx="3960440" cy="142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線單箭頭接點 2"/>
          <p:cNvCxnSpPr/>
          <p:nvPr/>
        </p:nvCxnSpPr>
        <p:spPr>
          <a:xfrm flipV="1">
            <a:off x="2699792" y="1268760"/>
            <a:ext cx="1799294" cy="543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639350" y="502534"/>
            <a:ext cx="3965098" cy="1621185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572000" y="423086"/>
            <a:ext cx="4104456" cy="50221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141258" y="33658"/>
            <a:ext cx="1482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>
                <a:solidFill>
                  <a:srgbClr val="FF0000"/>
                </a:solidFill>
              </a:rPr>
              <a:t>MessageRouter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549021" y="18269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Sender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230787" y="3210909"/>
            <a:ext cx="1117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2"/>
                </a:solidFill>
              </a:rPr>
              <a:t>(</a:t>
            </a:r>
            <a:r>
              <a:rPr lang="zh-TW" altLang="en-US" sz="1100" dirty="0" smtClean="0">
                <a:solidFill>
                  <a:schemeClr val="accent2"/>
                </a:solidFill>
              </a:rPr>
              <a:t>上一頁的縮圖</a:t>
            </a:r>
            <a:r>
              <a:rPr lang="en-US" altLang="zh-TW" sz="1100" dirty="0">
                <a:solidFill>
                  <a:schemeClr val="accent2"/>
                </a:solidFill>
              </a:rPr>
              <a:t>)</a:t>
            </a:r>
            <a:endParaRPr lang="zh-TW" altLang="en-US" sz="1100" dirty="0">
              <a:solidFill>
                <a:schemeClr val="accent2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39350" y="3192553"/>
            <a:ext cx="3965098" cy="879374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6470469" y="1079863"/>
            <a:ext cx="0" cy="2180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7329263" y="3579957"/>
            <a:ext cx="36438" cy="1409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894562" y="4989809"/>
            <a:ext cx="268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Remove Y4 from messages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77641"/>
              </p:ext>
            </p:extLst>
          </p:nvPr>
        </p:nvGraphicFramePr>
        <p:xfrm>
          <a:off x="997142" y="6140777"/>
          <a:ext cx="268964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411"/>
                <a:gridCol w="672411"/>
                <a:gridCol w="672411"/>
                <a:gridCol w="6724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/>
                          </a:solidFill>
                        </a:rPr>
                        <a:t>Y4</a:t>
                      </a:r>
                      <a:endParaRPr lang="zh-TW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1" name="右大括弧 40"/>
          <p:cNvSpPr/>
          <p:nvPr/>
        </p:nvSpPr>
        <p:spPr>
          <a:xfrm rot="16200000">
            <a:off x="2183431" y="4747147"/>
            <a:ext cx="269507" cy="2411874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2067989" y="5541330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accent2"/>
                </a:solidFill>
              </a:rPr>
              <a:t>120</a:t>
            </a:r>
            <a:r>
              <a:rPr lang="zh-TW" altLang="en-US" sz="1200" dirty="0" smtClean="0">
                <a:solidFill>
                  <a:schemeClr val="accent2"/>
                </a:solidFill>
              </a:rPr>
              <a:t>個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8052" y="6144463"/>
            <a:ext cx="99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</a:rPr>
              <a:t>Messages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4108" name="直線接點 4107"/>
          <p:cNvCxnSpPr/>
          <p:nvPr/>
        </p:nvCxnSpPr>
        <p:spPr>
          <a:xfrm>
            <a:off x="3168059" y="6112798"/>
            <a:ext cx="392282" cy="47824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H="1">
            <a:off x="3168059" y="6112798"/>
            <a:ext cx="319844" cy="47824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8" name="弧形 4117"/>
          <p:cNvSpPr/>
          <p:nvPr/>
        </p:nvSpPr>
        <p:spPr>
          <a:xfrm rot="17994288">
            <a:off x="3605997" y="6163871"/>
            <a:ext cx="500509" cy="561989"/>
          </a:xfrm>
          <a:prstGeom prst="arc">
            <a:avLst/>
          </a:prstGeom>
          <a:ln>
            <a:solidFill>
              <a:schemeClr val="accent3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19" name="文字方塊 4118"/>
          <p:cNvSpPr txBox="1"/>
          <p:nvPr/>
        </p:nvSpPr>
        <p:spPr>
          <a:xfrm>
            <a:off x="3895212" y="6167254"/>
            <a:ext cx="192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6"/>
                </a:solidFill>
              </a:rPr>
              <a:t>放入</a:t>
            </a:r>
            <a:r>
              <a:rPr lang="en-US" altLang="zh-TW" b="1" dirty="0" smtClean="0">
                <a:solidFill>
                  <a:schemeClr val="accent6"/>
                </a:solidFill>
              </a:rPr>
              <a:t>new message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60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1953" y="188640"/>
            <a:ext cx="8712968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Time:7374.0 </a:t>
            </a:r>
            <a:r>
              <a:rPr lang="en-US" altLang="zh-TW" dirty="0" err="1">
                <a:solidFill>
                  <a:schemeClr val="bg1"/>
                </a:solidFill>
              </a:rPr>
              <a:t>MessageRouter-receiveMessage</a:t>
            </a:r>
            <a:r>
              <a:rPr lang="en-US" altLang="zh-TW" dirty="0">
                <a:solidFill>
                  <a:schemeClr val="bg1"/>
                </a:solidFill>
              </a:rPr>
              <a:t> Y4 from n95 to </a:t>
            </a:r>
            <a:r>
              <a:rPr lang="en-US" altLang="zh-TW" dirty="0" smtClean="0">
                <a:solidFill>
                  <a:schemeClr val="bg1"/>
                </a:solidFill>
              </a:rPr>
              <a:t>n67 </a:t>
            </a: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(n67</a:t>
            </a:r>
            <a:r>
              <a:rPr lang="zh-TW" altLang="en-US" sz="1400" dirty="0" smtClean="0">
                <a:solidFill>
                  <a:schemeClr val="bg1"/>
                </a:solidFill>
              </a:rPr>
              <a:t>收到</a:t>
            </a:r>
            <a:r>
              <a:rPr lang="en-US" altLang="zh-TW" sz="1400" dirty="0" smtClean="0">
                <a:solidFill>
                  <a:schemeClr val="bg1"/>
                </a:solidFill>
              </a:rPr>
              <a:t>message Y4)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Time:7415.0 </a:t>
            </a:r>
            <a:r>
              <a:rPr lang="en-US" altLang="zh-TW" dirty="0" smtClean="0">
                <a:solidFill>
                  <a:schemeClr val="bg1"/>
                </a:solidFill>
              </a:rPr>
              <a:t>DecisionEngineRouter-findConnectionsForNewMessage:Y4 </a:t>
            </a:r>
            <a:r>
              <a:rPr lang="en-US" altLang="zh-TW" dirty="0">
                <a:solidFill>
                  <a:schemeClr val="bg1"/>
                </a:solidFill>
              </a:rPr>
              <a:t>from n67 to </a:t>
            </a:r>
            <a:r>
              <a:rPr lang="en-US" altLang="zh-TW" dirty="0" smtClean="0">
                <a:solidFill>
                  <a:schemeClr val="bg1"/>
                </a:solidFill>
              </a:rPr>
              <a:t>n84</a:t>
            </a: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(n67</a:t>
            </a:r>
            <a:r>
              <a:rPr lang="zh-TW" altLang="en-US" sz="1400" dirty="0" smtClean="0">
                <a:solidFill>
                  <a:schemeClr val="bg1"/>
                </a:solidFill>
              </a:rPr>
              <a:t>送出</a:t>
            </a:r>
            <a:r>
              <a:rPr lang="en-US" altLang="zh-TW" sz="1400" dirty="0" smtClean="0">
                <a:solidFill>
                  <a:schemeClr val="bg1"/>
                </a:solidFill>
              </a:rPr>
              <a:t>message Y4</a:t>
            </a:r>
            <a:r>
              <a:rPr lang="zh-TW" altLang="en-US" sz="1400" dirty="0" smtClean="0">
                <a:solidFill>
                  <a:schemeClr val="bg1"/>
                </a:solidFill>
              </a:rPr>
              <a:t>給</a:t>
            </a:r>
            <a:r>
              <a:rPr lang="en-US" altLang="zh-TW" sz="1400" dirty="0" smtClean="0">
                <a:solidFill>
                  <a:schemeClr val="bg1"/>
                </a:solidFill>
              </a:rPr>
              <a:t>n84)</a:t>
            </a:r>
            <a:endParaRPr lang="zh-TW" altLang="zh-TW" sz="1400" dirty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….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Time:7649.0 </a:t>
            </a:r>
            <a:r>
              <a:rPr lang="en-US" altLang="zh-TW" dirty="0" smtClean="0">
                <a:solidFill>
                  <a:schemeClr val="bg1"/>
                </a:solidFill>
              </a:rPr>
              <a:t>ActiveRouter-</a:t>
            </a:r>
            <a:r>
              <a:rPr lang="en-US" altLang="zh-TW" b="1" dirty="0" smtClean="0">
                <a:solidFill>
                  <a:schemeClr val="bg1"/>
                </a:solidFill>
              </a:rPr>
              <a:t>makeRoomForMessage</a:t>
            </a:r>
            <a:r>
              <a:rPr lang="en-US" altLang="zh-TW" dirty="0" smtClean="0">
                <a:solidFill>
                  <a:schemeClr val="bg1"/>
                </a:solidFill>
              </a:rPr>
              <a:t>-n67</a:t>
            </a: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(n67 message</a:t>
            </a:r>
            <a:r>
              <a:rPr lang="zh-TW" altLang="en-US" sz="1400" dirty="0" smtClean="0">
                <a:solidFill>
                  <a:schemeClr val="bg1"/>
                </a:solidFill>
              </a:rPr>
              <a:t>太多</a:t>
            </a:r>
            <a:r>
              <a:rPr lang="en-US" altLang="zh-TW" sz="1400" dirty="0" smtClean="0">
                <a:solidFill>
                  <a:schemeClr val="bg1"/>
                </a:solidFill>
              </a:rPr>
              <a:t>(120</a:t>
            </a:r>
            <a:r>
              <a:rPr lang="zh-TW" altLang="en-US" sz="1400" dirty="0" smtClean="0">
                <a:solidFill>
                  <a:schemeClr val="bg1"/>
                </a:solidFill>
              </a:rPr>
              <a:t>個</a:t>
            </a:r>
            <a:r>
              <a:rPr lang="en-US" altLang="zh-TW" sz="1400" dirty="0" smtClean="0">
                <a:solidFill>
                  <a:schemeClr val="bg1"/>
                </a:solidFill>
              </a:rPr>
              <a:t>),</a:t>
            </a:r>
            <a:r>
              <a:rPr lang="zh-TW" altLang="en-US" sz="1400" dirty="0" smtClean="0">
                <a:solidFill>
                  <a:schemeClr val="bg1"/>
                </a:solidFill>
              </a:rPr>
              <a:t>要清理空間</a:t>
            </a:r>
            <a:r>
              <a:rPr lang="en-US" altLang="zh-TW" sz="1400" dirty="0" smtClean="0">
                <a:solidFill>
                  <a:schemeClr val="bg1"/>
                </a:solidFill>
              </a:rPr>
              <a:t>)</a:t>
            </a:r>
            <a:endParaRPr lang="zh-TW" altLang="zh-TW" sz="1400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Time:7649.0 </a:t>
            </a:r>
            <a:r>
              <a:rPr lang="en-US" altLang="zh-TW" dirty="0" err="1">
                <a:solidFill>
                  <a:schemeClr val="bg1"/>
                </a:solidFill>
              </a:rPr>
              <a:t>MessageRouter-</a:t>
            </a:r>
            <a:r>
              <a:rPr lang="en-US" altLang="zh-TW" b="1" dirty="0" err="1">
                <a:solidFill>
                  <a:schemeClr val="bg1"/>
                </a:solidFill>
              </a:rPr>
              <a:t>deleteMessage</a:t>
            </a:r>
            <a:r>
              <a:rPr lang="en-US" altLang="zh-TW" dirty="0">
                <a:solidFill>
                  <a:schemeClr val="bg1"/>
                </a:solidFill>
              </a:rPr>
              <a:t> Y4 from </a:t>
            </a:r>
            <a:r>
              <a:rPr lang="en-US" altLang="zh-TW" dirty="0" smtClean="0">
                <a:solidFill>
                  <a:schemeClr val="bg1"/>
                </a:solidFill>
              </a:rPr>
              <a:t>n67</a:t>
            </a: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(n67 </a:t>
            </a:r>
            <a:r>
              <a:rPr lang="zh-TW" altLang="en-US" sz="1400" dirty="0" smtClean="0">
                <a:solidFill>
                  <a:schemeClr val="bg1"/>
                </a:solidFill>
              </a:rPr>
              <a:t>把</a:t>
            </a:r>
            <a:r>
              <a:rPr lang="en-US" altLang="zh-TW" sz="1400" dirty="0" smtClean="0">
                <a:solidFill>
                  <a:schemeClr val="bg1"/>
                </a:solidFill>
              </a:rPr>
              <a:t>oldest message(Y4)</a:t>
            </a:r>
            <a:r>
              <a:rPr lang="zh-TW" altLang="en-US" sz="1400" dirty="0" smtClean="0">
                <a:solidFill>
                  <a:schemeClr val="bg1"/>
                </a:solidFill>
              </a:rPr>
              <a:t>從</a:t>
            </a:r>
            <a:r>
              <a:rPr lang="en-US" altLang="zh-TW" sz="1400" dirty="0" smtClean="0">
                <a:solidFill>
                  <a:schemeClr val="bg1"/>
                </a:solidFill>
              </a:rPr>
              <a:t>messages</a:t>
            </a:r>
            <a:r>
              <a:rPr lang="zh-TW" altLang="en-US" sz="1400" dirty="0" smtClean="0">
                <a:solidFill>
                  <a:schemeClr val="bg1"/>
                </a:solidFill>
              </a:rPr>
              <a:t>移除</a:t>
            </a:r>
            <a:r>
              <a:rPr lang="en-US" altLang="zh-TW" sz="1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….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smtClean="0"/>
              <a:t>Time:</a:t>
            </a:r>
            <a:r>
              <a:rPr lang="en-US" altLang="zh-TW" dirty="0" smtClean="0">
                <a:solidFill>
                  <a:srgbClr val="FF0000"/>
                </a:solidFill>
              </a:rPr>
              <a:t>7651.0</a:t>
            </a:r>
            <a:r>
              <a:rPr lang="en-US" altLang="zh-TW" dirty="0" smtClean="0"/>
              <a:t> ActiveRouter-</a:t>
            </a:r>
            <a:r>
              <a:rPr lang="en-US" altLang="zh-TW" dirty="0" smtClean="0">
                <a:solidFill>
                  <a:schemeClr val="accent2"/>
                </a:solidFill>
              </a:rPr>
              <a:t>tryMessagesForConnected</a:t>
            </a:r>
            <a:r>
              <a:rPr lang="en-US" altLang="zh-TW" dirty="0" smtClean="0"/>
              <a:t>:</a:t>
            </a:r>
            <a:r>
              <a:rPr lang="en-US" altLang="zh-TW" dirty="0" smtClean="0">
                <a:solidFill>
                  <a:schemeClr val="accent6"/>
                </a:solidFill>
              </a:rPr>
              <a:t>Y4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chemeClr val="accent3"/>
                </a:solidFill>
              </a:rPr>
              <a:t>from </a:t>
            </a:r>
            <a:r>
              <a:rPr lang="en-US" altLang="zh-TW" dirty="0" smtClean="0">
                <a:solidFill>
                  <a:schemeClr val="accent3"/>
                </a:solidFill>
              </a:rPr>
              <a:t>n67</a:t>
            </a:r>
          </a:p>
          <a:p>
            <a:r>
              <a:rPr lang="en-US" altLang="zh-TW" sz="1400" dirty="0" smtClean="0">
                <a:solidFill>
                  <a:schemeClr val="accent1"/>
                </a:solidFill>
              </a:rPr>
              <a:t>(</a:t>
            </a:r>
            <a:r>
              <a:rPr lang="en-US" altLang="zh-TW" sz="1400" dirty="0" err="1" smtClean="0">
                <a:solidFill>
                  <a:schemeClr val="accent1"/>
                </a:solidFill>
              </a:rPr>
              <a:t>DecisionEngineRouter</a:t>
            </a:r>
            <a:r>
              <a:rPr lang="en-US" altLang="zh-TW" sz="1400" dirty="0" smtClean="0">
                <a:solidFill>
                  <a:schemeClr val="accent1"/>
                </a:solidFill>
              </a:rPr>
              <a:t>-update</a:t>
            </a:r>
            <a:r>
              <a:rPr lang="zh-TW" altLang="en-US" sz="1400" dirty="0" smtClean="0">
                <a:solidFill>
                  <a:schemeClr val="accent1"/>
                </a:solidFill>
              </a:rPr>
              <a:t>時</a:t>
            </a:r>
            <a:r>
              <a:rPr lang="en-US" altLang="zh-TW" sz="1400" dirty="0" smtClean="0">
                <a:solidFill>
                  <a:schemeClr val="accent1"/>
                </a:solidFill>
              </a:rPr>
              <a:t>,</a:t>
            </a:r>
            <a:r>
              <a:rPr lang="zh-TW" altLang="en-US" sz="1400" dirty="0" smtClean="0">
                <a:solidFill>
                  <a:schemeClr val="accent1"/>
                </a:solidFill>
              </a:rPr>
              <a:t>從</a:t>
            </a:r>
            <a:r>
              <a:rPr lang="en-US" altLang="zh-TW" sz="1400" dirty="0" smtClean="0">
                <a:solidFill>
                  <a:srgbClr val="FF0000"/>
                </a:solidFill>
              </a:rPr>
              <a:t>outgoing messages</a:t>
            </a:r>
            <a:r>
              <a:rPr lang="zh-TW" altLang="en-US" sz="1400" dirty="0" smtClean="0">
                <a:solidFill>
                  <a:schemeClr val="accent1"/>
                </a:solidFill>
              </a:rPr>
              <a:t>挑出</a:t>
            </a:r>
            <a:r>
              <a:rPr lang="en-US" altLang="zh-TW" sz="1400" dirty="0" smtClean="0">
                <a:solidFill>
                  <a:schemeClr val="accent1"/>
                </a:solidFill>
              </a:rPr>
              <a:t>&lt;</a:t>
            </a:r>
            <a:r>
              <a:rPr lang="en-US" altLang="zh-TW" sz="1400" dirty="0" smtClean="0">
                <a:solidFill>
                  <a:schemeClr val="accent6"/>
                </a:solidFill>
              </a:rPr>
              <a:t>Y4</a:t>
            </a:r>
            <a:r>
              <a:rPr lang="en-US" altLang="zh-TW" sz="1400" dirty="0" smtClean="0">
                <a:solidFill>
                  <a:schemeClr val="accent1"/>
                </a:solidFill>
              </a:rPr>
              <a:t>,</a:t>
            </a:r>
            <a:r>
              <a:rPr lang="en-US" altLang="zh-TW" sz="1400" dirty="0" smtClean="0">
                <a:solidFill>
                  <a:schemeClr val="accent3"/>
                </a:solidFill>
              </a:rPr>
              <a:t>n79</a:t>
            </a:r>
            <a:r>
              <a:rPr lang="en-US" altLang="zh-TW" sz="1400" dirty="0" smtClean="0">
                <a:solidFill>
                  <a:schemeClr val="accent1"/>
                </a:solidFill>
              </a:rPr>
              <a:t>&gt;</a:t>
            </a:r>
            <a:r>
              <a:rPr lang="zh-TW" altLang="en-US" sz="1400" dirty="0" smtClean="0">
                <a:solidFill>
                  <a:schemeClr val="accent1"/>
                </a:solidFill>
              </a:rPr>
              <a:t>發送</a:t>
            </a:r>
            <a:r>
              <a:rPr lang="en-US" altLang="zh-TW" sz="1400" dirty="0" smtClean="0">
                <a:solidFill>
                  <a:schemeClr val="accent1"/>
                </a:solidFill>
              </a:rPr>
              <a:t>message)</a:t>
            </a:r>
            <a:endParaRPr lang="zh-TW" altLang="zh-TW" sz="1400" dirty="0">
              <a:solidFill>
                <a:schemeClr val="accent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Time:7651.0 </a:t>
            </a:r>
            <a:r>
              <a:rPr lang="en-US" altLang="zh-TW" dirty="0" err="1">
                <a:solidFill>
                  <a:schemeClr val="bg1"/>
                </a:solidFill>
              </a:rPr>
              <a:t>MessageRouter-receiveMessage</a:t>
            </a:r>
            <a:r>
              <a:rPr lang="en-US" altLang="zh-TW" dirty="0">
                <a:solidFill>
                  <a:schemeClr val="bg1"/>
                </a:solidFill>
              </a:rPr>
              <a:t> Y4 from n67 to </a:t>
            </a:r>
            <a:r>
              <a:rPr lang="en-US" altLang="zh-TW" dirty="0" smtClean="0">
                <a:solidFill>
                  <a:schemeClr val="bg1"/>
                </a:solidFill>
              </a:rPr>
              <a:t>n79</a:t>
            </a: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(n79</a:t>
            </a:r>
            <a:r>
              <a:rPr lang="zh-TW" altLang="en-US" sz="1400" dirty="0" smtClean="0">
                <a:solidFill>
                  <a:schemeClr val="bg1"/>
                </a:solidFill>
              </a:rPr>
              <a:t>收到從</a:t>
            </a:r>
            <a:r>
              <a:rPr lang="en-US" altLang="zh-TW" sz="1400" dirty="0" smtClean="0">
                <a:solidFill>
                  <a:schemeClr val="bg1"/>
                </a:solidFill>
              </a:rPr>
              <a:t>n67</a:t>
            </a:r>
            <a:r>
              <a:rPr lang="zh-TW" altLang="en-US" sz="1400" dirty="0" smtClean="0">
                <a:solidFill>
                  <a:schemeClr val="bg1"/>
                </a:solidFill>
              </a:rPr>
              <a:t>的</a:t>
            </a:r>
            <a:r>
              <a:rPr lang="en-US" altLang="zh-TW" sz="1400" dirty="0" smtClean="0">
                <a:solidFill>
                  <a:schemeClr val="bg1"/>
                </a:solidFill>
              </a:rPr>
              <a:t>outgoing message</a:t>
            </a:r>
            <a:r>
              <a:rPr lang="zh-TW" altLang="en-US" sz="1400" dirty="0" smtClean="0">
                <a:solidFill>
                  <a:schemeClr val="bg1"/>
                </a:solidFill>
              </a:rPr>
              <a:t>內送</a:t>
            </a:r>
            <a:r>
              <a:rPr lang="zh-TW" altLang="en-US" sz="1400" dirty="0">
                <a:solidFill>
                  <a:schemeClr val="bg1"/>
                </a:solidFill>
              </a:rPr>
              <a:t>來</a:t>
            </a:r>
            <a:r>
              <a:rPr lang="zh-TW" altLang="en-US" sz="1400" dirty="0" smtClean="0">
                <a:solidFill>
                  <a:schemeClr val="bg1"/>
                </a:solidFill>
              </a:rPr>
              <a:t>的</a:t>
            </a:r>
            <a:r>
              <a:rPr lang="en-US" altLang="zh-TW" sz="1400" dirty="0" smtClean="0">
                <a:solidFill>
                  <a:schemeClr val="bg1"/>
                </a:solidFill>
              </a:rPr>
              <a:t>message Y4)</a:t>
            </a: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Time:7652.0 </a:t>
            </a:r>
            <a:r>
              <a:rPr lang="en-US" altLang="zh-TW" dirty="0" smtClean="0">
                <a:solidFill>
                  <a:schemeClr val="bg1"/>
                </a:solidFill>
              </a:rPr>
              <a:t>DecisionEengineR-transferDone-NULL:Y4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Time:7652.0 </a:t>
            </a:r>
            <a:r>
              <a:rPr lang="en-US" altLang="zh-TW" dirty="0">
                <a:solidFill>
                  <a:schemeClr val="bg1"/>
                </a:solidFill>
              </a:rPr>
              <a:t>DecisionEengineR-transferDone-From:n67</a:t>
            </a:r>
            <a:endParaRPr lang="zh-TW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Time:7652.0 DecisionEengineR-transferDone-To:n79</a:t>
            </a:r>
            <a:endParaRPr lang="zh-TW" altLang="zh-TW" dirty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accent3"/>
              </a:solidFill>
            </a:endParaRPr>
          </a:p>
          <a:p>
            <a:endParaRPr lang="en-US" altLang="zh-TW" dirty="0" smtClean="0">
              <a:solidFill>
                <a:schemeClr val="accent3"/>
              </a:solidFill>
            </a:endParaRPr>
          </a:p>
          <a:p>
            <a:endParaRPr lang="zh-TW" altLang="zh-TW" dirty="0">
              <a:solidFill>
                <a:schemeClr val="accent3"/>
              </a:solidFill>
            </a:endParaRPr>
          </a:p>
          <a:p>
            <a:endParaRPr lang="zh-TW" altLang="zh-TW" dirty="0">
              <a:solidFill>
                <a:schemeClr val="accent3"/>
              </a:solidFill>
            </a:endParaRPr>
          </a:p>
          <a:p>
            <a:endParaRPr lang="zh-TW" altLang="zh-TW" dirty="0"/>
          </a:p>
        </p:txBody>
      </p:sp>
      <p:sp>
        <p:nvSpPr>
          <p:cNvPr id="3" name="矩形 2"/>
          <p:cNvSpPr/>
          <p:nvPr/>
        </p:nvSpPr>
        <p:spPr>
          <a:xfrm>
            <a:off x="155198" y="1525758"/>
            <a:ext cx="6306562" cy="1731248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516216" y="22067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問題起因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436096" y="43064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問題發生點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1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51720" y="3075456"/>
            <a:ext cx="5618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為什麼</a:t>
            </a:r>
            <a:r>
              <a:rPr lang="en-US" altLang="zh-TW" dirty="0" smtClean="0"/>
              <a:t>n67</a:t>
            </a:r>
            <a:r>
              <a:rPr lang="zh-TW" altLang="en-US" dirty="0" smtClean="0"/>
              <a:t>的</a:t>
            </a:r>
            <a:r>
              <a:rPr lang="en-US" altLang="zh-TW" dirty="0" smtClean="0"/>
              <a:t>outgoing messages</a:t>
            </a:r>
            <a:r>
              <a:rPr lang="zh-TW" altLang="en-US" dirty="0" smtClean="0"/>
              <a:t>內的</a:t>
            </a:r>
            <a:r>
              <a:rPr lang="en-US" altLang="zh-TW" b="1" dirty="0" smtClean="0"/>
              <a:t>&lt;Y4,n79&gt;</a:t>
            </a:r>
            <a:r>
              <a:rPr lang="zh-TW" altLang="en-US" dirty="0" smtClean="0"/>
              <a:t>沒被刪除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705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4261</TotalTime>
  <Words>699</Words>
  <Application>Microsoft Office PowerPoint</Application>
  <PresentationFormat>如螢幕大小 (4:3)</PresentationFormat>
  <Paragraphs>244</Paragraphs>
  <Slides>17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Ellison</dc:creator>
  <cp:lastModifiedBy>Ellison</cp:lastModifiedBy>
  <cp:revision>156</cp:revision>
  <dcterms:created xsi:type="dcterms:W3CDTF">2014-03-04T08:07:02Z</dcterms:created>
  <dcterms:modified xsi:type="dcterms:W3CDTF">2014-03-07T08:41:09Z</dcterms:modified>
</cp:coreProperties>
</file>