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322" r:id="rId2"/>
    <p:sldId id="256" r:id="rId3"/>
    <p:sldId id="259" r:id="rId4"/>
    <p:sldId id="260" r:id="rId5"/>
    <p:sldId id="282" r:id="rId6"/>
    <p:sldId id="266" r:id="rId7"/>
    <p:sldId id="286" r:id="rId8"/>
    <p:sldId id="287" r:id="rId9"/>
    <p:sldId id="272" r:id="rId10"/>
    <p:sldId id="269" r:id="rId11"/>
    <p:sldId id="270" r:id="rId12"/>
    <p:sldId id="273" r:id="rId13"/>
    <p:sldId id="308" r:id="rId14"/>
    <p:sldId id="275" r:id="rId15"/>
    <p:sldId id="276" r:id="rId16"/>
    <p:sldId id="277" r:id="rId17"/>
    <p:sldId id="271" r:id="rId18"/>
    <p:sldId id="274" r:id="rId19"/>
    <p:sldId id="278" r:id="rId20"/>
    <p:sldId id="279" r:id="rId21"/>
    <p:sldId id="280" r:id="rId22"/>
    <p:sldId id="261" r:id="rId23"/>
    <p:sldId id="281" r:id="rId24"/>
    <p:sldId id="257" r:id="rId25"/>
    <p:sldId id="258" r:id="rId26"/>
    <p:sldId id="284" r:id="rId27"/>
    <p:sldId id="288" r:id="rId28"/>
    <p:sldId id="262" r:id="rId29"/>
    <p:sldId id="289" r:id="rId30"/>
    <p:sldId id="283" r:id="rId31"/>
    <p:sldId id="290" r:id="rId32"/>
    <p:sldId id="305" r:id="rId33"/>
    <p:sldId id="306" r:id="rId34"/>
    <p:sldId id="293" r:id="rId35"/>
    <p:sldId id="292" r:id="rId36"/>
    <p:sldId id="291" r:id="rId37"/>
    <p:sldId id="294" r:id="rId38"/>
    <p:sldId id="307" r:id="rId39"/>
    <p:sldId id="295" r:id="rId40"/>
    <p:sldId id="296" r:id="rId41"/>
    <p:sldId id="297" r:id="rId42"/>
    <p:sldId id="309" r:id="rId43"/>
    <p:sldId id="323" r:id="rId44"/>
    <p:sldId id="285" r:id="rId45"/>
    <p:sldId id="310" r:id="rId46"/>
    <p:sldId id="311" r:id="rId47"/>
    <p:sldId id="312" r:id="rId48"/>
    <p:sldId id="313" r:id="rId49"/>
    <p:sldId id="314" r:id="rId50"/>
    <p:sldId id="315" r:id="rId51"/>
    <p:sldId id="324" r:id="rId52"/>
    <p:sldId id="318" r:id="rId53"/>
    <p:sldId id="317" r:id="rId54"/>
    <p:sldId id="320" r:id="rId55"/>
    <p:sldId id="319" r:id="rId56"/>
    <p:sldId id="325" r:id="rId57"/>
    <p:sldId id="321" r:id="rId5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>
      <p:cViewPr varScale="1">
        <p:scale>
          <a:sx n="109" d="100"/>
          <a:sy n="109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OPOSIM\Desktop\one_simulator\BubbleRap_ttl_test\infocom06-98-Buffer3M-Msg25k-Interval30~40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OPOSIM\Desktop\one_simulator\BubbleRap_ttl_test\infocom06-98-Buffer3M-Msg25k-Interval30~40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OPOSIM\Desktop\one_simulator\BubbleRap_ttl_test\infocom06-98-Buffer3M-Msg25k-Interval259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OPOSIM\Desktop\one_simulator\BubbleRap_ttl_test\infocom06-98-Buffer3M-Msg25k-Interval25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cmabridgerelay!$A$18</c:f>
              <c:strCache>
                <c:ptCount val="1"/>
                <c:pt idx="0">
                  <c:v>98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</c:v>
                </c:pt>
                <c:pt idx="40">
                  <c:v>10</c:v>
                </c:pt>
                <c:pt idx="53">
                  <c:v>30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cmabridgerelay!$B$20:$DU$20</c:f>
              <c:numCache>
                <c:formatCode>General</c:formatCode>
                <c:ptCount val="124"/>
                <c:pt idx="0">
                  <c:v>0.04</c:v>
                </c:pt>
                <c:pt idx="19">
                  <c:v>7.5999999999999998E-2</c:v>
                </c:pt>
                <c:pt idx="40">
                  <c:v>0.11700000000000001</c:v>
                </c:pt>
                <c:pt idx="53">
                  <c:v>0.20899999999999999</c:v>
                </c:pt>
                <c:pt idx="62">
                  <c:v>0.27700000000000002</c:v>
                </c:pt>
                <c:pt idx="79">
                  <c:v>0.48199999999999998</c:v>
                </c:pt>
                <c:pt idx="88">
                  <c:v>0.65200000000000002</c:v>
                </c:pt>
                <c:pt idx="97">
                  <c:v>0.78300000000000003</c:v>
                </c:pt>
                <c:pt idx="105">
                  <c:v>0.67700000000000005</c:v>
                </c:pt>
                <c:pt idx="114">
                  <c:v>0.54800000000000004</c:v>
                </c:pt>
                <c:pt idx="123">
                  <c:v>0.51800000000000002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cmabridgerelay!$A$24</c:f>
              <c:strCache>
                <c:ptCount val="1"/>
                <c:pt idx="0">
                  <c:v>65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</c:v>
                </c:pt>
                <c:pt idx="40">
                  <c:v>10</c:v>
                </c:pt>
                <c:pt idx="53">
                  <c:v>30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cmabridgerelay!$B$26:$DU$26</c:f>
              <c:numCache>
                <c:formatCode>General</c:formatCode>
                <c:ptCount val="124"/>
              </c:numCache>
            </c:numRef>
          </c:val>
          <c:smooth val="0"/>
        </c:ser>
        <c:ser>
          <c:idx val="1"/>
          <c:order val="2"/>
          <c:tx>
            <c:strRef>
              <c:f>cmabridgerelay!$A$30</c:f>
              <c:strCache>
                <c:ptCount val="1"/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</c:v>
                </c:pt>
                <c:pt idx="40">
                  <c:v>10</c:v>
                </c:pt>
                <c:pt idx="53">
                  <c:v>30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cmabridgerelay!$B$32:$DU$32</c:f>
              <c:numCache>
                <c:formatCode>General</c:formatCode>
                <c:ptCount val="12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273216"/>
        <c:axId val="81275136"/>
      </c:lineChart>
      <c:catAx>
        <c:axId val="812732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TTL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540000"/>
          <a:lstStyle/>
          <a:p>
            <a:pPr>
              <a:defRPr/>
            </a:pPr>
            <a:endParaRPr lang="zh-TW"/>
          </a:p>
        </c:txPr>
        <c:crossAx val="81275136"/>
        <c:crosses val="autoZero"/>
        <c:auto val="1"/>
        <c:lblAlgn val="ctr"/>
        <c:lblOffset val="100"/>
        <c:noMultiLvlLbl val="0"/>
      </c:catAx>
      <c:valAx>
        <c:axId val="81275136"/>
        <c:scaling>
          <c:orientation val="minMax"/>
          <c:max val="0.9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delivery_ratio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1273216"/>
        <c:crosses val="autoZero"/>
        <c:crossBetween val="midCat"/>
        <c:majorUnit val="0.1"/>
      </c:valAx>
      <c:spPr>
        <a:noFill/>
        <a:ln w="25400">
          <a:noFill/>
        </a:ln>
      </c:spPr>
    </c:plotArea>
    <c:legend>
      <c:legendPos val="r"/>
      <c:layout/>
      <c:overlay val="0"/>
    </c:legend>
    <c:plotVisOnly val="0"/>
    <c:dispBlanksAs val="span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cmabridgerelay!$A$18</c:f>
              <c:strCache>
                <c:ptCount val="1"/>
                <c:pt idx="0">
                  <c:v>98</c:v>
                </c:pt>
              </c:strCache>
            </c:strRef>
          </c:tx>
          <c:val>
            <c:numRef>
              <c:f>cmabridgerelay!$B$21:$DU$21</c:f>
              <c:numCache>
                <c:formatCode>General</c:formatCode>
                <c:ptCount val="124"/>
                <c:pt idx="0">
                  <c:v>1.643</c:v>
                </c:pt>
                <c:pt idx="19">
                  <c:v>2.63</c:v>
                </c:pt>
                <c:pt idx="40">
                  <c:v>4.0030000000000001</c:v>
                </c:pt>
                <c:pt idx="53">
                  <c:v>6.9130000000000003</c:v>
                </c:pt>
                <c:pt idx="62">
                  <c:v>9.7100000000000009</c:v>
                </c:pt>
                <c:pt idx="79">
                  <c:v>18.206</c:v>
                </c:pt>
                <c:pt idx="88">
                  <c:v>27.870999999999999</c:v>
                </c:pt>
                <c:pt idx="97">
                  <c:v>131.785</c:v>
                </c:pt>
                <c:pt idx="105">
                  <c:v>974.91200000000003</c:v>
                </c:pt>
                <c:pt idx="114">
                  <c:v>1470.78</c:v>
                </c:pt>
                <c:pt idx="123">
                  <c:v>1594.1559999999999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cmabridgerelay!$A$24</c:f>
              <c:strCache>
                <c:ptCount val="1"/>
                <c:pt idx="0">
                  <c:v>65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</c:v>
                </c:pt>
                <c:pt idx="40">
                  <c:v>10</c:v>
                </c:pt>
                <c:pt idx="53">
                  <c:v>30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cmabridgerelay!$B$27:$DU$27</c:f>
              <c:numCache>
                <c:formatCode>General</c:formatCode>
                <c:ptCount val="124"/>
              </c:numCache>
            </c:numRef>
          </c:val>
          <c:smooth val="0"/>
        </c:ser>
        <c:ser>
          <c:idx val="1"/>
          <c:order val="2"/>
          <c:tx>
            <c:strRef>
              <c:f>cmabridgerelay!$A$30</c:f>
              <c:strCache>
                <c:ptCount val="1"/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</c:v>
                </c:pt>
                <c:pt idx="40">
                  <c:v>10</c:v>
                </c:pt>
                <c:pt idx="53">
                  <c:v>30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cmabridgerelay!$B$33:$DU$33</c:f>
              <c:numCache>
                <c:formatCode>General</c:formatCode>
                <c:ptCount val="12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8586624"/>
        <c:axId val="98588544"/>
      </c:lineChart>
      <c:catAx>
        <c:axId val="985866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TTL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420000"/>
          <a:lstStyle/>
          <a:p>
            <a:pPr>
              <a:defRPr/>
            </a:pPr>
            <a:endParaRPr lang="zh-TW"/>
          </a:p>
        </c:txPr>
        <c:crossAx val="98588544"/>
        <c:crosses val="autoZero"/>
        <c:auto val="1"/>
        <c:lblAlgn val="ctr"/>
        <c:lblOffset val="100"/>
        <c:noMultiLvlLbl val="0"/>
      </c:catAx>
      <c:valAx>
        <c:axId val="98588544"/>
        <c:scaling>
          <c:orientation val="minMax"/>
          <c:max val="1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total_cost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8586624"/>
        <c:crosses val="autoZero"/>
        <c:crossBetween val="midCat"/>
        <c:majorUnit val="10"/>
      </c:valAx>
    </c:plotArea>
    <c:legend>
      <c:legendPos val="r"/>
      <c:layout/>
      <c:overlay val="0"/>
    </c:legend>
    <c:plotVisOnly val="0"/>
    <c:dispBlanksAs val="span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'[infocom06-98-Buffer3M-Msg25k-Interval259.xlsx]cmabridgerelay'!$A$18</c:f>
              <c:strCache>
                <c:ptCount val="1"/>
                <c:pt idx="0">
                  <c:v>before</c:v>
                </c:pt>
              </c:strCache>
            </c:strRef>
          </c:tx>
          <c:cat>
            <c:strRef>
              <c:f>'[infocom06-98-Buffer3M-Msg25k-Interval259.xlsx]cmabridgerelay'!$B$18:$DU$18</c:f>
              <c:strCache>
                <c:ptCount val="124"/>
                <c:pt idx="0">
                  <c:v>2min</c:v>
                </c:pt>
                <c:pt idx="19">
                  <c:v>5</c:v>
                </c:pt>
                <c:pt idx="40">
                  <c:v>10</c:v>
                </c:pt>
                <c:pt idx="53">
                  <c:v>30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'[infocom06-98-Buffer3M-Msg25k-Interval259.xlsx]cmabridgerelay'!$B$20:$DU$20</c:f>
              <c:numCache>
                <c:formatCode>General</c:formatCode>
                <c:ptCount val="124"/>
                <c:pt idx="0">
                  <c:v>0.04</c:v>
                </c:pt>
                <c:pt idx="19">
                  <c:v>7.5999999999999998E-2</c:v>
                </c:pt>
                <c:pt idx="40">
                  <c:v>0.11700000000000001</c:v>
                </c:pt>
                <c:pt idx="53">
                  <c:v>0.20899999999999999</c:v>
                </c:pt>
                <c:pt idx="62">
                  <c:v>0.27700000000000002</c:v>
                </c:pt>
                <c:pt idx="79">
                  <c:v>0.48199999999999998</c:v>
                </c:pt>
                <c:pt idx="88">
                  <c:v>0.65200000000000002</c:v>
                </c:pt>
                <c:pt idx="97">
                  <c:v>0.78300000000000003</c:v>
                </c:pt>
                <c:pt idx="105">
                  <c:v>0.67700000000000005</c:v>
                </c:pt>
                <c:pt idx="114">
                  <c:v>0.54800000000000004</c:v>
                </c:pt>
                <c:pt idx="123">
                  <c:v>0.51800000000000002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'[infocom06-98-Buffer3M-Msg25k-Interval259.xlsx]cmabridgerelay'!$A$24</c:f>
              <c:strCache>
                <c:ptCount val="1"/>
                <c:pt idx="0">
                  <c:v>after</c:v>
                </c:pt>
              </c:strCache>
            </c:strRef>
          </c:tx>
          <c:cat>
            <c:strRef>
              <c:f>'[infocom06-98-Buffer3M-Msg25k-Interval259.xlsx]cmabridgerelay'!$B$18:$DU$18</c:f>
              <c:strCache>
                <c:ptCount val="124"/>
                <c:pt idx="0">
                  <c:v>2min</c:v>
                </c:pt>
                <c:pt idx="19">
                  <c:v>5</c:v>
                </c:pt>
                <c:pt idx="40">
                  <c:v>10</c:v>
                </c:pt>
                <c:pt idx="53">
                  <c:v>30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'[infocom06-98-Buffer3M-Msg25k-Interval259.xlsx]cmabridgerelay'!$B$26:$DU$26</c:f>
              <c:numCache>
                <c:formatCode>General</c:formatCode>
                <c:ptCount val="124"/>
                <c:pt idx="0">
                  <c:v>2.8000000000000001E-2</c:v>
                </c:pt>
                <c:pt idx="19">
                  <c:v>5.2999999999999999E-2</c:v>
                </c:pt>
                <c:pt idx="40">
                  <c:v>7.5999999999999998E-2</c:v>
                </c:pt>
                <c:pt idx="53">
                  <c:v>0.129</c:v>
                </c:pt>
                <c:pt idx="62">
                  <c:v>0.17499999999999999</c:v>
                </c:pt>
                <c:pt idx="79">
                  <c:v>0.32500000000000001</c:v>
                </c:pt>
                <c:pt idx="88">
                  <c:v>0.46100000000000002</c:v>
                </c:pt>
                <c:pt idx="97">
                  <c:v>0.629</c:v>
                </c:pt>
                <c:pt idx="105">
                  <c:v>0.75600000000000001</c:v>
                </c:pt>
                <c:pt idx="114">
                  <c:v>0.79600000000000004</c:v>
                </c:pt>
                <c:pt idx="123">
                  <c:v>0.79200000000000004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'[infocom06-98-Buffer3M-Msg25k-Interval259.xlsx]cmabridgerelay'!$A$30</c:f>
              <c:strCache>
                <c:ptCount val="1"/>
              </c:strCache>
            </c:strRef>
          </c:tx>
          <c:cat>
            <c:strRef>
              <c:f>'[infocom06-98-Buffer3M-Msg25k-Interval259.xlsx]cmabridgerelay'!$B$18:$DU$18</c:f>
              <c:strCache>
                <c:ptCount val="124"/>
                <c:pt idx="0">
                  <c:v>2min</c:v>
                </c:pt>
                <c:pt idx="19">
                  <c:v>5</c:v>
                </c:pt>
                <c:pt idx="40">
                  <c:v>10</c:v>
                </c:pt>
                <c:pt idx="53">
                  <c:v>30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'[infocom06-98-Buffer3M-Msg25k-Interval259.xlsx]cmabridgerelay'!$B$32:$DU$32</c:f>
              <c:numCache>
                <c:formatCode>General</c:formatCode>
                <c:ptCount val="12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654336"/>
        <c:axId val="102656256"/>
      </c:lineChart>
      <c:catAx>
        <c:axId val="1026543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TTL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540000"/>
          <a:lstStyle/>
          <a:p>
            <a:pPr>
              <a:defRPr/>
            </a:pPr>
            <a:endParaRPr lang="zh-TW"/>
          </a:p>
        </c:txPr>
        <c:crossAx val="102656256"/>
        <c:crosses val="autoZero"/>
        <c:auto val="1"/>
        <c:lblAlgn val="ctr"/>
        <c:lblOffset val="100"/>
        <c:noMultiLvlLbl val="0"/>
      </c:catAx>
      <c:valAx>
        <c:axId val="102656256"/>
        <c:scaling>
          <c:orientation val="minMax"/>
          <c:max val="0.9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delivery_ratio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2654336"/>
        <c:crosses val="autoZero"/>
        <c:crossBetween val="midCat"/>
        <c:majorUnit val="0.1"/>
      </c:valAx>
      <c:spPr>
        <a:noFill/>
        <a:ln w="25400">
          <a:noFill/>
        </a:ln>
      </c:spPr>
    </c:plotArea>
    <c:legend>
      <c:legendPos val="r"/>
      <c:layout/>
      <c:overlay val="0"/>
    </c:legend>
    <c:plotVisOnly val="0"/>
    <c:dispBlanksAs val="span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'[infocom06-98-Buffer3M-Msg25k-Interval259.xlsx]cmabridgerelay'!$A$18</c:f>
              <c:strCache>
                <c:ptCount val="1"/>
                <c:pt idx="0">
                  <c:v>before</c:v>
                </c:pt>
              </c:strCache>
            </c:strRef>
          </c:tx>
          <c:val>
            <c:numRef>
              <c:f>'[infocom06-98-Buffer3M-Msg25k-Interval259.xlsx]cmabridgerelay'!$B$21:$DU$21</c:f>
              <c:numCache>
                <c:formatCode>General</c:formatCode>
                <c:ptCount val="124"/>
                <c:pt idx="0">
                  <c:v>1.643</c:v>
                </c:pt>
                <c:pt idx="19">
                  <c:v>2.63</c:v>
                </c:pt>
                <c:pt idx="40">
                  <c:v>4.0030000000000001</c:v>
                </c:pt>
                <c:pt idx="53">
                  <c:v>6.9130000000000003</c:v>
                </c:pt>
                <c:pt idx="62">
                  <c:v>9.7100000000000009</c:v>
                </c:pt>
                <c:pt idx="79">
                  <c:v>18.206</c:v>
                </c:pt>
                <c:pt idx="88">
                  <c:v>27.870999999999999</c:v>
                </c:pt>
                <c:pt idx="97">
                  <c:v>131.785</c:v>
                </c:pt>
                <c:pt idx="105">
                  <c:v>974.91200000000003</c:v>
                </c:pt>
                <c:pt idx="114">
                  <c:v>1470.78</c:v>
                </c:pt>
                <c:pt idx="123">
                  <c:v>1594.1559999999999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'[infocom06-98-Buffer3M-Msg25k-Interval259.xlsx]cmabridgerelay'!$A$24</c:f>
              <c:strCache>
                <c:ptCount val="1"/>
                <c:pt idx="0">
                  <c:v>after</c:v>
                </c:pt>
              </c:strCache>
            </c:strRef>
          </c:tx>
          <c:cat>
            <c:strRef>
              <c:f>'[infocom06-98-Buffer3M-Msg25k-Interval259.xlsx]cmabridgerelay'!$B$18:$DU$18</c:f>
              <c:strCache>
                <c:ptCount val="124"/>
                <c:pt idx="0">
                  <c:v>2min</c:v>
                </c:pt>
                <c:pt idx="19">
                  <c:v>5</c:v>
                </c:pt>
                <c:pt idx="40">
                  <c:v>10</c:v>
                </c:pt>
                <c:pt idx="53">
                  <c:v>30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'[infocom06-98-Buffer3M-Msg25k-Interval259.xlsx]cmabridgerelay'!$B$27:$DU$27</c:f>
              <c:numCache>
                <c:formatCode>General</c:formatCode>
                <c:ptCount val="124"/>
                <c:pt idx="0">
                  <c:v>0.90600000000000003</c:v>
                </c:pt>
                <c:pt idx="19">
                  <c:v>1.22</c:v>
                </c:pt>
                <c:pt idx="40">
                  <c:v>1.5249999999999999</c:v>
                </c:pt>
                <c:pt idx="53">
                  <c:v>2.125</c:v>
                </c:pt>
                <c:pt idx="62">
                  <c:v>2.72</c:v>
                </c:pt>
                <c:pt idx="79">
                  <c:v>4.2169999999999996</c:v>
                </c:pt>
                <c:pt idx="88">
                  <c:v>5.5640000000000001</c:v>
                </c:pt>
                <c:pt idx="97">
                  <c:v>7.3609999999999998</c:v>
                </c:pt>
                <c:pt idx="105">
                  <c:v>9.3870000000000005</c:v>
                </c:pt>
                <c:pt idx="114">
                  <c:v>10.473000000000001</c:v>
                </c:pt>
                <c:pt idx="123">
                  <c:v>10.962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'[infocom06-98-Buffer3M-Msg25k-Interval259.xlsx]cmabridgerelay'!$A$30</c:f>
              <c:strCache>
                <c:ptCount val="1"/>
              </c:strCache>
            </c:strRef>
          </c:tx>
          <c:cat>
            <c:strRef>
              <c:f>'[infocom06-98-Buffer3M-Msg25k-Interval259.xlsx]cmabridgerelay'!$B$18:$DU$18</c:f>
              <c:strCache>
                <c:ptCount val="124"/>
                <c:pt idx="0">
                  <c:v>2min</c:v>
                </c:pt>
                <c:pt idx="19">
                  <c:v>5</c:v>
                </c:pt>
                <c:pt idx="40">
                  <c:v>10</c:v>
                </c:pt>
                <c:pt idx="53">
                  <c:v>30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'[infocom06-98-Buffer3M-Msg25k-Interval259.xlsx]cmabridgerelay'!$B$33:$DU$33</c:f>
              <c:numCache>
                <c:formatCode>General</c:formatCode>
                <c:ptCount val="12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813696"/>
        <c:axId val="102815616"/>
      </c:lineChart>
      <c:catAx>
        <c:axId val="1028136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TTL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420000"/>
          <a:lstStyle/>
          <a:p>
            <a:pPr>
              <a:defRPr/>
            </a:pPr>
            <a:endParaRPr lang="zh-TW"/>
          </a:p>
        </c:txPr>
        <c:crossAx val="102815616"/>
        <c:crosses val="autoZero"/>
        <c:auto val="1"/>
        <c:lblAlgn val="ctr"/>
        <c:lblOffset val="100"/>
        <c:noMultiLvlLbl val="0"/>
      </c:catAx>
      <c:valAx>
        <c:axId val="102815616"/>
        <c:scaling>
          <c:orientation val="minMax"/>
          <c:max val="49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total_cost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2813696"/>
        <c:crosses val="autoZero"/>
        <c:crossBetween val="midCat"/>
        <c:majorUnit val="5"/>
      </c:valAx>
    </c:plotArea>
    <c:legend>
      <c:legendPos val="r"/>
      <c:layout/>
      <c:overlay val="0"/>
    </c:legend>
    <c:plotVisOnly val="0"/>
    <c:dispBlanksAs val="span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4A231-4068-4D3A-83EB-0E483E5AA00C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C20CF-AFEC-41BA-8668-A211EFA68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1A1E-DA48-4129-8EF3-C26CD63D44D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915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20CF-AFEC-41BA-8668-A211EFA68352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772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34913"/>
              </p:ext>
            </p:extLst>
          </p:nvPr>
        </p:nvGraphicFramePr>
        <p:xfrm>
          <a:off x="1691680" y="5486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CreateNewMessage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en-US" altLang="zh-TW" b="1" dirty="0" smtClean="0">
                          <a:solidFill>
                            <a:schemeClr val="accent3"/>
                          </a:solidFill>
                        </a:rPr>
                        <a:t>Scenario 1</a:t>
                      </a:r>
                      <a:r>
                        <a:rPr lang="zh-TW" altLang="en-US" b="1" baseline="0" dirty="0" smtClean="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zh-TW" altLang="en-US" sz="1800" dirty="0" smtClean="0"/>
                        <a:t>當</a:t>
                      </a:r>
                      <a:r>
                        <a:rPr lang="en-US" altLang="zh-TW" sz="1800" dirty="0" smtClean="0"/>
                        <a:t>Messages(Buffer)</a:t>
                      </a:r>
                      <a:r>
                        <a:rPr lang="zh-TW" altLang="en-US" sz="1800" dirty="0" smtClean="0">
                          <a:solidFill>
                            <a:schemeClr val="accent3"/>
                          </a:solidFill>
                        </a:rPr>
                        <a:t>尚有空間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en-US" altLang="zh-TW" b="1" dirty="0" smtClean="0">
                          <a:solidFill>
                            <a:schemeClr val="accent3"/>
                          </a:solidFill>
                        </a:rPr>
                        <a:t> Scenario 2</a:t>
                      </a:r>
                      <a:r>
                        <a:rPr lang="en-US" altLang="zh-TW" b="1" baseline="0" dirty="0" smtClean="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zh-TW" altLang="en-US" sz="1800" dirty="0" smtClean="0"/>
                        <a:t>當</a:t>
                      </a:r>
                      <a:r>
                        <a:rPr lang="en-US" altLang="zh-TW" sz="1800" dirty="0" smtClean="0"/>
                        <a:t>Messages(Buffer) </a:t>
                      </a:r>
                      <a:r>
                        <a:rPr lang="zh-TW" altLang="en-US" sz="1800" dirty="0" smtClean="0">
                          <a:solidFill>
                            <a:schemeClr val="accent2"/>
                          </a:solidFill>
                        </a:rPr>
                        <a:t>空間已滿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153481"/>
              </p:ext>
            </p:extLst>
          </p:nvPr>
        </p:nvGraphicFramePr>
        <p:xfrm>
          <a:off x="1691680" y="256490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修改程式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</a:t>
                      </a:r>
                      <a:r>
                        <a:rPr lang="zh-TW" altLang="en-US" dirty="0" smtClean="0"/>
                        <a:t>修改前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</a:t>
                      </a:r>
                      <a:r>
                        <a:rPr lang="zh-TW" altLang="en-US" dirty="0" smtClean="0"/>
                        <a:t>修改後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408014"/>
              </p:ext>
            </p:extLst>
          </p:nvPr>
        </p:nvGraphicFramePr>
        <p:xfrm>
          <a:off x="1691680" y="465313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/>
                        <a:t>SprayAndWait</a:t>
                      </a:r>
                      <a:endParaRPr lang="zh-TW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</a:t>
                      </a:r>
                      <a:r>
                        <a:rPr lang="zh-TW" altLang="en-US" dirty="0" smtClean="0"/>
                        <a:t>程式說明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</a:t>
                      </a:r>
                      <a:r>
                        <a:rPr lang="zh-TW" altLang="en-US" dirty="0" smtClean="0"/>
                        <a:t>執行結果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50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9" y="28925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7" y="36862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92780" y="64961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238" y="28925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226" y="36862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103879" y="64961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B</a:t>
            </a:r>
            <a:endParaRPr lang="zh-TW" altLang="en-US" sz="1400" dirty="0"/>
          </a:p>
        </p:txBody>
      </p:sp>
      <p:cxnSp>
        <p:nvCxnSpPr>
          <p:cNvPr id="9" name="直線單箭頭接點 8"/>
          <p:cNvCxnSpPr>
            <a:stCxn id="2" idx="3"/>
            <a:endCxn id="5" idx="1"/>
          </p:cNvCxnSpPr>
          <p:nvPr/>
        </p:nvCxnSpPr>
        <p:spPr>
          <a:xfrm flipV="1">
            <a:off x="939402" y="500388"/>
            <a:ext cx="71078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向下箭號 21"/>
          <p:cNvSpPr/>
          <p:nvPr/>
        </p:nvSpPr>
        <p:spPr>
          <a:xfrm>
            <a:off x="391338" y="949571"/>
            <a:ext cx="351633" cy="432048"/>
          </a:xfrm>
          <a:prstGeom prst="down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636839"/>
              </p:ext>
            </p:extLst>
          </p:nvPr>
        </p:nvGraphicFramePr>
        <p:xfrm>
          <a:off x="939402" y="263691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>
                          <a:solidFill>
                            <a:schemeClr val="accent6"/>
                          </a:solidFill>
                        </a:rPr>
                        <a:t>oldestM</a:t>
                      </a:r>
                      <a:endParaRPr lang="zh-TW" altLang="en-US" sz="11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>
                          <a:solidFill>
                            <a:schemeClr val="accent3"/>
                          </a:solidFill>
                        </a:rPr>
                        <a:t>NewM</a:t>
                      </a:r>
                      <a:endParaRPr lang="zh-TW" altLang="en-US" sz="12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312" y="2640598"/>
            <a:ext cx="997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</a:rPr>
              <a:t>Messages</a:t>
            </a:r>
            <a:br>
              <a:rPr lang="en-US" altLang="zh-TW" sz="1600" dirty="0" smtClean="0">
                <a:solidFill>
                  <a:schemeClr val="accent1"/>
                </a:solidFill>
              </a:rPr>
            </a:br>
            <a:r>
              <a:rPr lang="en-US" altLang="zh-TW" sz="1600" dirty="0" smtClean="0">
                <a:solidFill>
                  <a:schemeClr val="accent1"/>
                </a:solidFill>
              </a:rPr>
              <a:t>(Buffer)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27611"/>
              </p:ext>
            </p:extLst>
          </p:nvPr>
        </p:nvGraphicFramePr>
        <p:xfrm>
          <a:off x="978861" y="1772816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>
                          <a:solidFill>
                            <a:schemeClr val="accent6"/>
                          </a:solidFill>
                        </a:rPr>
                        <a:t>oldestM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>
                          <a:solidFill>
                            <a:schemeClr val="accent3"/>
                          </a:solidFill>
                        </a:rPr>
                        <a:t>NewM</a:t>
                      </a:r>
                      <a:endParaRPr lang="zh-TW" altLang="en-US" sz="20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26653" y="1691571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1"/>
                </a:solidFill>
              </a:rPr>
              <a:t>outgoing</a:t>
            </a:r>
          </a:p>
          <a:p>
            <a:r>
              <a:rPr lang="en-US" altLang="zh-TW" sz="1400" dirty="0" smtClean="0">
                <a:solidFill>
                  <a:schemeClr val="accent1"/>
                </a:solidFill>
              </a:rPr>
              <a:t>messages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6653" y="1412776"/>
            <a:ext cx="3969283" cy="20162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3111018" y="306750"/>
            <a:ext cx="81028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3"/>
                </a:solidFill>
              </a:rPr>
              <a:t>NewM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139952" y="315721"/>
            <a:ext cx="95795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chemeClr val="accent6"/>
                </a:solidFill>
              </a:rPr>
              <a:t>oldestM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00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9" y="28925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7" y="36862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92780" y="64961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238" y="28925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226" y="36862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103879" y="64961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B</a:t>
            </a:r>
            <a:endParaRPr lang="zh-TW" altLang="en-US" sz="1400" dirty="0"/>
          </a:p>
        </p:txBody>
      </p:sp>
      <p:cxnSp>
        <p:nvCxnSpPr>
          <p:cNvPr id="9" name="直線單箭頭接點 8"/>
          <p:cNvCxnSpPr>
            <a:stCxn id="2" idx="3"/>
            <a:endCxn id="5" idx="1"/>
          </p:cNvCxnSpPr>
          <p:nvPr/>
        </p:nvCxnSpPr>
        <p:spPr>
          <a:xfrm flipV="1">
            <a:off x="939402" y="500388"/>
            <a:ext cx="71078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向下箭號 21"/>
          <p:cNvSpPr/>
          <p:nvPr/>
        </p:nvSpPr>
        <p:spPr>
          <a:xfrm>
            <a:off x="391338" y="949571"/>
            <a:ext cx="351633" cy="432048"/>
          </a:xfrm>
          <a:prstGeom prst="down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948264" y="173459"/>
            <a:ext cx="957955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3"/>
                </a:solidFill>
              </a:rPr>
              <a:t>NewM</a:t>
            </a:r>
            <a:r>
              <a:rPr lang="en-US" altLang="zh-TW" dirty="0" smtClean="0">
                <a:solidFill>
                  <a:schemeClr val="accent3"/>
                </a:solidFill>
              </a:rPr>
              <a:t/>
            </a:r>
            <a:br>
              <a:rPr lang="en-US" altLang="zh-TW" dirty="0" smtClean="0">
                <a:solidFill>
                  <a:schemeClr val="accent3"/>
                </a:solidFill>
              </a:rPr>
            </a:br>
            <a:r>
              <a:rPr lang="en-US" altLang="zh-TW" dirty="0" err="1" smtClean="0">
                <a:solidFill>
                  <a:schemeClr val="accent6"/>
                </a:solidFill>
              </a:rPr>
              <a:t>oldestM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636839"/>
              </p:ext>
            </p:extLst>
          </p:nvPr>
        </p:nvGraphicFramePr>
        <p:xfrm>
          <a:off x="939402" y="263691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>
                          <a:solidFill>
                            <a:schemeClr val="accent6"/>
                          </a:solidFill>
                        </a:rPr>
                        <a:t>oldestM</a:t>
                      </a:r>
                      <a:endParaRPr lang="zh-TW" altLang="en-US" sz="11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>
                          <a:solidFill>
                            <a:schemeClr val="accent3"/>
                          </a:solidFill>
                        </a:rPr>
                        <a:t>NewM</a:t>
                      </a:r>
                      <a:endParaRPr lang="zh-TW" altLang="en-US" sz="12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312" y="2640598"/>
            <a:ext cx="997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</a:rPr>
              <a:t>Messages</a:t>
            </a:r>
            <a:br>
              <a:rPr lang="en-US" altLang="zh-TW" sz="1600" dirty="0" smtClean="0">
                <a:solidFill>
                  <a:schemeClr val="accent1"/>
                </a:solidFill>
              </a:rPr>
            </a:br>
            <a:r>
              <a:rPr lang="en-US" altLang="zh-TW" sz="1600" dirty="0" smtClean="0">
                <a:solidFill>
                  <a:schemeClr val="accent1"/>
                </a:solidFill>
              </a:rPr>
              <a:t>(Buffer)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27611"/>
              </p:ext>
            </p:extLst>
          </p:nvPr>
        </p:nvGraphicFramePr>
        <p:xfrm>
          <a:off x="978861" y="1772816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>
                          <a:solidFill>
                            <a:schemeClr val="accent6"/>
                          </a:solidFill>
                        </a:rPr>
                        <a:t>oldestM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>
                          <a:solidFill>
                            <a:schemeClr val="accent3"/>
                          </a:solidFill>
                        </a:rPr>
                        <a:t>NewM</a:t>
                      </a:r>
                      <a:endParaRPr lang="zh-TW" altLang="en-US" sz="20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26653" y="1691571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1"/>
                </a:solidFill>
              </a:rPr>
              <a:t>outgoing</a:t>
            </a:r>
          </a:p>
          <a:p>
            <a:r>
              <a:rPr lang="en-US" altLang="zh-TW" sz="1400" dirty="0" smtClean="0">
                <a:solidFill>
                  <a:schemeClr val="accent1"/>
                </a:solidFill>
              </a:rPr>
              <a:t>messages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653" y="1412776"/>
            <a:ext cx="3969283" cy="20162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00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/>
              <a:t>TransferDone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2445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477" y="465640"/>
            <a:ext cx="4805326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099565" y="105600"/>
            <a:ext cx="1636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1" y="620688"/>
            <a:ext cx="3687117" cy="4480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816009" y="188641"/>
            <a:ext cx="992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ActiveRouter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1654629" y="661851"/>
            <a:ext cx="2673531" cy="1062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15018" y="1770139"/>
            <a:ext cx="848319" cy="64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442896" y="1060708"/>
            <a:ext cx="4644008" cy="14321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442896" y="2569178"/>
            <a:ext cx="4644008" cy="19399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442896" y="797004"/>
            <a:ext cx="4291801" cy="21319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11" idx="1"/>
          </p:cNvCxnSpPr>
          <p:nvPr/>
        </p:nvCxnSpPr>
        <p:spPr>
          <a:xfrm flipH="1">
            <a:off x="3419872" y="903599"/>
            <a:ext cx="1023024" cy="4325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7020272" y="327140"/>
            <a:ext cx="15263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accent2"/>
                </a:solidFill>
              </a:rPr>
              <a:t>到</a:t>
            </a:r>
            <a:r>
              <a:rPr lang="en-US" altLang="zh-TW" sz="1100" dirty="0" smtClean="0">
                <a:solidFill>
                  <a:schemeClr val="accent2"/>
                </a:solidFill>
              </a:rPr>
              <a:t>Messages(Buffer)</a:t>
            </a:r>
            <a:r>
              <a:rPr lang="zh-TW" altLang="en-US" sz="1100" dirty="0" smtClean="0">
                <a:solidFill>
                  <a:schemeClr val="accent2"/>
                </a:solidFill>
              </a:rPr>
              <a:t>內</a:t>
            </a:r>
            <a:endParaRPr lang="en-US" altLang="zh-TW" sz="1100" dirty="0" smtClean="0">
              <a:solidFill>
                <a:schemeClr val="accent2"/>
              </a:solidFill>
            </a:endParaRPr>
          </a:p>
          <a:p>
            <a:r>
              <a:rPr lang="zh-TW" altLang="en-US" sz="1100" dirty="0" smtClean="0">
                <a:solidFill>
                  <a:schemeClr val="accent2"/>
                </a:solidFill>
              </a:rPr>
              <a:t>找剛剛傳完的</a:t>
            </a:r>
            <a:r>
              <a:rPr lang="en-US" altLang="zh-TW" sz="1100" dirty="0" smtClean="0">
                <a:solidFill>
                  <a:schemeClr val="accent2"/>
                </a:solidFill>
              </a:rPr>
              <a:t>message</a:t>
            </a:r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2411760" y="598392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1547664" y="6007649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123728" y="6234721"/>
            <a:ext cx="810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dirty="0" err="1">
                <a:solidFill>
                  <a:schemeClr val="accent3"/>
                </a:solidFill>
              </a:rPr>
              <a:t>NewM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71600" y="6234721"/>
            <a:ext cx="988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dirty="0" err="1">
                <a:solidFill>
                  <a:schemeClr val="accent6"/>
                </a:solidFill>
              </a:rPr>
              <a:t>OldestM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615716"/>
              </p:ext>
            </p:extLst>
          </p:nvPr>
        </p:nvGraphicFramePr>
        <p:xfrm>
          <a:off x="1312363" y="552935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>
                          <a:solidFill>
                            <a:schemeClr val="accent6"/>
                          </a:solidFill>
                        </a:rPr>
                        <a:t>oldestM</a:t>
                      </a:r>
                      <a:endParaRPr lang="zh-TW" altLang="en-US" sz="11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>
                          <a:solidFill>
                            <a:schemeClr val="accent3"/>
                          </a:solidFill>
                        </a:rPr>
                        <a:t>NewM</a:t>
                      </a:r>
                      <a:endParaRPr lang="zh-TW" altLang="en-US" sz="12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373273" y="5533038"/>
            <a:ext cx="997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</a:rPr>
              <a:t>Messages</a:t>
            </a:r>
            <a:br>
              <a:rPr lang="en-US" altLang="zh-TW" sz="1600" dirty="0" smtClean="0">
                <a:solidFill>
                  <a:schemeClr val="accent1"/>
                </a:solidFill>
              </a:rPr>
            </a:br>
            <a:r>
              <a:rPr lang="en-US" altLang="zh-TW" sz="1600" dirty="0" smtClean="0">
                <a:solidFill>
                  <a:schemeClr val="accent1"/>
                </a:solidFill>
              </a:rPr>
              <a:t>(Buffer)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808717" y="10560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(Sender)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659835" y="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(Sender)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61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477" y="465640"/>
            <a:ext cx="4805326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099565" y="105600"/>
            <a:ext cx="1636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1" y="620688"/>
            <a:ext cx="3687117" cy="4480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816009" y="188641"/>
            <a:ext cx="992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ActiveRouter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1654629" y="661851"/>
            <a:ext cx="2673531" cy="1062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15018" y="1770139"/>
            <a:ext cx="848319" cy="64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442896" y="1060708"/>
            <a:ext cx="4644008" cy="143218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903386" y="2123564"/>
            <a:ext cx="4361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把傳完的</a:t>
            </a:r>
            <a:r>
              <a:rPr lang="en-US" altLang="zh-TW" dirty="0" smtClean="0">
                <a:solidFill>
                  <a:srgbClr val="FF0000"/>
                </a:solidFill>
              </a:rPr>
              <a:t>message</a:t>
            </a:r>
            <a:r>
              <a:rPr lang="zh-TW" altLang="en-US" dirty="0" smtClean="0">
                <a:solidFill>
                  <a:srgbClr val="FF0000"/>
                </a:solidFill>
              </a:rPr>
              <a:t>從</a:t>
            </a:r>
            <a:r>
              <a:rPr lang="en-US" altLang="zh-TW" dirty="0" err="1" smtClean="0">
                <a:solidFill>
                  <a:srgbClr val="FF0000"/>
                </a:solidFill>
              </a:rPr>
              <a:t>outgoingMessages</a:t>
            </a:r>
            <a:r>
              <a:rPr lang="zh-TW" altLang="en-US" dirty="0" smtClean="0">
                <a:solidFill>
                  <a:srgbClr val="FF0000"/>
                </a:solidFill>
              </a:rPr>
              <a:t>刪除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42896" y="2569178"/>
            <a:ext cx="4644008" cy="19399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808717" y="10560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(Sender)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59835" y="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(Sender)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0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395721"/>
              </p:ext>
            </p:extLst>
          </p:nvPr>
        </p:nvGraphicFramePr>
        <p:xfrm>
          <a:off x="978861" y="1772816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>
                          <a:solidFill>
                            <a:schemeClr val="accent6"/>
                          </a:solidFill>
                        </a:rPr>
                        <a:t>oldestM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>
                          <a:solidFill>
                            <a:schemeClr val="accent3"/>
                          </a:solidFill>
                        </a:rPr>
                        <a:t>NewM</a:t>
                      </a:r>
                      <a:endParaRPr lang="zh-TW" altLang="en-US" sz="20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9" y="28925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7" y="36862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92780" y="64961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238" y="28925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226" y="36862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103879" y="64961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B</a:t>
            </a:r>
            <a:endParaRPr lang="zh-TW" altLang="en-US" sz="1400" dirty="0"/>
          </a:p>
        </p:txBody>
      </p:sp>
      <p:cxnSp>
        <p:nvCxnSpPr>
          <p:cNvPr id="9" name="直線單箭頭接點 8"/>
          <p:cNvCxnSpPr>
            <a:stCxn id="2" idx="3"/>
            <a:endCxn id="5" idx="1"/>
          </p:cNvCxnSpPr>
          <p:nvPr/>
        </p:nvCxnSpPr>
        <p:spPr>
          <a:xfrm flipV="1">
            <a:off x="939402" y="500388"/>
            <a:ext cx="71078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向下箭號 21"/>
          <p:cNvSpPr/>
          <p:nvPr/>
        </p:nvSpPr>
        <p:spPr>
          <a:xfrm>
            <a:off x="391338" y="949571"/>
            <a:ext cx="351633" cy="432048"/>
          </a:xfrm>
          <a:prstGeom prst="down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51237"/>
              </p:ext>
            </p:extLst>
          </p:nvPr>
        </p:nvGraphicFramePr>
        <p:xfrm>
          <a:off x="939402" y="263691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>
                          <a:solidFill>
                            <a:schemeClr val="accent6"/>
                          </a:solidFill>
                        </a:rPr>
                        <a:t>oldestM</a:t>
                      </a:r>
                      <a:endParaRPr lang="zh-TW" altLang="en-US" sz="11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>
                          <a:solidFill>
                            <a:schemeClr val="accent3"/>
                          </a:solidFill>
                        </a:rPr>
                        <a:t>NewM</a:t>
                      </a:r>
                      <a:endParaRPr lang="zh-TW" altLang="en-US" sz="12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312" y="2640598"/>
            <a:ext cx="997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</a:rPr>
              <a:t>Messages</a:t>
            </a:r>
            <a:br>
              <a:rPr lang="en-US" altLang="zh-TW" sz="1600" dirty="0" smtClean="0">
                <a:solidFill>
                  <a:schemeClr val="accent1"/>
                </a:solidFill>
              </a:rPr>
            </a:br>
            <a:r>
              <a:rPr lang="en-US" altLang="zh-TW" sz="1600" dirty="0" smtClean="0">
                <a:solidFill>
                  <a:schemeClr val="accent1"/>
                </a:solidFill>
              </a:rPr>
              <a:t>(Buffer)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6653" y="1691571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1"/>
                </a:solidFill>
              </a:rPr>
              <a:t>outgoing</a:t>
            </a:r>
          </a:p>
          <a:p>
            <a:r>
              <a:rPr lang="en-US" altLang="zh-TW" sz="1400" dirty="0" smtClean="0">
                <a:solidFill>
                  <a:schemeClr val="accent1"/>
                </a:solidFill>
              </a:rPr>
              <a:t>messages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653" y="1412776"/>
            <a:ext cx="3969283" cy="20162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/>
          <p:nvPr/>
        </p:nvCxnSpPr>
        <p:spPr>
          <a:xfrm>
            <a:off x="3168059" y="1714058"/>
            <a:ext cx="392282" cy="47824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3168059" y="1714058"/>
            <a:ext cx="319844" cy="47824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763688" y="1736546"/>
            <a:ext cx="392282" cy="47824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H="1">
            <a:off x="1763688" y="1736546"/>
            <a:ext cx="319844" cy="47824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6948264" y="173459"/>
            <a:ext cx="957955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3"/>
                </a:solidFill>
              </a:rPr>
              <a:t>NewM</a:t>
            </a:r>
            <a:r>
              <a:rPr lang="en-US" altLang="zh-TW" dirty="0" smtClean="0">
                <a:solidFill>
                  <a:schemeClr val="accent3"/>
                </a:solidFill>
              </a:rPr>
              <a:t/>
            </a:r>
            <a:br>
              <a:rPr lang="en-US" altLang="zh-TW" dirty="0" smtClean="0">
                <a:solidFill>
                  <a:schemeClr val="accent3"/>
                </a:solidFill>
              </a:rPr>
            </a:br>
            <a:r>
              <a:rPr lang="en-US" altLang="zh-TW" dirty="0" err="1" smtClean="0">
                <a:solidFill>
                  <a:schemeClr val="accent6"/>
                </a:solidFill>
              </a:rPr>
              <a:t>oldestM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9" y="28925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7" y="36862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92780" y="64961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238" y="28925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226" y="36862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103879" y="64961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B</a:t>
            </a:r>
            <a:endParaRPr lang="zh-TW" altLang="en-US" sz="1400" dirty="0"/>
          </a:p>
        </p:txBody>
      </p:sp>
      <p:cxnSp>
        <p:nvCxnSpPr>
          <p:cNvPr id="9" name="直線單箭頭接點 8"/>
          <p:cNvCxnSpPr>
            <a:stCxn id="2" idx="3"/>
            <a:endCxn id="5" idx="1"/>
          </p:cNvCxnSpPr>
          <p:nvPr/>
        </p:nvCxnSpPr>
        <p:spPr>
          <a:xfrm flipV="1">
            <a:off x="939402" y="500388"/>
            <a:ext cx="71078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359243"/>
              </p:ext>
            </p:extLst>
          </p:nvPr>
        </p:nvGraphicFramePr>
        <p:xfrm>
          <a:off x="978861" y="1772816"/>
          <a:ext cx="2689644" cy="396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26653" y="1691571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1"/>
                </a:solidFill>
              </a:rPr>
              <a:t>outgoing</a:t>
            </a:r>
          </a:p>
          <a:p>
            <a:r>
              <a:rPr lang="en-US" altLang="zh-TW" sz="1400" dirty="0" smtClean="0">
                <a:solidFill>
                  <a:schemeClr val="accent1"/>
                </a:solidFill>
              </a:rPr>
              <a:t>messages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53" y="1412776"/>
            <a:ext cx="3969283" cy="20162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391338" y="949571"/>
            <a:ext cx="351633" cy="432048"/>
          </a:xfrm>
          <a:prstGeom prst="down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017847"/>
              </p:ext>
            </p:extLst>
          </p:nvPr>
        </p:nvGraphicFramePr>
        <p:xfrm>
          <a:off x="939402" y="263691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>
                          <a:solidFill>
                            <a:schemeClr val="accent6"/>
                          </a:solidFill>
                        </a:rPr>
                        <a:t>oldestM</a:t>
                      </a:r>
                      <a:endParaRPr lang="zh-TW" altLang="en-US" sz="11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>
                          <a:solidFill>
                            <a:schemeClr val="accent3"/>
                          </a:solidFill>
                        </a:rPr>
                        <a:t>NewM</a:t>
                      </a:r>
                      <a:endParaRPr lang="zh-TW" altLang="en-US" sz="12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312" y="2640598"/>
            <a:ext cx="997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</a:rPr>
              <a:t>Messages</a:t>
            </a:r>
            <a:br>
              <a:rPr lang="en-US" altLang="zh-TW" sz="1600" dirty="0" smtClean="0">
                <a:solidFill>
                  <a:schemeClr val="accent1"/>
                </a:solidFill>
              </a:rPr>
            </a:br>
            <a:r>
              <a:rPr lang="en-US" altLang="zh-TW" sz="1600" dirty="0" smtClean="0">
                <a:solidFill>
                  <a:schemeClr val="accent1"/>
                </a:solidFill>
              </a:rPr>
              <a:t>(Buffer)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948264" y="173459"/>
            <a:ext cx="957955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3"/>
                </a:solidFill>
              </a:rPr>
              <a:t>NewM</a:t>
            </a:r>
            <a:r>
              <a:rPr lang="en-US" altLang="zh-TW" dirty="0" smtClean="0">
                <a:solidFill>
                  <a:schemeClr val="accent3"/>
                </a:solidFill>
              </a:rPr>
              <a:t/>
            </a:r>
            <a:br>
              <a:rPr lang="en-US" altLang="zh-TW" dirty="0" smtClean="0">
                <a:solidFill>
                  <a:schemeClr val="accent3"/>
                </a:solidFill>
              </a:rPr>
            </a:br>
            <a:r>
              <a:rPr lang="en-US" altLang="zh-TW" dirty="0" err="1" smtClean="0">
                <a:solidFill>
                  <a:schemeClr val="accent6"/>
                </a:solidFill>
              </a:rPr>
              <a:t>oldestM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88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477" y="465640"/>
            <a:ext cx="4805326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099565" y="105600"/>
            <a:ext cx="1636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1" y="620688"/>
            <a:ext cx="3687117" cy="4480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816009" y="188641"/>
            <a:ext cx="992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ActiveRouter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1654629" y="661851"/>
            <a:ext cx="2673531" cy="1062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15018" y="1770139"/>
            <a:ext cx="848319" cy="64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442896" y="1060708"/>
            <a:ext cx="4644008" cy="143218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903386" y="2123564"/>
            <a:ext cx="4361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把傳完的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message</a:t>
            </a: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從</a:t>
            </a:r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outgoingMessages</a:t>
            </a: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刪除</a:t>
            </a:r>
            <a:endParaRPr lang="zh-TW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42896" y="2569178"/>
            <a:ext cx="4644008" cy="1939941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143" y="5660093"/>
            <a:ext cx="4604667" cy="1104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弧形 20"/>
          <p:cNvSpPr/>
          <p:nvPr/>
        </p:nvSpPr>
        <p:spPr>
          <a:xfrm rot="14965941">
            <a:off x="3769396" y="2309333"/>
            <a:ext cx="4453127" cy="4995104"/>
          </a:xfrm>
          <a:prstGeom prst="arc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4626877" y="6395596"/>
            <a:ext cx="462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2"/>
                </a:solidFill>
              </a:rPr>
              <a:t>如果目的地是在對方的群內</a:t>
            </a:r>
            <a:r>
              <a:rPr lang="en-US" altLang="zh-TW" dirty="0" smtClean="0">
                <a:solidFill>
                  <a:schemeClr val="accent2"/>
                </a:solidFill>
              </a:rPr>
              <a:t>,</a:t>
            </a:r>
            <a:r>
              <a:rPr lang="zh-TW" altLang="en-US" dirty="0" smtClean="0">
                <a:solidFill>
                  <a:schemeClr val="accent2"/>
                </a:solidFill>
              </a:rPr>
              <a:t>且不在我的群內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808717" y="10560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(Sender)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659835" y="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(Sender)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75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477" y="465640"/>
            <a:ext cx="4805326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099565" y="105600"/>
            <a:ext cx="1636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1" y="620688"/>
            <a:ext cx="3687117" cy="4480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816009" y="188641"/>
            <a:ext cx="992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ActiveRouter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1654629" y="661851"/>
            <a:ext cx="2673531" cy="1062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15018" y="1770139"/>
            <a:ext cx="848319" cy="64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442896" y="2569178"/>
            <a:ext cx="4644008" cy="1939941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/>
          <p:nvPr/>
        </p:nvCxnSpPr>
        <p:spPr>
          <a:xfrm>
            <a:off x="4788024" y="3068960"/>
            <a:ext cx="26642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弧形 16"/>
          <p:cNvSpPr/>
          <p:nvPr/>
        </p:nvSpPr>
        <p:spPr>
          <a:xfrm rot="14965941">
            <a:off x="3614357" y="2880157"/>
            <a:ext cx="4212670" cy="4316861"/>
          </a:xfrm>
          <a:prstGeom prst="arc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419872" y="5949280"/>
            <a:ext cx="378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2"/>
                </a:solidFill>
              </a:rPr>
              <a:t>把</a:t>
            </a:r>
            <a:r>
              <a:rPr lang="en-US" altLang="zh-TW" dirty="0" smtClean="0">
                <a:solidFill>
                  <a:schemeClr val="accent2"/>
                </a:solidFill>
              </a:rPr>
              <a:t>message</a:t>
            </a:r>
            <a:r>
              <a:rPr lang="zh-TW" altLang="en-US" dirty="0" smtClean="0">
                <a:solidFill>
                  <a:schemeClr val="accent2"/>
                </a:solidFill>
              </a:rPr>
              <a:t>從</a:t>
            </a:r>
            <a:r>
              <a:rPr lang="en-US" altLang="zh-TW" dirty="0" smtClean="0">
                <a:solidFill>
                  <a:schemeClr val="accent2"/>
                </a:solidFill>
              </a:rPr>
              <a:t>Messages(Buffer)</a:t>
            </a:r>
            <a:r>
              <a:rPr lang="zh-TW" altLang="en-US" dirty="0" smtClean="0">
                <a:solidFill>
                  <a:schemeClr val="accent2"/>
                </a:solidFill>
              </a:rPr>
              <a:t>內刪除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42896" y="1060708"/>
            <a:ext cx="4644008" cy="143218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903386" y="2123564"/>
            <a:ext cx="4361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把傳完的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message</a:t>
            </a: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從</a:t>
            </a:r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outgoingMessages</a:t>
            </a: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刪除</a:t>
            </a:r>
            <a:endParaRPr lang="zh-TW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808717" y="10560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(Sender)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659835" y="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(Sender)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74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9" y="28925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7" y="36862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92780" y="64961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238" y="28925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226" y="36862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103879" y="64961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B</a:t>
            </a:r>
            <a:endParaRPr lang="zh-TW" altLang="en-US" sz="1400" dirty="0"/>
          </a:p>
        </p:txBody>
      </p:sp>
      <p:cxnSp>
        <p:nvCxnSpPr>
          <p:cNvPr id="9" name="直線單箭頭接點 8"/>
          <p:cNvCxnSpPr>
            <a:stCxn id="2" idx="3"/>
            <a:endCxn id="5" idx="1"/>
          </p:cNvCxnSpPr>
          <p:nvPr/>
        </p:nvCxnSpPr>
        <p:spPr>
          <a:xfrm flipV="1">
            <a:off x="939402" y="500388"/>
            <a:ext cx="71078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765859"/>
              </p:ext>
            </p:extLst>
          </p:nvPr>
        </p:nvGraphicFramePr>
        <p:xfrm>
          <a:off x="939402" y="263691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>
                          <a:solidFill>
                            <a:schemeClr val="accent6"/>
                          </a:solidFill>
                        </a:rPr>
                        <a:t>oldestM</a:t>
                      </a:r>
                      <a:endParaRPr lang="zh-TW" altLang="en-US" sz="11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>
                          <a:solidFill>
                            <a:schemeClr val="accent3"/>
                          </a:solidFill>
                        </a:rPr>
                        <a:t>NewM</a:t>
                      </a:r>
                      <a:endParaRPr lang="zh-TW" altLang="en-US" sz="12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312" y="2640598"/>
            <a:ext cx="997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</a:rPr>
              <a:t>Messages</a:t>
            </a:r>
            <a:br>
              <a:rPr lang="en-US" altLang="zh-TW" sz="1600" dirty="0" smtClean="0">
                <a:solidFill>
                  <a:schemeClr val="accent1"/>
                </a:solidFill>
              </a:rPr>
            </a:br>
            <a:r>
              <a:rPr lang="en-US" altLang="zh-TW" sz="1600" dirty="0" smtClean="0">
                <a:solidFill>
                  <a:schemeClr val="accent1"/>
                </a:solidFill>
              </a:rPr>
              <a:t>(Buffer)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234063"/>
              </p:ext>
            </p:extLst>
          </p:nvPr>
        </p:nvGraphicFramePr>
        <p:xfrm>
          <a:off x="978861" y="1772816"/>
          <a:ext cx="2689644" cy="396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26653" y="1691571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1"/>
                </a:solidFill>
              </a:rPr>
              <a:t>outgoing</a:t>
            </a:r>
          </a:p>
          <a:p>
            <a:r>
              <a:rPr lang="en-US" altLang="zh-TW" sz="1400" dirty="0" smtClean="0">
                <a:solidFill>
                  <a:schemeClr val="accent1"/>
                </a:solidFill>
              </a:rPr>
              <a:t>messages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53" y="1412776"/>
            <a:ext cx="3969283" cy="20162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391338" y="949571"/>
            <a:ext cx="351633" cy="432048"/>
          </a:xfrm>
          <a:prstGeom prst="down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/>
          <p:nvPr/>
        </p:nvCxnSpPr>
        <p:spPr>
          <a:xfrm>
            <a:off x="1115616" y="2564904"/>
            <a:ext cx="392282" cy="47824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1115616" y="2564904"/>
            <a:ext cx="319844" cy="47824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6948264" y="173459"/>
            <a:ext cx="957955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3"/>
                </a:solidFill>
              </a:rPr>
              <a:t>NewM</a:t>
            </a:r>
            <a:r>
              <a:rPr lang="en-US" altLang="zh-TW" dirty="0" smtClean="0">
                <a:solidFill>
                  <a:schemeClr val="accent3"/>
                </a:solidFill>
              </a:rPr>
              <a:t/>
            </a:r>
            <a:br>
              <a:rPr lang="en-US" altLang="zh-TW" dirty="0" smtClean="0">
                <a:solidFill>
                  <a:schemeClr val="accent3"/>
                </a:solidFill>
              </a:rPr>
            </a:br>
            <a:r>
              <a:rPr lang="en-US" altLang="zh-TW" dirty="0" err="1" smtClean="0">
                <a:solidFill>
                  <a:schemeClr val="accent6"/>
                </a:solidFill>
              </a:rPr>
              <a:t>oldestM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64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481" y="466753"/>
            <a:ext cx="4032448" cy="137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608496" y="116854"/>
            <a:ext cx="27755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 smtClean="0">
                <a:solidFill>
                  <a:srgbClr val="FF0000"/>
                </a:solidFill>
              </a:rPr>
              <a:t>MessageCreateEvent</a:t>
            </a:r>
            <a:r>
              <a:rPr lang="en-US" altLang="zh-TW" sz="1600" dirty="0" smtClean="0">
                <a:solidFill>
                  <a:srgbClr val="FF0000"/>
                </a:solidFill>
              </a:rPr>
              <a:t>  </a:t>
            </a:r>
            <a:r>
              <a:rPr lang="en-US" altLang="zh-TW" sz="1600" b="1" dirty="0" smtClean="0">
                <a:solidFill>
                  <a:schemeClr val="accent6"/>
                </a:solidFill>
              </a:rPr>
              <a:t>(Sender)</a:t>
            </a:r>
            <a:endParaRPr lang="zh-TW" altLang="en-US" sz="1600" b="1" dirty="0">
              <a:solidFill>
                <a:schemeClr val="accent6"/>
              </a:solidFill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>
            <a:off x="3762724" y="1669981"/>
            <a:ext cx="49403" cy="1040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796055" y="1669981"/>
            <a:ext cx="1729355" cy="107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043" y="3102011"/>
            <a:ext cx="3168352" cy="183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3193107" y="2825011"/>
            <a:ext cx="1636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8" y="6021377"/>
            <a:ext cx="3707487" cy="45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756705" y="5544944"/>
            <a:ext cx="1794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rgbClr val="FF0000"/>
                </a:solidFill>
              </a:rPr>
              <a:t>DistributedBubbleRap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14" name="直線單箭頭接點 13"/>
          <p:cNvCxnSpPr>
            <a:endCxn id="12" idx="0"/>
          </p:cNvCxnSpPr>
          <p:nvPr/>
        </p:nvCxnSpPr>
        <p:spPr>
          <a:xfrm flipH="1">
            <a:off x="1654195" y="3682657"/>
            <a:ext cx="1189613" cy="1862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349400" y="3500638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smtClean="0">
                <a:solidFill>
                  <a:schemeClr val="accent2"/>
                </a:solidFill>
              </a:rPr>
              <a:t>(Always true)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93041" y="2710610"/>
            <a:ext cx="3266425" cy="249289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13405" y="869942"/>
            <a:ext cx="2582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chemeClr val="accent3"/>
                </a:solidFill>
              </a:rPr>
              <a:t>在此</a:t>
            </a:r>
            <a:r>
              <a:rPr lang="zh-TW" altLang="en-US" sz="1600" b="1" dirty="0" smtClean="0">
                <a:solidFill>
                  <a:schemeClr val="accent3"/>
                </a:solidFill>
              </a:rPr>
              <a:t>產生一個</a:t>
            </a:r>
            <a:r>
              <a:rPr lang="en-US" altLang="zh-TW" sz="1600" b="1" dirty="0">
                <a:solidFill>
                  <a:schemeClr val="accent3"/>
                </a:solidFill>
              </a:rPr>
              <a:t>N</a:t>
            </a:r>
            <a:r>
              <a:rPr lang="en-US" altLang="zh-TW" sz="1600" b="1" dirty="0" smtClean="0">
                <a:solidFill>
                  <a:schemeClr val="accent3"/>
                </a:solidFill>
              </a:rPr>
              <a:t>ew message</a:t>
            </a:r>
          </a:p>
          <a:p>
            <a:r>
              <a:rPr lang="en-US" altLang="zh-TW" sz="1600" b="1" dirty="0" smtClean="0">
                <a:solidFill>
                  <a:schemeClr val="accent3"/>
                </a:solidFill>
              </a:rPr>
              <a:t>(</a:t>
            </a:r>
            <a:r>
              <a:rPr lang="en-US" altLang="zh-TW" sz="1600" b="1" dirty="0" err="1" smtClean="0">
                <a:solidFill>
                  <a:schemeClr val="accent3"/>
                </a:solidFill>
              </a:rPr>
              <a:t>NewM</a:t>
            </a:r>
            <a:r>
              <a:rPr lang="en-US" altLang="zh-TW" sz="1600" b="1" dirty="0" smtClean="0">
                <a:solidFill>
                  <a:schemeClr val="accent3"/>
                </a:solidFill>
              </a:rPr>
              <a:t>)</a:t>
            </a:r>
            <a:endParaRPr lang="zh-TW" altLang="en-US" sz="1600" b="1" dirty="0">
              <a:solidFill>
                <a:schemeClr val="accent3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803076" y="277884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(Sender)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77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9" y="28925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7" y="36862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92780" y="64961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238" y="28925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226" y="36862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103879" y="64961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B</a:t>
            </a:r>
            <a:endParaRPr lang="zh-TW" altLang="en-US" sz="1400" dirty="0"/>
          </a:p>
        </p:txBody>
      </p:sp>
      <p:cxnSp>
        <p:nvCxnSpPr>
          <p:cNvPr id="9" name="直線單箭頭接點 8"/>
          <p:cNvCxnSpPr>
            <a:stCxn id="2" idx="3"/>
            <a:endCxn id="5" idx="1"/>
          </p:cNvCxnSpPr>
          <p:nvPr/>
        </p:nvCxnSpPr>
        <p:spPr>
          <a:xfrm flipV="1">
            <a:off x="939402" y="500388"/>
            <a:ext cx="71078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0836"/>
              </p:ext>
            </p:extLst>
          </p:nvPr>
        </p:nvGraphicFramePr>
        <p:xfrm>
          <a:off x="939402" y="263691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>
                          <a:solidFill>
                            <a:schemeClr val="accent3"/>
                          </a:solidFill>
                        </a:rPr>
                        <a:t>NewM</a:t>
                      </a:r>
                      <a:endParaRPr lang="zh-TW" altLang="en-US" sz="12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312" y="2640598"/>
            <a:ext cx="997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</a:rPr>
              <a:t>Messages</a:t>
            </a:r>
            <a:br>
              <a:rPr lang="en-US" altLang="zh-TW" sz="1600" dirty="0" smtClean="0">
                <a:solidFill>
                  <a:schemeClr val="accent1"/>
                </a:solidFill>
              </a:rPr>
            </a:br>
            <a:r>
              <a:rPr lang="en-US" altLang="zh-TW" sz="1600" dirty="0" smtClean="0">
                <a:solidFill>
                  <a:schemeClr val="accent1"/>
                </a:solidFill>
              </a:rPr>
              <a:t>(Buffer)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850817"/>
              </p:ext>
            </p:extLst>
          </p:nvPr>
        </p:nvGraphicFramePr>
        <p:xfrm>
          <a:off x="978861" y="1772816"/>
          <a:ext cx="2689644" cy="396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26653" y="1691571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1"/>
                </a:solidFill>
              </a:rPr>
              <a:t>outgoing</a:t>
            </a:r>
          </a:p>
          <a:p>
            <a:r>
              <a:rPr lang="en-US" altLang="zh-TW" sz="1400" dirty="0" smtClean="0">
                <a:solidFill>
                  <a:schemeClr val="accent1"/>
                </a:solidFill>
              </a:rPr>
              <a:t>messages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53" y="1412776"/>
            <a:ext cx="3969283" cy="20162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391338" y="949571"/>
            <a:ext cx="351633" cy="432048"/>
          </a:xfrm>
          <a:prstGeom prst="down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6948264" y="173459"/>
            <a:ext cx="957955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3"/>
                </a:solidFill>
              </a:rPr>
              <a:t>NewM</a:t>
            </a:r>
            <a:r>
              <a:rPr lang="en-US" altLang="zh-TW" dirty="0" smtClean="0">
                <a:solidFill>
                  <a:schemeClr val="accent3"/>
                </a:solidFill>
              </a:rPr>
              <a:t/>
            </a:r>
            <a:br>
              <a:rPr lang="en-US" altLang="zh-TW" dirty="0" smtClean="0">
                <a:solidFill>
                  <a:schemeClr val="accent3"/>
                </a:solidFill>
              </a:rPr>
            </a:br>
            <a:r>
              <a:rPr lang="en-US" altLang="zh-TW" dirty="0" err="1" smtClean="0">
                <a:solidFill>
                  <a:schemeClr val="accent6"/>
                </a:solidFill>
              </a:rPr>
              <a:t>oldestM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1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283968" y="306896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3"/>
                </a:solidFill>
              </a:rPr>
              <a:t>End 1</a:t>
            </a:r>
            <a:endParaRPr lang="zh-TW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3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483768" y="2996952"/>
            <a:ext cx="3967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當</a:t>
            </a:r>
            <a:r>
              <a:rPr lang="en-US" altLang="zh-TW" sz="2400" dirty="0" smtClean="0"/>
              <a:t>Messages(Buffer)</a:t>
            </a:r>
            <a:r>
              <a:rPr lang="en-US" altLang="zh-TW" sz="2400" dirty="0"/>
              <a:t> </a:t>
            </a:r>
            <a:r>
              <a:rPr lang="zh-TW" altLang="en-US" sz="2400" dirty="0" smtClean="0">
                <a:solidFill>
                  <a:schemeClr val="accent2"/>
                </a:solidFill>
              </a:rPr>
              <a:t>空間</a:t>
            </a:r>
            <a:r>
              <a:rPr lang="zh-TW" altLang="en-US" sz="2400" dirty="0">
                <a:solidFill>
                  <a:schemeClr val="accent2"/>
                </a:solidFill>
              </a:rPr>
              <a:t>已滿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995936" y="2433074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3"/>
                </a:solidFill>
              </a:rPr>
              <a:t>Scenario 2</a:t>
            </a:r>
            <a:endParaRPr lang="zh-TW" alt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83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481" y="466753"/>
            <a:ext cx="4032448" cy="137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608496" y="116854"/>
            <a:ext cx="27755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 smtClean="0">
                <a:solidFill>
                  <a:srgbClr val="FF0000"/>
                </a:solidFill>
              </a:rPr>
              <a:t>MessageCreateEvent</a:t>
            </a:r>
            <a:r>
              <a:rPr lang="en-US" altLang="zh-TW" sz="1600" dirty="0" smtClean="0">
                <a:solidFill>
                  <a:srgbClr val="FF0000"/>
                </a:solidFill>
              </a:rPr>
              <a:t>  </a:t>
            </a:r>
            <a:r>
              <a:rPr lang="en-US" altLang="zh-TW" sz="1600" b="1" dirty="0" smtClean="0">
                <a:solidFill>
                  <a:schemeClr val="accent6"/>
                </a:solidFill>
              </a:rPr>
              <a:t>(Sender)</a:t>
            </a:r>
            <a:endParaRPr lang="zh-TW" altLang="en-US" sz="1600" b="1" dirty="0">
              <a:solidFill>
                <a:schemeClr val="accent6"/>
              </a:solidFill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>
            <a:off x="3762724" y="1669981"/>
            <a:ext cx="49403" cy="1040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796055" y="1669981"/>
            <a:ext cx="1729355" cy="107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043" y="3102011"/>
            <a:ext cx="3168352" cy="183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3193107" y="2825011"/>
            <a:ext cx="1636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8" y="6021377"/>
            <a:ext cx="3707487" cy="45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756705" y="5544944"/>
            <a:ext cx="1794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rgbClr val="FF0000"/>
                </a:solidFill>
              </a:rPr>
              <a:t>DistributedBubbleRap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14" name="直線單箭頭接點 13"/>
          <p:cNvCxnSpPr>
            <a:endCxn id="12" idx="0"/>
          </p:cNvCxnSpPr>
          <p:nvPr/>
        </p:nvCxnSpPr>
        <p:spPr>
          <a:xfrm flipH="1">
            <a:off x="1654195" y="3682657"/>
            <a:ext cx="1189613" cy="1862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349400" y="3500638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smtClean="0">
                <a:solidFill>
                  <a:schemeClr val="accent2"/>
                </a:solidFill>
              </a:rPr>
              <a:t>(Always true)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93041" y="2710610"/>
            <a:ext cx="3266425" cy="249289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13405" y="869942"/>
            <a:ext cx="2582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chemeClr val="accent3"/>
                </a:solidFill>
              </a:rPr>
              <a:t>在此</a:t>
            </a:r>
            <a:r>
              <a:rPr lang="zh-TW" altLang="en-US" sz="1600" b="1" dirty="0" smtClean="0">
                <a:solidFill>
                  <a:schemeClr val="accent3"/>
                </a:solidFill>
              </a:rPr>
              <a:t>產生一個</a:t>
            </a:r>
            <a:r>
              <a:rPr lang="en-US" altLang="zh-TW" sz="1600" b="1" dirty="0">
                <a:solidFill>
                  <a:schemeClr val="accent3"/>
                </a:solidFill>
              </a:rPr>
              <a:t>N</a:t>
            </a:r>
            <a:r>
              <a:rPr lang="en-US" altLang="zh-TW" sz="1600" b="1" dirty="0" smtClean="0">
                <a:solidFill>
                  <a:schemeClr val="accent3"/>
                </a:solidFill>
              </a:rPr>
              <a:t>ew message</a:t>
            </a:r>
          </a:p>
          <a:p>
            <a:r>
              <a:rPr lang="en-US" altLang="zh-TW" sz="1600" b="1" dirty="0" smtClean="0">
                <a:solidFill>
                  <a:schemeClr val="accent3"/>
                </a:solidFill>
              </a:rPr>
              <a:t>(</a:t>
            </a:r>
            <a:r>
              <a:rPr lang="en-US" altLang="zh-TW" sz="1600" b="1" dirty="0" err="1" smtClean="0">
                <a:solidFill>
                  <a:schemeClr val="accent3"/>
                </a:solidFill>
              </a:rPr>
              <a:t>NewM</a:t>
            </a:r>
            <a:r>
              <a:rPr lang="en-US" altLang="zh-TW" sz="1600" b="1" dirty="0" smtClean="0">
                <a:solidFill>
                  <a:schemeClr val="accent3"/>
                </a:solidFill>
              </a:rPr>
              <a:t>)</a:t>
            </a:r>
            <a:endParaRPr lang="zh-TW" altLang="en-US" sz="1600" b="1" dirty="0">
              <a:solidFill>
                <a:schemeClr val="accent3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803076" y="277884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(Sender)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97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473" y="547135"/>
            <a:ext cx="3277914" cy="506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5284316" y="33658"/>
            <a:ext cx="1264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>
                <a:solidFill>
                  <a:srgbClr val="FF0000"/>
                </a:solidFill>
              </a:rPr>
              <a:t>ActiveRouter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055601" y="869279"/>
            <a:ext cx="0" cy="938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724" y="2023868"/>
            <a:ext cx="3953686" cy="248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3923928" y="439692"/>
            <a:ext cx="4104456" cy="64183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973341" y="1971457"/>
            <a:ext cx="3955511" cy="2540563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549021" y="18269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Sender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90907" y="554127"/>
            <a:ext cx="3970498" cy="482193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3973340" y="4581128"/>
            <a:ext cx="3955511" cy="2180523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67" y="4620492"/>
            <a:ext cx="3496504" cy="2101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直線單箭頭接點 32"/>
          <p:cNvCxnSpPr/>
          <p:nvPr/>
        </p:nvCxnSpPr>
        <p:spPr>
          <a:xfrm flipH="1">
            <a:off x="5364088" y="3061565"/>
            <a:ext cx="72008" cy="1558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弧形 27"/>
          <p:cNvSpPr/>
          <p:nvPr/>
        </p:nvSpPr>
        <p:spPr>
          <a:xfrm rot="10633433">
            <a:off x="3534144" y="3239130"/>
            <a:ext cx="1325541" cy="2927058"/>
          </a:xfrm>
          <a:prstGeom prst="arc">
            <a:avLst>
              <a:gd name="adj1" fmla="val 16168712"/>
              <a:gd name="adj2" fmla="val 5341734"/>
            </a:avLst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2760617" y="3872337"/>
            <a:ext cx="8126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dirty="0" err="1">
                <a:solidFill>
                  <a:schemeClr val="accent6"/>
                </a:solidFill>
              </a:rPr>
              <a:t>OldestM</a:t>
            </a:r>
            <a:endParaRPr lang="zh-TW" altLang="en-US" sz="1400" dirty="0">
              <a:solidFill>
                <a:schemeClr val="accent6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39952" y="2852936"/>
            <a:ext cx="2088232" cy="1327178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8028384" y="3208748"/>
            <a:ext cx="1645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清理</a:t>
            </a:r>
            <a:r>
              <a:rPr lang="en-US" altLang="zh-TW" sz="1400" dirty="0" smtClean="0"/>
              <a:t>buffer</a:t>
            </a:r>
            <a:br>
              <a:rPr lang="en-US" altLang="zh-TW" sz="1400" dirty="0" smtClean="0"/>
            </a:br>
            <a:r>
              <a:rPr lang="en-US" altLang="zh-TW" sz="1400" dirty="0" smtClean="0"/>
              <a:t>(</a:t>
            </a:r>
            <a:r>
              <a:rPr lang="zh-TW" altLang="en-US" sz="1400" dirty="0" smtClean="0"/>
              <a:t>刪最舊的</a:t>
            </a:r>
            <a:r>
              <a:rPr lang="en-US" altLang="zh-TW" sz="1400" dirty="0" smtClean="0"/>
              <a:t>message)</a:t>
            </a:r>
            <a:endParaRPr lang="zh-TW" altLang="en-US" sz="1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8079068" y="5373216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回傳最</a:t>
            </a:r>
            <a:r>
              <a:rPr lang="zh-TW" altLang="en-US" sz="1400" dirty="0" smtClean="0"/>
              <a:t>舊的</a:t>
            </a:r>
            <a:endParaRPr lang="en-US" altLang="zh-TW" sz="1400" dirty="0" smtClean="0"/>
          </a:p>
          <a:p>
            <a:r>
              <a:rPr lang="en-US" altLang="zh-TW" sz="1400" dirty="0" smtClean="0"/>
              <a:t>message</a:t>
            </a:r>
            <a:endParaRPr lang="zh-TW" altLang="en-US" sz="1400" dirty="0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874672"/>
              </p:ext>
            </p:extLst>
          </p:nvPr>
        </p:nvGraphicFramePr>
        <p:xfrm>
          <a:off x="997142" y="6140777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 smtClean="0">
                          <a:solidFill>
                            <a:schemeClr val="accent6"/>
                          </a:solidFill>
                        </a:rPr>
                        <a:t>OldestM</a:t>
                      </a:r>
                      <a:endParaRPr lang="zh-TW" altLang="en-US" sz="105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1" name="右大括弧 40"/>
          <p:cNvSpPr/>
          <p:nvPr/>
        </p:nvSpPr>
        <p:spPr>
          <a:xfrm rot="16200000">
            <a:off x="2183431" y="4747147"/>
            <a:ext cx="269507" cy="2411874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2115244" y="5541330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accent2"/>
                </a:solidFill>
              </a:rPr>
              <a:t>Full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8052" y="6144463"/>
            <a:ext cx="997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1"/>
                </a:solidFill>
              </a:rPr>
              <a:t>Messages</a:t>
            </a:r>
            <a:br>
              <a:rPr lang="en-US" altLang="zh-TW" sz="1600" dirty="0">
                <a:solidFill>
                  <a:schemeClr val="accent1"/>
                </a:solidFill>
              </a:rPr>
            </a:br>
            <a:r>
              <a:rPr lang="en-US" altLang="zh-TW" sz="1600" dirty="0">
                <a:solidFill>
                  <a:schemeClr val="accent1"/>
                </a:solidFill>
              </a:rPr>
              <a:t>(Buffer)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441370" y="5974080"/>
            <a:ext cx="2960769" cy="423483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17" y="419771"/>
            <a:ext cx="3168352" cy="183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文字方塊 34"/>
          <p:cNvSpPr txBox="1"/>
          <p:nvPr/>
        </p:nvSpPr>
        <p:spPr>
          <a:xfrm>
            <a:off x="728581" y="142771"/>
            <a:ext cx="1636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38" name="直線接點 37"/>
          <p:cNvCxnSpPr/>
          <p:nvPr/>
        </p:nvCxnSpPr>
        <p:spPr>
          <a:xfrm flipV="1">
            <a:off x="649555" y="1288869"/>
            <a:ext cx="2111062" cy="22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1884874" y="818398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smtClean="0">
                <a:solidFill>
                  <a:schemeClr val="accent2"/>
                </a:solidFill>
              </a:rPr>
              <a:t>(Always true)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8515" y="28370"/>
            <a:ext cx="3266425" cy="249289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450076" y="112857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>
                <a:solidFill>
                  <a:schemeClr val="accent5"/>
                </a:solidFill>
              </a:rPr>
              <a:t>1</a:t>
            </a:r>
            <a:endParaRPr lang="zh-TW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450076" y="126465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chemeClr val="accent5"/>
                </a:solidFill>
              </a:rPr>
              <a:t>2</a:t>
            </a:r>
            <a:endParaRPr lang="zh-TW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50076" y="152877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>
                <a:solidFill>
                  <a:schemeClr val="accent5"/>
                </a:solidFill>
              </a:rPr>
              <a:t>3</a:t>
            </a:r>
            <a:endParaRPr lang="zh-TW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338550" y="9660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(Sender)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直線單箭頭接點 7"/>
          <p:cNvCxnSpPr>
            <a:endCxn id="3074" idx="1"/>
          </p:cNvCxnSpPr>
          <p:nvPr/>
        </p:nvCxnSpPr>
        <p:spPr>
          <a:xfrm flipV="1">
            <a:off x="2821577" y="800540"/>
            <a:ext cx="1081896" cy="435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0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73073" cy="321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186" y="3260765"/>
            <a:ext cx="37814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701832"/>
            <a:ext cx="3960440" cy="142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線單箭頭接點 2"/>
          <p:cNvCxnSpPr/>
          <p:nvPr/>
        </p:nvCxnSpPr>
        <p:spPr>
          <a:xfrm flipV="1">
            <a:off x="2699792" y="1268760"/>
            <a:ext cx="1799294" cy="543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639350" y="502534"/>
            <a:ext cx="3965098" cy="1621185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572000" y="423086"/>
            <a:ext cx="4104456" cy="50221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141258" y="33658"/>
            <a:ext cx="1482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>
                <a:solidFill>
                  <a:srgbClr val="FF0000"/>
                </a:solidFill>
              </a:rPr>
              <a:t>MessageRouter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549021" y="18269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Sender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230787" y="3210909"/>
            <a:ext cx="1117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2"/>
                </a:solidFill>
              </a:rPr>
              <a:t>(</a:t>
            </a:r>
            <a:r>
              <a:rPr lang="zh-TW" altLang="en-US" sz="1100" dirty="0" smtClean="0">
                <a:solidFill>
                  <a:schemeClr val="accent2"/>
                </a:solidFill>
              </a:rPr>
              <a:t>上一頁的縮圖</a:t>
            </a:r>
            <a:r>
              <a:rPr lang="en-US" altLang="zh-TW" sz="1100" dirty="0">
                <a:solidFill>
                  <a:schemeClr val="accent2"/>
                </a:solidFill>
              </a:rPr>
              <a:t>)</a:t>
            </a:r>
            <a:endParaRPr lang="zh-TW" altLang="en-US" sz="1100" dirty="0">
              <a:solidFill>
                <a:schemeClr val="accent2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39350" y="3192553"/>
            <a:ext cx="3965098" cy="879374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6470469" y="1079863"/>
            <a:ext cx="0" cy="2180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7329263" y="3579957"/>
            <a:ext cx="36438" cy="1409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894562" y="4989809"/>
            <a:ext cx="326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Remove </a:t>
            </a:r>
            <a:r>
              <a:rPr lang="en-US" altLang="zh-TW" dirty="0" err="1" smtClean="0">
                <a:solidFill>
                  <a:schemeClr val="accent6"/>
                </a:solidFill>
              </a:rPr>
              <a:t>OldestM</a:t>
            </a:r>
            <a:r>
              <a:rPr lang="en-US" altLang="zh-TW" dirty="0" smtClean="0">
                <a:solidFill>
                  <a:schemeClr val="accent2"/>
                </a:solidFill>
              </a:rPr>
              <a:t> from messages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91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9" y="28925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7" y="36862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92780" y="64961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238" y="28925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226" y="36862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103879" y="64961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B</a:t>
            </a:r>
            <a:endParaRPr lang="zh-TW" altLang="en-US" sz="1400" dirty="0"/>
          </a:p>
        </p:txBody>
      </p:sp>
      <p:cxnSp>
        <p:nvCxnSpPr>
          <p:cNvPr id="9" name="直線單箭頭接點 8"/>
          <p:cNvCxnSpPr>
            <a:stCxn id="2" idx="3"/>
            <a:endCxn id="5" idx="1"/>
          </p:cNvCxnSpPr>
          <p:nvPr/>
        </p:nvCxnSpPr>
        <p:spPr>
          <a:xfrm flipV="1">
            <a:off x="939402" y="500388"/>
            <a:ext cx="71078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927233"/>
              </p:ext>
            </p:extLst>
          </p:nvPr>
        </p:nvGraphicFramePr>
        <p:xfrm>
          <a:off x="939402" y="263691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…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 smtClean="0">
                          <a:solidFill>
                            <a:schemeClr val="accent6"/>
                          </a:solidFill>
                        </a:rPr>
                        <a:t>OldestM</a:t>
                      </a:r>
                      <a:endParaRPr lang="zh-TW" altLang="en-US" sz="105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312" y="2640598"/>
            <a:ext cx="997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</a:rPr>
              <a:t>Messages</a:t>
            </a:r>
            <a:br>
              <a:rPr lang="en-US" altLang="zh-TW" sz="1600" dirty="0" smtClean="0">
                <a:solidFill>
                  <a:schemeClr val="accent1"/>
                </a:solidFill>
              </a:rPr>
            </a:br>
            <a:r>
              <a:rPr lang="en-US" altLang="zh-TW" sz="1600" dirty="0" smtClean="0">
                <a:solidFill>
                  <a:schemeClr val="accent1"/>
                </a:solidFill>
              </a:rPr>
              <a:t>(Buffer)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67660"/>
              </p:ext>
            </p:extLst>
          </p:nvPr>
        </p:nvGraphicFramePr>
        <p:xfrm>
          <a:off x="978861" y="1772816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 smtClean="0">
                          <a:solidFill>
                            <a:schemeClr val="accent6"/>
                          </a:solidFill>
                        </a:rPr>
                        <a:t>OldestM</a:t>
                      </a:r>
                      <a:endParaRPr lang="zh-TW" altLang="en-US" sz="105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…</a:t>
                      </a:r>
                      <a:endParaRPr lang="zh-TW" altLang="en-US" sz="18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26653" y="1691571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1"/>
                </a:solidFill>
              </a:rPr>
              <a:t>outgoing</a:t>
            </a:r>
          </a:p>
          <a:p>
            <a:r>
              <a:rPr lang="en-US" altLang="zh-TW" sz="1400" dirty="0" smtClean="0">
                <a:solidFill>
                  <a:schemeClr val="accent1"/>
                </a:solidFill>
              </a:rPr>
              <a:t>messages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53" y="1412776"/>
            <a:ext cx="3969283" cy="20162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391338" y="949571"/>
            <a:ext cx="351633" cy="432048"/>
          </a:xfrm>
          <a:prstGeom prst="down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/>
          <p:nvPr/>
        </p:nvCxnSpPr>
        <p:spPr>
          <a:xfrm>
            <a:off x="3131840" y="2564770"/>
            <a:ext cx="392282" cy="47824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3131840" y="2564770"/>
            <a:ext cx="319844" cy="47824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89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9" y="28925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7" y="36862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92780" y="64961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238" y="28925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226" y="36862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103879" y="64961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B</a:t>
            </a:r>
            <a:endParaRPr lang="zh-TW" altLang="en-US" sz="1400" dirty="0"/>
          </a:p>
        </p:txBody>
      </p:sp>
      <p:cxnSp>
        <p:nvCxnSpPr>
          <p:cNvPr id="9" name="直線單箭頭接點 8"/>
          <p:cNvCxnSpPr>
            <a:stCxn id="2" idx="3"/>
            <a:endCxn id="5" idx="1"/>
          </p:cNvCxnSpPr>
          <p:nvPr/>
        </p:nvCxnSpPr>
        <p:spPr>
          <a:xfrm flipV="1">
            <a:off x="939402" y="500388"/>
            <a:ext cx="71078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31208"/>
              </p:ext>
            </p:extLst>
          </p:nvPr>
        </p:nvGraphicFramePr>
        <p:xfrm>
          <a:off x="939402" y="263691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…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8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312" y="2640598"/>
            <a:ext cx="997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</a:rPr>
              <a:t>Messages</a:t>
            </a:r>
            <a:br>
              <a:rPr lang="en-US" altLang="zh-TW" sz="1600" dirty="0" smtClean="0">
                <a:solidFill>
                  <a:schemeClr val="accent1"/>
                </a:solidFill>
              </a:rPr>
            </a:br>
            <a:r>
              <a:rPr lang="en-US" altLang="zh-TW" sz="1600" dirty="0" smtClean="0">
                <a:solidFill>
                  <a:schemeClr val="accent1"/>
                </a:solidFill>
              </a:rPr>
              <a:t>(Buffer)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315473"/>
              </p:ext>
            </p:extLst>
          </p:nvPr>
        </p:nvGraphicFramePr>
        <p:xfrm>
          <a:off x="978861" y="1772816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 smtClean="0">
                          <a:solidFill>
                            <a:schemeClr val="accent6"/>
                          </a:solidFill>
                        </a:rPr>
                        <a:t>OldestM</a:t>
                      </a:r>
                      <a:endParaRPr lang="zh-TW" altLang="en-US" sz="105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…</a:t>
                      </a:r>
                      <a:endParaRPr lang="zh-TW" altLang="en-US" sz="18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26653" y="1691571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1"/>
                </a:solidFill>
              </a:rPr>
              <a:t>outgoing</a:t>
            </a:r>
          </a:p>
          <a:p>
            <a:r>
              <a:rPr lang="en-US" altLang="zh-TW" sz="1400" dirty="0" smtClean="0">
                <a:solidFill>
                  <a:schemeClr val="accent1"/>
                </a:solidFill>
              </a:rPr>
              <a:t>messages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53" y="1412776"/>
            <a:ext cx="3969283" cy="20162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391338" y="949571"/>
            <a:ext cx="351633" cy="432048"/>
          </a:xfrm>
          <a:prstGeom prst="down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57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00181"/>
            <a:ext cx="4025320" cy="1199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直線單箭頭接點 19"/>
          <p:cNvCxnSpPr/>
          <p:nvPr/>
        </p:nvCxnSpPr>
        <p:spPr>
          <a:xfrm flipH="1">
            <a:off x="3419872" y="1372376"/>
            <a:ext cx="2232249" cy="3136744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283968" y="3429000"/>
            <a:ext cx="274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3"/>
                </a:solidFill>
              </a:rPr>
              <a:t>新增</a:t>
            </a:r>
            <a:r>
              <a:rPr lang="en-US" altLang="zh-TW" dirty="0" smtClean="0">
                <a:solidFill>
                  <a:schemeClr val="accent3"/>
                </a:solidFill>
              </a:rPr>
              <a:t>New message</a:t>
            </a:r>
            <a:r>
              <a:rPr lang="zh-TW" altLang="en-US" dirty="0" smtClean="0">
                <a:solidFill>
                  <a:schemeClr val="accent3"/>
                </a:solidFill>
              </a:rPr>
              <a:t>到</a:t>
            </a:r>
            <a:r>
              <a:rPr lang="en-US" altLang="zh-TW" dirty="0" smtClean="0">
                <a:solidFill>
                  <a:schemeClr val="accent3"/>
                </a:solidFill>
              </a:rPr>
              <a:t>Buffer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600289"/>
              </p:ext>
            </p:extLst>
          </p:nvPr>
        </p:nvGraphicFramePr>
        <p:xfrm>
          <a:off x="997142" y="6140777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 smtClean="0">
                          <a:solidFill>
                            <a:schemeClr val="accent3"/>
                          </a:solidFill>
                        </a:rPr>
                        <a:t>NewM</a:t>
                      </a:r>
                      <a:endParaRPr lang="zh-TW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右大括弧 17"/>
          <p:cNvSpPr/>
          <p:nvPr/>
        </p:nvSpPr>
        <p:spPr>
          <a:xfrm rot="16200000">
            <a:off x="2183431" y="4747147"/>
            <a:ext cx="269507" cy="2411874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58052" y="6144463"/>
            <a:ext cx="997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1"/>
                </a:solidFill>
              </a:rPr>
              <a:t>Messages</a:t>
            </a:r>
            <a:br>
              <a:rPr lang="en-US" altLang="zh-TW" sz="1600" dirty="0">
                <a:solidFill>
                  <a:schemeClr val="accent1"/>
                </a:solidFill>
              </a:rPr>
            </a:br>
            <a:r>
              <a:rPr lang="en-US" altLang="zh-TW" sz="1600" dirty="0">
                <a:solidFill>
                  <a:schemeClr val="accent1"/>
                </a:solidFill>
              </a:rPr>
              <a:t>(Buffer)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17" y="419771"/>
            <a:ext cx="3168352" cy="183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文字方塊 28"/>
          <p:cNvSpPr txBox="1"/>
          <p:nvPr/>
        </p:nvSpPr>
        <p:spPr>
          <a:xfrm>
            <a:off x="728581" y="142771"/>
            <a:ext cx="1636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30" name="直線接點 29"/>
          <p:cNvCxnSpPr/>
          <p:nvPr/>
        </p:nvCxnSpPr>
        <p:spPr>
          <a:xfrm>
            <a:off x="658263" y="1430505"/>
            <a:ext cx="1449211" cy="64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1884874" y="818398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smtClean="0">
                <a:solidFill>
                  <a:schemeClr val="accent2"/>
                </a:solidFill>
              </a:rPr>
              <a:t>(Always true)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515" y="28370"/>
            <a:ext cx="3266425" cy="249289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450076" y="112857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>
                <a:solidFill>
                  <a:schemeClr val="accent5"/>
                </a:solidFill>
              </a:rPr>
              <a:t>1</a:t>
            </a:r>
            <a:endParaRPr lang="zh-TW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50076" y="126465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chemeClr val="accent5"/>
                </a:solidFill>
              </a:rPr>
              <a:t>2</a:t>
            </a:r>
            <a:endParaRPr lang="zh-TW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50076" y="152877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>
                <a:solidFill>
                  <a:schemeClr val="accent5"/>
                </a:solidFill>
              </a:rPr>
              <a:t>3</a:t>
            </a:r>
            <a:endParaRPr lang="zh-TW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38550" y="9660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(Sender)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2051720" y="419770"/>
            <a:ext cx="2448272" cy="952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2115244" y="5541330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accent2"/>
                </a:solidFill>
              </a:rPr>
              <a:t>Full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420392" y="4272"/>
            <a:ext cx="115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MessageRouter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594265" y="-41895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(Sender)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702330"/>
              </p:ext>
            </p:extLst>
          </p:nvPr>
        </p:nvGraphicFramePr>
        <p:xfrm>
          <a:off x="993728" y="4591459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2" name="文字方塊 41"/>
          <p:cNvSpPr txBox="1"/>
          <p:nvPr/>
        </p:nvSpPr>
        <p:spPr>
          <a:xfrm>
            <a:off x="54638" y="4595145"/>
            <a:ext cx="997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</a:rPr>
              <a:t>Messages</a:t>
            </a:r>
            <a:br>
              <a:rPr lang="en-US" altLang="zh-TW" sz="1600" dirty="0" smtClean="0">
                <a:solidFill>
                  <a:schemeClr val="accent1"/>
                </a:solidFill>
              </a:rPr>
            </a:br>
            <a:r>
              <a:rPr lang="en-US" altLang="zh-TW" sz="1600" dirty="0" smtClean="0">
                <a:solidFill>
                  <a:schemeClr val="accent1"/>
                </a:solidFill>
              </a:rPr>
              <a:t>(Buffer)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398738" y="5389815"/>
            <a:ext cx="169319" cy="37748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05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9" y="28925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7" y="36862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92780" y="64961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238" y="28925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226" y="36862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103879" y="64961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B</a:t>
            </a:r>
            <a:endParaRPr lang="zh-TW" altLang="en-US" sz="1400" dirty="0"/>
          </a:p>
        </p:txBody>
      </p:sp>
      <p:cxnSp>
        <p:nvCxnSpPr>
          <p:cNvPr id="9" name="直線單箭頭接點 8"/>
          <p:cNvCxnSpPr>
            <a:stCxn id="2" idx="3"/>
            <a:endCxn id="5" idx="1"/>
          </p:cNvCxnSpPr>
          <p:nvPr/>
        </p:nvCxnSpPr>
        <p:spPr>
          <a:xfrm flipV="1">
            <a:off x="939402" y="500388"/>
            <a:ext cx="71078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846224"/>
              </p:ext>
            </p:extLst>
          </p:nvPr>
        </p:nvGraphicFramePr>
        <p:xfrm>
          <a:off x="939402" y="263691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…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>
                          <a:solidFill>
                            <a:schemeClr val="accent3"/>
                          </a:solidFill>
                        </a:rPr>
                        <a:t>NewM</a:t>
                      </a:r>
                      <a:endParaRPr lang="zh-TW" altLang="en-US" sz="12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312" y="2640598"/>
            <a:ext cx="997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</a:rPr>
              <a:t>Messages</a:t>
            </a:r>
            <a:br>
              <a:rPr lang="en-US" altLang="zh-TW" sz="1600" dirty="0" smtClean="0">
                <a:solidFill>
                  <a:schemeClr val="accent1"/>
                </a:solidFill>
              </a:rPr>
            </a:br>
            <a:r>
              <a:rPr lang="en-US" altLang="zh-TW" sz="1600" dirty="0" smtClean="0">
                <a:solidFill>
                  <a:schemeClr val="accent1"/>
                </a:solidFill>
              </a:rPr>
              <a:t>(Buffer)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60254"/>
              </p:ext>
            </p:extLst>
          </p:nvPr>
        </p:nvGraphicFramePr>
        <p:xfrm>
          <a:off x="978861" y="1772816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 smtClean="0">
                          <a:solidFill>
                            <a:schemeClr val="accent6"/>
                          </a:solidFill>
                        </a:rPr>
                        <a:t>OldestM</a:t>
                      </a:r>
                      <a:endParaRPr lang="zh-TW" altLang="en-US" sz="105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…</a:t>
                      </a:r>
                      <a:endParaRPr lang="zh-TW" altLang="en-US" sz="18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26653" y="1691571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1"/>
                </a:solidFill>
              </a:rPr>
              <a:t>outgoing</a:t>
            </a:r>
          </a:p>
          <a:p>
            <a:r>
              <a:rPr lang="en-US" altLang="zh-TW" sz="1400" dirty="0" smtClean="0">
                <a:solidFill>
                  <a:schemeClr val="accent1"/>
                </a:solidFill>
              </a:rPr>
              <a:t>messages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53" y="1412776"/>
            <a:ext cx="3969283" cy="20162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391338" y="949571"/>
            <a:ext cx="351633" cy="432048"/>
          </a:xfrm>
          <a:prstGeom prst="down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47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622813" y="3027066"/>
            <a:ext cx="3898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/>
              <a:t>當</a:t>
            </a:r>
            <a:r>
              <a:rPr lang="en-US" altLang="zh-TW" sz="2400" dirty="0" smtClean="0"/>
              <a:t>Messages(Buffer)</a:t>
            </a:r>
            <a:r>
              <a:rPr lang="zh-TW" altLang="en-US" sz="2400" dirty="0" smtClean="0">
                <a:solidFill>
                  <a:schemeClr val="accent3"/>
                </a:solidFill>
              </a:rPr>
              <a:t>尚有空間</a:t>
            </a:r>
            <a:endParaRPr lang="zh-TW" altLang="en-US" sz="2400" dirty="0">
              <a:solidFill>
                <a:schemeClr val="accent3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995936" y="2433074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3"/>
                </a:solidFill>
              </a:rPr>
              <a:t>Scenario 1</a:t>
            </a:r>
            <a:endParaRPr lang="zh-TW" alt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52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575" y="432928"/>
            <a:ext cx="4248472" cy="167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文字方塊 15"/>
          <p:cNvSpPr txBox="1"/>
          <p:nvPr/>
        </p:nvSpPr>
        <p:spPr>
          <a:xfrm>
            <a:off x="5338295" y="91982"/>
            <a:ext cx="1636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948264" y="45815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(Sender)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cxnSp>
        <p:nvCxnSpPr>
          <p:cNvPr id="26" name="直線接點 25"/>
          <p:cNvCxnSpPr/>
          <p:nvPr/>
        </p:nvCxnSpPr>
        <p:spPr>
          <a:xfrm>
            <a:off x="5220072" y="1690433"/>
            <a:ext cx="34563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4756985" y="3500901"/>
            <a:ext cx="391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3"/>
                </a:solidFill>
              </a:rPr>
              <a:t>新增</a:t>
            </a:r>
            <a:r>
              <a:rPr lang="en-US" altLang="zh-TW" dirty="0" smtClean="0">
                <a:solidFill>
                  <a:schemeClr val="accent3"/>
                </a:solidFill>
              </a:rPr>
              <a:t>New message</a:t>
            </a:r>
            <a:r>
              <a:rPr lang="zh-TW" altLang="en-US" dirty="0" smtClean="0">
                <a:solidFill>
                  <a:schemeClr val="accent3"/>
                </a:solidFill>
              </a:rPr>
              <a:t>到</a:t>
            </a:r>
            <a:r>
              <a:rPr lang="en-US" altLang="zh-TW" dirty="0" err="1" smtClean="0">
                <a:solidFill>
                  <a:schemeClr val="accent3"/>
                </a:solidFill>
              </a:rPr>
              <a:t>outgoingMessages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047411"/>
              </p:ext>
            </p:extLst>
          </p:nvPr>
        </p:nvGraphicFramePr>
        <p:xfrm>
          <a:off x="1204113" y="5913621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 smtClean="0">
                          <a:solidFill>
                            <a:schemeClr val="accent6"/>
                          </a:solidFill>
                        </a:rPr>
                        <a:t>OldestM</a:t>
                      </a:r>
                      <a:endParaRPr lang="zh-TW" altLang="en-US" sz="105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>
                          <a:solidFill>
                            <a:schemeClr val="accent3"/>
                          </a:solidFill>
                        </a:rPr>
                        <a:t>NewM</a:t>
                      </a:r>
                      <a:endParaRPr lang="zh-TW" altLang="en-US" sz="20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251905" y="5832376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1"/>
                </a:solidFill>
              </a:rPr>
              <a:t>outgoing</a:t>
            </a:r>
          </a:p>
          <a:p>
            <a:r>
              <a:rPr lang="en-US" altLang="zh-TW" sz="1400" dirty="0" smtClean="0">
                <a:solidFill>
                  <a:schemeClr val="accent1"/>
                </a:solidFill>
              </a:rPr>
              <a:t>messages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 flipH="1">
            <a:off x="3419872" y="1744215"/>
            <a:ext cx="2088232" cy="4088161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17" y="419771"/>
            <a:ext cx="3168352" cy="183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文字方塊 31"/>
          <p:cNvSpPr txBox="1"/>
          <p:nvPr/>
        </p:nvSpPr>
        <p:spPr>
          <a:xfrm>
            <a:off x="728581" y="142771"/>
            <a:ext cx="1636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33" name="直線接點 32"/>
          <p:cNvCxnSpPr/>
          <p:nvPr/>
        </p:nvCxnSpPr>
        <p:spPr>
          <a:xfrm>
            <a:off x="658263" y="1700470"/>
            <a:ext cx="2616160" cy="64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1884874" y="818398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smtClean="0">
                <a:solidFill>
                  <a:schemeClr val="accent2"/>
                </a:solidFill>
              </a:rPr>
              <a:t>(Always true)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8515" y="28370"/>
            <a:ext cx="3266425" cy="249289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450076" y="112857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>
                <a:solidFill>
                  <a:schemeClr val="accent5"/>
                </a:solidFill>
              </a:rPr>
              <a:t>1</a:t>
            </a:r>
            <a:endParaRPr lang="zh-TW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50076" y="126465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chemeClr val="accent5"/>
                </a:solidFill>
              </a:rPr>
              <a:t>2</a:t>
            </a:r>
            <a:endParaRPr lang="zh-TW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450076" y="152877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>
                <a:solidFill>
                  <a:schemeClr val="accent5"/>
                </a:solidFill>
              </a:rPr>
              <a:t>3</a:t>
            </a:r>
            <a:endParaRPr lang="zh-TW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338550" y="9660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(Sender)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3294940" y="548680"/>
            <a:ext cx="1197635" cy="1087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91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9" y="28925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7" y="36862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92780" y="64961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238" y="28925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226" y="36862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103879" y="64961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B</a:t>
            </a:r>
            <a:endParaRPr lang="zh-TW" altLang="en-US" sz="1400" dirty="0"/>
          </a:p>
        </p:txBody>
      </p:sp>
      <p:cxnSp>
        <p:nvCxnSpPr>
          <p:cNvPr id="9" name="直線單箭頭接點 8"/>
          <p:cNvCxnSpPr>
            <a:stCxn id="2" idx="3"/>
            <a:endCxn id="5" idx="1"/>
          </p:cNvCxnSpPr>
          <p:nvPr/>
        </p:nvCxnSpPr>
        <p:spPr>
          <a:xfrm flipV="1">
            <a:off x="939402" y="500388"/>
            <a:ext cx="71078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569124"/>
              </p:ext>
            </p:extLst>
          </p:nvPr>
        </p:nvGraphicFramePr>
        <p:xfrm>
          <a:off x="939402" y="263691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…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>
                          <a:solidFill>
                            <a:schemeClr val="accent3"/>
                          </a:solidFill>
                        </a:rPr>
                        <a:t>NewM</a:t>
                      </a:r>
                      <a:endParaRPr lang="zh-TW" altLang="en-US" sz="12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312" y="2640598"/>
            <a:ext cx="997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</a:rPr>
              <a:t>Messages</a:t>
            </a:r>
            <a:br>
              <a:rPr lang="en-US" altLang="zh-TW" sz="1600" dirty="0" smtClean="0">
                <a:solidFill>
                  <a:schemeClr val="accent1"/>
                </a:solidFill>
              </a:rPr>
            </a:br>
            <a:r>
              <a:rPr lang="en-US" altLang="zh-TW" sz="1600" dirty="0" smtClean="0">
                <a:solidFill>
                  <a:schemeClr val="accent1"/>
                </a:solidFill>
              </a:rPr>
              <a:t>(Buffer)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171022"/>
              </p:ext>
            </p:extLst>
          </p:nvPr>
        </p:nvGraphicFramePr>
        <p:xfrm>
          <a:off x="978861" y="1772816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 smtClean="0">
                          <a:solidFill>
                            <a:schemeClr val="accent6"/>
                          </a:solidFill>
                        </a:rPr>
                        <a:t>OldestM</a:t>
                      </a:r>
                      <a:endParaRPr lang="zh-TW" altLang="en-US" sz="105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>
                          <a:solidFill>
                            <a:schemeClr val="accent3"/>
                          </a:solidFill>
                        </a:rPr>
                        <a:t>NewM</a:t>
                      </a:r>
                      <a:endParaRPr lang="zh-TW" altLang="en-US" sz="12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26653" y="1691571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1"/>
                </a:solidFill>
              </a:rPr>
              <a:t>outgoing</a:t>
            </a:r>
          </a:p>
          <a:p>
            <a:r>
              <a:rPr lang="en-US" altLang="zh-TW" sz="1400" dirty="0" smtClean="0">
                <a:solidFill>
                  <a:schemeClr val="accent1"/>
                </a:solidFill>
              </a:rPr>
              <a:t>messages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53" y="1412776"/>
            <a:ext cx="3969283" cy="20162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391338" y="949571"/>
            <a:ext cx="351633" cy="432048"/>
          </a:xfrm>
          <a:prstGeom prst="down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59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03233"/>
            <a:ext cx="4225777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62744" y="673170"/>
            <a:ext cx="4242545" cy="2826448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88260" y="2023973"/>
            <a:ext cx="3992151" cy="127177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68877" y="322284"/>
            <a:ext cx="1636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178846" y="276117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(Sender)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95265"/>
            <a:ext cx="2749454" cy="1456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6292428" y="-11172"/>
            <a:ext cx="1264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>
                <a:solidFill>
                  <a:srgbClr val="FF0000"/>
                </a:solidFill>
              </a:rPr>
              <a:t>ActiveRouter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32040" y="394862"/>
            <a:ext cx="4104456" cy="64183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262651" y="460783"/>
            <a:ext cx="2952328" cy="1563190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71787" y="1200046"/>
            <a:ext cx="3386109" cy="419748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674" y="3068960"/>
            <a:ext cx="3467188" cy="2069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矩形 16"/>
          <p:cNvSpPr/>
          <p:nvPr/>
        </p:nvSpPr>
        <p:spPr>
          <a:xfrm>
            <a:off x="5161214" y="2822420"/>
            <a:ext cx="3556648" cy="2316147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3857896" y="1124744"/>
            <a:ext cx="1392778" cy="117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3857896" y="1619794"/>
            <a:ext cx="1303318" cy="1675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084877" y="1951314"/>
            <a:ext cx="389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2"/>
                </a:solidFill>
              </a:rPr>
              <a:t>確認</a:t>
            </a:r>
            <a:r>
              <a:rPr lang="en-US" altLang="zh-TW" dirty="0" smtClean="0">
                <a:solidFill>
                  <a:schemeClr val="accent2"/>
                </a:solidFill>
              </a:rPr>
              <a:t>message</a:t>
            </a:r>
            <a:r>
              <a:rPr lang="zh-TW" altLang="en-US" dirty="0" smtClean="0">
                <a:solidFill>
                  <a:schemeClr val="accent2"/>
                </a:solidFill>
              </a:rPr>
              <a:t>和</a:t>
            </a:r>
            <a:r>
              <a:rPr lang="en-US" altLang="zh-TW" dirty="0" smtClean="0">
                <a:solidFill>
                  <a:schemeClr val="accent2"/>
                </a:solidFill>
              </a:rPr>
              <a:t>connection</a:t>
            </a:r>
            <a:r>
              <a:rPr lang="zh-TW" altLang="en-US" dirty="0" smtClean="0">
                <a:solidFill>
                  <a:schemeClr val="accent2"/>
                </a:solidFill>
              </a:rPr>
              <a:t>數量不為零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262651" y="5116542"/>
            <a:ext cx="353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2"/>
                </a:solidFill>
              </a:rPr>
              <a:t>確認自己沒有在跟別人傳</a:t>
            </a:r>
            <a:r>
              <a:rPr lang="en-US" altLang="zh-TW" dirty="0" smtClean="0">
                <a:solidFill>
                  <a:schemeClr val="accent2"/>
                </a:solidFill>
              </a:rPr>
              <a:t>message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557133" y="-26561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(Sender)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1787" y="1766666"/>
            <a:ext cx="2300014" cy="20987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3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03233"/>
            <a:ext cx="4225777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62744" y="673170"/>
            <a:ext cx="4242545" cy="2826448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88260" y="2023973"/>
            <a:ext cx="3992151" cy="127177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68877" y="322284"/>
            <a:ext cx="1636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178846" y="276117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(Sender)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292428" y="-11172"/>
            <a:ext cx="1264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>
                <a:solidFill>
                  <a:srgbClr val="FF0000"/>
                </a:solidFill>
              </a:rPr>
              <a:t>ActiveRouter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32040" y="394862"/>
            <a:ext cx="4104456" cy="64183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557133" y="-26561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(Sender)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1787" y="1766666"/>
            <a:ext cx="2300014" cy="209874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359" y="1297646"/>
            <a:ext cx="3535820" cy="21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矩形 22"/>
          <p:cNvSpPr/>
          <p:nvPr/>
        </p:nvSpPr>
        <p:spPr>
          <a:xfrm>
            <a:off x="5076058" y="1169603"/>
            <a:ext cx="3816424" cy="2320008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471787" y="1200046"/>
            <a:ext cx="3386109" cy="41974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2771801" y="1409920"/>
            <a:ext cx="2304257" cy="461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796136" y="3499618"/>
            <a:ext cx="262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2"/>
                </a:solidFill>
              </a:rPr>
              <a:t>開始傳</a:t>
            </a:r>
            <a:r>
              <a:rPr lang="en-US" altLang="zh-TW" dirty="0" err="1" smtClean="0">
                <a:solidFill>
                  <a:schemeClr val="accent2"/>
                </a:solidFill>
              </a:rPr>
              <a:t>outgoingMessages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35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9" y="28925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7" y="36862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92780" y="64961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238" y="28925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226" y="36862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103879" y="64961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B</a:t>
            </a:r>
            <a:endParaRPr lang="zh-TW" altLang="en-US" sz="1400" dirty="0"/>
          </a:p>
        </p:txBody>
      </p:sp>
      <p:cxnSp>
        <p:nvCxnSpPr>
          <p:cNvPr id="9" name="直線單箭頭接點 8"/>
          <p:cNvCxnSpPr>
            <a:stCxn id="2" idx="3"/>
            <a:endCxn id="5" idx="1"/>
          </p:cNvCxnSpPr>
          <p:nvPr/>
        </p:nvCxnSpPr>
        <p:spPr>
          <a:xfrm flipV="1">
            <a:off x="939402" y="500388"/>
            <a:ext cx="71078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671003"/>
              </p:ext>
            </p:extLst>
          </p:nvPr>
        </p:nvGraphicFramePr>
        <p:xfrm>
          <a:off x="939402" y="263691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…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>
                          <a:solidFill>
                            <a:schemeClr val="accent3"/>
                          </a:solidFill>
                        </a:rPr>
                        <a:t>NewM</a:t>
                      </a:r>
                      <a:endParaRPr lang="zh-TW" altLang="en-US" sz="12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312" y="2640598"/>
            <a:ext cx="997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</a:rPr>
              <a:t>Messages</a:t>
            </a:r>
            <a:br>
              <a:rPr lang="en-US" altLang="zh-TW" sz="1600" dirty="0" smtClean="0">
                <a:solidFill>
                  <a:schemeClr val="accent1"/>
                </a:solidFill>
              </a:rPr>
            </a:br>
            <a:r>
              <a:rPr lang="en-US" altLang="zh-TW" sz="1600" dirty="0" smtClean="0">
                <a:solidFill>
                  <a:schemeClr val="accent1"/>
                </a:solidFill>
              </a:rPr>
              <a:t>(Buffer)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641502"/>
              </p:ext>
            </p:extLst>
          </p:nvPr>
        </p:nvGraphicFramePr>
        <p:xfrm>
          <a:off x="978861" y="1772816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 smtClean="0">
                          <a:solidFill>
                            <a:schemeClr val="accent6"/>
                          </a:solidFill>
                        </a:rPr>
                        <a:t>OldestM</a:t>
                      </a:r>
                      <a:endParaRPr lang="zh-TW" altLang="en-US" sz="105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>
                          <a:solidFill>
                            <a:schemeClr val="accent3"/>
                          </a:solidFill>
                        </a:rPr>
                        <a:t>NewM</a:t>
                      </a:r>
                      <a:endParaRPr lang="zh-TW" altLang="en-US" sz="12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26653" y="1691571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1"/>
                </a:solidFill>
              </a:rPr>
              <a:t>outgoing</a:t>
            </a:r>
          </a:p>
          <a:p>
            <a:r>
              <a:rPr lang="en-US" altLang="zh-TW" sz="1400" dirty="0" smtClean="0">
                <a:solidFill>
                  <a:schemeClr val="accent1"/>
                </a:solidFill>
              </a:rPr>
              <a:t>messages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53" y="1412776"/>
            <a:ext cx="3969283" cy="20162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391338" y="949571"/>
            <a:ext cx="351633" cy="432048"/>
          </a:xfrm>
          <a:prstGeom prst="down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997573" y="280280"/>
            <a:ext cx="81028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3"/>
                </a:solidFill>
              </a:rPr>
              <a:t>NewM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026507" y="289251"/>
            <a:ext cx="95795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chemeClr val="accent6"/>
                </a:solidFill>
              </a:rPr>
              <a:t>oldestM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99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9" y="28925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7" y="36862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92780" y="64961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238" y="28925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226" y="36862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103879" y="64961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B</a:t>
            </a:r>
            <a:endParaRPr lang="zh-TW" altLang="en-US" sz="1400" dirty="0"/>
          </a:p>
        </p:txBody>
      </p:sp>
      <p:cxnSp>
        <p:nvCxnSpPr>
          <p:cNvPr id="9" name="直線單箭頭接點 8"/>
          <p:cNvCxnSpPr>
            <a:stCxn id="2" idx="3"/>
            <a:endCxn id="5" idx="1"/>
          </p:cNvCxnSpPr>
          <p:nvPr/>
        </p:nvCxnSpPr>
        <p:spPr>
          <a:xfrm flipV="1">
            <a:off x="939402" y="500388"/>
            <a:ext cx="71078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671003"/>
              </p:ext>
            </p:extLst>
          </p:nvPr>
        </p:nvGraphicFramePr>
        <p:xfrm>
          <a:off x="939402" y="263691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…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>
                          <a:solidFill>
                            <a:schemeClr val="accent3"/>
                          </a:solidFill>
                        </a:rPr>
                        <a:t>NewM</a:t>
                      </a:r>
                      <a:endParaRPr lang="zh-TW" altLang="en-US" sz="12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312" y="2640598"/>
            <a:ext cx="997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</a:rPr>
              <a:t>Messages</a:t>
            </a:r>
            <a:br>
              <a:rPr lang="en-US" altLang="zh-TW" sz="1600" dirty="0" smtClean="0">
                <a:solidFill>
                  <a:schemeClr val="accent1"/>
                </a:solidFill>
              </a:rPr>
            </a:br>
            <a:r>
              <a:rPr lang="en-US" altLang="zh-TW" sz="1600" dirty="0" smtClean="0">
                <a:solidFill>
                  <a:schemeClr val="accent1"/>
                </a:solidFill>
              </a:rPr>
              <a:t>(Buffer)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641502"/>
              </p:ext>
            </p:extLst>
          </p:nvPr>
        </p:nvGraphicFramePr>
        <p:xfrm>
          <a:off x="978861" y="1772816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 smtClean="0">
                          <a:solidFill>
                            <a:schemeClr val="accent6"/>
                          </a:solidFill>
                        </a:rPr>
                        <a:t>OldestM</a:t>
                      </a:r>
                      <a:endParaRPr lang="zh-TW" altLang="en-US" sz="105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>
                          <a:solidFill>
                            <a:schemeClr val="accent3"/>
                          </a:solidFill>
                        </a:rPr>
                        <a:t>NewM</a:t>
                      </a:r>
                      <a:endParaRPr lang="zh-TW" altLang="en-US" sz="12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26653" y="1691571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1"/>
                </a:solidFill>
              </a:rPr>
              <a:t>outgoing</a:t>
            </a:r>
          </a:p>
          <a:p>
            <a:r>
              <a:rPr lang="en-US" altLang="zh-TW" sz="1400" dirty="0" smtClean="0">
                <a:solidFill>
                  <a:schemeClr val="accent1"/>
                </a:solidFill>
              </a:rPr>
              <a:t>messages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53" y="1412776"/>
            <a:ext cx="3969283" cy="20162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391338" y="949571"/>
            <a:ext cx="351633" cy="432048"/>
          </a:xfrm>
          <a:prstGeom prst="down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3111018" y="306750"/>
            <a:ext cx="81028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3"/>
                </a:solidFill>
              </a:rPr>
              <a:t>NewM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139952" y="315721"/>
            <a:ext cx="95795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chemeClr val="accent6"/>
                </a:solidFill>
              </a:rPr>
              <a:t>oldestM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99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9" y="28925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7" y="36862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92780" y="64961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238" y="28925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226" y="36862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103879" y="64961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B</a:t>
            </a:r>
            <a:endParaRPr lang="zh-TW" altLang="en-US" sz="1400" dirty="0"/>
          </a:p>
        </p:txBody>
      </p:sp>
      <p:cxnSp>
        <p:nvCxnSpPr>
          <p:cNvPr id="9" name="直線單箭頭接點 8"/>
          <p:cNvCxnSpPr>
            <a:stCxn id="2" idx="3"/>
            <a:endCxn id="5" idx="1"/>
          </p:cNvCxnSpPr>
          <p:nvPr/>
        </p:nvCxnSpPr>
        <p:spPr>
          <a:xfrm flipV="1">
            <a:off x="939402" y="500388"/>
            <a:ext cx="71078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520820"/>
              </p:ext>
            </p:extLst>
          </p:nvPr>
        </p:nvGraphicFramePr>
        <p:xfrm>
          <a:off x="939402" y="263691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…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>
                          <a:solidFill>
                            <a:schemeClr val="accent3"/>
                          </a:solidFill>
                        </a:rPr>
                        <a:t>NewM</a:t>
                      </a:r>
                      <a:endParaRPr lang="zh-TW" altLang="en-US" sz="12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312" y="2640598"/>
            <a:ext cx="997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</a:rPr>
              <a:t>Messages</a:t>
            </a:r>
            <a:br>
              <a:rPr lang="en-US" altLang="zh-TW" sz="1600" dirty="0" smtClean="0">
                <a:solidFill>
                  <a:schemeClr val="accent1"/>
                </a:solidFill>
              </a:rPr>
            </a:br>
            <a:r>
              <a:rPr lang="en-US" altLang="zh-TW" sz="1600" dirty="0" smtClean="0">
                <a:solidFill>
                  <a:schemeClr val="accent1"/>
                </a:solidFill>
              </a:rPr>
              <a:t>(Buffer)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099509"/>
              </p:ext>
            </p:extLst>
          </p:nvPr>
        </p:nvGraphicFramePr>
        <p:xfrm>
          <a:off x="978861" y="1772816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 smtClean="0">
                          <a:solidFill>
                            <a:schemeClr val="accent6"/>
                          </a:solidFill>
                        </a:rPr>
                        <a:t>OldestM</a:t>
                      </a:r>
                      <a:endParaRPr lang="zh-TW" altLang="en-US" sz="105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>
                          <a:solidFill>
                            <a:schemeClr val="accent3"/>
                          </a:solidFill>
                        </a:rPr>
                        <a:t>NewM</a:t>
                      </a:r>
                      <a:endParaRPr lang="zh-TW" altLang="en-US" sz="12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26653" y="1691571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1"/>
                </a:solidFill>
              </a:rPr>
              <a:t>outgoing</a:t>
            </a:r>
          </a:p>
          <a:p>
            <a:r>
              <a:rPr lang="en-US" altLang="zh-TW" sz="1400" dirty="0" smtClean="0">
                <a:solidFill>
                  <a:schemeClr val="accent1"/>
                </a:solidFill>
              </a:rPr>
              <a:t>messages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53" y="1412776"/>
            <a:ext cx="3969283" cy="20162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391338" y="949571"/>
            <a:ext cx="351633" cy="432048"/>
          </a:xfrm>
          <a:prstGeom prst="down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948264" y="173459"/>
            <a:ext cx="957955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3"/>
                </a:solidFill>
              </a:rPr>
              <a:t>NewM</a:t>
            </a:r>
            <a:r>
              <a:rPr lang="en-US" altLang="zh-TW" dirty="0" smtClean="0">
                <a:solidFill>
                  <a:schemeClr val="accent3"/>
                </a:solidFill>
              </a:rPr>
              <a:t/>
            </a:r>
            <a:br>
              <a:rPr lang="en-US" altLang="zh-TW" dirty="0" smtClean="0">
                <a:solidFill>
                  <a:schemeClr val="accent3"/>
                </a:solidFill>
              </a:rPr>
            </a:br>
            <a:r>
              <a:rPr lang="en-US" altLang="zh-TW" dirty="0" err="1" smtClean="0">
                <a:solidFill>
                  <a:schemeClr val="accent6"/>
                </a:solidFill>
              </a:rPr>
              <a:t>oldestM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38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/>
              <a:t>TransferDone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9346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477" y="465640"/>
            <a:ext cx="4805326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099565" y="105600"/>
            <a:ext cx="1636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1" y="620688"/>
            <a:ext cx="3687117" cy="4480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816009" y="188641"/>
            <a:ext cx="992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ActiveRouter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1654629" y="661851"/>
            <a:ext cx="2673531" cy="1062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15018" y="1770139"/>
            <a:ext cx="848319" cy="64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442896" y="1060708"/>
            <a:ext cx="4644008" cy="14321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442896" y="2569178"/>
            <a:ext cx="4644008" cy="19399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442896" y="797004"/>
            <a:ext cx="4291801" cy="21319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11" idx="1"/>
          </p:cNvCxnSpPr>
          <p:nvPr/>
        </p:nvCxnSpPr>
        <p:spPr>
          <a:xfrm flipH="1">
            <a:off x="3419872" y="903599"/>
            <a:ext cx="1023024" cy="4325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7020272" y="327140"/>
            <a:ext cx="15263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accent2"/>
                </a:solidFill>
              </a:rPr>
              <a:t>到</a:t>
            </a:r>
            <a:r>
              <a:rPr lang="en-US" altLang="zh-TW" sz="1100" dirty="0" smtClean="0">
                <a:solidFill>
                  <a:schemeClr val="accent2"/>
                </a:solidFill>
              </a:rPr>
              <a:t>Messages(Buffer)</a:t>
            </a:r>
            <a:r>
              <a:rPr lang="zh-TW" altLang="en-US" sz="1100" dirty="0" smtClean="0">
                <a:solidFill>
                  <a:schemeClr val="accent2"/>
                </a:solidFill>
              </a:rPr>
              <a:t>內</a:t>
            </a:r>
            <a:endParaRPr lang="en-US" altLang="zh-TW" sz="1100" dirty="0" smtClean="0">
              <a:solidFill>
                <a:schemeClr val="accent2"/>
              </a:solidFill>
            </a:endParaRPr>
          </a:p>
          <a:p>
            <a:r>
              <a:rPr lang="zh-TW" altLang="en-US" sz="1100" dirty="0" smtClean="0">
                <a:solidFill>
                  <a:schemeClr val="accent2"/>
                </a:solidFill>
              </a:rPr>
              <a:t>找剛剛傳完的</a:t>
            </a:r>
            <a:r>
              <a:rPr lang="en-US" altLang="zh-TW" sz="1100" dirty="0" smtClean="0">
                <a:solidFill>
                  <a:schemeClr val="accent2"/>
                </a:solidFill>
              </a:rPr>
              <a:t>message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663225"/>
              </p:ext>
            </p:extLst>
          </p:nvPr>
        </p:nvGraphicFramePr>
        <p:xfrm>
          <a:off x="1211325" y="572362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…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>
                          <a:solidFill>
                            <a:schemeClr val="accent3"/>
                          </a:solidFill>
                        </a:rPr>
                        <a:t>NewM</a:t>
                      </a:r>
                      <a:endParaRPr lang="zh-TW" altLang="en-US" sz="12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272235" y="5727308"/>
            <a:ext cx="997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</a:rPr>
              <a:t>Messages</a:t>
            </a:r>
            <a:br>
              <a:rPr lang="en-US" altLang="zh-TW" sz="1600" dirty="0" smtClean="0">
                <a:solidFill>
                  <a:schemeClr val="accent1"/>
                </a:solidFill>
              </a:rPr>
            </a:br>
            <a:r>
              <a:rPr lang="en-US" altLang="zh-TW" sz="1600" dirty="0" smtClean="0">
                <a:solidFill>
                  <a:schemeClr val="accent1"/>
                </a:solidFill>
              </a:rPr>
              <a:t>(Buffer)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3625299" y="609634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4565123" y="6099343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099649" y="6341502"/>
            <a:ext cx="810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dirty="0" err="1">
                <a:solidFill>
                  <a:schemeClr val="accent3"/>
                </a:solidFill>
              </a:rPr>
              <a:t>NewM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20169" y="6341502"/>
            <a:ext cx="988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dirty="0" err="1">
                <a:solidFill>
                  <a:schemeClr val="accent6"/>
                </a:solidFill>
              </a:rPr>
              <a:t>OldestM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934977" y="5730011"/>
            <a:ext cx="1239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NullPointer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808717" y="10560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(Sender)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659835" y="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(Sender)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79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477" y="465640"/>
            <a:ext cx="4805326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099565" y="105600"/>
            <a:ext cx="1636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1" y="620688"/>
            <a:ext cx="3687117" cy="4480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816009" y="188641"/>
            <a:ext cx="992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ActiveRouter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1654629" y="661851"/>
            <a:ext cx="2673531" cy="1062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15018" y="1770139"/>
            <a:ext cx="848319" cy="64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442896" y="1060708"/>
            <a:ext cx="4644008" cy="143218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903386" y="2123564"/>
            <a:ext cx="4361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把傳完的</a:t>
            </a:r>
            <a:r>
              <a:rPr lang="en-US" altLang="zh-TW" dirty="0" smtClean="0">
                <a:solidFill>
                  <a:srgbClr val="FF0000"/>
                </a:solidFill>
              </a:rPr>
              <a:t>message</a:t>
            </a:r>
            <a:r>
              <a:rPr lang="zh-TW" altLang="en-US" dirty="0" smtClean="0">
                <a:solidFill>
                  <a:srgbClr val="FF0000"/>
                </a:solidFill>
              </a:rPr>
              <a:t>從</a:t>
            </a:r>
            <a:r>
              <a:rPr lang="en-US" altLang="zh-TW" dirty="0" err="1" smtClean="0">
                <a:solidFill>
                  <a:srgbClr val="FF0000"/>
                </a:solidFill>
              </a:rPr>
              <a:t>outgoingMessages</a:t>
            </a:r>
            <a:r>
              <a:rPr lang="zh-TW" altLang="en-US" dirty="0" smtClean="0">
                <a:solidFill>
                  <a:srgbClr val="FF0000"/>
                </a:solidFill>
              </a:rPr>
              <a:t>刪除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42896" y="2569178"/>
            <a:ext cx="4644008" cy="19399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808717" y="10560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(Sender)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659835" y="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(Sender)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30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17" y="419771"/>
            <a:ext cx="3168352" cy="183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728581" y="142771"/>
            <a:ext cx="1636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V="1">
            <a:off x="649555" y="1462681"/>
            <a:ext cx="1402165" cy="22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884874" y="818398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smtClean="0">
                <a:solidFill>
                  <a:schemeClr val="accent2"/>
                </a:solidFill>
              </a:rPr>
              <a:t>(Always true)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515" y="28370"/>
            <a:ext cx="3266425" cy="249289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50076" y="126465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chemeClr val="accent5"/>
                </a:solidFill>
              </a:rPr>
              <a:t>1</a:t>
            </a:r>
            <a:endParaRPr lang="zh-TW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50076" y="152877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>
                <a:solidFill>
                  <a:schemeClr val="accent5"/>
                </a:solidFill>
              </a:rPr>
              <a:t>2</a:t>
            </a:r>
            <a:endParaRPr lang="zh-TW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38550" y="9660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(Sender)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00181"/>
            <a:ext cx="4025320" cy="1199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直線單箭頭接點 12"/>
          <p:cNvCxnSpPr/>
          <p:nvPr/>
        </p:nvCxnSpPr>
        <p:spPr>
          <a:xfrm flipV="1">
            <a:off x="2051720" y="419770"/>
            <a:ext cx="2448272" cy="952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73186"/>
              </p:ext>
            </p:extLst>
          </p:nvPr>
        </p:nvGraphicFramePr>
        <p:xfrm>
          <a:off x="1112148" y="4653136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err="1" smtClean="0">
                          <a:solidFill>
                            <a:schemeClr val="accent6"/>
                          </a:solidFill>
                        </a:rPr>
                        <a:t>oldestM</a:t>
                      </a:r>
                      <a:endParaRPr lang="zh-TW" altLang="en-US" sz="11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173058" y="4656822"/>
            <a:ext cx="997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</a:rPr>
              <a:t>Messages</a:t>
            </a:r>
            <a:br>
              <a:rPr lang="en-US" altLang="zh-TW" sz="1600" dirty="0" smtClean="0">
                <a:solidFill>
                  <a:schemeClr val="accent1"/>
                </a:solidFill>
              </a:rPr>
            </a:br>
            <a:r>
              <a:rPr lang="en-US" altLang="zh-TW" sz="1600" dirty="0" smtClean="0">
                <a:solidFill>
                  <a:schemeClr val="accent1"/>
                </a:solidFill>
              </a:rPr>
              <a:t>(Buffer)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H="1">
            <a:off x="2195736" y="1372376"/>
            <a:ext cx="3456384" cy="3208752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283968" y="3429000"/>
            <a:ext cx="380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3"/>
                </a:solidFill>
              </a:rPr>
              <a:t>新增</a:t>
            </a:r>
            <a:r>
              <a:rPr lang="en-US" altLang="zh-TW" dirty="0" smtClean="0">
                <a:solidFill>
                  <a:schemeClr val="accent3"/>
                </a:solidFill>
              </a:rPr>
              <a:t>New message</a:t>
            </a:r>
            <a:r>
              <a:rPr lang="zh-TW" altLang="en-US" dirty="0" smtClean="0">
                <a:solidFill>
                  <a:schemeClr val="accent3"/>
                </a:solidFill>
              </a:rPr>
              <a:t>到</a:t>
            </a:r>
            <a:r>
              <a:rPr lang="en-US" altLang="zh-TW" dirty="0" smtClean="0">
                <a:solidFill>
                  <a:schemeClr val="accent3"/>
                </a:solidFill>
              </a:rPr>
              <a:t>Messages(Buffer)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420392" y="4272"/>
            <a:ext cx="115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MessageRouter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594265" y="-41895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(Sender)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27" name="向下箭號 26"/>
          <p:cNvSpPr/>
          <p:nvPr/>
        </p:nvSpPr>
        <p:spPr>
          <a:xfrm>
            <a:off x="398738" y="5389815"/>
            <a:ext cx="169319" cy="37748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716457"/>
              </p:ext>
            </p:extLst>
          </p:nvPr>
        </p:nvGraphicFramePr>
        <p:xfrm>
          <a:off x="1104615" y="5949280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err="1" smtClean="0">
                          <a:solidFill>
                            <a:schemeClr val="accent6"/>
                          </a:solidFill>
                        </a:rPr>
                        <a:t>oldestM</a:t>
                      </a:r>
                      <a:endParaRPr lang="zh-TW" altLang="en-US" sz="11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>
                          <a:solidFill>
                            <a:schemeClr val="accent3"/>
                          </a:solidFill>
                        </a:rPr>
                        <a:t>NewM</a:t>
                      </a:r>
                      <a:endParaRPr lang="zh-TW" altLang="en-US" sz="12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165525" y="5952966"/>
            <a:ext cx="997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</a:rPr>
              <a:t>Messages</a:t>
            </a:r>
            <a:br>
              <a:rPr lang="en-US" altLang="zh-TW" sz="1600" dirty="0" smtClean="0">
                <a:solidFill>
                  <a:schemeClr val="accent1"/>
                </a:solidFill>
              </a:rPr>
            </a:br>
            <a:r>
              <a:rPr lang="en-US" altLang="zh-TW" sz="1600" dirty="0" smtClean="0">
                <a:solidFill>
                  <a:schemeClr val="accent1"/>
                </a:solidFill>
              </a:rPr>
              <a:t>(Buffer)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33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023369"/>
              </p:ext>
            </p:extLst>
          </p:nvPr>
        </p:nvGraphicFramePr>
        <p:xfrm>
          <a:off x="978861" y="1772816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>
                          <a:solidFill>
                            <a:schemeClr val="accent6"/>
                          </a:solidFill>
                        </a:rPr>
                        <a:t>oldestM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>
                          <a:solidFill>
                            <a:schemeClr val="accent3"/>
                          </a:solidFill>
                        </a:rPr>
                        <a:t>NewM</a:t>
                      </a:r>
                      <a:endParaRPr lang="zh-TW" altLang="en-US" sz="20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9" y="28925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7" y="36862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92780" y="64961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238" y="28925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226" y="36862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103879" y="64961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B</a:t>
            </a:r>
            <a:endParaRPr lang="zh-TW" altLang="en-US" sz="1400" dirty="0"/>
          </a:p>
        </p:txBody>
      </p:sp>
      <p:cxnSp>
        <p:nvCxnSpPr>
          <p:cNvPr id="9" name="直線單箭頭接點 8"/>
          <p:cNvCxnSpPr>
            <a:stCxn id="2" idx="3"/>
            <a:endCxn id="5" idx="1"/>
          </p:cNvCxnSpPr>
          <p:nvPr/>
        </p:nvCxnSpPr>
        <p:spPr>
          <a:xfrm flipV="1">
            <a:off x="939402" y="500388"/>
            <a:ext cx="71078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向下箭號 21"/>
          <p:cNvSpPr/>
          <p:nvPr/>
        </p:nvSpPr>
        <p:spPr>
          <a:xfrm>
            <a:off x="391338" y="949571"/>
            <a:ext cx="351633" cy="432048"/>
          </a:xfrm>
          <a:prstGeom prst="down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26653" y="1691571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1"/>
                </a:solidFill>
              </a:rPr>
              <a:t>outgoing</a:t>
            </a:r>
          </a:p>
          <a:p>
            <a:r>
              <a:rPr lang="en-US" altLang="zh-TW" sz="1400" dirty="0" smtClean="0">
                <a:solidFill>
                  <a:schemeClr val="accent1"/>
                </a:solidFill>
              </a:rPr>
              <a:t>messages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653" y="1412776"/>
            <a:ext cx="3969283" cy="20162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/>
          <p:nvPr/>
        </p:nvCxnSpPr>
        <p:spPr>
          <a:xfrm>
            <a:off x="3168059" y="1714058"/>
            <a:ext cx="392282" cy="47824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3168059" y="1714058"/>
            <a:ext cx="319844" cy="47824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763688" y="1736546"/>
            <a:ext cx="392282" cy="47824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H="1">
            <a:off x="1763688" y="1736546"/>
            <a:ext cx="319844" cy="47824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6948264" y="173459"/>
            <a:ext cx="957955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3"/>
                </a:solidFill>
              </a:rPr>
              <a:t>NewM</a:t>
            </a:r>
            <a:r>
              <a:rPr lang="en-US" altLang="zh-TW" dirty="0" smtClean="0">
                <a:solidFill>
                  <a:schemeClr val="accent3"/>
                </a:solidFill>
              </a:rPr>
              <a:t/>
            </a:r>
            <a:br>
              <a:rPr lang="en-US" altLang="zh-TW" dirty="0" smtClean="0">
                <a:solidFill>
                  <a:schemeClr val="accent3"/>
                </a:solidFill>
              </a:rPr>
            </a:br>
            <a:r>
              <a:rPr lang="en-US" altLang="zh-TW" dirty="0" err="1" smtClean="0">
                <a:solidFill>
                  <a:schemeClr val="accent6"/>
                </a:solidFill>
              </a:rPr>
              <a:t>oldestM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506988"/>
              </p:ext>
            </p:extLst>
          </p:nvPr>
        </p:nvGraphicFramePr>
        <p:xfrm>
          <a:off x="939402" y="263691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…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>
                          <a:solidFill>
                            <a:schemeClr val="accent3"/>
                          </a:solidFill>
                        </a:rPr>
                        <a:t>NewM</a:t>
                      </a:r>
                      <a:endParaRPr lang="zh-TW" altLang="en-US" sz="12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312" y="2640598"/>
            <a:ext cx="997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</a:rPr>
              <a:t>Messages</a:t>
            </a:r>
            <a:br>
              <a:rPr lang="en-US" altLang="zh-TW" sz="1600" dirty="0" smtClean="0">
                <a:solidFill>
                  <a:schemeClr val="accent1"/>
                </a:solidFill>
              </a:rPr>
            </a:br>
            <a:r>
              <a:rPr lang="en-US" altLang="zh-TW" sz="1600" dirty="0" smtClean="0">
                <a:solidFill>
                  <a:schemeClr val="accent1"/>
                </a:solidFill>
              </a:rPr>
              <a:t>(Buffer)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7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9" y="28925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7" y="36862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92780" y="64961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238" y="28925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226" y="36862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103879" y="64961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B</a:t>
            </a:r>
            <a:endParaRPr lang="zh-TW" altLang="en-US" sz="1400" dirty="0"/>
          </a:p>
        </p:txBody>
      </p:sp>
      <p:cxnSp>
        <p:nvCxnSpPr>
          <p:cNvPr id="9" name="直線單箭頭接點 8"/>
          <p:cNvCxnSpPr>
            <a:stCxn id="2" idx="3"/>
            <a:endCxn id="5" idx="1"/>
          </p:cNvCxnSpPr>
          <p:nvPr/>
        </p:nvCxnSpPr>
        <p:spPr>
          <a:xfrm flipV="1">
            <a:off x="939402" y="500388"/>
            <a:ext cx="71078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257697"/>
              </p:ext>
            </p:extLst>
          </p:nvPr>
        </p:nvGraphicFramePr>
        <p:xfrm>
          <a:off x="978861" y="1772816"/>
          <a:ext cx="2689644" cy="396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26653" y="1691571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1"/>
                </a:solidFill>
              </a:rPr>
              <a:t>outgoing</a:t>
            </a:r>
          </a:p>
          <a:p>
            <a:r>
              <a:rPr lang="en-US" altLang="zh-TW" sz="1400" dirty="0" smtClean="0">
                <a:solidFill>
                  <a:schemeClr val="accent1"/>
                </a:solidFill>
              </a:rPr>
              <a:t>messages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53" y="1412776"/>
            <a:ext cx="3969283" cy="20162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391338" y="949571"/>
            <a:ext cx="351633" cy="432048"/>
          </a:xfrm>
          <a:prstGeom prst="down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6948264" y="173459"/>
            <a:ext cx="957955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3"/>
                </a:solidFill>
              </a:rPr>
              <a:t>NewM</a:t>
            </a:r>
            <a:r>
              <a:rPr lang="en-US" altLang="zh-TW" dirty="0" smtClean="0">
                <a:solidFill>
                  <a:schemeClr val="accent3"/>
                </a:solidFill>
              </a:rPr>
              <a:t/>
            </a:r>
            <a:br>
              <a:rPr lang="en-US" altLang="zh-TW" dirty="0" smtClean="0">
                <a:solidFill>
                  <a:schemeClr val="accent3"/>
                </a:solidFill>
              </a:rPr>
            </a:br>
            <a:r>
              <a:rPr lang="en-US" altLang="zh-TW" dirty="0" err="1" smtClean="0">
                <a:solidFill>
                  <a:schemeClr val="accent6"/>
                </a:solidFill>
              </a:rPr>
              <a:t>oldestM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506988"/>
              </p:ext>
            </p:extLst>
          </p:nvPr>
        </p:nvGraphicFramePr>
        <p:xfrm>
          <a:off x="939402" y="263691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…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>
                          <a:solidFill>
                            <a:schemeClr val="accent3"/>
                          </a:solidFill>
                        </a:rPr>
                        <a:t>NewM</a:t>
                      </a:r>
                      <a:endParaRPr lang="zh-TW" altLang="en-US" sz="12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312" y="2640598"/>
            <a:ext cx="997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</a:rPr>
              <a:t>Messages</a:t>
            </a:r>
            <a:br>
              <a:rPr lang="en-US" altLang="zh-TW" sz="1600" dirty="0" smtClean="0">
                <a:solidFill>
                  <a:schemeClr val="accent1"/>
                </a:solidFill>
              </a:rPr>
            </a:br>
            <a:r>
              <a:rPr lang="en-US" altLang="zh-TW" sz="1600" dirty="0" smtClean="0">
                <a:solidFill>
                  <a:schemeClr val="accent1"/>
                </a:solidFill>
              </a:rPr>
              <a:t>(Buffer)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96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477" y="465640"/>
            <a:ext cx="4805326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099565" y="105600"/>
            <a:ext cx="1636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1" y="620688"/>
            <a:ext cx="3687117" cy="4480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816009" y="188641"/>
            <a:ext cx="992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ActiveRouter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1654629" y="661851"/>
            <a:ext cx="2673531" cy="1062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15018" y="1770139"/>
            <a:ext cx="848319" cy="64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442896" y="1060708"/>
            <a:ext cx="4644008" cy="14321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442896" y="2569178"/>
            <a:ext cx="4644008" cy="1939941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442896" y="797004"/>
            <a:ext cx="4291801" cy="21319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020272" y="327140"/>
            <a:ext cx="15263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accent2"/>
                </a:solidFill>
              </a:rPr>
              <a:t>到</a:t>
            </a:r>
            <a:r>
              <a:rPr lang="en-US" altLang="zh-TW" sz="1100" dirty="0" smtClean="0">
                <a:solidFill>
                  <a:schemeClr val="accent2"/>
                </a:solidFill>
              </a:rPr>
              <a:t>Messages(Buffer)</a:t>
            </a:r>
            <a:r>
              <a:rPr lang="zh-TW" altLang="en-US" sz="1100" dirty="0" smtClean="0">
                <a:solidFill>
                  <a:schemeClr val="accent2"/>
                </a:solidFill>
              </a:rPr>
              <a:t>內</a:t>
            </a:r>
            <a:endParaRPr lang="en-US" altLang="zh-TW" sz="1100" dirty="0" smtClean="0">
              <a:solidFill>
                <a:schemeClr val="accent2"/>
              </a:solidFill>
            </a:endParaRPr>
          </a:p>
          <a:p>
            <a:r>
              <a:rPr lang="zh-TW" altLang="en-US" sz="1100" dirty="0" smtClean="0">
                <a:solidFill>
                  <a:schemeClr val="accent2"/>
                </a:solidFill>
              </a:rPr>
              <a:t>找剛剛傳完的</a:t>
            </a:r>
            <a:r>
              <a:rPr lang="en-US" altLang="zh-TW" sz="1100" dirty="0" smtClean="0">
                <a:solidFill>
                  <a:schemeClr val="accent2"/>
                </a:solidFill>
              </a:rPr>
              <a:t>message</a:t>
            </a: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6756667" y="2066503"/>
            <a:ext cx="0" cy="231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404128" y="1844824"/>
            <a:ext cx="721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1200" dirty="0" err="1">
                <a:solidFill>
                  <a:schemeClr val="accent6"/>
                </a:solidFill>
              </a:rPr>
              <a:t>OldestM</a:t>
            </a:r>
            <a:endParaRPr lang="zh-TW" altLang="en-US" sz="1200" dirty="0">
              <a:solidFill>
                <a:schemeClr val="accent6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348760" y="2231286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>
                <a:solidFill>
                  <a:srgbClr val="FF0000"/>
                </a:solidFill>
              </a:rPr>
              <a:t>NullPointer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cxnSp>
        <p:nvCxnSpPr>
          <p:cNvPr id="26" name="直線單箭頭接點 25"/>
          <p:cNvCxnSpPr>
            <a:stCxn id="23" idx="2"/>
          </p:cNvCxnSpPr>
          <p:nvPr/>
        </p:nvCxnSpPr>
        <p:spPr>
          <a:xfrm flipH="1">
            <a:off x="6731726" y="2492896"/>
            <a:ext cx="33174" cy="19805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442896" y="2569178"/>
            <a:ext cx="4644008" cy="1939941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1808717" y="10560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(Sender)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659835" y="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(Sender)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66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89" y="1700808"/>
            <a:ext cx="4493008" cy="2937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411760" y="2852936"/>
            <a:ext cx="4248472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48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971600" y="476672"/>
            <a:ext cx="5404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Messages</a:t>
            </a:r>
            <a:r>
              <a:rPr lang="zh-TW" altLang="en-US" dirty="0" smtClean="0"/>
              <a:t>刪除的時間點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en-US" altLang="zh-TW" dirty="0" err="1" smtClean="0"/>
              <a:t>CreateNewMessage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空間不夠</a:t>
            </a:r>
            <a:r>
              <a:rPr lang="en-US" altLang="zh-TW" dirty="0" smtClean="0"/>
              <a:t>,</a:t>
            </a:r>
            <a:r>
              <a:rPr lang="zh-TW" altLang="en-US" dirty="0" smtClean="0"/>
              <a:t>刪最舊的</a:t>
            </a:r>
            <a:r>
              <a:rPr lang="en-US" altLang="zh-TW" dirty="0" smtClean="0"/>
              <a:t>message</a:t>
            </a:r>
          </a:p>
          <a:p>
            <a:pPr marL="342900" indent="-342900">
              <a:buAutoNum type="arabicPeriod"/>
            </a:pPr>
            <a:r>
              <a:rPr lang="en-US" altLang="zh-TW" dirty="0" err="1" smtClean="0"/>
              <a:t>TransferDone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發現對方在目的地的群內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en-US" altLang="zh-TW" dirty="0" smtClean="0"/>
              <a:t>TTL</a:t>
            </a:r>
            <a:r>
              <a:rPr lang="zh-TW" altLang="en-US" dirty="0" smtClean="0"/>
              <a:t>過期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003581" y="2636912"/>
            <a:ext cx="42021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Outgoing messages</a:t>
            </a:r>
            <a:r>
              <a:rPr lang="zh-TW" altLang="en-US" dirty="0" smtClean="0"/>
              <a:t>刪除的時間點</a:t>
            </a:r>
            <a:endParaRPr lang="en-US" altLang="zh-TW" dirty="0" smtClean="0"/>
          </a:p>
          <a:p>
            <a:pPr marL="342900" indent="-342900">
              <a:buFontTx/>
              <a:buAutoNum type="arabicPeriod"/>
            </a:pPr>
            <a:r>
              <a:rPr lang="en-US" altLang="zh-TW" dirty="0" err="1" smtClean="0"/>
              <a:t>DecisionEngineRouter</a:t>
            </a:r>
            <a:r>
              <a:rPr lang="en-US" altLang="zh-TW" dirty="0" smtClean="0"/>
              <a:t>-update</a:t>
            </a:r>
            <a:endParaRPr lang="zh-TW" altLang="en-US" dirty="0"/>
          </a:p>
          <a:p>
            <a:pPr marL="342900" indent="-342900">
              <a:buFontTx/>
              <a:buAutoNum type="arabicPeriod"/>
            </a:pPr>
            <a:r>
              <a:rPr lang="en-US" altLang="zh-TW" dirty="0" err="1"/>
              <a:t>TransferDone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 err="1" smtClean="0"/>
              <a:t>changedConnection</a:t>
            </a:r>
            <a:r>
              <a:rPr lang="en-US" altLang="zh-TW" dirty="0" smtClean="0"/>
              <a:t>(Connection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down)</a:t>
            </a:r>
          </a:p>
        </p:txBody>
      </p:sp>
    </p:spTree>
    <p:extLst>
      <p:ext uri="{BB962C8B-B14F-4D97-AF65-F5344CB8AC3E}">
        <p14:creationId xmlns:p14="http://schemas.microsoft.com/office/powerpoint/2010/main" val="204991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971600" y="476672"/>
            <a:ext cx="5404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Messages</a:t>
            </a:r>
            <a:r>
              <a:rPr lang="zh-TW" altLang="en-US" dirty="0" smtClean="0"/>
              <a:t>刪除的時間點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en-US" altLang="zh-TW" dirty="0" err="1" smtClean="0"/>
              <a:t>CreateNewMessage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空間不夠</a:t>
            </a:r>
            <a:r>
              <a:rPr lang="en-US" altLang="zh-TW" dirty="0" smtClean="0"/>
              <a:t>,</a:t>
            </a:r>
            <a:r>
              <a:rPr lang="zh-TW" altLang="en-US" dirty="0" smtClean="0"/>
              <a:t>刪最舊的</a:t>
            </a:r>
            <a:r>
              <a:rPr lang="en-US" altLang="zh-TW" dirty="0" smtClean="0"/>
              <a:t>message</a:t>
            </a:r>
          </a:p>
          <a:p>
            <a:pPr marL="342900" indent="-342900">
              <a:buAutoNum type="arabicPeriod"/>
            </a:pPr>
            <a:r>
              <a:rPr lang="en-US" altLang="zh-TW" dirty="0" err="1" smtClean="0"/>
              <a:t>TransferDone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發現對方在目的地的群內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en-US" altLang="zh-TW" dirty="0" smtClean="0"/>
              <a:t>TTL</a:t>
            </a:r>
            <a:r>
              <a:rPr lang="zh-TW" altLang="en-US" dirty="0" smtClean="0"/>
              <a:t>過期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003581" y="2636912"/>
            <a:ext cx="42021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Outgoing messages</a:t>
            </a:r>
            <a:r>
              <a:rPr lang="zh-TW" altLang="en-US" dirty="0" smtClean="0"/>
              <a:t>刪除的時間點</a:t>
            </a:r>
            <a:endParaRPr lang="en-US" altLang="zh-TW" dirty="0" smtClean="0"/>
          </a:p>
          <a:p>
            <a:pPr marL="342900" indent="-342900">
              <a:buFontTx/>
              <a:buAutoNum type="arabicPeriod"/>
            </a:pPr>
            <a:r>
              <a:rPr lang="en-US" altLang="zh-TW" dirty="0" err="1" smtClean="0">
                <a:solidFill>
                  <a:srgbClr val="FF0000"/>
                </a:solidFill>
              </a:rPr>
              <a:t>DecisionEngineRouter</a:t>
            </a:r>
            <a:r>
              <a:rPr lang="en-US" altLang="zh-TW" dirty="0" smtClean="0">
                <a:solidFill>
                  <a:srgbClr val="FF0000"/>
                </a:solidFill>
              </a:rPr>
              <a:t>-update</a:t>
            </a:r>
            <a:endParaRPr lang="zh-TW" altLang="en-US" dirty="0">
              <a:solidFill>
                <a:srgbClr val="FF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zh-TW" dirty="0" err="1"/>
              <a:t>TransferDone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 err="1" smtClean="0"/>
              <a:t>changedConnection</a:t>
            </a:r>
            <a:r>
              <a:rPr lang="en-US" altLang="zh-TW" dirty="0" smtClean="0"/>
              <a:t>(Connection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down)</a:t>
            </a:r>
          </a:p>
        </p:txBody>
      </p:sp>
    </p:spTree>
    <p:extLst>
      <p:ext uri="{BB962C8B-B14F-4D97-AF65-F5344CB8AC3E}">
        <p14:creationId xmlns:p14="http://schemas.microsoft.com/office/powerpoint/2010/main" val="322037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03233"/>
            <a:ext cx="4225777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62744" y="673170"/>
            <a:ext cx="4242545" cy="2826448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88260" y="2023973"/>
            <a:ext cx="3992151" cy="127177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68877" y="322284"/>
            <a:ext cx="1636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178846" y="276117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(Sender)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292428" y="-11172"/>
            <a:ext cx="1264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>
                <a:solidFill>
                  <a:srgbClr val="FF0000"/>
                </a:solidFill>
              </a:rPr>
              <a:t>ActiveRouter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32040" y="394862"/>
            <a:ext cx="4104456" cy="64183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557133" y="-26561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(Sender)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1787" y="1766666"/>
            <a:ext cx="2300014" cy="209874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359" y="1297646"/>
            <a:ext cx="3535820" cy="21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矩形 22"/>
          <p:cNvSpPr/>
          <p:nvPr/>
        </p:nvSpPr>
        <p:spPr>
          <a:xfrm>
            <a:off x="5076058" y="1169603"/>
            <a:ext cx="3816424" cy="2320008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471787" y="1200046"/>
            <a:ext cx="3386109" cy="41974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2771801" y="1409920"/>
            <a:ext cx="2304257" cy="461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796136" y="3499618"/>
            <a:ext cx="280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1.</a:t>
            </a:r>
            <a:r>
              <a:rPr lang="zh-TW" altLang="en-US" dirty="0" smtClean="0">
                <a:solidFill>
                  <a:schemeClr val="accent2"/>
                </a:solidFill>
              </a:rPr>
              <a:t>開始傳</a:t>
            </a:r>
            <a:r>
              <a:rPr lang="en-US" altLang="zh-TW" dirty="0" err="1" smtClean="0">
                <a:solidFill>
                  <a:schemeClr val="accent2"/>
                </a:solidFill>
              </a:rPr>
              <a:t>outgoingMessages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202447"/>
              </p:ext>
            </p:extLst>
          </p:nvPr>
        </p:nvGraphicFramePr>
        <p:xfrm>
          <a:off x="1188351" y="4835971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>
                          <a:solidFill>
                            <a:schemeClr val="accent6"/>
                          </a:solidFill>
                        </a:rPr>
                        <a:t>oldestM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>
                          <a:solidFill>
                            <a:schemeClr val="accent3"/>
                          </a:solidFill>
                        </a:rPr>
                        <a:t>NewM</a:t>
                      </a:r>
                      <a:endParaRPr lang="zh-TW" altLang="en-US" sz="20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236143" y="4754726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1"/>
                </a:solidFill>
              </a:rPr>
              <a:t>outgoing</a:t>
            </a:r>
          </a:p>
          <a:p>
            <a:r>
              <a:rPr lang="en-US" altLang="zh-TW" sz="1400" dirty="0" smtClean="0">
                <a:solidFill>
                  <a:schemeClr val="accent1"/>
                </a:solidFill>
              </a:rPr>
              <a:t>messages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6143" y="4475931"/>
            <a:ext cx="3969283" cy="20162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754188"/>
              </p:ext>
            </p:extLst>
          </p:nvPr>
        </p:nvGraphicFramePr>
        <p:xfrm>
          <a:off x="1148892" y="5700067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…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>
                          <a:solidFill>
                            <a:schemeClr val="accent3"/>
                          </a:solidFill>
                        </a:rPr>
                        <a:t>NewM</a:t>
                      </a:r>
                      <a:endParaRPr lang="zh-TW" altLang="en-US" sz="12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文字方塊 21"/>
          <p:cNvSpPr txBox="1"/>
          <p:nvPr/>
        </p:nvSpPr>
        <p:spPr>
          <a:xfrm>
            <a:off x="209802" y="5703753"/>
            <a:ext cx="997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</a:rPr>
              <a:t>Messages</a:t>
            </a:r>
            <a:br>
              <a:rPr lang="en-US" altLang="zh-TW" sz="1600" dirty="0" smtClean="0">
                <a:solidFill>
                  <a:schemeClr val="accent1"/>
                </a:solidFill>
              </a:rPr>
            </a:br>
            <a:r>
              <a:rPr lang="en-US" altLang="zh-TW" sz="1600" dirty="0" smtClean="0">
                <a:solidFill>
                  <a:schemeClr val="accent1"/>
                </a:solidFill>
              </a:rPr>
              <a:t>(Buffer)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621794" y="647336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(</a:t>
            </a:r>
            <a:r>
              <a:rPr lang="zh-TW" altLang="en-US" dirty="0" smtClean="0">
                <a:solidFill>
                  <a:schemeClr val="accent1"/>
                </a:solidFill>
              </a:rPr>
              <a:t>不一致</a:t>
            </a:r>
            <a:r>
              <a:rPr lang="en-US" altLang="zh-TW" dirty="0" smtClean="0">
                <a:solidFill>
                  <a:schemeClr val="accent1"/>
                </a:solidFill>
              </a:rPr>
              <a:t>)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02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03233"/>
            <a:ext cx="4225777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62744" y="673170"/>
            <a:ext cx="4242545" cy="2826448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88260" y="2023973"/>
            <a:ext cx="3992151" cy="127177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68877" y="322284"/>
            <a:ext cx="1636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178846" y="276117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(Sender)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242783" y="-11172"/>
            <a:ext cx="1482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>
                <a:solidFill>
                  <a:srgbClr val="FF0000"/>
                </a:solidFill>
              </a:rPr>
              <a:t>MessageRouter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32040" y="394862"/>
            <a:ext cx="4104456" cy="64183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557133" y="-26561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(Sender)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1787" y="1766666"/>
            <a:ext cx="2300014" cy="20987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076058" y="1169603"/>
            <a:ext cx="3816424" cy="2320008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471787" y="1200046"/>
            <a:ext cx="3386109" cy="41974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347" y="2022640"/>
            <a:ext cx="33051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線單箭頭接點 8"/>
          <p:cNvCxnSpPr/>
          <p:nvPr/>
        </p:nvCxnSpPr>
        <p:spPr>
          <a:xfrm flipV="1">
            <a:off x="2843808" y="2107389"/>
            <a:ext cx="2405539" cy="552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97457" y="3609890"/>
            <a:ext cx="4938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2.</a:t>
            </a:r>
            <a:r>
              <a:rPr lang="zh-TW" altLang="en-US" dirty="0" smtClean="0">
                <a:solidFill>
                  <a:schemeClr val="accent2"/>
                </a:solidFill>
              </a:rPr>
              <a:t>找出</a:t>
            </a:r>
            <a:r>
              <a:rPr lang="en-US" altLang="zh-TW" dirty="0" smtClean="0">
                <a:solidFill>
                  <a:schemeClr val="accent1"/>
                </a:solidFill>
              </a:rPr>
              <a:t>Messages(Buffer)</a:t>
            </a:r>
            <a:r>
              <a:rPr lang="zh-TW" altLang="en-US" dirty="0" smtClean="0">
                <a:solidFill>
                  <a:schemeClr val="accent2"/>
                </a:solidFill>
              </a:rPr>
              <a:t>中已經被刪除的</a:t>
            </a:r>
            <a:r>
              <a:rPr lang="en-US" altLang="zh-TW" dirty="0" smtClean="0">
                <a:solidFill>
                  <a:schemeClr val="accent2"/>
                </a:solidFill>
              </a:rPr>
              <a:t>message,</a:t>
            </a:r>
          </a:p>
          <a:p>
            <a:r>
              <a:rPr lang="zh-TW" altLang="en-US" dirty="0" smtClean="0">
                <a:solidFill>
                  <a:schemeClr val="accent2"/>
                </a:solidFill>
              </a:rPr>
              <a:t>並將他從</a:t>
            </a:r>
            <a:r>
              <a:rPr lang="en-US" altLang="zh-TW" dirty="0" err="1" smtClean="0">
                <a:solidFill>
                  <a:schemeClr val="accent2"/>
                </a:solidFill>
              </a:rPr>
              <a:t>outgoingMessages</a:t>
            </a:r>
            <a:r>
              <a:rPr lang="zh-TW" altLang="en-US" dirty="0" smtClean="0">
                <a:solidFill>
                  <a:schemeClr val="accent2"/>
                </a:solidFill>
              </a:rPr>
              <a:t>移除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944709"/>
              </p:ext>
            </p:extLst>
          </p:nvPr>
        </p:nvGraphicFramePr>
        <p:xfrm>
          <a:off x="1188351" y="4835971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>
                          <a:solidFill>
                            <a:schemeClr val="accent6"/>
                          </a:solidFill>
                        </a:rPr>
                        <a:t>oldestM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>
                          <a:solidFill>
                            <a:schemeClr val="accent3"/>
                          </a:solidFill>
                        </a:rPr>
                        <a:t>NewM</a:t>
                      </a:r>
                      <a:endParaRPr lang="zh-TW" altLang="en-US" sz="20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236143" y="4754726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1"/>
                </a:solidFill>
              </a:rPr>
              <a:t>outgoing</a:t>
            </a:r>
          </a:p>
          <a:p>
            <a:r>
              <a:rPr lang="en-US" altLang="zh-TW" sz="1400" dirty="0" smtClean="0">
                <a:solidFill>
                  <a:schemeClr val="accent1"/>
                </a:solidFill>
              </a:rPr>
              <a:t>messages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36143" y="4475931"/>
            <a:ext cx="3969283" cy="20162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/>
          <p:cNvCxnSpPr/>
          <p:nvPr/>
        </p:nvCxnSpPr>
        <p:spPr>
          <a:xfrm>
            <a:off x="1973178" y="4799701"/>
            <a:ext cx="392282" cy="47824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H="1">
            <a:off x="1973178" y="4799701"/>
            <a:ext cx="319844" cy="47824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09912"/>
              </p:ext>
            </p:extLst>
          </p:nvPr>
        </p:nvGraphicFramePr>
        <p:xfrm>
          <a:off x="1148892" y="5700067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…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>
                          <a:solidFill>
                            <a:schemeClr val="accent3"/>
                          </a:solidFill>
                        </a:rPr>
                        <a:t>NewM</a:t>
                      </a:r>
                      <a:endParaRPr lang="zh-TW" altLang="en-US" sz="12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209802" y="5703753"/>
            <a:ext cx="997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</a:rPr>
              <a:t>Messages</a:t>
            </a:r>
            <a:br>
              <a:rPr lang="en-US" altLang="zh-TW" sz="1600" dirty="0" smtClean="0">
                <a:solidFill>
                  <a:schemeClr val="accent1"/>
                </a:solidFill>
              </a:rPr>
            </a:br>
            <a:r>
              <a:rPr lang="en-US" altLang="zh-TW" sz="1600" dirty="0" smtClean="0">
                <a:solidFill>
                  <a:schemeClr val="accent1"/>
                </a:solidFill>
              </a:rPr>
              <a:t>(Buffer)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33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851919" y="29727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修改程式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054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44" y="645449"/>
            <a:ext cx="4262949" cy="2826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62744" y="673170"/>
            <a:ext cx="4242545" cy="2826448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18807" y="1807113"/>
            <a:ext cx="3895708" cy="1189839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68877" y="322284"/>
            <a:ext cx="1636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178846" y="276117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(Sender)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242783" y="-11172"/>
            <a:ext cx="1482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>
                <a:solidFill>
                  <a:srgbClr val="FF0000"/>
                </a:solidFill>
              </a:rPr>
              <a:t>MessageRouter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32040" y="394862"/>
            <a:ext cx="4104456" cy="64183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557133" y="-26561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(Sender)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8807" y="3068960"/>
            <a:ext cx="2300014" cy="20987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076058" y="1169603"/>
            <a:ext cx="3816424" cy="2320008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418807" y="1178311"/>
            <a:ext cx="3386109" cy="41974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347" y="2022640"/>
            <a:ext cx="33051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線單箭頭接點 8"/>
          <p:cNvCxnSpPr/>
          <p:nvPr/>
        </p:nvCxnSpPr>
        <p:spPr>
          <a:xfrm flipV="1">
            <a:off x="2843808" y="2107389"/>
            <a:ext cx="2405539" cy="552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97457" y="3609890"/>
            <a:ext cx="4938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1.</a:t>
            </a:r>
            <a:r>
              <a:rPr lang="zh-TW" altLang="en-US" dirty="0" smtClean="0">
                <a:solidFill>
                  <a:schemeClr val="accent2"/>
                </a:solidFill>
              </a:rPr>
              <a:t>找出</a:t>
            </a:r>
            <a:r>
              <a:rPr lang="en-US" altLang="zh-TW" dirty="0" smtClean="0">
                <a:solidFill>
                  <a:schemeClr val="accent1"/>
                </a:solidFill>
              </a:rPr>
              <a:t>Messages(Buffer)</a:t>
            </a:r>
            <a:r>
              <a:rPr lang="zh-TW" altLang="en-US" dirty="0" smtClean="0">
                <a:solidFill>
                  <a:schemeClr val="accent2"/>
                </a:solidFill>
              </a:rPr>
              <a:t>中已經被刪除的</a:t>
            </a:r>
            <a:r>
              <a:rPr lang="en-US" altLang="zh-TW" dirty="0" smtClean="0">
                <a:solidFill>
                  <a:schemeClr val="accent2"/>
                </a:solidFill>
              </a:rPr>
              <a:t>message,</a:t>
            </a:r>
          </a:p>
          <a:p>
            <a:r>
              <a:rPr lang="zh-TW" altLang="en-US" dirty="0" smtClean="0">
                <a:solidFill>
                  <a:schemeClr val="accent2"/>
                </a:solidFill>
              </a:rPr>
              <a:t>並將他從</a:t>
            </a:r>
            <a:r>
              <a:rPr lang="en-US" altLang="zh-TW" dirty="0" err="1" smtClean="0">
                <a:solidFill>
                  <a:schemeClr val="accent2"/>
                </a:solidFill>
              </a:rPr>
              <a:t>outgoingMessages</a:t>
            </a:r>
            <a:r>
              <a:rPr lang="zh-TW" altLang="en-US" dirty="0" smtClean="0">
                <a:solidFill>
                  <a:schemeClr val="accent2"/>
                </a:solidFill>
              </a:rPr>
              <a:t>移除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070561"/>
              </p:ext>
            </p:extLst>
          </p:nvPr>
        </p:nvGraphicFramePr>
        <p:xfrm>
          <a:off x="1188351" y="4835971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>
                          <a:solidFill>
                            <a:schemeClr val="accent6"/>
                          </a:solidFill>
                        </a:rPr>
                        <a:t>oldestM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>
                          <a:solidFill>
                            <a:schemeClr val="accent3"/>
                          </a:solidFill>
                        </a:rPr>
                        <a:t>NewM</a:t>
                      </a:r>
                      <a:endParaRPr lang="zh-TW" altLang="en-US" sz="20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236143" y="4754726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1"/>
                </a:solidFill>
              </a:rPr>
              <a:t>outgoing</a:t>
            </a:r>
          </a:p>
          <a:p>
            <a:r>
              <a:rPr lang="en-US" altLang="zh-TW" sz="1400" dirty="0" smtClean="0">
                <a:solidFill>
                  <a:schemeClr val="accent1"/>
                </a:solidFill>
              </a:rPr>
              <a:t>messages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36143" y="4475931"/>
            <a:ext cx="3969283" cy="20162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/>
          <p:cNvCxnSpPr/>
          <p:nvPr/>
        </p:nvCxnSpPr>
        <p:spPr>
          <a:xfrm>
            <a:off x="1973178" y="4799701"/>
            <a:ext cx="392282" cy="47824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>
            <a:off x="1973178" y="4799701"/>
            <a:ext cx="319844" cy="47824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124293"/>
              </p:ext>
            </p:extLst>
          </p:nvPr>
        </p:nvGraphicFramePr>
        <p:xfrm>
          <a:off x="1148892" y="5700067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…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>
                          <a:solidFill>
                            <a:schemeClr val="accent3"/>
                          </a:solidFill>
                        </a:rPr>
                        <a:t>NewM</a:t>
                      </a:r>
                      <a:endParaRPr lang="zh-TW" altLang="en-US" sz="12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209802" y="5703753"/>
            <a:ext cx="997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</a:rPr>
              <a:t>Messages</a:t>
            </a:r>
            <a:br>
              <a:rPr lang="en-US" altLang="zh-TW" sz="1600" dirty="0" smtClean="0">
                <a:solidFill>
                  <a:schemeClr val="accent1"/>
                </a:solidFill>
              </a:rPr>
            </a:br>
            <a:r>
              <a:rPr lang="en-US" altLang="zh-TW" sz="1600" dirty="0" smtClean="0">
                <a:solidFill>
                  <a:schemeClr val="accent1"/>
                </a:solidFill>
              </a:rPr>
              <a:t>(Buffer)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17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575" y="432928"/>
            <a:ext cx="4248472" cy="167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文字方塊 15"/>
          <p:cNvSpPr txBox="1"/>
          <p:nvPr/>
        </p:nvSpPr>
        <p:spPr>
          <a:xfrm>
            <a:off x="5338295" y="91982"/>
            <a:ext cx="1636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948264" y="45815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(Sender)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3294940" y="548680"/>
            <a:ext cx="1197635" cy="1087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17" y="419771"/>
            <a:ext cx="3168352" cy="183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文字方塊 18"/>
          <p:cNvSpPr txBox="1"/>
          <p:nvPr/>
        </p:nvSpPr>
        <p:spPr>
          <a:xfrm>
            <a:off x="728581" y="142771"/>
            <a:ext cx="1636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20" name="直線接點 19"/>
          <p:cNvCxnSpPr/>
          <p:nvPr/>
        </p:nvCxnSpPr>
        <p:spPr>
          <a:xfrm>
            <a:off x="649555" y="1691402"/>
            <a:ext cx="2572616" cy="241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884874" y="818398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smtClean="0">
                <a:solidFill>
                  <a:schemeClr val="accent2"/>
                </a:solidFill>
              </a:rPr>
              <a:t>(Always true)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15" y="28370"/>
            <a:ext cx="3266425" cy="249289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450076" y="126465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chemeClr val="accent5"/>
                </a:solidFill>
              </a:rPr>
              <a:t>1</a:t>
            </a:r>
            <a:endParaRPr lang="zh-TW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50076" y="152877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>
                <a:solidFill>
                  <a:schemeClr val="accent5"/>
                </a:solidFill>
              </a:rPr>
              <a:t>2</a:t>
            </a:r>
            <a:endParaRPr lang="zh-TW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338550" y="9660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(Sender)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cxnSp>
        <p:nvCxnSpPr>
          <p:cNvPr id="26" name="直線接點 25"/>
          <p:cNvCxnSpPr/>
          <p:nvPr/>
        </p:nvCxnSpPr>
        <p:spPr>
          <a:xfrm>
            <a:off x="5220072" y="1690433"/>
            <a:ext cx="34563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4756985" y="3500901"/>
            <a:ext cx="391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3"/>
                </a:solidFill>
              </a:rPr>
              <a:t>新增</a:t>
            </a:r>
            <a:r>
              <a:rPr lang="en-US" altLang="zh-TW" dirty="0" smtClean="0">
                <a:solidFill>
                  <a:schemeClr val="accent3"/>
                </a:solidFill>
              </a:rPr>
              <a:t>New message</a:t>
            </a:r>
            <a:r>
              <a:rPr lang="zh-TW" altLang="en-US" dirty="0" smtClean="0">
                <a:solidFill>
                  <a:schemeClr val="accent3"/>
                </a:solidFill>
              </a:rPr>
              <a:t>到</a:t>
            </a:r>
            <a:r>
              <a:rPr lang="en-US" altLang="zh-TW" dirty="0" err="1" smtClean="0">
                <a:solidFill>
                  <a:schemeClr val="accent3"/>
                </a:solidFill>
              </a:rPr>
              <a:t>outgoingMessages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998617"/>
              </p:ext>
            </p:extLst>
          </p:nvPr>
        </p:nvGraphicFramePr>
        <p:xfrm>
          <a:off x="1204113" y="6093986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>
                          <a:solidFill>
                            <a:schemeClr val="accent6"/>
                          </a:solidFill>
                        </a:rPr>
                        <a:t>oldestM</a:t>
                      </a:r>
                      <a:endParaRPr lang="zh-TW" altLang="en-US" sz="11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>
                          <a:solidFill>
                            <a:schemeClr val="accent3"/>
                          </a:solidFill>
                        </a:rPr>
                        <a:t>NewM</a:t>
                      </a:r>
                      <a:endParaRPr lang="zh-TW" altLang="en-US" sz="20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251905" y="6012741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1"/>
                </a:solidFill>
              </a:rPr>
              <a:t>outgoing</a:t>
            </a:r>
          </a:p>
          <a:p>
            <a:r>
              <a:rPr lang="en-US" altLang="zh-TW" sz="1400" dirty="0" smtClean="0">
                <a:solidFill>
                  <a:schemeClr val="accent1"/>
                </a:solidFill>
              </a:rPr>
              <a:t>messages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 flipH="1">
            <a:off x="3635896" y="1744215"/>
            <a:ext cx="1872208" cy="3034463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341041"/>
              </p:ext>
            </p:extLst>
          </p:nvPr>
        </p:nvGraphicFramePr>
        <p:xfrm>
          <a:off x="1204113" y="4859923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>
                          <a:solidFill>
                            <a:schemeClr val="accent6"/>
                          </a:solidFill>
                        </a:rPr>
                        <a:t>oldestM</a:t>
                      </a:r>
                      <a:endParaRPr lang="zh-TW" altLang="en-US" sz="11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Free</a:t>
                      </a:r>
                      <a:endParaRPr lang="zh-TW" altLang="en-US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251905" y="4778678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1"/>
                </a:solidFill>
              </a:rPr>
              <a:t>outgoing</a:t>
            </a:r>
          </a:p>
          <a:p>
            <a:r>
              <a:rPr lang="en-US" altLang="zh-TW" sz="1400" dirty="0" smtClean="0">
                <a:solidFill>
                  <a:schemeClr val="accent1"/>
                </a:solidFill>
              </a:rPr>
              <a:t>messages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  <p:sp>
        <p:nvSpPr>
          <p:cNvPr id="35" name="向下箭號 34"/>
          <p:cNvSpPr/>
          <p:nvPr/>
        </p:nvSpPr>
        <p:spPr>
          <a:xfrm>
            <a:off x="398738" y="5389815"/>
            <a:ext cx="169319" cy="37748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68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44" y="645449"/>
            <a:ext cx="4262949" cy="2826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62744" y="673170"/>
            <a:ext cx="4242545" cy="2826448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18807" y="1807113"/>
            <a:ext cx="3895708" cy="118983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68877" y="322284"/>
            <a:ext cx="1636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178846" y="276117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(Sender)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8807" y="3068960"/>
            <a:ext cx="2300014" cy="209874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418807" y="1178311"/>
            <a:ext cx="3386109" cy="41974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932040" y="394862"/>
            <a:ext cx="4104456" cy="64183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359" y="1297646"/>
            <a:ext cx="3535820" cy="21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/>
          <p:cNvSpPr/>
          <p:nvPr/>
        </p:nvSpPr>
        <p:spPr>
          <a:xfrm>
            <a:off x="5076058" y="1169603"/>
            <a:ext cx="3816424" cy="2320008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5796136" y="3499618"/>
            <a:ext cx="280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2.</a:t>
            </a:r>
            <a:r>
              <a:rPr lang="zh-TW" altLang="en-US" dirty="0" smtClean="0">
                <a:solidFill>
                  <a:schemeClr val="accent2"/>
                </a:solidFill>
              </a:rPr>
              <a:t>開始傳</a:t>
            </a:r>
            <a:r>
              <a:rPr lang="en-US" altLang="zh-TW" dirty="0" err="1" smtClean="0">
                <a:solidFill>
                  <a:schemeClr val="accent2"/>
                </a:solidFill>
              </a:rPr>
              <a:t>outgoingMessages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292428" y="-11172"/>
            <a:ext cx="1264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>
                <a:solidFill>
                  <a:srgbClr val="FF0000"/>
                </a:solidFill>
              </a:rPr>
              <a:t>ActiveRouter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557133" y="-26561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(Sender)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2718821" y="2107389"/>
            <a:ext cx="2530526" cy="1066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859840"/>
              </p:ext>
            </p:extLst>
          </p:nvPr>
        </p:nvGraphicFramePr>
        <p:xfrm>
          <a:off x="1188351" y="4835971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>
                          <a:solidFill>
                            <a:schemeClr val="accent3"/>
                          </a:solidFill>
                        </a:rPr>
                        <a:t>NewM</a:t>
                      </a:r>
                      <a:endParaRPr lang="zh-TW" altLang="en-US" sz="20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236143" y="4754726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1"/>
                </a:solidFill>
              </a:rPr>
              <a:t>outgoing</a:t>
            </a:r>
          </a:p>
          <a:p>
            <a:r>
              <a:rPr lang="en-US" altLang="zh-TW" sz="1400" dirty="0" smtClean="0">
                <a:solidFill>
                  <a:schemeClr val="accent1"/>
                </a:solidFill>
              </a:rPr>
              <a:t>messages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36143" y="4475931"/>
            <a:ext cx="3969283" cy="20162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124293"/>
              </p:ext>
            </p:extLst>
          </p:nvPr>
        </p:nvGraphicFramePr>
        <p:xfrm>
          <a:off x="1148892" y="5700067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…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>
                          <a:solidFill>
                            <a:schemeClr val="accent3"/>
                          </a:solidFill>
                        </a:rPr>
                        <a:t>NewM</a:t>
                      </a:r>
                      <a:endParaRPr lang="zh-TW" altLang="en-US" sz="12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209802" y="5703753"/>
            <a:ext cx="997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</a:rPr>
              <a:t>Messages</a:t>
            </a:r>
            <a:br>
              <a:rPr lang="en-US" altLang="zh-TW" sz="1600" dirty="0" smtClean="0">
                <a:solidFill>
                  <a:schemeClr val="accent1"/>
                </a:solidFill>
              </a:rPr>
            </a:br>
            <a:r>
              <a:rPr lang="en-US" altLang="zh-TW" sz="1600" dirty="0" smtClean="0">
                <a:solidFill>
                  <a:schemeClr val="accent1"/>
                </a:solidFill>
              </a:rPr>
              <a:t>(Buffer)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855679" y="644383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(</a:t>
            </a:r>
            <a:r>
              <a:rPr lang="zh-TW" altLang="en-US" dirty="0" smtClean="0">
                <a:solidFill>
                  <a:schemeClr val="accent1"/>
                </a:solidFill>
              </a:rPr>
              <a:t>一致</a:t>
            </a:r>
            <a:r>
              <a:rPr lang="en-US" altLang="zh-TW" dirty="0" smtClean="0">
                <a:solidFill>
                  <a:schemeClr val="accent1"/>
                </a:solidFill>
              </a:rPr>
              <a:t>)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06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825093"/>
              </p:ext>
            </p:extLst>
          </p:nvPr>
        </p:nvGraphicFramePr>
        <p:xfrm>
          <a:off x="899592" y="28493"/>
          <a:ext cx="63246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圖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6928146"/>
              </p:ext>
            </p:extLst>
          </p:nvPr>
        </p:nvGraphicFramePr>
        <p:xfrm>
          <a:off x="827584" y="2548773"/>
          <a:ext cx="62198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344972"/>
              </p:ext>
            </p:extLst>
          </p:nvPr>
        </p:nvGraphicFramePr>
        <p:xfrm>
          <a:off x="251520" y="5517232"/>
          <a:ext cx="8229598" cy="6337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841"/>
                <a:gridCol w="518551"/>
                <a:gridCol w="192056"/>
                <a:gridCol w="518551"/>
                <a:gridCol w="144042"/>
                <a:gridCol w="518551"/>
                <a:gridCol w="163248"/>
                <a:gridCol w="518551"/>
                <a:gridCol w="115234"/>
                <a:gridCol w="518551"/>
                <a:gridCol w="144042"/>
                <a:gridCol w="518551"/>
                <a:gridCol w="105631"/>
                <a:gridCol w="518551"/>
                <a:gridCol w="192056"/>
                <a:gridCol w="518551"/>
                <a:gridCol w="172850"/>
                <a:gridCol w="518551"/>
                <a:gridCol w="220864"/>
                <a:gridCol w="518551"/>
                <a:gridCol w="249673"/>
                <a:gridCol w="518551"/>
              </a:tblGrid>
              <a:tr h="1584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 dirty="0">
                          <a:effectLst/>
                        </a:rPr>
                        <a:t>98</a:t>
                      </a:r>
                      <a:endParaRPr lang="en-US" altLang="zh-TW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2min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5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30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3H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6H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12H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2D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2.5D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</a:tr>
              <a:tr h="158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TTL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5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30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60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180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360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720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1440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2880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3600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</a:tr>
              <a:tr h="158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delivery_ratio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0.04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0.076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0.117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0.209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0.277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0.482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0.652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0.783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0.677</a:t>
                      </a:r>
                      <a:endParaRPr lang="en-US" altLang="zh-TW" sz="900" b="0" i="0" u="none" strike="noStrike" dirty="0">
                        <a:solidFill>
                          <a:schemeClr val="accent5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chemeClr val="accent5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0.548</a:t>
                      </a:r>
                      <a:endParaRPr lang="en-US" altLang="zh-TW" sz="900" b="0" i="0" u="none" strike="noStrike" dirty="0">
                        <a:solidFill>
                          <a:schemeClr val="accent5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chemeClr val="accent5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0.518</a:t>
                      </a:r>
                      <a:endParaRPr lang="en-US" altLang="zh-TW" sz="900" b="0" i="0" u="none" strike="noStrike" dirty="0">
                        <a:solidFill>
                          <a:schemeClr val="accent5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</a:tr>
              <a:tr h="158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total_cost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1.643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2.63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4.003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6.913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9.71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18.206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27.871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131.785</a:t>
                      </a:r>
                      <a:endParaRPr lang="en-US" altLang="zh-TW" sz="900" b="0" i="0" u="none" strike="noStrike" dirty="0">
                        <a:solidFill>
                          <a:schemeClr val="tx1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974.912</a:t>
                      </a:r>
                      <a:endParaRPr lang="en-US" altLang="zh-TW" sz="900" b="0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1470.78</a:t>
                      </a:r>
                      <a:endParaRPr lang="en-US" altLang="zh-TW" sz="900" b="0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1594.156</a:t>
                      </a:r>
                      <a:endParaRPr lang="en-US" altLang="zh-TW" sz="900" b="0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62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329798" y="2996952"/>
            <a:ext cx="2550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err="1" smtClean="0"/>
              <a:t>SprayAndWait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4461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76374"/>
            <a:ext cx="7188101" cy="3054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611560" y="3356992"/>
            <a:ext cx="330601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555776" y="5053826"/>
            <a:ext cx="309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1"/>
                </a:solidFill>
              </a:rPr>
              <a:t>每</a:t>
            </a:r>
            <a:r>
              <a:rPr lang="zh-TW" altLang="en-US" dirty="0" smtClean="0">
                <a:solidFill>
                  <a:schemeClr val="accent1"/>
                </a:solidFill>
              </a:rPr>
              <a:t>個</a:t>
            </a:r>
            <a:r>
              <a:rPr lang="en-US" altLang="zh-TW" dirty="0" smtClean="0">
                <a:solidFill>
                  <a:schemeClr val="accent1"/>
                </a:solidFill>
              </a:rPr>
              <a:t>message</a:t>
            </a:r>
            <a:r>
              <a:rPr lang="zh-TW" altLang="en-US" dirty="0" smtClean="0">
                <a:solidFill>
                  <a:schemeClr val="accent1"/>
                </a:solidFill>
              </a:rPr>
              <a:t>只會有</a:t>
            </a:r>
            <a:r>
              <a:rPr lang="en-US" altLang="zh-TW" dirty="0" smtClean="0">
                <a:solidFill>
                  <a:schemeClr val="accent1"/>
                </a:solidFill>
              </a:rPr>
              <a:t>2</a:t>
            </a:r>
            <a:r>
              <a:rPr lang="zh-TW" altLang="en-US" dirty="0" smtClean="0">
                <a:solidFill>
                  <a:schemeClr val="accent1"/>
                </a:solidFill>
              </a:rPr>
              <a:t>份</a:t>
            </a:r>
            <a:r>
              <a:rPr lang="en-US" altLang="zh-TW" dirty="0" smtClean="0">
                <a:solidFill>
                  <a:schemeClr val="accent1"/>
                </a:solidFill>
              </a:rPr>
              <a:t>copies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0" y="0"/>
            <a:ext cx="2077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75856" y="3396342"/>
            <a:ext cx="360040" cy="176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26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0"/>
            <a:ext cx="2077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9" y="620688"/>
            <a:ext cx="6780849" cy="5437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827584" y="1844824"/>
            <a:ext cx="6614994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203848" y="6040477"/>
            <a:ext cx="5422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1"/>
                </a:solidFill>
              </a:rPr>
              <a:t>若</a:t>
            </a:r>
            <a:r>
              <a:rPr lang="en-US" altLang="zh-TW" dirty="0" err="1" smtClean="0">
                <a:solidFill>
                  <a:schemeClr val="accent1"/>
                </a:solidFill>
              </a:rPr>
              <a:t>outgoingMessages</a:t>
            </a:r>
            <a:r>
              <a:rPr lang="zh-TW" altLang="en-US" dirty="0" smtClean="0">
                <a:solidFill>
                  <a:schemeClr val="accent1"/>
                </a:solidFill>
              </a:rPr>
              <a:t>內</a:t>
            </a:r>
            <a:r>
              <a:rPr lang="en-US" altLang="zh-TW" dirty="0" smtClean="0">
                <a:solidFill>
                  <a:schemeClr val="accent1"/>
                </a:solidFill>
              </a:rPr>
              <a:t>,</a:t>
            </a:r>
            <a:r>
              <a:rPr lang="zh-TW" altLang="en-US" dirty="0" smtClean="0">
                <a:solidFill>
                  <a:schemeClr val="accent1"/>
                </a:solidFill>
              </a:rPr>
              <a:t>有某個</a:t>
            </a:r>
            <a:r>
              <a:rPr lang="en-US" altLang="zh-TW" dirty="0" smtClean="0">
                <a:solidFill>
                  <a:schemeClr val="accent1"/>
                </a:solidFill>
              </a:rPr>
              <a:t>message</a:t>
            </a:r>
            <a:r>
              <a:rPr lang="zh-TW" altLang="en-US" dirty="0" smtClean="0">
                <a:solidFill>
                  <a:schemeClr val="accent1"/>
                </a:solidFill>
              </a:rPr>
              <a:t>的</a:t>
            </a:r>
            <a:r>
              <a:rPr lang="en-US" altLang="zh-TW" dirty="0" smtClean="0">
                <a:solidFill>
                  <a:schemeClr val="accent1"/>
                </a:solidFill>
              </a:rPr>
              <a:t>copies</a:t>
            </a:r>
            <a:r>
              <a:rPr lang="zh-TW" altLang="en-US" dirty="0" smtClean="0">
                <a:solidFill>
                  <a:schemeClr val="accent1"/>
                </a:solidFill>
              </a:rPr>
              <a:t>數</a:t>
            </a:r>
            <a:r>
              <a:rPr lang="en-US" altLang="zh-TW" dirty="0" smtClean="0">
                <a:solidFill>
                  <a:schemeClr val="accent1"/>
                </a:solidFill>
              </a:rPr>
              <a:t>&lt;=0,</a:t>
            </a:r>
          </a:p>
          <a:p>
            <a:r>
              <a:rPr lang="zh-TW" altLang="en-US" dirty="0" smtClean="0">
                <a:solidFill>
                  <a:schemeClr val="accent1"/>
                </a:solidFill>
              </a:rPr>
              <a:t>則從</a:t>
            </a:r>
            <a:r>
              <a:rPr lang="en-US" altLang="zh-TW" dirty="0" err="1" smtClean="0">
                <a:solidFill>
                  <a:schemeClr val="accent1"/>
                </a:solidFill>
              </a:rPr>
              <a:t>outgoingMessages</a:t>
            </a:r>
            <a:r>
              <a:rPr lang="zh-TW" altLang="en-US" dirty="0" smtClean="0">
                <a:solidFill>
                  <a:schemeClr val="accent1"/>
                </a:solidFill>
              </a:rPr>
              <a:t>移除</a:t>
            </a:r>
            <a:r>
              <a:rPr lang="en-US" altLang="zh-TW" dirty="0" smtClean="0">
                <a:solidFill>
                  <a:schemeClr val="accent1"/>
                </a:solidFill>
              </a:rPr>
              <a:t>(</a:t>
            </a:r>
            <a:r>
              <a:rPr lang="zh-TW" altLang="en-US" dirty="0" smtClean="0">
                <a:solidFill>
                  <a:schemeClr val="accent1"/>
                </a:solidFill>
              </a:rPr>
              <a:t>不傳給對方</a:t>
            </a:r>
            <a:r>
              <a:rPr lang="en-US" altLang="zh-TW" dirty="0" smtClean="0">
                <a:solidFill>
                  <a:schemeClr val="accent1"/>
                </a:solidFill>
              </a:rPr>
              <a:t>)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942306" y="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60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5690021" cy="4729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059832" y="2708920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59632" y="3666309"/>
            <a:ext cx="5358882" cy="1227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0" y="0"/>
            <a:ext cx="2077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915816" y="5674962"/>
            <a:ext cx="459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1"/>
                </a:solidFill>
              </a:rPr>
              <a:t>將目前</a:t>
            </a:r>
            <a:r>
              <a:rPr lang="zh-TW" altLang="en-US" dirty="0" smtClean="0">
                <a:solidFill>
                  <a:schemeClr val="accent1"/>
                </a:solidFill>
              </a:rPr>
              <a:t>收到</a:t>
            </a:r>
            <a:r>
              <a:rPr lang="zh-TW" altLang="en-US" dirty="0">
                <a:solidFill>
                  <a:schemeClr val="accent1"/>
                </a:solidFill>
              </a:rPr>
              <a:t>的此</a:t>
            </a:r>
            <a:r>
              <a:rPr lang="en-US" altLang="zh-TW" dirty="0" smtClean="0">
                <a:solidFill>
                  <a:schemeClr val="accent1"/>
                </a:solidFill>
              </a:rPr>
              <a:t>message</a:t>
            </a:r>
            <a:r>
              <a:rPr lang="zh-TW" altLang="en-US" dirty="0">
                <a:solidFill>
                  <a:schemeClr val="accent1"/>
                </a:solidFill>
              </a:rPr>
              <a:t>之</a:t>
            </a:r>
            <a:r>
              <a:rPr lang="en-US" altLang="zh-TW" dirty="0" smtClean="0">
                <a:solidFill>
                  <a:schemeClr val="accent1"/>
                </a:solidFill>
              </a:rPr>
              <a:t>copies</a:t>
            </a:r>
            <a:r>
              <a:rPr lang="zh-TW" altLang="en-US" dirty="0" smtClean="0">
                <a:solidFill>
                  <a:schemeClr val="accent1"/>
                </a:solidFill>
              </a:rPr>
              <a:t>數量分一半</a:t>
            </a:r>
            <a:endParaRPr lang="en-US" altLang="zh-TW" dirty="0" smtClean="0">
              <a:solidFill>
                <a:schemeClr val="accent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42306" y="0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Receiver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09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8" y="476672"/>
            <a:ext cx="6123409" cy="5548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0" y="0"/>
            <a:ext cx="2077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915816" y="5674962"/>
            <a:ext cx="582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1"/>
                </a:solidFill>
              </a:rPr>
              <a:t>將目前傳出去</a:t>
            </a:r>
            <a:r>
              <a:rPr lang="en-US" altLang="zh-TW" dirty="0" err="1" smtClean="0">
                <a:solidFill>
                  <a:schemeClr val="accent1"/>
                </a:solidFill>
              </a:rPr>
              <a:t>transferDone</a:t>
            </a:r>
            <a:r>
              <a:rPr lang="zh-TW" altLang="en-US" dirty="0" smtClean="0">
                <a:solidFill>
                  <a:schemeClr val="accent1"/>
                </a:solidFill>
              </a:rPr>
              <a:t>的</a:t>
            </a:r>
            <a:r>
              <a:rPr lang="en-US" altLang="zh-TW" dirty="0" smtClean="0">
                <a:solidFill>
                  <a:schemeClr val="accent1"/>
                </a:solidFill>
              </a:rPr>
              <a:t>message</a:t>
            </a:r>
            <a:r>
              <a:rPr lang="zh-TW" altLang="en-US" dirty="0">
                <a:solidFill>
                  <a:schemeClr val="accent1"/>
                </a:solidFill>
              </a:rPr>
              <a:t>之</a:t>
            </a:r>
            <a:r>
              <a:rPr lang="en-US" altLang="zh-TW" dirty="0" smtClean="0">
                <a:solidFill>
                  <a:schemeClr val="accent1"/>
                </a:solidFill>
              </a:rPr>
              <a:t>copies</a:t>
            </a:r>
            <a:r>
              <a:rPr lang="zh-TW" altLang="en-US" dirty="0" smtClean="0">
                <a:solidFill>
                  <a:schemeClr val="accent1"/>
                </a:solidFill>
              </a:rPr>
              <a:t>數量分一半</a:t>
            </a:r>
            <a:endParaRPr lang="en-US" altLang="zh-TW" dirty="0" smtClean="0">
              <a:solidFill>
                <a:schemeClr val="accent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42306" y="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9407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6752155"/>
              </p:ext>
            </p:extLst>
          </p:nvPr>
        </p:nvGraphicFramePr>
        <p:xfrm>
          <a:off x="1187624" y="404664"/>
          <a:ext cx="63246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圖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699374"/>
              </p:ext>
            </p:extLst>
          </p:nvPr>
        </p:nvGraphicFramePr>
        <p:xfrm>
          <a:off x="1259632" y="3429000"/>
          <a:ext cx="62198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0258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9" y="28925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7" y="36862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92780" y="64961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238" y="28925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226" y="36862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103879" y="64961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B</a:t>
            </a:r>
            <a:endParaRPr lang="zh-TW" altLang="en-US" sz="1400" dirty="0"/>
          </a:p>
        </p:txBody>
      </p:sp>
      <p:cxnSp>
        <p:nvCxnSpPr>
          <p:cNvPr id="9" name="直線單箭頭接點 8"/>
          <p:cNvCxnSpPr>
            <a:stCxn id="2" idx="3"/>
            <a:endCxn id="5" idx="1"/>
          </p:cNvCxnSpPr>
          <p:nvPr/>
        </p:nvCxnSpPr>
        <p:spPr>
          <a:xfrm flipV="1">
            <a:off x="939402" y="500388"/>
            <a:ext cx="71078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947906"/>
              </p:ext>
            </p:extLst>
          </p:nvPr>
        </p:nvGraphicFramePr>
        <p:xfrm>
          <a:off x="939402" y="263691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>
                          <a:solidFill>
                            <a:schemeClr val="accent6"/>
                          </a:solidFill>
                        </a:rPr>
                        <a:t>oldestM</a:t>
                      </a:r>
                      <a:endParaRPr lang="zh-TW" altLang="en-US" sz="11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>
                          <a:solidFill>
                            <a:schemeClr val="accent3"/>
                          </a:solidFill>
                        </a:rPr>
                        <a:t>NewM</a:t>
                      </a:r>
                      <a:endParaRPr lang="zh-TW" altLang="en-US" sz="12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312" y="2640598"/>
            <a:ext cx="997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</a:rPr>
              <a:t>Messages</a:t>
            </a:r>
            <a:br>
              <a:rPr lang="en-US" altLang="zh-TW" sz="1600" dirty="0" smtClean="0">
                <a:solidFill>
                  <a:schemeClr val="accent1"/>
                </a:solidFill>
              </a:rPr>
            </a:br>
            <a:r>
              <a:rPr lang="en-US" altLang="zh-TW" sz="1600" dirty="0" smtClean="0">
                <a:solidFill>
                  <a:schemeClr val="accent1"/>
                </a:solidFill>
              </a:rPr>
              <a:t>(Buffer)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403610"/>
              </p:ext>
            </p:extLst>
          </p:nvPr>
        </p:nvGraphicFramePr>
        <p:xfrm>
          <a:off x="978861" y="1772816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>
                          <a:solidFill>
                            <a:schemeClr val="accent6"/>
                          </a:solidFill>
                        </a:rPr>
                        <a:t>oldestM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>
                          <a:solidFill>
                            <a:schemeClr val="accent3"/>
                          </a:solidFill>
                        </a:rPr>
                        <a:t>NewM</a:t>
                      </a:r>
                      <a:endParaRPr lang="zh-TW" altLang="en-US" sz="20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26653" y="1691571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1"/>
                </a:solidFill>
              </a:rPr>
              <a:t>outgoing</a:t>
            </a:r>
          </a:p>
          <a:p>
            <a:r>
              <a:rPr lang="en-US" altLang="zh-TW" sz="1400" dirty="0" smtClean="0">
                <a:solidFill>
                  <a:schemeClr val="accent1"/>
                </a:solidFill>
              </a:rPr>
              <a:t>messages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53" y="1412776"/>
            <a:ext cx="3969283" cy="20162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391338" y="949571"/>
            <a:ext cx="351633" cy="432048"/>
          </a:xfrm>
          <a:prstGeom prst="down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89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03233"/>
            <a:ext cx="4225777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62744" y="673170"/>
            <a:ext cx="4242545" cy="2826448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88260" y="2023973"/>
            <a:ext cx="3992151" cy="127177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68877" y="322284"/>
            <a:ext cx="1636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178846" y="276117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(Sender)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95265"/>
            <a:ext cx="2749454" cy="1456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6292428" y="-11172"/>
            <a:ext cx="1264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>
                <a:solidFill>
                  <a:srgbClr val="FF0000"/>
                </a:solidFill>
              </a:rPr>
              <a:t>ActiveRouter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32040" y="394862"/>
            <a:ext cx="4104456" cy="64183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262651" y="460783"/>
            <a:ext cx="2952328" cy="1563190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71787" y="1200046"/>
            <a:ext cx="3386109" cy="419748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674" y="3068960"/>
            <a:ext cx="3467188" cy="2069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矩形 16"/>
          <p:cNvSpPr/>
          <p:nvPr/>
        </p:nvSpPr>
        <p:spPr>
          <a:xfrm>
            <a:off x="5161214" y="2822420"/>
            <a:ext cx="3556648" cy="2316147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3857896" y="1124744"/>
            <a:ext cx="1392778" cy="117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3857896" y="1619794"/>
            <a:ext cx="1303318" cy="1675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084877" y="1951314"/>
            <a:ext cx="389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2"/>
                </a:solidFill>
              </a:rPr>
              <a:t>確認</a:t>
            </a:r>
            <a:r>
              <a:rPr lang="en-US" altLang="zh-TW" dirty="0" smtClean="0">
                <a:solidFill>
                  <a:schemeClr val="accent2"/>
                </a:solidFill>
              </a:rPr>
              <a:t>message</a:t>
            </a:r>
            <a:r>
              <a:rPr lang="zh-TW" altLang="en-US" dirty="0" smtClean="0">
                <a:solidFill>
                  <a:schemeClr val="accent2"/>
                </a:solidFill>
              </a:rPr>
              <a:t>和</a:t>
            </a:r>
            <a:r>
              <a:rPr lang="en-US" altLang="zh-TW" dirty="0" smtClean="0">
                <a:solidFill>
                  <a:schemeClr val="accent2"/>
                </a:solidFill>
              </a:rPr>
              <a:t>connection</a:t>
            </a:r>
            <a:r>
              <a:rPr lang="zh-TW" altLang="en-US" dirty="0" smtClean="0">
                <a:solidFill>
                  <a:schemeClr val="accent2"/>
                </a:solidFill>
              </a:rPr>
              <a:t>數量不為零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262651" y="5116542"/>
            <a:ext cx="353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2"/>
                </a:solidFill>
              </a:rPr>
              <a:t>確認自己沒有在跟別人傳</a:t>
            </a:r>
            <a:r>
              <a:rPr lang="en-US" altLang="zh-TW" dirty="0" smtClean="0">
                <a:solidFill>
                  <a:schemeClr val="accent2"/>
                </a:solidFill>
              </a:rPr>
              <a:t>message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557133" y="-26561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(Sender)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1787" y="1766666"/>
            <a:ext cx="2300014" cy="20987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8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03233"/>
            <a:ext cx="4225777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62744" y="673170"/>
            <a:ext cx="4242545" cy="2826448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88260" y="2023973"/>
            <a:ext cx="3992151" cy="127177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68877" y="322284"/>
            <a:ext cx="1636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178846" y="276117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(Sender)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292428" y="-11172"/>
            <a:ext cx="1264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>
                <a:solidFill>
                  <a:srgbClr val="FF0000"/>
                </a:solidFill>
              </a:rPr>
              <a:t>ActiveRouter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32040" y="394862"/>
            <a:ext cx="4104456" cy="64183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557133" y="-26561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(Sender)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1787" y="1766666"/>
            <a:ext cx="2300014" cy="209874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359" y="1297646"/>
            <a:ext cx="3535820" cy="21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矩形 22"/>
          <p:cNvSpPr/>
          <p:nvPr/>
        </p:nvSpPr>
        <p:spPr>
          <a:xfrm>
            <a:off x="5076058" y="1169603"/>
            <a:ext cx="3816424" cy="2320008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471787" y="1200046"/>
            <a:ext cx="3386109" cy="41974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2771801" y="1409920"/>
            <a:ext cx="2304257" cy="461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796136" y="3499618"/>
            <a:ext cx="262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2"/>
                </a:solidFill>
              </a:rPr>
              <a:t>開始傳</a:t>
            </a:r>
            <a:r>
              <a:rPr lang="en-US" altLang="zh-TW" dirty="0" err="1" smtClean="0">
                <a:solidFill>
                  <a:schemeClr val="accent2"/>
                </a:solidFill>
              </a:rPr>
              <a:t>outgoingMessages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13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9" y="28925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7" y="36862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92780" y="64961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238" y="28925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226" y="36862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103879" y="64961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B</a:t>
            </a:r>
            <a:endParaRPr lang="zh-TW" altLang="en-US" sz="1400" dirty="0"/>
          </a:p>
        </p:txBody>
      </p:sp>
      <p:cxnSp>
        <p:nvCxnSpPr>
          <p:cNvPr id="9" name="直線單箭頭接點 8"/>
          <p:cNvCxnSpPr>
            <a:stCxn id="2" idx="3"/>
            <a:endCxn id="5" idx="1"/>
          </p:cNvCxnSpPr>
          <p:nvPr/>
        </p:nvCxnSpPr>
        <p:spPr>
          <a:xfrm flipV="1">
            <a:off x="939402" y="500388"/>
            <a:ext cx="71078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向下箭號 21"/>
          <p:cNvSpPr/>
          <p:nvPr/>
        </p:nvSpPr>
        <p:spPr>
          <a:xfrm>
            <a:off x="391338" y="949571"/>
            <a:ext cx="351633" cy="432048"/>
          </a:xfrm>
          <a:prstGeom prst="down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634115"/>
              </p:ext>
            </p:extLst>
          </p:nvPr>
        </p:nvGraphicFramePr>
        <p:xfrm>
          <a:off x="939402" y="263691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>
                          <a:solidFill>
                            <a:schemeClr val="accent6"/>
                          </a:solidFill>
                        </a:rPr>
                        <a:t>oldestM</a:t>
                      </a:r>
                      <a:endParaRPr lang="zh-TW" altLang="en-US" sz="11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>
                          <a:solidFill>
                            <a:schemeClr val="accent3"/>
                          </a:solidFill>
                        </a:rPr>
                        <a:t>NewM</a:t>
                      </a:r>
                      <a:endParaRPr lang="zh-TW" altLang="en-US" sz="12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312" y="2640598"/>
            <a:ext cx="997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</a:rPr>
              <a:t>Messages</a:t>
            </a:r>
            <a:br>
              <a:rPr lang="en-US" altLang="zh-TW" sz="1600" dirty="0" smtClean="0">
                <a:solidFill>
                  <a:schemeClr val="accent1"/>
                </a:solidFill>
              </a:rPr>
            </a:br>
            <a:r>
              <a:rPr lang="en-US" altLang="zh-TW" sz="1600" dirty="0" smtClean="0">
                <a:solidFill>
                  <a:schemeClr val="accent1"/>
                </a:solidFill>
              </a:rPr>
              <a:t>(Buffer)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765022"/>
              </p:ext>
            </p:extLst>
          </p:nvPr>
        </p:nvGraphicFramePr>
        <p:xfrm>
          <a:off x="978861" y="1772816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>
                          <a:solidFill>
                            <a:schemeClr val="accent6"/>
                          </a:solidFill>
                        </a:rPr>
                        <a:t>oldestM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>
                          <a:solidFill>
                            <a:schemeClr val="accent3"/>
                          </a:solidFill>
                        </a:rPr>
                        <a:t>NewM</a:t>
                      </a:r>
                      <a:endParaRPr lang="zh-TW" altLang="en-US" sz="20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26653" y="1691571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1"/>
                </a:solidFill>
              </a:rPr>
              <a:t>outgoing</a:t>
            </a:r>
          </a:p>
          <a:p>
            <a:r>
              <a:rPr lang="en-US" altLang="zh-TW" sz="1400" dirty="0" smtClean="0">
                <a:solidFill>
                  <a:schemeClr val="accent1"/>
                </a:solidFill>
              </a:rPr>
              <a:t>messages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653" y="1412776"/>
            <a:ext cx="3969283" cy="20162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997573" y="280280"/>
            <a:ext cx="81028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3"/>
                </a:solidFill>
              </a:rPr>
              <a:t>NewM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026507" y="289251"/>
            <a:ext cx="95795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chemeClr val="accent6"/>
                </a:solidFill>
              </a:rPr>
              <a:t>oldestM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95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1056</Words>
  <Application>Microsoft Office PowerPoint</Application>
  <PresentationFormat>如螢幕大小 (4:3)</PresentationFormat>
  <Paragraphs>598</Paragraphs>
  <Slides>57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58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TransferDone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TransferDone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Ellison</dc:creator>
  <cp:lastModifiedBy>Ellison</cp:lastModifiedBy>
  <cp:revision>194</cp:revision>
  <dcterms:created xsi:type="dcterms:W3CDTF">2014-03-10T00:34:35Z</dcterms:created>
  <dcterms:modified xsi:type="dcterms:W3CDTF">2014-03-17T02:33:32Z</dcterms:modified>
</cp:coreProperties>
</file>