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20140122PMTR_graph(BubbleRap,mixDraft&#20462;&#25913;&#21069;&#24460;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1w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1w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1E-3</c:v>
                </c:pt>
                <c:pt idx="19">
                  <c:v>4.0000000000000001E-3</c:v>
                </c:pt>
                <c:pt idx="40">
                  <c:v>5.0000000000000001E-3</c:v>
                </c:pt>
                <c:pt idx="53">
                  <c:v>1.2E-2</c:v>
                </c:pt>
                <c:pt idx="62">
                  <c:v>1.4999999999999999E-2</c:v>
                </c:pt>
                <c:pt idx="79">
                  <c:v>3.3000000000000002E-2</c:v>
                </c:pt>
                <c:pt idx="88">
                  <c:v>5.5E-2</c:v>
                </c:pt>
                <c:pt idx="97">
                  <c:v>8.5999999999999993E-2</c:v>
                </c:pt>
                <c:pt idx="105">
                  <c:v>0.16500000000000001</c:v>
                </c:pt>
                <c:pt idx="114">
                  <c:v>0.32500000000000001</c:v>
                </c:pt>
                <c:pt idx="123">
                  <c:v>0.46500000000000002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1w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  <c:pt idx="0">
                  <c:v>1E-3</c:v>
                </c:pt>
                <c:pt idx="19">
                  <c:v>4.0000000000000001E-3</c:v>
                </c:pt>
                <c:pt idx="40">
                  <c:v>5.0000000000000001E-3</c:v>
                </c:pt>
                <c:pt idx="53">
                  <c:v>1.2E-2</c:v>
                </c:pt>
                <c:pt idx="62">
                  <c:v>1.4999999999999999E-2</c:v>
                </c:pt>
                <c:pt idx="79">
                  <c:v>3.3000000000000002E-2</c:v>
                </c:pt>
                <c:pt idx="88">
                  <c:v>5.5E-2</c:v>
                </c:pt>
                <c:pt idx="97">
                  <c:v>8.6999999999999994E-2</c:v>
                </c:pt>
                <c:pt idx="105">
                  <c:v>0.16600000000000001</c:v>
                </c:pt>
                <c:pt idx="114">
                  <c:v>0.32800000000000001</c:v>
                </c:pt>
                <c:pt idx="123">
                  <c:v>0.47099999999999997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85760"/>
        <c:axId val="88436736"/>
      </c:lineChart>
      <c:catAx>
        <c:axId val="1440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88436736"/>
        <c:crosses val="autoZero"/>
        <c:auto val="1"/>
        <c:lblAlgn val="ctr"/>
        <c:lblOffset val="100"/>
        <c:noMultiLvlLbl val="0"/>
      </c:catAx>
      <c:valAx>
        <c:axId val="88436736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085760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1w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5.1999999999999998E-2</c:v>
                </c:pt>
                <c:pt idx="19">
                  <c:v>8.4000000000000005E-2</c:v>
                </c:pt>
                <c:pt idx="40">
                  <c:v>9.9000000000000005E-2</c:v>
                </c:pt>
                <c:pt idx="53">
                  <c:v>0.20699999999999999</c:v>
                </c:pt>
                <c:pt idx="62">
                  <c:v>0.35199999999999998</c:v>
                </c:pt>
                <c:pt idx="79">
                  <c:v>0.72099999999999997</c:v>
                </c:pt>
                <c:pt idx="88">
                  <c:v>1.1339999999999999</c:v>
                </c:pt>
                <c:pt idx="97">
                  <c:v>2.0369999999999999</c:v>
                </c:pt>
                <c:pt idx="105">
                  <c:v>3.484</c:v>
                </c:pt>
                <c:pt idx="114">
                  <c:v>7.9610000000000003</c:v>
                </c:pt>
                <c:pt idx="123">
                  <c:v>12.836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1w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  <c:pt idx="0">
                  <c:v>5.1999999999999998E-2</c:v>
                </c:pt>
                <c:pt idx="19">
                  <c:v>8.5000000000000006E-2</c:v>
                </c:pt>
                <c:pt idx="40">
                  <c:v>0.10199999999999999</c:v>
                </c:pt>
                <c:pt idx="53">
                  <c:v>0.223</c:v>
                </c:pt>
                <c:pt idx="62">
                  <c:v>0.372</c:v>
                </c:pt>
                <c:pt idx="79">
                  <c:v>0.76600000000000001</c:v>
                </c:pt>
                <c:pt idx="88">
                  <c:v>1.175</c:v>
                </c:pt>
                <c:pt idx="97">
                  <c:v>2.1030000000000002</c:v>
                </c:pt>
                <c:pt idx="105">
                  <c:v>3.6070000000000002</c:v>
                </c:pt>
                <c:pt idx="114">
                  <c:v>8.1869999999999994</c:v>
                </c:pt>
                <c:pt idx="123">
                  <c:v>13.218999999999999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120064"/>
        <c:axId val="80130432"/>
      </c:lineChart>
      <c:catAx>
        <c:axId val="80120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80130432"/>
        <c:crosses val="autoZero"/>
        <c:auto val="1"/>
        <c:lblAlgn val="ctr"/>
        <c:lblOffset val="100"/>
        <c:noMultiLvlLbl val="0"/>
      </c:catAx>
      <c:valAx>
        <c:axId val="80130432"/>
        <c:scaling>
          <c:orientation val="minMax"/>
          <c:max val="4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120064"/>
        <c:crosses val="autoZero"/>
        <c:crossBetween val="midCat"/>
        <c:majorUnit val="5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Section 5 and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朵形 3"/>
          <p:cNvSpPr/>
          <p:nvPr/>
        </p:nvSpPr>
        <p:spPr>
          <a:xfrm>
            <a:off x="179512" y="1988840"/>
            <a:ext cx="3456384" cy="21602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5580112" y="3429000"/>
            <a:ext cx="3456384" cy="21602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1301" y="30314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87073" y="25273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585679" y="35354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99493" y="24637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077902" y="44784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993674" y="39743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2280" y="498246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806094" y="391073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7"/>
            <a:endCxn id="7" idx="3"/>
          </p:cNvCxnSpPr>
          <p:nvPr/>
        </p:nvCxnSpPr>
        <p:spPr>
          <a:xfrm flipV="1">
            <a:off x="755689" y="2711760"/>
            <a:ext cx="763020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9" idx="2"/>
          </p:cNvCxnSpPr>
          <p:nvPr/>
        </p:nvCxnSpPr>
        <p:spPr>
          <a:xfrm flipV="1">
            <a:off x="1703097" y="2571760"/>
            <a:ext cx="596396" cy="6362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4"/>
            <a:endCxn id="8" idx="0"/>
          </p:cNvCxnSpPr>
          <p:nvPr/>
        </p:nvCxnSpPr>
        <p:spPr>
          <a:xfrm flipH="1">
            <a:off x="1693691" y="2679772"/>
            <a:ext cx="713814" cy="85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6"/>
            <a:endCxn id="11" idx="1"/>
          </p:cNvCxnSpPr>
          <p:nvPr/>
        </p:nvCxnSpPr>
        <p:spPr>
          <a:xfrm>
            <a:off x="1801703" y="3643496"/>
            <a:ext cx="5223607" cy="36249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456403" y="1501353"/>
            <a:ext cx="12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/>
                </a:solidFill>
              </a:rPr>
              <a:t>Intra-Connection</a:t>
            </a:r>
          </a:p>
          <a:p>
            <a:r>
              <a:rPr lang="en-US" altLang="zh-TW" sz="1200" dirty="0" smtClean="0">
                <a:solidFill>
                  <a:schemeClr val="accent3"/>
                </a:solidFill>
              </a:rPr>
              <a:t>(internal edges)</a:t>
            </a:r>
            <a:endParaRPr lang="zh-TW" altLang="en-US" sz="1200" dirty="0">
              <a:solidFill>
                <a:schemeClr val="accent3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23928" y="3363078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Inter-Connection</a:t>
            </a:r>
          </a:p>
          <a:p>
            <a:r>
              <a:rPr lang="en-US" altLang="zh-TW" sz="1200" dirty="0" smtClean="0">
                <a:solidFill>
                  <a:schemeClr val="accent2"/>
                </a:solidFill>
              </a:rPr>
              <a:t>(external edges)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33149" y="692696"/>
            <a:ext cx="550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size of communities(</a:t>
            </a:r>
            <a:r>
              <a:rPr lang="en-US" altLang="zh-TW" dirty="0" err="1" smtClean="0"/>
              <a:t>ie</a:t>
            </a:r>
            <a:r>
              <a:rPr lang="en-US" altLang="zh-TW" dirty="0" smtClean="0"/>
              <a:t>.</a:t>
            </a:r>
            <a:r>
              <a:rPr lang="el-GR" altLang="zh-TW" i="1" dirty="0"/>
              <a:t> θ</a:t>
            </a:r>
            <a:r>
              <a:rPr lang="en-US" altLang="zh-TW" dirty="0" smtClean="0"/>
              <a:t>) is usually not less than </a:t>
            </a:r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452320" y="45091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stCxn id="13" idx="3"/>
            <a:endCxn id="27" idx="7"/>
          </p:cNvCxnSpPr>
          <p:nvPr/>
        </p:nvCxnSpPr>
        <p:spPr>
          <a:xfrm flipH="1">
            <a:off x="7636708" y="4095118"/>
            <a:ext cx="201022" cy="4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1" idx="6"/>
            <a:endCxn id="13" idx="4"/>
          </p:cNvCxnSpPr>
          <p:nvPr/>
        </p:nvCxnSpPr>
        <p:spPr>
          <a:xfrm>
            <a:off x="7209698" y="4082366"/>
            <a:ext cx="704408" cy="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6"/>
            <a:endCxn id="12" idx="1"/>
          </p:cNvCxnSpPr>
          <p:nvPr/>
        </p:nvCxnSpPr>
        <p:spPr>
          <a:xfrm>
            <a:off x="6293926" y="4586422"/>
            <a:ext cx="829990" cy="42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0" idx="7"/>
            <a:endCxn id="11" idx="3"/>
          </p:cNvCxnSpPr>
          <p:nvPr/>
        </p:nvCxnSpPr>
        <p:spPr>
          <a:xfrm flipV="1">
            <a:off x="6262290" y="4158742"/>
            <a:ext cx="763020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4" y="4437112"/>
            <a:ext cx="27622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3" y="637791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673251" y="6377910"/>
            <a:ext cx="2376264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186855" y="4800262"/>
            <a:ext cx="2288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/>
                </a:solidFill>
              </a:rPr>
              <a:t>(The number of intra-Connection)</a:t>
            </a:r>
            <a:endParaRPr lang="zh-TW" altLang="en-US" sz="1200" dirty="0">
              <a:solidFill>
                <a:schemeClr val="accent3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263583" y="5739693"/>
            <a:ext cx="229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(The number of inter-Connection)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23528" y="173218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|C| = 4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020697" y="29547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|C| = 5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8951" y="6421844"/>
            <a:ext cx="333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Community Formation Condition: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59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43"/>
            <a:ext cx="2664296" cy="163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95736" y="1844824"/>
            <a:ext cx="4703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/>
              <a:t>Basic community creation. </a:t>
            </a:r>
            <a:r>
              <a:rPr lang="en-US" altLang="zh-TW" sz="1600" dirty="0">
                <a:solidFill>
                  <a:schemeClr val="accent3"/>
                </a:solidFill>
              </a:rPr>
              <a:t>Whenever a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3"/>
                </a:solidFill>
              </a:rPr>
              <a:t>new edge </a:t>
            </a:r>
            <a:r>
              <a:rPr lang="en-US" altLang="zh-TW" sz="1600" i="1" dirty="0" err="1">
                <a:solidFill>
                  <a:schemeClr val="accent3"/>
                </a:solidFill>
              </a:rPr>
              <a:t>eij</a:t>
            </a:r>
            <a:endParaRPr lang="en-US" altLang="zh-TW" sz="1600" i="1" dirty="0">
              <a:solidFill>
                <a:schemeClr val="accent3"/>
              </a:solidFill>
            </a:endParaRPr>
          </a:p>
          <a:p>
            <a:r>
              <a:rPr lang="en-US" altLang="zh-TW" sz="1600" dirty="0">
                <a:solidFill>
                  <a:schemeClr val="accent3"/>
                </a:solidFill>
              </a:rPr>
              <a:t>appears, node </a:t>
            </a:r>
            <a:r>
              <a:rPr lang="en-US" altLang="zh-TW" sz="1600" i="1" dirty="0" err="1">
                <a:solidFill>
                  <a:schemeClr val="accent3"/>
                </a:solidFill>
              </a:rPr>
              <a:t>i</a:t>
            </a:r>
            <a:r>
              <a:rPr lang="en-US" altLang="zh-TW" sz="1600" i="1" dirty="0">
                <a:solidFill>
                  <a:schemeClr val="accent3"/>
                </a:solidFill>
              </a:rPr>
              <a:t> </a:t>
            </a:r>
            <a:r>
              <a:rPr lang="en-US" altLang="zh-TW" sz="1600" dirty="0">
                <a:solidFill>
                  <a:schemeClr val="accent3"/>
                </a:solidFill>
              </a:rPr>
              <a:t>always tries to build a new community</a:t>
            </a:r>
          </a:p>
          <a:p>
            <a:r>
              <a:rPr lang="en-US" altLang="zh-TW" sz="1600" i="1" dirty="0" err="1"/>
              <a:t>Ctemp</a:t>
            </a:r>
            <a:r>
              <a:rPr lang="en-US" altLang="zh-TW" sz="1600" i="1" dirty="0"/>
              <a:t> </a:t>
            </a:r>
            <a:r>
              <a:rPr lang="en-US" altLang="zh-TW" sz="1600" dirty="0"/>
              <a:t>based on the common neighbors between </a:t>
            </a:r>
            <a:r>
              <a:rPr lang="en-US" altLang="zh-TW" sz="1600" i="1" dirty="0" err="1"/>
              <a:t>i</a:t>
            </a:r>
            <a:endParaRPr lang="en-US" altLang="zh-TW" sz="1600" i="1" dirty="0"/>
          </a:p>
          <a:p>
            <a:r>
              <a:rPr lang="en-US" altLang="zh-TW" sz="1600" dirty="0"/>
              <a:t>and </a:t>
            </a:r>
            <a:r>
              <a:rPr lang="en-US" altLang="zh-TW" sz="1600" i="1" dirty="0"/>
              <a:t>j</a:t>
            </a:r>
            <a:endParaRPr lang="zh-TW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58" y="3202305"/>
            <a:ext cx="4552553" cy="16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139326" y="5148747"/>
            <a:ext cx="546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Community merging. </a:t>
            </a:r>
            <a:r>
              <a:rPr lang="en-US" altLang="zh-TW" dirty="0"/>
              <a:t>Sometimes, the new community</a:t>
            </a:r>
          </a:p>
          <a:p>
            <a:r>
              <a:rPr lang="en-US" altLang="zh-TW" i="1" dirty="0" err="1"/>
              <a:t>Ctemp</a:t>
            </a:r>
            <a:r>
              <a:rPr lang="en-US" altLang="zh-TW" i="1" dirty="0"/>
              <a:t> </a:t>
            </a:r>
            <a:r>
              <a:rPr lang="en-US" altLang="zh-TW" dirty="0"/>
              <a:t>may share substructures (i.e., overlap) with other</a:t>
            </a:r>
          </a:p>
          <a:p>
            <a:r>
              <a:rPr lang="en-US" altLang="zh-TW" dirty="0"/>
              <a:t>existing </a:t>
            </a:r>
            <a:r>
              <a:rPr lang="en-US" altLang="zh-TW" dirty="0" smtClean="0"/>
              <a:t>communities,</a:t>
            </a:r>
            <a:r>
              <a:rPr lang="en-US" altLang="zh-TW" dirty="0"/>
              <a:t> In this case,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3"/>
                </a:solidFill>
              </a:rPr>
              <a:t>two communities shall be merged into a bigger one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568659"/>
            <a:ext cx="694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normal node may become a bridge node</a:t>
            </a:r>
            <a:r>
              <a:rPr lang="en-US" altLang="zh-TW" dirty="0"/>
              <a:t> </a:t>
            </a:r>
            <a:r>
              <a:rPr lang="en-US" altLang="zh-TW" dirty="0" smtClean="0"/>
              <a:t>or vice </a:t>
            </a:r>
            <a:r>
              <a:rPr lang="en-US" altLang="zh-TW" dirty="0"/>
              <a:t>versa after the update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6394" y="1052736"/>
            <a:ext cx="614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When two nodes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j </a:t>
            </a:r>
            <a:r>
              <a:rPr lang="en-US" altLang="zh-TW" dirty="0"/>
              <a:t>encounter, they shall </a:t>
            </a:r>
            <a:r>
              <a:rPr lang="en-US" altLang="zh-TW" dirty="0" smtClean="0"/>
              <a:t>update </a:t>
            </a:r>
          </a:p>
          <a:p>
            <a:r>
              <a:rPr lang="en-US" altLang="zh-TW" dirty="0" smtClean="0"/>
              <a:t>their </a:t>
            </a:r>
            <a:r>
              <a:rPr lang="en-US" altLang="zh-TW" dirty="0"/>
              <a:t>bridging </a:t>
            </a:r>
            <a:r>
              <a:rPr lang="en-US" altLang="zh-TW" dirty="0" smtClean="0"/>
              <a:t>centrality(</a:t>
            </a:r>
            <a:r>
              <a:rPr lang="en-US" altLang="zh-TW" dirty="0" err="1" smtClean="0"/>
              <a:t>ie.</a:t>
            </a:r>
            <a:r>
              <a:rPr lang="en-US" altLang="zh-TW" u="sng" dirty="0" err="1" smtClean="0"/>
              <a:t>Weighted</a:t>
            </a:r>
            <a:r>
              <a:rPr lang="en-US" altLang="zh-TW" dirty="0" smtClean="0"/>
              <a:t>) </a:t>
            </a:r>
            <a:r>
              <a:rPr lang="en-US" altLang="zh-TW" dirty="0">
                <a:solidFill>
                  <a:schemeClr val="accent3"/>
                </a:solidFill>
              </a:rPr>
              <a:t>by exchanging information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3688" y="-16116"/>
            <a:ext cx="568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/>
              <a:t>Bridge Node Self-Recommending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7824" y="2243300"/>
            <a:ext cx="5827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node </a:t>
            </a:r>
            <a:r>
              <a:rPr lang="en-US" altLang="zh-TW" i="1" dirty="0" err="1">
                <a:solidFill>
                  <a:schemeClr val="accent2"/>
                </a:solidFill>
              </a:rPr>
              <a:t>i</a:t>
            </a:r>
            <a:r>
              <a:rPr lang="en-US" altLang="zh-TW" i="1" dirty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is </a:t>
            </a:r>
            <a:r>
              <a:rPr lang="en-US" altLang="zh-TW" dirty="0" smtClean="0">
                <a:solidFill>
                  <a:schemeClr val="accent3"/>
                </a:solidFill>
              </a:rPr>
              <a:t>the only </a:t>
            </a:r>
            <a:r>
              <a:rPr lang="en-US" altLang="zh-TW" dirty="0">
                <a:solidFill>
                  <a:schemeClr val="accent3"/>
                </a:solidFill>
              </a:rPr>
              <a:t>node shared by two communities</a:t>
            </a:r>
            <a:r>
              <a:rPr lang="en-US" altLang="zh-TW" dirty="0"/>
              <a:t> </a:t>
            </a:r>
            <a:r>
              <a:rPr lang="en-US" altLang="zh-TW" i="1" dirty="0"/>
              <a:t>C ∈ </a:t>
            </a:r>
            <a:r>
              <a:rPr lang="en-US" altLang="zh-TW" dirty="0" err="1"/>
              <a:t>C</a:t>
            </a:r>
            <a:r>
              <a:rPr lang="en-US" altLang="zh-TW" i="1" dirty="0" err="1"/>
              <a:t>ti</a:t>
            </a:r>
            <a:endParaRPr lang="en-US" altLang="zh-TW" i="1" dirty="0"/>
          </a:p>
          <a:p>
            <a:r>
              <a:rPr lang="en-US" altLang="zh-TW" dirty="0"/>
              <a:t>and </a:t>
            </a:r>
            <a:r>
              <a:rPr lang="en-US" altLang="zh-TW" i="1" dirty="0" smtClean="0"/>
              <a:t>C’∈ </a:t>
            </a:r>
            <a:r>
              <a:rPr lang="en-US" altLang="zh-TW" dirty="0" err="1" smtClean="0"/>
              <a:t>C</a:t>
            </a:r>
            <a:r>
              <a:rPr lang="en-US" altLang="zh-TW" i="1" dirty="0" err="1" smtClean="0"/>
              <a:t>tj</a:t>
            </a:r>
            <a:r>
              <a:rPr lang="en-US" altLang="zh-TW" i="1" dirty="0" smtClean="0"/>
              <a:t> </a:t>
            </a:r>
            <a:r>
              <a:rPr lang="en-US" altLang="zh-TW" dirty="0"/>
              <a:t>, and has not yet been detected as a bridge,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3"/>
                </a:solidFill>
              </a:rPr>
              <a:t>it will identify </a:t>
            </a:r>
            <a:r>
              <a:rPr lang="en-US" altLang="zh-TW" dirty="0">
                <a:solidFill>
                  <a:schemeClr val="accent3"/>
                </a:solidFill>
              </a:rPr>
              <a:t>itself as a bridge </a:t>
            </a:r>
            <a:r>
              <a:rPr lang="en-US" altLang="zh-TW" dirty="0" smtClean="0">
                <a:solidFill>
                  <a:schemeClr val="accent3"/>
                </a:solidFill>
              </a:rPr>
              <a:t>node.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7" name="雲朵形 6"/>
          <p:cNvSpPr/>
          <p:nvPr/>
        </p:nvSpPr>
        <p:spPr>
          <a:xfrm>
            <a:off x="73511" y="3166630"/>
            <a:ext cx="3456384" cy="21602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雲朵形 7"/>
          <p:cNvSpPr/>
          <p:nvPr/>
        </p:nvSpPr>
        <p:spPr>
          <a:xfrm>
            <a:off x="5474111" y="4606790"/>
            <a:ext cx="3456384" cy="21602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65300" y="42092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1072" y="37051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79678" y="4713274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193492" y="36415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971901" y="5656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887673" y="5152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986279" y="61602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700093" y="50885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9" idx="7"/>
            <a:endCxn id="10" idx="3"/>
          </p:cNvCxnSpPr>
          <p:nvPr/>
        </p:nvCxnSpPr>
        <p:spPr>
          <a:xfrm flipV="1">
            <a:off x="649688" y="3889550"/>
            <a:ext cx="763020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2" idx="4"/>
            <a:endCxn id="11" idx="0"/>
          </p:cNvCxnSpPr>
          <p:nvPr/>
        </p:nvCxnSpPr>
        <p:spPr>
          <a:xfrm flipH="1">
            <a:off x="1587690" y="3857562"/>
            <a:ext cx="713814" cy="85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14" idx="2"/>
          </p:cNvCxnSpPr>
          <p:nvPr/>
        </p:nvCxnSpPr>
        <p:spPr>
          <a:xfrm>
            <a:off x="1695702" y="4821286"/>
            <a:ext cx="5191971" cy="43887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7346319" y="56869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6" idx="3"/>
            <a:endCxn id="21" idx="7"/>
          </p:cNvCxnSpPr>
          <p:nvPr/>
        </p:nvCxnSpPr>
        <p:spPr>
          <a:xfrm flipH="1">
            <a:off x="7530707" y="5272908"/>
            <a:ext cx="201022" cy="4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6"/>
            <a:endCxn id="16" idx="4"/>
          </p:cNvCxnSpPr>
          <p:nvPr/>
        </p:nvCxnSpPr>
        <p:spPr>
          <a:xfrm>
            <a:off x="7103697" y="5260156"/>
            <a:ext cx="704408" cy="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3" idx="6"/>
            <a:endCxn id="15" idx="1"/>
          </p:cNvCxnSpPr>
          <p:nvPr/>
        </p:nvCxnSpPr>
        <p:spPr>
          <a:xfrm>
            <a:off x="6187925" y="5764212"/>
            <a:ext cx="829990" cy="42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3" idx="7"/>
            <a:endCxn id="14" idx="3"/>
          </p:cNvCxnSpPr>
          <p:nvPr/>
        </p:nvCxnSpPr>
        <p:spPr>
          <a:xfrm flipV="1">
            <a:off x="6156289" y="5336532"/>
            <a:ext cx="763020" cy="35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407194" y="279729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endParaRPr lang="zh-TW" altLang="en-US" sz="2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264980" y="4146679"/>
            <a:ext cx="39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C’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636035" y="4501896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995685" y="488875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j</a:t>
            </a:r>
            <a:endParaRPr lang="zh-TW" altLang="en-US" sz="1400" dirty="0"/>
          </a:p>
        </p:txBody>
      </p:sp>
      <p:cxnSp>
        <p:nvCxnSpPr>
          <p:cNvPr id="31" name="直線接點 30"/>
          <p:cNvCxnSpPr>
            <a:stCxn id="10" idx="6"/>
            <a:endCxn id="12" idx="2"/>
          </p:cNvCxnSpPr>
          <p:nvPr/>
        </p:nvCxnSpPr>
        <p:spPr>
          <a:xfrm flipV="1">
            <a:off x="1597096" y="3749550"/>
            <a:ext cx="596396" cy="6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5072" y="5512184"/>
            <a:ext cx="6056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</a:rPr>
              <a:t>Otherwise</a:t>
            </a:r>
            <a:r>
              <a:rPr lang="en-US" altLang="zh-TW" sz="1600" dirty="0"/>
              <a:t>, node </a:t>
            </a:r>
            <a:r>
              <a:rPr lang="en-US" altLang="zh-TW" sz="1600" i="1" dirty="0" err="1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will </a:t>
            </a:r>
            <a:r>
              <a:rPr lang="en-US" altLang="zh-TW" sz="1600" dirty="0">
                <a:solidFill>
                  <a:schemeClr val="accent3"/>
                </a:solidFill>
              </a:rPr>
              <a:t>recommend itself </a:t>
            </a:r>
            <a:r>
              <a:rPr lang="en-US" altLang="zh-TW" sz="1600" dirty="0" smtClean="0">
                <a:solidFill>
                  <a:schemeClr val="accent3"/>
                </a:solidFill>
              </a:rPr>
              <a:t>as a </a:t>
            </a:r>
            <a:r>
              <a:rPr lang="en-US" altLang="zh-TW" sz="1600" dirty="0">
                <a:solidFill>
                  <a:schemeClr val="accent3"/>
                </a:solidFill>
              </a:rPr>
              <a:t>candidate</a:t>
            </a:r>
            <a:r>
              <a:rPr lang="en-US" altLang="zh-TW" sz="1600" dirty="0"/>
              <a:t> of bridge node </a:t>
            </a:r>
            <a:endParaRPr lang="en-US" altLang="zh-TW" sz="1600" dirty="0" smtClean="0"/>
          </a:p>
          <a:p>
            <a:r>
              <a:rPr lang="en-US" altLang="zh-TW" sz="1600" dirty="0" smtClean="0"/>
              <a:t>between </a:t>
            </a:r>
            <a:r>
              <a:rPr lang="en-US" altLang="zh-TW" sz="1600" i="1" dirty="0"/>
              <a:t>C </a:t>
            </a:r>
            <a:r>
              <a:rPr lang="en-US" altLang="zh-TW" sz="1600" dirty="0"/>
              <a:t>and </a:t>
            </a:r>
            <a:r>
              <a:rPr lang="en-US" altLang="zh-TW" sz="1600" i="1" dirty="0" smtClean="0"/>
              <a:t>C’ </a:t>
            </a:r>
            <a:r>
              <a:rPr lang="en-US" altLang="zh-TW" sz="1600" dirty="0"/>
              <a:t>by </a:t>
            </a:r>
            <a:r>
              <a:rPr lang="en-US" altLang="zh-TW" sz="1600" dirty="0" smtClean="0"/>
              <a:t>sending a </a:t>
            </a:r>
            <a:r>
              <a:rPr lang="en-US" altLang="zh-TW" sz="1600" b="1" i="1" dirty="0"/>
              <a:t>recommendation packet </a:t>
            </a:r>
            <a:endParaRPr lang="en-US" altLang="zh-TW" sz="1600" b="1" i="1" dirty="0" smtClean="0"/>
          </a:p>
          <a:p>
            <a:r>
              <a:rPr lang="en-US" altLang="zh-TW" sz="1600" dirty="0" smtClean="0"/>
              <a:t>to </a:t>
            </a:r>
            <a:r>
              <a:rPr lang="en-US" altLang="zh-TW" sz="1600" dirty="0"/>
              <a:t>each encountered neighbor </a:t>
            </a:r>
            <a:r>
              <a:rPr lang="en-US" altLang="zh-TW" sz="1600" dirty="0" smtClean="0"/>
              <a:t>in </a:t>
            </a:r>
            <a:r>
              <a:rPr lang="en-US" altLang="zh-TW" sz="1600" i="1" dirty="0" smtClean="0"/>
              <a:t>C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51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18465" y="-16116"/>
            <a:ext cx="777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 smtClean="0"/>
              <a:t>6</a:t>
            </a:r>
            <a:r>
              <a:rPr lang="en-US" altLang="zh-TW" sz="3200" dirty="0" smtClean="0"/>
              <a:t> </a:t>
            </a:r>
            <a:r>
              <a:rPr lang="en-US" altLang="zh-TW" sz="3200" b="1" dirty="0"/>
              <a:t>CONNECTION STRENGTH AWARE ROUTING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0" y="692696"/>
            <a:ext cx="621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When two nodes encounter, since their </a:t>
            </a:r>
            <a:r>
              <a:rPr lang="en-US" altLang="zh-TW" sz="1400" dirty="0">
                <a:solidFill>
                  <a:schemeClr val="accent3"/>
                </a:solidFill>
              </a:rPr>
              <a:t>contact </a:t>
            </a:r>
            <a:r>
              <a:rPr lang="en-US" altLang="zh-TW" sz="1400" dirty="0" smtClean="0">
                <a:solidFill>
                  <a:schemeClr val="accent3"/>
                </a:solidFill>
              </a:rPr>
              <a:t>duration is </a:t>
            </a:r>
            <a:r>
              <a:rPr lang="en-US" altLang="zh-TW" sz="1400" dirty="0">
                <a:solidFill>
                  <a:schemeClr val="accent3"/>
                </a:solidFill>
              </a:rPr>
              <a:t>limited and unexpected</a:t>
            </a:r>
            <a:endParaRPr lang="zh-TW" altLang="en-US" sz="1400" dirty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7148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8281"/>
            <a:ext cx="55911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7" y="1703887"/>
            <a:ext cx="413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15616" y="3257006"/>
            <a:ext cx="514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/>
                </a:solidFill>
              </a:rPr>
              <a:t>當</a:t>
            </a:r>
            <a:r>
              <a:rPr lang="en-US" altLang="zh-TW" sz="1400" dirty="0" smtClean="0">
                <a:solidFill>
                  <a:schemeClr val="accent2"/>
                </a:solidFill>
              </a:rPr>
              <a:t>node 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i,j</a:t>
            </a:r>
            <a:r>
              <a:rPr lang="zh-TW" altLang="en-US" sz="1400" dirty="0" smtClean="0">
                <a:solidFill>
                  <a:schemeClr val="accent2"/>
                </a:solidFill>
              </a:rPr>
              <a:t>相遇時</a:t>
            </a:r>
            <a:r>
              <a:rPr lang="en-US" altLang="zh-TW" sz="1400" dirty="0" smtClean="0">
                <a:solidFill>
                  <a:schemeClr val="accent2"/>
                </a:solidFill>
              </a:rPr>
              <a:t>,</a:t>
            </a:r>
            <a:r>
              <a:rPr lang="zh-TW" altLang="en-US" sz="1400" dirty="0" smtClean="0">
                <a:solidFill>
                  <a:schemeClr val="accent2"/>
                </a:solidFill>
              </a:rPr>
              <a:t>若</a:t>
            </a:r>
            <a:r>
              <a:rPr lang="en-US" altLang="zh-TW" sz="1400" dirty="0" smtClean="0">
                <a:solidFill>
                  <a:schemeClr val="accent2"/>
                </a:solidFill>
              </a:rPr>
              <a:t>j</a:t>
            </a:r>
            <a:r>
              <a:rPr lang="zh-TW" altLang="en-US" sz="1400" dirty="0" smtClean="0">
                <a:solidFill>
                  <a:schemeClr val="accent2"/>
                </a:solidFill>
              </a:rPr>
              <a:t>的</a:t>
            </a:r>
            <a:r>
              <a:rPr lang="en-US" altLang="zh-TW" sz="1400" dirty="0" smtClean="0">
                <a:solidFill>
                  <a:schemeClr val="accent2"/>
                </a:solidFill>
              </a:rPr>
              <a:t>delivery probability</a:t>
            </a:r>
            <a:r>
              <a:rPr lang="zh-TW" altLang="en-US" sz="1400" dirty="0" smtClean="0">
                <a:solidFill>
                  <a:schemeClr val="accent2"/>
                </a:solidFill>
              </a:rPr>
              <a:t>比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i</a:t>
            </a:r>
            <a:r>
              <a:rPr lang="zh-TW" altLang="en-US" sz="1400" dirty="0" smtClean="0">
                <a:solidFill>
                  <a:schemeClr val="accent2"/>
                </a:solidFill>
              </a:rPr>
              <a:t>高</a:t>
            </a:r>
            <a:r>
              <a:rPr lang="en-US" altLang="zh-TW" sz="1400" dirty="0" smtClean="0">
                <a:solidFill>
                  <a:schemeClr val="accent2"/>
                </a:solidFill>
              </a:rPr>
              <a:t>,</a:t>
            </a:r>
            <a:r>
              <a:rPr lang="zh-TW" altLang="en-US" sz="1400" dirty="0" smtClean="0">
                <a:solidFill>
                  <a:schemeClr val="accent2"/>
                </a:solidFill>
              </a:rPr>
              <a:t>才把</a:t>
            </a:r>
            <a:r>
              <a:rPr lang="en-US" altLang="zh-TW" sz="1400" dirty="0" smtClean="0">
                <a:solidFill>
                  <a:schemeClr val="accent2"/>
                </a:solidFill>
              </a:rPr>
              <a:t>message</a:t>
            </a:r>
            <a:r>
              <a:rPr lang="zh-TW" altLang="en-US" sz="1400" dirty="0" smtClean="0">
                <a:solidFill>
                  <a:schemeClr val="accent2"/>
                </a:solidFill>
              </a:rPr>
              <a:t>傳給</a:t>
            </a:r>
            <a:r>
              <a:rPr lang="en-US" altLang="zh-TW" sz="1400" dirty="0" smtClean="0">
                <a:solidFill>
                  <a:schemeClr val="accent2"/>
                </a:solidFill>
              </a:rPr>
              <a:t>j.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22379" y="1124744"/>
            <a:ext cx="236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(</a:t>
            </a:r>
            <a:r>
              <a:rPr lang="zh-TW" altLang="en-US" sz="1400" dirty="0">
                <a:solidFill>
                  <a:schemeClr val="accent2"/>
                </a:solidFill>
              </a:rPr>
              <a:t>代表</a:t>
            </a:r>
            <a:r>
              <a:rPr lang="zh-TW" altLang="en-US" sz="1400" dirty="0" smtClean="0">
                <a:solidFill>
                  <a:schemeClr val="accent2"/>
                </a:solidFill>
              </a:rPr>
              <a:t>哪些</a:t>
            </a:r>
            <a:r>
              <a:rPr lang="en-US" altLang="zh-TW" sz="1400" dirty="0" smtClean="0">
                <a:solidFill>
                  <a:schemeClr val="accent2"/>
                </a:solidFill>
              </a:rPr>
              <a:t>message</a:t>
            </a:r>
            <a:r>
              <a:rPr lang="zh-TW" altLang="en-US" sz="1400" dirty="0" smtClean="0">
                <a:solidFill>
                  <a:schemeClr val="accent2"/>
                </a:solidFill>
              </a:rPr>
              <a:t>該被送出</a:t>
            </a:r>
            <a:r>
              <a:rPr lang="en-US" altLang="zh-TW" sz="1400" dirty="0" smtClean="0">
                <a:solidFill>
                  <a:schemeClr val="accent2"/>
                </a:solidFill>
              </a:rPr>
              <a:t>)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0" y="4221088"/>
            <a:ext cx="45406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717602" y="4497411"/>
            <a:ext cx="321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j</a:t>
            </a:r>
            <a:r>
              <a:rPr lang="zh-TW" altLang="en-US" sz="1400" dirty="0" smtClean="0">
                <a:solidFill>
                  <a:schemeClr val="accent2"/>
                </a:solidFill>
              </a:rPr>
              <a:t>和</a:t>
            </a:r>
            <a:r>
              <a:rPr lang="en-US" altLang="zh-TW" sz="1400" dirty="0" smtClean="0">
                <a:solidFill>
                  <a:schemeClr val="accent2"/>
                </a:solidFill>
              </a:rPr>
              <a:t>destination</a:t>
            </a:r>
            <a:r>
              <a:rPr lang="zh-TW" altLang="en-US" sz="1400" dirty="0" smtClean="0">
                <a:solidFill>
                  <a:schemeClr val="accent2"/>
                </a:solidFill>
              </a:rPr>
              <a:t>在同一個</a:t>
            </a:r>
            <a:r>
              <a:rPr lang="en-US" altLang="zh-TW" sz="1400" dirty="0" smtClean="0">
                <a:solidFill>
                  <a:schemeClr val="accent2"/>
                </a:solidFill>
              </a:rPr>
              <a:t>community,</a:t>
            </a:r>
            <a:r>
              <a:rPr lang="zh-TW" altLang="en-US" sz="1400" dirty="0" smtClean="0">
                <a:solidFill>
                  <a:schemeClr val="accent2"/>
                </a:solidFill>
              </a:rPr>
              <a:t>要傳</a:t>
            </a:r>
            <a:r>
              <a:rPr lang="en-US" altLang="zh-TW" sz="1400" dirty="0" smtClean="0">
                <a:solidFill>
                  <a:schemeClr val="accent2"/>
                </a:solidFill>
              </a:rPr>
              <a:t>.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05362" y="5433151"/>
            <a:ext cx="459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2"/>
                </a:solidFill>
              </a:rPr>
              <a:t>i,j</a:t>
            </a:r>
            <a:r>
              <a:rPr lang="zh-TW" altLang="en-US" sz="1400" dirty="0" smtClean="0">
                <a:solidFill>
                  <a:schemeClr val="accent2"/>
                </a:solidFill>
              </a:rPr>
              <a:t>都不在</a:t>
            </a:r>
            <a:r>
              <a:rPr lang="en-US" altLang="zh-TW" sz="1400" dirty="0" smtClean="0">
                <a:solidFill>
                  <a:schemeClr val="accent2"/>
                </a:solidFill>
              </a:rPr>
              <a:t>destination</a:t>
            </a:r>
            <a:r>
              <a:rPr lang="zh-TW" altLang="en-US" sz="1400" dirty="0" smtClean="0">
                <a:solidFill>
                  <a:schemeClr val="accent2"/>
                </a:solidFill>
              </a:rPr>
              <a:t>的</a:t>
            </a:r>
            <a:r>
              <a:rPr lang="en-US" altLang="zh-TW" sz="1400" dirty="0" smtClean="0">
                <a:solidFill>
                  <a:schemeClr val="accent2"/>
                </a:solidFill>
              </a:rPr>
              <a:t>community</a:t>
            </a:r>
            <a:r>
              <a:rPr lang="zh-TW" altLang="en-US" sz="1400" dirty="0" smtClean="0">
                <a:solidFill>
                  <a:schemeClr val="accent2"/>
                </a:solidFill>
              </a:rPr>
              <a:t>內</a:t>
            </a:r>
            <a:r>
              <a:rPr lang="en-US" altLang="zh-TW" sz="1400" dirty="0" smtClean="0">
                <a:solidFill>
                  <a:schemeClr val="accent2"/>
                </a:solidFill>
              </a:rPr>
              <a:t>,</a:t>
            </a:r>
            <a:r>
              <a:rPr lang="zh-TW" altLang="en-US" sz="1400" dirty="0" smtClean="0">
                <a:solidFill>
                  <a:schemeClr val="accent2"/>
                </a:solidFill>
              </a:rPr>
              <a:t>但</a:t>
            </a:r>
            <a:r>
              <a:rPr lang="en-US" altLang="zh-TW" sz="1400" dirty="0" smtClean="0">
                <a:solidFill>
                  <a:schemeClr val="accent2"/>
                </a:solidFill>
              </a:rPr>
              <a:t>j</a:t>
            </a:r>
            <a:r>
              <a:rPr lang="zh-TW" altLang="en-US" sz="1400" dirty="0" smtClean="0">
                <a:solidFill>
                  <a:schemeClr val="accent2"/>
                </a:solidFill>
              </a:rPr>
              <a:t>是</a:t>
            </a:r>
            <a:r>
              <a:rPr lang="en-US" altLang="zh-TW" sz="1400" dirty="0" smtClean="0">
                <a:solidFill>
                  <a:schemeClr val="accent2"/>
                </a:solidFill>
              </a:rPr>
              <a:t>bridge node,</a:t>
            </a:r>
            <a:r>
              <a:rPr lang="zh-TW" altLang="en-US" sz="1400" dirty="0" smtClean="0">
                <a:solidFill>
                  <a:schemeClr val="accent2"/>
                </a:solidFill>
              </a:rPr>
              <a:t>要傳</a:t>
            </a:r>
            <a:r>
              <a:rPr lang="en-US" altLang="zh-TW" sz="1400" dirty="0" smtClean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116632"/>
            <a:ext cx="3026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Message Copy Control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79512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more copies </a:t>
            </a:r>
            <a:r>
              <a:rPr lang="en-US" altLang="zh-TW" dirty="0"/>
              <a:t>generated for a </a:t>
            </a:r>
            <a:r>
              <a:rPr lang="en-US" altLang="zh-TW" dirty="0" err="1" smtClean="0"/>
              <a:t>message,the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higher </a:t>
            </a:r>
            <a:r>
              <a:rPr lang="en-US" altLang="zh-TW" dirty="0">
                <a:solidFill>
                  <a:schemeClr val="accent2"/>
                </a:solidFill>
              </a:rPr>
              <a:t>delivery performance </a:t>
            </a:r>
            <a:r>
              <a:rPr lang="en-US" altLang="zh-TW" dirty="0"/>
              <a:t>could be </a:t>
            </a:r>
            <a:r>
              <a:rPr lang="en-US" altLang="zh-TW" dirty="0" smtClean="0"/>
              <a:t>achieved.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759187"/>
            <a:ext cx="19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=&gt;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Overhead </a:t>
            </a:r>
            <a:r>
              <a:rPr lang="zh-TW" altLang="en-US" dirty="0" smtClean="0">
                <a:solidFill>
                  <a:schemeClr val="accent2"/>
                </a:solidFill>
              </a:rPr>
              <a:t>提升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038" y="15567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To balance the tradeoff between the delivery </a:t>
            </a:r>
            <a:r>
              <a:rPr lang="en-US" altLang="zh-TW" dirty="0" err="1" smtClean="0"/>
              <a:t>performanceand</a:t>
            </a:r>
            <a:r>
              <a:rPr lang="en-US" altLang="zh-TW" dirty="0" smtClean="0"/>
              <a:t> </a:t>
            </a:r>
            <a:r>
              <a:rPr lang="en-US" altLang="zh-TW" dirty="0"/>
              <a:t>overhead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we propose an </a:t>
            </a:r>
            <a:r>
              <a:rPr lang="en-US" altLang="zh-TW" i="1" dirty="0" smtClean="0">
                <a:solidFill>
                  <a:schemeClr val="accent6"/>
                </a:solidFill>
              </a:rPr>
              <a:t>inter-community</a:t>
            </a:r>
            <a:r>
              <a:rPr lang="zh-TW" altLang="en-US" i="1" dirty="0" smtClean="0">
                <a:solidFill>
                  <a:schemeClr val="accent6"/>
                </a:solidFill>
              </a:rPr>
              <a:t> </a:t>
            </a:r>
            <a:r>
              <a:rPr lang="en-US" altLang="zh-TW" i="1" dirty="0" smtClean="0">
                <a:solidFill>
                  <a:schemeClr val="accent6"/>
                </a:solidFill>
              </a:rPr>
              <a:t>multi-copy </a:t>
            </a:r>
            <a:r>
              <a:rPr lang="en-US" altLang="zh-TW" i="1" dirty="0"/>
              <a:t>and</a:t>
            </a:r>
            <a:r>
              <a:rPr lang="en-US" altLang="zh-TW" i="1" dirty="0">
                <a:solidFill>
                  <a:schemeClr val="accent3"/>
                </a:solidFill>
              </a:rPr>
              <a:t> intra-community single-copy </a:t>
            </a:r>
            <a:r>
              <a:rPr lang="en-US" altLang="zh-TW" dirty="0"/>
              <a:t>mechanism.</a:t>
            </a:r>
            <a:endParaRPr lang="zh-TW" altLang="en-US" dirty="0"/>
          </a:p>
        </p:txBody>
      </p:sp>
      <p:sp>
        <p:nvSpPr>
          <p:cNvPr id="6" name="雲朵形 5"/>
          <p:cNvSpPr/>
          <p:nvPr/>
        </p:nvSpPr>
        <p:spPr>
          <a:xfrm>
            <a:off x="337038" y="3717032"/>
            <a:ext cx="2506770" cy="176419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81534" y="3959905"/>
            <a:ext cx="175657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502594" y="5040025"/>
            <a:ext cx="175657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122734" y="4156849"/>
            <a:ext cx="175657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42343" y="4372873"/>
            <a:ext cx="175657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雲朵形 10"/>
          <p:cNvSpPr/>
          <p:nvPr/>
        </p:nvSpPr>
        <p:spPr>
          <a:xfrm>
            <a:off x="6494347" y="2725342"/>
            <a:ext cx="2447285" cy="176419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82394" y="3051691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703454" y="4131811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323594" y="3248635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543203" y="3464659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雲朵形 15"/>
          <p:cNvSpPr/>
          <p:nvPr/>
        </p:nvSpPr>
        <p:spPr>
          <a:xfrm>
            <a:off x="3779912" y="4982377"/>
            <a:ext cx="2447285" cy="176419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267959" y="5308726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9019" y="6388846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09159" y="5505670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828768" y="5721694"/>
            <a:ext cx="171489" cy="182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7" idx="5"/>
            <a:endCxn id="10" idx="0"/>
          </p:cNvCxnSpPr>
          <p:nvPr/>
        </p:nvCxnSpPr>
        <p:spPr>
          <a:xfrm>
            <a:off x="931467" y="4115681"/>
            <a:ext cx="498705" cy="25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4"/>
            <a:endCxn id="8" idx="7"/>
          </p:cNvCxnSpPr>
          <p:nvPr/>
        </p:nvCxnSpPr>
        <p:spPr>
          <a:xfrm flipH="1">
            <a:off x="1652527" y="4339352"/>
            <a:ext cx="558036" cy="72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6"/>
            <a:endCxn id="9" idx="2"/>
          </p:cNvCxnSpPr>
          <p:nvPr/>
        </p:nvCxnSpPr>
        <p:spPr>
          <a:xfrm flipV="1">
            <a:off x="1518000" y="4248101"/>
            <a:ext cx="60473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7" idx="5"/>
            <a:endCxn id="20" idx="2"/>
          </p:cNvCxnSpPr>
          <p:nvPr/>
        </p:nvCxnSpPr>
        <p:spPr>
          <a:xfrm>
            <a:off x="4414334" y="5464502"/>
            <a:ext cx="414434" cy="34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0" idx="5"/>
            <a:endCxn id="18" idx="0"/>
          </p:cNvCxnSpPr>
          <p:nvPr/>
        </p:nvCxnSpPr>
        <p:spPr>
          <a:xfrm>
            <a:off x="4975143" y="5877470"/>
            <a:ext cx="99621" cy="51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0" idx="5"/>
            <a:endCxn id="19" idx="2"/>
          </p:cNvCxnSpPr>
          <p:nvPr/>
        </p:nvCxnSpPr>
        <p:spPr>
          <a:xfrm flipV="1">
            <a:off x="4975143" y="5596922"/>
            <a:ext cx="634016" cy="28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4"/>
            <a:endCxn id="13" idx="0"/>
          </p:cNvCxnSpPr>
          <p:nvPr/>
        </p:nvCxnSpPr>
        <p:spPr>
          <a:xfrm>
            <a:off x="7068139" y="3234194"/>
            <a:ext cx="721060" cy="89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5" idx="7"/>
            <a:endCxn id="14" idx="7"/>
          </p:cNvCxnSpPr>
          <p:nvPr/>
        </p:nvCxnSpPr>
        <p:spPr>
          <a:xfrm flipV="1">
            <a:off x="7689578" y="3275362"/>
            <a:ext cx="78039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4" idx="4"/>
            <a:endCxn id="13" idx="7"/>
          </p:cNvCxnSpPr>
          <p:nvPr/>
        </p:nvCxnSpPr>
        <p:spPr>
          <a:xfrm flipH="1">
            <a:off x="7849829" y="3431138"/>
            <a:ext cx="559510" cy="72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105472" y="3824034"/>
            <a:ext cx="36004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</a:t>
            </a:r>
            <a:endParaRPr lang="zh-TW" altLang="en-US" sz="1400" dirty="0"/>
          </a:p>
        </p:txBody>
      </p:sp>
      <p:cxnSp>
        <p:nvCxnSpPr>
          <p:cNvPr id="42" name="直線接點 41"/>
          <p:cNvCxnSpPr>
            <a:stCxn id="9" idx="6"/>
            <a:endCxn id="17" idx="1"/>
          </p:cNvCxnSpPr>
          <p:nvPr/>
        </p:nvCxnSpPr>
        <p:spPr>
          <a:xfrm>
            <a:off x="2298391" y="4248101"/>
            <a:ext cx="1994682" cy="1087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9" idx="6"/>
            <a:endCxn id="12" idx="2"/>
          </p:cNvCxnSpPr>
          <p:nvPr/>
        </p:nvCxnSpPr>
        <p:spPr>
          <a:xfrm flipV="1">
            <a:off x="2298391" y="3142943"/>
            <a:ext cx="4684003" cy="11051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140954" y="3402021"/>
            <a:ext cx="36004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</a:t>
            </a:r>
            <a:endParaRPr lang="zh-TW" altLang="en-US" sz="1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419872" y="4538930"/>
            <a:ext cx="36004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782138" y="167990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accent3"/>
                </a:solidFill>
              </a:rPr>
              <a:t>Right </a:t>
            </a:r>
            <a:r>
              <a:rPr lang="en-US" altLang="zh-TW" sz="1400" dirty="0" smtClean="0">
                <a:solidFill>
                  <a:schemeClr val="accent3"/>
                </a:solidFill>
              </a:rPr>
              <a:t>after</a:t>
            </a:r>
            <a:r>
              <a:rPr lang="zh-TW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forwarding </a:t>
            </a:r>
            <a:r>
              <a:rPr lang="en-US" altLang="zh-TW" sz="1400" i="1" dirty="0">
                <a:solidFill>
                  <a:schemeClr val="accent3"/>
                </a:solidFill>
              </a:rPr>
              <a:t>m </a:t>
            </a:r>
            <a:r>
              <a:rPr lang="en-US" altLang="zh-TW" sz="1400" dirty="0">
                <a:solidFill>
                  <a:schemeClr val="accent3"/>
                </a:solidFill>
              </a:rPr>
              <a:t>to the encountered node </a:t>
            </a:r>
            <a:r>
              <a:rPr lang="en-US" altLang="zh-TW" sz="1400" i="1" dirty="0">
                <a:solidFill>
                  <a:schemeClr val="accent3"/>
                </a:solidFill>
              </a:rPr>
              <a:t>j</a:t>
            </a:r>
            <a:r>
              <a:rPr lang="en-US" altLang="zh-TW" sz="1400" dirty="0">
                <a:solidFill>
                  <a:schemeClr val="accent3"/>
                </a:solidFill>
              </a:rPr>
              <a:t>, node </a:t>
            </a:r>
            <a:r>
              <a:rPr lang="en-US" altLang="zh-TW" sz="1400" i="1" dirty="0" err="1">
                <a:solidFill>
                  <a:schemeClr val="accent3"/>
                </a:solidFill>
              </a:rPr>
              <a:t>i</a:t>
            </a:r>
            <a:r>
              <a:rPr lang="en-US" altLang="zh-TW" sz="1400" i="1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will</a:t>
            </a:r>
            <a:r>
              <a:rPr lang="zh-TW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delete </a:t>
            </a:r>
            <a:r>
              <a:rPr lang="en-US" altLang="zh-TW" sz="1400" i="1" dirty="0">
                <a:solidFill>
                  <a:schemeClr val="accent3"/>
                </a:solidFill>
              </a:rPr>
              <a:t>m </a:t>
            </a:r>
            <a:r>
              <a:rPr lang="en-US" altLang="zh-TW" sz="1400" dirty="0">
                <a:solidFill>
                  <a:schemeClr val="accent3"/>
                </a:solidFill>
              </a:rPr>
              <a:t>from its buffer if </a:t>
            </a:r>
            <a:r>
              <a:rPr lang="en-US" altLang="zh-TW" sz="1400" i="1" dirty="0">
                <a:solidFill>
                  <a:schemeClr val="accent3"/>
                </a:solidFill>
              </a:rPr>
              <a:t>j </a:t>
            </a:r>
            <a:r>
              <a:rPr lang="en-US" altLang="zh-TW" sz="1400" dirty="0">
                <a:solidFill>
                  <a:schemeClr val="accent3"/>
                </a:solidFill>
              </a:rPr>
              <a:t>shares a common </a:t>
            </a:r>
            <a:r>
              <a:rPr lang="en-US" altLang="zh-TW" sz="1400" dirty="0" smtClean="0">
                <a:solidFill>
                  <a:schemeClr val="accent3"/>
                </a:solidFill>
              </a:rPr>
              <a:t>community</a:t>
            </a:r>
            <a:r>
              <a:rPr lang="zh-TW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with </a:t>
            </a:r>
            <a:r>
              <a:rPr lang="en-US" altLang="zh-TW" sz="1400" dirty="0">
                <a:solidFill>
                  <a:schemeClr val="accent3"/>
                </a:solidFill>
              </a:rPr>
              <a:t>message </a:t>
            </a:r>
            <a:r>
              <a:rPr lang="en-US" altLang="zh-TW" sz="1400" i="1" dirty="0">
                <a:solidFill>
                  <a:schemeClr val="accent3"/>
                </a:solidFill>
              </a:rPr>
              <a:t>m</a:t>
            </a:r>
            <a:r>
              <a:rPr lang="en-US" altLang="zh-TW" sz="1400" dirty="0">
                <a:solidFill>
                  <a:schemeClr val="accent3"/>
                </a:solidFill>
              </a:rPr>
              <a:t>’s destination </a:t>
            </a:r>
            <a:r>
              <a:rPr lang="en-US" altLang="zh-TW" sz="1400" i="1" dirty="0">
                <a:solidFill>
                  <a:schemeClr val="accent3"/>
                </a:solidFill>
              </a:rPr>
              <a:t>d</a:t>
            </a:r>
            <a:r>
              <a:rPr lang="en-US" altLang="zh-TW" sz="1400" dirty="0">
                <a:solidFill>
                  <a:schemeClr val="accent3"/>
                </a:solidFill>
              </a:rPr>
              <a:t>(</a:t>
            </a:r>
            <a:r>
              <a:rPr lang="en-US" altLang="zh-TW" sz="1400" i="1" dirty="0">
                <a:solidFill>
                  <a:schemeClr val="accent3"/>
                </a:solidFill>
              </a:rPr>
              <a:t>m</a:t>
            </a:r>
            <a:r>
              <a:rPr lang="en-US" altLang="zh-TW" sz="1400" dirty="0">
                <a:solidFill>
                  <a:schemeClr val="accent3"/>
                </a:solidFill>
              </a:rPr>
              <a:t>)</a:t>
            </a:r>
            <a:endParaRPr lang="zh-TW" altLang="en-US" sz="1400" dirty="0">
              <a:solidFill>
                <a:schemeClr val="accent3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2725342"/>
            <a:ext cx="8784976" cy="402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76509"/>
              </p:ext>
            </p:extLst>
          </p:nvPr>
        </p:nvGraphicFramePr>
        <p:xfrm>
          <a:off x="2555776" y="980728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7668344" y="1844824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63138" y="4711527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11475" y="29657"/>
            <a:ext cx="795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Pmtr</a:t>
            </a:r>
            <a:endParaRPr lang="zh-TW" altLang="en-US" sz="2400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54706"/>
              </p:ext>
            </p:extLst>
          </p:nvPr>
        </p:nvGraphicFramePr>
        <p:xfrm>
          <a:off x="2595441" y="3519947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7632658" y="4351487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" y="913185"/>
            <a:ext cx="2654432" cy="222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" y="3789040"/>
            <a:ext cx="2274182" cy="20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3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383</Words>
  <Application>Microsoft Office PowerPoint</Application>
  <PresentationFormat>如螢幕大小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Section 5 and 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 and 6</dc:title>
  <dc:creator>Ellison</dc:creator>
  <cp:lastModifiedBy>Ellison</cp:lastModifiedBy>
  <cp:revision>17</cp:revision>
  <dcterms:created xsi:type="dcterms:W3CDTF">2014-01-24T04:29:17Z</dcterms:created>
  <dcterms:modified xsi:type="dcterms:W3CDTF">2014-01-24T05:53:02Z</dcterms:modified>
</cp:coreProperties>
</file>