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8" r:id="rId3"/>
    <p:sldId id="257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298"/>
    <p:restoredTop sz="94662"/>
  </p:normalViewPr>
  <p:slideViewPr>
    <p:cSldViewPr snapToGrid="0">
      <p:cViewPr>
        <p:scale>
          <a:sx n="46" d="100"/>
          <a:sy n="46" d="100"/>
        </p:scale>
        <p:origin x="2840" y="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2919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067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55000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0570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3231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52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7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12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2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7108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10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7/25/25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8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VhF0LCP3w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20" name="Picture 19" descr="Paint in motion from the bottom of the view">
            <a:extLst>
              <a:ext uri="{FF2B5EF4-FFF2-40B4-BE49-F238E27FC236}">
                <a16:creationId xmlns:a16="http://schemas.microsoft.com/office/drawing/2014/main" id="{D2783D29-D1DC-D071-0114-5A8C8E56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2769" r="-1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99AB5C-8D31-0321-A006-2CF21B6D2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844" y="1301277"/>
            <a:ext cx="10454275" cy="2616332"/>
          </a:xfrm>
        </p:spPr>
        <p:txBody>
          <a:bodyPr>
            <a:normAutofit/>
          </a:bodyPr>
          <a:lstStyle/>
          <a:p>
            <a:r>
              <a:rPr lang="en-AU" sz="4800" dirty="0" err="1">
                <a:solidFill>
                  <a:schemeClr val="bg1"/>
                </a:solidFill>
              </a:rPr>
              <a:t>StegoChat</a:t>
            </a:r>
            <a:r>
              <a:rPr lang="en-AU" sz="4800" dirty="0">
                <a:solidFill>
                  <a:schemeClr val="bg1"/>
                </a:solidFill>
              </a:rPr>
              <a:t>: </a:t>
            </a:r>
            <a:br>
              <a:rPr lang="en-AU" dirty="0">
                <a:solidFill>
                  <a:schemeClr val="bg1"/>
                </a:solidFill>
              </a:rPr>
            </a:br>
            <a:r>
              <a:rPr lang="en-AU" dirty="0">
                <a:solidFill>
                  <a:schemeClr val="bg1"/>
                </a:solidFill>
              </a:rPr>
              <a:t>	</a:t>
            </a:r>
            <a:r>
              <a:rPr lang="en-AU" sz="3600" dirty="0">
                <a:solidFill>
                  <a:schemeClr val="bg1"/>
                </a:solidFill>
              </a:rPr>
              <a:t>A Secure Communication System </a:t>
            </a:r>
            <a:br>
              <a:rPr lang="en-AU" sz="3600" dirty="0">
                <a:solidFill>
                  <a:schemeClr val="bg1"/>
                </a:solidFill>
              </a:rPr>
            </a:br>
            <a:r>
              <a:rPr lang="en-AU" sz="3600" dirty="0">
                <a:solidFill>
                  <a:schemeClr val="bg1"/>
                </a:solidFill>
              </a:rPr>
              <a:t>	Using Encryption and Steganography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3D419-C1E0-A194-32C0-922B26D56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2948" y="4934003"/>
            <a:ext cx="7630931" cy="1747837"/>
          </a:xfrm>
        </p:spPr>
        <p:txBody>
          <a:bodyPr>
            <a:norm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Xingzhi Li（z5527197）T18B</a:t>
            </a:r>
            <a:br>
              <a:rPr lang="en-AU" sz="2400" dirty="0">
                <a:solidFill>
                  <a:schemeClr val="bg1"/>
                </a:solidFill>
              </a:rPr>
            </a:br>
            <a:r>
              <a:rPr lang="en-AU" sz="2400" dirty="0">
                <a:solidFill>
                  <a:schemeClr val="bg1"/>
                </a:solidFill>
              </a:rPr>
              <a:t>COMP</a:t>
            </a:r>
            <a:r>
              <a:rPr lang="en-US" altLang="zh-CN" sz="2400" dirty="0">
                <a:solidFill>
                  <a:schemeClr val="bg1"/>
                </a:solidFill>
              </a:rPr>
              <a:t>6441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Project Video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2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647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EB4A9-5249-09F8-DA49-44F0BD4F1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534" y="2641993"/>
            <a:ext cx="10077557" cy="1325563"/>
          </a:xfrm>
        </p:spPr>
        <p:txBody>
          <a:bodyPr>
            <a:normAutofit/>
          </a:bodyPr>
          <a:lstStyle/>
          <a:p>
            <a:r>
              <a:rPr lang="en-US" sz="4000" dirty="0"/>
              <a:t>Thanks for watching!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55C2-2B06-2DD2-7991-A07455FFE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227909" y="2547257"/>
            <a:ext cx="849087" cy="169817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0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7AED-847E-29E2-E87B-697C1311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04" y="369057"/>
            <a:ext cx="10077557" cy="1325563"/>
          </a:xfrm>
        </p:spPr>
        <p:txBody>
          <a:bodyPr>
            <a:normAutofit/>
          </a:bodyPr>
          <a:lstStyle/>
          <a:p>
            <a:r>
              <a:rPr lang="en-AU" dirty="0"/>
              <a:t>What is </a:t>
            </a:r>
            <a:r>
              <a:rPr lang="en-AU" dirty="0" err="1"/>
              <a:t>StegoChat</a:t>
            </a:r>
            <a:r>
              <a:rPr lang="en-A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F09A-A19E-3FDD-498F-8BF031E4F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698" y="2367745"/>
            <a:ext cx="10077557" cy="3549045"/>
          </a:xfrm>
        </p:spPr>
        <p:txBody>
          <a:bodyPr>
            <a:normAutofit/>
          </a:bodyPr>
          <a:lstStyle/>
          <a:p>
            <a:r>
              <a:rPr lang="en-AU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AU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local platform integrating front-end and back-end components for information encryption and steganography</a:t>
            </a:r>
            <a:r>
              <a:rPr lang="en-A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that: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Encrypts messages using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AES-256 (CBC)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Hides ciphertext in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images (PNG), video (MP4), and audio (WAV)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LSB steganography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Offers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both CLI and Flask Web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Evaluates image quality using 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PSNR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5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8037-75AE-8225-F40A-811EBD30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815" y="303744"/>
            <a:ext cx="10077557" cy="1325563"/>
          </a:xfrm>
        </p:spPr>
        <p:txBody>
          <a:bodyPr>
            <a:normAutofit/>
          </a:bodyPr>
          <a:lstStyle/>
          <a:p>
            <a:r>
              <a:rPr lang="en-AU" dirty="0"/>
              <a:t>Why Did I Build </a:t>
            </a:r>
            <a:r>
              <a:rPr lang="en-AU" b="1" dirty="0" err="1"/>
              <a:t>StegoChat</a:t>
            </a:r>
            <a:r>
              <a:rPr lang="en-AU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F6868-88CA-3CC6-4457-0E3FBFAFF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226" y="2493147"/>
            <a:ext cx="4712488" cy="3549045"/>
          </a:xfrm>
        </p:spPr>
        <p:txBody>
          <a:bodyPr>
            <a:noAutofit/>
          </a:bodyPr>
          <a:lstStyle/>
          <a:p>
            <a:r>
              <a:rPr lang="en-AU" sz="1800" b="1" dirty="0">
                <a:latin typeface="Arial" panose="020B0604020202020204" pitchFamily="34" charset="0"/>
                <a:cs typeface="Arial" panose="020B0604020202020204" pitchFamily="34" charset="0"/>
              </a:rPr>
              <a:t>Real-World Motivation: Visibility Can Still Be Dangerous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In 2024, a Chinese student in Sydney was targeted by phone scammers and manipulated into cutting contact with family.</a:t>
            </a:r>
            <a:b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She was later found safe, but only after a national search triggered by her apparent disappearance.</a:t>
            </a:r>
          </a:p>
          <a:p>
            <a:r>
              <a:rPr lang="en-AU" sz="1800" dirty="0">
                <a:latin typeface="Arial" panose="020B0604020202020204" pitchFamily="34" charset="0"/>
                <a:cs typeface="Arial" panose="020B0604020202020204" pitchFamily="34" charset="0"/>
              </a:rPr>
              <a:t>Authorities revealed she had been communicating digitally throughout the incident, under the scammers’ control.</a:t>
            </a:r>
          </a:p>
          <a:p>
            <a:endParaRPr lang="en-AU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0C660-4B28-032F-567D-37D422DA004B}"/>
              </a:ext>
            </a:extLst>
          </p:cNvPr>
          <p:cNvSpPr txBox="1"/>
          <p:nvPr/>
        </p:nvSpPr>
        <p:spPr>
          <a:xfrm>
            <a:off x="5813841" y="2497340"/>
            <a:ext cx="60990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What Problem Does </a:t>
            </a:r>
            <a:r>
              <a:rPr lang="en-AU" b="1" dirty="0" err="1">
                <a:latin typeface="Arial" panose="020B0604020202020204" pitchFamily="34" charset="0"/>
                <a:cs typeface="Arial" panose="020B0604020202020204" pitchFamily="34" charset="0"/>
              </a:rPr>
              <a:t>StegoChat</a:t>
            </a:r>
            <a:r>
              <a:rPr lang="en-AU" b="1" dirty="0">
                <a:latin typeface="Arial" panose="020B0604020202020204" pitchFamily="34" charset="0"/>
                <a:cs typeface="Arial" panose="020B0604020202020204" pitchFamily="34" charset="0"/>
              </a:rPr>
              <a:t> Solve?</a:t>
            </a:r>
          </a:p>
          <a:p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Encrypts with AES-256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Hides messages invisibly in images, videos, or audio  carriers using LSB steganography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Runs fully offline — no trace, no metadata, no visibility</a:t>
            </a:r>
          </a:p>
          <a:p>
            <a:pPr marL="285750" indent="-285750">
              <a:buFont typeface="Wingdings" pitchFamily="2" charset="2"/>
              <a:buChar char="ü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AU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n-AU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ual security protection of 'not being understood' and 'not being seen'</a:t>
            </a:r>
            <a:r>
              <a:rPr lang="en-AU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1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DF9B-D7B4-1FA9-D3FC-76C2BF4B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329868"/>
            <a:ext cx="10077557" cy="1325563"/>
          </a:xfrm>
        </p:spPr>
        <p:txBody>
          <a:bodyPr>
            <a:normAutofit/>
          </a:bodyPr>
          <a:lstStyle/>
          <a:p>
            <a:r>
              <a:rPr lang="en-AU" sz="4000" dirty="0"/>
              <a:t>System Design &amp; Features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FF82-5379-2A63-D967-676867A2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System Flow Diagram: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C01C1-C34D-B897-60D7-DF17310AA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67" y="3172896"/>
            <a:ext cx="7772400" cy="335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6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DF9B-D7B4-1FA9-D3FC-76C2BF4B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329868"/>
            <a:ext cx="10077557" cy="1325563"/>
          </a:xfrm>
        </p:spPr>
        <p:txBody>
          <a:bodyPr>
            <a:normAutofit/>
          </a:bodyPr>
          <a:lstStyle/>
          <a:p>
            <a:r>
              <a:rPr lang="en-AU" sz="4000" dirty="0"/>
              <a:t>System Design &amp; Features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5FF82-5379-2A63-D967-676867A2C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System Flow Diagram:</a:t>
            </a:r>
            <a:endParaRPr lang="en-US" b="1" dirty="0"/>
          </a:p>
        </p:txBody>
      </p:sp>
      <p:pic>
        <p:nvPicPr>
          <p:cNvPr id="6" name="Picture 5" descr="A diagram of a computer malware&#10;&#10;Description automatically generated">
            <a:extLst>
              <a:ext uri="{FF2B5EF4-FFF2-40B4-BE49-F238E27FC236}">
                <a16:creationId xmlns:a16="http://schemas.microsoft.com/office/drawing/2014/main" id="{7DEEB37A-FCAE-661B-5E71-E78AF8AB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94" y="3437404"/>
            <a:ext cx="7772400" cy="26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67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289C-58B9-B16D-F3A3-81E59E60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6335-FB37-6DC9-A52C-69A731D3A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4485" y="3429000"/>
            <a:ext cx="10077557" cy="3549045"/>
          </a:xfrm>
        </p:spPr>
        <p:txBody>
          <a:bodyPr/>
          <a:lstStyle/>
          <a:p>
            <a:r>
              <a:rPr lang="en-US" dirty="0">
                <a:hlinkClick r:id="rId2"/>
              </a:rPr>
              <a:t>Demo Video on </a:t>
            </a:r>
            <a:r>
              <a:rPr lang="en-US" dirty="0"/>
              <a:t>YouTube</a:t>
            </a:r>
          </a:p>
        </p:txBody>
      </p:sp>
    </p:spTree>
    <p:extLst>
      <p:ext uri="{BB962C8B-B14F-4D97-AF65-F5344CB8AC3E}">
        <p14:creationId xmlns:p14="http://schemas.microsoft.com/office/powerpoint/2010/main" val="232029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BBB9A-32E3-9BF2-00A9-83AD26BA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355994"/>
            <a:ext cx="10077557" cy="1325563"/>
          </a:xfrm>
        </p:spPr>
        <p:txBody>
          <a:bodyPr>
            <a:normAutofit/>
          </a:bodyPr>
          <a:lstStyle/>
          <a:p>
            <a:r>
              <a:rPr lang="en-AU" b="1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Security Analysis (CIA Triad)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23BCF-DE76-8875-BE61-DB1D0B80C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864" y="2704765"/>
            <a:ext cx="10449696" cy="354904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Confidentiality</a:t>
            </a:r>
            <a:r>
              <a:rPr lang="en-AU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Achieved through AES-256 encryption, ensuring messages remain unintelligible even if extracted.</a:t>
            </a:r>
            <a:endParaRPr lang="en-AU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Integrity</a:t>
            </a:r>
            <a:r>
              <a:rPr lang="en-AU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The system does not alter message content during embedding or extraction. Extraction either succeeds fully or fails with explicit error feedback.</a:t>
            </a:r>
            <a:endParaRPr lang="en-AU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AU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Availability</a:t>
            </a:r>
            <a:r>
              <a:rPr lang="en-AU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Fully local implementation ensures system availability without dependence on external servers. Redundant carrier formats (image, video, audio) increase resilience.</a:t>
            </a:r>
            <a:endParaRPr lang="en-AU" kern="100" dirty="0">
              <a:effectLst/>
              <a:latin typeface="Arial" panose="020B06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99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2B17-F444-0530-86B0-5E2064BB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329868"/>
            <a:ext cx="10077557" cy="1325563"/>
          </a:xfrm>
        </p:spPr>
        <p:txBody>
          <a:bodyPr>
            <a:normAutofit/>
          </a:bodyPr>
          <a:lstStyle/>
          <a:p>
            <a:r>
              <a:rPr lang="en-AU" sz="4000" dirty="0"/>
              <a:t>Challenges &amp; Solutions</a:t>
            </a:r>
            <a:endParaRPr lang="en-US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A6EB39-E824-0377-1098-DEA4715CE0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750190"/>
              </p:ext>
            </p:extLst>
          </p:nvPr>
        </p:nvGraphicFramePr>
        <p:xfrm>
          <a:off x="979714" y="2645228"/>
          <a:ext cx="9052560" cy="1828800"/>
        </p:xfrm>
        <a:graphic>
          <a:graphicData uri="http://schemas.openxmlformats.org/drawingml/2006/table">
            <a:tbl>
              <a:tblPr/>
              <a:tblGrid>
                <a:gridCol w="4664840">
                  <a:extLst>
                    <a:ext uri="{9D8B030D-6E8A-4147-A177-3AD203B41FA5}">
                      <a16:colId xmlns:a16="http://schemas.microsoft.com/office/drawing/2014/main" val="930923439"/>
                    </a:ext>
                  </a:extLst>
                </a:gridCol>
                <a:gridCol w="4387720">
                  <a:extLst>
                    <a:ext uri="{9D8B030D-6E8A-4147-A177-3AD203B41FA5}">
                      <a16:colId xmlns:a16="http://schemas.microsoft.com/office/drawing/2014/main" val="1186670292"/>
                    </a:ext>
                  </a:extLst>
                </a:gridCol>
              </a:tblGrid>
              <a:tr h="356394">
                <a:tc>
                  <a:txBody>
                    <a:bodyPr/>
                    <a:lstStyle/>
                    <a:p>
                      <a:r>
                        <a:rPr lang="en-AU" b="1" dirty="0"/>
                        <a:t>Challenge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b="1" dirty="0"/>
                        <a:t>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51183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r>
                        <a:rPr lang="en-AU"/>
                        <a:t>Carrier too 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Auto resizing + length check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234590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r>
                        <a:rPr lang="en-AU"/>
                        <a:t>Frame disorder in video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Frame index tracking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8304957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r>
                        <a:rPr lang="en-AU" dirty="0"/>
                        <a:t>AES decoding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/>
                        <a:t>UTF-8 fix + padding validation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57807"/>
                  </a:ext>
                </a:extLst>
              </a:tr>
              <a:tr h="356394">
                <a:tc>
                  <a:txBody>
                    <a:bodyPr/>
                    <a:lstStyle/>
                    <a:p>
                      <a:r>
                        <a:rPr lang="en-AU"/>
                        <a:t>UI theme bugs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Debugged hex vs RGB colour mismatch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405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C33FD4-D28D-C803-B1C9-D5210FE1CFC9}"/>
              </a:ext>
            </a:extLst>
          </p:cNvPr>
          <p:cNvSpPr txBox="1"/>
          <p:nvPr/>
        </p:nvSpPr>
        <p:spPr>
          <a:xfrm>
            <a:off x="979714" y="4845707"/>
            <a:ext cx="80728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Extra Points:</a:t>
            </a: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First time using Flask +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All code was written from scratch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Frequent testing for edge cases (empty input, long text, corrupted files)</a:t>
            </a:r>
          </a:p>
        </p:txBody>
      </p:sp>
    </p:spTree>
    <p:extLst>
      <p:ext uri="{BB962C8B-B14F-4D97-AF65-F5344CB8AC3E}">
        <p14:creationId xmlns:p14="http://schemas.microsoft.com/office/powerpoint/2010/main" val="1219631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D9682-595F-7299-A340-98FA4FCDA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6" y="303742"/>
            <a:ext cx="10077557" cy="1325563"/>
          </a:xfrm>
        </p:spPr>
        <p:txBody>
          <a:bodyPr>
            <a:normAutofit/>
          </a:bodyPr>
          <a:lstStyle/>
          <a:p>
            <a:r>
              <a:rPr lang="en-AU" sz="4000" dirty="0"/>
              <a:t>Results &amp; Reflection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7D29-7246-2675-E608-F01B078ED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21" y="2678639"/>
            <a:ext cx="10077557" cy="3549045"/>
          </a:xfrm>
        </p:spPr>
        <p:txBody>
          <a:bodyPr/>
          <a:lstStyle/>
          <a:p>
            <a:r>
              <a:rPr lang="en-AU" b="1" dirty="0"/>
              <a:t>What I Built &amp; Learned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Fully working local platform for secure media-based messaging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Robust implementation of encryption + steganography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Learned full-stack dev (Flask, HTML, CSS, OpenCV, Pillow)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Enhanced debugging, testing, exception handling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dirty="0"/>
              <a:t>Would add HTTPS + remote deployment if extended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3148094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4051</TotalTime>
  <Words>419</Words>
  <Application>Microsoft Macintosh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Avenir Next LT Pro</vt:lpstr>
      <vt:lpstr>Avenir Next LT Pro Light</vt:lpstr>
      <vt:lpstr>Georgia Pro Semibold</vt:lpstr>
      <vt:lpstr>Symbol</vt:lpstr>
      <vt:lpstr>Times New Roman</vt:lpstr>
      <vt:lpstr>Wingdings</vt:lpstr>
      <vt:lpstr>RocaVTI</vt:lpstr>
      <vt:lpstr>StegoChat:   A Secure Communication System   Using Encryption and Steganography</vt:lpstr>
      <vt:lpstr>What is StegoChat?</vt:lpstr>
      <vt:lpstr>Why Did I Build StegoChat?</vt:lpstr>
      <vt:lpstr>System Design &amp; Features</vt:lpstr>
      <vt:lpstr>System Design &amp; Features</vt:lpstr>
      <vt:lpstr>Demonstration</vt:lpstr>
      <vt:lpstr>Security Analysis (CIA Triad)</vt:lpstr>
      <vt:lpstr>Challenges &amp; Solutions</vt:lpstr>
      <vt:lpstr>Results &amp; Reflection</vt:lpstr>
      <vt:lpstr>Thanks for watching!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Xingzhi Li</dc:creator>
  <cp:lastModifiedBy>Xingzhi Li</cp:lastModifiedBy>
  <cp:revision>3</cp:revision>
  <dcterms:created xsi:type="dcterms:W3CDTF">2025-07-24T20:35:26Z</dcterms:created>
  <dcterms:modified xsi:type="dcterms:W3CDTF">2025-07-27T16:06:27Z</dcterms:modified>
</cp:coreProperties>
</file>