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 userDrawn="1">
          <p15:clr>
            <a:srgbClr val="A4A3A4"/>
          </p15:clr>
        </p15:guide>
        <p15:guide id="2" pos="215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静 苏" initials="静苏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468C"/>
    <a:srgbClr val="E61400"/>
    <a:srgbClr val="343A6A"/>
    <a:srgbClr val="FFFFFF"/>
    <a:srgbClr val="1B1D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35" autoAdjust="0"/>
    <p:restoredTop sz="94621" autoAdjust="0"/>
  </p:normalViewPr>
  <p:slideViewPr>
    <p:cSldViewPr snapToGrid="0" showGuides="1">
      <p:cViewPr>
        <p:scale>
          <a:sx n="150" d="100"/>
          <a:sy n="150" d="100"/>
        </p:scale>
        <p:origin x="1770" y="0"/>
      </p:cViewPr>
      <p:guideLst>
        <p:guide orient="horz" pos="3097"/>
        <p:guide pos="21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3632F-C546-4311-851D-7D384009C74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A54F-A46B-4903-8B05-BD73FB59369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0A54F-A46B-4903-8B05-BD73FB59369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 userDrawn="1"/>
        </p:nvSpPr>
        <p:spPr>
          <a:xfrm>
            <a:off x="1684116" y="0"/>
            <a:ext cx="5173884" cy="990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18B64-418E-4E05-9B00-7053633D258D}" type="datetimeFigureOut">
              <a:rPr lang="zh-CN" altLang="en-US" smtClean="0"/>
              <a:t>2025/8/4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6107E-B1EA-4545-BA3F-D3F6CC7551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svg"/><Relationship Id="rId11" Type="http://schemas.openxmlformats.org/officeDocument/2006/relationships/image" Target="../media/image7.jpe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83759" y="7943540"/>
          <a:ext cx="1610124" cy="2516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1389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15468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技能证书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0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英语六级</a:t>
                      </a:r>
                      <a:r>
                        <a:rPr lang="en-US" altLang="zh-CN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661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0000"/>
                        </a:lnSpc>
                        <a:spcAft>
                          <a:spcPts val="8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英语四级</a:t>
                      </a:r>
                      <a:r>
                        <a:rPr 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650</a:t>
                      </a: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计算机二级优秀</a:t>
                      </a:r>
                    </a:p>
                    <a:p>
                      <a:pPr marL="171450" indent="-17145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计算机三级</a:t>
                      </a:r>
                      <a:endParaRPr lang="zh-CN" altLang="en-US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defRPr/>
                      </a:pPr>
                      <a:r>
                        <a:rPr lang="zh-CN" altLang="en-US" sz="1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普通话二甲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indent="0">
                        <a:lnSpc>
                          <a:spcPct val="110000"/>
                        </a:lnSpc>
                        <a:spcAft>
                          <a:spcPts val="600"/>
                        </a:spcAft>
                        <a:buFont typeface="Wingdings" panose="05000000000000000000" pitchFamily="2" charset="2"/>
                        <a:buNone/>
                      </a:pP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marR="0" lvl="0" indent="0" algn="l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959">
                <a:tc>
                  <a:txBody>
                    <a:bodyPr/>
                    <a:lstStyle/>
                    <a:p>
                      <a:pPr marR="0" lvl="0" indent="0" algn="l" defTabSz="6858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en-US" altLang="zh-CN" sz="1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0" y="4114800"/>
            <a:ext cx="1670050" cy="3674745"/>
          </a:xfrm>
          <a:prstGeom prst="rect">
            <a:avLst/>
          </a:prstGeom>
          <a:solidFill>
            <a:srgbClr val="1546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682351" y="509780"/>
          <a:ext cx="50160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15468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教育背景</a:t>
                      </a:r>
                    </a:p>
                  </a:txBody>
                  <a:tcPr>
                    <a:lnL w="28575" cap="flat" cmpd="sng" algn="ctr">
                      <a:solidFill>
                        <a:srgbClr val="154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39428"/>
              </p:ext>
            </p:extLst>
          </p:nvPr>
        </p:nvGraphicFramePr>
        <p:xfrm>
          <a:off x="1797790" y="874684"/>
          <a:ext cx="4983161" cy="735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8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0000">
                <a:tc>
                  <a:txBody>
                    <a:bodyPr/>
                    <a:lstStyle/>
                    <a:p>
                      <a:r>
                        <a:rPr lang="zh-CN" altLang="en-US" sz="1000" b="1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华中科技大学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r>
                        <a:rPr lang="zh-CN" altLang="en-US" sz="1000" b="1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未来技术学院  人工智能专业</a:t>
                      </a:r>
                      <a:r>
                        <a:rPr lang="zh-CN" altLang="en-US" sz="100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  </a:t>
                      </a:r>
                      <a:r>
                        <a:rPr lang="zh-CN" altLang="en-US" sz="1000" b="1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a:t>学士</a:t>
                      </a:r>
                      <a:endParaRPr lang="en-US" altLang="zh-CN" sz="1000" b="1" baseline="0" dirty="0">
                        <a:solidFill>
                          <a:srgbClr val="15468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altLang="zh-CN" sz="10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2021.09 - 2025.06</a:t>
                      </a:r>
                      <a:endParaRPr lang="zh-CN" altLang="en-US" sz="1000" b="1" kern="1200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加权：</a:t>
                      </a:r>
                      <a:r>
                        <a:rPr lang="en-US" altLang="zh-CN" sz="9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92.0</a:t>
                      </a:r>
                    </a:p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9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排名：</a:t>
                      </a:r>
                      <a:r>
                        <a:rPr lang="en-US" altLang="zh-CN" sz="900" b="1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1/48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algn="l" defTabSz="685800" rtl="0" eaLnBrk="1" latinLnBrk="0" hangingPunct="1">
                        <a:lnSpc>
                          <a:spcPct val="120000"/>
                        </a:lnSpc>
                      </a:pP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主修微积分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(A)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下（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98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分）、数据结构与算法设计（</a:t>
                      </a:r>
                      <a:r>
                        <a:rPr lang="en-US" altLang="zh-CN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98</a:t>
                      </a:r>
                      <a:r>
                        <a:rPr lang="zh-CN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分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）、人工智能导论（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98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分）、模式识别与机器学习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(96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分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、数据科学</a:t>
                      </a:r>
                      <a:r>
                        <a:rPr lang="zh-CN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基础（</a:t>
                      </a:r>
                      <a:r>
                        <a:rPr lang="en-US" altLang="zh-CN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97</a:t>
                      </a:r>
                      <a:r>
                        <a:rPr lang="zh-CN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分）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等课程。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endParaRPr lang="zh-CN" altLang="en-US" sz="1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1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00" b="1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683768" y="1597977"/>
          <a:ext cx="50160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15468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科研项目</a:t>
                      </a:r>
                    </a:p>
                  </a:txBody>
                  <a:tcPr>
                    <a:lnL w="28575" cap="flat" cmpd="sng" algn="ctr">
                      <a:solidFill>
                        <a:srgbClr val="154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682351" y="6665317"/>
          <a:ext cx="50160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15468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社会实践</a:t>
                      </a:r>
                    </a:p>
                  </a:txBody>
                  <a:tcPr>
                    <a:lnL w="28575" cap="flat" cmpd="sng" algn="ctr">
                      <a:solidFill>
                        <a:srgbClr val="154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35434"/>
              </p:ext>
            </p:extLst>
          </p:nvPr>
        </p:nvGraphicFramePr>
        <p:xfrm>
          <a:off x="-20836" y="2519780"/>
          <a:ext cx="1672430" cy="157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学号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:U202114687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出生年月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:2004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政治面貌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共青团员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5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联系方式</a:t>
                      </a:r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</a:t>
                      </a:r>
                    </a:p>
                    <a:p>
                      <a:pPr algn="ctr"/>
                      <a:r>
                        <a:rPr lang="en-US" altLang="zh-CN" sz="105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18371395612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522"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zh-CN" altLang="en-US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电子邮箱</a:t>
                      </a:r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:</a:t>
                      </a:r>
                    </a:p>
                    <a:p>
                      <a:pPr marL="0" algn="ctr" defTabSz="685800" rtl="0" eaLnBrk="1" latinLnBrk="0" hangingPunct="1"/>
                      <a:r>
                        <a:rPr lang="en-US" altLang="zh-CN" sz="105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2335718423@qq.com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2606" y="1954455"/>
            <a:ext cx="148554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1546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王心瀚</a:t>
            </a:r>
          </a:p>
        </p:txBody>
      </p:sp>
      <p:pic>
        <p:nvPicPr>
          <p:cNvPr id="30" name="图形 29" descr="靶心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26" y="7977043"/>
            <a:ext cx="331200" cy="33120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12322"/>
              </p:ext>
            </p:extLst>
          </p:nvPr>
        </p:nvGraphicFramePr>
        <p:xfrm>
          <a:off x="64266" y="4222402"/>
          <a:ext cx="153987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734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  奖励荣誉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84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华中科技大学本科特优生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84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202</a:t>
                      </a: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3</a:t>
                      </a:r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-202</a:t>
                      </a: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4</a:t>
                      </a:r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年度华中科技大学国家奖学金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84">
                <a:tc>
                  <a:txBody>
                    <a:bodyPr/>
                    <a:lstStyle/>
                    <a:p>
                      <a:pPr marL="171450" marR="0" lvl="0" indent="-17145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连续三年获得华中科技大学学习优秀奖学金</a:t>
                      </a:r>
                      <a:endParaRPr lang="zh-CN" altLang="en-US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“杉川杯”华中科技大学第十八届校机器人大赛二等奖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171450" indent="-171450" algn="l"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未来技术学院2022-2023 学年度</a:t>
                      </a: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未来技术太湖奖学金</a:t>
                      </a: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“</a:t>
                      </a: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可见未来</a:t>
                      </a: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”</a:t>
                      </a: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优秀个人奖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171450" indent="-171450" algn="l"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华中科技大学</a:t>
                      </a: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未来技术学院2024年度“自强之星”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102">
                <a:tc>
                  <a:txBody>
                    <a:bodyPr/>
                    <a:lstStyle/>
                    <a:p>
                      <a:pPr marL="171450" indent="-171450" algn="l">
                        <a:buClrTx/>
                        <a:buSzTx/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900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第二届全国ETF模拟投资菁英挑战赛二等奖</a:t>
                      </a:r>
                      <a:endParaRPr lang="en-US" altLang="zh-CN" sz="900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7" name="图形 6" descr="奖章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45" y="4241568"/>
            <a:ext cx="330311" cy="339676"/>
          </a:xfrm>
          <a:prstGeom prst="rect">
            <a:avLst/>
          </a:prstGeom>
        </p:spPr>
      </p:pic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82351" y="5640344"/>
          <a:ext cx="50160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15468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竞赛经历</a:t>
                      </a:r>
                    </a:p>
                  </a:txBody>
                  <a:tcPr>
                    <a:lnL w="28575" cap="flat" cmpd="sng" algn="ctr">
                      <a:solidFill>
                        <a:srgbClr val="154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63449"/>
              </p:ext>
            </p:extLst>
          </p:nvPr>
        </p:nvGraphicFramePr>
        <p:xfrm>
          <a:off x="1793875" y="6004560"/>
          <a:ext cx="5053965" cy="11087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7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</a:pPr>
                      <a:r>
                        <a:rPr lang="zh-CN" altLang="en-US" sz="100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“杉川杯”华中科技大学第十八届校机器人大赛</a:t>
                      </a:r>
                      <a:endParaRPr lang="zh-CN" altLang="en-US" sz="1000" b="1" kern="1200" baseline="0" dirty="0">
                        <a:solidFill>
                          <a:srgbClr val="15468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  <a:sym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二等奖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2022.04</a:t>
                      </a:r>
                      <a:endParaRPr lang="zh-CN" altLang="en-US" sz="1000" b="1" kern="1200" baseline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540">
                <a:tc gridSpan="3"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作为队长，带队参加“杉川杯”华中科技大学第十八届校机器人大赛，制作了投球和捡球的机器小车，在强手如云的情况下成功闯入四强获得二等奖。</a:t>
                      </a:r>
                      <a:endParaRPr lang="en-US" altLang="zh-CN" sz="8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endParaRPr lang="zh-CN" altLang="en-US" sz="1000" b="1" kern="1200" baseline="0" dirty="0">
                        <a:solidFill>
                          <a:srgbClr val="15468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1" kern="1200" baseline="0" dirty="0">
                        <a:solidFill>
                          <a:srgbClr val="15468C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000" b="1" kern="1200" baseline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90">
                <a:tc gridSpan="3">
                  <a:txBody>
                    <a:bodyPr/>
                    <a:lstStyle/>
                    <a:p>
                      <a:pPr indent="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endParaRPr lang="en-US" altLang="zh-CN" sz="8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729808"/>
              </p:ext>
            </p:extLst>
          </p:nvPr>
        </p:nvGraphicFramePr>
        <p:xfrm>
          <a:off x="1809322" y="7034975"/>
          <a:ext cx="5016238" cy="123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黄州区新时代文明实践中心建设情况调查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队长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2022.08</a:t>
                      </a:r>
                      <a:r>
                        <a:rPr lang="en-US" altLang="zh-CN" sz="10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altLang="zh-CN" sz="10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2022.09</a:t>
                      </a:r>
                      <a:endParaRPr lang="zh-CN" altLang="en-US" sz="1000" b="1" kern="1200" baseline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587">
                <a:tc gridSpan="3"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通过阅读文献、访谈和问卷调查深入了解了黄州区新时代文明实践中心建设情况，将调查结果形成了高质量的调查报告，被入选结集出版，并给相关部门建言献策，最终思政课社会实践获得优秀评级。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926"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未来技术学院2023年暑</a:t>
                      </a:r>
                      <a:r>
                        <a:rPr lang="zh-CN" altLang="en-US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期</a:t>
                      </a:r>
                      <a:r>
                        <a:rPr lang="en-US" altLang="zh-CN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赴无锡社会实践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成员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2023.08</a:t>
                      </a:r>
                      <a:endParaRPr lang="zh-CN" altLang="en-US" sz="1000" b="1" kern="1200" baseline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87">
                <a:tc gridSpan="3"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深入生产科研一线，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调研了无锡的高科技企业和科研院所，参加了2023未来技术合作大会，有幸聆听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了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院士和专家的学术报告。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最终将结果形成了实践报告，获评华中科技大学校优社会实践队。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4" name="图片 4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60953" y="5330595"/>
            <a:ext cx="908383" cy="249958"/>
          </a:xfrm>
          <a:prstGeom prst="rect">
            <a:avLst/>
          </a:prstGeom>
        </p:spPr>
      </p:pic>
      <p:graphicFrame>
        <p:nvGraphicFramePr>
          <p:cNvPr id="45" name="表格 44"/>
          <p:cNvGraphicFramePr>
            <a:graphicFrameLocks noGrp="1"/>
          </p:cNvGraphicFramePr>
          <p:nvPr/>
        </p:nvGraphicFramePr>
        <p:xfrm>
          <a:off x="1682351" y="8241704"/>
          <a:ext cx="501609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zh-CN" altLang="en-US" sz="1800" dirty="0">
                          <a:solidFill>
                            <a:srgbClr val="15468C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志愿服务</a:t>
                      </a:r>
                    </a:p>
                  </a:txBody>
                  <a:tcPr>
                    <a:lnL w="28575" cap="flat" cmpd="sng" algn="ctr">
                      <a:solidFill>
                        <a:srgbClr val="1546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93339"/>
              </p:ext>
            </p:extLst>
          </p:nvPr>
        </p:nvGraphicFramePr>
        <p:xfrm>
          <a:off x="1797766" y="8630330"/>
          <a:ext cx="4946018" cy="1249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6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87">
                <a:tc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热心公益，服务社会。连续两年担任</a:t>
                      </a:r>
                      <a:r>
                        <a:rPr lang="zh-CN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华中科技大学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迎新志愿者、华中科技大学优秀学子回访母校志愿者，</a:t>
                      </a:r>
                      <a:r>
                        <a:rPr lang="zh-CN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担任华中科技大学70周年校庆志愿者，助力校庆活动顺利开展。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总志愿服务时长达到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98.5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小时。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寒暑假参加</a:t>
                      </a:r>
                      <a:r>
                        <a:rPr lang="zh-CN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黄冈善援堂爱心传递志愿者协会组织的志愿服务活动，连续两年荣获黄冈善援堂爱心传递志愿者协会优秀青年志愿者。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2022</a:t>
                      </a:r>
                      <a:r>
                        <a:rPr lang="zh-CN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年暑期担任黄冈市区未成年人</a:t>
                      </a:r>
                      <a:r>
                        <a:rPr lang="en-US" altLang="zh-C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“</a:t>
                      </a:r>
                      <a:r>
                        <a:rPr lang="zh-CN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七彩假期</a:t>
                      </a:r>
                      <a:r>
                        <a:rPr lang="en-US" altLang="zh-C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”</a:t>
                      </a:r>
                      <a:r>
                        <a:rPr lang="zh-CN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暑期辅导站暨</a:t>
                      </a:r>
                      <a:r>
                        <a:rPr lang="en-US" altLang="zh-C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“</a:t>
                      </a:r>
                      <a:r>
                        <a:rPr lang="zh-CN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希望家园</a:t>
                      </a:r>
                      <a:r>
                        <a:rPr lang="en-US" altLang="zh-CN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”</a:t>
                      </a:r>
                      <a:r>
                        <a:rPr lang="zh-CN" altLang="en-US" sz="8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活动，弘扬志愿精神，奉献爱心力量。</a:t>
                      </a:r>
                      <a:endParaRPr lang="zh-CN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endParaRPr lang="zh-CN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endParaRPr>
                    </a:p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endParaRPr lang="zh-CN" altLang="en-US" sz="8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2153889"/>
              </p:ext>
            </p:extLst>
          </p:nvPr>
        </p:nvGraphicFramePr>
        <p:xfrm>
          <a:off x="1793875" y="2015490"/>
          <a:ext cx="5064125" cy="372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8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场景文字的检测与识别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实验室轮转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2022.09 - 2022.10 </a:t>
                      </a:r>
                      <a:endParaRPr lang="zh-CN" altLang="en-US" sz="1000" b="1" kern="1200" baseline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590">
                <a:tc gridSpan="3"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阅读了八篇场景文字检测与识别相关的文献，了解了文字检测与识别的概念、研究意义、难点与挑战、实现方法。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进行了文字检测PSENet网络的训练和测试，并尝试修改了主干网络，提高了动手能力。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光学矩阵计算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实验室轮转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2022.10 - </a:t>
                      </a:r>
                      <a:r>
                        <a:rPr lang="en-US" altLang="zh-C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2022.11</a:t>
                      </a:r>
                      <a:endParaRPr lang="zh-CN" altLang="en-US" sz="1000" b="1" kern="1200" baseline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9590">
                <a:tc gridSpan="3"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通过阅读文献，了解了光计算的三种方法——微环，MZI网络，多平面光转换的原理和应用，开阔了眼界。参加了组会听研究生学长作报告，感受学术氛围，接触学术前沿。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进行了参数自配置MZI网络的仿真，学习了MATLAB的基础语法和梯度下降算法。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无人艇的协同控制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实验室轮转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2022.11</a:t>
                      </a:r>
                      <a:r>
                        <a:rPr lang="en-US" altLang="zh-CN" sz="10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altLang="zh-CN" sz="10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+mn-ea"/>
                        </a:rPr>
                        <a:t>2022.12</a:t>
                      </a:r>
                      <a:endParaRPr lang="zh-CN" altLang="en-US" sz="1000" b="1" kern="1200" baseline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640">
                <a:tc gridSpan="3"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通过阅读八篇无人艇的协同控制相关的文献，了解了无人艇的围捕、编队航行的研究背景、实现方法，开阔了眼界。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进行了无人艇围捕的仿真，在学习了python numpy和matplotlib库的使用和PID的原理和使用后自己编写了仿真的代码，并成功运行，提高了动手编程能力，加深了对无人艇围捕的理解。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基于单目图像的3D目标检测研究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校级大创</a:t>
                      </a: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2023.04 - 2024.04</a:t>
                      </a:r>
                      <a:endParaRPr lang="zh-CN" altLang="en-US" sz="1000" b="1" kern="1200" baseline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540">
                <a:tc gridSpan="3"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大创前期学习了机器学习、深度学习和计算机视觉的基础知识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为大创后期研究打下了坚实的基础。</a:t>
                      </a:r>
                    </a:p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学习半监督检测和</a:t>
                      </a:r>
                      <a:r>
                        <a:rPr lang="en-US" altLang="zh-CN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3D</a:t>
                      </a:r>
                      <a:r>
                        <a:rPr lang="zh-CN" altLang="en-US" sz="800" b="0" kern="1200" baseline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单目检测的最新论文，搭建了端到端半监督</a:t>
                      </a:r>
                      <a:r>
                        <a:rPr lang="en-US" altLang="zh-CN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3D</a:t>
                      </a:r>
                      <a:r>
                        <a:rPr lang="zh-CN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单目检测的框架，顺利结题。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面向人形机器人的三维场景理解方法研究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000" b="1" kern="1200" baseline="0" dirty="0">
                          <a:solidFill>
                            <a:srgbClr val="15468C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+mn-cs"/>
                        </a:rPr>
                        <a:t>太湖创新基金</a:t>
                      </a:r>
                    </a:p>
                  </a:txBody>
                  <a:tcPr>
                    <a:lnL>
                      <a:noFill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b="1" kern="12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2023.10 – 2025.08</a:t>
                      </a:r>
                      <a:endParaRPr lang="zh-CN" altLang="en-US" sz="1000" b="1" kern="1200" baseline="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3540">
                <a:tc gridSpan="3">
                  <a:txBody>
                    <a:bodyPr/>
                    <a:lstStyle/>
                    <a:p>
                      <a:pPr marL="171450" indent="-17145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charset="0"/>
                        <a:buChar char="Ø"/>
                      </a:pPr>
                      <a:r>
                        <a:rPr lang="zh-CN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学习了视觉-语言大模型、</a:t>
                      </a:r>
                      <a:r>
                        <a:rPr lang="en-US" altLang="zh-CN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3D</a:t>
                      </a:r>
                      <a:r>
                        <a:rPr lang="zh-CN" altLang="en-US" sz="8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sym typeface="+mn-ea"/>
                        </a:rPr>
                        <a:t>视觉技术、生成式模型，为后期深入研究打基础。</a:t>
                      </a:r>
                    </a:p>
                    <a:p>
                      <a:pPr indent="0" algn="l" defTabSz="685800" rtl="0" eaLnBrk="1" latinLnBrk="0" hangingPunct="1">
                        <a:lnSpc>
                          <a:spcPct val="120000"/>
                        </a:lnSpc>
                        <a:buFont typeface="Wingdings" panose="05000000000000000000" pitchFamily="2" charset="2"/>
                        <a:buNone/>
                      </a:pPr>
                      <a:endParaRPr lang="zh-CN" altLang="en-US" sz="800" b="0" kern="120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52" name="图片 5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572" y="140831"/>
            <a:ext cx="2263391" cy="418267"/>
          </a:xfrm>
          <a:prstGeom prst="rect">
            <a:avLst/>
          </a:prstGeom>
        </p:spPr>
      </p:pic>
      <p:pic>
        <p:nvPicPr>
          <p:cNvPr id="3" name="图片 2" descr="DSC_620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4165" y="356235"/>
            <a:ext cx="1059815" cy="148463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cyODMxYTE0ZTc0ZGU3Y2QwODc3MzYzN2Q1YmNiM2E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7*46"/>
  <p:tag name="TABLE_ENDDRAG_RECT" val="141*472*397*4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8*246"/>
  <p:tag name="TABLE_ENDDRAG_RECT" val="141*158*398*246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</TotalTime>
  <Words>607</Words>
  <Application>Microsoft Office PowerPoint</Application>
  <PresentationFormat>A4 纸张(210x297 毫米)</PresentationFormat>
  <Paragraphs>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静 苏</dc:creator>
  <cp:lastModifiedBy>心瀚 王</cp:lastModifiedBy>
  <cp:revision>50</cp:revision>
  <dcterms:created xsi:type="dcterms:W3CDTF">2023-10-30T07:28:00Z</dcterms:created>
  <dcterms:modified xsi:type="dcterms:W3CDTF">2025-08-04T07:11:32Z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BEBB8683D7734BA7B7FBEFF2FADE6FB5_12</vt:lpwstr>
  </property>
  <property fmtid="{D5CDD505-2E9C-101B-9397-08002B2CF9AE}" pid="3" name="KSOProductBuildVer">
    <vt:lpwstr>2052-12.1.0.17857</vt:lpwstr>
  </property>
</Properties>
</file>