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3275" r:id="rId3"/>
    <p:sldId id="3274" r:id="rId4"/>
    <p:sldId id="3272" r:id="rId5"/>
    <p:sldId id="3271" r:id="rId6"/>
  </p:sldIdLst>
  <p:sldSz cx="82296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752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122363"/>
            <a:ext cx="699516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02038"/>
            <a:ext cx="61722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FF84-4BF1-4CE3-86E7-AE387A74B1CE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8D76-8711-42F7-9BDD-F10EC6146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7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FF84-4BF1-4CE3-86E7-AE387A74B1CE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8D76-8711-42F7-9BDD-F10EC6146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6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365125"/>
            <a:ext cx="177450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365125"/>
            <a:ext cx="522065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FF84-4BF1-4CE3-86E7-AE387A74B1CE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8D76-8711-42F7-9BDD-F10EC6146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3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FF84-4BF1-4CE3-86E7-AE387A74B1CE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8D76-8711-42F7-9BDD-F10EC6146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2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709740"/>
            <a:ext cx="709803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4589465"/>
            <a:ext cx="709803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82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FF84-4BF1-4CE3-86E7-AE387A74B1CE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8D76-8711-42F7-9BDD-F10EC6146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0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825625"/>
            <a:ext cx="34975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825625"/>
            <a:ext cx="34975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FF84-4BF1-4CE3-86E7-AE387A74B1CE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8D76-8711-42F7-9BDD-F10EC6146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127"/>
            <a:ext cx="709803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681163"/>
            <a:ext cx="3481506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505075"/>
            <a:ext cx="348150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681163"/>
            <a:ext cx="3498652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505075"/>
            <a:ext cx="349865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FF84-4BF1-4CE3-86E7-AE387A74B1CE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8D76-8711-42F7-9BDD-F10EC6146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5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FF84-4BF1-4CE3-86E7-AE387A74B1CE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8D76-8711-42F7-9BDD-F10EC6146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FF84-4BF1-4CE3-86E7-AE387A74B1CE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8D76-8711-42F7-9BDD-F10EC6146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5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57200"/>
            <a:ext cx="2654260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987427"/>
            <a:ext cx="4166235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057400"/>
            <a:ext cx="2654260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FF84-4BF1-4CE3-86E7-AE387A74B1CE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8D76-8711-42F7-9BDD-F10EC6146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1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57200"/>
            <a:ext cx="2654260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987427"/>
            <a:ext cx="4166235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057400"/>
            <a:ext cx="2654260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FF84-4BF1-4CE3-86E7-AE387A74B1CE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8D76-8711-42F7-9BDD-F10EC6146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365127"/>
            <a:ext cx="7098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825625"/>
            <a:ext cx="70980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6356352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0FFF84-4BF1-4CE3-86E7-AE387A74B1CE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6356352"/>
            <a:ext cx="2777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6356352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718D76-8711-42F7-9BDD-F10EC6146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4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D171A-243B-E8F7-7DF3-CCAEBCEBE8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Integrated Plots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D6BEA-2462-54AE-8B70-28035B66F1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the wind-battery manuscript</a:t>
            </a:r>
          </a:p>
        </p:txBody>
      </p:sp>
    </p:spTree>
    <p:extLst>
      <p:ext uri="{BB962C8B-B14F-4D97-AF65-F5344CB8AC3E}">
        <p14:creationId xmlns:p14="http://schemas.microsoft.com/office/powerpoint/2010/main" val="112171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C32E78-5BC6-6A75-66D9-BBED71EE4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876" y="5051407"/>
            <a:ext cx="1212163" cy="1212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E9434B-C0B7-4708-E50F-62B8D431F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800" y="5193925"/>
            <a:ext cx="780343" cy="6626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1033D0-CC74-7255-37EB-407348A365DC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493636" y="5525266"/>
            <a:ext cx="1212163" cy="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D99BD8-EA3C-DC4B-43E4-00D5F1643A01}"/>
              </a:ext>
            </a:extLst>
          </p:cNvPr>
          <p:cNvCxnSpPr>
            <a:cxnSpLocks/>
          </p:cNvCxnSpPr>
          <p:nvPr/>
        </p:nvCxnSpPr>
        <p:spPr>
          <a:xfrm flipH="1" flipV="1">
            <a:off x="4216695" y="4130471"/>
            <a:ext cx="810413" cy="12762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C7A4CD-FC68-50FC-2B40-AD1242609768}"/>
              </a:ext>
            </a:extLst>
          </p:cNvPr>
          <p:cNvCxnSpPr>
            <a:cxnSpLocks/>
          </p:cNvCxnSpPr>
          <p:nvPr/>
        </p:nvCxnSpPr>
        <p:spPr>
          <a:xfrm flipV="1">
            <a:off x="3493642" y="4130471"/>
            <a:ext cx="723053" cy="13739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33097A-6D5E-1A5E-4CF6-68582963D0E4}"/>
              </a:ext>
            </a:extLst>
          </p:cNvPr>
          <p:cNvCxnSpPr>
            <a:cxnSpLocks/>
          </p:cNvCxnSpPr>
          <p:nvPr/>
        </p:nvCxnSpPr>
        <p:spPr>
          <a:xfrm flipV="1">
            <a:off x="2910748" y="5514843"/>
            <a:ext cx="582893" cy="104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B0AE24-7141-A410-50CD-0372B36E8051}"/>
                  </a:ext>
                </a:extLst>
              </p:cNvPr>
              <p:cNvSpPr txBox="1"/>
              <p:nvPr/>
            </p:nvSpPr>
            <p:spPr>
              <a:xfrm>
                <a:off x="2961897" y="5139209"/>
                <a:ext cx="595589" cy="391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34719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</m:oMath>
                  </m:oMathPara>
                </a14:m>
                <a:endParaRPr lang="en-US" sz="1440" dirty="0">
                  <a:solidFill>
                    <a:prstClr val="black"/>
                  </a:solidFill>
                  <a:latin typeface="DejaVu San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B0AE24-7141-A410-50CD-0372B36E8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897" y="5139209"/>
                <a:ext cx="595589" cy="391454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8ACF915-7029-6903-F8FF-3D1CF093A837}"/>
              </a:ext>
            </a:extLst>
          </p:cNvPr>
          <p:cNvSpPr txBox="1"/>
          <p:nvPr/>
        </p:nvSpPr>
        <p:spPr>
          <a:xfrm>
            <a:off x="1546486" y="4832290"/>
            <a:ext cx="168128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7190">
              <a:defRPr/>
            </a:pPr>
            <a:r>
              <a:rPr lang="en-US" sz="1620" b="1" dirty="0">
                <a:solidFill>
                  <a:prstClr val="black"/>
                </a:solidFill>
                <a:latin typeface="DejaVu Sans"/>
              </a:rPr>
              <a:t>Wind Farm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F43E91-6960-9272-D6E8-FA2137362570}"/>
              </a:ext>
            </a:extLst>
          </p:cNvPr>
          <p:cNvSpPr txBox="1"/>
          <p:nvPr/>
        </p:nvSpPr>
        <p:spPr>
          <a:xfrm>
            <a:off x="5569102" y="5235872"/>
            <a:ext cx="112919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7190">
              <a:defRPr/>
            </a:pPr>
            <a:r>
              <a:rPr lang="en-US" sz="1620" b="1" dirty="0">
                <a:solidFill>
                  <a:prstClr val="black"/>
                </a:solidFill>
                <a:latin typeface="DejaVu Sans"/>
              </a:rPr>
              <a:t>Battery </a:t>
            </a:r>
          </a:p>
          <a:p>
            <a:pPr algn="ctr" defTabSz="347190">
              <a:defRPr/>
            </a:pPr>
            <a:r>
              <a:rPr lang="en-US" sz="1620" b="1" dirty="0">
                <a:solidFill>
                  <a:prstClr val="black"/>
                </a:solidFill>
                <a:latin typeface="DejaVu Sans"/>
              </a:rPr>
              <a:t>Storage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4EE1B7-9D9B-F844-90A4-2983AD767184}"/>
                  </a:ext>
                </a:extLst>
              </p:cNvPr>
              <p:cNvSpPr txBox="1"/>
              <p:nvPr/>
            </p:nvSpPr>
            <p:spPr>
              <a:xfrm>
                <a:off x="3892002" y="5616827"/>
                <a:ext cx="493705" cy="391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34719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US" sz="1440" dirty="0">
                  <a:solidFill>
                    <a:prstClr val="black"/>
                  </a:solidFill>
                  <a:latin typeface="DejaVu San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4EE1B7-9D9B-F844-90A4-2983AD767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002" y="5616827"/>
                <a:ext cx="493705" cy="391517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A9FAB8-90DE-ACB2-C10B-6CD81906E3FF}"/>
                  </a:ext>
                </a:extLst>
              </p:cNvPr>
              <p:cNvSpPr txBox="1"/>
              <p:nvPr/>
            </p:nvSpPr>
            <p:spPr>
              <a:xfrm>
                <a:off x="4479275" y="4455409"/>
                <a:ext cx="832204" cy="412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34719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US" sz="1440" dirty="0">
                  <a:solidFill>
                    <a:prstClr val="black"/>
                  </a:solidFill>
                  <a:latin typeface="DejaVu Sans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A9FAB8-90DE-ACB2-C10B-6CD81906E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275" y="4455409"/>
                <a:ext cx="832204" cy="4127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0737ED-067D-19DE-3DDA-3E1810FFA0DD}"/>
                  </a:ext>
                </a:extLst>
              </p:cNvPr>
              <p:cNvSpPr txBox="1"/>
              <p:nvPr/>
            </p:nvSpPr>
            <p:spPr>
              <a:xfrm>
                <a:off x="3371531" y="4461449"/>
                <a:ext cx="493705" cy="391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34719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US" sz="1440" dirty="0">
                  <a:solidFill>
                    <a:prstClr val="black"/>
                  </a:solidFill>
                  <a:latin typeface="DejaVu Sans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0737ED-067D-19DE-3DDA-3E1810FFA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531" y="4461449"/>
                <a:ext cx="493705" cy="391517"/>
              </a:xfrm>
              <a:prstGeom prst="rect">
                <a:avLst/>
              </a:prstGeom>
              <a:blipFill>
                <a:blip r:embed="rId7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D8DB12CC-E643-B506-90EF-C4CA45814167}"/>
              </a:ext>
            </a:extLst>
          </p:cNvPr>
          <p:cNvSpPr txBox="1"/>
          <p:nvPr/>
        </p:nvSpPr>
        <p:spPr>
          <a:xfrm>
            <a:off x="3319647" y="383084"/>
            <a:ext cx="191938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7190">
              <a:defRPr/>
            </a:pPr>
            <a:r>
              <a:rPr lang="en-US" sz="2160" b="1" dirty="0">
                <a:solidFill>
                  <a:prstClr val="black"/>
                </a:solidFill>
                <a:latin typeface="DejaVu Sans"/>
              </a:rPr>
              <a:t>(c) PCM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88DB794-1559-A164-C874-D7B9459B8ADE}"/>
                  </a:ext>
                </a:extLst>
              </p:cNvPr>
              <p:cNvSpPr txBox="1"/>
              <p:nvPr/>
            </p:nvSpPr>
            <p:spPr>
              <a:xfrm>
                <a:off x="4009985" y="3768514"/>
                <a:ext cx="885391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40" dirty="0">
                  <a:latin typeface="DejaVu Sans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88DB794-1559-A164-C874-D7B9459B8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985" y="3768514"/>
                <a:ext cx="885391" cy="381515"/>
              </a:xfrm>
              <a:prstGeom prst="rect">
                <a:avLst/>
              </a:prstGeom>
              <a:blipFill>
                <a:blip r:embed="rId8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F237EFD4-45C1-2F37-970D-BF8C99C4A984}"/>
              </a:ext>
            </a:extLst>
          </p:cNvPr>
          <p:cNvSpPr/>
          <p:nvPr/>
        </p:nvSpPr>
        <p:spPr>
          <a:xfrm>
            <a:off x="4706462" y="3348982"/>
            <a:ext cx="94915" cy="11539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>
              <a:solidFill>
                <a:srgbClr val="00B050"/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84D23B4-2DE8-8DCF-CBEA-61C1F9320266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3953" y="813717"/>
            <a:ext cx="1771529" cy="518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E12C650-0273-1039-8062-C018E6B36254}"/>
                  </a:ext>
                </a:extLst>
              </p:cNvPr>
              <p:cNvSpPr txBox="1"/>
              <p:nvPr/>
            </p:nvSpPr>
            <p:spPr>
              <a:xfrm>
                <a:off x="6246466" y="1772689"/>
                <a:ext cx="1983134" cy="554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347190">
                  <a:defRPr/>
                </a:pPr>
                <a:r>
                  <a:rPr lang="en-US" sz="1440" b="1" dirty="0">
                    <a:solidFill>
                      <a:prstClr val="black"/>
                    </a:solidFill>
                    <a:latin typeface="DejaVu Sans"/>
                    <a:ea typeface="Calibri" panose="020F0502020204030204" pitchFamily="34" charset="0"/>
                    <a:cs typeface="Calibri" panose="020F0502020204030204" pitchFamily="34" charset="0"/>
                  </a:rPr>
                  <a:t>(b) Bids,</a:t>
                </a:r>
                <a:r>
                  <a:rPr lang="en-US" sz="1440" b="1" dirty="0">
                    <a:solidFill>
                      <a:prstClr val="black"/>
                    </a:solidFill>
                    <a:latin typeface="DejaVu Sans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440" b="1" dirty="0">
                    <a:solidFill>
                      <a:prstClr val="black"/>
                    </a:solidFill>
                    <a:latin typeface="DejaVu San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440" b="1" dirty="0">
                    <a:solidFill>
                      <a:prstClr val="black"/>
                    </a:solidFill>
                    <a:latin typeface="DejaVu Sans"/>
                  </a:rPr>
                  <a:t>)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E12C650-0273-1039-8062-C018E6B36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466" y="1772689"/>
                <a:ext cx="1983134" cy="554895"/>
              </a:xfrm>
              <a:prstGeom prst="rect">
                <a:avLst/>
              </a:prstGeom>
              <a:blipFill>
                <a:blip r:embed="rId10"/>
                <a:stretch>
                  <a:fillRect t="-3297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Bent 12">
            <a:extLst>
              <a:ext uri="{FF2B5EF4-FFF2-40B4-BE49-F238E27FC236}">
                <a16:creationId xmlns:a16="http://schemas.microsoft.com/office/drawing/2014/main" id="{DC458677-9C8F-203D-57AC-EA6777A3BADF}"/>
              </a:ext>
            </a:extLst>
          </p:cNvPr>
          <p:cNvSpPr/>
          <p:nvPr/>
        </p:nvSpPr>
        <p:spPr>
          <a:xfrm rot="10800000" flipH="1">
            <a:off x="1963740" y="3679392"/>
            <a:ext cx="1290838" cy="1231960"/>
          </a:xfrm>
          <a:prstGeom prst="bentArrow">
            <a:avLst>
              <a:gd name="adj1" fmla="val 25000"/>
              <a:gd name="adj2" fmla="val 25394"/>
              <a:gd name="adj3" fmla="val 25000"/>
              <a:gd name="adj4" fmla="val 87106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8F17E340-59D3-56AF-6244-9DB8ACD604CD}"/>
              </a:ext>
            </a:extLst>
          </p:cNvPr>
          <p:cNvSpPr/>
          <p:nvPr/>
        </p:nvSpPr>
        <p:spPr>
          <a:xfrm rot="5400000" flipH="1">
            <a:off x="5115909" y="3756629"/>
            <a:ext cx="1290838" cy="1132758"/>
          </a:xfrm>
          <a:prstGeom prst="bentArrow">
            <a:avLst>
              <a:gd name="adj1" fmla="val 25000"/>
              <a:gd name="adj2" fmla="val 25394"/>
              <a:gd name="adj3" fmla="val 25000"/>
              <a:gd name="adj4" fmla="val 87106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>
              <a:solidFill>
                <a:schemeClr val="tx1"/>
              </a:solidFill>
            </a:endParaRP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58010B00-574A-9EF0-D63A-D0172F94F867}"/>
              </a:ext>
            </a:extLst>
          </p:cNvPr>
          <p:cNvSpPr/>
          <p:nvPr/>
        </p:nvSpPr>
        <p:spPr>
          <a:xfrm flipH="1">
            <a:off x="5016684" y="854078"/>
            <a:ext cx="1290838" cy="1132758"/>
          </a:xfrm>
          <a:prstGeom prst="bentArrow">
            <a:avLst>
              <a:gd name="adj1" fmla="val 25000"/>
              <a:gd name="adj2" fmla="val 25394"/>
              <a:gd name="adj3" fmla="val 25000"/>
              <a:gd name="adj4" fmla="val 87106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>
              <a:solidFill>
                <a:schemeClr val="tx1"/>
              </a:solidFill>
            </a:endParaRPr>
          </a:p>
        </p:txBody>
      </p:sp>
      <p:sp>
        <p:nvSpPr>
          <p:cNvPr id="27" name="Arrow: Bent 26">
            <a:extLst>
              <a:ext uri="{FF2B5EF4-FFF2-40B4-BE49-F238E27FC236}">
                <a16:creationId xmlns:a16="http://schemas.microsoft.com/office/drawing/2014/main" id="{36D4F715-3668-83D9-C398-A88AEB0317EC}"/>
              </a:ext>
            </a:extLst>
          </p:cNvPr>
          <p:cNvSpPr/>
          <p:nvPr/>
        </p:nvSpPr>
        <p:spPr>
          <a:xfrm rot="16200000" flipH="1">
            <a:off x="1884699" y="974606"/>
            <a:ext cx="1290838" cy="1132758"/>
          </a:xfrm>
          <a:prstGeom prst="bentArrow">
            <a:avLst>
              <a:gd name="adj1" fmla="val 25000"/>
              <a:gd name="adj2" fmla="val 25394"/>
              <a:gd name="adj3" fmla="val 25000"/>
              <a:gd name="adj4" fmla="val 87106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772EC49-6490-D2B1-774D-4198C023E615}"/>
                  </a:ext>
                </a:extLst>
              </p:cNvPr>
              <p:cNvSpPr txBox="1"/>
              <p:nvPr/>
            </p:nvSpPr>
            <p:spPr>
              <a:xfrm>
                <a:off x="324979" y="3734239"/>
                <a:ext cx="2412091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347190">
                  <a:defRPr/>
                </a:pPr>
                <a:r>
                  <a:rPr lang="en-US" sz="1440" b="1" dirty="0">
                    <a:solidFill>
                      <a:prstClr val="black"/>
                    </a:solidFill>
                    <a:latin typeface="DejaVu Sans"/>
                    <a:ea typeface="Calibri" panose="020F0502020204030204" pitchFamily="34" charset="0"/>
                    <a:cs typeface="Calibri" panose="020F0502020204030204" pitchFamily="34" charset="0"/>
                  </a:rPr>
                  <a:t>Price Signal,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e>
                        </m:acc>
                      </m:e>
                      <m:sub>
                        <m:r>
                          <a:rPr lang="en-US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sz="1440" b="1" dirty="0">
                  <a:solidFill>
                    <a:prstClr val="black"/>
                  </a:solidFill>
                  <a:latin typeface="DejaVu Sans"/>
                </a:endParaRPr>
              </a:p>
              <a:p>
                <a:pPr algn="ctr" defTabSz="347190">
                  <a:defRPr/>
                </a:pPr>
                <a:r>
                  <a:rPr lang="en-US" sz="1440" b="1" dirty="0">
                    <a:latin typeface="DejaVu Sans"/>
                    <a:ea typeface="Calibri" panose="020F0502020204030204" pitchFamily="34" charset="0"/>
                    <a:cs typeface="Calibri" panose="020F0502020204030204" pitchFamily="34" charset="0"/>
                  </a:rPr>
                  <a:t>Dispatch Schedule,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4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4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4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144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sz="1440" b="1" dirty="0">
                  <a:latin typeface="DejaVu Sans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772EC49-6490-D2B1-774D-4198C023E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79" y="3734239"/>
                <a:ext cx="2412091" cy="535531"/>
              </a:xfrm>
              <a:prstGeom prst="rect">
                <a:avLst/>
              </a:prstGeom>
              <a:blipFill>
                <a:blip r:embed="rId11"/>
                <a:stretch>
                  <a:fillRect t="-3448" r="-8838" b="-1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>
            <a:extLst>
              <a:ext uri="{FF2B5EF4-FFF2-40B4-BE49-F238E27FC236}">
                <a16:creationId xmlns:a16="http://schemas.microsoft.com/office/drawing/2014/main" id="{542F3211-34D9-6856-23B1-12DF76D1C0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72979" y="1885274"/>
            <a:ext cx="1983134" cy="1947975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EE28D9D-12AA-B515-9A24-7171093866A7}"/>
              </a:ext>
            </a:extLst>
          </p:cNvPr>
          <p:cNvCxnSpPr>
            <a:cxnSpLocks/>
          </p:cNvCxnSpPr>
          <p:nvPr/>
        </p:nvCxnSpPr>
        <p:spPr>
          <a:xfrm flipV="1">
            <a:off x="4229964" y="3589379"/>
            <a:ext cx="1919" cy="5410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4649086-3320-DF85-CFC2-3B81EC233FF0}"/>
              </a:ext>
            </a:extLst>
          </p:cNvPr>
          <p:cNvSpPr txBox="1"/>
          <p:nvPr/>
        </p:nvSpPr>
        <p:spPr>
          <a:xfrm>
            <a:off x="2725482" y="3503317"/>
            <a:ext cx="157727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b="1" dirty="0">
                <a:latin typeface="DejaVu Sans"/>
                <a:ea typeface="Calibri" panose="020F0502020204030204" pitchFamily="34" charset="0"/>
                <a:cs typeface="Calibri" panose="020F0502020204030204" pitchFamily="34" charset="0"/>
              </a:rPr>
              <a:t>303_WIND_1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B81F308-0948-A84E-E0FA-125F0FDBEB05}"/>
              </a:ext>
            </a:extLst>
          </p:cNvPr>
          <p:cNvSpPr/>
          <p:nvPr/>
        </p:nvSpPr>
        <p:spPr>
          <a:xfrm>
            <a:off x="4184426" y="3429001"/>
            <a:ext cx="94915" cy="11662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B1C255-9E8A-7333-DC27-826D5B421E49}"/>
              </a:ext>
            </a:extLst>
          </p:cNvPr>
          <p:cNvSpPr txBox="1"/>
          <p:nvPr/>
        </p:nvSpPr>
        <p:spPr>
          <a:xfrm>
            <a:off x="2485159" y="6032626"/>
            <a:ext cx="375941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7190">
              <a:defRPr/>
            </a:pPr>
            <a:r>
              <a:rPr lang="en-US" sz="2160" b="1" dirty="0">
                <a:solidFill>
                  <a:prstClr val="black"/>
                </a:solidFill>
                <a:latin typeface="DejaVu Sans"/>
              </a:rPr>
              <a:t>(a) Wind-Battery 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E1EA3E-F26C-8464-6F57-41637569BBCD}"/>
              </a:ext>
            </a:extLst>
          </p:cNvPr>
          <p:cNvSpPr txBox="1"/>
          <p:nvPr/>
        </p:nvSpPr>
        <p:spPr>
          <a:xfrm>
            <a:off x="2828839" y="1535119"/>
            <a:ext cx="281722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7190">
              <a:defRPr/>
            </a:pPr>
            <a:r>
              <a:rPr lang="en-US" sz="2160" b="1" dirty="0">
                <a:solidFill>
                  <a:prstClr val="black"/>
                </a:solidFill>
                <a:latin typeface="DejaVu Sans"/>
              </a:rPr>
              <a:t>(e) Electric Grid</a:t>
            </a:r>
            <a:endParaRPr lang="en-US" b="1" dirty="0">
              <a:solidFill>
                <a:prstClr val="black"/>
              </a:solidFill>
              <a:latin typeface="DejaVu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62A94-6666-3E2F-022F-F0750BBE10BD}"/>
              </a:ext>
            </a:extLst>
          </p:cNvPr>
          <p:cNvSpPr txBox="1"/>
          <p:nvPr/>
        </p:nvSpPr>
        <p:spPr>
          <a:xfrm>
            <a:off x="118399" y="1898752"/>
            <a:ext cx="244671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7190">
              <a:defRPr/>
            </a:pPr>
            <a:r>
              <a:rPr lang="en-US" sz="1440" b="1" dirty="0">
                <a:solidFill>
                  <a:prstClr val="black"/>
                </a:solidFill>
                <a:latin typeface="DejaVu Sans"/>
                <a:ea typeface="Calibri" panose="020F0502020204030204" pitchFamily="34" charset="0"/>
                <a:cs typeface="Calibri" panose="020F0502020204030204" pitchFamily="34" charset="0"/>
              </a:rPr>
              <a:t>(d) Market Outcomes</a:t>
            </a:r>
            <a:endParaRPr lang="en-US" sz="1440" b="1" dirty="0">
              <a:latin typeface="DejaVu Sans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60B693EC-D815-9BEA-DDB8-474466D72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568" y="2087082"/>
            <a:ext cx="2252887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7F91C4E-E712-1F80-07D2-80E28ABA9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5" y="2145885"/>
            <a:ext cx="2786268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44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6B7EFAF-9C48-9636-C980-DC00FE205A3E}"/>
                  </a:ext>
                </a:extLst>
              </p:cNvPr>
              <p:cNvSpPr txBox="1"/>
              <p:nvPr/>
            </p:nvSpPr>
            <p:spPr>
              <a:xfrm rot="10800000">
                <a:off x="731763" y="571392"/>
                <a:ext cx="504112" cy="47906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smtClean="0">
                            <a:latin typeface="DejaVu Sans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b="1" smtClean="0">
                                <a:latin typeface="DejaVu Sans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0" smtClean="0">
                                <a:latin typeface="DejaVu Sans"/>
                                <a:cs typeface="Times New Roman" panose="02020603050405020304" pitchFamily="18" charset="0"/>
                              </a:rPr>
                              <m:t>𝐏</m:t>
                            </m:r>
                          </m:e>
                        </m:acc>
                      </m:e>
                      <m:sup>
                        <m:r>
                          <a:rPr lang="en-US" sz="2000" b="1" i="0" smtClean="0">
                            <a:latin typeface="DejaVu Sans"/>
                            <a:cs typeface="Times New Roman" panose="02020603050405020304" pitchFamily="18" charset="0"/>
                          </a:rPr>
                          <m:t>𝐛</m:t>
                        </m:r>
                      </m:sup>
                    </m:sSup>
                    <m:r>
                      <a:rPr lang="en-US" sz="2000" b="1" i="0" smtClean="0">
                        <a:latin typeface="DejaVu Sans"/>
                        <a:cs typeface="Times New Roman" panose="02020603050405020304" pitchFamily="18" charset="0"/>
                      </a:rPr>
                      <m:t>/</m:t>
                    </m:r>
                    <m:sSup>
                      <m:sSupPr>
                        <m:ctrlPr>
                          <a:rPr lang="en-US" sz="2000" b="1" smtClean="0">
                            <a:latin typeface="DejaVu Sans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b="1" smtClean="0">
                                <a:latin typeface="DejaVu Sans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0" smtClean="0">
                                <a:latin typeface="DejaVu Sans"/>
                                <a:cs typeface="Times New Roman" panose="02020603050405020304" pitchFamily="18" charset="0"/>
                              </a:rPr>
                              <m:t>𝐏</m:t>
                            </m:r>
                          </m:e>
                        </m:acc>
                      </m:e>
                      <m:sup>
                        <m:r>
                          <a:rPr lang="en-US" sz="2000" b="1" i="0" smtClean="0">
                            <a:latin typeface="DejaVu Sans"/>
                            <a:cs typeface="Times New Roman" panose="02020603050405020304" pitchFamily="18" charset="0"/>
                          </a:rPr>
                          <m:t>𝐰</m:t>
                        </m:r>
                      </m:sup>
                    </m:sSup>
                  </m:oMath>
                </a14:m>
                <a:r>
                  <a:rPr lang="en-US" sz="2000" b="1" dirty="0">
                    <a:latin typeface="DejaVu Sans"/>
                    <a:cs typeface="Times New Roman" panose="02020603050405020304" pitchFamily="18" charset="0"/>
                  </a:rPr>
                  <a:t> [MW/MW]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6B7EFAF-9C48-9636-C980-DC00FE205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731763" y="571392"/>
                <a:ext cx="504112" cy="4790632"/>
              </a:xfrm>
              <a:prstGeom prst="rect">
                <a:avLst/>
              </a:prstGeom>
              <a:blipFill>
                <a:blip r:embed="rId2"/>
                <a:stretch>
                  <a:fillRect r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E9354404-7F52-C5DD-725E-5932F1BA5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883" y="299090"/>
            <a:ext cx="3146675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C9C6B72C-AEF8-CF44-AE10-145636445A88}"/>
              </a:ext>
            </a:extLst>
          </p:cNvPr>
          <p:cNvSpPr/>
          <p:nvPr/>
        </p:nvSpPr>
        <p:spPr>
          <a:xfrm>
            <a:off x="4145921" y="329080"/>
            <a:ext cx="91440" cy="9144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ECB8E6-3DC3-29F2-DE83-55B504B8AA30}"/>
              </a:ext>
            </a:extLst>
          </p:cNvPr>
          <p:cNvSpPr/>
          <p:nvPr/>
        </p:nvSpPr>
        <p:spPr>
          <a:xfrm>
            <a:off x="1432397" y="3041521"/>
            <a:ext cx="91440" cy="9144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240D6-17C3-09F0-F6BB-3444FA1006C8}"/>
              </a:ext>
            </a:extLst>
          </p:cNvPr>
          <p:cNvSpPr txBox="1"/>
          <p:nvPr/>
        </p:nvSpPr>
        <p:spPr>
          <a:xfrm>
            <a:off x="2053464" y="37095"/>
            <a:ext cx="1591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DejaVu Sans"/>
                <a:cs typeface="Times New Roman" panose="02020603050405020304" pitchFamily="18" charset="0"/>
              </a:rPr>
              <a:t>(a) NPV, PT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7892298-9BD2-FDC6-D4CA-6F22CD334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163" y="304361"/>
            <a:ext cx="3146675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E36564-CE41-274E-4C61-59195D894658}"/>
              </a:ext>
            </a:extLst>
          </p:cNvPr>
          <p:cNvSpPr txBox="1"/>
          <p:nvPr/>
        </p:nvSpPr>
        <p:spPr>
          <a:xfrm>
            <a:off x="5200139" y="48419"/>
            <a:ext cx="168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DejaVu Sans"/>
                <a:cs typeface="Times New Roman" panose="02020603050405020304" pitchFamily="18" charset="0"/>
              </a:rPr>
              <a:t>(b) NPV, MO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9F0CF0-E781-15D1-B034-8599C25985E7}"/>
              </a:ext>
            </a:extLst>
          </p:cNvPr>
          <p:cNvSpPr/>
          <p:nvPr/>
        </p:nvSpPr>
        <p:spPr>
          <a:xfrm>
            <a:off x="4610087" y="3041521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B73BE2F-2ADE-BEE5-3FC7-8140CCCE33FC}"/>
              </a:ext>
            </a:extLst>
          </p:cNvPr>
          <p:cNvSpPr/>
          <p:nvPr/>
        </p:nvSpPr>
        <p:spPr>
          <a:xfrm>
            <a:off x="7307272" y="329929"/>
            <a:ext cx="91440" cy="91440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47BA158-F917-28A5-4710-C6779D05A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880" y="3471515"/>
            <a:ext cx="3146675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01E709-B186-C781-09D8-0BE35CE8E2DF}"/>
              </a:ext>
            </a:extLst>
          </p:cNvPr>
          <p:cNvSpPr txBox="1"/>
          <p:nvPr/>
        </p:nvSpPr>
        <p:spPr>
          <a:xfrm>
            <a:off x="1984566" y="3259723"/>
            <a:ext cx="1591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DejaVu Sans"/>
                <a:cs typeface="Times New Roman" panose="02020603050405020304" pitchFamily="18" charset="0"/>
              </a:rPr>
              <a:t>(c) ER, PT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DB76B-061E-53EA-169F-815B81B26D1D}"/>
              </a:ext>
            </a:extLst>
          </p:cNvPr>
          <p:cNvSpPr txBox="1"/>
          <p:nvPr/>
        </p:nvSpPr>
        <p:spPr>
          <a:xfrm>
            <a:off x="2653071" y="6411014"/>
            <a:ext cx="3257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DejaVu Sans"/>
                <a:cs typeface="Times New Roman" panose="02020603050405020304" pitchFamily="18" charset="0"/>
              </a:rPr>
              <a:t>Battery Capacity [hr]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03A5E54-FDD7-7B1F-9A14-CFE44E22F31A}"/>
              </a:ext>
            </a:extLst>
          </p:cNvPr>
          <p:cNvSpPr/>
          <p:nvPr/>
        </p:nvSpPr>
        <p:spPr>
          <a:xfrm>
            <a:off x="4191641" y="3497948"/>
            <a:ext cx="91440" cy="9144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591C9A-CAE1-9480-662E-69C509CD06E8}"/>
              </a:ext>
            </a:extLst>
          </p:cNvPr>
          <p:cNvSpPr/>
          <p:nvPr/>
        </p:nvSpPr>
        <p:spPr>
          <a:xfrm>
            <a:off x="1478117" y="6210389"/>
            <a:ext cx="91440" cy="9144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D318C6E5-8447-7153-23F8-88342C615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881" y="3471515"/>
            <a:ext cx="3146675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5582908-01DD-6BBF-F012-51F82C56C939}"/>
              </a:ext>
            </a:extLst>
          </p:cNvPr>
          <p:cNvSpPr/>
          <p:nvPr/>
        </p:nvSpPr>
        <p:spPr>
          <a:xfrm>
            <a:off x="4624792" y="6222094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5B8212D9-19CB-350D-27B0-440688A7896B}"/>
              </a:ext>
            </a:extLst>
          </p:cNvPr>
          <p:cNvSpPr/>
          <p:nvPr/>
        </p:nvSpPr>
        <p:spPr>
          <a:xfrm>
            <a:off x="7321977" y="3510502"/>
            <a:ext cx="91440" cy="91440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B413C7-F472-CE6C-9B41-1D2C02B84B08}"/>
              </a:ext>
            </a:extLst>
          </p:cNvPr>
          <p:cNvSpPr txBox="1"/>
          <p:nvPr/>
        </p:nvSpPr>
        <p:spPr>
          <a:xfrm>
            <a:off x="5184092" y="3239269"/>
            <a:ext cx="1591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DejaVu Sans"/>
                <a:cs typeface="Times New Roman" panose="02020603050405020304" pitchFamily="18" charset="0"/>
              </a:rPr>
              <a:t>(d) ER, MO</a:t>
            </a:r>
          </a:p>
        </p:txBody>
      </p:sp>
    </p:spTree>
    <p:extLst>
      <p:ext uri="{BB962C8B-B14F-4D97-AF65-F5344CB8AC3E}">
        <p14:creationId xmlns:p14="http://schemas.microsoft.com/office/powerpoint/2010/main" val="186135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D2624D9-DEAB-3141-1149-79A2E0371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280" y="1252531"/>
            <a:ext cx="3146675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ED77B7-CA29-106E-245E-EDC6392584DE}"/>
              </a:ext>
            </a:extLst>
          </p:cNvPr>
          <p:cNvSpPr txBox="1"/>
          <p:nvPr/>
        </p:nvSpPr>
        <p:spPr>
          <a:xfrm>
            <a:off x="1838194" y="1007791"/>
            <a:ext cx="2622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DejaVu Sans"/>
                <a:cs typeface="Times New Roman" panose="02020603050405020304" pitchFamily="18" charset="0"/>
              </a:rPr>
              <a:t>(a) NPV, Difference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3F8FB8-1F9C-1520-24CC-9E06A4300845}"/>
                  </a:ext>
                </a:extLst>
              </p:cNvPr>
              <p:cNvSpPr txBox="1"/>
              <p:nvPr/>
            </p:nvSpPr>
            <p:spPr>
              <a:xfrm rot="10800000">
                <a:off x="1133413" y="1542366"/>
                <a:ext cx="504112" cy="243784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smtClean="0">
                            <a:latin typeface="DejaVu Sans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b="1" smtClean="0">
                                <a:latin typeface="DejaVu Sans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0" smtClean="0">
                                <a:latin typeface="DejaVu Sans"/>
                                <a:cs typeface="Times New Roman" panose="02020603050405020304" pitchFamily="18" charset="0"/>
                              </a:rPr>
                              <m:t>𝐏</m:t>
                            </m:r>
                          </m:e>
                        </m:acc>
                      </m:e>
                      <m:sup>
                        <m:r>
                          <a:rPr lang="en-US" sz="2000" b="1" i="0" smtClean="0">
                            <a:latin typeface="DejaVu Sans"/>
                            <a:cs typeface="Times New Roman" panose="02020603050405020304" pitchFamily="18" charset="0"/>
                          </a:rPr>
                          <m:t>𝐛</m:t>
                        </m:r>
                      </m:sup>
                    </m:sSup>
                    <m:r>
                      <a:rPr lang="en-US" sz="2000" b="1" i="0" smtClean="0">
                        <a:latin typeface="DejaVu Sans"/>
                        <a:cs typeface="Times New Roman" panose="02020603050405020304" pitchFamily="18" charset="0"/>
                      </a:rPr>
                      <m:t>/</m:t>
                    </m:r>
                    <m:sSup>
                      <m:sSupPr>
                        <m:ctrlPr>
                          <a:rPr lang="en-US" sz="2000" b="1" smtClean="0">
                            <a:latin typeface="DejaVu Sans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b="1" smtClean="0">
                                <a:latin typeface="DejaVu Sans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0" smtClean="0">
                                <a:latin typeface="DejaVu Sans"/>
                                <a:cs typeface="Times New Roman" panose="02020603050405020304" pitchFamily="18" charset="0"/>
                              </a:rPr>
                              <m:t>𝐏</m:t>
                            </m:r>
                          </m:e>
                        </m:acc>
                      </m:e>
                      <m:sup>
                        <m:r>
                          <a:rPr lang="en-US" sz="2000" b="1" i="0" smtClean="0">
                            <a:latin typeface="DejaVu Sans"/>
                            <a:cs typeface="Times New Roman" panose="02020603050405020304" pitchFamily="18" charset="0"/>
                          </a:rPr>
                          <m:t>𝐰</m:t>
                        </m:r>
                      </m:sup>
                    </m:sSup>
                  </m:oMath>
                </a14:m>
                <a:r>
                  <a:rPr lang="en-US" sz="2000" b="1" dirty="0">
                    <a:latin typeface="DejaVu Sans"/>
                    <a:cs typeface="Times New Roman" panose="02020603050405020304" pitchFamily="18" charset="0"/>
                  </a:rPr>
                  <a:t> [MW/MW]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3F8FB8-1F9C-1520-24CC-9E06A4300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1133413" y="1542366"/>
                <a:ext cx="504112" cy="2437849"/>
              </a:xfrm>
              <a:prstGeom prst="rect">
                <a:avLst/>
              </a:prstGeom>
              <a:blipFill>
                <a:blip r:embed="rId3"/>
                <a:stretch>
                  <a:fillRect t="-4500" r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E5FBD3D2-6845-DA1F-3F20-B4ADB8940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953" y="1278368"/>
            <a:ext cx="3146675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6CAED1-3886-43B0-55E8-6C9CA13FC184}"/>
              </a:ext>
            </a:extLst>
          </p:cNvPr>
          <p:cNvSpPr txBox="1"/>
          <p:nvPr/>
        </p:nvSpPr>
        <p:spPr>
          <a:xfrm>
            <a:off x="5079983" y="1007791"/>
            <a:ext cx="2622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DejaVu Sans"/>
                <a:cs typeface="Times New Roman" panose="02020603050405020304" pitchFamily="18" charset="0"/>
              </a:rPr>
              <a:t>(a) ER, Difference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7EF2B-6E73-D01D-9F78-35399AE99C95}"/>
              </a:ext>
            </a:extLst>
          </p:cNvPr>
          <p:cNvSpPr txBox="1"/>
          <p:nvPr/>
        </p:nvSpPr>
        <p:spPr>
          <a:xfrm>
            <a:off x="3051874" y="4140518"/>
            <a:ext cx="32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DejaVu Sans"/>
                <a:cs typeface="Times New Roman" panose="02020603050405020304" pitchFamily="18" charset="0"/>
              </a:rPr>
              <a:t>Battery Capacity [hr]</a:t>
            </a:r>
          </a:p>
        </p:txBody>
      </p:sp>
    </p:spTree>
    <p:extLst>
      <p:ext uri="{BB962C8B-B14F-4D97-AF65-F5344CB8AC3E}">
        <p14:creationId xmlns:p14="http://schemas.microsoft.com/office/powerpoint/2010/main" val="45595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8" name="Picture 12">
            <a:extLst>
              <a:ext uri="{FF2B5EF4-FFF2-40B4-BE49-F238E27FC236}">
                <a16:creationId xmlns:a16="http://schemas.microsoft.com/office/drawing/2014/main" id="{1EF7644D-8209-4168-05A2-2F623ACEA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737" y="138104"/>
            <a:ext cx="4585133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6CEFE0-31C4-FF0B-E696-7B859DBF1AF9}"/>
              </a:ext>
            </a:extLst>
          </p:cNvPr>
          <p:cNvSpPr txBox="1"/>
          <p:nvPr/>
        </p:nvSpPr>
        <p:spPr>
          <a:xfrm>
            <a:off x="3119714" y="32838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DejaVu Sans"/>
              </a:rPr>
              <a:t>(a)</a:t>
            </a:r>
          </a:p>
        </p:txBody>
      </p:sp>
      <p:pic>
        <p:nvPicPr>
          <p:cNvPr id="4110" name="Picture 14">
            <a:extLst>
              <a:ext uri="{FF2B5EF4-FFF2-40B4-BE49-F238E27FC236}">
                <a16:creationId xmlns:a16="http://schemas.microsoft.com/office/drawing/2014/main" id="{E4824E21-EBD7-BBF3-8CB8-2AED5419C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145" y="3481955"/>
            <a:ext cx="4448725" cy="325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42F599-4962-FEAB-C748-C19C61470B50}"/>
              </a:ext>
            </a:extLst>
          </p:cNvPr>
          <p:cNvSpPr txBox="1"/>
          <p:nvPr/>
        </p:nvSpPr>
        <p:spPr>
          <a:xfrm>
            <a:off x="3119714" y="377115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DejaVu Sans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865711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125</Words>
  <Application>Microsoft Office PowerPoint</Application>
  <PresentationFormat>Custom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DejaVu Sans</vt:lpstr>
      <vt:lpstr>Aptos</vt:lpstr>
      <vt:lpstr>Aptos Display</vt:lpstr>
      <vt:lpstr>Arial</vt:lpstr>
      <vt:lpstr>Cambria Math</vt:lpstr>
      <vt:lpstr>Office Theme</vt:lpstr>
      <vt:lpstr>Integrated Plots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Xinhe Chen</dc:creator>
  <cp:lastModifiedBy>Xinhe Chen</cp:lastModifiedBy>
  <cp:revision>18</cp:revision>
  <dcterms:created xsi:type="dcterms:W3CDTF">2024-04-03T18:58:14Z</dcterms:created>
  <dcterms:modified xsi:type="dcterms:W3CDTF">2024-07-18T15:51:05Z</dcterms:modified>
</cp:coreProperties>
</file>