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6D6D496-D2E6-48D4-AB64-4B310F905271}">
  <a:tblStyle styleId="{06D6D496-D2E6-48D4-AB64-4B310F9052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724fc777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724fc777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724fc7774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724fc7774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724fc777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724fc777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The taxi dataset begins on 1 January 2009, and data with GPS coordinates are available. Later data are available but at a very low spatial resolution. I select an earlier end point due to concerns over the impact of Uber on the use of taxis for Fed interactions.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To maximise the probability that taxi rides are linked to Fed and commercial-bank insiders, I omit weekends except for the early hours of Saturday morning.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724fc777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724fc777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first point, in particular, we see 60 trips with 0 passenger, 3 trips with 7 passengers, 1 trip with 8 passengers and 1 trip with 9 passengers.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724fc777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724fc777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724fc777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724fc777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724fc777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724fc777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724fc777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724fc777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724fc777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724fc777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NYC Taxi Data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presentation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631600" cy="24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</a:t>
            </a:r>
            <a:r>
              <a:rPr lang="en"/>
              <a:t>mployed a rich dataset constructed from anonymous trip-level taxi data to examine interactions between insiders of the Federal Reserve Bank of New York and major commercial banks around FOMC meetings.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Found evidence suggestive of an increase in rides between them both at the New York Fed’s offices and in areas.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improvement can be made by further segmenting time of day, </a:t>
            </a:r>
            <a:r>
              <a:rPr lang="en"/>
              <a:t>especially</a:t>
            </a:r>
            <a:r>
              <a:rPr lang="en"/>
              <a:t> during lunch and dinner time.</a:t>
            </a: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4846750" y="3560875"/>
            <a:ext cx="38247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B5394"/>
                </a:solidFill>
              </a:rPr>
              <a:t>Summarize</a:t>
            </a:r>
            <a:r>
              <a:rPr i="1" lang="en">
                <a:solidFill>
                  <a:srgbClr val="0B5394"/>
                </a:solidFill>
              </a:rPr>
              <a:t> what you achieved and propose one or two direction you can </a:t>
            </a:r>
            <a:r>
              <a:rPr i="1" lang="en">
                <a:solidFill>
                  <a:srgbClr val="0B5394"/>
                </a:solidFill>
              </a:rPr>
              <a:t>further</a:t>
            </a:r>
            <a:r>
              <a:rPr i="1" lang="en">
                <a:solidFill>
                  <a:srgbClr val="0B5394"/>
                </a:solidFill>
              </a:rPr>
              <a:t> explore.</a:t>
            </a:r>
            <a:endParaRPr i="1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28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                               </a:t>
            </a:r>
            <a:r>
              <a:rPr i="1" lang="en">
                <a:solidFill>
                  <a:srgbClr val="0B5394"/>
                </a:solidFill>
              </a:rPr>
              <a:t>present data and your analysis/research goal</a:t>
            </a:r>
            <a:endParaRPr i="1">
              <a:solidFill>
                <a:srgbClr val="0B539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visualization                                  </a:t>
            </a:r>
            <a:r>
              <a:rPr i="1" lang="en">
                <a:solidFill>
                  <a:srgbClr val="0B5394"/>
                </a:solidFill>
              </a:rPr>
              <a:t>single feature and feature relationship</a:t>
            </a:r>
            <a:endParaRPr i="1">
              <a:solidFill>
                <a:srgbClr val="0B539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cleaning</a:t>
            </a:r>
            <a:r>
              <a:rPr lang="en">
                <a:solidFill>
                  <a:srgbClr val="0B5394"/>
                </a:solidFill>
              </a:rPr>
              <a:t>                                 </a:t>
            </a:r>
            <a:r>
              <a:rPr i="1" lang="en">
                <a:solidFill>
                  <a:srgbClr val="0B5394"/>
                </a:solidFill>
              </a:rPr>
              <a:t>outlier detection and missing data handling</a:t>
            </a:r>
            <a:endParaRPr i="1">
              <a:solidFill>
                <a:srgbClr val="0B539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of external data                                                                       </a:t>
            </a:r>
            <a:r>
              <a:rPr i="1" lang="en">
                <a:solidFill>
                  <a:srgbClr val="0B5394"/>
                </a:solidFill>
              </a:rPr>
              <a:t> bonus point</a:t>
            </a:r>
            <a:endParaRPr i="1">
              <a:solidFill>
                <a:srgbClr val="0B539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Idea/data validation                                                                       </a:t>
            </a:r>
            <a:r>
              <a:rPr lang="en">
                <a:solidFill>
                  <a:srgbClr val="0B5394"/>
                </a:solidFill>
              </a:rPr>
              <a:t>pilot analysis</a:t>
            </a:r>
            <a:endParaRPr>
              <a:solidFill>
                <a:srgbClr val="0B539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 and model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                                            </a:t>
            </a:r>
            <a:r>
              <a:rPr i="1" lang="en">
                <a:solidFill>
                  <a:srgbClr val="0B5394"/>
                </a:solidFill>
              </a:rPr>
              <a:t>summarise and improvement proposal</a:t>
            </a:r>
            <a:endParaRPr i="1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226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235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of this analysis to use the New York City Taxi dataset to evaluate the potential information leakage from the Federal Reserve around FOMC meetings along unofficial channel.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filtered sample spans 1425 weekdays or 91.1% of all weekdays from the beginning of 2009 through the end of 2014. In the total, the sampled data contains </a:t>
            </a:r>
            <a:r>
              <a:rPr lang="en"/>
              <a:t>1.5 million observations. Each row contains one taxi trip.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4640700" y="3791675"/>
            <a:ext cx="42039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B5394"/>
                </a:solidFill>
              </a:rPr>
              <a:t>In the comment, write down your reasons and criterion for data sampling</a:t>
            </a:r>
            <a:endParaRPr i="1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71925"/>
            <a:ext cx="304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5267150" y="844625"/>
            <a:ext cx="3396000" cy="3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 find: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There are a few trips with zero, or seven to nine passengers.</a:t>
            </a:r>
            <a:endParaRPr sz="1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The vast majority of rides had only a single passenger, with two passengers being the (distant) second most popular option.</a:t>
            </a:r>
            <a:endParaRPr sz="1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Towards larger passenger numbers we are seeing a smooth decline through 3 to 4, until the larger crowds (and larger cars) give us another peak at 5 to 6 passengers.</a:t>
            </a:r>
            <a:endParaRPr sz="1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Vendor 2 has significantly more trips in this data set than vendor 1 (note the logarithmic y-axis). This is true for every day of the week.</a:t>
            </a:r>
            <a:endParaRPr sz="1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We find an interesting pattern with Monday being the quietest day and Friday very busy. This is the same for the two different vendors, with vendor_id == 2 showing significantly higher trip numbers.</a:t>
            </a:r>
            <a:endParaRPr sz="100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400" y="1017725"/>
            <a:ext cx="4614099" cy="3820973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6627225" y="453350"/>
            <a:ext cx="2184300" cy="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B5394"/>
                </a:solidFill>
              </a:rPr>
              <a:t>Put more explanations on abnormality finding.</a:t>
            </a:r>
            <a:endParaRPr i="1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261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Extreme trip duration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Longer than one day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These value should be removed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Close to 24 hours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 will remove trip_durations longer than 22 hours</a:t>
            </a:r>
            <a:endParaRPr/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"/>
              <a:t>Shorter than a few minutes</a:t>
            </a:r>
            <a:endParaRPr/>
          </a:p>
          <a:p>
            <a:pPr indent="-295275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■"/>
            </a:pPr>
            <a:r>
              <a:rPr lang="en"/>
              <a:t>Zero distance trip</a:t>
            </a:r>
            <a:endParaRPr/>
          </a:p>
          <a:p>
            <a:pPr indent="-295275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/>
              <a:t>We will remove those zero-distance trips that took more than a minute for our continued analysis. </a:t>
            </a:r>
            <a:endParaRPr/>
          </a:p>
          <a:p>
            <a:pPr indent="-295275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■"/>
            </a:pPr>
            <a:r>
              <a:rPr lang="en"/>
              <a:t>Short trips with above zero distance</a:t>
            </a:r>
            <a:endParaRPr/>
          </a:p>
          <a:p>
            <a:pPr indent="-295275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/>
              <a:t>We impose a lower trip_duration limit of 10 seconds and a (very conservative) speed limit of 100 km/h (62 mph).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5588625" y="230800"/>
            <a:ext cx="3297000" cy="1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B5394"/>
                </a:solidFill>
              </a:rPr>
              <a:t>Follow the outline:</a:t>
            </a:r>
            <a:endParaRPr i="1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B5394"/>
                </a:solidFill>
              </a:rPr>
              <a:t>Scenario</a:t>
            </a:r>
            <a:endParaRPr i="1">
              <a:solidFill>
                <a:srgbClr val="0B5394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Char char="●"/>
            </a:pPr>
            <a:r>
              <a:rPr i="1" lang="en">
                <a:solidFill>
                  <a:srgbClr val="0B5394"/>
                </a:solidFill>
              </a:rPr>
              <a:t>Decision</a:t>
            </a:r>
            <a:endParaRPr i="1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B5394"/>
                </a:solidFill>
              </a:rPr>
              <a:t>Provide more details in the comments if necessary.</a:t>
            </a:r>
            <a:endParaRPr i="1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191650" y="280150"/>
            <a:ext cx="462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external data source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03450" y="1037075"/>
            <a:ext cx="4180500" cy="28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New York Fed’s headquarters are located at 33 Liberty Street.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Location of major bank headquarters are marked in the figure.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Filter the trips with pick-up and drop-off location close to FRBNY and commercial banks.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346" y="0"/>
            <a:ext cx="432665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415350" y="3989500"/>
            <a:ext cx="39567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B5394"/>
                </a:solidFill>
              </a:rPr>
              <a:t>Source of external data</a:t>
            </a:r>
            <a:endParaRPr i="1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B5394"/>
                </a:solidFill>
              </a:rPr>
              <a:t>How to use external data to do feature/data engineer</a:t>
            </a:r>
            <a:endParaRPr i="1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23895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validation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971125"/>
            <a:ext cx="4353600" cy="23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Goldman Sachs relocated its headquarters from 85 Broad Street to 200 West Street, and I seek an indication of whether taxi rides reflect the movement of business activity from the old headquarters to the new headquarters.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075" y="0"/>
            <a:ext cx="397022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445100" y="3569125"/>
            <a:ext cx="3898800" cy="11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B5394"/>
                </a:solidFill>
              </a:rPr>
              <a:t>Validation step:</a:t>
            </a:r>
            <a:endParaRPr i="1">
              <a:solidFill>
                <a:srgbClr val="0B5394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Char char="●"/>
            </a:pPr>
            <a:r>
              <a:rPr i="1" lang="en">
                <a:solidFill>
                  <a:srgbClr val="0B5394"/>
                </a:solidFill>
              </a:rPr>
              <a:t>Data consistency</a:t>
            </a:r>
            <a:endParaRPr i="1">
              <a:solidFill>
                <a:srgbClr val="0B5394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Char char="●"/>
            </a:pPr>
            <a:r>
              <a:rPr i="1" lang="en">
                <a:solidFill>
                  <a:srgbClr val="0B5394"/>
                </a:solidFill>
              </a:rPr>
              <a:t>Validation of ideas</a:t>
            </a:r>
            <a:endParaRPr i="1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9950" y="247200"/>
            <a:ext cx="337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and model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400" y="972300"/>
            <a:ext cx="5734050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424400" y="3515475"/>
            <a:ext cx="82119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Perform t-test or bootstrap test on coefficient beta to see the change in rides from major </a:t>
            </a:r>
            <a:r>
              <a:rPr lang="en">
                <a:solidFill>
                  <a:schemeClr val="dk2"/>
                </a:solidFill>
              </a:rPr>
              <a:t>commercial</a:t>
            </a:r>
            <a:r>
              <a:rPr lang="en">
                <a:solidFill>
                  <a:schemeClr val="dk2"/>
                </a:solidFill>
              </a:rPr>
              <a:t> banks to FRBNY during FOMC window.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6289250" y="395650"/>
            <a:ext cx="243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B5394"/>
                </a:solidFill>
              </a:rPr>
              <a:t>Clearly state your model and how to use your model</a:t>
            </a:r>
            <a:endParaRPr i="1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graphicFrame>
        <p:nvGraphicFramePr>
          <p:cNvPr id="113" name="Google Shape;113;p21"/>
          <p:cNvGraphicFramePr/>
          <p:nvPr/>
        </p:nvGraphicFramePr>
        <p:xfrm>
          <a:off x="1682663" y="125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{06D6D496-D2E6-48D4-AB64-4B310F905271}</a:tableStyleId>
              </a:tblPr>
              <a:tblGrid>
                <a:gridCol w="1774175"/>
                <a:gridCol w="1774175"/>
                <a:gridCol w="1774175"/>
              </a:tblGrid>
              <a:tr h="464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Model 1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Model 2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64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Coefficient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0.49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3.87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64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Test statistics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4.70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0.7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642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p-value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&lt; 0.001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&lt; 0.001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4" name="Google Shape;114;p21"/>
          <p:cNvSpPr txBox="1"/>
          <p:nvPr/>
        </p:nvSpPr>
        <p:spPr>
          <a:xfrm>
            <a:off x="436875" y="3255900"/>
            <a:ext cx="7814100" cy="15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Model 1 and Model 2 used different models to estimate the year-month and weekday effects. Under both model, we see a significant effect of beta coefficient, suggesting that there is an increase of direct rides between major commercial banks and </a:t>
            </a:r>
            <a:r>
              <a:rPr lang="en" sz="1800">
                <a:solidFill>
                  <a:schemeClr val="dk2"/>
                </a:solidFill>
              </a:rPr>
              <a:t>FRBNY during FOMC window.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6058450" y="148375"/>
            <a:ext cx="29181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0B5394"/>
                </a:solidFill>
              </a:rPr>
              <a:t>Clearly present the stats/modeling result and its effect on answering business question.</a:t>
            </a:r>
            <a:endParaRPr i="1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