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1089" r:id="rId3"/>
    <p:sldId id="702" r:id="rId4"/>
    <p:sldId id="975" r:id="rId5"/>
    <p:sldId id="976" r:id="rId6"/>
    <p:sldId id="978" r:id="rId7"/>
    <p:sldId id="979" r:id="rId8"/>
    <p:sldId id="704" r:id="rId9"/>
    <p:sldId id="705" r:id="rId10"/>
    <p:sldId id="706" r:id="rId11"/>
    <p:sldId id="707" r:id="rId12"/>
    <p:sldId id="708" r:id="rId13"/>
    <p:sldId id="1090" r:id="rId14"/>
    <p:sldId id="710" r:id="rId15"/>
    <p:sldId id="816" r:id="rId16"/>
    <p:sldId id="711" r:id="rId17"/>
    <p:sldId id="712" r:id="rId18"/>
    <p:sldId id="713" r:id="rId19"/>
    <p:sldId id="714" r:id="rId20"/>
    <p:sldId id="715" r:id="rId21"/>
    <p:sldId id="868" r:id="rId22"/>
    <p:sldId id="717" r:id="rId23"/>
    <p:sldId id="718" r:id="rId24"/>
    <p:sldId id="1091" r:id="rId25"/>
    <p:sldId id="870" r:id="rId26"/>
    <p:sldId id="871" r:id="rId27"/>
    <p:sldId id="722" r:id="rId28"/>
    <p:sldId id="872" r:id="rId29"/>
    <p:sldId id="873" r:id="rId30"/>
    <p:sldId id="874" r:id="rId31"/>
    <p:sldId id="724" r:id="rId32"/>
    <p:sldId id="1092" r:id="rId33"/>
    <p:sldId id="1093" r:id="rId34"/>
    <p:sldId id="1094" r:id="rId35"/>
    <p:sldId id="1172" r:id="rId36"/>
    <p:sldId id="1096" r:id="rId37"/>
    <p:sldId id="1095" r:id="rId38"/>
    <p:sldId id="1097" r:id="rId39"/>
    <p:sldId id="1028" r:id="rId40"/>
    <p:sldId id="1029" r:id="rId41"/>
    <p:sldId id="1030" r:id="rId42"/>
    <p:sldId id="1031" r:id="rId43"/>
    <p:sldId id="1032" r:id="rId44"/>
    <p:sldId id="1033" r:id="rId45"/>
    <p:sldId id="1034" r:id="rId46"/>
    <p:sldId id="1035" r:id="rId47"/>
    <p:sldId id="1036" r:id="rId48"/>
    <p:sldId id="1037" r:id="rId49"/>
    <p:sldId id="1039" r:id="rId50"/>
    <p:sldId id="1040" r:id="rId51"/>
    <p:sldId id="1041" r:id="rId52"/>
    <p:sldId id="1042" r:id="rId53"/>
    <p:sldId id="1043" r:id="rId54"/>
    <p:sldId id="1044" r:id="rId55"/>
    <p:sldId id="1045" r:id="rId56"/>
    <p:sldId id="1046" r:id="rId57"/>
    <p:sldId id="1047" r:id="rId58"/>
    <p:sldId id="1049" r:id="rId59"/>
    <p:sldId id="1050" r:id="rId60"/>
    <p:sldId id="1051" r:id="rId61"/>
    <p:sldId id="1052" r:id="rId62"/>
    <p:sldId id="1053" r:id="rId63"/>
    <p:sldId id="1223" r:id="rId64"/>
    <p:sldId id="1225" r:id="rId65"/>
    <p:sldId id="1226" r:id="rId66"/>
    <p:sldId id="1227" r:id="rId67"/>
    <p:sldId id="1228" r:id="rId68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8">
          <p15:clr>
            <a:srgbClr val="A4A3A4"/>
          </p15:clr>
        </p15:guide>
        <p15:guide id="2" pos="2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003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10" y="72"/>
      </p:cViewPr>
      <p:guideLst>
        <p:guide orient="horz" pos="2388"/>
        <p:guide pos="22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7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2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9444619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25"/>
            </a:lvl1pPr>
          </a:lstStyle>
          <a:p>
            <a:fld id="{0F9B84EA-7D68-4D60-9CB1-D50884785D1C}" type="datetimeFigureOut">
              <a:rPr lang="zh-CN" altLang="en-US" smtClean="0"/>
              <a:t>2024-04-22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9444619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2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9444619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60359" y="781888"/>
            <a:ext cx="3753064" cy="211109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667378" y="3010270"/>
            <a:ext cx="13339026" cy="24629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9444619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45300" y="782638"/>
            <a:ext cx="2984500" cy="2109787"/>
          </a:xfrm>
        </p:spPr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zh-CN" altLang="en-US">
                <a:ea typeface="宋体" panose="02010600030101010101" pitchFamily="2" charset="-122"/>
              </a:rPr>
              <a:t>卷积运算本质上就是先将一个函数翻转，然后进行滑动叠加。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45300" y="782638"/>
            <a:ext cx="2984500" cy="21097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2570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855" indent="0" algn="ctr">
              <a:buNone/>
              <a:defRPr sz="1325"/>
            </a:lvl7pPr>
            <a:lvl8pPr marL="2646680" indent="0" algn="ctr">
              <a:buNone/>
              <a:defRPr sz="1325"/>
            </a:lvl8pPr>
            <a:lvl9pPr marL="302514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65"/>
            <a:ext cx="2406015" cy="6452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65"/>
            <a:ext cx="7078565" cy="64529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602" y="1885461"/>
            <a:ext cx="9223058" cy="3145935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25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85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68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514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764665"/>
            <a:ext cx="4715789" cy="4991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941" y="1764665"/>
            <a:ext cx="4715789" cy="4991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900" y="1961222"/>
            <a:ext cx="4274531" cy="908592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2570" indent="0">
              <a:buNone/>
              <a:defRPr sz="1490"/>
            </a:lvl5pPr>
            <a:lvl6pPr marL="1890395" indent="0">
              <a:buNone/>
              <a:defRPr sz="1490"/>
            </a:lvl6pPr>
            <a:lvl7pPr marL="2268855" indent="0">
              <a:buNone/>
              <a:defRPr sz="1490"/>
            </a:lvl7pPr>
            <a:lvl8pPr marL="2646680" indent="0">
              <a:buNone/>
              <a:defRPr sz="1490"/>
            </a:lvl8pPr>
            <a:lvl9pPr marL="3025140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900" y="2939321"/>
            <a:ext cx="4274531" cy="38865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857" y="1961222"/>
            <a:ext cx="4295582" cy="908592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2570" indent="0">
              <a:buNone/>
              <a:defRPr sz="1490"/>
            </a:lvl5pPr>
            <a:lvl6pPr marL="1890395" indent="0">
              <a:buNone/>
              <a:defRPr sz="1490"/>
            </a:lvl6pPr>
            <a:lvl7pPr marL="2268855" indent="0">
              <a:buNone/>
              <a:defRPr sz="1490"/>
            </a:lvl7pPr>
            <a:lvl8pPr marL="2646680" indent="0">
              <a:buNone/>
              <a:defRPr sz="1490"/>
            </a:lvl8pPr>
            <a:lvl9pPr marL="3025140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857" y="2939321"/>
            <a:ext cx="4295582" cy="38865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088" y="1088910"/>
            <a:ext cx="5413534" cy="537452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2570" indent="0">
              <a:buNone/>
              <a:defRPr sz="825"/>
            </a:lvl5pPr>
            <a:lvl6pPr marL="1890395" indent="0">
              <a:buNone/>
              <a:defRPr sz="825"/>
            </a:lvl6pPr>
            <a:lvl7pPr marL="2268855" indent="0">
              <a:buNone/>
              <a:defRPr sz="825"/>
            </a:lvl7pPr>
            <a:lvl8pPr marL="2646680" indent="0">
              <a:buNone/>
              <a:defRPr sz="825"/>
            </a:lvl8pPr>
            <a:lvl9pPr marL="302514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653358" cy="176466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088" y="504191"/>
            <a:ext cx="5413534" cy="5959246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2570" indent="0">
              <a:buNone/>
              <a:defRPr sz="1655"/>
            </a:lvl5pPr>
            <a:lvl6pPr marL="1890395" indent="0">
              <a:buNone/>
              <a:defRPr sz="1655"/>
            </a:lvl6pPr>
            <a:lvl7pPr marL="2268855" indent="0">
              <a:buNone/>
              <a:defRPr sz="1655"/>
            </a:lvl7pPr>
            <a:lvl8pPr marL="2646680" indent="0">
              <a:buNone/>
              <a:defRPr sz="1655"/>
            </a:lvl8pPr>
            <a:lvl9pPr marL="3025140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653358" cy="4203335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2570" indent="0">
              <a:buNone/>
              <a:defRPr sz="1160"/>
            </a:lvl5pPr>
            <a:lvl6pPr marL="1890395" indent="0">
              <a:buNone/>
              <a:defRPr sz="1160"/>
            </a:lvl6pPr>
            <a:lvl7pPr marL="2268855" indent="0">
              <a:buNone/>
              <a:defRPr sz="1160"/>
            </a:lvl7pPr>
            <a:lvl8pPr marL="2646680" indent="0">
              <a:buNone/>
              <a:defRPr sz="1160"/>
            </a:lvl8pPr>
            <a:lvl9pPr marL="3025140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4670" y="1764665"/>
            <a:ext cx="9624060" cy="499113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34670" y="6887095"/>
            <a:ext cx="2495127" cy="52519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545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653578" y="6887095"/>
            <a:ext cx="3386243" cy="52519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545"/>
            </a:lvl1pPr>
          </a:lstStyle>
          <a:p>
            <a:endParaRPr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663603" y="6887095"/>
            <a:ext cx="2495127" cy="52519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545"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85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77825" lvl="0" indent="-377190" algn="l" defTabSz="1008380" eaLnBrk="1" fontAlgn="base" latinLnBrk="0" hangingPunct="1">
        <a:lnSpc>
          <a:spcPct val="100000"/>
        </a:lnSpc>
        <a:spcBef>
          <a:spcPct val="22000"/>
        </a:spcBef>
        <a:spcAft>
          <a:spcPct val="0"/>
        </a:spcAft>
        <a:buChar char="•"/>
        <a:defRPr sz="353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19150" lvl="1" indent="-314325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–"/>
        <a:defRPr sz="309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60475" lvl="2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•"/>
        <a:defRPr sz="26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764665" lvl="3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–"/>
        <a:defRPr sz="22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268855" lvl="4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»"/>
        <a:defRPr sz="22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773045" lvl="5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»"/>
        <a:defRPr sz="22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277235" lvl="6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»"/>
        <a:defRPr sz="22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81425" lvl="7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»"/>
        <a:defRPr sz="22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285615" lvl="8" indent="-251460" algn="l" defTabSz="1008380" eaLnBrk="0" fontAlgn="base" latinLnBrk="0" hangingPunct="0">
        <a:lnSpc>
          <a:spcPct val="100000"/>
        </a:lnSpc>
        <a:spcBef>
          <a:spcPct val="22000"/>
        </a:spcBef>
        <a:spcAft>
          <a:spcPct val="0"/>
        </a:spcAft>
        <a:buChar char="»"/>
        <a:defRPr sz="22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190" lvl="1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08380" lvl="2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12570" lvl="3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6760" lvl="4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950" lvl="5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25140" lvl="6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29330" lvl="7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033520" lvl="8" indent="0" algn="l" defTabSz="10083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8.wmf"/><Relationship Id="rId9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7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N:\&#33539;&#36842;&#35838;&#20214;\&#25968;&#23383;&#22270;&#20687;&#22788;&#29702;\&#20462;&#25913;&#21046;&#20316;\16&#22270;&#35937;&#24674;&#22797;&#65288;&#19968;&#65289;\sight.swf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11" Type="http://schemas.openxmlformats.org/officeDocument/2006/relationships/image" Target="../media/image89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5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92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6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6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0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7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10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3.wmf"/><Relationship Id="rId11" Type="http://schemas.openxmlformats.org/officeDocument/2006/relationships/image" Target="../media/image110.w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112.wmf"/><Relationship Id="rId9" Type="http://schemas.openxmlformats.org/officeDocument/2006/relationships/image" Target="../media/image10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1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8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4.wmf"/><Relationship Id="rId9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0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31.png"/><Relationship Id="rId4" Type="http://schemas.openxmlformats.org/officeDocument/2006/relationships/image" Target="../media/image13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33.png"/><Relationship Id="rId4" Type="http://schemas.openxmlformats.org/officeDocument/2006/relationships/image" Target="../media/image13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5" dirty="0">
                <a:latin typeface="Times New Roman" panose="02020603050405020304" charset="0"/>
                <a:cs typeface="新宋体" panose="02010609030101010101" charset="-122"/>
              </a:rPr>
              <a:t>研究生课程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500" y="2714625"/>
            <a:ext cx="8686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6910"/>
              </a:lnSpc>
            </a:pPr>
            <a:r>
              <a:rPr sz="4800" b="1" spc="-20">
                <a:latin typeface="Times New Roman" panose="02020603050405020304" charset="0"/>
                <a:cs typeface="新宋体" panose="02010609030101010101" charset="-122"/>
              </a:rPr>
              <a:t>数字图像处理 </a:t>
            </a:r>
            <a:endParaRPr lang="en-US" sz="4800" b="1" spc="-20" smtClean="0">
              <a:latin typeface="Times New Roman" panose="02020603050405020304" charset="0"/>
              <a:cs typeface="新宋体" panose="02010609030101010101" charset="-122"/>
            </a:endParaRPr>
          </a:p>
          <a:p>
            <a:pPr marL="12700" marR="5080" indent="-12700" algn="ctr">
              <a:lnSpc>
                <a:spcPts val="6910"/>
              </a:lnSpc>
            </a:pPr>
            <a:r>
              <a:rPr sz="4800" b="1" spc="-20" smtClean="0">
                <a:latin typeface="Times New Roman" panose="02020603050405020304" charset="0"/>
                <a:cs typeface="新宋体" panose="02010609030101010101" charset="-122"/>
              </a:rPr>
              <a:t>Digital Image</a:t>
            </a:r>
            <a:r>
              <a:rPr lang="en-US" sz="4800" b="1" spc="-20" smtClean="0">
                <a:latin typeface="Times New Roman" panose="02020603050405020304" charset="0"/>
                <a:cs typeface="新宋体" panose="02010609030101010101" charset="-122"/>
              </a:rPr>
              <a:t> </a:t>
            </a:r>
            <a:r>
              <a:rPr sz="4800" b="1" spc="-20" smtClean="0">
                <a:latin typeface="Times New Roman" panose="02020603050405020304" charset="0"/>
                <a:cs typeface="新宋体" panose="02010609030101010101" charset="-122"/>
              </a:rPr>
              <a:t>Processing</a:t>
            </a:r>
            <a:endParaRPr sz="4800" b="1" spc="-20" dirty="0">
              <a:latin typeface="Times New Roman" panose="02020603050405020304" charset="0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00731"/>
          <p:cNvSpPr/>
          <p:nvPr/>
        </p:nvSpPr>
        <p:spPr>
          <a:xfrm>
            <a:off x="1062990" y="4394836"/>
            <a:ext cx="880808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并可以表示为：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" name="对象 200732"/>
          <p:cNvGraphicFramePr/>
          <p:nvPr>
            <p:extLst>
              <p:ext uri="{D42A27DB-BD31-4B8C-83A1-F6EECF244321}">
                <p14:modId xmlns:p14="http://schemas.microsoft.com/office/powerpoint/2010/main" val="2444186882"/>
              </p:ext>
            </p:extLst>
          </p:nvPr>
        </p:nvGraphicFramePr>
        <p:xfrm>
          <a:off x="2903855" y="5166346"/>
          <a:ext cx="414401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1841500" imgH="203200" progId="Equation.3">
                  <p:embed/>
                </p:oleObj>
              </mc:Choice>
              <mc:Fallback>
                <p:oleObj r:id="rId3" imgW="18415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3855" y="5166346"/>
                        <a:ext cx="4144010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200731"/>
          <p:cNvSpPr txBox="1"/>
          <p:nvPr/>
        </p:nvSpPr>
        <p:spPr>
          <a:xfrm>
            <a:off x="1062990" y="2379980"/>
            <a:ext cx="3656330" cy="4873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lvl="0" algn="l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tabLst>
                <a:tab pos="42354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简化模型 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图像退化/复原过程的模型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100" y="2714625"/>
            <a:ext cx="6118099" cy="1426861"/>
          </a:xfrm>
          <a:prstGeom prst="rect">
            <a:avLst/>
          </a:prstGeom>
        </p:spPr>
      </p:pic>
      <p:sp>
        <p:nvSpPr>
          <p:cNvPr id="12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sz="4400" b="1" spc="-1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复原</a:t>
            </a:r>
            <a:r>
              <a:rPr lang="zh-CN" sz="4400" b="1" spc="-1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sz="4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03300" y="2257425"/>
            <a:ext cx="9398635" cy="259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sz="28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噪声主要来源于图像的获取和传输过程</a:t>
            </a:r>
            <a:r>
              <a:rPr lang="zh-C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marL="447675" marR="5080" algn="just">
              <a:lnSpc>
                <a:spcPct val="100000"/>
              </a:lnSpc>
              <a:spcBef>
                <a:spcPts val="169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图像获取的数字化过程</a:t>
            </a:r>
            <a:r>
              <a:rPr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8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如图像传感器的质量和环境条件</a:t>
            </a:r>
            <a:endParaRPr lang="en-US" sz="2800" spc="-5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marR="5080" algn="just">
              <a:lnSpc>
                <a:spcPct val="100000"/>
              </a:lnSpc>
              <a:spcBef>
                <a:spcPts val="1690"/>
              </a:spcBef>
              <a:buFont typeface="Arial" panose="020B0604020202020204" pitchFamily="34" charset="0"/>
              <a:buChar char="•"/>
            </a:pPr>
            <a:r>
              <a:rPr sz="2800" spc="-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图像传输过程中传输信道的噪声干扰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，如通过无线网络传输的图像会受到光或其它大气因素的干扰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噪声模型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46785" y="2038985"/>
            <a:ext cx="9413240" cy="3125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5" indent="-10795" defTabSz="0">
              <a:lnSpc>
                <a:spcPct val="128000"/>
              </a:lnSpc>
              <a:tabLst>
                <a:tab pos="109855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噪声</a:t>
            </a:r>
            <a:r>
              <a:rPr lang="zh-CN" sz="2800" b="1" spc="-5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sz="2800" b="1" spc="-5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频率特性</a:t>
            </a:r>
            <a:r>
              <a:rPr lang="zh-CN" altLang="en-US" sz="2800" b="1" spc="-5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傅里叶频域中噪声的频率内容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实际上是电磁波谱的干扰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例如噪声是傅里叶谱常量，噪声在空间中展示为白噪声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与光学现象的物理特性有关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" indent="-10795" defTabSz="0">
              <a:lnSpc>
                <a:spcPct val="128000"/>
              </a:lnSpc>
              <a:tabLst>
                <a:tab pos="1098550" algn="l"/>
              </a:tabLst>
            </a:pP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" indent="-10795" defTabSz="0">
              <a:lnSpc>
                <a:spcPct val="128000"/>
              </a:lnSpc>
              <a:tabLst>
                <a:tab pos="1098550" algn="l"/>
              </a:tabLst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噪声与空间坐标无关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性；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" indent="-10795" defTabSz="0">
              <a:lnSpc>
                <a:spcPct val="128000"/>
              </a:lnSpc>
              <a:tabLst>
                <a:tab pos="1098550" algn="l"/>
              </a:tabLst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噪声与图像像素无关性；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噪声模型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46785" y="2115185"/>
            <a:ext cx="7268210" cy="407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5" indent="-10795" defTabSz="0">
              <a:lnSpc>
                <a:spcPct val="88000"/>
              </a:lnSpc>
              <a:tabLst>
                <a:tab pos="1098550" algn="l"/>
              </a:tabLst>
            </a:pPr>
            <a:r>
              <a:rPr lang="zh-CN" sz="3200" b="1" spc="-5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常见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的噪声</a:t>
            </a:r>
          </a:p>
          <a:p>
            <a:pPr marL="1612900" indent="-514350" defTabSz="0">
              <a:lnSpc>
                <a:spcPct val="88000"/>
              </a:lnSpc>
              <a:spcBef>
                <a:spcPts val="1675"/>
              </a:spcBef>
              <a:buFont typeface="+mj-lt"/>
              <a:buAutoNum type="arabicPeriod"/>
              <a:tabLst>
                <a:tab pos="1555750" algn="l"/>
              </a:tabLst>
            </a:pPr>
            <a:r>
              <a:rPr sz="28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高斯噪声</a:t>
            </a:r>
            <a:endParaRPr sz="280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  <a:p>
            <a:pPr marL="1612900" indent="-514350" defTabSz="0">
              <a:lnSpc>
                <a:spcPct val="88000"/>
              </a:lnSpc>
              <a:spcBef>
                <a:spcPts val="1685"/>
              </a:spcBef>
              <a:buFont typeface="+mj-lt"/>
              <a:buAutoNum type="arabicPeriod"/>
              <a:tabLst>
                <a:tab pos="1555750" algn="l"/>
              </a:tabLst>
            </a:pPr>
            <a:r>
              <a:rPr sz="28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瑞利噪声</a:t>
            </a:r>
          </a:p>
          <a:p>
            <a:pPr marL="1612900" indent="-514350" defTabSz="0">
              <a:lnSpc>
                <a:spcPct val="88000"/>
              </a:lnSpc>
              <a:spcBef>
                <a:spcPts val="1685"/>
              </a:spcBef>
              <a:buFont typeface="+mj-lt"/>
              <a:buAutoNum type="arabicPeriod"/>
              <a:tabLst>
                <a:tab pos="1555750" algn="l"/>
              </a:tabLst>
            </a:pPr>
            <a:r>
              <a:rPr sz="28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伽马(爱尔兰)噪声</a:t>
            </a:r>
            <a:endParaRPr sz="280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  <a:p>
            <a:pPr marL="1612900" indent="-514350" defTabSz="0">
              <a:lnSpc>
                <a:spcPct val="88000"/>
              </a:lnSpc>
              <a:spcBef>
                <a:spcPts val="1690"/>
              </a:spcBef>
              <a:buFont typeface="+mj-lt"/>
              <a:buAutoNum type="arabicPeriod"/>
              <a:tabLst>
                <a:tab pos="1555750" algn="l"/>
              </a:tabLst>
            </a:pPr>
            <a:r>
              <a:rPr sz="28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指数分布噪声</a:t>
            </a:r>
            <a:endParaRPr sz="280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  <a:p>
            <a:pPr marL="1612900" indent="-514350" defTabSz="0">
              <a:lnSpc>
                <a:spcPct val="88000"/>
              </a:lnSpc>
              <a:spcBef>
                <a:spcPts val="1685"/>
              </a:spcBef>
              <a:buFont typeface="+mj-lt"/>
              <a:buAutoNum type="arabicPeriod"/>
              <a:tabLst>
                <a:tab pos="1555750" algn="l"/>
              </a:tabLst>
            </a:pPr>
            <a:r>
              <a:rPr sz="28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均匀分布噪声</a:t>
            </a:r>
            <a:endParaRPr sz="280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  <a:p>
            <a:pPr marL="1612900" indent="-514350" defTabSz="0">
              <a:lnSpc>
                <a:spcPct val="88000"/>
              </a:lnSpc>
              <a:spcBef>
                <a:spcPts val="1690"/>
              </a:spcBef>
              <a:buFont typeface="+mj-lt"/>
              <a:buAutoNum type="arabicPeriod"/>
              <a:tabLst>
                <a:tab pos="1555750" algn="l"/>
              </a:tabLst>
            </a:pPr>
            <a:r>
              <a:rPr sz="28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脉冲噪声(椒盐噪声)</a:t>
            </a:r>
            <a:endParaRPr lang="zh-CN" altLang="en-US" sz="2800"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62467" name="图片 272395"/>
          <p:cNvPicPr/>
          <p:nvPr/>
        </p:nvPicPr>
        <p:blipFill>
          <a:blip r:embed="rId2"/>
          <a:stretch>
            <a:fillRect/>
          </a:stretch>
        </p:blipFill>
        <p:spPr>
          <a:xfrm>
            <a:off x="6783070" y="2515235"/>
            <a:ext cx="3179445" cy="3270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45210" y="2155825"/>
            <a:ext cx="9394825" cy="185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1)</a:t>
            </a:r>
            <a:r>
              <a:rPr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高斯噪声</a:t>
            </a:r>
            <a:r>
              <a:rPr lang="zh-CN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：</a:t>
            </a:r>
          </a:p>
          <a:p>
            <a:pPr marL="12700" defTabSz="0">
              <a:lnSpc>
                <a:spcPct val="160000"/>
              </a:lnSpc>
              <a:tabLst>
                <a:tab pos="469265" algn="l"/>
              </a:tabLst>
            </a:pPr>
            <a:r>
              <a:rPr lang="en-US" altLang="zh-CN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一种源于</a:t>
            </a:r>
            <a:r>
              <a:rPr lang="en-US" altLang="zh-CN" sz="2800" u="sng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电子电路噪声</a:t>
            </a:r>
            <a:r>
              <a:rPr lang="en-US" altLang="zh-CN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和由</a:t>
            </a:r>
            <a:r>
              <a:rPr lang="en-US" altLang="zh-CN" sz="2800" u="sng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低照明度</a:t>
            </a:r>
            <a:r>
              <a:rPr lang="en-US" altLang="zh-CN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或</a:t>
            </a:r>
            <a:r>
              <a:rPr lang="en-US" altLang="zh-CN" sz="2800" u="sng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高温</a:t>
            </a:r>
            <a:r>
              <a:rPr lang="en-US" altLang="zh-CN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带来的传感器噪声。高斯噪声也称为正态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分布</a:t>
            </a:r>
            <a:r>
              <a:rPr lang="en-US" altLang="zh-CN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噪声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sym typeface="+mn-ea"/>
              </a:rPr>
              <a:t>，是白噪声的特例</a:t>
            </a:r>
            <a:endParaRPr lang="zh-CN" altLang="en-US" sz="2800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745" y="4971415"/>
            <a:ext cx="9605645" cy="154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30000"/>
              </a:lnSpc>
            </a:pP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其中，高斯随机变量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表示灰度值；</a:t>
            </a:r>
            <a:r>
              <a:rPr lang="el-GR" altLang="zh-CN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μ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表示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的平均值或期望值；</a:t>
            </a:r>
            <a:r>
              <a:rPr lang="el-GR" altLang="zh-CN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σ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表示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的标准差，而标准差的平方</a:t>
            </a:r>
            <a:r>
              <a:rPr lang="el-GR" altLang="zh-CN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σ</a:t>
            </a:r>
            <a:r>
              <a:rPr lang="en-US" altLang="zh-CN" sz="2600" baseline="300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2 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称为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的方差。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的值有70%落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在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[(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Symbol" panose="05050102010706020507" charset="0"/>
              </a:rPr>
              <a:t>-),(+)]</a:t>
            </a:r>
            <a:r>
              <a:rPr sz="2600" spc="-62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 </a:t>
            </a:r>
            <a:r>
              <a:rPr sz="2600" spc="-600" dirty="0">
                <a:latin typeface="Times New Roman" panose="02020603050405020304" charset="0"/>
                <a:ea typeface="楷体" panose="02010609060101010101" charset="-122"/>
                <a:cs typeface="Symbol" panose="05050102010706020507"/>
              </a:rPr>
              <a:t> </a:t>
            </a:r>
            <a:r>
              <a:rPr sz="2600" spc="-1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范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围内，有95%</a:t>
            </a:r>
            <a:r>
              <a:rPr sz="2600" spc="-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落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在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[(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Symbol" panose="05050102010706020507" charset="0"/>
              </a:rPr>
              <a:t>-2),(+2)]</a:t>
            </a:r>
            <a:r>
              <a:rPr sz="2600" spc="-132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 </a:t>
            </a:r>
            <a:r>
              <a:rPr sz="2600" spc="-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范围内</a:t>
            </a:r>
            <a:r>
              <a:rPr lang="zh-CN" altLang="en-US" sz="2600" spc="-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30" y="3886835"/>
            <a:ext cx="3662680" cy="9728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重要概率密度函数 -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674495"/>
            <a:ext cx="3898900" cy="3293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1045210" y="2155825"/>
            <a:ext cx="9441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1)</a:t>
            </a:r>
            <a:r>
              <a:rPr sz="3200" b="1" spc="-5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高斯噪声</a:t>
            </a:r>
            <a:r>
              <a:rPr lang="zh-CN" sz="3200" b="1" spc="-5" smtClean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：</a:t>
            </a:r>
            <a:endParaRPr lang="zh-CN" altLang="en-US" sz="2800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745" y="4971415"/>
            <a:ext cx="9605645" cy="154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30000"/>
              </a:lnSpc>
            </a:pP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其中，高斯随机变量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表示灰度值；</a:t>
            </a:r>
            <a:r>
              <a:rPr lang="el-GR" altLang="zh-CN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μ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表示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的平均值或期望值；</a:t>
            </a:r>
            <a:r>
              <a:rPr lang="el-GR" altLang="zh-CN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σ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表示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的标准差，而标准差的平方</a:t>
            </a:r>
            <a:r>
              <a:rPr lang="el-GR" altLang="zh-CN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σ</a:t>
            </a:r>
            <a:r>
              <a:rPr lang="en-US" altLang="zh-CN" sz="2600" baseline="300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2 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称为</a:t>
            </a:r>
            <a:r>
              <a:rPr lang="en-US" altLang="zh-CN" sz="260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 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的方差。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z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的值有70%落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在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[(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Symbol" panose="05050102010706020507" charset="0"/>
              </a:rPr>
              <a:t>-),(+)]</a:t>
            </a:r>
            <a:r>
              <a:rPr sz="2600" spc="-62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 </a:t>
            </a:r>
            <a:r>
              <a:rPr sz="2600" spc="-600" dirty="0">
                <a:latin typeface="Times New Roman" panose="02020603050405020304" charset="0"/>
                <a:ea typeface="楷体" panose="02010609060101010101" charset="-122"/>
                <a:cs typeface="Symbol" panose="05050102010706020507"/>
              </a:rPr>
              <a:t> </a:t>
            </a:r>
            <a:r>
              <a:rPr sz="2600" spc="-1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范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围内，有95%</a:t>
            </a:r>
            <a:r>
              <a:rPr sz="2600" spc="-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落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在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[(</a:t>
            </a:r>
            <a:r>
              <a:rPr lang="en-US" sz="260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Symbol" panose="05050102010706020507" charset="0"/>
              </a:rPr>
              <a:t>-2),(+2)]</a:t>
            </a:r>
            <a:r>
              <a:rPr sz="2600" spc="-132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 </a:t>
            </a:r>
            <a:r>
              <a:rPr sz="2600" spc="-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范围内</a:t>
            </a:r>
            <a:r>
              <a:rPr lang="zh-CN" altLang="en-US" sz="2600" spc="-7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4255" y="2150745"/>
            <a:ext cx="8665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2</a:t>
            </a: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) </a:t>
            </a:r>
            <a:r>
              <a:rPr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瑞利噪声</a:t>
            </a:r>
            <a:r>
              <a:rPr lang="zh-CN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：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深度成像、超声波图像时产生的噪声</a:t>
            </a:r>
            <a:endParaRPr lang="zh-CN" altLang="en-US" sz="2800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  <a:sym typeface="+mn-ea"/>
            </a:endParaRPr>
          </a:p>
        </p:txBody>
      </p:sp>
      <p:graphicFrame>
        <p:nvGraphicFramePr>
          <p:cNvPr id="57348" name="对象 211983"/>
          <p:cNvGraphicFramePr/>
          <p:nvPr>
            <p:extLst>
              <p:ext uri="{D42A27DB-BD31-4B8C-83A1-F6EECF244321}">
                <p14:modId xmlns:p14="http://schemas.microsoft.com/office/powerpoint/2010/main" val="2400597609"/>
              </p:ext>
            </p:extLst>
          </p:nvPr>
        </p:nvGraphicFramePr>
        <p:xfrm>
          <a:off x="1007305" y="2736728"/>
          <a:ext cx="541083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r:id="rId3" imgW="2451100" imgH="660400" progId="Equation.3">
                  <p:embed/>
                </p:oleObj>
              </mc:Choice>
              <mc:Fallback>
                <p:oleObj r:id="rId3" imgW="2451100" imgH="6604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305" y="2736728"/>
                        <a:ext cx="541083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矩形 211987"/>
          <p:cNvSpPr/>
          <p:nvPr/>
        </p:nvSpPr>
        <p:spPr>
          <a:xfrm>
            <a:off x="934085" y="4617818"/>
            <a:ext cx="4904105" cy="4876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l"/>
            <a:r>
              <a:rPr lang="zh-CN" altLang="en-US" sz="2600" b="1" dirty="0">
                <a:latin typeface="Tahoma" panose="020B0604030504040204" pitchFamily="34" charset="0"/>
                <a:ea typeface="黑体" panose="02010609060101010101" pitchFamily="2" charset="-122"/>
              </a:rPr>
              <a:t>概率密度的均值和方差分别为：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7350" name="对象 211988"/>
          <p:cNvGraphicFramePr/>
          <p:nvPr>
            <p:extLst>
              <p:ext uri="{D42A27DB-BD31-4B8C-83A1-F6EECF244321}">
                <p14:modId xmlns:p14="http://schemas.microsoft.com/office/powerpoint/2010/main" val="3893115877"/>
              </p:ext>
            </p:extLst>
          </p:nvPr>
        </p:nvGraphicFramePr>
        <p:xfrm>
          <a:off x="1536700" y="5282907"/>
          <a:ext cx="23225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r:id="rId5" imgW="1085850" imgH="242570" progId="Equation.3">
                  <p:embed/>
                </p:oleObj>
              </mc:Choice>
              <mc:Fallback>
                <p:oleObj r:id="rId5" imgW="1085850" imgH="24257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700" y="5282907"/>
                        <a:ext cx="2322512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211990"/>
          <p:cNvGraphicFramePr/>
          <p:nvPr>
            <p:extLst>
              <p:ext uri="{D42A27DB-BD31-4B8C-83A1-F6EECF244321}">
                <p14:modId xmlns:p14="http://schemas.microsoft.com/office/powerpoint/2010/main" val="4098571520"/>
              </p:ext>
            </p:extLst>
          </p:nvPr>
        </p:nvGraphicFramePr>
        <p:xfrm>
          <a:off x="1536700" y="6062369"/>
          <a:ext cx="22240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r:id="rId7" imgW="920115" imgH="396240" progId="Equation.3">
                  <p:embed/>
                </p:oleObj>
              </mc:Choice>
              <mc:Fallback>
                <p:oleObj r:id="rId7" imgW="920115" imgH="39624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6700" y="6062369"/>
                        <a:ext cx="2224087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5" name="图片 211995" descr="重要概率密度函数 -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895" y="4370339"/>
            <a:ext cx="3246120" cy="310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03300" y="2150745"/>
            <a:ext cx="707771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lang="en-US" sz="3200" b="1" spc="-5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3</a:t>
            </a:r>
            <a:r>
              <a:rPr lang="en-US" sz="3200" b="1" spc="-5" smtClean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)</a:t>
            </a:r>
            <a:r>
              <a:rPr lang="zh-CN" altLang="en-US" sz="3200" b="1" spc="-5" smtClean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爱尔兰</a:t>
            </a:r>
            <a:r>
              <a:rPr sz="3200" b="1" spc="-5" smtClean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 (</a:t>
            </a:r>
            <a:r>
              <a:rPr lang="zh-CN" altLang="en-US" sz="3200" b="1" spc="-5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伽马</a:t>
            </a:r>
            <a:r>
              <a:rPr sz="3200" b="1" spc="-5" smtClean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)</a:t>
            </a:r>
            <a:r>
              <a:rPr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噪声</a:t>
            </a:r>
            <a:r>
              <a:rPr lang="zh-CN" sz="24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062992" y="2747645"/>
            <a:ext cx="7407908" cy="1657350"/>
            <a:chOff x="6347" y="1153"/>
            <a:chExt cx="10884" cy="2610"/>
          </a:xfrm>
        </p:grpSpPr>
        <p:sp>
          <p:nvSpPr>
            <p:cNvPr id="25" name="object 25"/>
            <p:cNvSpPr txBox="1"/>
            <p:nvPr/>
          </p:nvSpPr>
          <p:spPr>
            <a:xfrm>
              <a:off x="12641" y="1356"/>
              <a:ext cx="4590" cy="23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defTabSz="0">
                <a:lnSpc>
                  <a:spcPct val="126000"/>
                </a:lnSpc>
                <a:tabLst>
                  <a:tab pos="327025" algn="l"/>
                  <a:tab pos="711200" algn="l"/>
                </a:tabLst>
              </a:pPr>
              <a:r>
                <a:rPr sz="3200" i="1" spc="5" dirty="0">
                  <a:latin typeface="Times New Roman" panose="02020603050405020304"/>
                  <a:cs typeface="Times New Roman" panose="02020603050405020304"/>
                </a:rPr>
                <a:t>z	</a:t>
              </a:r>
              <a:r>
                <a:rPr sz="3200" spc="10" dirty="0">
                  <a:latin typeface="Symbol" panose="05050102010706020507"/>
                  <a:cs typeface="Symbol" panose="05050102010706020507"/>
                </a:rPr>
                <a:t></a:t>
              </a:r>
              <a:r>
                <a:rPr sz="3200" spc="1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200" i="1" spc="5" dirty="0">
                  <a:latin typeface="Times New Roman" panose="02020603050405020304"/>
                  <a:cs typeface="Times New Roman" panose="02020603050405020304"/>
                </a:rPr>
                <a:t>a</a:t>
              </a:r>
            </a:p>
            <a:p>
              <a:pPr marL="12700" marR="5080" defTabSz="0">
                <a:lnSpc>
                  <a:spcPct val="50000"/>
                </a:lnSpc>
                <a:tabLst>
                  <a:tab pos="327025" algn="l"/>
                  <a:tab pos="711200" algn="l"/>
                </a:tabLst>
              </a:pPr>
              <a:endParaRPr sz="3600" i="1" spc="5" dirty="0">
                <a:latin typeface="Times New Roman" panose="02020603050405020304"/>
                <a:cs typeface="Times New Roman" panose="02020603050405020304"/>
              </a:endParaRPr>
            </a:p>
            <a:p>
              <a:pPr marL="12700" marR="5080" defTabSz="0">
                <a:lnSpc>
                  <a:spcPct val="126000"/>
                </a:lnSpc>
                <a:tabLst>
                  <a:tab pos="327025" algn="l"/>
                  <a:tab pos="711200" algn="l"/>
                </a:tabLst>
              </a:pPr>
              <a:r>
                <a:rPr sz="3200" i="1" spc="5" dirty="0">
                  <a:latin typeface="Times New Roman" panose="02020603050405020304"/>
                  <a:cs typeface="Times New Roman" panose="02020603050405020304"/>
                </a:rPr>
                <a:t>z	</a:t>
              </a:r>
              <a:r>
                <a:rPr sz="3200" spc="10" dirty="0">
                  <a:latin typeface="Symbol" panose="05050102010706020507"/>
                  <a:cs typeface="Symbol" panose="05050102010706020507"/>
                </a:rPr>
                <a:t></a:t>
              </a:r>
              <a:r>
                <a:rPr sz="3200" spc="1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200" i="1" spc="10" dirty="0">
                  <a:latin typeface="Times New Roman" panose="02020603050405020304"/>
                  <a:cs typeface="Times New Roman" panose="02020603050405020304"/>
                </a:rPr>
                <a:t>a</a:t>
              </a:r>
            </a:p>
          </p:txBody>
        </p:sp>
        <p:graphicFrame>
          <p:nvGraphicFramePr>
            <p:cNvPr id="28" name="对象 27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959464"/>
                </p:ext>
              </p:extLst>
            </p:nvPr>
          </p:nvGraphicFramePr>
          <p:xfrm>
            <a:off x="6347" y="1153"/>
            <a:ext cx="5659" cy="2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r:id="rId3" imgW="1562100" imgH="711200" progId="Equation.KSEE3">
                    <p:embed/>
                  </p:oleObj>
                </mc:Choice>
                <mc:Fallback>
                  <p:oleObj r:id="rId3" imgW="1562100" imgH="711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47" y="1153"/>
                          <a:ext cx="5659" cy="26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5223071"/>
            <a:ext cx="1889125" cy="1877695"/>
          </a:xfrm>
          <a:prstGeom prst="rect">
            <a:avLst/>
          </a:prstGeom>
        </p:spPr>
      </p:pic>
      <p:sp>
        <p:nvSpPr>
          <p:cNvPr id="57349" name="矩形 211987"/>
          <p:cNvSpPr/>
          <p:nvPr/>
        </p:nvSpPr>
        <p:spPr>
          <a:xfrm>
            <a:off x="940117" y="4643853"/>
            <a:ext cx="4904105" cy="4876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l"/>
            <a:r>
              <a:rPr lang="zh-CN" altLang="en-US" sz="2600" b="1" dirty="0">
                <a:latin typeface="Tahoma" panose="020B0604030504040204" pitchFamily="34" charset="0"/>
                <a:ea typeface="黑体" panose="02010609060101010101" pitchFamily="2" charset="-122"/>
              </a:rPr>
              <a:t>概率密度的均值和方差分别为：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  <p:sp>
        <p:nvSpPr>
          <p:cNvPr id="14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500" y="4086225"/>
            <a:ext cx="3048425" cy="2810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00645" y="2150745"/>
            <a:ext cx="68059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469265" algn="l"/>
              </a:tabLst>
            </a:pP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4)</a:t>
            </a:r>
            <a:r>
              <a:rPr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指数分布噪声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985" y="7024053"/>
            <a:ext cx="848614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defTabSz="0">
              <a:lnSpc>
                <a:spcPct val="100000"/>
              </a:lnSpc>
              <a:tabLst>
                <a:tab pos="469265" algn="l"/>
              </a:tabLst>
            </a:pPr>
            <a:r>
              <a:rPr sz="2800" spc="-5" dirty="0">
                <a:latin typeface="Times New Roman" panose="02020603050405020304" charset="0"/>
                <a:cs typeface="新宋体" panose="02010609030101010101" charset="-122"/>
              </a:rPr>
              <a:t>指数分布的PDF是当b=1时爱尔兰分布的特殊</a:t>
            </a:r>
            <a:r>
              <a:rPr sz="2800" dirty="0">
                <a:latin typeface="Times New Roman" panose="02020603050405020304" charset="0"/>
                <a:cs typeface="新宋体" panose="02010609030101010101" charset="-122"/>
              </a:rPr>
              <a:t>情况</a:t>
            </a:r>
            <a:endParaRPr sz="2800">
              <a:latin typeface="Times New Roman" panose="02020603050405020304" charset="0"/>
              <a:cs typeface="新宋体" panose="0201060903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rcRect b="57684"/>
          <a:stretch>
            <a:fillRect/>
          </a:stretch>
        </p:blipFill>
        <p:spPr>
          <a:xfrm>
            <a:off x="918845" y="2639917"/>
            <a:ext cx="5863590" cy="13061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15" y="3695700"/>
            <a:ext cx="4358640" cy="3301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39313" r="55415"/>
          <a:stretch>
            <a:fillRect/>
          </a:stretch>
        </p:blipFill>
        <p:spPr>
          <a:xfrm>
            <a:off x="2409190" y="4479925"/>
            <a:ext cx="2614295" cy="1873250"/>
          </a:xfrm>
          <a:prstGeom prst="rect">
            <a:avLst/>
          </a:prstGeom>
        </p:spPr>
      </p:pic>
      <p:sp>
        <p:nvSpPr>
          <p:cNvPr id="57349" name="矩形 211987"/>
          <p:cNvSpPr/>
          <p:nvPr/>
        </p:nvSpPr>
        <p:spPr>
          <a:xfrm>
            <a:off x="838200" y="3920997"/>
            <a:ext cx="4904105" cy="4876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l"/>
            <a:r>
              <a:rPr lang="zh-CN" altLang="en-US" sz="2600" b="1" dirty="0">
                <a:latin typeface="Tahoma" panose="020B0604030504040204" pitchFamily="34" charset="0"/>
                <a:ea typeface="黑体" panose="02010609060101010101" pitchFamily="2" charset="-122"/>
              </a:rPr>
              <a:t>概率密度的均值和方差分别为：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矩形 214038"/>
          <p:cNvSpPr/>
          <p:nvPr/>
        </p:nvSpPr>
        <p:spPr>
          <a:xfrm>
            <a:off x="550228" y="4489290"/>
            <a:ext cx="5910262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600" b="1" dirty="0">
                <a:latin typeface="Tahoma" panose="020B0604030504040204" pitchFamily="34" charset="0"/>
                <a:ea typeface="黑体" panose="02010609060101010101" pitchFamily="2" charset="-122"/>
              </a:rPr>
              <a:t>       概率密度的期望值和方差分别为：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8376" name="对象 214044"/>
          <p:cNvGraphicFramePr/>
          <p:nvPr>
            <p:extLst>
              <p:ext uri="{D42A27DB-BD31-4B8C-83A1-F6EECF244321}">
                <p14:modId xmlns:p14="http://schemas.microsoft.com/office/powerpoint/2010/main" val="356556633"/>
              </p:ext>
            </p:extLst>
          </p:nvPr>
        </p:nvGraphicFramePr>
        <p:xfrm>
          <a:off x="1089024" y="2728277"/>
          <a:ext cx="4967605" cy="15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r:id="rId3" imgW="2514600" imgH="660400" progId="Equation.3">
                  <p:embed/>
                </p:oleObj>
              </mc:Choice>
              <mc:Fallback>
                <p:oleObj r:id="rId3" imgW="2514600" imgH="660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024" y="2728277"/>
                        <a:ext cx="4967605" cy="1544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对象 214046"/>
          <p:cNvGraphicFramePr/>
          <p:nvPr/>
        </p:nvGraphicFramePr>
        <p:xfrm>
          <a:off x="2754313" y="5072063"/>
          <a:ext cx="19446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r:id="rId5" imgW="639445" imgH="396240" progId="Equation.3">
                  <p:embed/>
                </p:oleObj>
              </mc:Choice>
              <mc:Fallback>
                <p:oleObj r:id="rId5" imgW="639445" imgH="39624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4313" y="5072063"/>
                        <a:ext cx="1944687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对象 214048"/>
          <p:cNvGraphicFramePr/>
          <p:nvPr/>
        </p:nvGraphicFramePr>
        <p:xfrm>
          <a:off x="2754313" y="5719763"/>
          <a:ext cx="25193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r:id="rId7" imgW="895350" imgH="422275" progId="Equation.3">
                  <p:embed/>
                </p:oleObj>
              </mc:Choice>
              <mc:Fallback>
                <p:oleObj r:id="rId7" imgW="895350" imgH="42227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4313" y="5719763"/>
                        <a:ext cx="2519362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81" name="图片 214053" descr="重要概率密度函数 -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1830" y="4585970"/>
            <a:ext cx="3628390" cy="2973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1004887" y="2150745"/>
            <a:ext cx="8537575" cy="4876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lvl="0" algn="l" defTabSz="0">
              <a:tabLst>
                <a:tab pos="469265" algn="l"/>
              </a:tabLst>
            </a:pP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5)均匀分布噪声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0745" y="1570990"/>
            <a:ext cx="9582150" cy="445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0" defTabSz="0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</a:pPr>
            <a:r>
              <a:rPr sz="3200" spc="-5" dirty="0">
                <a:latin typeface="+mn-ea"/>
                <a:cs typeface="新宋体" panose="02010609030101010101" charset="-122"/>
              </a:rPr>
              <a:t>图像增强</a:t>
            </a:r>
            <a:r>
              <a:rPr lang="zh-CN" sz="3200" spc="-5" dirty="0">
                <a:latin typeface="+mn-ea"/>
                <a:cs typeface="新宋体" panose="02010609030101010101" charset="-122"/>
              </a:rPr>
              <a:t>功能</a:t>
            </a:r>
            <a:r>
              <a:rPr sz="3200" spc="-5" dirty="0">
                <a:latin typeface="+mn-ea"/>
                <a:cs typeface="新宋体" panose="02010609030101010101" charset="-122"/>
              </a:rPr>
              <a:t>相似</a:t>
            </a:r>
            <a:r>
              <a:rPr lang="zh-CN" sz="3200" spc="-5">
                <a:latin typeface="+mn-ea"/>
                <a:cs typeface="新宋体" panose="02010609030101010101" charset="-122"/>
              </a:rPr>
              <a:t>，</a:t>
            </a:r>
            <a:r>
              <a:rPr sz="3200" spc="-5" smtClean="0">
                <a:latin typeface="+mn-ea"/>
                <a:cs typeface="新宋体" panose="02010609030101010101" charset="-122"/>
              </a:rPr>
              <a:t>图像</a:t>
            </a:r>
            <a:r>
              <a:rPr lang="zh-CN" altLang="en-US" sz="3200" spc="-5" smtClean="0">
                <a:latin typeface="+mn-ea"/>
                <a:cs typeface="新宋体" panose="02010609030101010101" charset="-122"/>
              </a:rPr>
              <a:t>复原</a:t>
            </a:r>
            <a:r>
              <a:rPr lang="zh-CN" sz="3200" spc="-5" smtClean="0">
                <a:latin typeface="+mn-ea"/>
                <a:cs typeface="新宋体" panose="02010609030101010101" charset="-122"/>
              </a:rPr>
              <a:t>目的</a:t>
            </a:r>
            <a:r>
              <a:rPr sz="3200" spc="-5" dirty="0">
                <a:latin typeface="+mn-ea"/>
                <a:cs typeface="新宋体" panose="02010609030101010101" charset="-122"/>
              </a:rPr>
              <a:t>改善图像质量</a:t>
            </a:r>
            <a:r>
              <a:rPr lang="zh-CN" sz="3200">
                <a:latin typeface="+mn-ea"/>
                <a:cs typeface="新宋体" panose="02010609030101010101" charset="-122"/>
              </a:rPr>
              <a:t>：</a:t>
            </a:r>
          </a:p>
          <a:p>
            <a:pPr marL="469900" marR="5080" algn="just">
              <a:lnSpc>
                <a:spcPct val="102000"/>
              </a:lnSpc>
              <a:spcBef>
                <a:spcPts val="2250"/>
              </a:spcBef>
            </a:pPr>
            <a:r>
              <a:rPr sz="2800" spc="-5" dirty="0">
                <a:latin typeface="+mn-ea"/>
                <a:cs typeface="新宋体" panose="02010609030101010101" charset="-122"/>
              </a:rPr>
              <a:t>图像增强主要是一个主观过程</a:t>
            </a:r>
            <a:r>
              <a:rPr lang="zh-CN" sz="2800" spc="-5" dirty="0">
                <a:latin typeface="+mn-ea"/>
                <a:cs typeface="新宋体" panose="02010609030101010101" charset="-122"/>
              </a:rPr>
              <a:t>，不考虑</a:t>
            </a:r>
            <a:r>
              <a:rPr lang="en-US" sz="2800" spc="-5" dirty="0">
                <a:latin typeface="+mn-ea"/>
                <a:cs typeface="新宋体" panose="02010609030101010101" charset="-122"/>
              </a:rPr>
              <a:t>图像是如何退化</a:t>
            </a:r>
            <a:r>
              <a:rPr sz="2800" spc="-5" dirty="0">
                <a:latin typeface="+mn-ea"/>
                <a:cs typeface="新宋体" panose="02010609030101010101" charset="-122"/>
              </a:rPr>
              <a:t>的，</a:t>
            </a:r>
            <a:r>
              <a:rPr sz="2800" spc="-5">
                <a:latin typeface="+mn-ea"/>
                <a:cs typeface="新宋体" panose="02010609030101010101" charset="-122"/>
              </a:rPr>
              <a:t>而是试图采用各种技术来增强图像的视觉效果</a:t>
            </a:r>
            <a:r>
              <a:rPr sz="2800" spc="-5" smtClean="0">
                <a:latin typeface="+mn-ea"/>
                <a:cs typeface="新宋体" panose="02010609030101010101" charset="-122"/>
              </a:rPr>
              <a:t>。</a:t>
            </a:r>
            <a:endParaRPr lang="en-US" sz="2800" spc="-5" smtClean="0">
              <a:latin typeface="+mn-ea"/>
              <a:cs typeface="新宋体" panose="02010609030101010101" charset="-122"/>
            </a:endParaRPr>
          </a:p>
          <a:p>
            <a:pPr marL="469900" marR="5080" algn="just">
              <a:lnSpc>
                <a:spcPct val="102000"/>
              </a:lnSpc>
              <a:spcBef>
                <a:spcPts val="2250"/>
              </a:spcBef>
            </a:pPr>
            <a:r>
              <a:rPr sz="2800" spc="-5" smtClean="0">
                <a:latin typeface="+mn-ea"/>
                <a:cs typeface="新宋体" panose="02010609030101010101" charset="-122"/>
              </a:rPr>
              <a:t>图像增强可以不顾增强后的图像是否失真</a:t>
            </a:r>
            <a:r>
              <a:rPr lang="zh-CN" altLang="en-US" sz="2800" spc="-5" dirty="0">
                <a:latin typeface="+mn-ea"/>
                <a:cs typeface="新宋体" panose="02010609030101010101" charset="-122"/>
              </a:rPr>
              <a:t>，</a:t>
            </a:r>
            <a:r>
              <a:rPr sz="2800" spc="-5" dirty="0">
                <a:latin typeface="+mn-ea"/>
                <a:cs typeface="新宋体" panose="02010609030101010101" charset="-122"/>
              </a:rPr>
              <a:t>图像复原</a:t>
            </a:r>
            <a:r>
              <a:rPr sz="2800" spc="-5" dirty="0">
                <a:latin typeface="+mn-ea"/>
                <a:cs typeface="新宋体" panose="02010609030101010101" charset="-122"/>
                <a:sym typeface="+mn-ea"/>
              </a:rPr>
              <a:t>是一个客观过程</a:t>
            </a:r>
            <a:r>
              <a:rPr lang="zh-CN" sz="2800" spc="-5" dirty="0">
                <a:latin typeface="+mn-ea"/>
                <a:cs typeface="新宋体" panose="02010609030101010101" charset="-122"/>
                <a:sym typeface="+mn-ea"/>
              </a:rPr>
              <a:t>，</a:t>
            </a:r>
            <a:r>
              <a:rPr lang="zh-CN" sz="2800" spc="-5" dirty="0">
                <a:latin typeface="+mn-ea"/>
                <a:cs typeface="新宋体" panose="02010609030101010101" charset="-122"/>
              </a:rPr>
              <a:t>需要知道图像退化的机制和过程等先验知识</a:t>
            </a:r>
            <a:r>
              <a:rPr lang="zh-CN" sz="2800">
                <a:latin typeface="+mn-ea"/>
                <a:cs typeface="新宋体" panose="02010609030101010101" charset="-122"/>
              </a:rPr>
              <a:t>。</a:t>
            </a:r>
          </a:p>
          <a:p>
            <a:pPr marL="469900" marR="5080" algn="just">
              <a:lnSpc>
                <a:spcPct val="102000"/>
              </a:lnSpc>
              <a:spcBef>
                <a:spcPts val="2250"/>
              </a:spcBef>
            </a:pPr>
            <a:r>
              <a:rPr sz="2800" spc="-5" dirty="0">
                <a:latin typeface="+mn-ea"/>
                <a:cs typeface="新宋体" panose="02010609030101010101" charset="-122"/>
              </a:rPr>
              <a:t>图像增强被认为是一种</a:t>
            </a:r>
            <a:r>
              <a:rPr sz="2800" b="1" spc="-5" dirty="0">
                <a:solidFill>
                  <a:srgbClr val="FF0000"/>
                </a:solidFill>
                <a:latin typeface="+mn-ea"/>
                <a:cs typeface="新宋体" panose="02010609030101010101" charset="-122"/>
              </a:rPr>
              <a:t>对比度拉伸</a:t>
            </a:r>
            <a:r>
              <a:rPr sz="2800" spc="-5" dirty="0">
                <a:latin typeface="+mn-ea"/>
                <a:cs typeface="新宋体" panose="02010609030101010101" charset="-122"/>
              </a:rPr>
              <a:t>，提供给用户喜欢接收的图像</a:t>
            </a:r>
            <a:r>
              <a:rPr sz="2800" spc="-5">
                <a:latin typeface="+mn-ea"/>
                <a:cs typeface="新宋体" panose="02010609030101010101" charset="-122"/>
              </a:rPr>
              <a:t>；</a:t>
            </a:r>
            <a:r>
              <a:rPr sz="2800" spc="-5" smtClean="0">
                <a:latin typeface="+mn-ea"/>
                <a:cs typeface="新宋体" panose="02010609030101010101" charset="-122"/>
              </a:rPr>
              <a:t>而图像复原技术追求</a:t>
            </a:r>
            <a:r>
              <a:rPr lang="zh-CN" altLang="en-US" sz="2800" spc="-5" smtClean="0">
                <a:latin typeface="+mn-ea"/>
                <a:cs typeface="新宋体" panose="02010609030101010101" charset="-122"/>
              </a:rPr>
              <a:t>复原</a:t>
            </a:r>
            <a:r>
              <a:rPr sz="2800" spc="-5" smtClean="0">
                <a:latin typeface="+mn-ea"/>
                <a:cs typeface="新宋体" panose="02010609030101010101" charset="-122"/>
              </a:rPr>
              <a:t>原始图像的最优估值</a:t>
            </a:r>
            <a:r>
              <a:rPr lang="zh-CN" sz="2800" spc="-5" dirty="0">
                <a:latin typeface="+mn-ea"/>
                <a:cs typeface="新宋体" panose="02010609030101010101" charset="-122"/>
              </a:rPr>
              <a:t>。图像</a:t>
            </a:r>
            <a:r>
              <a:rPr sz="2800" spc="-5" dirty="0">
                <a:latin typeface="+mn-ea"/>
                <a:cs typeface="新宋体" panose="02010609030101010101" charset="-122"/>
              </a:rPr>
              <a:t>复原技术可以使用</a:t>
            </a:r>
            <a:r>
              <a:rPr sz="2800" b="1" spc="-5" dirty="0">
                <a:solidFill>
                  <a:srgbClr val="FF0000"/>
                </a:solidFill>
                <a:latin typeface="+mn-ea"/>
                <a:cs typeface="新宋体" panose="02010609030101010101" charset="-122"/>
              </a:rPr>
              <a:t>空间域</a:t>
            </a:r>
            <a:r>
              <a:rPr sz="2800" spc="-5" dirty="0">
                <a:latin typeface="+mn-ea"/>
                <a:cs typeface="新宋体" panose="02010609030101010101" charset="-122"/>
              </a:rPr>
              <a:t>或</a:t>
            </a:r>
            <a:r>
              <a:rPr sz="2800" b="1" spc="-5" dirty="0">
                <a:solidFill>
                  <a:srgbClr val="FF0000"/>
                </a:solidFill>
                <a:latin typeface="+mn-ea"/>
                <a:cs typeface="新宋体" panose="02010609030101010101" charset="-122"/>
              </a:rPr>
              <a:t>频率域</a:t>
            </a:r>
            <a:r>
              <a:rPr sz="2800" spc="-5" dirty="0">
                <a:latin typeface="+mn-ea"/>
                <a:cs typeface="新宋体" panose="02010609030101010101" charset="-122"/>
              </a:rPr>
              <a:t>滤波器实现。</a:t>
            </a:r>
            <a:endParaRPr lang="zh-CN" sz="2800" spc="-5" dirty="0">
              <a:latin typeface="+mn-ea"/>
              <a:cs typeface="新宋体" panose="02010609030101010101" charset="-122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27100" y="2056765"/>
            <a:ext cx="9427210" cy="1115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6)噪声脉冲：</a:t>
            </a:r>
            <a:r>
              <a:rPr lang="en-US" altLang="zh-CN" sz="240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正的或负的，一般假设为</a:t>
            </a:r>
            <a:r>
              <a:rPr lang="en-US" altLang="zh-CN" sz="2400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a </a:t>
            </a:r>
            <a:r>
              <a:rPr lang="en-US" altLang="zh-CN" sz="240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400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b</a:t>
            </a:r>
            <a:r>
              <a:rPr lang="en-US" altLang="zh-CN" sz="240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。都是“饱和”值的双极性脉冲噪声也称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椒盐噪声</a:t>
            </a:r>
            <a:r>
              <a:rPr lang="zh-CN" altLang="en-US" sz="240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：</a:t>
            </a:r>
          </a:p>
        </p:txBody>
      </p:sp>
      <p:graphicFrame>
        <p:nvGraphicFramePr>
          <p:cNvPr id="59396" name="对象 216078"/>
          <p:cNvGraphicFramePr/>
          <p:nvPr/>
        </p:nvGraphicFramePr>
        <p:xfrm>
          <a:off x="1761490" y="3445828"/>
          <a:ext cx="474503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3" imgW="1892300" imgH="711200" progId="Equation.3">
                  <p:embed/>
                </p:oleObj>
              </mc:Choice>
              <mc:Fallback>
                <p:oleObj r:id="rId3" imgW="1892300" imgH="711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1490" y="3445828"/>
                        <a:ext cx="4745038" cy="157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图片 218127" descr="重要概率密度函数 -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10" y="2961958"/>
            <a:ext cx="3630613" cy="3567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bject 5"/>
          <p:cNvSpPr txBox="1"/>
          <p:nvPr/>
        </p:nvSpPr>
        <p:spPr>
          <a:xfrm>
            <a:off x="1153160" y="2962275"/>
            <a:ext cx="4873625" cy="359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 defTabSz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如果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p</a:t>
            </a:r>
            <a:r>
              <a:rPr sz="2600" spc="-7" baseline="-200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a</a:t>
            </a:r>
            <a:r>
              <a:rPr sz="2600" spc="-1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或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p</a:t>
            </a:r>
            <a:r>
              <a:rPr sz="2600" spc="-7" baseline="-200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b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为零，则脉冲噪声称为单极脉冲</a:t>
            </a:r>
            <a:endParaRPr sz="260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  <a:p>
            <a:pPr marL="469900" marR="5080" indent="-457835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如果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p</a:t>
            </a:r>
            <a:r>
              <a:rPr sz="2600" spc="-7" baseline="-200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a</a:t>
            </a:r>
            <a:r>
              <a:rPr sz="2600" spc="-1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或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p</a:t>
            </a:r>
            <a:r>
              <a:rPr sz="2600" spc="-7" baseline="-200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b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均不为零，则脉冲噪声称为双极脉冲噪声或椒盐噪声</a:t>
            </a:r>
          </a:p>
          <a:p>
            <a:pPr marL="469900" marR="5080" indent="-457835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如果b&gt;a，灰度b 的值在图像中将显示一个亮点，而灰度a 的值在图像中将显示一个暗点</a:t>
            </a:r>
            <a:endParaRPr sz="2600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7100" y="2056765"/>
            <a:ext cx="9427210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6</a:t>
            </a:r>
            <a:r>
              <a:rPr lang="en-US" sz="3200" b="1" spc="-5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)</a:t>
            </a:r>
            <a:r>
              <a:rPr lang="en-US" sz="3200" b="1" spc="-5" smtClean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噪声脉冲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2505" y="2192655"/>
            <a:ext cx="9383396" cy="3983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0" defTabSz="0">
              <a:lnSpc>
                <a:spcPct val="100000"/>
              </a:lnSpc>
              <a:buFont typeface="Arial" panose="020B0604020202020204" pitchFamily="34" charset="0"/>
              <a:buNone/>
              <a:tabLst>
                <a:tab pos="469265" algn="l"/>
              </a:tabLst>
            </a:pPr>
            <a:r>
              <a:rPr sz="32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</a:rPr>
              <a:t>几种噪声的运用</a:t>
            </a:r>
            <a:endParaRPr sz="2600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</a:endParaRPr>
          </a:p>
          <a:p>
            <a:pPr marL="927100" marR="5080" indent="-457200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926465" algn="l"/>
              </a:tabLst>
            </a:pPr>
            <a:r>
              <a:rPr sz="2600" spc="-5" dirty="0">
                <a:latin typeface="新宋体" panose="02010609030101010101" charset="-122"/>
                <a:cs typeface="新宋体" panose="02010609030101010101" charset="-122"/>
              </a:rPr>
              <a:t>高斯噪声源于电子电路噪声和由低照明度或高温带来的传感器噪声</a:t>
            </a:r>
          </a:p>
          <a:p>
            <a:pPr marL="927100" marR="5080" indent="-457200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926465" algn="l"/>
              </a:tabLst>
            </a:pPr>
            <a:r>
              <a:rPr sz="2600" spc="-5" dirty="0">
                <a:latin typeface="新宋体" panose="02010609030101010101" charset="-122"/>
                <a:cs typeface="新宋体" panose="02010609030101010101" charset="-122"/>
              </a:rPr>
              <a:t>瑞利噪声对分布在图像范围内特征化噪声有</a:t>
            </a:r>
            <a:r>
              <a:rPr sz="2600" dirty="0">
                <a:latin typeface="新宋体" panose="02010609030101010101" charset="-122"/>
                <a:cs typeface="新宋体" panose="02010609030101010101" charset="-122"/>
              </a:rPr>
              <a:t>用</a:t>
            </a:r>
          </a:p>
          <a:p>
            <a:pPr marL="927100" marR="5080" indent="-457200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926465" algn="l"/>
              </a:tabLst>
            </a:pPr>
            <a:r>
              <a:rPr sz="2600" spc="-5" dirty="0">
                <a:latin typeface="新宋体" panose="02010609030101010101" charset="-122"/>
                <a:cs typeface="新宋体" panose="02010609030101010101" charset="-122"/>
              </a:rPr>
              <a:t>伽马分布和指数分布用于激光成像噪声</a:t>
            </a:r>
          </a:p>
          <a:p>
            <a:pPr marL="927100" marR="5080" indent="-457200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926465" algn="l"/>
              </a:tabLst>
            </a:pPr>
            <a:r>
              <a:rPr sz="2600" spc="-5" dirty="0">
                <a:latin typeface="新宋体" panose="02010609030101010101" charset="-122"/>
                <a:cs typeface="新宋体" panose="02010609030101010101" charset="-122"/>
              </a:rPr>
              <a:t>均匀密度分布作为模拟随机数产生器的基础</a:t>
            </a:r>
          </a:p>
          <a:p>
            <a:pPr marL="927100" marR="5080" indent="-457200" defTabSz="0">
              <a:lnSpc>
                <a:spcPct val="100000"/>
              </a:lnSpc>
              <a:spcBef>
                <a:spcPts val="1685"/>
              </a:spcBef>
              <a:buFont typeface="Arial" panose="020B0604020202020204" pitchFamily="34" charset="0"/>
              <a:buChar char="•"/>
              <a:tabLst>
                <a:tab pos="926465" algn="l"/>
              </a:tabLst>
            </a:pPr>
            <a:r>
              <a:rPr sz="2600" spc="-5" dirty="0">
                <a:latin typeface="新宋体" panose="02010609030101010101" charset="-122"/>
                <a:cs typeface="新宋体" panose="02010609030101010101" charset="-122"/>
              </a:rPr>
              <a:t>脉冲噪声用于成像中的短暂停留中，如错误的开关操作</a:t>
            </a:r>
            <a:endParaRPr sz="2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72394"/>
          <p:cNvSpPr txBox="1"/>
          <p:nvPr/>
        </p:nvSpPr>
        <p:spPr>
          <a:xfrm>
            <a:off x="4602480" y="3932555"/>
            <a:ext cx="5948680" cy="4419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300" b="1" dirty="0">
                <a:solidFill>
                  <a:srgbClr val="333399"/>
                </a:solidFill>
                <a:latin typeface="Times New Roman" panose="02020603050405020304" charset="0"/>
                <a:ea typeface="宋体" panose="02010600030101010101" pitchFamily="2" charset="-122"/>
                <a:sym typeface="Wingdings" panose="05000000000000000000" pitchFamily="2" charset="2"/>
              </a:rPr>
              <a:t> 高斯噪声          瑞利噪声       </a:t>
            </a:r>
            <a:r>
              <a:rPr lang="en-US" altLang="zh-CN" sz="2300" b="1">
                <a:solidFill>
                  <a:srgbClr val="333399"/>
                </a:solidFill>
                <a:latin typeface="Times New Roman" panose="02020603050405020304" charset="0"/>
                <a:ea typeface="宋体" panose="02010600030101010101" pitchFamily="2" charset="-122"/>
                <a:sym typeface="Wingdings" panose="05000000000000000000" pitchFamily="2" charset="2"/>
              </a:rPr>
              <a:t>     gamma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62467" name="图片 27239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2880042"/>
            <a:ext cx="2105025" cy="2105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文本框 272396"/>
          <p:cNvSpPr txBox="1"/>
          <p:nvPr/>
        </p:nvSpPr>
        <p:spPr>
          <a:xfrm>
            <a:off x="1384300" y="5017453"/>
            <a:ext cx="936625" cy="442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300" b="1" dirty="0">
                <a:solidFill>
                  <a:srgbClr val="333399"/>
                </a:solidFill>
                <a:latin typeface="Times New Roman" panose="02020603050405020304" charset="0"/>
                <a:ea typeface="宋体" panose="02010600030101010101" pitchFamily="2" charset="-122"/>
              </a:rPr>
              <a:t>原图</a:t>
            </a:r>
          </a:p>
        </p:txBody>
      </p:sp>
      <p:pic>
        <p:nvPicPr>
          <p:cNvPr id="62469" name="图片 272399"/>
          <p:cNvPicPr>
            <a:picLocks noChangeAspect="1"/>
          </p:cNvPicPr>
          <p:nvPr/>
        </p:nvPicPr>
        <p:blipFill>
          <a:blip r:embed="rId3"/>
          <a:srcRect t="51742"/>
          <a:stretch>
            <a:fillRect/>
          </a:stretch>
        </p:blipFill>
        <p:spPr>
          <a:xfrm>
            <a:off x="4103370" y="1854835"/>
            <a:ext cx="6337300" cy="1979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730" b="55630"/>
          <a:stretch>
            <a:fillRect/>
          </a:stretch>
        </p:blipFill>
        <p:spPr>
          <a:xfrm>
            <a:off x="4103370" y="4439920"/>
            <a:ext cx="6323965" cy="2026920"/>
          </a:xfrm>
          <a:prstGeom prst="rect">
            <a:avLst/>
          </a:prstGeom>
        </p:spPr>
      </p:pic>
      <p:sp>
        <p:nvSpPr>
          <p:cNvPr id="13" name="文本框 272394"/>
          <p:cNvSpPr txBox="1"/>
          <p:nvPr/>
        </p:nvSpPr>
        <p:spPr>
          <a:xfrm>
            <a:off x="4577080" y="6802755"/>
            <a:ext cx="5948680" cy="4419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300" b="1" dirty="0">
                <a:solidFill>
                  <a:srgbClr val="333399"/>
                </a:solidFill>
                <a:latin typeface="Times New Roman" panose="02020603050405020304" charset="0"/>
                <a:ea typeface="宋体" panose="02010600030101010101" pitchFamily="2" charset="-122"/>
                <a:sym typeface="Wingdings" panose="05000000000000000000" pitchFamily="2" charset="2"/>
              </a:rPr>
              <a:t>指数噪声          均匀分布噪声       </a:t>
            </a:r>
            <a:r>
              <a:rPr lang="en-US" altLang="zh-CN" sz="2300" b="1">
                <a:solidFill>
                  <a:srgbClr val="333399"/>
                </a:solidFill>
                <a:latin typeface="Times New Roman" panose="02020603050405020304" charset="0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2300" b="1">
                <a:solidFill>
                  <a:srgbClr val="333399"/>
                </a:solidFill>
                <a:latin typeface="Times New Roman" panose="02020603050405020304" charset="0"/>
                <a:ea typeface="宋体" panose="02010600030101010101" pitchFamily="2" charset="-122"/>
                <a:sym typeface="Wingdings" panose="05000000000000000000" pitchFamily="2" charset="2"/>
              </a:rPr>
              <a:t>椒盐噪声</a:t>
            </a:r>
            <a:endParaRPr lang="zh-CN" altLang="en-US" sz="2300" b="1" dirty="0">
              <a:solidFill>
                <a:srgbClr val="333399"/>
              </a:solidFill>
              <a:latin typeface="Times New Roman" panose="0202060305040502030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/>
          <p:nvPr/>
        </p:nvSpPr>
        <p:spPr>
          <a:xfrm>
            <a:off x="888365" y="705485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2020" y="2143125"/>
            <a:ext cx="9336405" cy="21110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anose="02020603050405020304" charset="0"/>
              </a:rPr>
              <a:t>周期噪声是一种电感噪声，与特定频率相关的噪声，如果空间域中正弦波的振幅足够强，那么在该图像的谱中将看到图像中每个正弦波的脉冲对，例如下面的图像，对其进行傅里叶变换，即可在其频谱中看到该正弦波噪声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3011" t="22956" r="53292" b="26941"/>
          <a:stretch>
            <a:fillRect/>
          </a:stretch>
        </p:blipFill>
        <p:spPr>
          <a:xfrm>
            <a:off x="1612900" y="4619625"/>
            <a:ext cx="3333750" cy="2484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4619625"/>
            <a:ext cx="334518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9330" y="2172335"/>
            <a:ext cx="9406890" cy="996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spc="-5" dirty="0">
                <a:latin typeface="楷体" panose="02010609060101010101" charset="-122"/>
                <a:ea typeface="楷体" panose="02010609060101010101" charset="-122"/>
                <a:cs typeface="新宋体" panose="02010609030101010101" charset="-122"/>
                <a:sym typeface="+mn-ea"/>
              </a:rPr>
              <a:t>图像噪声的分类</a:t>
            </a:r>
            <a:r>
              <a:rPr lang="zh-CN" altLang="en-US" sz="2800" b="1" spc="-5" dirty="0">
                <a:latin typeface="楷体" panose="02010609060101010101" charset="-122"/>
                <a:ea typeface="楷体" panose="02010609060101010101" charset="-122"/>
                <a:cs typeface="新宋体" panose="02010609030101010101" charset="-122"/>
                <a:sym typeface="+mn-ea"/>
              </a:rPr>
              <a:t>：</a:t>
            </a:r>
            <a:r>
              <a:rPr lang="zh-CN" altLang="en-US" sz="2600" dirty="0">
                <a:latin typeface="楷体" panose="02010609060101010101" charset="-122"/>
                <a:ea typeface="楷体" panose="02010609060101010101" charset="-122"/>
                <a:sym typeface="+mn-ea"/>
              </a:rPr>
              <a:t>按噪声信号与图像信号的相关性可以把噪声分为两类：加性噪声和乘性噪声</a:t>
            </a:r>
            <a:r>
              <a:rPr lang="zh-CN" altLang="en-US" sz="26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</a:t>
            </a:r>
            <a:endParaRPr lang="zh-CN" altLang="en-US" sz="2600" b="1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63496" name="文本框 306181"/>
          <p:cNvSpPr txBox="1"/>
          <p:nvPr/>
        </p:nvSpPr>
        <p:spPr>
          <a:xfrm>
            <a:off x="1062990" y="3172460"/>
            <a:ext cx="9440545" cy="2387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>
              <a:lnSpc>
                <a:spcPct val="145000"/>
              </a:lnSpc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</a:rPr>
              <a:t>(</a:t>
            </a:r>
            <a:r>
              <a:rPr lang="en-US" altLang="zh-CN" sz="2600" b="1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</a:rPr>
              <a:t>)加性噪声</a:t>
            </a:r>
          </a:p>
          <a:p>
            <a:pPr lvl="0" indent="0">
              <a:lnSpc>
                <a:spcPct val="145000"/>
              </a:lnSpc>
            </a:pPr>
            <a:r>
              <a:rPr lang="zh-CN" altLang="en-US" sz="2600" dirty="0">
                <a:latin typeface="Times New Roman" panose="02020603050405020304" charset="0"/>
                <a:ea typeface="楷体" panose="02010609060101010101" charset="-122"/>
              </a:rPr>
              <a:t>      图像在通过信道传输时，噪声一般与出现的图像信号无关，这种独立于图像信号的噪声称为加性噪声；含有这类噪声的图像一般表示为：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</a:rPr>
              <a:t> </a:t>
            </a:r>
          </a:p>
        </p:txBody>
      </p:sp>
      <p:graphicFrame>
        <p:nvGraphicFramePr>
          <p:cNvPr id="63497" name="对象 306182"/>
          <p:cNvGraphicFramePr/>
          <p:nvPr/>
        </p:nvGraphicFramePr>
        <p:xfrm>
          <a:off x="2167890" y="5681980"/>
          <a:ext cx="367665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3" imgW="1625600" imgH="203200" progId="Equation.3">
                  <p:embed/>
                </p:oleObj>
              </mc:Choice>
              <mc:Fallback>
                <p:oleObj r:id="rId3" imgW="1625600" imgH="203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7890" y="5681980"/>
                        <a:ext cx="3676650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88836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4880" y="1939290"/>
            <a:ext cx="9320530" cy="175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eaLnBrk="0" hangingPunct="0">
              <a:lnSpc>
                <a:spcPct val="140000"/>
              </a:lnSpc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(</a:t>
            </a:r>
            <a:r>
              <a:rPr lang="en-US" altLang="zh-CN" sz="2600" b="1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)乘性噪声</a:t>
            </a:r>
            <a:endParaRPr lang="zh-CN" altLang="en-US" sz="2600" b="1" dirty="0">
              <a:solidFill>
                <a:srgbClr val="000099"/>
              </a:solidFill>
              <a:latin typeface="Times New Roman" panose="02020603050405020304" charset="0"/>
              <a:ea typeface="楷体" panose="02010609060101010101" charset="-122"/>
            </a:endParaRPr>
          </a:p>
          <a:p>
            <a:pPr lvl="0" indent="0">
              <a:lnSpc>
                <a:spcPct val="140000"/>
              </a:lnSpc>
            </a:pPr>
            <a:r>
              <a:rPr lang="zh-CN" altLang="en-US" sz="26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      噪声的幅值与图像本身的灰度(亮度)值有关，这种噪声称为乘性噪声；含有这类噪声的图像一般表示为：</a:t>
            </a:r>
            <a:endParaRPr lang="zh-CN" altLang="en-US" sz="260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64515" name="对象 307205"/>
          <p:cNvGraphicFramePr/>
          <p:nvPr/>
        </p:nvGraphicFramePr>
        <p:xfrm>
          <a:off x="2338070" y="3617595"/>
          <a:ext cx="347599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3" imgW="1612900" imgH="215900" progId="Equation.3">
                  <p:embed/>
                </p:oleObj>
              </mc:Choice>
              <mc:Fallback>
                <p:oleObj r:id="rId3" imgW="16129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8070" y="3617595"/>
                        <a:ext cx="3475990" cy="492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0745" y="4135120"/>
            <a:ext cx="9582785" cy="175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红外图像</a:t>
            </a:r>
            <a:r>
              <a:rPr lang="zh-CN" altLang="en-US" sz="26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：由于红外波的相互干涉作用，往往存在有散斑噪声，也即这种噪声在图像上呈斑点分布状。由于散斑噪声既包含乘性噪声的成分，也包含加性噪声的成分， </a:t>
            </a:r>
            <a:endParaRPr lang="zh-CN" altLang="en-US" sz="2600" b="1" dirty="0">
              <a:latin typeface="Times New Roman" panose="02020603050405020304" charset="0"/>
              <a:ea typeface="楷体" panose="02010609060101010101" charset="-122"/>
            </a:endParaRPr>
          </a:p>
        </p:txBody>
      </p:sp>
      <p:graphicFrame>
        <p:nvGraphicFramePr>
          <p:cNvPr id="64517" name="对象 308232"/>
          <p:cNvGraphicFramePr/>
          <p:nvPr/>
        </p:nvGraphicFramePr>
        <p:xfrm>
          <a:off x="2309813" y="5889625"/>
          <a:ext cx="47926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r:id="rId5" imgW="2159000" imgH="215900" progId="Equation.3">
                  <p:embed/>
                </p:oleObj>
              </mc:Choice>
              <mc:Fallback>
                <p:oleObj r:id="rId5" imgW="2159000" imgH="215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813" y="5889625"/>
                        <a:ext cx="479266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 </a:t>
            </a:r>
            <a:r>
              <a:rPr lang="zh-CN" altLang="en-US" dirty="0"/>
              <a:t>噪声模型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0745" y="1765552"/>
            <a:ext cx="9723755" cy="93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32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dirty="0">
                <a:sym typeface="+mn-ea"/>
              </a:rPr>
              <a:t>实例分析：给图像叠加加性</a:t>
            </a:r>
            <a:r>
              <a:rPr lang="zh-CN" altLang="en-US" sz="2800">
                <a:sym typeface="+mn-ea"/>
              </a:rPr>
              <a:t>零均值的高斯</a:t>
            </a:r>
            <a:r>
              <a:rPr lang="zh-CN" altLang="en-US" sz="2800" dirty="0">
                <a:sym typeface="+mn-ea"/>
              </a:rPr>
              <a:t>噪声的方法</a:t>
            </a:r>
            <a:r>
              <a:rPr lang="en-US" altLang="zh-CN" sz="2800" dirty="0">
                <a:sym typeface="+mn-ea"/>
              </a:rPr>
              <a:t>—</a:t>
            </a:r>
            <a:r>
              <a:rPr lang="zh-CN" altLang="en-US" sz="2800" dirty="0">
                <a:sym typeface="+mn-ea"/>
              </a:rPr>
              <a:t>图像叠加加性零均值高斯噪声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1865" y="2701290"/>
            <a:ext cx="9566910" cy="230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① 取图像灰度值的标准差 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Symbol" panose="05050102010706020507" charset="0"/>
              </a:rPr>
              <a:t>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＞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8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② 对每一水平相邻的像素(</a:t>
            </a:r>
            <a:r>
              <a:rPr lang="en-US" altLang="zh-CN" sz="2400" i="1">
                <a:latin typeface="Times New Roman" panose="02020603050405020304" charset="0"/>
                <a:ea typeface="楷体" panose="02010609060101010101" charset="-122"/>
                <a:sym typeface="+mn-ea"/>
              </a:rPr>
              <a:t>x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楷体" panose="02010609060101010101" charset="-122"/>
                <a:sym typeface="+mn-ea"/>
              </a:rPr>
              <a:t>y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)、(</a:t>
            </a:r>
            <a:r>
              <a:rPr lang="en-US" altLang="zh-CN" sz="2400" i="1">
                <a:latin typeface="Times New Roman" panose="02020603050405020304" charset="0"/>
                <a:ea typeface="楷体" panose="02010609060101010101" charset="-122"/>
                <a:sym typeface="+mn-ea"/>
              </a:rPr>
              <a:t>x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楷体" panose="02010609060101010101" charset="-122"/>
                <a:sym typeface="+mn-ea"/>
              </a:rPr>
              <a:t>y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+</a:t>
            </a:r>
            <a:r>
              <a:rPr lang="en-US" altLang="zh-CN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)产生一对位于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[</a:t>
            </a:r>
            <a:r>
              <a:rPr lang="en-US" altLang="zh-CN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,</a:t>
            </a:r>
            <a:r>
              <a:rPr lang="en-US" altLang="zh-CN" sz="2400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charset="0"/>
                <a:ea typeface="楷体" panose="02010609060101010101" charset="-122"/>
                <a:sym typeface="+mn-ea"/>
              </a:rPr>
              <a:t>]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范围的独立的随机数</a:t>
            </a:r>
            <a:r>
              <a:rPr lang="en-US" altLang="zh-CN" sz="2400" b="1" i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r</a:t>
            </a:r>
            <a:r>
              <a:rPr lang="en-US" altLang="zh-CN" sz="2400" b="1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,</a:t>
            </a:r>
            <a:r>
              <a:rPr lang="en-US" altLang="zh-CN" sz="2400" b="1" i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r</a:t>
            </a:r>
            <a:r>
              <a:rPr lang="en-US" altLang="zh-CN" sz="2400" b="1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③ 计算</a:t>
            </a:r>
          </a:p>
        </p:txBody>
      </p:sp>
      <p:graphicFrame>
        <p:nvGraphicFramePr>
          <p:cNvPr id="67591" name="对象 311308"/>
          <p:cNvGraphicFramePr/>
          <p:nvPr/>
        </p:nvGraphicFramePr>
        <p:xfrm>
          <a:off x="2570163" y="4451668"/>
          <a:ext cx="38242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r:id="rId3" imgW="1854200" imgH="254000" progId="Equation.3">
                  <p:embed/>
                </p:oleObj>
              </mc:Choice>
              <mc:Fallback>
                <p:oleObj r:id="rId3" imgW="1854200" imgH="2540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163" y="4451668"/>
                        <a:ext cx="3824287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对象 311310"/>
          <p:cNvGraphicFramePr/>
          <p:nvPr>
            <p:extLst>
              <p:ext uri="{D42A27DB-BD31-4B8C-83A1-F6EECF244321}">
                <p14:modId xmlns:p14="http://schemas.microsoft.com/office/powerpoint/2010/main" val="1262736864"/>
              </p:ext>
            </p:extLst>
          </p:nvPr>
        </p:nvGraphicFramePr>
        <p:xfrm>
          <a:off x="2603500" y="4950143"/>
          <a:ext cx="3752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r:id="rId5" imgW="1841500" imgH="254000" progId="Equation.3">
                  <p:embed/>
                </p:oleObj>
              </mc:Choice>
              <mc:Fallback>
                <p:oleObj r:id="rId5" imgW="1841500" imgH="2540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500" y="4950143"/>
                        <a:ext cx="37528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矩形 311313"/>
          <p:cNvSpPr/>
          <p:nvPr/>
        </p:nvSpPr>
        <p:spPr>
          <a:xfrm>
            <a:off x="925513" y="5427663"/>
            <a:ext cx="122809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400" b="1" dirty="0">
                <a:latin typeface="Times New Roman" panose="02020603050405020304" charset="0"/>
                <a:ea typeface="楷体" panose="02010609060101010101" charset="-122"/>
              </a:rPr>
              <a:t>④ 计算</a:t>
            </a:r>
            <a:r>
              <a:rPr lang="zh-CN" altLang="en-US" sz="1600" dirty="0">
                <a:latin typeface="Times New Roman" panose="02020603050405020304" charset="0"/>
                <a:ea typeface="楷体" panose="02010609060101010101" charset="-122"/>
              </a:rPr>
              <a:t> </a:t>
            </a:r>
          </a:p>
        </p:txBody>
      </p:sp>
      <p:graphicFrame>
        <p:nvGraphicFramePr>
          <p:cNvPr id="67595" name="对象 311314"/>
          <p:cNvGraphicFramePr/>
          <p:nvPr>
            <p:extLst>
              <p:ext uri="{D42A27DB-BD31-4B8C-83A1-F6EECF244321}">
                <p14:modId xmlns:p14="http://schemas.microsoft.com/office/powerpoint/2010/main" val="2368640630"/>
              </p:ext>
            </p:extLst>
          </p:nvPr>
        </p:nvGraphicFramePr>
        <p:xfrm>
          <a:off x="2603500" y="5564346"/>
          <a:ext cx="282257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r:id="rId7" imgW="1367790" imgH="217170" progId="Equation.3">
                  <p:embed/>
                </p:oleObj>
              </mc:Choice>
              <mc:Fallback>
                <p:oleObj r:id="rId7" imgW="1367790" imgH="21717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3500" y="5564346"/>
                        <a:ext cx="2822575" cy="461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对象 311317"/>
          <p:cNvGraphicFramePr/>
          <p:nvPr>
            <p:extLst>
              <p:ext uri="{D42A27DB-BD31-4B8C-83A1-F6EECF244321}">
                <p14:modId xmlns:p14="http://schemas.microsoft.com/office/powerpoint/2010/main" val="1217521446"/>
              </p:ext>
            </p:extLst>
          </p:nvPr>
        </p:nvGraphicFramePr>
        <p:xfrm>
          <a:off x="2595880" y="6108064"/>
          <a:ext cx="361950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r:id="rId9" imgW="1714500" imgH="215900" progId="Equation.3">
                  <p:embed/>
                </p:oleObj>
              </mc:Choice>
              <mc:Fallback>
                <p:oleObj r:id="rId9" imgW="1714500" imgH="215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5880" y="6108064"/>
                        <a:ext cx="3619500" cy="453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4" name="矩形 311313"/>
          <p:cNvSpPr/>
          <p:nvPr/>
        </p:nvSpPr>
        <p:spPr>
          <a:xfrm>
            <a:off x="1262380" y="1748155"/>
            <a:ext cx="678561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" panose="02010609060101010101" charset="-122"/>
                <a:sym typeface="Wingdings" panose="05000000000000000000" charset="0"/>
              </a:rPr>
              <a:t></a:t>
            </a:r>
            <a:r>
              <a:rPr lang="zh-CN" altLang="en-US" sz="2800" b="1" dirty="0">
                <a:latin typeface="Times New Roman" panose="02020603050405020304" charset="0"/>
                <a:ea typeface="楷体" panose="02010609060101010101" charset="-122"/>
              </a:rPr>
              <a:t>计算</a:t>
            </a:r>
            <a:r>
              <a:rPr lang="zh-CN" altLang="en-US" sz="1600" dirty="0">
                <a:latin typeface="Times New Roman" panose="02020603050405020304" charset="0"/>
                <a:ea typeface="楷体" panose="02010609060101010101" charset="-122"/>
              </a:rPr>
              <a:t> </a:t>
            </a:r>
          </a:p>
        </p:txBody>
      </p:sp>
      <p:graphicFrame>
        <p:nvGraphicFramePr>
          <p:cNvPr id="67600" name="对象 311320"/>
          <p:cNvGraphicFramePr/>
          <p:nvPr/>
        </p:nvGraphicFramePr>
        <p:xfrm>
          <a:off x="1426845" y="2235835"/>
          <a:ext cx="498602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3" imgW="2806700" imgH="711200" progId="Equation.3">
                  <p:embed/>
                </p:oleObj>
              </mc:Choice>
              <mc:Fallback>
                <p:oleObj r:id="rId3" imgW="2806700" imgH="7112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6845" y="2235835"/>
                        <a:ext cx="4986020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对象 311322"/>
          <p:cNvGraphicFramePr/>
          <p:nvPr/>
        </p:nvGraphicFramePr>
        <p:xfrm>
          <a:off x="1426845" y="3902075"/>
          <a:ext cx="482727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5" imgW="3187700" imgH="711200" progId="Equation.3">
                  <p:embed/>
                </p:oleObj>
              </mc:Choice>
              <mc:Fallback>
                <p:oleObj r:id="rId5" imgW="3187700" imgH="711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6845" y="3902075"/>
                        <a:ext cx="482727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矩形 311325"/>
          <p:cNvSpPr/>
          <p:nvPr/>
        </p:nvSpPr>
        <p:spPr>
          <a:xfrm>
            <a:off x="1230630" y="5555616"/>
            <a:ext cx="6764020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" panose="02010609060101010101" charset="-122"/>
              </a:rPr>
              <a:t>⑥ 跳转到③，直到扫描完所有像素为止。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</a:rPr>
              <a:t> 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0745" y="1656715"/>
            <a:ext cx="9571355" cy="2025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图像de</a:t>
            </a:r>
            <a:r>
              <a:rPr lang="zh-CN" alt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信噪比</a:t>
            </a:r>
          </a:p>
          <a:p>
            <a:pPr>
              <a:lnSpc>
                <a:spcPct val="130000"/>
              </a:lnSpc>
            </a:pPr>
            <a:r>
              <a:rPr lang="zh-CN" alt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是含有噪声的图像</a:t>
            </a:r>
            <a:r>
              <a:rPr lang="en-US" altLang="zh-CN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600" i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是没有被噪声污染的图像，则图像的信噪比(</a:t>
            </a:r>
            <a:r>
              <a:rPr lang="en-US" altLang="zh-CN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signal-to-noise ratio</a:t>
            </a:r>
            <a:r>
              <a:rPr lang="en-US" altLang="zh-CN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SNR</a:t>
            </a:r>
            <a:r>
              <a:rPr lang="zh-CN" alt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)的定义为：</a:t>
            </a:r>
            <a:endParaRPr lang="zh-CN" altLang="en-US" sz="2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600" b="1" spc="-5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3552825"/>
            <a:ext cx="4077335" cy="1447800"/>
          </a:xfrm>
          <a:prstGeom prst="rect">
            <a:avLst/>
          </a:prstGeom>
        </p:spPr>
      </p:pic>
      <p:sp>
        <p:nvSpPr>
          <p:cNvPr id="68621" name="文本框 312337"/>
          <p:cNvSpPr txBox="1"/>
          <p:nvPr/>
        </p:nvSpPr>
        <p:spPr>
          <a:xfrm>
            <a:off x="1003301" y="5262563"/>
            <a:ext cx="9404350" cy="612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600" b="1" dirty="0">
                <a:latin typeface="Times New Roman" panose="02020603050405020304" charset="0"/>
                <a:ea typeface="黑体" panose="02010609060101010101" pitchFamily="2" charset="-122"/>
              </a:rPr>
              <a:t>设信噪比的对数表示形式如下式所示，单位为分贝。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8624" name="对象 312344"/>
          <p:cNvGraphicFramePr/>
          <p:nvPr>
            <p:extLst>
              <p:ext uri="{D42A27DB-BD31-4B8C-83A1-F6EECF244321}">
                <p14:modId xmlns:p14="http://schemas.microsoft.com/office/powerpoint/2010/main" val="1745017724"/>
              </p:ext>
            </p:extLst>
          </p:nvPr>
        </p:nvGraphicFramePr>
        <p:xfrm>
          <a:off x="1989015" y="6005358"/>
          <a:ext cx="3588385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4" imgW="1435100" imgH="228600" progId="Equation.3">
                  <p:embed/>
                </p:oleObj>
              </mc:Choice>
              <mc:Fallback>
                <p:oleObj r:id="rId4" imgW="1435100" imgH="2286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015" y="6005358"/>
                        <a:ext cx="3588385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98500" y="1658620"/>
            <a:ext cx="9500870" cy="4987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 defTabSz="0"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l"/>
              <a:tabLst>
                <a:tab pos="423545" algn="l"/>
              </a:tabLst>
            </a:pPr>
            <a:r>
              <a:rPr sz="3200" spc="-5">
                <a:latin typeface="+mn-ea"/>
                <a:cs typeface="新宋体" panose="02010609030101010101" charset="-122"/>
              </a:rPr>
              <a:t>退化是指由于成像系统各种因素的影响</a:t>
            </a:r>
            <a:r>
              <a:rPr sz="3200" spc="-5" dirty="0">
                <a:latin typeface="+mn-ea"/>
                <a:cs typeface="新宋体" panose="02010609030101010101" charset="-122"/>
              </a:rPr>
              <a:t>，使得图像质量降低</a:t>
            </a:r>
            <a:endParaRPr sz="3200" spc="-5">
              <a:latin typeface="+mn-ea"/>
              <a:cs typeface="新宋体" panose="02010609030101010101" charset="-122"/>
            </a:endParaRPr>
          </a:p>
          <a:p>
            <a:pPr marL="469900" indent="-457200" defTabSz="0">
              <a:lnSpc>
                <a:spcPct val="90000"/>
              </a:lnSpc>
              <a:spcBef>
                <a:spcPts val="1935"/>
              </a:spcBef>
              <a:buClr>
                <a:srgbClr val="FF0000"/>
              </a:buClr>
              <a:buFont typeface="Wingdings" panose="05000000000000000000" charset="0"/>
              <a:buChar char="l"/>
              <a:tabLst>
                <a:tab pos="423545" algn="l"/>
              </a:tabLst>
            </a:pPr>
            <a:r>
              <a:rPr sz="3200" spc="-5" dirty="0">
                <a:latin typeface="+mn-ea"/>
                <a:cs typeface="新宋体" panose="02010609030101010101" charset="-122"/>
              </a:rPr>
              <a:t>引起图像退化的原因</a:t>
            </a:r>
            <a:endParaRPr sz="3200">
              <a:latin typeface="+mn-ea"/>
              <a:cs typeface="新宋体" panose="02010609030101010101" charset="-122"/>
            </a:endParaRPr>
          </a:p>
          <a:p>
            <a:pPr marL="927100" indent="-457200" defTabSz="0">
              <a:lnSpc>
                <a:spcPct val="90000"/>
              </a:lnSpc>
              <a:spcBef>
                <a:spcPts val="23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800">
                <a:latin typeface="+mn-ea"/>
                <a:cs typeface="新宋体" panose="02010609030101010101" charset="-122"/>
              </a:rPr>
              <a:t>透镜像差/色差</a:t>
            </a:r>
          </a:p>
          <a:p>
            <a:pPr marL="927100" indent="-457200" defTabSz="0">
              <a:lnSpc>
                <a:spcPct val="90000"/>
              </a:lnSpc>
              <a:spcBef>
                <a:spcPts val="23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800">
                <a:latin typeface="+mn-ea"/>
                <a:cs typeface="新宋体" panose="02010609030101010101" charset="-122"/>
              </a:rPr>
              <a:t>聚焦不准(失焦，限制了图像锐度)</a:t>
            </a:r>
          </a:p>
          <a:p>
            <a:pPr marL="927100" indent="-457200" defTabSz="0">
              <a:lnSpc>
                <a:spcPct val="90000"/>
              </a:lnSpc>
              <a:spcBef>
                <a:spcPts val="23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800">
                <a:latin typeface="+mn-ea"/>
                <a:cs typeface="新宋体" panose="02010609030101010101" charset="-122"/>
              </a:rPr>
              <a:t>模糊(限制频谱宽度)</a:t>
            </a:r>
            <a:endParaRPr lang="en-US" sz="2800">
              <a:latin typeface="+mn-ea"/>
              <a:cs typeface="新宋体" panose="02010609030101010101" charset="-122"/>
            </a:endParaRPr>
          </a:p>
          <a:p>
            <a:pPr marL="927100" indent="-457200" defTabSz="0">
              <a:lnSpc>
                <a:spcPct val="90000"/>
              </a:lnSpc>
              <a:spcBef>
                <a:spcPts val="23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800">
                <a:latin typeface="+mn-ea"/>
                <a:cs typeface="新宋体" panose="02010609030101010101" charset="-122"/>
                <a:sym typeface="+mn-ea"/>
              </a:rPr>
              <a:t>抖动(机械、电子</a:t>
            </a:r>
            <a:r>
              <a:rPr lang="en-US" sz="2800">
                <a:latin typeface="+mn-ea"/>
                <a:cs typeface="新宋体" panose="02010609030101010101" charset="-122"/>
                <a:sym typeface="+mn-ea"/>
              </a:rPr>
              <a:t>)</a:t>
            </a:r>
            <a:endParaRPr sz="2800">
              <a:latin typeface="+mn-ea"/>
              <a:cs typeface="新宋体" panose="02010609030101010101" charset="-122"/>
            </a:endParaRPr>
          </a:p>
          <a:p>
            <a:pPr marL="927100" indent="-457200" defTabSz="0">
              <a:lnSpc>
                <a:spcPct val="90000"/>
              </a:lnSpc>
              <a:spcBef>
                <a:spcPts val="23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800">
                <a:latin typeface="+mn-ea"/>
                <a:cs typeface="新宋体" panose="02010609030101010101" charset="-122"/>
              </a:rPr>
              <a:t>噪声(是一个统计过程)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文本框 219148"/>
          <p:cNvSpPr txBox="1"/>
          <p:nvPr/>
        </p:nvSpPr>
        <p:spPr>
          <a:xfrm>
            <a:off x="1009015" y="2143760"/>
            <a:ext cx="8936990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>
              <a:lnSpc>
                <a:spcPct val="125000"/>
              </a:lnSpc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当一幅图像中存在的唯一退化因素是噪声</a:t>
            </a:r>
            <a:r>
              <a:rPr lang="en-US" altLang="zh-CN" sz="2600" i="1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n</a:t>
            </a:r>
            <a:r>
              <a:rPr lang="en-US" altLang="zh-CN" sz="260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(</a:t>
            </a:r>
            <a:r>
              <a:rPr lang="en-US" altLang="zh-CN" sz="2600" i="1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x</a:t>
            </a:r>
            <a:r>
              <a:rPr lang="en-US" altLang="zh-CN" sz="260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,</a:t>
            </a:r>
            <a:r>
              <a:rPr lang="en-US" altLang="zh-CN" sz="2600" i="1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y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，并且噪声与图像不相关时，则在空间域中的退化图像就可以表示为： </a:t>
            </a:r>
          </a:p>
        </p:txBody>
      </p:sp>
      <p:graphicFrame>
        <p:nvGraphicFramePr>
          <p:cNvPr id="69636" name="对象 219149"/>
          <p:cNvGraphicFramePr/>
          <p:nvPr/>
        </p:nvGraphicFramePr>
        <p:xfrm>
          <a:off x="3272155" y="3333750"/>
          <a:ext cx="336359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r:id="rId3" imgW="1625600" imgH="203200" progId="Equation.3">
                  <p:embed/>
                </p:oleObj>
              </mc:Choice>
              <mc:Fallback>
                <p:oleObj r:id="rId3" imgW="1625600" imgH="203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2155" y="3333750"/>
                        <a:ext cx="336359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2" name="文本框 219151"/>
          <p:cNvSpPr txBox="1"/>
          <p:nvPr/>
        </p:nvSpPr>
        <p:spPr>
          <a:xfrm>
            <a:off x="880745" y="4572000"/>
            <a:ext cx="9613265" cy="2492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在图像中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仅存在噪声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一种退化因素的情况下，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图像</a:t>
            </a:r>
            <a:r>
              <a:rPr lang="zh-CN" altLang="en-US" sz="2600" smtClean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的复原和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图像的增强就几乎完全没有区别。 </a:t>
            </a:r>
          </a:p>
          <a:p>
            <a:pPr lvl="0" indent="0" eaLnBrk="0" hangingPunct="0">
              <a:lnSpc>
                <a:spcPct val="120000"/>
              </a:lnSpc>
            </a:pPr>
            <a:r>
              <a:rPr lang="zh-CN"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由于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噪声项未知，</a:t>
            </a:r>
            <a:r>
              <a:rPr lang="zh-CN"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所以无法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从g(x,y)减去噪 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声</a:t>
            </a:r>
            <a:r>
              <a:rPr lang="zh-CN"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，因此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选择空间滤波方法进行图像复原</a:t>
            </a:r>
            <a:r>
              <a:rPr lang="zh-CN"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。</a:t>
            </a:r>
          </a:p>
          <a:p>
            <a:pPr lvl="0" indent="0" eaLnBrk="0" hangingPunct="0">
              <a:lnSpc>
                <a:spcPct val="120000"/>
              </a:lnSpc>
            </a:pPr>
            <a:endParaRPr lang="zh-CN" altLang="en-US" sz="26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0115" y="5078730"/>
            <a:ext cx="64223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69900" marR="5080" defTabSz="0">
              <a:lnSpc>
                <a:spcPct val="100000"/>
              </a:lnSpc>
              <a:spcBef>
                <a:spcPts val="1165"/>
              </a:spcBef>
              <a:tabLst>
                <a:tab pos="847725" algn="l"/>
              </a:tabLst>
            </a:pPr>
            <a:endParaRPr lang="zh-CN" altLang="en-US"/>
          </a:p>
        </p:txBody>
      </p:sp>
      <p:sp>
        <p:nvSpPr>
          <p:cNvPr id="7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5.3  </a:t>
            </a:r>
            <a:r>
              <a:rPr lang="zh-CN" altLang="en-US" sz="3200" dirty="0"/>
              <a:t>空间滤波</a:t>
            </a:r>
            <a:endParaRPr lang="zh-CN" altLang="en-US" dirty="0"/>
          </a:p>
        </p:txBody>
      </p:sp>
      <p:graphicFrame>
        <p:nvGraphicFramePr>
          <p:cNvPr id="6" name="对象 219149"/>
          <p:cNvGraphicFramePr/>
          <p:nvPr/>
        </p:nvGraphicFramePr>
        <p:xfrm>
          <a:off x="3272155" y="4074795"/>
          <a:ext cx="327787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r:id="rId5" imgW="1612900" imgH="203200" progId="Equation.3">
                  <p:embed/>
                </p:oleObj>
              </mc:Choice>
              <mc:Fallback>
                <p:oleObj r:id="rId5" imgW="1612900" imgH="203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2155" y="4074795"/>
                        <a:ext cx="3277870" cy="44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0745" y="1563370"/>
            <a:ext cx="9659620" cy="5221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335" indent="-13335" defTabSz="0">
              <a:lnSpc>
                <a:spcPct val="100000"/>
              </a:lnSpc>
              <a:tabLst>
                <a:tab pos="1197610" algn="l"/>
              </a:tabLst>
            </a:pPr>
            <a:r>
              <a:rPr sz="3200" spc="-5" smtClean="0">
                <a:latin typeface="+mn-ea"/>
                <a:cs typeface="新宋体" panose="02010609030101010101" charset="-122"/>
                <a:sym typeface="+mn-ea"/>
              </a:rPr>
              <a:t>空间滤波器</a:t>
            </a:r>
            <a:endParaRPr sz="3200" spc="-5" dirty="0">
              <a:latin typeface="+mn-ea"/>
              <a:cs typeface="新宋体" panose="02010609030101010101" charset="-122"/>
              <a:sym typeface="+mn-ea"/>
            </a:endParaRPr>
          </a:p>
          <a:p>
            <a:pPr marL="470535" lvl="1" indent="-13335" defTabSz="0">
              <a:lnSpc>
                <a:spcPct val="100000"/>
              </a:lnSpc>
              <a:spcBef>
                <a:spcPts val="1675"/>
              </a:spcBef>
              <a:tabLst>
                <a:tab pos="1621790" algn="l"/>
              </a:tabLst>
            </a:pPr>
            <a:r>
              <a:rPr lang="zh-CN" altLang="en-US" sz="2600" spc="-5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Wingdings" panose="05000000000000000000"/>
                <a:sym typeface="+mn-ea"/>
              </a:rPr>
              <a:t>一、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均值滤波器</a:t>
            </a:r>
          </a:p>
          <a:p>
            <a:pPr marL="470535" marR="5080" lvl="1" indent="-13335">
              <a:lnSpc>
                <a:spcPct val="100000"/>
              </a:lnSpc>
              <a:spcBef>
                <a:spcPts val="2025"/>
              </a:spcBef>
            </a:pP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算术均值滤波器</a:t>
            </a:r>
            <a:r>
              <a:rPr lang="en-US" sz="2600" b="1" spc="-5" baseline="30000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1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、</a:t>
            </a: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几何均值滤波器</a:t>
            </a:r>
            <a:r>
              <a:rPr lang="en-US" sz="2600" b="1" spc="-5" baseline="30000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2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、</a:t>
            </a: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谐波均值滤波器</a:t>
            </a:r>
            <a:r>
              <a:rPr lang="en-US" sz="2600" b="1" spc="-5" baseline="30000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3</a:t>
            </a: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、逆谐波均值滤波器</a:t>
            </a:r>
            <a:r>
              <a:rPr lang="en-US" sz="2600" b="1" spc="-5" baseline="30000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4</a:t>
            </a:r>
            <a:endParaRPr sz="2600" b="1" spc="-5" dirty="0">
              <a:solidFill>
                <a:srgbClr val="002060"/>
              </a:solidFill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  <a:sym typeface="+mn-ea"/>
            </a:endParaRPr>
          </a:p>
          <a:p>
            <a:pPr marL="470535" lvl="1" indent="-13335" defTabSz="0">
              <a:lnSpc>
                <a:spcPct val="100000"/>
              </a:lnSpc>
              <a:spcBef>
                <a:spcPts val="1700"/>
              </a:spcBef>
              <a:tabLst>
                <a:tab pos="1621790" algn="l"/>
              </a:tabLst>
            </a:pPr>
            <a:r>
              <a:rPr lang="zh-CN" altLang="en-US" sz="2600" spc="-5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Wingdings" panose="05000000000000000000"/>
                <a:sym typeface="+mn-ea"/>
              </a:rPr>
              <a:t>二、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顺序统计滤波器</a:t>
            </a:r>
          </a:p>
          <a:p>
            <a:pPr marL="470535" marR="5080" lvl="1" indent="-13335">
              <a:lnSpc>
                <a:spcPct val="100000"/>
              </a:lnSpc>
              <a:spcBef>
                <a:spcPts val="2020"/>
              </a:spcBef>
            </a:pP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中值滤波器</a:t>
            </a:r>
            <a:r>
              <a:rPr lang="en-US" sz="2600" b="1" spc="-5" baseline="30000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5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、最大值滤波器、最小值滤波器、</a:t>
            </a: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中点滤波器</a:t>
            </a:r>
            <a:r>
              <a:rPr lang="en-US" sz="2600" b="1" spc="-5" baseline="30000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6</a:t>
            </a:r>
            <a:r>
              <a:rPr sz="2600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、修正后的阿尔法均值滤波器</a:t>
            </a:r>
          </a:p>
          <a:p>
            <a:pPr marL="470535" lvl="1" indent="-13335" defTabSz="0">
              <a:lnSpc>
                <a:spcPct val="100000"/>
              </a:lnSpc>
              <a:spcBef>
                <a:spcPts val="1700"/>
              </a:spcBef>
              <a:tabLst>
                <a:tab pos="1621790" algn="l"/>
              </a:tabLst>
            </a:pPr>
            <a:r>
              <a:rPr lang="zh-CN" altLang="en-US"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三、</a:t>
            </a: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自适应滤波器</a:t>
            </a:r>
          </a:p>
          <a:p>
            <a:pPr marL="470535" lvl="1" indent="-13335">
              <a:lnSpc>
                <a:spcPct val="100000"/>
              </a:lnSpc>
              <a:spcBef>
                <a:spcPts val="2090"/>
              </a:spcBef>
            </a:pPr>
            <a:r>
              <a:rPr sz="2600" spc="-5" dirty="0"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自适应局部噪声消除滤波器、</a:t>
            </a:r>
            <a:r>
              <a:rPr sz="2600" b="1" spc="-5" dirty="0">
                <a:solidFill>
                  <a:srgbClr val="002060"/>
                </a:solidFill>
                <a:latin typeface="Times New Roman" panose="02020603050405020304" charset="0"/>
                <a:ea typeface="楷体" panose="02010609060101010101" charset="-122"/>
                <a:cs typeface="新宋体" panose="02010609030101010101" charset="-122"/>
                <a:sym typeface="+mn-ea"/>
              </a:rPr>
              <a:t>自适应中值滤波器</a:t>
            </a:r>
            <a:endParaRPr lang="zh-CN" altLang="en-US" sz="2600" spc="-5" dirty="0">
              <a:latin typeface="Times New Roman" panose="02020603050405020304" charset="0"/>
              <a:ea typeface="楷体" panose="0201060906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sym typeface="+mn-ea"/>
              </a:rPr>
              <a:t>频域滤波器</a:t>
            </a:r>
            <a:endParaRPr lang="zh-CN" altLang="en-US" dirty="0">
              <a:sym typeface="+mn-e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48197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anose="02020603050405020304" charset="0"/>
                <a:ea typeface="华光楷体_CNKI" panose="02000500000000000000" charset="-122"/>
              </a:rPr>
              <a:t>是首先进行某种变换，将图像从空间域转换到变换域，然后从频率上把噪声分为高中低频噪声，用这种变换域的方法就可以把不同频率的噪声分离，之后进行反变换将图像从变换域转换到原始空间域，最终达到去除图像噪声的目的。</a:t>
            </a:r>
          </a:p>
          <a:p>
            <a:pPr>
              <a:lnSpc>
                <a:spcPct val="120000"/>
              </a:lnSpc>
            </a:pPr>
            <a:endParaRPr lang="zh-CN" altLang="en-US" sz="1400">
              <a:latin typeface="Times New Roman" panose="02020603050405020304" charset="0"/>
              <a:ea typeface="华光楷体_CNKI" panose="020005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charset="0"/>
                <a:ea typeface="华光楷体_CNKI" panose="02000500000000000000" charset="-122"/>
              </a:rPr>
              <a:t>傅里叶变换分析</a:t>
            </a:r>
            <a:r>
              <a:rPr lang="zh-CN" altLang="en-US" sz="2600">
                <a:latin typeface="Times New Roman" panose="02020603050405020304" charset="0"/>
                <a:ea typeface="华光楷体_CNKI" panose="02000500000000000000" charset="-122"/>
              </a:rPr>
              <a:t>各种滤波器的频率特性，对于一幅图像来说在分析其频率特性时，它的边缘，突出部分以及颗粒噪声往往代表图像信号的高频分量，而大面积的图像背景区则代表图像信号的低频分量。因此，使用滤波的方法滤除其高频部分也就可以去除噪声，使得图像得到一定的平滑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+mn-ea"/>
              </a:rPr>
              <a:t>基于频域的降噪方法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2723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华光楷体_CNKI" panose="02000500000000000000" charset="-122"/>
                <a:ea typeface="华光楷体_CNKI" panose="02000500000000000000" charset="-122"/>
              </a:rPr>
              <a:t>带阻滤波器：衰减一定频率范围内的信号。允许低于某个阈值或高于另一个阈值的频率通过。</a:t>
            </a:r>
          </a:p>
          <a:p>
            <a:pPr>
              <a:lnSpc>
                <a:spcPct val="120000"/>
              </a:lnSpc>
            </a:pPr>
            <a:endParaRPr lang="zh-CN" altLang="en-US" sz="3200">
              <a:latin typeface="华光楷体_CNKI" panose="02000500000000000000" charset="-122"/>
              <a:ea typeface="华光楷体_CNKI" panose="020005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华光楷体_CNKI" panose="02000500000000000000" charset="-122"/>
                <a:ea typeface="华光楷体_CNKI" panose="02000500000000000000" charset="-122"/>
              </a:rPr>
              <a:t>带通滤波器：只允许特定频带内的信号通过，允许高于低阈值和低于高个阈值的频率通过。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+mn-ea"/>
              </a:rPr>
              <a:t>基于频域的降噪方法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3235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华光楷体_CNKI" panose="02000500000000000000" charset="-122"/>
                <a:ea typeface="华光楷体_CNKI" panose="02000500000000000000" charset="-122"/>
              </a:rPr>
              <a:t>高通滤波器：图像在变换加移动中心后，频谱图上从中间到外面，频率上依次是从低频到高频，因此把中间一小部分去掉，就相当于高通滤波器；</a:t>
            </a:r>
          </a:p>
          <a:p>
            <a:pPr>
              <a:lnSpc>
                <a:spcPct val="120000"/>
              </a:lnSpc>
            </a:pPr>
            <a:endParaRPr lang="zh-CN" altLang="en-US" sz="3200">
              <a:latin typeface="华光楷体_CNKI" panose="02000500000000000000" charset="-122"/>
              <a:ea typeface="华光楷体_CNKI" panose="02000500000000000000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华光楷体_CNKI" panose="02000500000000000000" charset="-122"/>
                <a:ea typeface="华光楷体_CNKI" panose="02000500000000000000" charset="-122"/>
              </a:rPr>
              <a:t>低通滤波器：低通滤波器就是把上述模板的1变成0，0变成1，相对于保留中间小部分，周围全部去掉；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+mn-ea"/>
              </a:rPr>
              <a:t>基于频域的降噪方法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247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latin typeface="华光楷体_CNKI" panose="02000500000000000000" charset="-122"/>
                <a:ea typeface="华光楷体_CNKI" panose="02000500000000000000" charset="-122"/>
              </a:rPr>
              <a:t>陷波滤波器：滤波器可以在某一个频率点迅速衰减输入信号，以达到阻碍此频率信号通过的滤波效果。理想的陷波滤波器的频率响应特点是：要在消除的信号频率点其值等于零，而在其他频率处其值不为零且要等于1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+mn-ea"/>
              </a:rPr>
              <a:t>基于频域的降噪方法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3417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charset="0"/>
                <a:ea typeface="华光楷体_CNKI" panose="02000500000000000000" charset="-122"/>
              </a:rPr>
              <a:t>最佳陷波滤波器：一般能处理一个以上的干扰分量或者多个周期性的噪声，相比于其他的滤波方法，最佳陷波滤波可以最小化复原的估计值            的局部方差。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charset="0"/>
                <a:ea typeface="华光楷体_CNKI" panose="02000500000000000000" charset="-122"/>
              </a:rPr>
              <a:t>1</a:t>
            </a:r>
            <a:r>
              <a:rPr lang="zh-CN" altLang="en-US" sz="2800">
                <a:latin typeface="Times New Roman" panose="02020603050405020304" charset="0"/>
                <a:ea typeface="华光楷体_CNKI" panose="02000500000000000000" charset="-122"/>
              </a:rPr>
              <a:t>、屏蔽干扰的主要成分，然后从被污染的图像中减去该模式的一个可变的加权部分。提取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华光楷体_CNKI" panose="02000500000000000000" charset="-122"/>
              </a:rPr>
              <a:t>干扰模式中的主频率分量</a:t>
            </a:r>
            <a:r>
              <a:rPr lang="zh-CN" altLang="en-US" sz="2800">
                <a:latin typeface="Times New Roman" panose="02020603050405020304" charset="0"/>
                <a:ea typeface="华光楷体_CNKI" panose="02000500000000000000" charset="-122"/>
              </a:rPr>
              <a:t>。空间域中的噪音的相对模式可由下式获得：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95445" y="3335655"/>
          <a:ext cx="108204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r:id="rId4" imgW="482600" imgH="241300" progId="Equation.KSEE3">
                  <p:embed/>
                </p:oleObj>
              </mc:Choice>
              <mc:Fallback>
                <p:oleObj r:id="rId4" imgW="482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5445" y="3335655"/>
                        <a:ext cx="108204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05940" y="5832475"/>
          <a:ext cx="5223510" cy="68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r:id="rId6" imgW="1930400" imgH="254000" progId="Equation.KSEE3">
                  <p:embed/>
                </p:oleObj>
              </mc:Choice>
              <mc:Fallback>
                <p:oleObj r:id="rId6" imgW="19304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5940" y="5832475"/>
                        <a:ext cx="5223510" cy="687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+mn-ea"/>
              </a:rPr>
              <a:t>基于频域的降噪方法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3853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charset="0"/>
                <a:ea typeface="华光楷体_CNKI" panose="02000500000000000000" charset="-122"/>
              </a:rPr>
              <a:t>最佳陷波滤波器：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charset="0"/>
                <a:ea typeface="华光楷体_CNKI" panose="02000500000000000000" charset="-122"/>
              </a:rPr>
              <a:t>2.</a:t>
            </a:r>
            <a:r>
              <a:rPr lang="zh-CN" altLang="en-US" sz="2800">
                <a:latin typeface="Times New Roman" panose="02020603050405020304" charset="0"/>
                <a:ea typeface="华光楷体_CNKI" panose="02000500000000000000" charset="-122"/>
              </a:rPr>
              <a:t>是从被污染的图像中减去该模式的一个可变的加权部分，其用公式表示为</a:t>
            </a:r>
          </a:p>
          <a:p>
            <a:pPr>
              <a:lnSpc>
                <a:spcPct val="130000"/>
              </a:lnSpc>
            </a:pPr>
            <a:endParaRPr lang="zh-CN" altLang="en-US" sz="2400">
              <a:latin typeface="Times New Roman" panose="02020603050405020304" charset="0"/>
            </a:endParaRPr>
          </a:p>
          <a:p>
            <a:pPr>
              <a:lnSpc>
                <a:spcPct val="130000"/>
              </a:lnSpc>
            </a:pPr>
            <a:endParaRPr lang="zh-CN" altLang="en-US" sz="2400">
              <a:latin typeface="Times New Roman" panose="0202060305040502030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smtClean="0">
                <a:latin typeface="华光楷体_CNKI" panose="02000500000000000000" charset="-122"/>
                <a:ea typeface="华光楷体_CNKI" panose="02000500000000000000" charset="-122"/>
              </a:rPr>
              <a:t>其中                     </a:t>
            </a:r>
            <a:r>
              <a:rPr lang="zh-CN" altLang="en-US" sz="2800">
                <a:latin typeface="华光楷体_CNKI" panose="02000500000000000000" charset="-122"/>
                <a:ea typeface="华光楷体_CNKI" panose="02000500000000000000" charset="-122"/>
              </a:rPr>
              <a:t>即为最佳陷波滤波的权重函数，我们可以通过下面两个公式进行计算。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87780" y="3941445"/>
          <a:ext cx="467614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r:id="rId4" imgW="2044700" imgH="241300" progId="Equation.KSEE3">
                  <p:embed/>
                </p:oleObj>
              </mc:Choice>
              <mc:Fallback>
                <p:oleObj r:id="rId4" imgW="2044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7780" y="3941445"/>
                        <a:ext cx="467614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23656"/>
              </p:ext>
            </p:extLst>
          </p:nvPr>
        </p:nvGraphicFramePr>
        <p:xfrm>
          <a:off x="1689100" y="4924425"/>
          <a:ext cx="110426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r:id="rId6" imgW="482600" imgH="203200" progId="Equation.KSEE3">
                  <p:embed/>
                </p:oleObj>
              </mc:Choice>
              <mc:Fallback>
                <p:oleObj r:id="rId6" imgW="482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9100" y="4924425"/>
                        <a:ext cx="1104265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93520" y="6081078"/>
          <a:ext cx="5666740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r:id="rId8" imgW="2476500" imgH="482600" progId="Equation.KSEE3">
                  <p:embed/>
                </p:oleObj>
              </mc:Choice>
              <mc:Fallback>
                <p:oleObj r:id="rId8" imgW="2476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3520" y="6081078"/>
                        <a:ext cx="5666740" cy="110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80745" y="1602105"/>
            <a:ext cx="83800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ym typeface="+mn-ea"/>
              </a:rPr>
              <a:t>基于频域的降噪方法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0745" y="2173605"/>
            <a:ext cx="9541510" cy="3971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charset="0"/>
              </a:rPr>
              <a:t>最佳陷波滤波器：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</a:rPr>
              <a:t>空间域转化将频域且图像居中</a:t>
            </a:r>
            <a:r>
              <a:rPr lang="en-US" altLang="zh-CN" sz="2800">
                <a:latin typeface="Times New Roman" panose="02020603050405020304" charset="0"/>
              </a:rPr>
              <a:t>,</a:t>
            </a:r>
            <a:r>
              <a:rPr lang="zh-CN" altLang="en-US" sz="2800">
                <a:latin typeface="Times New Roman" panose="02020603050405020304" charset="0"/>
              </a:rPr>
              <a:t>傅里叶变换后乘</a:t>
            </a:r>
            <a:r>
              <a:rPr lang="en-US" altLang="zh-CN" sz="2800">
                <a:latin typeface="Times New Roman" panose="02020603050405020304" charset="0"/>
              </a:rPr>
              <a:t>(-1)</a:t>
            </a:r>
            <a:r>
              <a:rPr lang="en-US" altLang="zh-CN" sz="2800" baseline="30000">
                <a:latin typeface="Times New Roman" panose="02020603050405020304" charset="0"/>
              </a:rPr>
              <a:t>x+y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</a:rPr>
              <a:t>通过观察频域图像，确定需要排除的频率成分，制作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</a:rPr>
              <a:t>陷波带通</a:t>
            </a:r>
            <a:r>
              <a:rPr lang="zh-CN" altLang="en-US" sz="2800">
                <a:latin typeface="Times New Roman" panose="02020603050405020304" charset="0"/>
              </a:rPr>
              <a:t>滤波。 </a:t>
            </a:r>
            <a:r>
              <a:rPr lang="en-US" altLang="zh-CN" sz="2800">
                <a:latin typeface="Times New Roman" panose="02020603050405020304" charset="0"/>
              </a:rPr>
              <a:t>H</a:t>
            </a:r>
            <a:r>
              <a:rPr lang="en-US" altLang="zh-CN" sz="2800" baseline="-25000">
                <a:latin typeface="Times New Roman" panose="02020603050405020304" charset="0"/>
              </a:rPr>
              <a:t>e</a:t>
            </a:r>
            <a:r>
              <a:rPr lang="zh-CN" altLang="en-US" sz="2800">
                <a:latin typeface="Times New Roman" panose="02020603050405020304" charset="0"/>
              </a:rPr>
              <a:t>(u,v)=kH</a:t>
            </a:r>
            <a:r>
              <a:rPr lang="en-US" altLang="zh-CN" sz="2800" baseline="-25000">
                <a:latin typeface="Times New Roman" panose="02020603050405020304" charset="0"/>
              </a:rPr>
              <a:t>np</a:t>
            </a:r>
            <a:r>
              <a:rPr lang="zh-CN" altLang="en-US" sz="2800">
                <a:latin typeface="Times New Roman" panose="02020603050405020304" charset="0"/>
              </a:rPr>
              <a:t>(u,v)+c,为了方便，取k=1。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</a:rPr>
              <a:t>卷积运算</a:t>
            </a:r>
            <a:r>
              <a:rPr lang="en-US" altLang="zh-CN" sz="2800">
                <a:latin typeface="Times New Roman" panose="02020603050405020304" charset="0"/>
              </a:rPr>
              <a:t>F(u,v)*He(u,v)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</a:rPr>
              <a:t>滤波后图像的傅里叶反变换，在空间域显示噪声模式。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>
                <a:latin typeface="Times New Roman" panose="02020603050405020304" charset="0"/>
              </a:rPr>
              <a:t>受污染图像减去噪声模式的加权得到结果。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96626"/>
          <p:cNvSpPr txBox="1"/>
          <p:nvPr/>
        </p:nvSpPr>
        <p:spPr>
          <a:xfrm>
            <a:off x="1733338" y="10924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6" name="文本框 196628"/>
          <p:cNvSpPr txBox="1"/>
          <p:nvPr/>
        </p:nvSpPr>
        <p:spPr>
          <a:xfrm>
            <a:off x="1733338" y="248594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7" name="文本框 196629"/>
          <p:cNvSpPr txBox="1"/>
          <p:nvPr/>
        </p:nvSpPr>
        <p:spPr>
          <a:xfrm>
            <a:off x="1733338" y="248594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6633" name="文本框 196632"/>
          <p:cNvSpPr txBox="1"/>
          <p:nvPr/>
        </p:nvSpPr>
        <p:spPr>
          <a:xfrm>
            <a:off x="804545" y="2252980"/>
            <a:ext cx="9715500" cy="2522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         设 </a:t>
            </a:r>
            <a:r>
              <a:rPr lang="en-US" altLang="zh-CN" sz="2800" i="1" err="1">
                <a:latin typeface="Times New Roman" panose="02020603050405020304" charset="0"/>
              </a:rPr>
              <a:t>f 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是具有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zh-CN" altLang="en-US" sz="2800" dirty="0">
                <a:latin typeface="Times New Roman" panose="02020603050405020304" charset="0"/>
              </a:rPr>
              <a:t>个均匀采样值的一维离散函数，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为具有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zh-CN" altLang="en-US" sz="2800" dirty="0">
                <a:latin typeface="Times New Roman" panose="02020603050405020304" charset="0"/>
              </a:rPr>
              <a:t>个均匀采样值的系统脉冲响应， </a:t>
            </a:r>
            <a:r>
              <a:rPr lang="en-US" altLang="zh-CN" sz="2800" i="1" err="1">
                <a:latin typeface="Times New Roman" panose="02020603050405020304" charset="0"/>
              </a:rPr>
              <a:t>g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是系统的输出函数。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       当利用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charset="0"/>
              </a:rPr>
              <a:t>卷积计算</a:t>
            </a:r>
            <a:r>
              <a:rPr lang="zh-CN" altLang="en-US" sz="2800" dirty="0">
                <a:latin typeface="Times New Roman" panose="02020603050405020304" charset="0"/>
              </a:rPr>
              <a:t> </a:t>
            </a:r>
            <a:r>
              <a:rPr lang="en-US" altLang="zh-CN" sz="2800" i="1" err="1">
                <a:latin typeface="Times New Roman" panose="02020603050405020304" charset="0"/>
              </a:rPr>
              <a:t>g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时，由</a:t>
            </a:r>
            <a:r>
              <a:rPr lang="en-US" altLang="zh-CN" sz="2800" i="1" err="1">
                <a:latin typeface="Times New Roman" panose="02020603050405020304" charset="0"/>
              </a:rPr>
              <a:t>A</a:t>
            </a:r>
            <a:r>
              <a:rPr lang="zh-CN" altLang="en-US" sz="2800" dirty="0">
                <a:latin typeface="Times New Roman" panose="02020603050405020304" charset="0"/>
              </a:rPr>
              <a:t>个样本表示的函数与由</a:t>
            </a:r>
            <a:r>
              <a:rPr lang="en-US" altLang="zh-CN" sz="2800" i="1" err="1">
                <a:latin typeface="Times New Roman" panose="02020603050405020304" charset="0"/>
              </a:rPr>
              <a:t>C</a:t>
            </a:r>
            <a:r>
              <a:rPr lang="zh-CN" altLang="en-US" sz="2800" dirty="0">
                <a:latin typeface="Times New Roman" panose="02020603050405020304" charset="0"/>
              </a:rPr>
              <a:t>个样本表示的另一个函数进行卷积将</a:t>
            </a:r>
            <a:r>
              <a:rPr lang="zh-CN" altLang="en-US" sz="3000" dirty="0">
                <a:latin typeface="Times New Roman" panose="02020603050405020304" charset="0"/>
              </a:rPr>
              <a:t>得到</a:t>
            </a:r>
            <a:r>
              <a:rPr lang="zh-CN" altLang="en-US" sz="2800" dirty="0">
                <a:latin typeface="Times New Roman" panose="02020603050405020304" charset="0"/>
              </a:rPr>
              <a:t> 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zh-CN" altLang="en-US" sz="2800" dirty="0">
                <a:latin typeface="Times New Roman" panose="02020603050405020304" charset="0"/>
              </a:rPr>
              <a:t>个样本序列。 </a:t>
            </a:r>
            <a:endParaRPr lang="en-US" altLang="zh-CN" sz="2800">
              <a:latin typeface="Times New Roman" panose="02020603050405020304" charset="0"/>
            </a:endParaRPr>
          </a:p>
        </p:txBody>
      </p:sp>
      <p:sp>
        <p:nvSpPr>
          <p:cNvPr id="16390" name="矩形 280595"/>
          <p:cNvSpPr txBox="1"/>
          <p:nvPr/>
        </p:nvSpPr>
        <p:spPr>
          <a:xfrm>
            <a:off x="880745" y="1486535"/>
            <a:ext cx="7757795" cy="725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宋体" panose="02010600030101010101" pitchFamily="2" charset="-122"/>
              </a:rPr>
              <a:t>离散退化模型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268291"/>
          <p:cNvSpPr txBox="1"/>
          <p:nvPr/>
        </p:nvSpPr>
        <p:spPr>
          <a:xfrm>
            <a:off x="1733338" y="10924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0245" name="组合 268297"/>
          <p:cNvGrpSpPr/>
          <p:nvPr/>
        </p:nvGrpSpPr>
        <p:grpSpPr>
          <a:xfrm>
            <a:off x="1384300" y="2562225"/>
            <a:ext cx="7344410" cy="2570480"/>
            <a:chOff x="408" y="1026"/>
            <a:chExt cx="5109" cy="1905"/>
          </a:xfrm>
        </p:grpSpPr>
        <p:pic>
          <p:nvPicPr>
            <p:cNvPr id="10246" name="内容占位符 268298" descr="常见的具体退化模型 - 1"/>
            <p:cNvPicPr>
              <a:picLocks noGrp="1" noChangeAspect="1"/>
            </p:cNvPicPr>
            <p:nvPr>
              <p:ph sz="quarter" idx="4294967295"/>
            </p:nvPr>
          </p:nvPicPr>
          <p:blipFill>
            <a:blip r:embed="rId2"/>
            <a:srcRect l="25099" t="28249" r="35655" b="37500"/>
            <a:stretch>
              <a:fillRect/>
            </a:stretch>
          </p:blipFill>
          <p:spPr>
            <a:xfrm>
              <a:off x="413" y="1026"/>
              <a:ext cx="1242" cy="931"/>
            </a:xfrm>
          </p:spPr>
        </p:pic>
        <p:pic>
          <p:nvPicPr>
            <p:cNvPr id="10247" name="内容占位符 268299" descr="常见的具体退化模型 - 3"/>
            <p:cNvPicPr>
              <a:picLocks noGrp="1" noChangeAspect="1"/>
            </p:cNvPicPr>
            <p:nvPr>
              <p:ph sz="quarter" idx="4294967295"/>
            </p:nvPr>
          </p:nvPicPr>
          <p:blipFill>
            <a:blip r:embed="rId3"/>
            <a:srcRect l="23401" t="28249" r="35065" b="36909"/>
            <a:stretch>
              <a:fillRect/>
            </a:stretch>
          </p:blipFill>
          <p:spPr>
            <a:xfrm>
              <a:off x="1666" y="1047"/>
              <a:ext cx="1242" cy="931"/>
            </a:xfrm>
          </p:spPr>
        </p:pic>
        <p:pic>
          <p:nvPicPr>
            <p:cNvPr id="10248" name="内容占位符 268300" descr="常见的具体退化模型 - 5"/>
            <p:cNvPicPr>
              <a:picLocks noGrp="1" noChangeAspect="1"/>
            </p:cNvPicPr>
            <p:nvPr>
              <p:ph sz="quarter" idx="4294967295"/>
            </p:nvPr>
          </p:nvPicPr>
          <p:blipFill>
            <a:blip r:embed="rId4"/>
            <a:srcRect l="25099" t="28249" r="35065" b="37500"/>
            <a:stretch>
              <a:fillRect/>
            </a:stretch>
          </p:blipFill>
          <p:spPr>
            <a:xfrm>
              <a:off x="2981" y="1047"/>
              <a:ext cx="1242" cy="931"/>
            </a:xfrm>
          </p:spPr>
        </p:pic>
        <p:pic>
          <p:nvPicPr>
            <p:cNvPr id="10249" name="内容占位符 268301" descr="常见的具体退化模型 - 7"/>
            <p:cNvPicPr>
              <a:picLocks noGrp="1" noChangeAspect="1"/>
            </p:cNvPicPr>
            <p:nvPr>
              <p:ph sz="quarter" idx="4294967295"/>
            </p:nvPr>
          </p:nvPicPr>
          <p:blipFill>
            <a:blip r:embed="rId5"/>
            <a:srcRect l="25836" t="28249" r="36761" b="37697"/>
            <a:stretch>
              <a:fillRect/>
            </a:stretch>
          </p:blipFill>
          <p:spPr>
            <a:xfrm>
              <a:off x="4269" y="1047"/>
              <a:ext cx="1242" cy="931"/>
            </a:xfrm>
          </p:spPr>
        </p:pic>
        <p:pic>
          <p:nvPicPr>
            <p:cNvPr id="10250" name="图片 268302" descr="常见的具体退化模型 - 2"/>
            <p:cNvPicPr>
              <a:picLocks noChangeAspect="1"/>
            </p:cNvPicPr>
            <p:nvPr/>
          </p:nvPicPr>
          <p:blipFill>
            <a:blip r:embed="rId6"/>
            <a:srcRect l="25099" t="28249" r="35065" b="35925"/>
            <a:stretch>
              <a:fillRect/>
            </a:stretch>
          </p:blipFill>
          <p:spPr>
            <a:xfrm>
              <a:off x="408" y="2002"/>
              <a:ext cx="1270" cy="9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51" name="图片 268303" descr="常见的具体退化模型 - 4"/>
            <p:cNvPicPr/>
            <p:nvPr/>
          </p:nvPicPr>
          <p:blipFill>
            <a:blip r:embed="rId7"/>
            <a:srcRect l="23401" t="28249" r="35065" b="36417"/>
            <a:stretch>
              <a:fillRect/>
            </a:stretch>
          </p:blipFill>
          <p:spPr>
            <a:xfrm>
              <a:off x="1655" y="2002"/>
              <a:ext cx="1225" cy="9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52" name="图片 268304" descr="常见的具体退化模型 - 6"/>
            <p:cNvPicPr>
              <a:picLocks noChangeAspect="1"/>
            </p:cNvPicPr>
            <p:nvPr/>
          </p:nvPicPr>
          <p:blipFill>
            <a:blip r:embed="rId8"/>
            <a:srcRect l="25099" t="28249" r="35065" b="37697"/>
            <a:stretch>
              <a:fillRect/>
            </a:stretch>
          </p:blipFill>
          <p:spPr>
            <a:xfrm>
              <a:off x="2971" y="2002"/>
              <a:ext cx="1247" cy="9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53" name="图片 268305" descr="常见的具体退化模型 - 8"/>
            <p:cNvPicPr>
              <a:picLocks noChangeAspect="1"/>
            </p:cNvPicPr>
            <p:nvPr/>
          </p:nvPicPr>
          <p:blipFill>
            <a:blip r:embed="rId9"/>
            <a:srcRect l="23474" t="28249" r="36688" b="37697"/>
            <a:stretch>
              <a:fillRect/>
            </a:stretch>
          </p:blipFill>
          <p:spPr>
            <a:xfrm>
              <a:off x="4195" y="2002"/>
              <a:ext cx="1322" cy="92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54" name="矩形 268306"/>
          <p:cNvSpPr/>
          <p:nvPr/>
        </p:nvSpPr>
        <p:spPr>
          <a:xfrm>
            <a:off x="1404189" y="5091111"/>
            <a:ext cx="8819312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非线性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退化     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空间模糊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退化   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平移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退化 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叠加随机噪声退化</a:t>
            </a:r>
          </a:p>
        </p:txBody>
      </p:sp>
      <p:sp>
        <p:nvSpPr>
          <p:cNvPr id="268309" name="文本框 268308"/>
          <p:cNvSpPr txBox="1"/>
          <p:nvPr/>
        </p:nvSpPr>
        <p:spPr>
          <a:xfrm>
            <a:off x="972185" y="1598295"/>
            <a:ext cx="7361555" cy="6524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</a:pPr>
            <a:r>
              <a:rPr lang="en-US" altLang="zh-CN" sz="2800" strike="noStrike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常见的4种退化现象的物理模型</a:t>
            </a:r>
            <a:r>
              <a:rPr lang="zh-CN" altLang="en-US" sz="28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80595"/>
          <p:cNvSpPr txBox="1"/>
          <p:nvPr/>
        </p:nvSpPr>
        <p:spPr>
          <a:xfrm>
            <a:off x="880745" y="1489710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2800" spc="-5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1.  一维离散退化模型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682910" y="2401169"/>
          <a:ext cx="309816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1" name="文本框 4"/>
          <p:cNvSpPr txBox="1"/>
          <p:nvPr/>
        </p:nvSpPr>
        <p:spPr>
          <a:xfrm>
            <a:off x="1672590" y="2386965"/>
            <a:ext cx="114681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i="1">
                <a:latin typeface="Times New Roman" panose="02020603050405020304" charset="0"/>
                <a:ea typeface="宋体" panose="02010600030101010101" pitchFamily="2" charset="-122"/>
              </a:rPr>
              <a:t>f </a:t>
            </a:r>
            <a:r>
              <a:rPr lang="en-US" altLang="zh-CN" sz="2800" i="1" baseline="-25000"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452" name="文本框 5"/>
          <p:cNvSpPr txBox="1"/>
          <p:nvPr/>
        </p:nvSpPr>
        <p:spPr>
          <a:xfrm>
            <a:off x="5781340" y="2326239"/>
            <a:ext cx="912094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3200" i="1"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r>
              <a:rPr lang="en-US" altLang="zh-CN" sz="3200" i="1" baseline="-25000"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3200" i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6692649" y="2401169"/>
          <a:ext cx="309816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69" name="对象 90157"/>
          <p:cNvGraphicFramePr/>
          <p:nvPr/>
        </p:nvGraphicFramePr>
        <p:xfrm>
          <a:off x="2972435" y="5556250"/>
          <a:ext cx="6162040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r:id="rId3" imgW="3009900" imgH="431800" progId="Equation.3">
                  <p:embed/>
                </p:oleObj>
              </mc:Choice>
              <mc:Fallback>
                <p:oleObj r:id="rId3" imgW="30099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2435" y="5556250"/>
                        <a:ext cx="6162040" cy="993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356023" y="4891992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4929237" y="3824557"/>
          <a:ext cx="3098165" cy="52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2870716" y="4893742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3376657" y="4884989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3910608" y="4895493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4435806" y="4895493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4929492" y="4904246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5433682" y="4914750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/>
          <p:nvPr/>
        </p:nvGraphicFramePr>
        <p:xfrm>
          <a:off x="5958880" y="4925254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6484078" y="4925254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6988268" y="4935758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7522219" y="4935758"/>
          <a:ext cx="3107055" cy="5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6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5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4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3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2</a:t>
                      </a:r>
                    </a:p>
                  </a:txBody>
                  <a:tcPr marL="100837" marR="100837" marT="50418" marB="50418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90">
                          <a:solidFill>
                            <a:srgbClr val="000099"/>
                          </a:solidFill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L="100837" marR="100837" marT="50418" marB="5041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95709"/>
          <p:cNvSpPr txBox="1"/>
          <p:nvPr/>
        </p:nvSpPr>
        <p:spPr>
          <a:xfrm>
            <a:off x="914400" y="1965960"/>
            <a:ext cx="9571355" cy="190205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smtClean="0">
                <a:latin typeface="Times New Roman" panose="02020603050405020304" charset="0"/>
              </a:rPr>
              <a:t>由于</a:t>
            </a:r>
            <a:r>
              <a:rPr lang="zh-CN" altLang="en-US" sz="2800" dirty="0">
                <a:latin typeface="Times New Roman" panose="02020603050405020304" charset="0"/>
              </a:rPr>
              <a:t>离散卷积和离散傅里叶变换均是针对周期函数定义的，为了避免离散卷积的周期性序列之间发生相互重叠现象</a:t>
            </a:r>
            <a:r>
              <a:rPr lang="zh-CN" altLang="en-US" dirty="0">
                <a:latin typeface="Times New Roman" panose="02020603050405020304" charset="0"/>
              </a:rPr>
              <a:t>，</a:t>
            </a:r>
            <a:r>
              <a:rPr lang="zh-CN" altLang="en-US" sz="2800" dirty="0">
                <a:latin typeface="Times New Roman" panose="02020603050405020304" charset="0"/>
              </a:rPr>
              <a:t>必须对函数        和        进行周期性延拓</a:t>
            </a:r>
            <a:r>
              <a:rPr lang="zh-CN" altLang="en-US" dirty="0">
                <a:latin typeface="Times New Roman" panose="02020603050405020304" charset="0"/>
              </a:rPr>
              <a:t>，</a:t>
            </a:r>
            <a:r>
              <a:rPr lang="zh-CN" altLang="en-US" sz="2800" dirty="0">
                <a:latin typeface="Times New Roman" panose="02020603050405020304" charset="0"/>
              </a:rPr>
              <a:t>并取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</a:rPr>
              <a:t>M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</a:rPr>
              <a:t>，</a:t>
            </a:r>
            <a:r>
              <a:rPr lang="zh-CN" altLang="en-US" sz="2800" dirty="0">
                <a:latin typeface="Times New Roman" panose="02020603050405020304" charset="0"/>
              </a:rPr>
              <a:t>则有</a:t>
            </a:r>
            <a:r>
              <a:rPr lang="zh-CN" altLang="en-US" sz="2800" b="1" dirty="0">
                <a:latin typeface="Times New Roman" panose="02020603050405020304" charset="0"/>
              </a:rPr>
              <a:t>： </a:t>
            </a:r>
          </a:p>
        </p:txBody>
      </p:sp>
      <p:graphicFrame>
        <p:nvGraphicFramePr>
          <p:cNvPr id="19458" name="对象 195710"/>
          <p:cNvGraphicFramePr/>
          <p:nvPr/>
        </p:nvGraphicFramePr>
        <p:xfrm>
          <a:off x="1875693" y="3959715"/>
          <a:ext cx="5188955" cy="58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r:id="rId3" imgW="2044700" imgH="228600" progId="Equation.3">
                  <p:embed/>
                </p:oleObj>
              </mc:Choice>
              <mc:Fallback>
                <p:oleObj r:id="rId3" imgW="20447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5693" y="3959715"/>
                        <a:ext cx="5188955" cy="5899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5712"/>
          <p:cNvGraphicFramePr/>
          <p:nvPr/>
        </p:nvGraphicFramePr>
        <p:xfrm>
          <a:off x="1878273" y="4754515"/>
          <a:ext cx="5190706" cy="5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r:id="rId5" imgW="2044700" imgH="228600" progId="Equation.3">
                  <p:embed/>
                </p:oleObj>
              </mc:Choice>
              <mc:Fallback>
                <p:oleObj r:id="rId5" imgW="20447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273" y="4754515"/>
                        <a:ext cx="5190706" cy="5794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内容占位符 195714"/>
          <p:cNvGraphicFramePr>
            <a:graphicFrameLocks noGrp="1"/>
          </p:cNvGraphicFramePr>
          <p:nvPr>
            <p:ph sz="half" idx="1"/>
          </p:nvPr>
        </p:nvGraphicFramePr>
        <p:xfrm>
          <a:off x="2436041" y="3344541"/>
          <a:ext cx="672253" cy="43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r:id="rId7" imgW="347980" imgH="206375" progId="Equation.DSMT4">
                  <p:embed/>
                </p:oleObj>
              </mc:Choice>
              <mc:Fallback>
                <p:oleObj r:id="rId7" imgW="347980" imgH="20637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6041" y="3344541"/>
                        <a:ext cx="672253" cy="435914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内容占位符 195716"/>
          <p:cNvGraphicFramePr>
            <a:graphicFrameLocks noGrp="1"/>
          </p:cNvGraphicFramePr>
          <p:nvPr>
            <p:ph sz="half" idx="2"/>
          </p:nvPr>
        </p:nvGraphicFramePr>
        <p:xfrm>
          <a:off x="3586406" y="3321646"/>
          <a:ext cx="721272" cy="48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r:id="rId9" imgW="321945" imgH="206375" progId="Equation.DSMT4">
                  <p:embed/>
                </p:oleObj>
              </mc:Choice>
              <mc:Fallback>
                <p:oleObj r:id="rId9" imgW="321945" imgH="20637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6406" y="3321646"/>
                        <a:ext cx="721272" cy="481431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矩形 280595"/>
          <p:cNvSpPr txBox="1"/>
          <p:nvPr/>
        </p:nvSpPr>
        <p:spPr>
          <a:xfrm>
            <a:off x="876935" y="1454785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宋体" panose="02010600030101010101" pitchFamily="2" charset="-122"/>
              </a:rPr>
              <a:t>1.  一维离散退化模型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90144"/>
          <p:cNvSpPr txBox="1"/>
          <p:nvPr/>
        </p:nvSpPr>
        <p:spPr>
          <a:xfrm>
            <a:off x="2571538" y="12448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482" name="文本框 90145"/>
          <p:cNvSpPr txBox="1"/>
          <p:nvPr/>
        </p:nvSpPr>
        <p:spPr>
          <a:xfrm>
            <a:off x="2571538" y="12448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485" name="文本框 90149"/>
          <p:cNvSpPr txBox="1"/>
          <p:nvPr/>
        </p:nvSpPr>
        <p:spPr>
          <a:xfrm>
            <a:off x="1647190" y="1243330"/>
            <a:ext cx="8025765" cy="703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en-US" altLang="zh-CN" sz="2865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0486" name="对象 90152"/>
          <p:cNvGraphicFramePr/>
          <p:nvPr/>
        </p:nvGraphicFramePr>
        <p:xfrm>
          <a:off x="2928673" y="2345977"/>
          <a:ext cx="4844076" cy="100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r:id="rId3" imgW="2400300" imgH="457200" progId="Equation.3">
                  <p:embed/>
                </p:oleObj>
              </mc:Choice>
              <mc:Fallback>
                <p:oleObj r:id="rId3" imgW="24003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673" y="2345977"/>
                        <a:ext cx="4844076" cy="100312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90154"/>
          <p:cNvGraphicFramePr/>
          <p:nvPr/>
        </p:nvGraphicFramePr>
        <p:xfrm>
          <a:off x="2928673" y="3459397"/>
          <a:ext cx="4844076" cy="103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r:id="rId5" imgW="2387600" imgH="457200" progId="Equation.3">
                  <p:embed/>
                </p:oleObj>
              </mc:Choice>
              <mc:Fallback>
                <p:oleObj r:id="rId5" imgW="2387600" imgH="457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8673" y="3459397"/>
                        <a:ext cx="4844076" cy="103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文本框 90156"/>
          <p:cNvSpPr txBox="1"/>
          <p:nvPr/>
        </p:nvSpPr>
        <p:spPr>
          <a:xfrm>
            <a:off x="881380" y="4481830"/>
            <a:ext cx="9566275" cy="124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35000"/>
              </a:lnSpc>
            </a:pPr>
            <a:r>
              <a:rPr lang="en-US" altLang="zh-CN" sz="2800" i="1" err="1">
                <a:latin typeface="Times New Roman" panose="02020603050405020304" charset="0"/>
              </a:rPr>
              <a:t>f</a:t>
            </a:r>
            <a:r>
              <a:rPr lang="en-US" altLang="zh-CN" sz="2800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和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i="1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均成为周期长度为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charset="0"/>
              </a:rPr>
              <a:t>M</a:t>
            </a:r>
            <a:r>
              <a:rPr lang="zh-CN" altLang="en-US" sz="2800" dirty="0">
                <a:latin typeface="Times New Roman" panose="02020603050405020304" charset="0"/>
              </a:rPr>
              <a:t>的周期性离散函数，且它们两者的卷积为：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r>
              <a:rPr lang="zh-CN" altLang="en-US" sz="2800" dirty="0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20491" name="对象 90157"/>
          <p:cNvGraphicFramePr/>
          <p:nvPr/>
        </p:nvGraphicFramePr>
        <p:xfrm>
          <a:off x="1941195" y="5807075"/>
          <a:ext cx="6590030" cy="10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r:id="rId7" imgW="3009900" imgH="431800" progId="Equation.3">
                  <p:embed/>
                </p:oleObj>
              </mc:Choice>
              <mc:Fallback>
                <p:oleObj r:id="rId7" imgW="30099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195" y="5807075"/>
                        <a:ext cx="6590030" cy="1040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矩形 280595"/>
          <p:cNvSpPr txBox="1"/>
          <p:nvPr/>
        </p:nvSpPr>
        <p:spPr>
          <a:xfrm>
            <a:off x="880745" y="1466215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宋体" panose="02010600030101010101" pitchFamily="2" charset="-122"/>
              </a:rPr>
              <a:t>1.  一维离散退化模型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0140" y="271907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40140" y="374650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3175" y="609854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</a:p>
        </p:txBody>
      </p:sp>
      <p:sp>
        <p:nvSpPr>
          <p:cNvPr id="10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91177"/>
          <p:cNvSpPr txBox="1"/>
          <p:nvPr/>
        </p:nvSpPr>
        <p:spPr>
          <a:xfrm>
            <a:off x="1733338" y="10924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6" name="文本框 91178"/>
          <p:cNvSpPr txBox="1"/>
          <p:nvPr/>
        </p:nvSpPr>
        <p:spPr>
          <a:xfrm>
            <a:off x="1733338" y="10924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7" name="文本框 91179"/>
          <p:cNvSpPr txBox="1"/>
          <p:nvPr/>
        </p:nvSpPr>
        <p:spPr>
          <a:xfrm>
            <a:off x="1733338" y="248594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8" name="文本框 91180"/>
          <p:cNvSpPr txBox="1"/>
          <p:nvPr/>
        </p:nvSpPr>
        <p:spPr>
          <a:xfrm>
            <a:off x="1733338" y="248594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9" name="文本框 91182"/>
          <p:cNvSpPr txBox="1"/>
          <p:nvPr/>
        </p:nvSpPr>
        <p:spPr>
          <a:xfrm>
            <a:off x="937895" y="2183765"/>
            <a:ext cx="3017520" cy="703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若设：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0330" y="2476500"/>
            <a:ext cx="5782310" cy="1281430"/>
            <a:chOff x="3918" y="3060"/>
            <a:chExt cx="9106" cy="2018"/>
          </a:xfrm>
        </p:grpSpPr>
        <p:graphicFrame>
          <p:nvGraphicFramePr>
            <p:cNvPr id="21510" name="对象 91183"/>
            <p:cNvGraphicFramePr/>
            <p:nvPr/>
          </p:nvGraphicFramePr>
          <p:xfrm>
            <a:off x="3999" y="3060"/>
            <a:ext cx="8945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5" r:id="rId3" imgW="2819400" imgH="254000" progId="Equation.3">
                    <p:embed/>
                  </p:oleObj>
                </mc:Choice>
                <mc:Fallback>
                  <p:oleObj r:id="rId3" imgW="2819400" imgH="2540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99" y="3060"/>
                          <a:ext cx="8945" cy="8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对象 91185"/>
            <p:cNvGraphicFramePr/>
            <p:nvPr/>
          </p:nvGraphicFramePr>
          <p:xfrm>
            <a:off x="3918" y="4204"/>
            <a:ext cx="9106" cy="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6" r:id="rId5" imgW="2857500" imgH="254000" progId="Equation.3">
                    <p:embed/>
                  </p:oleObj>
                </mc:Choice>
                <mc:Fallback>
                  <p:oleObj r:id="rId5" imgW="2857500" imgH="254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18" y="4204"/>
                          <a:ext cx="9106" cy="8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4" name="矩形 91189"/>
          <p:cNvSpPr/>
          <p:nvPr/>
        </p:nvSpPr>
        <p:spPr>
          <a:xfrm>
            <a:off x="938530" y="3894455"/>
            <a:ext cx="7331710" cy="5283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altLang="en-US" sz="2865" dirty="0">
                <a:latin typeface="Times New Roman" panose="02020603050405020304" charset="0"/>
              </a:rPr>
              <a:t>矩阵表示形式</a:t>
            </a:r>
            <a:r>
              <a:rPr lang="zh-CN" altLang="en-US" sz="1985" dirty="0">
                <a:latin typeface="Times New Roman" panose="02020603050405020304" charset="0"/>
              </a:rPr>
              <a:t> ：               </a:t>
            </a:r>
          </a:p>
        </p:txBody>
      </p:sp>
      <p:graphicFrame>
        <p:nvGraphicFramePr>
          <p:cNvPr id="21516" name="对象 91193"/>
          <p:cNvGraphicFramePr/>
          <p:nvPr/>
        </p:nvGraphicFramePr>
        <p:xfrm>
          <a:off x="3434715" y="3926205"/>
          <a:ext cx="122491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r:id="rId7" imgW="487680" imgH="205105" progId="Equation.3">
                  <p:embed/>
                </p:oleObj>
              </mc:Choice>
              <mc:Fallback>
                <p:oleObj r:id="rId7" imgW="487680" imgH="20510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4715" y="3926205"/>
                        <a:ext cx="1224915" cy="49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91195"/>
          <p:cNvGraphicFramePr/>
          <p:nvPr/>
        </p:nvGraphicFramePr>
        <p:xfrm>
          <a:off x="1960245" y="4689475"/>
          <a:ext cx="737425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r:id="rId9" imgW="4394200" imgH="939800" progId="Equation.3">
                  <p:embed/>
                </p:oleObj>
              </mc:Choice>
              <mc:Fallback>
                <p:oleObj r:id="rId9" imgW="4394200" imgH="939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0245" y="4689475"/>
                        <a:ext cx="7374255" cy="189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矩形 280595"/>
          <p:cNvSpPr txBox="1"/>
          <p:nvPr/>
        </p:nvSpPr>
        <p:spPr>
          <a:xfrm>
            <a:off x="880745" y="1455420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宋体" panose="02010600030101010101" pitchFamily="2" charset="-122"/>
              </a:rPr>
              <a:t>1.  一维离散退化模型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60180" y="254254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60180" y="330073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17660" y="549529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7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98713"/>
          <p:cNvSpPr txBox="1"/>
          <p:nvPr/>
        </p:nvSpPr>
        <p:spPr>
          <a:xfrm>
            <a:off x="2571538" y="17020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31" name="文本框 198714"/>
          <p:cNvSpPr txBox="1"/>
          <p:nvPr/>
        </p:nvSpPr>
        <p:spPr>
          <a:xfrm>
            <a:off x="2571538" y="17020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34" name="文本框 198718"/>
          <p:cNvSpPr txBox="1"/>
          <p:nvPr/>
        </p:nvSpPr>
        <p:spPr>
          <a:xfrm>
            <a:off x="817245" y="2180590"/>
            <a:ext cx="9761220" cy="1285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根据 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i="1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的周期性可知有 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>
                <a:latin typeface="Times New Roman" panose="02020603050405020304" charset="0"/>
              </a:rPr>
              <a:t>)=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 err="1">
                <a:latin typeface="Times New Roman" panose="02020603050405020304" charset="0"/>
              </a:rPr>
              <a:t>+</a:t>
            </a:r>
            <a:r>
              <a:rPr lang="en-US" altLang="zh-CN" sz="2800" i="1" err="1">
                <a:latin typeface="Times New Roman" panose="02020603050405020304" charset="0"/>
              </a:rPr>
              <a:t>M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，所以可以将</a:t>
            </a:r>
            <a:r>
              <a:rPr lang="en-US" altLang="zh-CN" sz="2800" i="1">
                <a:latin typeface="Times New Roman" panose="02020603050405020304" charset="0"/>
              </a:rPr>
              <a:t>H</a:t>
            </a:r>
            <a:r>
              <a:rPr lang="zh-CN" altLang="en-US" sz="2800" dirty="0">
                <a:latin typeface="Times New Roman" panose="02020603050405020304" charset="0"/>
              </a:rPr>
              <a:t>进一步写成： </a:t>
            </a:r>
          </a:p>
        </p:txBody>
      </p:sp>
      <p:sp>
        <p:nvSpPr>
          <p:cNvPr id="22536" name="矩形 198725"/>
          <p:cNvSpPr/>
          <p:nvPr/>
        </p:nvSpPr>
        <p:spPr>
          <a:xfrm>
            <a:off x="951459" y="6423986"/>
            <a:ext cx="5869940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00" dirty="0">
                <a:latin typeface="Times New Roman" panose="02020603050405020304" charset="0"/>
              </a:rPr>
              <a:t>可以看出，矩阵</a:t>
            </a:r>
            <a:r>
              <a:rPr lang="en-US" altLang="zh-CN" sz="2800" i="1">
                <a:latin typeface="Times New Roman" panose="02020603050405020304" charset="0"/>
              </a:rPr>
              <a:t>H</a:t>
            </a:r>
            <a:r>
              <a:rPr lang="zh-CN" altLang="en-US" sz="2800" dirty="0">
                <a:latin typeface="Times New Roman" panose="02020603050405020304" charset="0"/>
              </a:rPr>
              <a:t>是一个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charset="0"/>
              </a:rPr>
              <a:t>循环矩阵</a:t>
            </a:r>
            <a:r>
              <a:rPr lang="zh-CN" altLang="en-US" sz="2800" dirty="0">
                <a:latin typeface="Times New Roman" panose="02020603050405020304" charset="0"/>
              </a:rPr>
              <a:t>。 </a:t>
            </a:r>
          </a:p>
        </p:txBody>
      </p:sp>
      <p:grpSp>
        <p:nvGrpSpPr>
          <p:cNvPr id="22537" name="组合 198727"/>
          <p:cNvGrpSpPr/>
          <p:nvPr/>
        </p:nvGrpSpPr>
        <p:grpSpPr>
          <a:xfrm>
            <a:off x="2399603" y="3472026"/>
            <a:ext cx="5483066" cy="2393151"/>
            <a:chOff x="1204" y="2486"/>
            <a:chExt cx="3132" cy="1367"/>
          </a:xfrm>
        </p:grpSpPr>
        <p:graphicFrame>
          <p:nvGraphicFramePr>
            <p:cNvPr id="22538" name="对象 198728"/>
            <p:cNvGraphicFramePr/>
            <p:nvPr/>
          </p:nvGraphicFramePr>
          <p:xfrm>
            <a:off x="1204" y="2486"/>
            <a:ext cx="3132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r:id="rId3" imgW="2489200" imgH="939800" progId="Equation.3">
                    <p:embed/>
                  </p:oleObj>
                </mc:Choice>
                <mc:Fallback>
                  <p:oleObj r:id="rId3" imgW="2489200" imgH="939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rcRect t="-3401"/>
                        <a:stretch>
                          <a:fillRect/>
                        </a:stretch>
                      </p:blipFill>
                      <p:spPr>
                        <a:xfrm>
                          <a:off x="1204" y="2486"/>
                          <a:ext cx="3132" cy="1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直接连接符 198729"/>
            <p:cNvSpPr/>
            <p:nvPr/>
          </p:nvSpPr>
          <p:spPr>
            <a:xfrm flipH="1">
              <a:off x="2199" y="2659"/>
              <a:ext cx="1587" cy="227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2540" name="直接连接符 198730"/>
            <p:cNvSpPr/>
            <p:nvPr/>
          </p:nvSpPr>
          <p:spPr>
            <a:xfrm flipH="1">
              <a:off x="2199" y="2977"/>
              <a:ext cx="1587" cy="227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2541" name="直接连接符 198731"/>
            <p:cNvSpPr/>
            <p:nvPr/>
          </p:nvSpPr>
          <p:spPr>
            <a:xfrm flipH="1">
              <a:off x="2199" y="3249"/>
              <a:ext cx="1587" cy="227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2542" name="任意多边形 198732"/>
            <p:cNvSpPr/>
            <p:nvPr/>
          </p:nvSpPr>
          <p:spPr>
            <a:xfrm>
              <a:off x="1436" y="2560"/>
              <a:ext cx="2329" cy="1293"/>
            </a:xfrm>
            <a:custGeom>
              <a:avLst/>
              <a:gdLst/>
              <a:ahLst/>
              <a:cxnLst/>
              <a:rect l="0" t="0" r="0" b="0"/>
              <a:pathLst>
                <a:path w="2329" h="1293">
                  <a:moveTo>
                    <a:pt x="2329" y="1036"/>
                  </a:moveTo>
                  <a:cubicBezTo>
                    <a:pt x="1743" y="1096"/>
                    <a:pt x="1158" y="1157"/>
                    <a:pt x="787" y="1172"/>
                  </a:cubicBezTo>
                  <a:cubicBezTo>
                    <a:pt x="416" y="1187"/>
                    <a:pt x="212" y="1293"/>
                    <a:pt x="106" y="1127"/>
                  </a:cubicBezTo>
                  <a:cubicBezTo>
                    <a:pt x="0" y="961"/>
                    <a:pt x="99" y="348"/>
                    <a:pt x="152" y="174"/>
                  </a:cubicBezTo>
                  <a:cubicBezTo>
                    <a:pt x="205" y="0"/>
                    <a:pt x="314" y="42"/>
                    <a:pt x="424" y="84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 sz="1985"/>
            </a:p>
          </p:txBody>
        </p:sp>
      </p:grpSp>
      <p:sp>
        <p:nvSpPr>
          <p:cNvPr id="18434" name="矩形 280595"/>
          <p:cNvSpPr txBox="1"/>
          <p:nvPr/>
        </p:nvSpPr>
        <p:spPr>
          <a:xfrm>
            <a:off x="817245" y="1455420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宋体" panose="02010600030101010101" pitchFamily="2" charset="-122"/>
              </a:rPr>
              <a:t>1.  一维离散退化模型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00365" y="4331335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8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79303"/>
          <p:cNvSpPr txBox="1"/>
          <p:nvPr/>
        </p:nvSpPr>
        <p:spPr>
          <a:xfrm>
            <a:off x="2342938" y="17020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4" name="文本框 179304"/>
          <p:cNvSpPr txBox="1"/>
          <p:nvPr/>
        </p:nvSpPr>
        <p:spPr>
          <a:xfrm>
            <a:off x="2342938" y="17020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8" name="文本框 179309"/>
          <p:cNvSpPr txBox="1"/>
          <p:nvPr/>
        </p:nvSpPr>
        <p:spPr>
          <a:xfrm>
            <a:off x="880745" y="2316480"/>
            <a:ext cx="9658985" cy="1285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设 </a:t>
            </a:r>
            <a:r>
              <a:rPr lang="en-US" altLang="zh-CN" sz="2800" i="1" err="1">
                <a:latin typeface="Times New Roman" panose="02020603050405020304" charset="0"/>
              </a:rPr>
              <a:t>f 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 err="1">
                <a:latin typeface="Times New Roman" panose="02020603050405020304" charset="0"/>
              </a:rPr>
              <a:t>,</a:t>
            </a:r>
            <a:r>
              <a:rPr lang="en-US" altLang="zh-CN" sz="2800" i="1" err="1">
                <a:latin typeface="Times New Roman" panose="02020603050405020304" charset="0"/>
              </a:rPr>
              <a:t>y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具有</a:t>
            </a:r>
            <a:r>
              <a:rPr lang="en-US" altLang="zh-CN" sz="2800" i="1" err="1">
                <a:latin typeface="Times New Roman" panose="02020603050405020304" charset="0"/>
              </a:rPr>
              <a:t>A</a:t>
            </a:r>
            <a:r>
              <a:rPr lang="en-US" altLang="zh-CN" sz="2800">
                <a:latin typeface="Times New Roman" panose="02020603050405020304" charset="0"/>
              </a:rPr>
              <a:t>×</a:t>
            </a:r>
            <a:r>
              <a:rPr lang="en-US" altLang="zh-CN" sz="2800" i="1" err="1">
                <a:latin typeface="Times New Roman" panose="02020603050405020304" charset="0"/>
              </a:rPr>
              <a:t>B</a:t>
            </a:r>
            <a:r>
              <a:rPr lang="zh-CN" altLang="en-US" sz="2800" dirty="0">
                <a:latin typeface="Times New Roman" panose="02020603050405020304" charset="0"/>
              </a:rPr>
              <a:t>个均匀采样值，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 err="1">
                <a:latin typeface="Times New Roman" panose="02020603050405020304" charset="0"/>
              </a:rPr>
              <a:t>,</a:t>
            </a:r>
            <a:r>
              <a:rPr lang="en-US" altLang="zh-CN" sz="2800" i="1" err="1">
                <a:latin typeface="Times New Roman" panose="02020603050405020304" charset="0"/>
              </a:rPr>
              <a:t>y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具有</a:t>
            </a:r>
            <a:r>
              <a:rPr lang="en-US" altLang="zh-CN" sz="2800" i="1" err="1">
                <a:latin typeface="Times New Roman" panose="02020603050405020304" charset="0"/>
              </a:rPr>
              <a:t>C</a:t>
            </a:r>
            <a:r>
              <a:rPr lang="en-US" altLang="zh-CN" sz="2800">
                <a:latin typeface="Times New Roman" panose="02020603050405020304" charset="0"/>
              </a:rPr>
              <a:t>×</a:t>
            </a:r>
            <a:r>
              <a:rPr lang="en-US" altLang="zh-CN" sz="2800" i="1" err="1">
                <a:latin typeface="Times New Roman" panose="02020603050405020304" charset="0"/>
              </a:rPr>
              <a:t>D</a:t>
            </a:r>
            <a:r>
              <a:rPr lang="zh-CN" altLang="en-US" sz="2800" dirty="0">
                <a:latin typeface="Times New Roman" panose="02020603050405020304" charset="0"/>
              </a:rPr>
              <a:t>个均匀采样值，把它们都周期性地延拓成</a:t>
            </a:r>
            <a:r>
              <a:rPr lang="en-US" altLang="zh-CN" sz="2800" i="1" err="1">
                <a:latin typeface="Times New Roman" panose="02020603050405020304" charset="0"/>
              </a:rPr>
              <a:t> M</a:t>
            </a:r>
            <a:r>
              <a:rPr lang="en-US" altLang="zh-CN" sz="2800">
                <a:latin typeface="Times New Roman" panose="02020603050405020304" charset="0"/>
              </a:rPr>
              <a:t>×</a:t>
            </a:r>
            <a:r>
              <a:rPr lang="en-US" altLang="zh-CN" sz="2800" i="1" err="1">
                <a:latin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</a:rPr>
              <a:t>个样本。即有： </a:t>
            </a:r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23559" name="对象 179310"/>
          <p:cNvGraphicFramePr/>
          <p:nvPr/>
        </p:nvGraphicFramePr>
        <p:xfrm>
          <a:off x="1268730" y="3601720"/>
          <a:ext cx="753872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r:id="rId3" imgW="3721100" imgH="482600" progId="Equation.3">
                  <p:embed/>
                </p:oleObj>
              </mc:Choice>
              <mc:Fallback>
                <p:oleObj r:id="rId3" imgW="3721100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730" y="3601720"/>
                        <a:ext cx="7538720" cy="1178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79312"/>
          <p:cNvGraphicFramePr/>
          <p:nvPr/>
        </p:nvGraphicFramePr>
        <p:xfrm>
          <a:off x="1291590" y="5222875"/>
          <a:ext cx="7515860" cy="111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r:id="rId5" imgW="3733800" imgH="482600" progId="Equation.3">
                  <p:embed/>
                </p:oleObj>
              </mc:Choice>
              <mc:Fallback>
                <p:oleObj r:id="rId5" imgW="3733800" imgH="482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1590" y="5222875"/>
                        <a:ext cx="7515860" cy="1115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矩形 280595"/>
          <p:cNvSpPr txBox="1"/>
          <p:nvPr/>
        </p:nvSpPr>
        <p:spPr>
          <a:xfrm>
            <a:off x="880745" y="1536065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宋体" panose="02010600030101010101" pitchFamily="2" charset="-122"/>
              </a:rPr>
              <a:t>2.  </a:t>
            </a:r>
            <a:r>
              <a:rPr lang="zh-CN" altLang="en-US">
                <a:sym typeface="宋体" panose="02010600030101010101" pitchFamily="2" charset="-122"/>
              </a:rPr>
              <a:t>二</a:t>
            </a:r>
            <a:r>
              <a:rPr lang="en-US" altLang="zh-CN">
                <a:sym typeface="宋体" panose="02010600030101010101" pitchFamily="2" charset="-122"/>
              </a:rPr>
              <a:t>维离散退化模型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49055" y="396240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49055" y="5552440"/>
            <a:ext cx="129857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10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191511"/>
          <p:cNvSpPr txBox="1"/>
          <p:nvPr/>
        </p:nvSpPr>
        <p:spPr>
          <a:xfrm>
            <a:off x="2495338" y="1010594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80" name="文本框 191512"/>
          <p:cNvSpPr txBox="1"/>
          <p:nvPr/>
        </p:nvSpPr>
        <p:spPr>
          <a:xfrm>
            <a:off x="2495338" y="1010594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81" name="文本框 191516"/>
          <p:cNvSpPr txBox="1"/>
          <p:nvPr/>
        </p:nvSpPr>
        <p:spPr>
          <a:xfrm>
            <a:off x="880110" y="2127885"/>
            <a:ext cx="9510395" cy="1285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i="1" err="1">
                <a:latin typeface="Times New Roman" panose="02020603050405020304" charset="0"/>
              </a:rPr>
              <a:t>f</a:t>
            </a:r>
            <a:r>
              <a:rPr lang="en-US" altLang="zh-CN" sz="2800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 err="1">
                <a:latin typeface="Times New Roman" panose="02020603050405020304" charset="0"/>
              </a:rPr>
              <a:t>,</a:t>
            </a:r>
            <a:r>
              <a:rPr lang="en-US" altLang="zh-CN" sz="2800" i="1" err="1">
                <a:latin typeface="Times New Roman" panose="02020603050405020304" charset="0"/>
              </a:rPr>
              <a:t>y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和</a:t>
            </a:r>
            <a:r>
              <a:rPr lang="en-US" altLang="zh-CN" sz="2800" i="1" err="1">
                <a:latin typeface="Times New Roman" panose="02020603050405020304" charset="0"/>
              </a:rPr>
              <a:t>h</a:t>
            </a:r>
            <a:r>
              <a:rPr lang="en-US" altLang="zh-CN" sz="2800" i="1" baseline="-25000" err="1">
                <a:latin typeface="Times New Roman" panose="02020603050405020304" charset="0"/>
              </a:rPr>
              <a:t>e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 err="1">
                <a:latin typeface="Times New Roman" panose="02020603050405020304" charset="0"/>
              </a:rPr>
              <a:t>,</a:t>
            </a:r>
            <a:r>
              <a:rPr lang="en-US" altLang="zh-CN" sz="2800" i="1" err="1">
                <a:latin typeface="Times New Roman" panose="02020603050405020304" charset="0"/>
              </a:rPr>
              <a:t>y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均成为在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zh-CN" altLang="en-US" sz="2800" dirty="0">
                <a:latin typeface="Times New Roman" panose="02020603050405020304" charset="0"/>
              </a:rPr>
              <a:t>和</a:t>
            </a:r>
            <a:r>
              <a:rPr lang="en-US" altLang="zh-CN" sz="2800" i="1" err="1">
                <a:latin typeface="Times New Roman" panose="02020603050405020304" charset="0"/>
              </a:rPr>
              <a:t>y</a:t>
            </a:r>
            <a:r>
              <a:rPr lang="zh-CN" altLang="en-US" sz="2800" dirty="0">
                <a:latin typeface="Times New Roman" panose="02020603050405020304" charset="0"/>
              </a:rPr>
              <a:t>方向上周期长度分别为</a:t>
            </a:r>
            <a:r>
              <a:rPr lang="en-US" altLang="zh-CN" sz="2800" i="1" err="1">
                <a:latin typeface="Times New Roman" panose="02020603050405020304" charset="0"/>
              </a:rPr>
              <a:t>M</a:t>
            </a:r>
            <a:r>
              <a:rPr lang="zh-CN" altLang="en-US" sz="2800" dirty="0">
                <a:latin typeface="Times New Roman" panose="02020603050405020304" charset="0"/>
              </a:rPr>
              <a:t>和</a:t>
            </a:r>
            <a:r>
              <a:rPr lang="en-US" altLang="zh-CN" sz="2800" i="1" err="1">
                <a:latin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</a:rPr>
              <a:t>的二维周期性离散函数，且它们两者的卷积为： </a:t>
            </a:r>
          </a:p>
        </p:txBody>
      </p:sp>
      <p:graphicFrame>
        <p:nvGraphicFramePr>
          <p:cNvPr id="24583" name="对象 191521"/>
          <p:cNvGraphicFramePr/>
          <p:nvPr>
            <p:extLst>
              <p:ext uri="{D42A27DB-BD31-4B8C-83A1-F6EECF244321}">
                <p14:modId xmlns:p14="http://schemas.microsoft.com/office/powerpoint/2010/main" val="1093133500"/>
              </p:ext>
            </p:extLst>
          </p:nvPr>
        </p:nvGraphicFramePr>
        <p:xfrm>
          <a:off x="880110" y="3413125"/>
          <a:ext cx="6811010" cy="110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r:id="rId3" imgW="2514600" imgH="431800" progId="Equation.3">
                  <p:embed/>
                </p:oleObj>
              </mc:Choice>
              <mc:Fallback>
                <p:oleObj r:id="rId3" imgW="25146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0110" y="3413125"/>
                        <a:ext cx="6811010" cy="1101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191523"/>
          <p:cNvGraphicFramePr/>
          <p:nvPr/>
        </p:nvGraphicFramePr>
        <p:xfrm>
          <a:off x="5958840" y="5354320"/>
          <a:ext cx="302323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r:id="rId5" imgW="1155700" imgH="203200" progId="Equation.3">
                  <p:embed/>
                </p:oleObj>
              </mc:Choice>
              <mc:Fallback>
                <p:oleObj r:id="rId5" imgW="11557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8840" y="5354320"/>
                        <a:ext cx="3023235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矩形 280595"/>
          <p:cNvSpPr txBox="1"/>
          <p:nvPr/>
        </p:nvSpPr>
        <p:spPr>
          <a:xfrm>
            <a:off x="880745" y="1522095"/>
            <a:ext cx="770255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宋体" panose="02010600030101010101" pitchFamily="2" charset="-122"/>
              </a:rPr>
              <a:t>2.  </a:t>
            </a:r>
            <a:r>
              <a:rPr lang="zh-CN" altLang="en-US">
                <a:sym typeface="宋体" panose="02010600030101010101" pitchFamily="2" charset="-122"/>
              </a:rPr>
              <a:t>二</a:t>
            </a:r>
            <a:r>
              <a:rPr lang="en-US" altLang="zh-CN">
                <a:sym typeface="宋体" panose="02010600030101010101" pitchFamily="2" charset="-122"/>
              </a:rPr>
              <a:t>维离散退化模型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88780" y="3761740"/>
            <a:ext cx="129857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式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11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graphicFrame>
        <p:nvGraphicFramePr>
          <p:cNvPr id="4" name="对象 191523"/>
          <p:cNvGraphicFramePr/>
          <p:nvPr/>
        </p:nvGraphicFramePr>
        <p:xfrm>
          <a:off x="5975350" y="5934710"/>
          <a:ext cx="299021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r:id="rId7" imgW="1143000" imgH="203200" progId="Equation.3">
                  <p:embed/>
                </p:oleObj>
              </mc:Choice>
              <mc:Fallback>
                <p:oleObj r:id="rId7" imgW="11430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5350" y="5934710"/>
                        <a:ext cx="2990215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92275"/>
          <p:cNvSpPr txBox="1"/>
          <p:nvPr/>
        </p:nvSpPr>
        <p:spPr>
          <a:xfrm>
            <a:off x="2495338" y="3106411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2" name="文本框 92276"/>
          <p:cNvSpPr txBox="1"/>
          <p:nvPr/>
        </p:nvSpPr>
        <p:spPr>
          <a:xfrm>
            <a:off x="2495338" y="3106411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3" name="文本框 92277"/>
          <p:cNvSpPr txBox="1"/>
          <p:nvPr/>
        </p:nvSpPr>
        <p:spPr>
          <a:xfrm>
            <a:off x="2495338" y="2262593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4" name="文本框 92278"/>
          <p:cNvSpPr txBox="1"/>
          <p:nvPr/>
        </p:nvSpPr>
        <p:spPr>
          <a:xfrm>
            <a:off x="2495338" y="2262593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5" name="文本框 92281"/>
          <p:cNvSpPr txBox="1"/>
          <p:nvPr/>
        </p:nvSpPr>
        <p:spPr>
          <a:xfrm>
            <a:off x="915670" y="2221230"/>
            <a:ext cx="9412605" cy="1285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噪声项</a:t>
            </a:r>
            <a:r>
              <a:rPr lang="en-US" altLang="zh-CN" sz="2800" i="1" err="1">
                <a:latin typeface="Times New Roman" panose="02020603050405020304" charset="0"/>
              </a:rPr>
              <a:t>n</a:t>
            </a:r>
            <a:r>
              <a:rPr lang="en-US" altLang="zh-CN" sz="2800" err="1">
                <a:latin typeface="Times New Roman" panose="02020603050405020304" charset="0"/>
              </a:rPr>
              <a:t>(</a:t>
            </a:r>
            <a:r>
              <a:rPr lang="en-US" altLang="zh-CN" sz="2800" i="1" err="1">
                <a:latin typeface="Times New Roman" panose="02020603050405020304" charset="0"/>
              </a:rPr>
              <a:t>x</a:t>
            </a:r>
            <a:r>
              <a:rPr lang="en-US" altLang="zh-CN" sz="2800" err="1">
                <a:latin typeface="Times New Roman" panose="02020603050405020304" charset="0"/>
              </a:rPr>
              <a:t>,</a:t>
            </a:r>
            <a:r>
              <a:rPr lang="en-US" altLang="zh-CN" sz="2800" i="1" err="1">
                <a:latin typeface="Times New Roman" panose="02020603050405020304" charset="0"/>
              </a:rPr>
              <a:t>y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也离散化，并周期性地延拓成</a:t>
            </a:r>
            <a:r>
              <a:rPr lang="en-US" altLang="zh-CN" sz="2800" i="1" err="1">
                <a:latin typeface="Times New Roman" panose="02020603050405020304" charset="0"/>
              </a:rPr>
              <a:t>M</a:t>
            </a:r>
            <a:r>
              <a:rPr lang="en-US" altLang="zh-CN" sz="2800">
                <a:latin typeface="Times New Roman" panose="02020603050405020304" charset="0"/>
              </a:rPr>
              <a:t>×</a:t>
            </a:r>
            <a:r>
              <a:rPr lang="en-US" altLang="zh-CN" sz="2800" i="1" err="1">
                <a:latin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</a:rPr>
              <a:t>个样本，并记为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charset="0"/>
              </a:rPr>
              <a:t>n</a:t>
            </a:r>
            <a:r>
              <a:rPr lang="en-US" altLang="zh-CN" sz="2800" b="1" baseline="-25000" err="1">
                <a:solidFill>
                  <a:srgbClr val="FF0000"/>
                </a:solidFill>
                <a:latin typeface="Times New Roman" panose="02020603050405020304" charset="0"/>
              </a:rPr>
              <a:t>e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charset="0"/>
              </a:rPr>
              <a:t>x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charset="0"/>
              </a:rPr>
              <a:t>,</a:t>
            </a:r>
            <a:r>
              <a:rPr lang="en-US" altLang="zh-CN" sz="2800" b="1" i="1" err="1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，则退化图像的二维离散模型就可以表示成： </a:t>
            </a:r>
          </a:p>
        </p:txBody>
      </p:sp>
      <p:graphicFrame>
        <p:nvGraphicFramePr>
          <p:cNvPr id="25606" name="对象 92282"/>
          <p:cNvGraphicFramePr/>
          <p:nvPr>
            <p:extLst>
              <p:ext uri="{D42A27DB-BD31-4B8C-83A1-F6EECF244321}">
                <p14:modId xmlns:p14="http://schemas.microsoft.com/office/powerpoint/2010/main" val="920285171"/>
              </p:ext>
            </p:extLst>
          </p:nvPr>
        </p:nvGraphicFramePr>
        <p:xfrm>
          <a:off x="985980" y="3702992"/>
          <a:ext cx="7369810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r:id="rId3" imgW="3048000" imgH="431800" progId="Equation.3">
                  <p:embed/>
                </p:oleObj>
              </mc:Choice>
              <mc:Fallback>
                <p:oleObj r:id="rId3" imgW="30480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980" y="3702992"/>
                        <a:ext cx="7369810" cy="1049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文本框 92288"/>
          <p:cNvSpPr txBox="1"/>
          <p:nvPr/>
        </p:nvSpPr>
        <p:spPr>
          <a:xfrm>
            <a:off x="978535" y="1537335"/>
            <a:ext cx="6732270" cy="59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lvl="0" indent="0">
              <a:lnSpc>
                <a:spcPct val="130000"/>
              </a:lnSpc>
              <a:buClr>
                <a:srgbClr val="000000"/>
              </a:buClr>
              <a:defRPr sz="2800" spc="-5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+mn-ea"/>
              </a:rPr>
              <a:t>3.图像的离散退化模型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23300" y="4029699"/>
            <a:ext cx="129857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式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12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graphicFrame>
        <p:nvGraphicFramePr>
          <p:cNvPr id="24585" name="对象 191523"/>
          <p:cNvGraphicFramePr/>
          <p:nvPr/>
        </p:nvGraphicFramePr>
        <p:xfrm>
          <a:off x="5882640" y="5811520"/>
          <a:ext cx="302323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r:id="rId5" imgW="1155700" imgH="203200" progId="Equation.3">
                  <p:embed/>
                </p:oleObj>
              </mc:Choice>
              <mc:Fallback>
                <p:oleObj r:id="rId5" imgW="11557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2640" y="5811520"/>
                        <a:ext cx="3023235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91523"/>
          <p:cNvGraphicFramePr/>
          <p:nvPr/>
        </p:nvGraphicFramePr>
        <p:xfrm>
          <a:off x="5899150" y="6391910"/>
          <a:ext cx="299021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r:id="rId7" imgW="1143000" imgH="203200" progId="Equation.3">
                  <p:embed/>
                </p:oleObj>
              </mc:Choice>
              <mc:Fallback>
                <p:oleObj r:id="rId7" imgW="11430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9150" y="6391910"/>
                        <a:ext cx="2990215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278531"/>
          <p:cNvSpPr txBox="1"/>
          <p:nvPr/>
        </p:nvSpPr>
        <p:spPr>
          <a:xfrm>
            <a:off x="2952538" y="10924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26" name="文本框 278532"/>
          <p:cNvSpPr txBox="1"/>
          <p:nvPr/>
        </p:nvSpPr>
        <p:spPr>
          <a:xfrm>
            <a:off x="2952538" y="1092412"/>
            <a:ext cx="3697393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endParaRPr lang="zh-CN" altLang="en-US" sz="1985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29" name="文本框 278536"/>
          <p:cNvSpPr txBox="1"/>
          <p:nvPr/>
        </p:nvSpPr>
        <p:spPr>
          <a:xfrm>
            <a:off x="880745" y="1674495"/>
            <a:ext cx="7716520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进一步可以将表示成矩阵形式： </a:t>
            </a:r>
          </a:p>
        </p:txBody>
      </p:sp>
      <p:graphicFrame>
        <p:nvGraphicFramePr>
          <p:cNvPr id="26631" name="对象 278538"/>
          <p:cNvGraphicFramePr/>
          <p:nvPr/>
        </p:nvGraphicFramePr>
        <p:xfrm>
          <a:off x="5870972" y="1780478"/>
          <a:ext cx="2223338" cy="55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r:id="rId3" imgW="728980" imgH="204470" progId="Equation.3">
                  <p:embed/>
                </p:oleObj>
              </mc:Choice>
              <mc:Fallback>
                <p:oleObj r:id="rId3" imgW="728980" imgH="20447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972" y="1780478"/>
                        <a:ext cx="2223338" cy="55320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矩形 278543"/>
          <p:cNvSpPr txBox="1"/>
          <p:nvPr/>
        </p:nvSpPr>
        <p:spPr>
          <a:xfrm>
            <a:off x="2040445" y="2459867"/>
            <a:ext cx="1316496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  <a:sym typeface="+mn-ea"/>
              </a:rPr>
              <a:t>也即： </a:t>
            </a:r>
          </a:p>
        </p:txBody>
      </p:sp>
      <p:graphicFrame>
        <p:nvGraphicFramePr>
          <p:cNvPr id="26634" name="对象 278544"/>
          <p:cNvGraphicFramePr/>
          <p:nvPr/>
        </p:nvGraphicFramePr>
        <p:xfrm>
          <a:off x="2992804" y="2550712"/>
          <a:ext cx="6591233" cy="214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r:id="rId5" imgW="4038600" imgH="1168400" progId="Equation.3">
                  <p:embed/>
                </p:oleObj>
              </mc:Choice>
              <mc:Fallback>
                <p:oleObj r:id="rId5" imgW="4038600" imgH="1168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2804" y="2550712"/>
                        <a:ext cx="6591233" cy="21445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56" name="组合 278555"/>
          <p:cNvGrpSpPr/>
          <p:nvPr/>
        </p:nvGrpSpPr>
        <p:grpSpPr>
          <a:xfrm>
            <a:off x="2119224" y="4683015"/>
            <a:ext cx="7384283" cy="2752038"/>
            <a:chOff x="340" y="2516"/>
            <a:chExt cx="4218" cy="1572"/>
          </a:xfrm>
        </p:grpSpPr>
        <p:sp>
          <p:nvSpPr>
            <p:cNvPr id="26636" name="矩形 278540"/>
            <p:cNvSpPr txBox="1"/>
            <p:nvPr/>
          </p:nvSpPr>
          <p:spPr>
            <a:xfrm>
              <a:off x="340" y="2516"/>
              <a:ext cx="559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40000"/>
                </a:lnSpc>
              </a:pPr>
              <a:r>
                <a:rPr lang="zh-CN" altLang="en-US" sz="2800" dirty="0">
                  <a:latin typeface="Times New Roman" panose="02020603050405020304" charset="0"/>
                  <a:sym typeface="+mn-ea"/>
                </a:rPr>
                <a:t>且： </a:t>
              </a:r>
            </a:p>
          </p:txBody>
        </p:sp>
        <p:graphicFrame>
          <p:nvGraphicFramePr>
            <p:cNvPr id="26637" name="对象 278541"/>
            <p:cNvGraphicFramePr/>
            <p:nvPr/>
          </p:nvGraphicFramePr>
          <p:xfrm>
            <a:off x="839" y="2614"/>
            <a:ext cx="3719" cy="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2" r:id="rId7" imgW="3873500" imgH="1168400" progId="Equation.3">
                    <p:embed/>
                  </p:oleObj>
                </mc:Choice>
                <mc:Fallback>
                  <p:oleObj r:id="rId7" imgW="3873500" imgH="11684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9" y="2614"/>
                          <a:ext cx="3719" cy="1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直接连接符 278545"/>
            <p:cNvSpPr/>
            <p:nvPr/>
          </p:nvSpPr>
          <p:spPr>
            <a:xfrm flipH="1">
              <a:off x="1791" y="2750"/>
              <a:ext cx="1996" cy="181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6640" name="直接连接符 278546"/>
            <p:cNvSpPr/>
            <p:nvPr/>
          </p:nvSpPr>
          <p:spPr>
            <a:xfrm flipH="1">
              <a:off x="1837" y="2977"/>
              <a:ext cx="1860" cy="22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6641" name="直接连接符 278547"/>
            <p:cNvSpPr/>
            <p:nvPr/>
          </p:nvSpPr>
          <p:spPr>
            <a:xfrm flipH="1">
              <a:off x="2018" y="3430"/>
              <a:ext cx="1678" cy="227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6642" name="任意多边形 278548"/>
            <p:cNvSpPr/>
            <p:nvPr/>
          </p:nvSpPr>
          <p:spPr>
            <a:xfrm>
              <a:off x="733" y="2840"/>
              <a:ext cx="3372" cy="1248"/>
            </a:xfrm>
            <a:custGeom>
              <a:avLst/>
              <a:gdLst/>
              <a:ahLst/>
              <a:cxnLst/>
              <a:rect l="0" t="0" r="0" b="0"/>
              <a:pathLst>
                <a:path w="3372" h="1248">
                  <a:moveTo>
                    <a:pt x="3372" y="953"/>
                  </a:moveTo>
                  <a:cubicBezTo>
                    <a:pt x="2155" y="1100"/>
                    <a:pt x="938" y="1248"/>
                    <a:pt x="469" y="1089"/>
                  </a:cubicBezTo>
                  <a:cubicBezTo>
                    <a:pt x="0" y="930"/>
                    <a:pt x="279" y="465"/>
                    <a:pt x="559" y="0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985"/>
            </a:p>
          </p:txBody>
        </p:sp>
        <p:sp>
          <p:nvSpPr>
            <p:cNvPr id="26643" name="直接连接符 278549"/>
            <p:cNvSpPr/>
            <p:nvPr/>
          </p:nvSpPr>
          <p:spPr>
            <a:xfrm flipV="1">
              <a:off x="1247" y="2840"/>
              <a:ext cx="45" cy="4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6644" name="直接连接符 278550"/>
          <p:cNvSpPr/>
          <p:nvPr/>
        </p:nvSpPr>
        <p:spPr>
          <a:xfrm flipH="1">
            <a:off x="3945163" y="2788801"/>
            <a:ext cx="2064027" cy="397399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6645" name="直接连接符 278551"/>
          <p:cNvSpPr/>
          <p:nvPr/>
        </p:nvSpPr>
        <p:spPr>
          <a:xfrm flipH="1">
            <a:off x="3945163" y="3186201"/>
            <a:ext cx="1985248" cy="3974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6646" name="直接连接符 278552"/>
          <p:cNvSpPr/>
          <p:nvPr/>
        </p:nvSpPr>
        <p:spPr>
          <a:xfrm flipH="1">
            <a:off x="4104472" y="4059780"/>
            <a:ext cx="1825939" cy="397399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6647" name="任意多边形 278553"/>
          <p:cNvSpPr/>
          <p:nvPr/>
        </p:nvSpPr>
        <p:spPr>
          <a:xfrm>
            <a:off x="2900019" y="2948111"/>
            <a:ext cx="3268482" cy="2090288"/>
          </a:xfrm>
          <a:custGeom>
            <a:avLst/>
            <a:gdLst/>
            <a:ahLst/>
            <a:cxnLst/>
            <a:rect l="0" t="0" r="0" b="0"/>
            <a:pathLst>
              <a:path w="1867" h="1194">
                <a:moveTo>
                  <a:pt x="1867" y="907"/>
                </a:moveTo>
                <a:cubicBezTo>
                  <a:pt x="1167" y="1050"/>
                  <a:pt x="468" y="1194"/>
                  <a:pt x="234" y="1043"/>
                </a:cubicBezTo>
                <a:cubicBezTo>
                  <a:pt x="0" y="892"/>
                  <a:pt x="230" y="446"/>
                  <a:pt x="461" y="0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985"/>
          </a:p>
        </p:txBody>
      </p:sp>
      <p:sp>
        <p:nvSpPr>
          <p:cNvPr id="26648" name="直接连接符 278554"/>
          <p:cNvSpPr/>
          <p:nvPr/>
        </p:nvSpPr>
        <p:spPr>
          <a:xfrm flipV="1">
            <a:off x="3628293" y="2948111"/>
            <a:ext cx="78780" cy="159311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8597265" y="1863090"/>
            <a:ext cx="91186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式13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1850" y="3238500"/>
            <a:ext cx="91186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式14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96450" y="5499100"/>
            <a:ext cx="91186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式15</a:t>
            </a:r>
          </a:p>
        </p:txBody>
      </p:sp>
      <p:sp>
        <p:nvSpPr>
          <p:cNvPr id="10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0745" y="1548130"/>
            <a:ext cx="963993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tx1"/>
                </a:solidFill>
                <a:latin typeface="+mn-ea"/>
                <a:sym typeface="+mn-ea"/>
              </a:rPr>
              <a:t>图像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sym typeface="+mn-ea"/>
              </a:rPr>
              <a:t>复原分类方法： </a:t>
            </a:r>
          </a:p>
          <a:p>
            <a:pPr marL="457200" lvl="0" indent="-457200" algn="l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n-ea"/>
                <a:sym typeface="+mn-ea"/>
              </a:rPr>
              <a:t>按图像复原系统的控制方式</a:t>
            </a:r>
            <a:r>
              <a:rPr lang="zh-CN" altLang="en-US" sz="2800">
                <a:solidFill>
                  <a:schemeClr val="tx1"/>
                </a:solidFill>
                <a:latin typeface="+mn-ea"/>
                <a:sym typeface="+mn-ea"/>
              </a:rPr>
              <a:t>：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  <a:sym typeface="+mn-ea"/>
              </a:rPr>
              <a:t>自动复原方法和交互式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  <a:sym typeface="+mn-ea"/>
              </a:rPr>
              <a:t>复原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  <a:sym typeface="+mn-ea"/>
              </a:rPr>
              <a:t>原方法</a:t>
            </a:r>
            <a:r>
              <a:rPr lang="en-US" altLang="zh-CN" sz="2800">
                <a:solidFill>
                  <a:schemeClr val="tx1"/>
                </a:solidFill>
                <a:latin typeface="+mn-ea"/>
                <a:sym typeface="+mn-ea"/>
              </a:rPr>
              <a:t>；</a:t>
            </a:r>
          </a:p>
          <a:p>
            <a:pPr marL="457200" lvl="0" indent="-457200" algn="l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+mn-ea"/>
                <a:sym typeface="+mn-ea"/>
              </a:rPr>
              <a:t>按对图像复原是否外加约束条件：无约束复原方法和有约束复原方法；</a:t>
            </a:r>
          </a:p>
          <a:p>
            <a:pPr marL="457200" lvl="0" indent="-457200" algn="l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+mn-ea"/>
                <a:sym typeface="+mn-ea"/>
              </a:rPr>
              <a:t>按空间域处理和频率域处理方法的不同：空间域复原方法和频率域复原方法。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pic>
        <p:nvPicPr>
          <p:cNvPr id="11265" name="图片 269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14" y="2231249"/>
            <a:ext cx="2121800" cy="160710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269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41" y="2231522"/>
            <a:ext cx="2142808" cy="16071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269322"/>
          <p:cNvSpPr txBox="1"/>
          <p:nvPr/>
        </p:nvSpPr>
        <p:spPr>
          <a:xfrm>
            <a:off x="2521784" y="3899628"/>
            <a:ext cx="4367895" cy="4616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425" dirty="0">
                <a:latin typeface="华文新魏" pitchFamily="2" charset="-122"/>
                <a:ea typeface="华文新魏" pitchFamily="2" charset="-122"/>
              </a:rPr>
              <a:t>成像</a:t>
            </a:r>
            <a:r>
              <a:rPr lang="zh-CN" altLang="en-US" sz="2425">
                <a:latin typeface="华文新魏" pitchFamily="2" charset="-122"/>
                <a:ea typeface="华文新魏" pitchFamily="2" charset="-122"/>
              </a:rPr>
              <a:t>模糊        </a:t>
            </a:r>
            <a:r>
              <a:rPr lang="zh-CN" altLang="en-US" sz="2425" smtClean="0">
                <a:latin typeface="华文新魏" pitchFamily="2" charset="-122"/>
                <a:ea typeface="华文新魏" pitchFamily="2" charset="-122"/>
              </a:rPr>
              <a:t>复原后</a:t>
            </a:r>
            <a:r>
              <a:rPr lang="zh-CN" altLang="en-US" sz="2425" dirty="0">
                <a:latin typeface="华文新魏" pitchFamily="2" charset="-122"/>
                <a:ea typeface="华文新魏" pitchFamily="2" charset="-122"/>
              </a:rPr>
              <a:t>结果</a:t>
            </a:r>
          </a:p>
        </p:txBody>
      </p:sp>
      <p:pic>
        <p:nvPicPr>
          <p:cNvPr id="11268" name="图片 269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686" y="5011297"/>
            <a:ext cx="2069280" cy="130249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2693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431" y="5011297"/>
            <a:ext cx="2079784" cy="126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文本框 269326"/>
          <p:cNvSpPr txBox="1"/>
          <p:nvPr/>
        </p:nvSpPr>
        <p:spPr>
          <a:xfrm>
            <a:off x="2281943" y="6319146"/>
            <a:ext cx="4845826" cy="4616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425" dirty="0">
                <a:latin typeface="华文新魏" pitchFamily="2" charset="-122"/>
                <a:ea typeface="华文新魏" pitchFamily="2" charset="-122"/>
              </a:rPr>
              <a:t>运动成像</a:t>
            </a:r>
            <a:r>
              <a:rPr lang="zh-CN" altLang="en-US" sz="2425">
                <a:latin typeface="华文新魏" pitchFamily="2" charset="-122"/>
                <a:ea typeface="华文新魏" pitchFamily="2" charset="-122"/>
              </a:rPr>
              <a:t>模糊      </a:t>
            </a:r>
            <a:r>
              <a:rPr lang="zh-CN" altLang="en-US" sz="2425" smtClean="0">
                <a:latin typeface="华文新魏" pitchFamily="2" charset="-122"/>
                <a:ea typeface="华文新魏" pitchFamily="2" charset="-122"/>
              </a:rPr>
              <a:t>复原后</a:t>
            </a:r>
            <a:r>
              <a:rPr lang="zh-CN" altLang="en-US" sz="2425" dirty="0">
                <a:latin typeface="华文新魏" pitchFamily="2" charset="-122"/>
                <a:ea typeface="华文新魏" pitchFamily="2" charset="-122"/>
              </a:rPr>
              <a:t>结果</a:t>
            </a:r>
          </a:p>
        </p:txBody>
      </p:sp>
      <p:pic>
        <p:nvPicPr>
          <p:cNvPr id="11271" name="图片 269327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198" y="2009789"/>
            <a:ext cx="1344507" cy="403352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1272" name="图片 269328">
            <a:hlinkClick r:id="rId6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907" y="2009789"/>
            <a:ext cx="1344507" cy="403352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3317" name="矩形 270345"/>
          <p:cNvSpPr txBox="1"/>
          <p:nvPr/>
        </p:nvSpPr>
        <p:spPr>
          <a:xfrm>
            <a:off x="920305" y="1577724"/>
            <a:ext cx="4525455" cy="6524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lvl="0" fontAlgn="base">
              <a:lnSpc>
                <a:spcPct val="130000"/>
              </a:lnSpc>
              <a:defRPr sz="280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+mn-ea"/>
              </a:rPr>
              <a:t>图像退化举例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文本框 134169"/>
          <p:cNvSpPr txBox="1"/>
          <p:nvPr/>
        </p:nvSpPr>
        <p:spPr>
          <a:xfrm>
            <a:off x="1702435" y="2181860"/>
            <a:ext cx="2720975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13</a:t>
            </a:r>
            <a:r>
              <a:rPr lang="zh-CN" altLang="en-US" sz="2800" dirty="0">
                <a:latin typeface="Times New Roman" panose="02020603050405020304" charset="0"/>
              </a:rPr>
              <a:t>有： </a:t>
            </a:r>
          </a:p>
        </p:txBody>
      </p:sp>
      <p:graphicFrame>
        <p:nvGraphicFramePr>
          <p:cNvPr id="29700" name="对象 134170"/>
          <p:cNvGraphicFramePr/>
          <p:nvPr>
            <p:extLst>
              <p:ext uri="{D42A27DB-BD31-4B8C-83A1-F6EECF244321}">
                <p14:modId xmlns:p14="http://schemas.microsoft.com/office/powerpoint/2010/main" val="2455436555"/>
              </p:ext>
            </p:extLst>
          </p:nvPr>
        </p:nvGraphicFramePr>
        <p:xfrm>
          <a:off x="3298190" y="2288540"/>
          <a:ext cx="1992630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r:id="rId3" imgW="728980" imgH="204470" progId="Equation.3">
                  <p:embed/>
                </p:oleObj>
              </mc:Choice>
              <mc:Fallback>
                <p:oleObj r:id="rId3" imgW="728980" imgH="20447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190" y="2288540"/>
                        <a:ext cx="1992630" cy="51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文本框 134172"/>
          <p:cNvSpPr txBox="1"/>
          <p:nvPr/>
        </p:nvSpPr>
        <p:spPr>
          <a:xfrm>
            <a:off x="1015365" y="2955925"/>
            <a:ext cx="9364345" cy="2225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当叠加噪声</a:t>
            </a:r>
            <a:r>
              <a:rPr lang="en-US" altLang="zh-CN" sz="2800" i="1">
                <a:latin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</a:rPr>
              <a:t>无法知道时，显然可从</a:t>
            </a:r>
            <a:r>
              <a:rPr lang="en-US" altLang="zh-CN" sz="2800" i="1">
                <a:latin typeface="Times New Roman" panose="02020603050405020304" charset="0"/>
              </a:rPr>
              <a:t>g</a:t>
            </a:r>
            <a:r>
              <a:rPr lang="en-US" altLang="zh-CN" sz="2800">
                <a:latin typeface="Times New Roman" panose="02020603050405020304" charset="0"/>
              </a:rPr>
              <a:t>–</a:t>
            </a:r>
            <a:r>
              <a:rPr lang="en-US" altLang="zh-CN" sz="2800" i="1">
                <a:latin typeface="Times New Roman" panose="02020603050405020304" charset="0"/>
              </a:rPr>
              <a:t>Hf </a:t>
            </a:r>
            <a:r>
              <a:rPr lang="zh-CN" altLang="en-US" sz="2800" dirty="0">
                <a:latin typeface="Times New Roman" panose="02020603050405020304" charset="0"/>
              </a:rPr>
              <a:t>获得</a:t>
            </a:r>
            <a:r>
              <a:rPr lang="en-US" altLang="zh-CN" sz="2800" i="1">
                <a:latin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</a:rPr>
              <a:t>。由于</a:t>
            </a:r>
            <a:r>
              <a:rPr lang="en-US" altLang="zh-CN" sz="2800" i="1">
                <a:latin typeface="Times New Roman" panose="02020603050405020304" charset="0"/>
              </a:rPr>
              <a:t>g</a:t>
            </a:r>
            <a:r>
              <a:rPr lang="zh-CN" altLang="en-US" sz="2800" dirty="0">
                <a:latin typeface="Times New Roman" panose="02020603050405020304" charset="0"/>
              </a:rPr>
              <a:t>是已知的退化图像，所以如果取   为 </a:t>
            </a:r>
            <a:r>
              <a:rPr lang="en-US" altLang="zh-CN" sz="2800" i="1">
                <a:latin typeface="Times New Roman" panose="02020603050405020304" charset="0"/>
              </a:rPr>
              <a:t>f </a:t>
            </a:r>
            <a:r>
              <a:rPr lang="zh-CN" altLang="en-US" sz="2800" dirty="0">
                <a:latin typeface="Times New Roman" panose="02020603050405020304" charset="0"/>
              </a:rPr>
              <a:t>的估计，就可使      在最小均方误差的意义下代替</a:t>
            </a:r>
            <a:r>
              <a:rPr lang="en-US" altLang="zh-CN" sz="2800" i="1" err="1">
                <a:latin typeface="Times New Roman" panose="02020603050405020304" charset="0"/>
              </a:rPr>
              <a:t>Hf</a:t>
            </a:r>
            <a:r>
              <a:rPr lang="zh-CN" altLang="en-US" sz="2800" dirty="0">
                <a:latin typeface="Times New Roman" panose="02020603050405020304" charset="0"/>
              </a:rPr>
              <a:t>，从而可把</a:t>
            </a:r>
            <a:r>
              <a:rPr lang="zh-CN" altLang="en-US" sz="2800">
                <a:latin typeface="Times New Roman" panose="02020603050405020304" charset="0"/>
              </a:rPr>
              <a:t>图像</a:t>
            </a:r>
            <a:r>
              <a:rPr lang="zh-CN" altLang="en-US" sz="2800" smtClean="0">
                <a:latin typeface="Times New Roman" panose="02020603050405020304" charset="0"/>
              </a:rPr>
              <a:t>的复原问题</a:t>
            </a:r>
            <a:r>
              <a:rPr lang="zh-CN" altLang="en-US" sz="2800" dirty="0">
                <a:latin typeface="Times New Roman" panose="02020603050405020304" charset="0"/>
              </a:rPr>
              <a:t>看作是对   求下式的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最小值</a:t>
            </a:r>
            <a:r>
              <a:rPr lang="zh-CN" altLang="en-US" sz="2800" dirty="0">
                <a:latin typeface="Times New Roman" panose="02020603050405020304" charset="0"/>
              </a:rPr>
              <a:t>： </a:t>
            </a:r>
          </a:p>
        </p:txBody>
      </p:sp>
      <p:graphicFrame>
        <p:nvGraphicFramePr>
          <p:cNvPr id="29703" name="对象 134173"/>
          <p:cNvGraphicFramePr/>
          <p:nvPr/>
        </p:nvGraphicFramePr>
        <p:xfrm>
          <a:off x="5290820" y="3570605"/>
          <a:ext cx="44577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r:id="rId5" imgW="156210" imgH="247015" progId="Equation.3">
                  <p:embed/>
                </p:oleObj>
              </mc:Choice>
              <mc:Fallback>
                <p:oleObj r:id="rId5" imgW="156210" imgH="24701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0820" y="3570605"/>
                        <a:ext cx="445770" cy="579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134175"/>
          <p:cNvGraphicFramePr/>
          <p:nvPr/>
        </p:nvGraphicFramePr>
        <p:xfrm>
          <a:off x="8778240" y="3570605"/>
          <a:ext cx="519430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r:id="rId7" imgW="247015" imgH="247015" progId="Equation.3">
                  <p:embed/>
                </p:oleObj>
              </mc:Choice>
              <mc:Fallback>
                <p:oleObj r:id="rId7" imgW="247015" imgH="24701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78240" y="3570605"/>
                        <a:ext cx="519430" cy="556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134177"/>
          <p:cNvGraphicFramePr/>
          <p:nvPr/>
        </p:nvGraphicFramePr>
        <p:xfrm>
          <a:off x="2134870" y="4601210"/>
          <a:ext cx="44577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r:id="rId9" imgW="156210" imgH="247015" progId="Equation.3">
                  <p:embed/>
                </p:oleObj>
              </mc:Choice>
              <mc:Fallback>
                <p:oleObj r:id="rId9" imgW="156210" imgH="24701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4870" y="4601210"/>
                        <a:ext cx="445770" cy="579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134180"/>
          <p:cNvGraphicFramePr/>
          <p:nvPr/>
        </p:nvGraphicFramePr>
        <p:xfrm>
          <a:off x="4017010" y="5180965"/>
          <a:ext cx="2209800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r:id="rId10" imgW="1100455" imgH="370840" progId="Equation.3">
                  <p:embed/>
                </p:oleObj>
              </mc:Choice>
              <mc:Fallback>
                <p:oleObj r:id="rId10" imgW="1100455" imgH="37084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7010" y="5180965"/>
                        <a:ext cx="2209800" cy="836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文本框 134183"/>
          <p:cNvSpPr txBox="1"/>
          <p:nvPr/>
        </p:nvSpPr>
        <p:spPr>
          <a:xfrm>
            <a:off x="1140460" y="6090285"/>
            <a:ext cx="9390380" cy="1158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也即求退化后的实际图像</a:t>
            </a:r>
            <a:r>
              <a:rPr lang="en-US" altLang="zh-CN" sz="2800" i="1">
                <a:latin typeface="Times New Roman" panose="02020603050405020304" charset="0"/>
              </a:rPr>
              <a:t>g</a:t>
            </a:r>
            <a:r>
              <a:rPr lang="zh-CN" altLang="en-US" sz="2800" dirty="0">
                <a:latin typeface="Times New Roman" panose="02020603050405020304" charset="0"/>
              </a:rPr>
              <a:t>与退化图像      的估值的模</a:t>
            </a:r>
            <a:r>
              <a:rPr lang="en-US" altLang="zh-CN" sz="2800">
                <a:latin typeface="Times New Roman" panose="02020603050405020304" charset="0"/>
              </a:rPr>
              <a:t>(</a:t>
            </a:r>
            <a:r>
              <a:rPr lang="zh-CN" altLang="en-US" sz="2800" dirty="0">
                <a:latin typeface="Times New Roman" panose="02020603050405020304" charset="0"/>
              </a:rPr>
              <a:t>范数</a:t>
            </a:r>
            <a:r>
              <a:rPr lang="en-US" altLang="zh-CN" sz="2800">
                <a:latin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</a:rPr>
              <a:t>平方。这是典型的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charset="0"/>
              </a:rPr>
              <a:t>最小二乘方最佳估值</a:t>
            </a:r>
            <a:r>
              <a:rPr lang="zh-CN" altLang="en-US" sz="2800" dirty="0">
                <a:latin typeface="Times New Roman" panose="02020603050405020304" charset="0"/>
              </a:rPr>
              <a:t>问题。 </a:t>
            </a:r>
          </a:p>
        </p:txBody>
      </p:sp>
      <p:graphicFrame>
        <p:nvGraphicFramePr>
          <p:cNvPr id="29709" name="对象 134184"/>
          <p:cNvGraphicFramePr/>
          <p:nvPr/>
        </p:nvGraphicFramePr>
        <p:xfrm>
          <a:off x="7095684" y="6166758"/>
          <a:ext cx="556710" cy="55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r:id="rId12" imgW="247015" imgH="247015" progId="Equation.3">
                  <p:embed/>
                </p:oleObj>
              </mc:Choice>
              <mc:Fallback>
                <p:oleObj r:id="rId12" imgW="247015" imgH="24701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5684" y="6166758"/>
                        <a:ext cx="556710" cy="556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文本框 201849"/>
          <p:cNvSpPr txBox="1"/>
          <p:nvPr/>
        </p:nvSpPr>
        <p:spPr>
          <a:xfrm>
            <a:off x="854710" y="1493520"/>
            <a:ext cx="7476490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</a:rPr>
              <a:t>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8305" y="5387975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式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16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对象 136464"/>
          <p:cNvGraphicFramePr/>
          <p:nvPr/>
        </p:nvGraphicFramePr>
        <p:xfrm>
          <a:off x="4853866" y="2170338"/>
          <a:ext cx="477930" cy="5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r:id="rId3" imgW="156210" imgH="247015" progId="Equation.3">
                  <p:embed/>
                </p:oleObj>
              </mc:Choice>
              <mc:Fallback>
                <p:oleObj r:id="rId3" imgW="156210" imgH="24701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3866" y="2170338"/>
                        <a:ext cx="477930" cy="5794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文本框 136467"/>
          <p:cNvSpPr txBox="1"/>
          <p:nvPr/>
        </p:nvSpPr>
        <p:spPr>
          <a:xfrm>
            <a:off x="956945" y="2108200"/>
            <a:ext cx="8745220" cy="703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对上式中原图像</a:t>
            </a:r>
            <a:r>
              <a:rPr lang="en-US" altLang="zh-CN" sz="2865" i="1">
                <a:latin typeface="Times New Roman" panose="02020603050405020304" charset="0"/>
              </a:rPr>
              <a:t>f </a:t>
            </a:r>
            <a:r>
              <a:rPr lang="zh-CN" altLang="en-US" sz="2865" dirty="0">
                <a:latin typeface="Times New Roman" panose="02020603050405020304" charset="0"/>
              </a:rPr>
              <a:t>的估值     求偏导数，也即令： </a:t>
            </a:r>
            <a:endParaRPr lang="en-US" altLang="zh-CN" sz="2865">
              <a:latin typeface="Times New Roman" panose="02020603050405020304" charset="0"/>
            </a:endParaRPr>
          </a:p>
        </p:txBody>
      </p:sp>
      <p:graphicFrame>
        <p:nvGraphicFramePr>
          <p:cNvPr id="30723" name="对象 136469"/>
          <p:cNvGraphicFramePr/>
          <p:nvPr/>
        </p:nvGraphicFramePr>
        <p:xfrm>
          <a:off x="1063753" y="2749872"/>
          <a:ext cx="7053407" cy="111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r:id="rId5" imgW="3035300" imgH="482600" progId="Equation.3">
                  <p:embed/>
                </p:oleObj>
              </mc:Choice>
              <mc:Fallback>
                <p:oleObj r:id="rId5" imgW="3035300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3753" y="2749872"/>
                        <a:ext cx="7053407" cy="11116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矩形 136471"/>
          <p:cNvSpPr/>
          <p:nvPr/>
        </p:nvSpPr>
        <p:spPr>
          <a:xfrm>
            <a:off x="1799705" y="4086651"/>
            <a:ext cx="654050" cy="5619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en-US" altLang="zh-CN" sz="3090">
                <a:latin typeface="Times New Roman" panose="02020603050405020304" charset="0"/>
              </a:rPr>
              <a:t>∴</a:t>
            </a:r>
            <a:r>
              <a:rPr lang="en-US" altLang="zh-CN" sz="1985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30725" name="对象 136472"/>
          <p:cNvGraphicFramePr/>
          <p:nvPr/>
        </p:nvGraphicFramePr>
        <p:xfrm>
          <a:off x="2709774" y="4012826"/>
          <a:ext cx="2144559" cy="55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r:id="rId7" imgW="934085" imgH="243205" progId="Equation.3">
                  <p:embed/>
                </p:oleObj>
              </mc:Choice>
              <mc:Fallback>
                <p:oleObj r:id="rId7" imgW="934085" imgH="24320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9774" y="4012826"/>
                        <a:ext cx="2144559" cy="55320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矩形 136474"/>
          <p:cNvSpPr/>
          <p:nvPr/>
        </p:nvSpPr>
        <p:spPr>
          <a:xfrm>
            <a:off x="8767904" y="4055257"/>
            <a:ext cx="94996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17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</a:p>
        </p:txBody>
      </p:sp>
      <p:sp>
        <p:nvSpPr>
          <p:cNvPr id="30727" name="矩形 136475"/>
          <p:cNvSpPr/>
          <p:nvPr/>
        </p:nvSpPr>
        <p:spPr>
          <a:xfrm>
            <a:off x="851535" y="4754880"/>
            <a:ext cx="6272530" cy="5283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altLang="en-US" sz="2865" b="1" dirty="0">
                <a:latin typeface="Times New Roman" panose="02020603050405020304" charset="0"/>
              </a:rPr>
              <a:t>给上式两端同乘以              得：</a:t>
            </a:r>
            <a:r>
              <a:rPr lang="zh-CN" altLang="en-US" sz="1985" dirty="0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30728" name="对象 136476"/>
          <p:cNvGraphicFramePr/>
          <p:nvPr/>
        </p:nvGraphicFramePr>
        <p:xfrm>
          <a:off x="3872482" y="4754806"/>
          <a:ext cx="1270979" cy="54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r:id="rId9" imgW="601345" imgH="230505" progId="Equation.3">
                  <p:embed/>
                </p:oleObj>
              </mc:Choice>
              <mc:Fallback>
                <p:oleObj r:id="rId9" imgW="601345" imgH="23050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72482" y="4754806"/>
                        <a:ext cx="1270979" cy="54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对象 136478"/>
          <p:cNvGraphicFramePr/>
          <p:nvPr/>
        </p:nvGraphicFramePr>
        <p:xfrm>
          <a:off x="1903933" y="5470865"/>
          <a:ext cx="4740787" cy="55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r:id="rId11" imgW="2311400" imgH="241300" progId="Equation.3">
                  <p:embed/>
                </p:oleObj>
              </mc:Choice>
              <mc:Fallback>
                <p:oleObj r:id="rId11" imgW="2311400" imgH="241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3933" y="5470865"/>
                        <a:ext cx="4740787" cy="5549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矩形 136480"/>
          <p:cNvSpPr/>
          <p:nvPr/>
        </p:nvSpPr>
        <p:spPr>
          <a:xfrm>
            <a:off x="8768297" y="5470866"/>
            <a:ext cx="86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18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</a:p>
        </p:txBody>
      </p:sp>
      <p:sp>
        <p:nvSpPr>
          <p:cNvPr id="29711" name="文本框 201849"/>
          <p:cNvSpPr txBox="1"/>
          <p:nvPr/>
        </p:nvSpPr>
        <p:spPr>
          <a:xfrm>
            <a:off x="852170" y="1482090"/>
            <a:ext cx="7476490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</a:rPr>
              <a:t>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框 138421"/>
          <p:cNvSpPr txBox="1"/>
          <p:nvPr/>
        </p:nvSpPr>
        <p:spPr>
          <a:xfrm>
            <a:off x="724958" y="4196888"/>
            <a:ext cx="9243483" cy="15036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式</a:t>
            </a:r>
            <a:r>
              <a:rPr lang="en-US" altLang="zh-CN" sz="2865">
                <a:latin typeface="Times New Roman" panose="02020603050405020304" charset="0"/>
              </a:rPr>
              <a:t>19</a:t>
            </a:r>
            <a:r>
              <a:rPr lang="zh-CN" altLang="en-US" sz="2865" dirty="0">
                <a:latin typeface="Times New Roman" panose="02020603050405020304" charset="0"/>
              </a:rPr>
              <a:t>说明：当已知 </a:t>
            </a:r>
            <a:r>
              <a:rPr lang="en-US" altLang="zh-CN" sz="2865" i="1">
                <a:latin typeface="Times New Roman" panose="02020603050405020304" charset="0"/>
              </a:rPr>
              <a:t>H</a:t>
            </a:r>
            <a:r>
              <a:rPr lang="en-US" altLang="zh-CN" sz="2865">
                <a:latin typeface="Times New Roman" panose="02020603050405020304" charset="0"/>
              </a:rPr>
              <a:t> </a:t>
            </a:r>
            <a:r>
              <a:rPr lang="zh-CN" altLang="en-US" sz="2865" dirty="0">
                <a:latin typeface="Times New Roman" panose="02020603050405020304" charset="0"/>
              </a:rPr>
              <a:t>时，便可由</a:t>
            </a:r>
            <a:r>
              <a:rPr lang="en-US" altLang="zh-CN" sz="2865" i="1">
                <a:latin typeface="Times New Roman" panose="02020603050405020304" charset="0"/>
              </a:rPr>
              <a:t>g</a:t>
            </a:r>
            <a:r>
              <a:rPr lang="en-US" altLang="zh-CN" sz="2865">
                <a:latin typeface="Times New Roman" panose="02020603050405020304" charset="0"/>
              </a:rPr>
              <a:t> </a:t>
            </a:r>
            <a:r>
              <a:rPr lang="zh-CN" altLang="en-US" sz="2865" dirty="0">
                <a:latin typeface="Times New Roman" panose="02020603050405020304" charset="0"/>
              </a:rPr>
              <a:t>求出估</a:t>
            </a:r>
            <a:r>
              <a:rPr lang="en-US" altLang="zh-CN" sz="2865" i="1">
                <a:latin typeface="Times New Roman" panose="02020603050405020304" charset="0"/>
              </a:rPr>
              <a:t>f </a:t>
            </a:r>
            <a:r>
              <a:rPr lang="zh-CN" altLang="en-US" sz="2865" dirty="0">
                <a:latin typeface="Times New Roman" panose="02020603050405020304" charset="0"/>
              </a:rPr>
              <a:t>的值    。</a:t>
            </a:r>
          </a:p>
          <a:p>
            <a:pPr lvl="0" indent="0">
              <a:lnSpc>
                <a:spcPct val="140000"/>
              </a:lnSpc>
              <a:spcBef>
                <a:spcPct val="30000"/>
              </a:spcBef>
            </a:pPr>
            <a:r>
              <a:rPr lang="zh-CN" altLang="en-US" sz="2865" b="1" dirty="0">
                <a:solidFill>
                  <a:srgbClr val="000099"/>
                </a:solidFill>
                <a:latin typeface="Times New Roman" panose="02020603050405020304" charset="0"/>
              </a:rPr>
              <a:t>    所以</a:t>
            </a:r>
            <a:r>
              <a:rPr lang="zh-CN" altLang="en-US" sz="2865" b="1">
                <a:solidFill>
                  <a:srgbClr val="000099"/>
                </a:solidFill>
                <a:latin typeface="Times New Roman" panose="02020603050405020304" charset="0"/>
              </a:rPr>
              <a:t>，</a:t>
            </a:r>
            <a:r>
              <a:rPr lang="zh-CN" altLang="en-US" sz="2865" b="1" smtClean="0">
                <a:solidFill>
                  <a:srgbClr val="000099"/>
                </a:solidFill>
                <a:latin typeface="Times New Roman" panose="02020603050405020304" charset="0"/>
              </a:rPr>
              <a:t>图像复原的</a:t>
            </a:r>
            <a:r>
              <a:rPr lang="zh-CN" altLang="en-US" sz="2865" b="1" dirty="0">
                <a:solidFill>
                  <a:srgbClr val="000099"/>
                </a:solidFill>
                <a:latin typeface="Times New Roman" panose="02020603050405020304" charset="0"/>
              </a:rPr>
              <a:t>核心是</a:t>
            </a:r>
            <a:r>
              <a:rPr lang="zh-CN" altLang="en-US" sz="3090" b="1" dirty="0">
                <a:solidFill>
                  <a:srgbClr val="FF0000"/>
                </a:solidFill>
                <a:latin typeface="Times New Roman" panose="02020603050405020304" charset="0"/>
              </a:rPr>
              <a:t>求退化模型</a:t>
            </a:r>
            <a:r>
              <a:rPr lang="zh-CN" altLang="en-US" sz="2865" b="1" dirty="0">
                <a:solidFill>
                  <a:srgbClr val="000099"/>
                </a:solidFill>
                <a:latin typeface="Times New Roman" panose="02020603050405020304" charset="0"/>
              </a:rPr>
              <a:t>。</a:t>
            </a:r>
            <a:r>
              <a:rPr lang="zh-CN" altLang="en-US" sz="2865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31745" name="文本框 138412"/>
          <p:cNvSpPr txBox="1"/>
          <p:nvPr/>
        </p:nvSpPr>
        <p:spPr>
          <a:xfrm>
            <a:off x="724958" y="2073769"/>
            <a:ext cx="9574742" cy="131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当图像矩阵的尺寸满足</a:t>
            </a:r>
            <a:r>
              <a:rPr lang="en-US" altLang="zh-CN" sz="2865" i="1">
                <a:latin typeface="Times New Roman" panose="02020603050405020304" charset="0"/>
              </a:rPr>
              <a:t>M</a:t>
            </a:r>
            <a:r>
              <a:rPr lang="en-US" altLang="zh-CN" sz="2865">
                <a:latin typeface="Times New Roman" panose="02020603050405020304" charset="0"/>
              </a:rPr>
              <a:t>=</a:t>
            </a:r>
            <a:r>
              <a:rPr lang="en-US" altLang="zh-CN" sz="2865" i="1">
                <a:latin typeface="Times New Roman" panose="02020603050405020304" charset="0"/>
              </a:rPr>
              <a:t>N</a:t>
            </a:r>
            <a:r>
              <a:rPr lang="zh-CN" altLang="en-US" sz="2865" dirty="0">
                <a:latin typeface="Times New Roman" panose="02020603050405020304" charset="0"/>
              </a:rPr>
              <a:t>，且</a:t>
            </a:r>
            <a:r>
              <a:rPr lang="en-US" altLang="zh-CN" sz="2865" i="1">
                <a:latin typeface="Times New Roman" panose="02020603050405020304" charset="0"/>
              </a:rPr>
              <a:t>H</a:t>
            </a:r>
            <a:r>
              <a:rPr lang="zh-CN" altLang="en-US" sz="2865" dirty="0">
                <a:latin typeface="Times New Roman" panose="02020603050405020304" charset="0"/>
              </a:rPr>
              <a:t>为满秩非奇异</a:t>
            </a:r>
            <a:r>
              <a:rPr lang="en-US" altLang="zh-CN" sz="2865">
                <a:latin typeface="Times New Roman" panose="02020603050405020304" charset="0"/>
              </a:rPr>
              <a:t>(</a:t>
            </a:r>
            <a:r>
              <a:rPr lang="zh-CN" altLang="en-US" sz="2865" dirty="0">
                <a:latin typeface="Times New Roman" panose="02020603050405020304" charset="0"/>
              </a:rPr>
              <a:t>即可逆</a:t>
            </a:r>
            <a:r>
              <a:rPr lang="en-US" altLang="zh-CN" sz="2865">
                <a:latin typeface="Times New Roman" panose="02020603050405020304" charset="0"/>
              </a:rPr>
              <a:t>)</a:t>
            </a:r>
            <a:r>
              <a:rPr lang="zh-CN" altLang="en-US" sz="2865" dirty="0">
                <a:latin typeface="Times New Roman" panose="02020603050405020304" charset="0"/>
              </a:rPr>
              <a:t>时，则有：</a:t>
            </a:r>
            <a:endParaRPr lang="en-US" altLang="zh-CN" sz="2865">
              <a:latin typeface="Times New Roman" panose="02020603050405020304" charset="0"/>
            </a:endParaRPr>
          </a:p>
        </p:txBody>
      </p:sp>
      <p:graphicFrame>
        <p:nvGraphicFramePr>
          <p:cNvPr id="31746" name="对象 138408"/>
          <p:cNvGraphicFramePr/>
          <p:nvPr>
            <p:extLst>
              <p:ext uri="{D42A27DB-BD31-4B8C-83A1-F6EECF244321}">
                <p14:modId xmlns:p14="http://schemas.microsoft.com/office/powerpoint/2010/main" val="2727233114"/>
              </p:ext>
            </p:extLst>
          </p:nvPr>
        </p:nvGraphicFramePr>
        <p:xfrm>
          <a:off x="8579534" y="4284458"/>
          <a:ext cx="477930" cy="5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r:id="rId3" imgW="156210" imgH="247015" progId="Equation.3">
                  <p:embed/>
                </p:oleObj>
              </mc:Choice>
              <mc:Fallback>
                <p:oleObj r:id="rId3" imgW="156210" imgH="24701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9534" y="4284458"/>
                        <a:ext cx="477930" cy="5794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138423"/>
          <p:cNvGraphicFramePr/>
          <p:nvPr/>
        </p:nvGraphicFramePr>
        <p:xfrm>
          <a:off x="1773604" y="3409606"/>
          <a:ext cx="5160945" cy="67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r:id="rId5" imgW="1828800" imgH="241300" progId="Equation.3">
                  <p:embed/>
                </p:oleObj>
              </mc:Choice>
              <mc:Fallback>
                <p:oleObj r:id="rId5" imgW="18288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604" y="3409606"/>
                        <a:ext cx="5160945" cy="6722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138430"/>
          <p:cNvGraphicFramePr/>
          <p:nvPr/>
        </p:nvGraphicFramePr>
        <p:xfrm>
          <a:off x="1666214" y="5891623"/>
          <a:ext cx="4922855" cy="55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r:id="rId7" imgW="2400300" imgH="241300" progId="Equation.3">
                  <p:embed/>
                </p:oleObj>
              </mc:Choice>
              <mc:Fallback>
                <p:oleObj r:id="rId7" imgW="2400300" imgH="241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214" y="5891623"/>
                        <a:ext cx="4922855" cy="5549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矩形 138431"/>
          <p:cNvSpPr/>
          <p:nvPr/>
        </p:nvSpPr>
        <p:spPr>
          <a:xfrm>
            <a:off x="7263765" y="5989320"/>
            <a:ext cx="130746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algn="l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式18 </a:t>
            </a:r>
          </a:p>
        </p:txBody>
      </p:sp>
      <p:sp>
        <p:nvSpPr>
          <p:cNvPr id="30726" name="矩形 136474"/>
          <p:cNvSpPr/>
          <p:nvPr/>
        </p:nvSpPr>
        <p:spPr>
          <a:xfrm>
            <a:off x="8273874" y="3548527"/>
            <a:ext cx="79629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6" name="文本框 201849"/>
          <p:cNvSpPr txBox="1"/>
          <p:nvPr/>
        </p:nvSpPr>
        <p:spPr>
          <a:xfrm>
            <a:off x="852170" y="1482090"/>
            <a:ext cx="7476490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</a:rPr>
              <a:t>无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文本框 201824"/>
          <p:cNvSpPr txBox="1"/>
          <p:nvPr/>
        </p:nvSpPr>
        <p:spPr>
          <a:xfrm>
            <a:off x="916305" y="1983740"/>
            <a:ext cx="9568815" cy="131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有约束的最小</a:t>
            </a:r>
            <a:r>
              <a:rPr lang="zh-CN" altLang="en-US" sz="2865">
                <a:latin typeface="Times New Roman" panose="02020603050405020304" charset="0"/>
              </a:rPr>
              <a:t>二</a:t>
            </a:r>
            <a:r>
              <a:rPr lang="zh-CN" altLang="en-US" sz="2865" smtClean="0">
                <a:latin typeface="Times New Roman" panose="02020603050405020304" charset="0"/>
              </a:rPr>
              <a:t>乘方复原方法</a:t>
            </a:r>
            <a:r>
              <a:rPr lang="zh-CN" altLang="en-US" sz="2865" dirty="0">
                <a:latin typeface="Times New Roman" panose="02020603050405020304" charset="0"/>
              </a:rPr>
              <a:t>需要知道噪声的模平方    </a:t>
            </a:r>
            <a:r>
              <a:rPr lang="en-US" altLang="zh-CN" sz="2865">
                <a:latin typeface="Times New Roman" panose="02020603050405020304" charset="0"/>
              </a:rPr>
              <a:t>,</a:t>
            </a:r>
            <a:r>
              <a:rPr lang="zh-CN" altLang="en-US" sz="2865" dirty="0">
                <a:latin typeface="Times New Roman" panose="02020603050405020304" charset="0"/>
              </a:rPr>
              <a:t>能够证明，     能用噪声的均值     和方差     表示为：</a:t>
            </a:r>
            <a:r>
              <a:rPr lang="zh-CN" altLang="en-US" sz="1985" dirty="0">
                <a:latin typeface="Times New Roman" panose="02020603050405020304" charset="0"/>
              </a:rPr>
              <a:t> </a:t>
            </a:r>
            <a:endParaRPr lang="en-US" altLang="zh-CN" sz="1985">
              <a:latin typeface="Times New Roman" panose="02020603050405020304" charset="0"/>
            </a:endParaRPr>
          </a:p>
        </p:txBody>
      </p:sp>
      <p:graphicFrame>
        <p:nvGraphicFramePr>
          <p:cNvPr id="32773" name="对象 201825"/>
          <p:cNvGraphicFramePr/>
          <p:nvPr/>
        </p:nvGraphicFramePr>
        <p:xfrm>
          <a:off x="9316720" y="2028190"/>
          <a:ext cx="60261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r:id="rId3" imgW="273050" imgH="285750" progId="Equation.3">
                  <p:embed/>
                </p:oleObj>
              </mc:Choice>
              <mc:Fallback>
                <p:oleObj r:id="rId3" imgW="273050" imgH="28575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6720" y="2028190"/>
                        <a:ext cx="602615" cy="635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201827"/>
          <p:cNvGraphicFramePr/>
          <p:nvPr/>
        </p:nvGraphicFramePr>
        <p:xfrm>
          <a:off x="5560695" y="2737485"/>
          <a:ext cx="529590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r:id="rId5" imgW="168910" imgH="233680" progId="Equation.3">
                  <p:embed/>
                </p:oleObj>
              </mc:Choice>
              <mc:Fallback>
                <p:oleObj r:id="rId5" imgW="168910" imgH="23368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0695" y="2737485"/>
                        <a:ext cx="529590" cy="556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201829"/>
          <p:cNvGraphicFramePr/>
          <p:nvPr/>
        </p:nvGraphicFramePr>
        <p:xfrm>
          <a:off x="7060565" y="2737485"/>
          <a:ext cx="52768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r:id="rId7" imgW="208280" imgH="233680" progId="Equation.3">
                  <p:embed/>
                </p:oleObj>
              </mc:Choice>
              <mc:Fallback>
                <p:oleObj r:id="rId7" imgW="208280" imgH="23368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0565" y="2737485"/>
                        <a:ext cx="52768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201831"/>
          <p:cNvGraphicFramePr/>
          <p:nvPr/>
        </p:nvGraphicFramePr>
        <p:xfrm>
          <a:off x="2326005" y="2663825"/>
          <a:ext cx="60261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r:id="rId9" imgW="273050" imgH="285750" progId="Equation.3">
                  <p:embed/>
                </p:oleObj>
              </mc:Choice>
              <mc:Fallback>
                <p:oleObj r:id="rId9" imgW="273050" imgH="28575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6005" y="2663825"/>
                        <a:ext cx="602615" cy="635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201835"/>
          <p:cNvGraphicFramePr/>
          <p:nvPr/>
        </p:nvGraphicFramePr>
        <p:xfrm>
          <a:off x="2172335" y="3552190"/>
          <a:ext cx="437959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r:id="rId10" imgW="1866900" imgH="279400" progId="Equation.3">
                  <p:embed/>
                </p:oleObj>
              </mc:Choice>
              <mc:Fallback>
                <p:oleObj r:id="rId10" imgW="1866900" imgH="279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2335" y="3552190"/>
                        <a:ext cx="437959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文本框 201839"/>
          <p:cNvSpPr txBox="1"/>
          <p:nvPr/>
        </p:nvSpPr>
        <p:spPr>
          <a:xfrm>
            <a:off x="915035" y="4233545"/>
            <a:ext cx="9570085" cy="12988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b="1" smtClean="0">
                <a:latin typeface="Times New Roman" panose="02020603050405020304" charset="0"/>
              </a:rPr>
              <a:t>可见</a:t>
            </a:r>
            <a:r>
              <a:rPr lang="zh-CN" altLang="en-US" sz="2800" b="1" dirty="0">
                <a:latin typeface="Times New Roman" panose="02020603050405020304" charset="0"/>
              </a:rPr>
              <a:t>，有约束的最小</a:t>
            </a:r>
            <a:r>
              <a:rPr lang="zh-CN" altLang="en-US" sz="2800" b="1">
                <a:latin typeface="Times New Roman" panose="02020603050405020304" charset="0"/>
              </a:rPr>
              <a:t>二</a:t>
            </a:r>
            <a:r>
              <a:rPr lang="zh-CN" altLang="en-US" sz="2800" b="1" smtClean="0">
                <a:latin typeface="Times New Roman" panose="02020603050405020304" charset="0"/>
              </a:rPr>
              <a:t>乘方复原方法</a:t>
            </a:r>
            <a:r>
              <a:rPr lang="zh-CN" altLang="en-US" sz="2800" b="1" dirty="0">
                <a:latin typeface="Times New Roman" panose="02020603050405020304" charset="0"/>
              </a:rPr>
              <a:t>只需要知道噪声的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charset="0"/>
              </a:rPr>
              <a:t>均值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和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charset="0"/>
              </a:rPr>
              <a:t>方差</a:t>
            </a:r>
            <a:r>
              <a:rPr lang="zh-CN" altLang="en-US" sz="2800" b="1" dirty="0">
                <a:latin typeface="Times New Roman" panose="02020603050405020304" charset="0"/>
              </a:rPr>
              <a:t>即可。 </a:t>
            </a:r>
          </a:p>
        </p:txBody>
      </p:sp>
      <p:sp>
        <p:nvSpPr>
          <p:cNvPr id="32781" name="文本框 201849"/>
          <p:cNvSpPr txBox="1"/>
          <p:nvPr/>
        </p:nvSpPr>
        <p:spPr>
          <a:xfrm>
            <a:off x="751205" y="1495425"/>
            <a:ext cx="711009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30726" name="矩形 136474"/>
          <p:cNvSpPr/>
          <p:nvPr/>
        </p:nvSpPr>
        <p:spPr>
          <a:xfrm>
            <a:off x="8807274" y="3700927"/>
            <a:ext cx="79629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20</a:t>
            </a:r>
            <a:endParaRPr lang="en-US" sz="2400" b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02780"/>
          <p:cNvSpPr/>
          <p:nvPr/>
        </p:nvSpPr>
        <p:spPr>
          <a:xfrm>
            <a:off x="6892290" y="3638550"/>
            <a:ext cx="1936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21</a:t>
            </a:r>
          </a:p>
        </p:txBody>
      </p:sp>
      <p:graphicFrame>
        <p:nvGraphicFramePr>
          <p:cNvPr id="33796" name="对象 202784"/>
          <p:cNvGraphicFramePr/>
          <p:nvPr/>
        </p:nvGraphicFramePr>
        <p:xfrm>
          <a:off x="2402840" y="3392805"/>
          <a:ext cx="254508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r:id="rId3" imgW="1024255" imgH="371475" progId="Equation.3">
                  <p:embed/>
                </p:oleObj>
              </mc:Choice>
              <mc:Fallback>
                <p:oleObj r:id="rId3" imgW="1024255" imgH="37147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2840" y="3392805"/>
                        <a:ext cx="2545080" cy="857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202786"/>
          <p:cNvSpPr txBox="1"/>
          <p:nvPr/>
        </p:nvSpPr>
        <p:spPr>
          <a:xfrm>
            <a:off x="916305" y="4342130"/>
            <a:ext cx="9450705" cy="12988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下，使          为最小的原图像</a:t>
            </a:r>
            <a:r>
              <a:rPr lang="en-US" altLang="zh-CN" sz="2800" i="1">
                <a:latin typeface="Times New Roman" panose="02020603050405020304" charset="0"/>
              </a:rPr>
              <a:t>f </a:t>
            </a:r>
            <a:r>
              <a:rPr lang="zh-CN" altLang="en-US" sz="2800" dirty="0">
                <a:latin typeface="Times New Roman" panose="02020603050405020304" charset="0"/>
              </a:rPr>
              <a:t>的最佳估计   的</a:t>
            </a:r>
            <a:r>
              <a:rPr lang="zh-CN" altLang="en-US" sz="2800">
                <a:latin typeface="Times New Roman" panose="02020603050405020304" charset="0"/>
              </a:rPr>
              <a:t>问题</a:t>
            </a:r>
            <a:r>
              <a:rPr lang="zh-CN" altLang="en-US" sz="2800" smtClean="0">
                <a:latin typeface="Times New Roman" panose="02020603050405020304" charset="0"/>
              </a:rPr>
              <a:t>，是一个求极值的问题</a:t>
            </a:r>
            <a:r>
              <a:rPr lang="zh-CN" altLang="en-US" sz="2800" dirty="0">
                <a:latin typeface="Times New Roman" panose="02020603050405020304" charset="0"/>
              </a:rPr>
              <a:t>，使用拉格朗日乘数法来实现。  </a:t>
            </a:r>
          </a:p>
        </p:txBody>
      </p:sp>
      <p:graphicFrame>
        <p:nvGraphicFramePr>
          <p:cNvPr id="33798" name="对象 202787"/>
          <p:cNvGraphicFramePr/>
          <p:nvPr/>
        </p:nvGraphicFramePr>
        <p:xfrm>
          <a:off x="2167352" y="4341821"/>
          <a:ext cx="773792" cy="73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r:id="rId5" imgW="374015" imgH="374015" progId="Equation.3">
                  <p:embed/>
                </p:oleObj>
              </mc:Choice>
              <mc:Fallback>
                <p:oleObj r:id="rId5" imgW="374015" imgH="37401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7352" y="4341821"/>
                        <a:ext cx="773792" cy="73527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202789"/>
          <p:cNvGraphicFramePr/>
          <p:nvPr/>
        </p:nvGraphicFramePr>
        <p:xfrm>
          <a:off x="7332544" y="4432499"/>
          <a:ext cx="476179" cy="55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r:id="rId7" imgW="156210" imgH="259715" progId="Equation.3">
                  <p:embed/>
                </p:oleObj>
              </mc:Choice>
              <mc:Fallback>
                <p:oleObj r:id="rId7" imgW="156210" imgH="25971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32544" y="4432499"/>
                        <a:ext cx="476179" cy="5549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文本框 201849"/>
          <p:cNvSpPr txBox="1"/>
          <p:nvPr/>
        </p:nvSpPr>
        <p:spPr>
          <a:xfrm>
            <a:off x="993140" y="2179955"/>
            <a:ext cx="644334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b="1">
                <a:solidFill>
                  <a:srgbClr val="1F2DA8"/>
                </a:solidFill>
                <a:latin typeface="Times New Roman" panose="02020603050405020304" charset="0"/>
              </a:rPr>
              <a:t>1)</a:t>
            </a:r>
            <a:r>
              <a:rPr lang="zh-CN" altLang="en-US" sz="2800" b="1">
                <a:solidFill>
                  <a:srgbClr val="1F2DA8"/>
                </a:solidFill>
                <a:latin typeface="Times New Roman" panose="02020603050405020304" charset="0"/>
              </a:rPr>
              <a:t>有</a:t>
            </a:r>
            <a:r>
              <a:rPr lang="zh-CN" altLang="en-US" sz="2800" b="1" smtClean="0">
                <a:solidFill>
                  <a:srgbClr val="1F2DA8"/>
                </a:solidFill>
                <a:latin typeface="Times New Roman" panose="02020603050405020304" charset="0"/>
              </a:rPr>
              <a:t>约束复原一般</a:t>
            </a:r>
            <a:r>
              <a:rPr lang="zh-CN" altLang="en-US" sz="2800" b="1">
                <a:solidFill>
                  <a:srgbClr val="1F2DA8"/>
                </a:solidFill>
                <a:latin typeface="Times New Roman" panose="02020603050405020304" charset="0"/>
              </a:rPr>
              <a:t>表示方法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8220" y="2841625"/>
            <a:ext cx="86975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Times New Roman" panose="02020603050405020304" charset="0"/>
                <a:sym typeface="+mn-ea"/>
              </a:rPr>
              <a:t>设对原图像施加某一线性运算</a:t>
            </a:r>
            <a:r>
              <a:rPr lang="en-US" altLang="zh-CN" sz="2800" i="1" dirty="0">
                <a:latin typeface="Times New Roman" panose="02020603050405020304" charset="0"/>
                <a:sym typeface="+mn-ea"/>
              </a:rPr>
              <a:t>Q</a:t>
            </a:r>
            <a:r>
              <a:rPr lang="zh-CN" altLang="en-US" sz="2800" i="1" dirty="0"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charset="0"/>
                <a:sym typeface="+mn-ea"/>
              </a:rPr>
              <a:t>，求在约束条件 </a:t>
            </a:r>
          </a:p>
        </p:txBody>
      </p:sp>
      <p:sp>
        <p:nvSpPr>
          <p:cNvPr id="3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203790"/>
          <p:cNvSpPr txBox="1"/>
          <p:nvPr/>
        </p:nvSpPr>
        <p:spPr>
          <a:xfrm>
            <a:off x="983615" y="2200910"/>
            <a:ext cx="7887335" cy="603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400" b="1" dirty="0">
                <a:latin typeface="+mn-ea"/>
              </a:rPr>
              <a:t>利用拉格朗日乘数法构造一辅助函数：</a:t>
            </a:r>
            <a:r>
              <a:rPr lang="zh-CN" altLang="en-US" sz="2400" dirty="0">
                <a:latin typeface="+mn-ea"/>
              </a:rPr>
              <a:t> </a:t>
            </a:r>
          </a:p>
        </p:txBody>
      </p:sp>
      <p:graphicFrame>
        <p:nvGraphicFramePr>
          <p:cNvPr id="34819" name="对象 203802"/>
          <p:cNvGraphicFramePr/>
          <p:nvPr>
            <p:extLst>
              <p:ext uri="{D42A27DB-BD31-4B8C-83A1-F6EECF244321}">
                <p14:modId xmlns:p14="http://schemas.microsoft.com/office/powerpoint/2010/main" val="2336865263"/>
              </p:ext>
            </p:extLst>
          </p:nvPr>
        </p:nvGraphicFramePr>
        <p:xfrm>
          <a:off x="1409674" y="2864405"/>
          <a:ext cx="5406037" cy="88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r:id="rId3" imgW="2324100" imgH="368300" progId="Equation.3">
                  <p:embed/>
                </p:oleObj>
              </mc:Choice>
              <mc:Fallback>
                <p:oleObj r:id="rId3" imgW="2324100" imgH="368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674" y="2864405"/>
                        <a:ext cx="5406037" cy="8858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矩形 203804"/>
          <p:cNvSpPr/>
          <p:nvPr/>
        </p:nvSpPr>
        <p:spPr>
          <a:xfrm>
            <a:off x="1072145" y="3950472"/>
            <a:ext cx="994410" cy="528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65" b="1" dirty="0">
                <a:latin typeface="Tahoma" panose="020B0604030504040204" pitchFamily="34" charset="0"/>
                <a:ea typeface="黑体" panose="02010609060101010101" pitchFamily="2" charset="-122"/>
              </a:rPr>
              <a:t>令：</a:t>
            </a:r>
            <a:r>
              <a:rPr lang="zh-CN" altLang="en-US" sz="1985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4821" name="对象 203805"/>
          <p:cNvGraphicFramePr/>
          <p:nvPr>
            <p:extLst>
              <p:ext uri="{D42A27DB-BD31-4B8C-83A1-F6EECF244321}">
                <p14:modId xmlns:p14="http://schemas.microsoft.com/office/powerpoint/2010/main" val="3698238432"/>
              </p:ext>
            </p:extLst>
          </p:nvPr>
        </p:nvGraphicFramePr>
        <p:xfrm>
          <a:off x="1746250" y="3750098"/>
          <a:ext cx="7943850" cy="112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r:id="rId5" imgW="3505200" imgH="482600" progId="Equation.3">
                  <p:embed/>
                </p:oleObj>
              </mc:Choice>
              <mc:Fallback>
                <p:oleObj r:id="rId5" imgW="3505200" imgH="482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6250" y="3750098"/>
                        <a:ext cx="7943850" cy="1126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203807"/>
          <p:cNvGraphicFramePr/>
          <p:nvPr>
            <p:extLst>
              <p:ext uri="{D42A27DB-BD31-4B8C-83A1-F6EECF244321}">
                <p14:modId xmlns:p14="http://schemas.microsoft.com/office/powerpoint/2010/main" val="335391405"/>
              </p:ext>
            </p:extLst>
          </p:nvPr>
        </p:nvGraphicFramePr>
        <p:xfrm>
          <a:off x="1745483" y="4875640"/>
          <a:ext cx="3998507" cy="61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r:id="rId7" imgW="1701800" imgH="241300" progId="Equation.3">
                  <p:embed/>
                </p:oleObj>
              </mc:Choice>
              <mc:Fallback>
                <p:oleObj r:id="rId7" imgW="1701800" imgH="241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5483" y="4875640"/>
                        <a:ext cx="3998507" cy="6127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203809"/>
          <p:cNvGraphicFramePr/>
          <p:nvPr>
            <p:extLst>
              <p:ext uri="{D42A27DB-BD31-4B8C-83A1-F6EECF244321}">
                <p14:modId xmlns:p14="http://schemas.microsoft.com/office/powerpoint/2010/main" val="2209861172"/>
              </p:ext>
            </p:extLst>
          </p:nvPr>
        </p:nvGraphicFramePr>
        <p:xfrm>
          <a:off x="1820413" y="5757744"/>
          <a:ext cx="5395533" cy="61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r:id="rId9" imgW="2197100" imgH="241300" progId="Equation.3">
                  <p:embed/>
                </p:oleObj>
              </mc:Choice>
              <mc:Fallback>
                <p:oleObj r:id="rId9" imgW="2197100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0413" y="5757744"/>
                        <a:ext cx="5395533" cy="6144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矩形 202780"/>
          <p:cNvSpPr/>
          <p:nvPr/>
        </p:nvSpPr>
        <p:spPr>
          <a:xfrm>
            <a:off x="7118350" y="3113828"/>
            <a:ext cx="1936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22</a:t>
            </a:r>
          </a:p>
        </p:txBody>
      </p:sp>
      <p:sp>
        <p:nvSpPr>
          <p:cNvPr id="2" name="矩形 202780"/>
          <p:cNvSpPr/>
          <p:nvPr/>
        </p:nvSpPr>
        <p:spPr>
          <a:xfrm>
            <a:off x="7216140" y="5879888"/>
            <a:ext cx="1936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23</a:t>
            </a:r>
          </a:p>
        </p:txBody>
      </p:sp>
      <p:sp>
        <p:nvSpPr>
          <p:cNvPr id="3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204827"/>
          <p:cNvSpPr txBox="1"/>
          <p:nvPr/>
        </p:nvSpPr>
        <p:spPr>
          <a:xfrm>
            <a:off x="1583055" y="2072640"/>
            <a:ext cx="8817610" cy="1649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  <a:spcAft>
                <a:spcPct val="50000"/>
              </a:spcAft>
            </a:pPr>
            <a:r>
              <a:rPr lang="zh-CN" altLang="en-US" sz="2800" b="1" dirty="0">
                <a:latin typeface="Times New Roman" panose="02020603050405020304" charset="0"/>
              </a:rPr>
              <a:t>设                   ，并带入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23</a:t>
            </a:r>
            <a:r>
              <a:rPr lang="zh-CN" altLang="en-US" sz="2800" b="1" dirty="0">
                <a:latin typeface="Times New Roman" panose="02020603050405020304" charset="0"/>
              </a:rPr>
              <a:t>：</a:t>
            </a:r>
          </a:p>
          <a:p>
            <a:pPr lvl="0" inden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可得： 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graphicFrame>
        <p:nvGraphicFramePr>
          <p:cNvPr id="35842" name="对象 204835"/>
          <p:cNvGraphicFramePr/>
          <p:nvPr/>
        </p:nvGraphicFramePr>
        <p:xfrm>
          <a:off x="2218734" y="2014736"/>
          <a:ext cx="1225462" cy="93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3" r:id="rId3" imgW="400050" imgH="400050" progId="Equation.3">
                  <p:embed/>
                </p:oleObj>
              </mc:Choice>
              <mc:Fallback>
                <p:oleObj r:id="rId3" imgW="400050" imgH="40005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8734" y="2014736"/>
                        <a:ext cx="1225462" cy="931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204837"/>
          <p:cNvGraphicFramePr/>
          <p:nvPr/>
        </p:nvGraphicFramePr>
        <p:xfrm>
          <a:off x="1456893" y="4210341"/>
          <a:ext cx="4026517" cy="60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4" r:id="rId5" imgW="1465580" imgH="241935" progId="Equation.3">
                  <p:embed/>
                </p:oleObj>
              </mc:Choice>
              <mc:Fallback>
                <p:oleObj r:id="rId5" imgW="1465580" imgH="24193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6893" y="4210341"/>
                        <a:ext cx="4026517" cy="6039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204839"/>
          <p:cNvGraphicFramePr/>
          <p:nvPr/>
        </p:nvGraphicFramePr>
        <p:xfrm>
          <a:off x="2356631" y="4900882"/>
          <a:ext cx="3222964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5" r:id="rId7" imgW="1254125" imgH="243205" progId="Equation.3">
                  <p:embed/>
                </p:oleObj>
              </mc:Choice>
              <mc:Fallback>
                <p:oleObj r:id="rId7" imgW="1254125" imgH="24320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6631" y="4900882"/>
                        <a:ext cx="3222964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204841"/>
          <p:cNvSpPr/>
          <p:nvPr/>
        </p:nvSpPr>
        <p:spPr>
          <a:xfrm>
            <a:off x="1305560" y="6146800"/>
            <a:ext cx="1816100" cy="5283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en-US" altLang="zh-CN" sz="2865">
                <a:latin typeface="Tahoma" panose="020B0604030504040204" pitchFamily="34" charset="0"/>
                <a:ea typeface="宋体" panose="02010600030101010101" pitchFamily="2" charset="-122"/>
              </a:rPr>
              <a:t>∴</a:t>
            </a:r>
            <a:r>
              <a:rPr lang="en-US" altLang="zh-CN" sz="1985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846" name="对象 204842"/>
          <p:cNvGraphicFramePr/>
          <p:nvPr/>
        </p:nvGraphicFramePr>
        <p:xfrm>
          <a:off x="2128344" y="6146597"/>
          <a:ext cx="4644501" cy="59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r:id="rId9" imgW="1714500" imgH="241300" progId="Equation.3">
                  <p:embed/>
                </p:oleObj>
              </mc:Choice>
              <mc:Fallback>
                <p:oleObj r:id="rId9" imgW="1714500" imgH="241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8344" y="6146597"/>
                        <a:ext cx="4644501" cy="59172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8" name="组合 1"/>
          <p:cNvGrpSpPr/>
          <p:nvPr/>
        </p:nvGrpSpPr>
        <p:grpSpPr>
          <a:xfrm>
            <a:off x="2677160" y="2983230"/>
            <a:ext cx="7426960" cy="1083898"/>
            <a:chOff x="3230" y="2905"/>
            <a:chExt cx="8505" cy="1468"/>
          </a:xfrm>
        </p:grpSpPr>
        <p:graphicFrame>
          <p:nvGraphicFramePr>
            <p:cNvPr id="35849" name="对象 204846"/>
            <p:cNvGraphicFramePr/>
            <p:nvPr/>
          </p:nvGraphicFramePr>
          <p:xfrm>
            <a:off x="3230" y="2905"/>
            <a:ext cx="1815" cy="1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7" r:id="rId11" imgW="601345" imgH="486410" progId="Equation.3">
                    <p:embed/>
                  </p:oleObj>
                </mc:Choice>
                <mc:Fallback>
                  <p:oleObj r:id="rId11" imgW="601345" imgH="48641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30" y="2905"/>
                          <a:ext cx="1815" cy="14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对象 204847"/>
            <p:cNvGraphicFramePr/>
            <p:nvPr/>
          </p:nvGraphicFramePr>
          <p:xfrm>
            <a:off x="5045" y="3132"/>
            <a:ext cx="6690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8" r:id="rId13" imgW="2197100" imgH="241300" progId="Equation.3">
                    <p:embed/>
                  </p:oleObj>
                </mc:Choice>
                <mc:Fallback>
                  <p:oleObj r:id="rId13" imgW="2197100" imgH="241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45" y="3132"/>
                          <a:ext cx="6690" cy="8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202780"/>
          <p:cNvSpPr/>
          <p:nvPr/>
        </p:nvSpPr>
        <p:spPr>
          <a:xfrm>
            <a:off x="7058660" y="6281420"/>
            <a:ext cx="1936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24</a:t>
            </a:r>
          </a:p>
        </p:txBody>
      </p:sp>
      <p:sp>
        <p:nvSpPr>
          <p:cNvPr id="3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205836"/>
          <p:cNvSpPr txBox="1"/>
          <p:nvPr/>
        </p:nvSpPr>
        <p:spPr>
          <a:xfrm>
            <a:off x="897445" y="2148708"/>
            <a:ext cx="9243483" cy="4027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由此</a:t>
            </a:r>
            <a:r>
              <a:rPr lang="zh-CN" altLang="en-US" sz="2865" b="1">
                <a:latin typeface="Times New Roman" panose="02020603050405020304" charset="0"/>
              </a:rPr>
              <a:t>可</a:t>
            </a:r>
            <a:r>
              <a:rPr lang="zh-CN" altLang="en-US" sz="2865" b="1" smtClean="0">
                <a:latin typeface="Times New Roman" panose="02020603050405020304" charset="0"/>
              </a:rPr>
              <a:t>得复原步骤</a:t>
            </a:r>
            <a:r>
              <a:rPr lang="zh-CN" altLang="en-US" sz="2865" b="1" dirty="0">
                <a:latin typeface="Times New Roman" panose="02020603050405020304" charset="0"/>
              </a:rPr>
              <a:t>为：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    </a:t>
            </a:r>
            <a:r>
              <a:rPr lang="en-US" altLang="zh-CN" sz="2865" b="1">
                <a:latin typeface="Times New Roman" panose="02020603050405020304" charset="0"/>
              </a:rPr>
              <a:t>① </a:t>
            </a:r>
            <a:r>
              <a:rPr lang="zh-CN" altLang="en-US" sz="2865" b="1" dirty="0">
                <a:latin typeface="Times New Roman" panose="02020603050405020304" charset="0"/>
              </a:rPr>
              <a:t>选取一个</a:t>
            </a:r>
            <a:r>
              <a:rPr lang="en-US" altLang="zh-CN" sz="2865" b="1" i="1">
                <a:latin typeface="Times New Roman" panose="02020603050405020304" charset="0"/>
              </a:rPr>
              <a:t>r</a:t>
            </a:r>
            <a:r>
              <a:rPr lang="zh-CN" altLang="en-US" sz="2865" b="1" dirty="0">
                <a:latin typeface="Times New Roman" panose="02020603050405020304" charset="0"/>
              </a:rPr>
              <a:t>代入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24</a:t>
            </a:r>
            <a:r>
              <a:rPr lang="zh-CN" altLang="en-US" sz="2865" b="1" dirty="0">
                <a:latin typeface="Times New Roman" panose="02020603050405020304" charset="0"/>
              </a:rPr>
              <a:t>，把求得的    代入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21</a:t>
            </a:r>
            <a:r>
              <a:rPr lang="en-US" altLang="zh-CN" sz="2865" b="1">
                <a:latin typeface="Times New Roman" panose="02020603050405020304" charset="0"/>
              </a:rPr>
              <a:t>     </a:t>
            </a:r>
          </a:p>
          <a:p>
            <a:pPr lvl="0" indent="0">
              <a:lnSpc>
                <a:spcPct val="150000"/>
              </a:lnSpc>
            </a:pPr>
            <a:r>
              <a:rPr lang="en-US" altLang="zh-CN" sz="2865" b="1">
                <a:latin typeface="Times New Roman" panose="02020603050405020304" charset="0"/>
              </a:rPr>
              <a:t>          </a:t>
            </a:r>
            <a:r>
              <a:rPr lang="en-US" altLang="zh-CN" sz="2865" b="1">
                <a:solidFill>
                  <a:srgbClr val="660033"/>
                </a:solidFill>
                <a:latin typeface="Times New Roman" panose="02020603050405020304" charset="0"/>
              </a:rPr>
              <a:t>{                                 }</a:t>
            </a:r>
            <a:r>
              <a:rPr lang="zh-CN" altLang="en-US" sz="2865" b="1" dirty="0">
                <a:latin typeface="Times New Roman" panose="02020603050405020304" charset="0"/>
              </a:rPr>
              <a:t>；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    </a:t>
            </a:r>
            <a:r>
              <a:rPr lang="en-US" altLang="zh-CN" sz="2865" b="1">
                <a:latin typeface="Times New Roman" panose="02020603050405020304" charset="0"/>
              </a:rPr>
              <a:t>② </a:t>
            </a:r>
            <a:r>
              <a:rPr lang="zh-CN" altLang="en-US" sz="2865" b="1" dirty="0">
                <a:latin typeface="Times New Roman" panose="02020603050405020304" charset="0"/>
              </a:rPr>
              <a:t>当结果大于      ，减小</a:t>
            </a:r>
            <a:r>
              <a:rPr lang="en-US" altLang="zh-CN" sz="2865" b="1" i="1">
                <a:latin typeface="Times New Roman" panose="02020603050405020304" charset="0"/>
              </a:rPr>
              <a:t>r</a:t>
            </a:r>
            <a:r>
              <a:rPr lang="zh-CN" altLang="en-US" sz="2865" b="1" dirty="0">
                <a:latin typeface="Times New Roman" panose="02020603050405020304" charset="0"/>
              </a:rPr>
              <a:t>，返回</a:t>
            </a:r>
            <a:r>
              <a:rPr lang="en-US" altLang="zh-CN" sz="2865" b="1">
                <a:latin typeface="Times New Roman" panose="02020603050405020304" charset="0"/>
              </a:rPr>
              <a:t>①</a:t>
            </a:r>
            <a:r>
              <a:rPr lang="zh-CN" altLang="en-US" sz="2865" b="1" dirty="0">
                <a:latin typeface="Times New Roman" panose="02020603050405020304" charset="0"/>
              </a:rPr>
              <a:t>；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    </a:t>
            </a:r>
            <a:r>
              <a:rPr lang="en-US" altLang="zh-CN" sz="2865" b="1">
                <a:latin typeface="Times New Roman" panose="02020603050405020304" charset="0"/>
              </a:rPr>
              <a:t>③ </a:t>
            </a:r>
            <a:r>
              <a:rPr lang="zh-CN" altLang="en-US" sz="2865" b="1" dirty="0">
                <a:latin typeface="Times New Roman" panose="02020603050405020304" charset="0"/>
              </a:rPr>
              <a:t>当结果小于      ，增加</a:t>
            </a:r>
            <a:r>
              <a:rPr lang="en-US" altLang="zh-CN" sz="2865" b="1" i="1">
                <a:latin typeface="Times New Roman" panose="02020603050405020304" charset="0"/>
              </a:rPr>
              <a:t>r</a:t>
            </a:r>
            <a:r>
              <a:rPr lang="zh-CN" altLang="en-US" sz="2865" b="1" dirty="0">
                <a:latin typeface="Times New Roman" panose="02020603050405020304" charset="0"/>
              </a:rPr>
              <a:t>，返回</a:t>
            </a:r>
            <a:r>
              <a:rPr lang="en-US" altLang="zh-CN" sz="2865" b="1">
                <a:latin typeface="Times New Roman" panose="02020603050405020304" charset="0"/>
              </a:rPr>
              <a:t>①</a:t>
            </a:r>
            <a:r>
              <a:rPr lang="zh-CN" altLang="en-US" sz="2865" b="1" dirty="0">
                <a:latin typeface="Times New Roman" panose="02020603050405020304" charset="0"/>
              </a:rPr>
              <a:t>；</a:t>
            </a:r>
          </a:p>
          <a:p>
            <a:pPr lvl="0" indent="0">
              <a:lnSpc>
                <a:spcPct val="150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    </a:t>
            </a:r>
            <a:r>
              <a:rPr lang="en-US" altLang="zh-CN" sz="2865" b="1">
                <a:latin typeface="Times New Roman" panose="02020603050405020304" charset="0"/>
              </a:rPr>
              <a:t>④ </a:t>
            </a:r>
            <a:r>
              <a:rPr lang="zh-CN" altLang="en-US" sz="2865" b="1" dirty="0">
                <a:latin typeface="Times New Roman" panose="02020603050405020304" charset="0"/>
              </a:rPr>
              <a:t>重复上述迭代过程，直到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21</a:t>
            </a:r>
            <a:r>
              <a:rPr lang="zh-CN" altLang="en-US" sz="2865" b="1" dirty="0">
                <a:latin typeface="Times New Roman" panose="02020603050405020304" charset="0"/>
              </a:rPr>
              <a:t>满足为止。</a:t>
            </a:r>
            <a:r>
              <a:rPr lang="zh-CN" altLang="en-US" sz="2865" dirty="0">
                <a:latin typeface="Times New Roman" panose="02020603050405020304" charset="0"/>
              </a:rPr>
              <a:t> </a:t>
            </a:r>
            <a:endParaRPr lang="en-US" altLang="zh-CN" sz="2865">
              <a:latin typeface="Times New Roman" panose="02020603050405020304" charset="0"/>
            </a:endParaRPr>
          </a:p>
        </p:txBody>
      </p:sp>
      <p:graphicFrame>
        <p:nvGraphicFramePr>
          <p:cNvPr id="36866" name="对象 205840"/>
          <p:cNvGraphicFramePr/>
          <p:nvPr/>
        </p:nvGraphicFramePr>
        <p:xfrm>
          <a:off x="6594643" y="2789357"/>
          <a:ext cx="635490" cy="68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r:id="rId3" imgW="156210" imgH="259715" progId="Equation.3">
                  <p:embed/>
                </p:oleObj>
              </mc:Choice>
              <mc:Fallback>
                <p:oleObj r:id="rId3" imgW="156210" imgH="25971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4643" y="2789357"/>
                        <a:ext cx="635490" cy="6810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对象 205843"/>
          <p:cNvGraphicFramePr/>
          <p:nvPr/>
        </p:nvGraphicFramePr>
        <p:xfrm>
          <a:off x="3598713" y="4850805"/>
          <a:ext cx="714269" cy="71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r:id="rId5" imgW="273050" imgH="285750" progId="Equation.3">
                  <p:embed/>
                </p:oleObj>
              </mc:Choice>
              <mc:Fallback>
                <p:oleObj r:id="rId5" imgW="273050" imgH="28575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8713" y="4850805"/>
                        <a:ext cx="714269" cy="7142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205844"/>
          <p:cNvGraphicFramePr/>
          <p:nvPr/>
        </p:nvGraphicFramePr>
        <p:xfrm>
          <a:off x="3598713" y="4136536"/>
          <a:ext cx="714269" cy="71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r:id="rId7" imgW="273050" imgH="285750" progId="Equation.3">
                  <p:embed/>
                </p:oleObj>
              </mc:Choice>
              <mc:Fallback>
                <p:oleObj r:id="rId7" imgW="273050" imgH="28575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8713" y="4136536"/>
                        <a:ext cx="714269" cy="7142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205846"/>
          <p:cNvGraphicFramePr/>
          <p:nvPr/>
        </p:nvGraphicFramePr>
        <p:xfrm>
          <a:off x="2014220" y="3373755"/>
          <a:ext cx="2847975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r:id="rId8" imgW="1024255" imgH="371475" progId="Equation.3">
                  <p:embed/>
                </p:oleObj>
              </mc:Choice>
              <mc:Fallback>
                <p:oleObj r:id="rId8" imgW="1024255" imgH="37147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4220" y="3373755"/>
                        <a:ext cx="2847975" cy="854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205849"/>
          <p:cNvGraphicFramePr/>
          <p:nvPr/>
        </p:nvGraphicFramePr>
        <p:xfrm>
          <a:off x="1599565" y="6318250"/>
          <a:ext cx="4369435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r:id="rId10" imgW="1714500" imgH="241300" progId="Equation.3">
                  <p:embed/>
                </p:oleObj>
              </mc:Choice>
              <mc:Fallback>
                <p:oleObj r:id="rId10" imgW="1714500" imgH="24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99565" y="6318250"/>
                        <a:ext cx="4369435" cy="617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矩形 205850"/>
          <p:cNvSpPr/>
          <p:nvPr/>
        </p:nvSpPr>
        <p:spPr>
          <a:xfrm>
            <a:off x="6594171" y="6402653"/>
            <a:ext cx="85788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24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290820"/>
          <p:cNvSpPr txBox="1"/>
          <p:nvPr/>
        </p:nvSpPr>
        <p:spPr>
          <a:xfrm>
            <a:off x="909320" y="2230120"/>
            <a:ext cx="8620125" cy="12557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35000"/>
              </a:lnSpc>
            </a:pPr>
            <a:r>
              <a:rPr lang="zh-CN" altLang="en-US" sz="2800" b="1">
                <a:latin typeface="Times New Roman" panose="02020603050405020304" charset="0"/>
                <a:sym typeface="+mn-ea"/>
              </a:rPr>
              <a:t>最大熵</a:t>
            </a:r>
            <a:r>
              <a:rPr lang="zh-CN" altLang="en-US" sz="2800" b="1" smtClean="0">
                <a:latin typeface="Times New Roman" panose="02020603050405020304" charset="0"/>
                <a:sym typeface="+mn-ea"/>
              </a:rPr>
              <a:t>约束复原</a:t>
            </a:r>
            <a:endParaRPr lang="zh-CN" altLang="en-US" sz="2800" b="1" dirty="0">
              <a:latin typeface="Times New Roman" panose="02020603050405020304" charset="0"/>
              <a:sym typeface="+mn-ea"/>
            </a:endParaRPr>
          </a:p>
          <a:p>
            <a:pPr lvl="0" algn="l"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charset="0"/>
                <a:sym typeface="+mn-ea"/>
              </a:rPr>
              <a:t>        信息熵一般地定义为： </a:t>
            </a:r>
          </a:p>
        </p:txBody>
      </p:sp>
      <p:sp>
        <p:nvSpPr>
          <p:cNvPr id="38915" name="矩形 290822"/>
          <p:cNvSpPr/>
          <p:nvPr/>
        </p:nvSpPr>
        <p:spPr>
          <a:xfrm>
            <a:off x="609600" y="4372783"/>
            <a:ext cx="100838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 sz="1985">
              <a:latin typeface="Times New Roman" panose="02020603050405020304" charset="0"/>
            </a:endParaRPr>
          </a:p>
        </p:txBody>
      </p:sp>
      <p:graphicFrame>
        <p:nvGraphicFramePr>
          <p:cNvPr id="38916" name="对象 290821"/>
          <p:cNvGraphicFramePr/>
          <p:nvPr/>
        </p:nvGraphicFramePr>
        <p:xfrm>
          <a:off x="2871452" y="3506205"/>
          <a:ext cx="2729279" cy="110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r:id="rId3" imgW="1189990" imgH="447675" progId="Equation.3">
                  <p:embed/>
                </p:oleObj>
              </mc:Choice>
              <mc:Fallback>
                <p:oleObj r:id="rId3" imgW="1189990" imgH="44767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452" y="3506205"/>
                        <a:ext cx="2729279" cy="11029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矩形 290823"/>
          <p:cNvSpPr/>
          <p:nvPr/>
        </p:nvSpPr>
        <p:spPr>
          <a:xfrm>
            <a:off x="8270487" y="3739780"/>
            <a:ext cx="161060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endParaRPr lang="en-US" sz="1600" b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38918" name="文本框 290824"/>
          <p:cNvSpPr txBox="1"/>
          <p:nvPr/>
        </p:nvSpPr>
        <p:spPr>
          <a:xfrm>
            <a:off x="1092835" y="4471035"/>
            <a:ext cx="8512810" cy="1343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5000"/>
              </a:lnSpc>
            </a:pPr>
            <a:r>
              <a:rPr lang="zh-CN" altLang="en-US" sz="2800" b="1" dirty="0">
                <a:latin typeface="Times New Roman" panose="02020603050405020304" charset="0"/>
              </a:rPr>
              <a:t>    假设图像是非负和归一化的，则图像的熵可表示为(假设图像为方阵</a:t>
            </a:r>
            <a:r>
              <a:rPr lang="en-US" altLang="zh-CN" sz="2800" b="1" i="1" dirty="0">
                <a:latin typeface="Times New Roman" panose="02020603050405020304" charset="0"/>
              </a:rPr>
              <a:t>N</a:t>
            </a:r>
            <a:r>
              <a:rPr lang="en-US" altLang="zh-CN" sz="2800" b="1">
                <a:latin typeface="Times New Roman" panose="02020603050405020304" charset="0"/>
              </a:rPr>
              <a:t>×</a:t>
            </a:r>
            <a:r>
              <a:rPr lang="en-US" altLang="zh-CN" sz="2800" b="1" i="1">
                <a:latin typeface="Times New Roman" panose="02020603050405020304" charset="0"/>
              </a:rPr>
              <a:t>N</a:t>
            </a:r>
            <a:r>
              <a:rPr lang="zh-CN" altLang="en-US" sz="2800" b="1" dirty="0">
                <a:latin typeface="Times New Roman" panose="02020603050405020304" charset="0"/>
              </a:rPr>
              <a:t>)：</a:t>
            </a:r>
            <a:r>
              <a:rPr lang="zh-CN" altLang="en-US" sz="2865" b="1" dirty="0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38920" name="对象 290825"/>
          <p:cNvGraphicFramePr/>
          <p:nvPr/>
        </p:nvGraphicFramePr>
        <p:xfrm>
          <a:off x="2871452" y="5757554"/>
          <a:ext cx="3166944" cy="12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r:id="rId5" imgW="1267460" imgH="461010" progId="Equation.3">
                  <p:embed/>
                </p:oleObj>
              </mc:Choice>
              <mc:Fallback>
                <p:oleObj r:id="rId5" imgW="1267460" imgH="46101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1452" y="5757554"/>
                        <a:ext cx="3166944" cy="122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290823"/>
          <p:cNvSpPr/>
          <p:nvPr/>
        </p:nvSpPr>
        <p:spPr>
          <a:xfrm>
            <a:off x="8328907" y="6076580"/>
            <a:ext cx="161060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</a:rPr>
              <a:t>6</a:t>
            </a:r>
            <a:endParaRPr lang="en-US" sz="1600" b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0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91844"/>
          <p:cNvSpPr txBox="1"/>
          <p:nvPr/>
        </p:nvSpPr>
        <p:spPr>
          <a:xfrm>
            <a:off x="549222" y="2072508"/>
            <a:ext cx="9243483" cy="725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45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    则</a:t>
            </a:r>
            <a:r>
              <a:rPr lang="zh-CN" altLang="en-US" sz="2865" b="1">
                <a:latin typeface="Times New Roman" panose="02020603050405020304" charset="0"/>
              </a:rPr>
              <a:t>最大熵</a:t>
            </a:r>
            <a:r>
              <a:rPr lang="zh-CN" altLang="en-US" sz="2865" b="1" smtClean="0">
                <a:latin typeface="Times New Roman" panose="02020603050405020304" charset="0"/>
              </a:rPr>
              <a:t>图像复原问题</a:t>
            </a:r>
            <a:r>
              <a:rPr lang="zh-CN" altLang="en-US" sz="2865" b="1" dirty="0">
                <a:latin typeface="Times New Roman" panose="02020603050405020304" charset="0"/>
              </a:rPr>
              <a:t>可表述为在满足约束条件：</a:t>
            </a:r>
            <a:r>
              <a:rPr lang="zh-CN" altLang="en-US" sz="1985" dirty="0">
                <a:latin typeface="Times New Roman" panose="02020603050405020304" charset="0"/>
              </a:rPr>
              <a:t> </a:t>
            </a:r>
            <a:endParaRPr lang="en-US" altLang="zh-CN" sz="1985">
              <a:latin typeface="Times New Roman" panose="02020603050405020304" charset="0"/>
            </a:endParaRPr>
          </a:p>
        </p:txBody>
      </p:sp>
      <p:graphicFrame>
        <p:nvGraphicFramePr>
          <p:cNvPr id="39939" name="对象 291845"/>
          <p:cNvGraphicFramePr/>
          <p:nvPr/>
        </p:nvGraphicFramePr>
        <p:xfrm>
          <a:off x="1942465" y="2865755"/>
          <a:ext cx="263461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r:id="rId4" imgW="998220" imgH="332740" progId="Equation.3">
                  <p:embed/>
                </p:oleObj>
              </mc:Choice>
              <mc:Fallback>
                <p:oleObj r:id="rId4" imgW="998220" imgH="33274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2465" y="2865755"/>
                        <a:ext cx="2634615" cy="747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矩形 291847"/>
          <p:cNvSpPr/>
          <p:nvPr/>
        </p:nvSpPr>
        <p:spPr>
          <a:xfrm>
            <a:off x="5464978" y="2997364"/>
            <a:ext cx="95313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sz="28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27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</a:p>
        </p:txBody>
      </p:sp>
      <p:sp>
        <p:nvSpPr>
          <p:cNvPr id="39942" name="文本框 291848"/>
          <p:cNvSpPr txBox="1"/>
          <p:nvPr/>
        </p:nvSpPr>
        <p:spPr>
          <a:xfrm>
            <a:off x="559382" y="3520211"/>
            <a:ext cx="9243483" cy="725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45000"/>
              </a:lnSpc>
            </a:pPr>
            <a:r>
              <a:rPr lang="zh-CN" altLang="en-US" sz="2865" b="1" dirty="0">
                <a:latin typeface="Times New Roman" panose="02020603050405020304" charset="0"/>
              </a:rPr>
              <a:t>    下，求           使       为最大的的问题。 </a:t>
            </a:r>
          </a:p>
        </p:txBody>
      </p:sp>
      <p:graphicFrame>
        <p:nvGraphicFramePr>
          <p:cNvPr id="39944" name="对象 291849"/>
          <p:cNvGraphicFramePr/>
          <p:nvPr/>
        </p:nvGraphicFramePr>
        <p:xfrm>
          <a:off x="2085957" y="3623500"/>
          <a:ext cx="1071404" cy="65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r:id="rId6" imgW="400050" imgH="245110" progId="Equation.3">
                  <p:embed/>
                </p:oleObj>
              </mc:Choice>
              <mc:Fallback>
                <p:oleObj r:id="rId6" imgW="400050" imgH="24511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5957" y="3623500"/>
                        <a:ext cx="1071404" cy="6529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对象 291851"/>
          <p:cNvGraphicFramePr/>
          <p:nvPr/>
        </p:nvGraphicFramePr>
        <p:xfrm>
          <a:off x="3460843" y="3623500"/>
          <a:ext cx="591723" cy="65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r:id="rId8" imgW="156210" imgH="247015" progId="Equation.3">
                  <p:embed/>
                </p:oleObj>
              </mc:Choice>
              <mc:Fallback>
                <p:oleObj r:id="rId8" imgW="156210" imgH="24701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0843" y="3623500"/>
                        <a:ext cx="591723" cy="6529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270339" descr="img98738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10" y="2409825"/>
            <a:ext cx="2576830" cy="286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图片 270340" descr="car22_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40" y="2455545"/>
            <a:ext cx="3905250" cy="2929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2703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174" y="5549574"/>
            <a:ext cx="8242106" cy="169814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8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9" name="矩形 270345"/>
          <p:cNvSpPr txBox="1"/>
          <p:nvPr/>
        </p:nvSpPr>
        <p:spPr>
          <a:xfrm>
            <a:off x="920305" y="1577724"/>
            <a:ext cx="4525455" cy="6524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lvl="0" fontAlgn="base">
              <a:lnSpc>
                <a:spcPct val="130000"/>
              </a:lnSpc>
              <a:defRPr sz="280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+mn-ea"/>
              </a:rPr>
              <a:t>图像退化举例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9" name="文本框 292868"/>
          <p:cNvSpPr txBox="1"/>
          <p:nvPr/>
        </p:nvSpPr>
        <p:spPr>
          <a:xfrm>
            <a:off x="650187" y="2091558"/>
            <a:ext cx="9243483" cy="725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fontAlgn="base">
              <a:lnSpc>
                <a:spcPct val="145000"/>
              </a:lnSpc>
            </a:pPr>
            <a:r>
              <a:rPr lang="zh-CN" altLang="en-US" sz="2865" b="1" strike="noStrike" noProof="1">
                <a:effectLst/>
                <a:latin typeface="Times New Roman" panose="02020603050405020304" charset="0"/>
                <a:cs typeface="+mn-ea"/>
              </a:rPr>
              <a:t>    为了求     ，利用拉格朗日乘数法作辅助函数：</a:t>
            </a:r>
            <a:r>
              <a:rPr lang="zh-CN" altLang="en-US" sz="1985" strike="noStrike" noProof="1">
                <a:effectLst/>
                <a:latin typeface="Times New Roman" panose="02020603050405020304" charset="0"/>
                <a:cs typeface="+mn-ea"/>
              </a:rPr>
              <a:t> </a:t>
            </a:r>
            <a:endParaRPr lang="en-US" altLang="zh-CN" sz="1985" strike="noStrike" noProof="1">
              <a:effectLst/>
              <a:latin typeface="Times New Roman" panose="02020603050405020304" charset="0"/>
            </a:endParaRPr>
          </a:p>
        </p:txBody>
      </p:sp>
      <p:graphicFrame>
        <p:nvGraphicFramePr>
          <p:cNvPr id="40963" name="对象 292869"/>
          <p:cNvGraphicFramePr/>
          <p:nvPr/>
        </p:nvGraphicFramePr>
        <p:xfrm>
          <a:off x="2248535" y="2172970"/>
          <a:ext cx="407670" cy="6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r:id="rId3" imgW="156210" imgH="247015" progId="Equation.3">
                  <p:embed/>
                </p:oleObj>
              </mc:Choice>
              <mc:Fallback>
                <p:oleObj r:id="rId3" imgW="156210" imgH="24701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8535" y="2172970"/>
                        <a:ext cx="407670" cy="616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292871"/>
          <p:cNvGraphicFramePr/>
          <p:nvPr/>
        </p:nvGraphicFramePr>
        <p:xfrm>
          <a:off x="2552065" y="2789555"/>
          <a:ext cx="505269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r:id="rId5" imgW="2438400" imgH="342900" progId="Equation.3">
                  <p:embed/>
                </p:oleObj>
              </mc:Choice>
              <mc:Fallback>
                <p:oleObj r:id="rId5" imgW="2438400" imgH="342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2065" y="2789555"/>
                        <a:ext cx="5052695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矩形 292873"/>
          <p:cNvSpPr/>
          <p:nvPr/>
        </p:nvSpPr>
        <p:spPr>
          <a:xfrm>
            <a:off x="8507748" y="2875329"/>
            <a:ext cx="977265" cy="528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65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式</a:t>
            </a:r>
            <a:r>
              <a:rPr lang="en-US" altLang="zh-CN" sz="2865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28</a:t>
            </a:r>
            <a:r>
              <a:rPr lang="zh-CN" altLang="en-US" sz="1985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0967" name="矩形 292874"/>
          <p:cNvSpPr/>
          <p:nvPr/>
        </p:nvSpPr>
        <p:spPr>
          <a:xfrm>
            <a:off x="1440335" y="3589598"/>
            <a:ext cx="1402715" cy="528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65" dirty="0">
                <a:latin typeface="+mn-ea"/>
              </a:rPr>
              <a:t>并令：</a:t>
            </a:r>
            <a:r>
              <a:rPr lang="zh-CN" altLang="en-US" sz="1985" dirty="0">
                <a:latin typeface="+mn-ea"/>
              </a:rPr>
              <a:t> </a:t>
            </a:r>
          </a:p>
        </p:txBody>
      </p:sp>
      <p:graphicFrame>
        <p:nvGraphicFramePr>
          <p:cNvPr id="40969" name="对象 292875"/>
          <p:cNvGraphicFramePr/>
          <p:nvPr/>
        </p:nvGraphicFramePr>
        <p:xfrm>
          <a:off x="3107055" y="3743325"/>
          <a:ext cx="4765040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r:id="rId7" imgW="2438400" imgH="482600" progId="Equation.3">
                  <p:embed/>
                </p:oleObj>
              </mc:Choice>
              <mc:Fallback>
                <p:oleObj r:id="rId7" imgW="2438400" imgH="482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7055" y="3743325"/>
                        <a:ext cx="4765040" cy="1031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矩形 292877"/>
          <p:cNvSpPr/>
          <p:nvPr/>
        </p:nvSpPr>
        <p:spPr>
          <a:xfrm>
            <a:off x="1519114" y="4939356"/>
            <a:ext cx="1339850" cy="528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65" dirty="0">
                <a:latin typeface="+mn-ea"/>
              </a:rPr>
              <a:t>解之得</a:t>
            </a:r>
            <a:r>
              <a:rPr lang="zh-CN" altLang="en-US" sz="1985" dirty="0">
                <a:latin typeface="+mn-ea"/>
              </a:rPr>
              <a:t> </a:t>
            </a:r>
          </a:p>
        </p:txBody>
      </p:sp>
      <p:graphicFrame>
        <p:nvGraphicFramePr>
          <p:cNvPr id="40972" name="对象 292878"/>
          <p:cNvGraphicFramePr/>
          <p:nvPr/>
        </p:nvGraphicFramePr>
        <p:xfrm>
          <a:off x="3107055" y="4933950"/>
          <a:ext cx="4271645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r:id="rId9" imgW="1879600" imgH="254000" progId="Equation.3">
                  <p:embed/>
                </p:oleObj>
              </mc:Choice>
              <mc:Fallback>
                <p:oleObj r:id="rId9" imgW="1879600" imgH="254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055" y="4933950"/>
                        <a:ext cx="4271645" cy="588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矩形 292880"/>
          <p:cNvSpPr/>
          <p:nvPr/>
        </p:nvSpPr>
        <p:spPr>
          <a:xfrm>
            <a:off x="8488491" y="5018137"/>
            <a:ext cx="912495" cy="528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l"/>
            <a:r>
              <a:rPr lang="zh-CN" altLang="en-US" sz="286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式</a:t>
            </a:r>
            <a:r>
              <a:rPr lang="en-US" sz="2865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</a:t>
            </a:r>
            <a:endParaRPr lang="en-US" sz="1985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0974" name="矩形 292881"/>
          <p:cNvSpPr/>
          <p:nvPr/>
        </p:nvSpPr>
        <p:spPr>
          <a:xfrm>
            <a:off x="1550626" y="5830443"/>
            <a:ext cx="6442710" cy="528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65" dirty="0">
                <a:latin typeface="+mn-ea"/>
              </a:rPr>
              <a:t>将</a:t>
            </a:r>
            <a:r>
              <a:rPr lang="zh-CN" sz="2865" dirty="0">
                <a:latin typeface="+mn-ea"/>
              </a:rPr>
              <a:t>上</a:t>
            </a:r>
            <a:r>
              <a:rPr lang="zh-CN" altLang="en-US" sz="2865" dirty="0">
                <a:latin typeface="+mn-ea"/>
              </a:rPr>
              <a:t>式泰勒展开，并取前两项近似为：</a:t>
            </a:r>
            <a:r>
              <a:rPr lang="zh-CN" altLang="en-US" sz="1985" dirty="0">
                <a:latin typeface="+mn-ea"/>
              </a:rPr>
              <a:t> </a:t>
            </a:r>
          </a:p>
        </p:txBody>
      </p:sp>
      <p:graphicFrame>
        <p:nvGraphicFramePr>
          <p:cNvPr id="40976" name="对象 292882"/>
          <p:cNvGraphicFramePr/>
          <p:nvPr/>
        </p:nvGraphicFramePr>
        <p:xfrm>
          <a:off x="3107055" y="6602095"/>
          <a:ext cx="391414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r:id="rId11" imgW="1433830" imgH="255905" progId="Equation.3">
                  <p:embed/>
                </p:oleObj>
              </mc:Choice>
              <mc:Fallback>
                <p:oleObj r:id="rId11" imgW="1433830" imgH="25590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07055" y="6602095"/>
                        <a:ext cx="3914140" cy="640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矩形 292884"/>
          <p:cNvSpPr/>
          <p:nvPr/>
        </p:nvSpPr>
        <p:spPr>
          <a:xfrm>
            <a:off x="8492821" y="6687150"/>
            <a:ext cx="911225" cy="527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 algn="l"/>
            <a:r>
              <a:rPr lang="zh-CN" altLang="en-US" sz="286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式</a:t>
            </a:r>
            <a:r>
              <a:rPr lang="en-US" altLang="zh-CN" sz="286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sz="286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0</a:t>
            </a:r>
            <a:endParaRPr lang="en-US" sz="1985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293892"/>
          <p:cNvSpPr txBox="1"/>
          <p:nvPr/>
        </p:nvSpPr>
        <p:spPr>
          <a:xfrm>
            <a:off x="711782" y="2148708"/>
            <a:ext cx="9243483" cy="31521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根据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式30</a:t>
            </a:r>
            <a:r>
              <a:rPr lang="zh-CN" altLang="en-US" sz="2865" dirty="0">
                <a:latin typeface="Times New Roman" panose="02020603050405020304" charset="0"/>
              </a:rPr>
              <a:t>，</a:t>
            </a:r>
            <a:r>
              <a:rPr lang="zh-CN" altLang="en-US" sz="2865">
                <a:latin typeface="Times New Roman" panose="02020603050405020304" charset="0"/>
              </a:rPr>
              <a:t>可</a:t>
            </a:r>
            <a:r>
              <a:rPr lang="zh-CN" altLang="en-US" sz="2865" smtClean="0">
                <a:latin typeface="Times New Roman" panose="02020603050405020304" charset="0"/>
              </a:rPr>
              <a:t>得复原步骤</a:t>
            </a:r>
            <a:r>
              <a:rPr lang="zh-CN" altLang="en-US" sz="2865" dirty="0">
                <a:latin typeface="Times New Roman" panose="02020603050405020304" charset="0"/>
              </a:rPr>
              <a:t>为：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   ① 选取一个</a:t>
            </a:r>
            <a:r>
              <a:rPr lang="en-US" altLang="zh-CN" sz="2865">
                <a:latin typeface="Times New Roman" panose="02020603050405020304" charset="0"/>
              </a:rPr>
              <a:t>λ</a:t>
            </a:r>
            <a:r>
              <a:rPr lang="zh-CN" altLang="en-US" sz="2865" dirty="0">
                <a:latin typeface="Times New Roman" panose="02020603050405020304" charset="0"/>
              </a:rPr>
              <a:t>代入式</a:t>
            </a:r>
            <a:r>
              <a:rPr lang="en-US" altLang="zh-CN" sz="2865" dirty="0">
                <a:latin typeface="Times New Roman" panose="02020603050405020304" charset="0"/>
              </a:rPr>
              <a:t>30</a:t>
            </a:r>
            <a:r>
              <a:rPr lang="zh-CN" altLang="en-US" sz="2865" dirty="0">
                <a:latin typeface="Times New Roman" panose="02020603050405020304" charset="0"/>
              </a:rPr>
              <a:t>，把求得      的代入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21</a:t>
            </a:r>
            <a:r>
              <a:rPr lang="zh-CN" altLang="en-US" sz="286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式</a:t>
            </a:r>
            <a:r>
              <a:rPr lang="zh-CN" altLang="en-US" sz="2865" dirty="0">
                <a:latin typeface="Times New Roman" panose="02020603050405020304" charset="0"/>
              </a:rPr>
              <a:t>；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  ② 当结果大于       ，减小</a:t>
            </a:r>
            <a:r>
              <a:rPr lang="en-US" altLang="zh-CN" sz="2865">
                <a:latin typeface="Times New Roman" panose="02020603050405020304" charset="0"/>
              </a:rPr>
              <a:t>λ</a:t>
            </a:r>
            <a:r>
              <a:rPr lang="zh-CN" altLang="en-US" sz="2865" dirty="0">
                <a:latin typeface="Times New Roman" panose="02020603050405020304" charset="0"/>
              </a:rPr>
              <a:t>，返回①；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  ③ 当结果小于       ，增大</a:t>
            </a:r>
            <a:r>
              <a:rPr lang="en-US" altLang="zh-CN" sz="2865">
                <a:latin typeface="Times New Roman" panose="02020603050405020304" charset="0"/>
              </a:rPr>
              <a:t>λ</a:t>
            </a:r>
            <a:r>
              <a:rPr lang="zh-CN" altLang="en-US" sz="2865" dirty="0">
                <a:latin typeface="Times New Roman" panose="02020603050405020304" charset="0"/>
              </a:rPr>
              <a:t>，返回①；</a:t>
            </a:r>
          </a:p>
          <a:p>
            <a:pPr lvl="0" indent="0">
              <a:lnSpc>
                <a:spcPct val="140000"/>
              </a:lnSpc>
            </a:pPr>
            <a:r>
              <a:rPr lang="zh-CN" altLang="en-US" sz="2865" dirty="0">
                <a:latin typeface="Times New Roman" panose="02020603050405020304" charset="0"/>
              </a:rPr>
              <a:t>      ④ 重复上述迭代，直到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</a:rPr>
              <a:t>21</a:t>
            </a:r>
            <a:r>
              <a:rPr lang="zh-CN" altLang="en-US" sz="2865" dirty="0">
                <a:latin typeface="Times New Roman" panose="02020603050405020304" charset="0"/>
              </a:rPr>
              <a:t>满足为止。 </a:t>
            </a:r>
          </a:p>
        </p:txBody>
      </p:sp>
      <p:graphicFrame>
        <p:nvGraphicFramePr>
          <p:cNvPr id="41987" name="对象 293893"/>
          <p:cNvGraphicFramePr/>
          <p:nvPr/>
        </p:nvGraphicFramePr>
        <p:xfrm>
          <a:off x="6642740" y="2799438"/>
          <a:ext cx="595224" cy="68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r:id="rId3" imgW="156210" imgH="247015" progId="Equation.3">
                  <p:embed/>
                </p:oleObj>
              </mc:Choice>
              <mc:Fallback>
                <p:oleObj r:id="rId3" imgW="156210" imgH="24701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2740" y="2799438"/>
                        <a:ext cx="595224" cy="6880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293897"/>
          <p:cNvGraphicFramePr/>
          <p:nvPr/>
        </p:nvGraphicFramePr>
        <p:xfrm>
          <a:off x="3525763" y="4047287"/>
          <a:ext cx="1071404" cy="70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r:id="rId5" imgW="273050" imgH="285750" progId="Equation.3">
                  <p:embed/>
                </p:oleObj>
              </mc:Choice>
              <mc:Fallback>
                <p:oleObj r:id="rId5" imgW="273050" imgH="28575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5763" y="4047287"/>
                        <a:ext cx="1071404" cy="7090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293899"/>
          <p:cNvGraphicFramePr/>
          <p:nvPr/>
        </p:nvGraphicFramePr>
        <p:xfrm>
          <a:off x="3578745" y="3375245"/>
          <a:ext cx="952359" cy="70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0" r:id="rId7" imgW="259715" imgH="285750" progId="Equation.3">
                  <p:embed/>
                </p:oleObj>
              </mc:Choice>
              <mc:Fallback>
                <p:oleObj r:id="rId7" imgW="259715" imgH="28575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8745" y="3375245"/>
                        <a:ext cx="952359" cy="7090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207885"/>
          <p:cNvSpPr txBox="1"/>
          <p:nvPr/>
        </p:nvSpPr>
        <p:spPr>
          <a:xfrm>
            <a:off x="968375" y="2200910"/>
            <a:ext cx="9453245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40000"/>
              </a:lnSpc>
            </a:pPr>
            <a:r>
              <a:rPr lang="zh-CN" altLang="en-US" sz="2800">
                <a:latin typeface="+mn-ea"/>
              </a:rPr>
              <a:t>在</a:t>
            </a:r>
            <a:r>
              <a:rPr lang="zh-CN" altLang="en-US" sz="2800" smtClean="0">
                <a:latin typeface="+mn-ea"/>
              </a:rPr>
              <a:t>图像复原中</a:t>
            </a:r>
            <a:r>
              <a:rPr lang="zh-CN" altLang="en-US" sz="2800" dirty="0">
                <a:latin typeface="+mn-ea"/>
              </a:rPr>
              <a:t>，由于在通常情况下是无法得知原图像的本来面目的</a:t>
            </a:r>
            <a:r>
              <a:rPr lang="zh-CN" altLang="en-US" sz="2800">
                <a:latin typeface="+mn-ea"/>
              </a:rPr>
              <a:t>，</a:t>
            </a:r>
            <a:r>
              <a:rPr lang="zh-CN" altLang="en-US" sz="2800" smtClean="0">
                <a:latin typeface="+mn-ea"/>
              </a:rPr>
              <a:t>所以复原后</a:t>
            </a:r>
            <a:r>
              <a:rPr lang="zh-CN" altLang="en-US" sz="2800" dirty="0">
                <a:latin typeface="+mn-ea"/>
              </a:rPr>
              <a:t>的图像只能是原图像的一种近似。其次，由于噪声具有随机性，这就使得模糊图像(被噪声污染了的图像)可能有无限多的可能情况</a:t>
            </a:r>
            <a:r>
              <a:rPr lang="zh-CN" altLang="en-US" sz="2800">
                <a:latin typeface="+mn-ea"/>
              </a:rPr>
              <a:t>，</a:t>
            </a:r>
            <a:r>
              <a:rPr lang="zh-CN" altLang="en-US" sz="2800" smtClean="0">
                <a:latin typeface="+mn-ea"/>
              </a:rPr>
              <a:t>所以复原后</a:t>
            </a:r>
            <a:r>
              <a:rPr lang="zh-CN" altLang="en-US" sz="2800" dirty="0">
                <a:latin typeface="+mn-ea"/>
              </a:rPr>
              <a:t>的图像不具有唯一性，这</a:t>
            </a:r>
            <a:r>
              <a:rPr lang="zh-CN" altLang="en-US" sz="2800">
                <a:latin typeface="+mn-ea"/>
              </a:rPr>
              <a:t>称为</a:t>
            </a:r>
            <a:r>
              <a:rPr lang="zh-CN" altLang="en-US" sz="2800" smtClean="0">
                <a:latin typeface="+mn-ea"/>
              </a:rPr>
              <a:t>图像复原的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病态性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2.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有约束的最小二乘方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复原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方法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逆滤波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</a:p>
        </p:txBody>
      </p:sp>
      <p:graphicFrame>
        <p:nvGraphicFramePr>
          <p:cNvPr id="11" name="对象 200732"/>
          <p:cNvGraphicFramePr/>
          <p:nvPr/>
        </p:nvGraphicFramePr>
        <p:xfrm>
          <a:off x="2149158" y="4237990"/>
          <a:ext cx="411543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r:id="rId3" imgW="1828800" imgH="203200" progId="Equation.3">
                  <p:embed/>
                </p:oleObj>
              </mc:Choice>
              <mc:Fallback>
                <p:oleObj r:id="rId3" imgW="18288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158" y="4237990"/>
                        <a:ext cx="4115435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00732"/>
          <p:cNvGraphicFramePr/>
          <p:nvPr/>
        </p:nvGraphicFramePr>
        <p:xfrm>
          <a:off x="2184083" y="4878705"/>
          <a:ext cx="477329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r:id="rId5" imgW="2120900" imgH="203200" progId="Equation.3">
                  <p:embed/>
                </p:oleObj>
              </mc:Choice>
              <mc:Fallback>
                <p:oleObj r:id="rId5" imgW="21209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4083" y="4878705"/>
                        <a:ext cx="4773295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00732"/>
          <p:cNvGraphicFramePr/>
          <p:nvPr/>
        </p:nvGraphicFramePr>
        <p:xfrm>
          <a:off x="2149476" y="5538470"/>
          <a:ext cx="488823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r:id="rId7" imgW="2171700" imgH="203200" progId="Equation.3">
                  <p:embed/>
                </p:oleObj>
              </mc:Choice>
              <mc:Fallback>
                <p:oleObj r:id="rId7" imgW="21717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9476" y="5538470"/>
                        <a:ext cx="4888230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01395" y="6051550"/>
            <a:ext cx="9476105" cy="1297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加法的逆运算是减法，乘法的逆运算的除法，微分的逆运算是不定积分)。那么卷积的逆运算是反卷积，将信号反转与滤波器系数求积和，反卷积的空间运算表现形式是什么样的？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9158" y="2368550"/>
            <a:ext cx="6118099" cy="142686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逆滤波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5195" y="2317750"/>
            <a:ext cx="9476105" cy="27330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反卷积或者逆滤波，就是将退化函数去除的过程</a:t>
            </a:r>
          </a:p>
          <a:p>
            <a:pPr>
              <a:lnSpc>
                <a:spcPct val="110000"/>
              </a:lnSpc>
            </a:pPr>
            <a:endParaRPr lang="zh-CN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必须知道精确的退化函数            。其次，如果退化函数含有0值或者极小值的话，会使得噪声项          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变得极大。</a:t>
            </a:r>
          </a:p>
        </p:txBody>
      </p:sp>
      <p:graphicFrame>
        <p:nvGraphicFramePr>
          <p:cNvPr id="15" name="对象 200732"/>
          <p:cNvGraphicFramePr/>
          <p:nvPr/>
        </p:nvGraphicFramePr>
        <p:xfrm>
          <a:off x="1324293" y="3006090"/>
          <a:ext cx="3716655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r:id="rId3" imgW="1651000" imgH="419100" progId="Equation.3">
                  <p:embed/>
                </p:oleObj>
              </mc:Choice>
              <mc:Fallback>
                <p:oleObj r:id="rId3" imgW="16510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4293" y="3006090"/>
                        <a:ext cx="3716655" cy="948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00732"/>
          <p:cNvGraphicFramePr/>
          <p:nvPr>
            <p:extLst>
              <p:ext uri="{D42A27DB-BD31-4B8C-83A1-F6EECF244321}">
                <p14:modId xmlns:p14="http://schemas.microsoft.com/office/powerpoint/2010/main" val="2884087544"/>
              </p:ext>
            </p:extLst>
          </p:nvPr>
        </p:nvGraphicFramePr>
        <p:xfrm>
          <a:off x="4660900" y="4113189"/>
          <a:ext cx="111506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r:id="rId5" imgW="495300" imgH="203200" progId="Equation.3">
                  <p:embed/>
                </p:oleObj>
              </mc:Choice>
              <mc:Fallback>
                <p:oleObj r:id="rId5" imgW="4953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0900" y="4113189"/>
                        <a:ext cx="1115060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00732"/>
          <p:cNvGraphicFramePr/>
          <p:nvPr>
            <p:extLst>
              <p:ext uri="{D42A27DB-BD31-4B8C-83A1-F6EECF244321}">
                <p14:modId xmlns:p14="http://schemas.microsoft.com/office/powerpoint/2010/main" val="355936449"/>
              </p:ext>
            </p:extLst>
          </p:nvPr>
        </p:nvGraphicFramePr>
        <p:xfrm>
          <a:off x="5663247" y="4529868"/>
          <a:ext cx="108648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r:id="rId7" imgW="482600" imgH="203200" progId="Equation.3">
                  <p:embed/>
                </p:oleObj>
              </mc:Choice>
              <mc:Fallback>
                <p:oleObj r:id="rId7" imgW="4826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3247" y="4529868"/>
                        <a:ext cx="1086485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76300" y="4918147"/>
            <a:ext cx="7324725" cy="1377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逆滤波的问题点有两个：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1.退化函数             的推测。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2.尽可能的不让噪声项             影响画质。</a:t>
            </a:r>
          </a:p>
        </p:txBody>
      </p:sp>
      <p:graphicFrame>
        <p:nvGraphicFramePr>
          <p:cNvPr id="25" name="对象 200732"/>
          <p:cNvGraphicFramePr/>
          <p:nvPr>
            <p:extLst>
              <p:ext uri="{D42A27DB-BD31-4B8C-83A1-F6EECF244321}">
                <p14:modId xmlns:p14="http://schemas.microsoft.com/office/powerpoint/2010/main" val="3338805066"/>
              </p:ext>
            </p:extLst>
          </p:nvPr>
        </p:nvGraphicFramePr>
        <p:xfrm>
          <a:off x="2782571" y="5442585"/>
          <a:ext cx="111506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9" r:id="rId9" imgW="495300" imgH="203200" progId="Equation.3">
                  <p:embed/>
                </p:oleObj>
              </mc:Choice>
              <mc:Fallback>
                <p:oleObj r:id="rId9" imgW="4953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571" y="5442585"/>
                        <a:ext cx="1115060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00732"/>
          <p:cNvGraphicFramePr/>
          <p:nvPr>
            <p:extLst>
              <p:ext uri="{D42A27DB-BD31-4B8C-83A1-F6EECF244321}">
                <p14:modId xmlns:p14="http://schemas.microsoft.com/office/powerpoint/2010/main" val="3852066359"/>
              </p:ext>
            </p:extLst>
          </p:nvPr>
        </p:nvGraphicFramePr>
        <p:xfrm>
          <a:off x="4305935" y="5859145"/>
          <a:ext cx="102171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r:id="rId10" imgW="482600" imgH="203200" progId="Equation.3">
                  <p:embed/>
                </p:oleObj>
              </mc:Choice>
              <mc:Fallback>
                <p:oleObj r:id="rId10" imgW="4826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5935" y="5859145"/>
                        <a:ext cx="102171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逆滤波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5195" y="2317750"/>
            <a:ext cx="9476105" cy="2191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逆滤波的大气湍流模型</a:t>
            </a: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值的增大，得到的图像越来越模糊</a:t>
            </a:r>
          </a:p>
        </p:txBody>
      </p:sp>
      <p:graphicFrame>
        <p:nvGraphicFramePr>
          <p:cNvPr id="27" name="对象 200732"/>
          <p:cNvGraphicFramePr/>
          <p:nvPr>
            <p:extLst>
              <p:ext uri="{D42A27DB-BD31-4B8C-83A1-F6EECF244321}">
                <p14:modId xmlns:p14="http://schemas.microsoft.com/office/powerpoint/2010/main" val="3390318494"/>
              </p:ext>
            </p:extLst>
          </p:nvPr>
        </p:nvGraphicFramePr>
        <p:xfrm>
          <a:off x="1308100" y="2892425"/>
          <a:ext cx="4405312" cy="96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公式" r:id="rId3" imgW="1777365" imgH="330200" progId="Equation.3">
                  <p:embed/>
                </p:oleObj>
              </mc:Choice>
              <mc:Fallback>
                <p:oleObj name="公式" r:id="rId3" imgW="1777365" imgH="330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8100" y="2892425"/>
                        <a:ext cx="4405312" cy="9655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2892425"/>
            <a:ext cx="4248150" cy="421449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逆滤波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5194" y="2317750"/>
            <a:ext cx="9374505" cy="2191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运动模糊模型</a:t>
            </a: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是曝光时间，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分别是水平和垂直移动分量</a:t>
            </a:r>
          </a:p>
        </p:txBody>
      </p:sp>
      <p:graphicFrame>
        <p:nvGraphicFramePr>
          <p:cNvPr id="27" name="对象 200732"/>
          <p:cNvGraphicFramePr/>
          <p:nvPr>
            <p:extLst>
              <p:ext uri="{D42A27DB-BD31-4B8C-83A1-F6EECF244321}">
                <p14:modId xmlns:p14="http://schemas.microsoft.com/office/powerpoint/2010/main" val="2346223991"/>
              </p:ext>
            </p:extLst>
          </p:nvPr>
        </p:nvGraphicFramePr>
        <p:xfrm>
          <a:off x="1079500" y="2943225"/>
          <a:ext cx="495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r:id="rId3" imgW="2247900" imgH="419100" progId="Equation.3">
                  <p:embed/>
                </p:oleObj>
              </mc:Choice>
              <mc:Fallback>
                <p:oleObj r:id="rId3" imgW="22479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2943225"/>
                        <a:ext cx="495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300" y="4899358"/>
            <a:ext cx="1654810" cy="776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0430" y="5862955"/>
            <a:ext cx="973836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运动模糊后图像的尺寸会变化，如果还是按照原图截取，会造成图像成分的损失，在复原图像时候效果不是太好，而且不知道导致效果不好的原因，是由于成分的缺失，还是噪声的干扰。所以，这里适当扩展图像的尺寸，以保留图像的所有成分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880745" y="70866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  <p:sp>
        <p:nvSpPr>
          <p:cNvPr id="2" name="文本框 201849"/>
          <p:cNvSpPr txBox="1"/>
          <p:nvPr/>
        </p:nvSpPr>
        <p:spPr>
          <a:xfrm>
            <a:off x="915670" y="1512570"/>
            <a:ext cx="6892925" cy="688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逆滤波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5194" y="2317750"/>
            <a:ext cx="8383905" cy="2191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3.wiener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滤波</a:t>
            </a: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700" y="4490704"/>
            <a:ext cx="973836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退化函数很小的点，相对而言常数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的值很大，其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倒数         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不会太大。</a:t>
            </a:r>
          </a:p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退化函数很小的点，相对而言常数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值很小，其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倒数         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基本保持不变。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114040"/>
            <a:ext cx="4678182" cy="1188085"/>
          </a:xfrm>
          <a:prstGeom prst="rect">
            <a:avLst/>
          </a:prstGeom>
        </p:spPr>
      </p:pic>
      <p:graphicFrame>
        <p:nvGraphicFramePr>
          <p:cNvPr id="9" name="对象 200732"/>
          <p:cNvGraphicFramePr/>
          <p:nvPr/>
        </p:nvGraphicFramePr>
        <p:xfrm>
          <a:off x="8960485" y="4153536"/>
          <a:ext cx="110299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r:id="rId4" imgW="520700" imgH="419100" progId="Equation.3">
                  <p:embed/>
                </p:oleObj>
              </mc:Choice>
              <mc:Fallback>
                <p:oleObj r:id="rId4" imgW="5207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60485" y="4153536"/>
                        <a:ext cx="110299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00732"/>
          <p:cNvGraphicFramePr/>
          <p:nvPr/>
        </p:nvGraphicFramePr>
        <p:xfrm>
          <a:off x="8597265" y="4903471"/>
          <a:ext cx="110299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r:id="rId6" imgW="520700" imgH="419100" progId="Equation.3">
                  <p:embed/>
                </p:oleObj>
              </mc:Choice>
              <mc:Fallback>
                <p:oleObj r:id="rId6" imgW="5207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7265" y="4903471"/>
                        <a:ext cx="110299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/>
          <p:nvPr/>
        </p:nvSpPr>
        <p:spPr>
          <a:xfrm>
            <a:off x="3377579" y="3335470"/>
            <a:ext cx="164562" cy="252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lstStyle/>
          <a:p>
            <a:pPr lvl="0" indent="0" eaLnBrk="0" hangingPunct="0">
              <a:buClr>
                <a:srgbClr val="000000"/>
              </a:buClr>
            </a:pPr>
            <a:endParaRPr lang="zh-CN" altLang="zh-CN" sz="728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Text Box 1"/>
          <p:cNvSpPr txBox="1"/>
          <p:nvPr/>
        </p:nvSpPr>
        <p:spPr>
          <a:xfrm>
            <a:off x="3319806" y="3337221"/>
            <a:ext cx="168063" cy="21883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lvl="0" indent="0" eaLnBrk="0" hangingPunct="0">
              <a:buClr>
                <a:srgbClr val="000000"/>
              </a:buClr>
            </a:pPr>
            <a:endParaRPr lang="zh-CN" altLang="zh-CN" sz="728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Text Box 4"/>
          <p:cNvSpPr txBox="1"/>
          <p:nvPr/>
        </p:nvSpPr>
        <p:spPr>
          <a:xfrm>
            <a:off x="3372326" y="3347725"/>
            <a:ext cx="180319" cy="21883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lstStyle/>
          <a:p>
            <a:pPr lvl="0" indent="0" eaLnBrk="0" hangingPunct="0">
              <a:buClr>
                <a:srgbClr val="000000"/>
              </a:buClr>
            </a:pPr>
            <a:endParaRPr lang="zh-CN" altLang="zh-CN" sz="728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Text Box 7"/>
          <p:cNvSpPr txBox="1"/>
          <p:nvPr/>
        </p:nvSpPr>
        <p:spPr>
          <a:xfrm>
            <a:off x="3305801" y="3328467"/>
            <a:ext cx="236340" cy="22758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lstStyle/>
          <a:p>
            <a:pPr lvl="0" indent="0" eaLnBrk="0" hangingPunct="0">
              <a:buClr>
                <a:srgbClr val="000000"/>
              </a:buClr>
            </a:pPr>
            <a:endParaRPr lang="zh-CN" altLang="zh-CN" sz="728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34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63" y="2955577"/>
            <a:ext cx="2048272" cy="205002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51" y="2967831"/>
            <a:ext cx="2041269" cy="20412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49" y="2962580"/>
            <a:ext cx="2041269" cy="204126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4" name="Text Box 14"/>
          <p:cNvSpPr txBox="1"/>
          <p:nvPr/>
        </p:nvSpPr>
        <p:spPr>
          <a:xfrm>
            <a:off x="1963046" y="5217430"/>
            <a:ext cx="1922224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985" b="1" dirty="0">
                <a:latin typeface="华文中宋" pitchFamily="2" charset="-122"/>
                <a:ea typeface="华文中宋" pitchFamily="2" charset="-122"/>
              </a:rPr>
              <a:t>原始图像</a:t>
            </a:r>
          </a:p>
        </p:txBody>
      </p:sp>
      <p:sp>
        <p:nvSpPr>
          <p:cNvPr id="14345" name="Text Box 14"/>
          <p:cNvSpPr txBox="1"/>
          <p:nvPr/>
        </p:nvSpPr>
        <p:spPr>
          <a:xfrm>
            <a:off x="4669566" y="5217430"/>
            <a:ext cx="1922224" cy="3943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985" b="1" dirty="0">
                <a:latin typeface="华文中宋" pitchFamily="2" charset="-122"/>
                <a:ea typeface="华文中宋" pitchFamily="2" charset="-122"/>
              </a:rPr>
              <a:t>模糊图像</a:t>
            </a:r>
          </a:p>
        </p:txBody>
      </p:sp>
      <p:sp>
        <p:nvSpPr>
          <p:cNvPr id="14346" name="Text Box 14"/>
          <p:cNvSpPr txBox="1"/>
          <p:nvPr/>
        </p:nvSpPr>
        <p:spPr>
          <a:xfrm>
            <a:off x="7388340" y="5217430"/>
            <a:ext cx="2398404" cy="394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985" b="1" dirty="0">
                <a:latin typeface="华文中宋" pitchFamily="2" charset="-122"/>
                <a:ea typeface="华文中宋" pitchFamily="2" charset="-122"/>
              </a:rPr>
              <a:t>抖动模糊图像</a:t>
            </a:r>
          </a:p>
        </p:txBody>
      </p:sp>
      <p:sp>
        <p:nvSpPr>
          <p:cNvPr id="5" name="矩形 270345"/>
          <p:cNvSpPr txBox="1"/>
          <p:nvPr/>
        </p:nvSpPr>
        <p:spPr>
          <a:xfrm>
            <a:off x="920305" y="1577724"/>
            <a:ext cx="4525455" cy="6524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lvl="0" fontAlgn="base">
              <a:lnSpc>
                <a:spcPct val="130000"/>
              </a:lnSpc>
              <a:defRPr sz="280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ym typeface="+mn-ea"/>
              </a:rPr>
              <a:t>图像退化举例 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0745" y="1586865"/>
            <a:ext cx="9587230" cy="4573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lvl="0" fontAlgn="base">
              <a:lnSpc>
                <a:spcPct val="130000"/>
              </a:lnSpc>
              <a:defRPr sz="280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>
                <a:sym typeface="+mn-ea"/>
              </a:rPr>
              <a:t>图像增强</a:t>
            </a:r>
            <a:r>
              <a:rPr lang="zh-CN" dirty="0">
                <a:sym typeface="+mn-ea"/>
              </a:rPr>
              <a:t>功能</a:t>
            </a:r>
            <a:r>
              <a:rPr dirty="0">
                <a:sym typeface="+mn-ea"/>
              </a:rPr>
              <a:t>相似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图像复原</a:t>
            </a:r>
            <a:r>
              <a:rPr lang="zh-CN" dirty="0">
                <a:sym typeface="+mn-ea"/>
              </a:rPr>
              <a:t>目的</a:t>
            </a:r>
            <a:r>
              <a:rPr dirty="0">
                <a:sym typeface="+mn-ea"/>
              </a:rPr>
              <a:t>改善图像质量</a:t>
            </a:r>
            <a:r>
              <a:rPr lang="zh-CN">
                <a:sym typeface="+mn-ea"/>
              </a:rPr>
              <a:t>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图像复原可以看作图像退化的逆过程，是将图像退化的过程加以估计，建立退化的数学模型后，补偿退化过程造成的失真</a:t>
            </a:r>
            <a:r>
              <a:rPr lang="zh-CN"/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在图像退化确知的情况下，图像退化的逆过程是有可能进行的</a:t>
            </a:r>
            <a:r>
              <a:rPr lang="zh-CN" dirty="0"/>
              <a:t>。</a:t>
            </a:r>
            <a:r>
              <a:rPr dirty="0"/>
              <a:t>但实际情况经常是退化过程并不知晓，这种复原称为盲目复原</a:t>
            </a:r>
            <a:r>
              <a:rPr lang="zh-CN"/>
              <a:t>。</a:t>
            </a:r>
            <a:r>
              <a:rPr dirty="0"/>
              <a:t>图像模糊的同时，噪声和干扰也会同时存在，这也为复原带来了困难和不确定性。</a:t>
            </a:r>
            <a:endParaRPr lang="zh-CN"/>
          </a:p>
        </p:txBody>
      </p:sp>
      <p:sp>
        <p:nvSpPr>
          <p:cNvPr id="7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62990" y="1558925"/>
            <a:ext cx="77825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0" defTabSz="0">
              <a:lnSpc>
                <a:spcPts val="3750"/>
              </a:lnSpc>
              <a:buClr>
                <a:srgbClr val="FF0000"/>
              </a:buClr>
              <a:buFont typeface="Wingdings" panose="05000000000000000000" charset="0"/>
              <a:buNone/>
              <a:tabLst>
                <a:tab pos="423545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图像退化/复原过程的模型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305" y="4568190"/>
            <a:ext cx="793432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 defTabSz="0">
              <a:lnSpc>
                <a:spcPct val="87000"/>
              </a:lnSpc>
              <a:buFont typeface="Arial" panose="020B0604020202020204" pitchFamily="34" charset="0"/>
              <a:buChar char="•"/>
              <a:tabLst>
                <a:tab pos="334645" algn="l"/>
              </a:tabLst>
            </a:pP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)表示一幅输入图像</a:t>
            </a:r>
          </a:p>
          <a:p>
            <a:pPr marL="469900" indent="-457200" defTabSz="0">
              <a:lnSpc>
                <a:spcPct val="87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334645" algn="l"/>
              </a:tabLst>
            </a:pP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)是 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)产生的一幅退化图像</a:t>
            </a:r>
          </a:p>
          <a:p>
            <a:pPr marL="469900" indent="-457200" defTabSz="0">
              <a:lnSpc>
                <a:spcPct val="87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334645" algn="l"/>
              </a:tabLst>
            </a:pP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sz="2600" b="1" u="sng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退化</a:t>
            </a:r>
            <a:r>
              <a:rPr lang="en-US" sz="2600" b="1" u="sng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(Degradation)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8" name="object 8"/>
          <p:cNvSpPr/>
          <p:nvPr/>
        </p:nvSpPr>
        <p:spPr>
          <a:xfrm>
            <a:off x="927100" y="2219960"/>
            <a:ext cx="9448800" cy="2196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9495" y="6023610"/>
            <a:ext cx="8291195" cy="104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defTabSz="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334645" algn="l"/>
                <a:tab pos="3535045" algn="l"/>
              </a:tabLst>
            </a:pPr>
            <a:r>
              <a:rPr sz="2400" i="1" spc="-89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</a:t>
            </a:r>
            <a:r>
              <a:rPr sz="2400" i="1" spc="-397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sz="2400" i="1" spc="112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表示外加噪声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i="1" spc="-89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</a:t>
            </a:r>
            <a:r>
              <a:rPr sz="2400" i="1" spc="-3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i="1" spc="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怎样获得关于原始图像的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近似估计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92625" y="6469380"/>
          <a:ext cx="92329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482600" imgH="304800" progId="Equation.KSEE3">
                  <p:embed/>
                </p:oleObj>
              </mc:Choice>
              <mc:Fallback>
                <p:oleObj r:id="rId4" imgW="4826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2625" y="6469380"/>
                        <a:ext cx="923290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bject 4"/>
          <p:cNvSpPr txBox="1"/>
          <p:nvPr/>
        </p:nvSpPr>
        <p:spPr>
          <a:xfrm>
            <a:off x="880745" y="706120"/>
            <a:ext cx="53841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图像</a:t>
            </a:r>
            <a:r>
              <a:rPr lang="zh-CN" altLang="en-US" sz="4400" b="1" spc="-15" smtClean="0">
                <a:latin typeface="Times New Roman" panose="02020603050405020304" charset="0"/>
                <a:cs typeface="新宋体" panose="02010609030101010101" charset="-122"/>
              </a:rPr>
              <a:t>复原</a:t>
            </a:r>
            <a:r>
              <a:rPr lang="zh-CN" sz="4400" b="1" spc="-15" smtClean="0">
                <a:latin typeface="Times New Roman" panose="02020603050405020304" charset="0"/>
                <a:cs typeface="新宋体" panose="02010609030101010101" charset="-122"/>
              </a:rPr>
              <a:t>与</a:t>
            </a:r>
            <a:r>
              <a:rPr lang="zh-CN" sz="4400" b="1" spc="-15" dirty="0">
                <a:latin typeface="Times New Roman" panose="02020603050405020304" charset="0"/>
                <a:cs typeface="新宋体" panose="02010609030101010101" charset="-122"/>
              </a:rPr>
              <a:t>重建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3340</Words>
  <Application>Microsoft Office PowerPoint</Application>
  <PresentationFormat>自定义</PresentationFormat>
  <Paragraphs>449</Paragraphs>
  <Slides>67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84" baseType="lpstr">
      <vt:lpstr>黑体</vt:lpstr>
      <vt:lpstr>华光楷体_CNKI</vt:lpstr>
      <vt:lpstr>华文新魏</vt:lpstr>
      <vt:lpstr>华文中宋</vt:lpstr>
      <vt:lpstr>楷体</vt:lpstr>
      <vt:lpstr>宋体</vt:lpstr>
      <vt:lpstr>新宋体</vt:lpstr>
      <vt:lpstr>Arial</vt:lpstr>
      <vt:lpstr>Calibri</vt:lpstr>
      <vt:lpstr>Symbol</vt:lpstr>
      <vt:lpstr>Tahoma</vt:lpstr>
      <vt:lpstr>Times New Roman</vt:lpstr>
      <vt:lpstr>Wingdings</vt:lpstr>
      <vt:lpstr>默认设计模板</vt:lpstr>
      <vt:lpstr>Microsoft 公式 3.0</vt:lpstr>
      <vt:lpstr>Equation.KSEE3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- 1-概述.ppt</dc:title>
  <dc:creator>pengyuxin</dc:creator>
  <cp:lastModifiedBy>Windows 用户</cp:lastModifiedBy>
  <cp:revision>618</cp:revision>
  <dcterms:created xsi:type="dcterms:W3CDTF">2021-02-27T08:05:00Z</dcterms:created>
  <dcterms:modified xsi:type="dcterms:W3CDTF">2024-04-22T08:43:08Z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2009-02-25T16:00:00Z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2015-05-16T16:00:00Z</vt:filetime>
  </property>
  <property fmtid="{D5CDD505-2E9C-101B-9397-08002B2CF9AE}" pid="5" name="KSOProductBuildVer">
    <vt:lpwstr>2052-10.8.0.5715</vt:lpwstr>
  </property>
  <property fmtid="{D5CDD505-2E9C-101B-9397-08002B2CF9AE}" pid="6" name="ICV">
    <vt:lpwstr>6171447DAD87424CA0E8E51F1C93B12C</vt:lpwstr>
  </property>
</Properties>
</file>