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handoutMasterIdLst>
    <p:handoutMasterId r:id="rId121"/>
  </p:handoutMasterIdLst>
  <p:sldIdLst>
    <p:sldId id="256" r:id="rId2"/>
    <p:sldId id="764" r:id="rId3"/>
    <p:sldId id="766" r:id="rId4"/>
    <p:sldId id="767" r:id="rId5"/>
    <p:sldId id="768" r:id="rId6"/>
    <p:sldId id="769" r:id="rId7"/>
    <p:sldId id="771" r:id="rId8"/>
    <p:sldId id="772" r:id="rId9"/>
    <p:sldId id="773" r:id="rId10"/>
    <p:sldId id="774" r:id="rId11"/>
    <p:sldId id="1258" r:id="rId12"/>
    <p:sldId id="828" r:id="rId13"/>
    <p:sldId id="1259" r:id="rId14"/>
    <p:sldId id="1260" r:id="rId15"/>
    <p:sldId id="776" r:id="rId16"/>
    <p:sldId id="829" r:id="rId17"/>
    <p:sldId id="1093" r:id="rId18"/>
    <p:sldId id="777" r:id="rId19"/>
    <p:sldId id="778" r:id="rId20"/>
    <p:sldId id="1094" r:id="rId21"/>
    <p:sldId id="1261" r:id="rId22"/>
    <p:sldId id="779" r:id="rId23"/>
    <p:sldId id="780" r:id="rId24"/>
    <p:sldId id="781" r:id="rId25"/>
    <p:sldId id="783" r:id="rId26"/>
    <p:sldId id="784" r:id="rId27"/>
    <p:sldId id="835" r:id="rId28"/>
    <p:sldId id="831" r:id="rId29"/>
    <p:sldId id="785" r:id="rId30"/>
    <p:sldId id="1262" r:id="rId31"/>
    <p:sldId id="786" r:id="rId32"/>
    <p:sldId id="787" r:id="rId33"/>
    <p:sldId id="788" r:id="rId34"/>
    <p:sldId id="1173" r:id="rId35"/>
    <p:sldId id="1263" r:id="rId36"/>
    <p:sldId id="1264" r:id="rId37"/>
    <p:sldId id="1266" r:id="rId38"/>
    <p:sldId id="1265" r:id="rId39"/>
    <p:sldId id="791" r:id="rId40"/>
    <p:sldId id="789" r:id="rId41"/>
    <p:sldId id="922" r:id="rId42"/>
    <p:sldId id="923" r:id="rId43"/>
    <p:sldId id="925" r:id="rId44"/>
    <p:sldId id="926" r:id="rId45"/>
    <p:sldId id="929" r:id="rId46"/>
    <p:sldId id="931" r:id="rId47"/>
    <p:sldId id="933" r:id="rId48"/>
    <p:sldId id="934" r:id="rId49"/>
    <p:sldId id="935" r:id="rId50"/>
    <p:sldId id="936" r:id="rId51"/>
    <p:sldId id="939" r:id="rId52"/>
    <p:sldId id="941" r:id="rId53"/>
    <p:sldId id="942" r:id="rId54"/>
    <p:sldId id="946" r:id="rId55"/>
    <p:sldId id="948" r:id="rId56"/>
    <p:sldId id="950" r:id="rId57"/>
    <p:sldId id="952" r:id="rId58"/>
    <p:sldId id="955" r:id="rId59"/>
    <p:sldId id="956" r:id="rId60"/>
    <p:sldId id="961" r:id="rId61"/>
    <p:sldId id="962" r:id="rId62"/>
    <p:sldId id="968" r:id="rId63"/>
    <p:sldId id="972" r:id="rId64"/>
    <p:sldId id="973" r:id="rId65"/>
    <p:sldId id="974" r:id="rId66"/>
    <p:sldId id="975" r:id="rId67"/>
    <p:sldId id="987" r:id="rId68"/>
    <p:sldId id="992" r:id="rId69"/>
    <p:sldId id="799" r:id="rId70"/>
    <p:sldId id="1268" r:id="rId71"/>
    <p:sldId id="1269" r:id="rId72"/>
    <p:sldId id="1270" r:id="rId73"/>
    <p:sldId id="801" r:id="rId74"/>
    <p:sldId id="802" r:id="rId75"/>
    <p:sldId id="803" r:id="rId76"/>
    <p:sldId id="804" r:id="rId77"/>
    <p:sldId id="805" r:id="rId78"/>
    <p:sldId id="1176" r:id="rId79"/>
    <p:sldId id="807" r:id="rId80"/>
    <p:sldId id="1175" r:id="rId81"/>
    <p:sldId id="1179" r:id="rId82"/>
    <p:sldId id="1180" r:id="rId83"/>
    <p:sldId id="809" r:id="rId84"/>
    <p:sldId id="810" r:id="rId85"/>
    <p:sldId id="811" r:id="rId86"/>
    <p:sldId id="1181" r:id="rId87"/>
    <p:sldId id="813" r:id="rId88"/>
    <p:sldId id="1183" r:id="rId89"/>
    <p:sldId id="822" r:id="rId90"/>
    <p:sldId id="823" r:id="rId91"/>
    <p:sldId id="824" r:id="rId92"/>
    <p:sldId id="825" r:id="rId93"/>
    <p:sldId id="1229" r:id="rId94"/>
    <p:sldId id="1231" r:id="rId95"/>
    <p:sldId id="1230" r:id="rId96"/>
    <p:sldId id="1170" r:id="rId97"/>
    <p:sldId id="1236" r:id="rId98"/>
    <p:sldId id="1237" r:id="rId99"/>
    <p:sldId id="1267" r:id="rId100"/>
    <p:sldId id="1238" r:id="rId101"/>
    <p:sldId id="1239" r:id="rId102"/>
    <p:sldId id="1240" r:id="rId103"/>
    <p:sldId id="1241" r:id="rId104"/>
    <p:sldId id="1242" r:id="rId105"/>
    <p:sldId id="1243" r:id="rId106"/>
    <p:sldId id="1244" r:id="rId107"/>
    <p:sldId id="1245" r:id="rId108"/>
    <p:sldId id="1247" r:id="rId109"/>
    <p:sldId id="1248" r:id="rId110"/>
    <p:sldId id="1249" r:id="rId111"/>
    <p:sldId id="1250" r:id="rId112"/>
    <p:sldId id="1251" r:id="rId113"/>
    <p:sldId id="1252" r:id="rId114"/>
    <p:sldId id="1253" r:id="rId115"/>
    <p:sldId id="1254" r:id="rId116"/>
    <p:sldId id="1255" r:id="rId117"/>
    <p:sldId id="1256" r:id="rId118"/>
    <p:sldId id="1257" r:id="rId119"/>
  </p:sldIdLst>
  <p:sldSz cx="10693400" cy="7562850"/>
  <p:notesSz cx="10693400" cy="75628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98">
          <p15:clr>
            <a:srgbClr val="A4A3A4"/>
          </p15:clr>
        </p15:guide>
        <p15:guide id="2" pos="2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7" autoAdjust="0"/>
  </p:normalViewPr>
  <p:slideViewPr>
    <p:cSldViewPr>
      <p:cViewPr varScale="1">
        <p:scale>
          <a:sx n="73" d="100"/>
          <a:sy n="73" d="100"/>
        </p:scale>
        <p:origin x="1310" y="62"/>
      </p:cViewPr>
      <p:guideLst>
        <p:guide orient="horz" pos="2698"/>
        <p:guide pos="212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4" Type="http://schemas.openxmlformats.org/officeDocument/2006/relationships/image" Target="../media/image14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825"/>
            </a:lvl1pPr>
          </a:lstStyle>
          <a:p>
            <a:endParaRPr lang="zh-CN" altLang="en-US"/>
          </a:p>
        </p:txBody>
      </p:sp>
      <p:sp>
        <p:nvSpPr>
          <p:cNvPr id="3" name="日期占位符 2"/>
          <p:cNvSpPr>
            <a:spLocks noGrp="1"/>
          </p:cNvSpPr>
          <p:nvPr>
            <p:ph type="dt" sz="quarter" idx="1"/>
          </p:nvPr>
        </p:nvSpPr>
        <p:spPr>
          <a:xfrm>
            <a:off x="9444619" y="0"/>
            <a:ext cx="7225306" cy="313842"/>
          </a:xfrm>
          <a:prstGeom prst="rect">
            <a:avLst/>
          </a:prstGeom>
        </p:spPr>
        <p:txBody>
          <a:bodyPr vert="horz" lIns="91440" tIns="45720" rIns="91440" bIns="45720" rtlCol="0"/>
          <a:lstStyle>
            <a:lvl1pPr algn="r">
              <a:defRPr sz="825"/>
            </a:lvl1pPr>
          </a:lstStyle>
          <a:p>
            <a:fld id="{0F9B84EA-7D68-4D60-9CB1-D50884785D1C}" type="datetimeFigureOut">
              <a:rPr lang="zh-CN" altLang="en-US" smtClean="0"/>
              <a:t>2024-05-06</a:t>
            </a:fld>
            <a:endParaRPr lang="zh-CN" altLang="en-US"/>
          </a:p>
        </p:txBody>
      </p:sp>
      <p:sp>
        <p:nvSpPr>
          <p:cNvPr id="4" name="页脚占位符 3"/>
          <p:cNvSpPr>
            <a:spLocks noGrp="1"/>
          </p:cNvSpPr>
          <p:nvPr>
            <p:ph type="ftr" sz="quarter" idx="2"/>
          </p:nvPr>
        </p:nvSpPr>
        <p:spPr>
          <a:xfrm>
            <a:off x="0" y="5941266"/>
            <a:ext cx="7225306" cy="313841"/>
          </a:xfrm>
          <a:prstGeom prst="rect">
            <a:avLst/>
          </a:prstGeom>
        </p:spPr>
        <p:txBody>
          <a:bodyPr vert="horz" lIns="91440" tIns="45720" rIns="91440" bIns="45720" rtlCol="0" anchor="b"/>
          <a:lstStyle>
            <a:lvl1pPr algn="l">
              <a:defRPr sz="825"/>
            </a:lvl1pPr>
          </a:lstStyle>
          <a:p>
            <a:endParaRPr lang="zh-CN" altLang="en-US"/>
          </a:p>
        </p:txBody>
      </p:sp>
      <p:sp>
        <p:nvSpPr>
          <p:cNvPr id="5" name="灯片编号占位符 4"/>
          <p:cNvSpPr>
            <a:spLocks noGrp="1"/>
          </p:cNvSpPr>
          <p:nvPr>
            <p:ph type="sldNum" sz="quarter" idx="3"/>
          </p:nvPr>
        </p:nvSpPr>
        <p:spPr>
          <a:xfrm>
            <a:off x="9444619" y="5941266"/>
            <a:ext cx="7225306" cy="313841"/>
          </a:xfrm>
          <a:prstGeom prst="rect">
            <a:avLst/>
          </a:prstGeom>
        </p:spPr>
        <p:txBody>
          <a:bodyPr vert="horz" lIns="91440" tIns="45720" rIns="91440" bIns="45720" rtlCol="0" anchor="b"/>
          <a:lstStyle>
            <a:lvl1pPr algn="r">
              <a:defRPr sz="82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9444619" y="0"/>
            <a:ext cx="7225306" cy="31384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2024-05-06</a:t>
            </a:fld>
            <a:endParaRPr lang="zh-CN" altLang="en-US"/>
          </a:p>
        </p:txBody>
      </p:sp>
      <p:sp>
        <p:nvSpPr>
          <p:cNvPr id="4" name="幻灯片图像占位符 3"/>
          <p:cNvSpPr>
            <a:spLocks noGrp="1" noRot="1" noChangeAspect="1"/>
          </p:cNvSpPr>
          <p:nvPr>
            <p:ph type="sldImg" idx="2"/>
          </p:nvPr>
        </p:nvSpPr>
        <p:spPr>
          <a:xfrm>
            <a:off x="6460359" y="781888"/>
            <a:ext cx="3753064" cy="211109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667378" y="3010270"/>
            <a:ext cx="13339026" cy="246294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5941266"/>
            <a:ext cx="7225306" cy="31384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9444619" y="5941266"/>
            <a:ext cx="7225306" cy="31384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6845300" y="782638"/>
            <a:ext cx="2984500" cy="2109787"/>
          </a:xfrm>
        </p:spPr>
      </p:sp>
      <p:sp>
        <p:nvSpPr>
          <p:cNvPr id="15362" name="文本占位符 2"/>
          <p:cNvSpPr>
            <a:spLocks noGrp="1"/>
          </p:cNvSpPr>
          <p:nvPr>
            <p:ph type="body"/>
          </p:nvPr>
        </p:nvSpPr>
        <p:spPr/>
        <p:txBody>
          <a:bodyPr anchor="t"/>
          <a:lstStyle/>
          <a:p>
            <a:pPr lvl="0" indent="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xfrm>
            <a:off x="6845300" y="782638"/>
            <a:ext cx="2984500" cy="2109787"/>
          </a:xfrm>
        </p:spPr>
      </p:sp>
      <p:sp>
        <p:nvSpPr>
          <p:cNvPr id="40962" name="文本占位符 2"/>
          <p:cNvSpPr>
            <a:spLocks noGrp="1"/>
          </p:cNvSpPr>
          <p:nvPr>
            <p:ph type="body"/>
          </p:nvPr>
        </p:nvSpPr>
        <p:spPr/>
        <p:txBody>
          <a:bodyPr anchor="t"/>
          <a:lstStyle/>
          <a:p>
            <a:pPr lvl="0" indent="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45300" y="782638"/>
            <a:ext cx="2984500" cy="2109787"/>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6845300" y="782638"/>
            <a:ext cx="2984500" cy="2109787"/>
          </a:xfrm>
        </p:spPr>
      </p:sp>
      <p:sp>
        <p:nvSpPr>
          <p:cNvPr id="54274" name="文本占位符 2"/>
          <p:cNvSpPr>
            <a:spLocks noGrp="1"/>
          </p:cNvSpPr>
          <p:nvPr>
            <p:ph type="body"/>
          </p:nvPr>
        </p:nvSpPr>
        <p:spPr/>
        <p:txBody>
          <a:bodyPr anchor="t"/>
          <a:lstStyle/>
          <a:p>
            <a:pPr lvl="0" indent="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5300" y="782638"/>
            <a:ext cx="2984500" cy="21097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70</a:t>
            </a:fld>
            <a:endParaRPr lang="zh-CN" altLang="en-US"/>
          </a:p>
        </p:txBody>
      </p:sp>
    </p:spTree>
    <p:extLst>
      <p:ext uri="{BB962C8B-B14F-4D97-AF65-F5344CB8AC3E}">
        <p14:creationId xmlns:p14="http://schemas.microsoft.com/office/powerpoint/2010/main" val="99436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5300" y="782638"/>
            <a:ext cx="2984500" cy="21097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71</a:t>
            </a:fld>
            <a:endParaRPr lang="zh-CN" altLang="en-US"/>
          </a:p>
        </p:txBody>
      </p:sp>
    </p:spTree>
    <p:extLst>
      <p:ext uri="{BB962C8B-B14F-4D97-AF65-F5344CB8AC3E}">
        <p14:creationId xmlns:p14="http://schemas.microsoft.com/office/powerpoint/2010/main" val="98337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5300" y="782638"/>
            <a:ext cx="2984500" cy="21097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72</a:t>
            </a:fld>
            <a:endParaRPr lang="zh-CN" altLang="en-US"/>
          </a:p>
        </p:txBody>
      </p:sp>
    </p:spTree>
    <p:extLst>
      <p:ext uri="{BB962C8B-B14F-4D97-AF65-F5344CB8AC3E}">
        <p14:creationId xmlns:p14="http://schemas.microsoft.com/office/powerpoint/2010/main" val="428893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5300" y="782638"/>
            <a:ext cx="2984500" cy="21097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79</a:t>
            </a:fld>
            <a:endParaRPr lang="zh-CN" altLang="en-US"/>
          </a:p>
        </p:txBody>
      </p:sp>
    </p:spTree>
    <p:extLst>
      <p:ext uri="{BB962C8B-B14F-4D97-AF65-F5344CB8AC3E}">
        <p14:creationId xmlns:p14="http://schemas.microsoft.com/office/powerpoint/2010/main" val="109935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6675" y="1237717"/>
            <a:ext cx="8020050" cy="2632992"/>
          </a:xfrm>
        </p:spPr>
        <p:txBody>
          <a:bodyPr anchor="b"/>
          <a:lstStyle>
            <a:lvl1pPr algn="ctr">
              <a:defRPr sz="496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36675" y="3972247"/>
            <a:ext cx="8020050" cy="1825938"/>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2570" indent="0" algn="ctr">
              <a:buNone/>
              <a:defRPr sz="1325"/>
            </a:lvl5pPr>
            <a:lvl6pPr marL="1890395" indent="0" algn="ctr">
              <a:buNone/>
              <a:defRPr sz="1325"/>
            </a:lvl6pPr>
            <a:lvl7pPr marL="2268855" indent="0" algn="ctr">
              <a:buNone/>
              <a:defRPr sz="1325"/>
            </a:lvl7pPr>
            <a:lvl8pPr marL="2646680" indent="0" algn="ctr">
              <a:buNone/>
              <a:defRPr sz="1325"/>
            </a:lvl8pPr>
            <a:lvl9pPr marL="3025140" indent="0" algn="ctr">
              <a:buNone/>
              <a:defRPr sz="13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A0DB2DC-4C9A-4742-B13C-FB6460FD3503}" type="slidenum">
              <a:rPr lang="en-US" altLang="zh-CN"/>
              <a:t>‹#›</a:t>
            </a:fld>
            <a:endParaRPr 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65"/>
            <a:ext cx="2406015" cy="645293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65"/>
            <a:ext cx="7078565" cy="645293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35171" y="2013259"/>
            <a:ext cx="4544695" cy="479855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13534" y="2013259"/>
            <a:ext cx="4544695" cy="479855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35171" y="2013259"/>
            <a:ext cx="4544695" cy="479855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413534" y="2013259"/>
            <a:ext cx="4544695" cy="2314372"/>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413534" y="4495694"/>
            <a:ext cx="4544695" cy="231612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lvl="0" fontAlgn="base"/>
            <a:endParaRPr lang="zh-CN" altLang="en-US" strike="noStrike" noProof="1"/>
          </a:p>
        </p:txBody>
      </p:sp>
      <p:sp>
        <p:nvSpPr>
          <p:cNvPr id="7" name="页脚占位符 6"/>
          <p:cNvSpPr>
            <a:spLocks noGrp="1"/>
          </p:cNvSpPr>
          <p:nvPr>
            <p:ph type="ftr" sz="quarter" idx="11"/>
          </p:nvPr>
        </p:nvSpPr>
        <p:spPr/>
        <p:txBody>
          <a:bodyPr/>
          <a:lstStyle/>
          <a:p>
            <a:pPr lvl="0" fontAlgn="base"/>
            <a:endParaRPr lang="zh-CN" strike="noStrike" noProof="1"/>
          </a:p>
        </p:txBody>
      </p:sp>
      <p:sp>
        <p:nvSpPr>
          <p:cNvPr id="8" name="灯片编号占位符 7"/>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735171" y="2013259"/>
            <a:ext cx="4544695" cy="2314372"/>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413534" y="2013259"/>
            <a:ext cx="4544695" cy="2314372"/>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735171" y="4495694"/>
            <a:ext cx="4544695" cy="231612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5413534" y="4495694"/>
            <a:ext cx="4544695" cy="231612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35171" y="2013259"/>
            <a:ext cx="4544695" cy="479855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413534" y="2013259"/>
            <a:ext cx="4544695" cy="2314372"/>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413534" y="4495694"/>
            <a:ext cx="4544695" cy="231612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lvl="0" fontAlgn="base"/>
            <a:endParaRPr lang="zh-CN" altLang="en-US" strike="noStrike" noProof="1"/>
          </a:p>
        </p:txBody>
      </p:sp>
      <p:sp>
        <p:nvSpPr>
          <p:cNvPr id="7" name="页脚占位符 6"/>
          <p:cNvSpPr>
            <a:spLocks noGrp="1"/>
          </p:cNvSpPr>
          <p:nvPr>
            <p:ph type="ftr" sz="quarter" idx="11"/>
          </p:nvPr>
        </p:nvSpPr>
        <p:spPr/>
        <p:txBody>
          <a:bodyPr/>
          <a:lstStyle/>
          <a:p>
            <a:pPr lvl="0" fontAlgn="base"/>
            <a:endParaRPr lang="zh-CN" strike="noStrike" noProof="1"/>
          </a:p>
        </p:txBody>
      </p:sp>
      <p:sp>
        <p:nvSpPr>
          <p:cNvPr id="8" name="灯片编号占位符 7"/>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a:t>5/6/2024</a:t>
            </a:fld>
            <a:endParaRPr lang="en-US"/>
          </a:p>
        </p:txBody>
      </p:sp>
      <p:sp>
        <p:nvSpPr>
          <p:cNvPr id="5" name="页脚占位符 4"/>
          <p:cNvSpPr>
            <a:spLocks noGrp="1"/>
          </p:cNvSpPr>
          <p:nvPr>
            <p:ph type="ftr" sz="quarter" idx="11"/>
          </p:nvPr>
        </p:nvSpPr>
        <p:spPr/>
        <p:txBody>
          <a:bodyPr/>
          <a:lstStyle/>
          <a:p>
            <a:endParaRPr/>
          </a:p>
        </p:txBody>
      </p:sp>
      <p:sp>
        <p:nvSpPr>
          <p:cNvPr id="6" name="灯片编号占位符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9602" y="1885461"/>
            <a:ext cx="9223058" cy="3145935"/>
          </a:xfrm>
        </p:spPr>
        <p:txBody>
          <a:bodyPr anchor="b"/>
          <a:lstStyle>
            <a:lvl1pPr>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9602" y="5061158"/>
            <a:ext cx="9223058" cy="1654373"/>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2570" indent="0">
              <a:buNone/>
              <a:defRPr sz="1325">
                <a:solidFill>
                  <a:schemeClr val="tx1">
                    <a:tint val="75000"/>
                  </a:schemeClr>
                </a:solidFill>
              </a:defRPr>
            </a:lvl5pPr>
            <a:lvl6pPr marL="1890395" indent="0">
              <a:buNone/>
              <a:defRPr sz="1325">
                <a:solidFill>
                  <a:schemeClr val="tx1">
                    <a:tint val="75000"/>
                  </a:schemeClr>
                </a:solidFill>
              </a:defRPr>
            </a:lvl6pPr>
            <a:lvl7pPr marL="2268855" indent="0">
              <a:buNone/>
              <a:defRPr sz="1325">
                <a:solidFill>
                  <a:schemeClr val="tx1">
                    <a:tint val="75000"/>
                  </a:schemeClr>
                </a:solidFill>
              </a:defRPr>
            </a:lvl7pPr>
            <a:lvl8pPr marL="2646680" indent="0">
              <a:buNone/>
              <a:defRPr sz="1325">
                <a:solidFill>
                  <a:schemeClr val="tx1">
                    <a:tint val="75000"/>
                  </a:schemeClr>
                </a:solidFill>
              </a:defRPr>
            </a:lvl8pPr>
            <a:lvl9pPr marL="3025140" indent="0">
              <a:buNone/>
              <a:defRPr sz="132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42941"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6564" y="402652"/>
            <a:ext cx="9223058" cy="146180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40900" y="1961222"/>
            <a:ext cx="4274531"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4" name="内容占位符 3"/>
          <p:cNvSpPr>
            <a:spLocks noGrp="1"/>
          </p:cNvSpPr>
          <p:nvPr>
            <p:ph sz="half" idx="2"/>
          </p:nvPr>
        </p:nvSpPr>
        <p:spPr>
          <a:xfrm>
            <a:off x="1040900" y="2939321"/>
            <a:ext cx="4274531"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7857" y="1961222"/>
            <a:ext cx="4295582"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6" name="内容占位符 5"/>
          <p:cNvSpPr>
            <a:spLocks noGrp="1"/>
          </p:cNvSpPr>
          <p:nvPr>
            <p:ph sz="quarter" idx="4"/>
          </p:nvPr>
        </p:nvSpPr>
        <p:spPr>
          <a:xfrm>
            <a:off x="5487857" y="2939321"/>
            <a:ext cx="4295582"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448900" cy="1764665"/>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46088" y="1088910"/>
            <a:ext cx="5413534" cy="5374525"/>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36564" y="2268855"/>
            <a:ext cx="3448900" cy="4203335"/>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2570" indent="0">
              <a:buNone/>
              <a:defRPr sz="825"/>
            </a:lvl5pPr>
            <a:lvl6pPr marL="1890395" indent="0">
              <a:buNone/>
              <a:defRPr sz="825"/>
            </a:lvl6pPr>
            <a:lvl7pPr marL="2268855" indent="0">
              <a:buNone/>
              <a:defRPr sz="825"/>
            </a:lvl7pPr>
            <a:lvl8pPr marL="2646680" indent="0">
              <a:buNone/>
              <a:defRPr sz="825"/>
            </a:lvl8pPr>
            <a:lvl9pPr marL="3025140" indent="0">
              <a:buNone/>
              <a:defRPr sz="82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653358" cy="1764665"/>
          </a:xfrm>
        </p:spPr>
        <p:txBody>
          <a:bodyPr anchor="b"/>
          <a:lstStyle>
            <a:lvl1pPr>
              <a:defRPr sz="26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546088" y="504191"/>
            <a:ext cx="5413534" cy="595924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2570" indent="0">
              <a:buNone/>
              <a:defRPr sz="1655"/>
            </a:lvl5pPr>
            <a:lvl6pPr marL="1890395" indent="0">
              <a:buNone/>
              <a:defRPr sz="1655"/>
            </a:lvl6pPr>
            <a:lvl7pPr marL="2268855" indent="0">
              <a:buNone/>
              <a:defRPr sz="1655"/>
            </a:lvl7pPr>
            <a:lvl8pPr marL="2646680" indent="0">
              <a:buNone/>
              <a:defRPr sz="1655"/>
            </a:lvl8pPr>
            <a:lvl9pPr marL="3025140" indent="0">
              <a:buNone/>
              <a:defRPr sz="1655"/>
            </a:lvl9pPr>
          </a:lstStyle>
          <a:p>
            <a:endParaRPr lang="zh-CN" altLang="en-US"/>
          </a:p>
        </p:txBody>
      </p:sp>
      <p:sp>
        <p:nvSpPr>
          <p:cNvPr id="4" name="文本占位符 3"/>
          <p:cNvSpPr>
            <a:spLocks noGrp="1"/>
          </p:cNvSpPr>
          <p:nvPr>
            <p:ph type="body" sz="half" idx="2"/>
          </p:nvPr>
        </p:nvSpPr>
        <p:spPr>
          <a:xfrm>
            <a:off x="736564" y="2268855"/>
            <a:ext cx="3653358" cy="4203335"/>
          </a:xfrm>
        </p:spPr>
        <p:txBody>
          <a:bodyPr/>
          <a:lstStyle>
            <a:lvl1pPr marL="0" indent="0">
              <a:buNone/>
              <a:defRPr sz="1655"/>
            </a:lvl1pPr>
            <a:lvl2pPr marL="377825" indent="0">
              <a:buNone/>
              <a:defRPr sz="1490"/>
            </a:lvl2pPr>
            <a:lvl3pPr marL="756285" indent="0">
              <a:buNone/>
              <a:defRPr sz="1325"/>
            </a:lvl3pPr>
            <a:lvl4pPr marL="1134110" indent="0">
              <a:buNone/>
              <a:defRPr sz="1160"/>
            </a:lvl4pPr>
            <a:lvl5pPr marL="1512570" indent="0">
              <a:buNone/>
              <a:defRPr sz="1160"/>
            </a:lvl5pPr>
            <a:lvl6pPr marL="1890395" indent="0">
              <a:buNone/>
              <a:defRPr sz="1160"/>
            </a:lvl6pPr>
            <a:lvl7pPr marL="2268855" indent="0">
              <a:buNone/>
              <a:defRPr sz="1160"/>
            </a:lvl7pPr>
            <a:lvl8pPr marL="2646680" indent="0">
              <a:buNone/>
              <a:defRPr sz="1160"/>
            </a:lvl8pPr>
            <a:lvl9pPr marL="3025140" indent="0">
              <a:buNone/>
              <a:defRPr sz="116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4670" y="302865"/>
            <a:ext cx="9624060" cy="1260475"/>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534670" y="1764665"/>
            <a:ext cx="9624060" cy="4991131"/>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34670" y="6887095"/>
            <a:ext cx="2495127" cy="525198"/>
          </a:xfrm>
          <a:prstGeom prst="rect">
            <a:avLst/>
          </a:prstGeom>
          <a:noFill/>
          <a:ln w="9525">
            <a:noFill/>
          </a:ln>
        </p:spPr>
        <p:txBody>
          <a:bodyPr/>
          <a:lstStyle>
            <a:lvl1pPr>
              <a:defRPr sz="1545"/>
            </a:lvl1pPr>
          </a:lstStyle>
          <a:p>
            <a:pPr lvl="0" eaLnBrk="1" hangingPunct="1"/>
            <a:endParaRPr lang="zh-CN" altLang="en-US" dirty="0"/>
          </a:p>
        </p:txBody>
      </p:sp>
      <p:sp>
        <p:nvSpPr>
          <p:cNvPr id="1029" name="Rectangle 5"/>
          <p:cNvSpPr>
            <a:spLocks noGrp="1"/>
          </p:cNvSpPr>
          <p:nvPr>
            <p:ph type="ftr" sz="quarter" idx="3"/>
          </p:nvPr>
        </p:nvSpPr>
        <p:spPr>
          <a:xfrm>
            <a:off x="3653578" y="6887095"/>
            <a:ext cx="3386243" cy="525198"/>
          </a:xfrm>
          <a:prstGeom prst="rect">
            <a:avLst/>
          </a:prstGeom>
          <a:noFill/>
          <a:ln w="9525">
            <a:noFill/>
          </a:ln>
        </p:spPr>
        <p:txBody>
          <a:bodyPr/>
          <a:lstStyle>
            <a:lvl1pPr algn="ctr">
              <a:defRPr sz="1545"/>
            </a:lvl1pPr>
          </a:lstStyle>
          <a:p>
            <a:endParaRPr/>
          </a:p>
        </p:txBody>
      </p:sp>
      <p:sp>
        <p:nvSpPr>
          <p:cNvPr id="1030" name="Rectangle 6"/>
          <p:cNvSpPr>
            <a:spLocks noGrp="1"/>
          </p:cNvSpPr>
          <p:nvPr>
            <p:ph type="sldNum" sz="quarter" idx="4"/>
          </p:nvPr>
        </p:nvSpPr>
        <p:spPr>
          <a:xfrm>
            <a:off x="7663603" y="6887095"/>
            <a:ext cx="2495127" cy="525198"/>
          </a:xfrm>
          <a:prstGeom prst="rect">
            <a:avLst/>
          </a:prstGeom>
          <a:noFill/>
          <a:ln w="9525">
            <a:noFill/>
          </a:ln>
        </p:spPr>
        <p:txBody>
          <a:bodyPr/>
          <a:lstStyle>
            <a:lvl1pPr algn="r">
              <a:defRPr sz="1545"/>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p:titleStyle>
    <p:body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p:bodyStyle>
    <p:otherStyle>
      <a:lvl1pPr marL="0" lvl="0"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1pPr>
      <a:lvl2pPr marL="504190" lvl="1"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2pPr>
      <a:lvl3pPr marL="1008380" lvl="2"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3pPr>
      <a:lvl4pPr marL="1512570" lvl="3"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4pPr>
      <a:lvl5pPr marL="2016760" lvl="4"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5pPr>
      <a:lvl6pPr marL="2520950" lvl="5"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6pPr>
      <a:lvl7pPr marL="3025140" lvl="6"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7pPr>
      <a:lvl8pPr marL="3529330" lvl="7"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8pPr>
      <a:lvl9pPr marL="4033520" lvl="8"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89.bin"/><Relationship Id="rId3" Type="http://schemas.openxmlformats.org/officeDocument/2006/relationships/image" Target="../media/image1.png"/><Relationship Id="rId7" Type="http://schemas.openxmlformats.org/officeDocument/2006/relationships/oleObject" Target="../embeddings/oleObject86.bin"/><Relationship Id="rId12" Type="http://schemas.openxmlformats.org/officeDocument/2006/relationships/image" Target="../media/image134.wmf"/><Relationship Id="rId2" Type="http://schemas.openxmlformats.org/officeDocument/2006/relationships/slideLayout" Target="../slideLayouts/slideLayout2.xml"/><Relationship Id="rId16" Type="http://schemas.openxmlformats.org/officeDocument/2006/relationships/image" Target="../media/image136.wmf"/><Relationship Id="rId1" Type="http://schemas.openxmlformats.org/officeDocument/2006/relationships/vmlDrawing" Target="../drawings/vmlDrawing36.vml"/><Relationship Id="rId6" Type="http://schemas.openxmlformats.org/officeDocument/2006/relationships/image" Target="../media/image131.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133.wmf"/><Relationship Id="rId4" Type="http://schemas.openxmlformats.org/officeDocument/2006/relationships/image" Target="../media/image2.png"/><Relationship Id="rId9" Type="http://schemas.openxmlformats.org/officeDocument/2006/relationships/oleObject" Target="../embeddings/oleObject87.bin"/><Relationship Id="rId14" Type="http://schemas.openxmlformats.org/officeDocument/2006/relationships/image" Target="../media/image135.wmf"/></Relationships>
</file>

<file path=ppt/slides/_rels/slide101.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png"/><Relationship Id="rId7" Type="http://schemas.openxmlformats.org/officeDocument/2006/relationships/oleObject" Target="../embeddings/oleObject92.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7.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39.wmf"/><Relationship Id="rId4" Type="http://schemas.openxmlformats.org/officeDocument/2006/relationships/image" Target="../media/image2.png"/><Relationship Id="rId9" Type="http://schemas.openxmlformats.org/officeDocument/2006/relationships/oleObject" Target="../embeddings/oleObject93.bin"/></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41.wmf"/><Relationship Id="rId5" Type="http://schemas.openxmlformats.org/officeDocument/2006/relationships/oleObject" Target="../embeddings/oleObject95.bin"/><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png"/><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42.wmf"/><Relationship Id="rId5" Type="http://schemas.openxmlformats.org/officeDocument/2006/relationships/oleObject" Target="../embeddings/oleObject96.bin"/><Relationship Id="rId10" Type="http://schemas.openxmlformats.org/officeDocument/2006/relationships/image" Target="../media/image144.wmf"/><Relationship Id="rId4" Type="http://schemas.openxmlformats.org/officeDocument/2006/relationships/image" Target="../media/image2.png"/><Relationship Id="rId9" Type="http://schemas.openxmlformats.org/officeDocument/2006/relationships/oleObject" Target="../embeddings/oleObject98.bin"/></Relationships>
</file>

<file path=ppt/slides/_rels/slide105.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png"/><Relationship Id="rId7" Type="http://schemas.openxmlformats.org/officeDocument/2006/relationships/oleObject" Target="../embeddings/oleObject100.bin"/><Relationship Id="rId12"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45.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47.wmf"/><Relationship Id="rId4" Type="http://schemas.openxmlformats.org/officeDocument/2006/relationships/image" Target="../media/image2.png"/><Relationship Id="rId9" Type="http://schemas.openxmlformats.org/officeDocument/2006/relationships/oleObject" Target="../embeddings/oleObject101.bin"/></Relationships>
</file>

<file path=ppt/slides/_rels/slide106.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2.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8.wmf"/><Relationship Id="rId5" Type="http://schemas.openxmlformats.org/officeDocument/2006/relationships/oleObject" Target="../embeddings/oleObject103.bin"/><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png"/><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58.wmf"/><Relationship Id="rId5" Type="http://schemas.openxmlformats.org/officeDocument/2006/relationships/oleObject" Target="../embeddings/oleObject104.bin"/><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58.wmf"/><Relationship Id="rId5" Type="http://schemas.openxmlformats.org/officeDocument/2006/relationships/oleObject" Target="../embeddings/oleObject106.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pn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1.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58.wmf"/><Relationship Id="rId5" Type="http://schemas.openxmlformats.org/officeDocument/2006/relationships/oleObject" Target="../embeddings/oleObject107.bin"/><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4.png"/><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63.wmf"/><Relationship Id="rId5" Type="http://schemas.openxmlformats.org/officeDocument/2006/relationships/oleObject" Target="../embeddings/oleObject108.bin"/><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5.emf"/></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6.emf"/></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7.emf"/></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8.emf"/></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image" Target="../media/image1.png"/><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png"/><Relationship Id="rId11" Type="http://schemas.openxmlformats.org/officeDocument/2006/relationships/oleObject" Target="../embeddings/oleObject9.bin"/><Relationship Id="rId5" Type="http://schemas.openxmlformats.org/officeDocument/2006/relationships/image" Target="../media/image16.png"/><Relationship Id="rId10" Type="http://schemas.openxmlformats.org/officeDocument/2006/relationships/image" Target="../media/image13.wmf"/><Relationship Id="rId4" Type="http://schemas.openxmlformats.org/officeDocument/2006/relationships/image" Target="../media/image2.png"/><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png"/><Relationship Id="rId7" Type="http://schemas.openxmlformats.org/officeDocument/2006/relationships/oleObject" Target="../embeddings/oleObject12.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png"/><Relationship Id="rId9"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png"/><Relationship Id="rId7"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8.bin"/><Relationship Id="rId7"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6.bin"/><Relationship Id="rId18" Type="http://schemas.openxmlformats.org/officeDocument/2006/relationships/image" Target="../media/image38.wmf"/><Relationship Id="rId3" Type="http://schemas.openxmlformats.org/officeDocument/2006/relationships/oleObject" Target="../embeddings/oleObject21.bin"/><Relationship Id="rId21" Type="http://schemas.openxmlformats.org/officeDocument/2006/relationships/image" Target="../media/image1.png"/><Relationship Id="rId7" Type="http://schemas.openxmlformats.org/officeDocument/2006/relationships/oleObject" Target="../embeddings/oleObject23.bin"/><Relationship Id="rId12" Type="http://schemas.openxmlformats.org/officeDocument/2006/relationships/image" Target="../media/image44.wmf"/><Relationship Id="rId17" Type="http://schemas.openxmlformats.org/officeDocument/2006/relationships/oleObject" Target="../embeddings/oleObject28.bin"/><Relationship Id="rId2" Type="http://schemas.openxmlformats.org/officeDocument/2006/relationships/slideLayout" Target="../slideLayouts/slideLayout16.xml"/><Relationship Id="rId16" Type="http://schemas.openxmlformats.org/officeDocument/2006/relationships/image" Target="../media/image46.wmf"/><Relationship Id="rId20" Type="http://schemas.openxmlformats.org/officeDocument/2006/relationships/image" Target="../media/image39.wmf"/><Relationship Id="rId1" Type="http://schemas.openxmlformats.org/officeDocument/2006/relationships/vmlDrawing" Target="../drawings/vmlDrawing12.vml"/><Relationship Id="rId6" Type="http://schemas.openxmlformats.org/officeDocument/2006/relationships/image" Target="../media/image41.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3.wmf"/><Relationship Id="rId19" Type="http://schemas.openxmlformats.org/officeDocument/2006/relationships/oleObject" Target="../embeddings/oleObject29.bin"/><Relationship Id="rId4" Type="http://schemas.openxmlformats.org/officeDocument/2006/relationships/image" Target="../media/image40.wmf"/><Relationship Id="rId9" Type="http://schemas.openxmlformats.org/officeDocument/2006/relationships/oleObject" Target="../embeddings/oleObject24.bin"/><Relationship Id="rId14" Type="http://schemas.openxmlformats.org/officeDocument/2006/relationships/image" Target="../media/image45.wmf"/><Relationship Id="rId22"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1.png"/><Relationship Id="rId18" Type="http://schemas.openxmlformats.org/officeDocument/2006/relationships/image" Target="../media/image53.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1.wmf"/><Relationship Id="rId17" Type="http://schemas.openxmlformats.org/officeDocument/2006/relationships/oleObject" Target="../embeddings/oleObject36.bin"/><Relationship Id="rId2" Type="http://schemas.openxmlformats.org/officeDocument/2006/relationships/slideLayout" Target="../slideLayouts/slideLayout4.xml"/><Relationship Id="rId16" Type="http://schemas.openxmlformats.org/officeDocument/2006/relationships/image" Target="../media/image52.wmf"/><Relationship Id="rId1" Type="http://schemas.openxmlformats.org/officeDocument/2006/relationships/vmlDrawing" Target="../drawings/vmlDrawing13.vml"/><Relationship Id="rId6" Type="http://schemas.openxmlformats.org/officeDocument/2006/relationships/image" Target="../media/image48.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3.bin"/><Relationship Id="rId14"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xml"/><Relationship Id="rId7" Type="http://schemas.openxmlformats.org/officeDocument/2006/relationships/image" Target="../media/image55.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38.bin"/><Relationship Id="rId5" Type="http://schemas.openxmlformats.org/officeDocument/2006/relationships/image" Target="../media/image54.wmf"/><Relationship Id="rId4" Type="http://schemas.openxmlformats.org/officeDocument/2006/relationships/oleObject" Target="../embeddings/oleObject37.bin"/><Relationship Id="rId9"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39.bin"/><Relationship Id="rId7" Type="http://schemas.openxmlformats.org/officeDocument/2006/relationships/image" Target="../media/image1.png"/><Relationship Id="rId12"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7.wmf"/><Relationship Id="rId11" Type="http://schemas.openxmlformats.org/officeDocument/2006/relationships/oleObject" Target="../embeddings/oleObject42.bin"/><Relationship Id="rId5" Type="http://schemas.openxmlformats.org/officeDocument/2006/relationships/oleObject" Target="../embeddings/oleObject40.bin"/><Relationship Id="rId10" Type="http://schemas.openxmlformats.org/officeDocument/2006/relationships/image" Target="../media/image58.wmf"/><Relationship Id="rId4" Type="http://schemas.openxmlformats.org/officeDocument/2006/relationships/image" Target="../media/image56.wmf"/><Relationship Id="rId9" Type="http://schemas.openxmlformats.org/officeDocument/2006/relationships/oleObject" Target="../embeddings/oleObject41.bin"/></Relationships>
</file>

<file path=ppt/slides/_rels/slide4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1.wmf"/><Relationship Id="rId11" Type="http://schemas.openxmlformats.org/officeDocument/2006/relationships/image" Target="../media/image1.png"/><Relationship Id="rId5" Type="http://schemas.openxmlformats.org/officeDocument/2006/relationships/oleObject" Target="../embeddings/oleObject44.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4.wmf"/></Relationships>
</file>

<file path=ppt/slides/_rels/slide4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48.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49.bin"/><Relationship Id="rId4" Type="http://schemas.openxmlformats.org/officeDocument/2006/relationships/image" Target="../media/image65.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0.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9.wmf"/><Relationship Id="rId4" Type="http://schemas.openxmlformats.org/officeDocument/2006/relationships/image" Target="../media/image67.wmf"/><Relationship Id="rId9" Type="http://schemas.openxmlformats.org/officeDocument/2006/relationships/oleObject" Target="../embeddings/oleObject52.bin"/></Relationships>
</file>

<file path=ppt/slides/_rels/slide5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53.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1.wmf"/><Relationship Id="rId5" Type="http://schemas.openxmlformats.org/officeDocument/2006/relationships/oleObject" Target="../embeddings/oleObject54.bin"/><Relationship Id="rId4" Type="http://schemas.openxmlformats.org/officeDocument/2006/relationships/image" Target="../media/image7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2.wmf"/></Relationships>
</file>

<file path=ppt/slides/_rels/slide5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56.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6.xml"/><Relationship Id="rId1" Type="http://schemas.openxmlformats.org/officeDocument/2006/relationships/vmlDrawing" Target="../drawings/vmlDrawing23.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5.wmf"/></Relationships>
</file>

<file path=ppt/slides/_rels/slide5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59.bin"/><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60.bin"/><Relationship Id="rId10" Type="http://schemas.openxmlformats.org/officeDocument/2006/relationships/image" Target="../media/image78.wmf"/><Relationship Id="rId4" Type="http://schemas.openxmlformats.org/officeDocument/2006/relationships/image" Target="../media/image76.wmf"/><Relationship Id="rId9" Type="http://schemas.openxmlformats.org/officeDocument/2006/relationships/oleObject" Target="../embeddings/oleObject61.bin"/></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vmlDrawing" Target="../drawings/vmlDrawing25.vml"/><Relationship Id="rId6" Type="http://schemas.openxmlformats.org/officeDocument/2006/relationships/image" Target="../media/image1.png"/><Relationship Id="rId5" Type="http://schemas.openxmlformats.org/officeDocument/2006/relationships/image" Target="../media/image79.wmf"/><Relationship Id="rId4" Type="http://schemas.openxmlformats.org/officeDocument/2006/relationships/oleObject" Target="../embeddings/oleObject62.bin"/></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emf"/><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3.xml"/><Relationship Id="rId7" Type="http://schemas.openxmlformats.org/officeDocument/2006/relationships/image" Target="../media/image82.w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64.bin"/><Relationship Id="rId11" Type="http://schemas.openxmlformats.org/officeDocument/2006/relationships/image" Target="../media/image2.png"/><Relationship Id="rId5" Type="http://schemas.openxmlformats.org/officeDocument/2006/relationships/image" Target="../media/image81.wmf"/><Relationship Id="rId10" Type="http://schemas.openxmlformats.org/officeDocument/2006/relationships/image" Target="../media/image1.png"/><Relationship Id="rId4" Type="http://schemas.openxmlformats.org/officeDocument/2006/relationships/oleObject" Target="../embeddings/oleObject63.bin"/><Relationship Id="rId9" Type="http://schemas.openxmlformats.org/officeDocument/2006/relationships/image" Target="../media/image83.wmf"/></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1.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xml"/><Relationship Id="rId7" Type="http://schemas.openxmlformats.org/officeDocument/2006/relationships/image" Target="../media/image85.wmf"/><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oleObject" Target="../embeddings/oleObject67.bin"/><Relationship Id="rId5" Type="http://schemas.openxmlformats.org/officeDocument/2006/relationships/image" Target="../media/image84.wmf"/><Relationship Id="rId4" Type="http://schemas.openxmlformats.org/officeDocument/2006/relationships/oleObject" Target="../embeddings/oleObject66.bin"/><Relationship Id="rId9"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6.png"/><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72.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90.wmf"/><Relationship Id="rId2" Type="http://schemas.openxmlformats.org/officeDocument/2006/relationships/slideLayout" Target="../slideLayouts/slideLayout19.xml"/><Relationship Id="rId1" Type="http://schemas.openxmlformats.org/officeDocument/2006/relationships/vmlDrawing" Target="../drawings/vmlDrawing28.vml"/><Relationship Id="rId6" Type="http://schemas.openxmlformats.org/officeDocument/2006/relationships/image" Target="../media/image88.wmf"/><Relationship Id="rId11" Type="http://schemas.openxmlformats.org/officeDocument/2006/relationships/oleObject" Target="../embeddings/oleObject71.bin"/><Relationship Id="rId5" Type="http://schemas.openxmlformats.org/officeDocument/2006/relationships/oleObject" Target="../embeddings/oleObject69.bin"/><Relationship Id="rId10" Type="http://schemas.openxmlformats.org/officeDocument/2006/relationships/image" Target="../media/image2.png"/><Relationship Id="rId4" Type="http://schemas.openxmlformats.org/officeDocument/2006/relationships/image" Target="../media/image87.wmf"/><Relationship Id="rId9" Type="http://schemas.openxmlformats.org/officeDocument/2006/relationships/image" Target="../media/image1.png"/><Relationship Id="rId14" Type="http://schemas.openxmlformats.org/officeDocument/2006/relationships/image" Target="../media/image91.wmf"/></Relationships>
</file>

<file path=ppt/slides/_rels/slide6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vmlDrawing" Target="../drawings/vmlDrawing29.vml"/><Relationship Id="rId6" Type="http://schemas.openxmlformats.org/officeDocument/2006/relationships/image" Target="../media/image93.wmf"/><Relationship Id="rId11" Type="http://schemas.openxmlformats.org/officeDocument/2006/relationships/image" Target="../media/image1.png"/><Relationship Id="rId5" Type="http://schemas.openxmlformats.org/officeDocument/2006/relationships/oleObject" Target="../embeddings/oleObject7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7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9.xml"/><Relationship Id="rId1" Type="http://schemas.openxmlformats.org/officeDocument/2006/relationships/vmlDrawing" Target="../drawings/vmlDrawing30.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6.wmf"/></Relationships>
</file>

<file path=ppt/slides/_rels/slide6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78.bin"/><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vmlDrawing" Target="../drawings/vmlDrawing31.vml"/><Relationship Id="rId6" Type="http://schemas.openxmlformats.org/officeDocument/2006/relationships/image" Target="../media/image98.wmf"/><Relationship Id="rId5" Type="http://schemas.openxmlformats.org/officeDocument/2006/relationships/oleObject" Target="../embeddings/oleObject79.bin"/><Relationship Id="rId4" Type="http://schemas.openxmlformats.org/officeDocument/2006/relationships/image" Target="../media/image9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9.xml"/><Relationship Id="rId1" Type="http://schemas.openxmlformats.org/officeDocument/2006/relationships/vmlDrawing" Target="../drawings/vmlDrawing32.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9.wmf"/></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07.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1.png"/><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6.wmf"/><Relationship Id="rId5" Type="http://schemas.openxmlformats.org/officeDocument/2006/relationships/oleObject" Target="../embeddings/oleObject81.bin"/><Relationship Id="rId4" Type="http://schemas.openxmlformats.org/officeDocument/2006/relationships/image" Target="../media/image2.png"/><Relationship Id="rId9" Type="http://schemas.openxmlformats.org/officeDocument/2006/relationships/image" Target="../media/image117.wmf"/></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97.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2.png"/><Relationship Id="rId7" Type="http://schemas.openxmlformats.org/officeDocument/2006/relationships/image" Target="../media/image1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9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png"/><Relationship Id="rId7" Type="http://schemas.openxmlformats.org/officeDocument/2006/relationships/image" Target="../media/image127.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6.wmf"/><Relationship Id="rId5" Type="http://schemas.openxmlformats.org/officeDocument/2006/relationships/oleObject" Target="../embeddings/oleObject84.bin"/><Relationship Id="rId10" Type="http://schemas.openxmlformats.org/officeDocument/2006/relationships/image" Target="../media/image130.png"/><Relationship Id="rId4" Type="http://schemas.openxmlformats.org/officeDocument/2006/relationships/image" Target="../media/image2.png"/><Relationship Id="rId9" Type="http://schemas.openxmlformats.org/officeDocument/2006/relationships/image" Target="../media/image129.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31545" y="64770"/>
            <a:ext cx="5384165" cy="1005840"/>
          </a:xfrm>
          <a:prstGeom prst="rect">
            <a:avLst/>
          </a:prstGeom>
        </p:spPr>
        <p:txBody>
          <a:bodyPr vert="horz" wrap="square" lIns="0" tIns="0" rIns="0" bIns="0" rtlCol="0">
            <a:spAutoFit/>
          </a:bodyPr>
          <a:lstStyle/>
          <a:p>
            <a:pPr marL="12700">
              <a:lnSpc>
                <a:spcPct val="150000"/>
              </a:lnSpc>
            </a:pPr>
            <a:r>
              <a:rPr sz="4400" b="1" spc="-15" dirty="0">
                <a:latin typeface="Times New Roman" panose="02020603050405020304" charset="0"/>
                <a:cs typeface="新宋体" panose="02010609030101010101" charset="-122"/>
              </a:rPr>
              <a:t>研究生课程</a:t>
            </a:r>
          </a:p>
        </p:txBody>
      </p:sp>
      <p:sp>
        <p:nvSpPr>
          <p:cNvPr id="5" name="object 5"/>
          <p:cNvSpPr txBox="1"/>
          <p:nvPr/>
        </p:nvSpPr>
        <p:spPr>
          <a:xfrm>
            <a:off x="1062990" y="2781935"/>
            <a:ext cx="8991600" cy="1755140"/>
          </a:xfrm>
          <a:prstGeom prst="rect">
            <a:avLst/>
          </a:prstGeom>
        </p:spPr>
        <p:txBody>
          <a:bodyPr vert="horz" wrap="square" lIns="0" tIns="0" rIns="0" bIns="0" rtlCol="0">
            <a:spAutoFit/>
          </a:bodyPr>
          <a:lstStyle/>
          <a:p>
            <a:pPr marL="12700" marR="5080" indent="33655" algn="ctr">
              <a:lnSpc>
                <a:spcPts val="6910"/>
              </a:lnSpc>
            </a:pPr>
            <a:r>
              <a:rPr sz="4800" b="1" spc="-20" dirty="0">
                <a:latin typeface="Times New Roman" panose="02020603050405020304" charset="0"/>
                <a:cs typeface="新宋体" panose="02010609030101010101" charset="-122"/>
              </a:rPr>
              <a:t>数字图像处理</a:t>
            </a:r>
          </a:p>
          <a:p>
            <a:pPr marL="12700" marR="5080" indent="33655" algn="ctr">
              <a:lnSpc>
                <a:spcPts val="6910"/>
              </a:lnSpc>
            </a:pPr>
            <a:r>
              <a:rPr sz="4800" b="1" spc="-20" dirty="0">
                <a:latin typeface="Times New Roman" panose="02020603050405020304" charset="0"/>
                <a:cs typeface="新宋体" panose="02010609030101010101" charset="-122"/>
              </a:rPr>
              <a:t>Digital Image  </a:t>
            </a:r>
            <a:r>
              <a:rPr lang="en-US" sz="4800" b="1" spc="-20" dirty="0">
                <a:latin typeface="Times New Roman" panose="02020603050405020304" charset="0"/>
                <a:cs typeface="新宋体" panose="02010609030101010101" charset="-122"/>
              </a:rPr>
              <a:t>P</a:t>
            </a:r>
            <a:r>
              <a:rPr sz="4800" b="1" spc="-20" dirty="0">
                <a:latin typeface="Times New Roman" panose="02020603050405020304" charset="0"/>
                <a:cs typeface="新宋体" panose="02010609030101010101" charset="-122"/>
              </a:rPr>
              <a:t>rocessing</a:t>
            </a:r>
          </a:p>
        </p:txBody>
      </p:sp>
      <p:grpSp>
        <p:nvGrpSpPr>
          <p:cNvPr id="3" name="组合 2"/>
          <p:cNvGrpSpPr/>
          <p:nvPr/>
        </p:nvGrpSpPr>
        <p:grpSpPr>
          <a:xfrm>
            <a:off x="-2540" y="1270"/>
            <a:ext cx="4724400" cy="7560310"/>
            <a:chOff x="-4" y="2"/>
            <a:chExt cx="7440" cy="11906"/>
          </a:xfrm>
        </p:grpSpPr>
        <p:sp>
          <p:nvSpPr>
            <p:cNvPr id="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7"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57275" y="2804795"/>
            <a:ext cx="9260205" cy="1953260"/>
          </a:xfrm>
          <a:prstGeom prst="rect">
            <a:avLst/>
          </a:prstGeom>
        </p:spPr>
        <p:txBody>
          <a:bodyPr vert="horz" wrap="square" lIns="0" tIns="0" rIns="0" bIns="0" rtlCol="0">
            <a:spAutoFit/>
          </a:bodyPr>
          <a:lstStyle/>
          <a:p>
            <a:pPr marL="12700" marR="5080" indent="57785">
              <a:lnSpc>
                <a:spcPct val="100000"/>
              </a:lnSpc>
            </a:pPr>
            <a:r>
              <a:rPr lang="zh-CN" sz="2800" spc="-5" dirty="0">
                <a:latin typeface="Times New Roman" panose="02020603050405020304" pitchFamily="18" charset="0"/>
                <a:cs typeface="Times New Roman" panose="02020603050405020304" pitchFamily="18" charset="0"/>
              </a:rPr>
              <a:t>其中</a:t>
            </a:r>
            <a:r>
              <a:rPr lang="en-US" altLang="zh-CN" sz="2800" i="1" spc="-5" dirty="0">
                <a:latin typeface="Times New Roman" panose="02020603050405020304" pitchFamily="18" charset="0"/>
                <a:cs typeface="Times New Roman" panose="02020603050405020304" pitchFamily="18" charset="0"/>
              </a:rPr>
              <a:t>r</a:t>
            </a:r>
            <a:r>
              <a:rPr lang="en-US" altLang="zh-CN" sz="2800" i="1" spc="-5" baseline="-25000" dirty="0">
                <a:latin typeface="Times New Roman" panose="02020603050405020304" pitchFamily="18" charset="0"/>
                <a:cs typeface="Times New Roman" panose="02020603050405020304" pitchFamily="18" charset="0"/>
              </a:rPr>
              <a:t>k</a:t>
            </a:r>
            <a:r>
              <a:rPr lang="zh-CN" altLang="en-US" sz="2800" spc="-5" dirty="0">
                <a:latin typeface="Times New Roman" panose="02020603050405020304" pitchFamily="18" charset="0"/>
                <a:cs typeface="Times New Roman" panose="02020603050405020304" pitchFamily="18" charset="0"/>
              </a:rPr>
              <a:t>表示图像的灰度级</a:t>
            </a:r>
            <a:r>
              <a:rPr lang="zh-CN" sz="2800" spc="-5" dirty="0">
                <a:latin typeface="Times New Roman" panose="02020603050405020304" pitchFamily="18" charset="0"/>
                <a:cs typeface="Times New Roman" panose="02020603050405020304" pitchFamily="18" charset="0"/>
              </a:rPr>
              <a:t>，</a:t>
            </a:r>
            <a:r>
              <a:rPr sz="2800" i="1" spc="-5" dirty="0">
                <a:latin typeface="Times New Roman" panose="02020603050405020304" pitchFamily="18" charset="0"/>
                <a:cs typeface="Times New Roman" panose="02020603050405020304" pitchFamily="18" charset="0"/>
              </a:rPr>
              <a:t>n</a:t>
            </a:r>
            <a:r>
              <a:rPr sz="2850" i="1" spc="-7" baseline="-20000" dirty="0">
                <a:latin typeface="Times New Roman" panose="02020603050405020304" pitchFamily="18" charset="0"/>
                <a:cs typeface="Times New Roman" panose="02020603050405020304" pitchFamily="18" charset="0"/>
              </a:rPr>
              <a:t>k</a:t>
            </a:r>
            <a:r>
              <a:rPr sz="2800" spc="-5" dirty="0">
                <a:latin typeface="Times New Roman" panose="02020603050405020304" pitchFamily="18" charset="0"/>
                <a:cs typeface="Times New Roman" panose="02020603050405020304" pitchFamily="18" charset="0"/>
              </a:rPr>
              <a:t>是第</a:t>
            </a:r>
            <a:r>
              <a:rPr sz="2800" i="1" spc="-5" dirty="0">
                <a:latin typeface="Times New Roman" panose="02020603050405020304" pitchFamily="18" charset="0"/>
                <a:cs typeface="Times New Roman" panose="02020603050405020304" pitchFamily="18" charset="0"/>
              </a:rPr>
              <a:t>k</a:t>
            </a:r>
            <a:r>
              <a:rPr sz="2800" spc="-5" dirty="0">
                <a:latin typeface="Times New Roman" panose="02020603050405020304" pitchFamily="18" charset="0"/>
                <a:cs typeface="Times New Roman" panose="02020603050405020304" pitchFamily="18" charset="0"/>
              </a:rPr>
              <a:t>个灰度级在图像中出现的次数，</a:t>
            </a:r>
            <a:r>
              <a:rPr sz="2800" i="1" spc="-5"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是图像中的像素总数，</a:t>
            </a:r>
            <a:r>
              <a:rPr sz="2800" i="1" spc="-5"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是灰度级数。</a:t>
            </a:r>
            <a:endParaRPr sz="2800">
              <a:latin typeface="Times New Roman" panose="02020603050405020304" pitchFamily="18" charset="0"/>
              <a:cs typeface="Times New Roman" panose="02020603050405020304" pitchFamily="18" charset="0"/>
            </a:endParaRPr>
          </a:p>
          <a:p>
            <a:pPr marL="12700" marR="205105" indent="-635" defTabSz="0">
              <a:lnSpc>
                <a:spcPct val="100000"/>
              </a:lnSpc>
              <a:spcBef>
                <a:spcPts val="1940"/>
              </a:spcBef>
              <a:tabLst>
                <a:tab pos="379730" algn="l"/>
              </a:tabLst>
            </a:pPr>
            <a:r>
              <a:rPr sz="2800" spc="-5" dirty="0">
                <a:latin typeface="Times New Roman" panose="02020603050405020304" pitchFamily="18" charset="0"/>
                <a:cs typeface="Times New Roman" panose="02020603050405020304" pitchFamily="18" charset="0"/>
              </a:rPr>
              <a:t>用于表示每个</a:t>
            </a:r>
            <a:r>
              <a:rPr sz="2800" i="1" spc="-5" dirty="0">
                <a:latin typeface="Times New Roman" panose="02020603050405020304" pitchFamily="18" charset="0"/>
                <a:cs typeface="Times New Roman" panose="02020603050405020304" pitchFamily="18" charset="0"/>
              </a:rPr>
              <a:t>r</a:t>
            </a:r>
            <a:r>
              <a:rPr sz="2800" spc="-15" baseline="-21000" dirty="0">
                <a:latin typeface="Times New Roman" panose="02020603050405020304" pitchFamily="18" charset="0"/>
                <a:cs typeface="Times New Roman" panose="02020603050405020304" pitchFamily="18" charset="0"/>
              </a:rPr>
              <a:t>k</a:t>
            </a:r>
            <a:r>
              <a:rPr sz="2800" spc="-5" dirty="0">
                <a:latin typeface="Times New Roman" panose="02020603050405020304" pitchFamily="18" charset="0"/>
                <a:cs typeface="Times New Roman" panose="02020603050405020304" pitchFamily="18" charset="0"/>
              </a:rPr>
              <a:t>值的比特数为</a:t>
            </a:r>
            <a:r>
              <a:rPr sz="2800" b="1" i="1" spc="-5" dirty="0">
                <a:solidFill>
                  <a:srgbClr val="FF0000"/>
                </a:solidFill>
                <a:latin typeface="Times New Roman" panose="02020603050405020304" pitchFamily="18" charset="0"/>
                <a:cs typeface="Times New Roman" panose="02020603050405020304" pitchFamily="18" charset="0"/>
              </a:rPr>
              <a:t>l</a:t>
            </a:r>
            <a:r>
              <a:rPr sz="2800" b="1" spc="-5" dirty="0">
                <a:solidFill>
                  <a:srgbClr val="FF0000"/>
                </a:solidFill>
                <a:latin typeface="Times New Roman" panose="02020603050405020304" pitchFamily="18" charset="0"/>
                <a:cs typeface="Times New Roman" panose="02020603050405020304" pitchFamily="18" charset="0"/>
              </a:rPr>
              <a:t>(</a:t>
            </a:r>
            <a:r>
              <a:rPr sz="2800" b="1" i="1" spc="-5" dirty="0">
                <a:solidFill>
                  <a:srgbClr val="FF0000"/>
                </a:solidFill>
                <a:latin typeface="Times New Roman" panose="02020603050405020304" pitchFamily="18" charset="0"/>
                <a:cs typeface="Times New Roman" panose="02020603050405020304" pitchFamily="18" charset="0"/>
              </a:rPr>
              <a:t>r</a:t>
            </a:r>
            <a:r>
              <a:rPr sz="2800" b="1" baseline="-21000" dirty="0">
                <a:solidFill>
                  <a:srgbClr val="FF0000"/>
                </a:solidFill>
                <a:latin typeface="Times New Roman" panose="02020603050405020304" pitchFamily="18" charset="0"/>
                <a:cs typeface="Times New Roman" panose="02020603050405020304" pitchFamily="18" charset="0"/>
              </a:rPr>
              <a:t>k</a:t>
            </a:r>
            <a:r>
              <a:rPr sz="2800" b="1" spc="-10" dirty="0">
                <a:solidFill>
                  <a:srgbClr val="FF0000"/>
                </a:solidFill>
                <a:latin typeface="Times New Roman" panose="02020603050405020304" pitchFamily="18" charset="0"/>
                <a:cs typeface="Times New Roman" panose="02020603050405020304" pitchFamily="18" charset="0"/>
              </a:rPr>
              <a:t>)</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则表达每个像素所需的平均比特数为：</a:t>
            </a:r>
          </a:p>
        </p:txBody>
      </p:sp>
      <p:sp>
        <p:nvSpPr>
          <p:cNvPr id="15" name="object 15"/>
          <p:cNvSpPr txBox="1"/>
          <p:nvPr/>
        </p:nvSpPr>
        <p:spPr>
          <a:xfrm>
            <a:off x="1103630" y="6039485"/>
            <a:ext cx="9471660" cy="1206484"/>
          </a:xfrm>
          <a:prstGeom prst="rect">
            <a:avLst/>
          </a:prstGeom>
        </p:spPr>
        <p:txBody>
          <a:bodyPr vert="horz" wrap="square" lIns="0" tIns="0" rIns="0" bIns="0" rtlCol="0">
            <a:spAutoFit/>
          </a:bodyPr>
          <a:lstStyle/>
          <a:p>
            <a:pPr marL="12700" defTabSz="0">
              <a:lnSpc>
                <a:spcPct val="140000"/>
              </a:lnSpc>
              <a:tabLst>
                <a:tab pos="423545" algn="l"/>
              </a:tabLst>
            </a:pPr>
            <a:r>
              <a:rPr sz="2800" spc="-5" dirty="0">
                <a:solidFill>
                  <a:srgbClr val="FF0000"/>
                </a:solidFill>
                <a:latin typeface="Times New Roman" panose="02020603050405020304" pitchFamily="18" charset="0"/>
                <a:cs typeface="Times New Roman" panose="02020603050405020304" pitchFamily="18" charset="0"/>
              </a:rPr>
              <a:t>表示灰度级所用的比特数和灰度级出现的概率相</a:t>
            </a:r>
            <a:r>
              <a:rPr sz="2800" dirty="0">
                <a:solidFill>
                  <a:srgbClr val="FF0000"/>
                </a:solidFill>
                <a:latin typeface="Times New Roman" panose="02020603050405020304" pitchFamily="18" charset="0"/>
                <a:cs typeface="Times New Roman" panose="02020603050405020304" pitchFamily="18" charset="0"/>
              </a:rPr>
              <a:t>乘</a:t>
            </a:r>
            <a:r>
              <a:rPr lang="zh-CN" sz="2800" dirty="0">
                <a:solidFill>
                  <a:srgbClr val="FF0000"/>
                </a:solidFill>
                <a:latin typeface="Times New Roman" panose="02020603050405020304" pitchFamily="18" charset="0"/>
                <a:cs typeface="Times New Roman" panose="02020603050405020304" pitchFamily="18" charset="0"/>
              </a:rPr>
              <a:t>，</a:t>
            </a:r>
            <a:r>
              <a:rPr sz="2800" spc="-5" dirty="0">
                <a:solidFill>
                  <a:srgbClr val="FF0000"/>
                </a:solidFill>
                <a:latin typeface="Times New Roman" panose="02020603050405020304" pitchFamily="18" charset="0"/>
                <a:cs typeface="Times New Roman" panose="02020603050405020304" pitchFamily="18" charset="0"/>
                <a:sym typeface="+mn-ea"/>
              </a:rPr>
              <a:t>对M×N的图像进行编码所需的比特数为</a:t>
            </a:r>
            <a:r>
              <a:rPr sz="2800" i="1" spc="-5" dirty="0">
                <a:solidFill>
                  <a:srgbClr val="FF0000"/>
                </a:solidFill>
                <a:latin typeface="Times New Roman" panose="02020603050405020304" pitchFamily="18" charset="0"/>
                <a:cs typeface="Times New Roman" panose="02020603050405020304" pitchFamily="18" charset="0"/>
                <a:sym typeface="+mn-ea"/>
              </a:rPr>
              <a:t>M×N×L</a:t>
            </a:r>
            <a:r>
              <a:rPr sz="2800" i="1" spc="-114" dirty="0">
                <a:solidFill>
                  <a:srgbClr val="FF0000"/>
                </a:solidFill>
                <a:latin typeface="Times New Roman" panose="02020603050405020304" pitchFamily="18" charset="0"/>
                <a:cs typeface="Times New Roman" panose="02020603050405020304" pitchFamily="18" charset="0"/>
                <a:sym typeface="+mn-ea"/>
              </a:rPr>
              <a:t> </a:t>
            </a:r>
            <a:r>
              <a:rPr sz="2800" i="1" baseline="-24000" dirty="0">
                <a:solidFill>
                  <a:srgbClr val="FF0000"/>
                </a:solidFill>
                <a:latin typeface="Times New Roman" panose="02020603050405020304" pitchFamily="18" charset="0"/>
                <a:cs typeface="Times New Roman" panose="02020603050405020304" pitchFamily="18" charset="0"/>
                <a:sym typeface="+mn-ea"/>
              </a:rPr>
              <a:t>avg</a:t>
            </a:r>
            <a:endParaRPr lang="zh-CN" sz="2800" i="1" baseline="-24000"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977900" y="1937385"/>
            <a:ext cx="4404360" cy="579120"/>
          </a:xfrm>
          <a:prstGeom prst="rect">
            <a:avLst/>
          </a:prstGeom>
          <a:noFill/>
        </p:spPr>
        <p:txBody>
          <a:bodyPr wrap="square" rtlCol="0">
            <a:spAutoFit/>
          </a:bodyPr>
          <a:lstStyle/>
          <a:p>
            <a:pPr algn="l"/>
            <a:r>
              <a:rPr sz="3200" spc="-5" dirty="0">
                <a:latin typeface="新宋体" panose="02010609030101010101" charset="-122"/>
                <a:cs typeface="新宋体" panose="02010609030101010101" charset="-122"/>
                <a:sym typeface="+mn-ea"/>
              </a:rPr>
              <a:t>图像直方图</a:t>
            </a:r>
            <a:endParaRPr lang="zh-CN" altLang="en-US" sz="3200">
              <a:latin typeface="新宋体" panose="02010609030101010101" charset="-122"/>
              <a:cs typeface="新宋体" panose="02010609030101010101" charset="-122"/>
            </a:endParaRPr>
          </a:p>
        </p:txBody>
      </p:sp>
      <p:grpSp>
        <p:nvGrpSpPr>
          <p:cNvPr id="18" name="组合 17"/>
          <p:cNvGrpSpPr/>
          <p:nvPr/>
        </p:nvGrpSpPr>
        <p:grpSpPr>
          <a:xfrm>
            <a:off x="-2540" y="-11430"/>
            <a:ext cx="7389495" cy="7573010"/>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grpSp>
        <p:nvGrpSpPr>
          <p:cNvPr id="2" name="组合 1"/>
          <p:cNvGrpSpPr/>
          <p:nvPr/>
        </p:nvGrpSpPr>
        <p:grpSpPr>
          <a:xfrm>
            <a:off x="3155826" y="1892956"/>
            <a:ext cx="5680123" cy="765667"/>
            <a:chOff x="1893" y="4174"/>
            <a:chExt cx="10459" cy="1557"/>
          </a:xfrm>
        </p:grpSpPr>
        <p:sp>
          <p:nvSpPr>
            <p:cNvPr id="13" name="object 13"/>
            <p:cNvSpPr txBox="1"/>
            <p:nvPr/>
          </p:nvSpPr>
          <p:spPr>
            <a:xfrm>
              <a:off x="5825" y="4415"/>
              <a:ext cx="6527" cy="877"/>
            </a:xfrm>
            <a:prstGeom prst="rect">
              <a:avLst/>
            </a:prstGeom>
          </p:spPr>
          <p:txBody>
            <a:bodyPr vert="horz" wrap="square" lIns="0" tIns="0" rIns="0" bIns="0" rtlCol="0">
              <a:spAutoFit/>
            </a:bodyPr>
            <a:lstStyle/>
            <a:p>
              <a:pPr marL="12700">
                <a:lnSpc>
                  <a:spcPct val="100000"/>
                </a:lnSpc>
              </a:pPr>
              <a:r>
                <a:rPr sz="2800" i="1" spc="10" dirty="0">
                  <a:latin typeface="Times New Roman" panose="02020603050405020304"/>
                  <a:cs typeface="Times New Roman" panose="02020603050405020304"/>
                </a:rPr>
                <a:t>k</a:t>
              </a:r>
              <a:r>
                <a:rPr sz="2800" i="1" spc="-5" dirty="0">
                  <a:latin typeface="Times New Roman" panose="02020603050405020304"/>
                  <a:cs typeface="Times New Roman" panose="02020603050405020304"/>
                </a:rPr>
                <a:t> </a:t>
              </a:r>
              <a:r>
                <a:rPr sz="2800" spc="10" dirty="0">
                  <a:latin typeface="Symbol" panose="05050102010706020507"/>
                  <a:cs typeface="Symbol" panose="05050102010706020507"/>
                </a:rPr>
                <a:t></a:t>
              </a:r>
              <a:r>
                <a:rPr sz="2800" spc="-254" dirty="0">
                  <a:latin typeface="Times New Roman" panose="02020603050405020304"/>
                  <a:cs typeface="Times New Roman" panose="02020603050405020304"/>
                </a:rPr>
                <a:t> </a:t>
              </a:r>
              <a:r>
                <a:rPr sz="2800" spc="-145" dirty="0">
                  <a:latin typeface="Times New Roman" panose="02020603050405020304"/>
                  <a:cs typeface="Times New Roman" panose="02020603050405020304"/>
                </a:rPr>
                <a:t>0</a:t>
              </a:r>
              <a:r>
                <a:rPr sz="2800" spc="-290" dirty="0">
                  <a:latin typeface="Times New Roman" panose="02020603050405020304"/>
                  <a:cs typeface="Times New Roman" panose="02020603050405020304"/>
                </a:rPr>
                <a:t>,</a:t>
              </a:r>
              <a:r>
                <a:rPr sz="2800" spc="-335" dirty="0">
                  <a:latin typeface="Times New Roman" panose="02020603050405020304"/>
                  <a:cs typeface="Times New Roman" panose="02020603050405020304"/>
                </a:rPr>
                <a:t>1</a:t>
              </a:r>
              <a:r>
                <a:rPr sz="2800" spc="-15" dirty="0">
                  <a:latin typeface="Times New Roman" panose="02020603050405020304"/>
                  <a:cs typeface="Times New Roman" panose="02020603050405020304"/>
                </a:rPr>
                <a:t>,</a:t>
              </a:r>
              <a:r>
                <a:rPr sz="2800" spc="-140" dirty="0">
                  <a:latin typeface="Times New Roman" panose="02020603050405020304"/>
                  <a:cs typeface="Times New Roman" panose="02020603050405020304"/>
                </a:rPr>
                <a:t>2</a:t>
              </a:r>
              <a:r>
                <a:rPr sz="2800" spc="5" dirty="0">
                  <a:latin typeface="Times New Roman" panose="02020603050405020304"/>
                  <a:cs typeface="Times New Roman" panose="02020603050405020304"/>
                </a:rPr>
                <a:t>,...</a:t>
              </a:r>
              <a:r>
                <a:rPr sz="2800" spc="114" dirty="0">
                  <a:latin typeface="Times New Roman" panose="02020603050405020304"/>
                  <a:cs typeface="Times New Roman" panose="02020603050405020304"/>
                </a:rPr>
                <a:t>,</a:t>
              </a:r>
              <a:r>
                <a:rPr sz="2800" i="1" spc="15" dirty="0">
                  <a:latin typeface="Times New Roman" panose="02020603050405020304"/>
                  <a:cs typeface="Times New Roman" panose="02020603050405020304"/>
                </a:rPr>
                <a:t>L</a:t>
              </a:r>
              <a:r>
                <a:rPr sz="2800" i="1" spc="-350" dirty="0">
                  <a:latin typeface="Times New Roman" panose="02020603050405020304"/>
                  <a:cs typeface="Times New Roman" panose="02020603050405020304"/>
                </a:rPr>
                <a:t> </a:t>
              </a:r>
              <a:r>
                <a:rPr sz="2800" spc="40" dirty="0">
                  <a:latin typeface="Symbol" panose="05050102010706020507"/>
                  <a:cs typeface="Symbol" panose="05050102010706020507"/>
                </a:rPr>
                <a:t></a:t>
              </a:r>
              <a:r>
                <a:rPr sz="2800" spc="10" dirty="0">
                  <a:latin typeface="Times New Roman" panose="02020603050405020304"/>
                  <a:cs typeface="Times New Roman" panose="02020603050405020304"/>
                </a:rPr>
                <a:t>1</a:t>
              </a:r>
            </a:p>
          </p:txBody>
        </p:sp>
        <p:pic>
          <p:nvPicPr>
            <p:cNvPr id="24" name="图片 23"/>
            <p:cNvPicPr>
              <a:picLocks noChangeAspect="1"/>
            </p:cNvPicPr>
            <p:nvPr/>
          </p:nvPicPr>
          <p:blipFill>
            <a:blip r:embed="rId5"/>
            <a:stretch>
              <a:fillRect/>
            </a:stretch>
          </p:blipFill>
          <p:spPr>
            <a:xfrm>
              <a:off x="1893" y="4174"/>
              <a:ext cx="3192" cy="1557"/>
            </a:xfrm>
            <a:prstGeom prst="rect">
              <a:avLst/>
            </a:prstGeom>
          </p:spPr>
        </p:pic>
      </p:grpSp>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449306010"/>
              </p:ext>
            </p:extLst>
          </p:nvPr>
        </p:nvGraphicFramePr>
        <p:xfrm>
          <a:off x="1780197" y="4956615"/>
          <a:ext cx="3088640" cy="1071880"/>
        </p:xfrm>
        <a:graphic>
          <a:graphicData uri="http://schemas.openxmlformats.org/presentationml/2006/ole">
            <mc:AlternateContent xmlns:mc="http://schemas.openxmlformats.org/markup-compatibility/2006">
              <mc:Choice xmlns:v="urn:schemas-microsoft-com:vml" Requires="v">
                <p:oleObj spid="_x0000_s2149" r:id="rId6" imgW="1244600" imgH="431800" progId="Equation.KSEE3">
                  <p:embed/>
                </p:oleObj>
              </mc:Choice>
              <mc:Fallback>
                <p:oleObj r:id="rId6" imgW="1244600" imgH="431800" progId="Equation.KSEE3">
                  <p:embed/>
                  <p:pic>
                    <p:nvPicPr>
                      <p:cNvPr id="0" name="图片 1024"/>
                      <p:cNvPicPr/>
                      <p:nvPr/>
                    </p:nvPicPr>
                    <p:blipFill>
                      <a:blip r:embed="rId7"/>
                      <a:stretch>
                        <a:fillRect/>
                      </a:stretch>
                    </p:blipFill>
                    <p:spPr>
                      <a:xfrm>
                        <a:off x="1780197" y="4956615"/>
                        <a:ext cx="3088640" cy="1071880"/>
                      </a:xfrm>
                      <a:prstGeom prst="rect">
                        <a:avLst/>
                      </a:prstGeom>
                    </p:spPr>
                  </p:pic>
                </p:oleObj>
              </mc:Fallback>
            </mc:AlternateContent>
          </a:graphicData>
        </a:graphic>
      </p:graphicFrame>
      <p:sp>
        <p:nvSpPr>
          <p:cNvPr id="12" name="文本框 11"/>
          <p:cNvSpPr txBox="1"/>
          <p:nvPr/>
        </p:nvSpPr>
        <p:spPr>
          <a:xfrm>
            <a:off x="901700" y="1134745"/>
            <a:ext cx="6664325" cy="579646"/>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8.1.1 编码冗余</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5041380"/>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altLang="zh-CN" sz="2600" spc="-5" smtClean="0">
                <a:latin typeface="Times New Roman" panose="02020603050405020304" charset="0"/>
                <a:ea typeface="楷体" panose="02010609060101010101" charset="-122"/>
                <a:cs typeface="新宋体" panose="02010609030101010101" charset="-122"/>
              </a:rPr>
              <a:t>DCT</a:t>
            </a:r>
          </a:p>
          <a:p>
            <a:pPr marL="12700" indent="0" defTabSz="0">
              <a:lnSpc>
                <a:spcPct val="130000"/>
              </a:lnSpc>
              <a:buFont typeface="Arial" panose="020B0604020202020204" pitchFamily="34" charset="0"/>
              <a:buNone/>
              <a:tabLst>
                <a:tab pos="423545" algn="l"/>
              </a:tabLst>
            </a:pPr>
            <a:endParaRPr sz="1600" spc="-5" dirty="0">
              <a:latin typeface="Times New Roman" panose="02020603050405020304" charset="0"/>
              <a:cs typeface="新宋体" panose="02010609030101010101" charset="-122"/>
            </a:endParaRPr>
          </a:p>
          <a:p>
            <a:pPr marL="12700" indent="0" defTabSz="0">
              <a:lnSpc>
                <a:spcPct val="130000"/>
              </a:lnSpc>
              <a:buFont typeface="Arial" panose="020B0604020202020204" pitchFamily="34" charset="0"/>
              <a:buNone/>
              <a:tabLst>
                <a:tab pos="423545" algn="l"/>
              </a:tabLst>
            </a:pPr>
            <a:r>
              <a:rPr lang="en-US" sz="2600" spc="-5" dirty="0">
                <a:latin typeface="Times New Roman" panose="02020603050405020304" charset="0"/>
                <a:cs typeface="新宋体" panose="02010609030101010101" charset="-122"/>
              </a:rPr>
              <a:t>FFT</a:t>
            </a:r>
            <a:r>
              <a:rPr lang="zh-CN" altLang="en-US" sz="2600" spc="-5">
                <a:latin typeface="Times New Roman" panose="02020603050405020304" charset="0"/>
                <a:cs typeface="新宋体" panose="02010609030101010101" charset="-122"/>
              </a:rPr>
              <a:t>方法                                                </a:t>
            </a:r>
            <a:r>
              <a:rPr lang="zh-CN" altLang="en-US" sz="2600" spc="-5" smtClean="0">
                <a:latin typeface="Times New Roman" panose="02020603050405020304" charset="0"/>
                <a:cs typeface="新宋体" panose="02010609030101010101" charset="-122"/>
              </a:rPr>
              <a:t>          做</a:t>
            </a:r>
            <a:r>
              <a:rPr lang="zh-CN" altLang="en-US" sz="2600" b="1" spc="-5" dirty="0">
                <a:solidFill>
                  <a:srgbClr val="FF0000"/>
                </a:solidFill>
                <a:latin typeface="Times New Roman" panose="02020603050405020304" charset="0"/>
                <a:cs typeface="新宋体" panose="02010609030101010101" charset="-122"/>
              </a:rPr>
              <a:t>一维</a:t>
            </a:r>
            <a:r>
              <a:rPr lang="zh-CN" altLang="en-US" sz="2600" b="1" spc="-5">
                <a:solidFill>
                  <a:srgbClr val="FF0000"/>
                </a:solidFill>
                <a:latin typeface="Times New Roman" panose="02020603050405020304" charset="0"/>
                <a:cs typeface="新宋体" panose="02010609030101010101" charset="-122"/>
              </a:rPr>
              <a:t>展开</a:t>
            </a:r>
            <a:r>
              <a:rPr lang="zh-CN" altLang="en-US" sz="2600" b="1" spc="-5" smtClean="0">
                <a:solidFill>
                  <a:srgbClr val="FF0000"/>
                </a:solidFill>
                <a:latin typeface="Times New Roman" panose="02020603050405020304" charset="0"/>
                <a:cs typeface="新宋体" panose="02010609030101010101" charset="-122"/>
              </a:rPr>
              <a:t>成下</a:t>
            </a:r>
            <a:r>
              <a:rPr lang="zh-CN" altLang="en-US" sz="2600" b="1" spc="-5" dirty="0">
                <a:solidFill>
                  <a:srgbClr val="FF0000"/>
                </a:solidFill>
                <a:latin typeface="Times New Roman" panose="02020603050405020304" charset="0"/>
                <a:cs typeface="新宋体" panose="02010609030101010101" charset="-122"/>
              </a:rPr>
              <a:t>式</a:t>
            </a:r>
            <a:r>
              <a:rPr lang="zh-CN" altLang="en-US" sz="2600" spc="-5" dirty="0">
                <a:latin typeface="Times New Roman" panose="02020603050405020304" charset="0"/>
                <a:cs typeface="新宋体" panose="02010609030101010101" charset="-122"/>
              </a:rPr>
              <a:t>：</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                                    ，其中</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则有</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实数部分                                              虚数</a:t>
            </a:r>
          </a:p>
        </p:txBody>
      </p:sp>
      <p:graphicFrame>
        <p:nvGraphicFramePr>
          <p:cNvPr id="56327" name="对象 388102"/>
          <p:cNvGraphicFramePr/>
          <p:nvPr>
            <p:extLst>
              <p:ext uri="{D42A27DB-BD31-4B8C-83A1-F6EECF244321}">
                <p14:modId xmlns:p14="http://schemas.microsoft.com/office/powerpoint/2010/main" val="3517408317"/>
              </p:ext>
            </p:extLst>
          </p:nvPr>
        </p:nvGraphicFramePr>
        <p:xfrm>
          <a:off x="2353310" y="2943225"/>
          <a:ext cx="4669790" cy="1085215"/>
        </p:xfrm>
        <a:graphic>
          <a:graphicData uri="http://schemas.openxmlformats.org/presentationml/2006/ole">
            <mc:AlternateContent xmlns:mc="http://schemas.openxmlformats.org/markup-compatibility/2006">
              <mc:Choice xmlns:v="urn:schemas-microsoft-com:vml" Requires="v">
                <p:oleObj spid="_x0000_s36441" r:id="rId5" imgW="2070100" imgH="444500" progId="Equation.3">
                  <p:embed/>
                </p:oleObj>
              </mc:Choice>
              <mc:Fallback>
                <p:oleObj r:id="rId5" imgW="2070100" imgH="444500" progId="Equation.3">
                  <p:embed/>
                  <p:pic>
                    <p:nvPicPr>
                      <p:cNvPr id="0" name="图片 3147"/>
                      <p:cNvPicPr/>
                      <p:nvPr/>
                    </p:nvPicPr>
                    <p:blipFill>
                      <a:blip r:embed="rId6"/>
                      <a:stretch>
                        <a:fillRect/>
                      </a:stretch>
                    </p:blipFill>
                    <p:spPr>
                      <a:xfrm>
                        <a:off x="2353310" y="2943225"/>
                        <a:ext cx="4669790" cy="1085215"/>
                      </a:xfrm>
                      <a:prstGeom prst="rect">
                        <a:avLst/>
                      </a:prstGeom>
                      <a:noFill/>
                      <a:ln w="38100">
                        <a:noFill/>
                        <a:miter/>
                      </a:ln>
                    </p:spPr>
                  </p:pic>
                </p:oleObj>
              </mc:Fallback>
            </mc:AlternateContent>
          </a:graphicData>
        </a:graphic>
      </p:graphicFrame>
      <p:graphicFrame>
        <p:nvGraphicFramePr>
          <p:cNvPr id="219141" name="对象 219140"/>
          <p:cNvGraphicFramePr/>
          <p:nvPr/>
        </p:nvGraphicFramePr>
        <p:xfrm>
          <a:off x="1022077" y="4043724"/>
          <a:ext cx="3102169" cy="969865"/>
        </p:xfrm>
        <a:graphic>
          <a:graphicData uri="http://schemas.openxmlformats.org/presentationml/2006/ole">
            <mc:AlternateContent xmlns:mc="http://schemas.openxmlformats.org/markup-compatibility/2006">
              <mc:Choice xmlns:v="urn:schemas-microsoft-com:vml" Requires="v">
                <p:oleObj spid="_x0000_s36442" r:id="rId7" imgW="1224915" imgH="433705" progId="Equation.DSMT4">
                  <p:embed/>
                </p:oleObj>
              </mc:Choice>
              <mc:Fallback>
                <p:oleObj r:id="rId7" imgW="1224915" imgH="433705" progId="Equation.DSMT4">
                  <p:embed/>
                  <p:pic>
                    <p:nvPicPr>
                      <p:cNvPr id="0" name="图片 3146"/>
                      <p:cNvPicPr/>
                      <p:nvPr/>
                    </p:nvPicPr>
                    <p:blipFill>
                      <a:blip r:embed="rId8"/>
                      <a:stretch>
                        <a:fillRect/>
                      </a:stretch>
                    </p:blipFill>
                    <p:spPr>
                      <a:xfrm>
                        <a:off x="1022077" y="4043724"/>
                        <a:ext cx="3102169" cy="969865"/>
                      </a:xfrm>
                      <a:prstGeom prst="rect">
                        <a:avLst/>
                      </a:prstGeom>
                      <a:noFill/>
                      <a:ln w="38100">
                        <a:noFill/>
                        <a:miter/>
                      </a:ln>
                    </p:spPr>
                  </p:pic>
                </p:oleObj>
              </mc:Fallback>
            </mc:AlternateContent>
          </a:graphicData>
        </a:graphic>
      </p:graphicFrame>
      <p:graphicFrame>
        <p:nvGraphicFramePr>
          <p:cNvPr id="56328" name="对象 388108"/>
          <p:cNvGraphicFramePr/>
          <p:nvPr/>
        </p:nvGraphicFramePr>
        <p:xfrm>
          <a:off x="5040630" y="4057650"/>
          <a:ext cx="5438775" cy="856615"/>
        </p:xfrm>
        <a:graphic>
          <a:graphicData uri="http://schemas.openxmlformats.org/presentationml/2006/ole">
            <mc:AlternateContent xmlns:mc="http://schemas.openxmlformats.org/markup-compatibility/2006">
              <mc:Choice xmlns:v="urn:schemas-microsoft-com:vml" Requires="v">
                <p:oleObj spid="_x0000_s36443" r:id="rId9" imgW="2489200" imgH="419100" progId="Equation.3">
                  <p:embed/>
                </p:oleObj>
              </mc:Choice>
              <mc:Fallback>
                <p:oleObj r:id="rId9" imgW="2489200" imgH="419100" progId="Equation.3">
                  <p:embed/>
                  <p:pic>
                    <p:nvPicPr>
                      <p:cNvPr id="0" name="图片 3148"/>
                      <p:cNvPicPr/>
                      <p:nvPr/>
                    </p:nvPicPr>
                    <p:blipFill>
                      <a:blip r:embed="rId10"/>
                      <a:stretch>
                        <a:fillRect/>
                      </a:stretch>
                    </p:blipFill>
                    <p:spPr>
                      <a:xfrm>
                        <a:off x="5040630" y="4057650"/>
                        <a:ext cx="5438775" cy="856615"/>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7" name="对象 388108"/>
          <p:cNvGraphicFramePr/>
          <p:nvPr/>
        </p:nvGraphicFramePr>
        <p:xfrm>
          <a:off x="1753870" y="5147310"/>
          <a:ext cx="5627370" cy="882650"/>
        </p:xfrm>
        <a:graphic>
          <a:graphicData uri="http://schemas.openxmlformats.org/presentationml/2006/ole">
            <mc:AlternateContent xmlns:mc="http://schemas.openxmlformats.org/markup-compatibility/2006">
              <mc:Choice xmlns:v="urn:schemas-microsoft-com:vml" Requires="v">
                <p:oleObj spid="_x0000_s36444" r:id="rId11" imgW="2565400" imgH="431800" progId="Equation.3">
                  <p:embed/>
                </p:oleObj>
              </mc:Choice>
              <mc:Fallback>
                <p:oleObj r:id="rId11" imgW="2565400" imgH="431800" progId="Equation.3">
                  <p:embed/>
                  <p:pic>
                    <p:nvPicPr>
                      <p:cNvPr id="0" name="图片 3148"/>
                      <p:cNvPicPr/>
                      <p:nvPr/>
                    </p:nvPicPr>
                    <p:blipFill>
                      <a:blip r:embed="rId12"/>
                      <a:stretch>
                        <a:fillRect/>
                      </a:stretch>
                    </p:blipFill>
                    <p:spPr>
                      <a:xfrm>
                        <a:off x="1753870" y="5147310"/>
                        <a:ext cx="5627370" cy="882650"/>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17" name="对象 388108"/>
          <p:cNvGraphicFramePr/>
          <p:nvPr/>
        </p:nvGraphicFramePr>
        <p:xfrm>
          <a:off x="2412683" y="6178233"/>
          <a:ext cx="3765550" cy="882650"/>
        </p:xfrm>
        <a:graphic>
          <a:graphicData uri="http://schemas.openxmlformats.org/presentationml/2006/ole">
            <mc:AlternateContent xmlns:mc="http://schemas.openxmlformats.org/markup-compatibility/2006">
              <mc:Choice xmlns:v="urn:schemas-microsoft-com:vml" Requires="v">
                <p:oleObj spid="_x0000_s36445" r:id="rId13" imgW="1663700" imgH="431800" progId="Equation.3">
                  <p:embed/>
                </p:oleObj>
              </mc:Choice>
              <mc:Fallback>
                <p:oleObj r:id="rId13" imgW="1663700" imgH="431800" progId="Equation.3">
                  <p:embed/>
                  <p:pic>
                    <p:nvPicPr>
                      <p:cNvPr id="0" name="图片 3148"/>
                      <p:cNvPicPr/>
                      <p:nvPr/>
                    </p:nvPicPr>
                    <p:blipFill>
                      <a:blip r:embed="rId14"/>
                      <a:stretch>
                        <a:fillRect/>
                      </a:stretch>
                    </p:blipFill>
                    <p:spPr>
                      <a:xfrm>
                        <a:off x="2412683" y="6178233"/>
                        <a:ext cx="3765550" cy="882650"/>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23" name="对象 388108"/>
          <p:cNvGraphicFramePr/>
          <p:nvPr/>
        </p:nvGraphicFramePr>
        <p:xfrm>
          <a:off x="6828156" y="6162993"/>
          <a:ext cx="3650615" cy="882650"/>
        </p:xfrm>
        <a:graphic>
          <a:graphicData uri="http://schemas.openxmlformats.org/presentationml/2006/ole">
            <mc:AlternateContent xmlns:mc="http://schemas.openxmlformats.org/markup-compatibility/2006">
              <mc:Choice xmlns:v="urn:schemas-microsoft-com:vml" Requires="v">
                <p:oleObj spid="_x0000_s36446" r:id="rId15" imgW="1612900" imgH="431800" progId="Equation.3">
                  <p:embed/>
                </p:oleObj>
              </mc:Choice>
              <mc:Fallback>
                <p:oleObj r:id="rId15" imgW="1612900" imgH="431800" progId="Equation.3">
                  <p:embed/>
                  <p:pic>
                    <p:nvPicPr>
                      <p:cNvPr id="0" name="图片 3148"/>
                      <p:cNvPicPr/>
                      <p:nvPr/>
                    </p:nvPicPr>
                    <p:blipFill>
                      <a:blip r:embed="rId16"/>
                      <a:stretch>
                        <a:fillRect/>
                      </a:stretch>
                    </p:blipFill>
                    <p:spPr>
                      <a:xfrm>
                        <a:off x="6828156" y="6162993"/>
                        <a:ext cx="3650615" cy="882650"/>
                      </a:xfrm>
                      <a:prstGeom prst="rect">
                        <a:avLst/>
                      </a:prstGeom>
                      <a:noFill/>
                      <a:ln w="38100" cap="flat" cmpd="sng">
                        <a:no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blinds(horizontal)">
                                      <p:cBhvr>
                                        <p:cTn id="7"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5521512"/>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altLang="zh-CN"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smtClean="0">
                <a:latin typeface="Times New Roman" panose="02020603050405020304" charset="0"/>
                <a:ea typeface="楷体" panose="02010609060101010101" charset="-122"/>
                <a:cs typeface="新宋体" panose="02010609030101010101" charset="-122"/>
              </a:rPr>
              <a:t>实数</a:t>
            </a:r>
            <a:r>
              <a:rPr lang="zh-CN" altLang="en-US" sz="2600" spc="-5" dirty="0">
                <a:latin typeface="Times New Roman" panose="02020603050405020304" charset="0"/>
                <a:ea typeface="楷体" panose="02010609060101010101" charset="-122"/>
                <a:cs typeface="新宋体" panose="02010609030101010101" charset="-122"/>
              </a:rPr>
              <a:t>部分是偶函数                           </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虚数部分是奇函数</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图像信号</a:t>
            </a:r>
            <a:r>
              <a:rPr lang="en-US" altLang="zh-CN" sz="2600" i="1" spc="-5" dirty="0">
                <a:latin typeface="Times New Roman" panose="02020603050405020304" charset="0"/>
                <a:ea typeface="楷体" panose="02010609060101010101" charset="-122"/>
                <a:cs typeface="新宋体" panose="02010609030101010101" charset="-122"/>
              </a:rPr>
              <a:t>x</a:t>
            </a:r>
            <a:r>
              <a:rPr lang="en-US" altLang="zh-CN" sz="2600" spc="-5" dirty="0">
                <a:latin typeface="Times New Roman" panose="02020603050405020304" charset="0"/>
                <a:ea typeface="楷体" panose="02010609060101010101" charset="-122"/>
                <a:cs typeface="新宋体" panose="02010609030101010101" charset="-122"/>
              </a:rPr>
              <a:t>(</a:t>
            </a:r>
            <a:r>
              <a:rPr lang="en-US" altLang="zh-CN" sz="2600" i="1" spc="-5" dirty="0">
                <a:latin typeface="Times New Roman" panose="02020603050405020304" charset="0"/>
                <a:ea typeface="楷体" panose="02010609060101010101" charset="-122"/>
                <a:cs typeface="新宋体" panose="02010609030101010101" charset="-122"/>
              </a:rPr>
              <a:t>n</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是</a:t>
            </a:r>
            <a:r>
              <a:rPr lang="zh-CN" altLang="en-US" sz="2600" b="1" spc="-5" dirty="0">
                <a:solidFill>
                  <a:srgbClr val="FF0000"/>
                </a:solidFill>
                <a:latin typeface="Times New Roman" panose="02020603050405020304" charset="0"/>
                <a:ea typeface="楷体" panose="02010609060101010101" charset="-122"/>
                <a:cs typeface="新宋体" panose="02010609030101010101" charset="-122"/>
              </a:rPr>
              <a:t>实函数</a:t>
            </a:r>
            <a:r>
              <a:rPr lang="zh-CN" altLang="en-US" sz="2600" spc="-5" dirty="0">
                <a:latin typeface="Times New Roman" panose="02020603050405020304" charset="0"/>
                <a:ea typeface="楷体" panose="02010609060101010101" charset="-122"/>
                <a:cs typeface="新宋体" panose="02010609030101010101" charset="-122"/>
              </a:rPr>
              <a:t>，其频域的实部是偶函数，虚部是一个奇函数。</a:t>
            </a:r>
            <a:r>
              <a:rPr lang="zh-CN" altLang="en-US" sz="2600" spc="-5" dirty="0">
                <a:solidFill>
                  <a:srgbClr val="120EB2"/>
                </a:solidFill>
                <a:latin typeface="Times New Roman" panose="02020603050405020304" charset="0"/>
                <a:ea typeface="楷体" panose="02010609060101010101" charset="-122"/>
                <a:cs typeface="新宋体" panose="02010609030101010101" charset="-122"/>
              </a:rPr>
              <a:t>信号处理系统中</a:t>
            </a:r>
            <a:r>
              <a:rPr lang="en-US" altLang="zh-CN" sz="2600" i="1" spc="-5" dirty="0">
                <a:solidFill>
                  <a:srgbClr val="120EB2"/>
                </a:solidFill>
                <a:latin typeface="Times New Roman" panose="02020603050405020304" charset="0"/>
                <a:ea typeface="楷体" panose="02010609060101010101" charset="-122"/>
                <a:cs typeface="新宋体" panose="02010609030101010101" charset="-122"/>
                <a:sym typeface="+mn-ea"/>
              </a:rPr>
              <a:t>x</a:t>
            </a:r>
            <a:r>
              <a:rPr lang="en-US" altLang="zh-CN" sz="2600" spc="-5" dirty="0">
                <a:solidFill>
                  <a:srgbClr val="120EB2"/>
                </a:solidFill>
                <a:latin typeface="Times New Roman" panose="02020603050405020304" charset="0"/>
                <a:ea typeface="楷体" panose="02010609060101010101" charset="-122"/>
                <a:cs typeface="新宋体" panose="02010609030101010101" charset="-122"/>
                <a:sym typeface="+mn-ea"/>
              </a:rPr>
              <a:t>(</a:t>
            </a:r>
            <a:r>
              <a:rPr lang="en-US" altLang="zh-CN" sz="2600" i="1" spc="-5" dirty="0">
                <a:solidFill>
                  <a:srgbClr val="120EB2"/>
                </a:solidFill>
                <a:latin typeface="Times New Roman" panose="02020603050405020304" charset="0"/>
                <a:ea typeface="楷体" panose="02010609060101010101" charset="-122"/>
                <a:cs typeface="新宋体" panose="02010609030101010101" charset="-122"/>
                <a:sym typeface="+mn-ea"/>
              </a:rPr>
              <a:t>n</a:t>
            </a:r>
            <a:r>
              <a:rPr lang="en-US" altLang="zh-CN" sz="2600" spc="-5" dirty="0">
                <a:solidFill>
                  <a:srgbClr val="120EB2"/>
                </a:solidFill>
                <a:latin typeface="Times New Roman" panose="02020603050405020304" charset="0"/>
                <a:ea typeface="楷体" panose="02010609060101010101" charset="-122"/>
                <a:cs typeface="新宋体" panose="02010609030101010101" charset="-122"/>
                <a:sym typeface="+mn-ea"/>
              </a:rPr>
              <a:t>)</a:t>
            </a:r>
            <a:r>
              <a:rPr lang="zh-CN" altLang="en-US" sz="2600" spc="-5" dirty="0">
                <a:solidFill>
                  <a:srgbClr val="120EB2"/>
                </a:solidFill>
                <a:latin typeface="Times New Roman" panose="02020603050405020304" charset="0"/>
                <a:ea typeface="楷体" panose="02010609060101010101" charset="-122"/>
                <a:cs typeface="新宋体" panose="02010609030101010101" charset="-122"/>
                <a:sym typeface="+mn-ea"/>
              </a:rPr>
              <a:t>是</a:t>
            </a:r>
            <a:r>
              <a:rPr lang="zh-CN" altLang="en-US" sz="2600" b="1" spc="-5" dirty="0">
                <a:solidFill>
                  <a:srgbClr val="FF0000"/>
                </a:solidFill>
                <a:latin typeface="Times New Roman" panose="02020603050405020304" charset="0"/>
                <a:ea typeface="楷体" panose="02010609060101010101" charset="-122"/>
                <a:cs typeface="新宋体" panose="02010609030101010101" charset="-122"/>
                <a:sym typeface="+mn-ea"/>
              </a:rPr>
              <a:t>全实数的偶函数</a:t>
            </a:r>
            <a:r>
              <a:rPr lang="zh-CN" altLang="en-US" sz="2600" spc="-5" dirty="0">
                <a:solidFill>
                  <a:srgbClr val="120EB2"/>
                </a:solidFill>
                <a:latin typeface="Times New Roman" panose="02020603050405020304" charset="0"/>
                <a:ea typeface="楷体" panose="02010609060101010101" charset="-122"/>
                <a:cs typeface="新宋体" panose="02010609030101010101" charset="-122"/>
                <a:sym typeface="+mn-ea"/>
              </a:rPr>
              <a:t>会导致下列情况：</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smtClean="0">
                <a:latin typeface="Times New Roman" panose="02020603050405020304" charset="0"/>
                <a:ea typeface="楷体" panose="02010609060101010101" charset="-122"/>
                <a:cs typeface="新宋体" panose="02010609030101010101" charset="-122"/>
              </a:rPr>
              <a:t>另外，偶函数</a:t>
            </a:r>
            <a:r>
              <a:rPr lang="zh-CN" altLang="en-US" sz="2600" spc="-5" dirty="0">
                <a:latin typeface="Times New Roman" panose="02020603050405020304" charset="0"/>
                <a:ea typeface="楷体" panose="02010609060101010101" charset="-122"/>
                <a:cs typeface="新宋体" panose="02010609030101010101" charset="-122"/>
              </a:rPr>
              <a:t>乘偶函数还是偶函数，奇函数乘偶函数还是奇函数，</a:t>
            </a:r>
            <a:r>
              <a:rPr lang="zh-CN" altLang="en-US" sz="2600" spc="-5" dirty="0">
                <a:latin typeface="Times New Roman" panose="02020603050405020304" charset="0"/>
                <a:ea typeface="楷体" panose="02010609060101010101" charset="-122"/>
                <a:cs typeface="新宋体" panose="02010609030101010101" charset="-122"/>
                <a:sym typeface="+mn-ea"/>
              </a:rPr>
              <a:t>虚部为</a:t>
            </a:r>
            <a:r>
              <a:rPr lang="en-US" altLang="zh-CN" sz="2600" spc="-5" dirty="0">
                <a:latin typeface="Times New Roman" panose="02020603050405020304" charset="0"/>
                <a:ea typeface="楷体" panose="02010609060101010101" charset="-122"/>
                <a:cs typeface="新宋体" panose="02010609030101010101" charset="-122"/>
                <a:sym typeface="+mn-ea"/>
              </a:rPr>
              <a:t>0</a:t>
            </a:r>
            <a:r>
              <a:rPr lang="zh-CN" altLang="en-US" sz="2600" spc="-5" dirty="0">
                <a:latin typeface="Times New Roman" panose="02020603050405020304" charset="0"/>
                <a:ea typeface="楷体" panose="02010609060101010101" charset="-122"/>
                <a:cs typeface="新宋体" panose="02010609030101010101" charset="-122"/>
                <a:sym typeface="+mn-ea"/>
              </a:rPr>
              <a:t>，意味着变换后虚部置</a:t>
            </a:r>
            <a:r>
              <a:rPr lang="en-US" altLang="zh-CN" sz="2600" spc="-5" dirty="0">
                <a:latin typeface="Times New Roman" panose="02020603050405020304" charset="0"/>
                <a:ea typeface="楷体" panose="02010609060101010101" charset="-122"/>
                <a:cs typeface="新宋体" panose="02010609030101010101" charset="-122"/>
                <a:sym typeface="+mn-ea"/>
              </a:rPr>
              <a:t>0</a:t>
            </a:r>
            <a:r>
              <a:rPr lang="zh-CN" altLang="en-US" sz="2600" spc="-5" dirty="0">
                <a:latin typeface="Times New Roman" panose="02020603050405020304" charset="0"/>
                <a:ea typeface="楷体" panose="02010609060101010101" charset="-122"/>
                <a:cs typeface="新宋体" panose="02010609030101010101" charset="-122"/>
                <a:sym typeface="+mn-ea"/>
              </a:rPr>
              <a:t>了</a:t>
            </a:r>
          </a:p>
        </p:txBody>
      </p:sp>
      <p:graphicFrame>
        <p:nvGraphicFramePr>
          <p:cNvPr id="17" name="对象 388108"/>
          <p:cNvGraphicFramePr/>
          <p:nvPr/>
        </p:nvGraphicFramePr>
        <p:xfrm>
          <a:off x="3739833" y="3278506"/>
          <a:ext cx="2269490" cy="415925"/>
        </p:xfrm>
        <a:graphic>
          <a:graphicData uri="http://schemas.openxmlformats.org/presentationml/2006/ole">
            <mc:AlternateContent xmlns:mc="http://schemas.openxmlformats.org/markup-compatibility/2006">
              <mc:Choice xmlns:v="urn:schemas-microsoft-com:vml" Requires="v">
                <p:oleObj spid="_x0000_s37265" r:id="rId5" imgW="1002665" imgH="203200" progId="Equation.3">
                  <p:embed/>
                </p:oleObj>
              </mc:Choice>
              <mc:Fallback>
                <p:oleObj r:id="rId5" imgW="1002665" imgH="203200" progId="Equation.3">
                  <p:embed/>
                  <p:pic>
                    <p:nvPicPr>
                      <p:cNvPr id="0" name="图片 3148"/>
                      <p:cNvPicPr/>
                      <p:nvPr/>
                    </p:nvPicPr>
                    <p:blipFill>
                      <a:blip r:embed="rId6"/>
                      <a:stretch>
                        <a:fillRect/>
                      </a:stretch>
                    </p:blipFill>
                    <p:spPr>
                      <a:xfrm>
                        <a:off x="3739833" y="3278506"/>
                        <a:ext cx="2269490" cy="415925"/>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23" name="对象 388108"/>
          <p:cNvGraphicFramePr/>
          <p:nvPr/>
        </p:nvGraphicFramePr>
        <p:xfrm>
          <a:off x="3740151" y="3801111"/>
          <a:ext cx="2501265" cy="415925"/>
        </p:xfrm>
        <a:graphic>
          <a:graphicData uri="http://schemas.openxmlformats.org/presentationml/2006/ole">
            <mc:AlternateContent xmlns:mc="http://schemas.openxmlformats.org/markup-compatibility/2006">
              <mc:Choice xmlns:v="urn:schemas-microsoft-com:vml" Requires="v">
                <p:oleObj spid="_x0000_s37266" r:id="rId7" imgW="1104900" imgH="203200" progId="Equation.3">
                  <p:embed/>
                </p:oleObj>
              </mc:Choice>
              <mc:Fallback>
                <p:oleObj r:id="rId7" imgW="1104900" imgH="203200" progId="Equation.3">
                  <p:embed/>
                  <p:pic>
                    <p:nvPicPr>
                      <p:cNvPr id="0" name="图片 3148"/>
                      <p:cNvPicPr/>
                      <p:nvPr/>
                    </p:nvPicPr>
                    <p:blipFill>
                      <a:blip r:embed="rId8"/>
                      <a:stretch>
                        <a:fillRect/>
                      </a:stretch>
                    </p:blipFill>
                    <p:spPr>
                      <a:xfrm>
                        <a:off x="3740151" y="3801111"/>
                        <a:ext cx="2501265" cy="415925"/>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2" name="对象 388108"/>
          <p:cNvGraphicFramePr/>
          <p:nvPr/>
        </p:nvGraphicFramePr>
        <p:xfrm>
          <a:off x="1164273" y="5348288"/>
          <a:ext cx="3478530" cy="805180"/>
        </p:xfrm>
        <a:graphic>
          <a:graphicData uri="http://schemas.openxmlformats.org/presentationml/2006/ole">
            <mc:AlternateContent xmlns:mc="http://schemas.openxmlformats.org/markup-compatibility/2006">
              <mc:Choice xmlns:v="urn:schemas-microsoft-com:vml" Requires="v">
                <p:oleObj spid="_x0000_s37267" r:id="rId9" imgW="1536700" imgH="393700" progId="Equation.3">
                  <p:embed/>
                </p:oleObj>
              </mc:Choice>
              <mc:Fallback>
                <p:oleObj r:id="rId9" imgW="1536700" imgH="393700" progId="Equation.3">
                  <p:embed/>
                  <p:pic>
                    <p:nvPicPr>
                      <p:cNvPr id="0" name="图片 3148"/>
                      <p:cNvPicPr/>
                      <p:nvPr/>
                    </p:nvPicPr>
                    <p:blipFill>
                      <a:blip r:embed="rId10"/>
                      <a:stretch>
                        <a:fillRect/>
                      </a:stretch>
                    </p:blipFill>
                    <p:spPr>
                      <a:xfrm>
                        <a:off x="1164273" y="5348288"/>
                        <a:ext cx="3478530" cy="805180"/>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11" name="对象 388108"/>
          <p:cNvGraphicFramePr/>
          <p:nvPr>
            <p:extLst>
              <p:ext uri="{D42A27DB-BD31-4B8C-83A1-F6EECF244321}">
                <p14:modId xmlns:p14="http://schemas.microsoft.com/office/powerpoint/2010/main" val="323794788"/>
              </p:ext>
            </p:extLst>
          </p:nvPr>
        </p:nvGraphicFramePr>
        <p:xfrm>
          <a:off x="4508500" y="5319380"/>
          <a:ext cx="4484370" cy="882650"/>
        </p:xfrm>
        <a:graphic>
          <a:graphicData uri="http://schemas.openxmlformats.org/presentationml/2006/ole">
            <mc:AlternateContent xmlns:mc="http://schemas.openxmlformats.org/markup-compatibility/2006">
              <mc:Choice xmlns:v="urn:schemas-microsoft-com:vml" Requires="v">
                <p:oleObj spid="_x0000_s37268" name="公式" r:id="rId11" imgW="1981200" imgH="431800" progId="Equation.3">
                  <p:embed/>
                </p:oleObj>
              </mc:Choice>
              <mc:Fallback>
                <p:oleObj name="公式" r:id="rId11" imgW="1981200" imgH="431800" progId="Equation.3">
                  <p:embed/>
                  <p:pic>
                    <p:nvPicPr>
                      <p:cNvPr id="0" name="图片 3148"/>
                      <p:cNvPicPr/>
                      <p:nvPr/>
                    </p:nvPicPr>
                    <p:blipFill>
                      <a:blip r:embed="rId12"/>
                      <a:stretch>
                        <a:fillRect/>
                      </a:stretch>
                    </p:blipFill>
                    <p:spPr>
                      <a:xfrm>
                        <a:off x="4508500" y="5319380"/>
                        <a:ext cx="4484370" cy="882650"/>
                      </a:xfrm>
                      <a:prstGeom prst="rect">
                        <a:avLst/>
                      </a:prstGeom>
                      <a:noFill/>
                      <a:ln w="38100" cap="flat" cmpd="sng">
                        <a:no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524143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当原时域信号是一个实偶信号时，把DFT写成</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DCT变换实际上就是</a:t>
            </a:r>
            <a:r>
              <a:rPr lang="zh-CN" altLang="en-US" sz="2600" b="1" spc="-5" dirty="0">
                <a:solidFill>
                  <a:srgbClr val="FF0000"/>
                </a:solidFill>
                <a:latin typeface="Times New Roman" panose="02020603050405020304" charset="0"/>
                <a:ea typeface="楷体" panose="02010609060101010101" charset="-122"/>
                <a:cs typeface="新宋体" panose="02010609030101010101" charset="-122"/>
              </a:rPr>
              <a:t>限定了输入信号</a:t>
            </a:r>
            <a:r>
              <a:rPr lang="zh-CN" altLang="en-US" sz="2600" spc="-5" dirty="0">
                <a:latin typeface="Times New Roman" panose="02020603050405020304" charset="0"/>
                <a:ea typeface="楷体" panose="02010609060101010101" charset="-122"/>
                <a:cs typeface="新宋体" panose="02010609030101010101" charset="-122"/>
              </a:rPr>
              <a:t>的DFT变换，但是怎样确定图像信号是</a:t>
            </a:r>
            <a:r>
              <a:rPr lang="zh-CN" altLang="en-US" sz="2600" spc="-5">
                <a:latin typeface="Times New Roman" panose="02020603050405020304" charset="0"/>
                <a:ea typeface="楷体" panose="02010609060101010101" charset="-122"/>
                <a:cs typeface="新宋体" panose="02010609030101010101" charset="-122"/>
              </a:rPr>
              <a:t>实</a:t>
            </a:r>
            <a:r>
              <a:rPr lang="zh-CN" altLang="en-US" sz="2600" spc="-5" smtClean="0">
                <a:latin typeface="Times New Roman" panose="02020603050405020304" charset="0"/>
                <a:ea typeface="楷体" panose="02010609060101010101" charset="-122"/>
                <a:cs typeface="新宋体" panose="02010609030101010101" charset="-122"/>
              </a:rPr>
              <a:t>偶函数</a:t>
            </a:r>
            <a:r>
              <a:rPr lang="en-US" altLang="zh-CN" sz="2600" spc="-5" smtClean="0">
                <a:latin typeface="Times New Roman" panose="02020603050405020304" charset="0"/>
                <a:ea typeface="楷体" panose="02010609060101010101" charset="-122"/>
                <a:cs typeface="新宋体" panose="02010609030101010101" charset="-122"/>
              </a:rPr>
              <a:t>—</a:t>
            </a:r>
            <a:r>
              <a:rPr lang="zh-CN" altLang="en-US" sz="2600" b="1" u="sng" spc="-5" smtClean="0">
                <a:solidFill>
                  <a:srgbClr val="FF0000"/>
                </a:solidFill>
                <a:latin typeface="Times New Roman" panose="02020603050405020304" charset="0"/>
                <a:ea typeface="楷体" panose="02010609060101010101" charset="-122"/>
                <a:cs typeface="新宋体" panose="02010609030101010101" charset="-122"/>
              </a:rPr>
              <a:t>偶</a:t>
            </a:r>
            <a:r>
              <a:rPr lang="zh-CN" altLang="en-US" sz="2600" b="1" u="sng" spc="-5">
                <a:solidFill>
                  <a:srgbClr val="FF0000"/>
                </a:solidFill>
                <a:latin typeface="Times New Roman" panose="02020603050405020304" charset="0"/>
                <a:ea typeface="楷体" panose="02010609060101010101" charset="-122"/>
                <a:cs typeface="新宋体" panose="02010609030101010101" charset="-122"/>
              </a:rPr>
              <a:t>延拓</a:t>
            </a:r>
            <a:r>
              <a:rPr lang="zh-CN" altLang="en-US" sz="2600" spc="-5" smtClean="0">
                <a:latin typeface="Times New Roman" panose="02020603050405020304" charset="0"/>
                <a:ea typeface="楷体" panose="02010609060101010101" charset="-122"/>
                <a:cs typeface="新宋体" panose="02010609030101010101" charset="-122"/>
              </a:rPr>
              <a:t>！</a:t>
            </a:r>
            <a:endParaRPr lang="zh-CN" altLang="en-US"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即</a:t>
            </a:r>
            <a:r>
              <a:rPr lang="en-US" altLang="zh-CN" sz="2600" spc="-5" dirty="0">
                <a:latin typeface="Times New Roman" panose="02020603050405020304" charset="0"/>
                <a:ea typeface="楷体" panose="02010609060101010101" charset="-122"/>
                <a:cs typeface="新宋体" panose="02010609030101010101" charset="-122"/>
              </a:rPr>
              <a:t>{</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(0),</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(1),</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(2).....,</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N-1</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展开成</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，其中</a:t>
            </a:r>
          </a:p>
          <a:p>
            <a:pPr marL="12700" indent="0" defTabSz="0">
              <a:lnSpc>
                <a:spcPct val="130000"/>
              </a:lnSpc>
              <a:buFont typeface="Arial" panose="020B0604020202020204" pitchFamily="34" charset="0"/>
              <a:buNone/>
              <a:tabLst>
                <a:tab pos="423545" algn="l"/>
              </a:tabLst>
            </a:pP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新宋体" panose="02010609030101010101" charset="-122"/>
                <a:sym typeface="+mn-ea"/>
              </a:rPr>
              <a:t>)						                     </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Arial" panose="020B0604020202020204" pitchFamily="34" charset="0"/>
                <a:sym typeface="+mn-ea"/>
              </a:rPr>
              <a:t>ϵ[0,</a:t>
            </a:r>
            <a:r>
              <a:rPr lang="en-US" altLang="zh-CN" sz="2600" i="1" spc="-5" dirty="0">
                <a:latin typeface="Times New Roman" panose="02020603050405020304" charset="0"/>
                <a:ea typeface="楷体" panose="02010609060101010101" charset="-122"/>
                <a:cs typeface="新宋体" panose="02010609030101010101" charset="-122"/>
                <a:sym typeface="+mn-ea"/>
              </a:rPr>
              <a:t>N</a:t>
            </a:r>
            <a:r>
              <a:rPr lang="en-US" altLang="zh-CN" sz="2600" spc="-5" dirty="0">
                <a:latin typeface="Times New Roman" panose="02020603050405020304" charset="0"/>
                <a:ea typeface="楷体" panose="02010609060101010101" charset="-122"/>
                <a:cs typeface="Arial" panose="020B0604020202020204" pitchFamily="34" charset="0"/>
                <a:sym typeface="+mn-ea"/>
              </a:rPr>
              <a:t>-1]</a:t>
            </a:r>
            <a:endParaRPr lang="zh-CN" altLang="en-US" sz="2600" spc="-5" dirty="0">
              <a:latin typeface="Times New Roman" panose="02020603050405020304" charset="0"/>
              <a:ea typeface="楷体" panose="02010609060101010101" charset="-122"/>
              <a:cs typeface="Arial" panose="020B0604020202020204" pitchFamily="34" charset="0"/>
              <a:sym typeface="+mn-ea"/>
            </a:endParaRPr>
          </a:p>
          <a:p>
            <a:pPr marL="12700" indent="0" defTabSz="0">
              <a:lnSpc>
                <a:spcPct val="130000"/>
              </a:lnSpc>
              <a:buFont typeface="Arial" panose="020B0604020202020204" pitchFamily="34" charset="0"/>
              <a:buNone/>
              <a:tabLst>
                <a:tab pos="423545" algn="l"/>
              </a:tabLst>
            </a:pP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x</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新宋体" panose="02010609030101010101" charset="-122"/>
                <a:sym typeface="+mn-ea"/>
              </a:rPr>
              <a:t>1)                </a:t>
            </a:r>
            <a:r>
              <a:rPr lang="en-US" altLang="zh-CN" sz="2600" i="1" spc="-5" dirty="0">
                <a:latin typeface="Times New Roman" panose="02020603050405020304" charset="0"/>
                <a:ea typeface="楷体" panose="02010609060101010101" charset="-122"/>
                <a:cs typeface="新宋体" panose="02010609030101010101" charset="-122"/>
                <a:sym typeface="+mn-ea"/>
              </a:rPr>
              <a:t>m</a:t>
            </a:r>
            <a:r>
              <a:rPr lang="en-US" altLang="zh-CN" sz="2600" spc="-5" dirty="0">
                <a:latin typeface="Times New Roman" panose="02020603050405020304" charset="0"/>
                <a:ea typeface="楷体" panose="02010609060101010101" charset="-122"/>
                <a:cs typeface="Arial" panose="020B0604020202020204" pitchFamily="34" charset="0"/>
                <a:sym typeface="+mn-ea"/>
              </a:rPr>
              <a:t>ϵ[-</a:t>
            </a:r>
            <a:r>
              <a:rPr lang="en-US" altLang="zh-CN" sz="2600" i="1" spc="-5" dirty="0">
                <a:latin typeface="Times New Roman" panose="02020603050405020304" charset="0"/>
                <a:ea typeface="楷体" panose="02010609060101010101" charset="-122"/>
                <a:cs typeface="新宋体" panose="02010609030101010101" charset="-122"/>
                <a:sym typeface="+mn-ea"/>
              </a:rPr>
              <a:t>N</a:t>
            </a:r>
            <a:r>
              <a:rPr lang="en-US" altLang="zh-CN" sz="2600" spc="-5" dirty="0">
                <a:latin typeface="Times New Roman" panose="02020603050405020304" charset="0"/>
                <a:ea typeface="楷体" panose="02010609060101010101" charset="-122"/>
                <a:cs typeface="Arial" panose="020B0604020202020204" pitchFamily="34" charset="0"/>
                <a:sym typeface="+mn-ea"/>
              </a:rPr>
              <a:t>,-1]</a:t>
            </a:r>
            <a:endParaRPr lang="zh-CN" altLang="en-US" sz="2600" spc="-5" dirty="0">
              <a:latin typeface="Times New Roman" panose="02020603050405020304" charset="0"/>
              <a:ea typeface="楷体" panose="02010609060101010101" charset="-122"/>
              <a:cs typeface="新宋体" panose="02010609030101010101" charset="-122"/>
              <a:sym typeface="+mn-ea"/>
            </a:endParaRPr>
          </a:p>
        </p:txBody>
      </p:sp>
      <p:graphicFrame>
        <p:nvGraphicFramePr>
          <p:cNvPr id="4" name="对象 388108"/>
          <p:cNvGraphicFramePr/>
          <p:nvPr/>
        </p:nvGraphicFramePr>
        <p:xfrm>
          <a:off x="1198245" y="3556953"/>
          <a:ext cx="3679825" cy="882650"/>
        </p:xfrm>
        <a:graphic>
          <a:graphicData uri="http://schemas.openxmlformats.org/presentationml/2006/ole">
            <mc:AlternateContent xmlns:mc="http://schemas.openxmlformats.org/markup-compatibility/2006">
              <mc:Choice xmlns:v="urn:schemas-microsoft-com:vml" Requires="v">
                <p:oleObj spid="_x0000_s37989" r:id="rId5" imgW="1625600" imgH="431800" progId="Equation.3">
                  <p:embed/>
                </p:oleObj>
              </mc:Choice>
              <mc:Fallback>
                <p:oleObj r:id="rId5" imgW="1625600" imgH="431800" progId="Equation.3">
                  <p:embed/>
                  <p:pic>
                    <p:nvPicPr>
                      <p:cNvPr id="0" name="图片 3148"/>
                      <p:cNvPicPr/>
                      <p:nvPr/>
                    </p:nvPicPr>
                    <p:blipFill>
                      <a:blip r:embed="rId6"/>
                      <a:stretch>
                        <a:fillRect/>
                      </a:stretch>
                    </p:blipFill>
                    <p:spPr>
                      <a:xfrm>
                        <a:off x="1198245" y="3556953"/>
                        <a:ext cx="3679825" cy="882650"/>
                      </a:xfrm>
                      <a:prstGeom prst="rect">
                        <a:avLst/>
                      </a:prstGeom>
                      <a:noFill/>
                      <a:ln w="38100" cap="flat" cmpd="sng">
                        <a:no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5121402"/>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20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14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sz="2600" spc="-5" dirty="0">
                <a:latin typeface="Times New Roman" panose="02020603050405020304" charset="0"/>
                <a:ea typeface="楷体" panose="02010609060101010101" charset="-122"/>
                <a:cs typeface="新宋体" panose="02010609030101010101" charset="-122"/>
              </a:rPr>
              <a:t>红</a:t>
            </a:r>
            <a:r>
              <a:rPr sz="2600" spc="-5" dirty="0">
                <a:latin typeface="Times New Roman" panose="02020603050405020304" charset="0"/>
                <a:ea typeface="楷体" panose="02010609060101010101" charset="-122"/>
                <a:cs typeface="新宋体" panose="02010609030101010101" charset="-122"/>
              </a:rPr>
              <a:t>色</a:t>
            </a:r>
            <a:r>
              <a:rPr lang="zh-CN" sz="2600" spc="-5" dirty="0">
                <a:latin typeface="Times New Roman" panose="02020603050405020304" charset="0"/>
                <a:ea typeface="楷体" panose="02010609060101010101" charset="-122"/>
                <a:cs typeface="新宋体" panose="02010609030101010101" charset="-122"/>
              </a:rPr>
              <a:t>是</a:t>
            </a:r>
            <a:r>
              <a:rPr sz="2600" spc="-5" dirty="0">
                <a:latin typeface="Times New Roman" panose="02020603050405020304" charset="0"/>
                <a:ea typeface="楷体" panose="02010609060101010101" charset="-122"/>
                <a:cs typeface="新宋体" panose="02010609030101010101" charset="-122"/>
              </a:rPr>
              <a:t>原始信号，</a:t>
            </a:r>
            <a:r>
              <a:rPr lang="zh-CN" sz="2600" spc="-5" dirty="0">
                <a:latin typeface="Times New Roman" panose="02020603050405020304" charset="0"/>
                <a:ea typeface="楷体" panose="02010609060101010101" charset="-122"/>
                <a:cs typeface="新宋体" panose="02010609030101010101" charset="-122"/>
              </a:rPr>
              <a:t>黑</a:t>
            </a:r>
            <a:r>
              <a:rPr sz="2600" spc="-5" dirty="0">
                <a:latin typeface="Times New Roman" panose="02020603050405020304" charset="0"/>
                <a:ea typeface="楷体" panose="02010609060101010101" charset="-122"/>
                <a:cs typeface="新宋体" panose="02010609030101010101" charset="-122"/>
              </a:rPr>
              <a:t>色为延拓后的信号</a:t>
            </a:r>
            <a:r>
              <a:rPr lang="zh-CN" sz="2600" spc="-5" dirty="0">
                <a:latin typeface="Times New Roman" panose="02020603050405020304" charset="0"/>
                <a:ea typeface="楷体" panose="02010609060101010101" charset="-122"/>
                <a:cs typeface="新宋体" panose="02010609030101010101" charset="-122"/>
              </a:rPr>
              <a:t>，</a:t>
            </a:r>
            <a:r>
              <a:rPr sz="2600" spc="-5" dirty="0">
                <a:latin typeface="Times New Roman" panose="02020603050405020304" charset="0"/>
                <a:ea typeface="楷体" panose="02010609060101010101" charset="-122"/>
                <a:cs typeface="新宋体" panose="02010609030101010101" charset="-122"/>
              </a:rPr>
              <a:t>实信号变成了实偶信号，信号</a:t>
            </a:r>
            <a:r>
              <a:rPr lang="zh-CN" sz="2600" spc="-5" dirty="0">
                <a:latin typeface="Times New Roman" panose="02020603050405020304" charset="0"/>
                <a:ea typeface="楷体" panose="02010609060101010101" charset="-122"/>
                <a:cs typeface="新宋体" panose="02010609030101010101" charset="-122"/>
              </a:rPr>
              <a:t>变换为</a:t>
            </a:r>
            <a:r>
              <a:rPr sz="2600" spc="-5" dirty="0">
                <a:latin typeface="Times New Roman" panose="02020603050405020304" charset="0"/>
                <a:ea typeface="楷体" panose="02010609060101010101" charset="-122"/>
                <a:cs typeface="新宋体" panose="02010609030101010101" charset="-122"/>
              </a:rPr>
              <a:t>区间</a:t>
            </a:r>
            <a:r>
              <a:rPr lang="en-US" sz="2600" spc="-5" dirty="0">
                <a:latin typeface="Times New Roman" panose="02020603050405020304" charset="0"/>
                <a:ea typeface="楷体" panose="02010609060101010101" charset="-122"/>
                <a:cs typeface="新宋体" panose="02010609030101010101" charset="-122"/>
              </a:rPr>
              <a:t>[-</a:t>
            </a:r>
            <a:r>
              <a:rPr lang="en-US" sz="2600" i="1" spc="-5" dirty="0">
                <a:latin typeface="Times New Roman" panose="02020603050405020304" charset="0"/>
                <a:ea typeface="楷体" panose="02010609060101010101" charset="-122"/>
                <a:cs typeface="新宋体" panose="02010609030101010101" charset="-122"/>
              </a:rPr>
              <a:t>N</a:t>
            </a:r>
            <a:r>
              <a:rPr lang="en-US" sz="2600" spc="-5" dirty="0">
                <a:latin typeface="Times New Roman" panose="02020603050405020304" charset="0"/>
                <a:ea typeface="楷体" panose="02010609060101010101" charset="-122"/>
                <a:cs typeface="新宋体" panose="02010609030101010101" charset="-122"/>
              </a:rPr>
              <a:t>,</a:t>
            </a:r>
            <a:r>
              <a:rPr lang="en-US" sz="2600" i="1" spc="-5" dirty="0">
                <a:latin typeface="Times New Roman" panose="02020603050405020304" charset="0"/>
                <a:ea typeface="楷体" panose="02010609060101010101" charset="-122"/>
                <a:cs typeface="新宋体" panose="02010609030101010101" charset="-122"/>
              </a:rPr>
              <a:t>N</a:t>
            </a:r>
            <a:r>
              <a:rPr lang="en-US" sz="2600" spc="-5" dirty="0">
                <a:latin typeface="Times New Roman" panose="02020603050405020304" charset="0"/>
                <a:ea typeface="楷体" panose="02010609060101010101" charset="-122"/>
                <a:cs typeface="新宋体" panose="02010609030101010101" charset="-122"/>
              </a:rPr>
              <a:t>-1]</a:t>
            </a:r>
            <a:endParaRPr lang="en-US" sz="2600" spc="-5" dirty="0">
              <a:latin typeface="Times New Roman" panose="02020603050405020304" charset="0"/>
              <a:ea typeface="楷体" panose="02010609060101010101" charset="-122"/>
              <a:cs typeface="新宋体" panose="02010609030101010101" charset="-122"/>
              <a:sym typeface="+mn-ea"/>
            </a:endParaRPr>
          </a:p>
        </p:txBody>
      </p:sp>
      <p:grpSp>
        <p:nvGrpSpPr>
          <p:cNvPr id="8" name="组合 7"/>
          <p:cNvGrpSpPr/>
          <p:nvPr/>
        </p:nvGrpSpPr>
        <p:grpSpPr>
          <a:xfrm>
            <a:off x="1435100" y="3020060"/>
            <a:ext cx="8331200" cy="2263775"/>
            <a:chOff x="2260" y="4756"/>
            <a:chExt cx="13120" cy="3565"/>
          </a:xfrm>
        </p:grpSpPr>
        <p:cxnSp>
          <p:nvCxnSpPr>
            <p:cNvPr id="3" name="直接箭头连接符 2"/>
            <p:cNvCxnSpPr/>
            <p:nvPr/>
          </p:nvCxnSpPr>
          <p:spPr>
            <a:xfrm>
              <a:off x="2260" y="8321"/>
              <a:ext cx="13120" cy="0"/>
            </a:xfrm>
            <a:prstGeom prst="straightConnector1">
              <a:avLst/>
            </a:prstGeom>
            <a:ln w="34925">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8984" y="4756"/>
              <a:ext cx="0" cy="3565"/>
            </a:xfrm>
            <a:prstGeom prst="straightConnector1">
              <a:avLst/>
            </a:prstGeom>
            <a:ln w="34925">
              <a:solidFill>
                <a:srgbClr val="120EB2"/>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706110" y="3484245"/>
            <a:ext cx="2951480" cy="1809750"/>
            <a:chOff x="8986" y="5487"/>
            <a:chExt cx="4648" cy="2850"/>
          </a:xfrm>
        </p:grpSpPr>
        <p:cxnSp>
          <p:nvCxnSpPr>
            <p:cNvPr id="11" name="直接连接符 10"/>
            <p:cNvCxnSpPr/>
            <p:nvPr/>
          </p:nvCxnSpPr>
          <p:spPr>
            <a:xfrm>
              <a:off x="8986" y="6851"/>
              <a:ext cx="0" cy="1487"/>
            </a:xfrm>
            <a:prstGeom prst="line">
              <a:avLst/>
            </a:prstGeom>
            <a:ln w="317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140" y="6175"/>
              <a:ext cx="0" cy="2154"/>
            </a:xfrm>
            <a:prstGeom prst="line">
              <a:avLst/>
            </a:prstGeom>
            <a:ln w="317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300" y="5487"/>
              <a:ext cx="0" cy="2835"/>
            </a:xfrm>
            <a:prstGeom prst="line">
              <a:avLst/>
            </a:prstGeom>
            <a:ln w="317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2474" y="6946"/>
              <a:ext cx="0" cy="1361"/>
            </a:xfrm>
            <a:prstGeom prst="line">
              <a:avLst/>
            </a:prstGeom>
            <a:ln w="317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3634" y="5928"/>
              <a:ext cx="0" cy="2381"/>
            </a:xfrm>
            <a:prstGeom prst="line">
              <a:avLst/>
            </a:prstGeom>
            <a:ln w="31750" cap="rnd">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557520" y="5344795"/>
            <a:ext cx="4208780" cy="457200"/>
          </a:xfrm>
          <a:prstGeom prst="rect">
            <a:avLst/>
          </a:prstGeom>
          <a:noFill/>
        </p:spPr>
        <p:txBody>
          <a:bodyPr wrap="square" rtlCol="0">
            <a:spAutoFit/>
          </a:bodyPr>
          <a:lstStyle/>
          <a:p>
            <a:r>
              <a:rPr lang="en-US" altLang="zh-CN" sz="2400" b="1">
                <a:latin typeface="Times New Roman" panose="02020603050405020304" charset="0"/>
              </a:rPr>
              <a:t>0       1        2        3       4</a:t>
            </a:r>
          </a:p>
        </p:txBody>
      </p:sp>
      <p:grpSp>
        <p:nvGrpSpPr>
          <p:cNvPr id="31" name="组合 30"/>
          <p:cNvGrpSpPr/>
          <p:nvPr/>
        </p:nvGrpSpPr>
        <p:grpSpPr>
          <a:xfrm>
            <a:off x="1550670" y="3474720"/>
            <a:ext cx="4208780" cy="2298065"/>
            <a:chOff x="2442" y="5472"/>
            <a:chExt cx="6628" cy="3619"/>
          </a:xfrm>
        </p:grpSpPr>
        <p:grpSp>
          <p:nvGrpSpPr>
            <p:cNvPr id="23" name="组合 22"/>
            <p:cNvGrpSpPr/>
            <p:nvPr/>
          </p:nvGrpSpPr>
          <p:grpSpPr>
            <a:xfrm flipH="1">
              <a:off x="3136" y="5472"/>
              <a:ext cx="4734" cy="2850"/>
              <a:chOff x="8986" y="5487"/>
              <a:chExt cx="4648" cy="2850"/>
            </a:xfrm>
          </p:grpSpPr>
          <p:cxnSp>
            <p:nvCxnSpPr>
              <p:cNvPr id="24" name="直接连接符 23"/>
              <p:cNvCxnSpPr/>
              <p:nvPr/>
            </p:nvCxnSpPr>
            <p:spPr>
              <a:xfrm>
                <a:off x="8986" y="6851"/>
                <a:ext cx="0" cy="14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140" y="6175"/>
                <a:ext cx="0" cy="215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300" y="5487"/>
                <a:ext cx="0" cy="28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474" y="6946"/>
                <a:ext cx="0" cy="136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634" y="5928"/>
                <a:ext cx="0" cy="2381"/>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2442" y="8371"/>
              <a:ext cx="6628" cy="720"/>
            </a:xfrm>
            <a:prstGeom prst="rect">
              <a:avLst/>
            </a:prstGeom>
            <a:noFill/>
          </p:spPr>
          <p:txBody>
            <a:bodyPr wrap="square" rtlCol="0">
              <a:spAutoFit/>
            </a:bodyPr>
            <a:lstStyle/>
            <a:p>
              <a:r>
                <a:rPr lang="en-US" altLang="zh-CN" sz="2400" b="1">
                  <a:latin typeface="Times New Roman" panose="02020603050405020304" charset="0"/>
                </a:rPr>
                <a:t>-5       -4        -3        -2      -1</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3681008"/>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sz="2600" spc="-5" dirty="0">
                <a:latin typeface="Times New Roman" panose="02020603050405020304" charset="0"/>
                <a:ea typeface="楷体" panose="02010609060101010101" charset="-122"/>
                <a:cs typeface="新宋体" panose="02010609030101010101" charset="-122"/>
                <a:sym typeface="+mn-ea"/>
              </a:rPr>
              <a:t>偶</a:t>
            </a:r>
            <a:r>
              <a:rPr sz="2600" spc="-5" dirty="0">
                <a:latin typeface="Times New Roman" panose="02020603050405020304" charset="0"/>
                <a:ea typeface="楷体" panose="02010609060101010101" charset="-122"/>
                <a:cs typeface="新宋体" panose="02010609030101010101" charset="-122"/>
                <a:sym typeface="+mn-ea"/>
              </a:rPr>
              <a:t>延拓的信号的DFT变换</a:t>
            </a:r>
          </a:p>
          <a:p>
            <a:pPr marL="12700" indent="0" defTabSz="0">
              <a:lnSpc>
                <a:spcPct val="13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r>
              <a:rPr lang="zh-CN" sz="2600" spc="-5" dirty="0">
                <a:latin typeface="Times New Roman" panose="02020603050405020304" charset="0"/>
                <a:ea typeface="楷体" panose="02010609060101010101" charset="-122"/>
                <a:cs typeface="新宋体" panose="02010609030101010101" charset="-122"/>
                <a:sym typeface="+mn-ea"/>
              </a:rPr>
              <a:t>显然是一个对称在       处的函数</a:t>
            </a: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p:txBody>
      </p:sp>
      <p:graphicFrame>
        <p:nvGraphicFramePr>
          <p:cNvPr id="4" name="对象 388108"/>
          <p:cNvGraphicFramePr/>
          <p:nvPr/>
        </p:nvGraphicFramePr>
        <p:xfrm>
          <a:off x="1877695" y="3406458"/>
          <a:ext cx="3997325" cy="882650"/>
        </p:xfrm>
        <a:graphic>
          <a:graphicData uri="http://schemas.openxmlformats.org/presentationml/2006/ole">
            <mc:AlternateContent xmlns:mc="http://schemas.openxmlformats.org/markup-compatibility/2006">
              <mc:Choice xmlns:v="urn:schemas-microsoft-com:vml" Requires="v">
                <p:oleObj spid="_x0000_s39213" r:id="rId5" imgW="1765300" imgH="431800" progId="Equation.3">
                  <p:embed/>
                </p:oleObj>
              </mc:Choice>
              <mc:Fallback>
                <p:oleObj r:id="rId5" imgW="1765300" imgH="431800" progId="Equation.3">
                  <p:embed/>
                  <p:pic>
                    <p:nvPicPr>
                      <p:cNvPr id="0" name="图片 3148"/>
                      <p:cNvPicPr/>
                      <p:nvPr/>
                    </p:nvPicPr>
                    <p:blipFill>
                      <a:blip r:embed="rId6"/>
                      <a:stretch>
                        <a:fillRect/>
                      </a:stretch>
                    </p:blipFill>
                    <p:spPr>
                      <a:xfrm>
                        <a:off x="1877695" y="3406458"/>
                        <a:ext cx="3997325" cy="882650"/>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726815" y="4289425"/>
          <a:ext cx="520065" cy="805180"/>
        </p:xfrm>
        <a:graphic>
          <a:graphicData uri="http://schemas.openxmlformats.org/presentationml/2006/ole">
            <mc:AlternateContent xmlns:mc="http://schemas.openxmlformats.org/markup-compatibility/2006">
              <mc:Choice xmlns:v="urn:schemas-microsoft-com:vml" Requires="v">
                <p:oleObj spid="_x0000_s39214" r:id="rId7" imgW="254000" imgH="393700" progId="Equation.KSEE3">
                  <p:embed/>
                </p:oleObj>
              </mc:Choice>
              <mc:Fallback>
                <p:oleObj r:id="rId7" imgW="254000" imgH="393700" progId="Equation.KSEE3">
                  <p:embed/>
                  <p:pic>
                    <p:nvPicPr>
                      <p:cNvPr id="0" name="图片 2048"/>
                      <p:cNvPicPr/>
                      <p:nvPr/>
                    </p:nvPicPr>
                    <p:blipFill>
                      <a:blip r:embed="rId8"/>
                      <a:stretch>
                        <a:fillRect/>
                      </a:stretch>
                    </p:blipFill>
                    <p:spPr>
                      <a:xfrm>
                        <a:off x="3726815" y="4289425"/>
                        <a:ext cx="520065" cy="805180"/>
                      </a:xfrm>
                      <a:prstGeom prst="rect">
                        <a:avLst/>
                      </a:prstGeom>
                    </p:spPr>
                  </p:pic>
                </p:oleObj>
              </mc:Fallback>
            </mc:AlternateContent>
          </a:graphicData>
        </a:graphic>
      </p:graphicFrame>
      <p:graphicFrame>
        <p:nvGraphicFramePr>
          <p:cNvPr id="32" name="对象 388108"/>
          <p:cNvGraphicFramePr/>
          <p:nvPr/>
        </p:nvGraphicFramePr>
        <p:xfrm>
          <a:off x="1830070" y="4990465"/>
          <a:ext cx="5265420" cy="1350010"/>
        </p:xfrm>
        <a:graphic>
          <a:graphicData uri="http://schemas.openxmlformats.org/presentationml/2006/ole">
            <mc:AlternateContent xmlns:mc="http://schemas.openxmlformats.org/markup-compatibility/2006">
              <mc:Choice xmlns:v="urn:schemas-microsoft-com:vml" Requires="v">
                <p:oleObj spid="_x0000_s39215" r:id="rId9" imgW="2159000" imgH="660400" progId="Equation.3">
                  <p:embed/>
                </p:oleObj>
              </mc:Choice>
              <mc:Fallback>
                <p:oleObj r:id="rId9" imgW="2159000" imgH="660400" progId="Equation.3">
                  <p:embed/>
                  <p:pic>
                    <p:nvPicPr>
                      <p:cNvPr id="0" name="图片 3148"/>
                      <p:cNvPicPr/>
                      <p:nvPr/>
                    </p:nvPicPr>
                    <p:blipFill>
                      <a:blip r:embed="rId10"/>
                      <a:stretch>
                        <a:fillRect/>
                      </a:stretch>
                    </p:blipFill>
                    <p:spPr>
                      <a:xfrm>
                        <a:off x="1830070" y="4990465"/>
                        <a:ext cx="5265420" cy="1350010"/>
                      </a:xfrm>
                      <a:prstGeom prst="rect">
                        <a:avLst/>
                      </a:prstGeom>
                      <a:noFill/>
                      <a:ln w="38100" cap="flat" cmpd="sng">
                        <a:noFill/>
                        <a:prstDash val="solid"/>
                        <a:miter/>
                        <a:headEnd type="none" w="med" len="med"/>
                        <a:tailEnd type="none" w="med" len="med"/>
                      </a:ln>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524143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假设                ，且加上系数          ，则上式改为</a:t>
            </a:r>
          </a:p>
          <a:p>
            <a:pPr marL="12700" indent="0" defTabSz="0">
              <a:lnSpc>
                <a:spcPct val="130000"/>
              </a:lnSpc>
              <a:buFont typeface="Arial" panose="020B0604020202020204" pitchFamily="34" charset="0"/>
              <a:buNone/>
              <a:tabLst>
                <a:tab pos="423545" algn="l"/>
              </a:tabLst>
            </a:pPr>
            <a:endParaRPr lang="en-US" altLang="zh-CN"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r>
              <a:rPr lang="en-US" altLang="zh-CN" sz="2600" spc="-5" dirty="0">
                <a:latin typeface="Times New Roman" panose="02020603050405020304" charset="0"/>
                <a:ea typeface="楷体" panose="02010609060101010101" charset="-122"/>
                <a:cs typeface="新宋体" panose="02010609030101010101" charset="-122"/>
                <a:sym typeface="+mn-ea"/>
              </a:rPr>
              <a:t>                                                             </a:t>
            </a:r>
            <a:r>
              <a:rPr lang="zh-CN" altLang="en-US" sz="2600" spc="-5" dirty="0">
                <a:latin typeface="Times New Roman" panose="02020603050405020304" charset="0"/>
                <a:ea typeface="楷体" panose="02010609060101010101" charset="-122"/>
                <a:cs typeface="新宋体" panose="02010609030101010101" charset="-122"/>
                <a:sym typeface="+mn-ea"/>
              </a:rPr>
              <a:t>最终的</a:t>
            </a:r>
            <a:r>
              <a:rPr lang="zh-CN" altLang="en-US" sz="2600" b="1" u="sng" spc="-5" dirty="0">
                <a:solidFill>
                  <a:srgbClr val="FF0000"/>
                </a:solidFill>
                <a:latin typeface="Times New Roman" panose="02020603050405020304" charset="0"/>
                <a:ea typeface="楷体" panose="02010609060101010101" charset="-122"/>
                <a:cs typeface="新宋体" panose="02010609030101010101" charset="-122"/>
                <a:sym typeface="+mn-ea"/>
              </a:rPr>
              <a:t>离散余弦转换</a:t>
            </a:r>
            <a:r>
              <a:rPr lang="en-US" altLang="zh-CN" sz="2600" b="1" u="sng" spc="-5" dirty="0">
                <a:solidFill>
                  <a:srgbClr val="FF0000"/>
                </a:solidFill>
                <a:latin typeface="Times New Roman" panose="02020603050405020304" charset="0"/>
                <a:ea typeface="楷体" panose="02010609060101010101" charset="-122"/>
                <a:cs typeface="新宋体" panose="02010609030101010101" charset="-122"/>
                <a:sym typeface="+mn-ea"/>
              </a:rPr>
              <a:t>/DCT</a:t>
            </a:r>
          </a:p>
          <a:p>
            <a:pPr marL="12700" indent="0" defTabSz="0">
              <a:lnSpc>
                <a:spcPct val="130000"/>
              </a:lnSpc>
              <a:buFont typeface="Arial" panose="020B0604020202020204" pitchFamily="34" charset="0"/>
              <a:buNone/>
              <a:tabLst>
                <a:tab pos="423545" algn="l"/>
              </a:tabLst>
            </a:pPr>
            <a:endParaRPr lang="en-US" altLang="zh-CN"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3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p:txBody>
      </p:sp>
      <p:graphicFrame>
        <p:nvGraphicFramePr>
          <p:cNvPr id="3" name="对象 388108"/>
          <p:cNvGraphicFramePr/>
          <p:nvPr/>
        </p:nvGraphicFramePr>
        <p:xfrm>
          <a:off x="1241425" y="2883535"/>
          <a:ext cx="8352790" cy="1296670"/>
        </p:xfrm>
        <a:graphic>
          <a:graphicData uri="http://schemas.openxmlformats.org/presentationml/2006/ole">
            <mc:AlternateContent xmlns:mc="http://schemas.openxmlformats.org/markup-compatibility/2006">
              <mc:Choice xmlns:v="urn:schemas-microsoft-com:vml" Requires="v">
                <p:oleObj spid="_x0000_s40341" r:id="rId5" imgW="3949700" imgH="660400" progId="Equation.3">
                  <p:embed/>
                </p:oleObj>
              </mc:Choice>
              <mc:Fallback>
                <p:oleObj r:id="rId5" imgW="3949700" imgH="660400" progId="Equation.3">
                  <p:embed/>
                  <p:pic>
                    <p:nvPicPr>
                      <p:cNvPr id="0" name="图片 3148"/>
                      <p:cNvPicPr/>
                      <p:nvPr/>
                    </p:nvPicPr>
                    <p:blipFill>
                      <a:blip r:embed="rId6"/>
                      <a:stretch>
                        <a:fillRect/>
                      </a:stretch>
                    </p:blipFill>
                    <p:spPr>
                      <a:xfrm>
                        <a:off x="1241425" y="2883535"/>
                        <a:ext cx="8352790" cy="1296670"/>
                      </a:xfrm>
                      <a:prstGeom prst="rect">
                        <a:avLst/>
                      </a:prstGeom>
                      <a:noFill/>
                      <a:ln w="38100" cap="flat" cmpd="sng">
                        <a:noFill/>
                        <a:prstDash val="solid"/>
                        <a:miter/>
                        <a:headEnd type="none" w="med" len="med"/>
                        <a:tailEnd type="none" w="med" len="med"/>
                      </a:ln>
                    </p:spPr>
                  </p:pic>
                </p:oleObj>
              </mc:Fallback>
            </mc:AlternateContent>
          </a:graphicData>
        </a:graphic>
      </p:graphicFrame>
      <p:graphicFrame>
        <p:nvGraphicFramePr>
          <p:cNvPr id="8" name="对象 388108"/>
          <p:cNvGraphicFramePr/>
          <p:nvPr/>
        </p:nvGraphicFramePr>
        <p:xfrm>
          <a:off x="1172528" y="5113655"/>
          <a:ext cx="4888865" cy="1172210"/>
        </p:xfrm>
        <a:graphic>
          <a:graphicData uri="http://schemas.openxmlformats.org/presentationml/2006/ole">
            <mc:AlternateContent xmlns:mc="http://schemas.openxmlformats.org/markup-compatibility/2006">
              <mc:Choice xmlns:v="urn:schemas-microsoft-com:vml" Requires="v">
                <p:oleObj spid="_x0000_s40342" r:id="rId7" imgW="2311400" imgH="596900" progId="Equation.3">
                  <p:embed/>
                </p:oleObj>
              </mc:Choice>
              <mc:Fallback>
                <p:oleObj r:id="rId7" imgW="2311400" imgH="596900" progId="Equation.3">
                  <p:embed/>
                  <p:pic>
                    <p:nvPicPr>
                      <p:cNvPr id="0" name="图片 3148"/>
                      <p:cNvPicPr/>
                      <p:nvPr/>
                    </p:nvPicPr>
                    <p:blipFill>
                      <a:blip r:embed="rId8"/>
                      <a:stretch>
                        <a:fillRect/>
                      </a:stretch>
                    </p:blipFill>
                    <p:spPr>
                      <a:xfrm>
                        <a:off x="1172528" y="5113655"/>
                        <a:ext cx="4888865" cy="1172210"/>
                      </a:xfrm>
                      <a:prstGeom prst="rect">
                        <a:avLst/>
                      </a:prstGeom>
                      <a:solidFill>
                        <a:srgbClr val="88E9BD"/>
                      </a:solidFill>
                      <a:ln w="12700" cap="flat" cmpd="sng">
                        <a:solidFill>
                          <a:srgbClr val="120EB2"/>
                        </a:solidFill>
                        <a:prstDash val="solid"/>
                        <a:miter/>
                        <a:headEnd type="none" w="med" len="med"/>
                        <a:tailEnd type="none" w="med" len="med"/>
                      </a:ln>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728470" y="4285615"/>
          <a:ext cx="1308100" cy="828040"/>
        </p:xfrm>
        <a:graphic>
          <a:graphicData uri="http://schemas.openxmlformats.org/presentationml/2006/ole">
            <mc:AlternateContent xmlns:mc="http://schemas.openxmlformats.org/markup-compatibility/2006">
              <mc:Choice xmlns:v="urn:schemas-microsoft-com:vml" Requires="v">
                <p:oleObj spid="_x0000_s40343" r:id="rId9" imgW="622300" imgH="393700" progId="Equation.KSEE3">
                  <p:embed/>
                </p:oleObj>
              </mc:Choice>
              <mc:Fallback>
                <p:oleObj r:id="rId9" imgW="622300" imgH="393700" progId="Equation.KSEE3">
                  <p:embed/>
                  <p:pic>
                    <p:nvPicPr>
                      <p:cNvPr id="0" name="图片 3072"/>
                      <p:cNvPicPr/>
                      <p:nvPr/>
                    </p:nvPicPr>
                    <p:blipFill>
                      <a:blip r:embed="rId10"/>
                      <a:stretch>
                        <a:fillRect/>
                      </a:stretch>
                    </p:blipFill>
                    <p:spPr>
                      <a:xfrm>
                        <a:off x="1728470" y="4285615"/>
                        <a:ext cx="1308100" cy="82804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5043170" y="4190365"/>
          <a:ext cx="749300" cy="846455"/>
        </p:xfrm>
        <a:graphic>
          <a:graphicData uri="http://schemas.openxmlformats.org/presentationml/2006/ole">
            <mc:AlternateContent xmlns:mc="http://schemas.openxmlformats.org/markup-compatibility/2006">
              <mc:Choice xmlns:v="urn:schemas-microsoft-com:vml" Requires="v">
                <p:oleObj spid="_x0000_s40344" r:id="rId11" imgW="393700" imgH="444500" progId="Equation.KSEE3">
                  <p:embed/>
                </p:oleObj>
              </mc:Choice>
              <mc:Fallback>
                <p:oleObj r:id="rId11" imgW="393700" imgH="444500" progId="Equation.KSEE3">
                  <p:embed/>
                  <p:pic>
                    <p:nvPicPr>
                      <p:cNvPr id="0" name="图片 3073"/>
                      <p:cNvPicPr/>
                      <p:nvPr/>
                    </p:nvPicPr>
                    <p:blipFill>
                      <a:blip r:embed="rId12"/>
                      <a:stretch>
                        <a:fillRect/>
                      </a:stretch>
                    </p:blipFill>
                    <p:spPr>
                      <a:xfrm>
                        <a:off x="5043170" y="4190365"/>
                        <a:ext cx="749300" cy="846455"/>
                      </a:xfrm>
                      <a:prstGeom prst="rect">
                        <a:avLst/>
                      </a:prstGeom>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2360646"/>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例如序列</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50,55,67,80,-10,-5,20,30</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经过转换，得到8个级数为</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287.0,106.3,14.2,-110.8,9.2,65.7,-8.2,-43.9</a:t>
            </a:r>
            <a:r>
              <a:rPr lang="en-US" altLang="zh-CN" sz="2600" spc="-5" dirty="0">
                <a:latin typeface="Times New Roman" panose="02020603050405020304" charset="0"/>
                <a:ea typeface="楷体" panose="02010609060101010101" charset="-122"/>
                <a:cs typeface="新宋体" panose="02010609030101010101" charset="-122"/>
                <a:sym typeface="+mn-ea"/>
              </a:rPr>
              <a:t>]</a:t>
            </a:r>
          </a:p>
        </p:txBody>
      </p:sp>
      <p:pic>
        <p:nvPicPr>
          <p:cNvPr id="21" name="图片 20"/>
          <p:cNvPicPr>
            <a:picLocks noChangeAspect="1"/>
          </p:cNvPicPr>
          <p:nvPr/>
        </p:nvPicPr>
        <p:blipFill>
          <a:blip r:embed="rId4"/>
          <a:stretch>
            <a:fillRect/>
          </a:stretch>
        </p:blipFill>
        <p:spPr>
          <a:xfrm>
            <a:off x="1231900" y="4375785"/>
            <a:ext cx="1948815" cy="998220"/>
          </a:xfrm>
          <a:prstGeom prst="rect">
            <a:avLst/>
          </a:prstGeom>
        </p:spPr>
      </p:pic>
      <p:pic>
        <p:nvPicPr>
          <p:cNvPr id="22" name="图片 21"/>
          <p:cNvPicPr>
            <a:picLocks noChangeAspect="1"/>
          </p:cNvPicPr>
          <p:nvPr/>
        </p:nvPicPr>
        <p:blipFill>
          <a:blip r:embed="rId5"/>
          <a:stretch>
            <a:fillRect/>
          </a:stretch>
        </p:blipFill>
        <p:spPr>
          <a:xfrm>
            <a:off x="3327400" y="4375785"/>
            <a:ext cx="1988820" cy="1018540"/>
          </a:xfrm>
          <a:prstGeom prst="rect">
            <a:avLst/>
          </a:prstGeom>
        </p:spPr>
      </p:pic>
      <p:pic>
        <p:nvPicPr>
          <p:cNvPr id="23" name="图片 22"/>
          <p:cNvPicPr>
            <a:picLocks noChangeAspect="1"/>
          </p:cNvPicPr>
          <p:nvPr/>
        </p:nvPicPr>
        <p:blipFill>
          <a:blip r:embed="rId6"/>
          <a:stretch>
            <a:fillRect/>
          </a:stretch>
        </p:blipFill>
        <p:spPr>
          <a:xfrm>
            <a:off x="5389245" y="4262120"/>
            <a:ext cx="2170430" cy="1111885"/>
          </a:xfrm>
          <a:prstGeom prst="rect">
            <a:avLst/>
          </a:prstGeom>
        </p:spPr>
      </p:pic>
      <p:pic>
        <p:nvPicPr>
          <p:cNvPr id="24" name="图片 23"/>
          <p:cNvPicPr>
            <a:picLocks noChangeAspect="1"/>
          </p:cNvPicPr>
          <p:nvPr/>
        </p:nvPicPr>
        <p:blipFill>
          <a:blip r:embed="rId7"/>
          <a:stretch>
            <a:fillRect/>
          </a:stretch>
        </p:blipFill>
        <p:spPr>
          <a:xfrm>
            <a:off x="7785100" y="4314825"/>
            <a:ext cx="2107565" cy="1079500"/>
          </a:xfrm>
          <a:prstGeom prst="rect">
            <a:avLst/>
          </a:prstGeom>
        </p:spPr>
      </p:pic>
      <p:pic>
        <p:nvPicPr>
          <p:cNvPr id="25" name="图片 24"/>
          <p:cNvPicPr>
            <a:picLocks noChangeAspect="1"/>
          </p:cNvPicPr>
          <p:nvPr/>
        </p:nvPicPr>
        <p:blipFill>
          <a:blip r:embed="rId8"/>
          <a:stretch>
            <a:fillRect/>
          </a:stretch>
        </p:blipFill>
        <p:spPr>
          <a:xfrm>
            <a:off x="1338580" y="5617845"/>
            <a:ext cx="1841500" cy="943610"/>
          </a:xfrm>
          <a:prstGeom prst="rect">
            <a:avLst/>
          </a:prstGeom>
        </p:spPr>
      </p:pic>
      <p:pic>
        <p:nvPicPr>
          <p:cNvPr id="26" name="图片 25"/>
          <p:cNvPicPr>
            <a:picLocks noChangeAspect="1"/>
          </p:cNvPicPr>
          <p:nvPr/>
        </p:nvPicPr>
        <p:blipFill>
          <a:blip r:embed="rId9"/>
          <a:stretch>
            <a:fillRect/>
          </a:stretch>
        </p:blipFill>
        <p:spPr>
          <a:xfrm>
            <a:off x="3395980" y="5617845"/>
            <a:ext cx="2036445" cy="1043305"/>
          </a:xfrm>
          <a:prstGeom prst="rect">
            <a:avLst/>
          </a:prstGeom>
        </p:spPr>
      </p:pic>
      <p:pic>
        <p:nvPicPr>
          <p:cNvPr id="27" name="图片 26"/>
          <p:cNvPicPr>
            <a:picLocks noChangeAspect="1"/>
          </p:cNvPicPr>
          <p:nvPr/>
        </p:nvPicPr>
        <p:blipFill>
          <a:blip r:embed="rId10"/>
          <a:stretch>
            <a:fillRect/>
          </a:stretch>
        </p:blipFill>
        <p:spPr>
          <a:xfrm>
            <a:off x="5525135" y="5617845"/>
            <a:ext cx="2034540" cy="1042670"/>
          </a:xfrm>
          <a:prstGeom prst="rect">
            <a:avLst/>
          </a:prstGeom>
        </p:spPr>
      </p:pic>
      <p:pic>
        <p:nvPicPr>
          <p:cNvPr id="28" name="图片 27"/>
          <p:cNvPicPr>
            <a:picLocks noChangeAspect="1"/>
          </p:cNvPicPr>
          <p:nvPr/>
        </p:nvPicPr>
        <p:blipFill>
          <a:blip r:embed="rId11"/>
          <a:stretch>
            <a:fillRect/>
          </a:stretch>
        </p:blipFill>
        <p:spPr>
          <a:xfrm>
            <a:off x="7785100" y="5549900"/>
            <a:ext cx="2107565" cy="1079500"/>
          </a:xfrm>
          <a:prstGeom prst="rect">
            <a:avLst/>
          </a:prstGeom>
        </p:spPr>
      </p:pic>
      <p:pic>
        <p:nvPicPr>
          <p:cNvPr id="29" name="图片 28"/>
          <p:cNvPicPr>
            <a:picLocks noChangeAspect="1"/>
          </p:cNvPicPr>
          <p:nvPr/>
        </p:nvPicPr>
        <p:blipFill>
          <a:blip r:embed="rId12"/>
          <a:stretch>
            <a:fillRect/>
          </a:stretch>
        </p:blipFill>
        <p:spPr>
          <a:xfrm>
            <a:off x="7559675" y="828675"/>
            <a:ext cx="2706370" cy="1713865"/>
          </a:xfrm>
          <a:prstGeom prst="rect">
            <a:avLst/>
          </a:prstGeom>
        </p:spPr>
      </p:pic>
      <p:cxnSp>
        <p:nvCxnSpPr>
          <p:cNvPr id="30" name="直接箭头连接符 29"/>
          <p:cNvCxnSpPr/>
          <p:nvPr/>
        </p:nvCxnSpPr>
        <p:spPr>
          <a:xfrm flipV="1">
            <a:off x="5149215" y="1968500"/>
            <a:ext cx="2410460" cy="124269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4761303"/>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      经过变换，把一个序列</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图像各个分量值</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分解成多个序列的和，如序列做为一维矩阵，结果看做是一系列矩阵的和。序列中第一个是直线数据，被称为“直流数据DC”，后面的数据被称为“交流数据</a:t>
            </a:r>
            <a:r>
              <a:rPr lang="en-US" altLang="zh-CN" sz="2600" spc="-5" dirty="0">
                <a:latin typeface="Times New Roman" panose="02020603050405020304" charset="0"/>
                <a:ea typeface="楷体" panose="02010609060101010101" charset="-122"/>
                <a:cs typeface="新宋体" panose="02010609030101010101" charset="-122"/>
                <a:sym typeface="+mn-ea"/>
              </a:rPr>
              <a:t>AC</a:t>
            </a:r>
            <a:r>
              <a:rPr lang="zh-CN" altLang="en-US" sz="2600" spc="-5" dirty="0">
                <a:latin typeface="Times New Roman" panose="02020603050405020304" charset="0"/>
                <a:ea typeface="楷体" panose="02010609060101010101" charset="-122"/>
                <a:cs typeface="新宋体" panose="02010609030101010101" charset="-122"/>
                <a:sym typeface="+mn-ea"/>
              </a:rPr>
              <a:t>”，压缩过程中经过颜色空间的转换。</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       </a:t>
            </a:r>
            <a:r>
              <a:rPr lang="zh-CN" altLang="en-US" sz="2600" b="1" spc="-5" dirty="0">
                <a:latin typeface="Times New Roman" panose="02020603050405020304" charset="0"/>
                <a:ea typeface="楷体" panose="02010609060101010101" charset="-122"/>
                <a:cs typeface="新宋体" panose="02010609030101010101" charset="-122"/>
                <a:sym typeface="+mn-ea"/>
              </a:rPr>
              <a:t>每个8</a:t>
            </a:r>
            <a:r>
              <a:rPr lang="zh-CN" altLang="en-US" sz="2600" b="1" spc="-5" dirty="0">
                <a:latin typeface="Times New Roman" panose="02020603050405020304" charset="0"/>
                <a:ea typeface="楷体" panose="02010609060101010101" charset="-122"/>
                <a:cs typeface="宋体" panose="02010600030101010101" pitchFamily="2" charset="-122"/>
                <a:sym typeface="+mn-ea"/>
              </a:rPr>
              <a:t>×</a:t>
            </a:r>
            <a:r>
              <a:rPr lang="zh-CN" altLang="en-US" sz="2600" b="1" spc="-5" dirty="0">
                <a:latin typeface="Times New Roman" panose="02020603050405020304" charset="0"/>
                <a:ea typeface="楷体" panose="02010609060101010101" charset="-122"/>
                <a:cs typeface="新宋体" panose="02010609030101010101" charset="-122"/>
                <a:sym typeface="+mn-ea"/>
              </a:rPr>
              <a:t>8的图像块，在数据上表现为3</a:t>
            </a:r>
            <a:r>
              <a:rPr lang="zh-CN" altLang="en-US" sz="2600" b="1" spc="-5" dirty="0">
                <a:latin typeface="Times New Roman" panose="02020603050405020304" charset="0"/>
                <a:ea typeface="楷体" panose="02010609060101010101" charset="-122"/>
                <a:cs typeface="宋体" panose="02010600030101010101" pitchFamily="2" charset="-122"/>
                <a:sym typeface="+mn-ea"/>
              </a:rPr>
              <a:t>个</a:t>
            </a:r>
            <a:r>
              <a:rPr lang="zh-CN" altLang="en-US" sz="2600" b="1" spc="-5" dirty="0">
                <a:latin typeface="Times New Roman" panose="02020603050405020304" charset="0"/>
                <a:ea typeface="楷体" panose="02010609060101010101" charset="-122"/>
                <a:cs typeface="新宋体" panose="02010609030101010101" charset="-122"/>
                <a:sym typeface="+mn-ea"/>
              </a:rPr>
              <a:t>8</a:t>
            </a:r>
            <a:r>
              <a:rPr lang="zh-CN" altLang="en-US" sz="2600" b="1" spc="-5" dirty="0">
                <a:latin typeface="Times New Roman" panose="02020603050405020304" charset="0"/>
                <a:ea typeface="楷体" panose="02010609060101010101" charset="-122"/>
                <a:cs typeface="宋体" panose="02010600030101010101" pitchFamily="2" charset="-122"/>
                <a:sym typeface="+mn-ea"/>
              </a:rPr>
              <a:t>×</a:t>
            </a:r>
            <a:r>
              <a:rPr lang="zh-CN" altLang="en-US" sz="2600" b="1" spc="-5" dirty="0">
                <a:latin typeface="Times New Roman" panose="02020603050405020304" charset="0"/>
                <a:ea typeface="楷体" panose="02010609060101010101" charset="-122"/>
                <a:cs typeface="新宋体" panose="02010609030101010101" charset="-122"/>
                <a:sym typeface="+mn-ea"/>
              </a:rPr>
              <a:t>8的矩阵，</a:t>
            </a:r>
            <a:r>
              <a:rPr lang="en-US" altLang="zh-CN" sz="2600" b="1" spc="-5" dirty="0">
                <a:latin typeface="Times New Roman" panose="02020603050405020304" charset="0"/>
                <a:ea typeface="楷体" panose="02010609060101010101" charset="-122"/>
                <a:cs typeface="新宋体" panose="02010609030101010101" charset="-122"/>
                <a:sym typeface="+mn-ea"/>
              </a:rPr>
              <a:t>3</a:t>
            </a:r>
            <a:r>
              <a:rPr lang="zh-CN" altLang="en-US" sz="2600" b="1" spc="-5" dirty="0">
                <a:latin typeface="Times New Roman" panose="02020603050405020304" charset="0"/>
                <a:ea typeface="楷体" panose="02010609060101010101" charset="-122"/>
                <a:cs typeface="新宋体" panose="02010609030101010101" charset="-122"/>
                <a:sym typeface="+mn-ea"/>
              </a:rPr>
              <a:t>个矩阵做DCT转换。</a:t>
            </a:r>
          </a:p>
        </p:txBody>
      </p:sp>
      <p:graphicFrame>
        <p:nvGraphicFramePr>
          <p:cNvPr id="2" name="对象 1">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41061"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4889500" y="3673475"/>
                        <a:ext cx="914400" cy="215900"/>
                      </a:xfrm>
                      <a:prstGeom prst="rect">
                        <a:avLst/>
                      </a:prstGeom>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4761303"/>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6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       </a:t>
            </a:r>
          </a:p>
        </p:txBody>
      </p:sp>
      <p:graphicFrame>
        <p:nvGraphicFramePr>
          <p:cNvPr id="2" name="对象 1">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42185"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4889500" y="3673475"/>
                        <a:ext cx="914400" cy="215900"/>
                      </a:xfrm>
                      <a:prstGeom prst="rect">
                        <a:avLst/>
                      </a:prstGeom>
                    </p:spPr>
                  </p:pic>
                </p:oleObj>
              </mc:Fallback>
            </mc:AlternateContent>
          </a:graphicData>
        </a:graphic>
      </p:graphicFrame>
      <p:graphicFrame>
        <p:nvGraphicFramePr>
          <p:cNvPr id="8" name="对象 388108"/>
          <p:cNvGraphicFramePr/>
          <p:nvPr/>
        </p:nvGraphicFramePr>
        <p:xfrm>
          <a:off x="1358901" y="3122930"/>
          <a:ext cx="8462010" cy="2593340"/>
        </p:xfrm>
        <a:graphic>
          <a:graphicData uri="http://schemas.openxmlformats.org/presentationml/2006/ole">
            <mc:AlternateContent xmlns:mc="http://schemas.openxmlformats.org/markup-compatibility/2006">
              <mc:Choice xmlns:v="urn:schemas-microsoft-com:vml" Requires="v">
                <p:oleObj spid="_x0000_s42186" r:id="rId7" imgW="4000500" imgH="1320165" progId="Equation.3">
                  <p:embed/>
                </p:oleObj>
              </mc:Choice>
              <mc:Fallback>
                <p:oleObj r:id="rId7" imgW="4000500" imgH="1320165" progId="Equation.3">
                  <p:embed/>
                  <p:pic>
                    <p:nvPicPr>
                      <p:cNvPr id="0" name="图片 3148"/>
                      <p:cNvPicPr/>
                      <p:nvPr/>
                    </p:nvPicPr>
                    <p:blipFill>
                      <a:blip r:embed="rId8"/>
                      <a:stretch>
                        <a:fillRect/>
                      </a:stretch>
                    </p:blipFill>
                    <p:spPr>
                      <a:xfrm>
                        <a:off x="1358901" y="3122930"/>
                        <a:ext cx="8462010" cy="2593340"/>
                      </a:xfrm>
                      <a:prstGeom prst="rect">
                        <a:avLst/>
                      </a:prstGeom>
                      <a:solidFill>
                        <a:srgbClr val="88E9BD"/>
                      </a:solidFill>
                      <a:ln w="12700" cap="flat" cmpd="sng">
                        <a:solidFill>
                          <a:srgbClr val="120EB2"/>
                        </a:solidFill>
                        <a:prstDash val="solid"/>
                        <a:miter/>
                        <a:headEnd type="none" w="med" len="med"/>
                        <a:tailEnd type="none" w="med" len="med"/>
                      </a:ln>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4761303"/>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sym typeface="+mn-ea"/>
              </a:rPr>
              <a:t>经过DCT转换，矩阵的“能量”被全部集中在左上角上的直流分量F(0,0</a:t>
            </a:r>
            <a:r>
              <a:rPr lang="en-US" altLang="zh-CN" sz="2600" spc="-5" dirty="0">
                <a:latin typeface="Times New Roman" panose="02020603050405020304" charset="0"/>
                <a:ea typeface="楷体" panose="02010609060101010101" charset="-122"/>
                <a:cs typeface="新宋体" panose="02010609030101010101" charset="-122"/>
                <a:sym typeface="+mn-ea"/>
              </a:rPr>
              <a:t>)</a:t>
            </a:r>
            <a:r>
              <a:rPr lang="zh-CN" altLang="en-US" sz="2600" spc="-5" dirty="0">
                <a:latin typeface="Times New Roman" panose="02020603050405020304" charset="0"/>
                <a:ea typeface="楷体" panose="02010609060101010101" charset="-122"/>
                <a:cs typeface="新宋体" panose="02010609030101010101" charset="-122"/>
                <a:sym typeface="+mn-ea"/>
              </a:rPr>
              <a:t>上其他位置都变成了0。    </a:t>
            </a:r>
          </a:p>
        </p:txBody>
      </p:sp>
      <p:graphicFrame>
        <p:nvGraphicFramePr>
          <p:cNvPr id="2" name="对象 1">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43109"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4889500" y="3673475"/>
                        <a:ext cx="914400" cy="215900"/>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1143635" y="3162300"/>
            <a:ext cx="8896985" cy="2263140"/>
          </a:xfrm>
          <a:prstGeom prst="rect">
            <a:avLst/>
          </a:prstGeom>
        </p:spPr>
      </p:pic>
      <p:sp>
        <p:nvSpPr>
          <p:cNvPr id="4" name="爆炸形 2 3"/>
          <p:cNvSpPr/>
          <p:nvPr/>
        </p:nvSpPr>
        <p:spPr>
          <a:xfrm>
            <a:off x="6451600" y="2820670"/>
            <a:ext cx="1261110" cy="839470"/>
          </a:xfrm>
          <a:prstGeom prst="irregularSeal2">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01700" y="1134745"/>
            <a:ext cx="6664325" cy="579646"/>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8.1.1 编码冗余</a:t>
            </a:r>
          </a:p>
        </p:txBody>
      </p:sp>
      <p:grpSp>
        <p:nvGrpSpPr>
          <p:cNvPr id="18" name="组合 17"/>
          <p:cNvGrpSpPr/>
          <p:nvPr/>
        </p:nvGrpSpPr>
        <p:grpSpPr>
          <a:xfrm>
            <a:off x="-2540" y="-11430"/>
            <a:ext cx="7389495" cy="7573010"/>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pic>
        <p:nvPicPr>
          <p:cNvPr id="5" name="图片 4"/>
          <p:cNvPicPr>
            <a:picLocks noChangeAspect="1"/>
          </p:cNvPicPr>
          <p:nvPr/>
        </p:nvPicPr>
        <p:blipFill>
          <a:blip r:embed="rId5"/>
          <a:srcRect r="38840"/>
          <a:stretch>
            <a:fillRect/>
          </a:stretch>
        </p:blipFill>
        <p:spPr>
          <a:xfrm>
            <a:off x="5539105" y="3319450"/>
            <a:ext cx="4927600" cy="4145682"/>
          </a:xfrm>
          <a:prstGeom prst="rect">
            <a:avLst/>
          </a:prstGeom>
        </p:spPr>
      </p:pic>
      <p:sp>
        <p:nvSpPr>
          <p:cNvPr id="6" name="文本框 5"/>
          <p:cNvSpPr txBox="1"/>
          <p:nvPr/>
        </p:nvSpPr>
        <p:spPr>
          <a:xfrm>
            <a:off x="973455" y="1751965"/>
            <a:ext cx="4565650" cy="518160"/>
          </a:xfrm>
          <a:prstGeom prst="rect">
            <a:avLst/>
          </a:prstGeom>
          <a:noFill/>
        </p:spPr>
        <p:txBody>
          <a:bodyPr wrap="square" rtlCol="0">
            <a:spAutoFit/>
          </a:bodyPr>
          <a:lstStyle/>
          <a:p>
            <a:pPr algn="l"/>
            <a:r>
              <a:rPr lang="zh-CN" sz="2800" spc="-5" dirty="0">
                <a:latin typeface="Times New Roman" panose="02020603050405020304" pitchFamily="18" charset="0"/>
                <a:cs typeface="Times New Roman" panose="02020603050405020304" pitchFamily="18" charset="0"/>
                <a:sym typeface="+mn-ea"/>
              </a:rPr>
              <a:t>实例</a:t>
            </a:r>
            <a:r>
              <a:rPr lang="en-US" altLang="zh-CN" sz="2800" spc="-5" dirty="0">
                <a:latin typeface="Times New Roman" panose="02020603050405020304" pitchFamily="18" charset="0"/>
                <a:cs typeface="Times New Roman" panose="02020603050405020304" pitchFamily="18" charset="0"/>
                <a:sym typeface="+mn-ea"/>
              </a:rPr>
              <a:t>8-1</a:t>
            </a:r>
          </a:p>
        </p:txBody>
      </p:sp>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1782763264"/>
              </p:ext>
            </p:extLst>
          </p:nvPr>
        </p:nvGraphicFramePr>
        <p:xfrm>
          <a:off x="973454" y="2441465"/>
          <a:ext cx="4144645" cy="1703705"/>
        </p:xfrm>
        <a:graphic>
          <a:graphicData uri="http://schemas.openxmlformats.org/presentationml/2006/ole">
            <mc:AlternateContent xmlns:mc="http://schemas.openxmlformats.org/markup-compatibility/2006">
              <mc:Choice xmlns:v="urn:schemas-microsoft-com:vml" Requires="v">
                <p:oleObj spid="_x0000_s3173" r:id="rId6" imgW="1968500" imgH="862965" progId="Equation.KSEE3">
                  <p:embed/>
                </p:oleObj>
              </mc:Choice>
              <mc:Fallback>
                <p:oleObj r:id="rId6" imgW="1968500" imgH="862965" progId="Equation.KSEE3">
                  <p:embed/>
                  <p:pic>
                    <p:nvPicPr>
                      <p:cNvPr id="0" name="图片 1024"/>
                      <p:cNvPicPr/>
                      <p:nvPr/>
                    </p:nvPicPr>
                    <p:blipFill>
                      <a:blip r:embed="rId7"/>
                      <a:stretch>
                        <a:fillRect/>
                      </a:stretch>
                    </p:blipFill>
                    <p:spPr>
                      <a:xfrm>
                        <a:off x="973454" y="2441465"/>
                        <a:ext cx="4144645" cy="17037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513063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3</a:t>
            </a:r>
            <a:r>
              <a:rPr lang="zh-CN" altLang="en-US" sz="2600" spc="-5" dirty="0">
                <a:latin typeface="Times New Roman" panose="02020603050405020304" charset="0"/>
                <a:ea typeface="楷体" panose="02010609060101010101" charset="-122"/>
                <a:cs typeface="新宋体" panose="02010609030101010101" charset="-122"/>
              </a:rPr>
              <a:t>步</a:t>
            </a:r>
            <a:r>
              <a:rPr lang="zh-CN" altLang="en-US" sz="2600" spc="-5">
                <a:latin typeface="Times New Roman" panose="02020603050405020304" charset="0"/>
                <a:ea typeface="楷体" panose="02010609060101010101" charset="-122"/>
                <a:cs typeface="新宋体" panose="02010609030101010101" charset="-122"/>
              </a:rPr>
              <a:t>：</a:t>
            </a:r>
            <a:r>
              <a:rPr sz="2600" spc="-5" smtClean="0">
                <a:latin typeface="Times New Roman" panose="02020603050405020304" charset="0"/>
                <a:ea typeface="楷体" panose="02010609060101010101" charset="-122"/>
                <a:cs typeface="新宋体" panose="02010609030101010101" charset="-122"/>
              </a:rPr>
              <a:t>离散余弦变换</a:t>
            </a:r>
            <a:r>
              <a:rPr lang="en-US" sz="2600" spc="-5" smtClean="0">
                <a:latin typeface="Times New Roman" panose="02020603050405020304" charset="0"/>
                <a:ea typeface="楷体" panose="02010609060101010101" charset="-122"/>
                <a:cs typeface="新宋体" panose="02010609030101010101" charset="-122"/>
              </a:rPr>
              <a:t>DCT</a:t>
            </a:r>
            <a:endParaRPr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sz="2600" spc="-5" dirty="0">
                <a:latin typeface="Times New Roman" panose="02020603050405020304" charset="0"/>
                <a:ea typeface="楷体" panose="02010609060101010101" charset="-122"/>
                <a:cs typeface="新宋体" panose="02010609030101010101" charset="-122"/>
              </a:rPr>
              <a:t>模拟图像矩阵经过变换得到的矩阵</a:t>
            </a:r>
          </a:p>
          <a:p>
            <a:pPr marL="12700" indent="0" defTabSz="0">
              <a:lnSpc>
                <a:spcPct val="150000"/>
              </a:lnSpc>
              <a:buFont typeface="Arial" panose="020B0604020202020204" pitchFamily="34" charset="0"/>
              <a:buNone/>
              <a:tabLst>
                <a:tab pos="423545" algn="l"/>
              </a:tabLst>
            </a:pPr>
            <a:endParaRPr lang="zh-CN" sz="3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3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ea typeface="楷体" panose="02010609060101010101" charset="-122"/>
                <a:cs typeface="新宋体" panose="02010609030101010101" charset="-122"/>
                <a:sym typeface="+mn-ea"/>
              </a:rPr>
              <a:t>经过DCT转换会有类似的效果，</a:t>
            </a:r>
            <a:r>
              <a:rPr lang="zh-CN" altLang="en-US" sz="2400" b="1" u="sng" spc="-5" dirty="0">
                <a:solidFill>
                  <a:srgbClr val="FF0000"/>
                </a:solidFill>
                <a:latin typeface="Times New Roman" panose="02020603050405020304" charset="0"/>
                <a:ea typeface="楷体" panose="02010609060101010101" charset="-122"/>
                <a:cs typeface="新宋体" panose="02010609030101010101" charset="-122"/>
                <a:sym typeface="+mn-ea"/>
              </a:rPr>
              <a:t>左上角的直流分量</a:t>
            </a:r>
            <a:r>
              <a:rPr lang="zh-CN" altLang="en-US" sz="2400" spc="-5" dirty="0">
                <a:latin typeface="Times New Roman" panose="02020603050405020304" charset="0"/>
                <a:ea typeface="楷体" panose="02010609060101010101" charset="-122"/>
                <a:cs typeface="新宋体" panose="02010609030101010101" charset="-122"/>
                <a:sym typeface="+mn-ea"/>
              </a:rPr>
              <a:t>保存了一个大的数值，其它的分量都接近于0。</a:t>
            </a:r>
          </a:p>
        </p:txBody>
      </p:sp>
      <p:graphicFrame>
        <p:nvGraphicFramePr>
          <p:cNvPr id="2" name="对象 1">
            <a:hlinkClick r:id="" action="ppaction://ole?verb=0"/>
          </p:cNvPr>
          <p:cNvGraphicFramePr>
            <a:graphicFrameLocks noChangeAspect="1"/>
          </p:cNvGraphicFramePr>
          <p:nvPr/>
        </p:nvGraphicFramePr>
        <p:xfrm>
          <a:off x="4889500" y="3673475"/>
          <a:ext cx="914400" cy="215900"/>
        </p:xfrm>
        <a:graphic>
          <a:graphicData uri="http://schemas.openxmlformats.org/presentationml/2006/ole">
            <mc:AlternateContent xmlns:mc="http://schemas.openxmlformats.org/markup-compatibility/2006">
              <mc:Choice xmlns:v="urn:schemas-microsoft-com:vml" Requires="v">
                <p:oleObj spid="_x0000_s44133"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4889500" y="3673475"/>
                        <a:ext cx="914400" cy="21590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1428115" y="3673475"/>
            <a:ext cx="8491855" cy="1874520"/>
          </a:xfrm>
          <a:prstGeom prst="rect">
            <a:avLst/>
          </a:prstGeom>
        </p:spPr>
      </p:pic>
      <p:sp>
        <p:nvSpPr>
          <p:cNvPr id="7" name="爆炸形 2 6"/>
          <p:cNvSpPr/>
          <p:nvPr/>
        </p:nvSpPr>
        <p:spPr>
          <a:xfrm>
            <a:off x="4843780" y="3270250"/>
            <a:ext cx="1261110" cy="839470"/>
          </a:xfrm>
          <a:prstGeom prst="irregularSeal2">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526351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4</a:t>
            </a:r>
            <a:r>
              <a:rPr lang="zh-CN" altLang="en-US" sz="2600" spc="-5" dirty="0">
                <a:latin typeface="Times New Roman" panose="02020603050405020304" charset="0"/>
                <a:ea typeface="楷体" panose="02010609060101010101" charset="-122"/>
                <a:cs typeface="新宋体" panose="02010609030101010101" charset="-122"/>
              </a:rPr>
              <a:t>步：</a:t>
            </a:r>
            <a:r>
              <a:rPr lang="zh-CN" sz="2600" spc="-5" dirty="0">
                <a:latin typeface="Times New Roman" panose="02020603050405020304" charset="0"/>
                <a:ea typeface="楷体" panose="02010609060101010101" charset="-122"/>
                <a:cs typeface="新宋体" panose="02010609030101010101" charset="-122"/>
              </a:rPr>
              <a:t>数据量化</a:t>
            </a: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ea typeface="楷体" panose="02010609060101010101" charset="-122"/>
                <a:cs typeface="新宋体" panose="02010609030101010101" charset="-122"/>
                <a:sym typeface="+mn-ea"/>
              </a:rPr>
              <a:t>经过颜色空间转换和离散余弦变换，每一个8</a:t>
            </a:r>
            <a:r>
              <a:rPr lang="zh-CN" altLang="en-US" sz="2400" spc="-5" dirty="0">
                <a:latin typeface="Times New Roman" panose="02020603050405020304" charset="0"/>
                <a:ea typeface="楷体" panose="02010609060101010101" charset="-122"/>
                <a:cs typeface="宋体" panose="02010600030101010101" pitchFamily="2" charset="-122"/>
                <a:sym typeface="+mn-ea"/>
              </a:rPr>
              <a:t>×</a:t>
            </a:r>
            <a:r>
              <a:rPr lang="zh-CN" altLang="en-US" sz="2400" spc="-5" dirty="0">
                <a:latin typeface="Times New Roman" panose="02020603050405020304" charset="0"/>
                <a:ea typeface="楷体" panose="02010609060101010101" charset="-122"/>
                <a:cs typeface="新宋体" panose="02010609030101010101" charset="-122"/>
                <a:sym typeface="+mn-ea"/>
              </a:rPr>
              <a:t>8的图像块都变成了三个8</a:t>
            </a:r>
            <a:r>
              <a:rPr lang="zh-CN" altLang="en-US" sz="2400" spc="-5" dirty="0">
                <a:latin typeface="Times New Roman" panose="02020603050405020304" charset="0"/>
                <a:ea typeface="楷体" panose="02010609060101010101" charset="-122"/>
                <a:cs typeface="宋体" panose="02010600030101010101" pitchFamily="2" charset="-122"/>
                <a:sym typeface="+mn-ea"/>
              </a:rPr>
              <a:t>×</a:t>
            </a:r>
            <a:r>
              <a:rPr lang="zh-CN" altLang="en-US" sz="2400" spc="-5" dirty="0">
                <a:latin typeface="Times New Roman" panose="02020603050405020304" charset="0"/>
                <a:ea typeface="楷体" panose="02010609060101010101" charset="-122"/>
                <a:cs typeface="新宋体" panose="02010609030101010101" charset="-122"/>
                <a:sym typeface="+mn-ea"/>
              </a:rPr>
              <a:t>8的浮点数矩阵，分别表示Y,Cr,Cb数据，以其中</a:t>
            </a:r>
            <a:r>
              <a:rPr lang="zh-CN" altLang="en-US" sz="2400" b="1" spc="-5" dirty="0">
                <a:solidFill>
                  <a:srgbClr val="FF0000"/>
                </a:solidFill>
                <a:latin typeface="Times New Roman" panose="02020603050405020304" charset="0"/>
                <a:ea typeface="楷体" panose="02010609060101010101" charset="-122"/>
                <a:cs typeface="新宋体" panose="02010609030101010101" charset="-122"/>
                <a:sym typeface="+mn-ea"/>
              </a:rPr>
              <a:t>某个亮度</a:t>
            </a:r>
            <a:r>
              <a:rPr lang="zh-CN" altLang="en-US" sz="2400" spc="-5" dirty="0">
                <a:latin typeface="Times New Roman" panose="02020603050405020304" charset="0"/>
                <a:ea typeface="楷体" panose="02010609060101010101" charset="-122"/>
                <a:cs typeface="新宋体" panose="02010609030101010101" charset="-122"/>
                <a:sym typeface="+mn-ea"/>
              </a:rPr>
              <a:t>数据矩阵举例</a:t>
            </a: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ea typeface="楷体" panose="02010609060101010101" charset="-122"/>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r>
              <a:rPr lang="en-US" altLang="zh-CN" sz="2400" spc="-5" dirty="0">
                <a:latin typeface="Times New Roman" panose="02020603050405020304" charset="0"/>
                <a:ea typeface="楷体" panose="02010609060101010101" charset="-122"/>
                <a:cs typeface="新宋体" panose="02010609030101010101" charset="-122"/>
                <a:sym typeface="+mn-ea"/>
              </a:rPr>
              <a:t>JPEG</a:t>
            </a:r>
            <a:r>
              <a:rPr lang="zh-CN" altLang="en-US" sz="2400" spc="-5" dirty="0">
                <a:latin typeface="Times New Roman" panose="02020603050405020304" charset="0"/>
                <a:ea typeface="楷体" panose="02010609060101010101" charset="-122"/>
                <a:cs typeface="新宋体" panose="02010609030101010101" charset="-122"/>
                <a:sym typeface="+mn-ea"/>
              </a:rPr>
              <a:t>给出了</a:t>
            </a:r>
            <a:r>
              <a:rPr lang="en-US" altLang="zh-CN" sz="2400" spc="-5" dirty="0">
                <a:latin typeface="Times New Roman" panose="02020603050405020304" charset="0"/>
                <a:ea typeface="楷体" panose="02010609060101010101" charset="-122"/>
                <a:cs typeface="新宋体" panose="02010609030101010101" charset="-122"/>
                <a:sym typeface="+mn-ea"/>
              </a:rPr>
              <a:t>2</a:t>
            </a:r>
            <a:r>
              <a:rPr lang="zh-CN" altLang="en-US" sz="2400" spc="-5" dirty="0">
                <a:latin typeface="Times New Roman" panose="02020603050405020304" charset="0"/>
                <a:ea typeface="楷体" panose="02010609060101010101" charset="-122"/>
                <a:cs typeface="新宋体" panose="02010609030101010101" charset="-122"/>
                <a:sym typeface="+mn-ea"/>
              </a:rPr>
              <a:t>个表：标准亮度量化表和标准色差量化表。</a:t>
            </a:r>
          </a:p>
        </p:txBody>
      </p:sp>
      <p:pic>
        <p:nvPicPr>
          <p:cNvPr id="3" name="图片 2"/>
          <p:cNvPicPr>
            <a:picLocks noChangeAspect="1"/>
          </p:cNvPicPr>
          <p:nvPr/>
        </p:nvPicPr>
        <p:blipFill>
          <a:blip r:embed="rId4"/>
          <a:srcRect l="4826"/>
          <a:stretch>
            <a:fillRect/>
          </a:stretch>
        </p:blipFill>
        <p:spPr>
          <a:xfrm>
            <a:off x="1896745" y="4307205"/>
            <a:ext cx="7863840" cy="2209800"/>
          </a:xfrm>
          <a:prstGeom prst="rect">
            <a:avLst/>
          </a:prstGeom>
        </p:spPr>
      </p:pic>
    </p:spTree>
  </p:cSld>
  <p:clrMapOvr>
    <a:masterClrMapping/>
  </p:clrMapOvr>
  <p:transition>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530923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4</a:t>
            </a:r>
            <a:r>
              <a:rPr lang="zh-CN" altLang="en-US" sz="2600" spc="-5" dirty="0">
                <a:latin typeface="Times New Roman" panose="02020603050405020304" charset="0"/>
                <a:ea typeface="楷体" panose="02010609060101010101" charset="-122"/>
                <a:cs typeface="新宋体" panose="02010609030101010101" charset="-122"/>
              </a:rPr>
              <a:t>步：</a:t>
            </a:r>
            <a:r>
              <a:rPr lang="zh-CN" sz="2600" spc="-5" dirty="0">
                <a:latin typeface="Times New Roman" panose="02020603050405020304" charset="0"/>
                <a:ea typeface="楷体" panose="02010609060101010101" charset="-122"/>
                <a:cs typeface="新宋体" panose="02010609030101010101" charset="-122"/>
              </a:rPr>
              <a:t>数据量化</a:t>
            </a: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endParaRPr lang="zh-CN" sz="2600" spc="-5" dirty="0">
              <a:latin typeface="Times New Roman" panose="02020603050405020304" charset="0"/>
              <a:ea typeface="楷体" panose="02010609060101010101" charset="-122"/>
              <a:cs typeface="新宋体" panose="02010609030101010101" charset="-122"/>
            </a:endParaRPr>
          </a:p>
          <a:p>
            <a:pPr marL="12700" indent="0" defTabSz="0">
              <a:lnSpc>
                <a:spcPct val="150000"/>
              </a:lnSpc>
              <a:buFont typeface="Arial" panose="020B0604020202020204" pitchFamily="34" charset="0"/>
              <a:buNone/>
              <a:tabLst>
                <a:tab pos="423545" algn="l"/>
              </a:tabLst>
            </a:pPr>
            <a:r>
              <a:rPr lang="zh-CN" sz="2600" spc="-5" dirty="0">
                <a:latin typeface="Times New Roman" panose="02020603050405020304" charset="0"/>
                <a:ea typeface="楷体" panose="02010609060101010101" charset="-122"/>
                <a:cs typeface="新宋体" panose="02010609030101010101" charset="-122"/>
              </a:rPr>
              <a:t>转换后大部分数据变换为</a:t>
            </a:r>
            <a:r>
              <a:rPr lang="en-US" altLang="zh-CN" sz="2600" spc="-5" dirty="0">
                <a:latin typeface="Times New Roman" panose="02020603050405020304" charset="0"/>
                <a:ea typeface="楷体" panose="02010609060101010101" charset="-122"/>
                <a:cs typeface="新宋体" panose="02010609030101010101" charset="-122"/>
              </a:rPr>
              <a:t>0</a:t>
            </a:r>
            <a:r>
              <a:rPr lang="zh-CN" altLang="en-US" sz="2600" spc="-5" dirty="0">
                <a:latin typeface="Times New Roman" panose="02020603050405020304" charset="0"/>
                <a:ea typeface="楷体" panose="02010609060101010101" charset="-122"/>
                <a:cs typeface="新宋体" panose="02010609030101010101" charset="-122"/>
              </a:rPr>
              <a:t>，为后续压缩提供了基础。</a:t>
            </a:r>
            <a:r>
              <a:rPr lang="en-US" altLang="zh-CN" sz="2600" spc="-5" dirty="0">
                <a:solidFill>
                  <a:srgbClr val="FF0000"/>
                </a:solidFill>
                <a:latin typeface="Times New Roman" panose="02020603050405020304" charset="0"/>
                <a:ea typeface="楷体" panose="02010609060101010101" charset="-122"/>
                <a:cs typeface="新宋体" panose="02010609030101010101" charset="-122"/>
              </a:rPr>
              <a:t>[</a:t>
            </a:r>
            <a:r>
              <a:rPr lang="zh-CN" altLang="en-US" sz="2600" spc="-5" dirty="0">
                <a:solidFill>
                  <a:srgbClr val="FF0000"/>
                </a:solidFill>
                <a:latin typeface="Times New Roman" panose="02020603050405020304" charset="0"/>
                <a:ea typeface="楷体" panose="02010609060101010101" charset="-122"/>
                <a:cs typeface="新宋体" panose="02010609030101010101" charset="-122"/>
              </a:rPr>
              <a:t>-26,-3,0,-3,-2,-6,2,-4,1,-3,0,1,5,,1,2,-1,1,-1,2,0,0,0,0,0,-1,-1,0,0,0,0,…,0,0</a:t>
            </a:r>
            <a:r>
              <a:rPr lang="en-US" altLang="zh-CN" sz="2600" spc="-5" dirty="0">
                <a:solidFill>
                  <a:srgbClr val="FF0000"/>
                </a:solidFill>
                <a:latin typeface="Times New Roman" panose="02020603050405020304" charset="0"/>
                <a:ea typeface="楷体" panose="02010609060101010101" charset="-122"/>
                <a:cs typeface="新宋体" panose="02010609030101010101" charset="-122"/>
              </a:rPr>
              <a:t>]</a:t>
            </a:r>
            <a:endParaRPr lang="en-US" altLang="zh-CN" sz="2600" spc="-5" dirty="0">
              <a:solidFill>
                <a:srgbClr val="FF0000"/>
              </a:solidFill>
              <a:latin typeface="Times New Roman" panose="02020603050405020304" charset="0"/>
              <a:ea typeface="楷体" panose="02010609060101010101" charset="-122"/>
              <a:cs typeface="新宋体" panose="02010609030101010101" charset="-122"/>
              <a:sym typeface="+mn-ea"/>
            </a:endParaRPr>
          </a:p>
        </p:txBody>
      </p:sp>
      <p:graphicFrame>
        <p:nvGraphicFramePr>
          <p:cNvPr id="2" name="对象 1">
            <a:hlinkClick r:id="" action="ppaction://ole?verb=0"/>
          </p:cNvPr>
          <p:cNvGraphicFramePr>
            <a:graphicFrameLocks noChangeAspect="1"/>
          </p:cNvGraphicFramePr>
          <p:nvPr/>
        </p:nvGraphicFramePr>
        <p:xfrm>
          <a:off x="1245870" y="3020695"/>
          <a:ext cx="2129155" cy="949325"/>
        </p:xfrm>
        <a:graphic>
          <a:graphicData uri="http://schemas.openxmlformats.org/presentationml/2006/ole">
            <mc:AlternateContent xmlns:mc="http://schemas.openxmlformats.org/markup-compatibility/2006">
              <mc:Choice xmlns:v="urn:schemas-microsoft-com:vml" Requires="v">
                <p:oleObj spid="_x0000_s45157" r:id="rId5" imgW="1054100" imgH="469900" progId="Equation.KSEE3">
                  <p:embed/>
                </p:oleObj>
              </mc:Choice>
              <mc:Fallback>
                <p:oleObj r:id="rId5" imgW="1054100" imgH="469900" progId="Equation.KSEE3">
                  <p:embed/>
                  <p:pic>
                    <p:nvPicPr>
                      <p:cNvPr id="0" name="图片 5120"/>
                      <p:cNvPicPr/>
                      <p:nvPr/>
                    </p:nvPicPr>
                    <p:blipFill>
                      <a:blip r:embed="rId6"/>
                      <a:stretch>
                        <a:fillRect/>
                      </a:stretch>
                    </p:blipFill>
                    <p:spPr>
                      <a:xfrm>
                        <a:off x="1245870" y="3020695"/>
                        <a:ext cx="2129155" cy="949325"/>
                      </a:xfrm>
                      <a:prstGeom prst="rect">
                        <a:avLst/>
                      </a:prstGeom>
                    </p:spPr>
                  </p:pic>
                </p:oleObj>
              </mc:Fallback>
            </mc:AlternateContent>
          </a:graphicData>
        </a:graphic>
      </p:graphicFrame>
      <p:pic>
        <p:nvPicPr>
          <p:cNvPr id="4" name="图片 3"/>
          <p:cNvPicPr>
            <a:picLocks noChangeAspect="1"/>
          </p:cNvPicPr>
          <p:nvPr/>
        </p:nvPicPr>
        <p:blipFill>
          <a:blip r:embed="rId7"/>
          <a:stretch>
            <a:fillRect/>
          </a:stretch>
        </p:blipFill>
        <p:spPr>
          <a:xfrm>
            <a:off x="796925" y="4086225"/>
            <a:ext cx="9775825" cy="1653540"/>
          </a:xfrm>
          <a:prstGeom prst="rect">
            <a:avLst/>
          </a:prstGeom>
        </p:spPr>
      </p:pic>
    </p:spTree>
  </p:cSld>
  <p:clrMapOvr>
    <a:masterClrMapping/>
  </p:clrMapOvr>
  <p:transition>
    <p:blinds/>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293179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算法思想</a:t>
            </a:r>
            <a:r>
              <a:rPr lang="en-US" altLang="zh-CN" sz="2600" spc="-5" dirty="0">
                <a:latin typeface="Times New Roman" panose="02020603050405020304" charset="0"/>
                <a:cs typeface="新宋体" panose="02010609030101010101" charset="-122"/>
              </a:rPr>
              <a:t>(</a:t>
            </a:r>
            <a:r>
              <a:rPr lang="zh-CN" altLang="en-US" sz="2600" spc="-5" dirty="0">
                <a:latin typeface="Times New Roman" panose="02020603050405020304" charset="0"/>
                <a:cs typeface="新宋体" panose="02010609030101010101" charset="-122"/>
              </a:rPr>
              <a:t>略</a:t>
            </a:r>
            <a:r>
              <a:rPr lang="en-US" altLang="zh-CN" sz="2600" spc="-5" dirty="0">
                <a:latin typeface="Times New Roman" panose="02020603050405020304" charset="0"/>
                <a:cs typeface="新宋体" panose="02010609030101010101" charset="-122"/>
              </a:rPr>
              <a:t>)</a:t>
            </a:r>
          </a:p>
          <a:p>
            <a:pPr marL="12700" indent="0" defTabSz="0" fontAlgn="auto" latinLnBrk="1">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实例分析</a:t>
            </a:r>
            <a:r>
              <a:rPr lang="en-US" altLang="zh-CN" sz="2600" spc="-5" dirty="0">
                <a:latin typeface="Times New Roman" panose="02020603050405020304" charset="0"/>
                <a:cs typeface="新宋体" panose="02010609030101010101" charset="-122"/>
              </a:rPr>
              <a:t>:[</a:t>
            </a:r>
            <a:r>
              <a:rPr lang="en-US" altLang="zh-CN" sz="2200" b="1" spc="-5" dirty="0">
                <a:solidFill>
                  <a:srgbClr val="FF0000"/>
                </a:solidFill>
                <a:latin typeface="Times New Roman" panose="02020603050405020304" charset="0"/>
                <a:cs typeface="新宋体" panose="02010609030101010101" charset="-122"/>
              </a:rPr>
              <a:t>35,7,0,0,0,-6,-2,0,0,-9,0,0,0,0,0,0,0,0,0,0,0,0,0,0,0,0,0,0,8,0,0,0,…,0</a:t>
            </a:r>
            <a:r>
              <a:rPr lang="en-US" altLang="zh-CN" sz="2600" spc="-5" dirty="0">
                <a:latin typeface="Times New Roman" panose="02020603050405020304" charset="0"/>
                <a:cs typeface="新宋体" panose="02010609030101010101" charset="-122"/>
              </a:rPr>
              <a:t>]</a:t>
            </a:r>
          </a:p>
          <a:p>
            <a:pPr marL="12700" indent="0" defTabSz="0" fontAlgn="auto" latinLnBrk="1">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可知</a:t>
            </a:r>
            <a:r>
              <a:rPr lang="en-US" altLang="zh-CN" sz="2600" spc="-5" dirty="0">
                <a:latin typeface="Times New Roman" panose="02020603050405020304" charset="0"/>
                <a:cs typeface="新宋体" panose="02010609030101010101" charset="-122"/>
              </a:rPr>
              <a:t>0</a:t>
            </a:r>
            <a:r>
              <a:rPr lang="zh-CN" altLang="en-US" sz="2600" spc="-5" dirty="0">
                <a:latin typeface="Times New Roman" panose="02020603050405020304" charset="0"/>
                <a:cs typeface="新宋体" panose="02010609030101010101" charset="-122"/>
              </a:rPr>
              <a:t>出现的概率极高，需要对大部分的</a:t>
            </a:r>
            <a:r>
              <a:rPr lang="en-US" altLang="zh-CN" sz="2600" spc="-5" dirty="0">
                <a:latin typeface="Times New Roman" panose="02020603050405020304" charset="0"/>
                <a:cs typeface="新宋体" panose="02010609030101010101" charset="-122"/>
              </a:rPr>
              <a:t>0</a:t>
            </a:r>
            <a:r>
              <a:rPr lang="zh-CN" altLang="en-US" sz="2600" spc="-5" dirty="0">
                <a:latin typeface="Times New Roman" panose="02020603050405020304" charset="0"/>
                <a:cs typeface="新宋体" panose="02010609030101010101" charset="-122"/>
              </a:rPr>
              <a:t>进行处理。</a:t>
            </a:r>
            <a:endParaRPr lang="zh-CN" altLang="en-US" sz="2400" spc="-5" dirty="0">
              <a:latin typeface="Times New Roman" panose="02020603050405020304" charset="0"/>
              <a:cs typeface="新宋体" panose="02010609030101010101" charset="-122"/>
              <a:sym typeface="+mn-ea"/>
            </a:endParaRPr>
          </a:p>
        </p:txBody>
      </p:sp>
      <p:graphicFrame>
        <p:nvGraphicFramePr>
          <p:cNvPr id="3" name="表格 2"/>
          <p:cNvGraphicFramePr/>
          <p:nvPr/>
        </p:nvGraphicFramePr>
        <p:xfrm>
          <a:off x="1022350" y="4949825"/>
          <a:ext cx="9551035" cy="670562"/>
        </p:xfrm>
        <a:graphic>
          <a:graphicData uri="http://schemas.openxmlformats.org/drawingml/2006/table">
            <a:tbl>
              <a:tblPr firstRow="1" bandRow="1">
                <a:tableStyleId>{5940675A-B579-460E-94D1-54222C63F5DA}</a:tableStyleId>
              </a:tblPr>
              <a:tblGrid>
                <a:gridCol w="1270000">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gridCol w="1172845">
                  <a:extLst>
                    <a:ext uri="{9D8B030D-6E8A-4147-A177-3AD203B41FA5}">
                      <a16:colId xmlns:a16="http://schemas.microsoft.com/office/drawing/2014/main" val="20002"/>
                    </a:ext>
                  </a:extLst>
                </a:gridCol>
                <a:gridCol w="1170940">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383665">
                  <a:extLst>
                    <a:ext uri="{9D8B030D-6E8A-4147-A177-3AD203B41FA5}">
                      <a16:colId xmlns:a16="http://schemas.microsoft.com/office/drawing/2014/main" val="20006"/>
                    </a:ext>
                  </a:extLst>
                </a:gridCol>
                <a:gridCol w="1133475">
                  <a:extLst>
                    <a:ext uri="{9D8B030D-6E8A-4147-A177-3AD203B41FA5}">
                      <a16:colId xmlns:a16="http://schemas.microsoft.com/office/drawing/2014/main" val="20007"/>
                    </a:ext>
                  </a:extLst>
                </a:gridCol>
              </a:tblGrid>
              <a:tr h="335280">
                <a:tc>
                  <a:txBody>
                    <a:bodyPr/>
                    <a:lstStyle/>
                    <a:p>
                      <a:pPr marL="0" indent="0" algn="l">
                        <a:buNone/>
                      </a:pPr>
                      <a:r>
                        <a:rPr lang="zh-CN" altLang="en-US" sz="2200" b="0" u="none">
                          <a:latin typeface="Times New Roman" panose="02020603050405020304" charset="0"/>
                          <a:ea typeface="Times New Roman" panose="02020603050405020304" charset="0"/>
                          <a:cs typeface="Times New Roman" panose="02020603050405020304" charset="0"/>
                        </a:rPr>
                        <a:t>原始数据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7">
                  <a:txBody>
                    <a:bodyPr/>
                    <a:lstStyle/>
                    <a:p>
                      <a:pPr marL="0" indent="0" algn="l">
                        <a:buNone/>
                      </a:pPr>
                      <a:r>
                        <a:rPr lang="en-US" altLang="zh-CN" sz="2200" b="0" u="none">
                          <a:latin typeface="Times New Roman" panose="02020603050405020304" charset="0"/>
                          <a:ea typeface="Times New Roman" panose="02020603050405020304" charset="0"/>
                          <a:cs typeface="Times New Roman" panose="02020603050405020304" charset="0"/>
                        </a:rPr>
                        <a:t>35,7,0,0,0,-6,-2,0,0,-9,0,0,0,0,0,0,0,0,0,0,0,0,0,0,0,0,0,0,8,0,0,0,…,0</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0">
                <a:tc>
                  <a:txBody>
                    <a:bodyPr/>
                    <a:lstStyle/>
                    <a:p>
                      <a:pPr marL="0" indent="0" algn="l">
                        <a:buNone/>
                      </a:pPr>
                      <a:r>
                        <a:rPr lang="en-US" altLang="zh-CN" sz="2200" b="0" u="none">
                          <a:latin typeface="Times New Roman" panose="02020603050405020304" charset="0"/>
                          <a:ea typeface="Times New Roman" panose="02020603050405020304" charset="0"/>
                          <a:cs typeface="Times New Roman" panose="02020603050405020304" charset="0"/>
                        </a:rPr>
                        <a:t>RLE</a:t>
                      </a:r>
                      <a:r>
                        <a:rPr lang="zh-CN" altLang="en-US" sz="2200" b="0" u="none">
                          <a:latin typeface="Times New Roman" panose="02020603050405020304" charset="0"/>
                          <a:ea typeface="Times New Roman" panose="02020603050405020304" charset="0"/>
                          <a:cs typeface="Times New Roman" panose="02020603050405020304" charset="0"/>
                        </a:rPr>
                        <a:t>编码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宋体" panose="02010600030101010101" pitchFamily="2" charset="-122"/>
                          <a:cs typeface="宋体" panose="02010600030101010101" pitchFamily="2" charset="-122"/>
                        </a:rPr>
                        <a:t>35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宋体" panose="02010600030101010101" pitchFamily="2" charset="-122"/>
                          <a:cs typeface="宋体" panose="02010600030101010101" pitchFamily="2" charset="-122"/>
                        </a:rPr>
                        <a:t>7</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宋体" panose="02010600030101010101" pitchFamily="2" charset="-122"/>
                          <a:cs typeface="宋体" panose="02010600030101010101" pitchFamily="2" charset="-122"/>
                        </a:rPr>
                        <a:t>0,0,0,6</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宋体" panose="02010600030101010101" pitchFamily="2" charset="-122"/>
                          <a:cs typeface="宋体" panose="02010600030101010101" pitchFamily="2" charset="-122"/>
                        </a:rPr>
                        <a:t>-</a:t>
                      </a:r>
                      <a:r>
                        <a:rPr lang="en-US" altLang="zh-CN" sz="2200" b="0" u="none">
                          <a:latin typeface="Times New Roman" panose="02020603050405020304" charset="0"/>
                          <a:ea typeface="Times New Roman" panose="02020603050405020304" charset="0"/>
                          <a:cs typeface="Times New Roman" panose="02020603050405020304" charset="0"/>
                        </a:rPr>
                        <a:t>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Times New Roman" panose="02020603050405020304" charset="0"/>
                          <a:cs typeface="Times New Roman" panose="02020603050405020304" charset="0"/>
                        </a:rPr>
                        <a:t>0,0,-9</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Times New Roman" panose="02020603050405020304" charset="0"/>
                          <a:cs typeface="Times New Roman" panose="02020603050405020304" charset="0"/>
                        </a:rPr>
                        <a:t>0,</a:t>
                      </a:r>
                      <a:r>
                        <a:rPr lang="en-US" altLang="zh-CN" sz="2200" b="0" u="none">
                          <a:latin typeface="Times New Roman" panose="02020603050405020304" charset="0"/>
                          <a:ea typeface="宋体" panose="02010600030101010101" pitchFamily="2" charset="-122"/>
                          <a:cs typeface="宋体" panose="02010600030101010101" pitchFamily="2" charset="-122"/>
                        </a:rPr>
                        <a:t>......</a:t>
                      </a:r>
                      <a:r>
                        <a:rPr lang="en-US" altLang="zh-CN" sz="2200" b="0" u="none">
                          <a:latin typeface="Times New Roman" panose="02020603050405020304" charset="0"/>
                          <a:ea typeface="Times New Roman" panose="02020603050405020304" charset="0"/>
                          <a:cs typeface="Times New Roman" panose="02020603050405020304" charset="0"/>
                        </a:rPr>
                        <a:t>,8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200" b="0" u="none">
                          <a:latin typeface="Times New Roman" panose="02020603050405020304" charset="0"/>
                          <a:ea typeface="Times New Roman" panose="02020603050405020304" charset="0"/>
                          <a:cs typeface="Times New Roman" panose="02020603050405020304" charset="0"/>
                        </a:rPr>
                        <a:t>,0,…,0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389191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cs typeface="新宋体" panose="02010609030101010101" charset="-122"/>
              <a:sym typeface="+mn-ea"/>
            </a:endParaRP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cs typeface="新宋体" panose="02010609030101010101" charset="-122"/>
                <a:sym typeface="+mn-ea"/>
              </a:rPr>
              <a:t>JPEG提供了一张标准的码表用于对数字编码。</a:t>
            </a:r>
          </a:p>
        </p:txBody>
      </p:sp>
      <p:pic>
        <p:nvPicPr>
          <p:cNvPr id="2" name="图片 1"/>
          <p:cNvPicPr>
            <a:picLocks noChangeAspect="1"/>
          </p:cNvPicPr>
          <p:nvPr/>
        </p:nvPicPr>
        <p:blipFill>
          <a:blip r:embed="rId4"/>
          <a:srcRect t="30172" r="20947"/>
          <a:stretch>
            <a:fillRect/>
          </a:stretch>
        </p:blipFill>
        <p:spPr>
          <a:xfrm>
            <a:off x="1122045" y="3248660"/>
            <a:ext cx="9474835" cy="1687195"/>
          </a:xfrm>
          <a:prstGeom prst="rect">
            <a:avLst/>
          </a:prstGeom>
        </p:spPr>
      </p:pic>
    </p:spTree>
  </p:cSld>
  <p:clrMapOvr>
    <a:masterClrMapping/>
  </p:clrMapOvr>
  <p:transition>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389191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cs typeface="新宋体" panose="02010609030101010101" charset="-122"/>
                <a:sym typeface="+mn-ea"/>
              </a:rPr>
              <a:t>数字的取值范围在-2047~2047之间，第一个单元中的“35”这个数字，在表中的位置是长度为6的那组，所对应的bit码是“100011”，而“-6”的编码是”001″，由于这种编码附带长度信息，所以我们的数据变成了如下的格式。</a:t>
            </a:r>
          </a:p>
          <a:p>
            <a:pPr marL="12700" indent="0" defTabSz="0">
              <a:lnSpc>
                <a:spcPct val="150000"/>
              </a:lnSpc>
              <a:buFont typeface="Arial" panose="020B0604020202020204" pitchFamily="34" charset="0"/>
              <a:buNone/>
              <a:tabLst>
                <a:tab pos="423545" algn="l"/>
              </a:tabLst>
            </a:pPr>
            <a:endParaRPr lang="zh-CN" altLang="en-US" sz="2400" spc="-5" dirty="0">
              <a:latin typeface="Times New Roman" panose="02020603050405020304" charset="0"/>
              <a:cs typeface="新宋体" panose="02010609030101010101" charset="-122"/>
              <a:sym typeface="+mn-ea"/>
            </a:endParaRPr>
          </a:p>
        </p:txBody>
      </p:sp>
      <p:pic>
        <p:nvPicPr>
          <p:cNvPr id="3" name="图片 2"/>
          <p:cNvPicPr>
            <a:picLocks noChangeAspect="1"/>
          </p:cNvPicPr>
          <p:nvPr/>
        </p:nvPicPr>
        <p:blipFill>
          <a:blip r:embed="rId4"/>
          <a:srcRect t="25924" r="19497"/>
          <a:stretch>
            <a:fillRect/>
          </a:stretch>
        </p:blipFill>
        <p:spPr>
          <a:xfrm>
            <a:off x="895350" y="5321300"/>
            <a:ext cx="9763125" cy="2104390"/>
          </a:xfrm>
          <a:prstGeom prst="rect">
            <a:avLst/>
          </a:prstGeom>
        </p:spPr>
      </p:pic>
    </p:spTree>
  </p:cSld>
  <p:clrMapOvr>
    <a:masterClrMapping/>
  </p:clrMapOvr>
  <p:transition>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224599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cs typeface="新宋体" panose="02010609030101010101" charset="-122"/>
                <a:sym typeface="+mn-ea"/>
              </a:rPr>
              <a:t>括号中前两个数字分都在0~15之间，所以这两个数可以合并成一个byte，高四位是前面0的个数，后四位是后面数字的位数。</a:t>
            </a:r>
          </a:p>
        </p:txBody>
      </p:sp>
      <p:pic>
        <p:nvPicPr>
          <p:cNvPr id="2" name="图片 1"/>
          <p:cNvPicPr>
            <a:picLocks noChangeAspect="1"/>
          </p:cNvPicPr>
          <p:nvPr/>
        </p:nvPicPr>
        <p:blipFill>
          <a:blip r:embed="rId4"/>
          <a:srcRect t="19967" r="19469"/>
          <a:stretch>
            <a:fillRect/>
          </a:stretch>
        </p:blipFill>
        <p:spPr>
          <a:xfrm>
            <a:off x="895350" y="4183380"/>
            <a:ext cx="9729470" cy="2735580"/>
          </a:xfrm>
          <a:prstGeom prst="rect">
            <a:avLst/>
          </a:prstGeom>
        </p:spPr>
      </p:pic>
    </p:spTree>
  </p:cSld>
  <p:clrMapOvr>
    <a:masterClrMapping/>
  </p:clrMapOvr>
  <p:transition>
    <p:blinds/>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114871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endParaRPr lang="zh-CN" altLang="en-US" sz="2400" spc="-5" dirty="0">
              <a:latin typeface="Times New Roman" panose="02020603050405020304" charset="0"/>
              <a:cs typeface="新宋体" panose="02010609030101010101" charset="-122"/>
              <a:sym typeface="+mn-ea"/>
            </a:endParaRPr>
          </a:p>
        </p:txBody>
      </p:sp>
      <p:pic>
        <p:nvPicPr>
          <p:cNvPr id="3" name="图片 2"/>
          <p:cNvPicPr>
            <a:picLocks noChangeAspect="1"/>
          </p:cNvPicPr>
          <p:nvPr/>
        </p:nvPicPr>
        <p:blipFill>
          <a:blip r:embed="rId4"/>
          <a:srcRect t="15284" r="19422" b="4637"/>
          <a:stretch>
            <a:fillRect/>
          </a:stretch>
        </p:blipFill>
        <p:spPr>
          <a:xfrm>
            <a:off x="895350" y="3206115"/>
            <a:ext cx="9800590" cy="4265930"/>
          </a:xfrm>
          <a:prstGeom prst="rect">
            <a:avLst/>
          </a:prstGeom>
        </p:spPr>
      </p:pic>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68070" y="1828800"/>
            <a:ext cx="9505315" cy="224599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sym typeface="+mn-ea"/>
              </a:rPr>
              <a:t>典型的有损压缩编码—JPEG编码</a:t>
            </a:r>
          </a:p>
          <a:p>
            <a:pPr marL="12700" indent="0" defTabSz="0">
              <a:lnSpc>
                <a:spcPct val="150000"/>
              </a:lnSpc>
              <a:buFont typeface="Arial" panose="020B0604020202020204" pitchFamily="34" charset="0"/>
              <a:buNone/>
              <a:tabLst>
                <a:tab pos="423545" algn="l"/>
              </a:tabLst>
            </a:pPr>
            <a:r>
              <a:rPr lang="zh-CN" altLang="en-US" sz="2600" spc="-5" dirty="0">
                <a:latin typeface="Times New Roman" panose="02020603050405020304" charset="0"/>
                <a:cs typeface="新宋体" panose="02010609030101010101" charset="-122"/>
              </a:rPr>
              <a:t>第</a:t>
            </a:r>
            <a:r>
              <a:rPr lang="en-US" altLang="zh-CN" sz="2600" spc="-5" dirty="0">
                <a:latin typeface="Times New Roman" panose="02020603050405020304" charset="0"/>
                <a:cs typeface="新宋体" panose="02010609030101010101" charset="-122"/>
              </a:rPr>
              <a:t>5</a:t>
            </a:r>
            <a:r>
              <a:rPr lang="zh-CN" altLang="en-US" sz="2600" spc="-5" dirty="0">
                <a:latin typeface="Times New Roman" panose="02020603050405020304" charset="0"/>
                <a:cs typeface="新宋体" panose="02010609030101010101" charset="-122"/>
              </a:rPr>
              <a:t>步：</a:t>
            </a:r>
            <a:r>
              <a:rPr lang="zh-CN" sz="2600" spc="-5" dirty="0">
                <a:latin typeface="Times New Roman" panose="02020603050405020304" charset="0"/>
                <a:cs typeface="新宋体" panose="02010609030101010101" charset="-122"/>
              </a:rPr>
              <a:t>哈夫曼编码</a:t>
            </a:r>
          </a:p>
          <a:p>
            <a:pPr marL="12700" indent="0" defTabSz="0">
              <a:lnSpc>
                <a:spcPct val="150000"/>
              </a:lnSpc>
              <a:buFont typeface="Arial" panose="020B0604020202020204" pitchFamily="34" charset="0"/>
              <a:buNone/>
              <a:tabLst>
                <a:tab pos="423545" algn="l"/>
              </a:tabLst>
            </a:pPr>
            <a:r>
              <a:rPr lang="zh-CN" altLang="en-US" sz="2400" spc="-5" dirty="0">
                <a:latin typeface="Times New Roman" panose="02020603050405020304" charset="0"/>
                <a:cs typeface="新宋体" panose="02010609030101010101" charset="-122"/>
                <a:sym typeface="+mn-ea"/>
              </a:rPr>
              <a:t>        使用了10个字节的空间保存了原本长度为64的数组，至此JPEG的主要压缩算法结束，这些数据就是保存在jpg文件中的最终数据。</a:t>
            </a:r>
          </a:p>
        </p:txBody>
      </p:sp>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01700" y="1134745"/>
            <a:ext cx="6664325" cy="579646"/>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8.1.1 编码冗余</a:t>
            </a:r>
          </a:p>
        </p:txBody>
      </p:sp>
      <p:grpSp>
        <p:nvGrpSpPr>
          <p:cNvPr id="18" name="组合 17"/>
          <p:cNvGrpSpPr/>
          <p:nvPr/>
        </p:nvGrpSpPr>
        <p:grpSpPr>
          <a:xfrm>
            <a:off x="-2540" y="-11430"/>
            <a:ext cx="7389495" cy="7573010"/>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6" name="文本框 5"/>
          <p:cNvSpPr txBox="1"/>
          <p:nvPr/>
        </p:nvSpPr>
        <p:spPr>
          <a:xfrm>
            <a:off x="973455" y="1751965"/>
            <a:ext cx="4565650" cy="518160"/>
          </a:xfrm>
          <a:prstGeom prst="rect">
            <a:avLst/>
          </a:prstGeom>
          <a:noFill/>
        </p:spPr>
        <p:txBody>
          <a:bodyPr wrap="square" rtlCol="0">
            <a:spAutoFit/>
          </a:bodyPr>
          <a:lstStyle>
            <a:lvl1pPr>
              <a:defRPr sz="2800" spc="-5">
                <a:latin typeface="Times New Roman" panose="02020603050405020304" pitchFamily="18" charset="0"/>
                <a:cs typeface="Times New Roman" panose="02020603050405020304" pitchFamily="18" charset="0"/>
              </a:defRPr>
            </a:lvl1pPr>
          </a:lstStyle>
          <a:p>
            <a:r>
              <a:rPr lang="zh-CN" dirty="0">
                <a:sym typeface="+mn-ea"/>
              </a:rPr>
              <a:t>实例</a:t>
            </a:r>
            <a:r>
              <a:rPr lang="en-US" altLang="zh-CN" dirty="0">
                <a:sym typeface="+mn-ea"/>
              </a:rPr>
              <a:t>8-1</a:t>
            </a:r>
          </a:p>
        </p:txBody>
      </p:sp>
      <p:sp>
        <p:nvSpPr>
          <p:cNvPr id="2" name="文本框 1"/>
          <p:cNvSpPr txBox="1"/>
          <p:nvPr/>
        </p:nvSpPr>
        <p:spPr>
          <a:xfrm>
            <a:off x="901700" y="2429510"/>
            <a:ext cx="9455150" cy="1384995"/>
          </a:xfrm>
          <a:prstGeom prst="rect">
            <a:avLst/>
          </a:prstGeom>
          <a:noFill/>
        </p:spPr>
        <p:txBody>
          <a:bodyPr wrap="square" rtlCol="0">
            <a:spAutoFit/>
          </a:bodyPr>
          <a:lstStyle>
            <a:lvl1pPr>
              <a:defRPr sz="2800" spc="-5">
                <a:latin typeface="Times New Roman" panose="02020603050405020304" pitchFamily="18" charset="0"/>
                <a:cs typeface="Times New Roman" panose="02020603050405020304" pitchFamily="18" charset="0"/>
              </a:defRPr>
            </a:lvl1pPr>
          </a:lstStyle>
          <a:p>
            <a:r>
              <a:rPr lang="zh-CN" altLang="en-US" dirty="0">
                <a:sym typeface="+mn-ea"/>
              </a:rPr>
              <a:t>如果优化编码，将表示每个灰度级值所用的比特数和灰度级出现的概率相乘，将所得乘积相加后得到不同灰度级值的平均码字长度。如果某种编码的平均比特数越接近熵！</a:t>
            </a:r>
          </a:p>
        </p:txBody>
      </p:sp>
      <p:grpSp>
        <p:nvGrpSpPr>
          <p:cNvPr id="8" name="组合 7"/>
          <p:cNvGrpSpPr/>
          <p:nvPr/>
        </p:nvGrpSpPr>
        <p:grpSpPr>
          <a:xfrm>
            <a:off x="901700" y="4170680"/>
            <a:ext cx="4744720" cy="1089660"/>
            <a:chOff x="1420" y="6568"/>
            <a:chExt cx="7472" cy="1716"/>
          </a:xfrm>
        </p:grpSpPr>
        <p:sp>
          <p:nvSpPr>
            <p:cNvPr id="4" name="文本框 3"/>
            <p:cNvSpPr txBox="1"/>
            <p:nvPr/>
          </p:nvSpPr>
          <p:spPr>
            <a:xfrm>
              <a:off x="1420" y="6958"/>
              <a:ext cx="4094" cy="816"/>
            </a:xfrm>
            <a:prstGeom prst="rect">
              <a:avLst/>
            </a:prstGeom>
            <a:noFill/>
          </p:spPr>
          <p:txBody>
            <a:bodyPr wrap="square" rtlCol="0" anchor="t">
              <a:spAutoFit/>
            </a:bodyPr>
            <a:lstStyle/>
            <a:p>
              <a:r>
                <a:rPr lang="zh-CN" altLang="en-US" sz="2800" spc="-5" dirty="0">
                  <a:latin typeface="+mj-ea"/>
                  <a:ea typeface="+mj-ea"/>
                  <a:cs typeface="新宋体" panose="02010609030101010101" charset="-122"/>
                  <a:sym typeface="+mn-ea"/>
                </a:rPr>
                <a:t>熵</a:t>
              </a:r>
            </a:p>
          </p:txBody>
        </p:sp>
        <p:graphicFrame>
          <p:nvGraphicFramePr>
            <p:cNvPr id="7" name="对象 6">
              <a:hlinkClick r:id="" action="ppaction://ole?verb=0"/>
            </p:cNvPr>
            <p:cNvGraphicFramePr>
              <a:graphicFrameLocks noChangeAspect="1"/>
            </p:cNvGraphicFramePr>
            <p:nvPr/>
          </p:nvGraphicFramePr>
          <p:xfrm>
            <a:off x="2282" y="6568"/>
            <a:ext cx="6610" cy="1716"/>
          </p:xfrm>
          <a:graphic>
            <a:graphicData uri="http://schemas.openxmlformats.org/presentationml/2006/ole">
              <mc:AlternateContent xmlns:mc="http://schemas.openxmlformats.org/markup-compatibility/2006">
                <mc:Choice xmlns:v="urn:schemas-microsoft-com:vml" Requires="v">
                  <p:oleObj spid="_x0000_s4197" r:id="rId5" imgW="1663700" imgH="431800" progId="Equation.KSEE3">
                    <p:embed/>
                  </p:oleObj>
                </mc:Choice>
                <mc:Fallback>
                  <p:oleObj r:id="rId5" imgW="1663700" imgH="431800" progId="Equation.KSEE3">
                    <p:embed/>
                    <p:pic>
                      <p:nvPicPr>
                        <p:cNvPr id="0" name="图片 1024"/>
                        <p:cNvPicPr/>
                        <p:nvPr/>
                      </p:nvPicPr>
                      <p:blipFill>
                        <a:blip r:embed="rId6"/>
                        <a:stretch>
                          <a:fillRect/>
                        </a:stretch>
                      </p:blipFill>
                      <p:spPr>
                        <a:xfrm>
                          <a:off x="2282" y="6568"/>
                          <a:ext cx="6610" cy="1716"/>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01700" y="1134745"/>
            <a:ext cx="6664325" cy="579646"/>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8.1.1 编码冗余</a:t>
            </a:r>
          </a:p>
        </p:txBody>
      </p:sp>
      <p:grpSp>
        <p:nvGrpSpPr>
          <p:cNvPr id="18" name="组合 17"/>
          <p:cNvGrpSpPr/>
          <p:nvPr/>
        </p:nvGrpSpPr>
        <p:grpSpPr>
          <a:xfrm>
            <a:off x="-2540" y="-11430"/>
            <a:ext cx="7389495" cy="7573010"/>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pic>
        <p:nvPicPr>
          <p:cNvPr id="5" name="图片 4"/>
          <p:cNvPicPr>
            <a:picLocks noChangeAspect="1"/>
          </p:cNvPicPr>
          <p:nvPr/>
        </p:nvPicPr>
        <p:blipFill>
          <a:blip r:embed="rId5"/>
          <a:stretch>
            <a:fillRect/>
          </a:stretch>
        </p:blipFill>
        <p:spPr>
          <a:xfrm>
            <a:off x="2416175" y="1689100"/>
            <a:ext cx="8132445" cy="4184650"/>
          </a:xfrm>
          <a:prstGeom prst="rect">
            <a:avLst/>
          </a:prstGeom>
        </p:spPr>
      </p:pic>
      <p:sp>
        <p:nvSpPr>
          <p:cNvPr id="6" name="文本框 5"/>
          <p:cNvSpPr txBox="1"/>
          <p:nvPr/>
        </p:nvSpPr>
        <p:spPr>
          <a:xfrm>
            <a:off x="973455" y="1751965"/>
            <a:ext cx="4565650" cy="518160"/>
          </a:xfrm>
          <a:prstGeom prst="rect">
            <a:avLst/>
          </a:prstGeom>
          <a:noFill/>
        </p:spPr>
        <p:txBody>
          <a:bodyPr wrap="square" rtlCol="0">
            <a:spAutoFit/>
          </a:bodyPr>
          <a:lstStyle>
            <a:lvl1pPr>
              <a:defRPr sz="2800" spc="-5">
                <a:latin typeface="Times New Roman" panose="02020603050405020304" pitchFamily="18" charset="0"/>
                <a:cs typeface="Times New Roman" panose="02020603050405020304" pitchFamily="18" charset="0"/>
              </a:defRPr>
            </a:lvl1pPr>
          </a:lstStyle>
          <a:p>
            <a:r>
              <a:rPr lang="zh-CN" dirty="0">
                <a:sym typeface="+mn-ea"/>
              </a:rPr>
              <a:t>实例</a:t>
            </a:r>
            <a:r>
              <a:rPr lang="en-US" altLang="zh-CN" dirty="0">
                <a:sym typeface="+mn-ea"/>
              </a:rPr>
              <a:t>8-1</a:t>
            </a:r>
          </a:p>
        </p:txBody>
      </p:sp>
      <p:sp>
        <p:nvSpPr>
          <p:cNvPr id="2" name="矩形 1"/>
          <p:cNvSpPr/>
          <p:nvPr/>
        </p:nvSpPr>
        <p:spPr>
          <a:xfrm>
            <a:off x="7456805" y="1951355"/>
            <a:ext cx="1783080" cy="37617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a:hlinkClick r:id="" action="ppaction://ole?verb=0"/>
          </p:cNvPr>
          <p:cNvGraphicFramePr>
            <a:graphicFrameLocks noChangeAspect="1"/>
          </p:cNvGraphicFramePr>
          <p:nvPr/>
        </p:nvGraphicFramePr>
        <p:xfrm>
          <a:off x="901700" y="5873750"/>
          <a:ext cx="5589905" cy="1518920"/>
        </p:xfrm>
        <a:graphic>
          <a:graphicData uri="http://schemas.openxmlformats.org/presentationml/2006/ole">
            <mc:AlternateContent xmlns:mc="http://schemas.openxmlformats.org/markup-compatibility/2006">
              <mc:Choice xmlns:v="urn:schemas-microsoft-com:vml" Requires="v">
                <p:oleObj spid="_x0000_s5221" r:id="rId6" imgW="2336800" imgH="634365" progId="Equation.KSEE3">
                  <p:embed/>
                </p:oleObj>
              </mc:Choice>
              <mc:Fallback>
                <p:oleObj r:id="rId6" imgW="2336800" imgH="634365" progId="Equation.KSEE3">
                  <p:embed/>
                  <p:pic>
                    <p:nvPicPr>
                      <p:cNvPr id="0" name="图片 1024"/>
                      <p:cNvPicPr/>
                      <p:nvPr/>
                    </p:nvPicPr>
                    <p:blipFill>
                      <a:blip r:embed="rId7"/>
                      <a:stretch>
                        <a:fillRect/>
                      </a:stretch>
                    </p:blipFill>
                    <p:spPr>
                      <a:xfrm>
                        <a:off x="901700" y="5873750"/>
                        <a:ext cx="5589905" cy="15189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01700" y="1134745"/>
            <a:ext cx="6664325" cy="579646"/>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8.1.1 编码冗余</a:t>
            </a:r>
          </a:p>
        </p:txBody>
      </p:sp>
      <p:grpSp>
        <p:nvGrpSpPr>
          <p:cNvPr id="18" name="组合 17"/>
          <p:cNvGrpSpPr/>
          <p:nvPr/>
        </p:nvGrpSpPr>
        <p:grpSpPr>
          <a:xfrm>
            <a:off x="-2540" y="-11430"/>
            <a:ext cx="7389495" cy="7573010"/>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6" name="文本框 5"/>
          <p:cNvSpPr txBox="1"/>
          <p:nvPr/>
        </p:nvSpPr>
        <p:spPr>
          <a:xfrm>
            <a:off x="973455" y="1751965"/>
            <a:ext cx="9448800" cy="2377574"/>
          </a:xfrm>
          <a:prstGeom prst="rect">
            <a:avLst/>
          </a:prstGeom>
          <a:noFill/>
        </p:spPr>
        <p:txBody>
          <a:bodyPr wrap="square" rtlCol="0">
            <a:spAutoFit/>
          </a:bodyPr>
          <a:lstStyle>
            <a:lvl1pPr>
              <a:defRPr sz="2800" spc="-5">
                <a:latin typeface="Times New Roman" panose="02020603050405020304" pitchFamily="18" charset="0"/>
                <a:cs typeface="Times New Roman" panose="02020603050405020304" pitchFamily="18" charset="0"/>
              </a:defRPr>
            </a:lvl1pPr>
          </a:lstStyle>
          <a:p>
            <a:r>
              <a:rPr lang="zh-CN" dirty="0">
                <a:sym typeface="+mn-ea"/>
              </a:rPr>
              <a:t>实例</a:t>
            </a:r>
            <a:r>
              <a:rPr lang="en-US" altLang="zh-CN" dirty="0">
                <a:sym typeface="+mn-ea"/>
              </a:rPr>
              <a:t>8-1</a:t>
            </a:r>
          </a:p>
          <a:p>
            <a:endParaRPr lang="en-US" altLang="zh-CN" dirty="0">
              <a:sym typeface="+mn-ea"/>
            </a:endParaRPr>
          </a:p>
          <a:p>
            <a:pPr>
              <a:lnSpc>
                <a:spcPts val="3700"/>
              </a:lnSpc>
            </a:pPr>
            <a:r>
              <a:rPr lang="zh-CN" altLang="en-US" smtClean="0">
                <a:sym typeface="+mn-ea"/>
              </a:rPr>
              <a:t>可以看出</a:t>
            </a:r>
            <a:r>
              <a:rPr lang="en-US" altLang="zh-CN" smtClean="0">
                <a:sym typeface="+mn-ea"/>
              </a:rPr>
              <a:t>编码压缩</a:t>
            </a:r>
            <a:r>
              <a:rPr lang="zh-CN" altLang="en-US" smtClean="0">
                <a:sym typeface="+mn-ea"/>
              </a:rPr>
              <a:t>中</a:t>
            </a:r>
            <a:r>
              <a:rPr lang="en-US" altLang="zh-CN" i="1" smtClean="0">
                <a:sym typeface="+mn-ea"/>
              </a:rPr>
              <a:t>p</a:t>
            </a:r>
            <a:r>
              <a:rPr lang="en-US" altLang="zh-CN" baseline="-25000" smtClean="0">
                <a:sym typeface="+mn-ea"/>
              </a:rPr>
              <a:t>r</a:t>
            </a:r>
            <a:r>
              <a:rPr lang="en-US" altLang="zh-CN" smtClean="0">
                <a:sym typeface="+mn-ea"/>
              </a:rPr>
              <a:t>(</a:t>
            </a:r>
            <a:r>
              <a:rPr lang="en-US" altLang="zh-CN" i="1" smtClean="0">
                <a:sym typeface="+mn-ea"/>
              </a:rPr>
              <a:t>r</a:t>
            </a:r>
            <a:r>
              <a:rPr lang="en-US" altLang="zh-CN" baseline="-25000" smtClean="0">
                <a:sym typeface="+mn-ea"/>
              </a:rPr>
              <a:t>k</a:t>
            </a:r>
            <a:r>
              <a:rPr lang="en-US" altLang="zh-CN" dirty="0">
                <a:sym typeface="+mn-ea"/>
              </a:rPr>
              <a:t>)与 </a:t>
            </a:r>
            <a:r>
              <a:rPr lang="en-US" altLang="zh-CN" i="1">
                <a:sym typeface="+mn-ea"/>
              </a:rPr>
              <a:t>l</a:t>
            </a:r>
            <a:r>
              <a:rPr lang="en-US" altLang="zh-CN">
                <a:sym typeface="+mn-ea"/>
              </a:rPr>
              <a:t>(</a:t>
            </a:r>
            <a:r>
              <a:rPr lang="en-US" altLang="zh-CN" i="1">
                <a:sym typeface="+mn-ea"/>
              </a:rPr>
              <a:t>r</a:t>
            </a:r>
            <a:r>
              <a:rPr lang="en-US" altLang="zh-CN" baseline="-25000">
                <a:sym typeface="+mn-ea"/>
              </a:rPr>
              <a:t>k</a:t>
            </a:r>
            <a:r>
              <a:rPr lang="en-US" altLang="zh-CN" smtClean="0">
                <a:sym typeface="+mn-ea"/>
              </a:rPr>
              <a:t>)两个函数乘反比</a:t>
            </a:r>
            <a:r>
              <a:rPr lang="en-US" altLang="zh-CN">
                <a:sym typeface="+mn-ea"/>
              </a:rPr>
              <a:t>。</a:t>
            </a:r>
            <a:r>
              <a:rPr lang="en-US" altLang="zh-CN" smtClean="0">
                <a:sym typeface="+mn-ea"/>
              </a:rPr>
              <a:t>也就是说</a:t>
            </a:r>
            <a:r>
              <a:rPr lang="zh-CN" altLang="en-US" smtClean="0">
                <a:sym typeface="+mn-ea"/>
              </a:rPr>
              <a:t>：</a:t>
            </a:r>
            <a:endParaRPr lang="en-US" altLang="zh-CN" smtClean="0">
              <a:sym typeface="+mn-ea"/>
            </a:endParaRPr>
          </a:p>
          <a:p>
            <a:pPr>
              <a:lnSpc>
                <a:spcPts val="3700"/>
              </a:lnSpc>
            </a:pPr>
            <a:r>
              <a:rPr lang="en-US" altLang="zh-CN" smtClean="0">
                <a:sym typeface="+mn-ea"/>
              </a:rPr>
              <a:t>某灰度</a:t>
            </a:r>
            <a:r>
              <a:rPr lang="en-US" altLang="zh-CN" i="1" dirty="0">
                <a:sym typeface="+mn-ea"/>
              </a:rPr>
              <a:t>r</a:t>
            </a:r>
            <a:r>
              <a:rPr lang="en-US" altLang="zh-CN" baseline="-25000" dirty="0">
                <a:sym typeface="+mn-ea"/>
              </a:rPr>
              <a:t>k</a:t>
            </a:r>
            <a:r>
              <a:rPr lang="en-US" altLang="zh-CN" dirty="0">
                <a:sym typeface="+mn-ea"/>
              </a:rPr>
              <a:t>出现的概率</a:t>
            </a:r>
            <a:r>
              <a:rPr lang="en-US" altLang="zh-CN" i="1" dirty="0">
                <a:sym typeface="+mn-ea"/>
              </a:rPr>
              <a:t>p</a:t>
            </a:r>
            <a:r>
              <a:rPr lang="en-US" altLang="zh-CN" baseline="-25000" dirty="0">
                <a:sym typeface="+mn-ea"/>
              </a:rPr>
              <a:t>r</a:t>
            </a:r>
            <a:r>
              <a:rPr lang="en-US" altLang="zh-CN" dirty="0">
                <a:sym typeface="+mn-ea"/>
              </a:rPr>
              <a:t>(</a:t>
            </a:r>
            <a:r>
              <a:rPr lang="en-US" altLang="zh-CN" i="1" dirty="0">
                <a:sym typeface="+mn-ea"/>
              </a:rPr>
              <a:t>r</a:t>
            </a:r>
            <a:r>
              <a:rPr lang="en-US" altLang="zh-CN" baseline="-25000" dirty="0">
                <a:sym typeface="+mn-ea"/>
              </a:rPr>
              <a:t>k</a:t>
            </a:r>
            <a:r>
              <a:rPr lang="en-US" altLang="zh-CN" dirty="0">
                <a:sym typeface="+mn-ea"/>
              </a:rPr>
              <a:t>)越大，编码长度</a:t>
            </a:r>
            <a:r>
              <a:rPr lang="en-US" altLang="zh-CN" i="1" dirty="0">
                <a:sym typeface="+mn-ea"/>
              </a:rPr>
              <a:t>l</a:t>
            </a:r>
            <a:r>
              <a:rPr lang="en-US" altLang="zh-CN" dirty="0">
                <a:sym typeface="+mn-ea"/>
              </a:rPr>
              <a:t>(</a:t>
            </a:r>
            <a:r>
              <a:rPr lang="en-US" altLang="zh-CN" i="1" dirty="0">
                <a:sym typeface="+mn-ea"/>
              </a:rPr>
              <a:t>r</a:t>
            </a:r>
            <a:r>
              <a:rPr lang="en-US" altLang="zh-CN" baseline="-25000" dirty="0">
                <a:sym typeface="+mn-ea"/>
              </a:rPr>
              <a:t>k</a:t>
            </a:r>
            <a:r>
              <a:rPr lang="en-US" altLang="zh-CN" dirty="0">
                <a:sym typeface="+mn-ea"/>
              </a:rPr>
              <a:t>)应该就越小，就能减小平均比特数使其接近于</a:t>
            </a:r>
            <a:r>
              <a:rPr lang="en-US" altLang="zh-CN" b="1" dirty="0">
                <a:solidFill>
                  <a:srgbClr val="FF0000"/>
                </a:solidFill>
                <a:sym typeface="+mn-ea"/>
              </a:rPr>
              <a:t>熵</a:t>
            </a:r>
            <a:r>
              <a:rPr lang="en-US" altLang="zh-CN" dirty="0">
                <a:sym typeface="+mn-ea"/>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5044" y="1752600"/>
            <a:ext cx="9609455" cy="5448671"/>
          </a:xfrm>
          <a:prstGeom prst="rect">
            <a:avLst/>
          </a:prstGeom>
        </p:spPr>
        <p:txBody>
          <a:bodyPr vert="horz" wrap="square" lIns="0" tIns="0" rIns="0" bIns="0" rtlCol="0">
            <a:spAutoFit/>
          </a:bodyPr>
          <a:lstStyle/>
          <a:p>
            <a:pPr marL="12700" defTabSz="0" fontAlgn="auto">
              <a:lnSpc>
                <a:spcPct val="120000"/>
              </a:lnSpc>
              <a:tabLst>
                <a:tab pos="423545" algn="l"/>
              </a:tabLst>
            </a:pPr>
            <a:r>
              <a:rPr sz="2800" spc="-5" dirty="0">
                <a:latin typeface="+mn-ea"/>
                <a:cs typeface="新宋体" panose="02010609030101010101" charset="-122"/>
              </a:rPr>
              <a:t>反映图像中像素之间的相互关系</a:t>
            </a:r>
            <a:endParaRPr sz="2800">
              <a:latin typeface="+mn-ea"/>
              <a:cs typeface="新宋体" panose="02010609030101010101" charset="-122"/>
            </a:endParaRPr>
          </a:p>
          <a:p>
            <a:pPr marL="469900" marR="5080" fontAlgn="auto">
              <a:lnSpc>
                <a:spcPct val="120000"/>
              </a:lnSpc>
              <a:spcBef>
                <a:spcPts val="1690"/>
              </a:spcBef>
            </a:pPr>
            <a:r>
              <a:rPr lang="en-US" sz="2800" spc="-5" smtClean="0">
                <a:latin typeface="Times New Roman" panose="02020603050405020304" pitchFamily="18" charset="0"/>
                <a:cs typeface="Times New Roman" panose="02020603050405020304" pitchFamily="18" charset="0"/>
              </a:rPr>
              <a:t>1)</a:t>
            </a:r>
            <a:r>
              <a:rPr lang="zh-CN" altLang="en-US" sz="2800" spc="-5" smtClean="0">
                <a:latin typeface="Times New Roman" panose="02020603050405020304" pitchFamily="18" charset="0"/>
                <a:cs typeface="Times New Roman" panose="02020603050405020304" pitchFamily="18" charset="0"/>
              </a:rPr>
              <a:t>空间相关性：</a:t>
            </a:r>
            <a:r>
              <a:rPr sz="2800" spc="-5" smtClean="0">
                <a:latin typeface="Times New Roman" panose="02020603050405020304" pitchFamily="18" charset="0"/>
                <a:cs typeface="Times New Roman" panose="02020603050405020304" pitchFamily="18" charset="0"/>
              </a:rPr>
              <a:t>任何给定像素的值可以根据与这个像素相邻的像素进行预测</a:t>
            </a:r>
            <a:r>
              <a:rPr sz="2800" spc="-5" dirty="0">
                <a:latin typeface="Times New Roman" panose="02020603050405020304" pitchFamily="18" charset="0"/>
                <a:cs typeface="Times New Roman" panose="02020603050405020304" pitchFamily="18" charset="0"/>
              </a:rPr>
              <a:t>，所以单个像素携带的信息相对较少</a:t>
            </a:r>
            <a:r>
              <a:rPr lang="zh-CN" sz="280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对于一幅图像</a:t>
            </a:r>
            <a:r>
              <a:rPr sz="2800" spc="-5">
                <a:latin typeface="Times New Roman" panose="02020603050405020304" pitchFamily="18" charset="0"/>
                <a:cs typeface="Times New Roman" panose="02020603050405020304" pitchFamily="18" charset="0"/>
              </a:rPr>
              <a:t>，</a:t>
            </a:r>
            <a:r>
              <a:rPr sz="2800" spc="-5" smtClean="0">
                <a:latin typeface="Times New Roman" panose="02020603050405020304" pitchFamily="18" charset="0"/>
                <a:cs typeface="Times New Roman" panose="02020603050405020304" pitchFamily="18" charset="0"/>
              </a:rPr>
              <a:t>很多</a:t>
            </a:r>
            <a:r>
              <a:rPr sz="2800" spc="-5" smtClean="0">
                <a:solidFill>
                  <a:srgbClr val="FF0000"/>
                </a:solidFill>
                <a:latin typeface="Times New Roman" panose="02020603050405020304" pitchFamily="18" charset="0"/>
                <a:cs typeface="Times New Roman" panose="02020603050405020304" pitchFamily="18" charset="0"/>
              </a:rPr>
              <a:t>单个像素对视觉的贡献是冗余的</a:t>
            </a:r>
            <a:r>
              <a:rPr lang="zh-CN" altLang="en-US" sz="2800" spc="-5">
                <a:latin typeface="Times New Roman" panose="02020603050405020304" pitchFamily="18" charset="0"/>
                <a:cs typeface="Times New Roman" panose="02020603050405020304" pitchFamily="18" charset="0"/>
              </a:rPr>
              <a:t>其</a:t>
            </a:r>
            <a:r>
              <a:rPr sz="2800" spc="-5" smtClean="0">
                <a:latin typeface="Times New Roman" panose="02020603050405020304" pitchFamily="18" charset="0"/>
                <a:cs typeface="Times New Roman" panose="02020603050405020304" pitchFamily="18" charset="0"/>
              </a:rPr>
              <a:t>值可以通过</a:t>
            </a:r>
            <a:r>
              <a:rPr sz="2800" u="sng" spc="-5" smtClean="0">
                <a:solidFill>
                  <a:srgbClr val="FF0000"/>
                </a:solidFill>
                <a:latin typeface="Times New Roman" panose="02020603050405020304" pitchFamily="18" charset="0"/>
                <a:cs typeface="Times New Roman" panose="02020603050405020304" pitchFamily="18" charset="0"/>
              </a:rPr>
              <a:t>与它相邻的像素值为基础进行预测</a:t>
            </a:r>
            <a:r>
              <a:rPr lang="zh-CN" sz="2800" spc="-5" smtClean="0">
                <a:latin typeface="Times New Roman" panose="02020603050405020304" pitchFamily="18" charset="0"/>
                <a:cs typeface="Times New Roman" panose="02020603050405020304" pitchFamily="18" charset="0"/>
              </a:rPr>
              <a:t>。</a:t>
            </a:r>
            <a:endParaRPr lang="en-US" altLang="zh-CN" sz="2800" spc="-5" smtClean="0">
              <a:latin typeface="Times New Roman" panose="02020603050405020304" pitchFamily="18" charset="0"/>
              <a:cs typeface="Times New Roman" panose="02020603050405020304" pitchFamily="18" charset="0"/>
            </a:endParaRPr>
          </a:p>
          <a:p>
            <a:pPr marL="927100" defTabSz="0" fontAlgn="auto">
              <a:lnSpc>
                <a:spcPct val="120000"/>
              </a:lnSpc>
              <a:spcBef>
                <a:spcPts val="1425"/>
              </a:spcBef>
              <a:tabLst>
                <a:tab pos="3974465" algn="l"/>
                <a:tab pos="4584065" algn="l"/>
                <a:tab pos="5193665" algn="l"/>
                <a:tab pos="5803265" algn="l"/>
              </a:tabLst>
            </a:pPr>
            <a:r>
              <a:rPr lang="zh-CN" altLang="en-US" sz="2800">
                <a:latin typeface="Times New Roman" panose="02020603050405020304" charset="0"/>
                <a:ea typeface="楷体" panose="02010609060101010101" charset="-122"/>
                <a:cs typeface="新宋体" panose="02010609030101010101" charset="-122"/>
              </a:rPr>
              <a:t>例：原图像数据：</a:t>
            </a:r>
            <a:r>
              <a:rPr lang="en-US" altLang="zh-CN" sz="2800">
                <a:latin typeface="Times New Roman" panose="02020603050405020304" charset="0"/>
                <a:ea typeface="楷体" panose="02010609060101010101" charset="-122"/>
                <a:cs typeface="新宋体" panose="02010609030101010101" charset="-122"/>
              </a:rPr>
              <a:t>234	  223	231	  238	    235</a:t>
            </a:r>
            <a:endParaRPr lang="zh-CN" altLang="en-US" sz="2800">
              <a:latin typeface="Times New Roman" panose="02020603050405020304" charset="0"/>
              <a:ea typeface="楷体" panose="02010609060101010101" charset="-122"/>
              <a:cs typeface="新宋体" panose="02010609030101010101" charset="-122"/>
            </a:endParaRPr>
          </a:p>
          <a:p>
            <a:pPr marL="1536700" defTabSz="0" fontAlgn="auto">
              <a:lnSpc>
                <a:spcPct val="120000"/>
              </a:lnSpc>
              <a:spcBef>
                <a:spcPts val="1430"/>
              </a:spcBef>
              <a:tabLst>
                <a:tab pos="3974465" algn="l"/>
                <a:tab pos="4888865" algn="l"/>
                <a:tab pos="5498465" algn="l"/>
                <a:tab pos="5955665" algn="l"/>
              </a:tabLst>
            </a:pPr>
            <a:r>
              <a:rPr lang="zh-CN" altLang="en-US" sz="2800">
                <a:latin typeface="Times New Roman" panose="02020603050405020304" charset="0"/>
                <a:ea typeface="楷体" panose="02010609060101010101" charset="-122"/>
                <a:cs typeface="新宋体" panose="02010609030101010101" charset="-122"/>
              </a:rPr>
              <a:t> 压缩后数据：</a:t>
            </a:r>
            <a:r>
              <a:rPr lang="en-US" altLang="zh-CN" sz="2800">
                <a:latin typeface="Times New Roman" panose="02020603050405020304" charset="0"/>
                <a:ea typeface="楷体" panose="02010609060101010101" charset="-122"/>
                <a:cs typeface="新宋体" panose="02010609030101010101" charset="-122"/>
              </a:rPr>
              <a:t>234	-11  	 8	      7	       -3</a:t>
            </a:r>
            <a:endParaRPr lang="zh-CN" altLang="en-US" sz="2800">
              <a:latin typeface="Times New Roman" panose="02020603050405020304" charset="0"/>
              <a:ea typeface="楷体" panose="02010609060101010101" charset="-122"/>
              <a:cs typeface="新宋体" panose="02010609030101010101" charset="-122"/>
            </a:endParaRPr>
          </a:p>
          <a:p>
            <a:pPr marL="469900" marR="5080" fontAlgn="auto">
              <a:lnSpc>
                <a:spcPct val="120000"/>
              </a:lnSpc>
              <a:spcBef>
                <a:spcPts val="1690"/>
              </a:spcBef>
            </a:pPr>
            <a:r>
              <a:rPr lang="en-US" altLang="zh-CN" sz="2800" spc="-5" smtClean="0">
                <a:latin typeface="Times New Roman" panose="02020603050405020304" pitchFamily="18" charset="0"/>
                <a:cs typeface="Times New Roman" panose="02020603050405020304" pitchFamily="18" charset="0"/>
              </a:rPr>
              <a:t>2)</a:t>
            </a:r>
            <a:r>
              <a:rPr lang="zh-CN" altLang="en-US" sz="2800" spc="-5" smtClean="0">
                <a:latin typeface="Times New Roman" panose="02020603050405020304" pitchFamily="18" charset="0"/>
                <a:cs typeface="Times New Roman" panose="02020603050405020304" pitchFamily="18" charset="0"/>
              </a:rPr>
              <a:t>时间相关性是指视频帧中，</a:t>
            </a:r>
            <a:r>
              <a:rPr lang="zh-CN" altLang="en-US" sz="2800" spc="-5">
                <a:latin typeface="Times New Roman" panose="02020603050405020304" pitchFamily="18" charset="0"/>
                <a:cs typeface="Times New Roman" panose="02020603050405020304" pitchFamily="18" charset="0"/>
              </a:rPr>
              <a:t>时间相关的像素的信息被重复定义，造成</a:t>
            </a:r>
            <a:r>
              <a:rPr lang="zh-CN" altLang="en-US" sz="2800" spc="-5" smtClean="0">
                <a:latin typeface="Times New Roman" panose="02020603050405020304" pitchFamily="18" charset="0"/>
                <a:cs typeface="Times New Roman" panose="02020603050405020304" pitchFamily="18" charset="0"/>
              </a:rPr>
              <a:t>冗余。</a:t>
            </a:r>
            <a:endParaRPr lang="en-US" sz="2800" spc="-5">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8.1.2 像素间冗余</a:t>
              </a:r>
            </a:p>
          </p:txBody>
        </p:sp>
      </p:grpSp>
      <p:cxnSp>
        <p:nvCxnSpPr>
          <p:cNvPr id="2" name="直接箭头连接符 1"/>
          <p:cNvCxnSpPr/>
          <p:nvPr/>
        </p:nvCxnSpPr>
        <p:spPr>
          <a:xfrm flipH="1">
            <a:off x="5057140" y="5132070"/>
            <a:ext cx="0" cy="43200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5278120" y="5132070"/>
            <a:ext cx="617220" cy="572135"/>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6093460" y="5140960"/>
            <a:ext cx="0" cy="43200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299200" y="5062220"/>
            <a:ext cx="617220" cy="572135"/>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7114540" y="5132070"/>
            <a:ext cx="0" cy="43200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7175500" y="5060950"/>
            <a:ext cx="632460" cy="473075"/>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7884160" y="5132070"/>
            <a:ext cx="0" cy="43200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971790" y="5112385"/>
            <a:ext cx="594360" cy="47244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8729980" y="5131435"/>
            <a:ext cx="0" cy="432000"/>
          </a:xfrm>
          <a:prstGeom prst="straightConnector1">
            <a:avLst/>
          </a:prstGeom>
          <a:ln w="25400">
            <a:solidFill>
              <a:srgbClr val="120EB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8.1.2 像素间冗余</a:t>
              </a:r>
            </a:p>
          </p:txBody>
        </p:sp>
      </p:grpSp>
      <p:grpSp>
        <p:nvGrpSpPr>
          <p:cNvPr id="6" name="组合 5"/>
          <p:cNvGrpSpPr/>
          <p:nvPr/>
        </p:nvGrpSpPr>
        <p:grpSpPr>
          <a:xfrm>
            <a:off x="5773420" y="1703705"/>
            <a:ext cx="4766310" cy="5646420"/>
            <a:chOff x="7796" y="2627"/>
            <a:chExt cx="7506" cy="8892"/>
          </a:xfrm>
        </p:grpSpPr>
        <p:pic>
          <p:nvPicPr>
            <p:cNvPr id="2" name="图片 1"/>
            <p:cNvPicPr>
              <a:picLocks noChangeAspect="1"/>
            </p:cNvPicPr>
            <p:nvPr/>
          </p:nvPicPr>
          <p:blipFill>
            <a:blip r:embed="rId5"/>
            <a:stretch>
              <a:fillRect/>
            </a:stretch>
          </p:blipFill>
          <p:spPr>
            <a:xfrm>
              <a:off x="8111" y="2627"/>
              <a:ext cx="6956" cy="3168"/>
            </a:xfrm>
            <a:prstGeom prst="rect">
              <a:avLst/>
            </a:prstGeom>
          </p:spPr>
        </p:pic>
        <p:pic>
          <p:nvPicPr>
            <p:cNvPr id="5" name="图片 4"/>
            <p:cNvPicPr>
              <a:picLocks noChangeAspect="1"/>
            </p:cNvPicPr>
            <p:nvPr/>
          </p:nvPicPr>
          <p:blipFill>
            <a:blip r:embed="rId6"/>
            <a:stretch>
              <a:fillRect/>
            </a:stretch>
          </p:blipFill>
          <p:spPr>
            <a:xfrm>
              <a:off x="7796" y="6183"/>
              <a:ext cx="7507" cy="5336"/>
            </a:xfrm>
            <a:prstGeom prst="rect">
              <a:avLst/>
            </a:prstGeom>
          </p:spPr>
        </p:pic>
      </p:grpSp>
      <p:sp>
        <p:nvSpPr>
          <p:cNvPr id="7" name="文本框 6"/>
          <p:cNvSpPr txBox="1"/>
          <p:nvPr/>
        </p:nvSpPr>
        <p:spPr>
          <a:xfrm>
            <a:off x="1027430" y="1880870"/>
            <a:ext cx="4685030" cy="5151120"/>
          </a:xfrm>
          <a:prstGeom prst="rect">
            <a:avLst/>
          </a:prstGeom>
          <a:noFill/>
        </p:spPr>
        <p:txBody>
          <a:bodyPr wrap="square" rtlCol="0">
            <a:spAutoFit/>
          </a:bodyPr>
          <a:lstStyle/>
          <a:p>
            <a:r>
              <a:rPr lang="zh-CN" altLang="en-US" sz="2400">
                <a:latin typeface="+mn-ea"/>
              </a:rPr>
              <a:t>变长编码根据直方图特征编码，可以减少数据冗余，但未别改变图像像素之间的相关性。用于表示每幅图像的灰度级编码与像素之间的相关性无关，这些相关来自图像中对象之间的结构或几何关系：</a:t>
            </a:r>
          </a:p>
          <a:p>
            <a:endParaRPr lang="zh-CN" altLang="en-US" sz="2400">
              <a:latin typeface="Times New Roman" panose="02020603050405020304" charset="0"/>
              <a:ea typeface="楷体" panose="02010609060101010101" charset="-122"/>
            </a:endParaRPr>
          </a:p>
          <a:p>
            <a:endParaRPr lang="zh-CN" altLang="en-US" sz="2400">
              <a:latin typeface="Times New Roman" panose="02020603050405020304" charset="0"/>
              <a:ea typeface="楷体" panose="02010609060101010101" charset="-122"/>
            </a:endParaRPr>
          </a:p>
          <a:p>
            <a:r>
              <a:rPr lang="zh-CN" altLang="en-US" sz="2400">
                <a:latin typeface="Times New Roman" panose="02020603050405020304" charset="0"/>
                <a:ea typeface="楷体" panose="02010609060101010101" charset="-122"/>
              </a:rPr>
              <a:t>其中：</a:t>
            </a:r>
          </a:p>
          <a:p>
            <a:endParaRPr lang="zh-CN" altLang="en-US" sz="2400">
              <a:latin typeface="Times New Roman" panose="02020603050405020304" charset="0"/>
              <a:ea typeface="楷体" panose="02010609060101010101" charset="-122"/>
            </a:endParaRPr>
          </a:p>
          <a:p>
            <a:endParaRPr lang="zh-CN" altLang="en-US" sz="2400">
              <a:latin typeface="Times New Roman" panose="02020603050405020304" charset="0"/>
              <a:ea typeface="楷体" panose="02010609060101010101" charset="-122"/>
            </a:endParaRPr>
          </a:p>
          <a:p>
            <a:endParaRPr lang="zh-CN" altLang="en-US" sz="2400">
              <a:latin typeface="Times New Roman" panose="02020603050405020304" charset="0"/>
              <a:ea typeface="楷体" panose="02010609060101010101" charset="-122"/>
            </a:endParaRPr>
          </a:p>
          <a:p>
            <a:r>
              <a:rPr lang="zh-CN" altLang="en-US" sz="2000" b="1">
                <a:solidFill>
                  <a:srgbClr val="FF0000"/>
                </a:solidFill>
                <a:latin typeface="Times New Roman" panose="02020603050405020304" charset="0"/>
                <a:ea typeface="楷体" panose="02010609060101010101" charset="-122"/>
              </a:rPr>
              <a:t>当            ，  分别为</a:t>
            </a:r>
            <a:r>
              <a:rPr lang="en-US" altLang="zh-CN" sz="2000" b="1">
                <a:solidFill>
                  <a:srgbClr val="FF0000"/>
                </a:solidFill>
                <a:latin typeface="Times New Roman" panose="02020603050405020304" charset="0"/>
                <a:ea typeface="楷体" panose="02010609060101010101" charset="-122"/>
              </a:rPr>
              <a:t>0.9922</a:t>
            </a:r>
            <a:r>
              <a:rPr lang="zh-CN" altLang="en-US" sz="2000" b="1">
                <a:solidFill>
                  <a:srgbClr val="FF0000"/>
                </a:solidFill>
                <a:latin typeface="Times New Roman" panose="02020603050405020304" charset="0"/>
                <a:ea typeface="楷体" panose="02010609060101010101" charset="-122"/>
              </a:rPr>
              <a:t>和</a:t>
            </a:r>
            <a:r>
              <a:rPr lang="en-US" altLang="zh-CN" sz="2000" b="1">
                <a:solidFill>
                  <a:srgbClr val="FF0000"/>
                </a:solidFill>
                <a:latin typeface="Times New Roman" panose="02020603050405020304" charset="0"/>
                <a:ea typeface="楷体" panose="02010609060101010101" charset="-122"/>
              </a:rPr>
              <a:t>0.9928</a:t>
            </a:r>
          </a:p>
        </p:txBody>
      </p:sp>
      <p:graphicFrame>
        <p:nvGraphicFramePr>
          <p:cNvPr id="8" name="对象 7">
            <a:hlinkClick r:id="" action="ppaction://ole?verb=0"/>
          </p:cNvPr>
          <p:cNvGraphicFramePr>
            <a:graphicFrameLocks noChangeAspect="1"/>
          </p:cNvGraphicFramePr>
          <p:nvPr/>
        </p:nvGraphicFramePr>
        <p:xfrm>
          <a:off x="1927860" y="4400550"/>
          <a:ext cx="1838325" cy="798195"/>
        </p:xfrm>
        <a:graphic>
          <a:graphicData uri="http://schemas.openxmlformats.org/presentationml/2006/ole">
            <mc:AlternateContent xmlns:mc="http://schemas.openxmlformats.org/markup-compatibility/2006">
              <mc:Choice xmlns:v="urn:schemas-microsoft-com:vml" Requires="v">
                <p:oleObj spid="_x0000_s6545" r:id="rId7" imgW="965200" imgH="419100" progId="Equation.KSEE3">
                  <p:embed/>
                </p:oleObj>
              </mc:Choice>
              <mc:Fallback>
                <p:oleObj r:id="rId7" imgW="965200" imgH="419100" progId="Equation.KSEE3">
                  <p:embed/>
                  <p:pic>
                    <p:nvPicPr>
                      <p:cNvPr id="0" name="图片 2048"/>
                      <p:cNvPicPr/>
                      <p:nvPr/>
                    </p:nvPicPr>
                    <p:blipFill>
                      <a:blip r:embed="rId8"/>
                      <a:stretch>
                        <a:fillRect/>
                      </a:stretch>
                    </p:blipFill>
                    <p:spPr>
                      <a:xfrm>
                        <a:off x="1927860" y="4400550"/>
                        <a:ext cx="1838325" cy="79819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091565" y="5629910"/>
          <a:ext cx="4556760" cy="809625"/>
        </p:xfrm>
        <a:graphic>
          <a:graphicData uri="http://schemas.openxmlformats.org/presentationml/2006/ole">
            <mc:AlternateContent xmlns:mc="http://schemas.openxmlformats.org/markup-compatibility/2006">
              <mc:Choice xmlns:v="urn:schemas-microsoft-com:vml" Requires="v">
                <p:oleObj spid="_x0000_s6546" r:id="rId9" imgW="2501900" imgH="444500" progId="Equation.KSEE3">
                  <p:embed/>
                </p:oleObj>
              </mc:Choice>
              <mc:Fallback>
                <p:oleObj r:id="rId9" imgW="2501900" imgH="444500" progId="Equation.KSEE3">
                  <p:embed/>
                  <p:pic>
                    <p:nvPicPr>
                      <p:cNvPr id="0" name="图片 2049"/>
                      <p:cNvPicPr/>
                      <p:nvPr/>
                    </p:nvPicPr>
                    <p:blipFill>
                      <a:blip r:embed="rId10"/>
                      <a:stretch>
                        <a:fillRect/>
                      </a:stretch>
                    </p:blipFill>
                    <p:spPr>
                      <a:xfrm>
                        <a:off x="1091565" y="5629910"/>
                        <a:ext cx="4556760" cy="809625"/>
                      </a:xfrm>
                      <a:prstGeom prst="rect">
                        <a:avLst/>
                      </a:prstGeom>
                    </p:spPr>
                  </p:pic>
                </p:oleObj>
              </mc:Fallback>
            </mc:AlternateContent>
          </a:graphicData>
        </a:graphic>
      </p:graphicFrame>
      <p:sp>
        <p:nvSpPr>
          <p:cNvPr id="3" name="椭圆 2"/>
          <p:cNvSpPr/>
          <p:nvPr/>
        </p:nvSpPr>
        <p:spPr>
          <a:xfrm>
            <a:off x="6276340" y="396176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912485" y="454088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230745" y="468058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792845" y="396176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442325" y="468058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83445" y="4746625"/>
            <a:ext cx="556895" cy="518160"/>
          </a:xfrm>
          <a:prstGeom prst="ellipse">
            <a:avLst/>
          </a:prstGeom>
          <a:noFill/>
          <a:ln w="19050">
            <a:solidFill>
              <a:srgbClr val="12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1327468" y="6638608"/>
          <a:ext cx="798830" cy="337820"/>
        </p:xfrm>
        <a:graphic>
          <a:graphicData uri="http://schemas.openxmlformats.org/presentationml/2006/ole">
            <mc:AlternateContent xmlns:mc="http://schemas.openxmlformats.org/markup-compatibility/2006">
              <mc:Choice xmlns:v="urn:schemas-microsoft-com:vml" Requires="v">
                <p:oleObj spid="_x0000_s6547" r:id="rId11" imgW="419100" imgH="177165" progId="Equation.KSEE3">
                  <p:embed/>
                </p:oleObj>
              </mc:Choice>
              <mc:Fallback>
                <p:oleObj r:id="rId11" imgW="419100" imgH="177165" progId="Equation.KSEE3">
                  <p:embed/>
                  <p:pic>
                    <p:nvPicPr>
                      <p:cNvPr id="0" name="图片 2048"/>
                      <p:cNvPicPr/>
                      <p:nvPr/>
                    </p:nvPicPr>
                    <p:blipFill>
                      <a:blip r:embed="rId12"/>
                      <a:stretch>
                        <a:fillRect/>
                      </a:stretch>
                    </p:blipFill>
                    <p:spPr>
                      <a:xfrm>
                        <a:off x="1327468" y="6638608"/>
                        <a:ext cx="798830" cy="33782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2284095" y="6680518"/>
          <a:ext cx="241935" cy="314960"/>
        </p:xfrm>
        <a:graphic>
          <a:graphicData uri="http://schemas.openxmlformats.org/presentationml/2006/ole">
            <mc:AlternateContent xmlns:mc="http://schemas.openxmlformats.org/markup-compatibility/2006">
              <mc:Choice xmlns:v="urn:schemas-microsoft-com:vml" Requires="v">
                <p:oleObj spid="_x0000_s6548" r:id="rId13" imgW="127000" imgH="165100" progId="Equation.KSEE3">
                  <p:embed/>
                </p:oleObj>
              </mc:Choice>
              <mc:Fallback>
                <p:oleObj r:id="rId13" imgW="127000" imgH="165100" progId="Equation.KSEE3">
                  <p:embed/>
                  <p:pic>
                    <p:nvPicPr>
                      <p:cNvPr id="0" name="图片 2048"/>
                      <p:cNvPicPr/>
                      <p:nvPr/>
                    </p:nvPicPr>
                    <p:blipFill>
                      <a:blip r:embed="rId14"/>
                      <a:stretch>
                        <a:fillRect/>
                      </a:stretch>
                    </p:blipFill>
                    <p:spPr>
                      <a:xfrm>
                        <a:off x="2284095" y="6680518"/>
                        <a:ext cx="241935" cy="3149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1752600"/>
            <a:ext cx="9343390" cy="3390672"/>
          </a:xfrm>
          <a:prstGeom prst="rect">
            <a:avLst/>
          </a:prstGeom>
        </p:spPr>
        <p:txBody>
          <a:bodyPr vert="horz" wrap="square" lIns="0" tIns="0" rIns="0" bIns="0" rtlCol="0">
            <a:spAutoFit/>
          </a:bodyPr>
          <a:lstStyle/>
          <a:p>
            <a:pPr marL="12700" defTabSz="0" fontAlgn="auto">
              <a:lnSpc>
                <a:spcPct val="120000"/>
              </a:lnSpc>
              <a:tabLst>
                <a:tab pos="423545" algn="l"/>
              </a:tabLst>
            </a:pPr>
            <a:r>
              <a:rPr sz="2800" spc="-5" dirty="0">
                <a:latin typeface="+mj-ea"/>
                <a:ea typeface="+mj-ea"/>
                <a:cs typeface="新宋体" panose="02010609030101010101" charset="-122"/>
              </a:rPr>
              <a:t>反映图像中像素之间的相互关系</a:t>
            </a:r>
            <a:endParaRPr sz="2800">
              <a:latin typeface="+mj-ea"/>
              <a:ea typeface="+mj-ea"/>
              <a:cs typeface="新宋体" panose="02010609030101010101" charset="-122"/>
            </a:endParaRPr>
          </a:p>
          <a:p>
            <a:pPr marL="446088" marR="5080" algn="just" fontAlgn="auto">
              <a:lnSpc>
                <a:spcPct val="120000"/>
              </a:lnSpc>
              <a:spcBef>
                <a:spcPts val="1690"/>
              </a:spcBef>
              <a:buFont typeface="Arial" panose="020B0604020202020204" pitchFamily="34" charset="0"/>
              <a:buChar char="•"/>
            </a:pPr>
            <a:r>
              <a:rPr sz="2600" spc="-5" dirty="0">
                <a:latin typeface="+mj-ea"/>
                <a:ea typeface="+mj-ea"/>
                <a:cs typeface="新宋体" panose="02010609030101010101" charset="-122"/>
              </a:rPr>
              <a:t>对于一张静态图片，存在空间冗余</a:t>
            </a:r>
            <a:r>
              <a:rPr lang="en-US" sz="2600" spc="-5" dirty="0">
                <a:latin typeface="+mj-ea"/>
                <a:ea typeface="+mj-ea"/>
                <a:cs typeface="新宋体" panose="02010609030101010101" charset="-122"/>
              </a:rPr>
              <a:t>(</a:t>
            </a:r>
            <a:r>
              <a:rPr sz="2600" spc="-5" dirty="0">
                <a:latin typeface="+mj-ea"/>
                <a:ea typeface="+mj-ea"/>
                <a:cs typeface="新宋体" panose="02010609030101010101" charset="-122"/>
              </a:rPr>
              <a:t>几何冗余</a:t>
            </a:r>
            <a:r>
              <a:rPr lang="en-US" sz="2600" spc="-5" dirty="0">
                <a:latin typeface="+mj-ea"/>
                <a:ea typeface="+mj-ea"/>
                <a:cs typeface="新宋体" panose="02010609030101010101" charset="-122"/>
              </a:rPr>
              <a:t>)</a:t>
            </a:r>
            <a:r>
              <a:rPr sz="2600" spc="-5" dirty="0">
                <a:latin typeface="+mj-ea"/>
                <a:ea typeface="+mj-ea"/>
                <a:cs typeface="新宋体" panose="02010609030101010101" charset="-122"/>
              </a:rPr>
              <a:t>，是由于在一张图片中单个像素对图像的视觉贡献常常是冗余的，可借助其相邻像素的灰度值进行推断。</a:t>
            </a:r>
          </a:p>
          <a:p>
            <a:pPr marL="446088" marR="5080" algn="just" fontAlgn="auto">
              <a:lnSpc>
                <a:spcPct val="120000"/>
              </a:lnSpc>
              <a:spcBef>
                <a:spcPts val="1690"/>
              </a:spcBef>
              <a:buFont typeface="Arial" panose="020B0604020202020204" pitchFamily="34" charset="0"/>
              <a:buChar char="•"/>
            </a:pPr>
            <a:r>
              <a:rPr sz="2600">
                <a:latin typeface="+mj-ea"/>
                <a:ea typeface="+mj-ea"/>
                <a:cs typeface="新宋体" panose="02010609030101010101" charset="-122"/>
              </a:rPr>
              <a:t>对于连续图片或视频，还会存在时间冗余</a:t>
            </a:r>
            <a:r>
              <a:rPr lang="en-US" sz="2600">
                <a:latin typeface="+mj-ea"/>
                <a:ea typeface="+mj-ea"/>
                <a:cs typeface="新宋体" panose="02010609030101010101" charset="-122"/>
              </a:rPr>
              <a:t>(</a:t>
            </a:r>
            <a:r>
              <a:rPr sz="2600">
                <a:latin typeface="+mj-ea"/>
                <a:ea typeface="+mj-ea"/>
                <a:cs typeface="新宋体" panose="02010609030101010101" charset="-122"/>
              </a:rPr>
              <a:t>帧间冗余</a:t>
            </a:r>
            <a:r>
              <a:rPr lang="en-US" sz="2600">
                <a:latin typeface="+mj-ea"/>
                <a:ea typeface="+mj-ea"/>
                <a:cs typeface="新宋体" panose="02010609030101010101" charset="-122"/>
              </a:rPr>
              <a:t>)</a:t>
            </a:r>
            <a:r>
              <a:rPr sz="2600">
                <a:latin typeface="+mj-ea"/>
                <a:ea typeface="+mj-ea"/>
                <a:cs typeface="新宋体" panose="02010609030101010101" charset="-122"/>
              </a:rPr>
              <a:t>，大部分相邻图片间的对应点像素都是缓慢过度的</a:t>
            </a:r>
            <a:r>
              <a:rPr sz="2800">
                <a:latin typeface="+mj-ea"/>
                <a:ea typeface="+mj-ea"/>
                <a:cs typeface="新宋体" panose="02010609030101010101" charset="-122"/>
              </a:rPr>
              <a:t>。</a:t>
            </a: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8.1.2 像素间冗余</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20445" y="1746250"/>
            <a:ext cx="9443720" cy="4267200"/>
          </a:xfrm>
          <a:prstGeom prst="rect">
            <a:avLst/>
          </a:prstGeom>
        </p:spPr>
        <p:txBody>
          <a:bodyPr vert="horz" wrap="square" lIns="0" tIns="0" rIns="0" bIns="0" rtlCol="0">
            <a:spAutoFit/>
          </a:bodyPr>
          <a:lstStyle/>
          <a:p>
            <a:pPr marL="12700" defTabSz="0">
              <a:lnSpc>
                <a:spcPct val="125000"/>
              </a:lnSpc>
              <a:spcBef>
                <a:spcPts val="0"/>
              </a:spcBef>
              <a:spcAft>
                <a:spcPts val="0"/>
              </a:spcAft>
              <a:tabLst>
                <a:tab pos="423545" algn="l"/>
              </a:tabLst>
            </a:pPr>
            <a:r>
              <a:rPr sz="2800" spc="-5" dirty="0">
                <a:latin typeface="+mn-ea"/>
                <a:cs typeface="新宋体" panose="02010609030101010101" charset="-122"/>
              </a:rPr>
              <a:t>人眼感觉到的图像区域亮度不仅取决于该区域的反射光，例如根据</a:t>
            </a:r>
            <a:r>
              <a:rPr sz="2800" b="1" u="sng" spc="-5" dirty="0">
                <a:solidFill>
                  <a:srgbClr val="FF0000"/>
                </a:solidFill>
                <a:latin typeface="+mn-ea"/>
                <a:cs typeface="新宋体" panose="02010609030101010101" charset="-122"/>
              </a:rPr>
              <a:t>马赫带效应</a:t>
            </a:r>
            <a:r>
              <a:rPr sz="2800" spc="-5" dirty="0">
                <a:latin typeface="+mn-ea"/>
                <a:cs typeface="新宋体" panose="02010609030101010101" charset="-122"/>
              </a:rPr>
              <a:t>，在灰度值为常数的区域也能感觉到灰度值的变化</a:t>
            </a:r>
            <a:r>
              <a:rPr lang="zh-CN" sz="2800" spc="-5" dirty="0">
                <a:latin typeface="+mn-ea"/>
                <a:cs typeface="新宋体" panose="02010609030101010101" charset="-122"/>
              </a:rPr>
              <a:t>。</a:t>
            </a:r>
          </a:p>
          <a:p>
            <a:pPr marL="12700" defTabSz="0">
              <a:lnSpc>
                <a:spcPct val="125000"/>
              </a:lnSpc>
              <a:spcBef>
                <a:spcPts val="0"/>
              </a:spcBef>
              <a:spcAft>
                <a:spcPts val="0"/>
              </a:spcAft>
              <a:tabLst>
                <a:tab pos="423545" algn="l"/>
              </a:tabLst>
            </a:pPr>
            <a:r>
              <a:rPr sz="2800" spc="-5" dirty="0">
                <a:latin typeface="+mn-ea"/>
                <a:cs typeface="新宋体" panose="02010609030101010101" charset="-122"/>
              </a:rPr>
              <a:t>这是由于眼睛对所有视觉信息感受的灵敏度不同。在正常视觉处理过程中各种信息的相对重要程度不同</a:t>
            </a:r>
            <a:r>
              <a:rPr lang="zh-CN" sz="2800" spc="-5" dirty="0">
                <a:latin typeface="+mn-ea"/>
                <a:cs typeface="新宋体" panose="02010609030101010101" charset="-122"/>
              </a:rPr>
              <a:t>。</a:t>
            </a:r>
          </a:p>
          <a:p>
            <a:pPr marL="12700" defTabSz="0">
              <a:lnSpc>
                <a:spcPct val="125000"/>
              </a:lnSpc>
              <a:spcBef>
                <a:spcPts val="0"/>
              </a:spcBef>
              <a:spcAft>
                <a:spcPts val="0"/>
              </a:spcAft>
              <a:tabLst>
                <a:tab pos="423545" algn="l"/>
              </a:tabLst>
            </a:pPr>
            <a:r>
              <a:rPr sz="2800" spc="-5" dirty="0">
                <a:latin typeface="+mn-ea"/>
                <a:cs typeface="新宋体" panose="02010609030101010101" charset="-122"/>
              </a:rPr>
              <a:t>有些信息在通常的视觉过程中与另外一些信息相比并不那么重要，这些信息被认为是心理视觉冗余的，去除这些信息并不会明显降低图像质量</a:t>
            </a:r>
            <a:r>
              <a:rPr lang="zh-CN" sz="2800" spc="-5" dirty="0">
                <a:latin typeface="+mn-ea"/>
                <a:cs typeface="新宋体" panose="02010609030101010101" charset="-122"/>
              </a:rPr>
              <a:t>。</a:t>
            </a: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7"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8" name="文本框 7"/>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8.1.3 心理视觉冗余</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88060" y="1777365"/>
            <a:ext cx="9591675" cy="1440394"/>
          </a:xfrm>
          <a:prstGeom prst="rect">
            <a:avLst/>
          </a:prstGeom>
        </p:spPr>
        <p:txBody>
          <a:bodyPr vert="horz" wrap="square" lIns="0" tIns="0" rIns="0" bIns="0" rtlCol="0">
            <a:spAutoFit/>
          </a:bodyPr>
          <a:lstStyle/>
          <a:p>
            <a:pPr marL="12700" defTabSz="0">
              <a:lnSpc>
                <a:spcPct val="120000"/>
              </a:lnSpc>
              <a:spcBef>
                <a:spcPts val="0"/>
              </a:spcBef>
              <a:spcAft>
                <a:spcPts val="0"/>
              </a:spcAft>
              <a:tabLst>
                <a:tab pos="423545" algn="l"/>
              </a:tabLst>
            </a:pPr>
            <a:r>
              <a:rPr sz="2600" spc="-5" dirty="0">
                <a:latin typeface="+mj-ea"/>
                <a:ea typeface="+mj-ea"/>
                <a:cs typeface="新宋体" panose="02010609030101010101" charset="-122"/>
              </a:rPr>
              <a:t>消除心理视觉冗余数据会导致一定量信息的丢</a:t>
            </a:r>
            <a:r>
              <a:rPr sz="2600" dirty="0">
                <a:latin typeface="+mj-ea"/>
                <a:ea typeface="+mj-ea"/>
                <a:cs typeface="新宋体" panose="02010609030101010101" charset="-122"/>
              </a:rPr>
              <a:t>失，所以这一过程通常称为量化</a:t>
            </a:r>
            <a:r>
              <a:rPr lang="zh-CN" sz="2600" dirty="0">
                <a:latin typeface="+mj-ea"/>
                <a:ea typeface="+mj-ea"/>
                <a:cs typeface="新宋体" panose="02010609030101010101" charset="-122"/>
              </a:rPr>
              <a:t>。</a:t>
            </a:r>
          </a:p>
          <a:p>
            <a:pPr marL="12700" defTabSz="0">
              <a:lnSpc>
                <a:spcPct val="120000"/>
              </a:lnSpc>
              <a:spcBef>
                <a:spcPts val="0"/>
              </a:spcBef>
              <a:spcAft>
                <a:spcPts val="0"/>
              </a:spcAft>
              <a:tabLst>
                <a:tab pos="423545" algn="l"/>
              </a:tabLst>
            </a:pPr>
            <a:r>
              <a:rPr sz="2600" spc="-5" dirty="0">
                <a:latin typeface="+mj-ea"/>
                <a:ea typeface="+mj-ea"/>
                <a:cs typeface="新宋体" panose="02010609030101010101" charset="-122"/>
              </a:rPr>
              <a:t>心理视觉冗余压缩是不可恢复的，量化的结果导致了数据有损压缩</a:t>
            </a:r>
          </a:p>
        </p:txBody>
      </p:sp>
      <p:sp>
        <p:nvSpPr>
          <p:cNvPr id="7" name="object 7"/>
          <p:cNvSpPr/>
          <p:nvPr/>
        </p:nvSpPr>
        <p:spPr>
          <a:xfrm>
            <a:off x="1628140" y="4016502"/>
            <a:ext cx="3810000" cy="28575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66740" y="4016502"/>
            <a:ext cx="3810000" cy="28575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917700" y="5433821"/>
            <a:ext cx="864869" cy="579120"/>
          </a:xfrm>
          <a:custGeom>
            <a:avLst/>
            <a:gdLst/>
            <a:ahLst/>
            <a:cxnLst/>
            <a:rect l="l" t="t" r="r" b="b"/>
            <a:pathLst>
              <a:path w="864869" h="579120">
                <a:moveTo>
                  <a:pt x="0" y="0"/>
                </a:moveTo>
                <a:lnTo>
                  <a:pt x="0" y="579120"/>
                </a:lnTo>
                <a:lnTo>
                  <a:pt x="864869" y="579120"/>
                </a:lnTo>
                <a:lnTo>
                  <a:pt x="864869" y="0"/>
                </a:lnTo>
                <a:lnTo>
                  <a:pt x="0" y="0"/>
                </a:lnTo>
                <a:close/>
              </a:path>
            </a:pathLst>
          </a:custGeom>
          <a:solidFill>
            <a:srgbClr val="FFFFFF"/>
          </a:solidFill>
        </p:spPr>
        <p:txBody>
          <a:bodyPr wrap="square" lIns="0" tIns="0" rIns="0" bIns="0" rtlCol="0"/>
          <a:lstStyle/>
          <a:p>
            <a:endParaRPr/>
          </a:p>
        </p:txBody>
      </p:sp>
      <p:sp>
        <p:nvSpPr>
          <p:cNvPr id="10" name="object 10"/>
          <p:cNvSpPr txBox="1"/>
          <p:nvPr/>
        </p:nvSpPr>
        <p:spPr>
          <a:xfrm>
            <a:off x="2004961" y="5492242"/>
            <a:ext cx="636270" cy="476250"/>
          </a:xfrm>
          <a:prstGeom prst="rect">
            <a:avLst/>
          </a:prstGeom>
        </p:spPr>
        <p:txBody>
          <a:bodyPr vert="horz" wrap="square" lIns="0" tIns="0" rIns="0" bIns="0" rtlCol="0">
            <a:spAutoFit/>
          </a:bodyPr>
          <a:lstStyle/>
          <a:p>
            <a:pPr marL="12700">
              <a:lnSpc>
                <a:spcPts val="3750"/>
              </a:lnSpc>
            </a:pPr>
            <a:r>
              <a:rPr sz="3200" spc="-5" dirty="0">
                <a:solidFill>
                  <a:srgbClr val="FF0000"/>
                </a:solidFill>
                <a:latin typeface="新宋体" panose="02010609030101010101" charset="-122"/>
                <a:cs typeface="新宋体" panose="02010609030101010101" charset="-122"/>
              </a:rPr>
              <a:t>33K</a:t>
            </a:r>
            <a:endParaRPr sz="3200">
              <a:latin typeface="新宋体" panose="02010609030101010101" charset="-122"/>
              <a:cs typeface="新宋体" panose="02010609030101010101" charset="-122"/>
            </a:endParaRPr>
          </a:p>
        </p:txBody>
      </p:sp>
      <p:sp>
        <p:nvSpPr>
          <p:cNvPr id="11" name="object 11"/>
          <p:cNvSpPr/>
          <p:nvPr/>
        </p:nvSpPr>
        <p:spPr>
          <a:xfrm>
            <a:off x="5994539" y="5433821"/>
            <a:ext cx="864869" cy="579120"/>
          </a:xfrm>
          <a:custGeom>
            <a:avLst/>
            <a:gdLst/>
            <a:ahLst/>
            <a:cxnLst/>
            <a:rect l="l" t="t" r="r" b="b"/>
            <a:pathLst>
              <a:path w="864870" h="579120">
                <a:moveTo>
                  <a:pt x="0" y="0"/>
                </a:moveTo>
                <a:lnTo>
                  <a:pt x="0" y="579120"/>
                </a:lnTo>
                <a:lnTo>
                  <a:pt x="864869" y="579120"/>
                </a:lnTo>
                <a:lnTo>
                  <a:pt x="864869"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6135611" y="5492242"/>
            <a:ext cx="636270" cy="476250"/>
          </a:xfrm>
          <a:prstGeom prst="rect">
            <a:avLst/>
          </a:prstGeom>
        </p:spPr>
        <p:txBody>
          <a:bodyPr vert="horz" wrap="square" lIns="0" tIns="0" rIns="0" bIns="0" rtlCol="0">
            <a:spAutoFit/>
          </a:bodyPr>
          <a:lstStyle/>
          <a:p>
            <a:pPr marL="12700">
              <a:lnSpc>
                <a:spcPts val="3750"/>
              </a:lnSpc>
            </a:pPr>
            <a:r>
              <a:rPr sz="3200" spc="-5" dirty="0">
                <a:solidFill>
                  <a:srgbClr val="FF0000"/>
                </a:solidFill>
                <a:latin typeface="新宋体" panose="02010609030101010101" charset="-122"/>
                <a:cs typeface="新宋体" panose="02010609030101010101" charset="-122"/>
              </a:rPr>
              <a:t>15K</a:t>
            </a:r>
            <a:endParaRPr sz="3200">
              <a:latin typeface="新宋体" panose="02010609030101010101" charset="-122"/>
              <a:cs typeface="新宋体" panose="02010609030101010101" charset="-122"/>
            </a:endParaRP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4"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5"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8.1.3 心理视觉冗余</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11885" y="1330960"/>
            <a:ext cx="8247380" cy="4866640"/>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pPr>
            <a:r>
              <a:rPr sz="3200" spc="-5" dirty="0">
                <a:solidFill>
                  <a:srgbClr val="EE2B0A"/>
                </a:solidFill>
                <a:latin typeface="+mn-ea"/>
                <a:cs typeface="新宋体" panose="02010609030101010101" charset="-122"/>
              </a:rPr>
              <a:t>基本概念</a:t>
            </a:r>
            <a:endParaRPr sz="3200">
              <a:latin typeface="+mn-ea"/>
              <a:cs typeface="新宋体" panose="02010609030101010101" charset="-122"/>
            </a:endParaRPr>
          </a:p>
          <a:p>
            <a:pPr marL="1270000" lvl="2" indent="-342900" defTabSz="0">
              <a:lnSpc>
                <a:spcPct val="100000"/>
              </a:lnSpc>
              <a:spcBef>
                <a:spcPts val="1920"/>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solidFill>
                  <a:srgbClr val="EE2B0A"/>
                </a:solidFill>
                <a:latin typeface="+mn-ea"/>
                <a:cs typeface="新宋体" panose="02010609030101010101" charset="-122"/>
              </a:rPr>
              <a:t>图像压缩模型</a:t>
            </a:r>
            <a:endParaRPr sz="3200">
              <a:latin typeface="+mn-ea"/>
              <a:cs typeface="新宋体" panose="02010609030101010101" charset="-122"/>
            </a:endParaRPr>
          </a:p>
          <a:p>
            <a:pPr marL="1270000" lvl="2" indent="-342900" defTabSz="0">
              <a:lnSpc>
                <a:spcPct val="100000"/>
              </a:lnSpc>
              <a:spcBef>
                <a:spcPts val="1925"/>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solidFill>
                  <a:srgbClr val="EE2B0A"/>
                </a:solidFill>
                <a:latin typeface="+mn-ea"/>
                <a:cs typeface="新宋体" panose="02010609030101010101" charset="-122"/>
              </a:rPr>
              <a:t>信息论基础</a:t>
            </a:r>
            <a:endParaRPr sz="3200">
              <a:latin typeface="+mn-ea"/>
              <a:cs typeface="新宋体" panose="02010609030101010101" charset="-122"/>
            </a:endParaRPr>
          </a:p>
          <a:p>
            <a:pPr marL="1270000" lvl="2" indent="-342900" defTabSz="0">
              <a:lnSpc>
                <a:spcPct val="100000"/>
              </a:lnSpc>
              <a:spcBef>
                <a:spcPts val="1920"/>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solidFill>
                  <a:srgbClr val="EE2B0A"/>
                </a:solidFill>
                <a:latin typeface="+mn-ea"/>
                <a:cs typeface="新宋体" panose="02010609030101010101" charset="-122"/>
              </a:rPr>
              <a:t>无损压缩</a:t>
            </a:r>
            <a:endParaRPr sz="3200">
              <a:latin typeface="+mn-ea"/>
              <a:cs typeface="新宋体" panose="02010609030101010101" charset="-122"/>
            </a:endParaRPr>
          </a:p>
          <a:p>
            <a:pPr marL="1270000" lvl="2" indent="-342900" defTabSz="0">
              <a:lnSpc>
                <a:spcPct val="100000"/>
              </a:lnSpc>
              <a:spcBef>
                <a:spcPts val="1925"/>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latin typeface="+mn-ea"/>
                <a:cs typeface="新宋体" panose="02010609030101010101" charset="-122"/>
              </a:rPr>
              <a:t>有损压缩</a:t>
            </a:r>
            <a:endParaRPr sz="3200">
              <a:latin typeface="+mn-ea"/>
              <a:cs typeface="新宋体" panose="02010609030101010101" charset="-122"/>
            </a:endParaRPr>
          </a:p>
          <a:p>
            <a:pPr marL="1270000" lvl="2" indent="-342900" defTabSz="0">
              <a:lnSpc>
                <a:spcPct val="100000"/>
              </a:lnSpc>
              <a:spcBef>
                <a:spcPts val="1920"/>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latin typeface="+mn-ea"/>
                <a:cs typeface="新宋体" panose="02010609030101010101" charset="-122"/>
              </a:rPr>
              <a:t>图像压缩标准</a:t>
            </a:r>
            <a:endParaRPr sz="3200">
              <a:latin typeface="+mn-ea"/>
              <a:cs typeface="新宋体" panose="02010609030101010101" charset="-122"/>
            </a:endParaRPr>
          </a:p>
          <a:p>
            <a:pPr marL="1270000" lvl="2" indent="-342900" defTabSz="0">
              <a:lnSpc>
                <a:spcPts val="3750"/>
              </a:lnSpc>
              <a:spcBef>
                <a:spcPts val="1920"/>
              </a:spcBef>
              <a:buFont typeface="Arial" panose="020B0604020202020204" pitchFamily="34" charset="0"/>
              <a:buChar char="•"/>
              <a:tabLst>
                <a:tab pos="423545" algn="l"/>
              </a:tabLst>
            </a:pPr>
            <a:r>
              <a:rPr sz="2200" dirty="0">
                <a:solidFill>
                  <a:srgbClr val="EE2B0A"/>
                </a:solidFill>
                <a:latin typeface="+mn-ea"/>
                <a:cs typeface="Times New Roman" panose="02020603050405020304"/>
              </a:rPr>
              <a:t>	</a:t>
            </a:r>
            <a:r>
              <a:rPr sz="3200" spc="-5" dirty="0">
                <a:latin typeface="+mn-ea"/>
                <a:cs typeface="新宋体" panose="02010609030101010101" charset="-122"/>
              </a:rPr>
              <a:t>视频压缩标准</a:t>
            </a:r>
            <a:endParaRPr sz="3200">
              <a:latin typeface="+mn-ea"/>
              <a:cs typeface="新宋体" panose="02010609030101010101" charset="-122"/>
            </a:endParaRPr>
          </a:p>
        </p:txBody>
      </p:sp>
      <p:sp>
        <p:nvSpPr>
          <p:cNvPr id="9" name="object 4"/>
          <p:cNvSpPr txBox="1"/>
          <p:nvPr/>
        </p:nvSpPr>
        <p:spPr>
          <a:xfrm>
            <a:off x="779145" y="-1143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nvGrpSpPr>
          <p:cNvPr id="10" name="组合 9"/>
          <p:cNvGrpSpPr/>
          <p:nvPr/>
        </p:nvGrpSpPr>
        <p:grpSpPr>
          <a:xfrm>
            <a:off x="-2540" y="1270"/>
            <a:ext cx="4724400" cy="7560310"/>
            <a:chOff x="-4" y="2"/>
            <a:chExt cx="7440" cy="11906"/>
          </a:xfrm>
        </p:grpSpPr>
        <p:sp>
          <p:nvSpPr>
            <p:cNvPr id="11"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2"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8060" y="1777365"/>
            <a:ext cx="9591675" cy="1606594"/>
          </a:xfrm>
          <a:prstGeom prst="rect">
            <a:avLst/>
          </a:prstGeom>
        </p:spPr>
        <p:txBody>
          <a:bodyPr vert="horz" wrap="square" lIns="0" tIns="0" rIns="0" bIns="0" rtlCol="0">
            <a:spAutoFit/>
          </a:bodyPr>
          <a:lstStyle/>
          <a:p>
            <a:pPr marL="12700" defTabSz="0">
              <a:lnSpc>
                <a:spcPct val="120000"/>
              </a:lnSpc>
              <a:spcBef>
                <a:spcPts val="0"/>
              </a:spcBef>
              <a:spcAft>
                <a:spcPts val="0"/>
              </a:spcAft>
              <a:tabLst>
                <a:tab pos="423545" algn="l"/>
              </a:tabLst>
            </a:pPr>
            <a:r>
              <a:rPr lang="zh-CN" sz="2600" spc="-5" dirty="0">
                <a:latin typeface="Trebuchet MS" panose="020B0603020202020204" pitchFamily="34" charset="0"/>
                <a:cs typeface="新宋体" panose="02010609030101010101" charset="-122"/>
              </a:rPr>
              <a:t>利用人类视觉系统特性的量化过程改善时图像的表现效果，减少假轮廓而增加了额外的开销，减少了颗粒状纹理，称为是改进的灰度级（IGS)量化方法。</a:t>
            </a:r>
          </a:p>
          <a:p>
            <a:pPr marL="12700" defTabSz="0">
              <a:lnSpc>
                <a:spcPct val="120000"/>
              </a:lnSpc>
              <a:spcBef>
                <a:spcPts val="0"/>
              </a:spcBef>
              <a:spcAft>
                <a:spcPts val="0"/>
              </a:spcAft>
              <a:tabLst>
                <a:tab pos="423545" algn="l"/>
              </a:tabLst>
            </a:pPr>
            <a:endParaRPr lang="zh-CN" sz="900" spc="-5" dirty="0">
              <a:latin typeface="Trebuchet MS" panose="020B0603020202020204" pitchFamily="34" charset="0"/>
              <a:cs typeface="新宋体" panose="02010609030101010101" charset="-122"/>
            </a:endParaRP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8.1.3 心理视觉冗余</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35660" y="3912870"/>
            <a:ext cx="9591675" cy="474980"/>
          </a:xfrm>
          <a:prstGeom prst="rect">
            <a:avLst/>
          </a:prstGeom>
        </p:spPr>
        <p:txBody>
          <a:bodyPr vert="horz" wrap="square" lIns="0" tIns="0" rIns="0" bIns="0" rtlCol="0">
            <a:spAutoFit/>
          </a:bodyPr>
          <a:lstStyle/>
          <a:p>
            <a:pPr marL="12700" defTabSz="0">
              <a:lnSpc>
                <a:spcPct val="120000"/>
              </a:lnSpc>
              <a:spcBef>
                <a:spcPts val="0"/>
              </a:spcBef>
              <a:spcAft>
                <a:spcPts val="0"/>
              </a:spcAft>
              <a:tabLst>
                <a:tab pos="423545" algn="l"/>
              </a:tabLst>
            </a:pPr>
            <a:r>
              <a:rPr lang="zh-CN" sz="2600" spc="-5" dirty="0">
                <a:latin typeface="Times New Roman" panose="02020603050405020304" charset="0"/>
                <a:ea typeface="楷体" panose="02010609060101010101" charset="-122"/>
                <a:cs typeface="新宋体" panose="02010609030101010101" charset="-122"/>
              </a:rPr>
              <a:t> </a:t>
            </a:r>
            <a:endParaRPr lang="en-US" altLang="zh-CN" sz="2600" spc="-5" dirty="0">
              <a:latin typeface="Times New Roman" panose="02020603050405020304" charset="0"/>
              <a:ea typeface="楷体" panose="02010609060101010101" charset="-122"/>
              <a:cs typeface="新宋体" panose="02010609030101010101" charset="-122"/>
            </a:endParaRPr>
          </a:p>
        </p:txBody>
      </p:sp>
      <p:sp>
        <p:nvSpPr>
          <p:cNvPr id="11" name="object 11"/>
          <p:cNvSpPr/>
          <p:nvPr/>
        </p:nvSpPr>
        <p:spPr>
          <a:xfrm>
            <a:off x="5994539" y="5433821"/>
            <a:ext cx="864869" cy="579120"/>
          </a:xfrm>
          <a:custGeom>
            <a:avLst/>
            <a:gdLst/>
            <a:ahLst/>
            <a:cxnLst/>
            <a:rect l="l" t="t" r="r" b="b"/>
            <a:pathLst>
              <a:path w="864870" h="579120">
                <a:moveTo>
                  <a:pt x="0" y="0"/>
                </a:moveTo>
                <a:lnTo>
                  <a:pt x="0" y="579120"/>
                </a:lnTo>
                <a:lnTo>
                  <a:pt x="864869" y="579120"/>
                </a:lnTo>
                <a:lnTo>
                  <a:pt x="864869" y="0"/>
                </a:lnTo>
                <a:lnTo>
                  <a:pt x="0" y="0"/>
                </a:lnTo>
                <a:close/>
              </a:path>
            </a:pathLst>
          </a:custGeom>
          <a:solidFill>
            <a:srgbClr val="FFFFFF"/>
          </a:solidFill>
        </p:spPr>
        <p:txBody>
          <a:bodyPr wrap="square" lIns="0" tIns="0" rIns="0" bIns="0" rtlCol="0"/>
          <a:lstStyle/>
          <a:p>
            <a:endParaRP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8.1.3 心理视觉冗余</a:t>
              </a:r>
            </a:p>
          </p:txBody>
        </p:sp>
      </p:grpSp>
      <p:pic>
        <p:nvPicPr>
          <p:cNvPr id="4" name="图片 3"/>
          <p:cNvPicPr>
            <a:picLocks noChangeAspect="1"/>
          </p:cNvPicPr>
          <p:nvPr/>
        </p:nvPicPr>
        <p:blipFill>
          <a:blip r:embed="rId4"/>
          <a:srcRect l="5368" r="7178"/>
          <a:stretch>
            <a:fillRect/>
          </a:stretch>
        </p:blipFill>
        <p:spPr>
          <a:xfrm>
            <a:off x="1308100" y="2108200"/>
            <a:ext cx="8906510" cy="3873500"/>
          </a:xfrm>
          <a:prstGeom prst="rect">
            <a:avLst/>
          </a:prstGeom>
        </p:spPr>
      </p:pic>
      <p:grpSp>
        <p:nvGrpSpPr>
          <p:cNvPr id="9" name="组合 8"/>
          <p:cNvGrpSpPr/>
          <p:nvPr/>
        </p:nvGrpSpPr>
        <p:grpSpPr>
          <a:xfrm>
            <a:off x="3124200" y="3319780"/>
            <a:ext cx="4333875" cy="461645"/>
            <a:chOff x="4920" y="5228"/>
            <a:chExt cx="6825" cy="727"/>
          </a:xfrm>
        </p:grpSpPr>
        <p:cxnSp>
          <p:nvCxnSpPr>
            <p:cNvPr id="3" name="直接连接符 2"/>
            <p:cNvCxnSpPr/>
            <p:nvPr/>
          </p:nvCxnSpPr>
          <p:spPr>
            <a:xfrm flipV="1">
              <a:off x="4920" y="5955"/>
              <a:ext cx="2268"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0611" y="5228"/>
              <a:ext cx="1134"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7220" y="5235"/>
              <a:ext cx="3480" cy="7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072" y="5282"/>
              <a:ext cx="588" cy="576"/>
            </a:xfrm>
            <a:prstGeom prst="rect">
              <a:avLst/>
            </a:prstGeom>
            <a:noFill/>
          </p:spPr>
          <p:txBody>
            <a:bodyPr wrap="square" rtlCol="0">
              <a:spAutoFit/>
            </a:bodyPr>
            <a:lstStyle/>
            <a:p>
              <a:r>
                <a:rPr lang="en-US" altLang="zh-CN">
                  <a:solidFill>
                    <a:srgbClr val="FF0000"/>
                  </a:solidFill>
                </a:rPr>
                <a:t>+</a:t>
              </a:r>
            </a:p>
          </p:txBody>
        </p:sp>
      </p:grpSp>
      <p:grpSp>
        <p:nvGrpSpPr>
          <p:cNvPr id="10" name="组合 9"/>
          <p:cNvGrpSpPr/>
          <p:nvPr/>
        </p:nvGrpSpPr>
        <p:grpSpPr>
          <a:xfrm>
            <a:off x="3129280" y="3827780"/>
            <a:ext cx="4333875" cy="461645"/>
            <a:chOff x="4920" y="5228"/>
            <a:chExt cx="6825" cy="727"/>
          </a:xfrm>
        </p:grpSpPr>
        <p:cxnSp>
          <p:nvCxnSpPr>
            <p:cNvPr id="12" name="直接连接符 11"/>
            <p:cNvCxnSpPr/>
            <p:nvPr/>
          </p:nvCxnSpPr>
          <p:spPr>
            <a:xfrm flipV="1">
              <a:off x="4920" y="5955"/>
              <a:ext cx="2268"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611" y="5228"/>
              <a:ext cx="1134"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220" y="5235"/>
              <a:ext cx="3480" cy="7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072" y="5282"/>
              <a:ext cx="588" cy="576"/>
            </a:xfrm>
            <a:prstGeom prst="rect">
              <a:avLst/>
            </a:prstGeom>
            <a:noFill/>
          </p:spPr>
          <p:txBody>
            <a:bodyPr wrap="square" rtlCol="0">
              <a:spAutoFit/>
            </a:bodyPr>
            <a:lstStyle/>
            <a:p>
              <a:r>
                <a:rPr lang="en-US" altLang="zh-CN">
                  <a:solidFill>
                    <a:srgbClr val="FF0000"/>
                  </a:solidFill>
                </a:rPr>
                <a:t>+</a:t>
              </a:r>
            </a:p>
          </p:txBody>
        </p:sp>
      </p:grpSp>
      <p:grpSp>
        <p:nvGrpSpPr>
          <p:cNvPr id="16" name="组合 15"/>
          <p:cNvGrpSpPr/>
          <p:nvPr/>
        </p:nvGrpSpPr>
        <p:grpSpPr>
          <a:xfrm>
            <a:off x="3124200" y="4347210"/>
            <a:ext cx="4333875" cy="461645"/>
            <a:chOff x="4920" y="5228"/>
            <a:chExt cx="6825" cy="727"/>
          </a:xfrm>
        </p:grpSpPr>
        <p:cxnSp>
          <p:nvCxnSpPr>
            <p:cNvPr id="17" name="直接连接符 16"/>
            <p:cNvCxnSpPr/>
            <p:nvPr/>
          </p:nvCxnSpPr>
          <p:spPr>
            <a:xfrm flipV="1">
              <a:off x="4920" y="5955"/>
              <a:ext cx="2268"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0611" y="5228"/>
              <a:ext cx="1134"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7220" y="5235"/>
              <a:ext cx="3480" cy="7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072" y="5282"/>
              <a:ext cx="588" cy="576"/>
            </a:xfrm>
            <a:prstGeom prst="rect">
              <a:avLst/>
            </a:prstGeom>
            <a:noFill/>
          </p:spPr>
          <p:txBody>
            <a:bodyPr wrap="square" rtlCol="0">
              <a:spAutoFit/>
            </a:bodyPr>
            <a:lstStyle/>
            <a:p>
              <a:r>
                <a:rPr lang="en-US" altLang="zh-CN">
                  <a:solidFill>
                    <a:srgbClr val="FF0000"/>
                  </a:solidFill>
                </a:rPr>
                <a:t>+</a:t>
              </a:r>
            </a:p>
          </p:txBody>
        </p:sp>
      </p:grpSp>
      <p:grpSp>
        <p:nvGrpSpPr>
          <p:cNvPr id="29" name="组合 28"/>
          <p:cNvGrpSpPr/>
          <p:nvPr/>
        </p:nvGrpSpPr>
        <p:grpSpPr>
          <a:xfrm>
            <a:off x="3129280" y="4894580"/>
            <a:ext cx="4333875" cy="461645"/>
            <a:chOff x="4920" y="5228"/>
            <a:chExt cx="6825" cy="727"/>
          </a:xfrm>
        </p:grpSpPr>
        <p:cxnSp>
          <p:nvCxnSpPr>
            <p:cNvPr id="30" name="直接连接符 29"/>
            <p:cNvCxnSpPr/>
            <p:nvPr/>
          </p:nvCxnSpPr>
          <p:spPr>
            <a:xfrm flipV="1">
              <a:off x="4920" y="5955"/>
              <a:ext cx="2268"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0611" y="5228"/>
              <a:ext cx="1134" cy="0"/>
            </a:xfrm>
            <a:prstGeom prst="line">
              <a:avLst/>
            </a:prstGeom>
            <a:ln w="41275">
              <a:solidFill>
                <a:srgbClr val="120E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220" y="5235"/>
              <a:ext cx="3480" cy="7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72" y="5282"/>
              <a:ext cx="588" cy="576"/>
            </a:xfrm>
            <a:prstGeom prst="rect">
              <a:avLst/>
            </a:prstGeom>
            <a:noFill/>
          </p:spPr>
          <p:txBody>
            <a:bodyPr wrap="square" rtlCol="0">
              <a:spAutoFit/>
            </a:bodyPr>
            <a:lstStyle/>
            <a:p>
              <a:r>
                <a:rPr lang="en-US" altLang="zh-CN">
                  <a:solidFill>
                    <a:srgbClr val="FF0000"/>
                  </a:solidFill>
                </a:rPr>
                <a:t>+</a:t>
              </a:r>
            </a:p>
          </p:txBody>
        </p:sp>
      </p:grpSp>
      <p:sp>
        <p:nvSpPr>
          <p:cNvPr id="2" name="矩形 1"/>
          <p:cNvSpPr/>
          <p:nvPr/>
        </p:nvSpPr>
        <p:spPr>
          <a:xfrm>
            <a:off x="1231899" y="5979795"/>
            <a:ext cx="9195435" cy="1421928"/>
          </a:xfrm>
          <a:prstGeom prst="rect">
            <a:avLst/>
          </a:prstGeom>
        </p:spPr>
        <p:txBody>
          <a:bodyPr wrap="square">
            <a:spAutoFit/>
          </a:bodyPr>
          <a:lstStyle/>
          <a:p>
            <a:pPr marL="12700" defTabSz="0">
              <a:lnSpc>
                <a:spcPct val="120000"/>
              </a:lnSpc>
              <a:spcBef>
                <a:spcPts val="0"/>
              </a:spcBef>
              <a:spcAft>
                <a:spcPts val="0"/>
              </a:spcAft>
              <a:tabLst>
                <a:tab pos="423545" algn="l"/>
              </a:tabLst>
            </a:pPr>
            <a:r>
              <a:rPr lang="zh-CN" altLang="zh-CN" sz="2400" spc="-5">
                <a:latin typeface="Times New Roman" panose="02020603050405020304" pitchFamily="18" charset="0"/>
                <a:cs typeface="Times New Roman" panose="02020603050405020304" pitchFamily="18" charset="0"/>
              </a:rPr>
              <a:t>表所示由当前的8位灰度级值和前面产生和</a:t>
            </a:r>
            <a:r>
              <a:rPr lang="zh-CN" altLang="zh-CN" sz="2400" spc="-5" smtClean="0">
                <a:latin typeface="Times New Roman" panose="02020603050405020304" pitchFamily="18" charset="0"/>
                <a:cs typeface="Times New Roman" panose="02020603050405020304" pitchFamily="18" charset="0"/>
              </a:rPr>
              <a:t>的</a:t>
            </a:r>
            <a:r>
              <a:rPr lang="zh-CN" altLang="zh-CN" sz="2400" spc="-5">
                <a:latin typeface="Times New Roman" panose="02020603050405020304" pitchFamily="18" charset="0"/>
                <a:cs typeface="Times New Roman" panose="02020603050405020304" pitchFamily="18" charset="0"/>
              </a:rPr>
              <a:t>最低</a:t>
            </a:r>
            <a:r>
              <a:rPr lang="zh-CN" altLang="zh-CN" sz="2400" spc="-5" smtClean="0">
                <a:latin typeface="Times New Roman" panose="02020603050405020304" pitchFamily="18" charset="0"/>
                <a:cs typeface="Times New Roman" panose="02020603050405020304" pitchFamily="18" charset="0"/>
              </a:rPr>
              <a:t>4位有效</a:t>
            </a:r>
            <a:r>
              <a:rPr lang="zh-CN" altLang="zh-CN" sz="2400" spc="-5">
                <a:latin typeface="Times New Roman" panose="02020603050405020304" pitchFamily="18" charset="0"/>
                <a:cs typeface="Times New Roman" panose="02020603050405020304" pitchFamily="18" charset="0"/>
              </a:rPr>
              <a:t>位构成一个初始值为零的和当前值的4位最高有效位为1111加0000。将得到和是4个最高有效位的值作处编码像素值。</a:t>
            </a:r>
            <a:endParaRPr lang="en-US" altLang="zh-CN" sz="2400" spc="-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69645" y="1813560"/>
            <a:ext cx="9465310" cy="3621504"/>
          </a:xfrm>
          <a:prstGeom prst="rect">
            <a:avLst/>
          </a:prstGeom>
        </p:spPr>
        <p:txBody>
          <a:bodyPr vert="horz" wrap="square" lIns="0" tIns="0" rIns="0" bIns="0" rtlCol="0">
            <a:spAutoFit/>
          </a:bodyPr>
          <a:lstStyle/>
          <a:p>
            <a:pPr marL="12700" indent="0" defTabSz="0">
              <a:lnSpc>
                <a:spcPct val="125000"/>
              </a:lnSpc>
              <a:spcAft>
                <a:spcPts val="0"/>
              </a:spcAft>
              <a:buFont typeface="Arial" panose="020B0604020202020204" pitchFamily="34" charset="0"/>
              <a:buNone/>
              <a:tabLst>
                <a:tab pos="423545" algn="l"/>
              </a:tabLst>
            </a:pPr>
            <a:r>
              <a:rPr sz="2800" spc="-5" dirty="0">
                <a:latin typeface="+mn-ea"/>
                <a:cs typeface="新宋体" panose="02010609030101010101" charset="-122"/>
              </a:rPr>
              <a:t>图像压缩可能会导致信息损失，如去除心理视觉冗余数据</a:t>
            </a:r>
            <a:r>
              <a:rPr lang="zh-CN" sz="2800" spc="-5" dirty="0">
                <a:latin typeface="+mn-ea"/>
                <a:cs typeface="新宋体" panose="02010609030101010101" charset="-122"/>
              </a:rPr>
              <a:t>，</a:t>
            </a:r>
            <a:r>
              <a:rPr sz="2800" spc="-5" dirty="0">
                <a:latin typeface="+mn-ea"/>
                <a:cs typeface="新宋体" panose="02010609030101010101" charset="-122"/>
              </a:rPr>
              <a:t>需要评价信息损失的测度以描述解码图像相对于原始图像的偏离程度，这些测度称为保真度准则</a:t>
            </a:r>
          </a:p>
          <a:p>
            <a:pPr marL="12700" defTabSz="0">
              <a:lnSpc>
                <a:spcPct val="125000"/>
              </a:lnSpc>
              <a:spcAft>
                <a:spcPts val="0"/>
              </a:spcAft>
              <a:tabLst>
                <a:tab pos="423545" algn="l"/>
              </a:tabLst>
            </a:pPr>
            <a:endParaRPr lang="en-US" sz="1600" spc="-5" smtClean="0">
              <a:latin typeface="+mn-ea"/>
              <a:cs typeface="新宋体" panose="02010609030101010101" charset="-122"/>
            </a:endParaRPr>
          </a:p>
          <a:p>
            <a:pPr marL="12700" defTabSz="0">
              <a:lnSpc>
                <a:spcPct val="125000"/>
              </a:lnSpc>
              <a:spcAft>
                <a:spcPts val="0"/>
              </a:spcAft>
              <a:tabLst>
                <a:tab pos="423545" algn="l"/>
              </a:tabLst>
            </a:pPr>
            <a:r>
              <a:rPr sz="2800" spc="-5" smtClean="0">
                <a:latin typeface="+mn-ea"/>
                <a:cs typeface="新宋体" panose="02010609030101010101" charset="-122"/>
              </a:rPr>
              <a:t>常用保真度准则分为两大类</a:t>
            </a:r>
            <a:r>
              <a:rPr sz="2800" spc="-5" dirty="0">
                <a:latin typeface="+mn-ea"/>
                <a:cs typeface="新宋体" panose="02010609030101010101" charset="-122"/>
              </a:rPr>
              <a:t>：</a:t>
            </a:r>
          </a:p>
          <a:p>
            <a:pPr marL="1384300" indent="-457200" defTabSz="0">
              <a:lnSpc>
                <a:spcPct val="75000"/>
              </a:lnSpc>
              <a:spcBef>
                <a:spcPts val="1690"/>
              </a:spcBef>
              <a:spcAft>
                <a:spcPts val="0"/>
              </a:spcAft>
              <a:buFont typeface="Wingdings" panose="05000000000000000000" charset="0"/>
              <a:buChar char="u"/>
              <a:tabLst>
                <a:tab pos="1306195" algn="l"/>
              </a:tabLst>
            </a:pPr>
            <a:r>
              <a:rPr sz="2800" spc="-5" dirty="0">
                <a:latin typeface="+mn-ea"/>
                <a:cs typeface="新宋体" panose="02010609030101010101" charset="-122"/>
              </a:rPr>
              <a:t>客观保真度准则</a:t>
            </a:r>
          </a:p>
          <a:p>
            <a:pPr marL="1384300" indent="-457200" defTabSz="0">
              <a:lnSpc>
                <a:spcPct val="75000"/>
              </a:lnSpc>
              <a:spcBef>
                <a:spcPts val="1690"/>
              </a:spcBef>
              <a:spcAft>
                <a:spcPts val="0"/>
              </a:spcAft>
              <a:buFont typeface="Wingdings" panose="05000000000000000000" charset="0"/>
              <a:buChar char="u"/>
              <a:tabLst>
                <a:tab pos="1306195" algn="l"/>
              </a:tabLst>
            </a:pPr>
            <a:r>
              <a:rPr sz="2800" spc="-5" dirty="0">
                <a:latin typeface="+mn-ea"/>
                <a:cs typeface="新宋体" panose="02010609030101010101" charset="-122"/>
              </a:rPr>
              <a:t>主观保真度准则</a:t>
            </a:r>
          </a:p>
        </p:txBody>
      </p:sp>
      <p:grpSp>
        <p:nvGrpSpPr>
          <p:cNvPr id="26" name="组合 25"/>
          <p:cNvGrpSpPr/>
          <p:nvPr/>
        </p:nvGrpSpPr>
        <p:grpSpPr>
          <a:xfrm>
            <a:off x="-2540" y="-1143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79805" y="1842770"/>
            <a:ext cx="9545955" cy="3497881"/>
          </a:xfrm>
          <a:prstGeom prst="rect">
            <a:avLst/>
          </a:prstGeom>
        </p:spPr>
        <p:txBody>
          <a:bodyPr vert="horz" wrap="square" lIns="0" tIns="0" rIns="0" bIns="0" rtlCol="0">
            <a:spAutoFit/>
          </a:bodyPr>
          <a:lstStyle/>
          <a:p>
            <a:pPr marL="12700" defTabSz="0">
              <a:lnSpc>
                <a:spcPct val="110000"/>
              </a:lnSpc>
              <a:tabLst>
                <a:tab pos="423545" algn="l"/>
              </a:tabLst>
            </a:pPr>
            <a:r>
              <a:rPr lang="en-US" sz="2800" spc="-5" dirty="0">
                <a:latin typeface="+mn-ea"/>
                <a:cs typeface="新宋体" panose="02010609030101010101" charset="-122"/>
              </a:rPr>
              <a:t>1)</a:t>
            </a:r>
            <a:r>
              <a:rPr sz="2800" spc="-5" dirty="0">
                <a:latin typeface="+mn-ea"/>
                <a:cs typeface="新宋体" panose="02010609030101010101" charset="-122"/>
              </a:rPr>
              <a:t>客观保真度准则</a:t>
            </a:r>
            <a:r>
              <a:rPr lang="zh-CN" sz="2800" spc="-5" dirty="0">
                <a:latin typeface="+mn-ea"/>
                <a:cs typeface="新宋体" panose="02010609030101010101" charset="-122"/>
              </a:rPr>
              <a:t>：</a:t>
            </a:r>
            <a:r>
              <a:rPr sz="2800" spc="-5" dirty="0">
                <a:latin typeface="+mn-ea"/>
                <a:cs typeface="新宋体" panose="02010609030101010101" charset="-122"/>
              </a:rPr>
              <a:t>当所损失的信息量可以用编码输入图像与编码输出图像的函数表示时，它就是基于客观保真度准则的</a:t>
            </a:r>
            <a:endParaRPr sz="2800">
              <a:latin typeface="+mn-ea"/>
              <a:cs typeface="新宋体" panose="02010609030101010101" charset="-122"/>
            </a:endParaRPr>
          </a:p>
          <a:p>
            <a:pPr marL="469900" algn="just">
              <a:lnSpc>
                <a:spcPct val="110000"/>
              </a:lnSpc>
              <a:spcBef>
                <a:spcPts val="1685"/>
              </a:spcBef>
            </a:pPr>
            <a:r>
              <a:rPr sz="2800" spc="-5" dirty="0">
                <a:latin typeface="+mn-ea"/>
                <a:cs typeface="新宋体" panose="02010609030101010101" charset="-122"/>
              </a:rPr>
              <a:t>常用的两种客观保真度准则</a:t>
            </a:r>
            <a:endParaRPr sz="2800">
              <a:latin typeface="+mn-ea"/>
              <a:cs typeface="新宋体" panose="02010609030101010101" charset="-122"/>
            </a:endParaRPr>
          </a:p>
          <a:p>
            <a:pPr marL="1384300" indent="-457200" defTabSz="0">
              <a:lnSpc>
                <a:spcPct val="110000"/>
              </a:lnSpc>
              <a:spcBef>
                <a:spcPts val="1690"/>
              </a:spcBef>
              <a:buFont typeface="Arial" panose="020B0604020202020204" pitchFamily="34" charset="0"/>
              <a:buChar char="•"/>
              <a:tabLst>
                <a:tab pos="1306195" algn="l"/>
              </a:tabLst>
            </a:pPr>
            <a:r>
              <a:rPr sz="2800" spc="-5" dirty="0">
                <a:latin typeface="+mn-ea"/>
                <a:cs typeface="新宋体" panose="02010609030101010101" charset="-122"/>
              </a:rPr>
              <a:t>均方根误差</a:t>
            </a:r>
            <a:endParaRPr sz="2800">
              <a:latin typeface="+mn-ea"/>
              <a:cs typeface="新宋体" panose="02010609030101010101" charset="-122"/>
            </a:endParaRPr>
          </a:p>
          <a:p>
            <a:pPr marL="1384300" indent="-457200" defTabSz="0">
              <a:lnSpc>
                <a:spcPct val="110000"/>
              </a:lnSpc>
              <a:spcBef>
                <a:spcPts val="1690"/>
              </a:spcBef>
              <a:buFont typeface="Arial" panose="020B0604020202020204" pitchFamily="34" charset="0"/>
              <a:buChar char="•"/>
              <a:tabLst>
                <a:tab pos="1306195" algn="l"/>
              </a:tabLst>
            </a:pPr>
            <a:r>
              <a:rPr sz="2800" spc="-5" dirty="0">
                <a:latin typeface="+mn-ea"/>
                <a:cs typeface="新宋体" panose="02010609030101010101" charset="-122"/>
              </a:rPr>
              <a:t>均方信噪比</a:t>
            </a:r>
            <a:endParaRPr sz="2800">
              <a:latin typeface="+mn-ea"/>
              <a:cs typeface="新宋体" panose="02010609030101010101" charset="-122"/>
            </a:endParaRPr>
          </a:p>
        </p:txBody>
      </p:sp>
      <p:grpSp>
        <p:nvGrpSpPr>
          <p:cNvPr id="26" name="组合 25"/>
          <p:cNvGrpSpPr/>
          <p:nvPr/>
        </p:nvGrpSpPr>
        <p:grpSpPr>
          <a:xfrm>
            <a:off x="-2540" y="-21590"/>
            <a:ext cx="7568565" cy="7573010"/>
            <a:chOff x="-4" y="-18"/>
            <a:chExt cx="11919" cy="11926"/>
          </a:xfrm>
        </p:grpSpPr>
        <p:grpSp>
          <p:nvGrpSpPr>
            <p:cNvPr id="18" name="组合 17"/>
            <p:cNvGrpSpPr/>
            <p:nvPr/>
          </p:nvGrpSpPr>
          <p:grpSpPr>
            <a:xfrm>
              <a:off x="-4" y="-18"/>
              <a:ext cx="11637" cy="11926"/>
              <a:chOff x="-4" y="-18"/>
              <a:chExt cx="11637" cy="11926"/>
            </a:xfrm>
          </p:grpSpPr>
          <p:grpSp>
            <p:nvGrpSpPr>
              <p:cNvPr id="19" name="组合 18"/>
              <p:cNvGrpSpPr/>
              <p:nvPr/>
            </p:nvGrpSpPr>
            <p:grpSpPr>
              <a:xfrm>
                <a:off x="-4" y="2"/>
                <a:ext cx="7440" cy="11906"/>
                <a:chOff x="-4" y="2"/>
                <a:chExt cx="7440" cy="11906"/>
              </a:xfrm>
            </p:grpSpPr>
            <p:sp>
              <p:nvSpPr>
                <p:cNvPr id="2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3" name="文本框 22"/>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8.1.4 保真度准则</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221105" y="2373630"/>
            <a:ext cx="9362440" cy="4201150"/>
          </a:xfrm>
          <a:prstGeom prst="rect">
            <a:avLst/>
          </a:prstGeom>
        </p:spPr>
        <p:txBody>
          <a:bodyPr vert="horz" wrap="square" lIns="0" tIns="0" rIns="0" bIns="0" rtlCol="0">
            <a:spAutoFit/>
          </a:bodyPr>
          <a:lstStyle/>
          <a:p>
            <a:pPr marL="12700" defTabSz="0">
              <a:lnSpc>
                <a:spcPct val="130000"/>
              </a:lnSpc>
              <a:spcBef>
                <a:spcPts val="0"/>
              </a:spcBef>
              <a:spcAft>
                <a:spcPts val="0"/>
              </a:spcAft>
              <a:tabLst>
                <a:tab pos="423545" algn="l"/>
              </a:tabLst>
            </a:pPr>
            <a:r>
              <a:rPr lang="zh-CN" altLang="en-US" sz="2800" spc="-5" dirty="0">
                <a:latin typeface="Times New Roman" panose="02020603050405020304" pitchFamily="18" charset="0"/>
                <a:cs typeface="Times New Roman" panose="02020603050405020304" pitchFamily="18" charset="0"/>
              </a:rPr>
              <a:t>设 </a:t>
            </a:r>
            <a:r>
              <a:rPr lang="en-US" sz="2800" i="1" spc="-5" dirty="0">
                <a:latin typeface="Times New Roman" panose="02020603050405020304" pitchFamily="18" charset="0"/>
                <a:cs typeface="Times New Roman" panose="02020603050405020304" pitchFamily="18" charset="0"/>
              </a:rPr>
              <a:t>f </a:t>
            </a:r>
            <a:r>
              <a:rPr lang="en-US" sz="2800" spc="-5" dirty="0">
                <a:latin typeface="Times New Roman" panose="02020603050405020304" pitchFamily="18" charset="0"/>
                <a:cs typeface="Times New Roman" panose="02020603050405020304" pitchFamily="18" charset="0"/>
              </a:rPr>
              <a:t>(</a:t>
            </a:r>
            <a:r>
              <a:rPr lang="en-US" sz="2800" i="1" spc="-5" dirty="0">
                <a:latin typeface="Times New Roman" panose="02020603050405020304" pitchFamily="18" charset="0"/>
                <a:cs typeface="Times New Roman" panose="02020603050405020304" pitchFamily="18" charset="0"/>
              </a:rPr>
              <a:t>x,y</a:t>
            </a:r>
            <a:r>
              <a:rPr lang="en-US" sz="2800" spc="-5"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输入图，           代表对	先压</a:t>
            </a:r>
            <a:r>
              <a:rPr sz="2800" spc="-5" dirty="0">
                <a:latin typeface="Times New Roman" panose="02020603050405020304" pitchFamily="18" charset="0"/>
                <a:cs typeface="Times New Roman" panose="02020603050405020304" pitchFamily="18" charset="0"/>
                <a:sym typeface="+mn-ea"/>
              </a:rPr>
              <a:t>缩后解压缩后得到的</a:t>
            </a:r>
            <a:r>
              <a:rPr lang="zh-CN" sz="2800" spc="-5" dirty="0">
                <a:latin typeface="Times New Roman" panose="02020603050405020304" pitchFamily="18" charset="0"/>
                <a:cs typeface="Times New Roman" panose="02020603050405020304" pitchFamily="18" charset="0"/>
                <a:sym typeface="+mn-ea"/>
              </a:rPr>
              <a:t>对原图像</a:t>
            </a:r>
            <a:r>
              <a:rPr lang="zh-CN" altLang="en-US" sz="2800" spc="-5" dirty="0">
                <a:latin typeface="Times New Roman" panose="02020603050405020304" pitchFamily="18" charset="0"/>
                <a:cs typeface="Times New Roman" panose="02020603050405020304" pitchFamily="18" charset="0"/>
                <a:sym typeface="+mn-ea"/>
              </a:rPr>
              <a:t> </a:t>
            </a:r>
            <a:r>
              <a:rPr lang="en-US" sz="2800" i="1" spc="-5" dirty="0">
                <a:latin typeface="Times New Roman" panose="02020603050405020304" pitchFamily="18" charset="0"/>
                <a:cs typeface="Times New Roman" panose="02020603050405020304" pitchFamily="18" charset="0"/>
                <a:sym typeface="+mn-ea"/>
              </a:rPr>
              <a:t>f </a:t>
            </a:r>
            <a:r>
              <a:rPr lang="en-US" sz="2800" spc="-5" dirty="0">
                <a:latin typeface="Times New Roman" panose="02020603050405020304" pitchFamily="18" charset="0"/>
                <a:cs typeface="Times New Roman" panose="02020603050405020304" pitchFamily="18" charset="0"/>
                <a:sym typeface="+mn-ea"/>
              </a:rPr>
              <a:t>(</a:t>
            </a:r>
            <a:r>
              <a:rPr lang="en-US" sz="2800" i="1" spc="-5" dirty="0">
                <a:latin typeface="Times New Roman" panose="02020603050405020304" pitchFamily="18" charset="0"/>
                <a:cs typeface="Times New Roman" panose="02020603050405020304" pitchFamily="18" charset="0"/>
                <a:sym typeface="+mn-ea"/>
              </a:rPr>
              <a:t>x,y</a:t>
            </a:r>
            <a:r>
              <a:rPr lang="en-US" sz="2800" spc="-5" dirty="0">
                <a:latin typeface="Times New Roman" panose="02020603050405020304" pitchFamily="18" charset="0"/>
                <a:cs typeface="Times New Roman" panose="02020603050405020304" pitchFamily="18" charset="0"/>
                <a:sym typeface="+mn-ea"/>
              </a:rPr>
              <a:t>)</a:t>
            </a:r>
            <a:r>
              <a:rPr lang="zh-CN" sz="2800" spc="-5" dirty="0">
                <a:latin typeface="Times New Roman" panose="02020603050405020304" pitchFamily="18" charset="0"/>
                <a:cs typeface="Times New Roman" panose="02020603050405020304" pitchFamily="18" charset="0"/>
                <a:sym typeface="+mn-ea"/>
              </a:rPr>
              <a:t>的估计量或近似量。</a:t>
            </a:r>
            <a:r>
              <a:rPr sz="2800" spc="-5" dirty="0">
                <a:latin typeface="Times New Roman" panose="02020603050405020304" pitchFamily="18" charset="0"/>
                <a:cs typeface="Times New Roman" panose="02020603050405020304" pitchFamily="18" charset="0"/>
                <a:sym typeface="+mn-ea"/>
              </a:rPr>
              <a:t>如两幅图像尺寸均为M×N，则它们的总误差为</a:t>
            </a:r>
            <a:r>
              <a:rPr lang="zh-CN" sz="2800" spc="-5" dirty="0">
                <a:latin typeface="Times New Roman" panose="02020603050405020304" pitchFamily="18" charset="0"/>
                <a:cs typeface="Times New Roman" panose="02020603050405020304" pitchFamily="18" charset="0"/>
                <a:sym typeface="+mn-ea"/>
              </a:rPr>
              <a:t>：</a:t>
            </a:r>
          </a:p>
          <a:p>
            <a:pPr marL="12700" defTabSz="0">
              <a:lnSpc>
                <a:spcPct val="130000"/>
              </a:lnSpc>
              <a:spcBef>
                <a:spcPts val="0"/>
              </a:spcBef>
              <a:spcAft>
                <a:spcPts val="0"/>
              </a:spcAft>
              <a:tabLst>
                <a:tab pos="423545" algn="l"/>
              </a:tabLst>
            </a:pPr>
            <a:endParaRPr lang="zh-CN" sz="1400" spc="-5" dirty="0">
              <a:latin typeface="Times New Roman" panose="02020603050405020304" pitchFamily="18" charset="0"/>
              <a:cs typeface="Times New Roman" panose="02020603050405020304" pitchFamily="18" charset="0"/>
              <a:sym typeface="+mn-ea"/>
            </a:endParaRPr>
          </a:p>
          <a:p>
            <a:pPr marL="12700" defTabSz="0">
              <a:lnSpc>
                <a:spcPct val="130000"/>
              </a:lnSpc>
              <a:spcBef>
                <a:spcPts val="0"/>
              </a:spcBef>
              <a:spcAft>
                <a:spcPts val="0"/>
              </a:spcAft>
              <a:tabLst>
                <a:tab pos="423545" algn="l"/>
              </a:tabLst>
            </a:pPr>
            <a:r>
              <a:rPr lang="zh-CN" sz="2800" spc="-5" dirty="0">
                <a:latin typeface="Times New Roman" panose="02020603050405020304" pitchFamily="18" charset="0"/>
                <a:cs typeface="Times New Roman" panose="02020603050405020304" pitchFamily="18" charset="0"/>
                <a:sym typeface="+mn-ea"/>
              </a:rPr>
              <a:t>两幅图像的整体误差：</a:t>
            </a:r>
          </a:p>
          <a:p>
            <a:pPr marL="12700" defTabSz="0">
              <a:lnSpc>
                <a:spcPct val="130000"/>
              </a:lnSpc>
              <a:spcBef>
                <a:spcPts val="0"/>
              </a:spcBef>
              <a:spcAft>
                <a:spcPts val="0"/>
              </a:spcAft>
              <a:tabLst>
                <a:tab pos="423545" algn="l"/>
              </a:tabLst>
            </a:pPr>
            <a:endParaRPr lang="zh-CN" sz="2800" spc="-5" dirty="0">
              <a:latin typeface="Times New Roman" panose="02020603050405020304" pitchFamily="18" charset="0"/>
              <a:cs typeface="Times New Roman" panose="02020603050405020304" pitchFamily="18" charset="0"/>
              <a:sym typeface="+mn-ea"/>
            </a:endParaRPr>
          </a:p>
          <a:p>
            <a:pPr marL="12700" defTabSz="0">
              <a:lnSpc>
                <a:spcPct val="130000"/>
              </a:lnSpc>
              <a:spcBef>
                <a:spcPts val="0"/>
              </a:spcBef>
              <a:spcAft>
                <a:spcPts val="0"/>
              </a:spcAft>
              <a:tabLst>
                <a:tab pos="423545" algn="l"/>
              </a:tabLst>
            </a:pPr>
            <a:endParaRPr lang="zh-CN" sz="2800" spc="-5" dirty="0">
              <a:latin typeface="Times New Roman" panose="02020603050405020304" pitchFamily="18" charset="0"/>
              <a:cs typeface="Times New Roman" panose="02020603050405020304" pitchFamily="18" charset="0"/>
              <a:sym typeface="+mn-ea"/>
            </a:endParaRPr>
          </a:p>
          <a:p>
            <a:pPr marL="12700" defTabSz="0">
              <a:lnSpc>
                <a:spcPct val="130000"/>
              </a:lnSpc>
              <a:spcBef>
                <a:spcPts val="0"/>
              </a:spcBef>
              <a:spcAft>
                <a:spcPts val="0"/>
              </a:spcAft>
              <a:tabLst>
                <a:tab pos="423545" algn="l"/>
              </a:tabLst>
            </a:pPr>
            <a:r>
              <a:rPr lang="zh-CN" sz="2800" spc="-5" dirty="0">
                <a:latin typeface="Times New Roman" panose="02020603050405020304" pitchFamily="18" charset="0"/>
                <a:cs typeface="Times New Roman" panose="02020603050405020304" pitchFamily="18" charset="0"/>
                <a:sym typeface="+mn-ea"/>
              </a:rPr>
              <a:t>均方根误差：</a:t>
            </a:r>
          </a:p>
        </p:txBody>
      </p:sp>
      <p:sp>
        <p:nvSpPr>
          <p:cNvPr id="34" name="object 5"/>
          <p:cNvSpPr txBox="1"/>
          <p:nvPr/>
        </p:nvSpPr>
        <p:spPr>
          <a:xfrm>
            <a:off x="979805" y="1842770"/>
            <a:ext cx="7572375" cy="487680"/>
          </a:xfrm>
          <a:prstGeom prst="rect">
            <a:avLst/>
          </a:prstGeom>
        </p:spPr>
        <p:txBody>
          <a:bodyPr vert="horz" wrap="square" lIns="0" tIns="0" rIns="0" bIns="0" rtlCol="0">
            <a:spAutoFit/>
          </a:bodyPr>
          <a:lstStyle/>
          <a:p>
            <a:pPr marL="12700" defTabSz="0">
              <a:lnSpc>
                <a:spcPct val="100000"/>
              </a:lnSpc>
              <a:tabLst>
                <a:tab pos="423545" algn="l"/>
              </a:tabLst>
            </a:pPr>
            <a:r>
              <a:rPr lang="en-US" sz="2800" spc="-5" dirty="0">
                <a:latin typeface="Times New Roman" panose="02020603050405020304" pitchFamily="18" charset="0"/>
                <a:cs typeface="Times New Roman" panose="02020603050405020304" pitchFamily="18" charset="0"/>
              </a:rPr>
              <a:t>1)</a:t>
            </a:r>
            <a:r>
              <a:rPr sz="2800" spc="-5" dirty="0">
                <a:latin typeface="Times New Roman" panose="02020603050405020304" pitchFamily="18" charset="0"/>
                <a:cs typeface="Times New Roman" panose="02020603050405020304" pitchFamily="18" charset="0"/>
              </a:rPr>
              <a:t>客观保真度准则</a:t>
            </a:r>
            <a:r>
              <a:rPr lang="en-US" sz="3200" b="1" spc="-5" dirty="0">
                <a:solidFill>
                  <a:srgbClr val="120EB2"/>
                </a:solidFill>
                <a:latin typeface="Times New Roman" panose="02020603050405020304" pitchFamily="18" charset="0"/>
                <a:cs typeface="Times New Roman" panose="02020603050405020304" pitchFamily="18" charset="0"/>
              </a:rPr>
              <a:t>—</a:t>
            </a:r>
            <a:r>
              <a:rPr sz="2800" b="1" spc="-5" dirty="0">
                <a:solidFill>
                  <a:srgbClr val="120EB2"/>
                </a:solidFill>
                <a:latin typeface="Times New Roman" panose="02020603050405020304" pitchFamily="18" charset="0"/>
                <a:cs typeface="Times New Roman" panose="02020603050405020304" pitchFamily="18" charset="0"/>
                <a:sym typeface="+mn-ea"/>
              </a:rPr>
              <a:t>均方根误差</a:t>
            </a:r>
          </a:p>
        </p:txBody>
      </p:sp>
      <p:grpSp>
        <p:nvGrpSpPr>
          <p:cNvPr id="35" name="组合 34"/>
          <p:cNvGrpSpPr/>
          <p:nvPr/>
        </p:nvGrpSpPr>
        <p:grpSpPr>
          <a:xfrm>
            <a:off x="-2540" y="-21590"/>
            <a:ext cx="7568565" cy="7573010"/>
            <a:chOff x="-4" y="-18"/>
            <a:chExt cx="11919" cy="11926"/>
          </a:xfrm>
        </p:grpSpPr>
        <p:grpSp>
          <p:nvGrpSpPr>
            <p:cNvPr id="36" name="组合 35"/>
            <p:cNvGrpSpPr/>
            <p:nvPr/>
          </p:nvGrpSpPr>
          <p:grpSpPr>
            <a:xfrm>
              <a:off x="-4" y="-18"/>
              <a:ext cx="11637" cy="11926"/>
              <a:chOff x="-4" y="-18"/>
              <a:chExt cx="11637" cy="11926"/>
            </a:xfrm>
          </p:grpSpPr>
          <p:grpSp>
            <p:nvGrpSpPr>
              <p:cNvPr id="37" name="组合 36"/>
              <p:cNvGrpSpPr/>
              <p:nvPr/>
            </p:nvGrpSpPr>
            <p:grpSpPr>
              <a:xfrm>
                <a:off x="-4" y="2"/>
                <a:ext cx="7440" cy="11906"/>
                <a:chOff x="-4" y="2"/>
                <a:chExt cx="7440" cy="11906"/>
              </a:xfrm>
            </p:grpSpPr>
            <p:sp>
              <p:nvSpPr>
                <p:cNvPr id="38"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9"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40"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pitchFamily="18" charset="0"/>
                    <a:cs typeface="Times New Roman" panose="02020603050405020304" pitchFamily="18" charset="0"/>
                  </a:rPr>
                  <a:t>图像压缩</a:t>
                </a:r>
              </a:p>
            </p:txBody>
          </p:sp>
        </p:grpSp>
        <p:sp>
          <p:nvSpPr>
            <p:cNvPr id="41" name="文本框 40"/>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graphicFrame>
        <p:nvGraphicFramePr>
          <p:cNvPr id="42" name="对象 41">
            <a:hlinkClick r:id="" action="ppaction://ole?verb=0"/>
          </p:cNvPr>
          <p:cNvGraphicFramePr>
            <a:graphicFrameLocks noChangeAspect="1"/>
          </p:cNvGraphicFramePr>
          <p:nvPr/>
        </p:nvGraphicFramePr>
        <p:xfrm>
          <a:off x="3802380" y="2399665"/>
          <a:ext cx="1070610" cy="535305"/>
        </p:xfrm>
        <a:graphic>
          <a:graphicData uri="http://schemas.openxmlformats.org/presentationml/2006/ole">
            <mc:AlternateContent xmlns:mc="http://schemas.openxmlformats.org/markup-compatibility/2006">
              <mc:Choice xmlns:v="urn:schemas-microsoft-com:vml" Requires="v">
                <p:oleObj spid="_x0000_s7569" r:id="rId5" imgW="482600" imgH="241300" progId="Equation.KSEE3">
                  <p:embed/>
                </p:oleObj>
              </mc:Choice>
              <mc:Fallback>
                <p:oleObj r:id="rId5" imgW="482600" imgH="241300" progId="Equation.KSEE3">
                  <p:embed/>
                  <p:pic>
                    <p:nvPicPr>
                      <p:cNvPr id="0" name="图片 3072"/>
                      <p:cNvPicPr/>
                      <p:nvPr/>
                    </p:nvPicPr>
                    <p:blipFill>
                      <a:blip r:embed="rId6"/>
                      <a:stretch>
                        <a:fillRect/>
                      </a:stretch>
                    </p:blipFill>
                    <p:spPr>
                      <a:xfrm>
                        <a:off x="3802380" y="2399665"/>
                        <a:ext cx="1070610" cy="535305"/>
                      </a:xfrm>
                      <a:prstGeom prst="rect">
                        <a:avLst/>
                      </a:prstGeom>
                    </p:spPr>
                  </p:pic>
                </p:oleObj>
              </mc:Fallback>
            </mc:AlternateContent>
          </a:graphicData>
        </a:graphic>
      </p:graphicFrame>
      <p:graphicFrame>
        <p:nvGraphicFramePr>
          <p:cNvPr id="44" name="对象 43">
            <a:hlinkClick r:id="" action="ppaction://ole?verb=0"/>
          </p:cNvPr>
          <p:cNvGraphicFramePr>
            <a:graphicFrameLocks noChangeAspect="1"/>
          </p:cNvGraphicFramePr>
          <p:nvPr/>
        </p:nvGraphicFramePr>
        <p:xfrm>
          <a:off x="4360545" y="3535045"/>
          <a:ext cx="3270250" cy="493395"/>
        </p:xfrm>
        <a:graphic>
          <a:graphicData uri="http://schemas.openxmlformats.org/presentationml/2006/ole">
            <mc:AlternateContent xmlns:mc="http://schemas.openxmlformats.org/markup-compatibility/2006">
              <mc:Choice xmlns:v="urn:schemas-microsoft-com:vml" Requires="v">
                <p:oleObj spid="_x0000_s7570" r:id="rId7" imgW="1600200" imgH="241300" progId="Equation.KSEE3">
                  <p:embed/>
                </p:oleObj>
              </mc:Choice>
              <mc:Fallback>
                <p:oleObj r:id="rId7" imgW="1600200" imgH="241300" progId="Equation.KSEE3">
                  <p:embed/>
                  <p:pic>
                    <p:nvPicPr>
                      <p:cNvPr id="0" name="图片 3073"/>
                      <p:cNvPicPr/>
                      <p:nvPr/>
                    </p:nvPicPr>
                    <p:blipFill>
                      <a:blip r:embed="rId8"/>
                      <a:stretch>
                        <a:fillRect/>
                      </a:stretch>
                    </p:blipFill>
                    <p:spPr>
                      <a:xfrm>
                        <a:off x="4360545" y="3535045"/>
                        <a:ext cx="3270250" cy="493395"/>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2218690" y="4923155"/>
          <a:ext cx="2858770" cy="841375"/>
        </p:xfrm>
        <a:graphic>
          <a:graphicData uri="http://schemas.openxmlformats.org/presentationml/2006/ole">
            <mc:AlternateContent xmlns:mc="http://schemas.openxmlformats.org/markup-compatibility/2006">
              <mc:Choice xmlns:v="urn:schemas-microsoft-com:vml" Requires="v">
                <p:oleObj spid="_x0000_s7571" r:id="rId9" imgW="1511300" imgH="444500" progId="Equation.KSEE3">
                  <p:embed/>
                </p:oleObj>
              </mc:Choice>
              <mc:Fallback>
                <p:oleObj r:id="rId9" imgW="1511300" imgH="444500" progId="Equation.KSEE3">
                  <p:embed/>
                  <p:pic>
                    <p:nvPicPr>
                      <p:cNvPr id="0" name="图片 3074"/>
                      <p:cNvPicPr/>
                      <p:nvPr/>
                    </p:nvPicPr>
                    <p:blipFill>
                      <a:blip r:embed="rId10"/>
                      <a:stretch>
                        <a:fillRect/>
                      </a:stretch>
                    </p:blipFill>
                    <p:spPr>
                      <a:xfrm>
                        <a:off x="2218690" y="4923155"/>
                        <a:ext cx="2858770" cy="841375"/>
                      </a:xfrm>
                      <a:prstGeom prst="rect">
                        <a:avLst/>
                      </a:prstGeom>
                    </p:spPr>
                  </p:pic>
                </p:oleObj>
              </mc:Fallback>
            </mc:AlternateContent>
          </a:graphicData>
        </a:graphic>
      </p:graphicFrame>
      <p:graphicFrame>
        <p:nvGraphicFramePr>
          <p:cNvPr id="49" name="对象 48">
            <a:hlinkClick r:id="" action="ppaction://ole?verb=0"/>
          </p:cNvPr>
          <p:cNvGraphicFramePr>
            <a:graphicFrameLocks noChangeAspect="1"/>
          </p:cNvGraphicFramePr>
          <p:nvPr>
            <p:extLst>
              <p:ext uri="{D42A27DB-BD31-4B8C-83A1-F6EECF244321}">
                <p14:modId xmlns:p14="http://schemas.microsoft.com/office/powerpoint/2010/main" val="2043034348"/>
              </p:ext>
            </p:extLst>
          </p:nvPr>
        </p:nvGraphicFramePr>
        <p:xfrm>
          <a:off x="3213100" y="5845482"/>
          <a:ext cx="5256530" cy="1029335"/>
        </p:xfrm>
        <a:graphic>
          <a:graphicData uri="http://schemas.openxmlformats.org/presentationml/2006/ole">
            <mc:AlternateContent xmlns:mc="http://schemas.openxmlformats.org/markup-compatibility/2006">
              <mc:Choice xmlns:v="urn:schemas-microsoft-com:vml" Requires="v">
                <p:oleObj spid="_x0000_s7572" r:id="rId11" imgW="2400300" imgH="469900" progId="Equation.KSEE3">
                  <p:embed/>
                </p:oleObj>
              </mc:Choice>
              <mc:Fallback>
                <p:oleObj r:id="rId11" imgW="2400300" imgH="469900" progId="Equation.KSEE3">
                  <p:embed/>
                  <p:pic>
                    <p:nvPicPr>
                      <p:cNvPr id="0" name="图片 3076"/>
                      <p:cNvPicPr/>
                      <p:nvPr/>
                    </p:nvPicPr>
                    <p:blipFill>
                      <a:blip r:embed="rId12"/>
                      <a:stretch>
                        <a:fillRect/>
                      </a:stretch>
                    </p:blipFill>
                    <p:spPr>
                      <a:xfrm>
                        <a:off x="3213100" y="5845482"/>
                        <a:ext cx="5256530" cy="10293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object 19"/>
          <p:cNvSpPr txBox="1">
            <a:spLocks noGrp="1"/>
          </p:cNvSpPr>
          <p:nvPr>
            <p:ph idx="1"/>
          </p:nvPr>
        </p:nvSpPr>
        <p:spPr>
          <a:xfrm>
            <a:off x="779145" y="1774825"/>
            <a:ext cx="9624060" cy="3628173"/>
          </a:xfrm>
          <a:prstGeom prst="rect">
            <a:avLst/>
          </a:prstGeom>
        </p:spPr>
        <p:txBody>
          <a:bodyPr vert="horz" wrap="square" lIns="0" tIns="216408" rIns="0" bIns="0" rtlCol="0">
            <a:spAutoFit/>
          </a:bodyPr>
          <a:lstStyle/>
          <a:p>
            <a:pPr marL="121920" indent="0" defTabSz="0">
              <a:lnSpc>
                <a:spcPct val="100000"/>
              </a:lnSpc>
              <a:buNone/>
              <a:tabLst>
                <a:tab pos="909955" algn="l"/>
              </a:tabLst>
            </a:pPr>
            <a:r>
              <a:rPr sz="2800" spc="-5" dirty="0">
                <a:latin typeface="+mn-ea"/>
                <a:cs typeface="新宋体" panose="02010609030101010101" charset="-122"/>
              </a:rPr>
              <a:t>输出图的均方信噪</a:t>
            </a:r>
            <a:r>
              <a:rPr sz="2800" dirty="0">
                <a:latin typeface="+mn-ea"/>
                <a:cs typeface="新宋体" panose="02010609030101010101" charset="-122"/>
              </a:rPr>
              <a:t>比</a:t>
            </a:r>
            <a:r>
              <a:rPr lang="en-US" sz="2800" dirty="0">
                <a:latin typeface="Times New Roman" panose="02020603050405020304" charset="0"/>
                <a:ea typeface="楷体" panose="02010609060101010101" charset="-122"/>
                <a:cs typeface="新宋体" panose="02010609030101010101" charset="-122"/>
              </a:rPr>
              <a:t>—</a:t>
            </a:r>
            <a:r>
              <a:rPr sz="2800" b="1" spc="-285" dirty="0">
                <a:solidFill>
                  <a:srgbClr val="120EB2"/>
                </a:solidFill>
                <a:latin typeface="Times New Roman" panose="02020603050405020304" charset="0"/>
                <a:ea typeface="楷体" panose="02010609060101010101" charset="-122"/>
                <a:cs typeface="新宋体" panose="02010609030101010101" charset="-122"/>
              </a:rPr>
              <a:t> </a:t>
            </a:r>
            <a:r>
              <a:rPr sz="2800" b="1" i="1" spc="22" dirty="0">
                <a:solidFill>
                  <a:srgbClr val="120EB2"/>
                </a:solidFill>
                <a:latin typeface="Times New Roman" panose="02020603050405020304" pitchFamily="18" charset="0"/>
                <a:cs typeface="Times New Roman" panose="02020603050405020304" pitchFamily="18" charset="0"/>
              </a:rPr>
              <a:t>SN</a:t>
            </a:r>
            <a:r>
              <a:rPr sz="2800" b="1" i="1" spc="359" dirty="0">
                <a:solidFill>
                  <a:srgbClr val="120EB2"/>
                </a:solidFill>
                <a:latin typeface="Times New Roman" panose="02020603050405020304" pitchFamily="18" charset="0"/>
                <a:cs typeface="Times New Roman" panose="02020603050405020304" pitchFamily="18" charset="0"/>
              </a:rPr>
              <a:t>R</a:t>
            </a:r>
            <a:r>
              <a:rPr sz="2800" b="1" i="1" spc="7" baseline="-14000" dirty="0">
                <a:solidFill>
                  <a:srgbClr val="120EB2"/>
                </a:solidFill>
                <a:latin typeface="Times New Roman" panose="02020603050405020304" pitchFamily="18" charset="0"/>
                <a:cs typeface="Times New Roman" panose="02020603050405020304" pitchFamily="18" charset="0"/>
              </a:rPr>
              <a:t>m</a:t>
            </a:r>
            <a:r>
              <a:rPr sz="2800" b="1" i="1" spc="-22" baseline="-14000" dirty="0">
                <a:solidFill>
                  <a:srgbClr val="120EB2"/>
                </a:solidFill>
                <a:latin typeface="Times New Roman" panose="02020603050405020304" pitchFamily="18" charset="0"/>
                <a:cs typeface="Times New Roman" panose="02020603050405020304" pitchFamily="18" charset="0"/>
              </a:rPr>
              <a:t>s</a:t>
            </a:r>
          </a:p>
          <a:p>
            <a:pPr marL="499110" defTabSz="0">
              <a:lnSpc>
                <a:spcPct val="100000"/>
              </a:lnSpc>
              <a:tabLst>
                <a:tab pos="909955" algn="l"/>
              </a:tabLst>
            </a:pPr>
            <a:endParaRPr sz="2800" b="1" i="1" spc="-22" baseline="-14000" dirty="0">
              <a:solidFill>
                <a:srgbClr val="120EB2"/>
              </a:solidFill>
              <a:latin typeface="Times New Roman" panose="02020603050405020304" charset="0"/>
              <a:ea typeface="楷体" panose="02010609060101010101" charset="-122"/>
              <a:cs typeface="Times New Roman" panose="02020603050405020304"/>
            </a:endParaRPr>
          </a:p>
          <a:p>
            <a:pPr marL="499110" defTabSz="0">
              <a:lnSpc>
                <a:spcPct val="100000"/>
              </a:lnSpc>
              <a:tabLst>
                <a:tab pos="909955" algn="l"/>
              </a:tabLst>
            </a:pPr>
            <a:endParaRPr sz="2800" dirty="0">
              <a:latin typeface="Times New Roman" panose="02020603050405020304" charset="0"/>
              <a:ea typeface="楷体" panose="02010609060101010101" charset="-122"/>
              <a:cs typeface="新宋体" panose="02010609030101010101" charset="-122"/>
            </a:endParaRPr>
          </a:p>
          <a:p>
            <a:pPr marL="499110" defTabSz="0">
              <a:lnSpc>
                <a:spcPct val="100000"/>
              </a:lnSpc>
              <a:tabLst>
                <a:tab pos="909955" algn="l"/>
              </a:tabLst>
            </a:pPr>
            <a:endParaRPr sz="2800" dirty="0">
              <a:latin typeface="Times New Roman" panose="02020603050405020304" charset="0"/>
              <a:ea typeface="楷体" panose="02010609060101010101" charset="-122"/>
              <a:cs typeface="新宋体" panose="02010609030101010101" charset="-122"/>
            </a:endParaRPr>
          </a:p>
          <a:p>
            <a:pPr marL="499110" defTabSz="0">
              <a:lnSpc>
                <a:spcPct val="100000"/>
              </a:lnSpc>
              <a:tabLst>
                <a:tab pos="909955" algn="l"/>
              </a:tabLst>
            </a:pPr>
            <a:endParaRPr sz="2800" dirty="0">
              <a:latin typeface="Times New Roman" panose="02020603050405020304" charset="0"/>
              <a:ea typeface="楷体" panose="02010609060101010101" charset="-122"/>
              <a:cs typeface="新宋体" panose="02010609030101010101" charset="-122"/>
            </a:endParaRPr>
          </a:p>
          <a:p>
            <a:pPr marL="499110" defTabSz="0">
              <a:lnSpc>
                <a:spcPct val="100000"/>
              </a:lnSpc>
              <a:tabLst>
                <a:tab pos="909955" algn="l"/>
              </a:tabLst>
            </a:pPr>
            <a:endParaRPr sz="2800" dirty="0">
              <a:latin typeface="Times New Roman" panose="02020603050405020304" charset="0"/>
              <a:ea typeface="楷体" panose="02010609060101010101" charset="-122"/>
              <a:cs typeface="新宋体" panose="02010609030101010101" charset="-122"/>
            </a:endParaRPr>
          </a:p>
          <a:p>
            <a:pPr marL="499110" defTabSz="0">
              <a:lnSpc>
                <a:spcPct val="100000"/>
              </a:lnSpc>
              <a:tabLst>
                <a:tab pos="909955" algn="l"/>
              </a:tabLst>
            </a:pPr>
            <a:endParaRPr sz="2800">
              <a:latin typeface="Times New Roman" panose="02020603050405020304" charset="0"/>
              <a:ea typeface="楷体" panose="02010609060101010101" charset="-122"/>
              <a:cs typeface="新宋体" panose="02010609030101010101" charset="-122"/>
            </a:endParaRPr>
          </a:p>
        </p:txBody>
      </p:sp>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4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graphicFrame>
        <p:nvGraphicFramePr>
          <p:cNvPr id="49" name="对象 48">
            <a:hlinkClick r:id="" action="ppaction://ole?verb=0"/>
          </p:cNvPr>
          <p:cNvGraphicFramePr>
            <a:graphicFrameLocks noChangeAspect="1"/>
          </p:cNvGraphicFramePr>
          <p:nvPr/>
        </p:nvGraphicFramePr>
        <p:xfrm>
          <a:off x="1414145" y="2498090"/>
          <a:ext cx="4406900" cy="1823720"/>
        </p:xfrm>
        <a:graphic>
          <a:graphicData uri="http://schemas.openxmlformats.org/presentationml/2006/ole">
            <mc:AlternateContent xmlns:mc="http://schemas.openxmlformats.org/markup-compatibility/2006">
              <mc:Choice xmlns:v="urn:schemas-microsoft-com:vml" Requires="v">
                <p:oleObj spid="_x0000_s8293" r:id="rId5" imgW="2209800" imgH="914400" progId="Equation.KSEE3">
                  <p:embed/>
                </p:oleObj>
              </mc:Choice>
              <mc:Fallback>
                <p:oleObj r:id="rId5" imgW="2209800" imgH="914400" progId="Equation.KSEE3">
                  <p:embed/>
                  <p:pic>
                    <p:nvPicPr>
                      <p:cNvPr id="0" name="图片 3076"/>
                      <p:cNvPicPr/>
                      <p:nvPr/>
                    </p:nvPicPr>
                    <p:blipFill>
                      <a:blip r:embed="rId6"/>
                      <a:stretch>
                        <a:fillRect/>
                      </a:stretch>
                    </p:blipFill>
                    <p:spPr>
                      <a:xfrm>
                        <a:off x="1414145" y="2498090"/>
                        <a:ext cx="4406900" cy="18237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845185" y="1556341"/>
            <a:ext cx="9624060" cy="734724"/>
          </a:xfrm>
          <a:prstGeom prst="rect">
            <a:avLst/>
          </a:prstGeom>
        </p:spPr>
        <p:txBody>
          <a:bodyPr vert="horz" wrap="square" lIns="0" tIns="300898" rIns="0" bIns="0" rtlCol="0">
            <a:spAutoFit/>
          </a:bodyPr>
          <a:lstStyle/>
          <a:p>
            <a:pPr marL="227965" algn="l">
              <a:lnSpc>
                <a:spcPct val="100000"/>
              </a:lnSpc>
            </a:pPr>
            <a:r>
              <a:rPr lang="en-US" sz="2800" b="1" spc="-15" dirty="0">
                <a:latin typeface="Times New Roman" panose="02020603050405020304" pitchFamily="18" charset="0"/>
                <a:ea typeface="+mn-ea"/>
                <a:cs typeface="Times New Roman" panose="02020603050405020304" pitchFamily="18" charset="0"/>
              </a:rPr>
              <a:t>2)</a:t>
            </a:r>
            <a:r>
              <a:rPr sz="2800" b="1" spc="-15" dirty="0">
                <a:latin typeface="Times New Roman" panose="02020603050405020304" pitchFamily="18" charset="0"/>
                <a:ea typeface="+mn-ea"/>
                <a:cs typeface="Times New Roman" panose="02020603050405020304" pitchFamily="18" charset="0"/>
              </a:rPr>
              <a:t>主观保真度准则</a:t>
            </a:r>
          </a:p>
        </p:txBody>
      </p:sp>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4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sp>
        <p:nvSpPr>
          <p:cNvPr id="11" name="文本框 10"/>
          <p:cNvSpPr txBox="1"/>
          <p:nvPr/>
        </p:nvSpPr>
        <p:spPr>
          <a:xfrm>
            <a:off x="989965" y="2282825"/>
            <a:ext cx="9208770" cy="2591479"/>
          </a:xfrm>
          <a:prstGeom prst="rect">
            <a:avLst/>
          </a:prstGeom>
          <a:noFill/>
        </p:spPr>
        <p:txBody>
          <a:bodyPr wrap="square" rtlCol="0" anchor="t">
            <a:spAutoFit/>
          </a:bodyPr>
          <a:lstStyle/>
          <a:p>
            <a:pPr lvl="0">
              <a:lnSpc>
                <a:spcPct val="145000"/>
              </a:lnSpc>
            </a:pPr>
            <a:r>
              <a:rPr lang="zh-CN" altLang="en-US" sz="2800" dirty="0">
                <a:latin typeface="Times New Roman" panose="02020603050405020304" pitchFamily="18" charset="0"/>
                <a:cs typeface="Times New Roman" panose="02020603050405020304" pitchFamily="18" charset="0"/>
                <a:sym typeface="+mn-ea"/>
              </a:rPr>
              <a:t>主观评价的一般方法是，通过给一组观察者提供原图像和典型的解压缩图像，由每个观察者对解压缩图像的质量给出一个主观的评价，并将他们的评价结果进行综合平均，从而得出一个统计平均意义下的评价结果。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8985" y="1480141"/>
            <a:ext cx="9624060" cy="734724"/>
          </a:xfrm>
          <a:prstGeom prst="rect">
            <a:avLst/>
          </a:prstGeom>
          <a:noFill/>
          <a:ln w="9525">
            <a:noFill/>
          </a:ln>
        </p:spPr>
        <p:txBody>
          <a:bodyPr vert="horz" wrap="square" lIns="0" tIns="300898" rIns="0" bIns="0" rtlCol="0" anchor="ctr">
            <a:spAutoFit/>
          </a:bodyPr>
          <a:lstStyle/>
          <a:p>
            <a:pPr marL="227965" algn="l"/>
            <a:r>
              <a:rPr lang="en-US" sz="2800" b="1" spc="-15" dirty="0">
                <a:latin typeface="Times New Roman" panose="02020603050405020304" pitchFamily="18" charset="0"/>
                <a:ea typeface="+mn-ea"/>
                <a:cs typeface="Times New Roman" panose="02020603050405020304" pitchFamily="18" charset="0"/>
              </a:rPr>
              <a:t>2)</a:t>
            </a:r>
            <a:r>
              <a:rPr sz="2800" b="1" spc="-15" dirty="0">
                <a:latin typeface="Times New Roman" panose="02020603050405020304" pitchFamily="18" charset="0"/>
                <a:ea typeface="+mn-ea"/>
                <a:cs typeface="Times New Roman" panose="02020603050405020304" pitchFamily="18" charset="0"/>
              </a:rPr>
              <a:t>主观保真度准则</a:t>
            </a:r>
          </a:p>
        </p:txBody>
      </p:sp>
      <p:graphicFrame>
        <p:nvGraphicFramePr>
          <p:cNvPr id="5" name="object 5"/>
          <p:cNvGraphicFramePr>
            <a:graphicFrameLocks noGrp="1"/>
          </p:cNvGraphicFramePr>
          <p:nvPr>
            <p:custDataLst>
              <p:tags r:id="rId1"/>
            </p:custDataLst>
            <p:extLst>
              <p:ext uri="{D42A27DB-BD31-4B8C-83A1-F6EECF244321}">
                <p14:modId xmlns:p14="http://schemas.microsoft.com/office/powerpoint/2010/main" val="2452323017"/>
              </p:ext>
            </p:extLst>
          </p:nvPr>
        </p:nvGraphicFramePr>
        <p:xfrm>
          <a:off x="845820" y="2533650"/>
          <a:ext cx="9798685" cy="3404235"/>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1300480">
                  <a:extLst>
                    <a:ext uri="{9D8B030D-6E8A-4147-A177-3AD203B41FA5}">
                      <a16:colId xmlns:a16="http://schemas.microsoft.com/office/drawing/2014/main" val="20001"/>
                    </a:ext>
                  </a:extLst>
                </a:gridCol>
                <a:gridCol w="7660005">
                  <a:extLst>
                    <a:ext uri="{9D8B030D-6E8A-4147-A177-3AD203B41FA5}">
                      <a16:colId xmlns:a16="http://schemas.microsoft.com/office/drawing/2014/main" val="20002"/>
                    </a:ext>
                  </a:extLst>
                </a:gridCol>
              </a:tblGrid>
              <a:tr h="581660">
                <a:tc>
                  <a:txBody>
                    <a:bodyPr/>
                    <a:lstStyle/>
                    <a:p>
                      <a:pPr algn="ctr">
                        <a:lnSpc>
                          <a:spcPct val="100000"/>
                        </a:lnSpc>
                        <a:spcBef>
                          <a:spcPts val="325"/>
                        </a:spcBef>
                      </a:pPr>
                      <a:r>
                        <a:rPr sz="2400" b="1" dirty="0">
                          <a:latin typeface="Times New Roman" panose="02020603050405020304" charset="0"/>
                          <a:ea typeface="楷体" panose="02010609060101010101" charset="-122"/>
                          <a:cs typeface="新宋体" panose="02010609030101010101" charset="-122"/>
                        </a:rPr>
                        <a:t>评分</a:t>
                      </a: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325"/>
                        </a:spcBef>
                      </a:pPr>
                      <a:r>
                        <a:rPr sz="2400" b="1" dirty="0">
                          <a:latin typeface="Times New Roman" panose="02020603050405020304" charset="0"/>
                          <a:ea typeface="楷体" panose="02010609060101010101" charset="-122"/>
                          <a:cs typeface="新宋体" panose="02010609030101010101" charset="-122"/>
                        </a:rPr>
                        <a:t>评价</a:t>
                      </a: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985" algn="ctr">
                        <a:lnSpc>
                          <a:spcPct val="100000"/>
                        </a:lnSpc>
                        <a:spcBef>
                          <a:spcPts val="325"/>
                        </a:spcBef>
                      </a:pPr>
                      <a:r>
                        <a:rPr sz="2400" b="1" dirty="0">
                          <a:latin typeface="Times New Roman" panose="02020603050405020304" charset="0"/>
                          <a:ea typeface="楷体" panose="02010609060101010101" charset="-122"/>
                          <a:cs typeface="新宋体" panose="02010609030101010101" charset="-122"/>
                        </a:rPr>
                        <a:t>说明</a:t>
                      </a: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85140">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1</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优秀</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55600">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图像质量非常好，如同人想象出的最好质量</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85775">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良好</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55600">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图像质量高，观看舒服，有干扰但不影响观看</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5780">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3</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可用</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55600">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图像质量可接受，有干扰但不太影响观看</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64820">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4</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刚可看</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55600">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图像质量差，干扰有些妨碍观看，希望改进</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16560">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5</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差</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55600">
                        <a:lnSpc>
                          <a:spcPct val="100000"/>
                        </a:lnSpc>
                        <a:spcBef>
                          <a:spcPts val="385"/>
                        </a:spcBef>
                      </a:pPr>
                      <a:r>
                        <a:rPr sz="2400">
                          <a:latin typeface="Times New Roman" panose="02020603050405020304" charset="0"/>
                          <a:ea typeface="楷体" panose="02010609060101010101" charset="-122"/>
                          <a:cs typeface="新宋体" panose="02010609030101010101" charset="-122"/>
                        </a:rPr>
                        <a:t>图像质量很差</a:t>
                      </a:r>
                      <a:r>
                        <a:rPr sz="2400" smtClean="0">
                          <a:latin typeface="Times New Roman" panose="02020603050405020304" charset="0"/>
                          <a:ea typeface="楷体" panose="02010609060101010101" charset="-122"/>
                          <a:cs typeface="新宋体" panose="02010609030101010101" charset="-122"/>
                        </a:rPr>
                        <a:t>，干扰始终存在</a:t>
                      </a:r>
                      <a:r>
                        <a:rPr sz="2400" dirty="0">
                          <a:latin typeface="Times New Roman" panose="02020603050405020304" charset="0"/>
                          <a:ea typeface="楷体" panose="02010609060101010101" charset="-122"/>
                          <a:cs typeface="新宋体" panose="02010609030101010101" charset="-122"/>
                        </a:rPr>
                        <a:t>，几乎无法观看</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44500">
                <a:tc>
                  <a:txBody>
                    <a:bodyPr/>
                    <a:lstStyle/>
                    <a:p>
                      <a:pPr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6</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不能用</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spcBef>
                          <a:spcPts val="385"/>
                        </a:spcBef>
                      </a:pPr>
                      <a:r>
                        <a:rPr sz="2400" dirty="0">
                          <a:latin typeface="Times New Roman" panose="02020603050405020304" charset="0"/>
                          <a:ea typeface="楷体" panose="02010609060101010101" charset="-122"/>
                          <a:cs typeface="新宋体" panose="02010609030101010101" charset="-122"/>
                        </a:rPr>
                        <a:t>图像质量极差，不能使用</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4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8.1.4 保真度准则</a:t>
              </a:r>
            </a:p>
          </p:txBody>
        </p:sp>
      </p:grpSp>
      <p:grpSp>
        <p:nvGrpSpPr>
          <p:cNvPr id="6" name="组合 5"/>
          <p:cNvGrpSpPr/>
          <p:nvPr/>
        </p:nvGrpSpPr>
        <p:grpSpPr>
          <a:xfrm>
            <a:off x="1687195" y="1871980"/>
            <a:ext cx="7479030" cy="2574925"/>
            <a:chOff x="2698" y="2964"/>
            <a:chExt cx="11778" cy="4055"/>
          </a:xfrm>
        </p:grpSpPr>
        <p:sp>
          <p:nvSpPr>
            <p:cNvPr id="472070" name="矩形 472069"/>
            <p:cNvSpPr/>
            <p:nvPr/>
          </p:nvSpPr>
          <p:spPr>
            <a:xfrm>
              <a:off x="3453" y="6345"/>
              <a:ext cx="11023" cy="674"/>
            </a:xfrm>
            <a:prstGeom prst="rect">
              <a:avLst/>
            </a:prstGeom>
            <a:noFill/>
            <a:ln w="12700">
              <a:noFill/>
            </a:ln>
          </p:spPr>
          <p:txBody>
            <a:bodyPr wrap="square">
              <a:spAutoFit/>
            </a:bodyPr>
            <a:lstStyle/>
            <a:p>
              <a:pPr lvl="0" algn="ctr"/>
              <a:r>
                <a:rPr lang="zh-CN" altLang="en-US" sz="2205" b="0" dirty="0">
                  <a:effectLst/>
                  <a:latin typeface="宋体" panose="02010600030101010101" pitchFamily="2" charset="-122"/>
                  <a:ea typeface="宋体" panose="02010600030101010101" pitchFamily="2" charset="-122"/>
                </a:rPr>
                <a:t>原图            </a:t>
              </a:r>
              <a:r>
                <a:rPr lang="zh-CN" altLang="en-US" sz="2200" dirty="0">
                  <a:effectLst/>
                  <a:latin typeface="宋体" panose="02010600030101010101" pitchFamily="2" charset="-122"/>
                  <a:ea typeface="宋体" panose="02010600030101010101" pitchFamily="2" charset="-122"/>
                  <a:sym typeface="+mn-ea"/>
                </a:rPr>
                <a:t>压缩</a:t>
              </a:r>
              <a:r>
                <a:rPr lang="en-US" altLang="zh-CN" sz="2200">
                  <a:effectLst/>
                  <a:latin typeface="宋体" panose="02010600030101010101" pitchFamily="2" charset="-122"/>
                  <a:ea typeface="宋体" panose="02010600030101010101" pitchFamily="2" charset="-122"/>
                  <a:sym typeface="+mn-ea"/>
                </a:rPr>
                <a:t>9.2</a:t>
              </a:r>
              <a:r>
                <a:rPr lang="zh-CN" altLang="en-US" sz="2200" dirty="0">
                  <a:effectLst/>
                  <a:latin typeface="宋体" panose="02010600030101010101" pitchFamily="2" charset="-122"/>
                  <a:ea typeface="宋体" panose="02010600030101010101" pitchFamily="2" charset="-122"/>
                  <a:sym typeface="+mn-ea"/>
                </a:rPr>
                <a:t>倍          压缩</a:t>
              </a:r>
              <a:r>
                <a:rPr lang="en-US" altLang="zh-CN" sz="2200">
                  <a:effectLst/>
                  <a:latin typeface="宋体" panose="02010600030101010101" pitchFamily="2" charset="-122"/>
                  <a:ea typeface="宋体" panose="02010600030101010101" pitchFamily="2" charset="-122"/>
                  <a:sym typeface="+mn-ea"/>
                </a:rPr>
                <a:t>18.4</a:t>
              </a:r>
              <a:r>
                <a:rPr lang="zh-CN" altLang="en-US" sz="2200" dirty="0">
                  <a:effectLst/>
                  <a:latin typeface="宋体" panose="02010600030101010101" pitchFamily="2" charset="-122"/>
                  <a:ea typeface="宋体" panose="02010600030101010101" pitchFamily="2" charset="-122"/>
                  <a:sym typeface="+mn-ea"/>
                </a:rPr>
                <a:t>倍</a:t>
              </a:r>
              <a:endParaRPr lang="zh-CN" altLang="en-US" sz="2200" b="0" dirty="0">
                <a:effectLst/>
                <a:latin typeface="宋体" panose="02010600030101010101" pitchFamily="2" charset="-122"/>
                <a:ea typeface="宋体" panose="02010600030101010101" pitchFamily="2" charset="-122"/>
              </a:endParaRPr>
            </a:p>
          </p:txBody>
        </p:sp>
        <p:grpSp>
          <p:nvGrpSpPr>
            <p:cNvPr id="5" name="组合 4"/>
            <p:cNvGrpSpPr/>
            <p:nvPr/>
          </p:nvGrpSpPr>
          <p:grpSpPr>
            <a:xfrm>
              <a:off x="2698" y="2964"/>
              <a:ext cx="11677" cy="3416"/>
              <a:chOff x="1618" y="2964"/>
              <a:chExt cx="11677" cy="3416"/>
            </a:xfrm>
          </p:grpSpPr>
          <p:pic>
            <p:nvPicPr>
              <p:cNvPr id="472068" name="图片 472067" descr="lena"/>
              <p:cNvPicPr/>
              <p:nvPr/>
            </p:nvPicPr>
            <p:blipFill>
              <a:blip r:embed="rId4"/>
              <a:stretch>
                <a:fillRect/>
              </a:stretch>
            </p:blipFill>
            <p:spPr>
              <a:xfrm>
                <a:off x="1618" y="2978"/>
                <a:ext cx="3402" cy="3402"/>
              </a:xfrm>
              <a:prstGeom prst="rect">
                <a:avLst/>
              </a:prstGeom>
              <a:noFill/>
              <a:ln w="9525">
                <a:noFill/>
              </a:ln>
            </p:spPr>
          </p:pic>
          <p:pic>
            <p:nvPicPr>
              <p:cNvPr id="472069" name="图片 472068" descr="lenna1"/>
              <p:cNvPicPr/>
              <p:nvPr/>
            </p:nvPicPr>
            <p:blipFill>
              <a:blip r:embed="rId5"/>
              <a:stretch>
                <a:fillRect/>
              </a:stretch>
            </p:blipFill>
            <p:spPr>
              <a:xfrm>
                <a:off x="5753" y="2964"/>
                <a:ext cx="3402" cy="3402"/>
              </a:xfrm>
              <a:prstGeom prst="rect">
                <a:avLst/>
              </a:prstGeom>
              <a:noFill/>
              <a:ln w="9525">
                <a:noFill/>
              </a:ln>
            </p:spPr>
          </p:pic>
          <p:pic>
            <p:nvPicPr>
              <p:cNvPr id="473093" name="图片 473092" descr="lenna3"/>
              <p:cNvPicPr/>
              <p:nvPr/>
            </p:nvPicPr>
            <p:blipFill>
              <a:blip r:embed="rId6"/>
              <a:stretch>
                <a:fillRect/>
              </a:stretch>
            </p:blipFill>
            <p:spPr>
              <a:xfrm>
                <a:off x="9893" y="2978"/>
                <a:ext cx="3402" cy="3402"/>
              </a:xfrm>
              <a:prstGeom prst="rect">
                <a:avLst/>
              </a:prstGeom>
              <a:noFill/>
              <a:ln w="9525">
                <a:noFill/>
              </a:ln>
            </p:spPr>
          </p:pic>
        </p:grpSp>
      </p:grpSp>
      <p:pic>
        <p:nvPicPr>
          <p:cNvPr id="474120" name="图片 474119" descr="Image1"/>
          <p:cNvPicPr/>
          <p:nvPr/>
        </p:nvPicPr>
        <p:blipFill>
          <a:blip r:embed="rId7"/>
          <a:stretch>
            <a:fillRect/>
          </a:stretch>
        </p:blipFill>
        <p:spPr>
          <a:xfrm>
            <a:off x="4338955" y="4827905"/>
            <a:ext cx="2160000" cy="2160000"/>
          </a:xfrm>
          <a:prstGeom prst="rect">
            <a:avLst/>
          </a:prstGeom>
          <a:noFill/>
          <a:ln w="9525">
            <a:noFill/>
          </a:ln>
        </p:spPr>
      </p:pic>
      <p:pic>
        <p:nvPicPr>
          <p:cNvPr id="475141" name="图片 475140" descr="lenna2"/>
          <p:cNvPicPr/>
          <p:nvPr/>
        </p:nvPicPr>
        <p:blipFill>
          <a:blip r:embed="rId8"/>
          <a:stretch>
            <a:fillRect/>
          </a:stretch>
        </p:blipFill>
        <p:spPr>
          <a:xfrm>
            <a:off x="7006237" y="4845526"/>
            <a:ext cx="2160000" cy="2160000"/>
          </a:xfrm>
          <a:prstGeom prst="rect">
            <a:avLst/>
          </a:prstGeom>
          <a:noFill/>
          <a:ln w="9525">
            <a:noFill/>
          </a:ln>
        </p:spPr>
      </p:pic>
      <p:sp>
        <p:nvSpPr>
          <p:cNvPr id="7" name="文本框 6"/>
          <p:cNvSpPr txBox="1"/>
          <p:nvPr/>
        </p:nvSpPr>
        <p:spPr>
          <a:xfrm>
            <a:off x="4636135" y="7005955"/>
            <a:ext cx="4514215" cy="427990"/>
          </a:xfrm>
          <a:prstGeom prst="rect">
            <a:avLst/>
          </a:prstGeom>
          <a:noFill/>
        </p:spPr>
        <p:txBody>
          <a:bodyPr wrap="none" rtlCol="0">
            <a:spAutoFit/>
          </a:bodyPr>
          <a:lstStyle/>
          <a:p>
            <a:pPr algn="l"/>
            <a:r>
              <a:rPr lang="zh-CN" altLang="en-US" sz="2205" dirty="0">
                <a:effectLst/>
                <a:latin typeface="宋体" panose="02010600030101010101" pitchFamily="2" charset="-122"/>
                <a:ea typeface="宋体" panose="02010600030101010101" pitchFamily="2" charset="-122"/>
                <a:sym typeface="+mn-ea"/>
              </a:rPr>
              <a:t> </a:t>
            </a:r>
            <a:r>
              <a:rPr lang="zh-CN" altLang="en-US" sz="2200" dirty="0">
                <a:effectLst/>
                <a:latin typeface="宋体" panose="02010600030101010101" pitchFamily="2" charset="-122"/>
                <a:ea typeface="宋体" panose="02010600030101010101" pitchFamily="2" charset="-122"/>
                <a:sym typeface="+mn-ea"/>
              </a:rPr>
              <a:t>压缩</a:t>
            </a:r>
            <a:r>
              <a:rPr lang="en-US" altLang="zh-CN" sz="2200">
                <a:effectLst/>
                <a:latin typeface="宋体" panose="02010600030101010101" pitchFamily="2" charset="-122"/>
                <a:ea typeface="宋体" panose="02010600030101010101" pitchFamily="2" charset="-122"/>
                <a:sym typeface="+mn-ea"/>
              </a:rPr>
              <a:t>27.6</a:t>
            </a:r>
            <a:r>
              <a:rPr lang="zh-CN" altLang="en-US" sz="2200" dirty="0">
                <a:effectLst/>
                <a:latin typeface="宋体" panose="02010600030101010101" pitchFamily="2" charset="-122"/>
                <a:ea typeface="宋体" panose="02010600030101010101" pitchFamily="2" charset="-122"/>
                <a:sym typeface="+mn-ea"/>
              </a:rPr>
              <a:t>倍          压缩</a:t>
            </a:r>
            <a:r>
              <a:rPr lang="en-US" altLang="zh-CN" sz="2200">
                <a:effectLst/>
                <a:latin typeface="宋体" panose="02010600030101010101" pitchFamily="2" charset="-122"/>
                <a:ea typeface="宋体" panose="02010600030101010101" pitchFamily="2" charset="-122"/>
                <a:sym typeface="+mn-ea"/>
              </a:rPr>
              <a:t>55.2</a:t>
            </a:r>
            <a:r>
              <a:rPr lang="zh-CN" altLang="en-US" sz="2200" dirty="0">
                <a:effectLst/>
                <a:latin typeface="宋体" panose="02010600030101010101" pitchFamily="2" charset="-122"/>
                <a:ea typeface="宋体" panose="02010600030101010101" pitchFamily="2" charset="-122"/>
                <a:sym typeface="+mn-ea"/>
              </a:rPr>
              <a:t>倍</a:t>
            </a:r>
            <a:endParaRPr lang="zh-CN" altLang="en-US" sz="2200" b="0" dirty="0">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01725" y="1985010"/>
            <a:ext cx="6548755" cy="476250"/>
          </a:xfrm>
          <a:prstGeom prst="rect">
            <a:avLst/>
          </a:prstGeom>
        </p:spPr>
        <p:txBody>
          <a:bodyPr vert="horz" wrap="square" lIns="0" tIns="0" rIns="0" bIns="0" rtlCol="0">
            <a:spAutoFit/>
          </a:bodyPr>
          <a:lstStyle/>
          <a:p>
            <a:pPr marL="12700" defTabSz="0">
              <a:lnSpc>
                <a:spcPts val="3750"/>
              </a:lnSpc>
              <a:tabLst>
                <a:tab pos="423545" algn="l"/>
              </a:tabLst>
            </a:pPr>
            <a:r>
              <a:rPr sz="3200" spc="-5" dirty="0">
                <a:latin typeface="Times New Roman" panose="02020603050405020304" charset="0"/>
                <a:ea typeface="楷体" panose="02010609060101010101" charset="-122"/>
                <a:cs typeface="新宋体" panose="02010609030101010101" charset="-122"/>
              </a:rPr>
              <a:t>图像</a:t>
            </a:r>
            <a:r>
              <a:rPr lang="en-US" sz="3200" spc="-5" dirty="0">
                <a:latin typeface="Times New Roman" panose="02020603050405020304" charset="0"/>
                <a:ea typeface="楷体" panose="02010609060101010101" charset="-122"/>
                <a:cs typeface="新宋体" panose="02010609030101010101" charset="-122"/>
              </a:rPr>
              <a:t>(</a:t>
            </a:r>
            <a:r>
              <a:rPr lang="zh-CN" altLang="en-US" sz="3200" spc="-5" dirty="0">
                <a:latin typeface="Times New Roman" panose="02020603050405020304" charset="0"/>
                <a:ea typeface="楷体" panose="02010609060101010101" charset="-122"/>
                <a:cs typeface="新宋体" panose="02010609030101010101" charset="-122"/>
              </a:rPr>
              <a:t>信号</a:t>
            </a:r>
            <a:r>
              <a:rPr lang="en-US" sz="3200" spc="-5" dirty="0">
                <a:latin typeface="Times New Roman" panose="02020603050405020304" charset="0"/>
                <a:ea typeface="楷体" panose="02010609060101010101" charset="-122"/>
                <a:cs typeface="新宋体" panose="02010609030101010101" charset="-122"/>
              </a:rPr>
              <a:t>)</a:t>
            </a:r>
            <a:r>
              <a:rPr sz="3200" spc="-5" dirty="0">
                <a:latin typeface="Times New Roman" panose="02020603050405020304" charset="0"/>
                <a:ea typeface="楷体" panose="02010609060101010101" charset="-122"/>
                <a:cs typeface="新宋体" panose="02010609030101010101" charset="-122"/>
              </a:rPr>
              <a:t>压缩模型</a:t>
            </a:r>
          </a:p>
        </p:txBody>
      </p:sp>
      <p:sp>
        <p:nvSpPr>
          <p:cNvPr id="7" name="object 7"/>
          <p:cNvSpPr/>
          <p:nvPr/>
        </p:nvSpPr>
        <p:spPr>
          <a:xfrm>
            <a:off x="2322461" y="3857244"/>
            <a:ext cx="287655" cy="127635"/>
          </a:xfrm>
          <a:custGeom>
            <a:avLst/>
            <a:gdLst/>
            <a:ahLst/>
            <a:cxnLst/>
            <a:rect l="l" t="t" r="r" b="b"/>
            <a:pathLst>
              <a:path w="287655" h="127635">
                <a:moveTo>
                  <a:pt x="211074" y="63245"/>
                </a:moveTo>
                <a:lnTo>
                  <a:pt x="203802" y="54101"/>
                </a:lnTo>
                <a:lnTo>
                  <a:pt x="0" y="54101"/>
                </a:lnTo>
                <a:lnTo>
                  <a:pt x="0" y="73151"/>
                </a:lnTo>
                <a:lnTo>
                  <a:pt x="203290" y="73151"/>
                </a:lnTo>
                <a:lnTo>
                  <a:pt x="211074" y="63245"/>
                </a:lnTo>
                <a:close/>
              </a:path>
              <a:path w="287655" h="127635">
                <a:moveTo>
                  <a:pt x="287274" y="63245"/>
                </a:moveTo>
                <a:lnTo>
                  <a:pt x="160781" y="0"/>
                </a:lnTo>
                <a:lnTo>
                  <a:pt x="203802" y="54101"/>
                </a:lnTo>
                <a:lnTo>
                  <a:pt x="211074" y="54101"/>
                </a:lnTo>
                <a:lnTo>
                  <a:pt x="211074" y="101805"/>
                </a:lnTo>
                <a:lnTo>
                  <a:pt x="287274" y="63245"/>
                </a:lnTo>
                <a:close/>
              </a:path>
              <a:path w="287655" h="127635">
                <a:moveTo>
                  <a:pt x="211074" y="101805"/>
                </a:moveTo>
                <a:lnTo>
                  <a:pt x="211074" y="73151"/>
                </a:lnTo>
                <a:lnTo>
                  <a:pt x="203290" y="73151"/>
                </a:lnTo>
                <a:lnTo>
                  <a:pt x="160781" y="127253"/>
                </a:lnTo>
                <a:lnTo>
                  <a:pt x="211074" y="101805"/>
                </a:lnTo>
                <a:close/>
              </a:path>
              <a:path w="287655" h="127635">
                <a:moveTo>
                  <a:pt x="211074" y="73151"/>
                </a:moveTo>
                <a:lnTo>
                  <a:pt x="211074" y="63245"/>
                </a:lnTo>
                <a:lnTo>
                  <a:pt x="203290" y="73151"/>
                </a:lnTo>
                <a:lnTo>
                  <a:pt x="211074" y="73151"/>
                </a:lnTo>
                <a:close/>
              </a:path>
              <a:path w="287655" h="127635">
                <a:moveTo>
                  <a:pt x="211074" y="63245"/>
                </a:moveTo>
                <a:lnTo>
                  <a:pt x="211074" y="54101"/>
                </a:lnTo>
                <a:lnTo>
                  <a:pt x="203802" y="54101"/>
                </a:lnTo>
                <a:lnTo>
                  <a:pt x="211074" y="63245"/>
                </a:lnTo>
                <a:close/>
              </a:path>
            </a:pathLst>
          </a:custGeom>
          <a:solidFill>
            <a:srgbClr val="000000"/>
          </a:solidFill>
        </p:spPr>
        <p:txBody>
          <a:bodyPr wrap="square" lIns="0" tIns="0" rIns="0" bIns="0" rtlCol="0"/>
          <a:lstStyle/>
          <a:p>
            <a:endParaRPr/>
          </a:p>
        </p:txBody>
      </p:sp>
      <p:sp>
        <p:nvSpPr>
          <p:cNvPr id="8" name="object 8"/>
          <p:cNvSpPr txBox="1"/>
          <p:nvPr/>
        </p:nvSpPr>
        <p:spPr>
          <a:xfrm>
            <a:off x="977774" y="3687317"/>
            <a:ext cx="1321816" cy="365760"/>
          </a:xfrm>
          <a:prstGeom prst="rect">
            <a:avLst/>
          </a:prstGeom>
        </p:spPr>
        <p:txBody>
          <a:bodyPr vert="horz" wrap="square" lIns="0" tIns="0" rIns="0" bIns="0" rtlCol="0">
            <a:spAutoFit/>
          </a:bodyPr>
          <a:lstStyle/>
          <a:p>
            <a:pPr marL="12700" algn="r">
              <a:lnSpc>
                <a:spcPct val="100000"/>
              </a:lnSpc>
            </a:pPr>
            <a:r>
              <a:rPr sz="2400" i="1" dirty="0">
                <a:latin typeface="Times New Roman" panose="02020603050405020304"/>
                <a:cs typeface="Times New Roman" panose="02020603050405020304"/>
              </a:rPr>
              <a:t>f </a:t>
            </a:r>
            <a:r>
              <a:rPr lang="en-US" sz="2400" dirty="0">
                <a:latin typeface="Times New Roman" panose="02020603050405020304"/>
                <a:cs typeface="Times New Roman" panose="02020603050405020304"/>
              </a:rPr>
              <a:t>(</a:t>
            </a:r>
            <a:r>
              <a:rPr sz="2400" i="1" spc="-190" dirty="0">
                <a:latin typeface="Times New Roman" panose="02020603050405020304"/>
                <a:cs typeface="Times New Roman" panose="02020603050405020304"/>
              </a:rPr>
              <a:t>x</a:t>
            </a:r>
            <a:r>
              <a:rPr sz="2400" dirty="0">
                <a:latin typeface="Times New Roman" panose="02020603050405020304"/>
                <a:cs typeface="Times New Roman" panose="02020603050405020304"/>
              </a:rPr>
              <a:t>,</a:t>
            </a:r>
            <a:r>
              <a:rPr sz="2400" i="1" spc="-70" dirty="0">
                <a:latin typeface="Times New Roman" panose="02020603050405020304"/>
                <a:cs typeface="Times New Roman" panose="02020603050405020304"/>
              </a:rPr>
              <a:t>y</a:t>
            </a:r>
            <a:r>
              <a:rPr lang="en-US" sz="2400" spc="-70" dirty="0">
                <a:latin typeface="Times New Roman" panose="02020603050405020304"/>
                <a:cs typeface="Times New Roman" panose="02020603050405020304"/>
              </a:rPr>
              <a:t>)</a:t>
            </a:r>
          </a:p>
        </p:txBody>
      </p:sp>
      <p:sp>
        <p:nvSpPr>
          <p:cNvPr id="9" name="object 9"/>
          <p:cNvSpPr txBox="1"/>
          <p:nvPr/>
        </p:nvSpPr>
        <p:spPr>
          <a:xfrm>
            <a:off x="2609735" y="3562350"/>
            <a:ext cx="935355" cy="762000"/>
          </a:xfrm>
          <a:prstGeom prst="rect">
            <a:avLst/>
          </a:prstGeom>
          <a:ln w="19050">
            <a:solidFill>
              <a:srgbClr val="000000"/>
            </a:solidFill>
          </a:ln>
        </p:spPr>
        <p:txBody>
          <a:bodyPr vert="horz" wrap="square" lIns="0" tIns="0" rIns="0" bIns="0" rtlCol="0">
            <a:spAutoFit/>
          </a:bodyPr>
          <a:lstStyle/>
          <a:p>
            <a:pPr marL="155575">
              <a:lnSpc>
                <a:spcPct val="100000"/>
              </a:lnSpc>
            </a:pPr>
            <a:r>
              <a:rPr sz="2000" dirty="0">
                <a:latin typeface="新宋体" panose="02010609030101010101" charset="-122"/>
                <a:cs typeface="新宋体" panose="02010609030101010101" charset="-122"/>
              </a:rPr>
              <a:t>信源</a:t>
            </a:r>
            <a:endParaRPr sz="2000">
              <a:latin typeface="新宋体" panose="02010609030101010101" charset="-122"/>
              <a:cs typeface="新宋体" panose="02010609030101010101" charset="-122"/>
            </a:endParaRPr>
          </a:p>
          <a:p>
            <a:pPr marL="155575">
              <a:lnSpc>
                <a:spcPct val="100000"/>
              </a:lnSpc>
              <a:spcBef>
                <a:spcPts val="1200"/>
              </a:spcBef>
            </a:pPr>
            <a:r>
              <a:rPr sz="2000" dirty="0">
                <a:latin typeface="新宋体" panose="02010609030101010101" charset="-122"/>
                <a:cs typeface="新宋体" panose="02010609030101010101" charset="-122"/>
              </a:rPr>
              <a:t>编码</a:t>
            </a:r>
            <a:endParaRPr sz="2000">
              <a:latin typeface="新宋体" panose="02010609030101010101" charset="-122"/>
              <a:cs typeface="新宋体" panose="02010609030101010101" charset="-122"/>
            </a:endParaRPr>
          </a:p>
        </p:txBody>
      </p:sp>
      <p:sp>
        <p:nvSpPr>
          <p:cNvPr id="10" name="object 10"/>
          <p:cNvSpPr/>
          <p:nvPr/>
        </p:nvSpPr>
        <p:spPr>
          <a:xfrm>
            <a:off x="3546233" y="3857244"/>
            <a:ext cx="288290" cy="127635"/>
          </a:xfrm>
          <a:custGeom>
            <a:avLst/>
            <a:gdLst/>
            <a:ahLst/>
            <a:cxnLst/>
            <a:rect l="l" t="t" r="r" b="b"/>
            <a:pathLst>
              <a:path w="288289" h="127635">
                <a:moveTo>
                  <a:pt x="211836" y="63245"/>
                </a:moveTo>
                <a:lnTo>
                  <a:pt x="204454" y="54101"/>
                </a:lnTo>
                <a:lnTo>
                  <a:pt x="0" y="54101"/>
                </a:lnTo>
                <a:lnTo>
                  <a:pt x="0" y="73151"/>
                </a:lnTo>
                <a:lnTo>
                  <a:pt x="203934" y="73151"/>
                </a:lnTo>
                <a:lnTo>
                  <a:pt x="211836" y="63245"/>
                </a:lnTo>
                <a:close/>
              </a:path>
              <a:path w="288289" h="127635">
                <a:moveTo>
                  <a:pt x="288036" y="63245"/>
                </a:moveTo>
                <a:lnTo>
                  <a:pt x="160782" y="0"/>
                </a:lnTo>
                <a:lnTo>
                  <a:pt x="204454" y="54101"/>
                </a:lnTo>
                <a:lnTo>
                  <a:pt x="211836" y="54101"/>
                </a:lnTo>
                <a:lnTo>
                  <a:pt x="211836" y="101574"/>
                </a:lnTo>
                <a:lnTo>
                  <a:pt x="288036" y="63245"/>
                </a:lnTo>
                <a:close/>
              </a:path>
              <a:path w="288289" h="127635">
                <a:moveTo>
                  <a:pt x="211836" y="101574"/>
                </a:moveTo>
                <a:lnTo>
                  <a:pt x="211836" y="73151"/>
                </a:lnTo>
                <a:lnTo>
                  <a:pt x="203934" y="73151"/>
                </a:lnTo>
                <a:lnTo>
                  <a:pt x="160782" y="127253"/>
                </a:lnTo>
                <a:lnTo>
                  <a:pt x="211836" y="101574"/>
                </a:lnTo>
                <a:close/>
              </a:path>
              <a:path w="288289" h="127635">
                <a:moveTo>
                  <a:pt x="211836" y="73151"/>
                </a:moveTo>
                <a:lnTo>
                  <a:pt x="211836" y="63245"/>
                </a:lnTo>
                <a:lnTo>
                  <a:pt x="203934" y="73151"/>
                </a:lnTo>
                <a:lnTo>
                  <a:pt x="211836" y="73151"/>
                </a:lnTo>
                <a:close/>
              </a:path>
              <a:path w="288289" h="127635">
                <a:moveTo>
                  <a:pt x="211836" y="63245"/>
                </a:moveTo>
                <a:lnTo>
                  <a:pt x="211836" y="54101"/>
                </a:lnTo>
                <a:lnTo>
                  <a:pt x="204454" y="54101"/>
                </a:lnTo>
                <a:lnTo>
                  <a:pt x="211836" y="63245"/>
                </a:lnTo>
                <a:close/>
              </a:path>
            </a:pathLst>
          </a:custGeom>
          <a:solidFill>
            <a:srgbClr val="000000"/>
          </a:solidFill>
        </p:spPr>
        <p:txBody>
          <a:bodyPr wrap="square" lIns="0" tIns="0" rIns="0" bIns="0" rtlCol="0"/>
          <a:lstStyle/>
          <a:p>
            <a:endParaRPr/>
          </a:p>
        </p:txBody>
      </p:sp>
      <p:sp>
        <p:nvSpPr>
          <p:cNvPr id="11" name="object 11"/>
          <p:cNvSpPr txBox="1"/>
          <p:nvPr/>
        </p:nvSpPr>
        <p:spPr>
          <a:xfrm>
            <a:off x="3834269" y="3562350"/>
            <a:ext cx="935355" cy="762000"/>
          </a:xfrm>
          <a:prstGeom prst="rect">
            <a:avLst/>
          </a:prstGeom>
          <a:ln w="19050">
            <a:solidFill>
              <a:srgbClr val="000000"/>
            </a:solidFill>
          </a:ln>
        </p:spPr>
        <p:txBody>
          <a:bodyPr vert="horz" wrap="square" lIns="0" tIns="0" rIns="0" bIns="0" rtlCol="0">
            <a:spAutoFit/>
          </a:bodyPr>
          <a:lstStyle/>
          <a:p>
            <a:pPr marL="154940">
              <a:lnSpc>
                <a:spcPct val="100000"/>
              </a:lnSpc>
            </a:pPr>
            <a:r>
              <a:rPr sz="2000" dirty="0">
                <a:latin typeface="新宋体" panose="02010609030101010101" charset="-122"/>
                <a:cs typeface="新宋体" panose="02010609030101010101" charset="-122"/>
              </a:rPr>
              <a:t>信道</a:t>
            </a:r>
            <a:endParaRPr sz="2000">
              <a:latin typeface="新宋体" panose="02010609030101010101" charset="-122"/>
              <a:cs typeface="新宋体" panose="02010609030101010101" charset="-122"/>
            </a:endParaRPr>
          </a:p>
          <a:p>
            <a:pPr marL="154940">
              <a:lnSpc>
                <a:spcPct val="100000"/>
              </a:lnSpc>
              <a:spcBef>
                <a:spcPts val="1200"/>
              </a:spcBef>
            </a:pPr>
            <a:r>
              <a:rPr sz="2000" dirty="0">
                <a:latin typeface="新宋体" panose="02010609030101010101" charset="-122"/>
                <a:cs typeface="新宋体" panose="02010609030101010101" charset="-122"/>
              </a:rPr>
              <a:t>编码</a:t>
            </a:r>
            <a:endParaRPr sz="2000">
              <a:latin typeface="新宋体" panose="02010609030101010101" charset="-122"/>
              <a:cs typeface="新宋体" panose="02010609030101010101" charset="-122"/>
            </a:endParaRPr>
          </a:p>
        </p:txBody>
      </p:sp>
      <p:sp>
        <p:nvSpPr>
          <p:cNvPr id="12" name="object 12"/>
          <p:cNvSpPr txBox="1"/>
          <p:nvPr/>
        </p:nvSpPr>
        <p:spPr>
          <a:xfrm>
            <a:off x="5132717" y="3562350"/>
            <a:ext cx="935355" cy="791845"/>
          </a:xfrm>
          <a:prstGeom prst="rect">
            <a:avLst/>
          </a:prstGeom>
          <a:ln w="19050">
            <a:solidFill>
              <a:srgbClr val="000000"/>
            </a:solidFill>
          </a:ln>
        </p:spPr>
        <p:txBody>
          <a:bodyPr vert="horz" wrap="square" lIns="0" tIns="221615" rIns="0" bIns="0" rtlCol="0">
            <a:spAutoFit/>
          </a:bodyPr>
          <a:lstStyle/>
          <a:p>
            <a:pPr marL="180975">
              <a:lnSpc>
                <a:spcPct val="100000"/>
              </a:lnSpc>
              <a:spcBef>
                <a:spcPts val="1745"/>
              </a:spcBef>
            </a:pPr>
            <a:r>
              <a:rPr sz="2000" dirty="0">
                <a:latin typeface="新宋体" panose="02010609030101010101" charset="-122"/>
                <a:cs typeface="新宋体" panose="02010609030101010101" charset="-122"/>
              </a:rPr>
              <a:t>信道</a:t>
            </a:r>
            <a:endParaRPr sz="2000">
              <a:latin typeface="新宋体" panose="02010609030101010101" charset="-122"/>
              <a:cs typeface="新宋体" panose="02010609030101010101" charset="-122"/>
            </a:endParaRPr>
          </a:p>
        </p:txBody>
      </p:sp>
      <p:sp>
        <p:nvSpPr>
          <p:cNvPr id="13" name="object 13"/>
          <p:cNvSpPr/>
          <p:nvPr/>
        </p:nvSpPr>
        <p:spPr>
          <a:xfrm>
            <a:off x="4772291" y="3857244"/>
            <a:ext cx="287655" cy="127635"/>
          </a:xfrm>
          <a:custGeom>
            <a:avLst/>
            <a:gdLst/>
            <a:ahLst/>
            <a:cxnLst/>
            <a:rect l="l" t="t" r="r" b="b"/>
            <a:pathLst>
              <a:path w="287654" h="127635">
                <a:moveTo>
                  <a:pt x="211074" y="63245"/>
                </a:moveTo>
                <a:lnTo>
                  <a:pt x="203692" y="54101"/>
                </a:lnTo>
                <a:lnTo>
                  <a:pt x="0" y="54101"/>
                </a:lnTo>
                <a:lnTo>
                  <a:pt x="0" y="73151"/>
                </a:lnTo>
                <a:lnTo>
                  <a:pt x="203172" y="73151"/>
                </a:lnTo>
                <a:lnTo>
                  <a:pt x="211074" y="63245"/>
                </a:lnTo>
                <a:close/>
              </a:path>
              <a:path w="287654" h="127635">
                <a:moveTo>
                  <a:pt x="287274" y="63245"/>
                </a:moveTo>
                <a:lnTo>
                  <a:pt x="160019" y="0"/>
                </a:lnTo>
                <a:lnTo>
                  <a:pt x="203692" y="54101"/>
                </a:lnTo>
                <a:lnTo>
                  <a:pt x="211074" y="54101"/>
                </a:lnTo>
                <a:lnTo>
                  <a:pt x="211074" y="101574"/>
                </a:lnTo>
                <a:lnTo>
                  <a:pt x="287274" y="63245"/>
                </a:lnTo>
                <a:close/>
              </a:path>
              <a:path w="287654" h="127635">
                <a:moveTo>
                  <a:pt x="211074" y="101574"/>
                </a:moveTo>
                <a:lnTo>
                  <a:pt x="211074" y="73151"/>
                </a:lnTo>
                <a:lnTo>
                  <a:pt x="203172" y="73151"/>
                </a:lnTo>
                <a:lnTo>
                  <a:pt x="160019" y="127253"/>
                </a:lnTo>
                <a:lnTo>
                  <a:pt x="211074" y="101574"/>
                </a:lnTo>
                <a:close/>
              </a:path>
              <a:path w="287654" h="127635">
                <a:moveTo>
                  <a:pt x="211074" y="73151"/>
                </a:moveTo>
                <a:lnTo>
                  <a:pt x="211074" y="63245"/>
                </a:lnTo>
                <a:lnTo>
                  <a:pt x="203172" y="73151"/>
                </a:lnTo>
                <a:lnTo>
                  <a:pt x="211074" y="73151"/>
                </a:lnTo>
                <a:close/>
              </a:path>
              <a:path w="287654" h="127635">
                <a:moveTo>
                  <a:pt x="211074" y="63245"/>
                </a:moveTo>
                <a:lnTo>
                  <a:pt x="211074" y="54101"/>
                </a:lnTo>
                <a:lnTo>
                  <a:pt x="203692" y="54101"/>
                </a:lnTo>
                <a:lnTo>
                  <a:pt x="211074" y="63245"/>
                </a:lnTo>
                <a:close/>
              </a:path>
            </a:pathLst>
          </a:custGeom>
          <a:solidFill>
            <a:srgbClr val="000000"/>
          </a:solidFill>
        </p:spPr>
        <p:txBody>
          <a:bodyPr wrap="square" lIns="0" tIns="0" rIns="0" bIns="0" rtlCol="0"/>
          <a:lstStyle/>
          <a:p>
            <a:endParaRPr/>
          </a:p>
        </p:txBody>
      </p:sp>
      <p:sp>
        <p:nvSpPr>
          <p:cNvPr id="14" name="object 14"/>
          <p:cNvSpPr/>
          <p:nvPr/>
        </p:nvSpPr>
        <p:spPr>
          <a:xfrm>
            <a:off x="6079883" y="3892296"/>
            <a:ext cx="288290" cy="127635"/>
          </a:xfrm>
          <a:custGeom>
            <a:avLst/>
            <a:gdLst/>
            <a:ahLst/>
            <a:cxnLst/>
            <a:rect l="l" t="t" r="r" b="b"/>
            <a:pathLst>
              <a:path w="288289" h="127635">
                <a:moveTo>
                  <a:pt x="211823" y="63245"/>
                </a:moveTo>
                <a:lnTo>
                  <a:pt x="204443" y="54101"/>
                </a:lnTo>
                <a:lnTo>
                  <a:pt x="0" y="54101"/>
                </a:lnTo>
                <a:lnTo>
                  <a:pt x="0" y="73151"/>
                </a:lnTo>
                <a:lnTo>
                  <a:pt x="203924" y="73151"/>
                </a:lnTo>
                <a:lnTo>
                  <a:pt x="211823" y="63245"/>
                </a:lnTo>
                <a:close/>
              </a:path>
              <a:path w="288289" h="127635">
                <a:moveTo>
                  <a:pt x="288023" y="63245"/>
                </a:moveTo>
                <a:lnTo>
                  <a:pt x="160782" y="0"/>
                </a:lnTo>
                <a:lnTo>
                  <a:pt x="204443" y="54101"/>
                </a:lnTo>
                <a:lnTo>
                  <a:pt x="211836" y="54101"/>
                </a:lnTo>
                <a:lnTo>
                  <a:pt x="211836" y="101571"/>
                </a:lnTo>
                <a:lnTo>
                  <a:pt x="288023" y="63245"/>
                </a:lnTo>
                <a:close/>
              </a:path>
              <a:path w="288289" h="127635">
                <a:moveTo>
                  <a:pt x="211836" y="101571"/>
                </a:moveTo>
                <a:lnTo>
                  <a:pt x="211836" y="73151"/>
                </a:lnTo>
                <a:lnTo>
                  <a:pt x="203924" y="73151"/>
                </a:lnTo>
                <a:lnTo>
                  <a:pt x="160782" y="127253"/>
                </a:lnTo>
                <a:lnTo>
                  <a:pt x="211836" y="101571"/>
                </a:lnTo>
                <a:close/>
              </a:path>
              <a:path w="288289" h="127635">
                <a:moveTo>
                  <a:pt x="211823" y="73151"/>
                </a:moveTo>
                <a:lnTo>
                  <a:pt x="211823" y="63245"/>
                </a:lnTo>
                <a:lnTo>
                  <a:pt x="203924" y="73151"/>
                </a:lnTo>
                <a:lnTo>
                  <a:pt x="211823" y="73151"/>
                </a:lnTo>
                <a:close/>
              </a:path>
              <a:path w="288289" h="127635">
                <a:moveTo>
                  <a:pt x="211836" y="73151"/>
                </a:moveTo>
                <a:lnTo>
                  <a:pt x="211836" y="54101"/>
                </a:lnTo>
                <a:lnTo>
                  <a:pt x="204443" y="54101"/>
                </a:lnTo>
                <a:lnTo>
                  <a:pt x="211823" y="63245"/>
                </a:lnTo>
                <a:lnTo>
                  <a:pt x="211823" y="73151"/>
                </a:lnTo>
                <a:close/>
              </a:path>
            </a:pathLst>
          </a:custGeom>
          <a:solidFill>
            <a:srgbClr val="000000"/>
          </a:solidFill>
        </p:spPr>
        <p:txBody>
          <a:bodyPr wrap="square" lIns="0" tIns="0" rIns="0" bIns="0" rtlCol="0"/>
          <a:lstStyle/>
          <a:p>
            <a:endParaRPr/>
          </a:p>
        </p:txBody>
      </p:sp>
      <p:sp>
        <p:nvSpPr>
          <p:cNvPr id="15" name="object 15"/>
          <p:cNvSpPr txBox="1"/>
          <p:nvPr/>
        </p:nvSpPr>
        <p:spPr>
          <a:xfrm>
            <a:off x="6428117" y="3562350"/>
            <a:ext cx="935355" cy="762000"/>
          </a:xfrm>
          <a:prstGeom prst="rect">
            <a:avLst/>
          </a:prstGeom>
          <a:ln w="19050">
            <a:solidFill>
              <a:srgbClr val="000000"/>
            </a:solidFill>
          </a:ln>
        </p:spPr>
        <p:txBody>
          <a:bodyPr vert="horz" wrap="square" lIns="0" tIns="0" rIns="0" bIns="0" rtlCol="0">
            <a:spAutoFit/>
          </a:bodyPr>
          <a:lstStyle/>
          <a:p>
            <a:pPr marL="154940">
              <a:lnSpc>
                <a:spcPct val="100000"/>
              </a:lnSpc>
            </a:pPr>
            <a:r>
              <a:rPr sz="2000" dirty="0">
                <a:latin typeface="新宋体" panose="02010609030101010101" charset="-122"/>
                <a:cs typeface="新宋体" panose="02010609030101010101" charset="-122"/>
              </a:rPr>
              <a:t>信道</a:t>
            </a:r>
            <a:endParaRPr sz="2000">
              <a:latin typeface="新宋体" panose="02010609030101010101" charset="-122"/>
              <a:cs typeface="新宋体" panose="02010609030101010101" charset="-122"/>
            </a:endParaRPr>
          </a:p>
          <a:p>
            <a:pPr marL="154940">
              <a:lnSpc>
                <a:spcPct val="100000"/>
              </a:lnSpc>
              <a:spcBef>
                <a:spcPts val="1200"/>
              </a:spcBef>
            </a:pPr>
            <a:r>
              <a:rPr sz="2000" dirty="0">
                <a:latin typeface="新宋体" panose="02010609030101010101" charset="-122"/>
                <a:cs typeface="新宋体" panose="02010609030101010101" charset="-122"/>
              </a:rPr>
              <a:t>解码</a:t>
            </a:r>
            <a:endParaRPr sz="2000">
              <a:latin typeface="新宋体" panose="02010609030101010101" charset="-122"/>
              <a:cs typeface="新宋体" panose="02010609030101010101" charset="-122"/>
            </a:endParaRPr>
          </a:p>
        </p:txBody>
      </p:sp>
      <p:sp>
        <p:nvSpPr>
          <p:cNvPr id="16" name="object 16"/>
          <p:cNvSpPr/>
          <p:nvPr/>
        </p:nvSpPr>
        <p:spPr>
          <a:xfrm>
            <a:off x="7363091" y="3930396"/>
            <a:ext cx="287655" cy="127635"/>
          </a:xfrm>
          <a:custGeom>
            <a:avLst/>
            <a:gdLst/>
            <a:ahLst/>
            <a:cxnLst/>
            <a:rect l="l" t="t" r="r" b="b"/>
            <a:pathLst>
              <a:path w="287654" h="127635">
                <a:moveTo>
                  <a:pt x="211074" y="63245"/>
                </a:moveTo>
                <a:lnTo>
                  <a:pt x="203690" y="54101"/>
                </a:lnTo>
                <a:lnTo>
                  <a:pt x="0" y="54101"/>
                </a:lnTo>
                <a:lnTo>
                  <a:pt x="0" y="73151"/>
                </a:lnTo>
                <a:lnTo>
                  <a:pt x="203170" y="73151"/>
                </a:lnTo>
                <a:lnTo>
                  <a:pt x="211074" y="63245"/>
                </a:lnTo>
                <a:close/>
              </a:path>
              <a:path w="287654" h="127635">
                <a:moveTo>
                  <a:pt x="287274" y="63245"/>
                </a:moveTo>
                <a:lnTo>
                  <a:pt x="160007" y="0"/>
                </a:lnTo>
                <a:lnTo>
                  <a:pt x="203690" y="54101"/>
                </a:lnTo>
                <a:lnTo>
                  <a:pt x="211074" y="54101"/>
                </a:lnTo>
                <a:lnTo>
                  <a:pt x="211074" y="101570"/>
                </a:lnTo>
                <a:lnTo>
                  <a:pt x="287274" y="63245"/>
                </a:lnTo>
                <a:close/>
              </a:path>
              <a:path w="287654" h="127635">
                <a:moveTo>
                  <a:pt x="211074" y="101570"/>
                </a:moveTo>
                <a:lnTo>
                  <a:pt x="211074" y="73151"/>
                </a:lnTo>
                <a:lnTo>
                  <a:pt x="203170" y="73151"/>
                </a:lnTo>
                <a:lnTo>
                  <a:pt x="160007" y="127253"/>
                </a:lnTo>
                <a:lnTo>
                  <a:pt x="211074" y="101570"/>
                </a:lnTo>
                <a:close/>
              </a:path>
              <a:path w="287654" h="127635">
                <a:moveTo>
                  <a:pt x="211074" y="73151"/>
                </a:moveTo>
                <a:lnTo>
                  <a:pt x="211074" y="63245"/>
                </a:lnTo>
                <a:lnTo>
                  <a:pt x="203170" y="73151"/>
                </a:lnTo>
                <a:lnTo>
                  <a:pt x="211074" y="73151"/>
                </a:lnTo>
                <a:close/>
              </a:path>
              <a:path w="287654" h="127635">
                <a:moveTo>
                  <a:pt x="211074" y="63245"/>
                </a:moveTo>
                <a:lnTo>
                  <a:pt x="211074" y="54101"/>
                </a:lnTo>
                <a:lnTo>
                  <a:pt x="203690" y="54101"/>
                </a:lnTo>
                <a:lnTo>
                  <a:pt x="211074" y="63245"/>
                </a:lnTo>
                <a:close/>
              </a:path>
            </a:pathLst>
          </a:custGeom>
          <a:solidFill>
            <a:srgbClr val="000000"/>
          </a:solidFill>
        </p:spPr>
        <p:txBody>
          <a:bodyPr wrap="square" lIns="0" tIns="0" rIns="0" bIns="0" rtlCol="0"/>
          <a:lstStyle/>
          <a:p>
            <a:endParaRPr/>
          </a:p>
        </p:txBody>
      </p:sp>
      <p:sp>
        <p:nvSpPr>
          <p:cNvPr id="17" name="object 17"/>
          <p:cNvSpPr txBox="1"/>
          <p:nvPr/>
        </p:nvSpPr>
        <p:spPr>
          <a:xfrm>
            <a:off x="7651877" y="3562350"/>
            <a:ext cx="935355" cy="762000"/>
          </a:xfrm>
          <a:prstGeom prst="rect">
            <a:avLst/>
          </a:prstGeom>
          <a:ln w="19050">
            <a:solidFill>
              <a:srgbClr val="000000"/>
            </a:solidFill>
          </a:ln>
        </p:spPr>
        <p:txBody>
          <a:bodyPr vert="horz" wrap="square" lIns="0" tIns="0" rIns="0" bIns="0" rtlCol="0">
            <a:spAutoFit/>
          </a:bodyPr>
          <a:lstStyle/>
          <a:p>
            <a:pPr marL="155575">
              <a:lnSpc>
                <a:spcPct val="100000"/>
              </a:lnSpc>
            </a:pPr>
            <a:r>
              <a:rPr sz="2000" dirty="0">
                <a:latin typeface="新宋体" panose="02010609030101010101" charset="-122"/>
                <a:cs typeface="新宋体" panose="02010609030101010101" charset="-122"/>
              </a:rPr>
              <a:t>信源</a:t>
            </a:r>
            <a:endParaRPr sz="2000">
              <a:latin typeface="新宋体" panose="02010609030101010101" charset="-122"/>
              <a:cs typeface="新宋体" panose="02010609030101010101" charset="-122"/>
            </a:endParaRPr>
          </a:p>
          <a:p>
            <a:pPr marL="155575">
              <a:lnSpc>
                <a:spcPct val="100000"/>
              </a:lnSpc>
              <a:spcBef>
                <a:spcPts val="1200"/>
              </a:spcBef>
            </a:pPr>
            <a:r>
              <a:rPr sz="2000" dirty="0">
                <a:latin typeface="新宋体" panose="02010609030101010101" charset="-122"/>
                <a:cs typeface="新宋体" panose="02010609030101010101" charset="-122"/>
              </a:rPr>
              <a:t>解码</a:t>
            </a:r>
            <a:endParaRPr sz="2000">
              <a:latin typeface="新宋体" panose="02010609030101010101" charset="-122"/>
              <a:cs typeface="新宋体" panose="02010609030101010101" charset="-122"/>
            </a:endParaRPr>
          </a:p>
        </p:txBody>
      </p:sp>
      <p:sp>
        <p:nvSpPr>
          <p:cNvPr id="18" name="object 18"/>
          <p:cNvSpPr/>
          <p:nvPr/>
        </p:nvSpPr>
        <p:spPr>
          <a:xfrm>
            <a:off x="8586851" y="3930396"/>
            <a:ext cx="287655" cy="127635"/>
          </a:xfrm>
          <a:custGeom>
            <a:avLst/>
            <a:gdLst/>
            <a:ahLst/>
            <a:cxnLst/>
            <a:rect l="l" t="t" r="r" b="b"/>
            <a:pathLst>
              <a:path w="287654" h="127635">
                <a:moveTo>
                  <a:pt x="211074" y="63245"/>
                </a:moveTo>
                <a:lnTo>
                  <a:pt x="203692" y="54101"/>
                </a:lnTo>
                <a:lnTo>
                  <a:pt x="0" y="54101"/>
                </a:lnTo>
                <a:lnTo>
                  <a:pt x="0" y="73151"/>
                </a:lnTo>
                <a:lnTo>
                  <a:pt x="203172" y="73151"/>
                </a:lnTo>
                <a:lnTo>
                  <a:pt x="211074" y="63245"/>
                </a:lnTo>
                <a:close/>
              </a:path>
              <a:path w="287654" h="127635">
                <a:moveTo>
                  <a:pt x="287274" y="63245"/>
                </a:moveTo>
                <a:lnTo>
                  <a:pt x="160020" y="0"/>
                </a:lnTo>
                <a:lnTo>
                  <a:pt x="203692" y="54101"/>
                </a:lnTo>
                <a:lnTo>
                  <a:pt x="211074" y="54101"/>
                </a:lnTo>
                <a:lnTo>
                  <a:pt x="211074" y="101574"/>
                </a:lnTo>
                <a:lnTo>
                  <a:pt x="287274" y="63245"/>
                </a:lnTo>
                <a:close/>
              </a:path>
              <a:path w="287654" h="127635">
                <a:moveTo>
                  <a:pt x="211074" y="101574"/>
                </a:moveTo>
                <a:lnTo>
                  <a:pt x="211074" y="73151"/>
                </a:lnTo>
                <a:lnTo>
                  <a:pt x="203172" y="73151"/>
                </a:lnTo>
                <a:lnTo>
                  <a:pt x="160020" y="127253"/>
                </a:lnTo>
                <a:lnTo>
                  <a:pt x="211074" y="101574"/>
                </a:lnTo>
                <a:close/>
              </a:path>
              <a:path w="287654" h="127635">
                <a:moveTo>
                  <a:pt x="211074" y="73151"/>
                </a:moveTo>
                <a:lnTo>
                  <a:pt x="211074" y="63245"/>
                </a:lnTo>
                <a:lnTo>
                  <a:pt x="203172" y="73151"/>
                </a:lnTo>
                <a:lnTo>
                  <a:pt x="211074" y="73151"/>
                </a:lnTo>
                <a:close/>
              </a:path>
              <a:path w="287654" h="127635">
                <a:moveTo>
                  <a:pt x="211074" y="63245"/>
                </a:moveTo>
                <a:lnTo>
                  <a:pt x="211074" y="54101"/>
                </a:lnTo>
                <a:lnTo>
                  <a:pt x="203692" y="54101"/>
                </a:lnTo>
                <a:lnTo>
                  <a:pt x="211074" y="63245"/>
                </a:lnTo>
                <a:close/>
              </a:path>
            </a:pathLst>
          </a:custGeom>
          <a:solidFill>
            <a:srgbClr val="000000"/>
          </a:solidFill>
        </p:spPr>
        <p:txBody>
          <a:bodyPr wrap="square" lIns="0" tIns="0" rIns="0" bIns="0" rtlCol="0"/>
          <a:lstStyle/>
          <a:p>
            <a:endParaRPr/>
          </a:p>
        </p:txBody>
      </p:sp>
      <p:sp>
        <p:nvSpPr>
          <p:cNvPr id="20" name="object 20"/>
          <p:cNvSpPr txBox="1"/>
          <p:nvPr/>
        </p:nvSpPr>
        <p:spPr>
          <a:xfrm>
            <a:off x="9055734" y="3660394"/>
            <a:ext cx="109220" cy="225425"/>
          </a:xfrm>
          <a:prstGeom prst="rect">
            <a:avLst/>
          </a:prstGeom>
        </p:spPr>
        <p:txBody>
          <a:bodyPr vert="horz" wrap="square" lIns="0" tIns="0" rIns="0" bIns="0" rtlCol="0">
            <a:spAutoFit/>
          </a:bodyPr>
          <a:lstStyle/>
          <a:p>
            <a:pPr marL="12700">
              <a:lnSpc>
                <a:spcPct val="100000"/>
              </a:lnSpc>
            </a:pP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21" name="object 21"/>
          <p:cNvSpPr/>
          <p:nvPr/>
        </p:nvSpPr>
        <p:spPr>
          <a:xfrm>
            <a:off x="2467241" y="3345941"/>
            <a:ext cx="2447925" cy="1224915"/>
          </a:xfrm>
          <a:custGeom>
            <a:avLst/>
            <a:gdLst/>
            <a:ahLst/>
            <a:cxnLst/>
            <a:rect l="l" t="t" r="r" b="b"/>
            <a:pathLst>
              <a:path w="2447925" h="1224914">
                <a:moveTo>
                  <a:pt x="0" y="0"/>
                </a:moveTo>
                <a:lnTo>
                  <a:pt x="0" y="1224534"/>
                </a:lnTo>
                <a:lnTo>
                  <a:pt x="2447543" y="1224534"/>
                </a:lnTo>
                <a:lnTo>
                  <a:pt x="2447543" y="0"/>
                </a:lnTo>
                <a:lnTo>
                  <a:pt x="0" y="0"/>
                </a:lnTo>
                <a:close/>
              </a:path>
            </a:pathLst>
          </a:custGeom>
          <a:ln w="9525">
            <a:solidFill>
              <a:srgbClr val="000000"/>
            </a:solidFill>
            <a:prstDash val="dash"/>
          </a:ln>
        </p:spPr>
        <p:txBody>
          <a:bodyPr wrap="square" lIns="0" tIns="0" rIns="0" bIns="0" rtlCol="0"/>
          <a:lstStyle/>
          <a:p>
            <a:endParaRPr/>
          </a:p>
        </p:txBody>
      </p:sp>
      <p:sp>
        <p:nvSpPr>
          <p:cNvPr id="22" name="object 22"/>
          <p:cNvSpPr/>
          <p:nvPr/>
        </p:nvSpPr>
        <p:spPr>
          <a:xfrm>
            <a:off x="6210185" y="3345941"/>
            <a:ext cx="2448560" cy="1224915"/>
          </a:xfrm>
          <a:custGeom>
            <a:avLst/>
            <a:gdLst/>
            <a:ahLst/>
            <a:cxnLst/>
            <a:rect l="l" t="t" r="r" b="b"/>
            <a:pathLst>
              <a:path w="2448559" h="1224914">
                <a:moveTo>
                  <a:pt x="0" y="0"/>
                </a:moveTo>
                <a:lnTo>
                  <a:pt x="0" y="1224534"/>
                </a:lnTo>
                <a:lnTo>
                  <a:pt x="2448305" y="1224534"/>
                </a:lnTo>
                <a:lnTo>
                  <a:pt x="2448305" y="0"/>
                </a:lnTo>
                <a:lnTo>
                  <a:pt x="0" y="0"/>
                </a:lnTo>
                <a:close/>
              </a:path>
            </a:pathLst>
          </a:custGeom>
          <a:ln w="9525">
            <a:solidFill>
              <a:srgbClr val="000000"/>
            </a:solidFill>
            <a:prstDash val="dash"/>
          </a:ln>
        </p:spPr>
        <p:txBody>
          <a:bodyPr wrap="square" lIns="0" tIns="0" rIns="0" bIns="0" rtlCol="0"/>
          <a:lstStyle/>
          <a:p>
            <a:endParaRPr/>
          </a:p>
        </p:txBody>
      </p:sp>
      <p:sp>
        <p:nvSpPr>
          <p:cNvPr id="23" name="object 23"/>
          <p:cNvSpPr txBox="1"/>
          <p:nvPr/>
        </p:nvSpPr>
        <p:spPr>
          <a:xfrm>
            <a:off x="3248660" y="4535805"/>
            <a:ext cx="5267960" cy="836930"/>
          </a:xfrm>
          <a:prstGeom prst="rect">
            <a:avLst/>
          </a:prstGeom>
        </p:spPr>
        <p:txBody>
          <a:bodyPr vert="horz" wrap="square" lIns="0" tIns="0" rIns="0" bIns="0" rtlCol="0">
            <a:spAutoFit/>
          </a:bodyPr>
          <a:lstStyle/>
          <a:p>
            <a:pPr marL="12700">
              <a:lnSpc>
                <a:spcPts val="3295"/>
              </a:lnSpc>
            </a:pPr>
            <a:r>
              <a:rPr sz="2000" b="1" spc="-15" dirty="0">
                <a:solidFill>
                  <a:srgbClr val="EE2B0A"/>
                </a:solidFill>
                <a:latin typeface="Times New Roman" panose="02020603050405020304" charset="0"/>
                <a:cs typeface="新宋体" panose="02010609030101010101" charset="-122"/>
              </a:rPr>
              <a:t>编码器               </a:t>
            </a:r>
            <a:r>
              <a:rPr lang="en-US" sz="2000" b="1" spc="-15" dirty="0">
                <a:solidFill>
                  <a:srgbClr val="EE2B0A"/>
                </a:solidFill>
                <a:latin typeface="Times New Roman" panose="02020603050405020304" charset="0"/>
                <a:cs typeface="新宋体" panose="02010609030101010101" charset="-122"/>
              </a:rPr>
              <a:t>			</a:t>
            </a:r>
            <a:r>
              <a:rPr sz="2000" b="1" spc="-15" dirty="0">
                <a:solidFill>
                  <a:srgbClr val="EE2B0A"/>
                </a:solidFill>
                <a:latin typeface="Times New Roman" panose="02020603050405020304" charset="0"/>
                <a:cs typeface="新宋体" panose="02010609030101010101" charset="-122"/>
                <a:sym typeface="+mn-ea"/>
              </a:rPr>
              <a:t>解码器</a:t>
            </a:r>
          </a:p>
          <a:p>
            <a:pPr marL="12700">
              <a:lnSpc>
                <a:spcPts val="3295"/>
              </a:lnSpc>
            </a:pPr>
            <a:r>
              <a:rPr lang="en-US" sz="2000" b="1" spc="-15" dirty="0">
                <a:solidFill>
                  <a:srgbClr val="EE2B0A"/>
                </a:solidFill>
                <a:latin typeface="Times New Roman" panose="02020603050405020304" charset="0"/>
                <a:cs typeface="新宋体" panose="02010609030101010101" charset="-122"/>
                <a:sym typeface="+mn-ea"/>
              </a:rPr>
              <a:t>Encode				Decode</a:t>
            </a:r>
          </a:p>
        </p:txBody>
      </p:sp>
      <p:sp>
        <p:nvSpPr>
          <p:cNvPr id="4" name="文本框 3"/>
          <p:cNvSpPr txBox="1"/>
          <p:nvPr/>
        </p:nvSpPr>
        <p:spPr>
          <a:xfrm>
            <a:off x="8950960" y="3727450"/>
            <a:ext cx="1348740" cy="457200"/>
          </a:xfrm>
          <a:prstGeom prst="rect">
            <a:avLst/>
          </a:prstGeom>
          <a:noFill/>
        </p:spPr>
        <p:txBody>
          <a:bodyPr wrap="square" rtlCol="0">
            <a:spAutoFit/>
          </a:bodyPr>
          <a:lstStyle/>
          <a:p>
            <a:pPr algn="l"/>
            <a:r>
              <a:rPr sz="2400" i="1" dirty="0">
                <a:latin typeface="Times New Roman" panose="02020603050405020304"/>
                <a:cs typeface="Times New Roman" panose="02020603050405020304"/>
                <a:sym typeface="+mn-ea"/>
              </a:rPr>
              <a:t>f </a:t>
            </a:r>
            <a:r>
              <a:rPr lang="en-US" sz="2400" dirty="0">
                <a:latin typeface="Times New Roman" panose="02020603050405020304"/>
                <a:cs typeface="Times New Roman" panose="02020603050405020304"/>
                <a:sym typeface="+mn-ea"/>
              </a:rPr>
              <a:t>(</a:t>
            </a:r>
            <a:r>
              <a:rPr sz="2400" i="1" spc="-190" dirty="0">
                <a:latin typeface="Times New Roman" panose="02020603050405020304"/>
                <a:cs typeface="Times New Roman" panose="02020603050405020304"/>
                <a:sym typeface="+mn-ea"/>
              </a:rPr>
              <a:t>x</a:t>
            </a:r>
            <a:r>
              <a:rPr sz="2400" dirty="0">
                <a:latin typeface="Times New Roman" panose="02020603050405020304"/>
                <a:cs typeface="Times New Roman" panose="02020603050405020304"/>
                <a:sym typeface="+mn-ea"/>
              </a:rPr>
              <a:t>,</a:t>
            </a:r>
            <a:r>
              <a:rPr sz="2400" i="1" spc="-70" dirty="0">
                <a:latin typeface="Times New Roman" panose="02020603050405020304"/>
                <a:cs typeface="Times New Roman" panose="02020603050405020304"/>
                <a:sym typeface="+mn-ea"/>
              </a:rPr>
              <a:t>y</a:t>
            </a:r>
            <a:r>
              <a:rPr lang="en-US" sz="2400" spc="-70" dirty="0">
                <a:latin typeface="Times New Roman" panose="02020603050405020304"/>
                <a:cs typeface="Times New Roman" panose="02020603050405020304"/>
                <a:sym typeface="+mn-ea"/>
              </a:rPr>
              <a:t>)</a:t>
            </a:r>
            <a:endParaRPr lang="en-US" altLang="en-US" sz="2400" spc="-70" dirty="0">
              <a:latin typeface="Times New Roman" panose="02020603050405020304"/>
              <a:cs typeface="Times New Roman" panose="02020603050405020304"/>
            </a:endParaRPr>
          </a:p>
        </p:txBody>
      </p:sp>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8.2 压缩模型</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835660" y="1249680"/>
            <a:ext cx="9540875" cy="6190221"/>
          </a:xfrm>
          <a:prstGeom prst="rect">
            <a:avLst/>
          </a:prstGeom>
        </p:spPr>
        <p:txBody>
          <a:bodyPr vert="horz" wrap="square" lIns="0" tIns="0" rIns="0" bIns="0" rtlCol="0">
            <a:spAutoFit/>
          </a:bodyPr>
          <a:lstStyle/>
          <a:p>
            <a:pPr marL="12700" defTabSz="0">
              <a:lnSpc>
                <a:spcPct val="100000"/>
              </a:lnSpc>
              <a:tabLst>
                <a:tab pos="423545" algn="l"/>
              </a:tabLst>
            </a:pPr>
            <a:r>
              <a:rPr sz="3200" b="1" spc="-5" dirty="0">
                <a:latin typeface="+mn-ea"/>
                <a:cs typeface="新宋体" panose="02010609030101010101" charset="-122"/>
              </a:rPr>
              <a:t>为什么需要图像压缩</a:t>
            </a:r>
            <a:r>
              <a:rPr lang="zh-CN" sz="3200" b="1" spc="-5" dirty="0">
                <a:latin typeface="+mn-ea"/>
                <a:cs typeface="新宋体" panose="02010609030101010101" charset="-122"/>
              </a:rPr>
              <a:t>？？</a:t>
            </a:r>
          </a:p>
          <a:p>
            <a:pPr marL="469900" marR="5080" defTabSz="0">
              <a:lnSpc>
                <a:spcPct val="102000"/>
              </a:lnSpc>
              <a:spcBef>
                <a:spcPts val="2255"/>
              </a:spcBef>
              <a:tabLst>
                <a:tab pos="891540" algn="l"/>
              </a:tabLst>
            </a:pPr>
            <a:r>
              <a:rPr lang="zh-CN" sz="2800" spc="-5" dirty="0">
                <a:latin typeface="+mn-ea"/>
                <a:cs typeface="新宋体" panose="02010609030101010101" charset="-122"/>
              </a:rPr>
              <a:t>通常情况下，</a:t>
            </a:r>
            <a:r>
              <a:rPr sz="2800" spc="-5" dirty="0">
                <a:latin typeface="+mn-ea"/>
                <a:cs typeface="新宋体" panose="02010609030101010101" charset="-122"/>
              </a:rPr>
              <a:t>图像的数据量通常很大</a:t>
            </a:r>
            <a:r>
              <a:rPr lang="en-US" sz="2800" spc="-5" dirty="0">
                <a:latin typeface="+mn-ea"/>
                <a:cs typeface="新宋体" panose="02010609030101010101" charset="-122"/>
              </a:rPr>
              <a:t>(</a:t>
            </a:r>
            <a:r>
              <a:rPr lang="zh-CN" altLang="en-US" sz="2800" spc="-5" dirty="0">
                <a:latin typeface="+mn-ea"/>
                <a:cs typeface="新宋体" panose="02010609030101010101" charset="-122"/>
              </a:rPr>
              <a:t>比对</a:t>
            </a:r>
            <a:r>
              <a:rPr lang="en-US" altLang="zh-CN" sz="2800" spc="-5" dirty="0">
                <a:latin typeface="+mn-ea"/>
                <a:cs typeface="新宋体" panose="02010609030101010101" charset="-122"/>
              </a:rPr>
              <a:t>lena</a:t>
            </a:r>
            <a:r>
              <a:rPr lang="zh-CN" altLang="en-US" sz="2800" spc="-5" dirty="0">
                <a:latin typeface="+mn-ea"/>
                <a:cs typeface="新宋体" panose="02010609030101010101" charset="-122"/>
              </a:rPr>
              <a:t>的</a:t>
            </a:r>
            <a:r>
              <a:rPr lang="en-US" altLang="zh-CN" sz="2800" spc="-5" dirty="0">
                <a:latin typeface="+mn-ea"/>
                <a:cs typeface="新宋体" panose="02010609030101010101" charset="-122"/>
              </a:rPr>
              <a:t>bmp</a:t>
            </a:r>
            <a:r>
              <a:rPr lang="zh-CN" altLang="en-US" sz="2800" spc="-5" dirty="0">
                <a:latin typeface="+mn-ea"/>
                <a:cs typeface="新宋体" panose="02010609030101010101" charset="-122"/>
              </a:rPr>
              <a:t>和</a:t>
            </a:r>
            <a:r>
              <a:rPr lang="en-US" altLang="zh-CN" sz="2800" spc="-5" dirty="0">
                <a:latin typeface="+mn-ea"/>
                <a:cs typeface="新宋体" panose="02010609030101010101" charset="-122"/>
              </a:rPr>
              <a:t>jpg</a:t>
            </a:r>
            <a:r>
              <a:rPr lang="zh-CN" altLang="en-US" sz="2800" spc="-5" dirty="0">
                <a:latin typeface="+mn-ea"/>
                <a:cs typeface="新宋体" panose="02010609030101010101" charset="-122"/>
              </a:rPr>
              <a:t>格式</a:t>
            </a:r>
            <a:r>
              <a:rPr lang="en-US" sz="2800" spc="-5" dirty="0">
                <a:latin typeface="+mn-ea"/>
                <a:cs typeface="新宋体" panose="02010609030101010101" charset="-122"/>
              </a:rPr>
              <a:t>)</a:t>
            </a:r>
            <a:r>
              <a:rPr sz="2800" spc="-5" dirty="0">
                <a:latin typeface="+mn-ea"/>
                <a:cs typeface="新宋体" panose="02010609030101010101" charset="-122"/>
              </a:rPr>
              <a:t>，对存储、处理和传输带来许多问题(对比视频)</a:t>
            </a:r>
          </a:p>
          <a:p>
            <a:pPr marL="469900" marR="5080" defTabSz="0">
              <a:lnSpc>
                <a:spcPct val="102000"/>
              </a:lnSpc>
              <a:spcBef>
                <a:spcPts val="2255"/>
              </a:spcBef>
              <a:tabLst>
                <a:tab pos="891540" algn="l"/>
              </a:tabLst>
            </a:pPr>
            <a:endParaRPr sz="2800" spc="-5" dirty="0">
              <a:latin typeface="+mn-ea"/>
              <a:cs typeface="新宋体" panose="02010609030101010101" charset="-122"/>
            </a:endParaRPr>
          </a:p>
          <a:p>
            <a:pPr marL="469900" marR="5080" defTabSz="0">
              <a:lnSpc>
                <a:spcPct val="102000"/>
              </a:lnSpc>
              <a:spcBef>
                <a:spcPts val="2255"/>
              </a:spcBef>
              <a:tabLst>
                <a:tab pos="891540" algn="l"/>
              </a:tabLst>
            </a:pPr>
            <a:endParaRPr sz="100" spc="-5" dirty="0">
              <a:latin typeface="+mn-ea"/>
              <a:cs typeface="新宋体" panose="02010609030101010101" charset="-122"/>
            </a:endParaRPr>
          </a:p>
          <a:p>
            <a:pPr marL="469900" marR="5080" defTabSz="0">
              <a:lnSpc>
                <a:spcPct val="102000"/>
              </a:lnSpc>
              <a:spcBef>
                <a:spcPts val="2255"/>
              </a:spcBef>
              <a:tabLst>
                <a:tab pos="891540" algn="l"/>
              </a:tabLst>
            </a:pPr>
            <a:r>
              <a:rPr sz="2800" spc="-5" dirty="0">
                <a:latin typeface="+mn-ea"/>
                <a:cs typeface="新宋体" panose="02010609030101010101" charset="-122"/>
              </a:rPr>
              <a:t>不断扩大的图像</a:t>
            </a:r>
            <a:r>
              <a:rPr lang="zh-CN" sz="2800" spc="-5" dirty="0">
                <a:latin typeface="+mn-ea"/>
                <a:cs typeface="新宋体" panose="02010609030101010101" charset="-122"/>
              </a:rPr>
              <a:t>和视频的</a:t>
            </a:r>
            <a:r>
              <a:rPr sz="2800" spc="-5" dirty="0">
                <a:latin typeface="+mn-ea"/>
                <a:cs typeface="新宋体" panose="02010609030101010101" charset="-122"/>
              </a:rPr>
              <a:t>应用</a:t>
            </a:r>
            <a:endParaRPr sz="2800">
              <a:latin typeface="+mn-ea"/>
              <a:cs typeface="新宋体" panose="02010609030101010101" charset="-122"/>
            </a:endParaRPr>
          </a:p>
          <a:p>
            <a:pPr marL="1250950" indent="-323850" defTabSz="0">
              <a:lnSpc>
                <a:spcPct val="100000"/>
              </a:lnSpc>
              <a:spcBef>
                <a:spcPts val="1420"/>
              </a:spcBef>
              <a:buClr>
                <a:srgbClr val="EE2B0A"/>
              </a:buClr>
              <a:buSzPct val="71000"/>
              <a:buFont typeface="Wingdings" panose="05000000000000000000"/>
              <a:buChar char=""/>
              <a:tabLst>
                <a:tab pos="1250950" algn="l"/>
              </a:tabLst>
            </a:pPr>
            <a:r>
              <a:rPr sz="2400" dirty="0">
                <a:latin typeface="+mn-ea"/>
                <a:cs typeface="新宋体" panose="02010609030101010101" charset="-122"/>
              </a:rPr>
              <a:t>Internet上的大量图像</a:t>
            </a:r>
          </a:p>
          <a:p>
            <a:pPr marL="1250950" indent="-323850" defTabSz="0">
              <a:lnSpc>
                <a:spcPct val="100000"/>
              </a:lnSpc>
              <a:spcBef>
                <a:spcPts val="1420"/>
              </a:spcBef>
              <a:buClr>
                <a:srgbClr val="EE2B0A"/>
              </a:buClr>
              <a:buSzPct val="71000"/>
              <a:buFont typeface="Wingdings" panose="05000000000000000000"/>
              <a:buChar char=""/>
              <a:tabLst>
                <a:tab pos="1250950" algn="l"/>
              </a:tabLst>
            </a:pPr>
            <a:r>
              <a:rPr sz="1700" spc="-5" dirty="0">
                <a:solidFill>
                  <a:srgbClr val="EE2B0A"/>
                </a:solidFill>
                <a:latin typeface="+mn-ea"/>
                <a:cs typeface="Times New Roman" panose="02020603050405020304"/>
              </a:rPr>
              <a:t>	</a:t>
            </a:r>
            <a:r>
              <a:rPr sz="2400" spc="-5" dirty="0">
                <a:latin typeface="+mn-ea"/>
                <a:cs typeface="新宋体" panose="02010609030101010101" charset="-122"/>
              </a:rPr>
              <a:t>数字图书馆</a:t>
            </a:r>
          </a:p>
          <a:p>
            <a:pPr marL="1250950" indent="-323850" defTabSz="0">
              <a:lnSpc>
                <a:spcPct val="100000"/>
              </a:lnSpc>
              <a:spcBef>
                <a:spcPts val="1420"/>
              </a:spcBef>
              <a:buClr>
                <a:srgbClr val="EE2B0A"/>
              </a:buClr>
              <a:buSzPct val="71000"/>
              <a:buFont typeface="Wingdings" panose="05000000000000000000"/>
              <a:buChar char=""/>
              <a:tabLst>
                <a:tab pos="1250950" algn="l"/>
              </a:tabLst>
            </a:pPr>
            <a:r>
              <a:rPr sz="1700" spc="-5" dirty="0">
                <a:solidFill>
                  <a:srgbClr val="EE2B0A"/>
                </a:solidFill>
                <a:latin typeface="+mn-ea"/>
                <a:cs typeface="Times New Roman" panose="02020603050405020304"/>
              </a:rPr>
              <a:t>	</a:t>
            </a:r>
            <a:r>
              <a:rPr sz="2400" spc="-5" dirty="0">
                <a:latin typeface="+mn-ea"/>
                <a:cs typeface="新宋体" panose="02010609030101010101" charset="-122"/>
              </a:rPr>
              <a:t>遥感图像</a:t>
            </a:r>
          </a:p>
          <a:p>
            <a:pPr marL="1250950" indent="-323850" defTabSz="0">
              <a:lnSpc>
                <a:spcPct val="100000"/>
              </a:lnSpc>
              <a:spcBef>
                <a:spcPts val="1420"/>
              </a:spcBef>
              <a:buClr>
                <a:srgbClr val="EE2B0A"/>
              </a:buClr>
              <a:buSzPct val="71000"/>
              <a:buFont typeface="Wingdings" panose="05000000000000000000"/>
              <a:buChar char=""/>
              <a:tabLst>
                <a:tab pos="1250950" algn="l"/>
              </a:tabLst>
            </a:pPr>
            <a:r>
              <a:rPr sz="1700" spc="-5" dirty="0">
                <a:solidFill>
                  <a:srgbClr val="EE2B0A"/>
                </a:solidFill>
                <a:latin typeface="+mn-ea"/>
                <a:cs typeface="Times New Roman" panose="02020603050405020304"/>
              </a:rPr>
              <a:t>	</a:t>
            </a:r>
            <a:r>
              <a:rPr sz="2400" spc="-5" dirty="0">
                <a:latin typeface="+mn-ea"/>
                <a:cs typeface="新宋体" panose="02010609030101010101" charset="-122"/>
              </a:rPr>
              <a:t>视频，如电视会议、数字电视、IPTV</a:t>
            </a:r>
          </a:p>
          <a:p>
            <a:pPr marL="1250950" indent="-323850" defTabSz="0">
              <a:lnSpc>
                <a:spcPct val="100000"/>
              </a:lnSpc>
              <a:spcBef>
                <a:spcPts val="1420"/>
              </a:spcBef>
              <a:buClr>
                <a:srgbClr val="EE2B0A"/>
              </a:buClr>
              <a:buSzPct val="71000"/>
              <a:buFont typeface="Wingdings" panose="05000000000000000000"/>
              <a:buChar char=""/>
              <a:tabLst>
                <a:tab pos="1250950" algn="l"/>
              </a:tabLst>
            </a:pPr>
            <a:r>
              <a:rPr sz="1700" spc="-5" dirty="0">
                <a:solidFill>
                  <a:srgbClr val="EE2B0A"/>
                </a:solidFill>
                <a:latin typeface="+mn-ea"/>
                <a:cs typeface="Times New Roman" panose="02020603050405020304"/>
              </a:rPr>
              <a:t>	</a:t>
            </a:r>
            <a:r>
              <a:rPr sz="2400" spc="-5" dirty="0">
                <a:latin typeface="+mn-ea"/>
                <a:cs typeface="Times New Roman" panose="02020603050405020304"/>
              </a:rPr>
              <a:t>……</a:t>
            </a:r>
            <a:endParaRPr sz="2400">
              <a:latin typeface="+mn-ea"/>
              <a:cs typeface="Times New Roman" panose="02020603050405020304"/>
            </a:endParaRPr>
          </a:p>
        </p:txBody>
      </p:sp>
      <p:sp>
        <p:nvSpPr>
          <p:cNvPr id="10" name="object 4"/>
          <p:cNvSpPr txBox="1"/>
          <p:nvPr/>
        </p:nvSpPr>
        <p:spPr>
          <a:xfrm>
            <a:off x="779145" y="-1143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nvGrpSpPr>
          <p:cNvPr id="11" name="组合 10"/>
          <p:cNvGrpSpPr/>
          <p:nvPr/>
        </p:nvGrpSpPr>
        <p:grpSpPr>
          <a:xfrm>
            <a:off x="-2540" y="1270"/>
            <a:ext cx="4724400" cy="7560310"/>
            <a:chOff x="-4" y="2"/>
            <a:chExt cx="7440" cy="11906"/>
          </a:xfrm>
        </p:grpSpPr>
        <p:sp>
          <p:nvSpPr>
            <p:cNvPr id="1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pic>
        <p:nvPicPr>
          <p:cNvPr id="2" name="图片 1"/>
          <p:cNvPicPr>
            <a:picLocks noChangeAspect="1"/>
          </p:cNvPicPr>
          <p:nvPr/>
        </p:nvPicPr>
        <p:blipFill>
          <a:blip r:embed="rId4"/>
          <a:stretch>
            <a:fillRect/>
          </a:stretch>
        </p:blipFill>
        <p:spPr>
          <a:xfrm>
            <a:off x="1343025" y="3108325"/>
            <a:ext cx="6760845" cy="89344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22500" y="1714500"/>
            <a:ext cx="8194095" cy="5114925"/>
          </a:xfrm>
          <a:prstGeom prst="rect">
            <a:avLst/>
          </a:prstGeom>
        </p:spPr>
      </p:pic>
      <p:sp>
        <p:nvSpPr>
          <p:cNvPr id="5" name="object 5"/>
          <p:cNvSpPr txBox="1"/>
          <p:nvPr/>
        </p:nvSpPr>
        <p:spPr>
          <a:xfrm>
            <a:off x="1101725" y="1985010"/>
            <a:ext cx="6548755" cy="426079"/>
          </a:xfrm>
          <a:prstGeom prst="rect">
            <a:avLst/>
          </a:prstGeom>
        </p:spPr>
        <p:txBody>
          <a:bodyPr vert="horz" wrap="square" lIns="0" tIns="0" rIns="0" bIns="0" rtlCol="0">
            <a:spAutoFit/>
          </a:bodyPr>
          <a:lstStyle/>
          <a:p>
            <a:pPr marL="12700" defTabSz="0">
              <a:lnSpc>
                <a:spcPts val="3750"/>
              </a:lnSpc>
              <a:tabLst>
                <a:tab pos="423545" algn="l"/>
              </a:tabLst>
            </a:pPr>
            <a:r>
              <a:rPr sz="2800" b="1" spc="-5" smtClean="0">
                <a:latin typeface="+mn-ea"/>
                <a:cs typeface="新宋体" panose="02010609030101010101" charset="-122"/>
              </a:rPr>
              <a:t>压缩</a:t>
            </a:r>
            <a:r>
              <a:rPr lang="zh-CN" altLang="en-US" sz="2800" b="1" spc="-5" smtClean="0">
                <a:latin typeface="+mn-ea"/>
                <a:cs typeface="新宋体" panose="02010609030101010101" charset="-122"/>
              </a:rPr>
              <a:t>编码</a:t>
            </a:r>
            <a:endParaRPr sz="2800" b="1" spc="-5" dirty="0">
              <a:latin typeface="+mn-ea"/>
              <a:cs typeface="新宋体" panose="02010609030101010101" charset="-122"/>
            </a:endParaRPr>
          </a:p>
        </p:txBody>
      </p:sp>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8.2 压缩模型</a:t>
              </a:r>
            </a:p>
          </p:txBody>
        </p:sp>
      </p:grpSp>
    </p:spTree>
    <p:extLst>
      <p:ext uri="{BB962C8B-B14F-4D97-AF65-F5344CB8AC3E}">
        <p14:creationId xmlns:p14="http://schemas.microsoft.com/office/powerpoint/2010/main" val="1808158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5045" y="1784985"/>
            <a:ext cx="4954905" cy="487313"/>
          </a:xfrm>
          <a:prstGeom prst="rect">
            <a:avLst/>
          </a:prstGeom>
        </p:spPr>
        <p:txBody>
          <a:bodyPr vert="horz" wrap="square" lIns="0" tIns="0" rIns="0" bIns="0" rtlCol="0">
            <a:spAutoFit/>
          </a:bodyPr>
          <a:lstStyle/>
          <a:p>
            <a:pPr marL="12700" defTabSz="0">
              <a:lnSpc>
                <a:spcPts val="3750"/>
              </a:lnSpc>
              <a:tabLst>
                <a:tab pos="423545" algn="l"/>
              </a:tabLst>
            </a:pPr>
            <a:r>
              <a:rPr sz="2800" b="1" spc="-5" dirty="0">
                <a:solidFill>
                  <a:srgbClr val="120EB2"/>
                </a:solidFill>
                <a:latin typeface="+mn-ea"/>
                <a:cs typeface="新宋体" panose="02010609030101010101" charset="-122"/>
              </a:rPr>
              <a:t>信源编码器</a:t>
            </a:r>
          </a:p>
        </p:txBody>
      </p:sp>
      <p:sp>
        <p:nvSpPr>
          <p:cNvPr id="6" name="object 6"/>
          <p:cNvSpPr/>
          <p:nvPr/>
        </p:nvSpPr>
        <p:spPr>
          <a:xfrm>
            <a:off x="2322461" y="2692145"/>
            <a:ext cx="647700" cy="127000"/>
          </a:xfrm>
          <a:custGeom>
            <a:avLst/>
            <a:gdLst/>
            <a:ahLst/>
            <a:cxnLst/>
            <a:rect l="l" t="t" r="r" b="b"/>
            <a:pathLst>
              <a:path w="647700" h="127000">
                <a:moveTo>
                  <a:pt x="571500" y="63245"/>
                </a:moveTo>
                <a:lnTo>
                  <a:pt x="564213" y="54082"/>
                </a:lnTo>
                <a:lnTo>
                  <a:pt x="0" y="52577"/>
                </a:lnTo>
                <a:lnTo>
                  <a:pt x="0" y="71627"/>
                </a:lnTo>
                <a:lnTo>
                  <a:pt x="563520" y="73130"/>
                </a:lnTo>
                <a:lnTo>
                  <a:pt x="571500" y="63245"/>
                </a:lnTo>
                <a:close/>
              </a:path>
              <a:path w="647700" h="127000">
                <a:moveTo>
                  <a:pt x="571500" y="101117"/>
                </a:moveTo>
                <a:lnTo>
                  <a:pt x="571500" y="73151"/>
                </a:lnTo>
                <a:lnTo>
                  <a:pt x="563520" y="73130"/>
                </a:lnTo>
                <a:lnTo>
                  <a:pt x="520445" y="126491"/>
                </a:lnTo>
                <a:lnTo>
                  <a:pt x="571500" y="101117"/>
                </a:lnTo>
                <a:close/>
              </a:path>
              <a:path w="647700" h="127000">
                <a:moveTo>
                  <a:pt x="647700" y="63245"/>
                </a:moveTo>
                <a:lnTo>
                  <a:pt x="521208" y="0"/>
                </a:lnTo>
                <a:lnTo>
                  <a:pt x="564213" y="54082"/>
                </a:lnTo>
                <a:lnTo>
                  <a:pt x="571500" y="54101"/>
                </a:lnTo>
                <a:lnTo>
                  <a:pt x="571500" y="101117"/>
                </a:lnTo>
                <a:lnTo>
                  <a:pt x="647700" y="63245"/>
                </a:lnTo>
                <a:close/>
              </a:path>
              <a:path w="647700" h="127000">
                <a:moveTo>
                  <a:pt x="571500" y="73151"/>
                </a:moveTo>
                <a:lnTo>
                  <a:pt x="571500" y="63245"/>
                </a:lnTo>
                <a:lnTo>
                  <a:pt x="563520" y="73130"/>
                </a:lnTo>
                <a:lnTo>
                  <a:pt x="571500" y="73151"/>
                </a:lnTo>
                <a:close/>
              </a:path>
              <a:path w="647700" h="127000">
                <a:moveTo>
                  <a:pt x="571500" y="63245"/>
                </a:moveTo>
                <a:lnTo>
                  <a:pt x="571500" y="54101"/>
                </a:lnTo>
                <a:lnTo>
                  <a:pt x="564213" y="54082"/>
                </a:lnTo>
                <a:lnTo>
                  <a:pt x="571500" y="63245"/>
                </a:lnTo>
                <a:close/>
              </a:path>
            </a:pathLst>
          </a:custGeom>
          <a:solidFill>
            <a:srgbClr val="000000"/>
          </a:solidFill>
        </p:spPr>
        <p:txBody>
          <a:bodyPr wrap="square" lIns="0" tIns="0" rIns="0" bIns="0" rtlCol="0"/>
          <a:lstStyle/>
          <a:p>
            <a:endParaRPr/>
          </a:p>
        </p:txBody>
      </p:sp>
      <p:sp>
        <p:nvSpPr>
          <p:cNvPr id="7" name="object 7"/>
          <p:cNvSpPr txBox="1"/>
          <p:nvPr/>
        </p:nvSpPr>
        <p:spPr>
          <a:xfrm>
            <a:off x="1635379" y="2444496"/>
            <a:ext cx="673735" cy="365760"/>
          </a:xfrm>
          <a:prstGeom prst="rect">
            <a:avLst/>
          </a:prstGeom>
        </p:spPr>
        <p:txBody>
          <a:bodyPr vert="horz" wrap="square" lIns="0" tIns="0" rIns="0" bIns="0" rtlCol="0">
            <a:spAutoFit/>
          </a:bodyPr>
          <a:lstStyle/>
          <a:p>
            <a:pPr marL="12700">
              <a:lnSpc>
                <a:spcPct val="100000"/>
              </a:lnSpc>
            </a:pPr>
            <a:r>
              <a:rPr sz="2400" i="1" dirty="0">
                <a:latin typeface="Times New Roman" panose="02020603050405020304"/>
                <a:cs typeface="Times New Roman" panose="02020603050405020304"/>
              </a:rPr>
              <a:t>f</a:t>
            </a:r>
            <a:r>
              <a:rPr sz="2400" i="1" spc="-275" dirty="0">
                <a:latin typeface="Times New Roman" panose="02020603050405020304"/>
                <a:cs typeface="Times New Roman" panose="02020603050405020304"/>
              </a:rPr>
              <a:t> </a:t>
            </a:r>
            <a:r>
              <a:rPr lang="en-US" sz="2400" spc="-275" dirty="0">
                <a:latin typeface="Times New Roman" panose="02020603050405020304"/>
                <a:cs typeface="Times New Roman" panose="02020603050405020304"/>
              </a:rPr>
              <a:t>(</a:t>
            </a:r>
            <a:r>
              <a:rPr sz="2400" i="1" spc="-190" dirty="0">
                <a:latin typeface="Times New Roman" panose="02020603050405020304"/>
                <a:cs typeface="Times New Roman" panose="02020603050405020304"/>
              </a:rPr>
              <a:t>x</a:t>
            </a:r>
            <a:r>
              <a:rPr sz="2400" dirty="0">
                <a:latin typeface="Times New Roman" panose="02020603050405020304"/>
                <a:cs typeface="Times New Roman" panose="02020603050405020304"/>
              </a:rPr>
              <a:t>,</a:t>
            </a:r>
            <a:r>
              <a:rPr sz="2400" spc="-290" dirty="0">
                <a:latin typeface="Times New Roman" panose="02020603050405020304"/>
                <a:cs typeface="Times New Roman" panose="02020603050405020304"/>
              </a:rPr>
              <a:t> </a:t>
            </a:r>
            <a:r>
              <a:rPr sz="2400" i="1" spc="-70" dirty="0">
                <a:latin typeface="Times New Roman" panose="02020603050405020304"/>
                <a:cs typeface="Times New Roman" panose="02020603050405020304"/>
              </a:rPr>
              <a:t>y</a:t>
            </a:r>
            <a:r>
              <a:rPr lang="en-US" sz="2400" spc="-70" dirty="0">
                <a:latin typeface="Times New Roman" panose="02020603050405020304"/>
                <a:cs typeface="Times New Roman" panose="02020603050405020304"/>
              </a:rPr>
              <a:t>)</a:t>
            </a:r>
          </a:p>
        </p:txBody>
      </p:sp>
      <p:sp>
        <p:nvSpPr>
          <p:cNvPr id="8" name="object 8"/>
          <p:cNvSpPr txBox="1"/>
          <p:nvPr/>
        </p:nvSpPr>
        <p:spPr>
          <a:xfrm>
            <a:off x="2971685" y="2468117"/>
            <a:ext cx="1295400" cy="599440"/>
          </a:xfrm>
          <a:prstGeom prst="rect">
            <a:avLst/>
          </a:prstGeom>
          <a:ln w="19050">
            <a:solidFill>
              <a:srgbClr val="000000"/>
            </a:solidFill>
          </a:ln>
        </p:spPr>
        <p:txBody>
          <a:bodyPr vert="horz" wrap="square" lIns="0" tIns="105410" rIns="0" bIns="0" rtlCol="0">
            <a:spAutoFit/>
          </a:bodyPr>
          <a:lstStyle/>
          <a:p>
            <a:pPr marL="296545">
              <a:lnSpc>
                <a:spcPct val="100000"/>
              </a:lnSpc>
              <a:spcBef>
                <a:spcPts val="830"/>
              </a:spcBef>
            </a:pPr>
            <a:r>
              <a:rPr sz="2000" spc="-5" dirty="0">
                <a:latin typeface="新宋体" panose="02010609030101010101" charset="-122"/>
                <a:cs typeface="新宋体" panose="02010609030101010101" charset="-122"/>
              </a:rPr>
              <a:t>转换器</a:t>
            </a:r>
            <a:endParaRPr sz="2000">
              <a:latin typeface="新宋体" panose="02010609030101010101" charset="-122"/>
              <a:cs typeface="新宋体" panose="02010609030101010101" charset="-122"/>
            </a:endParaRPr>
          </a:p>
        </p:txBody>
      </p:sp>
      <p:sp>
        <p:nvSpPr>
          <p:cNvPr id="9" name="object 9"/>
          <p:cNvSpPr txBox="1"/>
          <p:nvPr/>
        </p:nvSpPr>
        <p:spPr>
          <a:xfrm>
            <a:off x="981710" y="3724275"/>
            <a:ext cx="9511665" cy="3286125"/>
          </a:xfrm>
          <a:prstGeom prst="rect">
            <a:avLst/>
          </a:prstGeom>
        </p:spPr>
        <p:txBody>
          <a:bodyPr vert="horz" wrap="square" lIns="0" tIns="0" rIns="0" bIns="0" rtlCol="0">
            <a:spAutoFit/>
          </a:bodyPr>
          <a:lstStyle/>
          <a:p>
            <a:pPr marL="17780" indent="0" algn="l">
              <a:lnSpc>
                <a:spcPct val="100000"/>
              </a:lnSpc>
              <a:buFont typeface="Arial" panose="020B0604020202020204" pitchFamily="34" charset="0"/>
              <a:buNone/>
            </a:pPr>
            <a:r>
              <a:rPr sz="2400" spc="-5" dirty="0">
                <a:latin typeface="Times New Roman" panose="02020603050405020304" charset="0"/>
                <a:ea typeface="楷体" panose="02010609060101010101" charset="-122"/>
                <a:cs typeface="新宋体" panose="02010609030101010101" charset="-122"/>
              </a:rPr>
              <a:t>信源编码器：减少或消除输入图像中的</a:t>
            </a:r>
            <a:r>
              <a:rPr sz="2400" b="1" spc="-5" dirty="0">
                <a:solidFill>
                  <a:srgbClr val="FF0000"/>
                </a:solidFill>
                <a:latin typeface="Times New Roman" panose="02020603050405020304" charset="0"/>
                <a:ea typeface="楷体" panose="02010609060101010101" charset="-122"/>
                <a:cs typeface="新宋体" panose="02010609030101010101" charset="-122"/>
              </a:rPr>
              <a:t>编码冗余、像素间冗余及心理视觉冗余</a:t>
            </a:r>
          </a:p>
          <a:p>
            <a:pPr marL="755650" lvl="1" indent="-285750" defTabSz="0">
              <a:lnSpc>
                <a:spcPct val="100000"/>
              </a:lnSpc>
              <a:spcBef>
                <a:spcPts val="1430"/>
              </a:spcBef>
              <a:buFont typeface="Arial" panose="020B0604020202020204" pitchFamily="34" charset="0"/>
              <a:buChar char="•"/>
              <a:tabLst>
                <a:tab pos="334645" algn="l"/>
              </a:tabLst>
            </a:pPr>
            <a:r>
              <a:rPr sz="2400" spc="-5" dirty="0">
                <a:latin typeface="Times New Roman" panose="02020603050405020304" charset="0"/>
                <a:ea typeface="楷体" panose="02010609060101010101" charset="-122"/>
                <a:cs typeface="新宋体" panose="02010609030101010101" charset="-122"/>
              </a:rPr>
              <a:t>转换器：减少像素间冗余</a:t>
            </a:r>
            <a:endParaRPr sz="2400">
              <a:latin typeface="Times New Roman" panose="02020603050405020304" charset="0"/>
              <a:ea typeface="楷体" panose="02010609060101010101" charset="-122"/>
              <a:cs typeface="新宋体" panose="02010609030101010101" charset="-122"/>
            </a:endParaRPr>
          </a:p>
          <a:p>
            <a:pPr marL="755650" lvl="1" indent="-285750" defTabSz="0">
              <a:lnSpc>
                <a:spcPct val="100000"/>
              </a:lnSpc>
              <a:spcBef>
                <a:spcPts val="1430"/>
              </a:spcBef>
              <a:buFont typeface="Arial" panose="020B0604020202020204" pitchFamily="34" charset="0"/>
              <a:buChar char="•"/>
              <a:tabLst>
                <a:tab pos="334645" algn="l"/>
              </a:tabLst>
            </a:pPr>
            <a:r>
              <a:rPr sz="2400" spc="-5" dirty="0">
                <a:latin typeface="Times New Roman" panose="02020603050405020304" charset="0"/>
                <a:ea typeface="楷体" panose="02010609060101010101" charset="-122"/>
                <a:cs typeface="新宋体" panose="02010609030101010101" charset="-122"/>
              </a:rPr>
              <a:t>量化器：减少心理视觉冗余，该步操作是不可逆的</a:t>
            </a:r>
            <a:endParaRPr sz="2400">
              <a:latin typeface="Times New Roman" panose="02020603050405020304" charset="0"/>
              <a:ea typeface="楷体" panose="02010609060101010101" charset="-122"/>
              <a:cs typeface="新宋体" panose="02010609030101010101" charset="-122"/>
            </a:endParaRPr>
          </a:p>
          <a:p>
            <a:pPr marL="755650" lvl="1" indent="-285750" defTabSz="0">
              <a:lnSpc>
                <a:spcPct val="100000"/>
              </a:lnSpc>
              <a:spcBef>
                <a:spcPts val="1425"/>
              </a:spcBef>
              <a:buFont typeface="Arial" panose="020B0604020202020204" pitchFamily="34" charset="0"/>
              <a:buChar char="•"/>
              <a:tabLst>
                <a:tab pos="334645" algn="l"/>
              </a:tabLst>
            </a:pPr>
            <a:r>
              <a:rPr sz="2400" spc="-5" dirty="0">
                <a:latin typeface="Times New Roman" panose="02020603050405020304" charset="0"/>
                <a:ea typeface="楷体" panose="02010609060101010101" charset="-122"/>
                <a:cs typeface="新宋体" panose="02010609030101010101" charset="-122"/>
              </a:rPr>
              <a:t>符号编码器：减少编码冗余</a:t>
            </a:r>
            <a:endParaRPr sz="2400">
              <a:latin typeface="Times New Roman" panose="02020603050405020304" charset="0"/>
              <a:ea typeface="楷体" panose="02010609060101010101" charset="-122"/>
              <a:cs typeface="新宋体" panose="02010609030101010101" charset="-122"/>
            </a:endParaRPr>
          </a:p>
          <a:p>
            <a:pPr marL="12700" marR="157480" indent="0" defTabSz="0">
              <a:lnSpc>
                <a:spcPct val="100000"/>
              </a:lnSpc>
              <a:spcBef>
                <a:spcPts val="1430"/>
              </a:spcBef>
              <a:buFont typeface="Arial" panose="020B0604020202020204" pitchFamily="34" charset="0"/>
              <a:buNone/>
              <a:tabLst>
                <a:tab pos="334645" algn="l"/>
              </a:tabLst>
            </a:pPr>
            <a:r>
              <a:rPr sz="2400" spc="-5" dirty="0">
                <a:latin typeface="Times New Roman" panose="02020603050405020304" charset="0"/>
                <a:ea typeface="楷体" panose="02010609060101010101" charset="-122"/>
                <a:cs typeface="新宋体" panose="02010609030101010101" charset="-122"/>
              </a:rPr>
              <a:t>并不是每个图像压缩系统都必须包含这3种操作，如进行无误差压缩时，去掉量化器</a:t>
            </a:r>
            <a:endParaRPr sz="2400">
              <a:latin typeface="Times New Roman" panose="02020603050405020304" charset="0"/>
              <a:ea typeface="楷体" panose="02010609060101010101" charset="-122"/>
              <a:cs typeface="新宋体" panose="02010609030101010101" charset="-122"/>
            </a:endParaRPr>
          </a:p>
        </p:txBody>
      </p:sp>
      <p:sp>
        <p:nvSpPr>
          <p:cNvPr id="10" name="object 10"/>
          <p:cNvSpPr/>
          <p:nvPr/>
        </p:nvSpPr>
        <p:spPr>
          <a:xfrm>
            <a:off x="4267085" y="2693670"/>
            <a:ext cx="647700" cy="127000"/>
          </a:xfrm>
          <a:custGeom>
            <a:avLst/>
            <a:gdLst/>
            <a:ahLst/>
            <a:cxnLst/>
            <a:rect l="l" t="t" r="r" b="b"/>
            <a:pathLst>
              <a:path w="647700" h="127000">
                <a:moveTo>
                  <a:pt x="571500" y="63245"/>
                </a:moveTo>
                <a:lnTo>
                  <a:pt x="564213" y="54082"/>
                </a:lnTo>
                <a:lnTo>
                  <a:pt x="0" y="52577"/>
                </a:lnTo>
                <a:lnTo>
                  <a:pt x="0" y="71627"/>
                </a:lnTo>
                <a:lnTo>
                  <a:pt x="563520" y="73130"/>
                </a:lnTo>
                <a:lnTo>
                  <a:pt x="571500" y="63245"/>
                </a:lnTo>
                <a:close/>
              </a:path>
              <a:path w="647700" h="127000">
                <a:moveTo>
                  <a:pt x="571500" y="101117"/>
                </a:moveTo>
                <a:lnTo>
                  <a:pt x="571500" y="73151"/>
                </a:lnTo>
                <a:lnTo>
                  <a:pt x="563520" y="73130"/>
                </a:lnTo>
                <a:lnTo>
                  <a:pt x="520445" y="126491"/>
                </a:lnTo>
                <a:lnTo>
                  <a:pt x="571500" y="101117"/>
                </a:lnTo>
                <a:close/>
              </a:path>
              <a:path w="647700" h="127000">
                <a:moveTo>
                  <a:pt x="647700" y="63245"/>
                </a:moveTo>
                <a:lnTo>
                  <a:pt x="521208" y="0"/>
                </a:lnTo>
                <a:lnTo>
                  <a:pt x="564213" y="54082"/>
                </a:lnTo>
                <a:lnTo>
                  <a:pt x="571500" y="54101"/>
                </a:lnTo>
                <a:lnTo>
                  <a:pt x="571500" y="101117"/>
                </a:lnTo>
                <a:lnTo>
                  <a:pt x="647700" y="63245"/>
                </a:lnTo>
                <a:close/>
              </a:path>
              <a:path w="647700" h="127000">
                <a:moveTo>
                  <a:pt x="571500" y="73151"/>
                </a:moveTo>
                <a:lnTo>
                  <a:pt x="571500" y="63245"/>
                </a:lnTo>
                <a:lnTo>
                  <a:pt x="563520" y="73130"/>
                </a:lnTo>
                <a:lnTo>
                  <a:pt x="571500" y="73151"/>
                </a:lnTo>
                <a:close/>
              </a:path>
              <a:path w="647700" h="127000">
                <a:moveTo>
                  <a:pt x="571500" y="63245"/>
                </a:moveTo>
                <a:lnTo>
                  <a:pt x="571500" y="54101"/>
                </a:lnTo>
                <a:lnTo>
                  <a:pt x="564213" y="54082"/>
                </a:lnTo>
                <a:lnTo>
                  <a:pt x="571500" y="63245"/>
                </a:lnTo>
                <a:close/>
              </a:path>
            </a:pathLst>
          </a:custGeom>
          <a:solidFill>
            <a:srgbClr val="000000"/>
          </a:solidFill>
        </p:spPr>
        <p:txBody>
          <a:bodyPr wrap="square" lIns="0" tIns="0" rIns="0" bIns="0" rtlCol="0"/>
          <a:lstStyle/>
          <a:p>
            <a:endParaRPr/>
          </a:p>
        </p:txBody>
      </p:sp>
      <p:sp>
        <p:nvSpPr>
          <p:cNvPr id="11" name="object 11"/>
          <p:cNvSpPr txBox="1"/>
          <p:nvPr/>
        </p:nvSpPr>
        <p:spPr>
          <a:xfrm>
            <a:off x="4914785" y="2466594"/>
            <a:ext cx="1295400" cy="414216"/>
          </a:xfrm>
          <a:prstGeom prst="rect">
            <a:avLst/>
          </a:prstGeom>
          <a:ln w="19050">
            <a:solidFill>
              <a:srgbClr val="000000"/>
            </a:solidFill>
          </a:ln>
        </p:spPr>
        <p:txBody>
          <a:bodyPr vert="horz" wrap="square" lIns="0" tIns="105410" rIns="0" bIns="0" rtlCol="0">
            <a:spAutoFit/>
          </a:bodyPr>
          <a:lstStyle/>
          <a:p>
            <a:pPr marL="225425">
              <a:lnSpc>
                <a:spcPct val="100000"/>
              </a:lnSpc>
              <a:spcBef>
                <a:spcPts val="830"/>
              </a:spcBef>
            </a:pPr>
            <a:r>
              <a:rPr sz="2000" spc="-5" dirty="0">
                <a:solidFill>
                  <a:srgbClr val="FF0000"/>
                </a:solidFill>
                <a:latin typeface="新宋体" panose="02010609030101010101" charset="-122"/>
                <a:cs typeface="新宋体" panose="02010609030101010101" charset="-122"/>
              </a:rPr>
              <a:t>量化器</a:t>
            </a:r>
            <a:endParaRPr sz="2000">
              <a:solidFill>
                <a:srgbClr val="FF0000"/>
              </a:solidFill>
              <a:latin typeface="新宋体" panose="02010609030101010101" charset="-122"/>
              <a:cs typeface="新宋体" panose="02010609030101010101" charset="-122"/>
            </a:endParaRPr>
          </a:p>
        </p:txBody>
      </p:sp>
      <p:sp>
        <p:nvSpPr>
          <p:cNvPr id="12" name="object 12"/>
          <p:cNvSpPr/>
          <p:nvPr/>
        </p:nvSpPr>
        <p:spPr>
          <a:xfrm>
            <a:off x="6210185" y="2693670"/>
            <a:ext cx="647700" cy="127000"/>
          </a:xfrm>
          <a:custGeom>
            <a:avLst/>
            <a:gdLst/>
            <a:ahLst/>
            <a:cxnLst/>
            <a:rect l="l" t="t" r="r" b="b"/>
            <a:pathLst>
              <a:path w="647700" h="127000">
                <a:moveTo>
                  <a:pt x="571500" y="63245"/>
                </a:moveTo>
                <a:lnTo>
                  <a:pt x="564213" y="54082"/>
                </a:lnTo>
                <a:lnTo>
                  <a:pt x="0" y="52577"/>
                </a:lnTo>
                <a:lnTo>
                  <a:pt x="0" y="71627"/>
                </a:lnTo>
                <a:lnTo>
                  <a:pt x="563520" y="73130"/>
                </a:lnTo>
                <a:lnTo>
                  <a:pt x="571500" y="63245"/>
                </a:lnTo>
                <a:close/>
              </a:path>
              <a:path w="647700" h="127000">
                <a:moveTo>
                  <a:pt x="571500" y="101117"/>
                </a:moveTo>
                <a:lnTo>
                  <a:pt x="571500" y="73151"/>
                </a:lnTo>
                <a:lnTo>
                  <a:pt x="563520" y="73130"/>
                </a:lnTo>
                <a:lnTo>
                  <a:pt x="520445" y="126491"/>
                </a:lnTo>
                <a:lnTo>
                  <a:pt x="571500" y="101117"/>
                </a:lnTo>
                <a:close/>
              </a:path>
              <a:path w="647700" h="127000">
                <a:moveTo>
                  <a:pt x="647700" y="63245"/>
                </a:moveTo>
                <a:lnTo>
                  <a:pt x="521208" y="0"/>
                </a:lnTo>
                <a:lnTo>
                  <a:pt x="564213" y="54082"/>
                </a:lnTo>
                <a:lnTo>
                  <a:pt x="571500" y="54101"/>
                </a:lnTo>
                <a:lnTo>
                  <a:pt x="571500" y="101117"/>
                </a:lnTo>
                <a:lnTo>
                  <a:pt x="647700" y="63245"/>
                </a:lnTo>
                <a:close/>
              </a:path>
              <a:path w="647700" h="127000">
                <a:moveTo>
                  <a:pt x="571500" y="73151"/>
                </a:moveTo>
                <a:lnTo>
                  <a:pt x="571500" y="63245"/>
                </a:lnTo>
                <a:lnTo>
                  <a:pt x="563520" y="73130"/>
                </a:lnTo>
                <a:lnTo>
                  <a:pt x="571500" y="73151"/>
                </a:lnTo>
                <a:close/>
              </a:path>
              <a:path w="647700" h="127000">
                <a:moveTo>
                  <a:pt x="571500" y="63245"/>
                </a:moveTo>
                <a:lnTo>
                  <a:pt x="571500" y="54101"/>
                </a:lnTo>
                <a:lnTo>
                  <a:pt x="564213" y="54082"/>
                </a:lnTo>
                <a:lnTo>
                  <a:pt x="571500" y="63245"/>
                </a:lnTo>
                <a:close/>
              </a:path>
            </a:pathLst>
          </a:custGeom>
          <a:solidFill>
            <a:srgbClr val="000000"/>
          </a:solidFill>
        </p:spPr>
        <p:txBody>
          <a:bodyPr wrap="square" lIns="0" tIns="0" rIns="0" bIns="0" rtlCol="0"/>
          <a:lstStyle/>
          <a:p>
            <a:endParaRPr/>
          </a:p>
        </p:txBody>
      </p:sp>
      <p:sp>
        <p:nvSpPr>
          <p:cNvPr id="13" name="object 13"/>
          <p:cNvSpPr/>
          <p:nvPr/>
        </p:nvSpPr>
        <p:spPr>
          <a:xfrm>
            <a:off x="8639568" y="2700020"/>
            <a:ext cx="647700" cy="127000"/>
          </a:xfrm>
          <a:custGeom>
            <a:avLst/>
            <a:gdLst/>
            <a:ahLst/>
            <a:cxnLst/>
            <a:rect l="l" t="t" r="r" b="b"/>
            <a:pathLst>
              <a:path w="647700" h="127000">
                <a:moveTo>
                  <a:pt x="571500" y="63245"/>
                </a:moveTo>
                <a:lnTo>
                  <a:pt x="564213" y="54082"/>
                </a:lnTo>
                <a:lnTo>
                  <a:pt x="0" y="52577"/>
                </a:lnTo>
                <a:lnTo>
                  <a:pt x="0" y="71627"/>
                </a:lnTo>
                <a:lnTo>
                  <a:pt x="563639" y="73131"/>
                </a:lnTo>
                <a:lnTo>
                  <a:pt x="571500" y="63245"/>
                </a:lnTo>
                <a:close/>
              </a:path>
              <a:path w="647700" h="127000">
                <a:moveTo>
                  <a:pt x="647700" y="63245"/>
                </a:moveTo>
                <a:lnTo>
                  <a:pt x="521208" y="0"/>
                </a:lnTo>
                <a:lnTo>
                  <a:pt x="564213" y="54082"/>
                </a:lnTo>
                <a:lnTo>
                  <a:pt x="571500" y="54101"/>
                </a:lnTo>
                <a:lnTo>
                  <a:pt x="571500" y="101345"/>
                </a:lnTo>
                <a:lnTo>
                  <a:pt x="647700" y="63245"/>
                </a:lnTo>
                <a:close/>
              </a:path>
              <a:path w="647700" h="127000">
                <a:moveTo>
                  <a:pt x="571500" y="101345"/>
                </a:moveTo>
                <a:lnTo>
                  <a:pt x="571500" y="73151"/>
                </a:lnTo>
                <a:lnTo>
                  <a:pt x="563639" y="73131"/>
                </a:lnTo>
                <a:lnTo>
                  <a:pt x="521208" y="126491"/>
                </a:lnTo>
                <a:lnTo>
                  <a:pt x="571500" y="101345"/>
                </a:lnTo>
                <a:close/>
              </a:path>
              <a:path w="647700" h="127000">
                <a:moveTo>
                  <a:pt x="571500" y="73151"/>
                </a:moveTo>
                <a:lnTo>
                  <a:pt x="571500" y="63245"/>
                </a:lnTo>
                <a:lnTo>
                  <a:pt x="563639" y="73131"/>
                </a:lnTo>
                <a:lnTo>
                  <a:pt x="571500" y="73151"/>
                </a:lnTo>
                <a:close/>
              </a:path>
              <a:path w="647700" h="127000">
                <a:moveTo>
                  <a:pt x="571500" y="63245"/>
                </a:moveTo>
                <a:lnTo>
                  <a:pt x="571500" y="54101"/>
                </a:lnTo>
                <a:lnTo>
                  <a:pt x="564213" y="54082"/>
                </a:lnTo>
                <a:lnTo>
                  <a:pt x="571500" y="63245"/>
                </a:lnTo>
                <a:close/>
              </a:path>
            </a:pathLst>
          </a:custGeom>
          <a:solidFill>
            <a:srgbClr val="000000"/>
          </a:solidFill>
        </p:spPr>
        <p:txBody>
          <a:bodyPr wrap="square" lIns="0" tIns="0" rIns="0" bIns="0" rtlCol="0"/>
          <a:lstStyle/>
          <a:p>
            <a:endParaRPr/>
          </a:p>
        </p:txBody>
      </p:sp>
      <p:grpSp>
        <p:nvGrpSpPr>
          <p:cNvPr id="39" name="组合 38"/>
          <p:cNvGrpSpPr/>
          <p:nvPr/>
        </p:nvGrpSpPr>
        <p:grpSpPr>
          <a:xfrm>
            <a:off x="-254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913"/>
            </a:xfrm>
            <a:prstGeom prst="rect">
              <a:avLst/>
            </a:prstGeom>
            <a:noFill/>
          </p:spPr>
          <p:txBody>
            <a:bodyPr wrap="square" rtlCol="0">
              <a:spAutoFit/>
            </a:bodyPr>
            <a:lstStyle>
              <a:lvl1pPr marL="12700" lvl="0" defTabSz="0">
                <a:lnSpc>
                  <a:spcPts val="3750"/>
                </a:lnSpc>
                <a:tabLst>
                  <a:tab pos="423545" algn="l"/>
                </a:tabLst>
                <a:defRPr sz="3200" spc="-5">
                  <a:solidFill>
                    <a:srgbClr val="FF0000"/>
                  </a:solidFill>
                  <a:latin typeface="Times New Roman" panose="02020603050405020304" pitchFamily="18" charset="0"/>
                  <a:cs typeface="Times New Roman" panose="02020603050405020304" pitchFamily="18" charset="0"/>
                </a:defRPr>
              </a:lvl1pPr>
            </a:lstStyle>
            <a:p>
              <a:r>
                <a:rPr dirty="0">
                  <a:sym typeface="+mn-ea"/>
                </a:rPr>
                <a:t>8.2 压缩模型</a:t>
              </a:r>
            </a:p>
          </p:txBody>
        </p:sp>
      </p:grpSp>
      <p:sp>
        <p:nvSpPr>
          <p:cNvPr id="2" name="文本框 1"/>
          <p:cNvSpPr txBox="1"/>
          <p:nvPr/>
        </p:nvSpPr>
        <p:spPr>
          <a:xfrm>
            <a:off x="4965700" y="3175903"/>
            <a:ext cx="1322705" cy="365760"/>
          </a:xfrm>
          <a:prstGeom prst="rect">
            <a:avLst/>
          </a:prstGeom>
          <a:noFill/>
        </p:spPr>
        <p:txBody>
          <a:bodyPr wrap="none" rtlCol="0">
            <a:spAutoFit/>
          </a:bodyPr>
          <a:lstStyle/>
          <a:p>
            <a:pPr algn="l"/>
            <a:r>
              <a:rPr b="1" spc="-15" dirty="0">
                <a:solidFill>
                  <a:srgbClr val="EE2B0A"/>
                </a:solidFill>
                <a:latin typeface="新宋体" panose="02010609030101010101" charset="-122"/>
                <a:cs typeface="新宋体" panose="02010609030101010101" charset="-122"/>
                <a:sym typeface="+mn-ea"/>
              </a:rPr>
              <a:t>信源编码器</a:t>
            </a:r>
            <a:endParaRPr lang="zh-CN" altLang="en-US" b="1" spc="-15" dirty="0">
              <a:solidFill>
                <a:srgbClr val="EE2B0A"/>
              </a:solidFill>
              <a:latin typeface="新宋体" panose="02010609030101010101" charset="-122"/>
              <a:cs typeface="新宋体" panose="02010609030101010101" charset="-122"/>
              <a:sym typeface="+mn-ea"/>
            </a:endParaRPr>
          </a:p>
        </p:txBody>
      </p:sp>
      <p:sp>
        <p:nvSpPr>
          <p:cNvPr id="4" name="文本框 3"/>
          <p:cNvSpPr txBox="1"/>
          <p:nvPr/>
        </p:nvSpPr>
        <p:spPr>
          <a:xfrm>
            <a:off x="9227820" y="2565400"/>
            <a:ext cx="690880" cy="396240"/>
          </a:xfrm>
          <a:prstGeom prst="rect">
            <a:avLst/>
          </a:prstGeom>
          <a:noFill/>
        </p:spPr>
        <p:txBody>
          <a:bodyPr wrap="none" rtlCol="0">
            <a:spAutoFit/>
          </a:bodyPr>
          <a:lstStyle/>
          <a:p>
            <a:pPr algn="l"/>
            <a:r>
              <a:rPr sz="2000" dirty="0">
                <a:latin typeface="新宋体" panose="02010609030101010101" charset="-122"/>
                <a:cs typeface="新宋体" panose="02010609030101010101" charset="-122"/>
                <a:sym typeface="+mn-ea"/>
              </a:rPr>
              <a:t>信道</a:t>
            </a:r>
            <a:endParaRPr lang="zh-CN" altLang="en-US" sz="2000">
              <a:latin typeface="新宋体" panose="02010609030101010101" charset="-122"/>
              <a:cs typeface="新宋体" panose="02010609030101010101" charset="-122"/>
            </a:endParaRPr>
          </a:p>
        </p:txBody>
      </p:sp>
      <p:sp>
        <p:nvSpPr>
          <p:cNvPr id="21" name="object 11"/>
          <p:cNvSpPr txBox="1"/>
          <p:nvPr/>
        </p:nvSpPr>
        <p:spPr>
          <a:xfrm>
            <a:off x="6872756" y="2562225"/>
            <a:ext cx="1766812" cy="414216"/>
          </a:xfrm>
          <a:prstGeom prst="rect">
            <a:avLst/>
          </a:prstGeom>
          <a:ln w="19050">
            <a:solidFill>
              <a:srgbClr val="000000"/>
            </a:solidFill>
          </a:ln>
        </p:spPr>
        <p:txBody>
          <a:bodyPr vert="horz" wrap="square" lIns="0" tIns="105410" rIns="0" bIns="0" rtlCol="0">
            <a:spAutoFit/>
          </a:bodyPr>
          <a:lstStyle>
            <a:lvl1pPr marL="225425">
              <a:lnSpc>
                <a:spcPct val="100000"/>
              </a:lnSpc>
              <a:spcBef>
                <a:spcPts val="830"/>
              </a:spcBef>
              <a:defRPr sz="2000" spc="-5">
                <a:latin typeface="新宋体" panose="02010609030101010101" charset="-122"/>
                <a:cs typeface="新宋体" panose="02010609030101010101" charset="-122"/>
              </a:defRPr>
            </a:lvl1pPr>
          </a:lstStyle>
          <a:p>
            <a:r>
              <a:rPr lang="zh-CN" altLang="en-US"/>
              <a:t>符号编码器</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223645" y="3924300"/>
            <a:ext cx="8858250" cy="946150"/>
          </a:xfrm>
          <a:prstGeom prst="rect">
            <a:avLst/>
          </a:prstGeom>
        </p:spPr>
        <p:txBody>
          <a:bodyPr vert="horz" wrap="square" lIns="0" tIns="0" rIns="0" bIns="0" rtlCol="0">
            <a:spAutoFit/>
          </a:bodyPr>
          <a:lstStyle/>
          <a:p>
            <a:pPr marL="17780" indent="635" algn="l">
              <a:lnSpc>
                <a:spcPct val="100000"/>
              </a:lnSpc>
            </a:pPr>
            <a:r>
              <a:rPr sz="2400" spc="-5" dirty="0">
                <a:latin typeface="Times New Roman" panose="02020603050405020304" charset="0"/>
                <a:ea typeface="楷体" panose="02010609060101010101" charset="-122"/>
                <a:cs typeface="新宋体" panose="02010609030101010101" charset="-122"/>
              </a:rPr>
              <a:t>符号解码器：进行符号编码的逆操作</a:t>
            </a:r>
          </a:p>
          <a:p>
            <a:pPr marL="12700" defTabSz="0">
              <a:lnSpc>
                <a:spcPct val="100000"/>
              </a:lnSpc>
              <a:spcBef>
                <a:spcPts val="1690"/>
              </a:spcBef>
              <a:tabLst>
                <a:tab pos="390525" algn="l"/>
              </a:tabLst>
            </a:pPr>
            <a:r>
              <a:rPr sz="2400" spc="-5" dirty="0">
                <a:latin typeface="Times New Roman" panose="02020603050405020304" charset="0"/>
                <a:ea typeface="楷体" panose="02010609060101010101" charset="-122"/>
                <a:cs typeface="新宋体" panose="02010609030101010101" charset="-122"/>
              </a:rPr>
              <a:t>反向转换器：进行转换器的逆操作</a:t>
            </a:r>
          </a:p>
        </p:txBody>
      </p:sp>
      <p:grpSp>
        <p:nvGrpSpPr>
          <p:cNvPr id="19" name="组合 18"/>
          <p:cNvGrpSpPr/>
          <p:nvPr/>
        </p:nvGrpSpPr>
        <p:grpSpPr>
          <a:xfrm>
            <a:off x="1742440" y="2352675"/>
            <a:ext cx="7353935" cy="667385"/>
            <a:chOff x="3344" y="4065"/>
            <a:chExt cx="11581" cy="1051"/>
          </a:xfrm>
        </p:grpSpPr>
        <p:sp>
          <p:nvSpPr>
            <p:cNvPr id="7" name="object 7"/>
            <p:cNvSpPr/>
            <p:nvPr/>
          </p:nvSpPr>
          <p:spPr>
            <a:xfrm>
              <a:off x="4467" y="4542"/>
              <a:ext cx="1020" cy="200"/>
            </a:xfrm>
            <a:custGeom>
              <a:avLst/>
              <a:gdLst/>
              <a:ahLst/>
              <a:cxnLst/>
              <a:rect l="l" t="t" r="r" b="b"/>
              <a:pathLst>
                <a:path w="647700" h="127000">
                  <a:moveTo>
                    <a:pt x="571500" y="63245"/>
                  </a:moveTo>
                  <a:lnTo>
                    <a:pt x="564102" y="54082"/>
                  </a:lnTo>
                  <a:lnTo>
                    <a:pt x="0" y="52577"/>
                  </a:lnTo>
                  <a:lnTo>
                    <a:pt x="0" y="71627"/>
                  </a:lnTo>
                  <a:lnTo>
                    <a:pt x="563520" y="73130"/>
                  </a:lnTo>
                  <a:lnTo>
                    <a:pt x="571500" y="63245"/>
                  </a:lnTo>
                  <a:close/>
                </a:path>
                <a:path w="647700" h="127000">
                  <a:moveTo>
                    <a:pt x="647700" y="63245"/>
                  </a:moveTo>
                  <a:lnTo>
                    <a:pt x="520445" y="0"/>
                  </a:lnTo>
                  <a:lnTo>
                    <a:pt x="564102" y="54082"/>
                  </a:lnTo>
                  <a:lnTo>
                    <a:pt x="571500" y="54101"/>
                  </a:lnTo>
                  <a:lnTo>
                    <a:pt x="571500" y="101117"/>
                  </a:lnTo>
                  <a:lnTo>
                    <a:pt x="647700" y="63245"/>
                  </a:lnTo>
                  <a:close/>
                </a:path>
                <a:path w="647700" h="127000">
                  <a:moveTo>
                    <a:pt x="571500" y="101117"/>
                  </a:moveTo>
                  <a:lnTo>
                    <a:pt x="571500" y="73151"/>
                  </a:lnTo>
                  <a:lnTo>
                    <a:pt x="563520" y="73130"/>
                  </a:lnTo>
                  <a:lnTo>
                    <a:pt x="520445" y="126491"/>
                  </a:lnTo>
                  <a:lnTo>
                    <a:pt x="571500" y="101117"/>
                  </a:lnTo>
                  <a:close/>
                </a:path>
                <a:path w="647700" h="127000">
                  <a:moveTo>
                    <a:pt x="571500" y="73151"/>
                  </a:moveTo>
                  <a:lnTo>
                    <a:pt x="571500" y="63245"/>
                  </a:lnTo>
                  <a:lnTo>
                    <a:pt x="563520" y="73130"/>
                  </a:lnTo>
                  <a:lnTo>
                    <a:pt x="571500" y="73151"/>
                  </a:lnTo>
                  <a:close/>
                </a:path>
                <a:path w="647700" h="127000">
                  <a:moveTo>
                    <a:pt x="571500" y="63245"/>
                  </a:moveTo>
                  <a:lnTo>
                    <a:pt x="571500" y="54101"/>
                  </a:lnTo>
                  <a:lnTo>
                    <a:pt x="564102" y="54082"/>
                  </a:lnTo>
                  <a:lnTo>
                    <a:pt x="571500" y="63245"/>
                  </a:lnTo>
                  <a:close/>
                </a:path>
              </a:pathLst>
            </a:custGeom>
            <a:solidFill>
              <a:srgbClr val="000000"/>
            </a:solidFill>
          </p:spPr>
          <p:txBody>
            <a:bodyPr wrap="square" lIns="0" tIns="0" rIns="0" bIns="0" rtlCol="0"/>
            <a:lstStyle/>
            <a:p>
              <a:endParaRPr/>
            </a:p>
          </p:txBody>
        </p:sp>
        <p:sp>
          <p:nvSpPr>
            <p:cNvPr id="8" name="object 8"/>
            <p:cNvSpPr txBox="1"/>
            <p:nvPr/>
          </p:nvSpPr>
          <p:spPr>
            <a:xfrm>
              <a:off x="5600" y="4172"/>
              <a:ext cx="2608" cy="944"/>
            </a:xfrm>
            <a:prstGeom prst="rect">
              <a:avLst/>
            </a:prstGeom>
            <a:ln w="19049">
              <a:solidFill>
                <a:srgbClr val="000000"/>
              </a:solidFill>
            </a:ln>
          </p:spPr>
          <p:txBody>
            <a:bodyPr vert="horz" wrap="square" lIns="0" tIns="105410" rIns="0" bIns="0" rtlCol="0">
              <a:spAutoFit/>
            </a:bodyPr>
            <a:lstStyle/>
            <a:p>
              <a:pPr marL="153670">
                <a:lnSpc>
                  <a:spcPct val="100000"/>
                </a:lnSpc>
                <a:spcBef>
                  <a:spcPts val="830"/>
                </a:spcBef>
              </a:pPr>
              <a:r>
                <a:rPr sz="2000" spc="-5" dirty="0">
                  <a:latin typeface="新宋体" panose="02010609030101010101" charset="-122"/>
                  <a:cs typeface="新宋体" panose="02010609030101010101" charset="-122"/>
                </a:rPr>
                <a:t>符号解码器</a:t>
              </a:r>
              <a:endParaRPr sz="2000">
                <a:latin typeface="新宋体" panose="02010609030101010101" charset="-122"/>
                <a:cs typeface="新宋体" panose="02010609030101010101" charset="-122"/>
              </a:endParaRPr>
            </a:p>
          </p:txBody>
        </p:sp>
        <p:sp>
          <p:nvSpPr>
            <p:cNvPr id="9" name="object 9"/>
            <p:cNvSpPr/>
            <p:nvPr/>
          </p:nvSpPr>
          <p:spPr>
            <a:xfrm>
              <a:off x="8208" y="4544"/>
              <a:ext cx="1020" cy="200"/>
            </a:xfrm>
            <a:custGeom>
              <a:avLst/>
              <a:gdLst/>
              <a:ahLst/>
              <a:cxnLst/>
              <a:rect l="l" t="t" r="r" b="b"/>
              <a:pathLst>
                <a:path w="647700" h="127000">
                  <a:moveTo>
                    <a:pt x="571500" y="63245"/>
                  </a:moveTo>
                  <a:lnTo>
                    <a:pt x="564213" y="54082"/>
                  </a:lnTo>
                  <a:lnTo>
                    <a:pt x="0" y="52577"/>
                  </a:lnTo>
                  <a:lnTo>
                    <a:pt x="0" y="71627"/>
                  </a:lnTo>
                  <a:lnTo>
                    <a:pt x="563639" y="73131"/>
                  </a:lnTo>
                  <a:lnTo>
                    <a:pt x="571500" y="63245"/>
                  </a:lnTo>
                  <a:close/>
                </a:path>
                <a:path w="647700" h="127000">
                  <a:moveTo>
                    <a:pt x="647700" y="63245"/>
                  </a:moveTo>
                  <a:lnTo>
                    <a:pt x="521208" y="0"/>
                  </a:lnTo>
                  <a:lnTo>
                    <a:pt x="564213" y="54082"/>
                  </a:lnTo>
                  <a:lnTo>
                    <a:pt x="571500" y="54101"/>
                  </a:lnTo>
                  <a:lnTo>
                    <a:pt x="571500" y="101345"/>
                  </a:lnTo>
                  <a:lnTo>
                    <a:pt x="647700" y="63245"/>
                  </a:lnTo>
                  <a:close/>
                </a:path>
                <a:path w="647700" h="127000">
                  <a:moveTo>
                    <a:pt x="571500" y="101345"/>
                  </a:moveTo>
                  <a:lnTo>
                    <a:pt x="571500" y="73151"/>
                  </a:lnTo>
                  <a:lnTo>
                    <a:pt x="563639" y="73131"/>
                  </a:lnTo>
                  <a:lnTo>
                    <a:pt x="521208" y="126491"/>
                  </a:lnTo>
                  <a:lnTo>
                    <a:pt x="571500" y="101345"/>
                  </a:lnTo>
                  <a:close/>
                </a:path>
                <a:path w="647700" h="127000">
                  <a:moveTo>
                    <a:pt x="571500" y="73151"/>
                  </a:moveTo>
                  <a:lnTo>
                    <a:pt x="571500" y="63245"/>
                  </a:lnTo>
                  <a:lnTo>
                    <a:pt x="563639" y="73131"/>
                  </a:lnTo>
                  <a:lnTo>
                    <a:pt x="571500" y="73151"/>
                  </a:lnTo>
                  <a:close/>
                </a:path>
                <a:path w="647700" h="127000">
                  <a:moveTo>
                    <a:pt x="571500" y="63245"/>
                  </a:moveTo>
                  <a:lnTo>
                    <a:pt x="571500" y="54101"/>
                  </a:lnTo>
                  <a:lnTo>
                    <a:pt x="564213" y="54082"/>
                  </a:lnTo>
                  <a:lnTo>
                    <a:pt x="571500" y="63245"/>
                  </a:lnTo>
                  <a:close/>
                </a:path>
              </a:pathLst>
            </a:custGeom>
            <a:solidFill>
              <a:srgbClr val="000000"/>
            </a:solidFill>
          </p:spPr>
          <p:txBody>
            <a:bodyPr wrap="square" lIns="0" tIns="0" rIns="0" bIns="0" rtlCol="0"/>
            <a:lstStyle/>
            <a:p>
              <a:endParaRPr/>
            </a:p>
          </p:txBody>
        </p:sp>
        <p:sp>
          <p:nvSpPr>
            <p:cNvPr id="10" name="object 10"/>
            <p:cNvSpPr txBox="1"/>
            <p:nvPr/>
          </p:nvSpPr>
          <p:spPr>
            <a:xfrm>
              <a:off x="9343" y="4152"/>
              <a:ext cx="2836" cy="942"/>
            </a:xfrm>
            <a:prstGeom prst="rect">
              <a:avLst/>
            </a:prstGeom>
            <a:ln w="19049">
              <a:solidFill>
                <a:srgbClr val="000000"/>
              </a:solidFill>
            </a:ln>
          </p:spPr>
          <p:txBody>
            <a:bodyPr vert="horz" wrap="square" lIns="0" tIns="105410" rIns="0" bIns="0" rtlCol="0">
              <a:spAutoFit/>
            </a:bodyPr>
            <a:lstStyle/>
            <a:p>
              <a:pPr marL="212725">
                <a:lnSpc>
                  <a:spcPct val="100000"/>
                </a:lnSpc>
                <a:spcBef>
                  <a:spcPts val="830"/>
                </a:spcBef>
              </a:pPr>
              <a:r>
                <a:rPr sz="2000" spc="-5" dirty="0">
                  <a:latin typeface="新宋体" panose="02010609030101010101" charset="-122"/>
                  <a:cs typeface="新宋体" panose="02010609030101010101" charset="-122"/>
                </a:rPr>
                <a:t>反向转换器</a:t>
              </a:r>
              <a:endParaRPr sz="2000">
                <a:latin typeface="新宋体" panose="02010609030101010101" charset="-122"/>
                <a:cs typeface="新宋体" panose="02010609030101010101" charset="-122"/>
              </a:endParaRPr>
            </a:p>
          </p:txBody>
        </p:sp>
        <p:sp>
          <p:nvSpPr>
            <p:cNvPr id="11" name="object 11"/>
            <p:cNvSpPr txBox="1"/>
            <p:nvPr/>
          </p:nvSpPr>
          <p:spPr>
            <a:xfrm>
              <a:off x="3344" y="4384"/>
              <a:ext cx="842" cy="477"/>
            </a:xfrm>
            <a:prstGeom prst="rect">
              <a:avLst/>
            </a:prstGeom>
          </p:spPr>
          <p:txBody>
            <a:bodyPr vert="horz" wrap="square" lIns="0" tIns="0" rIns="0" bIns="0" rtlCol="0">
              <a:spAutoFit/>
            </a:bodyPr>
            <a:lstStyle/>
            <a:p>
              <a:pPr marL="12700">
                <a:lnSpc>
                  <a:spcPts val="2380"/>
                </a:lnSpc>
              </a:pPr>
              <a:r>
                <a:rPr sz="2000" dirty="0">
                  <a:latin typeface="新宋体" panose="02010609030101010101" charset="-122"/>
                  <a:cs typeface="新宋体" panose="02010609030101010101" charset="-122"/>
                </a:rPr>
                <a:t>信道</a:t>
              </a:r>
              <a:endParaRPr sz="2000">
                <a:latin typeface="新宋体" panose="02010609030101010101" charset="-122"/>
                <a:cs typeface="新宋体" panose="02010609030101010101" charset="-122"/>
              </a:endParaRPr>
            </a:p>
          </p:txBody>
        </p:sp>
        <p:sp>
          <p:nvSpPr>
            <p:cNvPr id="12" name="object 12"/>
            <p:cNvSpPr/>
            <p:nvPr/>
          </p:nvSpPr>
          <p:spPr>
            <a:xfrm>
              <a:off x="12179" y="4542"/>
              <a:ext cx="1020" cy="200"/>
            </a:xfrm>
            <a:custGeom>
              <a:avLst/>
              <a:gdLst/>
              <a:ahLst/>
              <a:cxnLst/>
              <a:rect l="l" t="t" r="r" b="b"/>
              <a:pathLst>
                <a:path w="647700" h="127000">
                  <a:moveTo>
                    <a:pt x="571500" y="63245"/>
                  </a:moveTo>
                  <a:lnTo>
                    <a:pt x="564102" y="54082"/>
                  </a:lnTo>
                  <a:lnTo>
                    <a:pt x="0" y="52577"/>
                  </a:lnTo>
                  <a:lnTo>
                    <a:pt x="0" y="71627"/>
                  </a:lnTo>
                  <a:lnTo>
                    <a:pt x="563520" y="73130"/>
                  </a:lnTo>
                  <a:lnTo>
                    <a:pt x="571500" y="63245"/>
                  </a:lnTo>
                  <a:close/>
                </a:path>
                <a:path w="647700" h="127000">
                  <a:moveTo>
                    <a:pt x="647700" y="63245"/>
                  </a:moveTo>
                  <a:lnTo>
                    <a:pt x="520445" y="0"/>
                  </a:lnTo>
                  <a:lnTo>
                    <a:pt x="564102" y="54082"/>
                  </a:lnTo>
                  <a:lnTo>
                    <a:pt x="571500" y="54101"/>
                  </a:lnTo>
                  <a:lnTo>
                    <a:pt x="571500" y="101117"/>
                  </a:lnTo>
                  <a:lnTo>
                    <a:pt x="647700" y="63245"/>
                  </a:lnTo>
                  <a:close/>
                </a:path>
                <a:path w="647700" h="127000">
                  <a:moveTo>
                    <a:pt x="571500" y="101117"/>
                  </a:moveTo>
                  <a:lnTo>
                    <a:pt x="571500" y="73151"/>
                  </a:lnTo>
                  <a:lnTo>
                    <a:pt x="563520" y="73130"/>
                  </a:lnTo>
                  <a:lnTo>
                    <a:pt x="520445" y="126491"/>
                  </a:lnTo>
                  <a:lnTo>
                    <a:pt x="571500" y="101117"/>
                  </a:lnTo>
                  <a:close/>
                </a:path>
                <a:path w="647700" h="127000">
                  <a:moveTo>
                    <a:pt x="571500" y="73151"/>
                  </a:moveTo>
                  <a:lnTo>
                    <a:pt x="571500" y="63245"/>
                  </a:lnTo>
                  <a:lnTo>
                    <a:pt x="563520" y="73130"/>
                  </a:lnTo>
                  <a:lnTo>
                    <a:pt x="571500" y="73151"/>
                  </a:lnTo>
                  <a:close/>
                </a:path>
                <a:path w="647700" h="127000">
                  <a:moveTo>
                    <a:pt x="571500" y="63245"/>
                  </a:moveTo>
                  <a:lnTo>
                    <a:pt x="571500" y="54101"/>
                  </a:lnTo>
                  <a:lnTo>
                    <a:pt x="564102" y="54082"/>
                  </a:lnTo>
                  <a:lnTo>
                    <a:pt x="571500" y="63245"/>
                  </a:lnTo>
                  <a:close/>
                </a:path>
              </a:pathLst>
            </a:custGeom>
            <a:solidFill>
              <a:srgbClr val="000000"/>
            </a:solidFill>
          </p:spPr>
          <p:txBody>
            <a:bodyPr wrap="square" lIns="0" tIns="0" rIns="0" bIns="0" rtlCol="0"/>
            <a:lstStyle/>
            <a:p>
              <a:endParaRPr/>
            </a:p>
          </p:txBody>
        </p:sp>
        <p:grpSp>
          <p:nvGrpSpPr>
            <p:cNvPr id="18" name="组合 17"/>
            <p:cNvGrpSpPr/>
            <p:nvPr/>
          </p:nvGrpSpPr>
          <p:grpSpPr>
            <a:xfrm>
              <a:off x="13395" y="4065"/>
              <a:ext cx="1530" cy="851"/>
              <a:chOff x="13379" y="4065"/>
              <a:chExt cx="963" cy="851"/>
            </a:xfrm>
          </p:grpSpPr>
          <p:sp>
            <p:nvSpPr>
              <p:cNvPr id="13" name="object 13"/>
              <p:cNvSpPr txBox="1"/>
              <p:nvPr/>
            </p:nvSpPr>
            <p:spPr>
              <a:xfrm>
                <a:off x="13379" y="4152"/>
                <a:ext cx="963" cy="764"/>
              </a:xfrm>
              <a:prstGeom prst="rect">
                <a:avLst/>
              </a:prstGeom>
            </p:spPr>
            <p:txBody>
              <a:bodyPr vert="horz" wrap="square" lIns="0" tIns="0" rIns="0" bIns="0" rtlCol="0">
                <a:spAutoFit/>
              </a:bodyPr>
              <a:lstStyle/>
              <a:p>
                <a:pPr marL="12700">
                  <a:lnSpc>
                    <a:spcPct val="100000"/>
                  </a:lnSpc>
                </a:pPr>
                <a:r>
                  <a:rPr sz="2400" i="1" dirty="0">
                    <a:latin typeface="Times New Roman" panose="02020603050405020304"/>
                    <a:cs typeface="Times New Roman" panose="02020603050405020304"/>
                  </a:rPr>
                  <a:t>f</a:t>
                </a:r>
                <a:r>
                  <a:rPr sz="2400" i="1" spc="-275" dirty="0">
                    <a:latin typeface="Times New Roman" panose="02020603050405020304"/>
                    <a:cs typeface="Times New Roman" panose="02020603050405020304"/>
                  </a:rPr>
                  <a:t> </a:t>
                </a:r>
                <a:r>
                  <a:rPr sz="3150" spc="-360" dirty="0">
                    <a:latin typeface="Symbol" panose="05050102010706020507"/>
                    <a:cs typeface="Symbol" panose="05050102010706020507"/>
                  </a:rPr>
                  <a:t></a:t>
                </a:r>
                <a:r>
                  <a:rPr sz="2400" i="1" spc="-190" dirty="0">
                    <a:latin typeface="Times New Roman" panose="02020603050405020304"/>
                    <a:cs typeface="Times New Roman" panose="02020603050405020304"/>
                  </a:rPr>
                  <a:t>x</a:t>
                </a:r>
                <a:r>
                  <a:rPr sz="2400" dirty="0">
                    <a:latin typeface="Times New Roman" panose="02020603050405020304"/>
                    <a:cs typeface="Times New Roman" panose="02020603050405020304"/>
                  </a:rPr>
                  <a:t>,</a:t>
                </a:r>
                <a:r>
                  <a:rPr sz="2400" spc="-290" dirty="0">
                    <a:latin typeface="Times New Roman" panose="02020603050405020304"/>
                    <a:cs typeface="Times New Roman" panose="02020603050405020304"/>
                  </a:rPr>
                  <a:t> </a:t>
                </a:r>
                <a:r>
                  <a:rPr sz="2400" i="1" spc="-70" dirty="0">
                    <a:latin typeface="Times New Roman" panose="02020603050405020304"/>
                    <a:cs typeface="Times New Roman" panose="02020603050405020304"/>
                  </a:rPr>
                  <a:t>y</a:t>
                </a:r>
                <a:r>
                  <a:rPr sz="3150" spc="-415" dirty="0">
                    <a:latin typeface="Symbol" panose="05050102010706020507"/>
                    <a:cs typeface="Symbol" panose="05050102010706020507"/>
                  </a:rPr>
                  <a:t></a:t>
                </a:r>
                <a:endParaRPr sz="3150">
                  <a:latin typeface="Symbol" panose="05050102010706020507"/>
                  <a:cs typeface="Symbol" panose="05050102010706020507"/>
                </a:endParaRPr>
              </a:p>
            </p:txBody>
          </p:sp>
          <p:sp>
            <p:nvSpPr>
              <p:cNvPr id="14" name="object 14"/>
              <p:cNvSpPr txBox="1"/>
              <p:nvPr/>
            </p:nvSpPr>
            <p:spPr>
              <a:xfrm>
                <a:off x="13540" y="4065"/>
                <a:ext cx="157" cy="336"/>
              </a:xfrm>
              <a:prstGeom prst="rect">
                <a:avLst/>
              </a:prstGeom>
            </p:spPr>
            <p:txBody>
              <a:bodyPr vert="horz" wrap="square" lIns="0" tIns="0" rIns="0" bIns="0" rtlCol="0">
                <a:spAutoFit/>
              </a:bodyPr>
              <a:lstStyle/>
              <a:p>
                <a:pPr marL="12700">
                  <a:lnSpc>
                    <a:spcPct val="100000"/>
                  </a:lnSpc>
                </a:pP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grpSp>
      </p:grpSp>
      <p:sp>
        <p:nvSpPr>
          <p:cNvPr id="16" name="文本框 15"/>
          <p:cNvSpPr txBox="1"/>
          <p:nvPr/>
        </p:nvSpPr>
        <p:spPr>
          <a:xfrm>
            <a:off x="4841875" y="3094990"/>
            <a:ext cx="1322705" cy="365760"/>
          </a:xfrm>
          <a:prstGeom prst="rect">
            <a:avLst/>
          </a:prstGeom>
          <a:noFill/>
        </p:spPr>
        <p:txBody>
          <a:bodyPr wrap="none" rtlCol="0">
            <a:spAutoFit/>
          </a:bodyPr>
          <a:lstStyle/>
          <a:p>
            <a:pPr algn="l"/>
            <a:r>
              <a:rPr b="1" spc="-15" dirty="0">
                <a:solidFill>
                  <a:srgbClr val="EE2B0A"/>
                </a:solidFill>
                <a:latin typeface="新宋体" panose="02010609030101010101" charset="-122"/>
                <a:cs typeface="新宋体" panose="02010609030101010101" charset="-122"/>
                <a:sym typeface="+mn-ea"/>
              </a:rPr>
              <a:t>信源解码器</a:t>
            </a:r>
            <a:endParaRPr lang="zh-CN" altLang="en-US" b="1" spc="-15" dirty="0">
              <a:solidFill>
                <a:srgbClr val="EE2B0A"/>
              </a:solidFill>
              <a:latin typeface="新宋体" panose="02010609030101010101" charset="-122"/>
              <a:cs typeface="新宋体" panose="02010609030101010101" charset="-122"/>
              <a:sym typeface="+mn-ea"/>
            </a:endParaRPr>
          </a:p>
        </p:txBody>
      </p:sp>
      <p:grpSp>
        <p:nvGrpSpPr>
          <p:cNvPr id="40" name="组合 39"/>
          <p:cNvGrpSpPr/>
          <p:nvPr/>
        </p:nvGrpSpPr>
        <p:grpSpPr>
          <a:xfrm>
            <a:off x="-12700" y="-11430"/>
            <a:ext cx="7389495" cy="7573010"/>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信源</a:t>
            </a:r>
            <a:r>
              <a:rPr lang="zh-CN" dirty="0"/>
              <a:t>解</a:t>
            </a:r>
            <a:r>
              <a:rPr dirty="0"/>
              <a:t>码器</a:t>
            </a:r>
          </a:p>
        </p:txBody>
      </p:sp>
      <p:sp>
        <p:nvSpPr>
          <p:cNvPr id="2" name="文本框 1"/>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5045" y="2352040"/>
            <a:ext cx="9140825" cy="2432050"/>
          </a:xfrm>
          <a:prstGeom prst="rect">
            <a:avLst/>
          </a:prstGeom>
        </p:spPr>
        <p:txBody>
          <a:bodyPr vert="horz" wrap="square" lIns="0" tIns="0" rIns="0" bIns="0" rtlCol="0">
            <a:spAutoFit/>
          </a:bodyPr>
          <a:lstStyle/>
          <a:p>
            <a:pPr marL="355600" indent="-3429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rPr>
              <a:t>信道是有噪声的或易产生误差时，信道编码器和信道解码器对整个编解码过程非常重要</a:t>
            </a:r>
          </a:p>
          <a:p>
            <a:pPr marL="355600" marR="5080" indent="-342900" defTabSz="0">
              <a:lnSpc>
                <a:spcPct val="130000"/>
              </a:lnSpc>
              <a:spcBef>
                <a:spcPts val="1690"/>
              </a:spcBef>
              <a:buFont typeface="Arial" panose="020B0604020202020204" pitchFamily="34" charset="0"/>
              <a:buChar char="•"/>
              <a:tabLst>
                <a:tab pos="390525" algn="l"/>
              </a:tabLst>
            </a:pPr>
            <a:r>
              <a:rPr sz="2800" spc="-5" dirty="0">
                <a:latin typeface="Times New Roman" panose="02020603050405020304" charset="0"/>
                <a:ea typeface="楷体" panose="02010609060101010101" charset="-122"/>
                <a:cs typeface="新宋体" panose="02010609030101010101" charset="-122"/>
              </a:rPr>
              <a:t>由于信源编码器的输出数据一般只有很少的冗余，所以它们对输出噪声很敏感</a:t>
            </a:r>
            <a:endParaRPr sz="2400" spc="-5" dirty="0">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9145" y="-1143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2352040"/>
            <a:ext cx="9140825" cy="3360920"/>
          </a:xfrm>
          <a:prstGeom prst="rect">
            <a:avLst/>
          </a:prstGeom>
        </p:spPr>
        <p:txBody>
          <a:bodyPr vert="horz" wrap="square" lIns="0" tIns="0" rIns="0" bIns="0" rtlCol="0">
            <a:spAutoFit/>
          </a:bodyPr>
          <a:lstStyle/>
          <a:p>
            <a:pPr marL="12700" indent="0" defTabSz="0">
              <a:lnSpc>
                <a:spcPct val="130000"/>
              </a:lnSpc>
              <a:buFont typeface="Arial" panose="020B0604020202020204" pitchFamily="34" charset="0"/>
              <a:buNone/>
              <a:tabLst>
                <a:tab pos="423545" algn="l"/>
              </a:tabLst>
            </a:pPr>
            <a:r>
              <a:rPr sz="2400" spc="-5" dirty="0">
                <a:latin typeface="Times New Roman" panose="02020603050405020304" charset="0"/>
                <a:ea typeface="楷体" panose="02010609060101010101" charset="-122"/>
                <a:cs typeface="新宋体" panose="02010609030101010101" charset="-122"/>
              </a:rPr>
              <a:t>汉明(Hamming)编码</a:t>
            </a:r>
            <a:r>
              <a:rPr sz="2400" spc="-5">
                <a:latin typeface="Times New Roman" panose="02020603050405020304" charset="0"/>
                <a:ea typeface="楷体" panose="02010609060101010101" charset="-122"/>
                <a:cs typeface="新宋体" panose="02010609030101010101" charset="-122"/>
              </a:rPr>
              <a:t>：</a:t>
            </a:r>
            <a:r>
              <a:rPr sz="2400" spc="-5" smtClean="0">
                <a:latin typeface="Times New Roman" panose="02020603050405020304" charset="0"/>
                <a:ea typeface="楷体" panose="02010609060101010101" charset="-122"/>
                <a:cs typeface="新宋体" panose="02010609030101010101" charset="-122"/>
              </a:rPr>
              <a:t>在编码的码字后面增加足够的比特位以保证各个正确的码字之间至少有一定数量的比特位不相同</a:t>
            </a:r>
            <a:r>
              <a:rPr lang="zh-CN" altLang="en-US" sz="2400" spc="-5" smtClean="0">
                <a:latin typeface="Times New Roman" panose="02020603050405020304" charset="0"/>
                <a:ea typeface="楷体" panose="02010609060101010101" charset="-122"/>
                <a:cs typeface="新宋体" panose="02010609030101010101" charset="-122"/>
              </a:rPr>
              <a:t>，</a:t>
            </a:r>
            <a:endParaRPr lang="en-US" altLang="zh-CN" sz="2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400" b="1" spc="-5" smtClean="0">
                <a:solidFill>
                  <a:srgbClr val="FF0000"/>
                </a:solidFill>
                <a:latin typeface="Times New Roman" panose="02020603050405020304" charset="0"/>
                <a:ea typeface="楷体" panose="02010609060101010101" charset="-122"/>
                <a:cs typeface="新宋体" panose="02010609030101010101" charset="-122"/>
              </a:rPr>
              <a:t>实例</a:t>
            </a:r>
            <a:r>
              <a:rPr lang="zh-CN" altLang="en-US" sz="2400" b="1" spc="-5" dirty="0">
                <a:solidFill>
                  <a:srgbClr val="FF0000"/>
                </a:solidFill>
                <a:latin typeface="Times New Roman" panose="02020603050405020304" charset="0"/>
                <a:ea typeface="楷体" panose="02010609060101010101" charset="-122"/>
                <a:cs typeface="新宋体" panose="02010609030101010101" charset="-122"/>
              </a:rPr>
              <a:t>分析汉明码编码：</a:t>
            </a:r>
            <a:r>
              <a:rPr lang="zh-CN" altLang="en-US" sz="2400" spc="-5" dirty="0">
                <a:latin typeface="Times New Roman" panose="02020603050405020304" charset="0"/>
                <a:ea typeface="楷体" panose="02010609060101010101" charset="-122"/>
                <a:cs typeface="新宋体" panose="02010609030101010101" charset="-122"/>
              </a:rPr>
              <a:t>有1-7共7位数据为三</a:t>
            </a:r>
            <a:r>
              <a:rPr lang="zh-CN" altLang="en-US" sz="2400" spc="-5">
                <a:latin typeface="Times New Roman" panose="02020603050405020304" charset="0"/>
                <a:ea typeface="楷体" panose="02010609060101010101" charset="-122"/>
                <a:cs typeface="新宋体" panose="02010609030101010101" charset="-122"/>
              </a:rPr>
              <a:t>组</a:t>
            </a:r>
            <a:r>
              <a:rPr lang="zh-CN" altLang="en-US" sz="2400" spc="-5" smtClean="0">
                <a:latin typeface="Times New Roman" panose="02020603050405020304" charset="0"/>
                <a:ea typeface="楷体" panose="02010609060101010101" charset="-122"/>
                <a:cs typeface="新宋体" panose="02010609030101010101" charset="-122"/>
              </a:rPr>
              <a:t>，</a:t>
            </a:r>
            <a:r>
              <a:rPr lang="en-US" altLang="zh-CN" sz="2400" spc="-5" smtClean="0">
                <a:latin typeface="Times New Roman" panose="02020603050405020304" charset="0"/>
                <a:ea typeface="楷体" panose="02010609060101010101" charset="-122"/>
                <a:cs typeface="新宋体" panose="02010609030101010101" charset="-122"/>
              </a:rPr>
              <a:t>4</a:t>
            </a:r>
            <a:r>
              <a:rPr lang="zh-CN" altLang="en-US" sz="2400" spc="-5" smtClean="0">
                <a:latin typeface="Times New Roman" panose="02020603050405020304" charset="0"/>
                <a:ea typeface="楷体" panose="02010609060101010101" charset="-122"/>
                <a:cs typeface="新宋体" panose="02010609030101010101" charset="-122"/>
              </a:rPr>
              <a:t>位数据</a:t>
            </a:r>
            <a:r>
              <a:rPr lang="en-US" altLang="zh-CN" sz="2400" spc="-5" smtClean="0">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信息位和有</a:t>
            </a:r>
            <a:r>
              <a:rPr lang="en-US" altLang="zh-CN" sz="2400" spc="-5">
                <a:latin typeface="Times New Roman" panose="02020603050405020304" charset="0"/>
                <a:ea typeface="楷体" panose="02010609060101010101" charset="-122"/>
                <a:cs typeface="新宋体" panose="02010609030101010101" charset="-122"/>
              </a:rPr>
              <a:t>3</a:t>
            </a:r>
            <a:r>
              <a:rPr lang="zh-CN" altLang="en-US" sz="2400" spc="-5">
                <a:latin typeface="Times New Roman" panose="02020603050405020304" charset="0"/>
                <a:ea typeface="楷体" panose="02010609060101010101" charset="-122"/>
                <a:cs typeface="新宋体" panose="02010609030101010101" charset="-122"/>
              </a:rPr>
              <a:t>位</a:t>
            </a:r>
            <a:r>
              <a:rPr lang="zh-CN" altLang="en-US" sz="2400" spc="-5" smtClean="0">
                <a:latin typeface="Times New Roman" panose="02020603050405020304" charset="0"/>
                <a:ea typeface="楷体" panose="02010609060101010101" charset="-122"/>
                <a:cs typeface="新宋体" panose="02010609030101010101" charset="-122"/>
              </a:rPr>
              <a:t>校验位：</a:t>
            </a:r>
            <a:endParaRPr lang="en-US" altLang="zh-CN" sz="2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400" spc="-5">
                <a:latin typeface="Times New Roman" panose="02020603050405020304" charset="0"/>
                <a:ea typeface="楷体" panose="02010609060101010101" charset="-122"/>
                <a:cs typeface="新宋体" panose="02010609030101010101" charset="-122"/>
              </a:rPr>
              <a:t>原始</a:t>
            </a:r>
            <a:r>
              <a:rPr lang="en-US" altLang="zh-CN" sz="2400" spc="-5">
                <a:latin typeface="Times New Roman" panose="02020603050405020304" charset="0"/>
                <a:ea typeface="楷体" panose="02010609060101010101" charset="-122"/>
                <a:cs typeface="新宋体" panose="02010609030101010101" charset="-122"/>
              </a:rPr>
              <a:t>4bit</a:t>
            </a:r>
            <a:r>
              <a:rPr lang="zh-CN" altLang="en-US" sz="2400" spc="-5">
                <a:latin typeface="Times New Roman" panose="02020603050405020304" charset="0"/>
                <a:ea typeface="楷体" panose="02010609060101010101" charset="-122"/>
                <a:cs typeface="新宋体" panose="02010609030101010101" charset="-122"/>
              </a:rPr>
              <a:t>信息表示为</a:t>
            </a:r>
            <a:r>
              <a:rPr lang="en-US" altLang="zh-CN" sz="2400" spc="-5" smtClean="0">
                <a:latin typeface="Times New Roman" panose="02020603050405020304" charset="0"/>
                <a:ea typeface="楷体" panose="02010609060101010101" charset="-122"/>
                <a:cs typeface="新宋体" panose="02010609030101010101" charset="-122"/>
              </a:rPr>
              <a:t>(a</a:t>
            </a:r>
            <a:r>
              <a:rPr lang="en-US" altLang="zh-CN" sz="2400" spc="-5" baseline="-25000" smtClean="0">
                <a:latin typeface="Times New Roman" panose="02020603050405020304" charset="0"/>
                <a:ea typeface="楷体" panose="02010609060101010101" charset="-122"/>
                <a:cs typeface="新宋体" panose="02010609030101010101" charset="-122"/>
              </a:rPr>
              <a:t>3</a:t>
            </a:r>
            <a:r>
              <a:rPr lang="en-US" altLang="zh-CN" sz="2400" spc="-5" smtClean="0">
                <a:latin typeface="Times New Roman" panose="02020603050405020304" charset="0"/>
                <a:ea typeface="楷体" panose="02010609060101010101" charset="-122"/>
                <a:cs typeface="新宋体" panose="02010609030101010101" charset="-122"/>
              </a:rPr>
              <a:t>,a</a:t>
            </a:r>
            <a:r>
              <a:rPr lang="en-US" altLang="zh-CN" sz="2400" spc="-5" baseline="-25000" smtClean="0">
                <a:latin typeface="Times New Roman" panose="02020603050405020304" charset="0"/>
                <a:ea typeface="楷体" panose="02010609060101010101" charset="-122"/>
                <a:cs typeface="新宋体" panose="02010609030101010101" charset="-122"/>
              </a:rPr>
              <a:t>2</a:t>
            </a:r>
            <a:r>
              <a:rPr lang="en-US" altLang="zh-CN" sz="2400" spc="-5" smtClean="0">
                <a:latin typeface="Times New Roman" panose="02020603050405020304" charset="0"/>
                <a:ea typeface="楷体" panose="02010609060101010101" charset="-122"/>
                <a:cs typeface="新宋体" panose="02010609030101010101" charset="-122"/>
              </a:rPr>
              <a:t>,a</a:t>
            </a:r>
            <a:r>
              <a:rPr lang="en-US" altLang="zh-CN" sz="2400" spc="-5" baseline="-25000" smtClean="0">
                <a:latin typeface="Times New Roman" panose="02020603050405020304" charset="0"/>
                <a:ea typeface="楷体" panose="02010609060101010101" charset="-122"/>
                <a:cs typeface="新宋体" panose="02010609030101010101" charset="-122"/>
              </a:rPr>
              <a:t>1</a:t>
            </a:r>
            <a:r>
              <a:rPr lang="en-US" altLang="zh-CN" sz="2400" spc="-5" smtClean="0">
                <a:latin typeface="Times New Roman" panose="02020603050405020304" charset="0"/>
                <a:ea typeface="楷体" panose="02010609060101010101" charset="-122"/>
                <a:cs typeface="新宋体" panose="02010609030101010101" charset="-122"/>
              </a:rPr>
              <a:t>,a</a:t>
            </a:r>
            <a:r>
              <a:rPr lang="en-US" altLang="zh-CN" sz="2400" spc="-5" baseline="-25000" smtClean="0">
                <a:latin typeface="Times New Roman" panose="02020603050405020304" charset="0"/>
                <a:ea typeface="楷体" panose="02010609060101010101" charset="-122"/>
                <a:cs typeface="新宋体" panose="02010609030101010101" charset="-122"/>
              </a:rPr>
              <a:t>0</a:t>
            </a:r>
            <a:r>
              <a:rPr lang="en-US" altLang="zh-CN" sz="2400" spc="-5" smtClean="0">
                <a:latin typeface="Times New Roman" panose="02020603050405020304" charset="0"/>
                <a:ea typeface="楷体" panose="02010609060101010101" charset="-122"/>
                <a:cs typeface="新宋体" panose="02010609030101010101" charset="-122"/>
              </a:rPr>
              <a:t>)</a:t>
            </a:r>
            <a:r>
              <a:rPr lang="zh-CN" altLang="en-US" sz="2400" spc="-5" smtClean="0">
                <a:latin typeface="Times New Roman" panose="02020603050405020304" charset="0"/>
                <a:ea typeface="楷体" panose="02010609060101010101" charset="-122"/>
                <a:cs typeface="新宋体" panose="02010609030101010101" charset="-122"/>
              </a:rPr>
              <a:t>，汉明</a:t>
            </a:r>
            <a:r>
              <a:rPr lang="zh-CN" altLang="en-US" sz="2400" spc="-5">
                <a:latin typeface="Times New Roman" panose="02020603050405020304" charset="0"/>
                <a:ea typeface="楷体" panose="02010609060101010101" charset="-122"/>
                <a:cs typeface="新宋体" panose="02010609030101010101" charset="-122"/>
              </a:rPr>
              <a:t>编码产生的</a:t>
            </a:r>
            <a:r>
              <a:rPr lang="en-US" altLang="zh-CN" sz="2400" spc="-5">
                <a:latin typeface="Times New Roman" panose="02020603050405020304" charset="0"/>
                <a:ea typeface="楷体" panose="02010609060101010101" charset="-122"/>
                <a:cs typeface="新宋体" panose="02010609030101010101" charset="-122"/>
              </a:rPr>
              <a:t>3bit</a:t>
            </a:r>
            <a:r>
              <a:rPr lang="zh-CN" altLang="en-US" sz="2400" spc="-5">
                <a:latin typeface="Times New Roman" panose="02020603050405020304" charset="0"/>
                <a:ea typeface="楷体" panose="02010609060101010101" charset="-122"/>
                <a:cs typeface="新宋体" panose="02010609030101010101" charset="-122"/>
              </a:rPr>
              <a:t>监督位表示为</a:t>
            </a:r>
            <a:r>
              <a:rPr lang="en-US" altLang="zh-CN" sz="2400" spc="-5">
                <a:latin typeface="Times New Roman" panose="02020603050405020304" charset="0"/>
                <a:ea typeface="楷体" panose="02010609060101010101" charset="-122"/>
                <a:cs typeface="新宋体" panose="02010609030101010101" charset="-122"/>
              </a:rPr>
              <a:t>(b</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,b</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,b</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smtClean="0">
                <a:latin typeface="Times New Roman" panose="02020603050405020304" charset="0"/>
                <a:ea typeface="楷体" panose="02010609060101010101" charset="-122"/>
                <a:cs typeface="新宋体" panose="02010609030101010101" charset="-122"/>
              </a:rPr>
              <a:t>) </a:t>
            </a:r>
            <a:r>
              <a:rPr lang="zh-CN" altLang="en-US" sz="2400" spc="-5" smtClean="0">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原始的</a:t>
            </a:r>
            <a:r>
              <a:rPr lang="en-US" altLang="zh-CN" sz="2400" spc="-5">
                <a:latin typeface="Times New Roman" panose="02020603050405020304" charset="0"/>
                <a:ea typeface="楷体" panose="02010609060101010101" charset="-122"/>
                <a:cs typeface="新宋体" panose="02010609030101010101" charset="-122"/>
              </a:rPr>
              <a:t>4bit</a:t>
            </a:r>
            <a:r>
              <a:rPr lang="zh-CN" altLang="en-US" sz="2400" spc="-5" smtClean="0">
                <a:latin typeface="Times New Roman" panose="02020603050405020304" charset="0"/>
                <a:ea typeface="楷体" panose="02010609060101010101" charset="-122"/>
                <a:cs typeface="新宋体" panose="02010609030101010101" charset="-122"/>
              </a:rPr>
              <a:t>信息是在</a:t>
            </a:r>
            <a:r>
              <a:rPr lang="zh-CN" altLang="en-US" sz="2400" spc="-5">
                <a:latin typeface="Times New Roman" panose="02020603050405020304" charset="0"/>
                <a:ea typeface="楷体" panose="02010609060101010101" charset="-122"/>
                <a:cs typeface="新宋体" panose="02010609030101010101" charset="-122"/>
              </a:rPr>
              <a:t>汉明编码前，需要将数据每</a:t>
            </a:r>
            <a:r>
              <a:rPr lang="en-US" altLang="zh-CN" sz="2400" spc="-5">
                <a:latin typeface="Times New Roman" panose="02020603050405020304" charset="0"/>
                <a:ea typeface="楷体" panose="02010609060101010101" charset="-122"/>
                <a:cs typeface="新宋体" panose="02010609030101010101" charset="-122"/>
              </a:rPr>
              <a:t>4bit</a:t>
            </a:r>
            <a:r>
              <a:rPr lang="zh-CN" altLang="en-US" sz="2400" spc="-5">
                <a:latin typeface="Times New Roman" panose="02020603050405020304" charset="0"/>
                <a:ea typeface="楷体" panose="02010609060101010101" charset="-122"/>
                <a:cs typeface="新宋体" panose="02010609030101010101" charset="-122"/>
              </a:rPr>
              <a:t>分为一组。而</a:t>
            </a:r>
            <a:r>
              <a:rPr lang="en-US" altLang="zh-CN" sz="2400" spc="-5">
                <a:latin typeface="Times New Roman" panose="02020603050405020304" charset="0"/>
                <a:ea typeface="楷体" panose="02010609060101010101" charset="-122"/>
                <a:cs typeface="新宋体" panose="02010609030101010101" charset="-122"/>
              </a:rPr>
              <a:t>3bit</a:t>
            </a:r>
            <a:r>
              <a:rPr lang="zh-CN" altLang="en-US" sz="2400" spc="-5">
                <a:latin typeface="Times New Roman" panose="02020603050405020304" charset="0"/>
                <a:ea typeface="楷体" panose="02010609060101010101" charset="-122"/>
                <a:cs typeface="新宋体" panose="02010609030101010101" charset="-122"/>
              </a:rPr>
              <a:t>的监督</a:t>
            </a:r>
            <a:r>
              <a:rPr lang="zh-CN" altLang="en-US" sz="2400" spc="-5" smtClean="0">
                <a:latin typeface="Times New Roman" panose="02020603050405020304" charset="0"/>
                <a:ea typeface="楷体" panose="02010609060101010101" charset="-122"/>
                <a:cs typeface="新宋体" panose="02010609030101010101" charset="-122"/>
              </a:rPr>
              <a:t>位规则是：</a:t>
            </a:r>
            <a:endParaRPr lang="zh-CN" altLang="en-US" sz="2400" spc="-5">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1525" y="127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6" name="矩形 5"/>
          <p:cNvSpPr/>
          <p:nvPr/>
        </p:nvSpPr>
        <p:spPr>
          <a:xfrm>
            <a:off x="1569597" y="5744434"/>
            <a:ext cx="5005070" cy="1384995"/>
          </a:xfrm>
          <a:prstGeom prst="rect">
            <a:avLst/>
          </a:prstGeom>
        </p:spPr>
        <p:txBody>
          <a:bodyPr wrap="square">
            <a:spAutoFit/>
          </a:bodyPr>
          <a:lstStyle/>
          <a:p>
            <a:r>
              <a:rPr lang="en-US" altLang="zh-CN" sz="2800" spc="-5" smtClean="0">
                <a:latin typeface="Times New Roman" panose="02020603050405020304" charset="0"/>
                <a:ea typeface="楷体" panose="02010609060101010101" charset="-122"/>
                <a:cs typeface="新宋体" panose="02010609030101010101" charset="-122"/>
              </a:rPr>
              <a:t>b</a:t>
            </a:r>
            <a:r>
              <a:rPr lang="en-US" altLang="zh-CN" sz="2800" spc="-5" baseline="-25000" smtClean="0">
                <a:latin typeface="Times New Roman" panose="02020603050405020304" charset="0"/>
                <a:ea typeface="楷体" panose="02010609060101010101" charset="-122"/>
                <a:cs typeface="新宋体" panose="02010609030101010101" charset="-122"/>
              </a:rPr>
              <a:t>2</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3</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2</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1</a:t>
            </a:r>
            <a:r>
              <a:rPr lang="en-US" altLang="zh-CN" sz="2800" spc="-5" smtClean="0">
                <a:latin typeface="Times New Roman" panose="02020603050405020304" charset="0"/>
                <a:ea typeface="楷体" panose="02010609060101010101" charset="-122"/>
                <a:cs typeface="新宋体" panose="02010609030101010101" charset="-122"/>
              </a:rPr>
              <a:t>=0		</a:t>
            </a:r>
            <a:r>
              <a:rPr lang="zh-CN" altLang="en-US" sz="2800" spc="-5" smtClean="0">
                <a:latin typeface="Times New Roman" panose="02020603050405020304" charset="0"/>
                <a:ea typeface="楷体" panose="02010609060101010101" charset="-122"/>
                <a:cs typeface="新宋体" panose="02010609030101010101" charset="-122"/>
              </a:rPr>
              <a:t>规则</a:t>
            </a:r>
            <a:r>
              <a:rPr lang="en-US" altLang="zh-CN" sz="2800" spc="-5" smtClean="0">
                <a:latin typeface="Times New Roman" panose="02020603050405020304" charset="0"/>
                <a:ea typeface="楷体" panose="02010609060101010101" charset="-122"/>
                <a:cs typeface="新宋体" panose="02010609030101010101" charset="-122"/>
              </a:rPr>
              <a:t>R1</a:t>
            </a:r>
            <a:endParaRPr lang="en-US" altLang="zh-CN" sz="2800" spc="-5">
              <a:latin typeface="Times New Roman" panose="02020603050405020304" charset="0"/>
              <a:ea typeface="楷体" panose="02010609060101010101" charset="-122"/>
              <a:cs typeface="新宋体" panose="02010609030101010101" charset="-122"/>
            </a:endParaRPr>
          </a:p>
          <a:p>
            <a:r>
              <a:rPr lang="en-US" altLang="zh-CN" sz="2800" spc="-5" smtClean="0">
                <a:latin typeface="Times New Roman" panose="02020603050405020304" charset="0"/>
                <a:ea typeface="楷体" panose="02010609060101010101" charset="-122"/>
                <a:cs typeface="新宋体" panose="02010609030101010101" charset="-122"/>
              </a:rPr>
              <a:t>b</a:t>
            </a:r>
            <a:r>
              <a:rPr lang="en-US" altLang="zh-CN" sz="2800" spc="-5" baseline="-25000" smtClean="0">
                <a:latin typeface="Times New Roman" panose="02020603050405020304" charset="0"/>
                <a:ea typeface="楷体" panose="02010609060101010101" charset="-122"/>
                <a:cs typeface="新宋体" panose="02010609030101010101" charset="-122"/>
              </a:rPr>
              <a:t>1</a:t>
            </a:r>
            <a:r>
              <a:rPr lang="en-US" altLang="zh-CN" sz="2800" spc="-5">
                <a:latin typeface="Times New Roman" panose="02020603050405020304" charset="0"/>
                <a:ea typeface="楷体" panose="02010609060101010101" charset="-122"/>
                <a:cs typeface="新宋体" panose="02010609030101010101" charset="-122"/>
              </a:rPr>
              <a:t>⊕a</a:t>
            </a:r>
            <a:r>
              <a:rPr lang="en-US" altLang="zh-CN" sz="2800" spc="-5" baseline="-25000">
                <a:latin typeface="Times New Roman" panose="02020603050405020304" charset="0"/>
                <a:ea typeface="楷体" panose="02010609060101010101" charset="-122"/>
                <a:cs typeface="新宋体" panose="02010609030101010101" charset="-122"/>
              </a:rPr>
              <a:t>3</a:t>
            </a:r>
            <a:r>
              <a:rPr lang="en-US" altLang="zh-CN" sz="2800" spc="-5">
                <a:latin typeface="Times New Roman" panose="02020603050405020304" charset="0"/>
                <a:ea typeface="楷体" panose="02010609060101010101" charset="-122"/>
                <a:cs typeface="新宋体" panose="02010609030101010101" charset="-122"/>
              </a:rPr>
              <a:t>⊕a</a:t>
            </a:r>
            <a:r>
              <a:rPr lang="en-US" altLang="zh-CN" sz="2800" spc="-5" baseline="-25000">
                <a:latin typeface="Times New Roman" panose="02020603050405020304" charset="0"/>
                <a:ea typeface="楷体" panose="02010609060101010101" charset="-122"/>
                <a:cs typeface="新宋体" panose="02010609030101010101" charset="-122"/>
              </a:rPr>
              <a:t>2</a:t>
            </a:r>
            <a:r>
              <a:rPr lang="en-US" altLang="zh-CN" sz="2800" spc="-5">
                <a:latin typeface="Times New Roman" panose="02020603050405020304" charset="0"/>
                <a:ea typeface="楷体" panose="02010609060101010101" charset="-122"/>
                <a:cs typeface="新宋体" panose="02010609030101010101" charset="-122"/>
              </a:rPr>
              <a:t>⊕</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0</a:t>
            </a:r>
            <a:r>
              <a:rPr lang="en-US" altLang="zh-CN" sz="2800" spc="-5" smtClean="0">
                <a:latin typeface="Times New Roman" panose="02020603050405020304" charset="0"/>
                <a:ea typeface="楷体" panose="02010609060101010101" charset="-122"/>
                <a:cs typeface="新宋体" panose="02010609030101010101" charset="-122"/>
              </a:rPr>
              <a:t>=0		</a:t>
            </a:r>
            <a:r>
              <a:rPr lang="zh-CN" altLang="en-US" sz="2800" spc="-5" smtClean="0">
                <a:latin typeface="Times New Roman" panose="02020603050405020304" charset="0"/>
                <a:ea typeface="楷体" panose="02010609060101010101" charset="-122"/>
                <a:cs typeface="新宋体" panose="02010609030101010101" charset="-122"/>
              </a:rPr>
              <a:t>规则</a:t>
            </a:r>
            <a:r>
              <a:rPr lang="en-US" altLang="zh-CN" sz="2800" spc="-5" smtClean="0">
                <a:latin typeface="Times New Roman" panose="02020603050405020304" charset="0"/>
                <a:ea typeface="楷体" panose="02010609060101010101" charset="-122"/>
                <a:cs typeface="新宋体" panose="02010609030101010101" charset="-122"/>
              </a:rPr>
              <a:t>R2</a:t>
            </a:r>
            <a:endParaRPr lang="en-US" altLang="zh-CN" sz="2800" spc="-5">
              <a:latin typeface="Times New Roman" panose="02020603050405020304" charset="0"/>
              <a:ea typeface="楷体" panose="02010609060101010101" charset="-122"/>
              <a:cs typeface="新宋体" panose="02010609030101010101" charset="-122"/>
            </a:endParaRPr>
          </a:p>
          <a:p>
            <a:r>
              <a:rPr lang="en-US" altLang="zh-CN" sz="2800" spc="-5" smtClean="0">
                <a:latin typeface="Times New Roman" panose="02020603050405020304" charset="0"/>
                <a:ea typeface="楷体" panose="02010609060101010101" charset="-122"/>
                <a:cs typeface="新宋体" panose="02010609030101010101" charset="-122"/>
              </a:rPr>
              <a:t>b</a:t>
            </a:r>
            <a:r>
              <a:rPr lang="en-US" altLang="zh-CN" sz="2800" spc="-5" baseline="-25000" smtClean="0">
                <a:latin typeface="Times New Roman" panose="02020603050405020304" charset="0"/>
                <a:ea typeface="楷体" panose="02010609060101010101" charset="-122"/>
                <a:cs typeface="新宋体" panose="02010609030101010101" charset="-122"/>
              </a:rPr>
              <a:t>0</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3</a:t>
            </a:r>
            <a:r>
              <a:rPr lang="en-US" altLang="zh-CN" sz="2800" spc="-5">
                <a:latin typeface="Times New Roman" panose="02020603050405020304" charset="0"/>
                <a:ea typeface="楷体" panose="02010609060101010101" charset="-122"/>
                <a:cs typeface="新宋体" panose="02010609030101010101" charset="-122"/>
              </a:rPr>
              <a:t>⊕</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1</a:t>
            </a:r>
            <a:r>
              <a:rPr lang="en-US" altLang="zh-CN" sz="2800" spc="-5" smtClean="0">
                <a:latin typeface="Times New Roman" panose="02020603050405020304" charset="0"/>
                <a:ea typeface="楷体" panose="02010609060101010101" charset="-122"/>
                <a:cs typeface="新宋体" panose="02010609030101010101" charset="-122"/>
              </a:rPr>
              <a:t>⊕a</a:t>
            </a:r>
            <a:r>
              <a:rPr lang="en-US" altLang="zh-CN" sz="2800" spc="-5" baseline="-25000" smtClean="0">
                <a:latin typeface="Times New Roman" panose="02020603050405020304" charset="0"/>
                <a:ea typeface="楷体" panose="02010609060101010101" charset="-122"/>
                <a:cs typeface="新宋体" panose="02010609030101010101" charset="-122"/>
              </a:rPr>
              <a:t>0</a:t>
            </a:r>
            <a:r>
              <a:rPr lang="en-US" altLang="zh-CN" sz="2800" spc="-5" smtClean="0">
                <a:latin typeface="Times New Roman" panose="02020603050405020304" charset="0"/>
                <a:ea typeface="楷体" panose="02010609060101010101" charset="-122"/>
                <a:cs typeface="新宋体" panose="02010609030101010101" charset="-122"/>
              </a:rPr>
              <a:t>=0		</a:t>
            </a:r>
            <a:r>
              <a:rPr lang="zh-CN" altLang="en-US" sz="2800" spc="-5" smtClean="0">
                <a:latin typeface="Times New Roman" panose="02020603050405020304" charset="0"/>
                <a:ea typeface="楷体" panose="02010609060101010101" charset="-122"/>
                <a:cs typeface="新宋体" panose="02010609030101010101" charset="-122"/>
              </a:rPr>
              <a:t>规则</a:t>
            </a:r>
            <a:r>
              <a:rPr lang="en-US" altLang="zh-CN" sz="2800" spc="-5" smtClean="0">
                <a:latin typeface="Times New Roman" panose="02020603050405020304" charset="0"/>
                <a:ea typeface="楷体" panose="02010609060101010101" charset="-122"/>
                <a:cs typeface="新宋体" panose="02010609030101010101" charset="-122"/>
              </a:rPr>
              <a:t>R3</a:t>
            </a:r>
            <a:endParaRPr lang="en-US" altLang="zh-CN" sz="2800" spc="-5">
              <a:latin typeface="Times New Roman" panose="02020603050405020304" charset="0"/>
              <a:ea typeface="楷体" panose="02010609060101010101" charset="-122"/>
              <a:cs typeface="新宋体" panose="02010609030101010101"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2352040"/>
            <a:ext cx="9140825" cy="960263"/>
          </a:xfrm>
          <a:prstGeom prst="rect">
            <a:avLst/>
          </a:prstGeom>
        </p:spPr>
        <p:txBody>
          <a:bodyPr vert="horz" wrap="square" lIns="0" tIns="0" rIns="0" bIns="0" rtlCol="0">
            <a:spAutoFit/>
          </a:bodyPr>
          <a:lstStyle/>
          <a:p>
            <a:pPr marL="12700" indent="0" defTabSz="0">
              <a:lnSpc>
                <a:spcPct val="130000"/>
              </a:lnSpc>
              <a:buFont typeface="Arial" panose="020B0604020202020204" pitchFamily="34" charset="0"/>
              <a:buNone/>
              <a:tabLst>
                <a:tab pos="423545" algn="l"/>
              </a:tabLst>
            </a:pPr>
            <a:r>
              <a:rPr sz="2400" spc="-5" dirty="0">
                <a:latin typeface="Times New Roman" panose="02020603050405020304" charset="0"/>
                <a:ea typeface="楷体" panose="02010609060101010101" charset="-122"/>
                <a:cs typeface="新宋体" panose="02010609030101010101" charset="-122"/>
              </a:rPr>
              <a:t>汉明(Hamming)</a:t>
            </a:r>
            <a:r>
              <a:rPr sz="2400" spc="-5">
                <a:latin typeface="Times New Roman" panose="02020603050405020304" charset="0"/>
                <a:ea typeface="楷体" panose="02010609060101010101" charset="-122"/>
                <a:cs typeface="新宋体" panose="02010609030101010101" charset="-122"/>
              </a:rPr>
              <a:t>编码</a:t>
            </a:r>
            <a:r>
              <a:rPr sz="2400" spc="-5" smtClean="0">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根据以上三个规则，可以算得全部的原始信息位所对应的监督位的值，如</a:t>
            </a:r>
            <a:r>
              <a:rPr lang="zh-CN" altLang="en-US" sz="2400" spc="-5" smtClean="0">
                <a:latin typeface="Times New Roman" panose="02020603050405020304" charset="0"/>
                <a:ea typeface="楷体" panose="02010609060101010101" charset="-122"/>
                <a:cs typeface="新宋体" panose="02010609030101010101" charset="-122"/>
              </a:rPr>
              <a:t>表所示</a:t>
            </a:r>
            <a:endParaRPr lang="zh-CN" altLang="en-US" sz="2400" spc="-5" dirty="0">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1525" y="127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pic>
        <p:nvPicPr>
          <p:cNvPr id="2" name="图片 1"/>
          <p:cNvPicPr>
            <a:picLocks noChangeAspect="1"/>
          </p:cNvPicPr>
          <p:nvPr/>
        </p:nvPicPr>
        <p:blipFill rotWithShape="1">
          <a:blip r:embed="rId4"/>
          <a:srcRect l="4610" t="11905" r="6501" b="10000"/>
          <a:stretch/>
        </p:blipFill>
        <p:spPr>
          <a:xfrm>
            <a:off x="1917700" y="3453279"/>
            <a:ext cx="7162799" cy="3124200"/>
          </a:xfrm>
          <a:prstGeom prst="rect">
            <a:avLst/>
          </a:prstGeom>
        </p:spPr>
      </p:pic>
    </p:spTree>
    <p:extLst>
      <p:ext uri="{BB962C8B-B14F-4D97-AF65-F5344CB8AC3E}">
        <p14:creationId xmlns:p14="http://schemas.microsoft.com/office/powerpoint/2010/main" val="3416507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2352040"/>
            <a:ext cx="9140825" cy="2880789"/>
          </a:xfrm>
          <a:prstGeom prst="rect">
            <a:avLst/>
          </a:prstGeom>
        </p:spPr>
        <p:txBody>
          <a:bodyPr vert="horz" wrap="square" lIns="0" tIns="0" rIns="0" bIns="0" rtlCol="0">
            <a:spAutoFit/>
          </a:bodyPr>
          <a:lstStyle/>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编码时将</a:t>
            </a:r>
            <a:r>
              <a:rPr lang="zh-CN" altLang="en-US" sz="2400" spc="-5">
                <a:latin typeface="Times New Roman" panose="02020603050405020304" charset="0"/>
                <a:ea typeface="楷体" panose="02010609060101010101" charset="-122"/>
                <a:cs typeface="新宋体" panose="02010609030101010101" charset="-122"/>
              </a:rPr>
              <a:t>待编码数据按要求先分组</a:t>
            </a:r>
            <a:r>
              <a:rPr lang="zh-CN" altLang="en-US" sz="2400" spc="-5" smtClean="0">
                <a:latin typeface="Times New Roman" panose="02020603050405020304" charset="0"/>
                <a:ea typeface="楷体" panose="02010609060101010101" charset="-122"/>
                <a:cs typeface="新宋体" panose="02010609030101010101" charset="-122"/>
              </a:rPr>
              <a:t>，再根据</a:t>
            </a:r>
            <a:r>
              <a:rPr lang="zh-CN" altLang="en-US" sz="2400" spc="-5">
                <a:latin typeface="Times New Roman" panose="02020603050405020304" charset="0"/>
                <a:ea typeface="楷体" panose="02010609060101010101" charset="-122"/>
                <a:cs typeface="新宋体" panose="02010609030101010101" charset="-122"/>
              </a:rPr>
              <a:t>规则利用原始信息产生监督信息。在解码的时候，需要同样</a:t>
            </a:r>
            <a:r>
              <a:rPr lang="zh-CN" altLang="en-US" sz="2400" spc="-5" smtClean="0">
                <a:latin typeface="Times New Roman" panose="02020603050405020304" charset="0"/>
                <a:ea typeface="楷体" panose="02010609060101010101" charset="-122"/>
                <a:cs typeface="新宋体" panose="02010609030101010101" charset="-122"/>
              </a:rPr>
              <a:t>根据</a:t>
            </a:r>
            <a:r>
              <a:rPr lang="en-US" altLang="zh-CN" sz="2400" spc="-5" smtClean="0">
                <a:latin typeface="Times New Roman" panose="02020603050405020304" charset="0"/>
                <a:ea typeface="楷体" panose="02010609060101010101" charset="-122"/>
                <a:cs typeface="新宋体" panose="02010609030101010101" charset="-122"/>
              </a:rPr>
              <a:t>3</a:t>
            </a:r>
            <a:r>
              <a:rPr lang="zh-CN" altLang="en-US" sz="2400" spc="-5">
                <a:latin typeface="Times New Roman" panose="02020603050405020304" charset="0"/>
                <a:ea typeface="楷体" panose="02010609060101010101" charset="-122"/>
                <a:cs typeface="新宋体" panose="02010609030101010101" charset="-122"/>
              </a:rPr>
              <a:t>个规则，来判断到底是是否有错，到底是哪个比特出了</a:t>
            </a:r>
            <a:r>
              <a:rPr lang="zh-CN" altLang="en-US" sz="2400" spc="-5" smtClean="0">
                <a:latin typeface="Times New Roman" panose="02020603050405020304" charset="0"/>
                <a:ea typeface="楷体" panose="02010609060101010101" charset="-122"/>
                <a:cs typeface="新宋体" panose="02010609030101010101" charset="-122"/>
              </a:rPr>
              <a:t>错。</a:t>
            </a:r>
            <a:endParaRPr lang="en-US" altLang="zh-CN" sz="2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下</a:t>
            </a:r>
            <a:r>
              <a:rPr lang="zh-CN" altLang="en-US" sz="2400" spc="-5">
                <a:latin typeface="Times New Roman" panose="02020603050405020304" charset="0"/>
                <a:ea typeface="楷体" panose="02010609060101010101" charset="-122"/>
                <a:cs typeface="新宋体" panose="02010609030101010101" charset="-122"/>
              </a:rPr>
              <a:t>表中</a:t>
            </a:r>
            <a:r>
              <a:rPr lang="en-US" altLang="zh-CN" sz="2400" spc="-5">
                <a:latin typeface="Times New Roman" panose="02020603050405020304" charset="0"/>
                <a:ea typeface="楷体" panose="02010609060101010101" charset="-122"/>
                <a:cs typeface="新宋体" panose="02010609030101010101" charset="-122"/>
              </a:rPr>
              <a:t>R1R2R3</a:t>
            </a:r>
            <a:r>
              <a:rPr lang="zh-CN" altLang="en-US" sz="2400" spc="-5">
                <a:latin typeface="Times New Roman" panose="02020603050405020304" charset="0"/>
                <a:ea typeface="楷体" panose="02010609060101010101" charset="-122"/>
                <a:cs typeface="新宋体" panose="02010609030101010101" charset="-122"/>
              </a:rPr>
              <a:t>分别表示</a:t>
            </a:r>
            <a:r>
              <a:rPr lang="zh-CN" altLang="en-US" sz="2400" spc="-5" smtClean="0">
                <a:latin typeface="Times New Roman" panose="02020603050405020304" charset="0"/>
                <a:ea typeface="楷体" panose="02010609060101010101" charset="-122"/>
                <a:cs typeface="新宋体" panose="02010609030101010101" charset="-122"/>
              </a:rPr>
              <a:t>规则</a:t>
            </a:r>
            <a:r>
              <a:rPr lang="en-US" altLang="zh-CN" sz="2400" spc="-5" smtClean="0">
                <a:latin typeface="Times New Roman" panose="02020603050405020304" charset="0"/>
                <a:ea typeface="楷体" panose="02010609060101010101" charset="-122"/>
                <a:cs typeface="新宋体" panose="02010609030101010101" charset="-122"/>
              </a:rPr>
              <a:t>1</a:t>
            </a:r>
            <a:r>
              <a:rPr lang="zh-CN" altLang="en-US" sz="2400" spc="-5">
                <a:latin typeface="Times New Roman" panose="02020603050405020304" charset="0"/>
                <a:ea typeface="楷体" panose="02010609060101010101" charset="-122"/>
                <a:cs typeface="新宋体" panose="02010609030101010101" charset="-122"/>
              </a:rPr>
              <a:t>、</a:t>
            </a:r>
            <a:r>
              <a:rPr lang="zh-CN" altLang="en-US" sz="2400" spc="-5" smtClean="0">
                <a:latin typeface="Times New Roman" panose="02020603050405020304" charset="0"/>
                <a:ea typeface="楷体" panose="02010609060101010101" charset="-122"/>
                <a:cs typeface="新宋体" panose="02010609030101010101" charset="-122"/>
              </a:rPr>
              <a:t>规则</a:t>
            </a:r>
            <a:r>
              <a:rPr lang="en-US" altLang="zh-CN" sz="2400" spc="-5" smtClean="0">
                <a:latin typeface="Times New Roman" panose="02020603050405020304" charset="0"/>
                <a:ea typeface="楷体" panose="02010609060101010101" charset="-122"/>
                <a:cs typeface="新宋体" panose="02010609030101010101" charset="-122"/>
              </a:rPr>
              <a:t>2</a:t>
            </a:r>
            <a:r>
              <a:rPr lang="zh-CN" altLang="en-US" sz="2400" spc="-5">
                <a:latin typeface="Times New Roman" panose="02020603050405020304" charset="0"/>
                <a:ea typeface="楷体" panose="02010609060101010101" charset="-122"/>
                <a:cs typeface="新宋体" panose="02010609030101010101" charset="-122"/>
              </a:rPr>
              <a:t>、规则</a:t>
            </a:r>
            <a:r>
              <a:rPr lang="en-US" altLang="zh-CN" sz="2400" spc="-5">
                <a:latin typeface="Times New Roman" panose="02020603050405020304" charset="0"/>
                <a:ea typeface="楷体" panose="02010609060101010101" charset="-122"/>
                <a:cs typeface="新宋体" panose="02010609030101010101" charset="-122"/>
              </a:rPr>
              <a:t>3</a:t>
            </a:r>
            <a:r>
              <a:rPr lang="zh-CN" altLang="en-US" sz="2400" spc="-5">
                <a:latin typeface="Times New Roman" panose="02020603050405020304" charset="0"/>
                <a:ea typeface="楷体" panose="02010609060101010101" charset="-122"/>
                <a:cs typeface="新宋体" panose="02010609030101010101" charset="-122"/>
              </a:rPr>
              <a:t>，满足对应的规则，则值为</a:t>
            </a:r>
            <a:r>
              <a:rPr lang="en-US" altLang="zh-CN" sz="2400" spc="-5">
                <a:latin typeface="Times New Roman" panose="02020603050405020304" charset="0"/>
                <a:ea typeface="楷体" panose="02010609060101010101" charset="-122"/>
                <a:cs typeface="新宋体" panose="02010609030101010101" charset="-122"/>
              </a:rPr>
              <a:t>0</a:t>
            </a:r>
            <a:r>
              <a:rPr lang="zh-CN" altLang="en-US" sz="2400" spc="-5">
                <a:latin typeface="Times New Roman" panose="02020603050405020304" charset="0"/>
                <a:ea typeface="楷体" panose="02010609060101010101" charset="-122"/>
                <a:cs typeface="新宋体" panose="02010609030101010101" charset="-122"/>
              </a:rPr>
              <a:t>，不满足则值为</a:t>
            </a:r>
            <a:r>
              <a:rPr lang="en-US" altLang="zh-CN" sz="2400" spc="-5">
                <a:latin typeface="Times New Roman" panose="02020603050405020304" charset="0"/>
                <a:ea typeface="楷体" panose="02010609060101010101" charset="-122"/>
                <a:cs typeface="新宋体" panose="02010609030101010101" charset="-122"/>
              </a:rPr>
              <a:t>1</a:t>
            </a:r>
            <a:r>
              <a:rPr lang="zh-CN" altLang="en-US" sz="2400" spc="-5">
                <a:latin typeface="Times New Roman" panose="02020603050405020304" charset="0"/>
                <a:ea typeface="楷体" panose="02010609060101010101" charset="-122"/>
                <a:cs typeface="新宋体" panose="02010609030101010101" charset="-122"/>
              </a:rPr>
              <a:t>。通过计算接收的</a:t>
            </a:r>
            <a:r>
              <a:rPr lang="en-US" altLang="zh-CN" sz="2400" spc="-5">
                <a:latin typeface="Times New Roman" panose="02020603050405020304" charset="0"/>
                <a:ea typeface="楷体" panose="02010609060101010101" charset="-122"/>
                <a:cs typeface="新宋体" panose="02010609030101010101" charset="-122"/>
              </a:rPr>
              <a:t>7bit</a:t>
            </a:r>
            <a:r>
              <a:rPr lang="zh-CN" altLang="en-US" sz="2400" spc="-5">
                <a:latin typeface="Times New Roman" panose="02020603050405020304" charset="0"/>
                <a:ea typeface="楷体" panose="02010609060101010101" charset="-122"/>
                <a:cs typeface="新宋体" panose="02010609030101010101" charset="-122"/>
              </a:rPr>
              <a:t>的数据之间是否满足规则</a:t>
            </a:r>
            <a:r>
              <a:rPr lang="en-US" altLang="zh-CN" sz="2400" spc="-5">
                <a:latin typeface="Times New Roman" panose="02020603050405020304" charset="0"/>
                <a:ea typeface="楷体" panose="02010609060101010101" charset="-122"/>
                <a:cs typeface="新宋体" panose="02010609030101010101" charset="-122"/>
              </a:rPr>
              <a:t>R1R2R3</a:t>
            </a:r>
            <a:r>
              <a:rPr lang="zh-CN" altLang="en-US" sz="2400" spc="-5">
                <a:latin typeface="Times New Roman" panose="02020603050405020304" charset="0"/>
                <a:ea typeface="楷体" panose="02010609060101010101" charset="-122"/>
                <a:cs typeface="新宋体" panose="02010609030101010101" charset="-122"/>
              </a:rPr>
              <a:t>，就可以知道是哪个</a:t>
            </a:r>
            <a:r>
              <a:rPr lang="en-US" altLang="zh-CN" sz="2400" spc="-5">
                <a:latin typeface="Times New Roman" panose="02020603050405020304" charset="0"/>
                <a:ea typeface="楷体" panose="02010609060101010101" charset="-122"/>
                <a:cs typeface="新宋体" panose="02010609030101010101" charset="-122"/>
              </a:rPr>
              <a:t>bit</a:t>
            </a:r>
            <a:r>
              <a:rPr lang="zh-CN" altLang="en-US" sz="2400" spc="-5">
                <a:latin typeface="Times New Roman" panose="02020603050405020304" charset="0"/>
                <a:ea typeface="楷体" panose="02010609060101010101" charset="-122"/>
                <a:cs typeface="新宋体" panose="02010609030101010101" charset="-122"/>
              </a:rPr>
              <a:t>在传输的时候出错。</a:t>
            </a:r>
            <a:endParaRPr lang="zh-CN" altLang="en-US" sz="2400" spc="-5" dirty="0">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1525" y="127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pic>
        <p:nvPicPr>
          <p:cNvPr id="3" name="图片 2"/>
          <p:cNvPicPr>
            <a:picLocks noChangeAspect="1"/>
          </p:cNvPicPr>
          <p:nvPr/>
        </p:nvPicPr>
        <p:blipFill rotWithShape="1">
          <a:blip r:embed="rId4"/>
          <a:srcRect b="11742"/>
          <a:stretch/>
        </p:blipFill>
        <p:spPr>
          <a:xfrm>
            <a:off x="1308100" y="5229225"/>
            <a:ext cx="8277225" cy="2118468"/>
          </a:xfrm>
          <a:prstGeom prst="rect">
            <a:avLst/>
          </a:prstGeom>
        </p:spPr>
      </p:pic>
    </p:spTree>
    <p:extLst>
      <p:ext uri="{BB962C8B-B14F-4D97-AF65-F5344CB8AC3E}">
        <p14:creationId xmlns:p14="http://schemas.microsoft.com/office/powerpoint/2010/main" val="4025348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2352040"/>
            <a:ext cx="9140825" cy="3841052"/>
          </a:xfrm>
          <a:prstGeom prst="rect">
            <a:avLst/>
          </a:prstGeom>
        </p:spPr>
        <p:txBody>
          <a:bodyPr vert="horz" wrap="square" lIns="0" tIns="0" rIns="0" bIns="0" rtlCol="0">
            <a:spAutoFit/>
          </a:bodyPr>
          <a:lstStyle/>
          <a:p>
            <a:pPr marL="12700" indent="0" defTabSz="0">
              <a:lnSpc>
                <a:spcPct val="130000"/>
              </a:lnSpc>
              <a:buFont typeface="Arial" panose="020B0604020202020204" pitchFamily="34" charset="0"/>
              <a:buNone/>
              <a:tabLst>
                <a:tab pos="423545" algn="l"/>
              </a:tabLst>
            </a:pPr>
            <a:r>
              <a:rPr lang="zh-CN" altLang="en-US" sz="2400" spc="-5">
                <a:latin typeface="Times New Roman" panose="02020603050405020304" charset="0"/>
                <a:ea typeface="楷体" panose="02010609060101010101" charset="-122"/>
                <a:cs typeface="新宋体" panose="02010609030101010101" charset="-122"/>
              </a:rPr>
              <a:t>实例</a:t>
            </a:r>
            <a:r>
              <a:rPr lang="zh-CN" altLang="en-US" sz="2400" spc="-5" smtClean="0">
                <a:latin typeface="Times New Roman" panose="02020603050405020304" charset="0"/>
                <a:ea typeface="楷体" panose="02010609060101010101" charset="-122"/>
                <a:cs typeface="新宋体" panose="02010609030101010101" charset="-122"/>
              </a:rPr>
              <a:t>分析：分组后得到</a:t>
            </a:r>
            <a:r>
              <a:rPr lang="zh-CN" altLang="en-US" sz="2400" spc="-5">
                <a:latin typeface="Times New Roman" panose="02020603050405020304" charset="0"/>
                <a:ea typeface="楷体" panose="02010609060101010101" charset="-122"/>
                <a:cs typeface="新宋体" panose="02010609030101010101" charset="-122"/>
              </a:rPr>
              <a:t>的</a:t>
            </a:r>
            <a:r>
              <a:rPr lang="en-US" altLang="zh-CN" sz="2400" spc="-5">
                <a:latin typeface="Times New Roman" panose="02020603050405020304" charset="0"/>
                <a:ea typeface="楷体" panose="02010609060101010101" charset="-122"/>
                <a:cs typeface="新宋体" panose="02010609030101010101" charset="-122"/>
              </a:rPr>
              <a:t>4bit</a:t>
            </a:r>
            <a:r>
              <a:rPr lang="zh-CN" altLang="en-US" sz="2400" spc="-5">
                <a:latin typeface="Times New Roman" panose="02020603050405020304" charset="0"/>
                <a:ea typeface="楷体" panose="02010609060101010101" charset="-122"/>
                <a:cs typeface="新宋体" panose="02010609030101010101" charset="-122"/>
              </a:rPr>
              <a:t>原始数据</a:t>
            </a:r>
            <a:r>
              <a:rPr lang="zh-CN" altLang="en-US" sz="2400" spc="-5" smtClean="0">
                <a:latin typeface="Times New Roman" panose="02020603050405020304" charset="0"/>
                <a:ea typeface="楷体" panose="02010609060101010101" charset="-122"/>
                <a:cs typeface="新宋体" panose="02010609030101010101" charset="-122"/>
              </a:rPr>
              <a:t>为</a:t>
            </a:r>
            <a:r>
              <a:rPr lang="en-US" altLang="zh-CN" sz="2400" spc="-5" smtClean="0">
                <a:latin typeface="Times New Roman" panose="02020603050405020304" charset="0"/>
                <a:ea typeface="楷体" panose="02010609060101010101" charset="-122"/>
                <a:cs typeface="新宋体" panose="02010609030101010101" charset="-122"/>
              </a:rPr>
              <a:t> (</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3</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)=[1 0 1 1]</a:t>
            </a:r>
            <a:r>
              <a:rPr lang="zh-CN" altLang="en-US" sz="2400" spc="-5">
                <a:latin typeface="Times New Roman" panose="02020603050405020304" charset="0"/>
                <a:ea typeface="楷体" panose="02010609060101010101" charset="-122"/>
                <a:cs typeface="新宋体" panose="02010609030101010101" charset="-122"/>
              </a:rPr>
              <a:t>，然后根据规则</a:t>
            </a:r>
            <a:r>
              <a:rPr lang="en-US" altLang="zh-CN" sz="2400" spc="-5">
                <a:latin typeface="Times New Roman" panose="02020603050405020304" charset="0"/>
                <a:ea typeface="楷体" panose="02010609060101010101" charset="-122"/>
                <a:cs typeface="新宋体" panose="02010609030101010101" charset="-122"/>
              </a:rPr>
              <a:t>R1R2R3</a:t>
            </a:r>
            <a:r>
              <a:rPr lang="en-US" altLang="zh-CN" sz="2400" spc="-5" smtClean="0">
                <a:latin typeface="Times New Roman" panose="02020603050405020304" charset="0"/>
                <a:ea typeface="楷体" panose="02010609060101010101" charset="-122"/>
                <a:cs typeface="新宋体" panose="02010609030101010101" charset="-122"/>
              </a:rPr>
              <a:t>(</a:t>
            </a:r>
            <a:r>
              <a:rPr lang="zh-CN" altLang="en-US" sz="2000" spc="-5" smtClean="0">
                <a:latin typeface="Times New Roman" panose="02020603050405020304" charset="0"/>
                <a:ea typeface="楷体" panose="02010609060101010101" charset="-122"/>
                <a:cs typeface="新宋体" panose="02010609030101010101" charset="-122"/>
              </a:rPr>
              <a:t>参考</a:t>
            </a:r>
            <a:r>
              <a:rPr lang="zh-CN" altLang="en-US" sz="2000" spc="-5">
                <a:latin typeface="Times New Roman" panose="02020603050405020304" charset="0"/>
                <a:ea typeface="楷体" panose="02010609060101010101" charset="-122"/>
                <a:cs typeface="新宋体" panose="02010609030101010101" charset="-122"/>
              </a:rPr>
              <a:t>表</a:t>
            </a:r>
            <a:r>
              <a:rPr lang="en-US" altLang="zh-CN" sz="2000" spc="-5">
                <a:latin typeface="Times New Roman" panose="02020603050405020304" charset="0"/>
                <a:ea typeface="楷体" panose="02010609060101010101" charset="-122"/>
                <a:cs typeface="新宋体" panose="02010609030101010101" charset="-122"/>
              </a:rPr>
              <a:t>1</a:t>
            </a:r>
            <a:r>
              <a:rPr lang="en-US" altLang="zh-CN" sz="2400" spc="-5" smtClean="0">
                <a:latin typeface="Times New Roman" panose="02020603050405020304" charset="0"/>
                <a:ea typeface="楷体" panose="02010609060101010101" charset="-122"/>
                <a:cs typeface="新宋体" panose="02010609030101010101" charset="-122"/>
              </a:rPr>
              <a:t>)</a:t>
            </a:r>
            <a:r>
              <a:rPr lang="zh-CN" altLang="en-US" sz="2400" spc="-5" smtClean="0">
                <a:latin typeface="Times New Roman" panose="02020603050405020304" charset="0"/>
                <a:ea typeface="楷体" panose="02010609060101010101" charset="-122"/>
                <a:cs typeface="新宋体" panose="02010609030101010101" charset="-122"/>
              </a:rPr>
              <a:t>，监督</a:t>
            </a:r>
            <a:r>
              <a:rPr lang="zh-CN" altLang="en-US" sz="2400" spc="-5">
                <a:latin typeface="Times New Roman" panose="02020603050405020304" charset="0"/>
                <a:ea typeface="楷体" panose="02010609060101010101" charset="-122"/>
                <a:cs typeface="新宋体" panose="02010609030101010101" charset="-122"/>
              </a:rPr>
              <a:t>位</a:t>
            </a:r>
            <a:r>
              <a:rPr lang="zh-CN" altLang="en-US" sz="2400" spc="-5" smtClean="0">
                <a:latin typeface="Times New Roman" panose="02020603050405020304" charset="0"/>
                <a:ea typeface="楷体" panose="02010609060101010101" charset="-122"/>
                <a:cs typeface="新宋体" panose="02010609030101010101" charset="-122"/>
              </a:rPr>
              <a:t>为</a:t>
            </a:r>
            <a:r>
              <a:rPr lang="en-US" altLang="zh-CN" sz="2400" spc="-5" smtClean="0">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)=[0 0 1]</a:t>
            </a:r>
            <a:r>
              <a:rPr lang="zh-CN" altLang="en-US" sz="2400" spc="-5" smtClean="0">
                <a:latin typeface="Times New Roman" panose="02020603050405020304" charset="0"/>
                <a:ea typeface="楷体" panose="02010609060101010101" charset="-122"/>
                <a:cs typeface="新宋体" panose="02010609030101010101" charset="-122"/>
              </a:rPr>
              <a:t>。编码后得到</a:t>
            </a:r>
            <a:r>
              <a:rPr lang="en-US" altLang="zh-CN" sz="2400" spc="-5">
                <a:latin typeface="Times New Roman" panose="02020603050405020304" charset="0"/>
                <a:ea typeface="楷体" panose="02010609060101010101" charset="-122"/>
                <a:cs typeface="新宋体" panose="02010609030101010101" charset="-122"/>
              </a:rPr>
              <a:t>7bit</a:t>
            </a:r>
            <a:r>
              <a:rPr lang="zh-CN" altLang="en-US" sz="2400" spc="-5">
                <a:latin typeface="Times New Roman" panose="02020603050405020304" charset="0"/>
                <a:ea typeface="楷体" panose="02010609060101010101" charset="-122"/>
                <a:cs typeface="新宋体" panose="02010609030101010101" charset="-122"/>
              </a:rPr>
              <a:t>的数据为</a:t>
            </a:r>
            <a:r>
              <a:rPr lang="en-US" altLang="zh-CN" sz="2400" spc="-5">
                <a:latin typeface="Times New Roman" panose="02020603050405020304" charset="0"/>
                <a:ea typeface="楷体" panose="02010609060101010101" charset="-122"/>
                <a:cs typeface="新宋体" panose="02010609030101010101" charset="-122"/>
              </a:rPr>
              <a:t>[1011 001]</a:t>
            </a:r>
            <a:r>
              <a:rPr lang="zh-CN" altLang="en-US" sz="2400" spc="-5" smtClean="0">
                <a:latin typeface="Times New Roman" panose="02020603050405020304" charset="0"/>
                <a:ea typeface="楷体" panose="02010609060101010101" charset="-122"/>
                <a:cs typeface="新宋体" panose="02010609030101010101" charset="-122"/>
              </a:rPr>
              <a:t>。</a:t>
            </a:r>
            <a:endParaRPr lang="en-US" altLang="zh-CN" sz="2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假设在传输</a:t>
            </a:r>
            <a:r>
              <a:rPr lang="zh-CN" altLang="en-US" sz="2400" spc="-5">
                <a:latin typeface="Times New Roman" panose="02020603050405020304" charset="0"/>
                <a:ea typeface="楷体" panose="02010609060101010101" charset="-122"/>
                <a:cs typeface="新宋体" panose="02010609030101010101" charset="-122"/>
              </a:rPr>
              <a:t>过程</a:t>
            </a:r>
            <a:r>
              <a:rPr lang="zh-CN" altLang="en-US" sz="2400" spc="-5" smtClean="0">
                <a:latin typeface="Times New Roman" panose="02020603050405020304" charset="0"/>
                <a:ea typeface="楷体" panose="02010609060101010101" charset="-122"/>
                <a:cs typeface="新宋体" panose="02010609030101010101" charset="-122"/>
              </a:rPr>
              <a:t>中有</a:t>
            </a:r>
            <a:r>
              <a:rPr lang="en-US" altLang="zh-CN" sz="2400" spc="-5">
                <a:latin typeface="Times New Roman" panose="02020603050405020304" charset="0"/>
                <a:ea typeface="楷体" panose="02010609060101010101" charset="-122"/>
                <a:cs typeface="新宋体" panose="02010609030101010101" charset="-122"/>
              </a:rPr>
              <a:t>1</a:t>
            </a:r>
            <a:r>
              <a:rPr lang="zh-CN" altLang="en-US" sz="2400" spc="-5">
                <a:latin typeface="Times New Roman" panose="02020603050405020304" charset="0"/>
                <a:ea typeface="楷体" panose="02010609060101010101" charset="-122"/>
                <a:cs typeface="新宋体" panose="02010609030101010101" charset="-122"/>
              </a:rPr>
              <a:t>个</a:t>
            </a:r>
            <a:r>
              <a:rPr lang="en-US" altLang="zh-CN" sz="2400" spc="-5">
                <a:latin typeface="Times New Roman" panose="02020603050405020304" charset="0"/>
                <a:ea typeface="楷体" panose="02010609060101010101" charset="-122"/>
                <a:cs typeface="新宋体" panose="02010609030101010101" charset="-122"/>
              </a:rPr>
              <a:t>bit</a:t>
            </a:r>
            <a:r>
              <a:rPr lang="zh-CN" altLang="en-US" sz="2400" spc="-5">
                <a:latin typeface="Times New Roman" panose="02020603050405020304" charset="0"/>
                <a:ea typeface="楷体" panose="02010609060101010101" charset="-122"/>
                <a:cs typeface="新宋体" panose="02010609030101010101" charset="-122"/>
              </a:rPr>
              <a:t>传输出错</a:t>
            </a:r>
            <a:r>
              <a:rPr lang="zh-CN" altLang="en-US" sz="2400" spc="-5" smtClean="0">
                <a:latin typeface="Times New Roman" panose="02020603050405020304" charset="0"/>
                <a:ea typeface="楷体" panose="02010609060101010101" charset="-122"/>
                <a:cs typeface="新宋体" panose="02010609030101010101" charset="-122"/>
              </a:rPr>
              <a:t>，从</a:t>
            </a:r>
            <a:r>
              <a:rPr lang="en-US" altLang="zh-CN" sz="2400" spc="-5">
                <a:latin typeface="Times New Roman" panose="02020603050405020304" charset="0"/>
                <a:ea typeface="楷体" panose="02010609060101010101" charset="-122"/>
                <a:cs typeface="新宋体" panose="02010609030101010101" charset="-122"/>
              </a:rPr>
              <a:t>[101</a:t>
            </a:r>
            <a:r>
              <a:rPr lang="en-US" altLang="zh-CN" sz="2400" spc="-5">
                <a:solidFill>
                  <a:srgbClr val="FF0000"/>
                </a:solidFill>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 001]</a:t>
            </a:r>
            <a:r>
              <a:rPr lang="zh-CN" altLang="en-US" sz="2400" spc="-5">
                <a:latin typeface="Times New Roman" panose="02020603050405020304" charset="0"/>
                <a:ea typeface="楷体" panose="02010609060101010101" charset="-122"/>
                <a:cs typeface="新宋体" panose="02010609030101010101" charset="-122"/>
              </a:rPr>
              <a:t>变成了</a:t>
            </a:r>
            <a:r>
              <a:rPr lang="en-US" altLang="zh-CN" sz="2400" spc="-5">
                <a:latin typeface="Times New Roman" panose="02020603050405020304" charset="0"/>
                <a:ea typeface="楷体" panose="02010609060101010101" charset="-122"/>
                <a:cs typeface="新宋体" panose="02010609030101010101" charset="-122"/>
              </a:rPr>
              <a:t>[101</a:t>
            </a:r>
            <a:r>
              <a:rPr lang="en-US" altLang="zh-CN" sz="2400" spc="-5">
                <a:solidFill>
                  <a:srgbClr val="FF0000"/>
                </a:solidFill>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 001]</a:t>
            </a:r>
            <a:r>
              <a:rPr lang="zh-CN" altLang="en-US" sz="2400" spc="-5" smtClean="0">
                <a:latin typeface="Times New Roman" panose="02020603050405020304" charset="0"/>
                <a:ea typeface="楷体" panose="02010609060101010101" charset="-122"/>
                <a:cs typeface="新宋体" panose="02010609030101010101" charset="-122"/>
              </a:rPr>
              <a:t>，在</a:t>
            </a:r>
            <a:r>
              <a:rPr lang="zh-CN" altLang="en-US" sz="2400" spc="-5">
                <a:latin typeface="Times New Roman" panose="02020603050405020304" charset="0"/>
                <a:ea typeface="楷体" panose="02010609060101010101" charset="-122"/>
                <a:cs typeface="新宋体" panose="02010609030101010101" charset="-122"/>
              </a:rPr>
              <a:t>解码的时候，根据接收的数据</a:t>
            </a:r>
            <a:r>
              <a:rPr lang="en-US" altLang="zh-CN" sz="2400" spc="-5">
                <a:latin typeface="Times New Roman" panose="02020603050405020304" charset="0"/>
                <a:ea typeface="楷体" panose="02010609060101010101" charset="-122"/>
                <a:cs typeface="新宋体" panose="02010609030101010101" charset="-122"/>
              </a:rPr>
              <a:t>[1010 001]</a:t>
            </a:r>
            <a:r>
              <a:rPr lang="zh-CN" altLang="en-US" sz="2400" spc="-5">
                <a:latin typeface="Times New Roman" panose="02020603050405020304" charset="0"/>
                <a:ea typeface="楷体" panose="02010609060101010101" charset="-122"/>
                <a:cs typeface="新宋体" panose="02010609030101010101" charset="-122"/>
              </a:rPr>
              <a:t>，代入规则</a:t>
            </a:r>
            <a:r>
              <a:rPr lang="en-US" altLang="zh-CN" sz="2400" spc="-5">
                <a:latin typeface="Times New Roman" panose="02020603050405020304" charset="0"/>
                <a:ea typeface="楷体" panose="02010609060101010101" charset="-122"/>
                <a:cs typeface="新宋体" panose="02010609030101010101" charset="-122"/>
              </a:rPr>
              <a:t>R1R2R3</a:t>
            </a:r>
            <a:r>
              <a:rPr lang="zh-CN" altLang="en-US" sz="2400" spc="-5">
                <a:latin typeface="Times New Roman" panose="02020603050405020304" charset="0"/>
                <a:ea typeface="楷体" panose="02010609060101010101" charset="-122"/>
                <a:cs typeface="新宋体" panose="02010609030101010101" charset="-122"/>
              </a:rPr>
              <a:t>中计算</a:t>
            </a:r>
            <a:r>
              <a:rPr lang="zh-CN" altLang="en-US" sz="2400" spc="-5" smtClean="0">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3</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=0       </a:t>
            </a:r>
            <a:r>
              <a:rPr lang="zh-CN" altLang="en-US" sz="2400" spc="-5" smtClean="0">
                <a:latin typeface="Times New Roman" panose="02020603050405020304" charset="0"/>
                <a:ea typeface="楷体" panose="02010609060101010101" charset="-122"/>
                <a:cs typeface="新宋体" panose="02010609030101010101" charset="-122"/>
              </a:rPr>
              <a:t>规</a:t>
            </a:r>
            <a:r>
              <a:rPr lang="zh-CN" altLang="en-US" sz="2400" spc="-5">
                <a:latin typeface="Times New Roman" panose="02020603050405020304" charset="0"/>
                <a:ea typeface="楷体" panose="02010609060101010101" charset="-122"/>
                <a:cs typeface="新宋体" panose="02010609030101010101" charset="-122"/>
              </a:rPr>
              <a:t>则</a:t>
            </a:r>
            <a:r>
              <a:rPr lang="en-US" altLang="zh-CN" sz="2400" spc="-5" smtClean="0">
                <a:latin typeface="Times New Roman" panose="02020603050405020304" charset="0"/>
                <a:ea typeface="楷体" panose="02010609060101010101" charset="-122"/>
                <a:cs typeface="新宋体" panose="02010609030101010101" charset="-122"/>
              </a:rPr>
              <a:t>R1</a:t>
            </a:r>
          </a:p>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3</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=1       </a:t>
            </a:r>
            <a:r>
              <a:rPr lang="zh-CN" altLang="en-US" sz="2400" spc="-5" smtClean="0">
                <a:latin typeface="Times New Roman" panose="02020603050405020304" charset="0"/>
                <a:ea typeface="楷体" panose="02010609060101010101" charset="-122"/>
                <a:cs typeface="新宋体" panose="02010609030101010101" charset="-122"/>
              </a:rPr>
              <a:t>规则</a:t>
            </a:r>
            <a:r>
              <a:rPr lang="en-US" altLang="zh-CN" sz="2400" spc="-5" smtClean="0">
                <a:latin typeface="Times New Roman" panose="02020603050405020304" charset="0"/>
                <a:ea typeface="楷体" panose="02010609060101010101" charset="-122"/>
                <a:cs typeface="新宋体" panose="02010609030101010101" charset="-122"/>
              </a:rPr>
              <a:t>R2</a:t>
            </a:r>
          </a:p>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𝑏</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3</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1</a:t>
            </a:r>
            <a:r>
              <a:rPr lang="en-US" altLang="zh-CN" sz="2400" spc="-5">
                <a:latin typeface="Times New Roman" panose="02020603050405020304" charset="0"/>
                <a:ea typeface="楷体" panose="02010609060101010101" charset="-122"/>
                <a:cs typeface="新宋体" panose="02010609030101010101" charset="-122"/>
              </a:rPr>
              <a:t>⊕</a:t>
            </a:r>
            <a:r>
              <a:rPr lang="zh-CN" altLang="en-US" sz="2400" spc="-5">
                <a:latin typeface="Times New Roman" panose="02020603050405020304" charset="0"/>
                <a:ea typeface="楷体" panose="02010609060101010101" charset="-122"/>
                <a:cs typeface="新宋体" panose="02010609030101010101" charset="-122"/>
              </a:rPr>
              <a:t>𝑎</a:t>
            </a:r>
            <a:r>
              <a:rPr lang="en-US" altLang="zh-CN" sz="2400" spc="-5" baseline="-25000">
                <a:latin typeface="Times New Roman" panose="02020603050405020304" charset="0"/>
                <a:ea typeface="楷体" panose="02010609060101010101" charset="-122"/>
                <a:cs typeface="新宋体" panose="02010609030101010101" charset="-122"/>
              </a:rPr>
              <a:t>0</a:t>
            </a:r>
            <a:r>
              <a:rPr lang="en-US" altLang="zh-CN" sz="2400" spc="-5">
                <a:latin typeface="Times New Roman" panose="02020603050405020304" charset="0"/>
                <a:ea typeface="楷体" panose="02010609060101010101" charset="-122"/>
                <a:cs typeface="新宋体" panose="02010609030101010101" charset="-122"/>
              </a:rPr>
              <a:t>=1       </a:t>
            </a:r>
            <a:r>
              <a:rPr lang="zh-CN" altLang="en-US" sz="2400" spc="-5">
                <a:latin typeface="Times New Roman" panose="02020603050405020304" charset="0"/>
                <a:ea typeface="楷体" panose="02010609060101010101" charset="-122"/>
                <a:cs typeface="新宋体" panose="02010609030101010101" charset="-122"/>
              </a:rPr>
              <a:t>规则</a:t>
            </a:r>
            <a:r>
              <a:rPr lang="en-US" altLang="zh-CN" sz="2400" spc="-5" smtClean="0">
                <a:latin typeface="Times New Roman" panose="02020603050405020304" charset="0"/>
                <a:ea typeface="楷体" panose="02010609060101010101" charset="-122"/>
                <a:cs typeface="新宋体" panose="02010609030101010101" charset="-122"/>
              </a:rPr>
              <a:t>R3</a:t>
            </a:r>
            <a:endParaRPr lang="zh-CN" altLang="en-US" sz="2400" spc="-5" dirty="0">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1525" y="127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591858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5045" y="2352040"/>
            <a:ext cx="9380855" cy="2880789"/>
          </a:xfrm>
          <a:prstGeom prst="rect">
            <a:avLst/>
          </a:prstGeom>
        </p:spPr>
        <p:txBody>
          <a:bodyPr vert="horz" wrap="square" lIns="0" tIns="0" rIns="0" bIns="0" rtlCol="0">
            <a:spAutoFit/>
          </a:bodyPr>
          <a:lstStyle/>
          <a:p>
            <a:pPr marL="12700" indent="0" defTabSz="0">
              <a:lnSpc>
                <a:spcPct val="130000"/>
              </a:lnSpc>
              <a:buFont typeface="Arial" panose="020B0604020202020204" pitchFamily="34" charset="0"/>
              <a:buNone/>
              <a:tabLst>
                <a:tab pos="423545" algn="l"/>
              </a:tabLst>
            </a:pPr>
            <a:r>
              <a:rPr lang="zh-CN" altLang="en-US" sz="2400" spc="-5">
                <a:latin typeface="Times New Roman" panose="02020603050405020304" charset="0"/>
                <a:ea typeface="楷体" panose="02010609060101010101" charset="-122"/>
                <a:cs typeface="新宋体" panose="02010609030101010101" charset="-122"/>
              </a:rPr>
              <a:t>实例</a:t>
            </a:r>
            <a:r>
              <a:rPr lang="zh-CN" altLang="en-US" sz="2400" spc="-5" smtClean="0">
                <a:latin typeface="Times New Roman" panose="02020603050405020304" charset="0"/>
                <a:ea typeface="楷体" panose="02010609060101010101" charset="-122"/>
                <a:cs typeface="新宋体" panose="02010609030101010101" charset="-122"/>
              </a:rPr>
              <a:t>分析：</a:t>
            </a:r>
            <a:endParaRPr lang="en-US" altLang="zh-CN" sz="2400" spc="-5" smtClean="0">
              <a:latin typeface="Times New Roman" panose="02020603050405020304" charset="0"/>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r>
              <a:rPr lang="zh-CN" altLang="en-US" sz="2400" spc="-5" smtClean="0">
                <a:latin typeface="Times New Roman" panose="02020603050405020304" charset="0"/>
                <a:ea typeface="楷体" panose="02010609060101010101" charset="-122"/>
                <a:cs typeface="新宋体" panose="02010609030101010101" charset="-122"/>
              </a:rPr>
              <a:t>从计算</a:t>
            </a:r>
            <a:r>
              <a:rPr lang="zh-CN" altLang="en-US" sz="2400" spc="-5">
                <a:latin typeface="Times New Roman" panose="02020603050405020304" charset="0"/>
                <a:ea typeface="楷体" panose="02010609060101010101" charset="-122"/>
                <a:cs typeface="新宋体" panose="02010609030101010101" charset="-122"/>
              </a:rPr>
              <a:t>可以发现，数据</a:t>
            </a:r>
            <a:r>
              <a:rPr lang="en-US" altLang="zh-CN" sz="2400" spc="-5">
                <a:latin typeface="Times New Roman" panose="02020603050405020304" charset="0"/>
                <a:ea typeface="楷体" panose="02010609060101010101" charset="-122"/>
                <a:cs typeface="新宋体" panose="02010609030101010101" charset="-122"/>
              </a:rPr>
              <a:t>bit</a:t>
            </a:r>
            <a:r>
              <a:rPr lang="zh-CN" altLang="en-US" sz="2400" spc="-5">
                <a:latin typeface="Times New Roman" panose="02020603050405020304" charset="0"/>
                <a:ea typeface="楷体" panose="02010609060101010101" charset="-122"/>
                <a:cs typeface="新宋体" panose="02010609030101010101" charset="-122"/>
              </a:rPr>
              <a:t>之间的关系满足规则</a:t>
            </a:r>
            <a:r>
              <a:rPr lang="en-US" altLang="zh-CN" sz="2400" spc="-5">
                <a:latin typeface="Times New Roman" panose="02020603050405020304" charset="0"/>
                <a:ea typeface="楷体" panose="02010609060101010101" charset="-122"/>
                <a:cs typeface="新宋体" panose="02010609030101010101" charset="-122"/>
              </a:rPr>
              <a:t>R1</a:t>
            </a:r>
            <a:r>
              <a:rPr lang="zh-CN" altLang="en-US" sz="2400" spc="-5" smtClean="0">
                <a:latin typeface="Times New Roman" panose="02020603050405020304" charset="0"/>
                <a:ea typeface="楷体" panose="02010609060101010101" charset="-122"/>
                <a:cs typeface="新宋体" panose="02010609030101010101" charset="-122"/>
              </a:rPr>
              <a:t>，不</a:t>
            </a:r>
            <a:r>
              <a:rPr lang="zh-CN" altLang="en-US" sz="2400" spc="-5">
                <a:latin typeface="Times New Roman" panose="02020603050405020304" charset="0"/>
                <a:ea typeface="楷体" panose="02010609060101010101" charset="-122"/>
                <a:cs typeface="新宋体" panose="02010609030101010101" charset="-122"/>
              </a:rPr>
              <a:t>满足规则</a:t>
            </a:r>
            <a:r>
              <a:rPr lang="en-US" altLang="zh-CN" sz="2400" spc="-5" smtClean="0">
                <a:latin typeface="Times New Roman" panose="02020603050405020304" charset="0"/>
                <a:ea typeface="楷体" panose="02010609060101010101" charset="-122"/>
                <a:cs typeface="新宋体" panose="02010609030101010101" charset="-122"/>
              </a:rPr>
              <a:t>R2</a:t>
            </a:r>
            <a:r>
              <a:rPr lang="zh-CN" altLang="en-US" sz="2400" spc="-5" smtClean="0">
                <a:latin typeface="Times New Roman" panose="02020603050405020304" charset="0"/>
                <a:ea typeface="楷体" panose="02010609060101010101" charset="-122"/>
                <a:cs typeface="新宋体" panose="02010609030101010101" charset="-122"/>
              </a:rPr>
              <a:t>和</a:t>
            </a:r>
            <a:r>
              <a:rPr lang="en-US" altLang="zh-CN" sz="2400" spc="-5" smtClean="0">
                <a:latin typeface="Times New Roman" panose="02020603050405020304" charset="0"/>
                <a:ea typeface="楷体" panose="02010609060101010101" charset="-122"/>
                <a:cs typeface="新宋体" panose="02010609030101010101" charset="-122"/>
              </a:rPr>
              <a:t>R3</a:t>
            </a:r>
            <a:r>
              <a:rPr lang="zh-CN" altLang="en-US" sz="2400" spc="-5">
                <a:latin typeface="Times New Roman" panose="02020603050405020304" charset="0"/>
                <a:ea typeface="楷体" panose="02010609060101010101" charset="-122"/>
                <a:cs typeface="新宋体" panose="02010609030101010101" charset="-122"/>
              </a:rPr>
              <a:t>。满足规则</a:t>
            </a:r>
            <a:r>
              <a:rPr lang="en-US" altLang="zh-CN" sz="2400" spc="-5">
                <a:latin typeface="Times New Roman" panose="02020603050405020304" charset="0"/>
                <a:ea typeface="楷体" panose="02010609060101010101" charset="-122"/>
                <a:cs typeface="新宋体" panose="02010609030101010101" charset="-122"/>
              </a:rPr>
              <a:t>R1</a:t>
            </a:r>
            <a:r>
              <a:rPr lang="zh-CN" altLang="en-US" sz="2400" spc="-5">
                <a:latin typeface="Times New Roman" panose="02020603050405020304" charset="0"/>
                <a:ea typeface="楷体" panose="02010609060101010101" charset="-122"/>
                <a:cs typeface="新宋体" panose="02010609030101010101" charset="-122"/>
              </a:rPr>
              <a:t>，说明</a:t>
            </a:r>
            <a:r>
              <a:rPr lang="en-US" altLang="zh-CN" sz="2400" spc="-5">
                <a:latin typeface="Times New Roman" panose="02020603050405020304" charset="0"/>
                <a:ea typeface="楷体" panose="02010609060101010101" charset="-122"/>
                <a:cs typeface="新宋体" panose="02010609030101010101" charset="-122"/>
              </a:rPr>
              <a:t>b</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a:t>
            </a:r>
            <a:r>
              <a:rPr lang="en-US" altLang="zh-CN" sz="2400" spc="-5" baseline="-25000">
                <a:latin typeface="Times New Roman" panose="02020603050405020304" charset="0"/>
                <a:ea typeface="楷体" panose="02010609060101010101" charset="-122"/>
                <a:cs typeface="新宋体" panose="02010609030101010101" charset="-122"/>
              </a:rPr>
              <a:t>3</a:t>
            </a:r>
            <a:r>
              <a:rPr lang="en-US" altLang="zh-CN" sz="2400" spc="-5">
                <a:latin typeface="Times New Roman" panose="02020603050405020304" charset="0"/>
                <a:ea typeface="楷体" panose="02010609060101010101" charset="-122"/>
                <a:cs typeface="新宋体" panose="02010609030101010101" charset="-122"/>
              </a:rPr>
              <a:t>,a</a:t>
            </a:r>
            <a:r>
              <a:rPr lang="en-US" altLang="zh-CN" sz="2400" spc="-5" baseline="-25000">
                <a:latin typeface="Times New Roman" panose="02020603050405020304" charset="0"/>
                <a:ea typeface="楷体" panose="02010609060101010101" charset="-122"/>
                <a:cs typeface="新宋体" panose="02010609030101010101" charset="-122"/>
              </a:rPr>
              <a:t>2</a:t>
            </a:r>
            <a:r>
              <a:rPr lang="en-US" altLang="zh-CN" sz="2400" spc="-5">
                <a:latin typeface="Times New Roman" panose="02020603050405020304" charset="0"/>
                <a:ea typeface="楷体" panose="02010609060101010101" charset="-122"/>
                <a:cs typeface="新宋体" panose="02010609030101010101" charset="-122"/>
              </a:rPr>
              <a:t>,a</a:t>
            </a:r>
            <a:r>
              <a:rPr lang="en-US" altLang="zh-CN" sz="2400" spc="-5" baseline="-25000">
                <a:latin typeface="Times New Roman" panose="02020603050405020304" charset="0"/>
                <a:ea typeface="楷体" panose="02010609060101010101" charset="-122"/>
                <a:cs typeface="新宋体" panose="02010609030101010101" charset="-122"/>
              </a:rPr>
              <a:t>1</a:t>
            </a:r>
            <a:r>
              <a:rPr lang="zh-CN" altLang="en-US" sz="2400" spc="-5">
                <a:latin typeface="Times New Roman" panose="02020603050405020304" charset="0"/>
                <a:ea typeface="楷体" panose="02010609060101010101" charset="-122"/>
                <a:cs typeface="新宋体" panose="02010609030101010101" charset="-122"/>
              </a:rPr>
              <a:t>是对的，从而在假设错</a:t>
            </a:r>
            <a:r>
              <a:rPr lang="en-US" altLang="zh-CN" sz="2400" spc="-5">
                <a:latin typeface="Times New Roman" panose="02020603050405020304" charset="0"/>
                <a:ea typeface="楷体" panose="02010609060101010101" charset="-122"/>
                <a:cs typeface="新宋体" panose="02010609030101010101" charset="-122"/>
              </a:rPr>
              <a:t>1bit</a:t>
            </a:r>
            <a:r>
              <a:rPr lang="zh-CN" altLang="en-US" sz="2400" spc="-5">
                <a:latin typeface="Times New Roman" panose="02020603050405020304" charset="0"/>
                <a:ea typeface="楷体" panose="02010609060101010101" charset="-122"/>
                <a:cs typeface="新宋体" panose="02010609030101010101" charset="-122"/>
              </a:rPr>
              <a:t>的情况下，如果同时不满足规则</a:t>
            </a:r>
            <a:r>
              <a:rPr lang="en-US" altLang="zh-CN" sz="2400" spc="-5">
                <a:latin typeface="Times New Roman" panose="02020603050405020304" charset="0"/>
                <a:ea typeface="楷体" panose="02010609060101010101" charset="-122"/>
                <a:cs typeface="新宋体" panose="02010609030101010101" charset="-122"/>
              </a:rPr>
              <a:t>R2</a:t>
            </a:r>
            <a:r>
              <a:rPr lang="zh-CN" altLang="en-US" sz="2400" spc="-5">
                <a:latin typeface="Times New Roman" panose="02020603050405020304" charset="0"/>
                <a:ea typeface="楷体" panose="02010609060101010101" charset="-122"/>
                <a:cs typeface="新宋体" panose="02010609030101010101" charset="-122"/>
              </a:rPr>
              <a:t>和</a:t>
            </a:r>
            <a:r>
              <a:rPr lang="en-US" altLang="zh-CN" sz="2400" spc="-5">
                <a:latin typeface="Times New Roman" panose="02020603050405020304" charset="0"/>
                <a:ea typeface="楷体" panose="02010609060101010101" charset="-122"/>
                <a:cs typeface="新宋体" panose="02010609030101010101" charset="-122"/>
              </a:rPr>
              <a:t>R3</a:t>
            </a:r>
            <a:r>
              <a:rPr lang="zh-CN" altLang="en-US" sz="2400" spc="-5">
                <a:latin typeface="Times New Roman" panose="02020603050405020304" charset="0"/>
                <a:ea typeface="楷体" panose="02010609060101010101" charset="-122"/>
                <a:cs typeface="新宋体" panose="02010609030101010101" charset="-122"/>
              </a:rPr>
              <a:t>，就可以知道是</a:t>
            </a:r>
            <a:r>
              <a:rPr lang="en-US" altLang="zh-CN" sz="2400" spc="-5">
                <a:latin typeface="Times New Roman" panose="02020603050405020304" charset="0"/>
                <a:ea typeface="楷体" panose="02010609060101010101" charset="-122"/>
                <a:cs typeface="新宋体" panose="02010609030101010101" charset="-122"/>
              </a:rPr>
              <a:t>bit a</a:t>
            </a:r>
            <a:r>
              <a:rPr lang="en-US" altLang="zh-CN" sz="2400" spc="-5" baseline="-25000">
                <a:latin typeface="Times New Roman" panose="02020603050405020304" charset="0"/>
                <a:ea typeface="楷体" panose="02010609060101010101" charset="-122"/>
                <a:cs typeface="新宋体" panose="02010609030101010101" charset="-122"/>
              </a:rPr>
              <a:t>0</a:t>
            </a:r>
            <a:r>
              <a:rPr lang="zh-CN" altLang="en-US" sz="2400" spc="-5">
                <a:latin typeface="Times New Roman" panose="02020603050405020304" charset="0"/>
                <a:ea typeface="楷体" panose="02010609060101010101" charset="-122"/>
                <a:cs typeface="新宋体" panose="02010609030101010101" charset="-122"/>
              </a:rPr>
              <a:t>出错了，对比</a:t>
            </a:r>
            <a:r>
              <a:rPr lang="zh-CN" altLang="en-US" sz="2400" spc="-5" smtClean="0">
                <a:latin typeface="Times New Roman" panose="02020603050405020304" charset="0"/>
                <a:ea typeface="楷体" panose="02010609060101010101" charset="-122"/>
                <a:cs typeface="新宋体" panose="02010609030101010101" charset="-122"/>
              </a:rPr>
              <a:t>表中</a:t>
            </a:r>
            <a:r>
              <a:rPr lang="en-US" altLang="zh-CN" sz="2400" spc="-5">
                <a:latin typeface="Times New Roman" panose="02020603050405020304" charset="0"/>
                <a:ea typeface="楷体" panose="02010609060101010101" charset="-122"/>
                <a:cs typeface="新宋体" panose="02010609030101010101" charset="-122"/>
              </a:rPr>
              <a:t>R1R2R3=001</a:t>
            </a:r>
            <a:r>
              <a:rPr lang="zh-CN" altLang="en-US" sz="2400" spc="-5">
                <a:latin typeface="Times New Roman" panose="02020603050405020304" charset="0"/>
                <a:ea typeface="楷体" panose="02010609060101010101" charset="-122"/>
                <a:cs typeface="新宋体" panose="02010609030101010101" charset="-122"/>
              </a:rPr>
              <a:t>时，也可推断是</a:t>
            </a:r>
            <a:r>
              <a:rPr lang="en-US" altLang="zh-CN" sz="2400" spc="-5">
                <a:latin typeface="Times New Roman" panose="02020603050405020304" charset="0"/>
                <a:ea typeface="楷体" panose="02010609060101010101" charset="-122"/>
                <a:cs typeface="新宋体" panose="02010609030101010101" charset="-122"/>
              </a:rPr>
              <a:t>bit a</a:t>
            </a:r>
            <a:r>
              <a:rPr lang="en-US" altLang="zh-CN" sz="2400" spc="-5" baseline="-25000">
                <a:latin typeface="Times New Roman" panose="02020603050405020304" charset="0"/>
                <a:ea typeface="楷体" panose="02010609060101010101" charset="-122"/>
                <a:cs typeface="新宋体" panose="02010609030101010101" charset="-122"/>
              </a:rPr>
              <a:t>0</a:t>
            </a:r>
            <a:r>
              <a:rPr lang="zh-CN" altLang="en-US" sz="2400" spc="-5">
                <a:latin typeface="Times New Roman" panose="02020603050405020304" charset="0"/>
                <a:ea typeface="楷体" panose="02010609060101010101" charset="-122"/>
                <a:cs typeface="新宋体" panose="02010609030101010101" charset="-122"/>
              </a:rPr>
              <a:t>出错了。知道是</a:t>
            </a:r>
            <a:r>
              <a:rPr lang="en-US" altLang="zh-CN" sz="2400" spc="-5">
                <a:latin typeface="Times New Roman" panose="02020603050405020304" charset="0"/>
                <a:ea typeface="楷体" panose="02010609060101010101" charset="-122"/>
                <a:cs typeface="新宋体" panose="02010609030101010101" charset="-122"/>
              </a:rPr>
              <a:t>bit a</a:t>
            </a:r>
            <a:r>
              <a:rPr lang="en-US" altLang="zh-CN" sz="2400" spc="-5" baseline="-25000">
                <a:latin typeface="Times New Roman" panose="02020603050405020304" charset="0"/>
                <a:ea typeface="楷体" panose="02010609060101010101" charset="-122"/>
                <a:cs typeface="新宋体" panose="02010609030101010101" charset="-122"/>
              </a:rPr>
              <a:t>0</a:t>
            </a:r>
            <a:r>
              <a:rPr lang="zh-CN" altLang="en-US" sz="2400" spc="-5">
                <a:latin typeface="Times New Roman" panose="02020603050405020304" charset="0"/>
                <a:ea typeface="楷体" panose="02010609060101010101" charset="-122"/>
                <a:cs typeface="新宋体" panose="02010609030101010101" charset="-122"/>
              </a:rPr>
              <a:t>出错，将</a:t>
            </a:r>
            <a:r>
              <a:rPr lang="en-US" altLang="zh-CN" sz="2400" spc="-5">
                <a:latin typeface="Times New Roman" panose="02020603050405020304" charset="0"/>
                <a:ea typeface="楷体" panose="02010609060101010101" charset="-122"/>
                <a:cs typeface="新宋体" panose="02010609030101010101" charset="-122"/>
              </a:rPr>
              <a:t>bit a</a:t>
            </a:r>
            <a:r>
              <a:rPr lang="en-US" altLang="zh-CN" sz="2400" spc="-5" baseline="-25000">
                <a:latin typeface="Times New Roman" panose="02020603050405020304" charset="0"/>
                <a:ea typeface="楷体" panose="02010609060101010101" charset="-122"/>
                <a:cs typeface="新宋体" panose="02010609030101010101" charset="-122"/>
              </a:rPr>
              <a:t>0</a:t>
            </a:r>
            <a:r>
              <a:rPr lang="zh-CN" altLang="en-US" sz="2400" spc="-5">
                <a:latin typeface="Times New Roman" panose="02020603050405020304" charset="0"/>
                <a:ea typeface="楷体" panose="02010609060101010101" charset="-122"/>
                <a:cs typeface="新宋体" panose="02010609030101010101" charset="-122"/>
              </a:rPr>
              <a:t>取反，可以得到</a:t>
            </a:r>
            <a:r>
              <a:rPr lang="en-US" altLang="zh-CN" sz="2400" spc="-5">
                <a:latin typeface="Times New Roman" panose="02020603050405020304" charset="0"/>
                <a:ea typeface="楷体" panose="02010609060101010101" charset="-122"/>
                <a:cs typeface="新宋体" panose="02010609030101010101" charset="-122"/>
              </a:rPr>
              <a:t>[1011 001]</a:t>
            </a:r>
            <a:r>
              <a:rPr lang="zh-CN" altLang="en-US" sz="2400" spc="-5">
                <a:latin typeface="Times New Roman" panose="02020603050405020304" charset="0"/>
                <a:ea typeface="楷体" panose="02010609060101010101" charset="-122"/>
                <a:cs typeface="新宋体" panose="02010609030101010101" charset="-122"/>
              </a:rPr>
              <a:t>，从而实现数据的纠错</a:t>
            </a:r>
            <a:r>
              <a:rPr lang="zh-CN" altLang="en-US" sz="2400" spc="-5" smtClean="0">
                <a:latin typeface="Times New Roman" panose="02020603050405020304" charset="0"/>
                <a:ea typeface="楷体" panose="02010609060101010101" charset="-122"/>
                <a:cs typeface="新宋体" panose="02010609030101010101" charset="-122"/>
              </a:rPr>
              <a:t>。</a:t>
            </a:r>
            <a:endParaRPr lang="zh-CN" altLang="en-US" sz="2400" spc="-5" dirty="0">
              <a:latin typeface="Times New Roman" panose="02020603050405020304" charset="0"/>
              <a:ea typeface="楷体" panose="02010609060101010101" charset="-122"/>
              <a:cs typeface="新宋体" panose="02010609030101010101" charset="-122"/>
            </a:endParaRPr>
          </a:p>
        </p:txBody>
      </p:sp>
      <p:sp>
        <p:nvSpPr>
          <p:cNvPr id="7" name="object 5"/>
          <p:cNvSpPr txBox="1"/>
          <p:nvPr/>
        </p:nvSpPr>
        <p:spPr>
          <a:xfrm>
            <a:off x="995045" y="1784985"/>
            <a:ext cx="4954905" cy="426079"/>
          </a:xfrm>
          <a:prstGeom prst="rect">
            <a:avLst/>
          </a:prstGeom>
        </p:spPr>
        <p:txBody>
          <a:bodyPr vert="horz" wrap="square" lIns="0" tIns="0" rIns="0" bIns="0" rtlCol="0">
            <a:spAutoFit/>
          </a:bodyPr>
          <a:lstStyle>
            <a:lvl1pPr marL="12700" defTabSz="0">
              <a:lnSpc>
                <a:spcPts val="3750"/>
              </a:lnSpc>
              <a:tabLst>
                <a:tab pos="423545" algn="l"/>
              </a:tabLst>
              <a:defRPr sz="2800" b="1" spc="-5">
                <a:solidFill>
                  <a:srgbClr val="120EB2"/>
                </a:solidFill>
                <a:latin typeface="+mn-ea"/>
                <a:cs typeface="新宋体" panose="02010609030101010101" charset="-122"/>
              </a:defRPr>
            </a:lvl1pPr>
          </a:lstStyle>
          <a:p>
            <a:r>
              <a:rPr dirty="0"/>
              <a:t>信</a:t>
            </a:r>
            <a:r>
              <a:rPr lang="zh-CN" dirty="0"/>
              <a:t>道</a:t>
            </a:r>
            <a:r>
              <a:rPr dirty="0"/>
              <a:t>编码器</a:t>
            </a:r>
            <a:r>
              <a:rPr lang="zh-CN" dirty="0"/>
              <a:t>和信道解码器</a:t>
            </a:r>
          </a:p>
        </p:txBody>
      </p:sp>
      <p:sp>
        <p:nvSpPr>
          <p:cNvPr id="44" name="object 4"/>
          <p:cNvSpPr txBox="1"/>
          <p:nvPr/>
        </p:nvSpPr>
        <p:spPr>
          <a:xfrm>
            <a:off x="771525" y="127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
        <p:nvSpPr>
          <p:cNvPr id="45" name="文本框 44"/>
          <p:cNvSpPr txBox="1"/>
          <p:nvPr/>
        </p:nvSpPr>
        <p:spPr>
          <a:xfrm>
            <a:off x="90170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8.2 压缩模型</a:t>
            </a:r>
          </a:p>
        </p:txBody>
      </p:sp>
      <p:grpSp>
        <p:nvGrpSpPr>
          <p:cNvPr id="41" name="组合 40"/>
          <p:cNvGrpSpPr/>
          <p:nvPr/>
        </p:nvGrpSpPr>
        <p:grpSpPr>
          <a:xfrm>
            <a:off x="-12700" y="1270"/>
            <a:ext cx="4724400" cy="7560310"/>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pic>
        <p:nvPicPr>
          <p:cNvPr id="2" name="图片 1"/>
          <p:cNvPicPr>
            <a:picLocks noChangeAspect="1"/>
          </p:cNvPicPr>
          <p:nvPr/>
        </p:nvPicPr>
        <p:blipFill>
          <a:blip r:embed="rId4"/>
          <a:stretch>
            <a:fillRect/>
          </a:stretch>
        </p:blipFill>
        <p:spPr>
          <a:xfrm>
            <a:off x="1460500" y="5232829"/>
            <a:ext cx="8272989" cy="2115495"/>
          </a:xfrm>
          <a:prstGeom prst="rect">
            <a:avLst/>
          </a:prstGeom>
        </p:spPr>
      </p:pic>
    </p:spTree>
    <p:extLst>
      <p:ext uri="{BB962C8B-B14F-4D97-AF65-F5344CB8AC3E}">
        <p14:creationId xmlns:p14="http://schemas.microsoft.com/office/powerpoint/2010/main" val="1861699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138045" y="4946650"/>
            <a:ext cx="8352155" cy="853440"/>
          </a:xfrm>
          <a:prstGeom prst="rect">
            <a:avLst/>
          </a:prstGeom>
        </p:spPr>
        <p:txBody>
          <a:bodyPr vert="horz" wrap="square" lIns="0" tIns="0" rIns="0" bIns="0" rtlCol="0">
            <a:spAutoFit/>
          </a:bodyPr>
          <a:lstStyle/>
          <a:p>
            <a:pPr marL="12700">
              <a:lnSpc>
                <a:spcPct val="100000"/>
              </a:lnSpc>
            </a:pPr>
            <a:endParaRPr sz="2800" spc="-5" dirty="0">
              <a:latin typeface="新宋体" panose="02010609030101010101" charset="-122"/>
              <a:cs typeface="新宋体" panose="02010609030101010101" charset="-122"/>
            </a:endParaRPr>
          </a:p>
          <a:p>
            <a:pPr marL="12700">
              <a:lnSpc>
                <a:spcPct val="100000"/>
              </a:lnSpc>
            </a:pPr>
            <a:endParaRPr sz="2800">
              <a:latin typeface="新宋体" panose="02010609030101010101" charset="-122"/>
              <a:cs typeface="新宋体" panose="02010609030101010101" charset="-122"/>
            </a:endParaRPr>
          </a:p>
        </p:txBody>
      </p:sp>
      <p:sp>
        <p:nvSpPr>
          <p:cNvPr id="9" name="object 9"/>
          <p:cNvSpPr txBox="1"/>
          <p:nvPr/>
        </p:nvSpPr>
        <p:spPr>
          <a:xfrm>
            <a:off x="941705" y="1772920"/>
            <a:ext cx="8984615" cy="1974850"/>
          </a:xfrm>
          <a:prstGeom prst="rect">
            <a:avLst/>
          </a:prstGeom>
        </p:spPr>
        <p:txBody>
          <a:bodyPr vert="horz" wrap="square" lIns="0" tIns="0" rIns="0" bIns="0" rtlCol="0">
            <a:spAutoFit/>
          </a:bodyPr>
          <a:lstStyle/>
          <a:p>
            <a:pPr marL="12700" defTabSz="0">
              <a:lnSpc>
                <a:spcPct val="100000"/>
              </a:lnSpc>
              <a:tabLst>
                <a:tab pos="423545" algn="l"/>
              </a:tabLst>
            </a:pPr>
            <a:r>
              <a:rPr sz="3200" spc="-5" dirty="0">
                <a:latin typeface="Times New Roman" panose="02020603050405020304" charset="0"/>
                <a:ea typeface="楷体" panose="02010609060101010101" charset="-122"/>
                <a:cs typeface="新宋体" panose="02010609030101010101" charset="-122"/>
              </a:rPr>
              <a:t>信源</a:t>
            </a:r>
            <a:endParaRPr sz="3200">
              <a:latin typeface="Times New Roman" panose="02020603050405020304" charset="0"/>
              <a:ea typeface="楷体" panose="02010609060101010101" charset="-122"/>
              <a:cs typeface="新宋体" panose="02010609030101010101" charset="-122"/>
            </a:endParaRPr>
          </a:p>
          <a:p>
            <a:pPr marL="469900" defTabSz="0">
              <a:lnSpc>
                <a:spcPct val="100000"/>
              </a:lnSpc>
              <a:spcBef>
                <a:spcPts val="1505"/>
              </a:spcBef>
              <a:tabLst>
                <a:tab pos="848360" algn="l"/>
              </a:tabLst>
            </a:pPr>
            <a:r>
              <a:rPr sz="2800" spc="-5" dirty="0">
                <a:latin typeface="Times New Roman" panose="02020603050405020304" charset="0"/>
                <a:ea typeface="楷体" panose="02010609060101010101" charset="-122"/>
                <a:cs typeface="新宋体" panose="02010609030101010101" charset="-122"/>
              </a:rPr>
              <a:t>A=</a:t>
            </a:r>
            <a:r>
              <a:rPr lang="en-US" sz="2800" spc="-5" dirty="0">
                <a:latin typeface="Times New Roman" panose="02020603050405020304" charset="0"/>
                <a:ea typeface="楷体" panose="02010609060101010101" charset="-122"/>
                <a:cs typeface="新宋体" panose="02010609030101010101" charset="-122"/>
              </a:rPr>
              <a:t>{</a:t>
            </a:r>
            <a:r>
              <a:rPr sz="2800" i="1" dirty="0">
                <a:latin typeface="Times New Roman" panose="02020603050405020304" charset="0"/>
                <a:ea typeface="楷体" panose="02010609060101010101" charset="-122"/>
                <a:cs typeface="新宋体" panose="02010609030101010101" charset="-122"/>
              </a:rPr>
              <a:t>a</a:t>
            </a:r>
            <a:r>
              <a:rPr sz="2850" spc="-7" baseline="-20000" dirty="0">
                <a:latin typeface="Times New Roman" panose="02020603050405020304" charset="0"/>
                <a:ea typeface="楷体" panose="02010609060101010101" charset="-122"/>
                <a:cs typeface="新宋体" panose="02010609030101010101" charset="-122"/>
              </a:rPr>
              <a:t>1</a:t>
            </a:r>
            <a:r>
              <a:rPr sz="2800" spc="-5" dirty="0">
                <a:latin typeface="Times New Roman" panose="02020603050405020304" charset="0"/>
                <a:ea typeface="楷体" panose="02010609060101010101" charset="-122"/>
                <a:cs typeface="新宋体" panose="02010609030101010101" charset="-122"/>
              </a:rPr>
              <a:t>,</a:t>
            </a:r>
            <a:r>
              <a:rPr sz="2800" i="1" dirty="0">
                <a:latin typeface="Times New Roman" panose="02020603050405020304" charset="0"/>
                <a:ea typeface="楷体" panose="02010609060101010101" charset="-122"/>
                <a:cs typeface="新宋体" panose="02010609030101010101" charset="-122"/>
              </a:rPr>
              <a:t>a</a:t>
            </a:r>
            <a:r>
              <a:rPr sz="2850" spc="-7" baseline="-20000" dirty="0">
                <a:latin typeface="Times New Roman" panose="02020603050405020304" charset="0"/>
                <a:ea typeface="楷体" panose="02010609060101010101" charset="-122"/>
                <a:cs typeface="新宋体" panose="02010609030101010101" charset="-122"/>
              </a:rPr>
              <a:t>2</a:t>
            </a:r>
            <a:r>
              <a:rPr sz="2800" dirty="0">
                <a:latin typeface="Times New Roman" panose="02020603050405020304" charset="0"/>
                <a:ea typeface="楷体" panose="02010609060101010101" charset="-122"/>
                <a:cs typeface="新宋体" panose="02010609030101010101" charset="-122"/>
              </a:rPr>
              <a:t>,</a:t>
            </a:r>
            <a:r>
              <a:rPr sz="2800" spc="-10" dirty="0">
                <a:latin typeface="Times New Roman" panose="02020603050405020304" charset="0"/>
                <a:ea typeface="楷体" panose="02010609060101010101" charset="-122"/>
                <a:cs typeface="Times New Roman" panose="02020603050405020304"/>
              </a:rPr>
              <a:t>…</a:t>
            </a:r>
            <a:r>
              <a:rPr sz="2800" spc="-5" dirty="0">
                <a:latin typeface="Times New Roman" panose="02020603050405020304" charset="0"/>
                <a:ea typeface="楷体" panose="02010609060101010101" charset="-122"/>
                <a:cs typeface="新宋体" panose="02010609030101010101" charset="-122"/>
              </a:rPr>
              <a:t>,</a:t>
            </a:r>
            <a:r>
              <a:rPr sz="2800" i="1" dirty="0">
                <a:latin typeface="Times New Roman" panose="02020603050405020304" charset="0"/>
                <a:ea typeface="楷体" panose="02010609060101010101" charset="-122"/>
                <a:cs typeface="新宋体" panose="02010609030101010101" charset="-122"/>
              </a:rPr>
              <a:t>a</a:t>
            </a:r>
            <a:r>
              <a:rPr lang="en-US" sz="2850" spc="-7" baseline="-20000" dirty="0">
                <a:latin typeface="Times New Roman" panose="02020603050405020304" charset="0"/>
                <a:ea typeface="楷体" panose="02010609060101010101" charset="-122"/>
                <a:cs typeface="新宋体" panose="02010609030101010101" charset="-122"/>
              </a:rPr>
              <a:t>N</a:t>
            </a:r>
            <a:r>
              <a:rPr lang="en-US" sz="2800" spc="-5" dirty="0">
                <a:latin typeface="Times New Roman" panose="02020603050405020304" charset="0"/>
                <a:ea typeface="楷体" panose="02010609060101010101" charset="-122"/>
                <a:cs typeface="新宋体" panose="02010609030101010101" charset="-122"/>
              </a:rPr>
              <a:t>}</a:t>
            </a:r>
            <a:r>
              <a:rPr sz="2800" spc="-5" dirty="0">
                <a:latin typeface="Times New Roman" panose="02020603050405020304" charset="0"/>
                <a:ea typeface="楷体" panose="02010609060101010101" charset="-122"/>
                <a:cs typeface="新宋体" panose="02010609030101010101" charset="-122"/>
              </a:rPr>
              <a:t>称为信源字母表</a:t>
            </a:r>
            <a:endParaRPr sz="2800">
              <a:latin typeface="Times New Roman" panose="02020603050405020304" charset="0"/>
              <a:ea typeface="楷体" panose="02010609060101010101" charset="-122"/>
              <a:cs typeface="新宋体" panose="02010609030101010101" charset="-122"/>
            </a:endParaRPr>
          </a:p>
          <a:p>
            <a:pPr marL="469900" defTabSz="0">
              <a:lnSpc>
                <a:spcPct val="100000"/>
              </a:lnSpc>
              <a:spcBef>
                <a:spcPts val="1860"/>
              </a:spcBef>
              <a:tabLst>
                <a:tab pos="847725" algn="l"/>
              </a:tabLst>
            </a:pPr>
            <a:r>
              <a:rPr sz="2800" spc="-5" dirty="0">
                <a:latin typeface="Times New Roman" panose="02020603050405020304" charset="0"/>
                <a:ea typeface="楷体" panose="02010609060101010101" charset="-122"/>
                <a:cs typeface="新宋体" panose="02010609030101010101" charset="-122"/>
              </a:rPr>
              <a:t>信源产生符号</a:t>
            </a:r>
            <a:r>
              <a:rPr sz="2800" i="1" spc="-5" dirty="0">
                <a:latin typeface="Times New Roman" panose="02020603050405020304" charset="0"/>
                <a:ea typeface="楷体" panose="02010609060101010101" charset="-122"/>
                <a:cs typeface="新宋体" panose="02010609030101010101" charset="-122"/>
              </a:rPr>
              <a:t>a</a:t>
            </a:r>
            <a:r>
              <a:rPr lang="en-US" sz="2850" i="1" spc="-7" baseline="-20000" dirty="0">
                <a:latin typeface="Times New Roman" panose="02020603050405020304" charset="0"/>
                <a:ea typeface="楷体" panose="02010609060101010101" charset="-122"/>
                <a:cs typeface="新宋体" panose="02010609030101010101" charset="-122"/>
              </a:rPr>
              <a:t>i</a:t>
            </a:r>
            <a:r>
              <a:rPr sz="2800" spc="-5" dirty="0">
                <a:latin typeface="Times New Roman" panose="02020603050405020304" charset="0"/>
                <a:ea typeface="楷体" panose="02010609060101010101" charset="-122"/>
                <a:cs typeface="新宋体" panose="02010609030101010101" charset="-122"/>
              </a:rPr>
              <a:t>的事件概率是</a:t>
            </a:r>
            <a:r>
              <a:rPr sz="2800" i="1" spc="-5" dirty="0">
                <a:latin typeface="Times New Roman" panose="02020603050405020304" charset="0"/>
                <a:ea typeface="楷体" panose="02010609060101010101" charset="-122"/>
                <a:cs typeface="新宋体" panose="02010609030101010101" charset="-122"/>
              </a:rPr>
              <a:t>P</a:t>
            </a:r>
            <a:r>
              <a:rPr sz="2800" spc="-5" dirty="0">
                <a:latin typeface="Times New Roman" panose="02020603050405020304" charset="0"/>
                <a:ea typeface="楷体" panose="02010609060101010101" charset="-122"/>
                <a:cs typeface="新宋体" panose="02010609030101010101" charset="-122"/>
              </a:rPr>
              <a:t>(</a:t>
            </a:r>
            <a:r>
              <a:rPr sz="2800" i="1" spc="-5" dirty="0">
                <a:latin typeface="Times New Roman" panose="02020603050405020304" charset="0"/>
                <a:ea typeface="楷体" panose="02010609060101010101" charset="-122"/>
                <a:cs typeface="新宋体" panose="02010609030101010101" charset="-122"/>
              </a:rPr>
              <a:t>a</a:t>
            </a:r>
            <a:r>
              <a:rPr lang="en-US" sz="2850" i="1" spc="-7" baseline="-20000" dirty="0">
                <a:latin typeface="Times New Roman" panose="02020603050405020304" charset="0"/>
                <a:ea typeface="楷体" panose="02010609060101010101" charset="-122"/>
                <a:cs typeface="新宋体" panose="02010609030101010101" charset="-122"/>
              </a:rPr>
              <a:t>i</a:t>
            </a:r>
            <a:r>
              <a:rPr sz="2800" dirty="0">
                <a:latin typeface="Times New Roman" panose="02020603050405020304" charset="0"/>
                <a:ea typeface="楷体" panose="02010609060101010101" charset="-122"/>
                <a:cs typeface="新宋体" panose="02010609030101010101" charset="-122"/>
              </a:rPr>
              <a:t>),且</a:t>
            </a:r>
            <a:endParaRPr sz="2800">
              <a:latin typeface="Times New Roman" panose="02020603050405020304" charset="0"/>
              <a:ea typeface="楷体" panose="02010609060101010101" charset="-122"/>
              <a:cs typeface="新宋体" panose="02010609030101010101" charset="-122"/>
            </a:endParaRPr>
          </a:p>
          <a:p>
            <a:pPr marL="95885" algn="ctr">
              <a:lnSpc>
                <a:spcPct val="100000"/>
              </a:lnSpc>
              <a:spcBef>
                <a:spcPts val="125"/>
              </a:spcBef>
            </a:pPr>
            <a:endParaRPr sz="1250">
              <a:latin typeface="Times New Roman" panose="02020603050405020304" charset="0"/>
              <a:ea typeface="楷体" panose="02010609060101010101" charset="-122"/>
              <a:cs typeface="Times New Roman" panose="02020603050405020304"/>
            </a:endParaRPr>
          </a:p>
        </p:txBody>
      </p:sp>
      <p:sp>
        <p:nvSpPr>
          <p:cNvPr id="11" name="object 11"/>
          <p:cNvSpPr txBox="1"/>
          <p:nvPr/>
        </p:nvSpPr>
        <p:spPr>
          <a:xfrm>
            <a:off x="1442085" y="4550410"/>
            <a:ext cx="8903335" cy="1527175"/>
          </a:xfrm>
          <a:prstGeom prst="rect">
            <a:avLst/>
          </a:prstGeom>
        </p:spPr>
        <p:txBody>
          <a:bodyPr vert="horz" wrap="square" lIns="0" tIns="0" rIns="0" bIns="0" rtlCol="0">
            <a:spAutoFit/>
          </a:bodyPr>
          <a:lstStyle/>
          <a:p>
            <a:pPr marL="12700">
              <a:lnSpc>
                <a:spcPct val="130000"/>
              </a:lnSpc>
              <a:spcBef>
                <a:spcPts val="0"/>
              </a:spcBef>
              <a:spcAft>
                <a:spcPts val="0"/>
              </a:spcAft>
            </a:pPr>
            <a:r>
              <a:rPr sz="2800" spc="-5" dirty="0">
                <a:latin typeface="Times New Roman" panose="02020603050405020304" charset="0"/>
                <a:ea typeface="楷体" panose="02010609060101010101" charset="-122"/>
                <a:cs typeface="新宋体" panose="02010609030101010101" charset="-122"/>
                <a:sym typeface="+mn-ea"/>
              </a:rPr>
              <a:t>一个</a:t>
            </a:r>
            <a:r>
              <a:rPr lang="en-US" sz="2800" spc="-5" dirty="0">
                <a:latin typeface="Times New Roman" panose="02020603050405020304" charset="0"/>
                <a:ea typeface="楷体" panose="02010609060101010101" charset="-122"/>
                <a:cs typeface="新宋体" panose="02010609030101010101" charset="-122"/>
                <a:sym typeface="+mn-ea"/>
              </a:rPr>
              <a:t>N</a:t>
            </a:r>
            <a:r>
              <a:rPr sz="2800" spc="-5" dirty="0">
                <a:latin typeface="Times New Roman" panose="02020603050405020304" charset="0"/>
                <a:ea typeface="楷体" panose="02010609060101010101" charset="-122"/>
                <a:cs typeface="新宋体" panose="02010609030101010101" charset="-122"/>
                <a:sym typeface="+mn-ea"/>
              </a:rPr>
              <a:t>×1向量</a:t>
            </a:r>
            <a:r>
              <a:rPr lang="en-US" sz="2800" spc="-5" dirty="0">
                <a:latin typeface="Times New Roman" panose="02020603050405020304" charset="0"/>
                <a:ea typeface="楷体" panose="02010609060101010101" charset="-122"/>
                <a:cs typeface="新宋体" panose="02010609030101010101" charset="-122"/>
                <a:sym typeface="+mn-ea"/>
              </a:rPr>
              <a:t>{</a:t>
            </a:r>
            <a:r>
              <a:rPr lang="en-US" sz="2800" i="1" spc="-5" dirty="0">
                <a:latin typeface="Times New Roman" panose="02020603050405020304" charset="0"/>
                <a:ea typeface="楷体" panose="02010609060101010101" charset="-122"/>
                <a:cs typeface="新宋体" panose="02010609030101010101" charset="-122"/>
                <a:sym typeface="+mn-ea"/>
              </a:rPr>
              <a:t>P</a:t>
            </a:r>
            <a:r>
              <a:rPr lang="en-US" sz="2800" spc="-5" dirty="0">
                <a:latin typeface="Times New Roman" panose="02020603050405020304" charset="0"/>
                <a:ea typeface="楷体" panose="02010609060101010101" charset="-122"/>
                <a:cs typeface="新宋体" panose="02010609030101010101" charset="-122"/>
                <a:sym typeface="+mn-ea"/>
              </a:rPr>
              <a:t>(</a:t>
            </a:r>
            <a:r>
              <a:rPr lang="en-US" sz="2800" i="1" spc="-5" dirty="0">
                <a:latin typeface="Times New Roman" panose="02020603050405020304" charset="0"/>
                <a:ea typeface="楷体" panose="02010609060101010101" charset="-122"/>
                <a:cs typeface="新宋体" panose="02010609030101010101" charset="-122"/>
                <a:sym typeface="+mn-ea"/>
              </a:rPr>
              <a:t>a</a:t>
            </a:r>
            <a:r>
              <a:rPr lang="en-US" sz="2800" spc="-5" baseline="-25000" dirty="0">
                <a:latin typeface="Times New Roman" panose="02020603050405020304" charset="0"/>
                <a:ea typeface="楷体" panose="02010609060101010101" charset="-122"/>
                <a:cs typeface="新宋体" panose="02010609030101010101" charset="-122"/>
                <a:sym typeface="+mn-ea"/>
              </a:rPr>
              <a:t>1</a:t>
            </a:r>
            <a:r>
              <a:rPr lang="en-US" sz="2800" spc="-5" dirty="0">
                <a:latin typeface="Times New Roman" panose="02020603050405020304" charset="0"/>
                <a:ea typeface="楷体" panose="02010609060101010101" charset="-122"/>
                <a:cs typeface="新宋体" panose="02010609030101010101" charset="-122"/>
                <a:sym typeface="+mn-ea"/>
              </a:rPr>
              <a:t>),  </a:t>
            </a:r>
            <a:r>
              <a:rPr lang="en-US" sz="2800" i="1" spc="-5" dirty="0">
                <a:latin typeface="Times New Roman" panose="02020603050405020304" charset="0"/>
                <a:ea typeface="楷体" panose="02010609060101010101" charset="-122"/>
                <a:cs typeface="新宋体" panose="02010609030101010101" charset="-122"/>
                <a:sym typeface="+mn-ea"/>
              </a:rPr>
              <a:t>P</a:t>
            </a:r>
            <a:r>
              <a:rPr lang="en-US" sz="2800" spc="-5" dirty="0">
                <a:latin typeface="Times New Roman" panose="02020603050405020304" charset="0"/>
                <a:ea typeface="楷体" panose="02010609060101010101" charset="-122"/>
                <a:cs typeface="新宋体" panose="02010609030101010101" charset="-122"/>
                <a:sym typeface="+mn-ea"/>
              </a:rPr>
              <a:t>(</a:t>
            </a:r>
            <a:r>
              <a:rPr lang="en-US" sz="2800" i="1" spc="-5" dirty="0">
                <a:latin typeface="Times New Roman" panose="02020603050405020304" charset="0"/>
                <a:ea typeface="楷体" panose="02010609060101010101" charset="-122"/>
                <a:cs typeface="新宋体" panose="02010609030101010101" charset="-122"/>
                <a:sym typeface="+mn-ea"/>
              </a:rPr>
              <a:t>a</a:t>
            </a:r>
            <a:r>
              <a:rPr lang="en-US" sz="2800" spc="-5" baseline="-25000" dirty="0">
                <a:latin typeface="Times New Roman" panose="02020603050405020304" charset="0"/>
                <a:ea typeface="楷体" panose="02010609060101010101" charset="-122"/>
                <a:cs typeface="新宋体" panose="02010609030101010101" charset="-122"/>
                <a:sym typeface="+mn-ea"/>
              </a:rPr>
              <a:t>2</a:t>
            </a:r>
            <a:r>
              <a:rPr lang="en-US" sz="2800" spc="-5" dirty="0">
                <a:latin typeface="Times New Roman" panose="02020603050405020304" charset="0"/>
                <a:ea typeface="楷体" panose="02010609060101010101" charset="-122"/>
                <a:cs typeface="新宋体" panose="02010609030101010101" charset="-122"/>
                <a:sym typeface="+mn-ea"/>
              </a:rPr>
              <a:t>)........</a:t>
            </a:r>
            <a:r>
              <a:rPr lang="en-US" sz="2800" i="1" spc="-5" dirty="0">
                <a:latin typeface="Times New Roman" panose="02020603050405020304" charset="0"/>
                <a:ea typeface="楷体" panose="02010609060101010101" charset="-122"/>
                <a:cs typeface="新宋体" panose="02010609030101010101" charset="-122"/>
                <a:sym typeface="+mn-ea"/>
              </a:rPr>
              <a:t>P</a:t>
            </a:r>
            <a:r>
              <a:rPr lang="en-US" sz="2800" spc="-5" dirty="0">
                <a:latin typeface="Times New Roman" panose="02020603050405020304" charset="0"/>
                <a:ea typeface="楷体" panose="02010609060101010101" charset="-122"/>
                <a:cs typeface="新宋体" panose="02010609030101010101" charset="-122"/>
                <a:sym typeface="+mn-ea"/>
              </a:rPr>
              <a:t>(</a:t>
            </a:r>
            <a:r>
              <a:rPr lang="en-US" sz="2800" i="1" spc="-5" dirty="0">
                <a:latin typeface="Times New Roman" panose="02020603050405020304" charset="0"/>
                <a:ea typeface="楷体" panose="02010609060101010101" charset="-122"/>
                <a:cs typeface="新宋体" panose="02010609030101010101" charset="-122"/>
                <a:sym typeface="+mn-ea"/>
              </a:rPr>
              <a:t>a</a:t>
            </a:r>
            <a:r>
              <a:rPr lang="en-US" sz="2800" spc="-5" baseline="-25000" dirty="0">
                <a:latin typeface="Times New Roman" panose="02020603050405020304" charset="0"/>
                <a:ea typeface="楷体" panose="02010609060101010101" charset="-122"/>
                <a:cs typeface="新宋体" panose="02010609030101010101" charset="-122"/>
                <a:sym typeface="+mn-ea"/>
              </a:rPr>
              <a:t>n</a:t>
            </a:r>
            <a:r>
              <a:rPr lang="en-US" sz="2800" spc="-5" dirty="0">
                <a:latin typeface="Times New Roman" panose="02020603050405020304" charset="0"/>
                <a:ea typeface="楷体" panose="02010609060101010101" charset="-122"/>
                <a:cs typeface="新宋体" panose="02010609030101010101" charset="-122"/>
                <a:sym typeface="+mn-ea"/>
              </a:rPr>
              <a:t>)}</a:t>
            </a:r>
            <a:r>
              <a:rPr sz="2800" spc="-5" dirty="0">
                <a:latin typeface="Times New Roman" panose="02020603050405020304" charset="0"/>
                <a:ea typeface="楷体" panose="02010609060101010101" charset="-122"/>
                <a:cs typeface="新宋体" panose="02010609030101010101" charset="-122"/>
              </a:rPr>
              <a:t>用于表示所有</a:t>
            </a:r>
            <a:r>
              <a:rPr sz="2800" spc="-5" dirty="0">
                <a:latin typeface="Times New Roman" panose="02020603050405020304" charset="0"/>
                <a:ea typeface="楷体" panose="02010609060101010101" charset="-122"/>
                <a:cs typeface="新宋体" panose="02010609030101010101" charset="-122"/>
                <a:sym typeface="+mn-ea"/>
              </a:rPr>
              <a:t>信源符号的概率集合</a:t>
            </a:r>
            <a:r>
              <a:rPr lang="zh-CN" sz="2800" spc="-5" dirty="0">
                <a:latin typeface="Times New Roman" panose="02020603050405020304" charset="0"/>
                <a:ea typeface="楷体" panose="02010609060101010101" charset="-122"/>
                <a:cs typeface="新宋体" panose="02010609030101010101" charset="-122"/>
                <a:sym typeface="+mn-ea"/>
              </a:rPr>
              <a:t>，</a:t>
            </a:r>
            <a:r>
              <a:rPr sz="2800" spc="-5" dirty="0">
                <a:latin typeface="Times New Roman" panose="02020603050405020304" charset="0"/>
                <a:ea typeface="楷体" panose="02010609060101010101" charset="-122"/>
                <a:cs typeface="新宋体" panose="02010609030101010101" charset="-122"/>
                <a:sym typeface="+mn-ea"/>
              </a:rPr>
              <a:t>有限总体集合(A,z)完全描述了信息源</a:t>
            </a:r>
            <a:endParaRPr sz="2800">
              <a:latin typeface="Times New Roman" panose="02020603050405020304" charset="0"/>
              <a:ea typeface="楷体" panose="02010609060101010101" charset="-122"/>
              <a:cs typeface="新宋体" panose="02010609030101010101" charset="-122"/>
            </a:endParaRPr>
          </a:p>
          <a:p>
            <a:pPr marL="12700">
              <a:lnSpc>
                <a:spcPts val="3295"/>
              </a:lnSpc>
            </a:pPr>
            <a:endParaRPr lang="zh-CN" sz="2800" spc="-5" dirty="0">
              <a:latin typeface="Times New Roman" panose="02020603050405020304" charset="0"/>
              <a:ea typeface="楷体" panose="02010609060101010101" charset="-122"/>
              <a:cs typeface="新宋体" panose="02010609030101010101" charset="-122"/>
              <a:sym typeface="+mn-ea"/>
            </a:endParaRPr>
          </a:p>
        </p:txBody>
      </p:sp>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2126910414"/>
              </p:ext>
            </p:extLst>
          </p:nvPr>
        </p:nvGraphicFramePr>
        <p:xfrm>
          <a:off x="1849706" y="3525520"/>
          <a:ext cx="1808480" cy="1024890"/>
        </p:xfrm>
        <a:graphic>
          <a:graphicData uri="http://schemas.openxmlformats.org/presentationml/2006/ole">
            <mc:AlternateContent xmlns:mc="http://schemas.openxmlformats.org/markup-compatibility/2006">
              <mc:Choice xmlns:v="urn:schemas-microsoft-com:vml" Requires="v">
                <p:oleObj spid="_x0000_s9318" r:id="rId3" imgW="762000" imgH="431800" progId="Equation.KSEE3">
                  <p:embed/>
                </p:oleObj>
              </mc:Choice>
              <mc:Fallback>
                <p:oleObj r:id="rId3" imgW="762000" imgH="431800" progId="Equation.KSEE3">
                  <p:embed/>
                  <p:pic>
                    <p:nvPicPr>
                      <p:cNvPr id="0" name="图片 1024"/>
                      <p:cNvPicPr/>
                      <p:nvPr/>
                    </p:nvPicPr>
                    <p:blipFill>
                      <a:blip r:embed="rId4"/>
                      <a:stretch>
                        <a:fillRect/>
                      </a:stretch>
                    </p:blipFill>
                    <p:spPr>
                      <a:xfrm>
                        <a:off x="1849706" y="3525520"/>
                        <a:ext cx="1808480" cy="1024890"/>
                      </a:xfrm>
                      <a:prstGeom prst="rect">
                        <a:avLst/>
                      </a:prstGeom>
                    </p:spPr>
                  </p:pic>
                </p:oleObj>
              </mc:Fallback>
            </mc:AlternateContent>
          </a:graphicData>
        </a:graphic>
      </p:graphicFrame>
      <p:sp>
        <p:nvSpPr>
          <p:cNvPr id="45" name="文本框 44"/>
          <p:cNvSpPr txBox="1"/>
          <p:nvPr/>
        </p:nvSpPr>
        <p:spPr>
          <a:xfrm>
            <a:off x="941705" y="116141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a:t>
            </a:r>
          </a:p>
        </p:txBody>
      </p:sp>
      <p:grpSp>
        <p:nvGrpSpPr>
          <p:cNvPr id="20" name="组合 19"/>
          <p:cNvGrpSpPr/>
          <p:nvPr/>
        </p:nvGrpSpPr>
        <p:grpSpPr>
          <a:xfrm>
            <a:off x="-12700" y="1270"/>
            <a:ext cx="4724400" cy="7560310"/>
            <a:chOff x="-4" y="2"/>
            <a:chExt cx="7440" cy="11906"/>
          </a:xfrm>
        </p:grpSpPr>
        <p:sp>
          <p:nvSpPr>
            <p:cNvPr id="21"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22"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44" name="object 4"/>
          <p:cNvSpPr txBox="1"/>
          <p:nvPr/>
        </p:nvSpPr>
        <p:spPr>
          <a:xfrm>
            <a:off x="779145" y="-1143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47420" y="1298575"/>
            <a:ext cx="9424670" cy="3991610"/>
          </a:xfrm>
          <a:prstGeom prst="rect">
            <a:avLst/>
          </a:prstGeom>
        </p:spPr>
        <p:txBody>
          <a:bodyPr vert="horz" wrap="square" lIns="0" tIns="0" rIns="0" bIns="0" rtlCol="0">
            <a:spAutoFit/>
          </a:bodyPr>
          <a:lstStyle/>
          <a:p>
            <a:pPr marL="12700" defTabSz="0">
              <a:lnSpc>
                <a:spcPct val="100000"/>
              </a:lnSpc>
              <a:tabLst>
                <a:tab pos="423545" algn="l"/>
              </a:tabLst>
            </a:pPr>
            <a:r>
              <a:rPr sz="3200" spc="-5" dirty="0">
                <a:latin typeface="+mn-ea"/>
                <a:cs typeface="新宋体" panose="02010609030101010101" charset="-122"/>
              </a:rPr>
              <a:t>图像压缩的方法</a:t>
            </a:r>
            <a:endParaRPr sz="3200">
              <a:latin typeface="+mn-ea"/>
              <a:cs typeface="新宋体" panose="02010609030101010101" charset="-122"/>
            </a:endParaRPr>
          </a:p>
          <a:p>
            <a:pPr marL="469900" marR="9525" defTabSz="0">
              <a:lnSpc>
                <a:spcPct val="102000"/>
              </a:lnSpc>
              <a:spcBef>
                <a:spcPts val="2250"/>
              </a:spcBef>
              <a:tabLst>
                <a:tab pos="891540" algn="l"/>
              </a:tabLst>
            </a:pPr>
            <a:r>
              <a:rPr sz="2800" spc="-5" dirty="0">
                <a:latin typeface="+mn-ea"/>
                <a:cs typeface="新宋体" panose="02010609030101010101" charset="-122"/>
              </a:rPr>
              <a:t>消除冗余数据，从数学角度看，将原始图像转化为从统计角度看尽可能不相关的数据集</a:t>
            </a:r>
            <a:r>
              <a:rPr lang="zh-CN" sz="2800" spc="-5" dirty="0">
                <a:latin typeface="+mn-ea"/>
                <a:cs typeface="新宋体" panose="02010609030101010101" charset="-122"/>
              </a:rPr>
              <a:t>，</a:t>
            </a:r>
            <a:r>
              <a:rPr sz="2800" spc="-5" dirty="0">
                <a:latin typeface="+mn-ea"/>
                <a:cs typeface="新宋体" panose="02010609030101010101" charset="-122"/>
              </a:rPr>
              <a:t>一般分为两类：</a:t>
            </a:r>
            <a:endParaRPr sz="2800">
              <a:latin typeface="+mn-ea"/>
              <a:cs typeface="新宋体" panose="02010609030101010101" charset="-122"/>
            </a:endParaRPr>
          </a:p>
          <a:p>
            <a:pPr marL="927100" marR="254000" defTabSz="0">
              <a:lnSpc>
                <a:spcPct val="102000"/>
              </a:lnSpc>
              <a:spcBef>
                <a:spcPts val="2025"/>
              </a:spcBef>
              <a:tabLst>
                <a:tab pos="1306830" algn="l"/>
              </a:tabLst>
            </a:pPr>
            <a:r>
              <a:rPr sz="2400" b="1" spc="-5" dirty="0">
                <a:solidFill>
                  <a:srgbClr val="FF0000"/>
                </a:solidFill>
                <a:latin typeface="+mn-ea"/>
                <a:cs typeface="新宋体" panose="02010609030101010101" charset="-122"/>
              </a:rPr>
              <a:t>无损压缩</a:t>
            </a:r>
            <a:r>
              <a:rPr sz="2400" spc="-5" dirty="0">
                <a:latin typeface="+mn-ea"/>
                <a:cs typeface="新宋体" panose="02010609030101010101" charset="-122"/>
              </a:rPr>
              <a:t>：在压缩和解压缩过程中没有信息损</a:t>
            </a:r>
            <a:r>
              <a:rPr sz="2400" dirty="0">
                <a:latin typeface="+mn-ea"/>
                <a:cs typeface="新宋体" panose="02010609030101010101" charset="-122"/>
              </a:rPr>
              <a:t>失</a:t>
            </a:r>
            <a:r>
              <a:rPr lang="zh-CN" sz="2400" dirty="0">
                <a:latin typeface="+mn-ea"/>
                <a:cs typeface="新宋体" panose="02010609030101010101" charset="-122"/>
              </a:rPr>
              <a:t>。</a:t>
            </a:r>
          </a:p>
          <a:p>
            <a:pPr marL="927100" marR="5080" defTabSz="0">
              <a:lnSpc>
                <a:spcPct val="100000"/>
              </a:lnSpc>
              <a:spcBef>
                <a:spcPts val="1430"/>
              </a:spcBef>
              <a:tabLst>
                <a:tab pos="1250315" algn="l"/>
              </a:tabLst>
            </a:pPr>
            <a:r>
              <a:rPr sz="2400" b="1" spc="-5" dirty="0">
                <a:solidFill>
                  <a:srgbClr val="FF0000"/>
                </a:solidFill>
                <a:latin typeface="+mn-ea"/>
                <a:cs typeface="新宋体" panose="02010609030101010101" charset="-122"/>
              </a:rPr>
              <a:t>有损压缩</a:t>
            </a:r>
            <a:r>
              <a:rPr sz="2400" spc="-5" dirty="0">
                <a:latin typeface="+mn-ea"/>
                <a:cs typeface="新宋体" panose="02010609030101010101" charset="-122"/>
              </a:rPr>
              <a:t>：能取得较高的压缩率，但压缩后不能通过解压缩恢复原状</a:t>
            </a:r>
            <a:r>
              <a:rPr lang="zh-CN" sz="2400" spc="-5" dirty="0">
                <a:latin typeface="+mn-ea"/>
                <a:cs typeface="新宋体" panose="02010609030101010101" charset="-122"/>
              </a:rPr>
              <a:t>。</a:t>
            </a:r>
          </a:p>
          <a:p>
            <a:pPr marL="29210" marR="5080" indent="20320" defTabSz="0">
              <a:lnSpc>
                <a:spcPct val="100000"/>
              </a:lnSpc>
              <a:spcBef>
                <a:spcPts val="1430"/>
              </a:spcBef>
              <a:tabLst>
                <a:tab pos="1250315" algn="l"/>
              </a:tabLst>
            </a:pPr>
            <a:endParaRPr sz="500" spc="-5" dirty="0">
              <a:latin typeface="+mn-ea"/>
              <a:cs typeface="新宋体" panose="02010609030101010101" charset="-122"/>
            </a:endParaRPr>
          </a:p>
          <a:p>
            <a:pPr marL="29210" marR="5080" indent="20320" defTabSz="0">
              <a:lnSpc>
                <a:spcPct val="100000"/>
              </a:lnSpc>
              <a:spcBef>
                <a:spcPts val="1430"/>
              </a:spcBef>
              <a:tabLst>
                <a:tab pos="1250315" algn="l"/>
              </a:tabLst>
            </a:pPr>
            <a:r>
              <a:rPr sz="2400" spc="-5" dirty="0">
                <a:latin typeface="+mn-ea"/>
                <a:cs typeface="新宋体" panose="02010609030101010101" charset="-122"/>
              </a:rPr>
              <a:t>其它：如根据需要，即可进行无损，也可进行有损压缩的技术；</a:t>
            </a:r>
            <a:endParaRPr lang="zh-CN" sz="2400" spc="-5" dirty="0">
              <a:latin typeface="+mn-ea"/>
              <a:cs typeface="新宋体" panose="02010609030101010101" charset="-122"/>
            </a:endParaRPr>
          </a:p>
        </p:txBody>
      </p:sp>
      <p:sp>
        <p:nvSpPr>
          <p:cNvPr id="10" name="object 4"/>
          <p:cNvSpPr txBox="1"/>
          <p:nvPr/>
        </p:nvSpPr>
        <p:spPr>
          <a:xfrm>
            <a:off x="779145" y="-11430"/>
            <a:ext cx="6607810" cy="1005840"/>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nvGrpSpPr>
          <p:cNvPr id="3" name="组合 2"/>
          <p:cNvGrpSpPr/>
          <p:nvPr/>
        </p:nvGrpSpPr>
        <p:grpSpPr>
          <a:xfrm>
            <a:off x="-2540" y="1270"/>
            <a:ext cx="4724400" cy="7560310"/>
            <a:chOff x="-4" y="2"/>
            <a:chExt cx="7440" cy="11906"/>
          </a:xfrm>
        </p:grpSpPr>
        <p:sp>
          <p:nvSpPr>
            <p:cNvPr id="4"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7"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 name="组合 38"/>
          <p:cNvGrpSpPr/>
          <p:nvPr/>
        </p:nvGrpSpPr>
        <p:grpSpPr>
          <a:xfrm>
            <a:off x="-12700" y="-11430"/>
            <a:ext cx="7568565" cy="7573010"/>
            <a:chOff x="-4" y="-18"/>
            <a:chExt cx="11919" cy="11926"/>
          </a:xfrm>
        </p:grpSpPr>
        <p:grpSp>
          <p:nvGrpSpPr>
            <p:cNvPr id="40" name="组合 39"/>
            <p:cNvGrpSpPr/>
            <p:nvPr/>
          </p:nvGrpSpPr>
          <p:grpSpPr>
            <a:xfrm>
              <a:off x="-4" y="-18"/>
              <a:ext cx="11637" cy="11926"/>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6146" name="文本占位符 32770"/>
          <p:cNvSpPr>
            <a:spLocks noGrp="1"/>
          </p:cNvSpPr>
          <p:nvPr>
            <p:ph idx="1"/>
          </p:nvPr>
        </p:nvSpPr>
        <p:spPr>
          <a:xfrm>
            <a:off x="1285240" y="1822450"/>
            <a:ext cx="8869045" cy="2421890"/>
          </a:xfrm>
        </p:spPr>
        <p:txBody>
          <a:bodyPr anchor="t"/>
          <a:lstStyle/>
          <a:p>
            <a:pPr marL="0" indent="0">
              <a:lnSpc>
                <a:spcPct val="130000"/>
              </a:lnSpc>
              <a:spcBef>
                <a:spcPts val="20"/>
              </a:spcBef>
              <a:spcAft>
                <a:spcPts val="0"/>
              </a:spcAft>
              <a:buClrTx/>
              <a:buNone/>
            </a:pPr>
            <a:r>
              <a:rPr lang="en-US" altLang="zh-CN" sz="3200" dirty="0">
                <a:latin typeface="Times New Roman" panose="02020603050405020304" charset="0"/>
                <a:ea typeface="楷体" panose="02010609060101010101" charset="-122"/>
              </a:rPr>
              <a:t>1) </a:t>
            </a:r>
            <a:r>
              <a:rPr lang="zh-CN" altLang="en-US" sz="3200" dirty="0">
                <a:latin typeface="Times New Roman" panose="02020603050405020304" charset="0"/>
                <a:ea typeface="楷体" panose="02010609060101010101" charset="-122"/>
              </a:rPr>
              <a:t>自信息</a:t>
            </a:r>
          </a:p>
          <a:p>
            <a:pPr marL="0" indent="0">
              <a:lnSpc>
                <a:spcPct val="130000"/>
              </a:lnSpc>
              <a:spcBef>
                <a:spcPts val="20"/>
              </a:spcBef>
              <a:spcAft>
                <a:spcPts val="0"/>
              </a:spcAft>
              <a:buClrTx/>
              <a:buNone/>
            </a:pPr>
            <a:r>
              <a:rPr lang="en-US" altLang="zh-CN" sz="3200" dirty="0">
                <a:latin typeface="Times New Roman" panose="02020603050405020304" charset="0"/>
                <a:ea typeface="楷体" panose="02010609060101010101" charset="-122"/>
              </a:rPr>
              <a:t>2) </a:t>
            </a:r>
            <a:r>
              <a:rPr lang="zh-CN" altLang="en-US" sz="3200" dirty="0">
                <a:latin typeface="Times New Roman" panose="02020603050405020304" charset="0"/>
                <a:ea typeface="楷体" panose="02010609060101010101" charset="-122"/>
              </a:rPr>
              <a:t>熵、联合熵、条件熵</a:t>
            </a:r>
          </a:p>
          <a:p>
            <a:pPr marL="0" indent="0">
              <a:lnSpc>
                <a:spcPct val="130000"/>
              </a:lnSpc>
              <a:spcBef>
                <a:spcPts val="20"/>
              </a:spcBef>
              <a:spcAft>
                <a:spcPts val="0"/>
              </a:spcAft>
              <a:buClrTx/>
              <a:buNone/>
            </a:pPr>
            <a:r>
              <a:rPr lang="en-US" altLang="zh-CN" sz="3200" dirty="0">
                <a:latin typeface="Times New Roman" panose="02020603050405020304" charset="0"/>
                <a:ea typeface="楷体" panose="02010609060101010101" charset="-122"/>
              </a:rPr>
              <a:t>3) </a:t>
            </a:r>
            <a:r>
              <a:rPr lang="zh-CN" altLang="en-US" sz="3200" dirty="0">
                <a:latin typeface="Times New Roman" panose="02020603050405020304" charset="0"/>
                <a:ea typeface="楷体" panose="02010609060101010101" charset="-122"/>
              </a:rPr>
              <a:t>相对熵和互信息              </a:t>
            </a:r>
          </a:p>
          <a:p>
            <a:pPr marL="0" indent="0">
              <a:lnSpc>
                <a:spcPct val="130000"/>
              </a:lnSpc>
              <a:spcBef>
                <a:spcPts val="20"/>
              </a:spcBef>
              <a:spcAft>
                <a:spcPts val="0"/>
              </a:spcAft>
              <a:buClrTx/>
              <a:buNone/>
            </a:pPr>
            <a:endParaRPr lang="zh-CN" altLang="en-US" sz="3200" dirty="0">
              <a:latin typeface="Times New Roman" panose="02020603050405020304" charset="0"/>
              <a:ea typeface="楷体" panose="02010609060101010101" charset="-122"/>
            </a:endParaRPr>
          </a:p>
          <a:p>
            <a:pPr marL="635" indent="0">
              <a:buNone/>
            </a:pPr>
            <a:endParaRPr lang="zh-CN" altLang="en-US" dirty="0">
              <a:solidFill>
                <a:schemeClr val="tx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sp>
        <p:nvSpPr>
          <p:cNvPr id="180227" name="文本占位符 180226"/>
          <p:cNvSpPr>
            <a:spLocks noGrp="1"/>
          </p:cNvSpPr>
          <p:nvPr>
            <p:ph type="body" sz="half" idx="1"/>
          </p:nvPr>
        </p:nvSpPr>
        <p:spPr>
          <a:xfrm>
            <a:off x="966470" y="2374265"/>
            <a:ext cx="9627235" cy="4174490"/>
          </a:xfrm>
        </p:spPr>
        <p:txBody>
          <a:bodyPr anchor="t"/>
          <a:lstStyle/>
          <a:p>
            <a:pPr marL="0" indent="0" fontAlgn="base">
              <a:buNone/>
            </a:pPr>
            <a:r>
              <a:rPr lang="zh-CN" altLang="en-US" sz="2800" b="1" strike="noStrike" kern="1200" noProof="1">
                <a:solidFill>
                  <a:schemeClr val="tx1"/>
                </a:solidFill>
                <a:latin typeface="Times New Roman" panose="02020603050405020304" charset="0"/>
                <a:ea typeface="楷体" panose="02010609060101010101" charset="-122"/>
              </a:rPr>
              <a:t>信源的分类：</a:t>
            </a:r>
          </a:p>
          <a:p>
            <a:pPr marL="971550" lvl="1" indent="-514350" fontAlgn="base">
              <a:buClr>
                <a:srgbClr val="0D0D0D"/>
              </a:buClr>
            </a:pPr>
            <a:r>
              <a:rPr lang="zh-CN" altLang="en-US" sz="2400" strike="noStrike" kern="1200" noProof="1">
                <a:solidFill>
                  <a:schemeClr val="tx1"/>
                </a:solidFill>
                <a:latin typeface="Times New Roman" panose="02020603050405020304" charset="0"/>
                <a:ea typeface="楷体" panose="02010609060101010101" charset="-122"/>
              </a:rPr>
              <a:t>离散信源</a:t>
            </a:r>
          </a:p>
          <a:p>
            <a:pPr marL="971550" lvl="1" indent="-514350" fontAlgn="base">
              <a:buClr>
                <a:srgbClr val="0D0D0D"/>
              </a:buClr>
            </a:pPr>
            <a:r>
              <a:rPr lang="zh-CN" altLang="en-US" sz="2400" strike="noStrike" kern="1200" noProof="1">
                <a:solidFill>
                  <a:schemeClr val="tx1"/>
                </a:solidFill>
                <a:latin typeface="Times New Roman" panose="02020603050405020304" charset="0"/>
                <a:ea typeface="楷体" panose="02010609060101010101" charset="-122"/>
              </a:rPr>
              <a:t>连续信源</a:t>
            </a:r>
          </a:p>
          <a:p>
            <a:pPr marL="685800" lvl="1" indent="-228600" fontAlgn="base">
              <a:buNone/>
            </a:pPr>
            <a:endParaRPr lang="zh-CN" altLang="en-US" sz="2000" strike="noStrike" kern="1200" noProof="1">
              <a:solidFill>
                <a:schemeClr val="tx1"/>
              </a:solidFill>
              <a:latin typeface="Times New Roman" panose="02020603050405020304" charset="0"/>
              <a:ea typeface="楷体" panose="02010609060101010101" charset="-122"/>
            </a:endParaRPr>
          </a:p>
          <a:p>
            <a:pPr marL="0" indent="0" fontAlgn="base">
              <a:buNone/>
            </a:pPr>
            <a:r>
              <a:rPr lang="zh-CN" altLang="en-US" sz="2800" b="1" strike="noStrike" kern="1200" noProof="1">
                <a:solidFill>
                  <a:schemeClr val="tx1"/>
                </a:solidFill>
                <a:latin typeface="Times New Roman" panose="02020603050405020304" charset="0"/>
                <a:ea typeface="楷体" panose="02010609060101010101" charset="-122"/>
              </a:rPr>
              <a:t>信源的表示方法：</a:t>
            </a:r>
            <a:r>
              <a:rPr lang="zh-CN" altLang="en-US" sz="2800" strike="noStrike" kern="1200" noProof="1">
                <a:solidFill>
                  <a:schemeClr val="tx1"/>
                </a:solidFill>
                <a:latin typeface="Times New Roman" panose="02020603050405020304" charset="0"/>
                <a:ea typeface="楷体" panose="02010609060101010101" charset="-122"/>
              </a:rPr>
              <a:t>用随机变量</a:t>
            </a:r>
            <a:r>
              <a:rPr lang="en-US" altLang="zh-CN" sz="2800" i="1" strike="noStrike" kern="1200" noProof="1">
                <a:solidFill>
                  <a:schemeClr val="tx1"/>
                </a:solidFill>
                <a:latin typeface="Times New Roman" panose="02020603050405020304" charset="0"/>
                <a:ea typeface="楷体" panose="02010609060101010101" charset="-122"/>
              </a:rPr>
              <a:t>X</a:t>
            </a:r>
            <a:r>
              <a:rPr lang="zh-CN" altLang="en-US" sz="2800" strike="noStrike" kern="1200" noProof="1">
                <a:solidFill>
                  <a:schemeClr val="tx1"/>
                </a:solidFill>
                <a:latin typeface="Times New Roman" panose="02020603050405020304" charset="0"/>
                <a:ea typeface="楷体" panose="02010609060101010101" charset="-122"/>
              </a:rPr>
              <a:t>表示一个</a:t>
            </a:r>
            <a:r>
              <a:rPr lang="zh-CN" altLang="en-US" sz="2800" strike="noStrike" kern="1200" noProof="1">
                <a:solidFill>
                  <a:srgbClr val="FF0000"/>
                </a:solidFill>
                <a:latin typeface="Times New Roman" panose="02020603050405020304" charset="0"/>
                <a:ea typeface="楷体" panose="02010609060101010101" charset="-122"/>
              </a:rPr>
              <a:t>离散信源</a:t>
            </a:r>
            <a:r>
              <a:rPr lang="zh-CN" altLang="en-US" sz="2800" strike="noStrike" kern="1200" noProof="1">
                <a:solidFill>
                  <a:schemeClr val="tx1"/>
                </a:solidFill>
                <a:latin typeface="Times New Roman" panose="02020603050405020304" charset="0"/>
                <a:ea typeface="楷体" panose="02010609060101010101" charset="-122"/>
              </a:rPr>
              <a:t>，</a:t>
            </a:r>
            <a:r>
              <a:rPr lang="en-US" altLang="zh-CN" sz="2800" i="1" strike="noStrike" kern="1200" noProof="1">
                <a:solidFill>
                  <a:schemeClr val="tx1"/>
                </a:solidFill>
                <a:latin typeface="Times New Roman" panose="02020603050405020304" charset="0"/>
                <a:ea typeface="楷体" panose="02010609060101010101" charset="-122"/>
              </a:rPr>
              <a:t>X</a:t>
            </a:r>
            <a:r>
              <a:rPr lang="zh-CN" altLang="en-US" sz="2800" strike="noStrike" kern="1200" noProof="1">
                <a:solidFill>
                  <a:schemeClr val="tx1"/>
                </a:solidFill>
                <a:latin typeface="Times New Roman" panose="02020603050405020304" charset="0"/>
                <a:ea typeface="楷体" panose="02010609060101010101" charset="-122"/>
              </a:rPr>
              <a:t>的可能取值，即信源可能输出的不同符号用集合 </a:t>
            </a:r>
            <a:r>
              <a:rPr lang="el-GR" altLang="zh-CN" sz="3200" b="1" i="1" strike="noStrike" kern="1200" noProof="1">
                <a:solidFill>
                  <a:schemeClr val="tx1"/>
                </a:solidFill>
                <a:latin typeface="Times New Roman" panose="02020603050405020304" charset="0"/>
                <a:ea typeface="楷体" panose="02010609060101010101" charset="-122"/>
                <a:cs typeface="Times New Roman" panose="02020603050405020304" charset="0"/>
              </a:rPr>
              <a:t>χ</a:t>
            </a:r>
            <a:r>
              <a:rPr lang="en-US" altLang="el-GR" sz="3200" b="1" i="1" strike="noStrike" kern="1200" noProof="1">
                <a:solidFill>
                  <a:schemeClr val="tx1"/>
                </a:solidFill>
                <a:latin typeface="Times New Roman" panose="02020603050405020304" charset="0"/>
                <a:ea typeface="楷体" panose="02010609060101010101" charset="-122"/>
                <a:cs typeface="Times New Roman" panose="02020603050405020304" charset="0"/>
              </a:rPr>
              <a:t>=</a:t>
            </a:r>
            <a:r>
              <a:rPr lang="en-US" altLang="el-GR" sz="3200" strike="noStrike" kern="1200" noProof="1">
                <a:solidFill>
                  <a:schemeClr val="tx1"/>
                </a:solidFill>
                <a:latin typeface="Times New Roman" panose="02020603050405020304" charset="0"/>
                <a:ea typeface="楷体" panose="02010609060101010101" charset="-122"/>
                <a:cs typeface="Times New Roman" panose="02020603050405020304" charset="0"/>
              </a:rPr>
              <a:t>{</a:t>
            </a:r>
            <a:r>
              <a:rPr lang="en-US" altLang="el-GR" sz="3200" i="1" strike="noStrike" kern="1200" noProof="1">
                <a:solidFill>
                  <a:schemeClr val="tx1"/>
                </a:solidFill>
                <a:latin typeface="Times New Roman" panose="02020603050405020304" charset="0"/>
                <a:ea typeface="楷体" panose="02010609060101010101" charset="-122"/>
                <a:cs typeface="Times New Roman" panose="02020603050405020304" charset="0"/>
              </a:rPr>
              <a:t>x</a:t>
            </a:r>
            <a:r>
              <a:rPr lang="en-US" altLang="el-GR" sz="3200" strike="noStrike" kern="1200" baseline="-25000" noProof="1">
                <a:solidFill>
                  <a:schemeClr val="tx1"/>
                </a:solidFill>
                <a:latin typeface="Times New Roman" panose="02020603050405020304" charset="0"/>
                <a:ea typeface="楷体" panose="02010609060101010101" charset="-122"/>
                <a:cs typeface="Times New Roman" panose="02020603050405020304" charset="0"/>
              </a:rPr>
              <a:t>0</a:t>
            </a:r>
            <a:r>
              <a:rPr lang="en-US" altLang="el-GR" sz="3200" strike="noStrike" kern="1200" noProof="1">
                <a:solidFill>
                  <a:schemeClr val="tx1"/>
                </a:solidFill>
                <a:latin typeface="Times New Roman" panose="02020603050405020304" charset="0"/>
                <a:ea typeface="楷体" panose="02010609060101010101" charset="-122"/>
                <a:cs typeface="Times New Roman" panose="02020603050405020304" charset="0"/>
              </a:rPr>
              <a:t>,</a:t>
            </a:r>
            <a:r>
              <a:rPr lang="en-US" altLang="el-GR" sz="3200" i="1" strike="noStrike" noProof="1">
                <a:latin typeface="Times New Roman" panose="02020603050405020304" charset="0"/>
                <a:ea typeface="楷体" panose="02010609060101010101" charset="-122"/>
                <a:cs typeface="Times New Roman" panose="02020603050405020304" charset="0"/>
                <a:sym typeface="+mn-ea"/>
              </a:rPr>
              <a:t>x</a:t>
            </a:r>
            <a:r>
              <a:rPr lang="en-US" altLang="el-GR" sz="3200" strike="noStrike" baseline="-25000" noProof="1">
                <a:latin typeface="Times New Roman" panose="02020603050405020304" charset="0"/>
                <a:ea typeface="楷体" panose="02010609060101010101" charset="-122"/>
                <a:cs typeface="Times New Roman" panose="02020603050405020304" charset="0"/>
                <a:sym typeface="+mn-ea"/>
              </a:rPr>
              <a:t>1</a:t>
            </a:r>
            <a:r>
              <a:rPr lang="en-US" altLang="el-GR" sz="3200" strike="noStrike" kern="1200" noProof="1">
                <a:solidFill>
                  <a:schemeClr val="tx1"/>
                </a:solidFill>
                <a:latin typeface="Times New Roman" panose="02020603050405020304" charset="0"/>
                <a:ea typeface="楷体" panose="02010609060101010101" charset="-122"/>
                <a:cs typeface="Times New Roman" panose="02020603050405020304" charset="0"/>
              </a:rPr>
              <a:t>,....</a:t>
            </a:r>
            <a:r>
              <a:rPr lang="en-US" altLang="el-GR" sz="3200" i="1" strike="noStrike" noProof="1">
                <a:latin typeface="Times New Roman" panose="02020603050405020304" charset="0"/>
                <a:ea typeface="楷体" panose="02010609060101010101" charset="-122"/>
                <a:cs typeface="Times New Roman" panose="02020603050405020304" charset="0"/>
                <a:sym typeface="+mn-ea"/>
              </a:rPr>
              <a:t>x</a:t>
            </a:r>
            <a:r>
              <a:rPr lang="en-US" altLang="el-GR" sz="3200" strike="noStrike" baseline="-25000" noProof="1">
                <a:latin typeface="Times New Roman" panose="02020603050405020304" charset="0"/>
                <a:ea typeface="楷体" panose="02010609060101010101" charset="-122"/>
                <a:cs typeface="Times New Roman" panose="02020603050405020304" charset="0"/>
                <a:sym typeface="+mn-ea"/>
              </a:rPr>
              <a:t>n</a:t>
            </a:r>
            <a:r>
              <a:rPr lang="en-US" altLang="el-GR" sz="3200" strike="noStrike" kern="1200" noProof="1">
                <a:solidFill>
                  <a:schemeClr val="tx1"/>
                </a:solidFill>
                <a:latin typeface="Times New Roman" panose="02020603050405020304" charset="0"/>
                <a:ea typeface="楷体" panose="02010609060101010101" charset="-122"/>
                <a:cs typeface="Times New Roman" panose="02020603050405020304" charset="0"/>
              </a:rPr>
              <a:t>}</a:t>
            </a:r>
            <a:r>
              <a:rPr lang="zh-CN" altLang="en-US" sz="2800" strike="noStrike" kern="1200" noProof="1">
                <a:solidFill>
                  <a:schemeClr val="tx1"/>
                </a:solidFill>
                <a:latin typeface="Times New Roman" panose="02020603050405020304" charset="0"/>
                <a:ea typeface="楷体" panose="02010609060101010101" charset="-122"/>
              </a:rPr>
              <a:t>表示。当某个信源发出某个信号            后，提供的信息是多少度量？</a:t>
            </a:r>
          </a:p>
        </p:txBody>
      </p:sp>
      <p:graphicFrame>
        <p:nvGraphicFramePr>
          <p:cNvPr id="7171" name="对象 1">
            <a:hlinkClick r:id="" action="ppaction://ole?verb=0"/>
          </p:cNvPr>
          <p:cNvGraphicFramePr>
            <a:graphicFrameLocks noChangeAspect="1"/>
          </p:cNvGraphicFramePr>
          <p:nvPr>
            <p:extLst>
              <p:ext uri="{D42A27DB-BD31-4B8C-83A1-F6EECF244321}">
                <p14:modId xmlns:p14="http://schemas.microsoft.com/office/powerpoint/2010/main" val="2729749018"/>
              </p:ext>
            </p:extLst>
          </p:nvPr>
        </p:nvGraphicFramePr>
        <p:xfrm>
          <a:off x="5651500" y="5000625"/>
          <a:ext cx="1130300" cy="598170"/>
        </p:xfrm>
        <a:graphic>
          <a:graphicData uri="http://schemas.openxmlformats.org/presentationml/2006/ole">
            <mc:AlternateContent xmlns:mc="http://schemas.openxmlformats.org/markup-compatibility/2006">
              <mc:Choice xmlns:v="urn:schemas-microsoft-com:vml" Requires="v">
                <p:oleObj spid="_x0000_s10342" r:id="rId3" imgW="436245" imgH="231140" progId="Equation.KSEE3">
                  <p:embed/>
                </p:oleObj>
              </mc:Choice>
              <mc:Fallback>
                <p:oleObj r:id="rId3" imgW="436245" imgH="231140" progId="Equation.KSEE3">
                  <p:embed/>
                  <p:pic>
                    <p:nvPicPr>
                      <p:cNvPr id="0" name="图片 3075"/>
                      <p:cNvPicPr/>
                      <p:nvPr/>
                    </p:nvPicPr>
                    <p:blipFill>
                      <a:blip r:embed="rId4"/>
                      <a:stretch>
                        <a:fillRect/>
                      </a:stretch>
                    </p:blipFill>
                    <p:spPr>
                      <a:xfrm>
                        <a:off x="5651500" y="5000625"/>
                        <a:ext cx="1130300" cy="598170"/>
                      </a:xfrm>
                      <a:prstGeom prst="rect">
                        <a:avLst/>
                      </a:prstGeom>
                      <a:noFill/>
                      <a:ln w="38100">
                        <a:noFill/>
                        <a:miter/>
                      </a:ln>
                    </p:spPr>
                  </p:pic>
                </p:oleObj>
              </mc:Fallback>
            </mc:AlternateContent>
          </a:graphicData>
        </a:graphic>
      </p:graphicFrame>
      <p:grpSp>
        <p:nvGrpSpPr>
          <p:cNvPr id="40" name="组合 39"/>
          <p:cNvGrpSpPr/>
          <p:nvPr/>
        </p:nvGrpSpPr>
        <p:grpSpPr>
          <a:xfrm>
            <a:off x="-12700" y="-11430"/>
            <a:ext cx="7389495" cy="7573010"/>
            <a:chOff x="-4" y="-18"/>
            <a:chExt cx="11637" cy="11926"/>
          </a:xfrm>
        </p:grpSpPr>
        <p:grpSp>
          <p:nvGrpSpPr>
            <p:cNvPr id="41" name="组合 40"/>
            <p:cNvGrpSpPr/>
            <p:nvPr/>
          </p:nvGrpSpPr>
          <p:grpSpPr>
            <a:xfrm>
              <a:off x="-4" y="2"/>
              <a:ext cx="7440" cy="11906"/>
              <a:chOff x="-4" y="2"/>
              <a:chExt cx="7440" cy="11906"/>
            </a:xfrm>
          </p:grpSpPr>
          <p:sp>
            <p:nvSpPr>
              <p:cNvPr id="26"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43"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44"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45" name="文本框 44"/>
          <p:cNvSpPr txBox="1"/>
          <p:nvPr/>
        </p:nvSpPr>
        <p:spPr>
          <a:xfrm>
            <a:off x="891540" y="1134745"/>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占位符 191490"/>
          <p:cNvSpPr>
            <a:spLocks noGrp="1"/>
          </p:cNvSpPr>
          <p:nvPr>
            <p:ph type="body" sz="half" idx="1"/>
          </p:nvPr>
        </p:nvSpPr>
        <p:spPr>
          <a:xfrm>
            <a:off x="891540" y="2359025"/>
            <a:ext cx="9533255" cy="4702175"/>
          </a:xfrm>
        </p:spPr>
        <p:txBody>
          <a:bodyPr anchor="t"/>
          <a:lstStyle/>
          <a:p>
            <a:pPr marL="0" indent="0" fontAlgn="base">
              <a:lnSpc>
                <a:spcPct val="120000"/>
              </a:lnSpc>
              <a:spcBef>
                <a:spcPts val="25"/>
              </a:spcBef>
              <a:buNone/>
            </a:pPr>
            <a:r>
              <a:rPr lang="zh-CN" altLang="en-US" sz="2800" strike="noStrike" kern="1200" noProof="1">
                <a:latin typeface="Times New Roman" panose="02020603050405020304" charset="0"/>
                <a:ea typeface="楷体" panose="02010609060101010101" charset="-122"/>
              </a:rPr>
              <a:t>信源发出的某个信号所含的信息量，记为 </a:t>
            </a:r>
            <a:r>
              <a:rPr lang="en-US" altLang="zh-CN" sz="2800" i="1" strike="noStrike" kern="1200" noProof="1">
                <a:solidFill>
                  <a:srgbClr val="FF0000"/>
                </a:solidFill>
                <a:latin typeface="Times New Roman" panose="02020603050405020304" charset="0"/>
                <a:ea typeface="楷体" panose="02010609060101010101" charset="-122"/>
              </a:rPr>
              <a:t>I</a:t>
            </a:r>
            <a:r>
              <a:rPr lang="en-US" altLang="zh-CN" sz="2800" strike="noStrike" kern="1200" noProof="1">
                <a:solidFill>
                  <a:srgbClr val="FF0000"/>
                </a:solidFill>
                <a:latin typeface="Times New Roman" panose="02020603050405020304" charset="0"/>
                <a:ea typeface="楷体" panose="02010609060101010101" charset="-122"/>
              </a:rPr>
              <a:t>(</a:t>
            </a:r>
            <a:r>
              <a:rPr lang="en-US" altLang="zh-CN" sz="2800" i="1" strike="noStrike" kern="1200" noProof="1">
                <a:solidFill>
                  <a:srgbClr val="FF0000"/>
                </a:solidFill>
                <a:latin typeface="Times New Roman" panose="02020603050405020304" charset="0"/>
                <a:ea typeface="楷体" panose="02010609060101010101" charset="-122"/>
              </a:rPr>
              <a:t>x</a:t>
            </a:r>
            <a:r>
              <a:rPr lang="en-US" altLang="zh-CN" sz="2800" strike="noStrike" kern="1200" noProof="1">
                <a:solidFill>
                  <a:srgbClr val="FF0000"/>
                </a:solidFill>
                <a:latin typeface="Times New Roman" panose="02020603050405020304" charset="0"/>
                <a:ea typeface="楷体" panose="02010609060101010101" charset="-122"/>
              </a:rPr>
              <a:t>)</a:t>
            </a:r>
            <a:r>
              <a:rPr lang="zh-CN" altLang="en-US" sz="2800" strike="noStrike" kern="1200" noProof="1">
                <a:solidFill>
                  <a:srgbClr val="FF0000"/>
                </a:solidFill>
                <a:latin typeface="Times New Roman" panose="02020603050405020304" charset="0"/>
                <a:ea typeface="楷体" panose="02010609060101010101" charset="-122"/>
              </a:rPr>
              <a:t> </a:t>
            </a:r>
            <a:r>
              <a:rPr lang="en-US" altLang="zh-CN" sz="2800" strike="noStrike" kern="1200" noProof="1">
                <a:latin typeface="Times New Roman" panose="02020603050405020304" charset="0"/>
                <a:ea typeface="楷体" panose="02010609060101010101" charset="-122"/>
              </a:rPr>
              <a:t>,</a:t>
            </a:r>
            <a:r>
              <a:rPr lang="zh-CN" altLang="en-US" sz="2800" strike="noStrike" kern="1200" noProof="1">
                <a:latin typeface="Times New Roman" panose="02020603050405020304" charset="0"/>
                <a:ea typeface="楷体" panose="02010609060101010101" charset="-122"/>
              </a:rPr>
              <a:t>是关于</a:t>
            </a:r>
            <a:r>
              <a:rPr lang="en-US" altLang="zh-CN" sz="2800" i="1" strike="noStrike" kern="1200" noProof="1">
                <a:latin typeface="Times New Roman" panose="02020603050405020304" charset="0"/>
                <a:ea typeface="楷体" panose="02010609060101010101" charset="-122"/>
              </a:rPr>
              <a:t>x</a:t>
            </a:r>
            <a:r>
              <a:rPr lang="en-US" altLang="zh-CN" sz="2800" strike="noStrike" kern="1200" baseline="-25000" noProof="1">
                <a:latin typeface="Times New Roman" panose="02020603050405020304" charset="0"/>
                <a:ea typeface="楷体" panose="02010609060101010101" charset="-122"/>
              </a:rPr>
              <a:t>0</a:t>
            </a:r>
            <a:r>
              <a:rPr lang="zh-CN" altLang="en-US" sz="2800" b="1" u="sng" strike="noStrike" kern="1200" noProof="1">
                <a:latin typeface="Times New Roman" panose="02020603050405020304" charset="0"/>
                <a:ea typeface="楷体" panose="02010609060101010101" charset="-122"/>
              </a:rPr>
              <a:t>不确定性的一个度量</a:t>
            </a:r>
            <a:r>
              <a:rPr lang="zh-CN" altLang="en-US" sz="2800" strike="noStrike" kern="1200" noProof="1">
                <a:latin typeface="Times New Roman" panose="02020603050405020304" charset="0"/>
                <a:ea typeface="楷体" panose="02010609060101010101" charset="-122"/>
              </a:rPr>
              <a:t> </a:t>
            </a:r>
          </a:p>
          <a:p>
            <a:pPr marL="0" lvl="0" indent="0" fontAlgn="base">
              <a:lnSpc>
                <a:spcPct val="120000"/>
              </a:lnSpc>
              <a:spcBef>
                <a:spcPts val="25"/>
              </a:spcBef>
              <a:buClr>
                <a:srgbClr val="3333CC"/>
              </a:buClr>
            </a:pPr>
            <a:r>
              <a:rPr lang="zh-CN" altLang="en-US" sz="2800" strike="noStrike" kern="1200" noProof="1">
                <a:latin typeface="Times New Roman" panose="02020603050405020304" charset="0"/>
                <a:ea typeface="楷体" panose="02010609060101010101" charset="-122"/>
              </a:rPr>
              <a:t>自信息与信号发生概率之间关系</a:t>
            </a:r>
          </a:p>
          <a:p>
            <a:pPr marL="457200" lvl="1" indent="0" fontAlgn="base">
              <a:lnSpc>
                <a:spcPct val="120000"/>
              </a:lnSpc>
              <a:spcBef>
                <a:spcPts val="25"/>
              </a:spcBef>
              <a:buClr>
                <a:srgbClr val="3333CC"/>
              </a:buClr>
              <a:buNone/>
            </a:pPr>
            <a:r>
              <a:rPr lang="en-US" altLang="zh-CN" sz="2800" b="1" strike="noStrike" kern="1200" noProof="1">
                <a:solidFill>
                  <a:srgbClr val="3333CC"/>
                </a:solidFill>
                <a:latin typeface="Times New Roman" panose="02020603050405020304" charset="0"/>
                <a:ea typeface="楷体" panose="02010609060101010101" charset="-122"/>
              </a:rPr>
              <a:t>(1) </a:t>
            </a:r>
            <a:r>
              <a:rPr lang="en-US" altLang="zh-CN" sz="2800" strike="noStrike" kern="1200" noProof="1">
                <a:latin typeface="Times New Roman" panose="02020603050405020304" charset="0"/>
                <a:ea typeface="楷体" panose="02010609060101010101" charset="-122"/>
              </a:rPr>
              <a:t>       </a:t>
            </a:r>
            <a:r>
              <a:rPr lang="zh-CN" altLang="en-US" sz="2800" strike="noStrike" kern="1200" noProof="1">
                <a:latin typeface="Times New Roman" panose="02020603050405020304" charset="0"/>
                <a:ea typeface="楷体" panose="02010609060101010101" charset="-122"/>
              </a:rPr>
              <a:t>   的概率越大，其发生的可能性就越大，意味着其不确定性就越小，</a:t>
            </a:r>
            <a:r>
              <a:rPr lang="en-US" altLang="zh-CN" sz="2800" i="1" strike="noStrike" kern="1200" noProof="1">
                <a:latin typeface="Times New Roman" panose="02020603050405020304" charset="0"/>
                <a:ea typeface="楷体" panose="02010609060101010101" charset="-122"/>
              </a:rPr>
              <a:t>I</a:t>
            </a:r>
            <a:r>
              <a:rPr lang="en-US" altLang="zh-CN" sz="2800" strike="noStrike" kern="1200" noProof="1">
                <a:latin typeface="Times New Roman" panose="02020603050405020304" charset="0"/>
                <a:ea typeface="楷体" panose="02010609060101010101" charset="-122"/>
              </a:rPr>
              <a:t>(</a:t>
            </a:r>
            <a:r>
              <a:rPr lang="en-US" altLang="zh-CN" sz="2800" i="1" strike="noStrike" kern="1200" noProof="1">
                <a:latin typeface="Times New Roman" panose="02020603050405020304" charset="0"/>
                <a:ea typeface="楷体" panose="02010609060101010101" charset="-122"/>
              </a:rPr>
              <a:t>x</a:t>
            </a:r>
            <a:r>
              <a:rPr lang="en-US" altLang="zh-CN" sz="2800" strike="noStrike" kern="1200" noProof="1">
                <a:latin typeface="Times New Roman" panose="02020603050405020304" charset="0"/>
                <a:ea typeface="楷体" panose="02010609060101010101" charset="-122"/>
              </a:rPr>
              <a:t>)</a:t>
            </a:r>
            <a:r>
              <a:rPr lang="zh-CN" altLang="en-US" sz="2800" strike="noStrike" kern="1200" noProof="1">
                <a:latin typeface="Times New Roman" panose="02020603050405020304" charset="0"/>
                <a:ea typeface="楷体" panose="02010609060101010101" charset="-122"/>
              </a:rPr>
              <a:t>既应当越小，既</a:t>
            </a:r>
            <a:r>
              <a:rPr lang="en-US" altLang="zh-CN" sz="2800" strike="noStrike" kern="1200" noProof="1">
                <a:latin typeface="Times New Roman" panose="02020603050405020304" charset="0"/>
                <a:ea typeface="楷体" panose="02010609060101010101" charset="-122"/>
              </a:rPr>
              <a:t>信息量是概率的单调递减函数</a:t>
            </a:r>
            <a:r>
              <a:rPr lang="zh-CN" altLang="en-US" sz="2800" strike="noStrike" kern="1200" noProof="1">
                <a:latin typeface="Times New Roman" panose="02020603050405020304" charset="0"/>
                <a:ea typeface="楷体" panose="02010609060101010101" charset="-122"/>
              </a:rPr>
              <a:t>。</a:t>
            </a:r>
          </a:p>
          <a:p>
            <a:pPr marL="457200" lvl="1" indent="0" fontAlgn="base">
              <a:lnSpc>
                <a:spcPct val="120000"/>
              </a:lnSpc>
              <a:spcBef>
                <a:spcPts val="25"/>
              </a:spcBef>
              <a:buClr>
                <a:srgbClr val="3333CC"/>
              </a:buClr>
              <a:buNone/>
            </a:pPr>
            <a:r>
              <a:rPr lang="en-US" altLang="zh-CN" sz="2800" b="1" dirty="0">
                <a:solidFill>
                  <a:srgbClr val="3333CC"/>
                </a:solidFill>
                <a:latin typeface="Times New Roman" panose="02020603050405020304" charset="0"/>
                <a:ea typeface="楷体" panose="02010609060101010101" charset="-122"/>
                <a:sym typeface="+mn-ea"/>
              </a:rPr>
              <a:t>(2)</a:t>
            </a:r>
            <a:r>
              <a:rPr lang="zh-CN" altLang="en-US" sz="2800" dirty="0">
                <a:latin typeface="Times New Roman" panose="02020603050405020304" charset="0"/>
                <a:ea typeface="楷体" panose="02010609060101010101" charset="-122"/>
                <a:sym typeface="+mn-ea"/>
              </a:rPr>
              <a:t>如果信源连续的发出</a:t>
            </a:r>
            <a:r>
              <a:rPr lang="en-US" altLang="zh-CN" sz="2800" dirty="0">
                <a:latin typeface="Times New Roman" panose="02020603050405020304" charset="0"/>
                <a:ea typeface="楷体" panose="02010609060101010101" charset="-122"/>
                <a:sym typeface="+mn-ea"/>
              </a:rPr>
              <a:t>2</a:t>
            </a:r>
            <a:r>
              <a:rPr lang="zh-CN" altLang="en-US" sz="2800" dirty="0">
                <a:latin typeface="Times New Roman" panose="02020603050405020304" charset="0"/>
                <a:ea typeface="楷体" panose="02010609060101010101" charset="-122"/>
                <a:sym typeface="+mn-ea"/>
              </a:rPr>
              <a:t>个独立的信号</a:t>
            </a:r>
            <a:r>
              <a:rPr lang="en-US" altLang="zh-CN" sz="2800" i="1" dirty="0">
                <a:latin typeface="Times New Roman" panose="02020603050405020304" charset="0"/>
                <a:ea typeface="楷体" panose="02010609060101010101" charset="-122"/>
                <a:sym typeface="+mn-ea"/>
              </a:rPr>
              <a:t>x</a:t>
            </a:r>
            <a:r>
              <a:rPr lang="en-US" altLang="zh-CN" sz="2800" dirty="0">
                <a:latin typeface="Times New Roman" panose="02020603050405020304" charset="0"/>
                <a:ea typeface="楷体" panose="02010609060101010101" charset="-122"/>
                <a:sym typeface="+mn-ea"/>
              </a:rPr>
              <a:t>,</a:t>
            </a:r>
            <a:r>
              <a:rPr lang="en-US" altLang="zh-CN" sz="2800" i="1" dirty="0">
                <a:latin typeface="Times New Roman" panose="02020603050405020304" charset="0"/>
                <a:ea typeface="楷体" panose="02010609060101010101" charset="-122"/>
                <a:sym typeface="+mn-ea"/>
              </a:rPr>
              <a:t>y</a:t>
            </a:r>
            <a:r>
              <a:rPr lang="zh-CN" altLang="en-US" sz="2800" dirty="0">
                <a:latin typeface="Times New Roman" panose="02020603050405020304" charset="0"/>
                <a:ea typeface="楷体" panose="02010609060101010101" charset="-122"/>
                <a:sym typeface="+mn-ea"/>
              </a:rPr>
              <a:t>。它们的联合分布是</a:t>
            </a:r>
            <a:r>
              <a:rPr lang="en-US" altLang="zh-CN" sz="2800" dirty="0">
                <a:latin typeface="Times New Roman" panose="02020603050405020304" charset="0"/>
                <a:ea typeface="楷体" panose="02010609060101010101" charset="-122"/>
                <a:sym typeface="+mn-ea"/>
              </a:rPr>
              <a:t>      </a:t>
            </a:r>
            <a:r>
              <a:rPr lang="zh-CN" altLang="en-US" sz="2800" dirty="0">
                <a:latin typeface="Times New Roman" panose="02020603050405020304" charset="0"/>
                <a:ea typeface="楷体" panose="02010609060101010101" charset="-122"/>
                <a:sym typeface="+mn-ea"/>
              </a:rPr>
              <a:t>                            ，则的自信息是各自信息量之和，即</a:t>
            </a:r>
            <a:endParaRPr lang="en-US" altLang="zh-CN" sz="2800" strike="noStrike" kern="1200" noProof="1">
              <a:latin typeface="Times New Roman" panose="02020603050405020304" charset="0"/>
              <a:ea typeface="楷体" panose="02010609060101010101" charset="-122"/>
            </a:endParaRPr>
          </a:p>
        </p:txBody>
      </p:sp>
      <p:graphicFrame>
        <p:nvGraphicFramePr>
          <p:cNvPr id="8194" name="内容占位符 191497"/>
          <p:cNvGraphicFramePr>
            <a:graphicFrameLocks noGrp="1"/>
          </p:cNvGraphicFramePr>
          <p:nvPr>
            <p:ph sz="quarter" idx="3"/>
          </p:nvPr>
        </p:nvGraphicFramePr>
        <p:xfrm>
          <a:off x="1897380" y="4042410"/>
          <a:ext cx="1084580" cy="405130"/>
        </p:xfrm>
        <a:graphic>
          <a:graphicData uri="http://schemas.openxmlformats.org/presentationml/2006/ole">
            <mc:AlternateContent xmlns:mc="http://schemas.openxmlformats.org/markup-compatibility/2006">
              <mc:Choice xmlns:v="urn:schemas-microsoft-com:vml" Requires="v">
                <p:oleObj spid="_x0000_s11568" r:id="rId3" imgW="398145" imgH="179705" progId="Equation.DSMT4">
                  <p:embed/>
                </p:oleObj>
              </mc:Choice>
              <mc:Fallback>
                <p:oleObj r:id="rId3" imgW="398145" imgH="179705" progId="Equation.DSMT4">
                  <p:embed/>
                  <p:pic>
                    <p:nvPicPr>
                      <p:cNvPr id="0" name="图片 3076"/>
                      <p:cNvPicPr/>
                      <p:nvPr/>
                    </p:nvPicPr>
                    <p:blipFill>
                      <a:blip r:embed="rId4"/>
                      <a:stretch>
                        <a:fillRect/>
                      </a:stretch>
                    </p:blipFill>
                    <p:spPr>
                      <a:xfrm>
                        <a:off x="1897380" y="4042410"/>
                        <a:ext cx="1084580" cy="405130"/>
                      </a:xfrm>
                      <a:prstGeom prst="rect">
                        <a:avLst/>
                      </a:prstGeom>
                      <a:solidFill>
                        <a:srgbClr val="3366FF">
                          <a:alpha val="0"/>
                        </a:srgbClr>
                      </a:solidFill>
                      <a:ln w="38100">
                        <a:miter/>
                      </a:ln>
                    </p:spPr>
                  </p:pic>
                </p:oleObj>
              </mc:Fallback>
            </mc:AlternateContent>
          </a:graphicData>
        </a:graphic>
      </p:graphicFrame>
      <p:grpSp>
        <p:nvGrpSpPr>
          <p:cNvPr id="3" name="组合 2"/>
          <p:cNvGrpSpPr/>
          <p:nvPr/>
        </p:nvGrpSpPr>
        <p:grpSpPr>
          <a:xfrm>
            <a:off x="-12700" y="-11430"/>
            <a:ext cx="7568565" cy="7573010"/>
            <a:chOff x="-4" y="-18"/>
            <a:chExt cx="11919" cy="11926"/>
          </a:xfrm>
        </p:grpSpPr>
        <p:grpSp>
          <p:nvGrpSpPr>
            <p:cNvPr id="4" name="组合 3"/>
            <p:cNvGrpSpPr/>
            <p:nvPr/>
          </p:nvGrpSpPr>
          <p:grpSpPr>
            <a:xfrm>
              <a:off x="-4" y="-18"/>
              <a:ext cx="11637" cy="11926"/>
              <a:chOff x="-4" y="-18"/>
              <a:chExt cx="11637" cy="11926"/>
            </a:xfrm>
          </p:grpSpPr>
          <p:grpSp>
            <p:nvGrpSpPr>
              <p:cNvPr id="5" name="组合 4"/>
              <p:cNvGrpSpPr/>
              <p:nvPr/>
            </p:nvGrpSpPr>
            <p:grpSpPr>
              <a:xfrm>
                <a:off x="-4" y="2"/>
                <a:ext cx="7440" cy="11906"/>
                <a:chOff x="-4" y="2"/>
                <a:chExt cx="7440" cy="11906"/>
              </a:xfrm>
            </p:grpSpPr>
            <p:sp>
              <p:nvSpPr>
                <p:cNvPr id="6"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7"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8"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9" name="文本框 8"/>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0"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graphicFrame>
        <p:nvGraphicFramePr>
          <p:cNvPr id="9219" name="对象 1">
            <a:hlinkClick r:id="" action="ppaction://ole?verb=0"/>
          </p:cNvPr>
          <p:cNvGraphicFramePr>
            <a:graphicFrameLocks noChangeAspect="1"/>
          </p:cNvGraphicFramePr>
          <p:nvPr>
            <p:extLst>
              <p:ext uri="{D42A27DB-BD31-4B8C-83A1-F6EECF244321}">
                <p14:modId xmlns:p14="http://schemas.microsoft.com/office/powerpoint/2010/main" val="283268383"/>
              </p:ext>
            </p:extLst>
          </p:nvPr>
        </p:nvGraphicFramePr>
        <p:xfrm>
          <a:off x="2059305" y="5985510"/>
          <a:ext cx="3065780" cy="515620"/>
        </p:xfrm>
        <a:graphic>
          <a:graphicData uri="http://schemas.openxmlformats.org/presentationml/2006/ole">
            <mc:AlternateContent xmlns:mc="http://schemas.openxmlformats.org/markup-compatibility/2006">
              <mc:Choice xmlns:v="urn:schemas-microsoft-com:vml" Requires="v">
                <p:oleObj spid="_x0000_s11569" r:id="rId7" imgW="1212850" imgH="204470" progId="Equation.KSEE3">
                  <p:embed/>
                </p:oleObj>
              </mc:Choice>
              <mc:Fallback>
                <p:oleObj r:id="rId7" imgW="1212850" imgH="204470" progId="Equation.KSEE3">
                  <p:embed/>
                  <p:pic>
                    <p:nvPicPr>
                      <p:cNvPr id="0" name="图片 3077"/>
                      <p:cNvPicPr/>
                      <p:nvPr/>
                    </p:nvPicPr>
                    <p:blipFill>
                      <a:blip r:embed="rId8"/>
                      <a:stretch>
                        <a:fillRect/>
                      </a:stretch>
                    </p:blipFill>
                    <p:spPr>
                      <a:xfrm>
                        <a:off x="2059305" y="5985510"/>
                        <a:ext cx="3065780" cy="515620"/>
                      </a:xfrm>
                      <a:prstGeom prst="rect">
                        <a:avLst/>
                      </a:prstGeom>
                      <a:noFill/>
                      <a:ln w="38100">
                        <a:noFill/>
                        <a:miter/>
                      </a:ln>
                    </p:spPr>
                  </p:pic>
                </p:oleObj>
              </mc:Fallback>
            </mc:AlternateContent>
          </a:graphicData>
        </a:graphic>
      </p:graphicFrame>
      <p:graphicFrame>
        <p:nvGraphicFramePr>
          <p:cNvPr id="9220" name="对象 2">
            <a:hlinkClick r:id="" action="ppaction://ole?verb=0"/>
          </p:cNvPr>
          <p:cNvGraphicFramePr>
            <a:graphicFrameLocks noChangeAspect="1"/>
          </p:cNvGraphicFramePr>
          <p:nvPr>
            <p:extLst>
              <p:ext uri="{D42A27DB-BD31-4B8C-83A1-F6EECF244321}">
                <p14:modId xmlns:p14="http://schemas.microsoft.com/office/powerpoint/2010/main" val="4280229044"/>
              </p:ext>
            </p:extLst>
          </p:nvPr>
        </p:nvGraphicFramePr>
        <p:xfrm>
          <a:off x="2073275" y="6572250"/>
          <a:ext cx="3051810" cy="488950"/>
        </p:xfrm>
        <a:graphic>
          <a:graphicData uri="http://schemas.openxmlformats.org/presentationml/2006/ole">
            <mc:AlternateContent xmlns:mc="http://schemas.openxmlformats.org/markup-compatibility/2006">
              <mc:Choice xmlns:v="urn:schemas-microsoft-com:vml" Requires="v">
                <p:oleObj spid="_x0000_s11570" r:id="rId9" imgW="1276985" imgH="204470" progId="Equation.KSEE3">
                  <p:embed/>
                </p:oleObj>
              </mc:Choice>
              <mc:Fallback>
                <p:oleObj r:id="rId9" imgW="1276985" imgH="204470" progId="Equation.KSEE3">
                  <p:embed/>
                  <p:pic>
                    <p:nvPicPr>
                      <p:cNvPr id="0" name="图片 3078"/>
                      <p:cNvPicPr/>
                      <p:nvPr/>
                    </p:nvPicPr>
                    <p:blipFill>
                      <a:blip r:embed="rId10"/>
                      <a:stretch>
                        <a:fillRect/>
                      </a:stretch>
                    </p:blipFill>
                    <p:spPr>
                      <a:xfrm>
                        <a:off x="2073275" y="6572250"/>
                        <a:ext cx="3051810" cy="488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91490"/>
          <p:cNvSpPr>
            <a:spLocks noGrp="1"/>
          </p:cNvSpPr>
          <p:nvPr>
            <p:ph type="body" sz="half" idx="1"/>
          </p:nvPr>
        </p:nvSpPr>
        <p:spPr>
          <a:xfrm>
            <a:off x="978805" y="2256548"/>
            <a:ext cx="9036905" cy="5288742"/>
          </a:xfrm>
        </p:spPr>
        <p:txBody>
          <a:bodyPr anchor="t"/>
          <a:lstStyle/>
          <a:p>
            <a:pPr marL="0" indent="0">
              <a:lnSpc>
                <a:spcPct val="120000"/>
              </a:lnSpc>
              <a:spcBef>
                <a:spcPts val="25"/>
              </a:spcBef>
              <a:buClr>
                <a:srgbClr val="0000E5"/>
              </a:buClr>
              <a:buFont typeface="Wingdings" panose="05000000000000000000" charset="0"/>
              <a:buNone/>
            </a:pPr>
            <a:r>
              <a:rPr lang="zh-CN" altLang="en-US" sz="2800" kern="1200" dirty="0">
                <a:latin typeface="Times New Roman" panose="02020603050405020304" charset="0"/>
                <a:ea typeface="楷体" panose="02010609060101010101" charset="-122"/>
              </a:rPr>
              <a:t>特性</a:t>
            </a:r>
          </a:p>
          <a:p>
            <a:pPr marL="1028700" lvl="1" indent="-571500">
              <a:lnSpc>
                <a:spcPct val="120000"/>
              </a:lnSpc>
              <a:spcBef>
                <a:spcPts val="25"/>
              </a:spcBef>
              <a:buClr>
                <a:srgbClr val="000000"/>
              </a:buClr>
              <a:buSzPct val="90000"/>
              <a:buFont typeface="宋体" panose="02010600030101010101" pitchFamily="2" charset="-122"/>
              <a:buAutoNum type="romanUcPeriod"/>
            </a:pPr>
            <a:r>
              <a:rPr lang="zh-CN" altLang="en-US" sz="2800" b="1" kern="1200" dirty="0">
                <a:latin typeface="Times New Roman" panose="02020603050405020304" charset="0"/>
                <a:ea typeface="楷体" panose="02010609060101010101" charset="-122"/>
              </a:rPr>
              <a:t>非负性，即</a:t>
            </a:r>
          </a:p>
          <a:p>
            <a:pPr marL="1028700" lvl="1" indent="-571500">
              <a:lnSpc>
                <a:spcPct val="120000"/>
              </a:lnSpc>
              <a:spcBef>
                <a:spcPts val="25"/>
              </a:spcBef>
              <a:buClr>
                <a:srgbClr val="000000"/>
              </a:buClr>
              <a:buSzPct val="90000"/>
              <a:buFont typeface="宋体" panose="02010600030101010101" pitchFamily="2" charset="-122"/>
              <a:buAutoNum type="romanUcPeriod"/>
            </a:pPr>
            <a:r>
              <a:rPr lang="zh-CN" altLang="en-US" sz="2800" b="1" kern="1200" dirty="0">
                <a:latin typeface="Times New Roman" panose="02020603050405020304" charset="0"/>
                <a:ea typeface="楷体" panose="02010609060101010101" charset="-122"/>
              </a:rPr>
              <a:t>若                ，则</a:t>
            </a:r>
          </a:p>
          <a:p>
            <a:pPr marL="1028700" lvl="1" indent="-571500">
              <a:lnSpc>
                <a:spcPct val="120000"/>
              </a:lnSpc>
              <a:spcBef>
                <a:spcPts val="25"/>
              </a:spcBef>
              <a:buClr>
                <a:srgbClr val="000000"/>
              </a:buClr>
              <a:buSzPct val="90000"/>
              <a:buFont typeface="宋体" panose="02010600030101010101" pitchFamily="2" charset="-122"/>
              <a:buAutoNum type="romanUcPeriod"/>
            </a:pPr>
            <a:r>
              <a:rPr lang="zh-CN" altLang="en-US" sz="2800" b="1" kern="1200" dirty="0">
                <a:latin typeface="Times New Roman" panose="02020603050405020304" charset="0"/>
                <a:ea typeface="楷体" panose="02010609060101010101" charset="-122"/>
              </a:rPr>
              <a:t>若                ，则</a:t>
            </a:r>
          </a:p>
          <a:p>
            <a:pPr marL="1028700" lvl="1" indent="-571500">
              <a:lnSpc>
                <a:spcPct val="120000"/>
              </a:lnSpc>
              <a:spcBef>
                <a:spcPts val="25"/>
              </a:spcBef>
              <a:buClr>
                <a:srgbClr val="000000"/>
              </a:buClr>
              <a:buSzPct val="90000"/>
              <a:buFont typeface="宋体" panose="02010600030101010101" pitchFamily="2" charset="-122"/>
              <a:buAutoNum type="romanUcPeriod"/>
            </a:pPr>
            <a:r>
              <a:rPr lang="zh-CN" altLang="en-US" sz="2800" b="1" kern="1200" dirty="0">
                <a:latin typeface="Times New Roman" panose="02020603050405020304" charset="0"/>
                <a:ea typeface="楷体" panose="02010609060101010101" charset="-122"/>
              </a:rPr>
              <a:t>严格单调性，若                    即</a:t>
            </a:r>
          </a:p>
          <a:p>
            <a:pPr marL="1028700" lvl="1" indent="-571500">
              <a:lnSpc>
                <a:spcPct val="120000"/>
              </a:lnSpc>
              <a:spcBef>
                <a:spcPts val="25"/>
              </a:spcBef>
              <a:buClr>
                <a:srgbClr val="000000"/>
              </a:buClr>
              <a:buSzPct val="90000"/>
              <a:buFont typeface="宋体" panose="02010600030101010101" pitchFamily="2" charset="-122"/>
              <a:buAutoNum type="romanUcPeriod"/>
            </a:pPr>
            <a:r>
              <a:rPr lang="zh-CN" altLang="en-US" sz="2800" b="1" kern="1200" dirty="0">
                <a:latin typeface="Times New Roman" panose="02020603050405020304" charset="0"/>
                <a:ea typeface="楷体" panose="02010609060101010101" charset="-122"/>
              </a:rPr>
              <a:t>如果有                                   ，则</a:t>
            </a:r>
          </a:p>
        </p:txBody>
      </p:sp>
      <p:graphicFrame>
        <p:nvGraphicFramePr>
          <p:cNvPr id="10243" name="对象 197636"/>
          <p:cNvGraphicFramePr>
            <a:graphicFrameLocks noGrp="1"/>
          </p:cNvGraphicFramePr>
          <p:nvPr/>
        </p:nvGraphicFramePr>
        <p:xfrm>
          <a:off x="4589780" y="3379470"/>
          <a:ext cx="1607185" cy="460375"/>
        </p:xfrm>
        <a:graphic>
          <a:graphicData uri="http://schemas.openxmlformats.org/presentationml/2006/ole">
            <mc:AlternateContent xmlns:mc="http://schemas.openxmlformats.org/markup-compatibility/2006">
              <mc:Choice xmlns:v="urn:schemas-microsoft-com:vml" Requires="v">
                <p:oleObj spid="_x0000_s13189" r:id="rId3" imgW="638175" imgH="203835" progId="Equation.DSMT4">
                  <p:embed/>
                </p:oleObj>
              </mc:Choice>
              <mc:Fallback>
                <p:oleObj r:id="rId3" imgW="638175" imgH="203835" progId="Equation.DSMT4">
                  <p:embed/>
                  <p:pic>
                    <p:nvPicPr>
                      <p:cNvPr id="0" name="图片 3079"/>
                      <p:cNvPicPr/>
                      <p:nvPr/>
                    </p:nvPicPr>
                    <p:blipFill>
                      <a:blip r:embed="rId4"/>
                      <a:stretch>
                        <a:fillRect/>
                      </a:stretch>
                    </p:blipFill>
                    <p:spPr>
                      <a:xfrm>
                        <a:off x="4589780" y="3379470"/>
                        <a:ext cx="1607185" cy="460375"/>
                      </a:xfrm>
                      <a:prstGeom prst="rect">
                        <a:avLst/>
                      </a:prstGeom>
                      <a:noFill/>
                      <a:ln w="38100">
                        <a:noFill/>
                        <a:miter/>
                      </a:ln>
                    </p:spPr>
                  </p:pic>
                </p:oleObj>
              </mc:Fallback>
            </mc:AlternateContent>
          </a:graphicData>
        </a:graphic>
      </p:graphicFrame>
      <p:graphicFrame>
        <p:nvGraphicFramePr>
          <p:cNvPr id="10244" name="对象 1">
            <a:hlinkClick r:id="" action="ppaction://ole?verb=0"/>
          </p:cNvPr>
          <p:cNvGraphicFramePr>
            <a:graphicFrameLocks noChangeAspect="1"/>
          </p:cNvGraphicFramePr>
          <p:nvPr/>
        </p:nvGraphicFramePr>
        <p:xfrm>
          <a:off x="3978910" y="2887345"/>
          <a:ext cx="1110615" cy="422910"/>
        </p:xfrm>
        <a:graphic>
          <a:graphicData uri="http://schemas.openxmlformats.org/presentationml/2006/ole">
            <mc:AlternateContent xmlns:mc="http://schemas.openxmlformats.org/markup-compatibility/2006">
              <mc:Choice xmlns:v="urn:schemas-microsoft-com:vml" Requires="v">
                <p:oleObj spid="_x0000_s13190" r:id="rId5" imgW="537210" imgH="204470" progId="Equation.KSEE3">
                  <p:embed/>
                </p:oleObj>
              </mc:Choice>
              <mc:Fallback>
                <p:oleObj r:id="rId5" imgW="537210" imgH="204470" progId="Equation.KSEE3">
                  <p:embed/>
                  <p:pic>
                    <p:nvPicPr>
                      <p:cNvPr id="0" name="图片 3080"/>
                      <p:cNvPicPr/>
                      <p:nvPr/>
                    </p:nvPicPr>
                    <p:blipFill>
                      <a:blip r:embed="rId6"/>
                      <a:stretch>
                        <a:fillRect/>
                      </a:stretch>
                    </p:blipFill>
                    <p:spPr>
                      <a:xfrm>
                        <a:off x="3978910" y="2887345"/>
                        <a:ext cx="1110615" cy="422910"/>
                      </a:xfrm>
                      <a:prstGeom prst="rect">
                        <a:avLst/>
                      </a:prstGeom>
                      <a:noFill/>
                      <a:ln w="38100">
                        <a:noFill/>
                        <a:miter/>
                      </a:ln>
                    </p:spPr>
                  </p:pic>
                </p:oleObj>
              </mc:Fallback>
            </mc:AlternateContent>
          </a:graphicData>
        </a:graphic>
      </p:graphicFrame>
      <p:graphicFrame>
        <p:nvGraphicFramePr>
          <p:cNvPr id="10245" name="对象 2">
            <a:hlinkClick r:id="" action="ppaction://ole?verb=0"/>
          </p:cNvPr>
          <p:cNvGraphicFramePr>
            <a:graphicFrameLocks noChangeAspect="1"/>
          </p:cNvGraphicFramePr>
          <p:nvPr/>
        </p:nvGraphicFramePr>
        <p:xfrm>
          <a:off x="2471420" y="3378835"/>
          <a:ext cx="1333500" cy="485140"/>
        </p:xfrm>
        <a:graphic>
          <a:graphicData uri="http://schemas.openxmlformats.org/presentationml/2006/ole">
            <mc:AlternateContent xmlns:mc="http://schemas.openxmlformats.org/markup-compatibility/2006">
              <mc:Choice xmlns:v="urn:schemas-microsoft-com:vml" Requires="v">
                <p:oleObj spid="_x0000_s13191" r:id="rId7" imgW="561340" imgH="203835" progId="Equation.KSEE3">
                  <p:embed/>
                </p:oleObj>
              </mc:Choice>
              <mc:Fallback>
                <p:oleObj r:id="rId7" imgW="561340" imgH="203835" progId="Equation.KSEE3">
                  <p:embed/>
                  <p:pic>
                    <p:nvPicPr>
                      <p:cNvPr id="0" name="图片 3081"/>
                      <p:cNvPicPr/>
                      <p:nvPr/>
                    </p:nvPicPr>
                    <p:blipFill>
                      <a:blip r:embed="rId8"/>
                      <a:stretch>
                        <a:fillRect/>
                      </a:stretch>
                    </p:blipFill>
                    <p:spPr>
                      <a:xfrm>
                        <a:off x="2471420" y="3378835"/>
                        <a:ext cx="1333500" cy="485140"/>
                      </a:xfrm>
                      <a:prstGeom prst="rect">
                        <a:avLst/>
                      </a:prstGeom>
                      <a:noFill/>
                      <a:ln w="38100">
                        <a:noFill/>
                        <a:miter/>
                      </a:ln>
                    </p:spPr>
                  </p:pic>
                </p:oleObj>
              </mc:Fallback>
            </mc:AlternateContent>
          </a:graphicData>
        </a:graphic>
      </p:graphicFrame>
      <p:graphicFrame>
        <p:nvGraphicFramePr>
          <p:cNvPr id="10246" name="对象 3">
            <a:hlinkClick r:id="" action="ppaction://ole?verb=0"/>
          </p:cNvPr>
          <p:cNvGraphicFramePr>
            <a:graphicFrameLocks noChangeAspect="1"/>
          </p:cNvGraphicFramePr>
          <p:nvPr/>
        </p:nvGraphicFramePr>
        <p:xfrm>
          <a:off x="2487295" y="3839845"/>
          <a:ext cx="1316990" cy="502285"/>
        </p:xfrm>
        <a:graphic>
          <a:graphicData uri="http://schemas.openxmlformats.org/presentationml/2006/ole">
            <mc:AlternateContent xmlns:mc="http://schemas.openxmlformats.org/markup-compatibility/2006">
              <mc:Choice xmlns:v="urn:schemas-microsoft-com:vml" Requires="v">
                <p:oleObj spid="_x0000_s13192" r:id="rId9" imgW="537210" imgH="204470" progId="Equation.KSEE3">
                  <p:embed/>
                </p:oleObj>
              </mc:Choice>
              <mc:Fallback>
                <p:oleObj r:id="rId9" imgW="537210" imgH="204470" progId="Equation.KSEE3">
                  <p:embed/>
                  <p:pic>
                    <p:nvPicPr>
                      <p:cNvPr id="0" name="图片 3082"/>
                      <p:cNvPicPr/>
                      <p:nvPr/>
                    </p:nvPicPr>
                    <p:blipFill>
                      <a:blip r:embed="rId10"/>
                      <a:stretch>
                        <a:fillRect/>
                      </a:stretch>
                    </p:blipFill>
                    <p:spPr>
                      <a:xfrm>
                        <a:off x="2487295" y="3839845"/>
                        <a:ext cx="1316990" cy="502285"/>
                      </a:xfrm>
                      <a:prstGeom prst="rect">
                        <a:avLst/>
                      </a:prstGeom>
                      <a:noFill/>
                      <a:ln w="38100">
                        <a:noFill/>
                        <a:miter/>
                      </a:ln>
                    </p:spPr>
                  </p:pic>
                </p:oleObj>
              </mc:Fallback>
            </mc:AlternateContent>
          </a:graphicData>
        </a:graphic>
      </p:graphicFrame>
      <p:graphicFrame>
        <p:nvGraphicFramePr>
          <p:cNvPr id="10247" name="对象 8"/>
          <p:cNvGraphicFramePr>
            <a:graphicFrameLocks noGrp="1"/>
          </p:cNvGraphicFramePr>
          <p:nvPr/>
        </p:nvGraphicFramePr>
        <p:xfrm>
          <a:off x="4559935" y="3863975"/>
          <a:ext cx="1130935" cy="504190"/>
        </p:xfrm>
        <a:graphic>
          <a:graphicData uri="http://schemas.openxmlformats.org/presentationml/2006/ole">
            <mc:AlternateContent xmlns:mc="http://schemas.openxmlformats.org/markup-compatibility/2006">
              <mc:Choice xmlns:v="urn:schemas-microsoft-com:vml" Requires="v">
                <p:oleObj spid="_x0000_s13193" r:id="rId11" imgW="474345" imgH="205105" progId="Equation.DSMT4">
                  <p:embed/>
                </p:oleObj>
              </mc:Choice>
              <mc:Fallback>
                <p:oleObj r:id="rId11" imgW="474345" imgH="205105" progId="Equation.DSMT4">
                  <p:embed/>
                  <p:pic>
                    <p:nvPicPr>
                      <p:cNvPr id="0" name="图片 3083"/>
                      <p:cNvPicPr/>
                      <p:nvPr/>
                    </p:nvPicPr>
                    <p:blipFill>
                      <a:blip r:embed="rId12"/>
                      <a:stretch>
                        <a:fillRect/>
                      </a:stretch>
                    </p:blipFill>
                    <p:spPr>
                      <a:xfrm>
                        <a:off x="4559935" y="3863975"/>
                        <a:ext cx="1130935" cy="504190"/>
                      </a:xfrm>
                      <a:prstGeom prst="rect">
                        <a:avLst/>
                      </a:prstGeom>
                      <a:noFill/>
                      <a:ln w="38100">
                        <a:noFill/>
                        <a:miter/>
                      </a:ln>
                    </p:spPr>
                  </p:pic>
                </p:oleObj>
              </mc:Fallback>
            </mc:AlternateContent>
          </a:graphicData>
        </a:graphic>
      </p:graphicFrame>
      <p:graphicFrame>
        <p:nvGraphicFramePr>
          <p:cNvPr id="10248" name="对象 10">
            <a:hlinkClick r:id="" action="ppaction://ole?verb=0"/>
          </p:cNvPr>
          <p:cNvGraphicFramePr>
            <a:graphicFrameLocks noChangeAspect="1"/>
          </p:cNvGraphicFramePr>
          <p:nvPr/>
        </p:nvGraphicFramePr>
        <p:xfrm>
          <a:off x="4589780" y="4391025"/>
          <a:ext cx="1739900" cy="484505"/>
        </p:xfrm>
        <a:graphic>
          <a:graphicData uri="http://schemas.openxmlformats.org/presentationml/2006/ole">
            <mc:AlternateContent xmlns:mc="http://schemas.openxmlformats.org/markup-compatibility/2006">
              <mc:Choice xmlns:v="urn:schemas-microsoft-com:vml" Requires="v">
                <p:oleObj spid="_x0000_s13194" r:id="rId13" imgW="778510" imgH="203835" progId="Equation.KSEE3">
                  <p:embed/>
                </p:oleObj>
              </mc:Choice>
              <mc:Fallback>
                <p:oleObj r:id="rId13" imgW="778510" imgH="203835" progId="Equation.KSEE3">
                  <p:embed/>
                  <p:pic>
                    <p:nvPicPr>
                      <p:cNvPr id="0" name="图片 3084"/>
                      <p:cNvPicPr/>
                      <p:nvPr/>
                    </p:nvPicPr>
                    <p:blipFill>
                      <a:blip r:embed="rId14"/>
                      <a:stretch>
                        <a:fillRect/>
                      </a:stretch>
                    </p:blipFill>
                    <p:spPr>
                      <a:xfrm>
                        <a:off x="4589780" y="4391025"/>
                        <a:ext cx="1739900" cy="484505"/>
                      </a:xfrm>
                      <a:prstGeom prst="rect">
                        <a:avLst/>
                      </a:prstGeom>
                      <a:noFill/>
                      <a:ln w="38100">
                        <a:noFill/>
                        <a:miter/>
                      </a:ln>
                    </p:spPr>
                  </p:pic>
                </p:oleObj>
              </mc:Fallback>
            </mc:AlternateContent>
          </a:graphicData>
        </a:graphic>
      </p:graphicFrame>
      <p:graphicFrame>
        <p:nvGraphicFramePr>
          <p:cNvPr id="10249" name="对象 12"/>
          <p:cNvGraphicFramePr>
            <a:graphicFrameLocks noGrp="1"/>
          </p:cNvGraphicFramePr>
          <p:nvPr/>
        </p:nvGraphicFramePr>
        <p:xfrm>
          <a:off x="6722110" y="4391025"/>
          <a:ext cx="1693545" cy="386080"/>
        </p:xfrm>
        <a:graphic>
          <a:graphicData uri="http://schemas.openxmlformats.org/presentationml/2006/ole">
            <mc:AlternateContent xmlns:mc="http://schemas.openxmlformats.org/markup-compatibility/2006">
              <mc:Choice xmlns:v="urn:schemas-microsoft-com:vml" Requires="v">
                <p:oleObj spid="_x0000_s13195" r:id="rId15" imgW="727075" imgH="203835" progId="Equation.DSMT4">
                  <p:embed/>
                </p:oleObj>
              </mc:Choice>
              <mc:Fallback>
                <p:oleObj r:id="rId15" imgW="727075" imgH="203835" progId="Equation.DSMT4">
                  <p:embed/>
                  <p:pic>
                    <p:nvPicPr>
                      <p:cNvPr id="0" name="图片 3085"/>
                      <p:cNvPicPr/>
                      <p:nvPr/>
                    </p:nvPicPr>
                    <p:blipFill>
                      <a:blip r:embed="rId16"/>
                      <a:stretch>
                        <a:fillRect/>
                      </a:stretch>
                    </p:blipFill>
                    <p:spPr>
                      <a:xfrm>
                        <a:off x="6722110" y="4391025"/>
                        <a:ext cx="1693545" cy="386080"/>
                      </a:xfrm>
                      <a:prstGeom prst="rect">
                        <a:avLst/>
                      </a:prstGeom>
                      <a:noFill/>
                      <a:ln w="38100">
                        <a:noFill/>
                        <a:miter/>
                      </a:ln>
                    </p:spPr>
                  </p:pic>
                </p:oleObj>
              </mc:Fallback>
            </mc:AlternateContent>
          </a:graphicData>
        </a:graphic>
      </p:graphicFrame>
      <p:graphicFrame>
        <p:nvGraphicFramePr>
          <p:cNvPr id="10250" name="对象 1">
            <a:hlinkClick r:id="" action="ppaction://ole?verb=0"/>
          </p:cNvPr>
          <p:cNvGraphicFramePr>
            <a:graphicFrameLocks noChangeAspect="1"/>
          </p:cNvGraphicFramePr>
          <p:nvPr/>
        </p:nvGraphicFramePr>
        <p:xfrm>
          <a:off x="3110865" y="4875530"/>
          <a:ext cx="3158490" cy="531495"/>
        </p:xfrm>
        <a:graphic>
          <a:graphicData uri="http://schemas.openxmlformats.org/presentationml/2006/ole">
            <mc:AlternateContent xmlns:mc="http://schemas.openxmlformats.org/markup-compatibility/2006">
              <mc:Choice xmlns:v="urn:schemas-microsoft-com:vml" Requires="v">
                <p:oleObj spid="_x0000_s13196" r:id="rId17" imgW="1212850" imgH="204470" progId="Equation.KSEE3">
                  <p:embed/>
                </p:oleObj>
              </mc:Choice>
              <mc:Fallback>
                <p:oleObj r:id="rId17" imgW="1212850" imgH="204470" progId="Equation.KSEE3">
                  <p:embed/>
                  <p:pic>
                    <p:nvPicPr>
                      <p:cNvPr id="0" name="图片 3086"/>
                      <p:cNvPicPr/>
                      <p:nvPr/>
                    </p:nvPicPr>
                    <p:blipFill>
                      <a:blip r:embed="rId18"/>
                      <a:stretch>
                        <a:fillRect/>
                      </a:stretch>
                    </p:blipFill>
                    <p:spPr>
                      <a:xfrm>
                        <a:off x="3110865" y="4875530"/>
                        <a:ext cx="3158490" cy="531495"/>
                      </a:xfrm>
                      <a:prstGeom prst="rect">
                        <a:avLst/>
                      </a:prstGeom>
                      <a:noFill/>
                      <a:ln w="38100">
                        <a:noFill/>
                        <a:miter/>
                      </a:ln>
                    </p:spPr>
                  </p:pic>
                </p:oleObj>
              </mc:Fallback>
            </mc:AlternateContent>
          </a:graphicData>
        </a:graphic>
      </p:graphicFrame>
      <p:graphicFrame>
        <p:nvGraphicFramePr>
          <p:cNvPr id="10251" name="对象 2">
            <a:hlinkClick r:id="" action="ppaction://ole?verb=0"/>
          </p:cNvPr>
          <p:cNvGraphicFramePr>
            <a:graphicFrameLocks noChangeAspect="1"/>
          </p:cNvGraphicFramePr>
          <p:nvPr/>
        </p:nvGraphicFramePr>
        <p:xfrm>
          <a:off x="7118985" y="4923155"/>
          <a:ext cx="2734945" cy="436880"/>
        </p:xfrm>
        <a:graphic>
          <a:graphicData uri="http://schemas.openxmlformats.org/presentationml/2006/ole">
            <mc:AlternateContent xmlns:mc="http://schemas.openxmlformats.org/markup-compatibility/2006">
              <mc:Choice xmlns:v="urn:schemas-microsoft-com:vml" Requires="v">
                <p:oleObj spid="_x0000_s13197" r:id="rId19" imgW="1276985" imgH="204470" progId="Equation.KSEE3">
                  <p:embed/>
                </p:oleObj>
              </mc:Choice>
              <mc:Fallback>
                <p:oleObj r:id="rId19" imgW="1276985" imgH="204470" progId="Equation.KSEE3">
                  <p:embed/>
                  <p:pic>
                    <p:nvPicPr>
                      <p:cNvPr id="0" name="图片 3087"/>
                      <p:cNvPicPr/>
                      <p:nvPr/>
                    </p:nvPicPr>
                    <p:blipFill>
                      <a:blip r:embed="rId20"/>
                      <a:stretch>
                        <a:fillRect/>
                      </a:stretch>
                    </p:blipFill>
                    <p:spPr>
                      <a:xfrm>
                        <a:off x="7118985" y="4923155"/>
                        <a:ext cx="2734945" cy="436880"/>
                      </a:xfrm>
                      <a:prstGeom prst="rect">
                        <a:avLst/>
                      </a:prstGeom>
                      <a:noFill/>
                      <a:ln w="38100">
                        <a:noFill/>
                        <a:miter/>
                      </a:ln>
                    </p:spPr>
                  </p:pic>
                </p:oleObj>
              </mc:Fallback>
            </mc:AlternateContent>
          </a:graphicData>
        </a:graphic>
      </p:graphicFrame>
      <p:sp>
        <p:nvSpPr>
          <p:cNvPr id="15" name="文本框 14"/>
          <p:cNvSpPr txBox="1"/>
          <p:nvPr/>
        </p:nvSpPr>
        <p:spPr>
          <a:xfrm>
            <a:off x="1459438" y="6046047"/>
            <a:ext cx="8028525" cy="518160"/>
          </a:xfrm>
          <a:prstGeom prst="rect">
            <a:avLst/>
          </a:prstGeom>
          <a:noFill/>
          <a:ln w="9525">
            <a:noFill/>
          </a:ln>
        </p:spPr>
        <p:txBody>
          <a:bodyPr wrap="square" anchor="t">
            <a:spAutoFit/>
          </a:bodyPr>
          <a:lstStyle/>
          <a:p>
            <a:pPr lvl="0" indent="0"/>
            <a:r>
              <a:rPr lang="zh-CN" altLang="en-US" sz="2800" b="1">
                <a:solidFill>
                  <a:srgbClr val="FF0000"/>
                </a:solidFill>
                <a:latin typeface="Arial" panose="020B0604020202020204" pitchFamily="34" charset="0"/>
                <a:ea typeface="宋体" panose="02010600030101010101" pitchFamily="2" charset="-122"/>
              </a:rPr>
              <a:t>据此可以得到关于自信息的</a:t>
            </a:r>
            <a:r>
              <a:rPr lang="zh-CN" altLang="en-US" sz="2800" b="1" u="sng">
                <a:solidFill>
                  <a:srgbClr val="FF0000"/>
                </a:solidFill>
                <a:latin typeface="Arial" panose="020B0604020202020204" pitchFamily="34" charset="0"/>
                <a:ea typeface="宋体" panose="02010600030101010101" pitchFamily="2" charset="-122"/>
              </a:rPr>
              <a:t>唯一性</a:t>
            </a:r>
            <a:r>
              <a:rPr lang="zh-CN" altLang="en-US" sz="2800" b="1">
                <a:solidFill>
                  <a:srgbClr val="FF0000"/>
                </a:solidFill>
                <a:latin typeface="Arial" panose="020B0604020202020204" pitchFamily="34" charset="0"/>
                <a:ea typeface="宋体" panose="02010600030101010101" pitchFamily="2" charset="-122"/>
              </a:rPr>
              <a:t>定理</a:t>
            </a:r>
          </a:p>
        </p:txBody>
      </p:sp>
      <p:grpSp>
        <p:nvGrpSpPr>
          <p:cNvPr id="20" name="组合 19"/>
          <p:cNvGrpSpPr/>
          <p:nvPr/>
        </p:nvGrpSpPr>
        <p:grpSpPr>
          <a:xfrm>
            <a:off x="-12700" y="-11430"/>
            <a:ext cx="7568565" cy="7573010"/>
            <a:chOff x="-4" y="-18"/>
            <a:chExt cx="11919" cy="11926"/>
          </a:xfrm>
        </p:grpSpPr>
        <p:grpSp>
          <p:nvGrpSpPr>
            <p:cNvPr id="21" name="组合 20"/>
            <p:cNvGrpSpPr/>
            <p:nvPr/>
          </p:nvGrpSpPr>
          <p:grpSpPr>
            <a:xfrm>
              <a:off x="-4" y="-18"/>
              <a:ext cx="11637" cy="11926"/>
              <a:chOff x="-4" y="-18"/>
              <a:chExt cx="11637" cy="11926"/>
            </a:xfrm>
          </p:grpSpPr>
          <p:grpSp>
            <p:nvGrpSpPr>
              <p:cNvPr id="22" name="组合 21"/>
              <p:cNvGrpSpPr/>
              <p:nvPr/>
            </p:nvGrpSpPr>
            <p:grpSpPr>
              <a:xfrm>
                <a:off x="-4" y="2"/>
                <a:ext cx="7440" cy="11906"/>
                <a:chOff x="-4" y="2"/>
                <a:chExt cx="7440" cy="11906"/>
              </a:xfrm>
            </p:grpSpPr>
            <p:sp>
              <p:nvSpPr>
                <p:cNvPr id="23" name="object 2"/>
                <p:cNvSpPr/>
                <p:nvPr/>
              </p:nvSpPr>
              <p:spPr>
                <a:xfrm>
                  <a:off x="-4" y="2"/>
                  <a:ext cx="1320" cy="11906"/>
                </a:xfrm>
                <a:prstGeom prst="rect">
                  <a:avLst/>
                </a:prstGeom>
                <a:blipFill>
                  <a:blip r:embed="rId21" cstate="print"/>
                  <a:stretch>
                    <a:fillRect/>
                  </a:stretch>
                </a:blipFill>
              </p:spPr>
              <p:txBody>
                <a:bodyPr wrap="square" lIns="0" tIns="0" rIns="0" bIns="0" rtlCol="0"/>
                <a:lstStyle/>
                <a:p>
                  <a:endParaRPr/>
                </a:p>
              </p:txBody>
            </p:sp>
            <p:sp>
              <p:nvSpPr>
                <p:cNvPr id="24" name="object 3"/>
                <p:cNvSpPr/>
                <p:nvPr/>
              </p:nvSpPr>
              <p:spPr>
                <a:xfrm>
                  <a:off x="1316" y="1614"/>
                  <a:ext cx="6120" cy="120"/>
                </a:xfrm>
                <a:prstGeom prst="rect">
                  <a:avLst/>
                </a:prstGeom>
                <a:blipFill>
                  <a:blip r:embed="rId22" cstate="print"/>
                  <a:stretch>
                    <a:fillRect/>
                  </a:stretch>
                </a:blipFill>
              </p:spPr>
              <p:txBody>
                <a:bodyPr wrap="square" lIns="0" tIns="0" rIns="0" bIns="0" rtlCol="0"/>
                <a:lstStyle/>
                <a:p>
                  <a:endParaRPr/>
                </a:p>
              </p:txBody>
            </p:sp>
          </p:grpSp>
          <p:sp>
            <p:nvSpPr>
              <p:cNvPr id="25"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6" name="文本框 25"/>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7"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文本占位符 191490"/>
          <p:cNvSpPr>
            <a:spLocks noGrp="1"/>
          </p:cNvSpPr>
          <p:nvPr/>
        </p:nvSpPr>
        <p:spPr>
          <a:xfrm>
            <a:off x="1028700" y="2273935"/>
            <a:ext cx="9036685" cy="4675505"/>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7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l"/>
              <a:defRPr sz="23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a:lstStyle>
          <a:p>
            <a:pPr marL="0" indent="0" fontAlgn="base">
              <a:lnSpc>
                <a:spcPct val="120000"/>
              </a:lnSpc>
              <a:spcBef>
                <a:spcPts val="25"/>
              </a:spcBef>
              <a:spcAft>
                <a:spcPts val="0"/>
              </a:spcAft>
              <a:buNone/>
            </a:pPr>
            <a:r>
              <a:rPr lang="zh-CN" altLang="en-US" sz="2800" b="1" strike="noStrike" kern="1200" noProof="1">
                <a:solidFill>
                  <a:srgbClr val="FF0000"/>
                </a:solidFill>
                <a:latin typeface="Times New Roman" panose="02020603050405020304" charset="0"/>
                <a:ea typeface="楷体" panose="02010609060101010101" charset="-122"/>
                <a:cs typeface="+mn-cs"/>
              </a:rPr>
              <a:t>定理</a:t>
            </a:r>
            <a:r>
              <a:rPr lang="en-US" altLang="zh-CN" sz="2800" b="1" strike="noStrike" kern="1200" noProof="1">
                <a:solidFill>
                  <a:srgbClr val="FF0000"/>
                </a:solidFill>
                <a:latin typeface="Times New Roman" panose="02020603050405020304" charset="0"/>
                <a:ea typeface="楷体" panose="02010609060101010101" charset="-122"/>
                <a:cs typeface="+mn-cs"/>
              </a:rPr>
              <a:t>.</a:t>
            </a:r>
            <a:r>
              <a:rPr lang="zh-CN" altLang="en-US" sz="2800" b="1" strike="noStrike" kern="1200" noProof="1">
                <a:solidFill>
                  <a:schemeClr val="tx1"/>
                </a:solidFill>
                <a:latin typeface="Times New Roman" panose="02020603050405020304" charset="0"/>
                <a:ea typeface="楷体" panose="02010609060101010101" charset="-122"/>
                <a:cs typeface="+mn-cs"/>
              </a:rPr>
              <a:t>若自信息</a:t>
            </a:r>
            <a:r>
              <a:rPr lang="en-US" altLang="zh-CN" sz="2800" b="1" i="1" strike="noStrike" kern="1200" noProof="1">
                <a:solidFill>
                  <a:schemeClr val="tx1"/>
                </a:solidFill>
                <a:latin typeface="Times New Roman" panose="02020603050405020304" charset="0"/>
                <a:ea typeface="楷体" panose="02010609060101010101" charset="-122"/>
                <a:cs typeface="+mn-cs"/>
              </a:rPr>
              <a:t>I</a:t>
            </a:r>
            <a:r>
              <a:rPr lang="en-US" altLang="zh-CN" sz="2800" b="1" strike="noStrike" kern="1200" noProof="1">
                <a:solidFill>
                  <a:schemeClr val="tx1"/>
                </a:solidFill>
                <a:latin typeface="Times New Roman" panose="02020603050405020304" charset="0"/>
                <a:ea typeface="楷体" panose="02010609060101010101" charset="-122"/>
                <a:cs typeface="+mn-cs"/>
              </a:rPr>
              <a:t>(</a:t>
            </a:r>
            <a:r>
              <a:rPr lang="en-US" altLang="zh-CN" sz="2800" b="1" i="1" strike="noStrike" kern="1200" noProof="1">
                <a:solidFill>
                  <a:schemeClr val="tx1"/>
                </a:solidFill>
                <a:latin typeface="Times New Roman" panose="02020603050405020304" charset="0"/>
                <a:ea typeface="楷体" panose="02010609060101010101" charset="-122"/>
                <a:cs typeface="+mn-cs"/>
              </a:rPr>
              <a:t>x</a:t>
            </a:r>
            <a:r>
              <a:rPr lang="en-US" altLang="zh-CN" sz="2800" b="1" strike="noStrike" kern="1200" noProof="1">
                <a:solidFill>
                  <a:schemeClr val="tx1"/>
                </a:solidFill>
                <a:latin typeface="Times New Roman" panose="02020603050405020304" charset="0"/>
                <a:ea typeface="楷体" panose="02010609060101010101" charset="-122"/>
                <a:cs typeface="+mn-cs"/>
              </a:rPr>
              <a:t>)</a:t>
            </a:r>
            <a:r>
              <a:rPr lang="zh-CN" altLang="en-US" sz="2800" b="1" strike="noStrike" kern="1200" noProof="1">
                <a:solidFill>
                  <a:schemeClr val="tx1"/>
                </a:solidFill>
                <a:latin typeface="Times New Roman" panose="02020603050405020304" charset="0"/>
                <a:ea typeface="楷体" panose="02010609060101010101" charset="-122"/>
                <a:cs typeface="+mn-cs"/>
              </a:rPr>
              <a:t>满足上述</a:t>
            </a:r>
            <a:r>
              <a:rPr lang="en-US" altLang="zh-CN" sz="2800" b="1" strike="noStrike" kern="1200" noProof="1">
                <a:solidFill>
                  <a:schemeClr val="tx1"/>
                </a:solidFill>
                <a:latin typeface="Times New Roman" panose="02020603050405020304" charset="0"/>
                <a:ea typeface="楷体" panose="02010609060101010101" charset="-122"/>
                <a:cs typeface="+mn-cs"/>
              </a:rPr>
              <a:t>5</a:t>
            </a:r>
            <a:r>
              <a:rPr lang="zh-CN" altLang="en-US" sz="2800" b="1" strike="noStrike" kern="1200" noProof="1">
                <a:solidFill>
                  <a:schemeClr val="tx1"/>
                </a:solidFill>
                <a:latin typeface="Times New Roman" panose="02020603050405020304" charset="0"/>
                <a:ea typeface="楷体" panose="02010609060101010101" charset="-122"/>
                <a:cs typeface="+mn-cs"/>
              </a:rPr>
              <a:t>个条件，则有：</a:t>
            </a:r>
          </a:p>
          <a:p>
            <a:pPr marL="0" indent="0" fontAlgn="base">
              <a:lnSpc>
                <a:spcPct val="120000"/>
              </a:lnSpc>
              <a:spcBef>
                <a:spcPts val="25"/>
              </a:spcBef>
              <a:spcAft>
                <a:spcPts val="0"/>
              </a:spcAft>
              <a:buNone/>
            </a:pPr>
            <a:endParaRPr lang="zh-CN" altLang="en-US" sz="2800" b="1" strike="noStrike" kern="1200" noProof="1">
              <a:solidFill>
                <a:schemeClr val="tx1"/>
              </a:solidFill>
              <a:latin typeface="Times New Roman" panose="02020603050405020304" charset="0"/>
              <a:ea typeface="楷体" panose="02010609060101010101" charset="-122"/>
              <a:cs typeface="+mn-cs"/>
            </a:endParaRPr>
          </a:p>
          <a:p>
            <a:pPr marL="0" indent="0" fontAlgn="base">
              <a:lnSpc>
                <a:spcPct val="120000"/>
              </a:lnSpc>
              <a:spcBef>
                <a:spcPts val="25"/>
              </a:spcBef>
              <a:spcAft>
                <a:spcPts val="0"/>
              </a:spcAft>
              <a:buNone/>
            </a:pPr>
            <a:r>
              <a:rPr lang="zh-CN" altLang="en-US" sz="2800" b="1" strike="noStrike" kern="1200" noProof="1">
                <a:solidFill>
                  <a:schemeClr val="tx1"/>
                </a:solidFill>
                <a:latin typeface="Times New Roman" panose="02020603050405020304" charset="0"/>
                <a:ea typeface="楷体" panose="02010609060101010101" charset="-122"/>
                <a:cs typeface="+mn-cs"/>
              </a:rPr>
              <a:t>其中</a:t>
            </a:r>
            <a:r>
              <a:rPr lang="en-US" altLang="zh-CN" sz="2800" b="1" i="1" strike="noStrike" kern="1200" noProof="1">
                <a:solidFill>
                  <a:schemeClr val="tx1"/>
                </a:solidFill>
                <a:latin typeface="Times New Roman" panose="02020603050405020304" charset="0"/>
                <a:ea typeface="楷体" panose="02010609060101010101" charset="-122"/>
                <a:cs typeface="+mn-cs"/>
              </a:rPr>
              <a:t>c</a:t>
            </a:r>
            <a:r>
              <a:rPr lang="zh-CN" altLang="en-US" sz="2400" b="1" strike="noStrike" kern="1200" noProof="1">
                <a:solidFill>
                  <a:schemeClr val="tx1"/>
                </a:solidFill>
                <a:latin typeface="Times New Roman" panose="02020603050405020304" charset="0"/>
                <a:ea typeface="楷体" panose="02010609060101010101" charset="-122"/>
                <a:cs typeface="+mn-cs"/>
              </a:rPr>
              <a:t>为一个常数</a:t>
            </a:r>
          </a:p>
          <a:p>
            <a:pPr marL="0" indent="0" fontAlgn="base">
              <a:lnSpc>
                <a:spcPct val="120000"/>
              </a:lnSpc>
              <a:spcBef>
                <a:spcPts val="25"/>
              </a:spcBef>
              <a:spcAft>
                <a:spcPts val="0"/>
              </a:spcAft>
              <a:buNone/>
            </a:pPr>
            <a:r>
              <a:rPr lang="zh-CN" altLang="en-US" sz="2800" b="1" strike="noStrike" kern="1200" noProof="1">
                <a:solidFill>
                  <a:schemeClr val="tx1"/>
                </a:solidFill>
                <a:latin typeface="Times New Roman" panose="02020603050405020304" charset="0"/>
                <a:ea typeface="楷体" panose="02010609060101010101" charset="-122"/>
                <a:cs typeface="+mn-cs"/>
              </a:rPr>
              <a:t>若实函数                           </a:t>
            </a:r>
            <a:r>
              <a:rPr lang="en-US" altLang="zh-CN" sz="2800" b="1" strike="noStrike" kern="1200" noProof="1">
                <a:solidFill>
                  <a:schemeClr val="tx1"/>
                </a:solidFill>
                <a:latin typeface="Times New Roman" panose="02020603050405020304" charset="0"/>
                <a:ea typeface="楷体" panose="02010609060101010101" charset="-122"/>
                <a:cs typeface="+mn-cs"/>
              </a:rPr>
              <a:t>,</a:t>
            </a:r>
            <a:r>
              <a:rPr lang="zh-CN" altLang="en-US" sz="2400" b="1" strike="noStrike" kern="1200" noProof="1">
                <a:solidFill>
                  <a:schemeClr val="tx1"/>
                </a:solidFill>
                <a:latin typeface="Times New Roman" panose="02020603050405020304" charset="0"/>
                <a:ea typeface="楷体" panose="02010609060101010101" charset="-122"/>
                <a:cs typeface="+mn-cs"/>
              </a:rPr>
              <a:t>满足条件：</a:t>
            </a:r>
          </a:p>
          <a:p>
            <a:pPr marL="571500" indent="-571500" fontAlgn="base">
              <a:lnSpc>
                <a:spcPct val="120000"/>
              </a:lnSpc>
              <a:spcBef>
                <a:spcPts val="25"/>
              </a:spcBef>
              <a:spcAft>
                <a:spcPts val="0"/>
              </a:spcAft>
              <a:buClr>
                <a:srgbClr val="0D0D0D"/>
              </a:buClr>
              <a:buFont typeface="+mj-lt"/>
              <a:buAutoNum type="romanUcPeriod"/>
            </a:pPr>
            <a:r>
              <a:rPr lang="en-US" altLang="zh-CN" sz="2400" b="1" strike="noStrike" kern="1200" noProof="1">
                <a:solidFill>
                  <a:schemeClr val="tx1"/>
                </a:solidFill>
                <a:latin typeface="Times New Roman" panose="02020603050405020304" charset="0"/>
                <a:ea typeface="楷体" panose="02010609060101010101" charset="-122"/>
                <a:cs typeface="+mn-cs"/>
              </a:rPr>
              <a:t>	</a:t>
            </a:r>
          </a:p>
          <a:p>
            <a:pPr marL="571500" indent="-571500" fontAlgn="base">
              <a:lnSpc>
                <a:spcPct val="120000"/>
              </a:lnSpc>
              <a:spcBef>
                <a:spcPts val="25"/>
              </a:spcBef>
              <a:spcAft>
                <a:spcPts val="0"/>
              </a:spcAft>
              <a:buClr>
                <a:srgbClr val="0D0D0D"/>
              </a:buClr>
              <a:buFont typeface="+mj-lt"/>
              <a:buAutoNum type="romanUcPeriod"/>
            </a:pPr>
            <a:r>
              <a:rPr lang="zh-CN" altLang="en-US" sz="2400" b="1" strike="noStrike" kern="1200" noProof="1">
                <a:solidFill>
                  <a:schemeClr val="tx1"/>
                </a:solidFill>
                <a:latin typeface="Times New Roman" panose="02020603050405020304" charset="0"/>
                <a:ea typeface="楷体" panose="02010609060101010101" charset="-122"/>
                <a:cs typeface="+mn-cs"/>
              </a:rPr>
              <a:t>          是严格单调函数，则</a:t>
            </a:r>
          </a:p>
          <a:p>
            <a:pPr marL="571500" indent="-571500" fontAlgn="base">
              <a:lnSpc>
                <a:spcPct val="120000"/>
              </a:lnSpc>
              <a:spcBef>
                <a:spcPts val="25"/>
              </a:spcBef>
              <a:spcAft>
                <a:spcPts val="0"/>
              </a:spcAft>
              <a:buClr>
                <a:srgbClr val="0D0D0D"/>
              </a:buClr>
              <a:buFont typeface="+mj-lt"/>
              <a:buAutoNum type="romanUcPeriod"/>
            </a:pPr>
            <a:r>
              <a:rPr lang="zh-CN" altLang="en-US" sz="2400" b="1" strike="noStrike" kern="1200" noProof="1">
                <a:solidFill>
                  <a:schemeClr val="tx1"/>
                </a:solidFill>
                <a:latin typeface="Times New Roman" panose="02020603050405020304" charset="0"/>
                <a:ea typeface="楷体" panose="02010609060101010101" charset="-122"/>
                <a:cs typeface="+mn-cs"/>
              </a:rPr>
              <a:t>  </a:t>
            </a:r>
          </a:p>
          <a:p>
            <a:pPr marL="571500" indent="-571500" fontAlgn="base">
              <a:lnSpc>
                <a:spcPct val="120000"/>
              </a:lnSpc>
              <a:spcBef>
                <a:spcPts val="25"/>
              </a:spcBef>
              <a:spcAft>
                <a:spcPts val="0"/>
              </a:spcAft>
              <a:buFont typeface="+mj-lt"/>
            </a:pPr>
            <a:endParaRPr lang="zh-CN" altLang="en-US" sz="2400" b="1" strike="noStrike" kern="1200" noProof="1">
              <a:solidFill>
                <a:schemeClr val="tx1"/>
              </a:solidFill>
              <a:latin typeface="Times New Roman" panose="02020603050405020304" charset="0"/>
              <a:ea typeface="楷体" panose="02010609060101010101" charset="-122"/>
              <a:cs typeface="+mn-cs"/>
            </a:endParaRPr>
          </a:p>
          <a:p>
            <a:pPr marL="571500" indent="-571500" fontAlgn="base">
              <a:lnSpc>
                <a:spcPct val="120000"/>
              </a:lnSpc>
              <a:spcBef>
                <a:spcPts val="25"/>
              </a:spcBef>
              <a:spcAft>
                <a:spcPts val="0"/>
              </a:spcAft>
              <a:buNone/>
            </a:pPr>
            <a:endParaRPr lang="zh-CN" altLang="en-US" sz="3090" b="1" strike="noStrike" kern="1200" noProof="1">
              <a:solidFill>
                <a:schemeClr val="tx1"/>
              </a:solidFill>
              <a:latin typeface="Times New Roman" panose="02020603050405020304" charset="0"/>
              <a:ea typeface="楷体" panose="02010609060101010101" charset="-122"/>
            </a:endParaRPr>
          </a:p>
        </p:txBody>
      </p:sp>
      <p:graphicFrame>
        <p:nvGraphicFramePr>
          <p:cNvPr id="11269" name="对象 4">
            <a:hlinkClick r:id="" action="ppaction://ole?verb=0"/>
          </p:cNvPr>
          <p:cNvGraphicFramePr>
            <a:graphicFrameLocks noChangeAspect="1"/>
          </p:cNvGraphicFramePr>
          <p:nvPr/>
        </p:nvGraphicFramePr>
        <p:xfrm>
          <a:off x="2543810" y="3912870"/>
          <a:ext cx="2308860" cy="480060"/>
        </p:xfrm>
        <a:graphic>
          <a:graphicData uri="http://schemas.openxmlformats.org/presentationml/2006/ole">
            <mc:AlternateContent xmlns:mc="http://schemas.openxmlformats.org/markup-compatibility/2006">
              <mc:Choice xmlns:v="urn:schemas-microsoft-com:vml" Requires="v">
                <p:oleObj spid="_x0000_s14013" r:id="rId3" imgW="982980" imgH="203835" progId="Equation.KSEE3">
                  <p:embed/>
                </p:oleObj>
              </mc:Choice>
              <mc:Fallback>
                <p:oleObj r:id="rId3" imgW="982980" imgH="203835" progId="Equation.KSEE3">
                  <p:embed/>
                  <p:pic>
                    <p:nvPicPr>
                      <p:cNvPr id="0" name="图片 3089"/>
                      <p:cNvPicPr/>
                      <p:nvPr/>
                    </p:nvPicPr>
                    <p:blipFill>
                      <a:blip r:embed="rId4"/>
                      <a:stretch>
                        <a:fillRect/>
                      </a:stretch>
                    </p:blipFill>
                    <p:spPr>
                      <a:xfrm>
                        <a:off x="2543810" y="3912870"/>
                        <a:ext cx="2308860" cy="480060"/>
                      </a:xfrm>
                      <a:prstGeom prst="rect">
                        <a:avLst/>
                      </a:prstGeom>
                      <a:noFill/>
                      <a:ln w="38100">
                        <a:noFill/>
                        <a:miter/>
                      </a:ln>
                    </p:spPr>
                  </p:pic>
                </p:oleObj>
              </mc:Fallback>
            </mc:AlternateContent>
          </a:graphicData>
        </a:graphic>
      </p:graphicFrame>
      <p:graphicFrame>
        <p:nvGraphicFramePr>
          <p:cNvPr id="11270" name="对象 5">
            <a:hlinkClick r:id="" action="ppaction://ole?verb=0"/>
          </p:cNvPr>
          <p:cNvGraphicFramePr>
            <a:graphicFrameLocks noChangeAspect="1"/>
          </p:cNvGraphicFramePr>
          <p:nvPr/>
        </p:nvGraphicFramePr>
        <p:xfrm>
          <a:off x="1536065" y="4382135"/>
          <a:ext cx="1259205" cy="458470"/>
        </p:xfrm>
        <a:graphic>
          <a:graphicData uri="http://schemas.openxmlformats.org/presentationml/2006/ole">
            <mc:AlternateContent xmlns:mc="http://schemas.openxmlformats.org/markup-compatibility/2006">
              <mc:Choice xmlns:v="urn:schemas-microsoft-com:vml" Requires="v">
                <p:oleObj spid="_x0000_s14014" r:id="rId5" imgW="558800" imgH="203200" progId="Equation.KSEE3">
                  <p:embed/>
                </p:oleObj>
              </mc:Choice>
              <mc:Fallback>
                <p:oleObj r:id="rId5" imgW="558800" imgH="203200" progId="Equation.KSEE3">
                  <p:embed/>
                  <p:pic>
                    <p:nvPicPr>
                      <p:cNvPr id="0" name="图片 3090"/>
                      <p:cNvPicPr/>
                      <p:nvPr/>
                    </p:nvPicPr>
                    <p:blipFill>
                      <a:blip r:embed="rId6"/>
                      <a:stretch>
                        <a:fillRect/>
                      </a:stretch>
                    </p:blipFill>
                    <p:spPr>
                      <a:xfrm>
                        <a:off x="1536065" y="4382135"/>
                        <a:ext cx="1259205" cy="458470"/>
                      </a:xfrm>
                      <a:prstGeom prst="rect">
                        <a:avLst/>
                      </a:prstGeom>
                      <a:noFill/>
                      <a:ln w="38100">
                        <a:noFill/>
                        <a:miter/>
                      </a:ln>
                    </p:spPr>
                  </p:pic>
                </p:oleObj>
              </mc:Fallback>
            </mc:AlternateContent>
          </a:graphicData>
        </a:graphic>
      </p:graphicFrame>
      <p:graphicFrame>
        <p:nvGraphicFramePr>
          <p:cNvPr id="11271" name="对象 6">
            <a:hlinkClick r:id="" action="ppaction://ole?verb=0"/>
          </p:cNvPr>
          <p:cNvGraphicFramePr>
            <a:graphicFrameLocks noChangeAspect="1"/>
          </p:cNvGraphicFramePr>
          <p:nvPr/>
        </p:nvGraphicFramePr>
        <p:xfrm>
          <a:off x="1651000" y="5299075"/>
          <a:ext cx="2854960" cy="467360"/>
        </p:xfrm>
        <a:graphic>
          <a:graphicData uri="http://schemas.openxmlformats.org/presentationml/2006/ole">
            <mc:AlternateContent xmlns:mc="http://schemas.openxmlformats.org/markup-compatibility/2006">
              <mc:Choice xmlns:v="urn:schemas-microsoft-com:vml" Requires="v">
                <p:oleObj spid="_x0000_s14015" r:id="rId7" imgW="1391285" imgH="203835" progId="Equation.KSEE3">
                  <p:embed/>
                </p:oleObj>
              </mc:Choice>
              <mc:Fallback>
                <p:oleObj r:id="rId7" imgW="1391285" imgH="203835" progId="Equation.KSEE3">
                  <p:embed/>
                  <p:pic>
                    <p:nvPicPr>
                      <p:cNvPr id="0" name="图片 3091"/>
                      <p:cNvPicPr/>
                      <p:nvPr/>
                    </p:nvPicPr>
                    <p:blipFill>
                      <a:blip r:embed="rId8"/>
                      <a:stretch>
                        <a:fillRect/>
                      </a:stretch>
                    </p:blipFill>
                    <p:spPr>
                      <a:xfrm>
                        <a:off x="1651000" y="5299075"/>
                        <a:ext cx="2854960" cy="467360"/>
                      </a:xfrm>
                      <a:prstGeom prst="rect">
                        <a:avLst/>
                      </a:prstGeom>
                      <a:noFill/>
                      <a:ln w="38100">
                        <a:noFill/>
                        <a:miter/>
                      </a:ln>
                    </p:spPr>
                  </p:pic>
                </p:oleObj>
              </mc:Fallback>
            </mc:AlternateContent>
          </a:graphicData>
        </a:graphic>
      </p:graphicFrame>
      <p:graphicFrame>
        <p:nvGraphicFramePr>
          <p:cNvPr id="11272" name="对象 7">
            <a:hlinkClick r:id="" action="ppaction://ole?verb=0"/>
          </p:cNvPr>
          <p:cNvGraphicFramePr>
            <a:graphicFrameLocks noChangeAspect="1"/>
          </p:cNvGraphicFramePr>
          <p:nvPr/>
        </p:nvGraphicFramePr>
        <p:xfrm>
          <a:off x="5071110" y="5231130"/>
          <a:ext cx="2603500" cy="525780"/>
        </p:xfrm>
        <a:graphic>
          <a:graphicData uri="http://schemas.openxmlformats.org/presentationml/2006/ole">
            <mc:AlternateContent xmlns:mc="http://schemas.openxmlformats.org/markup-compatibility/2006">
              <mc:Choice xmlns:v="urn:schemas-microsoft-com:vml" Requires="v">
                <p:oleObj spid="_x0000_s14016" r:id="rId9" imgW="1327150" imgH="203835" progId="Equation.KSEE3">
                  <p:embed/>
                </p:oleObj>
              </mc:Choice>
              <mc:Fallback>
                <p:oleObj r:id="rId9" imgW="1327150" imgH="203835" progId="Equation.KSEE3">
                  <p:embed/>
                  <p:pic>
                    <p:nvPicPr>
                      <p:cNvPr id="0" name="图片 3092"/>
                      <p:cNvPicPr/>
                      <p:nvPr/>
                    </p:nvPicPr>
                    <p:blipFill>
                      <a:blip r:embed="rId10"/>
                      <a:stretch>
                        <a:fillRect/>
                      </a:stretch>
                    </p:blipFill>
                    <p:spPr>
                      <a:xfrm>
                        <a:off x="5071110" y="5231130"/>
                        <a:ext cx="2603500" cy="525780"/>
                      </a:xfrm>
                      <a:prstGeom prst="rect">
                        <a:avLst/>
                      </a:prstGeom>
                      <a:noFill/>
                      <a:ln w="38100">
                        <a:noFill/>
                        <a:miter/>
                      </a:ln>
                    </p:spPr>
                  </p:pic>
                </p:oleObj>
              </mc:Fallback>
            </mc:AlternateContent>
          </a:graphicData>
        </a:graphic>
      </p:graphicFrame>
      <p:grpSp>
        <p:nvGrpSpPr>
          <p:cNvPr id="13" name="组合 12"/>
          <p:cNvGrpSpPr/>
          <p:nvPr/>
        </p:nvGrpSpPr>
        <p:grpSpPr>
          <a:xfrm>
            <a:off x="1028654" y="5857385"/>
            <a:ext cx="3065714" cy="518038"/>
            <a:chOff x="459" y="8623"/>
            <a:chExt cx="5919" cy="1044"/>
          </a:xfrm>
        </p:grpSpPr>
        <p:sp>
          <p:nvSpPr>
            <p:cNvPr id="11274" name="文本框 10"/>
            <p:cNvSpPr txBox="1"/>
            <p:nvPr/>
          </p:nvSpPr>
          <p:spPr>
            <a:xfrm>
              <a:off x="459" y="8623"/>
              <a:ext cx="2376" cy="1044"/>
            </a:xfrm>
            <a:prstGeom prst="rect">
              <a:avLst/>
            </a:prstGeom>
            <a:noFill/>
            <a:ln w="9525">
              <a:noFill/>
            </a:ln>
          </p:spPr>
          <p:txBody>
            <a:bodyPr wrap="square" anchor="t">
              <a:spAutoFit/>
            </a:bodyPr>
            <a:lstStyle/>
            <a:p>
              <a:pPr lvl="0" indent="0"/>
              <a:r>
                <a:rPr lang="zh-CN" altLang="en-US" sz="2800" b="1">
                  <a:solidFill>
                    <a:srgbClr val="FF0000"/>
                  </a:solidFill>
                  <a:latin typeface="楷体" panose="02010609060101010101" charset="-122"/>
                  <a:ea typeface="楷体" panose="02010609060101010101" charset="-122"/>
                </a:rPr>
                <a:t>则有</a:t>
              </a:r>
            </a:p>
          </p:txBody>
        </p:sp>
        <p:graphicFrame>
          <p:nvGraphicFramePr>
            <p:cNvPr id="11275" name="对象 11">
              <a:hlinkClick r:id="" action="ppaction://ole?verb=0"/>
            </p:cNvPr>
            <p:cNvGraphicFramePr>
              <a:graphicFrameLocks noChangeAspect="1"/>
            </p:cNvGraphicFramePr>
            <p:nvPr/>
          </p:nvGraphicFramePr>
          <p:xfrm>
            <a:off x="1881" y="8665"/>
            <a:ext cx="4497" cy="960"/>
          </p:xfrm>
          <a:graphic>
            <a:graphicData uri="http://schemas.openxmlformats.org/presentationml/2006/ole">
              <mc:AlternateContent xmlns:mc="http://schemas.openxmlformats.org/markup-compatibility/2006">
                <mc:Choice xmlns:v="urn:schemas-microsoft-com:vml" Requires="v">
                  <p:oleObj spid="_x0000_s14017" r:id="rId11" imgW="956945" imgH="203835" progId="Equation.KSEE3">
                    <p:embed/>
                  </p:oleObj>
                </mc:Choice>
                <mc:Fallback>
                  <p:oleObj r:id="rId11" imgW="956945" imgH="203835" progId="Equation.KSEE3">
                    <p:embed/>
                    <p:pic>
                      <p:nvPicPr>
                        <p:cNvPr id="0" name="图片 3093"/>
                        <p:cNvPicPr/>
                        <p:nvPr/>
                      </p:nvPicPr>
                      <p:blipFill>
                        <a:blip r:embed="rId12"/>
                        <a:stretch>
                          <a:fillRect/>
                        </a:stretch>
                      </p:blipFill>
                      <p:spPr>
                        <a:xfrm>
                          <a:off x="1881" y="8665"/>
                          <a:ext cx="4497" cy="960"/>
                        </a:xfrm>
                        <a:prstGeom prst="rect">
                          <a:avLst/>
                        </a:prstGeom>
                        <a:noFill/>
                        <a:ln w="38100">
                          <a:noFill/>
                          <a:miter/>
                        </a:ln>
                      </p:spPr>
                    </p:pic>
                  </p:oleObj>
                </mc:Fallback>
              </mc:AlternateContent>
            </a:graphicData>
          </a:graphic>
        </p:graphicFrame>
      </p:grpSp>
      <p:grpSp>
        <p:nvGrpSpPr>
          <p:cNvPr id="11" name="组合 10"/>
          <p:cNvGrpSpPr/>
          <p:nvPr/>
        </p:nvGrpSpPr>
        <p:grpSpPr>
          <a:xfrm>
            <a:off x="-12700" y="-11430"/>
            <a:ext cx="7568565" cy="7573010"/>
            <a:chOff x="-4" y="-18"/>
            <a:chExt cx="11919" cy="11926"/>
          </a:xfrm>
        </p:grpSpPr>
        <p:grpSp>
          <p:nvGrpSpPr>
            <p:cNvPr id="12" name="组合 11"/>
            <p:cNvGrpSpPr/>
            <p:nvPr/>
          </p:nvGrpSpPr>
          <p:grpSpPr>
            <a:xfrm>
              <a:off x="-4" y="-18"/>
              <a:ext cx="11637" cy="11926"/>
              <a:chOff x="-4" y="-18"/>
              <a:chExt cx="11637" cy="11926"/>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13" cstate="print"/>
                  <a:stretch>
                    <a:fillRect/>
                  </a:stretch>
                </a:blipFill>
              </p:spPr>
              <p:txBody>
                <a:bodyPr wrap="square" lIns="0" tIns="0" rIns="0" bIns="0" rtlCol="0"/>
                <a:lstStyle/>
                <a:p>
                  <a:endParaRPr/>
                </a:p>
              </p:txBody>
            </p:sp>
            <p:sp>
              <p:nvSpPr>
                <p:cNvPr id="16" name="object 3"/>
                <p:cNvSpPr/>
                <p:nvPr/>
              </p:nvSpPr>
              <p:spPr>
                <a:xfrm>
                  <a:off x="1316" y="1614"/>
                  <a:ext cx="6120" cy="120"/>
                </a:xfrm>
                <a:prstGeom prst="rect">
                  <a:avLst/>
                </a:prstGeom>
                <a:blipFill>
                  <a:blip r:embed="rId14" cstate="print"/>
                  <a:stretch>
                    <a:fillRect/>
                  </a:stretch>
                </a:blipFill>
              </p:spPr>
              <p:txBody>
                <a:bodyPr wrap="square" lIns="0" tIns="0" rIns="0" bIns="0" rtlCol="0"/>
                <a:lstStyle/>
                <a:p>
                  <a:endParaRPr/>
                </a:p>
              </p:txBody>
            </p:sp>
          </p:grpSp>
          <p:sp>
            <p:nvSpPr>
              <p:cNvPr id="17"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8" name="文本框 17"/>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graphicFrame>
        <p:nvGraphicFramePr>
          <p:cNvPr id="21" name="对象 20">
            <a:hlinkClick r:id="" action="ppaction://ole?verb=0"/>
          </p:cNvPr>
          <p:cNvGraphicFramePr>
            <a:graphicFrameLocks noChangeAspect="1"/>
          </p:cNvGraphicFramePr>
          <p:nvPr/>
        </p:nvGraphicFramePr>
        <p:xfrm>
          <a:off x="7887335" y="2196465"/>
          <a:ext cx="2244725" cy="882015"/>
        </p:xfrm>
        <a:graphic>
          <a:graphicData uri="http://schemas.openxmlformats.org/presentationml/2006/ole">
            <mc:AlternateContent xmlns:mc="http://schemas.openxmlformats.org/markup-compatibility/2006">
              <mc:Choice xmlns:v="urn:schemas-microsoft-com:vml" Requires="v">
                <p:oleObj spid="_x0000_s14018" r:id="rId15" imgW="1066800" imgH="419100" progId="Equation.KSEE3">
                  <p:embed/>
                </p:oleObj>
              </mc:Choice>
              <mc:Fallback>
                <p:oleObj r:id="rId15" imgW="1066800" imgH="419100" progId="Equation.KSEE3">
                  <p:embed/>
                  <p:pic>
                    <p:nvPicPr>
                      <p:cNvPr id="0" name="图片 1024"/>
                      <p:cNvPicPr/>
                      <p:nvPr/>
                    </p:nvPicPr>
                    <p:blipFill>
                      <a:blip r:embed="rId16"/>
                      <a:stretch>
                        <a:fillRect/>
                      </a:stretch>
                    </p:blipFill>
                    <p:spPr>
                      <a:xfrm>
                        <a:off x="7887335" y="2196465"/>
                        <a:ext cx="2244725" cy="882015"/>
                      </a:xfrm>
                      <a:prstGeom prst="rect">
                        <a:avLst/>
                      </a:prstGeom>
                    </p:spPr>
                  </p:pic>
                </p:oleObj>
              </mc:Fallback>
            </mc:AlternateContent>
          </a:graphicData>
        </a:graphic>
      </p:graphicFrame>
      <p:graphicFrame>
        <p:nvGraphicFramePr>
          <p:cNvPr id="23" name="对象 5">
            <a:hlinkClick r:id="" action="ppaction://ole?verb=0"/>
          </p:cNvPr>
          <p:cNvGraphicFramePr>
            <a:graphicFrameLocks noChangeAspect="1"/>
          </p:cNvGraphicFramePr>
          <p:nvPr/>
        </p:nvGraphicFramePr>
        <p:xfrm>
          <a:off x="1661795" y="4840605"/>
          <a:ext cx="772795" cy="458470"/>
        </p:xfrm>
        <a:graphic>
          <a:graphicData uri="http://schemas.openxmlformats.org/presentationml/2006/ole">
            <mc:AlternateContent xmlns:mc="http://schemas.openxmlformats.org/markup-compatibility/2006">
              <mc:Choice xmlns:v="urn:schemas-microsoft-com:vml" Requires="v">
                <p:oleObj spid="_x0000_s14019" r:id="rId17" imgW="342900" imgH="203200" progId="Equation.KSEE3">
                  <p:embed/>
                </p:oleObj>
              </mc:Choice>
              <mc:Fallback>
                <p:oleObj r:id="rId17" imgW="342900" imgH="203200" progId="Equation.KSEE3">
                  <p:embed/>
                  <p:pic>
                    <p:nvPicPr>
                      <p:cNvPr id="0" name="图片 3090"/>
                      <p:cNvPicPr/>
                      <p:nvPr/>
                    </p:nvPicPr>
                    <p:blipFill>
                      <a:blip r:embed="rId18"/>
                      <a:stretch>
                        <a:fillRect/>
                      </a:stretch>
                    </p:blipFill>
                    <p:spPr>
                      <a:xfrm>
                        <a:off x="1661795" y="4840605"/>
                        <a:ext cx="772795" cy="4584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内容占位符 1"/>
          <p:cNvSpPr>
            <a:spLocks noGrp="1"/>
          </p:cNvSpPr>
          <p:nvPr>
            <p:ph sz="half" idx="1"/>
          </p:nvPr>
        </p:nvSpPr>
        <p:spPr>
          <a:xfrm>
            <a:off x="1167130" y="2423544"/>
            <a:ext cx="8979134" cy="2386149"/>
          </a:xfrm>
        </p:spPr>
        <p:txBody>
          <a:bodyPr anchor="t"/>
          <a:lstStyle/>
          <a:p>
            <a:pPr marL="0" indent="0">
              <a:buNone/>
            </a:pPr>
            <a:r>
              <a:rPr lang="zh-CN" altLang="en-US" sz="2800" kern="1200">
                <a:latin typeface="Times New Roman" panose="02020603050405020304" charset="0"/>
                <a:ea typeface="楷体" panose="02010609060101010101" charset="-122"/>
              </a:rPr>
              <a:t>有         概率</a:t>
            </a:r>
            <a:r>
              <a:rPr lang="en-US" altLang="zh-CN" sz="2800" i="1" kern="1200">
                <a:latin typeface="Times New Roman" panose="02020603050405020304" charset="0"/>
                <a:ea typeface="楷体" panose="02010609060101010101" charset="-122"/>
              </a:rPr>
              <a:t>p</a:t>
            </a:r>
            <a:r>
              <a:rPr lang="en-US" altLang="zh-CN" sz="2800" kern="1200">
                <a:latin typeface="Times New Roman" panose="02020603050405020304" charset="0"/>
                <a:ea typeface="楷体" panose="02010609060101010101" charset="-122"/>
              </a:rPr>
              <a:t>(</a:t>
            </a:r>
            <a:r>
              <a:rPr lang="en-US" altLang="zh-CN" sz="2800" i="1" kern="1200">
                <a:latin typeface="Times New Roman" panose="02020603050405020304" charset="0"/>
                <a:ea typeface="楷体" panose="02010609060101010101" charset="-122"/>
              </a:rPr>
              <a:t>x</a:t>
            </a:r>
            <a:r>
              <a:rPr lang="en-US" altLang="zh-CN" sz="2800" kern="1200">
                <a:latin typeface="Times New Roman" panose="02020603050405020304" charset="0"/>
                <a:ea typeface="楷体" panose="02010609060101010101" charset="-122"/>
              </a:rPr>
              <a:t>)</a:t>
            </a:r>
            <a:r>
              <a:rPr lang="zh-CN" altLang="en-US" sz="2800" kern="1200">
                <a:latin typeface="Times New Roman" panose="02020603050405020304" charset="0"/>
                <a:ea typeface="楷体" panose="02010609060101010101" charset="-122"/>
              </a:rPr>
              <a:t>，则</a:t>
            </a:r>
            <a:r>
              <a:rPr lang="en-US" altLang="zh-CN" sz="2800" i="1" kern="1200">
                <a:latin typeface="Times New Roman" panose="02020603050405020304" charset="0"/>
                <a:ea typeface="楷体" panose="02010609060101010101" charset="-122"/>
              </a:rPr>
              <a:t>x</a:t>
            </a:r>
            <a:r>
              <a:rPr lang="zh-CN" altLang="en-US" sz="2800" kern="1200">
                <a:latin typeface="Times New Roman" panose="02020603050405020304" charset="0"/>
                <a:ea typeface="楷体" panose="02010609060101010101" charset="-122"/>
              </a:rPr>
              <a:t>的</a:t>
            </a:r>
            <a:r>
              <a:rPr lang="zh-CN" altLang="en-US" sz="2800" b="1" kern="1200">
                <a:solidFill>
                  <a:srgbClr val="120EB2"/>
                </a:solidFill>
                <a:latin typeface="Times New Roman" panose="02020603050405020304" charset="0"/>
                <a:ea typeface="楷体" panose="02010609060101010101" charset="-122"/>
              </a:rPr>
              <a:t>自信息定义</a:t>
            </a:r>
            <a:r>
              <a:rPr lang="zh-CN" altLang="en-US" sz="2800" kern="1200">
                <a:latin typeface="Times New Roman" panose="02020603050405020304" charset="0"/>
                <a:ea typeface="楷体" panose="02010609060101010101" charset="-122"/>
              </a:rPr>
              <a:t>为</a:t>
            </a:r>
          </a:p>
        </p:txBody>
      </p:sp>
      <p:graphicFrame>
        <p:nvGraphicFramePr>
          <p:cNvPr id="14344" name="对象 2">
            <a:hlinkClick r:id="" action="ppaction://ole?verb=0"/>
          </p:cNvPr>
          <p:cNvGraphicFramePr>
            <a:graphicFrameLocks noChangeAspect="1"/>
          </p:cNvGraphicFramePr>
          <p:nvPr/>
        </p:nvGraphicFramePr>
        <p:xfrm>
          <a:off x="1513840" y="2492375"/>
          <a:ext cx="972820" cy="421640"/>
        </p:xfrm>
        <a:graphic>
          <a:graphicData uri="http://schemas.openxmlformats.org/presentationml/2006/ole">
            <mc:AlternateContent xmlns:mc="http://schemas.openxmlformats.org/markup-compatibility/2006">
              <mc:Choice xmlns:v="urn:schemas-microsoft-com:vml" Requires="v">
                <p:oleObj spid="_x0000_s14537" r:id="rId4" imgW="383540" imgH="166370" progId="Equation.KSEE3">
                  <p:embed/>
                </p:oleObj>
              </mc:Choice>
              <mc:Fallback>
                <p:oleObj r:id="rId4" imgW="383540" imgH="166370" progId="Equation.KSEE3">
                  <p:embed/>
                  <p:pic>
                    <p:nvPicPr>
                      <p:cNvPr id="0" name="图片 3106"/>
                      <p:cNvPicPr/>
                      <p:nvPr/>
                    </p:nvPicPr>
                    <p:blipFill>
                      <a:blip r:embed="rId5"/>
                      <a:stretch>
                        <a:fillRect/>
                      </a:stretch>
                    </p:blipFill>
                    <p:spPr>
                      <a:xfrm>
                        <a:off x="1513840" y="2492375"/>
                        <a:ext cx="972820" cy="421640"/>
                      </a:xfrm>
                      <a:prstGeom prst="rect">
                        <a:avLst/>
                      </a:prstGeom>
                      <a:noFill/>
                      <a:ln w="38100">
                        <a:noFill/>
                        <a:miter/>
                      </a:ln>
                    </p:spPr>
                  </p:pic>
                </p:oleObj>
              </mc:Fallback>
            </mc:AlternateContent>
          </a:graphicData>
        </a:graphic>
      </p:graphicFrame>
      <p:graphicFrame>
        <p:nvGraphicFramePr>
          <p:cNvPr id="14345" name="对象 3">
            <a:hlinkClick r:id="" action="ppaction://ole?verb=0"/>
          </p:cNvPr>
          <p:cNvGraphicFramePr>
            <a:graphicFrameLocks noChangeAspect="1"/>
          </p:cNvGraphicFramePr>
          <p:nvPr/>
        </p:nvGraphicFramePr>
        <p:xfrm>
          <a:off x="1364350" y="2913795"/>
          <a:ext cx="2447422" cy="1034640"/>
        </p:xfrm>
        <a:graphic>
          <a:graphicData uri="http://schemas.openxmlformats.org/presentationml/2006/ole">
            <mc:AlternateContent xmlns:mc="http://schemas.openxmlformats.org/markup-compatibility/2006">
              <mc:Choice xmlns:v="urn:schemas-microsoft-com:vml" Requires="v">
                <p:oleObj spid="_x0000_s14538" r:id="rId6" imgW="993775" imgH="420370" progId="Equation.KSEE3">
                  <p:embed/>
                </p:oleObj>
              </mc:Choice>
              <mc:Fallback>
                <p:oleObj r:id="rId6" imgW="993775" imgH="420370" progId="Equation.KSEE3">
                  <p:embed/>
                  <p:pic>
                    <p:nvPicPr>
                      <p:cNvPr id="0" name="图片 3107"/>
                      <p:cNvPicPr/>
                      <p:nvPr/>
                    </p:nvPicPr>
                    <p:blipFill>
                      <a:blip r:embed="rId7"/>
                      <a:stretch>
                        <a:fillRect/>
                      </a:stretch>
                    </p:blipFill>
                    <p:spPr>
                      <a:xfrm>
                        <a:off x="1364350" y="2913795"/>
                        <a:ext cx="2447422" cy="1034640"/>
                      </a:xfrm>
                      <a:prstGeom prst="rect">
                        <a:avLst/>
                      </a:prstGeom>
                      <a:noFill/>
                      <a:ln w="38100">
                        <a:noFill/>
                        <a:miter/>
                      </a:ln>
                    </p:spPr>
                  </p:pic>
                </p:oleObj>
              </mc:Fallback>
            </mc:AlternateContent>
          </a:graphicData>
        </a:graphic>
      </p:graphicFrame>
      <p:grpSp>
        <p:nvGrpSpPr>
          <p:cNvPr id="11" name="组合 10"/>
          <p:cNvGrpSpPr/>
          <p:nvPr/>
        </p:nvGrpSpPr>
        <p:grpSpPr>
          <a:xfrm>
            <a:off x="-12700" y="-11430"/>
            <a:ext cx="7568565" cy="7573010"/>
            <a:chOff x="-4" y="-18"/>
            <a:chExt cx="11919" cy="11926"/>
          </a:xfrm>
        </p:grpSpPr>
        <p:grpSp>
          <p:nvGrpSpPr>
            <p:cNvPr id="13" name="组合 12"/>
            <p:cNvGrpSpPr/>
            <p:nvPr/>
          </p:nvGrpSpPr>
          <p:grpSpPr>
            <a:xfrm>
              <a:off x="-4" y="-18"/>
              <a:ext cx="11637" cy="11926"/>
              <a:chOff x="-4" y="-18"/>
              <a:chExt cx="11637" cy="11926"/>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8" cstate="print"/>
                  <a:stretch>
                    <a:fillRect/>
                  </a:stretch>
                </a:blipFill>
              </p:spPr>
              <p:txBody>
                <a:bodyPr wrap="square" lIns="0" tIns="0" rIns="0" bIns="0" rtlCol="0"/>
                <a:lstStyle/>
                <a:p>
                  <a:endParaRPr/>
                </a:p>
              </p:txBody>
            </p:sp>
            <p:sp>
              <p:nvSpPr>
                <p:cNvPr id="16" name="object 3"/>
                <p:cNvSpPr/>
                <p:nvPr/>
              </p:nvSpPr>
              <p:spPr>
                <a:xfrm>
                  <a:off x="1316" y="1614"/>
                  <a:ext cx="6120" cy="120"/>
                </a:xfrm>
                <a:prstGeom prst="rect">
                  <a:avLst/>
                </a:prstGeom>
                <a:blipFill>
                  <a:blip r:embed="rId9" cstate="print"/>
                  <a:stretch>
                    <a:fillRect/>
                  </a:stretch>
                </a:blipFill>
              </p:spPr>
              <p:txBody>
                <a:bodyPr wrap="square" lIns="0" tIns="0" rIns="0" bIns="0" rtlCol="0"/>
                <a:lstStyle/>
                <a:p>
                  <a:endParaRPr/>
                </a:p>
              </p:txBody>
            </p:sp>
          </p:grpSp>
          <p:sp>
            <p:nvSpPr>
              <p:cNvPr id="17"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8" name="文本框 17"/>
            <p:cNvSpPr txBox="1"/>
            <p:nvPr/>
          </p:nvSpPr>
          <p:spPr>
            <a:xfrm>
              <a:off x="1420" y="1787"/>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sp>
        <p:nvSpPr>
          <p:cNvPr id="20" name="文本框 19"/>
          <p:cNvSpPr txBox="1"/>
          <p:nvPr/>
        </p:nvSpPr>
        <p:spPr>
          <a:xfrm>
            <a:off x="979170" y="4100830"/>
            <a:ext cx="9419590" cy="2941320"/>
          </a:xfrm>
          <a:prstGeom prst="rect">
            <a:avLst/>
          </a:prstGeom>
          <a:noFill/>
        </p:spPr>
        <p:txBody>
          <a:bodyPr wrap="square" rtlCol="0" anchor="t">
            <a:spAutoFit/>
          </a:bodyPr>
          <a:lstStyle/>
          <a:p>
            <a:pPr marL="0" indent="0" fontAlgn="base">
              <a:lnSpc>
                <a:spcPct val="120000"/>
              </a:lnSpc>
              <a:buNone/>
            </a:pPr>
            <a:r>
              <a:rPr lang="zh-CN" altLang="en-US" sz="2600" b="1">
                <a:solidFill>
                  <a:srgbClr val="3333CC"/>
                </a:solidFill>
                <a:latin typeface="楷体" panose="02010609060101010101" charset="-122"/>
                <a:ea typeface="楷体" panose="02010609060101010101" charset="-122"/>
                <a:sym typeface="+mn-ea"/>
              </a:rPr>
              <a:t>关于自信息的含义：</a:t>
            </a:r>
            <a:endParaRPr lang="zh-CN" altLang="en-US" sz="2600" b="1" strike="noStrike" noProof="1">
              <a:solidFill>
                <a:srgbClr val="3333CC"/>
              </a:solidFill>
              <a:latin typeface="楷体" panose="02010609060101010101" charset="-122"/>
              <a:ea typeface="楷体" panose="02010609060101010101" charset="-122"/>
              <a:sym typeface="+mn-ea"/>
            </a:endParaRPr>
          </a:p>
          <a:p>
            <a:pPr marL="457200" lvl="1" indent="0" fontAlgn="base">
              <a:lnSpc>
                <a:spcPct val="120000"/>
              </a:lnSpc>
              <a:buNone/>
            </a:pPr>
            <a:r>
              <a:rPr lang="en-US" altLang="zh-CN" sz="2600" b="1">
                <a:latin typeface="Times New Roman" panose="02020603050405020304" charset="0"/>
                <a:ea typeface="楷体" panose="02010609060101010101" charset="-122"/>
                <a:sym typeface="+mn-ea"/>
              </a:rPr>
              <a:t>1</a:t>
            </a:r>
            <a:r>
              <a:rPr lang="zh-CN" altLang="en-US" sz="2600" b="1">
                <a:latin typeface="Times New Roman" panose="02020603050405020304" charset="0"/>
                <a:ea typeface="楷体" panose="02010609060101010101" charset="-122"/>
                <a:sym typeface="+mn-ea"/>
              </a:rPr>
              <a:t>、表示事件发生前该事件发生的不确定性</a:t>
            </a:r>
            <a:endParaRPr lang="zh-CN" altLang="en-US" sz="2600" b="1" strike="noStrike" noProof="1">
              <a:solidFill>
                <a:schemeClr val="tx1"/>
              </a:solidFill>
              <a:latin typeface="Times New Roman" panose="02020603050405020304" charset="0"/>
              <a:ea typeface="楷体" panose="02010609060101010101" charset="-122"/>
              <a:sym typeface="+mn-ea"/>
            </a:endParaRPr>
          </a:p>
          <a:p>
            <a:pPr marL="457200" lvl="1" indent="0" fontAlgn="base">
              <a:lnSpc>
                <a:spcPct val="120000"/>
              </a:lnSpc>
              <a:buNone/>
            </a:pPr>
            <a:r>
              <a:rPr lang="en-US" altLang="zh-CN" sz="2600" b="1">
                <a:latin typeface="Times New Roman" panose="02020603050405020304" charset="0"/>
                <a:ea typeface="楷体" panose="02010609060101010101" charset="-122"/>
                <a:sym typeface="+mn-ea"/>
              </a:rPr>
              <a:t>2</a:t>
            </a:r>
            <a:r>
              <a:rPr lang="zh-CN" altLang="en-US" sz="2600" b="1">
                <a:latin typeface="Times New Roman" panose="02020603050405020304" charset="0"/>
                <a:ea typeface="楷体" panose="02010609060101010101" charset="-122"/>
                <a:sym typeface="+mn-ea"/>
              </a:rPr>
              <a:t>、表示事件发生后该事件包含的信息量</a:t>
            </a:r>
            <a:endParaRPr lang="zh-CN" altLang="en-US" sz="2600" b="1" strike="noStrike" noProof="1">
              <a:solidFill>
                <a:schemeClr val="tx1"/>
              </a:solidFill>
              <a:latin typeface="Times New Roman" panose="02020603050405020304" charset="0"/>
              <a:ea typeface="楷体" panose="02010609060101010101" charset="-122"/>
              <a:sym typeface="+mn-ea"/>
            </a:endParaRPr>
          </a:p>
          <a:p>
            <a:pPr marL="0" lvl="1" indent="0" fontAlgn="base">
              <a:lnSpc>
                <a:spcPct val="120000"/>
              </a:lnSpc>
              <a:buNone/>
            </a:pPr>
            <a:r>
              <a:rPr lang="zh-CN" altLang="en-US" sz="2600">
                <a:latin typeface="Times New Roman" panose="02020603050405020304" charset="0"/>
                <a:ea typeface="楷体" panose="02010609060101010101" charset="-122"/>
                <a:sym typeface="+mn-ea"/>
              </a:rPr>
              <a:t>自信息量的大小取决于事件发生的概率。事件发生的可能性越大，它所包含的信息量就越小。反之，事件发生的概率越小，它能给与观察者的信息量就越大。</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895350" y="2298065"/>
            <a:ext cx="9624060" cy="4991131"/>
          </a:xfrm>
        </p:spPr>
        <p:txBody>
          <a:bodyPr anchor="t"/>
          <a:lstStyle/>
          <a:p>
            <a:pPr marL="0" indent="0">
              <a:lnSpc>
                <a:spcPct val="110000"/>
              </a:lnSpc>
              <a:buNone/>
            </a:pPr>
            <a:r>
              <a:rPr lang="zh-CN" altLang="en-US" sz="2600" b="1">
                <a:solidFill>
                  <a:schemeClr val="tx1"/>
                </a:solidFill>
                <a:latin typeface="Times New Roman" panose="02020603050405020304" charset="0"/>
                <a:ea typeface="楷体" panose="02010609060101010101" charset="-122"/>
              </a:rPr>
              <a:t>实例分析：袋中有手感觉完全一样的球，但颜色和数量不同，问下面三种情况下随意拿出一个球的不确定程度的大小。</a:t>
            </a:r>
          </a:p>
          <a:p>
            <a:pPr marL="0" indent="0">
              <a:lnSpc>
                <a:spcPct val="110000"/>
              </a:lnSpc>
              <a:buNone/>
            </a:pPr>
            <a:r>
              <a:rPr lang="en-US" altLang="zh-CN" sz="2600" b="1">
                <a:solidFill>
                  <a:schemeClr val="tx1"/>
                </a:solidFill>
                <a:latin typeface="Times New Roman" panose="02020603050405020304" charset="0"/>
                <a:ea typeface="楷体" panose="02010609060101010101" charset="-122"/>
              </a:rPr>
              <a:t>a)</a:t>
            </a:r>
            <a:r>
              <a:rPr lang="zh-CN" altLang="en-US" sz="2600" b="1">
                <a:solidFill>
                  <a:schemeClr val="tx1"/>
                </a:solidFill>
                <a:latin typeface="Times New Roman" panose="02020603050405020304" charset="0"/>
                <a:ea typeface="楷体" panose="02010609060101010101" charset="-122"/>
              </a:rPr>
              <a:t>9</a:t>
            </a:r>
            <a:r>
              <a:rPr lang="en-US" altLang="zh-CN" sz="2600" b="1">
                <a:solidFill>
                  <a:schemeClr val="tx1"/>
                </a:solidFill>
                <a:latin typeface="Times New Roman" panose="02020603050405020304" charset="0"/>
                <a:ea typeface="楷体" panose="02010609060101010101" charset="-122"/>
              </a:rPr>
              <a:t>0</a:t>
            </a:r>
            <a:r>
              <a:rPr lang="zh-CN" altLang="en-US" sz="2600" b="1">
                <a:solidFill>
                  <a:schemeClr val="tx1"/>
                </a:solidFill>
                <a:latin typeface="Times New Roman" panose="02020603050405020304" charset="0"/>
                <a:ea typeface="楷体" panose="02010609060101010101" charset="-122"/>
              </a:rPr>
              <a:t>个红球和1</a:t>
            </a:r>
            <a:r>
              <a:rPr lang="en-US" altLang="zh-CN" sz="2600" b="1">
                <a:solidFill>
                  <a:schemeClr val="tx1"/>
                </a:solidFill>
                <a:latin typeface="Times New Roman" panose="02020603050405020304" charset="0"/>
                <a:ea typeface="楷体" panose="02010609060101010101" charset="-122"/>
              </a:rPr>
              <a:t>0</a:t>
            </a:r>
            <a:r>
              <a:rPr lang="zh-CN" altLang="en-US" sz="2600" b="1">
                <a:solidFill>
                  <a:schemeClr val="tx1"/>
                </a:solidFill>
                <a:latin typeface="Times New Roman" panose="02020603050405020304" charset="0"/>
                <a:ea typeface="楷体" panose="02010609060101010101" charset="-122"/>
              </a:rPr>
              <a:t>个白球</a:t>
            </a:r>
          </a:p>
          <a:p>
            <a:pPr marL="0" indent="0">
              <a:lnSpc>
                <a:spcPct val="110000"/>
              </a:lnSpc>
              <a:buNone/>
            </a:pPr>
            <a:r>
              <a:rPr lang="en-US" altLang="zh-CN" sz="2600" b="1">
                <a:solidFill>
                  <a:schemeClr val="tx1"/>
                </a:solidFill>
                <a:latin typeface="Times New Roman" panose="02020603050405020304" charset="0"/>
                <a:ea typeface="楷体" panose="02010609060101010101" charset="-122"/>
              </a:rPr>
              <a:t>b)</a:t>
            </a:r>
            <a:r>
              <a:rPr lang="zh-CN" altLang="en-US" sz="2600" b="1">
                <a:solidFill>
                  <a:schemeClr val="tx1"/>
                </a:solidFill>
                <a:latin typeface="Times New Roman" panose="02020603050405020304" charset="0"/>
                <a:ea typeface="楷体" panose="02010609060101010101" charset="-122"/>
              </a:rPr>
              <a:t>50个红球和50个白球</a:t>
            </a:r>
          </a:p>
          <a:p>
            <a:pPr marL="0" indent="0">
              <a:buNone/>
            </a:pPr>
            <a:r>
              <a:rPr lang="zh-CN" altLang="en-US" sz="2800" b="1">
                <a:solidFill>
                  <a:srgbClr val="FF0000"/>
                </a:solidFill>
                <a:latin typeface="Times New Roman" panose="02020603050405020304" charset="0"/>
                <a:ea typeface="楷体" panose="02010609060101010101" charset="-122"/>
              </a:rPr>
              <a:t>解：</a:t>
            </a:r>
          </a:p>
          <a:p>
            <a:pPr marL="0" indent="0">
              <a:buNone/>
            </a:pPr>
            <a:endParaRPr lang="zh-CN" altLang="en-US" sz="2400" b="1">
              <a:solidFill>
                <a:srgbClr val="FF0000"/>
              </a:solidFill>
              <a:latin typeface="Times New Roman" panose="02020603050405020304" charset="0"/>
              <a:ea typeface="楷体" panose="02010609060101010101" charset="-122"/>
            </a:endParaRPr>
          </a:p>
        </p:txBody>
      </p:sp>
      <p:grpSp>
        <p:nvGrpSpPr>
          <p:cNvPr id="17412" name="组合 3"/>
          <p:cNvGrpSpPr/>
          <p:nvPr/>
        </p:nvGrpSpPr>
        <p:grpSpPr>
          <a:xfrm>
            <a:off x="3774440" y="4391025"/>
            <a:ext cx="3606165" cy="874395"/>
            <a:chOff x="4535" y="8080"/>
            <a:chExt cx="5330" cy="1462"/>
          </a:xfrm>
        </p:grpSpPr>
        <p:graphicFrame>
          <p:nvGraphicFramePr>
            <p:cNvPr id="17413" name="对象 1">
              <a:hlinkClick r:id="" action="ppaction://ole?verb=0"/>
            </p:cNvPr>
            <p:cNvGraphicFramePr>
              <a:graphicFrameLocks noChangeAspect="1"/>
            </p:cNvGraphicFramePr>
            <p:nvPr/>
          </p:nvGraphicFramePr>
          <p:xfrm>
            <a:off x="4535" y="8080"/>
            <a:ext cx="5330" cy="725"/>
          </p:xfrm>
          <a:graphic>
            <a:graphicData uri="http://schemas.openxmlformats.org/presentationml/2006/ole">
              <mc:AlternateContent xmlns:mc="http://schemas.openxmlformats.org/markup-compatibility/2006">
                <mc:Choice xmlns:v="urn:schemas-microsoft-com:vml" Requires="v">
                  <p:oleObj spid="_x0000_s15761" r:id="rId3" imgW="1593850" imgH="216535" progId="Equation.KSEE3">
                    <p:embed/>
                  </p:oleObj>
                </mc:Choice>
                <mc:Fallback>
                  <p:oleObj r:id="rId3" imgW="1593850" imgH="216535" progId="Equation.KSEE3">
                    <p:embed/>
                    <p:pic>
                      <p:nvPicPr>
                        <p:cNvPr id="0" name="图片 3108"/>
                        <p:cNvPicPr/>
                        <p:nvPr/>
                      </p:nvPicPr>
                      <p:blipFill>
                        <a:blip r:embed="rId4"/>
                        <a:stretch>
                          <a:fillRect/>
                        </a:stretch>
                      </p:blipFill>
                      <p:spPr>
                        <a:xfrm>
                          <a:off x="4535" y="8080"/>
                          <a:ext cx="5330" cy="725"/>
                        </a:xfrm>
                        <a:prstGeom prst="rect">
                          <a:avLst/>
                        </a:prstGeom>
                        <a:noFill/>
                        <a:ln w="38100">
                          <a:noFill/>
                          <a:miter/>
                        </a:ln>
                      </p:spPr>
                    </p:pic>
                  </p:oleObj>
                </mc:Fallback>
              </mc:AlternateContent>
            </a:graphicData>
          </a:graphic>
        </p:graphicFrame>
        <p:graphicFrame>
          <p:nvGraphicFramePr>
            <p:cNvPr id="17414" name="对象 2">
              <a:hlinkClick r:id="" action="ppaction://ole?verb=0"/>
            </p:cNvPr>
            <p:cNvGraphicFramePr>
              <a:graphicFrameLocks noChangeAspect="1"/>
            </p:cNvGraphicFramePr>
            <p:nvPr/>
          </p:nvGraphicFramePr>
          <p:xfrm>
            <a:off x="4552" y="8824"/>
            <a:ext cx="5286" cy="719"/>
          </p:xfrm>
          <a:graphic>
            <a:graphicData uri="http://schemas.openxmlformats.org/presentationml/2006/ole">
              <mc:AlternateContent xmlns:mc="http://schemas.openxmlformats.org/markup-compatibility/2006">
                <mc:Choice xmlns:v="urn:schemas-microsoft-com:vml" Requires="v">
                  <p:oleObj spid="_x0000_s15762" r:id="rId5" imgW="1593850" imgH="216535" progId="Equation.KSEE3">
                    <p:embed/>
                  </p:oleObj>
                </mc:Choice>
                <mc:Fallback>
                  <p:oleObj r:id="rId5" imgW="1593850" imgH="216535" progId="Equation.KSEE3">
                    <p:embed/>
                    <p:pic>
                      <p:nvPicPr>
                        <p:cNvPr id="0" name="图片 3109"/>
                        <p:cNvPicPr/>
                        <p:nvPr/>
                      </p:nvPicPr>
                      <p:blipFill>
                        <a:blip r:embed="rId6"/>
                        <a:stretch>
                          <a:fillRect/>
                        </a:stretch>
                      </p:blipFill>
                      <p:spPr>
                        <a:xfrm>
                          <a:off x="4552" y="8824"/>
                          <a:ext cx="5286" cy="719"/>
                        </a:xfrm>
                        <a:prstGeom prst="rect">
                          <a:avLst/>
                        </a:prstGeom>
                        <a:noFill/>
                        <a:ln w="38100">
                          <a:noFill/>
                          <a:miter/>
                        </a:ln>
                      </p:spPr>
                    </p:pic>
                  </p:oleObj>
                </mc:Fallback>
              </mc:AlternateContent>
            </a:graphicData>
          </a:graphic>
        </p:graphicFrame>
      </p:grpSp>
      <p:sp>
        <p:nvSpPr>
          <p:cNvPr id="17415" name="文本框 4"/>
          <p:cNvSpPr txBox="1"/>
          <p:nvPr/>
        </p:nvSpPr>
        <p:spPr>
          <a:xfrm>
            <a:off x="1640205" y="4351655"/>
            <a:ext cx="7569835" cy="883920"/>
          </a:xfrm>
          <a:prstGeom prst="rect">
            <a:avLst/>
          </a:prstGeom>
          <a:noFill/>
          <a:ln w="9525">
            <a:noFill/>
          </a:ln>
        </p:spPr>
        <p:txBody>
          <a:bodyPr wrap="square" anchor="t">
            <a:spAutoFit/>
          </a:bodyPr>
          <a:lstStyle/>
          <a:p>
            <a:pPr lvl="0" indent="0"/>
            <a:r>
              <a:rPr lang="en-US" altLang="zh-CN" sz="2600">
                <a:latin typeface="Times New Roman" panose="02020603050405020304" charset="0"/>
                <a:ea typeface="楷体" panose="02010609060101010101" charset="-122"/>
              </a:rPr>
              <a:t>a)</a:t>
            </a:r>
            <a:r>
              <a:rPr lang="zh-CN" altLang="en-US" sz="2600">
                <a:latin typeface="Times New Roman" panose="02020603050405020304" charset="0"/>
                <a:ea typeface="楷体" panose="02010609060101010101" charset="-122"/>
              </a:rPr>
              <a:t>取红球事件，                                           </a:t>
            </a:r>
            <a:r>
              <a:rPr lang="en-US" altLang="zh-CN" sz="2600">
                <a:latin typeface="Times New Roman" panose="02020603050405020304" charset="0"/>
                <a:ea typeface="楷体" panose="02010609060101010101" charset="-122"/>
              </a:rPr>
              <a:t>bit</a:t>
            </a:r>
          </a:p>
          <a:p>
            <a:pPr lvl="0" indent="0"/>
            <a:r>
              <a:rPr lang="zh-CN" altLang="en-US" sz="2600">
                <a:latin typeface="Times New Roman" panose="02020603050405020304" charset="0"/>
                <a:ea typeface="楷体" panose="02010609060101010101" charset="-122"/>
              </a:rPr>
              <a:t>   取白球事件，                                           </a:t>
            </a:r>
            <a:r>
              <a:rPr lang="en-US" altLang="zh-CN" sz="2600">
                <a:latin typeface="Times New Roman" panose="02020603050405020304" charset="0"/>
                <a:ea typeface="楷体" panose="02010609060101010101" charset="-122"/>
              </a:rPr>
              <a:t>bit</a:t>
            </a:r>
          </a:p>
        </p:txBody>
      </p:sp>
      <p:grpSp>
        <p:nvGrpSpPr>
          <p:cNvPr id="11" name="组合 10"/>
          <p:cNvGrpSpPr/>
          <p:nvPr/>
        </p:nvGrpSpPr>
        <p:grpSpPr>
          <a:xfrm>
            <a:off x="-12700" y="-10160"/>
            <a:ext cx="7572375" cy="7571740"/>
            <a:chOff x="-4" y="-16"/>
            <a:chExt cx="11925" cy="11924"/>
          </a:xfrm>
        </p:grpSpPr>
        <p:grpSp>
          <p:nvGrpSpPr>
            <p:cNvPr id="13" name="组合 12"/>
            <p:cNvGrpSpPr/>
            <p:nvPr/>
          </p:nvGrpSpPr>
          <p:grpSpPr>
            <a:xfrm>
              <a:off x="-4" y="-16"/>
              <a:ext cx="11643" cy="11924"/>
              <a:chOff x="-4" y="-16"/>
              <a:chExt cx="11643" cy="11924"/>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7" cstate="print"/>
                  <a:stretch>
                    <a:fillRect/>
                  </a:stretch>
                </a:blipFill>
              </p:spPr>
              <p:txBody>
                <a:bodyPr wrap="square" lIns="0" tIns="0" rIns="0" bIns="0" rtlCol="0"/>
                <a:lstStyle/>
                <a:p>
                  <a:endParaRPr/>
                </a:p>
              </p:txBody>
            </p:sp>
            <p:sp>
              <p:nvSpPr>
                <p:cNvPr id="16" name="object 3"/>
                <p:cNvSpPr/>
                <p:nvPr/>
              </p:nvSpPr>
              <p:spPr>
                <a:xfrm>
                  <a:off x="1316" y="1614"/>
                  <a:ext cx="6120" cy="120"/>
                </a:xfrm>
                <a:prstGeom prst="rect">
                  <a:avLst/>
                </a:prstGeom>
                <a:blipFill>
                  <a:blip r:embed="rId8" cstate="print"/>
                  <a:stretch>
                    <a:fillRect/>
                  </a:stretch>
                </a:blipFill>
              </p:spPr>
              <p:txBody>
                <a:bodyPr wrap="square" lIns="0" tIns="0" rIns="0" bIns="0" rtlCol="0"/>
                <a:lstStyle/>
                <a:p>
                  <a:endParaRPr/>
                </a:p>
              </p:txBody>
            </p:sp>
          </p:grpSp>
          <p:sp>
            <p:nvSpPr>
              <p:cNvPr id="17"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8" name="文本框 17"/>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 </a:t>
            </a:r>
            <a:r>
              <a:rPr lang="zh-CN" altLang="en-US" sz="3200" b="1" dirty="0">
                <a:solidFill>
                  <a:srgbClr val="120EB2"/>
                </a:solidFill>
                <a:latin typeface="Times New Roman" panose="02020603050405020304" charset="0"/>
                <a:ea typeface="楷体" panose="02010609060101010101" charset="-122"/>
              </a:rPr>
              <a:t>自信息</a:t>
            </a:r>
          </a:p>
        </p:txBody>
      </p:sp>
      <p:sp>
        <p:nvSpPr>
          <p:cNvPr id="15362" name="内容占位符 1"/>
          <p:cNvSpPr>
            <a:spLocks noGrp="1"/>
          </p:cNvSpPr>
          <p:nvPr/>
        </p:nvSpPr>
        <p:spPr>
          <a:xfrm>
            <a:off x="1663700" y="5235575"/>
            <a:ext cx="8076565" cy="1965960"/>
          </a:xfrm>
          <a:prstGeom prst="rect">
            <a:avLst/>
          </a:prstGeom>
          <a:noFill/>
          <a:ln w="9525">
            <a:noFill/>
          </a:ln>
        </p:spPr>
        <p:txBody>
          <a:bodyPr anchor="t"/>
          <a:lst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a:lstStyle>
          <a:p>
            <a:pPr marL="0" indent="0">
              <a:buNone/>
            </a:pPr>
            <a:r>
              <a:rPr lang="en-US" altLang="zh-CN" sz="2600">
                <a:latin typeface="Times New Roman" panose="02020603050405020304" charset="0"/>
                <a:ea typeface="楷体" panose="02010609060101010101" charset="-122"/>
              </a:rPr>
              <a:t>b)</a:t>
            </a:r>
            <a:r>
              <a:rPr lang="zh-CN" altLang="en-US" sz="2600">
                <a:latin typeface="Times New Roman" panose="02020603050405020304" charset="0"/>
                <a:ea typeface="楷体" panose="02010609060101010101" charset="-122"/>
              </a:rPr>
              <a:t>50个红球和50个白球</a:t>
            </a:r>
          </a:p>
          <a:p>
            <a:pPr marL="457200" lvl="1" indent="0">
              <a:buNone/>
            </a:pPr>
            <a:r>
              <a:rPr lang="zh-CN" altLang="en-US" sz="2600">
                <a:latin typeface="Times New Roman" panose="02020603050405020304" charset="0"/>
                <a:ea typeface="楷体" panose="02010609060101010101" charset="-122"/>
              </a:rPr>
              <a:t>取红球事件，                              </a:t>
            </a:r>
            <a:r>
              <a:rPr lang="en-US" altLang="zh-CN" sz="2600">
                <a:latin typeface="Times New Roman" panose="02020603050405020304" charset="0"/>
                <a:ea typeface="楷体" panose="02010609060101010101" charset="-122"/>
              </a:rPr>
              <a:t>bit</a:t>
            </a:r>
          </a:p>
          <a:p>
            <a:pPr marL="457200" lvl="1" indent="0">
              <a:buNone/>
            </a:pPr>
            <a:r>
              <a:rPr lang="zh-CN" altLang="en-US" sz="2600">
                <a:latin typeface="Times New Roman" panose="02020603050405020304" charset="0"/>
                <a:ea typeface="楷体" panose="02010609060101010101" charset="-122"/>
              </a:rPr>
              <a:t>取白球事件，                              </a:t>
            </a:r>
            <a:r>
              <a:rPr lang="en-US" altLang="zh-CN" sz="2600">
                <a:latin typeface="Times New Roman" panose="02020603050405020304" charset="0"/>
                <a:ea typeface="楷体" panose="02010609060101010101" charset="-122"/>
              </a:rPr>
              <a:t>bit</a:t>
            </a:r>
          </a:p>
          <a:p>
            <a:pPr marL="0" indent="0">
              <a:buNone/>
            </a:pPr>
            <a:r>
              <a:rPr lang="zh-CN" altLang="en-US" sz="2600">
                <a:solidFill>
                  <a:srgbClr val="FF0000"/>
                </a:solidFill>
                <a:latin typeface="Times New Roman" panose="02020603050405020304" charset="0"/>
                <a:ea typeface="楷体" panose="02010609060101010101" charset="-122"/>
              </a:rPr>
              <a:t>结论：欲求自信息先找其发生的概率</a:t>
            </a:r>
          </a:p>
          <a:p>
            <a:pPr marL="0" indent="0">
              <a:buNone/>
            </a:pPr>
            <a:endParaRPr lang="zh-CN" altLang="en-US" sz="2600">
              <a:solidFill>
                <a:srgbClr val="FF0000"/>
              </a:solidFill>
              <a:latin typeface="Times New Roman" panose="02020603050405020304" charset="0"/>
              <a:ea typeface="楷体" panose="02010609060101010101" charset="-122"/>
            </a:endParaRPr>
          </a:p>
        </p:txBody>
      </p:sp>
      <p:grpSp>
        <p:nvGrpSpPr>
          <p:cNvPr id="3" name="组合 2"/>
          <p:cNvGrpSpPr/>
          <p:nvPr/>
        </p:nvGrpSpPr>
        <p:grpSpPr>
          <a:xfrm>
            <a:off x="4076065" y="5767705"/>
            <a:ext cx="2635250" cy="890270"/>
            <a:chOff x="4675" y="3531"/>
            <a:chExt cx="4150" cy="1474"/>
          </a:xfrm>
        </p:grpSpPr>
        <p:graphicFrame>
          <p:nvGraphicFramePr>
            <p:cNvPr id="18435" name="对象 1">
              <a:hlinkClick r:id="" action="ppaction://ole?verb=0"/>
            </p:cNvPr>
            <p:cNvGraphicFramePr>
              <a:graphicFrameLocks noChangeAspect="1"/>
            </p:cNvGraphicFramePr>
            <p:nvPr/>
          </p:nvGraphicFramePr>
          <p:xfrm>
            <a:off x="4675" y="3531"/>
            <a:ext cx="4151" cy="690"/>
          </p:xfrm>
          <a:graphic>
            <a:graphicData uri="http://schemas.openxmlformats.org/presentationml/2006/ole">
              <mc:AlternateContent xmlns:mc="http://schemas.openxmlformats.org/markup-compatibility/2006">
                <mc:Choice xmlns:v="urn:schemas-microsoft-com:vml" Requires="v">
                  <p:oleObj spid="_x0000_s15763" r:id="rId9" imgW="1301115" imgH="216535" progId="Equation.KSEE3">
                    <p:embed/>
                  </p:oleObj>
                </mc:Choice>
                <mc:Fallback>
                  <p:oleObj r:id="rId9" imgW="1301115" imgH="216535" progId="Equation.KSEE3">
                    <p:embed/>
                    <p:pic>
                      <p:nvPicPr>
                        <p:cNvPr id="0" name="图片 3110"/>
                        <p:cNvPicPr/>
                        <p:nvPr/>
                      </p:nvPicPr>
                      <p:blipFill>
                        <a:blip r:embed="rId10"/>
                        <a:stretch>
                          <a:fillRect/>
                        </a:stretch>
                      </p:blipFill>
                      <p:spPr>
                        <a:xfrm>
                          <a:off x="4675" y="3531"/>
                          <a:ext cx="4151" cy="690"/>
                        </a:xfrm>
                        <a:prstGeom prst="rect">
                          <a:avLst/>
                        </a:prstGeom>
                        <a:noFill/>
                        <a:ln w="38100">
                          <a:noFill/>
                          <a:miter/>
                        </a:ln>
                      </p:spPr>
                    </p:pic>
                  </p:oleObj>
                </mc:Fallback>
              </mc:AlternateContent>
            </a:graphicData>
          </a:graphic>
        </p:graphicFrame>
        <p:graphicFrame>
          <p:nvGraphicFramePr>
            <p:cNvPr id="18436" name="对象 2">
              <a:hlinkClick r:id="" action="ppaction://ole?verb=0"/>
            </p:cNvPr>
            <p:cNvGraphicFramePr>
              <a:graphicFrameLocks noChangeAspect="1"/>
            </p:cNvGraphicFramePr>
            <p:nvPr/>
          </p:nvGraphicFramePr>
          <p:xfrm>
            <a:off x="4675" y="4341"/>
            <a:ext cx="4028" cy="665"/>
          </p:xfrm>
          <a:graphic>
            <a:graphicData uri="http://schemas.openxmlformats.org/presentationml/2006/ole">
              <mc:AlternateContent xmlns:mc="http://schemas.openxmlformats.org/markup-compatibility/2006">
                <mc:Choice xmlns:v="urn:schemas-microsoft-com:vml" Requires="v">
                  <p:oleObj spid="_x0000_s15764" r:id="rId11" imgW="1313815" imgH="216535" progId="Equation.KSEE3">
                    <p:embed/>
                  </p:oleObj>
                </mc:Choice>
                <mc:Fallback>
                  <p:oleObj r:id="rId11" imgW="1313815" imgH="216535" progId="Equation.KSEE3">
                    <p:embed/>
                    <p:pic>
                      <p:nvPicPr>
                        <p:cNvPr id="0" name="图片 3111"/>
                        <p:cNvPicPr/>
                        <p:nvPr/>
                      </p:nvPicPr>
                      <p:blipFill>
                        <a:blip r:embed="rId12"/>
                        <a:stretch>
                          <a:fillRect/>
                        </a:stretch>
                      </p:blipFill>
                      <p:spPr>
                        <a:xfrm>
                          <a:off x="4675" y="4341"/>
                          <a:ext cx="4028" cy="66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839470" y="1917065"/>
            <a:ext cx="9624060" cy="4991131"/>
          </a:xfrm>
        </p:spPr>
        <p:txBody>
          <a:bodyPr anchor="t"/>
          <a:lstStyle/>
          <a:p>
            <a:pPr marL="0" indent="0">
              <a:buNone/>
            </a:pPr>
            <a:endParaRPr lang="zh-CN" altLang="en-US" sz="2800">
              <a:latin typeface="Times New Roman" panose="02020603050405020304" charset="0"/>
              <a:ea typeface="楷体" panose="02010609060101010101" charset="-122"/>
            </a:endParaRPr>
          </a:p>
          <a:p>
            <a:pPr marL="0" indent="0">
              <a:lnSpc>
                <a:spcPct val="110000"/>
              </a:lnSpc>
              <a:buNone/>
            </a:pPr>
            <a:r>
              <a:rPr lang="zh-CN" altLang="en-US" sz="2800">
                <a:latin typeface="Times New Roman" panose="02020603050405020304" charset="0"/>
                <a:ea typeface="楷体" panose="02010609060101010101" charset="-122"/>
              </a:rPr>
              <a:t>联合事件</a:t>
            </a:r>
            <a:r>
              <a:rPr lang="en-US" altLang="zh-CN" sz="2800" i="1">
                <a:solidFill>
                  <a:srgbClr val="FF0000"/>
                </a:solidFill>
                <a:latin typeface="Times New Roman" panose="02020603050405020304" charset="0"/>
                <a:ea typeface="楷体" panose="02010609060101010101" charset="-122"/>
              </a:rPr>
              <a:t>XY</a:t>
            </a:r>
            <a:r>
              <a:rPr lang="zh-CN" altLang="en-US" sz="2800">
                <a:latin typeface="Times New Roman" panose="02020603050405020304" charset="0"/>
                <a:ea typeface="楷体" panose="02010609060101010101" charset="-122"/>
              </a:rPr>
              <a:t>信息中的事件                        包含的联合自信息定义为：</a:t>
            </a:r>
          </a:p>
          <a:p>
            <a:pPr marL="0" indent="0">
              <a:buNone/>
            </a:pPr>
            <a:endParaRPr lang="zh-CN" altLang="en-US" sz="2800">
              <a:latin typeface="Times New Roman" panose="02020603050405020304" charset="0"/>
              <a:ea typeface="楷体" panose="02010609060101010101" charset="-122"/>
            </a:endParaRPr>
          </a:p>
          <a:p>
            <a:pPr marL="0" indent="0">
              <a:buNone/>
            </a:pPr>
            <a:r>
              <a:rPr lang="zh-CN" altLang="en-US" sz="2800">
                <a:latin typeface="Times New Roman" panose="02020603050405020304" charset="0"/>
                <a:ea typeface="楷体" panose="02010609060101010101" charset="-122"/>
              </a:rPr>
              <a:t>        简写为：</a:t>
            </a:r>
          </a:p>
          <a:p>
            <a:pPr marL="0" indent="0">
              <a:buNone/>
            </a:pPr>
            <a:endParaRPr lang="zh-CN" altLang="en-US" sz="2800">
              <a:latin typeface="Times New Roman" panose="02020603050405020304" charset="0"/>
              <a:ea typeface="楷体" panose="02010609060101010101" charset="-122"/>
            </a:endParaRPr>
          </a:p>
          <a:p>
            <a:pPr marL="0" indent="0">
              <a:buNone/>
            </a:pPr>
            <a:r>
              <a:rPr lang="zh-CN" altLang="en-US" sz="2800">
                <a:latin typeface="Times New Roman" panose="02020603050405020304" charset="0"/>
                <a:ea typeface="楷体" panose="02010609060101010101" charset="-122"/>
              </a:rPr>
              <a:t>可以继续推广到</a:t>
            </a:r>
            <a:r>
              <a:rPr lang="en-US" altLang="zh-CN" sz="2800" i="1">
                <a:latin typeface="Times New Roman" panose="02020603050405020304" charset="0"/>
                <a:ea typeface="楷体" panose="02010609060101010101" charset="-122"/>
              </a:rPr>
              <a:t>n</a:t>
            </a:r>
            <a:r>
              <a:rPr lang="zh-CN" altLang="en-US" sz="2800">
                <a:latin typeface="Times New Roman" panose="02020603050405020304" charset="0"/>
                <a:ea typeface="楷体" panose="02010609060101010101" charset="-122"/>
              </a:rPr>
              <a:t>维随机矢量</a:t>
            </a:r>
          </a:p>
        </p:txBody>
      </p:sp>
      <p:graphicFrame>
        <p:nvGraphicFramePr>
          <p:cNvPr id="19459" name="对象 4">
            <a:hlinkClick r:id="" action="ppaction://ole?verb=0"/>
          </p:cNvPr>
          <p:cNvGraphicFramePr>
            <a:graphicFrameLocks noChangeAspect="1"/>
          </p:cNvGraphicFramePr>
          <p:nvPr/>
        </p:nvGraphicFramePr>
        <p:xfrm>
          <a:off x="4920615" y="2402840"/>
          <a:ext cx="2083435" cy="620395"/>
        </p:xfrm>
        <a:graphic>
          <a:graphicData uri="http://schemas.openxmlformats.org/presentationml/2006/ole">
            <mc:AlternateContent xmlns:mc="http://schemas.openxmlformats.org/markup-compatibility/2006">
              <mc:Choice xmlns:v="urn:schemas-microsoft-com:vml" Requires="v">
                <p:oleObj spid="_x0000_s16785" r:id="rId3" imgW="815975" imgH="241935" progId="Equation.KSEE3">
                  <p:embed/>
                </p:oleObj>
              </mc:Choice>
              <mc:Fallback>
                <p:oleObj r:id="rId3" imgW="815975" imgH="241935" progId="Equation.KSEE3">
                  <p:embed/>
                  <p:pic>
                    <p:nvPicPr>
                      <p:cNvPr id="0" name="图片 3112"/>
                      <p:cNvPicPr/>
                      <p:nvPr/>
                    </p:nvPicPr>
                    <p:blipFill>
                      <a:blip r:embed="rId4"/>
                      <a:stretch>
                        <a:fillRect/>
                      </a:stretch>
                    </p:blipFill>
                    <p:spPr>
                      <a:xfrm>
                        <a:off x="4920615" y="2402840"/>
                        <a:ext cx="2083435" cy="620395"/>
                      </a:xfrm>
                      <a:prstGeom prst="rect">
                        <a:avLst/>
                      </a:prstGeom>
                      <a:noFill/>
                      <a:ln w="38100">
                        <a:noFill/>
                        <a:miter/>
                      </a:ln>
                    </p:spPr>
                  </p:pic>
                </p:oleObj>
              </mc:Fallback>
            </mc:AlternateContent>
          </a:graphicData>
        </a:graphic>
      </p:graphicFrame>
      <p:graphicFrame>
        <p:nvGraphicFramePr>
          <p:cNvPr id="19460" name="对象 5">
            <a:hlinkClick r:id="" action="ppaction://ole?verb=0"/>
          </p:cNvPr>
          <p:cNvGraphicFramePr>
            <a:graphicFrameLocks noChangeAspect="1"/>
          </p:cNvGraphicFramePr>
          <p:nvPr/>
        </p:nvGraphicFramePr>
        <p:xfrm>
          <a:off x="1915160" y="2974975"/>
          <a:ext cx="3902075" cy="532765"/>
        </p:xfrm>
        <a:graphic>
          <a:graphicData uri="http://schemas.openxmlformats.org/presentationml/2006/ole">
            <mc:AlternateContent xmlns:mc="http://schemas.openxmlformats.org/markup-compatibility/2006">
              <mc:Choice xmlns:v="urn:schemas-microsoft-com:vml" Requires="v">
                <p:oleObj spid="_x0000_s16786" r:id="rId5" imgW="1765300" imgH="241300" progId="Equation.KSEE3">
                  <p:embed/>
                </p:oleObj>
              </mc:Choice>
              <mc:Fallback>
                <p:oleObj r:id="rId5" imgW="1765300" imgH="241300" progId="Equation.KSEE3">
                  <p:embed/>
                  <p:pic>
                    <p:nvPicPr>
                      <p:cNvPr id="0" name="图片 3113"/>
                      <p:cNvPicPr/>
                      <p:nvPr/>
                    </p:nvPicPr>
                    <p:blipFill>
                      <a:blip r:embed="rId6"/>
                      <a:stretch>
                        <a:fillRect/>
                      </a:stretch>
                    </p:blipFill>
                    <p:spPr>
                      <a:xfrm>
                        <a:off x="1915160" y="2974975"/>
                        <a:ext cx="3902075" cy="532765"/>
                      </a:xfrm>
                      <a:prstGeom prst="rect">
                        <a:avLst/>
                      </a:prstGeom>
                      <a:noFill/>
                      <a:ln w="38100">
                        <a:noFill/>
                        <a:miter/>
                      </a:ln>
                    </p:spPr>
                  </p:pic>
                </p:oleObj>
              </mc:Fallback>
            </mc:AlternateContent>
          </a:graphicData>
        </a:graphic>
      </p:graphicFrame>
      <p:graphicFrame>
        <p:nvGraphicFramePr>
          <p:cNvPr id="19461" name="对象 6">
            <a:hlinkClick r:id="" action="ppaction://ole?verb=0"/>
          </p:cNvPr>
          <p:cNvGraphicFramePr>
            <a:graphicFrameLocks noChangeAspect="1"/>
          </p:cNvGraphicFramePr>
          <p:nvPr/>
        </p:nvGraphicFramePr>
        <p:xfrm>
          <a:off x="2945765" y="4021455"/>
          <a:ext cx="2689860" cy="452120"/>
        </p:xfrm>
        <a:graphic>
          <a:graphicData uri="http://schemas.openxmlformats.org/presentationml/2006/ole">
            <mc:AlternateContent xmlns:mc="http://schemas.openxmlformats.org/markup-compatibility/2006">
              <mc:Choice xmlns:v="urn:schemas-microsoft-com:vml" Requires="v">
                <p:oleObj spid="_x0000_s16787" r:id="rId7" imgW="1211580" imgH="203835" progId="Equation.KSEE3">
                  <p:embed/>
                </p:oleObj>
              </mc:Choice>
              <mc:Fallback>
                <p:oleObj r:id="rId7" imgW="1211580" imgH="203835" progId="Equation.KSEE3">
                  <p:embed/>
                  <p:pic>
                    <p:nvPicPr>
                      <p:cNvPr id="0" name="图片 3114"/>
                      <p:cNvPicPr/>
                      <p:nvPr/>
                    </p:nvPicPr>
                    <p:blipFill>
                      <a:blip r:embed="rId8"/>
                      <a:stretch>
                        <a:fillRect/>
                      </a:stretch>
                    </p:blipFill>
                    <p:spPr>
                      <a:xfrm>
                        <a:off x="2945765" y="4021455"/>
                        <a:ext cx="2689860" cy="452120"/>
                      </a:xfrm>
                      <a:prstGeom prst="rect">
                        <a:avLst/>
                      </a:prstGeom>
                      <a:noFill/>
                      <a:ln w="38100">
                        <a:noFill/>
                        <a:miter/>
                      </a:ln>
                    </p:spPr>
                  </p:pic>
                </p:oleObj>
              </mc:Fallback>
            </mc:AlternateContent>
          </a:graphicData>
        </a:graphic>
      </p:graphicFrame>
      <p:graphicFrame>
        <p:nvGraphicFramePr>
          <p:cNvPr id="19462" name="对象 9">
            <a:hlinkClick r:id="" action="ppaction://ole?verb=0"/>
          </p:cNvPr>
          <p:cNvGraphicFramePr>
            <a:graphicFrameLocks noChangeAspect="1"/>
          </p:cNvGraphicFramePr>
          <p:nvPr/>
        </p:nvGraphicFramePr>
        <p:xfrm>
          <a:off x="5389245" y="5041265"/>
          <a:ext cx="2599690" cy="495935"/>
        </p:xfrm>
        <a:graphic>
          <a:graphicData uri="http://schemas.openxmlformats.org/presentationml/2006/ole">
            <mc:AlternateContent xmlns:mc="http://schemas.openxmlformats.org/markup-compatibility/2006">
              <mc:Choice xmlns:v="urn:schemas-microsoft-com:vml" Requires="v">
                <p:oleObj spid="_x0000_s16788" r:id="rId9" imgW="1071245" imgH="203835" progId="Equation.KSEE3">
                  <p:embed/>
                </p:oleObj>
              </mc:Choice>
              <mc:Fallback>
                <p:oleObj r:id="rId9" imgW="1071245" imgH="203835" progId="Equation.KSEE3">
                  <p:embed/>
                  <p:pic>
                    <p:nvPicPr>
                      <p:cNvPr id="0" name="图片 3115"/>
                      <p:cNvPicPr/>
                      <p:nvPr/>
                    </p:nvPicPr>
                    <p:blipFill>
                      <a:blip r:embed="rId10"/>
                      <a:stretch>
                        <a:fillRect/>
                      </a:stretch>
                    </p:blipFill>
                    <p:spPr>
                      <a:xfrm>
                        <a:off x="5389245" y="5041265"/>
                        <a:ext cx="2599690" cy="495935"/>
                      </a:xfrm>
                      <a:prstGeom prst="rect">
                        <a:avLst/>
                      </a:prstGeom>
                      <a:noFill/>
                      <a:ln w="38100">
                        <a:noFill/>
                        <a:miter/>
                      </a:ln>
                    </p:spPr>
                  </p:pic>
                </p:oleObj>
              </mc:Fallback>
            </mc:AlternateContent>
          </a:graphicData>
        </a:graphic>
      </p:graphicFrame>
      <p:grpSp>
        <p:nvGrpSpPr>
          <p:cNvPr id="11" name="组合 10"/>
          <p:cNvGrpSpPr/>
          <p:nvPr/>
        </p:nvGrpSpPr>
        <p:grpSpPr>
          <a:xfrm>
            <a:off x="-12700" y="-10160"/>
            <a:ext cx="7572375" cy="7571740"/>
            <a:chOff x="-4" y="-16"/>
            <a:chExt cx="11925" cy="11924"/>
          </a:xfrm>
        </p:grpSpPr>
        <p:grpSp>
          <p:nvGrpSpPr>
            <p:cNvPr id="13" name="组合 12"/>
            <p:cNvGrpSpPr/>
            <p:nvPr/>
          </p:nvGrpSpPr>
          <p:grpSpPr>
            <a:xfrm>
              <a:off x="-4" y="-16"/>
              <a:ext cx="11643" cy="11924"/>
              <a:chOff x="-4" y="-16"/>
              <a:chExt cx="11643" cy="11924"/>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11" cstate="print"/>
                  <a:stretch>
                    <a:fillRect/>
                  </a:stretch>
                </a:blipFill>
              </p:spPr>
              <p:txBody>
                <a:bodyPr wrap="square" lIns="0" tIns="0" rIns="0" bIns="0" rtlCol="0"/>
                <a:lstStyle/>
                <a:p>
                  <a:endParaRPr/>
                </a:p>
              </p:txBody>
            </p:sp>
            <p:sp>
              <p:nvSpPr>
                <p:cNvPr id="16" name="object 3"/>
                <p:cNvSpPr/>
                <p:nvPr/>
              </p:nvSpPr>
              <p:spPr>
                <a:xfrm>
                  <a:off x="1316" y="1614"/>
                  <a:ext cx="6120" cy="120"/>
                </a:xfrm>
                <a:prstGeom prst="rect">
                  <a:avLst/>
                </a:prstGeom>
                <a:blipFill>
                  <a:blip r:embed="rId12" cstate="print"/>
                  <a:stretch>
                    <a:fillRect/>
                  </a:stretch>
                </a:blipFill>
              </p:spPr>
              <p:txBody>
                <a:bodyPr wrap="square" lIns="0" tIns="0" rIns="0" bIns="0" rtlCol="0"/>
                <a:lstStyle/>
                <a:p>
                  <a:endParaRPr/>
                </a:p>
              </p:txBody>
            </p:sp>
          </p:grpSp>
          <p:sp>
            <p:nvSpPr>
              <p:cNvPr id="17"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8" name="文本框 17"/>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2) </a:t>
            </a:r>
            <a:r>
              <a:rPr lang="zh-CN" altLang="en-US" sz="3200" b="1" dirty="0">
                <a:solidFill>
                  <a:srgbClr val="120EB2"/>
                </a:solidFill>
                <a:latin typeface="Times New Roman" panose="02020603050405020304" charset="0"/>
                <a:ea typeface="楷体" panose="02010609060101010101" charset="-122"/>
              </a:rPr>
              <a:t>联合自信息</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915670" y="2374265"/>
            <a:ext cx="9588500" cy="3136265"/>
          </a:xfrm>
        </p:spPr>
        <p:txBody>
          <a:bodyPr anchor="t"/>
          <a:lstStyle/>
          <a:p>
            <a:pPr marL="0" indent="0">
              <a:buNone/>
            </a:pPr>
            <a:r>
              <a:rPr lang="zh-CN" altLang="en-US" sz="2800">
                <a:latin typeface="Times New Roman" panose="02020603050405020304" charset="0"/>
                <a:ea typeface="楷体" panose="02010609060101010101" charset="-122"/>
              </a:rPr>
              <a:t>实例分析</a:t>
            </a:r>
            <a:r>
              <a:rPr lang="en-US" altLang="zh-CN" sz="2800">
                <a:latin typeface="Times New Roman" panose="02020603050405020304" charset="0"/>
                <a:ea typeface="楷体" panose="02010609060101010101" charset="-122"/>
              </a:rPr>
              <a:t>(</a:t>
            </a:r>
            <a:r>
              <a:rPr lang="zh-CN" altLang="en-US" sz="2800">
                <a:solidFill>
                  <a:srgbClr val="FF0000"/>
                </a:solidFill>
                <a:latin typeface="Times New Roman" panose="02020603050405020304" charset="0"/>
                <a:ea typeface="楷体" panose="02010609060101010101" charset="-122"/>
              </a:rPr>
              <a:t>续</a:t>
            </a:r>
            <a:r>
              <a:rPr lang="en-US" altLang="zh-CN" sz="2800">
                <a:latin typeface="Times New Roman" panose="02020603050405020304" charset="0"/>
                <a:ea typeface="楷体" panose="02010609060101010101" charset="-122"/>
              </a:rPr>
              <a:t>)</a:t>
            </a:r>
            <a:r>
              <a:rPr lang="zh-CN" altLang="en-US" sz="2800">
                <a:latin typeface="Times New Roman" panose="02020603050405020304" charset="0"/>
                <a:ea typeface="楷体" panose="02010609060101010101" charset="-122"/>
              </a:rPr>
              <a:t>，袋中9</a:t>
            </a:r>
            <a:r>
              <a:rPr lang="en-US" altLang="zh-CN" sz="2800">
                <a:latin typeface="Times New Roman" panose="02020603050405020304" charset="0"/>
                <a:ea typeface="楷体" panose="02010609060101010101" charset="-122"/>
              </a:rPr>
              <a:t>0</a:t>
            </a:r>
            <a:r>
              <a:rPr lang="zh-CN" altLang="en-US" sz="2800">
                <a:latin typeface="Times New Roman" panose="02020603050405020304" charset="0"/>
                <a:ea typeface="楷体" panose="02010609060101010101" charset="-122"/>
              </a:rPr>
              <a:t>个红球和1</a:t>
            </a:r>
            <a:r>
              <a:rPr lang="en-US" altLang="zh-CN" sz="2800">
                <a:latin typeface="Times New Roman" panose="02020603050405020304" charset="0"/>
                <a:ea typeface="楷体" panose="02010609060101010101" charset="-122"/>
              </a:rPr>
              <a:t>0</a:t>
            </a:r>
            <a:r>
              <a:rPr lang="zh-CN" altLang="en-US" sz="2800">
                <a:latin typeface="Times New Roman" panose="02020603050405020304" charset="0"/>
                <a:ea typeface="楷体" panose="02010609060101010101" charset="-122"/>
              </a:rPr>
              <a:t>个白球，随机的从袋中取两个球：</a:t>
            </a:r>
          </a:p>
          <a:p>
            <a:pPr marL="0" indent="0">
              <a:buNone/>
            </a:pPr>
            <a:r>
              <a:rPr lang="en-US" altLang="zh-CN" sz="2800">
                <a:latin typeface="Times New Roman" panose="02020603050405020304" charset="0"/>
                <a:ea typeface="楷体" panose="02010609060101010101" charset="-122"/>
              </a:rPr>
              <a:t>a)</a:t>
            </a:r>
            <a:r>
              <a:rPr lang="zh-CN" altLang="en-US" sz="2800">
                <a:latin typeface="Times New Roman" panose="02020603050405020304" charset="0"/>
                <a:ea typeface="楷体" panose="02010609060101010101" charset="-122"/>
              </a:rPr>
              <a:t>事件两个球中各有一个红球和白球</a:t>
            </a:r>
          </a:p>
          <a:p>
            <a:pPr marL="0" indent="0">
              <a:buNone/>
            </a:pPr>
            <a:endParaRPr lang="zh-CN" altLang="en-US" sz="2400">
              <a:latin typeface="Times New Roman" panose="02020603050405020304" charset="0"/>
              <a:ea typeface="楷体" panose="02010609060101010101" charset="-122"/>
            </a:endParaRPr>
          </a:p>
          <a:p>
            <a:pPr marL="0" indent="0">
              <a:buNone/>
            </a:pPr>
            <a:endParaRPr lang="zh-CN" altLang="en-US" sz="2000">
              <a:latin typeface="Times New Roman" panose="02020603050405020304" charset="0"/>
              <a:ea typeface="楷体" panose="02010609060101010101" charset="-122"/>
            </a:endParaRPr>
          </a:p>
          <a:p>
            <a:pPr marL="0" indent="0">
              <a:buNone/>
            </a:pPr>
            <a:endParaRPr lang="zh-CN" altLang="en-US" sz="2000">
              <a:latin typeface="Times New Roman" panose="02020603050405020304" charset="0"/>
              <a:ea typeface="楷体" panose="02010609060101010101" charset="-122"/>
            </a:endParaRPr>
          </a:p>
          <a:p>
            <a:pPr marL="0" indent="0">
              <a:buNone/>
            </a:pPr>
            <a:endParaRPr lang="zh-CN" altLang="en-US" sz="3090">
              <a:latin typeface="Times New Roman" panose="02020603050405020304" charset="0"/>
              <a:ea typeface="楷体" panose="02010609060101010101" charset="-122"/>
            </a:endParaRPr>
          </a:p>
        </p:txBody>
      </p:sp>
      <p:graphicFrame>
        <p:nvGraphicFramePr>
          <p:cNvPr id="20483" name="对象 1">
            <a:hlinkClick r:id="" action="ppaction://ole?verb=0"/>
          </p:cNvPr>
          <p:cNvGraphicFramePr>
            <a:graphicFrameLocks noChangeAspect="1"/>
          </p:cNvGraphicFramePr>
          <p:nvPr>
            <p:extLst>
              <p:ext uri="{D42A27DB-BD31-4B8C-83A1-F6EECF244321}">
                <p14:modId xmlns:p14="http://schemas.microsoft.com/office/powerpoint/2010/main" val="684023481"/>
              </p:ext>
            </p:extLst>
          </p:nvPr>
        </p:nvGraphicFramePr>
        <p:xfrm>
          <a:off x="1536700" y="4086225"/>
          <a:ext cx="7174230" cy="1113790"/>
        </p:xfrm>
        <a:graphic>
          <a:graphicData uri="http://schemas.openxmlformats.org/presentationml/2006/ole">
            <mc:AlternateContent xmlns:mc="http://schemas.openxmlformats.org/markup-compatibility/2006">
              <mc:Choice xmlns:v="urn:schemas-microsoft-com:vml" Requires="v">
                <p:oleObj spid="_x0000_s17509" r:id="rId3" imgW="2946400" imgH="457200" progId="Equation.KSEE3">
                  <p:embed/>
                </p:oleObj>
              </mc:Choice>
              <mc:Fallback>
                <p:oleObj r:id="rId3" imgW="2946400" imgH="457200" progId="Equation.KSEE3">
                  <p:embed/>
                  <p:pic>
                    <p:nvPicPr>
                      <p:cNvPr id="0" name="图片 3116"/>
                      <p:cNvPicPr/>
                      <p:nvPr/>
                    </p:nvPicPr>
                    <p:blipFill>
                      <a:blip r:embed="rId4"/>
                      <a:stretch>
                        <a:fillRect/>
                      </a:stretch>
                    </p:blipFill>
                    <p:spPr>
                      <a:xfrm>
                        <a:off x="1536700" y="4086225"/>
                        <a:ext cx="7174230" cy="1113790"/>
                      </a:xfrm>
                      <a:prstGeom prst="rect">
                        <a:avLst/>
                      </a:prstGeom>
                      <a:noFill/>
                      <a:ln w="38100">
                        <a:noFill/>
                        <a:miter/>
                      </a:ln>
                    </p:spPr>
                  </p:pic>
                </p:oleObj>
              </mc:Fallback>
            </mc:AlternateContent>
          </a:graphicData>
        </a:graphic>
      </p:graphicFrame>
      <p:grpSp>
        <p:nvGrpSpPr>
          <p:cNvPr id="11" name="组合 10"/>
          <p:cNvGrpSpPr/>
          <p:nvPr/>
        </p:nvGrpSpPr>
        <p:grpSpPr>
          <a:xfrm>
            <a:off x="-12700" y="-10160"/>
            <a:ext cx="7572375" cy="7571740"/>
            <a:chOff x="-4" y="-16"/>
            <a:chExt cx="11925" cy="11924"/>
          </a:xfrm>
        </p:grpSpPr>
        <p:grpSp>
          <p:nvGrpSpPr>
            <p:cNvPr id="13" name="组合 12"/>
            <p:cNvGrpSpPr/>
            <p:nvPr/>
          </p:nvGrpSpPr>
          <p:grpSpPr>
            <a:xfrm>
              <a:off x="-4" y="-16"/>
              <a:ext cx="11643" cy="11924"/>
              <a:chOff x="-4" y="-16"/>
              <a:chExt cx="11643" cy="11924"/>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16"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17"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8" name="文本框 17"/>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19"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2) </a:t>
            </a:r>
            <a:r>
              <a:rPr lang="zh-CN" altLang="en-US" sz="3200" b="1" dirty="0">
                <a:solidFill>
                  <a:srgbClr val="120EB2"/>
                </a:solidFill>
                <a:latin typeface="Times New Roman" panose="02020603050405020304" charset="0"/>
                <a:ea typeface="楷体" panose="02010609060101010101" charset="-122"/>
              </a:rPr>
              <a:t>联合自信息</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991870" y="2526665"/>
            <a:ext cx="9624060" cy="531495"/>
          </a:xfrm>
        </p:spPr>
        <p:txBody>
          <a:bodyPr anchor="t"/>
          <a:lstStyle/>
          <a:p>
            <a:pPr marL="0" indent="0">
              <a:buNone/>
            </a:pPr>
            <a:r>
              <a:rPr lang="en-US" altLang="zh-CN" sz="2600" b="1">
                <a:latin typeface="Times New Roman" panose="02020603050405020304" charset="0"/>
                <a:ea typeface="楷体" panose="02010609060101010101" charset="-122"/>
              </a:rPr>
              <a:t>b)</a:t>
            </a:r>
            <a:r>
              <a:rPr lang="zh-CN" altLang="en-US" sz="2600" b="1">
                <a:latin typeface="Times New Roman" panose="02020603050405020304" charset="0"/>
                <a:ea typeface="楷体" panose="02010609060101010101" charset="-122"/>
              </a:rPr>
              <a:t>事件两个球中</a:t>
            </a:r>
            <a:r>
              <a:rPr lang="zh-CN" altLang="en-US" sz="2600" b="1">
                <a:latin typeface="Times New Roman" panose="02020603050405020304" charset="0"/>
                <a:ea typeface="楷体" panose="02010609060101010101" charset="-122"/>
                <a:sym typeface="宋体" panose="02010600030101010101" pitchFamily="2" charset="-122"/>
              </a:rPr>
              <a:t>都是白球和都是红球</a:t>
            </a:r>
            <a:endParaRPr lang="zh-CN" altLang="en-US" sz="2800">
              <a:latin typeface="Times New Roman" panose="02020603050405020304" charset="0"/>
              <a:ea typeface="楷体" panose="02010609060101010101" charset="-122"/>
              <a:sym typeface="宋体" panose="02010600030101010101" pitchFamily="2" charset="-122"/>
            </a:endParaRPr>
          </a:p>
        </p:txBody>
      </p:sp>
      <p:grpSp>
        <p:nvGrpSpPr>
          <p:cNvPr id="4" name="组合 3"/>
          <p:cNvGrpSpPr/>
          <p:nvPr/>
        </p:nvGrpSpPr>
        <p:grpSpPr>
          <a:xfrm>
            <a:off x="1357630" y="3057525"/>
            <a:ext cx="7240270" cy="2019935"/>
            <a:chOff x="1418" y="3551"/>
            <a:chExt cx="11402" cy="3181"/>
          </a:xfrm>
        </p:grpSpPr>
        <p:graphicFrame>
          <p:nvGraphicFramePr>
            <p:cNvPr id="21507" name="对象 1">
              <a:hlinkClick r:id="" action="ppaction://ole?verb=0"/>
            </p:cNvPr>
            <p:cNvGraphicFramePr>
              <a:graphicFrameLocks noChangeAspect="1"/>
            </p:cNvGraphicFramePr>
            <p:nvPr/>
          </p:nvGraphicFramePr>
          <p:xfrm>
            <a:off x="1454" y="3551"/>
            <a:ext cx="11096" cy="1677"/>
          </p:xfrm>
          <a:graphic>
            <a:graphicData uri="http://schemas.openxmlformats.org/presentationml/2006/ole">
              <mc:AlternateContent xmlns:mc="http://schemas.openxmlformats.org/markup-compatibility/2006">
                <mc:Choice xmlns:v="urn:schemas-microsoft-com:vml" Requires="v">
                  <p:oleObj spid="_x0000_s18633" r:id="rId3" imgW="3022600" imgH="457200" progId="Equation.KSEE3">
                    <p:embed/>
                  </p:oleObj>
                </mc:Choice>
                <mc:Fallback>
                  <p:oleObj r:id="rId3" imgW="3022600" imgH="457200" progId="Equation.KSEE3">
                    <p:embed/>
                    <p:pic>
                      <p:nvPicPr>
                        <p:cNvPr id="0" name="图片 3117"/>
                        <p:cNvPicPr/>
                        <p:nvPr/>
                      </p:nvPicPr>
                      <p:blipFill>
                        <a:blip r:embed="rId4"/>
                        <a:stretch>
                          <a:fillRect/>
                        </a:stretch>
                      </p:blipFill>
                      <p:spPr>
                        <a:xfrm>
                          <a:off x="1454" y="3551"/>
                          <a:ext cx="11096" cy="1677"/>
                        </a:xfrm>
                        <a:prstGeom prst="rect">
                          <a:avLst/>
                        </a:prstGeom>
                        <a:noFill/>
                        <a:ln w="38100">
                          <a:noFill/>
                          <a:miter/>
                        </a:ln>
                      </p:spPr>
                    </p:pic>
                  </p:oleObj>
                </mc:Fallback>
              </mc:AlternateContent>
            </a:graphicData>
          </a:graphic>
        </p:graphicFrame>
        <p:graphicFrame>
          <p:nvGraphicFramePr>
            <p:cNvPr id="21508" name="对象 2">
              <a:hlinkClick r:id="" action="ppaction://ole?verb=0"/>
            </p:cNvPr>
            <p:cNvGraphicFramePr>
              <a:graphicFrameLocks noChangeAspect="1"/>
            </p:cNvGraphicFramePr>
            <p:nvPr/>
          </p:nvGraphicFramePr>
          <p:xfrm>
            <a:off x="1418" y="5049"/>
            <a:ext cx="11402" cy="1683"/>
          </p:xfrm>
          <a:graphic>
            <a:graphicData uri="http://schemas.openxmlformats.org/presentationml/2006/ole">
              <mc:AlternateContent xmlns:mc="http://schemas.openxmlformats.org/markup-compatibility/2006">
                <mc:Choice xmlns:v="urn:schemas-microsoft-com:vml" Requires="v">
                  <p:oleObj spid="_x0000_s18634" r:id="rId5" imgW="3098800" imgH="457200" progId="Equation.KSEE3">
                    <p:embed/>
                  </p:oleObj>
                </mc:Choice>
                <mc:Fallback>
                  <p:oleObj r:id="rId5" imgW="3098800" imgH="457200" progId="Equation.KSEE3">
                    <p:embed/>
                    <p:pic>
                      <p:nvPicPr>
                        <p:cNvPr id="0" name="图片 3118"/>
                        <p:cNvPicPr/>
                        <p:nvPr/>
                      </p:nvPicPr>
                      <p:blipFill>
                        <a:blip r:embed="rId6"/>
                        <a:stretch>
                          <a:fillRect/>
                        </a:stretch>
                      </p:blipFill>
                      <p:spPr>
                        <a:xfrm>
                          <a:off x="1418" y="5049"/>
                          <a:ext cx="11402" cy="1683"/>
                        </a:xfrm>
                        <a:prstGeom prst="rect">
                          <a:avLst/>
                        </a:prstGeom>
                        <a:noFill/>
                        <a:ln w="38100">
                          <a:noFill/>
                          <a:miter/>
                        </a:ln>
                      </p:spPr>
                    </p:pic>
                  </p:oleObj>
                </mc:Fallback>
              </mc:AlternateContent>
            </a:graphicData>
          </a:graphic>
        </p:graphicFrame>
      </p:grpSp>
      <p:sp>
        <p:nvSpPr>
          <p:cNvPr id="3" name="文本框 2"/>
          <p:cNvSpPr txBox="1"/>
          <p:nvPr/>
        </p:nvSpPr>
        <p:spPr>
          <a:xfrm>
            <a:off x="991870" y="5173980"/>
            <a:ext cx="9454515" cy="518160"/>
          </a:xfrm>
          <a:prstGeom prst="rect">
            <a:avLst/>
          </a:prstGeom>
          <a:noFill/>
        </p:spPr>
        <p:txBody>
          <a:bodyPr wrap="none" rtlCol="0">
            <a:spAutoFit/>
          </a:bodyPr>
          <a:lstStyle/>
          <a:p>
            <a:pPr marL="0" indent="0" algn="l">
              <a:buNone/>
            </a:pPr>
            <a:r>
              <a:rPr lang="zh-CN" altLang="en-US" sz="2800" b="1">
                <a:solidFill>
                  <a:srgbClr val="120EB2"/>
                </a:solidFill>
                <a:latin typeface="Times New Roman" panose="02020603050405020304" charset="0"/>
                <a:ea typeface="楷体" panose="02010609060101010101" charset="-122"/>
                <a:sym typeface="宋体" panose="02010600030101010101" pitchFamily="2" charset="-122"/>
              </a:rPr>
              <a:t>结论：</a:t>
            </a:r>
            <a:r>
              <a:rPr lang="en-US" altLang="zh-CN" sz="2800" i="1">
                <a:solidFill>
                  <a:srgbClr val="120EB2"/>
                </a:solidFill>
                <a:latin typeface="Times New Roman" panose="02020603050405020304" charset="0"/>
                <a:ea typeface="楷体" panose="02010609060101010101" charset="-122"/>
                <a:sym typeface="宋体" panose="02010600030101010101" pitchFamily="2" charset="-122"/>
              </a:rPr>
              <a:t>I</a:t>
            </a:r>
            <a:r>
              <a:rPr lang="en-US" altLang="zh-CN" sz="2800">
                <a:solidFill>
                  <a:srgbClr val="120EB2"/>
                </a:solidFill>
                <a:latin typeface="Times New Roman" panose="02020603050405020304" charset="0"/>
                <a:ea typeface="楷体" panose="02010609060101010101" charset="-122"/>
                <a:sym typeface="宋体" panose="02010600030101010101" pitchFamily="2" charset="-122"/>
              </a:rPr>
              <a:t>(0,2)&gt;</a:t>
            </a:r>
            <a:r>
              <a:rPr lang="en-US" altLang="zh-CN" sz="2800" i="1">
                <a:solidFill>
                  <a:srgbClr val="120EB2"/>
                </a:solidFill>
                <a:latin typeface="Times New Roman" panose="02020603050405020304" charset="0"/>
                <a:ea typeface="楷体" panose="02010609060101010101" charset="-122"/>
                <a:sym typeface="宋体" panose="02010600030101010101" pitchFamily="2" charset="-122"/>
              </a:rPr>
              <a:t>I</a:t>
            </a:r>
            <a:r>
              <a:rPr lang="en-US" altLang="zh-CN" sz="2800">
                <a:solidFill>
                  <a:srgbClr val="120EB2"/>
                </a:solidFill>
                <a:latin typeface="Times New Roman" panose="02020603050405020304" charset="0"/>
                <a:ea typeface="楷体" panose="02010609060101010101" charset="-122"/>
                <a:sym typeface="宋体" panose="02010600030101010101" pitchFamily="2" charset="-122"/>
              </a:rPr>
              <a:t>(2,0)</a:t>
            </a:r>
            <a:r>
              <a:rPr lang="zh-CN" altLang="en-US" sz="2800">
                <a:solidFill>
                  <a:srgbClr val="120EB2"/>
                </a:solidFill>
                <a:latin typeface="Times New Roman" panose="02020603050405020304" charset="0"/>
                <a:ea typeface="楷体" panose="02010609060101010101" charset="-122"/>
                <a:sym typeface="宋体" panose="02010600030101010101" pitchFamily="2" charset="-122"/>
              </a:rPr>
              <a:t>，说明了两个球都是白球更难猜测和实现</a:t>
            </a:r>
          </a:p>
        </p:txBody>
      </p:sp>
      <p:grpSp>
        <p:nvGrpSpPr>
          <p:cNvPr id="20" name="组合 19"/>
          <p:cNvGrpSpPr/>
          <p:nvPr/>
        </p:nvGrpSpPr>
        <p:grpSpPr>
          <a:xfrm>
            <a:off x="-12700" y="-10160"/>
            <a:ext cx="7572375" cy="7571740"/>
            <a:chOff x="-4" y="-16"/>
            <a:chExt cx="11925" cy="11924"/>
          </a:xfrm>
        </p:grpSpPr>
        <p:grpSp>
          <p:nvGrpSpPr>
            <p:cNvPr id="21" name="组合 20"/>
            <p:cNvGrpSpPr/>
            <p:nvPr/>
          </p:nvGrpSpPr>
          <p:grpSpPr>
            <a:xfrm>
              <a:off x="-4" y="-16"/>
              <a:ext cx="11643" cy="11924"/>
              <a:chOff x="-4" y="-16"/>
              <a:chExt cx="11643" cy="11924"/>
            </a:xfrm>
          </p:grpSpPr>
          <p:grpSp>
            <p:nvGrpSpPr>
              <p:cNvPr id="22" name="组合 21"/>
              <p:cNvGrpSpPr/>
              <p:nvPr/>
            </p:nvGrpSpPr>
            <p:grpSpPr>
              <a:xfrm>
                <a:off x="-4" y="2"/>
                <a:ext cx="7440" cy="11906"/>
                <a:chOff x="-4" y="2"/>
                <a:chExt cx="7440" cy="11906"/>
              </a:xfrm>
            </p:grpSpPr>
            <p:sp>
              <p:nvSpPr>
                <p:cNvPr id="23" name="object 2"/>
                <p:cNvSpPr/>
                <p:nvPr/>
              </p:nvSpPr>
              <p:spPr>
                <a:xfrm>
                  <a:off x="-4" y="2"/>
                  <a:ext cx="1320" cy="11906"/>
                </a:xfrm>
                <a:prstGeom prst="rect">
                  <a:avLst/>
                </a:prstGeom>
                <a:blipFill>
                  <a:blip r:embed="rId7" cstate="print"/>
                  <a:stretch>
                    <a:fillRect/>
                  </a:stretch>
                </a:blipFill>
              </p:spPr>
              <p:txBody>
                <a:bodyPr wrap="square" lIns="0" tIns="0" rIns="0" bIns="0" rtlCol="0"/>
                <a:lstStyle/>
                <a:p>
                  <a:endParaRPr/>
                </a:p>
              </p:txBody>
            </p:sp>
            <p:sp>
              <p:nvSpPr>
                <p:cNvPr id="24" name="object 3"/>
                <p:cNvSpPr/>
                <p:nvPr/>
              </p:nvSpPr>
              <p:spPr>
                <a:xfrm>
                  <a:off x="1316" y="1614"/>
                  <a:ext cx="6120" cy="120"/>
                </a:xfrm>
                <a:prstGeom prst="rect">
                  <a:avLst/>
                </a:prstGeom>
                <a:blipFill>
                  <a:blip r:embed="rId8" cstate="print"/>
                  <a:stretch>
                    <a:fillRect/>
                  </a:stretch>
                </a:blipFill>
              </p:spPr>
              <p:txBody>
                <a:bodyPr wrap="square" lIns="0" tIns="0" rIns="0" bIns="0" rtlCol="0"/>
                <a:lstStyle/>
                <a:p>
                  <a:endParaRPr/>
                </a:p>
              </p:txBody>
            </p:sp>
          </p:grpSp>
          <p:sp>
            <p:nvSpPr>
              <p:cNvPr id="2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6" name="文本框 2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7"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2) </a:t>
            </a:r>
            <a:r>
              <a:rPr lang="zh-CN" altLang="en-US" sz="3200" b="1" dirty="0">
                <a:solidFill>
                  <a:srgbClr val="120EB2"/>
                </a:solidFill>
                <a:latin typeface="Times New Roman" panose="02020603050405020304" charset="0"/>
                <a:ea typeface="楷体" panose="02010609060101010101" charset="-122"/>
              </a:rPr>
              <a:t>联合自信息</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925195" y="1101090"/>
            <a:ext cx="9143365" cy="3948517"/>
          </a:xfrm>
          <a:prstGeom prst="rect">
            <a:avLst/>
          </a:prstGeom>
        </p:spPr>
        <p:txBody>
          <a:bodyPr vert="horz" wrap="square" lIns="0" tIns="156210" rIns="0" bIns="0" rtlCol="0">
            <a:spAutoFit/>
          </a:bodyPr>
          <a:lstStyle/>
          <a:p>
            <a:pPr marL="10795" indent="0" defTabSz="0">
              <a:lnSpc>
                <a:spcPct val="100000"/>
              </a:lnSpc>
              <a:buNone/>
              <a:tabLst>
                <a:tab pos="1197610" algn="l"/>
              </a:tabLst>
            </a:pPr>
            <a:r>
              <a:rPr sz="3200" spc="-5" dirty="0">
                <a:latin typeface="+mn-ea"/>
                <a:cs typeface="新宋体" panose="02010609030101010101" charset="-122"/>
              </a:rPr>
              <a:t>图像压缩的理论基础</a:t>
            </a:r>
            <a:endParaRPr sz="3200">
              <a:latin typeface="+mn-ea"/>
              <a:cs typeface="新宋体" panose="02010609030101010101" charset="-122"/>
            </a:endParaRPr>
          </a:p>
          <a:p>
            <a:pPr marL="1209040" indent="-342900" defTabSz="0">
              <a:lnSpc>
                <a:spcPct val="100000"/>
              </a:lnSpc>
              <a:spcBef>
                <a:spcPts val="1670"/>
              </a:spcBef>
              <a:tabLst>
                <a:tab pos="1621790" algn="l"/>
              </a:tabLst>
            </a:pPr>
            <a:r>
              <a:rPr sz="2800" b="1" dirty="0">
                <a:solidFill>
                  <a:srgbClr val="FF0000"/>
                </a:solidFill>
                <a:latin typeface="+mn-ea"/>
                <a:cs typeface="新宋体" panose="02010609030101010101" charset="-122"/>
              </a:rPr>
              <a:t>信息论</a:t>
            </a:r>
          </a:p>
          <a:p>
            <a:pPr marL="1209040" indent="-342900" defTabSz="0">
              <a:lnSpc>
                <a:spcPct val="100000"/>
              </a:lnSpc>
              <a:spcBef>
                <a:spcPts val="1690"/>
              </a:spcBef>
              <a:tabLst>
                <a:tab pos="1621790" algn="l"/>
              </a:tabLst>
            </a:pPr>
            <a:r>
              <a:rPr sz="2800" spc="-5" dirty="0">
                <a:latin typeface="+mn-ea"/>
                <a:cs typeface="新宋体" panose="02010609030101010101" charset="-122"/>
              </a:rPr>
              <a:t>图像处理的概念和技术</a:t>
            </a:r>
          </a:p>
          <a:p>
            <a:pPr marL="31115" indent="-31115" defTabSz="0">
              <a:lnSpc>
                <a:spcPct val="100000"/>
              </a:lnSpc>
              <a:spcBef>
                <a:spcPts val="1690"/>
              </a:spcBef>
              <a:buNone/>
              <a:tabLst>
                <a:tab pos="1621790" algn="l"/>
              </a:tabLst>
            </a:pPr>
            <a:r>
              <a:rPr sz="3200" spc="-5" dirty="0">
                <a:latin typeface="+mn-ea"/>
                <a:cs typeface="新宋体" panose="02010609030101010101" charset="-122"/>
              </a:rPr>
              <a:t>压缩方法</a:t>
            </a:r>
            <a:endParaRPr sz="3200">
              <a:latin typeface="+mn-ea"/>
              <a:cs typeface="新宋体" panose="02010609030101010101" charset="-122"/>
            </a:endParaRPr>
          </a:p>
          <a:p>
            <a:pPr marL="1209040" indent="-342900" defTabSz="0">
              <a:lnSpc>
                <a:spcPct val="100000"/>
              </a:lnSpc>
              <a:spcBef>
                <a:spcPts val="1675"/>
              </a:spcBef>
              <a:tabLst>
                <a:tab pos="1621790" algn="l"/>
              </a:tabLst>
            </a:pPr>
            <a:r>
              <a:rPr sz="2800" spc="-5" dirty="0">
                <a:latin typeface="+mn-ea"/>
                <a:cs typeface="新宋体" panose="02010609030101010101" charset="-122"/>
              </a:rPr>
              <a:t>预测编码方法(对应空域方法)</a:t>
            </a:r>
            <a:endParaRPr sz="2800">
              <a:latin typeface="+mn-ea"/>
              <a:cs typeface="新宋体" panose="02010609030101010101" charset="-122"/>
            </a:endParaRPr>
          </a:p>
          <a:p>
            <a:pPr marL="1209040" indent="-342900" defTabSz="0">
              <a:lnSpc>
                <a:spcPts val="3295"/>
              </a:lnSpc>
              <a:spcBef>
                <a:spcPts val="1690"/>
              </a:spcBef>
              <a:tabLst>
                <a:tab pos="1621790" algn="l"/>
              </a:tabLst>
            </a:pPr>
            <a:r>
              <a:rPr sz="2800" spc="-5" dirty="0">
                <a:latin typeface="+mn-ea"/>
                <a:cs typeface="新宋体" panose="02010609030101010101" charset="-122"/>
              </a:rPr>
              <a:t>变换编码方法(对应频域方法)</a:t>
            </a:r>
            <a:endParaRPr sz="2800">
              <a:latin typeface="+mn-ea"/>
              <a:cs typeface="新宋体" panose="02010609030101010101" charset="-122"/>
            </a:endParaRPr>
          </a:p>
        </p:txBody>
      </p:sp>
      <p:grpSp>
        <p:nvGrpSpPr>
          <p:cNvPr id="9" name="组合 8"/>
          <p:cNvGrpSpPr/>
          <p:nvPr/>
        </p:nvGrpSpPr>
        <p:grpSpPr>
          <a:xfrm>
            <a:off x="-2540" y="-11430"/>
            <a:ext cx="7389495" cy="7573010"/>
            <a:chOff x="-4" y="-18"/>
            <a:chExt cx="11637" cy="11926"/>
          </a:xfrm>
        </p:grpSpPr>
        <p:grpSp>
          <p:nvGrpSpPr>
            <p:cNvPr id="4" name="组合 3"/>
            <p:cNvGrpSpPr/>
            <p:nvPr/>
          </p:nvGrpSpPr>
          <p:grpSpPr>
            <a:xfrm>
              <a:off x="-4" y="2"/>
              <a:ext cx="7440" cy="11906"/>
              <a:chOff x="-4" y="2"/>
              <a:chExt cx="7440" cy="11906"/>
            </a:xfrm>
          </p:grpSpPr>
          <p:sp>
            <p:nvSpPr>
              <p:cNvPr id="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8"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a:xfrm>
            <a:off x="913765" y="2263140"/>
            <a:ext cx="9589135" cy="4991100"/>
          </a:xfrm>
        </p:spPr>
        <p:txBody>
          <a:bodyPr anchor="t"/>
          <a:lstStyle/>
          <a:p>
            <a:pPr marL="0" indent="0">
              <a:buNone/>
            </a:pPr>
            <a:r>
              <a:rPr lang="zh-CN" altLang="en-US" sz="2800" b="1">
                <a:latin typeface="Times New Roman" panose="02020603050405020304" charset="0"/>
                <a:ea typeface="楷体" panose="02010609060101010101" charset="-122"/>
              </a:rPr>
              <a:t>实例分析</a:t>
            </a:r>
            <a:r>
              <a:rPr lang="en-US" altLang="zh-CN" sz="2800" b="1">
                <a:latin typeface="Times New Roman" panose="02020603050405020304" charset="0"/>
                <a:ea typeface="楷体" panose="02010609060101010101" charset="-122"/>
              </a:rPr>
              <a:t>(</a:t>
            </a:r>
            <a:r>
              <a:rPr lang="zh-CN" altLang="en-US" sz="2800" b="1">
                <a:solidFill>
                  <a:srgbClr val="FF0000"/>
                </a:solidFill>
                <a:latin typeface="Times New Roman" panose="02020603050405020304" charset="0"/>
                <a:ea typeface="楷体" panose="02010609060101010101" charset="-122"/>
              </a:rPr>
              <a:t>续</a:t>
            </a:r>
            <a:r>
              <a:rPr lang="en-US" altLang="zh-CN" sz="2800" b="1">
                <a:latin typeface="Times New Roman" panose="02020603050405020304" charset="0"/>
                <a:ea typeface="楷体" panose="02010609060101010101" charset="-122"/>
              </a:rPr>
              <a:t>)</a:t>
            </a:r>
            <a:r>
              <a:rPr lang="zh-CN" altLang="en-US" sz="2800" b="1">
                <a:latin typeface="Times New Roman" panose="02020603050405020304" charset="0"/>
                <a:ea typeface="楷体" panose="02010609060101010101" charset="-122"/>
              </a:rPr>
              <a:t>，袋中</a:t>
            </a:r>
            <a:r>
              <a:rPr lang="en-US" altLang="zh-CN" sz="2800" b="1">
                <a:latin typeface="Times New Roman" panose="02020603050405020304" charset="0"/>
                <a:ea typeface="楷体" panose="02010609060101010101" charset="-122"/>
                <a:sym typeface="宋体" panose="02010600030101010101" pitchFamily="2" charset="-122"/>
              </a:rPr>
              <a:t>50</a:t>
            </a:r>
            <a:r>
              <a:rPr lang="zh-CN" altLang="en-US" sz="2800" b="1">
                <a:latin typeface="Times New Roman" panose="02020603050405020304" charset="0"/>
                <a:ea typeface="楷体" panose="02010609060101010101" charset="-122"/>
                <a:sym typeface="宋体" panose="02010600030101010101" pitchFamily="2" charset="-122"/>
              </a:rPr>
              <a:t>个红球和</a:t>
            </a:r>
            <a:r>
              <a:rPr lang="en-US" altLang="zh-CN" sz="2800" b="1">
                <a:latin typeface="Times New Roman" panose="02020603050405020304" charset="0"/>
                <a:ea typeface="楷体" panose="02010609060101010101" charset="-122"/>
                <a:sym typeface="宋体" panose="02010600030101010101" pitchFamily="2" charset="-122"/>
              </a:rPr>
              <a:t>50</a:t>
            </a:r>
            <a:r>
              <a:rPr lang="zh-CN" altLang="en-US" sz="2800" b="1">
                <a:latin typeface="Times New Roman" panose="02020603050405020304" charset="0"/>
                <a:ea typeface="楷体" panose="02010609060101010101" charset="-122"/>
                <a:sym typeface="宋体" panose="02010600030101010101" pitchFamily="2" charset="-122"/>
              </a:rPr>
              <a:t>个白球，</a:t>
            </a:r>
            <a:r>
              <a:rPr lang="zh-CN" altLang="en-US" sz="2800" b="1">
                <a:latin typeface="Times New Roman" panose="02020603050405020304" charset="0"/>
                <a:ea typeface="楷体" panose="02010609060101010101" charset="-122"/>
              </a:rPr>
              <a:t>随机的从袋中取两个球：</a:t>
            </a:r>
          </a:p>
          <a:p>
            <a:pPr marL="0" indent="0">
              <a:buNone/>
            </a:pPr>
            <a:r>
              <a:rPr lang="en-US" altLang="zh-CN" sz="2800" b="1">
                <a:latin typeface="Times New Roman" panose="02020603050405020304" charset="0"/>
                <a:ea typeface="楷体" panose="02010609060101010101" charset="-122"/>
              </a:rPr>
              <a:t>a)</a:t>
            </a:r>
            <a:r>
              <a:rPr lang="zh-CN" altLang="en-US" sz="2800" b="1">
                <a:latin typeface="Times New Roman" panose="02020603050405020304" charset="0"/>
                <a:ea typeface="楷体" panose="02010609060101010101" charset="-122"/>
              </a:rPr>
              <a:t>事件两个球中各有一个红球和白球</a:t>
            </a:r>
          </a:p>
          <a:p>
            <a:pPr marL="0" indent="0">
              <a:buNone/>
            </a:pPr>
            <a:endParaRPr lang="zh-CN" altLang="en-US" sz="3090" b="1">
              <a:latin typeface="Times New Roman" panose="02020603050405020304" charset="0"/>
              <a:ea typeface="楷体" panose="02010609060101010101" charset="-122"/>
            </a:endParaRPr>
          </a:p>
          <a:p>
            <a:pPr marL="0" indent="0">
              <a:buNone/>
            </a:pPr>
            <a:endParaRPr lang="zh-CN" altLang="en-US" sz="3090" b="1">
              <a:latin typeface="Times New Roman" panose="02020603050405020304" charset="0"/>
              <a:ea typeface="楷体" panose="02010609060101010101" charset="-122"/>
            </a:endParaRPr>
          </a:p>
          <a:p>
            <a:pPr marL="0" indent="0">
              <a:buNone/>
            </a:pPr>
            <a:endParaRPr lang="zh-CN" altLang="en-US" sz="3090" b="1">
              <a:latin typeface="Times New Roman" panose="02020603050405020304" charset="0"/>
              <a:ea typeface="楷体" panose="02010609060101010101" charset="-122"/>
            </a:endParaRPr>
          </a:p>
          <a:p>
            <a:pPr marL="0" indent="0">
              <a:buNone/>
            </a:pPr>
            <a:endParaRPr lang="zh-CN" altLang="en-US" sz="3090" b="1">
              <a:latin typeface="Times New Roman" panose="02020603050405020304" charset="0"/>
              <a:ea typeface="楷体" panose="02010609060101010101" charset="-122"/>
              <a:sym typeface="宋体" panose="02010600030101010101" pitchFamily="2" charset="-122"/>
            </a:endParaRPr>
          </a:p>
        </p:txBody>
      </p:sp>
      <p:graphicFrame>
        <p:nvGraphicFramePr>
          <p:cNvPr id="22531" name="对象 1">
            <a:hlinkClick r:id="" action="ppaction://ole?verb=0"/>
          </p:cNvPr>
          <p:cNvGraphicFramePr>
            <a:graphicFrameLocks noChangeAspect="1"/>
          </p:cNvGraphicFramePr>
          <p:nvPr/>
        </p:nvGraphicFramePr>
        <p:xfrm>
          <a:off x="1232535" y="3692525"/>
          <a:ext cx="6405880" cy="986155"/>
        </p:xfrm>
        <a:graphic>
          <a:graphicData uri="http://schemas.openxmlformats.org/presentationml/2006/ole">
            <mc:AlternateContent xmlns:mc="http://schemas.openxmlformats.org/markup-compatibility/2006">
              <mc:Choice xmlns:v="urn:schemas-microsoft-com:vml" Requires="v">
                <p:oleObj spid="_x0000_s19757" r:id="rId3" imgW="2971800" imgH="457200" progId="Equation.KSEE3">
                  <p:embed/>
                </p:oleObj>
              </mc:Choice>
              <mc:Fallback>
                <p:oleObj r:id="rId3" imgW="2971800" imgH="457200" progId="Equation.KSEE3">
                  <p:embed/>
                  <p:pic>
                    <p:nvPicPr>
                      <p:cNvPr id="0" name="图片 3119"/>
                      <p:cNvPicPr/>
                      <p:nvPr/>
                    </p:nvPicPr>
                    <p:blipFill>
                      <a:blip r:embed="rId4"/>
                      <a:stretch>
                        <a:fillRect/>
                      </a:stretch>
                    </p:blipFill>
                    <p:spPr>
                      <a:xfrm>
                        <a:off x="1232535" y="3692525"/>
                        <a:ext cx="6405880" cy="986155"/>
                      </a:xfrm>
                      <a:prstGeom prst="rect">
                        <a:avLst/>
                      </a:prstGeom>
                      <a:noFill/>
                      <a:ln w="38100">
                        <a:noFill/>
                        <a:miter/>
                      </a:ln>
                    </p:spPr>
                  </p:pic>
                </p:oleObj>
              </mc:Fallback>
            </mc:AlternateContent>
          </a:graphicData>
        </a:graphic>
      </p:graphicFrame>
      <p:grpSp>
        <p:nvGrpSpPr>
          <p:cNvPr id="12" name="组合 11"/>
          <p:cNvGrpSpPr/>
          <p:nvPr/>
        </p:nvGrpSpPr>
        <p:grpSpPr>
          <a:xfrm>
            <a:off x="-12700" y="-10160"/>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6" name="标题 180225"/>
          <p:cNvSpPr>
            <a:spLocks noGrp="1"/>
          </p:cNvSpPr>
          <p:nvPr>
            <p:ph type="title"/>
          </p:nvPr>
        </p:nvSpPr>
        <p:spPr>
          <a:xfrm>
            <a:off x="895350" y="1747520"/>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2) </a:t>
            </a:r>
            <a:r>
              <a:rPr lang="zh-CN" altLang="en-US" sz="3200" b="1" dirty="0">
                <a:solidFill>
                  <a:srgbClr val="120EB2"/>
                </a:solidFill>
                <a:latin typeface="Times New Roman" panose="02020603050405020304" charset="0"/>
                <a:ea typeface="楷体" panose="02010609060101010101" charset="-122"/>
              </a:rPr>
              <a:t>联合自信息</a:t>
            </a:r>
          </a:p>
        </p:txBody>
      </p:sp>
      <p:sp>
        <p:nvSpPr>
          <p:cNvPr id="15362" name="内容占位符 1"/>
          <p:cNvSpPr>
            <a:spLocks noGrp="1"/>
          </p:cNvSpPr>
          <p:nvPr/>
        </p:nvSpPr>
        <p:spPr>
          <a:xfrm>
            <a:off x="915670" y="4584065"/>
            <a:ext cx="9624060" cy="2324100"/>
          </a:xfrm>
          <a:prstGeom prst="rect">
            <a:avLst/>
          </a:prstGeom>
          <a:noFill/>
          <a:ln w="9525">
            <a:noFill/>
          </a:ln>
        </p:spPr>
        <p:txBody>
          <a:bodyPr anchor="t"/>
          <a:lst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a:lstStyle>
          <a:p>
            <a:pPr marL="0" indent="0">
              <a:buNone/>
            </a:pPr>
            <a:r>
              <a:rPr lang="en-US" altLang="zh-CN" sz="2600" b="1">
                <a:latin typeface="Times New Roman" panose="02020603050405020304" charset="0"/>
                <a:ea typeface="楷体" panose="02010609060101010101" charset="-122"/>
              </a:rPr>
              <a:t>b)</a:t>
            </a:r>
            <a:r>
              <a:rPr lang="zh-CN" altLang="en-US" sz="2600" b="1">
                <a:latin typeface="Times New Roman" panose="02020603050405020304" charset="0"/>
                <a:ea typeface="楷体" panose="02010609060101010101" charset="-122"/>
              </a:rPr>
              <a:t>事件两个球中</a:t>
            </a:r>
            <a:r>
              <a:rPr lang="zh-CN" altLang="en-US" sz="2600" b="1">
                <a:latin typeface="Times New Roman" panose="02020603050405020304" charset="0"/>
                <a:ea typeface="楷体" panose="02010609060101010101" charset="-122"/>
                <a:sym typeface="宋体" panose="02010600030101010101" pitchFamily="2" charset="-122"/>
              </a:rPr>
              <a:t>都是白球和都是红球</a:t>
            </a:r>
          </a:p>
          <a:p>
            <a:pPr marL="0" indent="0">
              <a:buNone/>
            </a:pPr>
            <a:endParaRPr lang="zh-CN" altLang="en-US" sz="3090" b="1">
              <a:latin typeface="Times New Roman" panose="02020603050405020304" charset="0"/>
              <a:ea typeface="楷体" panose="02010609060101010101" charset="-122"/>
              <a:sym typeface="宋体" panose="02010600030101010101" pitchFamily="2" charset="-122"/>
            </a:endParaRPr>
          </a:p>
          <a:p>
            <a:pPr marL="0" indent="0">
              <a:buNone/>
            </a:pPr>
            <a:endParaRPr lang="zh-CN" altLang="en-US" sz="3090" b="1">
              <a:latin typeface="Times New Roman" panose="02020603050405020304" charset="0"/>
              <a:ea typeface="楷体" panose="02010609060101010101" charset="-122"/>
              <a:sym typeface="宋体" panose="02010600030101010101" pitchFamily="2" charset="-122"/>
            </a:endParaRPr>
          </a:p>
          <a:p>
            <a:pPr marL="0" indent="0">
              <a:buNone/>
            </a:pPr>
            <a:endParaRPr lang="zh-CN" altLang="en-US" sz="3090" b="1">
              <a:latin typeface="Times New Roman" panose="02020603050405020304" charset="0"/>
              <a:ea typeface="楷体" panose="02010609060101010101" charset="-122"/>
              <a:sym typeface="宋体" panose="02010600030101010101" pitchFamily="2" charset="-122"/>
            </a:endParaRPr>
          </a:p>
          <a:p>
            <a:pPr marL="0" indent="0">
              <a:buNone/>
            </a:pPr>
            <a:r>
              <a:rPr lang="zh-CN" altLang="en-US" sz="2600" b="1">
                <a:solidFill>
                  <a:srgbClr val="120EB2"/>
                </a:solidFill>
                <a:latin typeface="Times New Roman" panose="02020603050405020304" charset="0"/>
                <a:ea typeface="楷体" panose="02010609060101010101" charset="-122"/>
                <a:sym typeface="宋体" panose="02010600030101010101" pitchFamily="2" charset="-122"/>
              </a:rPr>
              <a:t>结论：</a:t>
            </a:r>
            <a:r>
              <a:rPr lang="en-US" altLang="zh-CN" sz="2600" b="1" i="1">
                <a:solidFill>
                  <a:srgbClr val="120EB2"/>
                </a:solidFill>
                <a:latin typeface="Times New Roman" panose="02020603050405020304" charset="0"/>
                <a:ea typeface="楷体" panose="02010609060101010101" charset="-122"/>
                <a:sym typeface="宋体" panose="02010600030101010101" pitchFamily="2" charset="-122"/>
              </a:rPr>
              <a:t>I</a:t>
            </a:r>
            <a:r>
              <a:rPr lang="en-US" altLang="zh-CN" sz="2600" b="1">
                <a:solidFill>
                  <a:srgbClr val="120EB2"/>
                </a:solidFill>
                <a:latin typeface="Times New Roman" panose="02020603050405020304" charset="0"/>
                <a:ea typeface="楷体" panose="02010609060101010101" charset="-122"/>
                <a:sym typeface="宋体" panose="02010600030101010101" pitchFamily="2" charset="-122"/>
              </a:rPr>
              <a:t>(0,2)=</a:t>
            </a:r>
            <a:r>
              <a:rPr lang="en-US" altLang="zh-CN" sz="2600" b="1" i="1">
                <a:solidFill>
                  <a:srgbClr val="120EB2"/>
                </a:solidFill>
                <a:latin typeface="Times New Roman" panose="02020603050405020304" charset="0"/>
                <a:ea typeface="楷体" panose="02010609060101010101" charset="-122"/>
                <a:sym typeface="宋体" panose="02010600030101010101" pitchFamily="2" charset="-122"/>
              </a:rPr>
              <a:t>I</a:t>
            </a:r>
            <a:r>
              <a:rPr lang="en-US" altLang="zh-CN" sz="2600" b="1">
                <a:solidFill>
                  <a:srgbClr val="120EB2"/>
                </a:solidFill>
                <a:latin typeface="Times New Roman" panose="02020603050405020304" charset="0"/>
                <a:ea typeface="楷体" panose="02010609060101010101" charset="-122"/>
                <a:sym typeface="宋体" panose="02010600030101010101" pitchFamily="2" charset="-122"/>
              </a:rPr>
              <a:t>(2,0),</a:t>
            </a:r>
            <a:r>
              <a:rPr lang="zh-CN" altLang="en-US" sz="2600" b="1">
                <a:solidFill>
                  <a:srgbClr val="120EB2"/>
                </a:solidFill>
                <a:latin typeface="Times New Roman" panose="02020603050405020304" charset="0"/>
                <a:ea typeface="楷体" panose="02010609060101010101" charset="-122"/>
                <a:sym typeface="宋体" panose="02010600030101010101" pitchFamily="2" charset="-122"/>
              </a:rPr>
              <a:t>说明两个球都是白球和红球等概率事件</a:t>
            </a:r>
          </a:p>
        </p:txBody>
      </p:sp>
      <p:graphicFrame>
        <p:nvGraphicFramePr>
          <p:cNvPr id="23555" name="对象 1">
            <a:hlinkClick r:id="" action="ppaction://ole?verb=0"/>
          </p:cNvPr>
          <p:cNvGraphicFramePr>
            <a:graphicFrameLocks noChangeAspect="1"/>
          </p:cNvGraphicFramePr>
          <p:nvPr/>
        </p:nvGraphicFramePr>
        <p:xfrm>
          <a:off x="1330325" y="5006975"/>
          <a:ext cx="6520180" cy="960755"/>
        </p:xfrm>
        <a:graphic>
          <a:graphicData uri="http://schemas.openxmlformats.org/presentationml/2006/ole">
            <mc:AlternateContent xmlns:mc="http://schemas.openxmlformats.org/markup-compatibility/2006">
              <mc:Choice xmlns:v="urn:schemas-microsoft-com:vml" Requires="v">
                <p:oleObj spid="_x0000_s19758" r:id="rId7" imgW="3098800" imgH="457200" progId="Equation.KSEE3">
                  <p:embed/>
                </p:oleObj>
              </mc:Choice>
              <mc:Fallback>
                <p:oleObj r:id="rId7" imgW="3098800" imgH="457200" progId="Equation.KSEE3">
                  <p:embed/>
                  <p:pic>
                    <p:nvPicPr>
                      <p:cNvPr id="0" name="图片 3120"/>
                      <p:cNvPicPr/>
                      <p:nvPr/>
                    </p:nvPicPr>
                    <p:blipFill>
                      <a:blip r:embed="rId8"/>
                      <a:stretch>
                        <a:fillRect/>
                      </a:stretch>
                    </p:blipFill>
                    <p:spPr>
                      <a:xfrm>
                        <a:off x="1330325" y="5006975"/>
                        <a:ext cx="6520180" cy="960755"/>
                      </a:xfrm>
                      <a:prstGeom prst="rect">
                        <a:avLst/>
                      </a:prstGeom>
                      <a:noFill/>
                      <a:ln w="38100">
                        <a:noFill/>
                        <a:miter/>
                      </a:ln>
                    </p:spPr>
                  </p:pic>
                </p:oleObj>
              </mc:Fallback>
            </mc:AlternateContent>
          </a:graphicData>
        </a:graphic>
      </p:graphicFrame>
      <p:graphicFrame>
        <p:nvGraphicFramePr>
          <p:cNvPr id="23556" name="对象 4">
            <a:hlinkClick r:id="" action="ppaction://ole?verb=0"/>
          </p:cNvPr>
          <p:cNvGraphicFramePr>
            <a:graphicFrameLocks noChangeAspect="1"/>
          </p:cNvGraphicFramePr>
          <p:nvPr/>
        </p:nvGraphicFramePr>
        <p:xfrm>
          <a:off x="1330325" y="5890895"/>
          <a:ext cx="6505575" cy="958215"/>
        </p:xfrm>
        <a:graphic>
          <a:graphicData uri="http://schemas.openxmlformats.org/presentationml/2006/ole">
            <mc:AlternateContent xmlns:mc="http://schemas.openxmlformats.org/markup-compatibility/2006">
              <mc:Choice xmlns:v="urn:schemas-microsoft-com:vml" Requires="v">
                <p:oleObj spid="_x0000_s19759" r:id="rId9" imgW="3098800" imgH="457200" progId="Equation.KSEE3">
                  <p:embed/>
                </p:oleObj>
              </mc:Choice>
              <mc:Fallback>
                <p:oleObj r:id="rId9" imgW="3098800" imgH="457200" progId="Equation.KSEE3">
                  <p:embed/>
                  <p:pic>
                    <p:nvPicPr>
                      <p:cNvPr id="0" name="图片 3121"/>
                      <p:cNvPicPr/>
                      <p:nvPr/>
                    </p:nvPicPr>
                    <p:blipFill>
                      <a:blip r:embed="rId10"/>
                      <a:stretch>
                        <a:fillRect/>
                      </a:stretch>
                    </p:blipFill>
                    <p:spPr>
                      <a:xfrm>
                        <a:off x="1330325" y="5890895"/>
                        <a:ext cx="6505575" cy="9582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991870" y="1993265"/>
            <a:ext cx="9624060" cy="4991131"/>
          </a:xfrm>
        </p:spPr>
        <p:txBody>
          <a:bodyPr anchor="t"/>
          <a:lstStyle/>
          <a:p>
            <a:pPr marL="0" indent="0">
              <a:buNone/>
            </a:pPr>
            <a:endParaRPr lang="zh-CN" altLang="en-US" sz="1400" b="1">
              <a:latin typeface="Times New Roman" panose="02020603050405020304" charset="0"/>
              <a:ea typeface="楷体" panose="02010609060101010101" charset="-122"/>
            </a:endParaRPr>
          </a:p>
          <a:p>
            <a:pPr marL="0" indent="0">
              <a:lnSpc>
                <a:spcPct val="110000"/>
              </a:lnSpc>
              <a:buNone/>
            </a:pPr>
            <a:r>
              <a:rPr lang="zh-CN" altLang="en-US" sz="2800" b="1">
                <a:latin typeface="Times New Roman" panose="02020603050405020304" charset="0"/>
                <a:ea typeface="楷体" panose="02010609060101010101" charset="-122"/>
              </a:rPr>
              <a:t>在给定的联合事件集</a:t>
            </a:r>
            <a:r>
              <a:rPr lang="en-US" altLang="zh-CN" sz="2800" b="1" i="1">
                <a:latin typeface="Times New Roman" panose="02020603050405020304" charset="0"/>
                <a:ea typeface="楷体" panose="02010609060101010101" charset="-122"/>
              </a:rPr>
              <a:t>XY</a:t>
            </a:r>
            <a:r>
              <a:rPr lang="zh-CN" altLang="en-US" sz="2800" b="1">
                <a:latin typeface="Times New Roman" panose="02020603050405020304" charset="0"/>
                <a:ea typeface="楷体" panose="02010609060101010101" charset="-122"/>
              </a:rPr>
              <a:t>，事件</a:t>
            </a:r>
            <a:r>
              <a:rPr lang="en-US" altLang="zh-CN" sz="2800" b="1" i="1">
                <a:latin typeface="Times New Roman" panose="02020603050405020304" charset="0"/>
                <a:ea typeface="楷体" panose="02010609060101010101" charset="-122"/>
              </a:rPr>
              <a:t>x</a:t>
            </a:r>
            <a:r>
              <a:rPr lang="en-US" altLang="zh-CN" sz="2800" b="1">
                <a:latin typeface="Times New Roman" panose="02020603050405020304" charset="0"/>
                <a:ea typeface="楷体" panose="02010609060101010101" charset="-122"/>
              </a:rPr>
              <a:t>=</a:t>
            </a:r>
            <a:r>
              <a:rPr lang="en-US" altLang="zh-CN" sz="2800" b="1" i="1">
                <a:latin typeface="Times New Roman" panose="02020603050405020304" charset="0"/>
                <a:ea typeface="楷体" panose="02010609060101010101" charset="-122"/>
              </a:rPr>
              <a:t>a</a:t>
            </a:r>
            <a:r>
              <a:rPr lang="en-US" altLang="zh-CN" sz="2800" b="1" i="1" baseline="-25000">
                <a:latin typeface="Times New Roman" panose="02020603050405020304" charset="0"/>
                <a:ea typeface="楷体" panose="02010609060101010101" charset="-122"/>
              </a:rPr>
              <a:t>i</a:t>
            </a:r>
            <a:r>
              <a:rPr lang="zh-CN" altLang="en-US" sz="2800" b="1">
                <a:latin typeface="Times New Roman" panose="02020603050405020304" charset="0"/>
                <a:ea typeface="楷体" panose="02010609060101010101" charset="-122"/>
              </a:rPr>
              <a:t>在事件</a:t>
            </a:r>
            <a:r>
              <a:rPr lang="en-US" altLang="zh-CN" sz="2800" b="1" i="1">
                <a:latin typeface="Times New Roman" panose="02020603050405020304" charset="0"/>
                <a:ea typeface="楷体" panose="02010609060101010101" charset="-122"/>
              </a:rPr>
              <a:t>y</a:t>
            </a:r>
            <a:r>
              <a:rPr lang="en-US" altLang="zh-CN" sz="2800" b="1">
                <a:latin typeface="Times New Roman" panose="02020603050405020304" charset="0"/>
                <a:ea typeface="楷体" panose="02010609060101010101" charset="-122"/>
              </a:rPr>
              <a:t>=</a:t>
            </a:r>
            <a:r>
              <a:rPr lang="en-US" altLang="zh-CN" sz="2800" b="1" i="1">
                <a:latin typeface="Times New Roman" panose="02020603050405020304" charset="0"/>
                <a:ea typeface="楷体" panose="02010609060101010101" charset="-122"/>
              </a:rPr>
              <a:t>b</a:t>
            </a:r>
            <a:r>
              <a:rPr lang="en-US" altLang="zh-CN" sz="2800" b="1" i="1" baseline="-25000">
                <a:latin typeface="Times New Roman" panose="02020603050405020304" charset="0"/>
                <a:ea typeface="楷体" panose="02010609060101010101" charset="-122"/>
              </a:rPr>
              <a:t>j</a:t>
            </a:r>
            <a:r>
              <a:rPr lang="zh-CN" altLang="en-US" sz="2800" b="1">
                <a:latin typeface="Times New Roman" panose="02020603050405020304" charset="0"/>
                <a:ea typeface="楷体" panose="02010609060101010101" charset="-122"/>
              </a:rPr>
              <a:t>给定的条件下条件自信息的定义：</a:t>
            </a:r>
          </a:p>
          <a:p>
            <a:pPr marL="0" indent="0">
              <a:lnSpc>
                <a:spcPct val="110000"/>
              </a:lnSpc>
              <a:buNone/>
            </a:pPr>
            <a:endParaRPr lang="zh-CN" altLang="en-US" sz="1800" b="1">
              <a:latin typeface="Times New Roman" panose="02020603050405020304" charset="0"/>
              <a:ea typeface="楷体" panose="02010609060101010101" charset="-122"/>
            </a:endParaRPr>
          </a:p>
          <a:p>
            <a:pPr marL="0" indent="0">
              <a:lnSpc>
                <a:spcPct val="110000"/>
              </a:lnSpc>
              <a:buNone/>
            </a:pPr>
            <a:r>
              <a:rPr lang="zh-CN" altLang="en-US" sz="2800" b="1">
                <a:latin typeface="Times New Roman" panose="02020603050405020304" charset="0"/>
                <a:ea typeface="楷体" panose="02010609060101010101" charset="-122"/>
              </a:rPr>
              <a:t>简记为：</a:t>
            </a:r>
          </a:p>
          <a:p>
            <a:pPr marL="0" indent="0">
              <a:lnSpc>
                <a:spcPct val="110000"/>
              </a:lnSpc>
              <a:buNone/>
            </a:pPr>
            <a:r>
              <a:rPr lang="zh-CN" altLang="en-US" sz="2800" b="1">
                <a:latin typeface="Times New Roman" panose="02020603050405020304" charset="0"/>
                <a:ea typeface="楷体" panose="02010609060101010101" charset="-122"/>
              </a:rPr>
              <a:t>其中</a:t>
            </a:r>
            <a:r>
              <a:rPr lang="en-US" altLang="zh-CN" sz="2800" i="1">
                <a:latin typeface="Times New Roman" panose="02020603050405020304" charset="0"/>
                <a:ea typeface="楷体" panose="02010609060101010101" charset="-122"/>
              </a:rPr>
              <a:t>P</a:t>
            </a:r>
            <a:r>
              <a:rPr lang="en-US" altLang="zh-CN" sz="2800">
                <a:latin typeface="Times New Roman" panose="02020603050405020304" charset="0"/>
                <a:ea typeface="楷体" panose="02010609060101010101" charset="-122"/>
              </a:rPr>
              <a:t>(</a:t>
            </a:r>
            <a:r>
              <a:rPr lang="en-US" altLang="zh-CN" sz="2800" i="1">
                <a:latin typeface="Times New Roman" panose="02020603050405020304" charset="0"/>
                <a:ea typeface="楷体" panose="02010609060101010101" charset="-122"/>
              </a:rPr>
              <a:t>x</a:t>
            </a:r>
            <a:r>
              <a:rPr lang="en-US" altLang="zh-CN" sz="2800">
                <a:latin typeface="Times New Roman" panose="02020603050405020304" charset="0"/>
                <a:ea typeface="楷体" panose="02010609060101010101" charset="-122"/>
              </a:rPr>
              <a:t>|</a:t>
            </a:r>
            <a:r>
              <a:rPr lang="en-US" altLang="zh-CN" sz="2800" i="1">
                <a:latin typeface="Times New Roman" panose="02020603050405020304" charset="0"/>
                <a:ea typeface="楷体" panose="02010609060101010101" charset="-122"/>
              </a:rPr>
              <a:t>y</a:t>
            </a:r>
            <a:r>
              <a:rPr lang="en-US" altLang="zh-CN" sz="2800">
                <a:latin typeface="Times New Roman" panose="02020603050405020304" charset="0"/>
                <a:ea typeface="楷体" panose="02010609060101010101" charset="-122"/>
              </a:rPr>
              <a:t>)</a:t>
            </a:r>
            <a:r>
              <a:rPr lang="zh-CN" altLang="en-US" sz="2800">
                <a:latin typeface="Times New Roman" panose="02020603050405020304" charset="0"/>
                <a:ea typeface="楷体" panose="02010609060101010101" charset="-122"/>
              </a:rPr>
              <a:t>满足非负数和归一化条件</a:t>
            </a:r>
          </a:p>
          <a:p>
            <a:pPr marL="0" indent="0">
              <a:buNone/>
            </a:pPr>
            <a:r>
              <a:rPr lang="zh-CN" altLang="en-US" sz="2800">
                <a:latin typeface="Times New Roman" panose="02020603050405020304" charset="0"/>
                <a:ea typeface="楷体" panose="02010609060101010101" charset="-122"/>
                <a:sym typeface="+mn-ea"/>
              </a:rPr>
              <a:t>条件自信息含义与自信息类似，但概率空间发生了变化：</a:t>
            </a:r>
            <a:endParaRPr lang="zh-CN" altLang="en-US" sz="2800">
              <a:latin typeface="Times New Roman" panose="02020603050405020304" charset="0"/>
              <a:ea typeface="楷体" panose="02010609060101010101" charset="-122"/>
            </a:endParaRPr>
          </a:p>
          <a:p>
            <a:pPr marL="1028700" lvl="1" indent="-571500">
              <a:buClr>
                <a:srgbClr val="0D0D0D"/>
              </a:buClr>
              <a:buFont typeface="宋体" panose="02010600030101010101" pitchFamily="2" charset="-122"/>
              <a:buAutoNum type="romanUcPeriod"/>
            </a:pPr>
            <a:r>
              <a:rPr lang="zh-CN" altLang="en-US" sz="2800">
                <a:latin typeface="Times New Roman" panose="02020603050405020304" charset="0"/>
                <a:ea typeface="楷体" panose="02010609060101010101" charset="-122"/>
                <a:sym typeface="+mn-ea"/>
              </a:rPr>
              <a:t>在给定事件</a:t>
            </a:r>
            <a:r>
              <a:rPr lang="en-US" altLang="zh-CN" sz="2800" i="1">
                <a:latin typeface="Times New Roman" panose="02020603050405020304" charset="0"/>
                <a:ea typeface="楷体" panose="02010609060101010101" charset="-122"/>
                <a:sym typeface="+mn-ea"/>
              </a:rPr>
              <a:t>y</a:t>
            </a:r>
            <a:r>
              <a:rPr lang="en-US" altLang="zh-CN" sz="2800">
                <a:latin typeface="Times New Roman" panose="02020603050405020304" charset="0"/>
                <a:ea typeface="楷体" panose="02010609060101010101" charset="-122"/>
                <a:sym typeface="+mn-ea"/>
              </a:rPr>
              <a:t>=</a:t>
            </a:r>
            <a:r>
              <a:rPr lang="en-US" altLang="zh-CN" sz="2800" i="1">
                <a:latin typeface="Times New Roman" panose="02020603050405020304" charset="0"/>
                <a:ea typeface="楷体" panose="02010609060101010101" charset="-122"/>
                <a:sym typeface="+mn-ea"/>
              </a:rPr>
              <a:t>b</a:t>
            </a:r>
            <a:r>
              <a:rPr lang="en-US" altLang="zh-CN" sz="2800" i="1" baseline="-25000">
                <a:latin typeface="Times New Roman" panose="02020603050405020304" charset="0"/>
                <a:ea typeface="楷体" panose="02010609060101010101" charset="-122"/>
                <a:sym typeface="+mn-ea"/>
              </a:rPr>
              <a:t>j</a:t>
            </a:r>
            <a:r>
              <a:rPr lang="zh-CN" altLang="en-US" sz="2800">
                <a:latin typeface="Times New Roman" panose="02020603050405020304" charset="0"/>
                <a:ea typeface="楷体" panose="02010609060101010101" charset="-122"/>
                <a:sym typeface="+mn-ea"/>
              </a:rPr>
              <a:t>条件下，在</a:t>
            </a:r>
            <a:r>
              <a:rPr lang="en-US" altLang="zh-CN" sz="2800" i="1">
                <a:latin typeface="Times New Roman" panose="02020603050405020304" charset="0"/>
                <a:ea typeface="楷体" panose="02010609060101010101" charset="-122"/>
                <a:sym typeface="+mn-ea"/>
              </a:rPr>
              <a:t>x</a:t>
            </a:r>
            <a:r>
              <a:rPr lang="en-US" altLang="zh-CN" sz="2800">
                <a:latin typeface="Times New Roman" panose="02020603050405020304" charset="0"/>
                <a:ea typeface="楷体" panose="02010609060101010101" charset="-122"/>
                <a:sym typeface="+mn-ea"/>
              </a:rPr>
              <a:t>=</a:t>
            </a:r>
            <a:r>
              <a:rPr lang="en-US" altLang="zh-CN" sz="2800" i="1">
                <a:latin typeface="Times New Roman" panose="02020603050405020304" charset="0"/>
                <a:ea typeface="楷体" panose="02010609060101010101" charset="-122"/>
                <a:sym typeface="+mn-ea"/>
              </a:rPr>
              <a:t>a</a:t>
            </a:r>
            <a:r>
              <a:rPr lang="en-US" altLang="zh-CN" sz="2800" i="1" baseline="-25000">
                <a:latin typeface="Times New Roman" panose="02020603050405020304" charset="0"/>
                <a:ea typeface="楷体" panose="02010609060101010101" charset="-122"/>
                <a:sym typeface="+mn-ea"/>
              </a:rPr>
              <a:t>i</a:t>
            </a:r>
            <a:r>
              <a:rPr lang="zh-CN" altLang="en-US" sz="2800">
                <a:latin typeface="Times New Roman" panose="02020603050405020304" charset="0"/>
                <a:ea typeface="楷体" panose="02010609060101010101" charset="-122"/>
                <a:sym typeface="+mn-ea"/>
              </a:rPr>
              <a:t>发生前的不确定性；</a:t>
            </a:r>
            <a:endParaRPr lang="zh-CN" altLang="en-US" sz="2800">
              <a:latin typeface="Times New Roman" panose="02020603050405020304" charset="0"/>
              <a:ea typeface="楷体" panose="02010609060101010101" charset="-122"/>
            </a:endParaRPr>
          </a:p>
          <a:p>
            <a:pPr marL="1028700" lvl="1" indent="-571500">
              <a:buClr>
                <a:srgbClr val="0D0D0D"/>
              </a:buClr>
              <a:buFont typeface="宋体" panose="02010600030101010101" pitchFamily="2" charset="-122"/>
              <a:buAutoNum type="romanUcPeriod"/>
            </a:pPr>
            <a:r>
              <a:rPr lang="zh-CN" altLang="en-US" sz="2800">
                <a:latin typeface="Times New Roman" panose="02020603050405020304" charset="0"/>
                <a:ea typeface="楷体" panose="02010609060101010101" charset="-122"/>
                <a:sym typeface="宋体" panose="02010600030101010101" pitchFamily="2" charset="-122"/>
              </a:rPr>
              <a:t>在给定事件</a:t>
            </a:r>
            <a:r>
              <a:rPr lang="en-US" altLang="zh-CN" sz="2800" i="1">
                <a:latin typeface="Times New Roman" panose="02020603050405020304" charset="0"/>
                <a:ea typeface="楷体" panose="02010609060101010101" charset="-122"/>
                <a:sym typeface="宋体" panose="02010600030101010101" pitchFamily="2" charset="-122"/>
              </a:rPr>
              <a:t>y</a:t>
            </a:r>
            <a:r>
              <a:rPr lang="en-US" altLang="zh-CN" sz="2800">
                <a:latin typeface="Times New Roman" panose="02020603050405020304" charset="0"/>
                <a:ea typeface="楷体" panose="02010609060101010101" charset="-122"/>
                <a:sym typeface="宋体" panose="02010600030101010101" pitchFamily="2" charset="-122"/>
              </a:rPr>
              <a:t>=</a:t>
            </a:r>
            <a:r>
              <a:rPr lang="en-US" altLang="zh-CN" sz="2800" i="1">
                <a:latin typeface="Times New Roman" panose="02020603050405020304" charset="0"/>
                <a:ea typeface="楷体" panose="02010609060101010101" charset="-122"/>
                <a:sym typeface="宋体" panose="02010600030101010101" pitchFamily="2" charset="-122"/>
              </a:rPr>
              <a:t>b</a:t>
            </a:r>
            <a:r>
              <a:rPr lang="en-US" altLang="zh-CN" sz="2800" i="1" baseline="-25000">
                <a:latin typeface="Times New Roman" panose="02020603050405020304" charset="0"/>
                <a:ea typeface="楷体" panose="02010609060101010101" charset="-122"/>
                <a:sym typeface="宋体" panose="02010600030101010101" pitchFamily="2" charset="-122"/>
              </a:rPr>
              <a:t>j</a:t>
            </a:r>
            <a:r>
              <a:rPr lang="zh-CN" altLang="en-US" sz="2800">
                <a:latin typeface="Times New Roman" panose="02020603050405020304" charset="0"/>
                <a:ea typeface="楷体" panose="02010609060101010101" charset="-122"/>
                <a:sym typeface="+mn-ea"/>
              </a:rPr>
              <a:t>条件下，在</a:t>
            </a:r>
            <a:r>
              <a:rPr lang="en-US" altLang="zh-CN" sz="2800" i="1">
                <a:latin typeface="Times New Roman" panose="02020603050405020304" charset="0"/>
                <a:ea typeface="楷体" panose="02010609060101010101" charset="-122"/>
                <a:sym typeface="+mn-ea"/>
              </a:rPr>
              <a:t>x</a:t>
            </a:r>
            <a:r>
              <a:rPr lang="en-US" altLang="zh-CN" sz="2800">
                <a:latin typeface="Times New Roman" panose="02020603050405020304" charset="0"/>
                <a:ea typeface="楷体" panose="02010609060101010101" charset="-122"/>
                <a:sym typeface="+mn-ea"/>
              </a:rPr>
              <a:t>=</a:t>
            </a:r>
            <a:r>
              <a:rPr lang="en-US" altLang="zh-CN" sz="2800" i="1">
                <a:latin typeface="Times New Roman" panose="02020603050405020304" charset="0"/>
                <a:ea typeface="楷体" panose="02010609060101010101" charset="-122"/>
                <a:sym typeface="+mn-ea"/>
              </a:rPr>
              <a:t>a</a:t>
            </a:r>
            <a:r>
              <a:rPr lang="en-US" altLang="zh-CN" sz="2800" i="1" baseline="-25000">
                <a:latin typeface="Times New Roman" panose="02020603050405020304" charset="0"/>
                <a:ea typeface="楷体" panose="02010609060101010101" charset="-122"/>
                <a:sym typeface="+mn-ea"/>
              </a:rPr>
              <a:t>i</a:t>
            </a:r>
            <a:r>
              <a:rPr lang="zh-CN" altLang="en-US" sz="2800">
                <a:latin typeface="Times New Roman" panose="02020603050405020304" charset="0"/>
                <a:ea typeface="楷体" panose="02010609060101010101" charset="-122"/>
                <a:sym typeface="+mn-ea"/>
              </a:rPr>
              <a:t>发生后的信息量</a:t>
            </a:r>
            <a:endParaRPr lang="zh-CN" altLang="en-US" sz="2800">
              <a:latin typeface="Times New Roman" panose="02020603050405020304" charset="0"/>
              <a:ea typeface="楷体" panose="02010609060101010101" charset="-122"/>
            </a:endParaRPr>
          </a:p>
          <a:p>
            <a:pPr marL="0" indent="0">
              <a:buNone/>
            </a:pPr>
            <a:endParaRPr lang="zh-CN" altLang="en-US" sz="2800">
              <a:latin typeface="Times New Roman" panose="02020603050405020304" charset="0"/>
              <a:ea typeface="楷体" panose="02010609060101010101" charset="-122"/>
            </a:endParaRPr>
          </a:p>
        </p:txBody>
      </p:sp>
      <p:graphicFrame>
        <p:nvGraphicFramePr>
          <p:cNvPr id="25603" name="对象 1">
            <a:hlinkClick r:id="" action="ppaction://ole?verb=0"/>
          </p:cNvPr>
          <p:cNvGraphicFramePr>
            <a:graphicFrameLocks noChangeAspect="1"/>
          </p:cNvGraphicFramePr>
          <p:nvPr/>
        </p:nvGraphicFramePr>
        <p:xfrm>
          <a:off x="4293870" y="2859405"/>
          <a:ext cx="4465320" cy="558165"/>
        </p:xfrm>
        <a:graphic>
          <a:graphicData uri="http://schemas.openxmlformats.org/presentationml/2006/ole">
            <mc:AlternateContent xmlns:mc="http://schemas.openxmlformats.org/markup-compatibility/2006">
              <mc:Choice xmlns:v="urn:schemas-microsoft-com:vml" Requires="v">
                <p:oleObj spid="_x0000_s20681" r:id="rId3" imgW="1930400" imgH="241300" progId="Equation.KSEE3">
                  <p:embed/>
                </p:oleObj>
              </mc:Choice>
              <mc:Fallback>
                <p:oleObj r:id="rId3" imgW="1930400" imgH="241300" progId="Equation.KSEE3">
                  <p:embed/>
                  <p:pic>
                    <p:nvPicPr>
                      <p:cNvPr id="0" name="图片 3123"/>
                      <p:cNvPicPr/>
                      <p:nvPr/>
                    </p:nvPicPr>
                    <p:blipFill>
                      <a:blip r:embed="rId4"/>
                      <a:stretch>
                        <a:fillRect/>
                      </a:stretch>
                    </p:blipFill>
                    <p:spPr>
                      <a:xfrm>
                        <a:off x="4293870" y="2859405"/>
                        <a:ext cx="4465320" cy="558165"/>
                      </a:xfrm>
                      <a:prstGeom prst="rect">
                        <a:avLst/>
                      </a:prstGeom>
                      <a:noFill/>
                      <a:ln w="38100">
                        <a:noFill/>
                        <a:miter/>
                      </a:ln>
                    </p:spPr>
                  </p:pic>
                </p:oleObj>
              </mc:Fallback>
            </mc:AlternateContent>
          </a:graphicData>
        </a:graphic>
      </p:graphicFrame>
      <p:graphicFrame>
        <p:nvGraphicFramePr>
          <p:cNvPr id="25604" name="对象 4">
            <a:hlinkClick r:id="" action="ppaction://ole?verb=0"/>
          </p:cNvPr>
          <p:cNvGraphicFramePr>
            <a:graphicFrameLocks noChangeAspect="1"/>
          </p:cNvGraphicFramePr>
          <p:nvPr/>
        </p:nvGraphicFramePr>
        <p:xfrm>
          <a:off x="2298700" y="3756660"/>
          <a:ext cx="3246755" cy="466725"/>
        </p:xfrm>
        <a:graphic>
          <a:graphicData uri="http://schemas.openxmlformats.org/presentationml/2006/ole">
            <mc:AlternateContent xmlns:mc="http://schemas.openxmlformats.org/markup-compatibility/2006">
              <mc:Choice xmlns:v="urn:schemas-microsoft-com:vml" Requires="v">
                <p:oleObj spid="_x0000_s20682" r:id="rId5" imgW="1415415" imgH="203835" progId="Equation.KSEE3">
                  <p:embed/>
                </p:oleObj>
              </mc:Choice>
              <mc:Fallback>
                <p:oleObj r:id="rId5" imgW="1415415" imgH="203835" progId="Equation.KSEE3">
                  <p:embed/>
                  <p:pic>
                    <p:nvPicPr>
                      <p:cNvPr id="0" name="图片 3124"/>
                      <p:cNvPicPr/>
                      <p:nvPr/>
                    </p:nvPicPr>
                    <p:blipFill>
                      <a:blip r:embed="rId6"/>
                      <a:stretch>
                        <a:fillRect/>
                      </a:stretch>
                    </p:blipFill>
                    <p:spPr>
                      <a:xfrm>
                        <a:off x="2298700" y="3756660"/>
                        <a:ext cx="3246755" cy="466725"/>
                      </a:xfrm>
                      <a:prstGeom prst="rect">
                        <a:avLst/>
                      </a:prstGeom>
                      <a:noFill/>
                      <a:ln w="38100">
                        <a:noFill/>
                        <a:miter/>
                      </a:ln>
                    </p:spPr>
                  </p:pic>
                </p:oleObj>
              </mc:Fallback>
            </mc:AlternateContent>
          </a:graphicData>
        </a:graphic>
      </p:graphicFrame>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7"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8"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3)</a:t>
            </a:r>
            <a:r>
              <a:rPr lang="zh-CN" sz="3200" b="1" dirty="0">
                <a:solidFill>
                  <a:srgbClr val="120EB2"/>
                </a:solidFill>
                <a:latin typeface="Times New Roman" panose="02020603050405020304" charset="0"/>
                <a:ea typeface="楷体" panose="02010609060101010101" charset="-122"/>
              </a:rPr>
              <a:t>条件</a:t>
            </a:r>
            <a:r>
              <a:rPr lang="zh-CN" altLang="en-US" sz="3200" b="1" dirty="0">
                <a:solidFill>
                  <a:srgbClr val="120EB2"/>
                </a:solidFill>
                <a:latin typeface="Times New Roman" panose="02020603050405020304" charset="0"/>
                <a:ea typeface="楷体" panose="02010609060101010101" charset="-122"/>
              </a:rPr>
              <a:t>自信息</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915670" y="2374265"/>
            <a:ext cx="9624060" cy="800100"/>
          </a:xfrm>
        </p:spPr>
        <p:txBody>
          <a:bodyPr anchor="t"/>
          <a:lstStyle/>
          <a:p>
            <a:pPr marL="0" indent="0">
              <a:buNone/>
            </a:pPr>
            <a:r>
              <a:rPr lang="zh-CN" altLang="en-US" sz="2800">
                <a:latin typeface="Times New Roman" panose="02020603050405020304" charset="0"/>
                <a:ea typeface="楷体" panose="02010609060101010101" charset="-122"/>
              </a:rPr>
              <a:t>条件自信息量也是随机变量，因此也可以得到自信息、条件自信息和联合自信息的关系：</a:t>
            </a:r>
          </a:p>
        </p:txBody>
      </p:sp>
      <p:graphicFrame>
        <p:nvGraphicFramePr>
          <p:cNvPr id="27651" name="对象 1">
            <a:hlinkClick r:id="" action="ppaction://ole?verb=0"/>
          </p:cNvPr>
          <p:cNvGraphicFramePr>
            <a:graphicFrameLocks noChangeAspect="1"/>
          </p:cNvGraphicFramePr>
          <p:nvPr/>
        </p:nvGraphicFramePr>
        <p:xfrm>
          <a:off x="1371600" y="3402965"/>
          <a:ext cx="5410835" cy="471170"/>
        </p:xfrm>
        <a:graphic>
          <a:graphicData uri="http://schemas.openxmlformats.org/presentationml/2006/ole">
            <mc:AlternateContent xmlns:mc="http://schemas.openxmlformats.org/markup-compatibility/2006">
              <mc:Choice xmlns:v="urn:schemas-microsoft-com:vml" Requires="v">
                <p:oleObj spid="_x0000_s21605" r:id="rId3" imgW="2336800" imgH="203200" progId="Equation.KSEE3">
                  <p:embed/>
                </p:oleObj>
              </mc:Choice>
              <mc:Fallback>
                <p:oleObj r:id="rId3" imgW="2336800" imgH="203200" progId="Equation.KSEE3">
                  <p:embed/>
                  <p:pic>
                    <p:nvPicPr>
                      <p:cNvPr id="0" name="图片 3125"/>
                      <p:cNvPicPr/>
                      <p:nvPr/>
                    </p:nvPicPr>
                    <p:blipFill>
                      <a:blip r:embed="rId4"/>
                      <a:stretch>
                        <a:fillRect/>
                      </a:stretch>
                    </p:blipFill>
                    <p:spPr>
                      <a:xfrm>
                        <a:off x="1371600" y="3402965"/>
                        <a:ext cx="5410835" cy="471170"/>
                      </a:xfrm>
                      <a:prstGeom prst="rect">
                        <a:avLst/>
                      </a:prstGeom>
                      <a:noFill/>
                      <a:ln w="38100">
                        <a:noFill/>
                        <a:miter/>
                      </a:ln>
                    </p:spPr>
                  </p:pic>
                </p:oleObj>
              </mc:Fallback>
            </mc:AlternateContent>
          </a:graphicData>
        </a:graphic>
      </p:graphicFrame>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3)</a:t>
            </a:r>
            <a:r>
              <a:rPr lang="zh-CN" sz="3200" b="1" dirty="0">
                <a:solidFill>
                  <a:srgbClr val="120EB2"/>
                </a:solidFill>
                <a:latin typeface="Times New Roman" panose="02020603050405020304" charset="0"/>
                <a:ea typeface="楷体" panose="02010609060101010101" charset="-122"/>
              </a:rPr>
              <a:t>条件</a:t>
            </a:r>
            <a:r>
              <a:rPr lang="zh-CN" altLang="en-US" sz="3200" b="1" dirty="0">
                <a:solidFill>
                  <a:srgbClr val="120EB2"/>
                </a:solidFill>
                <a:latin typeface="Times New Roman" panose="02020603050405020304" charset="0"/>
                <a:ea typeface="楷体" panose="02010609060101010101" charset="-122"/>
              </a:rPr>
              <a:t>自信息</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915670" y="2298065"/>
            <a:ext cx="9624060" cy="639445"/>
          </a:xfrm>
        </p:spPr>
        <p:txBody>
          <a:bodyPr anchor="t"/>
          <a:lstStyle/>
          <a:p>
            <a:pPr marL="0" indent="0">
              <a:buNone/>
            </a:pPr>
            <a:r>
              <a:rPr lang="zh-CN" altLang="en-US" sz="2800">
                <a:latin typeface="Times New Roman" panose="02020603050405020304" charset="0"/>
                <a:ea typeface="楷体" panose="02010609060101010101" charset="-122"/>
              </a:rPr>
              <a:t>实例分析</a:t>
            </a:r>
            <a:r>
              <a:rPr lang="en-US" altLang="zh-CN" sz="2800">
                <a:latin typeface="Times New Roman" panose="02020603050405020304" charset="0"/>
                <a:ea typeface="楷体" panose="02010609060101010101" charset="-122"/>
              </a:rPr>
              <a:t>(</a:t>
            </a:r>
            <a:r>
              <a:rPr lang="zh-CN" altLang="en-US" sz="2800">
                <a:solidFill>
                  <a:srgbClr val="FF0000"/>
                </a:solidFill>
                <a:latin typeface="Times New Roman" panose="02020603050405020304" charset="0"/>
                <a:ea typeface="楷体" panose="02010609060101010101" charset="-122"/>
              </a:rPr>
              <a:t>续</a:t>
            </a:r>
            <a:r>
              <a:rPr lang="en-US" altLang="zh-CN" sz="2800">
                <a:latin typeface="Times New Roman" panose="02020603050405020304" charset="0"/>
                <a:ea typeface="楷体" panose="02010609060101010101" charset="-122"/>
              </a:rPr>
              <a:t>)</a:t>
            </a:r>
            <a:r>
              <a:rPr lang="zh-CN" altLang="en-US" sz="2800">
                <a:latin typeface="Times New Roman" panose="02020603050405020304" charset="0"/>
                <a:ea typeface="楷体" panose="02010609060101010101" charset="-122"/>
              </a:rPr>
              <a:t>，袋中</a:t>
            </a:r>
            <a:r>
              <a:rPr lang="en-US" altLang="zh-CN" sz="2800">
                <a:latin typeface="Times New Roman" panose="02020603050405020304" charset="0"/>
                <a:ea typeface="楷体" panose="02010609060101010101" charset="-122"/>
                <a:sym typeface="宋体" panose="02010600030101010101" pitchFamily="2" charset="-122"/>
              </a:rPr>
              <a:t>90</a:t>
            </a:r>
            <a:r>
              <a:rPr lang="zh-CN" altLang="en-US" sz="2800">
                <a:latin typeface="Times New Roman" panose="02020603050405020304" charset="0"/>
                <a:ea typeface="楷体" panose="02010609060101010101" charset="-122"/>
                <a:sym typeface="宋体" panose="02010600030101010101" pitchFamily="2" charset="-122"/>
              </a:rPr>
              <a:t>个红球和</a:t>
            </a:r>
            <a:r>
              <a:rPr lang="en-US" altLang="zh-CN" sz="2800">
                <a:latin typeface="Times New Roman" panose="02020603050405020304" charset="0"/>
                <a:ea typeface="楷体" panose="02010609060101010101" charset="-122"/>
                <a:sym typeface="宋体" panose="02010600030101010101" pitchFamily="2" charset="-122"/>
              </a:rPr>
              <a:t>10</a:t>
            </a:r>
            <a:r>
              <a:rPr lang="zh-CN" altLang="en-US" sz="2800">
                <a:latin typeface="Times New Roman" panose="02020603050405020304" charset="0"/>
                <a:ea typeface="楷体" panose="02010609060101010101" charset="-122"/>
                <a:sym typeface="宋体" panose="02010600030101010101" pitchFamily="2" charset="-122"/>
              </a:rPr>
              <a:t>个白球，</a:t>
            </a:r>
            <a:r>
              <a:rPr lang="zh-CN" altLang="en-US" sz="2800">
                <a:latin typeface="Times New Roman" panose="02020603050405020304" charset="0"/>
                <a:ea typeface="楷体" panose="02010609060101010101" charset="-122"/>
              </a:rPr>
              <a:t>随机的从袋中取两个球</a:t>
            </a:r>
            <a:r>
              <a:rPr lang="zh-CN" altLang="en-US" sz="2800" b="1">
                <a:latin typeface="Times New Roman" panose="02020603050405020304" charset="0"/>
                <a:ea typeface="楷体" panose="02010609060101010101" charset="-122"/>
              </a:rPr>
              <a:t>：</a:t>
            </a:r>
          </a:p>
          <a:p>
            <a:pPr marL="0" indent="0">
              <a:buNone/>
            </a:pPr>
            <a:r>
              <a:rPr lang="en-US" altLang="zh-CN" sz="2800">
                <a:latin typeface="Times New Roman" panose="02020603050405020304" charset="0"/>
                <a:ea typeface="楷体" panose="02010609060101010101" charset="-122"/>
              </a:rPr>
              <a:t>a)</a:t>
            </a:r>
            <a:r>
              <a:rPr lang="zh-CN" altLang="en-US" sz="2800">
                <a:latin typeface="Times New Roman" panose="02020603050405020304" charset="0"/>
                <a:ea typeface="楷体" panose="02010609060101010101" charset="-122"/>
              </a:rPr>
              <a:t>事件两个球中第一个是红球条件下第二个是白球</a:t>
            </a:r>
          </a:p>
          <a:p>
            <a:pPr marL="0" indent="0">
              <a:buNone/>
            </a:pPr>
            <a:endParaRPr lang="zh-CN" altLang="en-US" sz="2400">
              <a:latin typeface="Times New Roman" panose="02020603050405020304" charset="0"/>
              <a:ea typeface="楷体" panose="02010609060101010101" charset="-122"/>
            </a:endParaRPr>
          </a:p>
          <a:p>
            <a:pPr marL="0" indent="0">
              <a:buNone/>
            </a:pPr>
            <a:endParaRPr lang="zh-CN" altLang="en-US" sz="2000" b="1">
              <a:latin typeface="Times New Roman" panose="02020603050405020304" charset="0"/>
              <a:ea typeface="楷体" panose="02010609060101010101" charset="-122"/>
            </a:endParaRPr>
          </a:p>
          <a:p>
            <a:pPr marL="0" indent="0">
              <a:buNone/>
            </a:pPr>
            <a:endParaRPr lang="zh-CN" altLang="en-US" sz="2000" b="1">
              <a:latin typeface="Times New Roman" panose="02020603050405020304" charset="0"/>
              <a:ea typeface="楷体" panose="02010609060101010101" charset="-122"/>
            </a:endParaRPr>
          </a:p>
          <a:p>
            <a:pPr marL="0" indent="0">
              <a:buNone/>
            </a:pPr>
            <a:endParaRPr lang="zh-CN" altLang="en-US" sz="3090" b="1">
              <a:latin typeface="Times New Roman" panose="02020603050405020304" charset="0"/>
              <a:ea typeface="楷体" panose="02010609060101010101" charset="-122"/>
              <a:sym typeface="宋体" panose="02010600030101010101" pitchFamily="2" charset="-122"/>
            </a:endParaRPr>
          </a:p>
        </p:txBody>
      </p:sp>
      <p:graphicFrame>
        <p:nvGraphicFramePr>
          <p:cNvPr id="28675" name="对象 2">
            <a:hlinkClick r:id="" action="ppaction://ole?verb=0"/>
          </p:cNvPr>
          <p:cNvGraphicFramePr>
            <a:graphicFrameLocks noChangeAspect="1"/>
          </p:cNvGraphicFramePr>
          <p:nvPr/>
        </p:nvGraphicFramePr>
        <p:xfrm>
          <a:off x="1180465" y="3765868"/>
          <a:ext cx="7987665" cy="836295"/>
        </p:xfrm>
        <a:graphic>
          <a:graphicData uri="http://schemas.openxmlformats.org/presentationml/2006/ole">
            <mc:AlternateContent xmlns:mc="http://schemas.openxmlformats.org/markup-compatibility/2006">
              <mc:Choice xmlns:v="urn:schemas-microsoft-com:vml" Requires="v">
                <p:oleObj spid="_x0000_s22729" r:id="rId3" imgW="3759200" imgH="393700" progId="Equation.KSEE3">
                  <p:embed/>
                </p:oleObj>
              </mc:Choice>
              <mc:Fallback>
                <p:oleObj r:id="rId3" imgW="3759200" imgH="393700" progId="Equation.KSEE3">
                  <p:embed/>
                  <p:pic>
                    <p:nvPicPr>
                      <p:cNvPr id="0" name="图片 3126"/>
                      <p:cNvPicPr/>
                      <p:nvPr/>
                    </p:nvPicPr>
                    <p:blipFill>
                      <a:blip r:embed="rId4"/>
                      <a:stretch>
                        <a:fillRect/>
                      </a:stretch>
                    </p:blipFill>
                    <p:spPr>
                      <a:xfrm>
                        <a:off x="1180465" y="3765868"/>
                        <a:ext cx="7987665" cy="836295"/>
                      </a:xfrm>
                      <a:prstGeom prst="rect">
                        <a:avLst/>
                      </a:prstGeom>
                      <a:noFill/>
                      <a:ln w="38100">
                        <a:noFill/>
                        <a:miter/>
                      </a:ln>
                    </p:spPr>
                  </p:pic>
                </p:oleObj>
              </mc:Fallback>
            </mc:AlternateContent>
          </a:graphicData>
        </a:graphic>
      </p:graphicFrame>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信息论要素—测量信息</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3)</a:t>
            </a:r>
            <a:r>
              <a:rPr lang="zh-CN" sz="3200" b="1" dirty="0">
                <a:solidFill>
                  <a:srgbClr val="120EB2"/>
                </a:solidFill>
                <a:latin typeface="Times New Roman" panose="02020603050405020304" charset="0"/>
                <a:ea typeface="楷体" panose="02010609060101010101" charset="-122"/>
              </a:rPr>
              <a:t>条件</a:t>
            </a:r>
            <a:r>
              <a:rPr lang="zh-CN" altLang="en-US" sz="3200" b="1" dirty="0">
                <a:solidFill>
                  <a:srgbClr val="120EB2"/>
                </a:solidFill>
                <a:latin typeface="Times New Roman" panose="02020603050405020304" charset="0"/>
                <a:ea typeface="楷体" panose="02010609060101010101" charset="-122"/>
              </a:rPr>
              <a:t>自信息</a:t>
            </a:r>
          </a:p>
        </p:txBody>
      </p:sp>
      <p:sp>
        <p:nvSpPr>
          <p:cNvPr id="29698" name="内容占位符 1"/>
          <p:cNvSpPr>
            <a:spLocks noGrp="1"/>
          </p:cNvSpPr>
          <p:nvPr/>
        </p:nvSpPr>
        <p:spPr>
          <a:xfrm>
            <a:off x="991870" y="4507865"/>
            <a:ext cx="9624060" cy="621665"/>
          </a:xfrm>
          <a:prstGeom prst="rect">
            <a:avLst/>
          </a:prstGeom>
          <a:noFill/>
          <a:ln w="9525">
            <a:noFill/>
          </a:ln>
        </p:spPr>
        <p:txBody>
          <a:bodyPr anchor="t"/>
          <a:lst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a:lstStyle>
          <a:p>
            <a:pPr marL="0" indent="0">
              <a:buNone/>
            </a:pPr>
            <a:r>
              <a:rPr lang="en-US" altLang="zh-CN" sz="2800">
                <a:latin typeface="Times New Roman" panose="02020603050405020304" charset="0"/>
                <a:ea typeface="楷体" panose="02010609060101010101" charset="-122"/>
              </a:rPr>
              <a:t>b)</a:t>
            </a:r>
            <a:r>
              <a:rPr lang="zh-CN" altLang="en-US" sz="2800">
                <a:latin typeface="Times New Roman" panose="02020603050405020304" charset="0"/>
                <a:ea typeface="楷体" panose="02010609060101010101" charset="-122"/>
              </a:rPr>
              <a:t>事件两个球中第一个是</a:t>
            </a:r>
            <a:r>
              <a:rPr lang="zh-CN" altLang="en-US" sz="2800">
                <a:latin typeface="Times New Roman" panose="02020603050405020304" charset="0"/>
                <a:ea typeface="楷体" panose="02010609060101010101" charset="-122"/>
                <a:sym typeface="宋体" panose="02010600030101010101" pitchFamily="2" charset="-122"/>
              </a:rPr>
              <a:t>红球条件下第二个是红球</a:t>
            </a:r>
            <a:r>
              <a:rPr lang="en-US" altLang="zh-CN" sz="2800">
                <a:latin typeface="Times New Roman" panose="02020603050405020304" charset="0"/>
                <a:ea typeface="楷体" panose="02010609060101010101" charset="-122"/>
                <a:sym typeface="宋体" panose="02010600030101010101" pitchFamily="2" charset="-122"/>
              </a:rPr>
              <a:t>.</a:t>
            </a:r>
            <a:endParaRPr lang="zh-CN" altLang="en-US">
              <a:latin typeface="Times New Roman" panose="02020603050405020304" charset="0"/>
              <a:ea typeface="楷体" panose="02010609060101010101" charset="-122"/>
              <a:sym typeface="宋体" panose="02010600030101010101" pitchFamily="2" charset="-122"/>
            </a:endParaRPr>
          </a:p>
        </p:txBody>
      </p:sp>
      <p:graphicFrame>
        <p:nvGraphicFramePr>
          <p:cNvPr id="29699" name="对象 4">
            <a:hlinkClick r:id="" action="ppaction://ole?verb=0"/>
          </p:cNvPr>
          <p:cNvGraphicFramePr>
            <a:graphicFrameLocks noChangeAspect="1"/>
          </p:cNvGraphicFramePr>
          <p:nvPr/>
        </p:nvGraphicFramePr>
        <p:xfrm>
          <a:off x="1154430" y="5128895"/>
          <a:ext cx="9338310" cy="974725"/>
        </p:xfrm>
        <a:graphic>
          <a:graphicData uri="http://schemas.openxmlformats.org/presentationml/2006/ole">
            <mc:AlternateContent xmlns:mc="http://schemas.openxmlformats.org/markup-compatibility/2006">
              <mc:Choice xmlns:v="urn:schemas-microsoft-com:vml" Requires="v">
                <p:oleObj spid="_x0000_s22730" r:id="rId7" imgW="3771900" imgH="393700" progId="Equation.KSEE3">
                  <p:embed/>
                </p:oleObj>
              </mc:Choice>
              <mc:Fallback>
                <p:oleObj r:id="rId7" imgW="3771900" imgH="393700" progId="Equation.KSEE3">
                  <p:embed/>
                  <p:pic>
                    <p:nvPicPr>
                      <p:cNvPr id="0" name="图片 3127"/>
                      <p:cNvPicPr/>
                      <p:nvPr/>
                    </p:nvPicPr>
                    <p:blipFill>
                      <a:blip r:embed="rId8"/>
                      <a:stretch>
                        <a:fillRect/>
                      </a:stretch>
                    </p:blipFill>
                    <p:spPr>
                      <a:xfrm>
                        <a:off x="1154430" y="5128895"/>
                        <a:ext cx="9338310" cy="974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文本占位符 208898"/>
          <p:cNvSpPr>
            <a:spLocks noGrp="1"/>
          </p:cNvSpPr>
          <p:nvPr>
            <p:ph type="body" sz="half" idx="1"/>
          </p:nvPr>
        </p:nvSpPr>
        <p:spPr>
          <a:xfrm>
            <a:off x="996315" y="2314575"/>
            <a:ext cx="9340850" cy="2032635"/>
          </a:xfrm>
        </p:spPr>
        <p:txBody>
          <a:bodyPr anchor="t"/>
          <a:lstStyle/>
          <a:p>
            <a:pPr marL="0" indent="0">
              <a:buNone/>
            </a:pPr>
            <a:r>
              <a:rPr lang="zh-CN" altLang="en-US" sz="2800" kern="1200" dirty="0">
                <a:latin typeface="Times New Roman" panose="02020603050405020304" charset="0"/>
                <a:ea typeface="楷体" panose="02010609060101010101" charset="-122"/>
              </a:rPr>
              <a:t>对整个信源来说，每个信号的平均信息量的多少，离散随机变量</a:t>
            </a:r>
            <a:r>
              <a:rPr lang="en-US" altLang="zh-CN" sz="2800" i="1" kern="1200">
                <a:latin typeface="Times New Roman" panose="02020603050405020304" charset="0"/>
                <a:ea typeface="楷体" panose="02010609060101010101" charset="-122"/>
              </a:rPr>
              <a:t>X</a:t>
            </a:r>
            <a:r>
              <a:rPr lang="zh-CN" altLang="en-US" sz="2800" kern="1200" dirty="0">
                <a:latin typeface="Times New Roman" panose="02020603050405020304" charset="0"/>
                <a:ea typeface="楷体" panose="02010609060101010101" charset="-122"/>
              </a:rPr>
              <a:t>的熵定义为：</a:t>
            </a:r>
          </a:p>
        </p:txBody>
      </p:sp>
      <p:graphicFrame>
        <p:nvGraphicFramePr>
          <p:cNvPr id="208901" name="内容占位符 208900"/>
          <p:cNvGraphicFramePr>
            <a:graphicFrameLocks noGrp="1"/>
          </p:cNvGraphicFramePr>
          <p:nvPr>
            <p:ph sz="quarter" idx="2"/>
            <p:extLst>
              <p:ext uri="{D42A27DB-BD31-4B8C-83A1-F6EECF244321}">
                <p14:modId xmlns:p14="http://schemas.microsoft.com/office/powerpoint/2010/main" val="2389708930"/>
              </p:ext>
            </p:extLst>
          </p:nvPr>
        </p:nvGraphicFramePr>
        <p:xfrm>
          <a:off x="4464684" y="3008656"/>
          <a:ext cx="3396615" cy="820394"/>
        </p:xfrm>
        <a:graphic>
          <a:graphicData uri="http://schemas.openxmlformats.org/presentationml/2006/ole">
            <mc:AlternateContent xmlns:mc="http://schemas.openxmlformats.org/markup-compatibility/2006">
              <mc:Choice xmlns:v="urn:schemas-microsoft-com:vml" Requires="v">
                <p:oleObj spid="_x0000_s23653" r:id="rId3" imgW="1651000" imgH="355600" progId="Equation.DSMT4">
                  <p:embed/>
                </p:oleObj>
              </mc:Choice>
              <mc:Fallback>
                <p:oleObj r:id="rId3" imgW="1651000" imgH="355600" progId="Equation.DSMT4">
                  <p:embed/>
                  <p:pic>
                    <p:nvPicPr>
                      <p:cNvPr id="0" name="图片 3131"/>
                      <p:cNvPicPr/>
                      <p:nvPr/>
                    </p:nvPicPr>
                    <p:blipFill>
                      <a:blip r:embed="rId4"/>
                      <a:stretch>
                        <a:fillRect/>
                      </a:stretch>
                    </p:blipFill>
                    <p:spPr>
                      <a:xfrm>
                        <a:off x="4464684" y="3008656"/>
                        <a:ext cx="3396615" cy="820394"/>
                      </a:xfrm>
                      <a:prstGeom prst="rect">
                        <a:avLst/>
                      </a:prstGeom>
                      <a:noFill/>
                      <a:ln w="38100">
                        <a:miter/>
                      </a:ln>
                    </p:spPr>
                  </p:pic>
                </p:oleObj>
              </mc:Fallback>
            </mc:AlternateContent>
          </a:graphicData>
        </a:graphic>
      </p:graphicFrame>
      <p:sp>
        <p:nvSpPr>
          <p:cNvPr id="32772" name="文本框 208902"/>
          <p:cNvSpPr txBox="1"/>
          <p:nvPr/>
        </p:nvSpPr>
        <p:spPr>
          <a:xfrm>
            <a:off x="2068914" y="6195404"/>
            <a:ext cx="5955744" cy="335915"/>
          </a:xfrm>
          <a:prstGeom prst="rect">
            <a:avLst/>
          </a:prstGeom>
          <a:noFill/>
          <a:ln w="9525">
            <a:noFill/>
          </a:ln>
        </p:spPr>
        <p:txBody>
          <a:bodyPr anchor="t">
            <a:spAutoFit/>
          </a:bodyPr>
          <a:lstStyle/>
          <a:p>
            <a:pPr lvl="0" indent="0">
              <a:spcBef>
                <a:spcPct val="50000"/>
              </a:spcBef>
            </a:pPr>
            <a:endParaRPr lang="zh-CN" altLang="en-US" sz="1600" dirty="0">
              <a:latin typeface="Times New Roman" panose="02020603050405020304" charset="0"/>
              <a:ea typeface="楷体" panose="02010609060101010101" charset="-122"/>
            </a:endParaRPr>
          </a:p>
        </p:txBody>
      </p:sp>
      <p:sp>
        <p:nvSpPr>
          <p:cNvPr id="208930" name="文本框 208929"/>
          <p:cNvSpPr txBox="1"/>
          <p:nvPr/>
        </p:nvSpPr>
        <p:spPr>
          <a:xfrm>
            <a:off x="1189073" y="4162134"/>
            <a:ext cx="8954625" cy="518160"/>
          </a:xfrm>
          <a:prstGeom prst="rect">
            <a:avLst/>
          </a:prstGeom>
          <a:noFill/>
          <a:ln w="9525">
            <a:noFill/>
          </a:ln>
        </p:spPr>
        <p:txBody>
          <a:bodyPr wrap="square" anchor="t">
            <a:spAutoFit/>
          </a:bodyPr>
          <a:lstStyle/>
          <a:p>
            <a:pPr lvl="0" indent="0">
              <a:spcBef>
                <a:spcPct val="50000"/>
              </a:spcBef>
            </a:pPr>
            <a:r>
              <a:rPr lang="zh-CN" altLang="en-US" sz="2800" dirty="0">
                <a:latin typeface="Times New Roman" panose="02020603050405020304" charset="0"/>
                <a:ea typeface="楷体" panose="02010609060101010101" charset="-122"/>
              </a:rPr>
              <a:t>熵只是概率分布</a:t>
            </a:r>
            <a:r>
              <a:rPr lang="en-US" altLang="zh-CN" sz="2800" i="1">
                <a:latin typeface="Times New Roman" panose="02020603050405020304" charset="0"/>
                <a:ea typeface="楷体" panose="02010609060101010101" charset="-122"/>
              </a:rPr>
              <a:t>p</a:t>
            </a:r>
            <a:r>
              <a:rPr lang="zh-CN" altLang="en-US" sz="2800" dirty="0">
                <a:latin typeface="Times New Roman" panose="02020603050405020304" charset="0"/>
                <a:ea typeface="楷体" panose="02010609060101010101" charset="-122"/>
              </a:rPr>
              <a:t>的函数，与</a:t>
            </a:r>
            <a:r>
              <a:rPr lang="en-US" altLang="zh-CN" sz="2800" i="1">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取什么值并无关系</a:t>
            </a:r>
          </a:p>
        </p:txBody>
      </p:sp>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graphicFrame>
        <p:nvGraphicFramePr>
          <p:cNvPr id="275516" name="表格 275515"/>
          <p:cNvGraphicFramePr/>
          <p:nvPr/>
        </p:nvGraphicFramePr>
        <p:xfrm>
          <a:off x="1708785" y="5125085"/>
          <a:ext cx="6652895" cy="1809363"/>
        </p:xfrm>
        <a:graphic>
          <a:graphicData uri="http://schemas.openxmlformats.org/drawingml/2006/table">
            <a:tbl>
              <a:tblPr/>
              <a:tblGrid>
                <a:gridCol w="1270635">
                  <a:extLst>
                    <a:ext uri="{9D8B030D-6E8A-4147-A177-3AD203B41FA5}">
                      <a16:colId xmlns:a16="http://schemas.microsoft.com/office/drawing/2014/main" val="20000"/>
                    </a:ext>
                  </a:extLst>
                </a:gridCol>
                <a:gridCol w="2169160">
                  <a:extLst>
                    <a:ext uri="{9D8B030D-6E8A-4147-A177-3AD203B41FA5}">
                      <a16:colId xmlns:a16="http://schemas.microsoft.com/office/drawing/2014/main" val="20001"/>
                    </a:ext>
                  </a:extLst>
                </a:gridCol>
                <a:gridCol w="3213100">
                  <a:extLst>
                    <a:ext uri="{9D8B030D-6E8A-4147-A177-3AD203B41FA5}">
                      <a16:colId xmlns:a16="http://schemas.microsoft.com/office/drawing/2014/main" val="20002"/>
                    </a:ext>
                  </a:extLst>
                </a:gridCol>
              </a:tblGrid>
              <a:tr h="592455">
                <a:tc rowSpan="4">
                  <a:txBody>
                    <a:bodyPr/>
                    <a:lstStyle/>
                    <a:p>
                      <a:pPr marL="0" lvl="0" indent="0" algn="ctr">
                        <a:buNone/>
                      </a:pPr>
                      <a:r>
                        <a:rPr lang="en-US" altLang="zh-CN" sz="2400">
                          <a:solidFill>
                            <a:schemeClr val="tx1"/>
                          </a:solidFill>
                          <a:latin typeface="Times New Roman" panose="02020603050405020304" charset="0"/>
                          <a:ea typeface="楷体" panose="02010609060101010101" charset="-122"/>
                        </a:rPr>
                        <a:t>H(X)</a:t>
                      </a:r>
                    </a:p>
                  </a:txBody>
                  <a:tcPr marL="100837" marR="100837" marT="50418" marB="50418" anchor="ctr">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tc>
                  <a:txBody>
                    <a:bodyPr/>
                    <a:lstStyle/>
                    <a:p>
                      <a:pPr marL="0" lvl="0" indent="0" algn="ctr">
                        <a:buNone/>
                      </a:pPr>
                      <a:r>
                        <a:rPr lang="zh-CN" altLang="en-US" sz="2400" b="1" dirty="0">
                          <a:solidFill>
                            <a:schemeClr val="tx1"/>
                          </a:solidFill>
                          <a:latin typeface="Times New Roman" panose="02020603050405020304" charset="0"/>
                          <a:ea typeface="楷体" panose="02010609060101010101" charset="-122"/>
                        </a:rPr>
                        <a:t>对数函数底</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tc>
                  <a:txBody>
                    <a:bodyPr/>
                    <a:lstStyle/>
                    <a:p>
                      <a:pPr marL="0" lvl="0" indent="0" algn="ctr">
                        <a:buNone/>
                      </a:pPr>
                      <a:r>
                        <a:rPr lang="zh-CN" altLang="en-US" sz="2400" b="1" dirty="0">
                          <a:solidFill>
                            <a:schemeClr val="tx1"/>
                          </a:solidFill>
                          <a:latin typeface="Times New Roman" panose="02020603050405020304" charset="0"/>
                          <a:ea typeface="楷体" panose="02010609060101010101" charset="-122"/>
                        </a:rPr>
                        <a:t>熵的单位</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5130">
                <a:tc vMerge="1">
                  <a:txBody>
                    <a:bodyPr/>
                    <a:lstStyle/>
                    <a:p>
                      <a:endParaRPr lang="zh-CN"/>
                    </a:p>
                  </a:txBody>
                  <a:tcPr>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tcPr>
                </a:tc>
                <a:tc>
                  <a:txBody>
                    <a:bodyPr/>
                    <a:lstStyle/>
                    <a:p>
                      <a:pPr marL="0" lvl="0" indent="0" algn="ctr">
                        <a:buNone/>
                      </a:pPr>
                      <a:r>
                        <a:rPr lang="en-US" altLang="zh-CN" sz="2000">
                          <a:solidFill>
                            <a:srgbClr val="120EB2"/>
                          </a:solidFill>
                          <a:latin typeface="Times New Roman" panose="02020603050405020304" charset="0"/>
                          <a:ea typeface="楷体" panose="02010609060101010101" charset="-122"/>
                        </a:rPr>
                        <a:t>2</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tc>
                  <a:txBody>
                    <a:bodyPr/>
                    <a:lstStyle/>
                    <a:p>
                      <a:pPr marL="0" lvl="0" indent="0" algn="ctr">
                        <a:buNone/>
                      </a:pPr>
                      <a:r>
                        <a:rPr lang="zh-CN" altLang="en-US" sz="2000" dirty="0">
                          <a:solidFill>
                            <a:srgbClr val="120EB2"/>
                          </a:solidFill>
                          <a:latin typeface="Times New Roman" panose="02020603050405020304" charset="0"/>
                          <a:ea typeface="楷体" panose="02010609060101010101" charset="-122"/>
                        </a:rPr>
                        <a:t>比特</a:t>
                      </a:r>
                      <a:r>
                        <a:rPr lang="en-US" altLang="zh-CN" sz="2000">
                          <a:solidFill>
                            <a:srgbClr val="120EB2"/>
                          </a:solidFill>
                          <a:latin typeface="Times New Roman" panose="02020603050405020304" charset="0"/>
                          <a:ea typeface="楷体" panose="02010609060101010101" charset="-122"/>
                        </a:rPr>
                        <a:t>(bit)</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30">
                <a:tc vMerge="1">
                  <a:txBody>
                    <a:bodyPr/>
                    <a:lstStyle/>
                    <a:p>
                      <a:endParaRPr lang="zh-CN"/>
                    </a:p>
                  </a:txBody>
                  <a:tcPr>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tcPr>
                </a:tc>
                <a:tc>
                  <a:txBody>
                    <a:bodyPr/>
                    <a:lstStyle/>
                    <a:p>
                      <a:pPr marL="0" lvl="0" indent="0" algn="ctr">
                        <a:buNone/>
                      </a:pPr>
                      <a:r>
                        <a:rPr lang="en-US" altLang="zh-CN" sz="2000">
                          <a:solidFill>
                            <a:schemeClr val="tx1"/>
                          </a:solidFill>
                          <a:latin typeface="Times New Roman" panose="02020603050405020304" charset="0"/>
                          <a:ea typeface="楷体" panose="02010609060101010101" charset="-122"/>
                        </a:rPr>
                        <a:t>e</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tc>
                  <a:txBody>
                    <a:bodyPr/>
                    <a:lstStyle/>
                    <a:p>
                      <a:pPr marL="0" lvl="0" indent="0" algn="ctr">
                        <a:buNone/>
                      </a:pPr>
                      <a:r>
                        <a:rPr lang="zh-CN" altLang="en-US" sz="2000" dirty="0">
                          <a:solidFill>
                            <a:schemeClr val="tx1"/>
                          </a:solidFill>
                          <a:latin typeface="Times New Roman" panose="02020603050405020304" charset="0"/>
                          <a:ea typeface="楷体" panose="02010609060101010101" charset="-122"/>
                        </a:rPr>
                        <a:t>奈特</a:t>
                      </a:r>
                      <a:r>
                        <a:rPr lang="en-US" altLang="zh-CN" sz="2000" dirty="0" err="1">
                          <a:solidFill>
                            <a:schemeClr val="tx1"/>
                          </a:solidFill>
                          <a:latin typeface="Times New Roman" panose="02020603050405020304" charset="0"/>
                          <a:ea typeface="楷体" panose="02010609060101010101" charset="-122"/>
                        </a:rPr>
                        <a:t>(nat</a:t>
                      </a:r>
                      <a:r>
                        <a:rPr lang="en-US" altLang="zh-CN" sz="2000">
                          <a:solidFill>
                            <a:schemeClr val="tx1"/>
                          </a:solidFill>
                          <a:latin typeface="Times New Roman" panose="02020603050405020304" charset="0"/>
                          <a:ea typeface="楷体" panose="02010609060101010101" charset="-122"/>
                        </a:rPr>
                        <a:t>)</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130">
                <a:tc vMerge="1">
                  <a:txBody>
                    <a:bodyPr/>
                    <a:lstStyle/>
                    <a:p>
                      <a:endParaRPr lang="zh-CN"/>
                    </a:p>
                  </a:txBody>
                  <a:tcPr>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B w="12700" cap="flat" cmpd="sng">
                      <a:solidFill>
                        <a:srgbClr val="CC0099"/>
                      </a:solidFill>
                      <a:prstDash val="solid"/>
                      <a:headEnd type="none" w="med" len="med"/>
                      <a:tailEnd type="none" w="med" len="med"/>
                    </a:lnB>
                  </a:tcPr>
                </a:tc>
                <a:tc>
                  <a:txBody>
                    <a:bodyPr/>
                    <a:lstStyle/>
                    <a:p>
                      <a:pPr marL="0" lvl="0" indent="0" algn="ctr">
                        <a:buNone/>
                      </a:pPr>
                      <a:r>
                        <a:rPr lang="en-US" altLang="zh-CN" sz="2000">
                          <a:solidFill>
                            <a:schemeClr val="tx1"/>
                          </a:solidFill>
                          <a:latin typeface="Times New Roman" panose="02020603050405020304" charset="0"/>
                          <a:ea typeface="楷体" panose="02010609060101010101" charset="-122"/>
                        </a:rPr>
                        <a:t>10</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tc>
                  <a:txBody>
                    <a:bodyPr/>
                    <a:lstStyle/>
                    <a:p>
                      <a:pPr marL="0" lvl="0" indent="0" algn="ctr">
                        <a:buNone/>
                      </a:pPr>
                      <a:r>
                        <a:rPr lang="zh-CN" altLang="en-US" sz="2000" dirty="0">
                          <a:solidFill>
                            <a:schemeClr val="tx1"/>
                          </a:solidFill>
                          <a:latin typeface="Times New Roman" panose="02020603050405020304" charset="0"/>
                          <a:ea typeface="楷体" panose="02010609060101010101" charset="-122"/>
                        </a:rPr>
                        <a:t>哈特</a:t>
                      </a:r>
                      <a:r>
                        <a:rPr lang="en-US" altLang="zh-CN" sz="2000" dirty="0" err="1">
                          <a:solidFill>
                            <a:schemeClr val="tx1"/>
                          </a:solidFill>
                          <a:latin typeface="Times New Roman" panose="02020603050405020304" charset="0"/>
                          <a:ea typeface="楷体" panose="02010609060101010101" charset="-122"/>
                        </a:rPr>
                        <a:t>(hartley</a:t>
                      </a:r>
                      <a:r>
                        <a:rPr lang="en-US" altLang="zh-CN" sz="2000">
                          <a:solidFill>
                            <a:schemeClr val="tx1"/>
                          </a:solidFill>
                          <a:latin typeface="Times New Roman" panose="02020603050405020304" charset="0"/>
                          <a:ea typeface="楷体" panose="02010609060101010101" charset="-122"/>
                        </a:rPr>
                        <a:t>)</a:t>
                      </a:r>
                    </a:p>
                  </a:txBody>
                  <a:tcPr marL="100837" marR="100837" marT="50418" marB="50418">
                    <a:lnL w="12700" cap="flat" cmpd="sng">
                      <a:solidFill>
                        <a:srgbClr val="CC0099"/>
                      </a:solidFill>
                      <a:prstDash val="solid"/>
                      <a:headEnd type="none" w="med" len="med"/>
                      <a:tailEnd type="none" w="med" len="med"/>
                    </a:lnL>
                    <a:lnR w="12700" cap="flat" cmpd="sng">
                      <a:solidFill>
                        <a:srgbClr val="CC0099"/>
                      </a:solidFill>
                      <a:prstDash val="solid"/>
                      <a:headEnd type="none" w="med" len="med"/>
                      <a:tailEnd type="none" w="med" len="med"/>
                    </a:lnR>
                    <a:lnT w="12700" cap="flat" cmpd="sng">
                      <a:solidFill>
                        <a:srgbClr val="CC0099"/>
                      </a:solidFill>
                      <a:prstDash val="solid"/>
                      <a:headEnd type="none" w="med" len="med"/>
                      <a:tailEnd type="none" w="med" len="med"/>
                    </a:lnT>
                    <a:lnB w="12700" cap="flat" cmpd="sng">
                      <a:solidFill>
                        <a:srgbClr val="CC0099"/>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12" name="文本框 275514"/>
          <p:cNvSpPr txBox="1"/>
          <p:nvPr/>
        </p:nvSpPr>
        <p:spPr>
          <a:xfrm>
            <a:off x="2576195" y="4680585"/>
            <a:ext cx="4983480" cy="396240"/>
          </a:xfrm>
          <a:prstGeom prst="rect">
            <a:avLst/>
          </a:prstGeom>
          <a:noFill/>
          <a:ln w="9525">
            <a:noFill/>
          </a:ln>
        </p:spPr>
        <p:txBody>
          <a:bodyPr wrap="square" anchor="t">
            <a:spAutoFit/>
          </a:bodyPr>
          <a:lstStyle/>
          <a:p>
            <a:pPr lvl="0" indent="0" algn="ctr">
              <a:spcBef>
                <a:spcPct val="50000"/>
              </a:spcBef>
            </a:pPr>
            <a:r>
              <a:rPr lang="zh-CN" altLang="en-US" sz="2000" dirty="0">
                <a:solidFill>
                  <a:srgbClr val="3333CC"/>
                </a:solidFill>
                <a:latin typeface="Times New Roman" panose="02020603050405020304" charset="0"/>
                <a:ea typeface="华文中宋" charset="-122"/>
              </a:rPr>
              <a:t>表：对数底与熵单位的对应关系</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
          <p:cNvSpPr txBox="1"/>
          <p:nvPr/>
        </p:nvSpPr>
        <p:spPr>
          <a:xfrm>
            <a:off x="895218" y="2314399"/>
            <a:ext cx="9387037" cy="2650490"/>
          </a:xfrm>
          <a:prstGeom prst="rect">
            <a:avLst/>
          </a:prstGeom>
          <a:noFill/>
          <a:ln w="9525">
            <a:noFill/>
          </a:ln>
        </p:spPr>
        <p:txBody>
          <a:bodyPr wrap="square" anchor="t">
            <a:spAutoFit/>
          </a:bodyPr>
          <a:lstStyle/>
          <a:p>
            <a:pPr lvl="0" indent="0">
              <a:lnSpc>
                <a:spcPct val="120000"/>
              </a:lnSpc>
            </a:pPr>
            <a:r>
              <a:rPr lang="zh-CN" altLang="en-US" sz="2800">
                <a:latin typeface="Times New Roman" panose="02020603050405020304" charset="0"/>
                <a:ea typeface="楷体" panose="02010609060101010101" charset="-122"/>
              </a:rPr>
              <a:t>信息论与概率论相同，以</a:t>
            </a:r>
            <a:r>
              <a:rPr lang="en-US" altLang="zh-CN" sz="2800" i="1">
                <a:latin typeface="Times New Roman" panose="02020603050405020304" charset="0"/>
                <a:ea typeface="楷体" panose="02010609060101010101" charset="-122"/>
              </a:rPr>
              <a:t>E</a:t>
            </a:r>
            <a:r>
              <a:rPr lang="zh-CN" altLang="en-US" sz="2800">
                <a:latin typeface="Times New Roman" panose="02020603050405020304" charset="0"/>
                <a:ea typeface="楷体" panose="02010609060101010101" charset="-122"/>
              </a:rPr>
              <a:t>表达数学期望值，则</a:t>
            </a:r>
            <a:r>
              <a:rPr lang="en-US" altLang="zh-CN" sz="2800" i="1">
                <a:latin typeface="Times New Roman" panose="02020603050405020304" charset="0"/>
                <a:ea typeface="楷体" panose="02010609060101010101" charset="-122"/>
              </a:rPr>
              <a:t>E</a:t>
            </a:r>
            <a:r>
              <a:rPr lang="en-US" altLang="zh-CN" sz="2800" i="1" baseline="-25000">
                <a:latin typeface="Times New Roman" panose="02020603050405020304" charset="0"/>
                <a:ea typeface="楷体" panose="02010609060101010101" charset="-122"/>
              </a:rPr>
              <a:t>p</a:t>
            </a:r>
            <a:r>
              <a:rPr lang="zh-CN" altLang="en-US" sz="2800">
                <a:latin typeface="Times New Roman" panose="02020603050405020304" charset="0"/>
                <a:ea typeface="楷体" panose="02010609060101010101" charset="-122"/>
              </a:rPr>
              <a:t>表达关于分布</a:t>
            </a:r>
            <a:r>
              <a:rPr lang="en-US" altLang="zh-CN" sz="2800" i="1">
                <a:latin typeface="Times New Roman" panose="02020603050405020304" charset="0"/>
                <a:ea typeface="楷体" panose="02010609060101010101" charset="-122"/>
              </a:rPr>
              <a:t>p</a:t>
            </a:r>
            <a:r>
              <a:rPr lang="zh-CN" altLang="en-US" sz="2800">
                <a:latin typeface="Times New Roman" panose="02020603050405020304" charset="0"/>
                <a:ea typeface="楷体" panose="02010609060101010101" charset="-122"/>
              </a:rPr>
              <a:t>的数学期望值：</a:t>
            </a:r>
          </a:p>
          <a:p>
            <a:pPr lvl="0" indent="0">
              <a:lnSpc>
                <a:spcPct val="120000"/>
              </a:lnSpc>
            </a:pPr>
            <a:endParaRPr lang="zh-CN" altLang="en-US" sz="2800">
              <a:latin typeface="Times New Roman" panose="02020603050405020304" charset="0"/>
              <a:ea typeface="楷体" panose="02010609060101010101" charset="-122"/>
            </a:endParaRPr>
          </a:p>
          <a:p>
            <a:pPr lvl="0" indent="0">
              <a:lnSpc>
                <a:spcPct val="120000"/>
              </a:lnSpc>
            </a:pPr>
            <a:endParaRPr lang="zh-CN" altLang="en-US" sz="2800">
              <a:latin typeface="Times New Roman" panose="02020603050405020304" charset="0"/>
              <a:ea typeface="楷体" panose="02010609060101010101" charset="-122"/>
            </a:endParaRPr>
          </a:p>
          <a:p>
            <a:pPr lvl="0" indent="0">
              <a:lnSpc>
                <a:spcPct val="120000"/>
              </a:lnSpc>
            </a:pPr>
            <a:r>
              <a:rPr lang="zh-CN" altLang="en-US" sz="2800" b="1">
                <a:solidFill>
                  <a:srgbClr val="3333CC"/>
                </a:solidFill>
                <a:latin typeface="Times New Roman" panose="02020603050405020304" charset="0"/>
                <a:ea typeface="楷体" panose="02010609060101010101" charset="-122"/>
              </a:rPr>
              <a:t>熵</a:t>
            </a:r>
            <a:r>
              <a:rPr lang="zh-CN" altLang="en-US" sz="2800">
                <a:latin typeface="Times New Roman" panose="02020603050405020304" charset="0"/>
                <a:ea typeface="楷体" panose="02010609060101010101" charset="-122"/>
              </a:rPr>
              <a:t>表示为随机变量                 的数学期望：</a:t>
            </a:r>
          </a:p>
        </p:txBody>
      </p:sp>
      <p:graphicFrame>
        <p:nvGraphicFramePr>
          <p:cNvPr id="34819" name="对象 5">
            <a:hlinkClick r:id="" action="ppaction://ole?verb=0"/>
          </p:cNvPr>
          <p:cNvGraphicFramePr>
            <a:graphicFrameLocks noChangeAspect="1"/>
          </p:cNvGraphicFramePr>
          <p:nvPr/>
        </p:nvGraphicFramePr>
        <p:xfrm>
          <a:off x="2216150" y="3575050"/>
          <a:ext cx="2659380" cy="751205"/>
        </p:xfrm>
        <a:graphic>
          <a:graphicData uri="http://schemas.openxmlformats.org/presentationml/2006/ole">
            <mc:AlternateContent xmlns:mc="http://schemas.openxmlformats.org/markup-compatibility/2006">
              <mc:Choice xmlns:v="urn:schemas-microsoft-com:vml" Requires="v">
                <p:oleObj spid="_x0000_s24877" r:id="rId3" imgW="1454150" imgH="356870" progId="Equation.KSEE3">
                  <p:embed/>
                </p:oleObj>
              </mc:Choice>
              <mc:Fallback>
                <p:oleObj r:id="rId3" imgW="1454150" imgH="356870" progId="Equation.KSEE3">
                  <p:embed/>
                  <p:pic>
                    <p:nvPicPr>
                      <p:cNvPr id="0" name="图片 3132"/>
                      <p:cNvPicPr/>
                      <p:nvPr/>
                    </p:nvPicPr>
                    <p:blipFill>
                      <a:blip r:embed="rId4"/>
                      <a:stretch>
                        <a:fillRect/>
                      </a:stretch>
                    </p:blipFill>
                    <p:spPr>
                      <a:xfrm>
                        <a:off x="2216150" y="3575050"/>
                        <a:ext cx="2659380" cy="751205"/>
                      </a:xfrm>
                      <a:prstGeom prst="rect">
                        <a:avLst/>
                      </a:prstGeom>
                      <a:noFill/>
                      <a:ln w="38100">
                        <a:noFill/>
                        <a:miter/>
                      </a:ln>
                    </p:spPr>
                  </p:pic>
                </p:oleObj>
              </mc:Fallback>
            </mc:AlternateContent>
          </a:graphicData>
        </a:graphic>
      </p:graphicFrame>
      <p:graphicFrame>
        <p:nvGraphicFramePr>
          <p:cNvPr id="34820" name="对象 9">
            <a:hlinkClick r:id="" action="ppaction://ole?verb=0"/>
          </p:cNvPr>
          <p:cNvGraphicFramePr>
            <a:graphicFrameLocks noChangeAspect="1"/>
          </p:cNvGraphicFramePr>
          <p:nvPr/>
        </p:nvGraphicFramePr>
        <p:xfrm>
          <a:off x="3913505" y="4326255"/>
          <a:ext cx="1272540" cy="857885"/>
        </p:xfrm>
        <a:graphic>
          <a:graphicData uri="http://schemas.openxmlformats.org/presentationml/2006/ole">
            <mc:AlternateContent xmlns:mc="http://schemas.openxmlformats.org/markup-compatibility/2006">
              <mc:Choice xmlns:v="urn:schemas-microsoft-com:vml" Requires="v">
                <p:oleObj spid="_x0000_s24878" r:id="rId5" imgW="624840" imgH="421005" progId="Equation.KSEE3">
                  <p:embed/>
                </p:oleObj>
              </mc:Choice>
              <mc:Fallback>
                <p:oleObj r:id="rId5" imgW="624840" imgH="421005" progId="Equation.KSEE3">
                  <p:embed/>
                  <p:pic>
                    <p:nvPicPr>
                      <p:cNvPr id="0" name="图片 3133"/>
                      <p:cNvPicPr/>
                      <p:nvPr/>
                    </p:nvPicPr>
                    <p:blipFill>
                      <a:blip r:embed="rId6"/>
                      <a:stretch>
                        <a:fillRect/>
                      </a:stretch>
                    </p:blipFill>
                    <p:spPr>
                      <a:xfrm>
                        <a:off x="3913505" y="4326255"/>
                        <a:ext cx="1272540" cy="857885"/>
                      </a:xfrm>
                      <a:prstGeom prst="rect">
                        <a:avLst/>
                      </a:prstGeom>
                      <a:noFill/>
                      <a:ln w="38100">
                        <a:noFill/>
                        <a:miter/>
                      </a:ln>
                    </p:spPr>
                  </p:pic>
                </p:oleObj>
              </mc:Fallback>
            </mc:AlternateContent>
          </a:graphicData>
        </a:graphic>
      </p:graphicFrame>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7"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8"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graphicFrame>
        <p:nvGraphicFramePr>
          <p:cNvPr id="35842" name="对象 6">
            <a:hlinkClick r:id="" action="ppaction://ole?verb=0"/>
          </p:cNvPr>
          <p:cNvGraphicFramePr>
            <a:graphicFrameLocks noChangeAspect="1"/>
          </p:cNvGraphicFramePr>
          <p:nvPr>
            <p:extLst>
              <p:ext uri="{D42A27DB-BD31-4B8C-83A1-F6EECF244321}">
                <p14:modId xmlns:p14="http://schemas.microsoft.com/office/powerpoint/2010/main" val="1139502701"/>
              </p:ext>
            </p:extLst>
          </p:nvPr>
        </p:nvGraphicFramePr>
        <p:xfrm>
          <a:off x="1308100" y="5330014"/>
          <a:ext cx="7433310" cy="895350"/>
        </p:xfrm>
        <a:graphic>
          <a:graphicData uri="http://schemas.openxmlformats.org/presentationml/2006/ole">
            <mc:AlternateContent xmlns:mc="http://schemas.openxmlformats.org/markup-compatibility/2006">
              <mc:Choice xmlns:v="urn:schemas-microsoft-com:vml" Requires="v">
                <p:oleObj spid="_x0000_s24879" r:id="rId9" imgW="3834765" imgH="431800" progId="Equation.KSEE3">
                  <p:embed/>
                </p:oleObj>
              </mc:Choice>
              <mc:Fallback>
                <p:oleObj r:id="rId9" imgW="3834765" imgH="431800" progId="Equation.KSEE3">
                  <p:embed/>
                  <p:pic>
                    <p:nvPicPr>
                      <p:cNvPr id="0" name="图片 3134"/>
                      <p:cNvPicPr/>
                      <p:nvPr/>
                    </p:nvPicPr>
                    <p:blipFill>
                      <a:blip r:embed="rId10"/>
                      <a:stretch>
                        <a:fillRect/>
                      </a:stretch>
                    </p:blipFill>
                    <p:spPr>
                      <a:xfrm>
                        <a:off x="1308100" y="5330014"/>
                        <a:ext cx="7433310" cy="895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sz="half" idx="1"/>
          </p:nvPr>
        </p:nvSpPr>
        <p:spPr>
          <a:xfrm>
            <a:off x="984250" y="2397760"/>
            <a:ext cx="9463405" cy="4798695"/>
          </a:xfrm>
        </p:spPr>
        <p:txBody>
          <a:bodyPr anchor="t"/>
          <a:lstStyle/>
          <a:p>
            <a:pPr marL="0" indent="0">
              <a:lnSpc>
                <a:spcPct val="130000"/>
              </a:lnSpc>
              <a:buNone/>
            </a:pPr>
            <a:r>
              <a:rPr lang="zh-CN" altLang="en-US" sz="2800" b="1" kern="1200">
                <a:solidFill>
                  <a:schemeClr val="tx1"/>
                </a:solidFill>
                <a:latin typeface="Times New Roman" panose="02020603050405020304" charset="0"/>
                <a:ea typeface="楷体" panose="02010609060101010101" charset="-122"/>
              </a:rPr>
              <a:t>熵</a:t>
            </a:r>
            <a:r>
              <a:rPr lang="zh-CN" altLang="en-US" sz="2800" kern="1200">
                <a:solidFill>
                  <a:schemeClr val="tx1"/>
                </a:solidFill>
                <a:latin typeface="Times New Roman" panose="02020603050405020304" charset="0"/>
                <a:ea typeface="楷体" panose="02010609060101010101" charset="-122"/>
              </a:rPr>
              <a:t>的含义有以下几个层面：</a:t>
            </a:r>
          </a:p>
          <a:p>
            <a:pPr marL="457200" lvl="1" indent="0">
              <a:lnSpc>
                <a:spcPct val="130000"/>
              </a:lnSpc>
              <a:spcBef>
                <a:spcPts val="25"/>
              </a:spcBef>
              <a:buNone/>
            </a:pPr>
            <a:r>
              <a:rPr lang="en-US" altLang="zh-CN" sz="2400" kern="1200">
                <a:solidFill>
                  <a:schemeClr val="tx1"/>
                </a:solidFill>
                <a:latin typeface="Times New Roman" panose="02020603050405020304" charset="0"/>
                <a:ea typeface="楷体" panose="02010609060101010101" charset="-122"/>
              </a:rPr>
              <a:t>1)</a:t>
            </a:r>
            <a:r>
              <a:rPr lang="zh-CN" altLang="en-US" sz="2400" kern="1200">
                <a:solidFill>
                  <a:schemeClr val="tx1"/>
                </a:solidFill>
                <a:latin typeface="Times New Roman" panose="02020603050405020304" charset="0"/>
                <a:ea typeface="楷体" panose="02010609060101010101" charset="-122"/>
              </a:rPr>
              <a:t>事情发生前，表示随机变量取值的不确定性</a:t>
            </a:r>
          </a:p>
          <a:p>
            <a:pPr marL="457200" lvl="1" indent="0">
              <a:lnSpc>
                <a:spcPct val="130000"/>
              </a:lnSpc>
              <a:spcBef>
                <a:spcPts val="25"/>
              </a:spcBef>
              <a:buNone/>
            </a:pPr>
            <a:r>
              <a:rPr lang="en-US" altLang="zh-CN" sz="2400" kern="1200">
                <a:solidFill>
                  <a:schemeClr val="tx1"/>
                </a:solidFill>
                <a:latin typeface="Times New Roman" panose="02020603050405020304" charset="0"/>
                <a:ea typeface="楷体" panose="02010609060101010101" charset="-122"/>
              </a:rPr>
              <a:t>2)</a:t>
            </a:r>
            <a:r>
              <a:rPr lang="zh-CN" altLang="en-US" sz="2400" kern="1200">
                <a:solidFill>
                  <a:schemeClr val="tx1"/>
                </a:solidFill>
                <a:latin typeface="Times New Roman" panose="02020603050405020304" charset="0"/>
                <a:ea typeface="楷体" panose="02010609060101010101" charset="-122"/>
              </a:rPr>
              <a:t>发生事件后，表示平均每个事件</a:t>
            </a:r>
            <a:r>
              <a:rPr lang="en-US" altLang="zh-CN" sz="2400" kern="1200">
                <a:solidFill>
                  <a:schemeClr val="tx1"/>
                </a:solidFill>
                <a:latin typeface="Times New Roman" panose="02020603050405020304" charset="0"/>
                <a:ea typeface="楷体" panose="02010609060101010101" charset="-122"/>
              </a:rPr>
              <a:t>(</a:t>
            </a:r>
            <a:r>
              <a:rPr lang="zh-CN" altLang="en-US" sz="2400" kern="1200">
                <a:solidFill>
                  <a:schemeClr val="tx1"/>
                </a:solidFill>
                <a:latin typeface="Times New Roman" panose="02020603050405020304" charset="0"/>
                <a:ea typeface="楷体" panose="02010609060101010101" charset="-122"/>
              </a:rPr>
              <a:t>符号</a:t>
            </a:r>
            <a:r>
              <a:rPr lang="en-US" altLang="zh-CN" sz="2400" kern="1200">
                <a:solidFill>
                  <a:schemeClr val="tx1"/>
                </a:solidFill>
                <a:latin typeface="Times New Roman" panose="02020603050405020304" charset="0"/>
                <a:ea typeface="楷体" panose="02010609060101010101" charset="-122"/>
              </a:rPr>
              <a:t>)</a:t>
            </a:r>
            <a:r>
              <a:rPr lang="zh-CN" altLang="en-US" sz="2400" kern="1200">
                <a:solidFill>
                  <a:schemeClr val="tx1"/>
                </a:solidFill>
                <a:latin typeface="Times New Roman" panose="02020603050405020304" charset="0"/>
                <a:ea typeface="楷体" panose="02010609060101010101" charset="-122"/>
              </a:rPr>
              <a:t>携带的信息量</a:t>
            </a:r>
          </a:p>
          <a:p>
            <a:pPr marL="457200" lvl="1" indent="0">
              <a:lnSpc>
                <a:spcPct val="130000"/>
              </a:lnSpc>
              <a:spcBef>
                <a:spcPts val="25"/>
              </a:spcBef>
              <a:buNone/>
            </a:pPr>
            <a:r>
              <a:rPr lang="en-US" altLang="zh-CN" sz="2400" kern="1200">
                <a:solidFill>
                  <a:schemeClr val="tx1"/>
                </a:solidFill>
                <a:latin typeface="Times New Roman" panose="02020603050405020304" charset="0"/>
                <a:ea typeface="楷体" panose="02010609060101010101" charset="-122"/>
              </a:rPr>
              <a:t>3)</a:t>
            </a:r>
            <a:r>
              <a:rPr lang="zh-CN" altLang="en-US" sz="2400" kern="1200">
                <a:solidFill>
                  <a:schemeClr val="tx1"/>
                </a:solidFill>
                <a:latin typeface="Times New Roman" panose="02020603050405020304" charset="0"/>
                <a:ea typeface="楷体" panose="02010609060101010101" charset="-122"/>
              </a:rPr>
              <a:t>表示随机变量随机性的大小</a:t>
            </a:r>
          </a:p>
          <a:p>
            <a:pPr marL="457200" lvl="1" indent="0">
              <a:lnSpc>
                <a:spcPct val="130000"/>
              </a:lnSpc>
              <a:spcBef>
                <a:spcPts val="25"/>
              </a:spcBef>
              <a:buNone/>
            </a:pPr>
            <a:r>
              <a:rPr lang="en-US" altLang="zh-CN" sz="2400" kern="1200">
                <a:solidFill>
                  <a:schemeClr val="tx1"/>
                </a:solidFill>
                <a:latin typeface="Times New Roman" panose="02020603050405020304" charset="0"/>
                <a:ea typeface="楷体" panose="02010609060101010101" charset="-122"/>
              </a:rPr>
              <a:t>4)</a:t>
            </a:r>
            <a:r>
              <a:rPr lang="zh-CN" altLang="en-US" sz="2400" kern="1200">
                <a:solidFill>
                  <a:schemeClr val="tx1"/>
                </a:solidFill>
                <a:latin typeface="Times New Roman" panose="02020603050405020304" charset="0"/>
                <a:ea typeface="楷体" panose="02010609060101010101" charset="-122"/>
              </a:rPr>
              <a:t>当事件发生后，不确定性就被解除，熵是解除随机变量不确定性平均所需的信息量。</a:t>
            </a:r>
            <a:r>
              <a:rPr lang="zh-CN" altLang="en-US" sz="2400" b="1">
                <a:solidFill>
                  <a:schemeClr val="tx1"/>
                </a:solidFill>
                <a:latin typeface="Times New Roman" panose="02020603050405020304" charset="0"/>
                <a:ea typeface="楷体" panose="02010609060101010101" charset="-122"/>
                <a:sym typeface="+mn-ea"/>
              </a:rPr>
              <a:t>熵不依赖于随机变量的实际取值，而仅依赖于其概率分布，且与概率分布的顺序无关。</a:t>
            </a:r>
            <a:endParaRPr lang="zh-CN" altLang="en-US" sz="2400" b="1" kern="1200">
              <a:solidFill>
                <a:schemeClr val="tx1"/>
              </a:solidFill>
              <a:latin typeface="Times New Roman" panose="02020603050405020304" charset="0"/>
              <a:ea typeface="楷体" panose="02010609060101010101" charset="-122"/>
              <a:sym typeface="+mn-ea"/>
            </a:endParaRPr>
          </a:p>
          <a:p>
            <a:pPr marL="457200" lvl="1" indent="0">
              <a:lnSpc>
                <a:spcPct val="120000"/>
              </a:lnSpc>
              <a:spcBef>
                <a:spcPts val="25"/>
              </a:spcBef>
              <a:buNone/>
            </a:pPr>
            <a:endParaRPr lang="zh-CN" altLang="en-US" sz="2800" b="1" kern="1200">
              <a:latin typeface="Times New Roman" panose="02020603050405020304" charset="0"/>
              <a:ea typeface="楷体" panose="02010609060101010101" charset="-122"/>
            </a:endParaRPr>
          </a:p>
        </p:txBody>
      </p:sp>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3"/>
          <p:cNvSpPr txBox="1"/>
          <p:nvPr/>
        </p:nvSpPr>
        <p:spPr>
          <a:xfrm>
            <a:off x="913130" y="2280920"/>
            <a:ext cx="9587230" cy="1005840"/>
          </a:xfrm>
          <a:prstGeom prst="rect">
            <a:avLst/>
          </a:prstGeom>
          <a:noFill/>
          <a:ln w="9525">
            <a:noFill/>
          </a:ln>
        </p:spPr>
        <p:txBody>
          <a:bodyPr wrap="square" anchor="t">
            <a:spAutoFit/>
          </a:bodyPr>
          <a:lstStyle/>
          <a:p>
            <a:pPr lvl="0" indent="0"/>
            <a:r>
              <a:rPr lang="zh-CN" altLang="en-US" sz="3200">
                <a:solidFill>
                  <a:srgbClr val="FF0000"/>
                </a:solidFill>
                <a:latin typeface="楷体" panose="02010609060101010101" charset="-122"/>
                <a:ea typeface="楷体" panose="02010609060101010101" charset="-122"/>
                <a:sym typeface="宋体" panose="02010600030101010101" pitchFamily="2" charset="-122"/>
              </a:rPr>
              <a:t>实例</a:t>
            </a:r>
            <a:r>
              <a:rPr lang="en-US" altLang="zh-CN" sz="3200">
                <a:solidFill>
                  <a:srgbClr val="FF0000"/>
                </a:solidFill>
                <a:latin typeface="Times New Roman" panose="02020603050405020304" charset="0"/>
                <a:ea typeface="楷体" panose="02010609060101010101" charset="-122"/>
                <a:sym typeface="宋体" panose="02010600030101010101" pitchFamily="2" charset="-122"/>
              </a:rPr>
              <a:t>1</a:t>
            </a:r>
            <a:r>
              <a:rPr lang="zh-CN" altLang="en-US" sz="3200">
                <a:solidFill>
                  <a:srgbClr val="FF0000"/>
                </a:solidFill>
                <a:latin typeface="楷体" panose="02010609060101010101" charset="-122"/>
                <a:ea typeface="楷体" panose="02010609060101010101" charset="-122"/>
                <a:sym typeface="宋体" panose="02010600030101010101" pitchFamily="2" charset="-122"/>
              </a:rPr>
              <a:t>：</a:t>
            </a:r>
            <a:r>
              <a:rPr lang="en-US" altLang="zh-CN" sz="2800">
                <a:latin typeface="Times New Roman" panose="02020603050405020304" charset="0"/>
                <a:ea typeface="楷体" panose="02010609060101010101" charset="-122"/>
                <a:sym typeface="宋体" panose="02010600030101010101" pitchFamily="2" charset="-122"/>
              </a:rPr>
              <a:t>1</a:t>
            </a:r>
            <a:r>
              <a:rPr lang="zh-CN" altLang="en-US" sz="2800">
                <a:latin typeface="Times New Roman" panose="02020603050405020304" charset="0"/>
                <a:ea typeface="楷体" panose="02010609060101010101" charset="-122"/>
                <a:sym typeface="宋体" panose="02010600030101010101" pitchFamily="2" charset="-122"/>
              </a:rPr>
              <a:t>台黑白电视格点数是</a:t>
            </a:r>
            <a:r>
              <a:rPr lang="en-US" altLang="zh-CN" sz="2800">
                <a:latin typeface="Times New Roman" panose="02020603050405020304" charset="0"/>
                <a:ea typeface="楷体" panose="02010609060101010101" charset="-122"/>
                <a:sym typeface="宋体" panose="02010600030101010101" pitchFamily="2" charset="-122"/>
              </a:rPr>
              <a:t>(</a:t>
            </a:r>
            <a:r>
              <a:rPr lang="zh-CN" altLang="en-US" sz="2800">
                <a:latin typeface="Times New Roman" panose="02020603050405020304" charset="0"/>
                <a:ea typeface="楷体" panose="02010609060101010101" charset="-122"/>
                <a:sym typeface="宋体" panose="02010600030101010101" pitchFamily="2" charset="-122"/>
              </a:rPr>
              <a:t>像素数</a:t>
            </a:r>
            <a:r>
              <a:rPr lang="en-US" altLang="zh-CN" sz="2800">
                <a:latin typeface="Times New Roman" panose="02020603050405020304" charset="0"/>
                <a:ea typeface="楷体" panose="02010609060101010101" charset="-122"/>
                <a:sym typeface="宋体" panose="02010600030101010101" pitchFamily="2" charset="-122"/>
              </a:rPr>
              <a:t>)500×600</a:t>
            </a:r>
            <a:r>
              <a:rPr lang="zh-CN" altLang="en-US" sz="2800">
                <a:latin typeface="Times New Roman" panose="02020603050405020304" charset="0"/>
                <a:ea typeface="楷体" panose="02010609060101010101" charset="-122"/>
                <a:sym typeface="宋体" panose="02010600030101010101" pitchFamily="2" charset="-122"/>
              </a:rPr>
              <a:t>，每个点灰度等级为</a:t>
            </a:r>
            <a:r>
              <a:rPr lang="en-US" altLang="zh-CN" sz="2800">
                <a:latin typeface="Times New Roman" panose="02020603050405020304" charset="0"/>
                <a:ea typeface="楷体" panose="02010609060101010101" charset="-122"/>
                <a:sym typeface="宋体" panose="02010600030101010101" pitchFamily="2" charset="-122"/>
              </a:rPr>
              <a:t>10,</a:t>
            </a:r>
            <a:r>
              <a:rPr lang="zh-CN" altLang="en-US" sz="2800">
                <a:latin typeface="Times New Roman" panose="02020603050405020304" charset="0"/>
                <a:ea typeface="楷体" panose="02010609060101010101" charset="-122"/>
                <a:sym typeface="宋体" panose="02010600030101010101" pitchFamily="2" charset="-122"/>
              </a:rPr>
              <a:t>计算每个画面包含的平均信息熵？</a:t>
            </a:r>
          </a:p>
        </p:txBody>
      </p:sp>
      <p:sp>
        <p:nvSpPr>
          <p:cNvPr id="39939" name="文本框 7"/>
          <p:cNvSpPr txBox="1"/>
          <p:nvPr/>
        </p:nvSpPr>
        <p:spPr>
          <a:xfrm>
            <a:off x="913109" y="3455009"/>
            <a:ext cx="8895101" cy="1859280"/>
          </a:xfrm>
          <a:prstGeom prst="rect">
            <a:avLst/>
          </a:prstGeom>
          <a:noFill/>
          <a:ln w="9525">
            <a:noFill/>
          </a:ln>
        </p:spPr>
        <p:txBody>
          <a:bodyPr wrap="square" anchor="t">
            <a:spAutoFit/>
          </a:bodyPr>
          <a:lstStyle/>
          <a:p>
            <a:pPr lvl="0" indent="0"/>
            <a:r>
              <a:rPr lang="zh-CN" altLang="en-US" sz="3200">
                <a:solidFill>
                  <a:srgbClr val="FF0000"/>
                </a:solidFill>
                <a:latin typeface="楷体" panose="02010609060101010101" charset="-122"/>
                <a:ea typeface="楷体" panose="02010609060101010101" charset="-122"/>
                <a:sym typeface="宋体" panose="02010600030101010101" pitchFamily="2" charset="-122"/>
              </a:rPr>
              <a:t>解</a:t>
            </a:r>
            <a:r>
              <a:rPr lang="en-US" altLang="zh-CN" sz="3200">
                <a:solidFill>
                  <a:srgbClr val="FF0000"/>
                </a:solidFill>
                <a:latin typeface="楷体" panose="02010609060101010101" charset="-122"/>
                <a:ea typeface="楷体" panose="02010609060101010101" charset="-122"/>
                <a:sym typeface="宋体" panose="02010600030101010101" pitchFamily="2" charset="-122"/>
              </a:rPr>
              <a:t>:</a:t>
            </a:r>
          </a:p>
          <a:p>
            <a:pPr lvl="0" indent="0"/>
            <a:r>
              <a:rPr lang="zh-CN" altLang="en-US" sz="2800">
                <a:solidFill>
                  <a:srgbClr val="FF0000"/>
                </a:solidFill>
                <a:latin typeface="楷体" panose="02010609060101010101" charset="-122"/>
                <a:ea typeface="楷体" panose="02010609060101010101" charset="-122"/>
                <a:sym typeface="宋体" panose="02010600030101010101" pitchFamily="2" charset="-122"/>
              </a:rPr>
              <a:t>格点数：</a:t>
            </a:r>
            <a:r>
              <a:rPr lang="en-US" altLang="zh-CN" sz="2800">
                <a:latin typeface="Times New Roman" panose="02020603050405020304" charset="0"/>
                <a:ea typeface="楷体" panose="02010609060101010101" charset="-122"/>
                <a:sym typeface="宋体" panose="02010600030101010101" pitchFamily="2" charset="-122"/>
              </a:rPr>
              <a:t>500×600=3×10</a:t>
            </a:r>
            <a:r>
              <a:rPr lang="en-US" altLang="zh-CN" sz="2800" baseline="30000">
                <a:latin typeface="Times New Roman" panose="02020603050405020304" charset="0"/>
                <a:ea typeface="楷体" panose="02010609060101010101" charset="-122"/>
                <a:sym typeface="宋体" panose="02010600030101010101" pitchFamily="2" charset="-122"/>
              </a:rPr>
              <a:t>5</a:t>
            </a:r>
          </a:p>
          <a:p>
            <a:pPr lvl="0" indent="0"/>
            <a:r>
              <a:rPr lang="zh-CN" altLang="en-US" sz="2800">
                <a:solidFill>
                  <a:srgbClr val="FF0000"/>
                </a:solidFill>
                <a:latin typeface="楷体" panose="02010609060101010101" charset="-122"/>
                <a:ea typeface="楷体" panose="02010609060101010101" charset="-122"/>
                <a:sym typeface="宋体" panose="02010600030101010101" pitchFamily="2" charset="-122"/>
              </a:rPr>
              <a:t>每个格点：</a:t>
            </a:r>
            <a:r>
              <a:rPr lang="en-US" altLang="zh-CN" sz="2800">
                <a:latin typeface="Times New Roman" panose="02020603050405020304" charset="0"/>
                <a:ea typeface="楷体" panose="02010609060101010101" charset="-122"/>
                <a:sym typeface="宋体" panose="02010600030101010101" pitchFamily="2" charset="-122"/>
              </a:rPr>
              <a:t>为10个灰度等级</a:t>
            </a:r>
          </a:p>
          <a:p>
            <a:pPr lvl="0" indent="0"/>
            <a:r>
              <a:rPr lang="zh-CN" altLang="en-US" sz="2800">
                <a:solidFill>
                  <a:srgbClr val="FF0000"/>
                </a:solidFill>
                <a:latin typeface="Times New Roman" panose="02020603050405020304" charset="0"/>
                <a:ea typeface="楷体" panose="02010609060101010101" charset="-122"/>
                <a:sym typeface="宋体" panose="02010600030101010101" pitchFamily="2" charset="-122"/>
              </a:rPr>
              <a:t>画面等概率出现：</a:t>
            </a:r>
            <a:r>
              <a:rPr lang="en-US" altLang="zh-CN" sz="2400">
                <a:latin typeface="Times New Roman" panose="02020603050405020304" charset="0"/>
                <a:ea typeface="楷体" panose="02010609060101010101" charset="-122"/>
                <a:sym typeface="宋体" panose="02010600030101010101" pitchFamily="2" charset="-122"/>
              </a:rPr>
              <a:t>10</a:t>
            </a:r>
            <a:r>
              <a:rPr lang="en-US" altLang="zh-CN" sz="2400" baseline="30000">
                <a:latin typeface="Times New Roman" panose="02020603050405020304" charset="0"/>
                <a:ea typeface="楷体" panose="02010609060101010101" charset="-122"/>
                <a:sym typeface="宋体" panose="02010600030101010101" pitchFamily="2" charset="-122"/>
              </a:rPr>
              <a:t>30000</a:t>
            </a:r>
            <a:r>
              <a:rPr lang="en-US" altLang="zh-CN" sz="2400">
                <a:latin typeface="Times New Roman" panose="02020603050405020304" charset="0"/>
                <a:ea typeface="楷体" panose="02010609060101010101" charset="-122"/>
                <a:sym typeface="宋体" panose="02010600030101010101" pitchFamily="2" charset="-122"/>
              </a:rPr>
              <a:t>,   </a:t>
            </a:r>
            <a:r>
              <a:rPr lang="en-US" altLang="zh-CN" sz="2400" i="1">
                <a:latin typeface="Times New Roman" panose="02020603050405020304" charset="0"/>
                <a:ea typeface="楷体" panose="02010609060101010101" charset="-122"/>
                <a:sym typeface="宋体" panose="02010600030101010101" pitchFamily="2" charset="-122"/>
              </a:rPr>
              <a:t>p</a:t>
            </a:r>
            <a:r>
              <a:rPr lang="en-US" altLang="zh-CN" sz="2400">
                <a:latin typeface="Times New Roman" panose="02020603050405020304" charset="0"/>
                <a:ea typeface="楷体" panose="02010609060101010101" charset="-122"/>
                <a:sym typeface="宋体" panose="02010600030101010101" pitchFamily="2" charset="-122"/>
              </a:rPr>
              <a:t>=10</a:t>
            </a:r>
            <a:r>
              <a:rPr lang="en-US" altLang="zh-CN" sz="2400" baseline="30000">
                <a:latin typeface="Times New Roman" panose="02020603050405020304" charset="0"/>
                <a:ea typeface="楷体" panose="02010609060101010101" charset="-122"/>
                <a:sym typeface="宋体" panose="02010600030101010101" pitchFamily="2" charset="-122"/>
              </a:rPr>
              <a:t>-30000</a:t>
            </a:r>
            <a:endParaRPr lang="en-US" altLang="zh-CN" sz="2400" baseline="30000">
              <a:solidFill>
                <a:srgbClr val="FF0000"/>
              </a:solidFill>
              <a:latin typeface="Times New Roman" panose="02020603050405020304" charset="0"/>
              <a:ea typeface="楷体" panose="02010609060101010101" charset="-122"/>
              <a:sym typeface="宋体" panose="02010600030101010101" pitchFamily="2" charset="-122"/>
            </a:endParaRPr>
          </a:p>
        </p:txBody>
      </p:sp>
      <p:graphicFrame>
        <p:nvGraphicFramePr>
          <p:cNvPr id="39940" name="对象 8">
            <a:hlinkClick r:id="" action="ppaction://ole?verb=0"/>
          </p:cNvPr>
          <p:cNvGraphicFramePr>
            <a:graphicFrameLocks noChangeAspect="1"/>
          </p:cNvGraphicFramePr>
          <p:nvPr/>
        </p:nvGraphicFramePr>
        <p:xfrm>
          <a:off x="1838960" y="5314315"/>
          <a:ext cx="5183505" cy="483870"/>
        </p:xfrm>
        <a:graphic>
          <a:graphicData uri="http://schemas.openxmlformats.org/presentationml/2006/ole">
            <mc:AlternateContent xmlns:mc="http://schemas.openxmlformats.org/markup-compatibility/2006">
              <mc:Choice xmlns:v="urn:schemas-microsoft-com:vml" Requires="v">
                <p:oleObj spid="_x0000_s25701" name="公式" r:id="rId4" imgW="2451100" imgH="228600" progId="Equation.3">
                  <p:embed/>
                </p:oleObj>
              </mc:Choice>
              <mc:Fallback>
                <p:oleObj name="公式" r:id="rId4" imgW="2451100" imgH="228600" progId="Equation.3">
                  <p:embed/>
                  <p:pic>
                    <p:nvPicPr>
                      <p:cNvPr id="0" name="图片 3135"/>
                      <p:cNvPicPr/>
                      <p:nvPr/>
                    </p:nvPicPr>
                    <p:blipFill>
                      <a:blip r:embed="rId5"/>
                      <a:stretch>
                        <a:fillRect/>
                      </a:stretch>
                    </p:blipFill>
                    <p:spPr>
                      <a:xfrm>
                        <a:off x="1838960" y="5314315"/>
                        <a:ext cx="5183505" cy="483870"/>
                      </a:xfrm>
                      <a:prstGeom prst="rect">
                        <a:avLst/>
                      </a:prstGeom>
                      <a:noFill/>
                      <a:ln w="38100">
                        <a:noFill/>
                        <a:miter/>
                      </a:ln>
                    </p:spPr>
                  </p:pic>
                </p:oleObj>
              </mc:Fallback>
            </mc:AlternateContent>
          </a:graphicData>
        </a:graphic>
      </p:graphicFrame>
      <p:grpSp>
        <p:nvGrpSpPr>
          <p:cNvPr id="12" name="组合 11"/>
          <p:cNvGrpSpPr/>
          <p:nvPr/>
        </p:nvGrpSpPr>
        <p:grpSpPr>
          <a:xfrm>
            <a:off x="-12700" y="-1079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6"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7"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7"/>
          <p:cNvPicPr>
            <a:picLocks noChangeAspect="1"/>
          </p:cNvPicPr>
          <p:nvPr/>
        </p:nvPicPr>
        <p:blipFill>
          <a:blip r:embed="rId2"/>
          <a:stretch>
            <a:fillRect/>
          </a:stretch>
        </p:blipFill>
        <p:spPr>
          <a:xfrm>
            <a:off x="2649220" y="2083435"/>
            <a:ext cx="5394325" cy="3858260"/>
          </a:xfrm>
          <a:prstGeom prst="rect">
            <a:avLst/>
          </a:prstGeom>
          <a:noFill/>
          <a:ln w="9525">
            <a:noFill/>
          </a:ln>
        </p:spPr>
      </p:pic>
      <p:grpSp>
        <p:nvGrpSpPr>
          <p:cNvPr id="12" name="组合 11"/>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1)</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文本占位符 208898"/>
          <p:cNvSpPr>
            <a:spLocks noGrp="1"/>
          </p:cNvSpPr>
          <p:nvPr/>
        </p:nvSpPr>
        <p:spPr>
          <a:xfrm>
            <a:off x="1026160" y="2298065"/>
            <a:ext cx="9467850" cy="2032635"/>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rPr>
              <a:t>定义</a:t>
            </a:r>
            <a:r>
              <a:rPr lang="en-US" altLang="zh-CN" sz="2800" dirty="0">
                <a:latin typeface="Times New Roman" panose="02020603050405020304" charset="0"/>
                <a:ea typeface="楷体" panose="02010609060101010101" charset="-122"/>
              </a:rPr>
              <a:t>.</a:t>
            </a:r>
            <a:r>
              <a:rPr lang="zh-CN" altLang="en-US" sz="2800" dirty="0">
                <a:latin typeface="Times New Roman" panose="02020603050405020304" charset="0"/>
                <a:ea typeface="楷体" panose="02010609060101010101" charset="-122"/>
              </a:rPr>
              <a:t>设一对随机变量</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X,Y</a:t>
            </a:r>
            <a:r>
              <a:rPr lang="en-US" altLang="zh-CN" sz="2800" dirty="0">
                <a:latin typeface="Times New Roman" panose="02020603050405020304" charset="0"/>
                <a:ea typeface="楷体" panose="02010609060101010101" charset="-122"/>
              </a:rPr>
              <a:t>)</a:t>
            </a:r>
            <a:r>
              <a:rPr lang="zh-CN" altLang="en-US" sz="2800" dirty="0">
                <a:latin typeface="Times New Roman" panose="02020603050405020304" charset="0"/>
                <a:ea typeface="楷体" panose="02010609060101010101" charset="-122"/>
              </a:rPr>
              <a:t>的联合分布</a:t>
            </a:r>
          </a:p>
          <a:p>
            <a:pPr lvl="0" indent="0">
              <a:spcBef>
                <a:spcPct val="20000"/>
              </a:spcBef>
              <a:buClr>
                <a:schemeClr val="accent1"/>
              </a:buClr>
              <a:buFont typeface="Wingdings" panose="05000000000000000000" pitchFamily="2" charset="2"/>
              <a:buNone/>
            </a:pPr>
            <a:endParaRPr lang="zh-CN" altLang="en-US" sz="2400" dirty="0">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r>
              <a:rPr lang="zh-CN" altLang="zh-CN" sz="2800" dirty="0">
                <a:latin typeface="Times New Roman" panose="02020603050405020304" charset="0"/>
                <a:ea typeface="楷体" panose="02010609060101010101" charset="-122"/>
              </a:rPr>
              <a:t>则</a:t>
            </a:r>
            <a:r>
              <a:rPr lang="zh-CN" altLang="zh-CN" sz="2800" b="1" dirty="0">
                <a:solidFill>
                  <a:srgbClr val="FF0000"/>
                </a:solidFill>
                <a:latin typeface="Times New Roman" panose="02020603050405020304" charset="0"/>
                <a:ea typeface="楷体" panose="02010609060101010101" charset="-122"/>
              </a:rPr>
              <a:t>联合熵</a:t>
            </a:r>
            <a:r>
              <a:rPr lang="zh-CN" altLang="zh-CN" sz="2800" dirty="0">
                <a:latin typeface="Times New Roman" panose="02020603050405020304" charset="0"/>
                <a:ea typeface="楷体" panose="02010609060101010101" charset="-122"/>
              </a:rPr>
              <a:t>的定义：</a:t>
            </a:r>
          </a:p>
          <a:p>
            <a:pPr lvl="0" indent="0">
              <a:spcBef>
                <a:spcPct val="20000"/>
              </a:spcBef>
              <a:buClr>
                <a:schemeClr val="accent1"/>
              </a:buClr>
              <a:buFont typeface="Wingdings" panose="05000000000000000000" pitchFamily="2" charset="2"/>
              <a:buNone/>
            </a:pPr>
            <a:endParaRPr lang="zh-CN" altLang="zh-CN" sz="2400" dirty="0">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endParaRPr lang="zh-CN" altLang="zh-CN" sz="2000" dirty="0">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r>
              <a:rPr lang="zh-CN" altLang="zh-CN" sz="2800" dirty="0">
                <a:latin typeface="Times New Roman" panose="02020603050405020304" charset="0"/>
                <a:ea typeface="楷体" panose="02010609060101010101" charset="-122"/>
              </a:rPr>
              <a:t>可以简化为数学期望形式</a:t>
            </a:r>
          </a:p>
        </p:txBody>
      </p:sp>
      <p:graphicFrame>
        <p:nvGraphicFramePr>
          <p:cNvPr id="45060" name="对象 1">
            <a:hlinkClick r:id="" action="ppaction://ole?verb=0"/>
          </p:cNvPr>
          <p:cNvGraphicFramePr>
            <a:graphicFrameLocks noChangeAspect="1"/>
          </p:cNvGraphicFramePr>
          <p:nvPr/>
        </p:nvGraphicFramePr>
        <p:xfrm>
          <a:off x="1940560" y="2725420"/>
          <a:ext cx="5767705" cy="524510"/>
        </p:xfrm>
        <a:graphic>
          <a:graphicData uri="http://schemas.openxmlformats.org/presentationml/2006/ole">
            <mc:AlternateContent xmlns:mc="http://schemas.openxmlformats.org/markup-compatibility/2006">
              <mc:Choice xmlns:v="urn:schemas-microsoft-com:vml" Requires="v">
                <p:oleObj spid="_x0000_s26925" r:id="rId4" imgW="2374265" imgH="215900" progId="Equation.KSEE3">
                  <p:embed/>
                </p:oleObj>
              </mc:Choice>
              <mc:Fallback>
                <p:oleObj r:id="rId4" imgW="2374265" imgH="215900" progId="Equation.KSEE3">
                  <p:embed/>
                  <p:pic>
                    <p:nvPicPr>
                      <p:cNvPr id="0" name="图片 3146"/>
                      <p:cNvPicPr/>
                      <p:nvPr/>
                    </p:nvPicPr>
                    <p:blipFill>
                      <a:blip r:embed="rId5"/>
                      <a:stretch>
                        <a:fillRect/>
                      </a:stretch>
                    </p:blipFill>
                    <p:spPr>
                      <a:xfrm>
                        <a:off x="1940560" y="2725420"/>
                        <a:ext cx="5767705" cy="524510"/>
                      </a:xfrm>
                      <a:prstGeom prst="rect">
                        <a:avLst/>
                      </a:prstGeom>
                      <a:noFill/>
                      <a:ln w="38100">
                        <a:noFill/>
                        <a:miter/>
                      </a:ln>
                    </p:spPr>
                  </p:pic>
                </p:oleObj>
              </mc:Fallback>
            </mc:AlternateContent>
          </a:graphicData>
        </a:graphic>
      </p:graphicFrame>
      <p:graphicFrame>
        <p:nvGraphicFramePr>
          <p:cNvPr id="45061" name="对象 3">
            <a:hlinkClick r:id="" action="ppaction://ole?verb=0"/>
          </p:cNvPr>
          <p:cNvGraphicFramePr>
            <a:graphicFrameLocks noChangeAspect="1"/>
          </p:cNvGraphicFramePr>
          <p:nvPr/>
        </p:nvGraphicFramePr>
        <p:xfrm>
          <a:off x="1962785" y="3795395"/>
          <a:ext cx="4491990" cy="767715"/>
        </p:xfrm>
        <a:graphic>
          <a:graphicData uri="http://schemas.openxmlformats.org/presentationml/2006/ole">
            <mc:AlternateContent xmlns:mc="http://schemas.openxmlformats.org/markup-compatibility/2006">
              <mc:Choice xmlns:v="urn:schemas-microsoft-com:vml" Requires="v">
                <p:oleObj spid="_x0000_s26926" r:id="rId6" imgW="2273300" imgH="355600" progId="Equation.KSEE3">
                  <p:embed/>
                </p:oleObj>
              </mc:Choice>
              <mc:Fallback>
                <p:oleObj r:id="rId6" imgW="2273300" imgH="355600" progId="Equation.KSEE3">
                  <p:embed/>
                  <p:pic>
                    <p:nvPicPr>
                      <p:cNvPr id="0" name="图片 3147"/>
                      <p:cNvPicPr/>
                      <p:nvPr/>
                    </p:nvPicPr>
                    <p:blipFill>
                      <a:blip r:embed="rId7"/>
                      <a:stretch>
                        <a:fillRect/>
                      </a:stretch>
                    </p:blipFill>
                    <p:spPr>
                      <a:xfrm>
                        <a:off x="1962785" y="3795395"/>
                        <a:ext cx="4491990" cy="767715"/>
                      </a:xfrm>
                      <a:prstGeom prst="rect">
                        <a:avLst/>
                      </a:prstGeom>
                      <a:noFill/>
                      <a:ln w="38100">
                        <a:noFill/>
                        <a:miter/>
                      </a:ln>
                    </p:spPr>
                  </p:pic>
                </p:oleObj>
              </mc:Fallback>
            </mc:AlternateContent>
          </a:graphicData>
        </a:graphic>
      </p:graphicFrame>
      <p:graphicFrame>
        <p:nvGraphicFramePr>
          <p:cNvPr id="45062" name="对象 4">
            <a:hlinkClick r:id="" action="ppaction://ole?verb=0"/>
          </p:cNvPr>
          <p:cNvGraphicFramePr>
            <a:graphicFrameLocks noChangeAspect="1"/>
          </p:cNvGraphicFramePr>
          <p:nvPr/>
        </p:nvGraphicFramePr>
        <p:xfrm>
          <a:off x="1962785" y="5191760"/>
          <a:ext cx="3918585" cy="485140"/>
        </p:xfrm>
        <a:graphic>
          <a:graphicData uri="http://schemas.openxmlformats.org/presentationml/2006/ole">
            <mc:AlternateContent xmlns:mc="http://schemas.openxmlformats.org/markup-compatibility/2006">
              <mc:Choice xmlns:v="urn:schemas-microsoft-com:vml" Requires="v">
                <p:oleObj spid="_x0000_s26927" r:id="rId8" imgW="1638300" imgH="203200" progId="Equation.KSEE3">
                  <p:embed/>
                </p:oleObj>
              </mc:Choice>
              <mc:Fallback>
                <p:oleObj r:id="rId8" imgW="1638300" imgH="203200" progId="Equation.KSEE3">
                  <p:embed/>
                  <p:pic>
                    <p:nvPicPr>
                      <p:cNvPr id="0" name="图片 3148"/>
                      <p:cNvPicPr/>
                      <p:nvPr/>
                    </p:nvPicPr>
                    <p:blipFill>
                      <a:blip r:embed="rId9"/>
                      <a:stretch>
                        <a:fillRect/>
                      </a:stretch>
                    </p:blipFill>
                    <p:spPr>
                      <a:xfrm>
                        <a:off x="1962785" y="5191760"/>
                        <a:ext cx="3918585" cy="485140"/>
                      </a:xfrm>
                      <a:prstGeom prst="rect">
                        <a:avLst/>
                      </a:prstGeom>
                      <a:noFill/>
                      <a:ln w="38100">
                        <a:noFill/>
                        <a:miter/>
                      </a:ln>
                    </p:spPr>
                  </p:pic>
                </p:oleObj>
              </mc:Fallback>
            </mc:AlternateContent>
          </a:graphicData>
        </a:graphic>
      </p:graphicFrame>
      <p:grpSp>
        <p:nvGrpSpPr>
          <p:cNvPr id="12" name="组合 11"/>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10"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11"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2)</a:t>
            </a:r>
            <a:r>
              <a:rPr lang="zh-CN" altLang="en-US" sz="3200" b="1" dirty="0">
                <a:solidFill>
                  <a:srgbClr val="120EB2"/>
                </a:solidFill>
                <a:latin typeface="Times New Roman" panose="02020603050405020304" charset="0"/>
                <a:ea typeface="楷体" panose="02010609060101010101" charset="-122"/>
              </a:rPr>
              <a:t>联合</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92175" y="1929130"/>
            <a:ext cx="9478010" cy="4572534"/>
          </a:xfrm>
          <a:prstGeom prst="rect">
            <a:avLst/>
          </a:prstGeom>
        </p:spPr>
        <p:txBody>
          <a:bodyPr vert="horz" wrap="square" lIns="0" tIns="0" rIns="0" bIns="0" rtlCol="0">
            <a:spAutoFit/>
          </a:bodyPr>
          <a:lstStyle/>
          <a:p>
            <a:pPr marL="12700" defTabSz="0" fontAlgn="auto">
              <a:lnSpc>
                <a:spcPct val="120000"/>
              </a:lnSpc>
              <a:tabLst>
                <a:tab pos="423545" algn="l"/>
              </a:tabLst>
            </a:pPr>
            <a:r>
              <a:rPr sz="2800" spc="-5" dirty="0">
                <a:latin typeface="Times New Roman" panose="02020603050405020304" pitchFamily="18" charset="0"/>
                <a:ea typeface="+mj-ea"/>
                <a:cs typeface="Times New Roman" panose="02020603050405020304" pitchFamily="18" charset="0"/>
              </a:rPr>
              <a:t>数据是用来表示信息的。不同方法为表示给定量的信息使用了不同的数据量，那么使用较多数据量的方法中，有些数据必然是代表了无用的信息，或者是重复地表示了其它数据已表示 的信息。</a:t>
            </a:r>
          </a:p>
          <a:p>
            <a:pPr marL="12700" marR="5080" indent="532765" fontAlgn="auto">
              <a:lnSpc>
                <a:spcPct val="120000"/>
              </a:lnSpc>
              <a:spcBef>
                <a:spcPts val="1670"/>
              </a:spcBef>
            </a:pPr>
            <a:r>
              <a:rPr sz="2800" spc="-5" dirty="0">
                <a:latin typeface="Times New Roman" panose="02020603050405020304" pitchFamily="18" charset="0"/>
                <a:ea typeface="+mj-ea"/>
                <a:cs typeface="Times New Roman" panose="02020603050405020304" pitchFamily="18" charset="0"/>
                <a:sym typeface="+mn-ea"/>
              </a:rPr>
              <a:t>如果</a:t>
            </a:r>
            <a:r>
              <a:rPr sz="2800" i="1" spc="-5" dirty="0">
                <a:latin typeface="Times New Roman" panose="02020603050405020304" pitchFamily="18" charset="0"/>
                <a:ea typeface="+mj-ea"/>
                <a:cs typeface="Times New Roman" panose="02020603050405020304" pitchFamily="18" charset="0"/>
                <a:sym typeface="+mn-ea"/>
              </a:rPr>
              <a:t>n</a:t>
            </a:r>
            <a:r>
              <a:rPr sz="2800" spc="-7" baseline="-20000" dirty="0">
                <a:latin typeface="Times New Roman" panose="02020603050405020304" pitchFamily="18" charset="0"/>
                <a:ea typeface="+mj-ea"/>
                <a:cs typeface="Times New Roman" panose="02020603050405020304" pitchFamily="18" charset="0"/>
                <a:sym typeface="+mn-ea"/>
              </a:rPr>
              <a:t>1</a:t>
            </a:r>
            <a:r>
              <a:rPr sz="2800" dirty="0">
                <a:latin typeface="Times New Roman" panose="02020603050405020304" pitchFamily="18" charset="0"/>
                <a:ea typeface="+mj-ea"/>
                <a:cs typeface="Times New Roman" panose="02020603050405020304" pitchFamily="18" charset="0"/>
                <a:sym typeface="+mn-ea"/>
              </a:rPr>
              <a:t>和</a:t>
            </a:r>
            <a:r>
              <a:rPr sz="2800" i="1" spc="-5" dirty="0">
                <a:latin typeface="Times New Roman" panose="02020603050405020304" pitchFamily="18" charset="0"/>
                <a:ea typeface="+mj-ea"/>
                <a:cs typeface="Times New Roman" panose="02020603050405020304" pitchFamily="18" charset="0"/>
                <a:sym typeface="+mn-ea"/>
              </a:rPr>
              <a:t>n</a:t>
            </a:r>
            <a:r>
              <a:rPr sz="2800" spc="-7" baseline="-20000" dirty="0">
                <a:latin typeface="Times New Roman" panose="02020603050405020304" pitchFamily="18" charset="0"/>
                <a:ea typeface="+mj-ea"/>
                <a:cs typeface="Times New Roman" panose="02020603050405020304" pitchFamily="18" charset="0"/>
                <a:sym typeface="+mn-ea"/>
              </a:rPr>
              <a:t>2</a:t>
            </a:r>
            <a:r>
              <a:rPr sz="2800" spc="-5" dirty="0">
                <a:latin typeface="Times New Roman" panose="02020603050405020304" pitchFamily="18" charset="0"/>
                <a:ea typeface="+mj-ea"/>
                <a:cs typeface="Times New Roman" panose="02020603050405020304" pitchFamily="18" charset="0"/>
                <a:sym typeface="+mn-ea"/>
              </a:rPr>
              <a:t>代表两个表示相同信息的数据集合中所携载信息单元的数量，则</a:t>
            </a:r>
            <a:r>
              <a:rPr sz="2800" i="1" spc="-10" dirty="0">
                <a:latin typeface="Times New Roman" panose="02020603050405020304" pitchFamily="18" charset="0"/>
                <a:ea typeface="+mj-ea"/>
                <a:cs typeface="Times New Roman" panose="02020603050405020304" pitchFamily="18" charset="0"/>
                <a:sym typeface="+mn-ea"/>
              </a:rPr>
              <a:t>n</a:t>
            </a:r>
            <a:r>
              <a:rPr sz="2800" spc="-7" baseline="-20000" dirty="0">
                <a:latin typeface="Times New Roman" panose="02020603050405020304" pitchFamily="18" charset="0"/>
                <a:ea typeface="+mj-ea"/>
                <a:cs typeface="Times New Roman" panose="02020603050405020304" pitchFamily="18" charset="0"/>
                <a:sym typeface="+mn-ea"/>
              </a:rPr>
              <a:t>1</a:t>
            </a:r>
            <a:r>
              <a:rPr sz="2800" spc="-5" dirty="0">
                <a:latin typeface="Times New Roman" panose="02020603050405020304" pitchFamily="18" charset="0"/>
                <a:ea typeface="+mj-ea"/>
                <a:cs typeface="Times New Roman" panose="02020603050405020304" pitchFamily="18" charset="0"/>
                <a:sym typeface="+mn-ea"/>
              </a:rPr>
              <a:t>表示的数据集合的相对数据冗余</a:t>
            </a:r>
            <a:r>
              <a:rPr sz="2800" i="1" spc="-10" dirty="0">
                <a:latin typeface="Times New Roman" panose="02020603050405020304" pitchFamily="18" charset="0"/>
                <a:ea typeface="+mj-ea"/>
                <a:cs typeface="Times New Roman" panose="02020603050405020304" pitchFamily="18" charset="0"/>
                <a:sym typeface="+mn-ea"/>
              </a:rPr>
              <a:t>R</a:t>
            </a:r>
            <a:r>
              <a:rPr sz="2800" i="1" spc="-7" baseline="-20000" dirty="0">
                <a:latin typeface="Times New Roman" panose="02020603050405020304" pitchFamily="18" charset="0"/>
                <a:ea typeface="+mj-ea"/>
                <a:cs typeface="Times New Roman" panose="02020603050405020304" pitchFamily="18" charset="0"/>
                <a:sym typeface="+mn-ea"/>
              </a:rPr>
              <a:t>D</a:t>
            </a:r>
            <a:r>
              <a:rPr sz="2800" spc="-5" dirty="0">
                <a:latin typeface="Times New Roman" panose="02020603050405020304" pitchFamily="18" charset="0"/>
                <a:ea typeface="+mj-ea"/>
                <a:cs typeface="Times New Roman" panose="02020603050405020304" pitchFamily="18" charset="0"/>
                <a:sym typeface="+mn-ea"/>
              </a:rPr>
              <a:t>定义为：</a:t>
            </a:r>
          </a:p>
          <a:p>
            <a:pPr marL="12700" marR="5080" indent="532765" fontAlgn="auto">
              <a:lnSpc>
                <a:spcPct val="120000"/>
              </a:lnSpc>
              <a:spcBef>
                <a:spcPts val="1670"/>
              </a:spcBef>
            </a:pPr>
            <a:endParaRPr lang="zh-CN" sz="2800" spc="-5" dirty="0">
              <a:latin typeface="Times New Roman" panose="02020603050405020304" pitchFamily="18" charset="0"/>
              <a:ea typeface="+mj-ea"/>
              <a:cs typeface="Times New Roman" panose="02020603050405020304" pitchFamily="18" charset="0"/>
              <a:sym typeface="+mn-ea"/>
            </a:endParaRPr>
          </a:p>
        </p:txBody>
      </p:sp>
      <p:grpSp>
        <p:nvGrpSpPr>
          <p:cNvPr id="9" name="组合 8"/>
          <p:cNvGrpSpPr/>
          <p:nvPr/>
        </p:nvGrpSpPr>
        <p:grpSpPr>
          <a:xfrm>
            <a:off x="-2540" y="-19050"/>
            <a:ext cx="7389495" cy="7573010"/>
            <a:chOff x="-4" y="-18"/>
            <a:chExt cx="11637" cy="11926"/>
          </a:xfrm>
        </p:grpSpPr>
        <p:grpSp>
          <p:nvGrpSpPr>
            <p:cNvPr id="7" name="组合 6"/>
            <p:cNvGrpSpPr/>
            <p:nvPr/>
          </p:nvGrpSpPr>
          <p:grpSpPr>
            <a:xfrm>
              <a:off x="-4" y="2"/>
              <a:ext cx="7440" cy="11906"/>
              <a:chOff x="-4" y="2"/>
              <a:chExt cx="7440" cy="11906"/>
            </a:xfrm>
          </p:grpSpPr>
          <p:sp>
            <p:nvSpPr>
              <p:cNvPr id="8"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ea typeface="+mj-ea"/>
                  <a:cs typeface="Times New Roman" panose="02020603050405020304" pitchFamily="18" charset="0"/>
                </a:endParaRPr>
              </a:p>
            </p:txBody>
          </p:sp>
          <p:sp>
            <p:nvSpPr>
              <p:cNvPr id="10"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ea typeface="+mj-ea"/>
                  <a:cs typeface="Times New Roman" panose="02020603050405020304" pitchFamily="18" charset="0"/>
                </a:endParaRPr>
              </a:p>
            </p:txBody>
          </p:sp>
        </p:grpSp>
        <p:sp>
          <p:nvSpPr>
            <p:cNvPr id="11"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pitchFamily="18" charset="0"/>
                  <a:ea typeface="+mj-ea"/>
                  <a:cs typeface="Times New Roman" panose="02020603050405020304" pitchFamily="18" charset="0"/>
                </a:rPr>
                <a:t>图像压缩</a:t>
              </a:r>
            </a:p>
          </p:txBody>
        </p:sp>
      </p:grpSp>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4250348476"/>
              </p:ext>
            </p:extLst>
          </p:nvPr>
        </p:nvGraphicFramePr>
        <p:xfrm>
          <a:off x="1557020" y="5338445"/>
          <a:ext cx="1710690" cy="969645"/>
        </p:xfrm>
        <a:graphic>
          <a:graphicData uri="http://schemas.openxmlformats.org/presentationml/2006/ole">
            <mc:AlternateContent xmlns:mc="http://schemas.openxmlformats.org/markup-compatibility/2006">
              <mc:Choice xmlns:v="urn:schemas-microsoft-com:vml" Requires="v">
                <p:oleObj spid="_x0000_s1227" r:id="rId5" imgW="762000" imgH="431800" progId="Equation.KSEE3">
                  <p:embed/>
                </p:oleObj>
              </mc:Choice>
              <mc:Fallback>
                <p:oleObj r:id="rId5" imgW="762000" imgH="431800" progId="Equation.KSEE3">
                  <p:embed/>
                  <p:pic>
                    <p:nvPicPr>
                      <p:cNvPr id="0" name="图片 1024"/>
                      <p:cNvPicPr/>
                      <p:nvPr/>
                    </p:nvPicPr>
                    <p:blipFill>
                      <a:blip r:embed="rId6"/>
                      <a:stretch>
                        <a:fillRect/>
                      </a:stretch>
                    </p:blipFill>
                    <p:spPr>
                      <a:xfrm>
                        <a:off x="1557020" y="5338445"/>
                        <a:ext cx="1710690" cy="969645"/>
                      </a:xfrm>
                      <a:prstGeom prst="rect">
                        <a:avLst/>
                      </a:prstGeom>
                    </p:spPr>
                  </p:pic>
                </p:oleObj>
              </mc:Fallback>
            </mc:AlternateContent>
          </a:graphicData>
        </a:graphic>
      </p:graphicFrame>
      <p:sp>
        <p:nvSpPr>
          <p:cNvPr id="14" name="文本框 13"/>
          <p:cNvSpPr txBox="1"/>
          <p:nvPr/>
        </p:nvSpPr>
        <p:spPr>
          <a:xfrm>
            <a:off x="986790" y="6219190"/>
            <a:ext cx="4350615" cy="609398"/>
          </a:xfrm>
          <a:prstGeom prst="rect">
            <a:avLst/>
          </a:prstGeom>
          <a:noFill/>
        </p:spPr>
        <p:txBody>
          <a:bodyPr wrap="none" rtlCol="0">
            <a:spAutoFit/>
          </a:bodyPr>
          <a:lstStyle/>
          <a:p>
            <a:pPr marL="12700" marR="5080" indent="532765" algn="l" fontAlgn="auto">
              <a:lnSpc>
                <a:spcPct val="120000"/>
              </a:lnSpc>
              <a:spcBef>
                <a:spcPts val="1670"/>
              </a:spcBef>
            </a:pPr>
            <a:r>
              <a:rPr sz="2800" i="1" dirty="0">
                <a:latin typeface="Times New Roman" panose="02020603050405020304" pitchFamily="18" charset="0"/>
                <a:ea typeface="+mj-ea"/>
                <a:cs typeface="Times New Roman" panose="02020603050405020304" pitchFamily="18" charset="0"/>
                <a:sym typeface="+mn-ea"/>
              </a:rPr>
              <a:t>C</a:t>
            </a:r>
            <a:r>
              <a:rPr sz="2800" i="1" spc="-7" baseline="-20000" dirty="0">
                <a:latin typeface="Times New Roman" panose="02020603050405020304" pitchFamily="18" charset="0"/>
                <a:ea typeface="+mj-ea"/>
                <a:cs typeface="Times New Roman" panose="02020603050405020304" pitchFamily="18" charset="0"/>
                <a:sym typeface="+mn-ea"/>
              </a:rPr>
              <a:t>R</a:t>
            </a:r>
            <a:r>
              <a:rPr sz="2800" spc="-5" dirty="0">
                <a:latin typeface="Times New Roman" panose="02020603050405020304" pitchFamily="18" charset="0"/>
                <a:ea typeface="+mj-ea"/>
                <a:cs typeface="Times New Roman" panose="02020603050405020304" pitchFamily="18" charset="0"/>
                <a:sym typeface="+mn-ea"/>
              </a:rPr>
              <a:t>称为压缩率，定义</a:t>
            </a:r>
            <a:r>
              <a:rPr lang="zh-CN" sz="2800" spc="-5" dirty="0">
                <a:latin typeface="Times New Roman" panose="02020603050405020304" pitchFamily="18" charset="0"/>
                <a:ea typeface="+mj-ea"/>
                <a:cs typeface="Times New Roman" panose="02020603050405020304" pitchFamily="18" charset="0"/>
                <a:sym typeface="+mn-ea"/>
              </a:rPr>
              <a:t>：</a:t>
            </a:r>
            <a:endParaRPr lang="zh-CN" altLang="en-US" sz="2800" spc="-5" dirty="0">
              <a:latin typeface="Times New Roman" panose="02020603050405020304" pitchFamily="18" charset="0"/>
              <a:ea typeface="+mj-ea"/>
              <a:cs typeface="Times New Roman" panose="02020603050405020304" pitchFamily="18" charset="0"/>
              <a:sym typeface="+mn-ea"/>
            </a:endParaRPr>
          </a:p>
        </p:txBody>
      </p:sp>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627535154"/>
              </p:ext>
            </p:extLst>
          </p:nvPr>
        </p:nvGraphicFramePr>
        <p:xfrm>
          <a:off x="5300980" y="6035675"/>
          <a:ext cx="1339850" cy="1084580"/>
        </p:xfrm>
        <a:graphic>
          <a:graphicData uri="http://schemas.openxmlformats.org/presentationml/2006/ole">
            <mc:AlternateContent xmlns:mc="http://schemas.openxmlformats.org/markup-compatibility/2006">
              <mc:Choice xmlns:v="urn:schemas-microsoft-com:vml" Requires="v">
                <p:oleObj spid="_x0000_s1228" r:id="rId7" imgW="533400" imgH="431800" progId="Equation.KSEE3">
                  <p:embed/>
                </p:oleObj>
              </mc:Choice>
              <mc:Fallback>
                <p:oleObj r:id="rId7" imgW="533400" imgH="431800" progId="Equation.KSEE3">
                  <p:embed/>
                  <p:pic>
                    <p:nvPicPr>
                      <p:cNvPr id="0" name="图片 1024"/>
                      <p:cNvPicPr/>
                      <p:nvPr/>
                    </p:nvPicPr>
                    <p:blipFill>
                      <a:blip r:embed="rId8"/>
                      <a:stretch>
                        <a:fillRect/>
                      </a:stretch>
                    </p:blipFill>
                    <p:spPr>
                      <a:xfrm>
                        <a:off x="5300980" y="6035675"/>
                        <a:ext cx="1339850" cy="1084580"/>
                      </a:xfrm>
                      <a:prstGeom prst="rect">
                        <a:avLst/>
                      </a:prstGeom>
                    </p:spPr>
                  </p:pic>
                </p:oleObj>
              </mc:Fallback>
            </mc:AlternateContent>
          </a:graphicData>
        </a:graphic>
      </p:graphicFrame>
      <p:sp>
        <p:nvSpPr>
          <p:cNvPr id="3" name="文本框 2"/>
          <p:cNvSpPr txBox="1"/>
          <p:nvPr/>
        </p:nvSpPr>
        <p:spPr>
          <a:xfrm>
            <a:off x="799465" y="1170305"/>
            <a:ext cx="5690235" cy="579120"/>
          </a:xfrm>
          <a:prstGeom prst="rect">
            <a:avLst/>
          </a:prstGeom>
          <a:noFill/>
        </p:spPr>
        <p:txBody>
          <a:bodyPr wrap="square" rtlCol="0" anchor="t">
            <a:spAutoFit/>
          </a:bodyPr>
          <a:lstStyle/>
          <a:p>
            <a:r>
              <a:rPr sz="3200" spc="-5" dirty="0">
                <a:latin typeface="Times New Roman" panose="02020603050405020304" pitchFamily="18" charset="0"/>
                <a:ea typeface="+mj-ea"/>
                <a:cs typeface="Times New Roman" panose="02020603050405020304" pitchFamily="18" charset="0"/>
                <a:sym typeface="+mn-ea"/>
              </a:rPr>
              <a:t>数据冗余的概念</a:t>
            </a:r>
            <a:endParaRPr lang="zh-CN" altLang="en-US" sz="3200" spc="-5" dirty="0">
              <a:latin typeface="Times New Roman" panose="02020603050405020304" pitchFamily="18" charset="0"/>
              <a:ea typeface="+mj-ea"/>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文本占位符 208898"/>
          <p:cNvSpPr>
            <a:spLocks noGrp="1"/>
          </p:cNvSpPr>
          <p:nvPr/>
        </p:nvSpPr>
        <p:spPr>
          <a:xfrm>
            <a:off x="885190" y="2298065"/>
            <a:ext cx="9420301" cy="2452675"/>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rPr>
              <a:t>设随机变量对</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X</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Y</a:t>
            </a:r>
            <a:r>
              <a:rPr lang="en-US" altLang="zh-CN" sz="2800" dirty="0">
                <a:latin typeface="Times New Roman" panose="02020603050405020304" charset="0"/>
                <a:ea typeface="楷体" panose="02010609060101010101" charset="-122"/>
              </a:rPr>
              <a:t>)</a:t>
            </a:r>
            <a:r>
              <a:rPr lang="zh-CN" altLang="en-US" sz="2800" dirty="0">
                <a:latin typeface="Times New Roman" panose="02020603050405020304" charset="0"/>
                <a:ea typeface="楷体" panose="02010609060101010101" charset="-122"/>
              </a:rPr>
              <a:t>有联合分布</a:t>
            </a:r>
            <a:r>
              <a:rPr lang="en-US" altLang="zh-CN" sz="2800" i="1" dirty="0">
                <a:latin typeface="Times New Roman" panose="02020603050405020304" charset="0"/>
                <a:ea typeface="楷体" panose="02010609060101010101" charset="-122"/>
              </a:rPr>
              <a:t>p</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x</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y</a:t>
            </a:r>
            <a:r>
              <a:rPr lang="en-US" altLang="zh-CN" sz="2800" dirty="0">
                <a:latin typeface="Times New Roman" panose="02020603050405020304" charset="0"/>
                <a:ea typeface="楷体" panose="02010609060101010101" charset="-122"/>
              </a:rPr>
              <a:t>)</a:t>
            </a:r>
          </a:p>
          <a:p>
            <a:pPr lvl="0" indent="0">
              <a:spcBef>
                <a:spcPct val="20000"/>
              </a:spcBef>
              <a:buClr>
                <a:schemeClr val="accent1"/>
              </a:buClr>
              <a:buFont typeface="Wingdings" panose="05000000000000000000" pitchFamily="2" charset="2"/>
              <a:buNone/>
            </a:pPr>
            <a:endParaRPr lang="en-US" altLang="zh-CN" sz="2400" dirty="0">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rPr>
              <a:t>表示条件概率分布，则在给定</a:t>
            </a:r>
            <a:r>
              <a:rPr lang="en-US" altLang="zh-CN" sz="2800" i="1" dirty="0">
                <a:latin typeface="Times New Roman" panose="02020603050405020304" charset="0"/>
                <a:ea typeface="楷体" panose="02010609060101010101" charset="-122"/>
              </a:rPr>
              <a:t>X=x </a:t>
            </a:r>
            <a:r>
              <a:rPr lang="zh-CN" altLang="en-US" sz="2800" dirty="0">
                <a:latin typeface="Times New Roman" panose="02020603050405020304" charset="0"/>
                <a:ea typeface="楷体" panose="02010609060101010101" charset="-122"/>
              </a:rPr>
              <a:t>条件下</a:t>
            </a:r>
            <a:r>
              <a:rPr lang="zh-CN" altLang="en-US" sz="2800" u="sng" dirty="0">
                <a:solidFill>
                  <a:srgbClr val="3333CC"/>
                </a:solidFill>
                <a:latin typeface="Times New Roman" panose="02020603050405020304" charset="0"/>
                <a:ea typeface="楷体" panose="02010609060101010101" charset="-122"/>
              </a:rPr>
              <a:t>条件熵的定义</a:t>
            </a:r>
          </a:p>
          <a:p>
            <a:pPr lvl="0" indent="0">
              <a:spcBef>
                <a:spcPct val="20000"/>
              </a:spcBef>
              <a:buClr>
                <a:schemeClr val="accent1"/>
              </a:buClr>
              <a:buFont typeface="Wingdings" panose="05000000000000000000" pitchFamily="2" charset="2"/>
              <a:buNone/>
            </a:pPr>
            <a:endParaRPr lang="zh-CN" altLang="en-US" sz="2800" u="sng" dirty="0">
              <a:solidFill>
                <a:srgbClr val="3333CC"/>
              </a:solidFill>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endParaRPr lang="zh-CN" altLang="en-US" sz="2400" u="sng" dirty="0">
              <a:solidFill>
                <a:srgbClr val="3333CC"/>
              </a:solidFill>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rPr>
              <a:t>可知</a:t>
            </a:r>
            <a:r>
              <a:rPr lang="zh-CN" altLang="en-US" sz="2800" u="sng" dirty="0">
                <a:solidFill>
                  <a:srgbClr val="3333CC"/>
                </a:solidFill>
                <a:latin typeface="Times New Roman" panose="02020603050405020304" charset="0"/>
                <a:ea typeface="楷体" panose="02010609060101010101" charset="-122"/>
              </a:rPr>
              <a:t>条件熵是指</a:t>
            </a:r>
            <a:r>
              <a:rPr lang="zh-CN" altLang="en-US" sz="2800" dirty="0">
                <a:latin typeface="Times New Roman" panose="02020603050405020304" charset="0"/>
                <a:ea typeface="楷体" panose="02010609060101010101" charset="-122"/>
              </a:rPr>
              <a:t>在已知一个随机变量的情况下，另一个随机变量还存在的不确定度。</a:t>
            </a:r>
          </a:p>
        </p:txBody>
      </p:sp>
      <p:graphicFrame>
        <p:nvGraphicFramePr>
          <p:cNvPr id="53252" name="对象 3">
            <a:hlinkClick r:id="" action="ppaction://ole?verb=0"/>
          </p:cNvPr>
          <p:cNvGraphicFramePr>
            <a:graphicFrameLocks noChangeAspect="1"/>
          </p:cNvGraphicFramePr>
          <p:nvPr/>
        </p:nvGraphicFramePr>
        <p:xfrm>
          <a:off x="1901825" y="2772410"/>
          <a:ext cx="5478780" cy="482600"/>
        </p:xfrm>
        <a:graphic>
          <a:graphicData uri="http://schemas.openxmlformats.org/presentationml/2006/ole">
            <mc:AlternateContent xmlns:mc="http://schemas.openxmlformats.org/markup-compatibility/2006">
              <mc:Choice xmlns:v="urn:schemas-microsoft-com:vml" Requires="v">
                <p:oleObj spid="_x0000_s27849" r:id="rId4" imgW="2451100" imgH="215900" progId="Equation.KSEE3">
                  <p:embed/>
                </p:oleObj>
              </mc:Choice>
              <mc:Fallback>
                <p:oleObj r:id="rId4" imgW="2451100" imgH="215900" progId="Equation.KSEE3">
                  <p:embed/>
                  <p:pic>
                    <p:nvPicPr>
                      <p:cNvPr id="0" name="图片 3155"/>
                      <p:cNvPicPr/>
                      <p:nvPr/>
                    </p:nvPicPr>
                    <p:blipFill>
                      <a:blip r:embed="rId5"/>
                      <a:stretch>
                        <a:fillRect/>
                      </a:stretch>
                    </p:blipFill>
                    <p:spPr>
                      <a:xfrm>
                        <a:off x="1901825" y="2772410"/>
                        <a:ext cx="5478780" cy="482600"/>
                      </a:xfrm>
                      <a:prstGeom prst="rect">
                        <a:avLst/>
                      </a:prstGeom>
                      <a:noFill/>
                      <a:ln w="38100">
                        <a:noFill/>
                        <a:miter/>
                      </a:ln>
                    </p:spPr>
                  </p:pic>
                </p:oleObj>
              </mc:Fallback>
            </mc:AlternateContent>
          </a:graphicData>
        </a:graphic>
      </p:graphicFrame>
      <p:graphicFrame>
        <p:nvGraphicFramePr>
          <p:cNvPr id="53253" name="对象 4">
            <a:hlinkClick r:id="" action="ppaction://ole?verb=0"/>
          </p:cNvPr>
          <p:cNvGraphicFramePr>
            <a:graphicFrameLocks noChangeAspect="1"/>
          </p:cNvGraphicFramePr>
          <p:nvPr/>
        </p:nvGraphicFramePr>
        <p:xfrm>
          <a:off x="1851660" y="3949065"/>
          <a:ext cx="5231765" cy="775335"/>
        </p:xfrm>
        <a:graphic>
          <a:graphicData uri="http://schemas.openxmlformats.org/presentationml/2006/ole">
            <mc:AlternateContent xmlns:mc="http://schemas.openxmlformats.org/markup-compatibility/2006">
              <mc:Choice xmlns:v="urn:schemas-microsoft-com:vml" Requires="v">
                <p:oleObj spid="_x0000_s27850" r:id="rId6" imgW="2400300" imgH="355600" progId="Equation.KSEE3">
                  <p:embed/>
                </p:oleObj>
              </mc:Choice>
              <mc:Fallback>
                <p:oleObj r:id="rId6" imgW="2400300" imgH="355600" progId="Equation.KSEE3">
                  <p:embed/>
                  <p:pic>
                    <p:nvPicPr>
                      <p:cNvPr id="0" name="图片 3156"/>
                      <p:cNvPicPr/>
                      <p:nvPr/>
                    </p:nvPicPr>
                    <p:blipFill>
                      <a:blip r:embed="rId7"/>
                      <a:stretch>
                        <a:fillRect/>
                      </a:stretch>
                    </p:blipFill>
                    <p:spPr>
                      <a:xfrm>
                        <a:off x="1851660" y="3949065"/>
                        <a:ext cx="5231765" cy="775335"/>
                      </a:xfrm>
                      <a:prstGeom prst="rect">
                        <a:avLst/>
                      </a:prstGeom>
                      <a:noFill/>
                      <a:ln w="38100">
                        <a:noFill/>
                        <a:miter/>
                      </a:ln>
                    </p:spPr>
                  </p:pic>
                </p:oleObj>
              </mc:Fallback>
            </mc:AlternateContent>
          </a:graphicData>
        </a:graphic>
      </p:graphicFrame>
      <p:grpSp>
        <p:nvGrpSpPr>
          <p:cNvPr id="12" name="组合 11"/>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8"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9"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3)</a:t>
            </a:r>
            <a:r>
              <a:rPr lang="zh-CN" altLang="en-US" sz="3200" b="1" dirty="0">
                <a:solidFill>
                  <a:srgbClr val="120EB2"/>
                </a:solidFill>
                <a:latin typeface="Times New Roman" panose="02020603050405020304" charset="0"/>
                <a:ea typeface="楷体" panose="02010609060101010101" charset="-122"/>
              </a:rPr>
              <a:t>条件</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3"/>
          <p:cNvPicPr>
            <a:picLocks noChangeAspect="1"/>
          </p:cNvPicPr>
          <p:nvPr/>
        </p:nvPicPr>
        <p:blipFill>
          <a:blip r:embed="rId2"/>
          <a:srcRect l="1009" t="32820" r="58656" b="32339"/>
          <a:stretch>
            <a:fillRect/>
          </a:stretch>
        </p:blipFill>
        <p:spPr>
          <a:xfrm>
            <a:off x="1325880" y="3293110"/>
            <a:ext cx="6009005" cy="2918460"/>
          </a:xfrm>
          <a:prstGeom prst="rect">
            <a:avLst/>
          </a:prstGeom>
          <a:noFill/>
          <a:ln w="9525">
            <a:noFill/>
          </a:ln>
        </p:spPr>
      </p:pic>
      <p:sp>
        <p:nvSpPr>
          <p:cNvPr id="208899" name="文本占位符 208898"/>
          <p:cNvSpPr>
            <a:spLocks noGrp="1"/>
          </p:cNvSpPr>
          <p:nvPr/>
        </p:nvSpPr>
        <p:spPr>
          <a:xfrm>
            <a:off x="961390" y="2298065"/>
            <a:ext cx="9166860" cy="2452370"/>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rPr>
              <a:t>给定随机变量</a:t>
            </a:r>
            <a:r>
              <a:rPr lang="en-US" altLang="zh-CN"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条件下</a:t>
            </a:r>
            <a:r>
              <a:rPr lang="en-US" altLang="zh-CN" sz="2800" i="1" dirty="0">
                <a:latin typeface="Times New Roman" panose="02020603050405020304" charset="0"/>
                <a:ea typeface="楷体" panose="02010609060101010101" charset="-122"/>
              </a:rPr>
              <a:t>Y</a:t>
            </a:r>
            <a:r>
              <a:rPr lang="zh-CN" altLang="en-US" sz="2800" dirty="0">
                <a:latin typeface="Times New Roman" panose="02020603050405020304" charset="0"/>
                <a:ea typeface="楷体" panose="02010609060101010101" charset="-122"/>
              </a:rPr>
              <a:t>的熵记为</a:t>
            </a:r>
            <a:r>
              <a:rPr lang="en-US" altLang="zh-CN" sz="2800" i="1" dirty="0">
                <a:latin typeface="Times New Roman" panose="02020603050405020304" charset="0"/>
                <a:ea typeface="楷体" panose="02010609060101010101" charset="-122"/>
              </a:rPr>
              <a:t>H</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Y </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X</a:t>
            </a:r>
            <a:r>
              <a:rPr lang="en-US" altLang="zh-CN" sz="2800" dirty="0">
                <a:latin typeface="Times New Roman" panose="02020603050405020304" charset="0"/>
                <a:ea typeface="楷体" panose="02010609060101010101" charset="-122"/>
              </a:rPr>
              <a:t>),</a:t>
            </a:r>
            <a:r>
              <a:rPr lang="zh-CN" altLang="en-US" sz="2800" dirty="0">
                <a:latin typeface="Times New Roman" panose="02020603050405020304" charset="0"/>
                <a:ea typeface="楷体" panose="02010609060101010101" charset="-122"/>
              </a:rPr>
              <a:t>是</a:t>
            </a:r>
            <a:r>
              <a:rPr lang="en-US" altLang="zh-CN" sz="2800" i="1" dirty="0">
                <a:latin typeface="Times New Roman" panose="02020603050405020304" charset="0"/>
                <a:ea typeface="楷体" panose="02010609060101010101" charset="-122"/>
              </a:rPr>
              <a:t>H</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Y </a:t>
            </a:r>
            <a:r>
              <a:rPr lang="en-US" altLang="zh-CN" sz="2800" dirty="0">
                <a:latin typeface="Times New Roman" panose="02020603050405020304" charset="0"/>
                <a:ea typeface="楷体" panose="02010609060101010101" charset="-122"/>
              </a:rPr>
              <a:t>|</a:t>
            </a:r>
            <a:r>
              <a:rPr lang="en-US" altLang="zh-CN" sz="2800" i="1" dirty="0">
                <a:latin typeface="Times New Roman" panose="02020603050405020304" charset="0"/>
                <a:ea typeface="楷体" panose="02010609060101010101" charset="-122"/>
              </a:rPr>
              <a:t>X=x</a:t>
            </a:r>
            <a:r>
              <a:rPr lang="en-US" altLang="zh-CN" sz="2800" dirty="0">
                <a:latin typeface="Times New Roman" panose="02020603050405020304" charset="0"/>
                <a:ea typeface="楷体" panose="02010609060101010101" charset="-122"/>
              </a:rPr>
              <a:t>)</a:t>
            </a:r>
            <a:r>
              <a:rPr lang="zh-CN" altLang="en-US" sz="2800" dirty="0">
                <a:latin typeface="Times New Roman" panose="02020603050405020304" charset="0"/>
                <a:ea typeface="楷体" panose="02010609060101010101" charset="-122"/>
              </a:rPr>
              <a:t>关于</a:t>
            </a:r>
            <a:r>
              <a:rPr lang="en-US" altLang="zh-CN"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的平均值：</a:t>
            </a:r>
          </a:p>
        </p:txBody>
      </p:sp>
      <p:grpSp>
        <p:nvGrpSpPr>
          <p:cNvPr id="12" name="组合 11"/>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3)</a:t>
            </a:r>
            <a:r>
              <a:rPr lang="zh-CN" altLang="en-US" sz="3200" b="1" dirty="0">
                <a:solidFill>
                  <a:srgbClr val="120EB2"/>
                </a:solidFill>
                <a:latin typeface="Times New Roman" panose="02020603050405020304" charset="0"/>
                <a:ea typeface="楷体" panose="02010609060101010101" charset="-122"/>
              </a:rPr>
              <a:t>条件</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文本占位符 208898"/>
          <p:cNvSpPr>
            <a:spLocks noGrp="1"/>
          </p:cNvSpPr>
          <p:nvPr/>
        </p:nvSpPr>
        <p:spPr>
          <a:xfrm>
            <a:off x="1189990" y="1764665"/>
            <a:ext cx="9420301" cy="2452675"/>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endParaRPr lang="zh-CN" altLang="en-US" sz="3530" dirty="0">
              <a:latin typeface="Times New Roman" panose="02020603050405020304" charset="0"/>
              <a:ea typeface="楷体" panose="02010609060101010101" charset="-122"/>
              <a:sym typeface="宋体" panose="02010600030101010101" pitchFamily="2" charset="-122"/>
            </a:endParaRPr>
          </a:p>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sym typeface="宋体" panose="02010600030101010101" pitchFamily="2" charset="-122"/>
              </a:rPr>
              <a:t>相对熵是两个随机分布之间差异的度量：</a:t>
            </a:r>
          </a:p>
          <a:p>
            <a:pPr lvl="0" indent="0">
              <a:spcBef>
                <a:spcPct val="20000"/>
              </a:spcBef>
              <a:buClr>
                <a:schemeClr val="accent1"/>
              </a:buClr>
              <a:buFont typeface="Wingdings" panose="05000000000000000000" pitchFamily="2" charset="2"/>
              <a:buNone/>
            </a:pPr>
            <a:r>
              <a:rPr lang="zh-CN" altLang="en-US" sz="2800" dirty="0">
                <a:latin typeface="Times New Roman" panose="02020603050405020304" charset="0"/>
                <a:ea typeface="楷体" panose="02010609060101010101" charset="-122"/>
                <a:sym typeface="宋体" panose="02010600030101010101" pitchFamily="2" charset="-122"/>
              </a:rPr>
              <a:t>定义在同一个字母集合   的两个概率分布</a:t>
            </a:r>
            <a:r>
              <a:rPr lang="en-US" altLang="zh-CN" sz="2800" i="1" dirty="0">
                <a:latin typeface="Times New Roman" panose="02020603050405020304" charset="0"/>
                <a:ea typeface="楷体" panose="02010609060101010101" charset="-122"/>
                <a:sym typeface="宋体" panose="02010600030101010101" pitchFamily="2" charset="-122"/>
              </a:rPr>
              <a:t>p</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和</a:t>
            </a:r>
            <a:r>
              <a:rPr lang="en-US" altLang="zh-CN" sz="2800" i="1" dirty="0">
                <a:latin typeface="Times New Roman" panose="02020603050405020304" charset="0"/>
                <a:ea typeface="楷体" panose="02010609060101010101" charset="-122"/>
                <a:sym typeface="宋体" panose="02010600030101010101" pitchFamily="2" charset="-122"/>
              </a:rPr>
              <a:t>q</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的相对熵为，是研究</a:t>
            </a:r>
            <a:r>
              <a:rPr lang="zh-CN" altLang="en-US" sz="2800" b="1" u="sng" dirty="0">
                <a:solidFill>
                  <a:srgbClr val="FF0000"/>
                </a:solidFill>
                <a:latin typeface="华文中宋" charset="-122"/>
                <a:ea typeface="华文中宋" charset="-122"/>
              </a:rPr>
              <a:t>信息论中的重要不等式</a:t>
            </a:r>
            <a:endParaRPr lang="zh-CN" altLang="en-US" sz="2800" b="1" i="1" u="sng" dirty="0">
              <a:solidFill>
                <a:srgbClr val="FF0000"/>
              </a:solidFill>
              <a:latin typeface="华文中宋" charset="-122"/>
              <a:ea typeface="华文中宋" charset="-122"/>
            </a:endParaRPr>
          </a:p>
        </p:txBody>
      </p:sp>
      <p:graphicFrame>
        <p:nvGraphicFramePr>
          <p:cNvPr id="61443" name="对象 1"/>
          <p:cNvGraphicFramePr/>
          <p:nvPr/>
        </p:nvGraphicFramePr>
        <p:xfrm>
          <a:off x="4831080" y="2971800"/>
          <a:ext cx="176530" cy="345440"/>
        </p:xfrm>
        <a:graphic>
          <a:graphicData uri="http://schemas.openxmlformats.org/presentationml/2006/ole">
            <mc:AlternateContent xmlns:mc="http://schemas.openxmlformats.org/markup-compatibility/2006">
              <mc:Choice xmlns:v="urn:schemas-microsoft-com:vml" Requires="v">
                <p:oleObj spid="_x0000_s29173" r:id="rId3" imgW="168275" imgH="180975" progId="Equation.DSMT4">
                  <p:embed/>
                </p:oleObj>
              </mc:Choice>
              <mc:Fallback>
                <p:oleObj r:id="rId3" imgW="168275" imgH="180975" progId="Equation.DSMT4">
                  <p:embed/>
                  <p:pic>
                    <p:nvPicPr>
                      <p:cNvPr id="0" name="图片 3164"/>
                      <p:cNvPicPr/>
                      <p:nvPr/>
                    </p:nvPicPr>
                    <p:blipFill>
                      <a:blip r:embed="rId4"/>
                      <a:stretch>
                        <a:fillRect/>
                      </a:stretch>
                    </p:blipFill>
                    <p:spPr>
                      <a:xfrm>
                        <a:off x="4831080" y="2971800"/>
                        <a:ext cx="176530" cy="345440"/>
                      </a:xfrm>
                      <a:prstGeom prst="rect">
                        <a:avLst/>
                      </a:prstGeom>
                      <a:noFill/>
                      <a:ln w="38100">
                        <a:noFill/>
                        <a:miter/>
                      </a:ln>
                    </p:spPr>
                  </p:pic>
                </p:oleObj>
              </mc:Fallback>
            </mc:AlternateContent>
          </a:graphicData>
        </a:graphic>
      </p:graphicFrame>
      <p:grpSp>
        <p:nvGrpSpPr>
          <p:cNvPr id="61444" name="组合 4"/>
          <p:cNvGrpSpPr/>
          <p:nvPr/>
        </p:nvGrpSpPr>
        <p:grpSpPr>
          <a:xfrm>
            <a:off x="1496060" y="3921125"/>
            <a:ext cx="6635626" cy="982619"/>
            <a:chOff x="1866" y="6281"/>
            <a:chExt cx="10270" cy="1687"/>
          </a:xfrm>
        </p:grpSpPr>
        <p:graphicFrame>
          <p:nvGraphicFramePr>
            <p:cNvPr id="61445" name="对象 2">
              <a:hlinkClick r:id="" action="ppaction://ole?verb=0"/>
            </p:cNvPr>
            <p:cNvGraphicFramePr>
              <a:graphicFrameLocks noChangeAspect="1"/>
            </p:cNvGraphicFramePr>
            <p:nvPr/>
          </p:nvGraphicFramePr>
          <p:xfrm>
            <a:off x="1866" y="6281"/>
            <a:ext cx="6797" cy="1687"/>
          </p:xfrm>
          <a:graphic>
            <a:graphicData uri="http://schemas.openxmlformats.org/presentationml/2006/ole">
              <mc:AlternateContent xmlns:mc="http://schemas.openxmlformats.org/markup-compatibility/2006">
                <mc:Choice xmlns:v="urn:schemas-microsoft-com:vml" Requires="v">
                  <p:oleObj spid="_x0000_s29174" r:id="rId5" imgW="1739900" imgH="431800" progId="Equation.KSEE3">
                    <p:embed/>
                  </p:oleObj>
                </mc:Choice>
                <mc:Fallback>
                  <p:oleObj r:id="rId5" imgW="1739900" imgH="431800" progId="Equation.KSEE3">
                    <p:embed/>
                    <p:pic>
                      <p:nvPicPr>
                        <p:cNvPr id="0" name="图片 3165"/>
                        <p:cNvPicPr/>
                        <p:nvPr/>
                      </p:nvPicPr>
                      <p:blipFill>
                        <a:blip r:embed="rId6"/>
                        <a:stretch>
                          <a:fillRect/>
                        </a:stretch>
                      </p:blipFill>
                      <p:spPr>
                        <a:xfrm>
                          <a:off x="1866" y="6281"/>
                          <a:ext cx="6797" cy="1687"/>
                        </a:xfrm>
                        <a:prstGeom prst="rect">
                          <a:avLst/>
                        </a:prstGeom>
                        <a:noFill/>
                        <a:ln w="38100">
                          <a:noFill/>
                          <a:miter/>
                        </a:ln>
                      </p:spPr>
                    </p:pic>
                  </p:oleObj>
                </mc:Fallback>
              </mc:AlternateContent>
            </a:graphicData>
          </a:graphic>
        </p:graphicFrame>
        <p:graphicFrame>
          <p:nvGraphicFramePr>
            <p:cNvPr id="61446" name="对象 3">
              <a:hlinkClick r:id="" action="ppaction://ole?verb=0"/>
            </p:cNvPr>
            <p:cNvGraphicFramePr>
              <a:graphicFrameLocks noChangeAspect="1"/>
            </p:cNvGraphicFramePr>
            <p:nvPr/>
          </p:nvGraphicFramePr>
          <p:xfrm>
            <a:off x="8663" y="6281"/>
            <a:ext cx="3473" cy="1638"/>
          </p:xfrm>
          <a:graphic>
            <a:graphicData uri="http://schemas.openxmlformats.org/presentationml/2006/ole">
              <mc:AlternateContent xmlns:mc="http://schemas.openxmlformats.org/markup-compatibility/2006">
                <mc:Choice xmlns:v="urn:schemas-microsoft-com:vml" Requires="v">
                  <p:oleObj spid="_x0000_s29175" r:id="rId7" imgW="892175" imgH="421005" progId="Equation.KSEE3">
                    <p:embed/>
                  </p:oleObj>
                </mc:Choice>
                <mc:Fallback>
                  <p:oleObj r:id="rId7" imgW="892175" imgH="421005" progId="Equation.KSEE3">
                    <p:embed/>
                    <p:pic>
                      <p:nvPicPr>
                        <p:cNvPr id="0" name="图片 3166"/>
                        <p:cNvPicPr/>
                        <p:nvPr/>
                      </p:nvPicPr>
                      <p:blipFill>
                        <a:blip r:embed="rId8"/>
                        <a:stretch>
                          <a:fillRect/>
                        </a:stretch>
                      </p:blipFill>
                      <p:spPr>
                        <a:xfrm>
                          <a:off x="8663" y="6281"/>
                          <a:ext cx="3473" cy="1638"/>
                        </a:xfrm>
                        <a:prstGeom prst="rect">
                          <a:avLst/>
                        </a:prstGeom>
                        <a:noFill/>
                        <a:ln w="38100">
                          <a:noFill/>
                          <a:miter/>
                        </a:ln>
                      </p:spPr>
                    </p:pic>
                  </p:oleObj>
                </mc:Fallback>
              </mc:AlternateContent>
            </a:graphicData>
          </a:graphic>
        </p:graphicFrame>
      </p:grpSp>
      <p:grpSp>
        <p:nvGrpSpPr>
          <p:cNvPr id="12" name="组合 11"/>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9"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10"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26"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4)</a:t>
            </a:r>
            <a:r>
              <a:rPr lang="zh-CN" altLang="en-US" sz="3200" b="1" dirty="0">
                <a:solidFill>
                  <a:srgbClr val="120EB2"/>
                </a:solidFill>
                <a:latin typeface="Times New Roman" panose="02020603050405020304" charset="0"/>
                <a:ea typeface="楷体" panose="02010609060101010101" charset="-122"/>
              </a:rPr>
              <a:t>相对</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
        <p:nvSpPr>
          <p:cNvPr id="4" name="文本占位符 208898"/>
          <p:cNvSpPr>
            <a:spLocks noGrp="1"/>
          </p:cNvSpPr>
          <p:nvPr/>
        </p:nvSpPr>
        <p:spPr>
          <a:xfrm>
            <a:off x="1068070" y="5003165"/>
            <a:ext cx="9420225" cy="1644015"/>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r>
              <a:rPr lang="zh-CN" altLang="en-US" sz="2600" dirty="0">
                <a:latin typeface="Times New Roman" panose="02020603050405020304" charset="0"/>
                <a:ea typeface="楷体" panose="02010609060101010101" charset="-122"/>
                <a:sym typeface="宋体" panose="02010600030101010101" pitchFamily="2" charset="-122"/>
              </a:rPr>
              <a:t>一般理解：</a:t>
            </a:r>
          </a:p>
          <a:p>
            <a:pPr lvl="0" indent="0">
              <a:spcBef>
                <a:spcPct val="20000"/>
              </a:spcBef>
              <a:buClr>
                <a:schemeClr val="accent1"/>
              </a:buClr>
              <a:buFont typeface="Wingdings" panose="05000000000000000000" pitchFamily="2" charset="2"/>
              <a:buNone/>
            </a:pPr>
            <a:endParaRPr lang="zh-CN" altLang="en-US" sz="3200" dirty="0">
              <a:latin typeface="Times New Roman" panose="02020603050405020304" charset="0"/>
              <a:ea typeface="楷体" panose="02010609060101010101" charset="-122"/>
              <a:sym typeface="宋体" panose="02010600030101010101" pitchFamily="2" charset="-122"/>
            </a:endParaRPr>
          </a:p>
          <a:p>
            <a:pPr lvl="0" indent="0">
              <a:spcBef>
                <a:spcPct val="20000"/>
              </a:spcBef>
              <a:buClr>
                <a:schemeClr val="accent1"/>
              </a:buClr>
              <a:buFont typeface="Wingdings" panose="05000000000000000000" pitchFamily="2" charset="2"/>
              <a:buNone/>
            </a:pPr>
            <a:r>
              <a:rPr lang="zh-CN" altLang="en-US" sz="2600" dirty="0">
                <a:latin typeface="Times New Roman" panose="02020603050405020304" charset="0"/>
                <a:ea typeface="楷体" panose="02010609060101010101" charset="-122"/>
                <a:sym typeface="宋体" panose="02010600030101010101" pitchFamily="2" charset="-122"/>
              </a:rPr>
              <a:t>且</a:t>
            </a:r>
          </a:p>
        </p:txBody>
      </p:sp>
      <p:graphicFrame>
        <p:nvGraphicFramePr>
          <p:cNvPr id="62467" name="对象 1">
            <a:hlinkClick r:id="" action="ppaction://ole?verb=0"/>
          </p:cNvPr>
          <p:cNvGraphicFramePr>
            <a:graphicFrameLocks noChangeAspect="1"/>
          </p:cNvGraphicFramePr>
          <p:nvPr/>
        </p:nvGraphicFramePr>
        <p:xfrm>
          <a:off x="2866390" y="5003165"/>
          <a:ext cx="3801110" cy="1010920"/>
        </p:xfrm>
        <a:graphic>
          <a:graphicData uri="http://schemas.openxmlformats.org/presentationml/2006/ole">
            <mc:AlternateContent xmlns:mc="http://schemas.openxmlformats.org/markup-compatibility/2006">
              <mc:Choice xmlns:v="urn:schemas-microsoft-com:vml" Requires="v">
                <p:oleObj spid="_x0000_s29176" r:id="rId11" imgW="1581150" imgH="421005" progId="Equation.KSEE3">
                  <p:embed/>
                </p:oleObj>
              </mc:Choice>
              <mc:Fallback>
                <p:oleObj r:id="rId11" imgW="1581150" imgH="421005" progId="Equation.KSEE3">
                  <p:embed/>
                  <p:pic>
                    <p:nvPicPr>
                      <p:cNvPr id="0" name="图片 3167"/>
                      <p:cNvPicPr/>
                      <p:nvPr/>
                    </p:nvPicPr>
                    <p:blipFill>
                      <a:blip r:embed="rId12"/>
                      <a:stretch>
                        <a:fillRect/>
                      </a:stretch>
                    </p:blipFill>
                    <p:spPr>
                      <a:xfrm>
                        <a:off x="2866390" y="5003165"/>
                        <a:ext cx="3801110" cy="1010920"/>
                      </a:xfrm>
                      <a:prstGeom prst="rect">
                        <a:avLst/>
                      </a:prstGeom>
                      <a:noFill/>
                      <a:ln w="38100">
                        <a:noFill/>
                        <a:miter/>
                      </a:ln>
                    </p:spPr>
                  </p:pic>
                </p:oleObj>
              </mc:Fallback>
            </mc:AlternateContent>
          </a:graphicData>
        </a:graphic>
      </p:graphicFrame>
      <p:graphicFrame>
        <p:nvGraphicFramePr>
          <p:cNvPr id="62468" name="对象 2">
            <a:hlinkClick r:id="" action="ppaction://ole?verb=0"/>
          </p:cNvPr>
          <p:cNvGraphicFramePr>
            <a:graphicFrameLocks noChangeAspect="1"/>
          </p:cNvGraphicFramePr>
          <p:nvPr/>
        </p:nvGraphicFramePr>
        <p:xfrm>
          <a:off x="1560830" y="6069330"/>
          <a:ext cx="3446780" cy="474345"/>
        </p:xfrm>
        <a:graphic>
          <a:graphicData uri="http://schemas.openxmlformats.org/presentationml/2006/ole">
            <mc:AlternateContent xmlns:mc="http://schemas.openxmlformats.org/markup-compatibility/2006">
              <mc:Choice xmlns:v="urn:schemas-microsoft-com:vml" Requires="v">
                <p:oleObj spid="_x0000_s29177" r:id="rId13" imgW="1478280" imgH="203835" progId="Equation.KSEE3">
                  <p:embed/>
                </p:oleObj>
              </mc:Choice>
              <mc:Fallback>
                <p:oleObj r:id="rId13" imgW="1478280" imgH="203835" progId="Equation.KSEE3">
                  <p:embed/>
                  <p:pic>
                    <p:nvPicPr>
                      <p:cNvPr id="0" name="图片 3168"/>
                      <p:cNvPicPr/>
                      <p:nvPr/>
                    </p:nvPicPr>
                    <p:blipFill>
                      <a:blip r:embed="rId14"/>
                      <a:stretch>
                        <a:fillRect/>
                      </a:stretch>
                    </p:blipFill>
                    <p:spPr>
                      <a:xfrm>
                        <a:off x="1560830" y="6069330"/>
                        <a:ext cx="3446780" cy="4743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56665" y="2146935"/>
            <a:ext cx="9420225" cy="2452370"/>
            <a:chOff x="1274" y="2779"/>
            <a:chExt cx="14835" cy="3862"/>
          </a:xfrm>
        </p:grpSpPr>
        <p:sp>
          <p:nvSpPr>
            <p:cNvPr id="208899" name="文本占位符 208898"/>
            <p:cNvSpPr>
              <a:spLocks noGrp="1"/>
            </p:cNvSpPr>
            <p:nvPr/>
          </p:nvSpPr>
          <p:spPr>
            <a:xfrm>
              <a:off x="1274" y="2779"/>
              <a:ext cx="14835" cy="3862"/>
            </a:xfrm>
            <a:prstGeom prst="rect">
              <a:avLst/>
            </a:prstGeom>
            <a:noFill/>
            <a:ln w="9525">
              <a:noFill/>
            </a:ln>
          </p:spPr>
          <p:txBody>
            <a:bodyPr anchor="t"/>
            <a:lstStyle/>
            <a:p>
              <a:pPr lvl="0" indent="0" defTabSz="914400">
                <a:lnSpc>
                  <a:spcPct val="130000"/>
                </a:lnSpc>
                <a:spcBef>
                  <a:spcPts val="25"/>
                </a:spcBef>
                <a:buClr>
                  <a:schemeClr val="accent1"/>
                </a:buClr>
                <a:buFont typeface="Wingdings" panose="05000000000000000000" pitchFamily="2" charset="2"/>
                <a:buNone/>
                <a:tabLst>
                  <a:tab pos="4655820" algn="l"/>
                </a:tabLst>
              </a:pPr>
              <a:r>
                <a:rPr lang="en-US" altLang="zh-CN" sz="2800" b="1" dirty="0">
                  <a:solidFill>
                    <a:srgbClr val="3333CC"/>
                  </a:solidFill>
                  <a:latin typeface="Times New Roman" panose="02020603050405020304" charset="0"/>
                  <a:ea typeface="楷体" panose="02010609060101010101" charset="-122"/>
                  <a:sym typeface="宋体" panose="02010600030101010101" pitchFamily="2" charset="-122"/>
                </a:rPr>
                <a:t>(</a:t>
              </a:r>
              <a:r>
                <a:rPr lang="zh-CN" altLang="en-US" sz="2800" b="1" dirty="0">
                  <a:solidFill>
                    <a:srgbClr val="3333CC"/>
                  </a:solidFill>
                  <a:latin typeface="Times New Roman" panose="02020603050405020304" charset="0"/>
                  <a:ea typeface="楷体" panose="02010609060101010101" charset="-122"/>
                  <a:sym typeface="宋体" panose="02010600030101010101" pitchFamily="2" charset="-122"/>
                </a:rPr>
                <a:t>熵最大定理</a:t>
              </a:r>
              <a:r>
                <a:rPr lang="en-US" altLang="zh-CN" sz="2800" b="1" dirty="0">
                  <a:solidFill>
                    <a:srgbClr val="3333CC"/>
                  </a:solidFill>
                  <a:latin typeface="Times New Roman" panose="02020603050405020304" charset="0"/>
                  <a:ea typeface="楷体" panose="02010609060101010101" charset="-122"/>
                  <a:sym typeface="宋体" panose="02010600030101010101" pitchFamily="2" charset="-122"/>
                </a:rPr>
                <a:t>)</a:t>
              </a:r>
              <a:r>
                <a:rPr lang="zh-CN" altLang="en-US" sz="3200" dirty="0">
                  <a:latin typeface="Times New Roman" panose="02020603050405020304" charset="0"/>
                  <a:ea typeface="楷体" panose="02010609060101010101" charset="-122"/>
                  <a:sym typeface="宋体" panose="02010600030101010101" pitchFamily="2" charset="-122"/>
                </a:rPr>
                <a:t>，                  ，</a:t>
              </a:r>
              <a:r>
                <a:rPr lang="zh-CN" altLang="en-US" sz="2800" dirty="0">
                  <a:latin typeface="Times New Roman" panose="02020603050405020304" charset="0"/>
                  <a:ea typeface="楷体" panose="02010609060101010101" charset="-122"/>
                  <a:sym typeface="宋体" panose="02010600030101010101" pitchFamily="2" charset="-122"/>
                </a:rPr>
                <a:t>其中符号成立的充要条件是 </a:t>
              </a:r>
              <a:r>
                <a:rPr lang="en-US" altLang="zh-CN" sz="2800" i="1" dirty="0">
                  <a:latin typeface="Times New Roman" panose="02020603050405020304" charset="0"/>
                  <a:ea typeface="楷体" panose="02010609060101010101" charset="-122"/>
                  <a:sym typeface="宋体" panose="02010600030101010101" pitchFamily="2" charset="-122"/>
                </a:rPr>
                <a:t>X </a:t>
              </a:r>
              <a:r>
                <a:rPr lang="zh-CN" altLang="en-US" sz="2800" dirty="0">
                  <a:latin typeface="Times New Roman" panose="02020603050405020304" charset="0"/>
                  <a:ea typeface="楷体" panose="02010609060101010101" charset="-122"/>
                  <a:sym typeface="宋体" panose="02010600030101010101" pitchFamily="2" charset="-122"/>
                </a:rPr>
                <a:t>服从均匀分布                </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对所有的            ，其中       表示字母集所含的元素个数。</a:t>
              </a:r>
            </a:p>
          </p:txBody>
        </p:sp>
        <p:graphicFrame>
          <p:nvGraphicFramePr>
            <p:cNvPr id="65539" name="对象 2">
              <a:hlinkClick r:id="" action="ppaction://ole?verb=0"/>
            </p:cNvPr>
            <p:cNvGraphicFramePr>
              <a:graphicFrameLocks noChangeAspect="1"/>
            </p:cNvGraphicFramePr>
            <p:nvPr/>
          </p:nvGraphicFramePr>
          <p:xfrm>
            <a:off x="4974" y="3159"/>
            <a:ext cx="2911" cy="702"/>
          </p:xfrm>
          <a:graphic>
            <a:graphicData uri="http://schemas.openxmlformats.org/presentationml/2006/ole">
              <mc:AlternateContent xmlns:mc="http://schemas.openxmlformats.org/markup-compatibility/2006">
                <mc:Choice xmlns:v="urn:schemas-microsoft-com:vml" Requires="v">
                  <p:oleObj spid="_x0000_s30097" r:id="rId3" imgW="1091565" imgH="203200" progId="Equation.KSEE3">
                    <p:embed/>
                  </p:oleObj>
                </mc:Choice>
                <mc:Fallback>
                  <p:oleObj r:id="rId3" imgW="1091565" imgH="203200" progId="Equation.KSEE3">
                    <p:embed/>
                    <p:pic>
                      <p:nvPicPr>
                        <p:cNvPr id="0" name="图片 3176"/>
                        <p:cNvPicPr/>
                        <p:nvPr/>
                      </p:nvPicPr>
                      <p:blipFill>
                        <a:blip r:embed="rId4"/>
                        <a:stretch>
                          <a:fillRect/>
                        </a:stretch>
                      </p:blipFill>
                      <p:spPr>
                        <a:xfrm>
                          <a:off x="4974" y="3159"/>
                          <a:ext cx="2911" cy="702"/>
                        </a:xfrm>
                        <a:prstGeom prst="rect">
                          <a:avLst/>
                        </a:prstGeom>
                        <a:noFill/>
                        <a:ln w="38100">
                          <a:noFill/>
                          <a:miter/>
                        </a:ln>
                      </p:spPr>
                    </p:pic>
                  </p:oleObj>
                </mc:Fallback>
              </mc:AlternateContent>
            </a:graphicData>
          </a:graphic>
        </p:graphicFrame>
        <p:graphicFrame>
          <p:nvGraphicFramePr>
            <p:cNvPr id="65540" name="对象 3">
              <a:hlinkClick r:id="" action="ppaction://ole?verb=0"/>
            </p:cNvPr>
            <p:cNvGraphicFramePr>
              <a:graphicFrameLocks noChangeAspect="1"/>
            </p:cNvGraphicFramePr>
            <p:nvPr/>
          </p:nvGraphicFramePr>
          <p:xfrm>
            <a:off x="5289" y="3729"/>
            <a:ext cx="2282" cy="1258"/>
          </p:xfrm>
          <a:graphic>
            <a:graphicData uri="http://schemas.openxmlformats.org/presentationml/2006/ole">
              <mc:AlternateContent xmlns:mc="http://schemas.openxmlformats.org/markup-compatibility/2006">
                <mc:Choice xmlns:v="urn:schemas-microsoft-com:vml" Requires="v">
                  <p:oleObj spid="_x0000_s30098" r:id="rId5" imgW="763905" imgH="420370" progId="Equation.KSEE3">
                    <p:embed/>
                  </p:oleObj>
                </mc:Choice>
                <mc:Fallback>
                  <p:oleObj r:id="rId5" imgW="763905" imgH="420370" progId="Equation.KSEE3">
                    <p:embed/>
                    <p:pic>
                      <p:nvPicPr>
                        <p:cNvPr id="0" name="图片 3177"/>
                        <p:cNvPicPr/>
                        <p:nvPr/>
                      </p:nvPicPr>
                      <p:blipFill>
                        <a:blip r:embed="rId6"/>
                        <a:stretch>
                          <a:fillRect/>
                        </a:stretch>
                      </p:blipFill>
                      <p:spPr>
                        <a:xfrm>
                          <a:off x="5289" y="3729"/>
                          <a:ext cx="2282" cy="1258"/>
                        </a:xfrm>
                        <a:prstGeom prst="rect">
                          <a:avLst/>
                        </a:prstGeom>
                        <a:noFill/>
                        <a:ln w="38100">
                          <a:noFill/>
                          <a:miter/>
                        </a:ln>
                      </p:spPr>
                    </p:pic>
                  </p:oleObj>
                </mc:Fallback>
              </mc:AlternateContent>
            </a:graphicData>
          </a:graphic>
        </p:graphicFrame>
        <p:graphicFrame>
          <p:nvGraphicFramePr>
            <p:cNvPr id="65541" name="对象 4">
              <a:hlinkClick r:id="" action="ppaction://ole?verb=0"/>
            </p:cNvPr>
            <p:cNvGraphicFramePr>
              <a:graphicFrameLocks noChangeAspect="1"/>
            </p:cNvGraphicFramePr>
            <p:nvPr/>
          </p:nvGraphicFramePr>
          <p:xfrm>
            <a:off x="10018" y="4024"/>
            <a:ext cx="1576" cy="683"/>
          </p:xfrm>
          <a:graphic>
            <a:graphicData uri="http://schemas.openxmlformats.org/presentationml/2006/ole">
              <mc:AlternateContent xmlns:mc="http://schemas.openxmlformats.org/markup-compatibility/2006">
                <mc:Choice xmlns:v="urn:schemas-microsoft-com:vml" Requires="v">
                  <p:oleObj spid="_x0000_s30099" r:id="rId7" imgW="383540" imgH="166370" progId="Equation.KSEE3">
                    <p:embed/>
                  </p:oleObj>
                </mc:Choice>
                <mc:Fallback>
                  <p:oleObj r:id="rId7" imgW="383540" imgH="166370" progId="Equation.KSEE3">
                    <p:embed/>
                    <p:pic>
                      <p:nvPicPr>
                        <p:cNvPr id="0" name="图片 3178"/>
                        <p:cNvPicPr/>
                        <p:nvPr/>
                      </p:nvPicPr>
                      <p:blipFill>
                        <a:blip r:embed="rId8"/>
                        <a:stretch>
                          <a:fillRect/>
                        </a:stretch>
                      </p:blipFill>
                      <p:spPr>
                        <a:xfrm>
                          <a:off x="10018" y="4024"/>
                          <a:ext cx="1576" cy="683"/>
                        </a:xfrm>
                        <a:prstGeom prst="rect">
                          <a:avLst/>
                        </a:prstGeom>
                        <a:noFill/>
                        <a:ln w="38100">
                          <a:noFill/>
                          <a:miter/>
                        </a:ln>
                      </p:spPr>
                    </p:pic>
                  </p:oleObj>
                </mc:Fallback>
              </mc:AlternateContent>
            </a:graphicData>
          </a:graphic>
        </p:graphicFrame>
        <p:graphicFrame>
          <p:nvGraphicFramePr>
            <p:cNvPr id="65542" name="对象 5">
              <a:hlinkClick r:id="" action="ppaction://ole?verb=0"/>
            </p:cNvPr>
            <p:cNvGraphicFramePr>
              <a:graphicFrameLocks noChangeAspect="1"/>
            </p:cNvGraphicFramePr>
            <p:nvPr/>
          </p:nvGraphicFramePr>
          <p:xfrm>
            <a:off x="13207" y="4024"/>
            <a:ext cx="1042" cy="668"/>
          </p:xfrm>
          <a:graphic>
            <a:graphicData uri="http://schemas.openxmlformats.org/presentationml/2006/ole">
              <mc:AlternateContent xmlns:mc="http://schemas.openxmlformats.org/markup-compatibility/2006">
                <mc:Choice xmlns:v="urn:schemas-microsoft-com:vml" Requires="v">
                  <p:oleObj spid="_x0000_s30100" r:id="rId9" imgW="320040" imgH="205105" progId="Equation.KSEE3">
                    <p:embed/>
                  </p:oleObj>
                </mc:Choice>
                <mc:Fallback>
                  <p:oleObj r:id="rId9" imgW="320040" imgH="205105" progId="Equation.KSEE3">
                    <p:embed/>
                    <p:pic>
                      <p:nvPicPr>
                        <p:cNvPr id="0" name="图片 3179"/>
                        <p:cNvPicPr/>
                        <p:nvPr/>
                      </p:nvPicPr>
                      <p:blipFill>
                        <a:blip r:embed="rId10"/>
                        <a:stretch>
                          <a:fillRect/>
                        </a:stretch>
                      </p:blipFill>
                      <p:spPr>
                        <a:xfrm>
                          <a:off x="13207" y="4024"/>
                          <a:ext cx="1042" cy="668"/>
                        </a:xfrm>
                        <a:prstGeom prst="rect">
                          <a:avLst/>
                        </a:prstGeom>
                        <a:noFill/>
                        <a:ln w="38100">
                          <a:noFill/>
                          <a:miter/>
                        </a:ln>
                      </p:spPr>
                    </p:pic>
                  </p:oleObj>
                </mc:Fallback>
              </mc:AlternateContent>
            </a:graphicData>
          </a:graphic>
        </p:graphicFrame>
      </p:grpSp>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11"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12"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11" name="标题 180225"/>
          <p:cNvSpPr>
            <a:spLocks noGrp="1"/>
          </p:cNvSpPr>
          <p:nvPr>
            <p:ph type="title"/>
          </p:nvPr>
        </p:nvSpPr>
        <p:spPr>
          <a:xfrm>
            <a:off x="895350" y="1735455"/>
            <a:ext cx="7588885" cy="579120"/>
          </a:xfrm>
        </p:spPr>
        <p:txBody>
          <a:bodyPr anchor="ctr"/>
          <a:lstStyle/>
          <a:p>
            <a:pPr algn="l"/>
            <a:r>
              <a:rPr lang="en-US" altLang="zh-CN" sz="3200" b="1" dirty="0">
                <a:solidFill>
                  <a:srgbClr val="120EB2"/>
                </a:solidFill>
                <a:latin typeface="Times New Roman" panose="02020603050405020304" charset="0"/>
                <a:ea typeface="楷体" panose="02010609060101010101" charset="-122"/>
              </a:rPr>
              <a:t>4)</a:t>
            </a:r>
            <a:r>
              <a:rPr lang="zh-CN" altLang="en-US" sz="3200" b="1" dirty="0">
                <a:solidFill>
                  <a:srgbClr val="120EB2"/>
                </a:solidFill>
                <a:latin typeface="Times New Roman" panose="02020603050405020304" charset="0"/>
                <a:ea typeface="楷体" panose="02010609060101010101" charset="-122"/>
              </a:rPr>
              <a:t>相对</a:t>
            </a:r>
            <a:r>
              <a:rPr lang="zh-CN" sz="3200" b="1" dirty="0">
                <a:solidFill>
                  <a:srgbClr val="120EB2"/>
                </a:solidFill>
                <a:latin typeface="Times New Roman" panose="02020603050405020304" charset="0"/>
                <a:ea typeface="楷体" panose="02010609060101010101" charset="-122"/>
              </a:rPr>
              <a:t>熵</a:t>
            </a:r>
            <a:endParaRPr lang="zh-CN" altLang="en-US" sz="3200" b="1" dirty="0">
              <a:solidFill>
                <a:srgbClr val="120EB2"/>
              </a:solidFill>
              <a:latin typeface="Times New Roman" panose="02020603050405020304" charset="0"/>
              <a:ea typeface="楷体" panose="02010609060101010101"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对象 7">
            <a:hlinkClick r:id="" action="ppaction://ole?verb=0"/>
          </p:cNvPr>
          <p:cNvGraphicFramePr>
            <a:graphicFrameLocks noChangeAspect="1"/>
          </p:cNvGraphicFramePr>
          <p:nvPr/>
        </p:nvGraphicFramePr>
        <p:xfrm>
          <a:off x="1205230" y="2218690"/>
          <a:ext cx="8016240" cy="4425950"/>
        </p:xfrm>
        <a:graphic>
          <a:graphicData uri="http://schemas.openxmlformats.org/presentationml/2006/ole">
            <mc:AlternateContent xmlns:mc="http://schemas.openxmlformats.org/markup-compatibility/2006">
              <mc:Choice xmlns:v="urn:schemas-microsoft-com:vml" Requires="v">
                <p:oleObj spid="_x0000_s30821" r:id="rId3" imgW="1605915" imgH="1299845" progId="Equation.KSEE3">
                  <p:embed/>
                </p:oleObj>
              </mc:Choice>
              <mc:Fallback>
                <p:oleObj r:id="rId3" imgW="1605915" imgH="1299845" progId="Equation.KSEE3">
                  <p:embed/>
                  <p:pic>
                    <p:nvPicPr>
                      <p:cNvPr id="0" name="图片 3180"/>
                      <p:cNvPicPr/>
                      <p:nvPr/>
                    </p:nvPicPr>
                    <p:blipFill>
                      <a:blip r:embed="rId4"/>
                      <a:stretch>
                        <a:fillRect/>
                      </a:stretch>
                    </p:blipFill>
                    <p:spPr>
                      <a:xfrm>
                        <a:off x="1205230" y="2218690"/>
                        <a:ext cx="8016240" cy="4425950"/>
                      </a:xfrm>
                      <a:prstGeom prst="rect">
                        <a:avLst/>
                      </a:prstGeom>
                      <a:noFill/>
                      <a:ln w="38100">
                        <a:noFill/>
                        <a:miter/>
                      </a:ln>
                    </p:spPr>
                  </p:pic>
                </p:oleObj>
              </mc:Fallback>
            </mc:AlternateContent>
          </a:graphicData>
        </a:graphic>
      </p:graphicFrame>
      <p:sp>
        <p:nvSpPr>
          <p:cNvPr id="3" name="矩形 2"/>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占位符 208898"/>
          <p:cNvSpPr>
            <a:spLocks noGrp="1"/>
          </p:cNvSpPr>
          <p:nvPr/>
        </p:nvSpPr>
        <p:spPr>
          <a:xfrm>
            <a:off x="1090930" y="2374265"/>
            <a:ext cx="9431020" cy="1932305"/>
          </a:xfrm>
          <a:prstGeom prst="rect">
            <a:avLst/>
          </a:prstGeom>
          <a:noFill/>
          <a:ln w="9525">
            <a:noFill/>
          </a:ln>
        </p:spPr>
        <p:txBody>
          <a:bodyPr anchor="t"/>
          <a:lstStyle/>
          <a:p>
            <a:pPr lvl="0" indent="0">
              <a:lnSpc>
                <a:spcPct val="120000"/>
              </a:lnSpc>
              <a:spcBef>
                <a:spcPct val="20000"/>
              </a:spcBef>
              <a:buClr>
                <a:schemeClr val="accent1"/>
              </a:buClr>
              <a:buFont typeface="Wingdings" panose="05000000000000000000" pitchFamily="2" charset="2"/>
              <a:buNone/>
            </a:pPr>
            <a:r>
              <a:rPr lang="zh-CN" altLang="en-US" sz="2800" b="1" dirty="0">
                <a:solidFill>
                  <a:srgbClr val="FF0000"/>
                </a:solidFill>
                <a:latin typeface="Times New Roman" panose="02020603050405020304" charset="0"/>
                <a:ea typeface="楷体" panose="02010609060101010101" charset="-122"/>
                <a:sym typeface="宋体" panose="02010600030101010101" pitchFamily="2" charset="-122"/>
              </a:rPr>
              <a:t>相对熵定义</a:t>
            </a:r>
            <a:r>
              <a:rPr lang="en-US" altLang="zh-CN" sz="2800" b="1" dirty="0">
                <a:solidFill>
                  <a:srgbClr val="FF0000"/>
                </a:solidFill>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设两个随机变量</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Y </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的联合分布</a:t>
            </a:r>
            <a:r>
              <a:rPr lang="en-US" altLang="zh-CN" sz="2800" i="1" dirty="0">
                <a:latin typeface="Times New Roman" panose="02020603050405020304" charset="0"/>
                <a:ea typeface="楷体" panose="02010609060101010101" charset="-122"/>
                <a:sym typeface="宋体" panose="02010600030101010101" pitchFamily="2" charset="-122"/>
              </a:rPr>
              <a:t>p</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y</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，边界分布分别为</a:t>
            </a:r>
            <a:r>
              <a:rPr lang="en-US" altLang="zh-CN" sz="2800" i="1" dirty="0">
                <a:latin typeface="Times New Roman" panose="02020603050405020304" charset="0"/>
                <a:ea typeface="楷体" panose="02010609060101010101" charset="-122"/>
                <a:sym typeface="宋体" panose="02010600030101010101" pitchFamily="2" charset="-122"/>
              </a:rPr>
              <a:t>p</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和</a:t>
            </a:r>
            <a:r>
              <a:rPr lang="en-US" altLang="zh-CN" sz="2800" i="1" dirty="0">
                <a:latin typeface="Times New Roman" panose="02020603050405020304" charset="0"/>
                <a:ea typeface="楷体" panose="02010609060101010101" charset="-122"/>
                <a:sym typeface="宋体" panose="02010600030101010101" pitchFamily="2" charset="-122"/>
              </a:rPr>
              <a:t>p</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y</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a:t>
            </a:r>
            <a:r>
              <a:rPr lang="zh-CN" altLang="en-US" sz="2800" b="1" dirty="0">
                <a:solidFill>
                  <a:srgbClr val="3333CC"/>
                </a:solidFill>
                <a:latin typeface="Times New Roman" panose="02020603050405020304" charset="0"/>
                <a:ea typeface="楷体" panose="02010609060101010101" charset="-122"/>
                <a:sym typeface="宋体" panose="02010600030101010101" pitchFamily="2" charset="-122"/>
              </a:rPr>
              <a:t>互信息</a:t>
            </a:r>
            <a:r>
              <a:rPr lang="en-US" altLang="zh-CN" sz="2800" i="1" dirty="0">
                <a:latin typeface="Times New Roman" panose="02020603050405020304" charset="0"/>
                <a:ea typeface="楷体" panose="02010609060101010101" charset="-122"/>
                <a:sym typeface="宋体" panose="02010600030101010101" pitchFamily="2" charset="-122"/>
              </a:rPr>
              <a:t>I</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y</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是联合分布</a:t>
            </a:r>
            <a:r>
              <a:rPr lang="en-US" altLang="zh-CN" sz="2800" i="1" dirty="0">
                <a:latin typeface="Times New Roman" panose="02020603050405020304" charset="0"/>
                <a:ea typeface="楷体" panose="02010609060101010101" charset="-122"/>
                <a:sym typeface="宋体" panose="02010600030101010101" pitchFamily="2" charset="-122"/>
              </a:rPr>
              <a:t>p</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x</a:t>
            </a:r>
            <a:r>
              <a:rPr lang="en-US" altLang="zh-CN" sz="2800" dirty="0">
                <a:latin typeface="Times New Roman" panose="02020603050405020304" charset="0"/>
                <a:ea typeface="楷体" panose="02010609060101010101" charset="-122"/>
                <a:sym typeface="宋体" panose="02010600030101010101" pitchFamily="2" charset="-122"/>
              </a:rPr>
              <a:t>,</a:t>
            </a:r>
            <a:r>
              <a:rPr lang="en-US" altLang="zh-CN" sz="2800" i="1" dirty="0">
                <a:latin typeface="Times New Roman" panose="02020603050405020304" charset="0"/>
                <a:ea typeface="楷体" panose="02010609060101010101" charset="-122"/>
                <a:sym typeface="宋体" panose="02010600030101010101" pitchFamily="2" charset="-122"/>
              </a:rPr>
              <a:t>y</a:t>
            </a:r>
            <a:r>
              <a:rPr lang="en-US" altLang="zh-CN" sz="2800" dirty="0">
                <a:latin typeface="Times New Roman" panose="02020603050405020304" charset="0"/>
                <a:ea typeface="楷体" panose="02010609060101010101" charset="-122"/>
                <a:sym typeface="宋体" panose="02010600030101010101" pitchFamily="2" charset="-122"/>
              </a:rPr>
              <a:t>)</a:t>
            </a:r>
            <a:r>
              <a:rPr lang="zh-CN" altLang="en-US" sz="2800" dirty="0">
                <a:latin typeface="Times New Roman" panose="02020603050405020304" charset="0"/>
                <a:ea typeface="楷体" panose="02010609060101010101" charset="-122"/>
                <a:sym typeface="宋体" panose="02010600030101010101" pitchFamily="2" charset="-122"/>
              </a:rPr>
              <a:t>与乘积分布                 的</a:t>
            </a:r>
            <a:r>
              <a:rPr lang="zh-CN" altLang="en-US" sz="2800" b="1" dirty="0">
                <a:solidFill>
                  <a:srgbClr val="3333CC"/>
                </a:solidFill>
                <a:latin typeface="Times New Roman" panose="02020603050405020304" charset="0"/>
                <a:ea typeface="楷体" panose="02010609060101010101" charset="-122"/>
                <a:sym typeface="宋体" panose="02010600030101010101" pitchFamily="2" charset="-122"/>
              </a:rPr>
              <a:t>相对熵</a:t>
            </a:r>
          </a:p>
        </p:txBody>
      </p:sp>
      <p:graphicFrame>
        <p:nvGraphicFramePr>
          <p:cNvPr id="67587" name="对象 1">
            <a:hlinkClick r:id="" action="ppaction://ole?verb=0"/>
          </p:cNvPr>
          <p:cNvGraphicFramePr>
            <a:graphicFrameLocks noChangeAspect="1"/>
          </p:cNvGraphicFramePr>
          <p:nvPr/>
        </p:nvGraphicFramePr>
        <p:xfrm>
          <a:off x="1491615" y="3465195"/>
          <a:ext cx="1612900" cy="470535"/>
        </p:xfrm>
        <a:graphic>
          <a:graphicData uri="http://schemas.openxmlformats.org/presentationml/2006/ole">
            <mc:AlternateContent xmlns:mc="http://schemas.openxmlformats.org/markup-compatibility/2006">
              <mc:Choice xmlns:v="urn:schemas-microsoft-com:vml" Requires="v">
                <p:oleObj spid="_x0000_s31945" r:id="rId3" imgW="701040" imgH="203835" progId="Equation.KSEE3">
                  <p:embed/>
                </p:oleObj>
              </mc:Choice>
              <mc:Fallback>
                <p:oleObj r:id="rId3" imgW="701040" imgH="203835" progId="Equation.KSEE3">
                  <p:embed/>
                  <p:pic>
                    <p:nvPicPr>
                      <p:cNvPr id="0" name="图片 3181"/>
                      <p:cNvPicPr/>
                      <p:nvPr/>
                    </p:nvPicPr>
                    <p:blipFill>
                      <a:blip r:embed="rId4"/>
                      <a:stretch>
                        <a:fillRect/>
                      </a:stretch>
                    </p:blipFill>
                    <p:spPr>
                      <a:xfrm>
                        <a:off x="1491615" y="3465195"/>
                        <a:ext cx="1612900" cy="470535"/>
                      </a:xfrm>
                      <a:prstGeom prst="rect">
                        <a:avLst/>
                      </a:prstGeom>
                      <a:noFill/>
                      <a:ln w="38100">
                        <a:noFill/>
                        <a:miter/>
                      </a:ln>
                    </p:spPr>
                  </p:pic>
                </p:oleObj>
              </mc:Fallback>
            </mc:AlternateContent>
          </a:graphicData>
        </a:graphic>
      </p:graphicFrame>
      <p:graphicFrame>
        <p:nvGraphicFramePr>
          <p:cNvPr id="67588" name="对象 2">
            <a:hlinkClick r:id="" action="ppaction://ole?verb=0"/>
          </p:cNvPr>
          <p:cNvGraphicFramePr>
            <a:graphicFrameLocks noChangeAspect="1"/>
          </p:cNvGraphicFramePr>
          <p:nvPr/>
        </p:nvGraphicFramePr>
        <p:xfrm>
          <a:off x="1278255" y="4171950"/>
          <a:ext cx="4546600" cy="2457450"/>
        </p:xfrm>
        <a:graphic>
          <a:graphicData uri="http://schemas.openxmlformats.org/presentationml/2006/ole">
            <mc:AlternateContent xmlns:mc="http://schemas.openxmlformats.org/markup-compatibility/2006">
              <mc:Choice xmlns:v="urn:schemas-microsoft-com:vml" Requires="v">
                <p:oleObj spid="_x0000_s31946" r:id="rId5" imgW="2019300" imgH="1091565" progId="Equation.KSEE3">
                  <p:embed/>
                </p:oleObj>
              </mc:Choice>
              <mc:Fallback>
                <p:oleObj r:id="rId5" imgW="2019300" imgH="1091565" progId="Equation.KSEE3">
                  <p:embed/>
                  <p:pic>
                    <p:nvPicPr>
                      <p:cNvPr id="0" name="图片 3182"/>
                      <p:cNvPicPr/>
                      <p:nvPr/>
                    </p:nvPicPr>
                    <p:blipFill>
                      <a:blip r:embed="rId6"/>
                      <a:stretch>
                        <a:fillRect/>
                      </a:stretch>
                    </p:blipFill>
                    <p:spPr>
                      <a:xfrm>
                        <a:off x="1278255" y="4171950"/>
                        <a:ext cx="4546600" cy="2457450"/>
                      </a:xfrm>
                      <a:prstGeom prst="rect">
                        <a:avLst/>
                      </a:prstGeom>
                      <a:noFill/>
                      <a:ln w="38100">
                        <a:noFill/>
                        <a:miter/>
                      </a:ln>
                    </p:spPr>
                  </p:pic>
                </p:oleObj>
              </mc:Fallback>
            </mc:AlternateContent>
          </a:graphicData>
        </a:graphic>
      </p:graphicFrame>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7"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8"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3" name="矩形 2"/>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208898"/>
          <p:cNvSpPr>
            <a:spLocks noGrp="1"/>
          </p:cNvSpPr>
          <p:nvPr/>
        </p:nvSpPr>
        <p:spPr>
          <a:xfrm>
            <a:off x="1113790" y="2439035"/>
            <a:ext cx="9420301" cy="2452675"/>
          </a:xfrm>
          <a:prstGeom prst="rect">
            <a:avLst/>
          </a:prstGeom>
          <a:noFill/>
          <a:ln w="9525">
            <a:noFill/>
          </a:ln>
        </p:spPr>
        <p:txBody>
          <a:bodyPr anchor="t"/>
          <a:lstStyle/>
          <a:p>
            <a:pPr lvl="0" indent="0">
              <a:spcBef>
                <a:spcPct val="20000"/>
              </a:spcBef>
              <a:buClr>
                <a:schemeClr val="accent1"/>
              </a:buClr>
              <a:buFont typeface="Wingdings" panose="05000000000000000000" pitchFamily="2" charset="2"/>
              <a:buNone/>
            </a:pPr>
            <a:r>
              <a:rPr lang="zh-CN" altLang="en-US" sz="2800" b="1" dirty="0">
                <a:solidFill>
                  <a:srgbClr val="FF0000"/>
                </a:solidFill>
                <a:latin typeface="楷体" panose="02010609060101010101" charset="-122"/>
                <a:ea typeface="楷体" panose="02010609060101010101" charset="-122"/>
              </a:rPr>
              <a:t>互信息定义：</a:t>
            </a:r>
            <a:r>
              <a:rPr lang="zh-CN" altLang="en-US" sz="2800" dirty="0">
                <a:latin typeface="Times New Roman" panose="02020603050405020304" charset="0"/>
                <a:ea typeface="楷体" panose="02010609060101010101" charset="-122"/>
              </a:rPr>
              <a:t>设两个事件的集合</a:t>
            </a:r>
            <a:r>
              <a:rPr lang="en-US" altLang="zh-CN"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sym typeface="宋体" panose="02010600030101010101" pitchFamily="2" charset="-122"/>
              </a:rPr>
              <a:t>和</a:t>
            </a:r>
            <a:r>
              <a:rPr lang="en-US" altLang="zh-CN" sz="2800" i="1" dirty="0">
                <a:latin typeface="Times New Roman" panose="02020603050405020304" charset="0"/>
                <a:ea typeface="楷体" panose="02010609060101010101" charset="-122"/>
              </a:rPr>
              <a:t>Y </a:t>
            </a:r>
            <a:r>
              <a:rPr lang="zh-CN" altLang="en-US" sz="2800" dirty="0">
                <a:latin typeface="Times New Roman" panose="02020603050405020304" charset="0"/>
                <a:ea typeface="楷体" panose="02010609060101010101" charset="-122"/>
              </a:rPr>
              <a:t>，                 ，由于空间和时间的限制。不能直接观察</a:t>
            </a:r>
            <a:r>
              <a:rPr lang="en-US" altLang="zh-CN"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，只能借助于观察</a:t>
            </a:r>
            <a:r>
              <a:rPr lang="en-US" altLang="zh-CN" sz="2800" i="1" dirty="0">
                <a:latin typeface="Times New Roman" panose="02020603050405020304" charset="0"/>
                <a:ea typeface="楷体" panose="02010609060101010101" charset="-122"/>
              </a:rPr>
              <a:t>y</a:t>
            </a:r>
            <a:r>
              <a:rPr lang="zh-CN" altLang="en-US" sz="2800" dirty="0">
                <a:latin typeface="Times New Roman" panose="02020603050405020304" charset="0"/>
                <a:ea typeface="楷体" panose="02010609060101010101" charset="-122"/>
              </a:rPr>
              <a:t>获取关于</a:t>
            </a:r>
            <a:r>
              <a:rPr lang="en-US" altLang="zh-CN"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的信息。</a:t>
            </a:r>
          </a:p>
          <a:p>
            <a:pPr lvl="0" indent="0">
              <a:spcBef>
                <a:spcPct val="20000"/>
              </a:spcBef>
              <a:buClr>
                <a:schemeClr val="accent1"/>
              </a:buClr>
              <a:buFont typeface="Wingdings" panose="05000000000000000000" pitchFamily="2" charset="2"/>
              <a:buNone/>
            </a:pPr>
            <a:endParaRPr lang="zh-CN" altLang="en-US" sz="2400" dirty="0">
              <a:latin typeface="Times New Roman" panose="02020603050405020304" charset="0"/>
              <a:ea typeface="楷体" panose="02010609060101010101" charset="-122"/>
            </a:endParaRPr>
          </a:p>
          <a:p>
            <a:pPr lvl="0" indent="0">
              <a:spcBef>
                <a:spcPct val="20000"/>
              </a:spcBef>
              <a:buClr>
                <a:schemeClr val="accent1"/>
              </a:buClr>
              <a:buFont typeface="Wingdings" panose="05000000000000000000" pitchFamily="2" charset="2"/>
              <a:buNone/>
            </a:pPr>
            <a:r>
              <a:rPr lang="zh-CN" altLang="en-US" sz="2800" b="1" u="sng" dirty="0">
                <a:solidFill>
                  <a:srgbClr val="3333CC"/>
                </a:solidFill>
                <a:latin typeface="Times New Roman" panose="02020603050405020304" charset="0"/>
                <a:ea typeface="楷体" panose="02010609060101010101" charset="-122"/>
              </a:rPr>
              <a:t>互信息</a:t>
            </a:r>
            <a:r>
              <a:rPr lang="zh-CN" altLang="en-US" sz="2800" dirty="0">
                <a:latin typeface="Times New Roman" panose="02020603050405020304" charset="0"/>
                <a:ea typeface="楷体" panose="02010609060101010101" charset="-122"/>
              </a:rPr>
              <a:t>是一个随机变量包含另一个随机变量信息量的度量。两个随机变量</a:t>
            </a:r>
            <a:r>
              <a:rPr lang="zh-CN" altLang="en-US"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和</a:t>
            </a:r>
            <a:r>
              <a:rPr lang="zh-CN" altLang="en-US" sz="2800" i="1" dirty="0">
                <a:latin typeface="Times New Roman" panose="02020603050405020304" charset="0"/>
                <a:ea typeface="楷体" panose="02010609060101010101" charset="-122"/>
              </a:rPr>
              <a:t>Y</a:t>
            </a:r>
            <a:r>
              <a:rPr lang="zh-CN" altLang="en-US" sz="2800" dirty="0">
                <a:latin typeface="Times New Roman" panose="02020603050405020304" charset="0"/>
                <a:ea typeface="楷体" panose="02010609060101010101" charset="-122"/>
              </a:rPr>
              <a:t>的联合概率密度函数为</a:t>
            </a:r>
            <a:r>
              <a:rPr lang="zh-CN" altLang="en-US" sz="2800" i="1" dirty="0">
                <a:latin typeface="Times New Roman" panose="02020603050405020304" charset="0"/>
                <a:ea typeface="楷体" panose="02010609060101010101" charset="-122"/>
              </a:rPr>
              <a:t>p</a:t>
            </a:r>
            <a:r>
              <a:rPr lang="zh-CN" altLang="en-US" sz="2800" dirty="0">
                <a:latin typeface="Times New Roman" panose="02020603050405020304" charset="0"/>
                <a:ea typeface="楷体" panose="02010609060101010101" charset="-122"/>
              </a:rPr>
              <a:t>(</a:t>
            </a:r>
            <a:r>
              <a:rPr lang="zh-CN" altLang="en-US"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a:t>
            </a:r>
            <a:r>
              <a:rPr lang="zh-CN" altLang="en-US" sz="2800" i="1" dirty="0">
                <a:latin typeface="Times New Roman" panose="02020603050405020304" charset="0"/>
                <a:ea typeface="楷体" panose="02010609060101010101" charset="-122"/>
              </a:rPr>
              <a:t>y</a:t>
            </a:r>
            <a:r>
              <a:rPr lang="zh-CN" altLang="en-US" sz="2800" dirty="0">
                <a:latin typeface="Times New Roman" panose="02020603050405020304" charset="0"/>
                <a:ea typeface="楷体" panose="02010609060101010101" charset="-122"/>
              </a:rPr>
              <a:t>)，边缘概率密度函数分别为</a:t>
            </a:r>
            <a:r>
              <a:rPr lang="zh-CN" altLang="en-US" sz="2800" i="1" dirty="0">
                <a:latin typeface="Times New Roman" panose="02020603050405020304" charset="0"/>
                <a:ea typeface="楷体" panose="02010609060101010101" charset="-122"/>
              </a:rPr>
              <a:t>p</a:t>
            </a:r>
            <a:r>
              <a:rPr lang="zh-CN" altLang="en-US" sz="2800" dirty="0">
                <a:latin typeface="Times New Roman" panose="02020603050405020304" charset="0"/>
                <a:ea typeface="楷体" panose="02010609060101010101" charset="-122"/>
              </a:rPr>
              <a:t>(</a:t>
            </a:r>
            <a:r>
              <a:rPr lang="zh-CN" altLang="en-US" sz="2800" i="1" dirty="0">
                <a:latin typeface="Times New Roman" panose="02020603050405020304" charset="0"/>
                <a:ea typeface="楷体" panose="02010609060101010101" charset="-122"/>
              </a:rPr>
              <a:t>x</a:t>
            </a:r>
            <a:r>
              <a:rPr lang="zh-CN" altLang="en-US" sz="2800" dirty="0">
                <a:latin typeface="Times New Roman" panose="02020603050405020304" charset="0"/>
                <a:ea typeface="楷体" panose="02010609060101010101" charset="-122"/>
              </a:rPr>
              <a:t>)和</a:t>
            </a:r>
            <a:r>
              <a:rPr lang="zh-CN" altLang="en-US" sz="2800" i="1" dirty="0">
                <a:latin typeface="Times New Roman" panose="02020603050405020304" charset="0"/>
                <a:ea typeface="楷体" panose="02010609060101010101" charset="-122"/>
              </a:rPr>
              <a:t>p</a:t>
            </a:r>
            <a:r>
              <a:rPr lang="zh-CN" altLang="en-US" sz="2800" dirty="0">
                <a:latin typeface="Times New Roman" panose="02020603050405020304" charset="0"/>
                <a:ea typeface="楷体" panose="02010609060101010101" charset="-122"/>
              </a:rPr>
              <a:t>(</a:t>
            </a:r>
            <a:r>
              <a:rPr lang="zh-CN" altLang="en-US" sz="2800" i="1" dirty="0">
                <a:latin typeface="Times New Roman" panose="02020603050405020304" charset="0"/>
                <a:ea typeface="楷体" panose="02010609060101010101" charset="-122"/>
              </a:rPr>
              <a:t>y</a:t>
            </a:r>
            <a:r>
              <a:rPr lang="zh-CN" altLang="en-US" sz="2800" dirty="0">
                <a:latin typeface="Times New Roman" panose="02020603050405020304" charset="0"/>
                <a:ea typeface="楷体" panose="02010609060101010101" charset="-122"/>
              </a:rPr>
              <a:t>)。</a:t>
            </a:r>
          </a:p>
        </p:txBody>
      </p:sp>
      <p:graphicFrame>
        <p:nvGraphicFramePr>
          <p:cNvPr id="68611" name="对象 4">
            <a:hlinkClick r:id="" action="ppaction://ole?verb=0"/>
          </p:cNvPr>
          <p:cNvGraphicFramePr>
            <a:graphicFrameLocks noChangeAspect="1"/>
          </p:cNvGraphicFramePr>
          <p:nvPr/>
        </p:nvGraphicFramePr>
        <p:xfrm>
          <a:off x="7176770" y="2492375"/>
          <a:ext cx="1717040" cy="492125"/>
        </p:xfrm>
        <a:graphic>
          <a:graphicData uri="http://schemas.openxmlformats.org/presentationml/2006/ole">
            <mc:AlternateContent xmlns:mc="http://schemas.openxmlformats.org/markup-compatibility/2006">
              <mc:Choice xmlns:v="urn:schemas-microsoft-com:vml" Requires="v">
                <p:oleObj spid="_x0000_s32869" r:id="rId3" imgW="790575" imgH="203835" progId="Equation.KSEE3">
                  <p:embed/>
                </p:oleObj>
              </mc:Choice>
              <mc:Fallback>
                <p:oleObj r:id="rId3" imgW="790575" imgH="203835" progId="Equation.KSEE3">
                  <p:embed/>
                  <p:pic>
                    <p:nvPicPr>
                      <p:cNvPr id="0" name="图片 3183"/>
                      <p:cNvPicPr/>
                      <p:nvPr/>
                    </p:nvPicPr>
                    <p:blipFill>
                      <a:blip r:embed="rId4"/>
                      <a:stretch>
                        <a:fillRect/>
                      </a:stretch>
                    </p:blipFill>
                    <p:spPr>
                      <a:xfrm>
                        <a:off x="7176770" y="2492375"/>
                        <a:ext cx="1717040" cy="492125"/>
                      </a:xfrm>
                      <a:prstGeom prst="rect">
                        <a:avLst/>
                      </a:prstGeom>
                      <a:noFill/>
                      <a:ln w="38100">
                        <a:noFill/>
                        <a:miter/>
                      </a:ln>
                    </p:spPr>
                  </p:pic>
                </p:oleObj>
              </mc:Fallback>
            </mc:AlternateContent>
          </a:graphicData>
        </a:graphic>
      </p:graphicFrame>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5"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6"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3" name="矩形 2"/>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97281"/>
          <p:cNvSpPr/>
          <p:nvPr/>
        </p:nvSpPr>
        <p:spPr>
          <a:xfrm>
            <a:off x="962660" y="2251075"/>
            <a:ext cx="9448800" cy="3025140"/>
          </a:xfrm>
          <a:prstGeom prst="rect">
            <a:avLst/>
          </a:prstGeom>
          <a:noFill/>
          <a:ln w="9525">
            <a:noFill/>
          </a:ln>
        </p:spPr>
        <p:txBody>
          <a:bodyPr anchor="ctr"/>
          <a:lstStyle/>
          <a:p>
            <a:pPr lvl="0" indent="0"/>
            <a:r>
              <a:rPr lang="zh-CN" altLang="en-US" sz="2800" b="1" dirty="0">
                <a:solidFill>
                  <a:srgbClr val="3333CC"/>
                </a:solidFill>
                <a:latin typeface="Times New Roman" panose="02020603050405020304" charset="0"/>
                <a:ea typeface="楷体" panose="02010609060101010101" charset="-122"/>
              </a:rPr>
              <a:t>互信息的应用：</a:t>
            </a:r>
            <a:r>
              <a:rPr lang="zh-CN" altLang="en-US" sz="2800" b="1" dirty="0">
                <a:latin typeface="Times New Roman" panose="02020603050405020304" charset="0"/>
                <a:ea typeface="楷体" panose="02010609060101010101" charset="-122"/>
              </a:rPr>
              <a:t>数据处理定理  </a:t>
            </a:r>
          </a:p>
          <a:p>
            <a:pPr lvl="0" indent="0"/>
            <a:endParaRPr lang="zh-CN" altLang="en-US" sz="2400" b="1" dirty="0">
              <a:latin typeface="Times New Roman" panose="02020603050405020304" charset="0"/>
              <a:ea typeface="楷体" panose="02010609060101010101" charset="-122"/>
            </a:endParaRPr>
          </a:p>
          <a:p>
            <a:pPr lvl="0" indent="0"/>
            <a:r>
              <a:rPr lang="zh-CN" altLang="en-US" sz="2800" dirty="0">
                <a:solidFill>
                  <a:schemeClr val="tx2"/>
                </a:solidFill>
                <a:latin typeface="Times New Roman" panose="02020603050405020304" charset="0"/>
                <a:ea typeface="楷体" panose="02010609060101010101" charset="-122"/>
              </a:rPr>
              <a:t>当消息通过多级处理器时，随着处理器数目的增多，输入消息与输出消息之间的平均互信息量趋于变小。</a:t>
            </a:r>
            <a:r>
              <a:rPr lang="en-US" altLang="zh-CN" sz="2800" dirty="0">
                <a:solidFill>
                  <a:schemeClr val="tx2"/>
                </a:solidFill>
                <a:latin typeface="Times New Roman" panose="02020603050405020304" charset="0"/>
                <a:ea typeface="楷体" panose="02010609060101010101" charset="-122"/>
              </a:rPr>
              <a:t>(</a:t>
            </a:r>
            <a:r>
              <a:rPr lang="en-US" altLang="zh-CN" sz="2800" i="1" dirty="0">
                <a:solidFill>
                  <a:srgbClr val="0000FF"/>
                </a:solidFill>
                <a:latin typeface="Times New Roman" panose="02020603050405020304" charset="0"/>
                <a:ea typeface="楷体" panose="02010609060101010101" charset="-122"/>
              </a:rPr>
              <a:t>X</a:t>
            </a:r>
            <a:r>
              <a:rPr lang="en-US" altLang="zh-CN" sz="2800" dirty="0">
                <a:solidFill>
                  <a:srgbClr val="0000FF"/>
                </a:solidFill>
                <a:latin typeface="Times New Roman" panose="02020603050405020304" charset="0"/>
                <a:ea typeface="楷体" panose="02010609060101010101" charset="-122"/>
              </a:rPr>
              <a:t>-</a:t>
            </a:r>
            <a:r>
              <a:rPr lang="en-US" altLang="zh-CN" sz="2800" i="1" dirty="0">
                <a:solidFill>
                  <a:srgbClr val="0000FF"/>
                </a:solidFill>
                <a:latin typeface="Times New Roman" panose="02020603050405020304" charset="0"/>
                <a:ea typeface="楷体" panose="02010609060101010101" charset="-122"/>
              </a:rPr>
              <a:t>Y</a:t>
            </a:r>
            <a:r>
              <a:rPr lang="en-US" altLang="zh-CN" sz="2800" dirty="0">
                <a:solidFill>
                  <a:srgbClr val="0000FF"/>
                </a:solidFill>
                <a:latin typeface="Times New Roman" panose="02020603050405020304" charset="0"/>
                <a:ea typeface="楷体" panose="02010609060101010101" charset="-122"/>
              </a:rPr>
              <a:t>-</a:t>
            </a:r>
            <a:r>
              <a:rPr lang="en-US" altLang="zh-CN" sz="2800" i="1" dirty="0">
                <a:solidFill>
                  <a:srgbClr val="0000FF"/>
                </a:solidFill>
                <a:latin typeface="Times New Roman" panose="02020603050405020304" charset="0"/>
                <a:ea typeface="楷体" panose="02010609060101010101" charset="-122"/>
              </a:rPr>
              <a:t>Z</a:t>
            </a:r>
            <a:r>
              <a:rPr lang="zh-CN" altLang="en-US" sz="2800" dirty="0">
                <a:solidFill>
                  <a:srgbClr val="0000FF"/>
                </a:solidFill>
                <a:latin typeface="Times New Roman" panose="02020603050405020304" charset="0"/>
                <a:ea typeface="楷体" panose="02010609060101010101" charset="-122"/>
              </a:rPr>
              <a:t>构成马尔科夫链</a:t>
            </a:r>
            <a:r>
              <a:rPr lang="en-US" altLang="zh-CN" sz="2800" dirty="0">
                <a:solidFill>
                  <a:srgbClr val="0000FF"/>
                </a:solidFill>
                <a:latin typeface="Times New Roman" panose="02020603050405020304" charset="0"/>
                <a:ea typeface="楷体" panose="02010609060101010101" charset="-122"/>
              </a:rPr>
              <a:t>)</a:t>
            </a:r>
            <a:r>
              <a:rPr lang="zh-CN" altLang="en-US" sz="4400" dirty="0">
                <a:solidFill>
                  <a:schemeClr val="tx2"/>
                </a:solidFill>
                <a:latin typeface="Times New Roman" panose="02020603050405020304" charset="0"/>
                <a:ea typeface="楷体" panose="02010609060101010101" charset="-122"/>
              </a:rPr>
              <a:t> </a:t>
            </a:r>
          </a:p>
        </p:txBody>
      </p:sp>
      <p:grpSp>
        <p:nvGrpSpPr>
          <p:cNvPr id="97284" name="组合 97283"/>
          <p:cNvGrpSpPr/>
          <p:nvPr/>
        </p:nvGrpSpPr>
        <p:grpSpPr>
          <a:xfrm>
            <a:off x="1840592" y="5318504"/>
            <a:ext cx="8571230" cy="1848697"/>
            <a:chOff x="288" y="1680"/>
            <a:chExt cx="4896" cy="1056"/>
          </a:xfrm>
        </p:grpSpPr>
        <p:sp>
          <p:nvSpPr>
            <p:cNvPr id="80899" name="矩形 97284"/>
            <p:cNvSpPr/>
            <p:nvPr/>
          </p:nvSpPr>
          <p:spPr>
            <a:xfrm>
              <a:off x="1248" y="1728"/>
              <a:ext cx="1200"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205" dirty="0">
                  <a:latin typeface="华文中宋" charset="-122"/>
                  <a:ea typeface="华文中宋" charset="-122"/>
                </a:rPr>
                <a:t>第一级处理器</a:t>
              </a:r>
            </a:p>
          </p:txBody>
        </p:sp>
        <p:sp>
          <p:nvSpPr>
            <p:cNvPr id="80900" name="矩形 97285"/>
            <p:cNvSpPr/>
            <p:nvPr/>
          </p:nvSpPr>
          <p:spPr>
            <a:xfrm>
              <a:off x="3312" y="1728"/>
              <a:ext cx="1200"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205" dirty="0">
                  <a:latin typeface="华文中宋" charset="-122"/>
                  <a:ea typeface="华文中宋" charset="-122"/>
                </a:rPr>
                <a:t>第二级处理器</a:t>
              </a:r>
            </a:p>
          </p:txBody>
        </p:sp>
        <p:sp>
          <p:nvSpPr>
            <p:cNvPr id="80901" name="直接连接符 97286"/>
            <p:cNvSpPr/>
            <p:nvPr/>
          </p:nvSpPr>
          <p:spPr>
            <a:xfrm>
              <a:off x="2448" y="1920"/>
              <a:ext cx="864" cy="0"/>
            </a:xfrm>
            <a:prstGeom prst="line">
              <a:avLst/>
            </a:prstGeom>
            <a:ln w="28575" cap="flat" cmpd="sng">
              <a:solidFill>
                <a:schemeClr val="tx1"/>
              </a:solidFill>
              <a:prstDash val="solid"/>
              <a:round/>
              <a:headEnd type="none" w="med" len="med"/>
              <a:tailEnd type="triangle" w="med" len="med"/>
            </a:ln>
          </p:spPr>
        </p:sp>
        <p:sp>
          <p:nvSpPr>
            <p:cNvPr id="80902" name="直接连接符 97287"/>
            <p:cNvSpPr/>
            <p:nvPr/>
          </p:nvSpPr>
          <p:spPr>
            <a:xfrm>
              <a:off x="4512" y="1920"/>
              <a:ext cx="672" cy="0"/>
            </a:xfrm>
            <a:prstGeom prst="line">
              <a:avLst/>
            </a:prstGeom>
            <a:ln w="28575" cap="flat" cmpd="sng">
              <a:solidFill>
                <a:schemeClr val="tx1"/>
              </a:solidFill>
              <a:prstDash val="solid"/>
              <a:round/>
              <a:headEnd type="none" w="med" len="med"/>
              <a:tailEnd type="triangle" w="med" len="med"/>
            </a:ln>
          </p:spPr>
        </p:sp>
        <p:sp>
          <p:nvSpPr>
            <p:cNvPr id="80903" name="直接连接符 97288"/>
            <p:cNvSpPr/>
            <p:nvPr/>
          </p:nvSpPr>
          <p:spPr>
            <a:xfrm>
              <a:off x="288" y="1968"/>
              <a:ext cx="960" cy="0"/>
            </a:xfrm>
            <a:prstGeom prst="line">
              <a:avLst/>
            </a:prstGeom>
            <a:ln w="28575" cap="flat" cmpd="sng">
              <a:solidFill>
                <a:schemeClr val="tx1"/>
              </a:solidFill>
              <a:prstDash val="solid"/>
              <a:round/>
              <a:headEnd type="none" w="med" len="med"/>
              <a:tailEnd type="triangle" w="med" len="med"/>
            </a:ln>
          </p:spPr>
        </p:sp>
        <p:sp>
          <p:nvSpPr>
            <p:cNvPr id="80904" name="矩形 97289"/>
            <p:cNvSpPr/>
            <p:nvPr/>
          </p:nvSpPr>
          <p:spPr>
            <a:xfrm>
              <a:off x="480" y="1728"/>
              <a:ext cx="480" cy="192"/>
            </a:xfrm>
            <a:prstGeom prst="rect">
              <a:avLst/>
            </a:prstGeom>
            <a:noFill/>
            <a:ln w="9525">
              <a:noFill/>
            </a:ln>
          </p:spPr>
          <p:txBody>
            <a:bodyPr wrap="none" anchor="ctr"/>
            <a:lstStyle/>
            <a:p>
              <a:pPr lvl="0" indent="0" algn="ctr"/>
              <a:r>
                <a:rPr lang="en-US" altLang="zh-CN" sz="2205" i="1">
                  <a:latin typeface="华文中宋" charset="-122"/>
                  <a:ea typeface="华文中宋" charset="-122"/>
                </a:rPr>
                <a:t>X</a:t>
              </a:r>
            </a:p>
          </p:txBody>
        </p:sp>
        <p:sp>
          <p:nvSpPr>
            <p:cNvPr id="80905" name="矩形 97290"/>
            <p:cNvSpPr/>
            <p:nvPr/>
          </p:nvSpPr>
          <p:spPr>
            <a:xfrm>
              <a:off x="2544" y="1680"/>
              <a:ext cx="480" cy="192"/>
            </a:xfrm>
            <a:prstGeom prst="rect">
              <a:avLst/>
            </a:prstGeom>
            <a:noFill/>
            <a:ln w="9525">
              <a:noFill/>
            </a:ln>
          </p:spPr>
          <p:txBody>
            <a:bodyPr wrap="none" anchor="ctr"/>
            <a:lstStyle/>
            <a:p>
              <a:pPr lvl="0" indent="0" algn="ctr"/>
              <a:r>
                <a:rPr lang="en-US" altLang="zh-CN" sz="2205" i="1">
                  <a:latin typeface="华文中宋" charset="-122"/>
                  <a:ea typeface="华文中宋" charset="-122"/>
                </a:rPr>
                <a:t>Y</a:t>
              </a:r>
            </a:p>
          </p:txBody>
        </p:sp>
        <p:sp>
          <p:nvSpPr>
            <p:cNvPr id="80906" name="矩形 97291"/>
            <p:cNvSpPr/>
            <p:nvPr/>
          </p:nvSpPr>
          <p:spPr>
            <a:xfrm>
              <a:off x="4608" y="1680"/>
              <a:ext cx="480" cy="192"/>
            </a:xfrm>
            <a:prstGeom prst="rect">
              <a:avLst/>
            </a:prstGeom>
            <a:noFill/>
            <a:ln w="9525">
              <a:noFill/>
            </a:ln>
          </p:spPr>
          <p:txBody>
            <a:bodyPr wrap="none" anchor="ctr"/>
            <a:lstStyle/>
            <a:p>
              <a:pPr lvl="0" indent="0" algn="ctr"/>
              <a:r>
                <a:rPr lang="en-US" altLang="zh-CN" sz="2205" i="1">
                  <a:latin typeface="华文中宋" charset="-122"/>
                  <a:ea typeface="华文中宋" charset="-122"/>
                </a:rPr>
                <a:t>Z</a:t>
              </a:r>
            </a:p>
          </p:txBody>
        </p:sp>
        <p:sp>
          <p:nvSpPr>
            <p:cNvPr id="80907" name="矩形 97292"/>
            <p:cNvSpPr/>
            <p:nvPr/>
          </p:nvSpPr>
          <p:spPr>
            <a:xfrm>
              <a:off x="528" y="2064"/>
              <a:ext cx="480" cy="192"/>
            </a:xfrm>
            <a:prstGeom prst="rect">
              <a:avLst/>
            </a:prstGeom>
            <a:noFill/>
            <a:ln w="9525">
              <a:noFill/>
            </a:ln>
          </p:spPr>
          <p:txBody>
            <a:bodyPr wrap="none" anchor="ctr"/>
            <a:lstStyle/>
            <a:p>
              <a:pPr lvl="0" indent="0" algn="ctr"/>
              <a:r>
                <a:rPr lang="zh-CN" altLang="en-US" sz="2205" dirty="0">
                  <a:latin typeface="华文中宋" charset="-122"/>
                  <a:ea typeface="华文中宋" charset="-122"/>
                </a:rPr>
                <a:t>输入</a:t>
              </a:r>
            </a:p>
          </p:txBody>
        </p:sp>
        <p:sp>
          <p:nvSpPr>
            <p:cNvPr id="80908" name="矩形 97293"/>
            <p:cNvSpPr/>
            <p:nvPr/>
          </p:nvSpPr>
          <p:spPr>
            <a:xfrm>
              <a:off x="1824" y="2544"/>
              <a:ext cx="2160" cy="192"/>
            </a:xfrm>
            <a:prstGeom prst="rect">
              <a:avLst/>
            </a:prstGeom>
            <a:noFill/>
            <a:ln w="9525">
              <a:noFill/>
            </a:ln>
          </p:spPr>
          <p:txBody>
            <a:bodyPr wrap="none" anchor="ctr"/>
            <a:lstStyle/>
            <a:p>
              <a:pPr lvl="0" indent="0" algn="ctr"/>
              <a:r>
                <a:rPr lang="zh-CN" altLang="en-US" sz="2205" b="1" dirty="0">
                  <a:solidFill>
                    <a:srgbClr val="0000FF"/>
                  </a:solidFill>
                  <a:latin typeface="华文中宋" charset="-122"/>
                  <a:ea typeface="华文中宋" charset="-122"/>
                </a:rPr>
                <a:t>图示  级联处理器</a:t>
              </a:r>
            </a:p>
          </p:txBody>
        </p:sp>
      </p:grpSp>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11" name="矩形 10"/>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p:cTn id="7" dur="500" fill="hold"/>
                                        <p:tgtEl>
                                          <p:spTgt spid="97284"/>
                                        </p:tgtEl>
                                        <p:attrNameLst>
                                          <p:attrName>ppt_x</p:attrName>
                                        </p:attrNameLst>
                                      </p:cBhvr>
                                      <p:tavLst>
                                        <p:tav tm="0">
                                          <p:val>
                                            <p:strVal val="0-#ppt_w/2"/>
                                          </p:val>
                                        </p:tav>
                                        <p:tav tm="100000">
                                          <p:val>
                                            <p:strVal val="#ppt_x"/>
                                          </p:val>
                                        </p:tav>
                                      </p:tavLst>
                                    </p:anim>
                                    <p:anim calcmode="lin" valueType="num">
                                      <p:cBhvr>
                                        <p:cTn id="8"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208898"/>
          <p:cNvSpPr>
            <a:spLocks noGrp="1"/>
          </p:cNvSpPr>
          <p:nvPr/>
        </p:nvSpPr>
        <p:spPr>
          <a:xfrm>
            <a:off x="946150" y="2330450"/>
            <a:ext cx="9420225" cy="535305"/>
          </a:xfrm>
          <a:prstGeom prst="rect">
            <a:avLst/>
          </a:prstGeom>
          <a:noFill/>
          <a:ln w="9525">
            <a:noFill/>
          </a:ln>
        </p:spPr>
        <p:txBody>
          <a:bodyPr anchor="t"/>
          <a:lstStyle/>
          <a:p>
            <a:pPr lvl="0" indent="0">
              <a:spcBef>
                <a:spcPct val="20000"/>
              </a:spcBef>
              <a:buClr>
                <a:srgbClr val="FF0000"/>
              </a:buClr>
              <a:buFont typeface="微软雅黑" panose="020B0503020204020204" charset="-122"/>
              <a:buNone/>
            </a:pPr>
            <a:r>
              <a:rPr lang="zh-CN" altLang="en-US" sz="2800" b="1" dirty="0">
                <a:solidFill>
                  <a:srgbClr val="FF0000"/>
                </a:solidFill>
                <a:latin typeface="Times New Roman" panose="02020603050405020304" charset="0"/>
                <a:ea typeface="楷体" panose="02010609060101010101" charset="-122"/>
              </a:rPr>
              <a:t>互信息的特性</a:t>
            </a:r>
          </a:p>
        </p:txBody>
      </p:sp>
      <p:sp>
        <p:nvSpPr>
          <p:cNvPr id="86019" name="文本框 1"/>
          <p:cNvSpPr txBox="1"/>
          <p:nvPr/>
        </p:nvSpPr>
        <p:spPr>
          <a:xfrm>
            <a:off x="1022765" y="2957133"/>
            <a:ext cx="9343271" cy="3810000"/>
          </a:xfrm>
          <a:prstGeom prst="rect">
            <a:avLst/>
          </a:prstGeom>
          <a:noFill/>
          <a:ln w="9525">
            <a:noFill/>
          </a:ln>
        </p:spPr>
        <p:txBody>
          <a:bodyPr wrap="square" anchor="t">
            <a:spAutoFit/>
          </a:bodyPr>
          <a:lstStyle/>
          <a:p>
            <a:pPr lvl="0" indent="0"/>
            <a:r>
              <a:rPr lang="en-US" altLang="zh-CN" sz="2400">
                <a:latin typeface="Times New Roman" panose="02020603050405020304" charset="0"/>
                <a:ea typeface="楷体" panose="02010609060101010101" charset="-122"/>
              </a:rPr>
              <a:t>1.</a:t>
            </a:r>
            <a:r>
              <a:rPr lang="zh-CN" altLang="en-US" sz="2400">
                <a:latin typeface="Times New Roman" panose="02020603050405020304" charset="0"/>
                <a:ea typeface="楷体" panose="02010609060101010101" charset="-122"/>
              </a:rPr>
              <a:t>非负性</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≥0</a:t>
            </a:r>
            <a:r>
              <a:rPr lang="zh-CN" altLang="en-US" sz="28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2.</a:t>
            </a:r>
            <a:r>
              <a:rPr lang="zh-CN" altLang="en-US" sz="2400">
                <a:latin typeface="Times New Roman" panose="02020603050405020304" charset="0"/>
                <a:ea typeface="楷体" panose="02010609060101010101" charset="-122"/>
              </a:rPr>
              <a:t>对称性</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3.</a:t>
            </a:r>
            <a:r>
              <a:rPr lang="zh-CN" altLang="en-US" sz="2400">
                <a:latin typeface="Times New Roman" panose="02020603050405020304" charset="0"/>
                <a:ea typeface="楷体" panose="02010609060101010101" charset="-122"/>
              </a:rPr>
              <a:t>极值性</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800">
                <a:latin typeface="Times New Roman" panose="02020603050405020304" charset="0"/>
                <a:ea typeface="楷体" panose="02010609060101010101" charset="-122"/>
              </a:rPr>
              <a:t>) </a:t>
            </a:r>
          </a:p>
          <a:p>
            <a:pPr lvl="0" indent="0"/>
            <a:r>
              <a:rPr lang="en-US" altLang="zh-CN" sz="2400" b="1" i="1">
                <a:latin typeface="Times New Roman" panose="02020603050405020304" charset="0"/>
                <a:ea typeface="楷体" panose="02010609060101010101" charset="-122"/>
              </a:rPr>
              <a:t>                          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8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a:t>
            </a:r>
            <a:r>
              <a:rPr lang="zh-CN" altLang="en-US" sz="2400">
                <a:latin typeface="Times New Roman" panose="02020603050405020304" charset="0"/>
                <a:ea typeface="楷体" panose="02010609060101010101" charset="-122"/>
              </a:rPr>
              <a:t>特例</a:t>
            </a:r>
            <a:r>
              <a:rPr lang="en-US" altLang="zh-CN" sz="2400">
                <a:latin typeface="Times New Roman" panose="02020603050405020304" charset="0"/>
                <a:ea typeface="楷体" panose="02010609060101010101" charset="-122"/>
              </a:rPr>
              <a:t>]               </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 –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8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  </a:t>
            </a:r>
            <a:r>
              <a:rPr lang="zh-CN" altLang="en-US" sz="2400">
                <a:latin typeface="Times New Roman" panose="02020603050405020304" charset="0"/>
                <a:ea typeface="楷体" panose="02010609060101010101" charset="-122"/>
              </a:rPr>
              <a:t>＊当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0 </a:t>
            </a:r>
            <a:r>
              <a:rPr lang="zh-CN" altLang="en-US" sz="2400">
                <a:latin typeface="Times New Roman" panose="02020603050405020304" charset="0"/>
                <a:ea typeface="楷体" panose="02010609060101010101" charset="-122"/>
              </a:rPr>
              <a:t>时， </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8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               ——</a:t>
            </a:r>
            <a:r>
              <a:rPr lang="zh-CN" altLang="en-US" sz="2400">
                <a:latin typeface="Times New Roman" panose="02020603050405020304" charset="0"/>
                <a:ea typeface="楷体" panose="02010609060101010101" charset="-122"/>
              </a:rPr>
              <a:t>信道无噪（</a:t>
            </a:r>
            <a:r>
              <a:rPr lang="en-US" altLang="zh-CN" sz="2400" b="1" i="1">
                <a:latin typeface="Times New Roman" panose="02020603050405020304" charset="0"/>
                <a:ea typeface="楷体" panose="02010609060101010101" charset="-122"/>
              </a:rPr>
              <a:t>X</a:t>
            </a:r>
            <a:r>
              <a:rPr lang="zh-CN" altLang="en-US"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zh-CN" altLang="en-US" sz="2800">
                <a:latin typeface="Times New Roman" panose="02020603050405020304" charset="0"/>
                <a:ea typeface="楷体" panose="02010609060101010101" charset="-122"/>
              </a:rPr>
              <a:t>一一对应）</a:t>
            </a:r>
          </a:p>
          <a:p>
            <a:pPr lvl="0" indent="0"/>
            <a:r>
              <a:rPr lang="zh-CN" altLang="en-US" sz="2400">
                <a:latin typeface="Times New Roman" panose="02020603050405020304" charset="0"/>
                <a:ea typeface="楷体" panose="02010609060101010101" charset="-122"/>
              </a:rPr>
              <a:t>  ＊当 </a:t>
            </a:r>
            <a:r>
              <a:rPr lang="en-US" altLang="zh-CN" sz="2400" b="1" i="1">
                <a:latin typeface="Times New Roman" panose="02020603050405020304" charset="0"/>
                <a:ea typeface="楷体" panose="02010609060101010101" charset="-122"/>
              </a:rPr>
              <a:t>I</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0 </a:t>
            </a:r>
            <a:r>
              <a:rPr lang="zh-CN" altLang="en-US" sz="2400">
                <a:latin typeface="Times New Roman" panose="02020603050405020304" charset="0"/>
                <a:ea typeface="楷体" panose="02010609060101010101" charset="-122"/>
              </a:rPr>
              <a:t>时，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en-US" altLang="zh-CN" sz="2400">
                <a:latin typeface="Times New Roman" panose="02020603050405020304" charset="0"/>
                <a:ea typeface="楷体" panose="02010609060101010101" charset="-122"/>
              </a:rPr>
              <a:t>) = </a:t>
            </a:r>
            <a:r>
              <a:rPr lang="en-US" altLang="zh-CN" sz="2400" b="1" i="1">
                <a:latin typeface="Times New Roman" panose="02020603050405020304" charset="0"/>
                <a:ea typeface="楷体" panose="02010609060101010101" charset="-122"/>
              </a:rPr>
              <a:t>H</a:t>
            </a:r>
            <a:r>
              <a:rPr lang="en-US" altLang="zh-CN"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X</a:t>
            </a:r>
            <a:r>
              <a:rPr lang="en-US" altLang="zh-CN" sz="2800">
                <a:latin typeface="Times New Roman" panose="02020603050405020304" charset="0"/>
                <a:ea typeface="楷体" panose="02010609060101010101" charset="-122"/>
              </a:rPr>
              <a:t>)</a:t>
            </a:r>
          </a:p>
          <a:p>
            <a:pPr lvl="0" indent="0"/>
            <a:r>
              <a:rPr lang="en-US" altLang="zh-CN" sz="2400">
                <a:latin typeface="Times New Roman" panose="02020603050405020304" charset="0"/>
                <a:ea typeface="楷体" panose="02010609060101010101" charset="-122"/>
              </a:rPr>
              <a:t>               ——</a:t>
            </a:r>
            <a:r>
              <a:rPr lang="zh-CN" altLang="en-US" sz="2400">
                <a:latin typeface="Times New Roman" panose="02020603050405020304" charset="0"/>
                <a:ea typeface="楷体" panose="02010609060101010101" charset="-122"/>
              </a:rPr>
              <a:t>信道中断（</a:t>
            </a:r>
            <a:r>
              <a:rPr lang="en-US" altLang="zh-CN" sz="2400" b="1" i="1">
                <a:latin typeface="Times New Roman" panose="02020603050405020304" charset="0"/>
                <a:ea typeface="楷体" panose="02010609060101010101" charset="-122"/>
              </a:rPr>
              <a:t>X</a:t>
            </a:r>
            <a:r>
              <a:rPr lang="zh-CN" altLang="en-US" sz="2400">
                <a:latin typeface="Times New Roman" panose="02020603050405020304" charset="0"/>
                <a:ea typeface="楷体" panose="02010609060101010101" charset="-122"/>
              </a:rPr>
              <a:t>、</a:t>
            </a:r>
            <a:r>
              <a:rPr lang="en-US" altLang="zh-CN" sz="2400" b="1" i="1">
                <a:latin typeface="Times New Roman" panose="02020603050405020304" charset="0"/>
                <a:ea typeface="楷体" panose="02010609060101010101" charset="-122"/>
              </a:rPr>
              <a:t>Y</a:t>
            </a:r>
            <a:r>
              <a:rPr lang="zh-CN" altLang="en-US" sz="2400">
                <a:latin typeface="Times New Roman" panose="02020603050405020304" charset="0"/>
                <a:ea typeface="楷体" panose="02010609060101010101" charset="-122"/>
              </a:rPr>
              <a:t>独立）</a:t>
            </a:r>
          </a:p>
        </p:txBody>
      </p:sp>
      <p:grpSp>
        <p:nvGrpSpPr>
          <p:cNvPr id="4" name="组合 3"/>
          <p:cNvGrpSpPr/>
          <p:nvPr/>
        </p:nvGrpSpPr>
        <p:grpSpPr>
          <a:xfrm>
            <a:off x="-12700" y="-22225"/>
            <a:ext cx="7572375" cy="7571740"/>
            <a:chOff x="-4" y="-16"/>
            <a:chExt cx="11925" cy="11924"/>
          </a:xfrm>
        </p:grpSpPr>
        <p:grpSp>
          <p:nvGrpSpPr>
            <p:cNvPr id="5" name="组合 4"/>
            <p:cNvGrpSpPr/>
            <p:nvPr/>
          </p:nvGrpSpPr>
          <p:grpSpPr>
            <a:xfrm>
              <a:off x="-4" y="-16"/>
              <a:ext cx="11643" cy="11924"/>
              <a:chOff x="-4" y="-16"/>
              <a:chExt cx="11643" cy="11924"/>
            </a:xfrm>
          </p:grpSpPr>
          <p:grpSp>
            <p:nvGrpSpPr>
              <p:cNvPr id="6" name="组合 5"/>
              <p:cNvGrpSpPr/>
              <p:nvPr/>
            </p:nvGrpSpPr>
            <p:grpSpPr>
              <a:xfrm>
                <a:off x="-4" y="2"/>
                <a:ext cx="7440" cy="11906"/>
                <a:chOff x="-4" y="2"/>
                <a:chExt cx="7440" cy="11906"/>
              </a:xfrm>
            </p:grpSpPr>
            <p:sp>
              <p:nvSpPr>
                <p:cNvPr id="7"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8"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9"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0" name="文本框 9"/>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3" name="矩形 2"/>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978535" y="2390140"/>
            <a:ext cx="9566275" cy="2651125"/>
          </a:xfrm>
          <a:prstGeom prst="rect">
            <a:avLst/>
          </a:prstGeom>
        </p:spPr>
        <p:txBody>
          <a:bodyPr vert="horz" wrap="square" lIns="0" tIns="0" rIns="0" bIns="0" rtlCol="0">
            <a:spAutoFit/>
          </a:bodyPr>
          <a:lstStyle/>
          <a:p>
            <a:pPr marL="12700" defTabSz="0">
              <a:lnSpc>
                <a:spcPct val="100000"/>
              </a:lnSpc>
              <a:tabLst>
                <a:tab pos="423545" algn="l"/>
              </a:tabLst>
            </a:pPr>
            <a:r>
              <a:rPr sz="2400" spc="-5" dirty="0">
                <a:latin typeface="Times New Roman" panose="02020603050405020304" charset="0"/>
                <a:ea typeface="楷体" panose="02010609060101010101" charset="-122"/>
                <a:cs typeface="新宋体" panose="02010609030101010101" charset="-122"/>
              </a:rPr>
              <a:t>互信息总结</a:t>
            </a:r>
          </a:p>
          <a:p>
            <a:pPr marL="927100" marR="182245" indent="-457200" defTabSz="0">
              <a:lnSpc>
                <a:spcPct val="100000"/>
              </a:lnSpc>
              <a:spcBef>
                <a:spcPts val="1675"/>
              </a:spcBef>
              <a:buFont typeface="Arial" panose="020B0604020202020204" pitchFamily="34" charset="0"/>
              <a:buChar char="•"/>
              <a:tabLst>
                <a:tab pos="847725" algn="l"/>
              </a:tabLst>
            </a:pPr>
            <a:r>
              <a:rPr sz="2400" spc="-5" dirty="0">
                <a:latin typeface="Times New Roman" panose="02020603050405020304" charset="0"/>
                <a:ea typeface="楷体" panose="02010609060101010101" charset="-122"/>
                <a:cs typeface="新宋体" panose="02010609030101010101" charset="-122"/>
              </a:rPr>
              <a:t>互信息I(z,v)是信源符号概率向量z和信道矩阵Q的函数</a:t>
            </a:r>
          </a:p>
          <a:p>
            <a:pPr marL="927100" marR="5080" indent="-457200" defTabSz="0">
              <a:lnSpc>
                <a:spcPct val="100000"/>
              </a:lnSpc>
              <a:spcBef>
                <a:spcPts val="1690"/>
              </a:spcBef>
              <a:buFont typeface="Arial" panose="020B0604020202020204" pitchFamily="34" charset="0"/>
              <a:buChar char="•"/>
              <a:tabLst>
                <a:tab pos="847725" algn="l"/>
              </a:tabLst>
            </a:pPr>
            <a:r>
              <a:rPr sz="2400" spc="-5" dirty="0">
                <a:latin typeface="Times New Roman" panose="02020603050405020304" charset="0"/>
                <a:ea typeface="楷体" panose="02010609060101010101" charset="-122"/>
                <a:cs typeface="新宋体" panose="02010609030101010101" charset="-122"/>
              </a:rPr>
              <a:t>当输入和输出符号统计独立时，I(z,v)取得 最小值0</a:t>
            </a:r>
          </a:p>
          <a:p>
            <a:pPr marL="926465" marR="182880" indent="-457200" defTabSz="0">
              <a:lnSpc>
                <a:spcPts val="3210"/>
              </a:lnSpc>
              <a:spcBef>
                <a:spcPts val="1925"/>
              </a:spcBef>
              <a:buFont typeface="Arial" panose="020B0604020202020204" pitchFamily="34" charset="0"/>
              <a:buChar char="•"/>
              <a:tabLst>
                <a:tab pos="848360" algn="l"/>
              </a:tabLst>
            </a:pPr>
            <a:r>
              <a:rPr sz="2400" spc="-5" dirty="0">
                <a:latin typeface="Times New Roman" panose="02020603050405020304" charset="0"/>
                <a:ea typeface="楷体" panose="02010609060101010101" charset="-122"/>
                <a:cs typeface="新宋体" panose="02010609030101010101" charset="-122"/>
              </a:rPr>
              <a:t>I(z,v)对所有信源分布u的最大值就是信道</a:t>
            </a:r>
            <a:r>
              <a:rPr sz="2400" baseline="-3000" dirty="0">
                <a:latin typeface="Times New Roman" panose="02020603050405020304" charset="0"/>
                <a:ea typeface="楷体" panose="02010609060101010101" charset="-122"/>
                <a:cs typeface="新宋体" panose="02010609030101010101" charset="-122"/>
              </a:rPr>
              <a:t>容量</a:t>
            </a:r>
            <a:r>
              <a:rPr sz="2400" spc="-1275" baseline="-3000" dirty="0">
                <a:latin typeface="Times New Roman" panose="02020603050405020304" charset="0"/>
                <a:ea typeface="楷体" panose="02010609060101010101" charset="-122"/>
                <a:cs typeface="新宋体" panose="02010609030101010101" charset="-122"/>
              </a:rPr>
              <a:t> </a:t>
            </a:r>
            <a:r>
              <a:rPr sz="2400" i="1" spc="5" dirty="0">
                <a:latin typeface="Times New Roman" panose="02020603050405020304" charset="0"/>
                <a:ea typeface="楷体" panose="02010609060101010101" charset="-122"/>
                <a:cs typeface="Times New Roman" panose="02020603050405020304"/>
              </a:rPr>
              <a:t>C</a:t>
            </a:r>
            <a:r>
              <a:rPr sz="2400" i="1" spc="125" dirty="0">
                <a:latin typeface="Times New Roman" panose="02020603050405020304" charset="0"/>
                <a:ea typeface="楷体" panose="02010609060101010101" charset="-122"/>
                <a:cs typeface="Times New Roman" panose="02020603050405020304"/>
              </a:rPr>
              <a:t> </a:t>
            </a:r>
            <a:r>
              <a:rPr lang="en-US" sz="2400" spc="5" dirty="0">
                <a:latin typeface="Times New Roman" panose="02020603050405020304" charset="0"/>
                <a:ea typeface="楷体" panose="02010609060101010101" charset="-122"/>
                <a:cs typeface="Symbol" panose="05050102010706020507"/>
              </a:rPr>
              <a:t>=</a:t>
            </a:r>
            <a:r>
              <a:rPr sz="2400" dirty="0">
                <a:latin typeface="Times New Roman" panose="02020603050405020304" charset="0"/>
                <a:ea typeface="楷体" panose="02010609060101010101" charset="-122"/>
                <a:cs typeface="Times New Roman" panose="02020603050405020304"/>
              </a:rPr>
              <a:t> </a:t>
            </a:r>
            <a:r>
              <a:rPr sz="2400" spc="5" dirty="0">
                <a:latin typeface="Times New Roman" panose="02020603050405020304" charset="0"/>
                <a:ea typeface="楷体" panose="02010609060101010101" charset="-122"/>
                <a:cs typeface="Times New Roman" panose="02020603050405020304"/>
              </a:rPr>
              <a:t>ma</a:t>
            </a:r>
            <a:r>
              <a:rPr sz="2400" spc="95" dirty="0">
                <a:latin typeface="Times New Roman" panose="02020603050405020304" charset="0"/>
                <a:ea typeface="楷体" panose="02010609060101010101" charset="-122"/>
                <a:cs typeface="Times New Roman" panose="02020603050405020304"/>
              </a:rPr>
              <a:t>x</a:t>
            </a:r>
            <a:r>
              <a:rPr lang="en-US" sz="2400" spc="95" dirty="0">
                <a:latin typeface="Times New Roman" panose="02020603050405020304" charset="0"/>
                <a:ea typeface="楷体" panose="02010609060101010101" charset="-122"/>
                <a:cs typeface="Times New Roman" panose="02020603050405020304"/>
              </a:rPr>
              <a:t>[</a:t>
            </a:r>
            <a:r>
              <a:rPr sz="2400" i="1" dirty="0">
                <a:latin typeface="Times New Roman" panose="02020603050405020304" charset="0"/>
                <a:ea typeface="楷体" panose="02010609060101010101" charset="-122"/>
                <a:cs typeface="Times New Roman" panose="02020603050405020304"/>
              </a:rPr>
              <a:t>I</a:t>
            </a:r>
            <a:r>
              <a:rPr lang="en-US" sz="2400" dirty="0">
                <a:latin typeface="Times New Roman" panose="02020603050405020304" charset="0"/>
                <a:ea typeface="楷体" panose="02010609060101010101" charset="-122"/>
                <a:cs typeface="Times New Roman" panose="02020603050405020304"/>
              </a:rPr>
              <a:t>(</a:t>
            </a:r>
            <a:r>
              <a:rPr sz="2400" i="1" spc="100" dirty="0">
                <a:latin typeface="Times New Roman" panose="02020603050405020304" charset="0"/>
                <a:ea typeface="楷体" panose="02010609060101010101" charset="-122"/>
                <a:cs typeface="Times New Roman" panose="02020603050405020304"/>
              </a:rPr>
              <a:t>u</a:t>
            </a:r>
            <a:r>
              <a:rPr sz="2400" dirty="0">
                <a:latin typeface="Times New Roman" panose="02020603050405020304" charset="0"/>
                <a:ea typeface="楷体" panose="02010609060101010101" charset="-122"/>
                <a:cs typeface="Times New Roman" panose="02020603050405020304"/>
              </a:rPr>
              <a:t>,</a:t>
            </a:r>
            <a:r>
              <a:rPr sz="2400" spc="-290" dirty="0">
                <a:latin typeface="Times New Roman" panose="02020603050405020304" charset="0"/>
                <a:ea typeface="楷体" panose="02010609060101010101" charset="-122"/>
                <a:cs typeface="Times New Roman" panose="02020603050405020304"/>
              </a:rPr>
              <a:t> </a:t>
            </a:r>
            <a:r>
              <a:rPr sz="2400" i="1" spc="145" dirty="0">
                <a:latin typeface="Times New Roman" panose="02020603050405020304" charset="0"/>
                <a:ea typeface="楷体" panose="02010609060101010101" charset="-122"/>
                <a:cs typeface="Times New Roman" panose="02020603050405020304"/>
              </a:rPr>
              <a:t>v</a:t>
            </a:r>
            <a:r>
              <a:rPr lang="en-US" sz="2400" spc="145" dirty="0">
                <a:latin typeface="Times New Roman" panose="02020603050405020304" charset="0"/>
                <a:ea typeface="楷体" panose="02010609060101010101" charset="-122"/>
                <a:cs typeface="Times New Roman" panose="02020603050405020304"/>
              </a:rPr>
              <a:t>)]</a:t>
            </a:r>
            <a:r>
              <a:rPr sz="2400" i="1" spc="5" dirty="0">
                <a:latin typeface="Times New Roman" panose="02020603050405020304" charset="0"/>
                <a:ea typeface="楷体" panose="02010609060101010101" charset="-122"/>
                <a:cs typeface="Times New Roman" panose="02020603050405020304"/>
              </a:rPr>
              <a:t>u</a:t>
            </a:r>
          </a:p>
          <a:p>
            <a:pPr marL="927100" marR="5080" indent="-457200" defTabSz="0">
              <a:lnSpc>
                <a:spcPct val="100000"/>
              </a:lnSpc>
              <a:spcBef>
                <a:spcPts val="855"/>
              </a:spcBef>
              <a:buFont typeface="Arial" panose="020B0604020202020204" pitchFamily="34" charset="0"/>
              <a:buChar char="•"/>
              <a:tabLst>
                <a:tab pos="847725" algn="l"/>
              </a:tabLst>
            </a:pPr>
            <a:r>
              <a:rPr sz="2400" spc="-5" dirty="0">
                <a:latin typeface="Times New Roman" panose="02020603050405020304" charset="0"/>
                <a:ea typeface="楷体" panose="02010609060101010101" charset="-122"/>
                <a:cs typeface="新宋体" panose="02010609030101010101" charset="-122"/>
              </a:rPr>
              <a:t>信道容量定义了能够通过信道可靠地传送信 息的最大传送率</a:t>
            </a:r>
          </a:p>
        </p:txBody>
      </p:sp>
      <p:grpSp>
        <p:nvGrpSpPr>
          <p:cNvPr id="7" name="组合 6"/>
          <p:cNvGrpSpPr/>
          <p:nvPr/>
        </p:nvGrpSpPr>
        <p:grpSpPr>
          <a:xfrm>
            <a:off x="-12700" y="-10795"/>
            <a:ext cx="7572375" cy="7571740"/>
            <a:chOff x="-4" y="-16"/>
            <a:chExt cx="11925" cy="11924"/>
          </a:xfrm>
        </p:grpSpPr>
        <p:grpSp>
          <p:nvGrpSpPr>
            <p:cNvPr id="8" name="组合 7"/>
            <p:cNvGrpSpPr/>
            <p:nvPr/>
          </p:nvGrpSpPr>
          <p:grpSpPr>
            <a:xfrm>
              <a:off x="-4" y="-16"/>
              <a:ext cx="11643" cy="11924"/>
              <a:chOff x="-4" y="-16"/>
              <a:chExt cx="11643" cy="11924"/>
            </a:xfrm>
          </p:grpSpPr>
          <p:grpSp>
            <p:nvGrpSpPr>
              <p:cNvPr id="9" name="组合 8"/>
              <p:cNvGrpSpPr/>
              <p:nvPr/>
            </p:nvGrpSpPr>
            <p:grpSpPr>
              <a:xfrm>
                <a:off x="-4" y="2"/>
                <a:ext cx="7440" cy="11906"/>
                <a:chOff x="-4" y="2"/>
                <a:chExt cx="7440" cy="11906"/>
              </a:xfrm>
            </p:grpSpPr>
            <p:sp>
              <p:nvSpPr>
                <p:cNvPr id="1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2"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3" name="文本框 12"/>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8.3 信息论要素—熵</a:t>
              </a:r>
            </a:p>
          </p:txBody>
        </p:sp>
      </p:grpSp>
      <p:sp>
        <p:nvSpPr>
          <p:cNvPr id="14" name="矩形 13"/>
          <p:cNvSpPr/>
          <p:nvPr/>
        </p:nvSpPr>
        <p:spPr>
          <a:xfrm>
            <a:off x="946150" y="1772285"/>
            <a:ext cx="4643120" cy="579120"/>
          </a:xfrm>
          <a:prstGeom prst="rect">
            <a:avLst/>
          </a:prstGeom>
          <a:noFill/>
          <a:ln w="9525">
            <a:noFill/>
          </a:ln>
        </p:spPr>
        <p:txBody>
          <a:bodyPr vert="horz" wrap="square" rtlCol="0" anchor="ctr">
            <a:normAutofit/>
          </a:bodyPr>
          <a:lstStyle/>
          <a:p>
            <a:pPr lvl="0" algn="l" defTabSz="1008380" fontAlgn="base"/>
            <a:r>
              <a:rPr lang="en-US" altLang="zh-CN" sz="3200" b="1" dirty="0">
                <a:solidFill>
                  <a:srgbClr val="120EB2"/>
                </a:solidFill>
                <a:latin typeface="Times New Roman" panose="02020603050405020304" charset="0"/>
                <a:ea typeface="楷体" panose="02010609060101010101" charset="-122"/>
                <a:cs typeface="+mj-cs"/>
                <a:sym typeface="宋体" panose="02010600030101010101" pitchFamily="2" charset="-122"/>
              </a:rPr>
              <a:t>相对熵和互信息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5"/>
          <p:cNvGraphicFramePr>
            <a:graphicFrameLocks noGrp="1"/>
          </p:cNvGraphicFramePr>
          <p:nvPr>
            <p:extLst>
              <p:ext uri="{D42A27DB-BD31-4B8C-83A1-F6EECF244321}">
                <p14:modId xmlns:p14="http://schemas.microsoft.com/office/powerpoint/2010/main" val="398259811"/>
              </p:ext>
            </p:extLst>
          </p:nvPr>
        </p:nvGraphicFramePr>
        <p:xfrm>
          <a:off x="841375" y="2139315"/>
          <a:ext cx="9838055" cy="3537458"/>
        </p:xfrm>
        <a:graphic>
          <a:graphicData uri="http://schemas.openxmlformats.org/drawingml/2006/table">
            <a:tbl>
              <a:tblPr firstRow="1" bandRow="1">
                <a:tableStyleId>{2D5ABB26-0587-4C30-8999-92F81FD0307C}</a:tableStyleId>
              </a:tblPr>
              <a:tblGrid>
                <a:gridCol w="1948815">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355715">
                  <a:extLst>
                    <a:ext uri="{9D8B030D-6E8A-4147-A177-3AD203B41FA5}">
                      <a16:colId xmlns:a16="http://schemas.microsoft.com/office/drawing/2014/main" val="20003"/>
                    </a:ext>
                  </a:extLst>
                </a:gridCol>
              </a:tblGrid>
              <a:tr h="600075">
                <a:tc>
                  <a:txBody>
                    <a:bodyPr/>
                    <a:lstStyle/>
                    <a:p>
                      <a:pPr algn="ctr">
                        <a:lnSpc>
                          <a:spcPct val="160000"/>
                        </a:lnSpc>
                        <a:spcBef>
                          <a:spcPts val="315"/>
                        </a:spcBef>
                      </a:pPr>
                      <a:r>
                        <a:rPr sz="2400" dirty="0">
                          <a:latin typeface="Times New Roman" panose="02020603050405020304" pitchFamily="18" charset="0"/>
                          <a:ea typeface="+mn-ea"/>
                          <a:cs typeface="Times New Roman" panose="02020603050405020304" pitchFamily="18" charset="0"/>
                        </a:rPr>
                        <a:t>n</a:t>
                      </a:r>
                      <a:r>
                        <a:rPr sz="2400" baseline="-25000" dirty="0">
                          <a:latin typeface="Times New Roman" panose="02020603050405020304" pitchFamily="18" charset="0"/>
                          <a:ea typeface="+mn-ea"/>
                          <a:cs typeface="Times New Roman" panose="02020603050405020304" pitchFamily="18" charset="0"/>
                        </a:rPr>
                        <a:t>1</a:t>
                      </a:r>
                      <a:r>
                        <a:rPr sz="2400" dirty="0">
                          <a:latin typeface="Times New Roman" panose="02020603050405020304" pitchFamily="18" charset="0"/>
                          <a:ea typeface="+mn-ea"/>
                          <a:cs typeface="Times New Roman" panose="02020603050405020304" pitchFamily="18" charset="0"/>
                        </a:rPr>
                        <a:t>相对于n</a:t>
                      </a:r>
                      <a:r>
                        <a:rPr sz="2400" baseline="-25000" dirty="0">
                          <a:latin typeface="Times New Roman" panose="02020603050405020304" pitchFamily="18" charset="0"/>
                          <a:ea typeface="+mn-ea"/>
                          <a:cs typeface="Times New Roman" panose="02020603050405020304" pitchFamily="18" charset="0"/>
                        </a:rPr>
                        <a:t>2</a:t>
                      </a:r>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60000"/>
                        </a:lnSpc>
                        <a:spcBef>
                          <a:spcPts val="325"/>
                        </a:spcBef>
                      </a:pPr>
                      <a:r>
                        <a:rPr sz="2800" dirty="0">
                          <a:latin typeface="Times New Roman" panose="02020603050405020304" pitchFamily="18" charset="0"/>
                          <a:ea typeface="+mn-ea"/>
                          <a:cs typeface="Times New Roman" panose="02020603050405020304" pitchFamily="18" charset="0"/>
                        </a:rPr>
                        <a:t>C</a:t>
                      </a:r>
                      <a:r>
                        <a:rPr sz="2800" baseline="-21000" dirty="0">
                          <a:latin typeface="Times New Roman" panose="02020603050405020304" pitchFamily="18" charset="0"/>
                          <a:ea typeface="+mn-ea"/>
                          <a:cs typeface="Times New Roman" panose="02020603050405020304" pitchFamily="18" charset="0"/>
                        </a:rPr>
                        <a:t>R</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200025">
                        <a:lnSpc>
                          <a:spcPct val="160000"/>
                        </a:lnSpc>
                        <a:spcBef>
                          <a:spcPts val="325"/>
                        </a:spcBef>
                      </a:pPr>
                      <a:r>
                        <a:rPr sz="2800" dirty="0">
                          <a:latin typeface="Times New Roman" panose="02020603050405020304" pitchFamily="18" charset="0"/>
                          <a:ea typeface="+mn-ea"/>
                          <a:cs typeface="Times New Roman" panose="02020603050405020304" pitchFamily="18" charset="0"/>
                        </a:rPr>
                        <a:t>R</a:t>
                      </a:r>
                      <a:r>
                        <a:rPr sz="2800" baseline="-21000" dirty="0">
                          <a:latin typeface="Times New Roman" panose="02020603050405020304" pitchFamily="18" charset="0"/>
                          <a:ea typeface="+mn-ea"/>
                          <a:cs typeface="Times New Roman" panose="02020603050405020304" pitchFamily="18" charset="0"/>
                        </a:rPr>
                        <a:t>D</a:t>
                      </a: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504315">
                        <a:lnSpc>
                          <a:spcPct val="160000"/>
                        </a:lnSpc>
                        <a:spcBef>
                          <a:spcPts val="325"/>
                        </a:spcBef>
                      </a:pPr>
                      <a:r>
                        <a:rPr sz="2800" dirty="0">
                          <a:latin typeface="Times New Roman" panose="02020603050405020304" pitchFamily="18" charset="0"/>
                          <a:ea typeface="+mn-ea"/>
                          <a:cs typeface="Times New Roman" panose="02020603050405020304" pitchFamily="18" charset="0"/>
                        </a:rPr>
                        <a:t>对应的情况</a:t>
                      </a: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822960">
                <a:tc>
                  <a:txBody>
                    <a:bodyPr/>
                    <a:lstStyle/>
                    <a:p>
                      <a:pPr algn="ctr" defTabSz="0">
                        <a:lnSpc>
                          <a:spcPct val="160000"/>
                        </a:lnSpc>
                        <a:spcBef>
                          <a:spcPts val="380"/>
                        </a:spcBef>
                        <a:tabLst>
                          <a:tab pos="456565" algn="l"/>
                          <a:tab pos="761365" algn="l"/>
                        </a:tabLst>
                      </a:pPr>
                      <a:r>
                        <a:rPr sz="2400" dirty="0">
                          <a:latin typeface="Times New Roman" panose="02020603050405020304" pitchFamily="18" charset="0"/>
                          <a:ea typeface="+mn-ea"/>
                          <a:cs typeface="Times New Roman" panose="02020603050405020304" pitchFamily="18" charset="0"/>
                        </a:rPr>
                        <a:t>n</a:t>
                      </a:r>
                      <a:r>
                        <a:rPr sz="2400" baseline="-25000" dirty="0">
                          <a:latin typeface="Times New Roman" panose="02020603050405020304" pitchFamily="18" charset="0"/>
                          <a:ea typeface="+mn-ea"/>
                          <a:cs typeface="Times New Roman" panose="02020603050405020304" pitchFamily="18" charset="0"/>
                        </a:rPr>
                        <a:t>1</a:t>
                      </a:r>
                      <a:r>
                        <a:rPr sz="2400" dirty="0">
                          <a:latin typeface="Times New Roman" panose="02020603050405020304" pitchFamily="18" charset="0"/>
                          <a:ea typeface="+mn-ea"/>
                          <a:cs typeface="Times New Roman" panose="02020603050405020304" pitchFamily="18" charset="0"/>
                        </a:rPr>
                        <a:t>=n</a:t>
                      </a:r>
                      <a:r>
                        <a:rPr sz="2400" baseline="-25000" dirty="0">
                          <a:latin typeface="Times New Roman" panose="02020603050405020304" pitchFamily="18" charset="0"/>
                          <a:ea typeface="+mn-ea"/>
                          <a:cs typeface="Times New Roman" panose="02020603050405020304" pitchFamily="18" charset="0"/>
                        </a:rPr>
                        <a:t>2</a:t>
                      </a: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60000"/>
                        </a:lnSpc>
                        <a:spcBef>
                          <a:spcPts val="380"/>
                        </a:spcBef>
                      </a:pPr>
                      <a:r>
                        <a:rPr sz="2400" dirty="0">
                          <a:latin typeface="Times New Roman" panose="02020603050405020304" pitchFamily="18" charset="0"/>
                          <a:ea typeface="+mn-ea"/>
                          <a:cs typeface="Times New Roman" panose="02020603050405020304" pitchFamily="18" charset="0"/>
                        </a:rPr>
                        <a:t>1</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60000"/>
                        </a:lnSpc>
                        <a:spcBef>
                          <a:spcPts val="380"/>
                        </a:spcBef>
                      </a:pPr>
                      <a:r>
                        <a:rPr sz="2400" dirty="0">
                          <a:latin typeface="Times New Roman" panose="02020603050405020304" pitchFamily="18" charset="0"/>
                          <a:ea typeface="+mn-ea"/>
                          <a:cs typeface="Times New Roman" panose="02020603050405020304" pitchFamily="18" charset="0"/>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165100">
                        <a:lnSpc>
                          <a:spcPct val="160000"/>
                        </a:lnSpc>
                        <a:spcBef>
                          <a:spcPts val="380"/>
                        </a:spcBef>
                      </a:pPr>
                      <a:r>
                        <a:rPr lang="zh-CN" sz="2400" dirty="0">
                          <a:latin typeface="Times New Roman" panose="02020603050405020304" pitchFamily="18" charset="0"/>
                          <a:ea typeface="+mn-ea"/>
                          <a:cs typeface="Times New Roman" panose="02020603050405020304" pitchFamily="18" charset="0"/>
                        </a:rPr>
                        <a:t>第</a:t>
                      </a:r>
                      <a:r>
                        <a:rPr lang="en-US" altLang="zh-CN" sz="2400" dirty="0">
                          <a:latin typeface="Times New Roman" panose="02020603050405020304" pitchFamily="18" charset="0"/>
                          <a:ea typeface="+mn-ea"/>
                          <a:cs typeface="Times New Roman" panose="02020603050405020304" pitchFamily="18" charset="0"/>
                        </a:rPr>
                        <a:t>1</a:t>
                      </a:r>
                      <a:r>
                        <a:rPr lang="zh-CN" sz="2400" dirty="0">
                          <a:latin typeface="Times New Roman" panose="02020603050405020304" pitchFamily="18" charset="0"/>
                          <a:ea typeface="+mn-ea"/>
                          <a:cs typeface="Times New Roman" panose="02020603050405020304" pitchFamily="18" charset="0"/>
                        </a:rPr>
                        <a:t>和</a:t>
                      </a:r>
                      <a:r>
                        <a:rPr sz="2400" dirty="0">
                          <a:latin typeface="Times New Roman" panose="02020603050405020304" pitchFamily="18" charset="0"/>
                          <a:ea typeface="+mn-ea"/>
                          <a:cs typeface="Times New Roman" panose="02020603050405020304" pitchFamily="18" charset="0"/>
                        </a:rPr>
                        <a:t>第2</a:t>
                      </a:r>
                      <a:r>
                        <a:rPr lang="zh-CN" sz="2400" dirty="0">
                          <a:latin typeface="Times New Roman" panose="02020603050405020304" pitchFamily="18" charset="0"/>
                          <a:ea typeface="+mn-ea"/>
                          <a:cs typeface="Times New Roman" panose="02020603050405020304" pitchFamily="18" charset="0"/>
                        </a:rPr>
                        <a:t>个数据集</a:t>
                      </a:r>
                      <a:r>
                        <a:rPr sz="2400" dirty="0">
                          <a:latin typeface="Times New Roman" panose="02020603050405020304" pitchFamily="18" charset="0"/>
                          <a:ea typeface="+mn-ea"/>
                          <a:cs typeface="Times New Roman" panose="02020603050405020304" pitchFamily="18" charset="0"/>
                        </a:rPr>
                        <a:t>不含冗余数据</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15746">
                <a:tc>
                  <a:txBody>
                    <a:bodyPr/>
                    <a:lstStyle/>
                    <a:p>
                      <a:pPr algn="ctr" defTabSz="0">
                        <a:lnSpc>
                          <a:spcPct val="160000"/>
                        </a:lnSpc>
                        <a:spcBef>
                          <a:spcPts val="385"/>
                        </a:spcBef>
                        <a:tabLst>
                          <a:tab pos="456565" algn="l"/>
                          <a:tab pos="913765" algn="l"/>
                        </a:tabLst>
                      </a:pPr>
                      <a:r>
                        <a:rPr sz="2400" dirty="0">
                          <a:latin typeface="Times New Roman" panose="02020603050405020304" pitchFamily="18" charset="0"/>
                          <a:ea typeface="+mn-ea"/>
                          <a:cs typeface="Times New Roman" panose="02020603050405020304" pitchFamily="18" charset="0"/>
                        </a:rPr>
                        <a:t>n</a:t>
                      </a:r>
                      <a:r>
                        <a:rPr sz="2400" baseline="-25000" dirty="0">
                          <a:latin typeface="Times New Roman" panose="02020603050405020304" pitchFamily="18" charset="0"/>
                          <a:ea typeface="+mn-ea"/>
                          <a:cs typeface="Times New Roman" panose="02020603050405020304" pitchFamily="18" charset="0"/>
                        </a:rPr>
                        <a:t>1</a:t>
                      </a:r>
                      <a:r>
                        <a:rPr sz="2400" dirty="0">
                          <a:latin typeface="Times New Roman" panose="02020603050405020304" pitchFamily="18" charset="0"/>
                          <a:ea typeface="+mn-ea"/>
                          <a:cs typeface="Times New Roman" panose="02020603050405020304" pitchFamily="18" charset="0"/>
                        </a:rPr>
                        <a:t>&gt;&gt;n</a:t>
                      </a:r>
                      <a:r>
                        <a:rPr sz="2400" baseline="-25000" dirty="0">
                          <a:latin typeface="Times New Roman" panose="02020603050405020304" pitchFamily="18" charset="0"/>
                          <a:ea typeface="+mn-ea"/>
                          <a:cs typeface="Times New Roman" panose="02020603050405020304" pitchFamily="18" charset="0"/>
                        </a:rPr>
                        <a:t>2</a:t>
                      </a: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895" algn="ctr">
                        <a:lnSpc>
                          <a:spcPct val="160000"/>
                        </a:lnSpc>
                        <a:spcBef>
                          <a:spcPts val="400"/>
                        </a:spcBef>
                      </a:pPr>
                      <a:r>
                        <a:rPr lang="zh-CN" altLang="en-US" sz="2400" spc="-30" smtClean="0">
                          <a:latin typeface="Times New Roman" panose="02020603050405020304" pitchFamily="18" charset="0"/>
                          <a:ea typeface="+mn-ea"/>
                          <a:cs typeface="Times New Roman" panose="02020603050405020304" pitchFamily="18" charset="0"/>
                          <a:sym typeface="+mn-ea"/>
                        </a:rPr>
                        <a:t>→</a:t>
                      </a:r>
                      <a:r>
                        <a:rPr lang="zh-CN" altLang="en-US" sz="2400" smtClean="0">
                          <a:latin typeface="Times New Roman" panose="02020603050405020304" pitchFamily="18" charset="0"/>
                          <a:ea typeface="+mn-ea"/>
                          <a:cs typeface="Times New Roman" panose="02020603050405020304" pitchFamily="18" charset="0"/>
                        </a:rPr>
                        <a:t>∞</a:t>
                      </a:r>
                      <a:endParaRPr sz="2400" dirty="0">
                        <a:latin typeface="Times New Roman" panose="02020603050405020304" pitchFamily="18" charset="0"/>
                        <a:ea typeface="+mn-ea"/>
                        <a:cs typeface="Times New Roman" panose="02020603050405020304" pitchFamily="18"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7150" algn="r">
                        <a:lnSpc>
                          <a:spcPct val="160000"/>
                        </a:lnSpc>
                        <a:spcBef>
                          <a:spcPts val="440"/>
                        </a:spcBef>
                      </a:pPr>
                      <a:r>
                        <a:rPr sz="2400" spc="-30" dirty="0">
                          <a:latin typeface="Times New Roman" panose="02020603050405020304" pitchFamily="18" charset="0"/>
                          <a:ea typeface="+mn-ea"/>
                          <a:cs typeface="Times New Roman" panose="02020603050405020304" pitchFamily="18" charset="0"/>
                          <a:sym typeface="+mn-ea"/>
                        </a:rPr>
                        <a:t>→</a:t>
                      </a:r>
                      <a:r>
                        <a:rPr sz="2400" dirty="0">
                          <a:latin typeface="Times New Roman" panose="02020603050405020304" pitchFamily="18" charset="0"/>
                          <a:ea typeface="+mn-ea"/>
                          <a:cs typeface="Times New Roman" panose="02020603050405020304" pitchFamily="18" charset="0"/>
                        </a:rPr>
                        <a:t>1</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marR="317500">
                        <a:lnSpc>
                          <a:spcPct val="160000"/>
                        </a:lnSpc>
                        <a:spcBef>
                          <a:spcPts val="385"/>
                        </a:spcBef>
                      </a:pPr>
                      <a:r>
                        <a:rPr sz="2400" dirty="0">
                          <a:latin typeface="Times New Roman" panose="02020603050405020304" pitchFamily="18" charset="0"/>
                          <a:ea typeface="+mn-ea"/>
                          <a:cs typeface="Times New Roman" panose="02020603050405020304" pitchFamily="18" charset="0"/>
                        </a:rPr>
                        <a:t>第1</a:t>
                      </a:r>
                      <a:r>
                        <a:rPr lang="zh-CN" sz="2400" dirty="0">
                          <a:latin typeface="Times New Roman" panose="02020603050405020304" pitchFamily="18" charset="0"/>
                          <a:ea typeface="+mn-ea"/>
                          <a:cs typeface="Times New Roman" panose="02020603050405020304" pitchFamily="18" charset="0"/>
                        </a:rPr>
                        <a:t>个</a:t>
                      </a:r>
                      <a:r>
                        <a:rPr sz="2400" dirty="0">
                          <a:latin typeface="Times New Roman" panose="02020603050405020304" pitchFamily="18" charset="0"/>
                          <a:ea typeface="+mn-ea"/>
                          <a:cs typeface="Times New Roman" panose="02020603050405020304" pitchFamily="18" charset="0"/>
                        </a:rPr>
                        <a:t>冗余数据</a:t>
                      </a:r>
                      <a:r>
                        <a:rPr lang="zh-CN" sz="2400" dirty="0">
                          <a:latin typeface="Times New Roman" panose="02020603050405020304" pitchFamily="18" charset="0"/>
                          <a:ea typeface="+mn-ea"/>
                          <a:cs typeface="Times New Roman" panose="02020603050405020304" pitchFamily="18" charset="0"/>
                        </a:rPr>
                        <a:t>大，可以大量压缩</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16000">
                <a:tc>
                  <a:txBody>
                    <a:bodyPr/>
                    <a:lstStyle/>
                    <a:p>
                      <a:pPr algn="ctr" defTabSz="0">
                        <a:lnSpc>
                          <a:spcPct val="160000"/>
                        </a:lnSpc>
                        <a:spcBef>
                          <a:spcPts val="385"/>
                        </a:spcBef>
                        <a:tabLst>
                          <a:tab pos="456565" algn="l"/>
                          <a:tab pos="913765" algn="l"/>
                        </a:tabLst>
                      </a:pPr>
                      <a:r>
                        <a:rPr sz="2400" dirty="0">
                          <a:latin typeface="Times New Roman" panose="02020603050405020304" pitchFamily="18" charset="0"/>
                          <a:ea typeface="+mn-ea"/>
                          <a:cs typeface="Times New Roman" panose="02020603050405020304" pitchFamily="18" charset="0"/>
                        </a:rPr>
                        <a:t>n</a:t>
                      </a:r>
                      <a:r>
                        <a:rPr sz="2400" baseline="-25000" dirty="0">
                          <a:latin typeface="Times New Roman" panose="02020603050405020304" pitchFamily="18" charset="0"/>
                          <a:ea typeface="+mn-ea"/>
                          <a:cs typeface="Times New Roman" panose="02020603050405020304" pitchFamily="18" charset="0"/>
                        </a:rPr>
                        <a:t>1</a:t>
                      </a:r>
                      <a:r>
                        <a:rPr sz="2400" dirty="0">
                          <a:latin typeface="Times New Roman" panose="02020603050405020304" pitchFamily="18" charset="0"/>
                          <a:ea typeface="+mn-ea"/>
                          <a:cs typeface="Times New Roman" panose="02020603050405020304" pitchFamily="18" charset="0"/>
                        </a:rPr>
                        <a:t>&lt;&lt;n</a:t>
                      </a:r>
                      <a:r>
                        <a:rPr sz="2400" baseline="-25000" dirty="0">
                          <a:latin typeface="Times New Roman" panose="02020603050405020304" pitchFamily="18" charset="0"/>
                          <a:ea typeface="+mn-ea"/>
                          <a:cs typeface="Times New Roman" panose="02020603050405020304" pitchFamily="18" charset="0"/>
                        </a:rPr>
                        <a:t>2</a:t>
                      </a: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7940" algn="ctr">
                        <a:lnSpc>
                          <a:spcPct val="160000"/>
                        </a:lnSpc>
                        <a:spcBef>
                          <a:spcPts val="350"/>
                        </a:spcBef>
                      </a:pPr>
                      <a:r>
                        <a:rPr lang="en-US" sz="2400" spc="-30" dirty="0">
                          <a:latin typeface="Times New Roman" panose="02020603050405020304" pitchFamily="18" charset="0"/>
                          <a:ea typeface="+mn-ea"/>
                          <a:cs typeface="Times New Roman" panose="02020603050405020304" pitchFamily="18" charset="0"/>
                          <a:sym typeface="+mn-ea"/>
                        </a:rPr>
                        <a:t>→0</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48895" algn="ctr">
                        <a:lnSpc>
                          <a:spcPct val="160000"/>
                        </a:lnSpc>
                        <a:spcBef>
                          <a:spcPts val="400"/>
                        </a:spcBef>
                      </a:pPr>
                      <a:r>
                        <a:rPr lang="zh-CN" altLang="en-US" sz="2400" spc="-30" smtClean="0">
                          <a:latin typeface="Times New Roman" panose="02020603050405020304" pitchFamily="18" charset="0"/>
                          <a:ea typeface="+mn-ea"/>
                          <a:cs typeface="Times New Roman" panose="02020603050405020304" pitchFamily="18" charset="0"/>
                          <a:sym typeface="+mn-ea"/>
                        </a:rPr>
                        <a:t>→</a:t>
                      </a:r>
                      <a:r>
                        <a:rPr lang="zh-CN" altLang="en-US" sz="2400" smtClean="0">
                          <a:latin typeface="Times New Roman" panose="02020603050405020304" pitchFamily="18" charset="0"/>
                          <a:ea typeface="+mn-ea"/>
                          <a:cs typeface="Times New Roman" panose="02020603050405020304" pitchFamily="18" charset="0"/>
                        </a:rPr>
                        <a:t>∞</a:t>
                      </a:r>
                      <a:endParaRPr lang="zh-CN" altLang="en-US" sz="2400" dirty="0">
                        <a:latin typeface="Times New Roman" panose="02020603050405020304" pitchFamily="18" charset="0"/>
                        <a:ea typeface="+mn-ea"/>
                        <a:cs typeface="Times New Roman" panose="02020603050405020304" pitchFamily="18"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marR="317500">
                        <a:lnSpc>
                          <a:spcPct val="160000"/>
                        </a:lnSpc>
                        <a:spcBef>
                          <a:spcPts val="385"/>
                        </a:spcBef>
                      </a:pPr>
                      <a:r>
                        <a:rPr sz="2400" dirty="0">
                          <a:latin typeface="Times New Roman" panose="02020603050405020304" pitchFamily="18" charset="0"/>
                          <a:ea typeface="+mn-ea"/>
                          <a:cs typeface="Times New Roman" panose="02020603050405020304" pitchFamily="18" charset="0"/>
                        </a:rPr>
                        <a:t>第2</a:t>
                      </a:r>
                      <a:r>
                        <a:rPr lang="zh-CN" sz="2400" dirty="0">
                          <a:latin typeface="Times New Roman" panose="02020603050405020304" pitchFamily="18" charset="0"/>
                          <a:ea typeface="+mn-ea"/>
                          <a:cs typeface="Times New Roman" panose="02020603050405020304" pitchFamily="18" charset="0"/>
                          <a:sym typeface="+mn-ea"/>
                        </a:rPr>
                        <a:t>个</a:t>
                      </a:r>
                      <a:r>
                        <a:rPr sz="2400" dirty="0">
                          <a:latin typeface="Times New Roman" panose="02020603050405020304" pitchFamily="18" charset="0"/>
                          <a:ea typeface="+mn-ea"/>
                          <a:cs typeface="Times New Roman" panose="02020603050405020304" pitchFamily="18" charset="0"/>
                          <a:sym typeface="+mn-ea"/>
                        </a:rPr>
                        <a:t>冗余数据</a:t>
                      </a:r>
                      <a:r>
                        <a:rPr lang="zh-CN" sz="2400" dirty="0">
                          <a:latin typeface="Times New Roman" panose="02020603050405020304" pitchFamily="18" charset="0"/>
                          <a:ea typeface="+mn-ea"/>
                          <a:cs typeface="Times New Roman" panose="02020603050405020304" pitchFamily="18" charset="0"/>
                          <a:sym typeface="+mn-ea"/>
                        </a:rPr>
                        <a:t>大，无法压缩或是已经压缩</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pSp>
        <p:nvGrpSpPr>
          <p:cNvPr id="9" name="组合 8"/>
          <p:cNvGrpSpPr/>
          <p:nvPr/>
        </p:nvGrpSpPr>
        <p:grpSpPr>
          <a:xfrm>
            <a:off x="-2540" y="-11430"/>
            <a:ext cx="7389495" cy="7573010"/>
            <a:chOff x="-4" y="-18"/>
            <a:chExt cx="11637" cy="11926"/>
          </a:xfrm>
        </p:grpSpPr>
        <p:grpSp>
          <p:nvGrpSpPr>
            <p:cNvPr id="8" name="组合 7"/>
            <p:cNvGrpSpPr/>
            <p:nvPr/>
          </p:nvGrpSpPr>
          <p:grpSpPr>
            <a:xfrm>
              <a:off x="-4" y="2"/>
              <a:ext cx="7440" cy="11906"/>
              <a:chOff x="-4" y="2"/>
              <a:chExt cx="7440" cy="11906"/>
            </a:xfrm>
          </p:grpSpPr>
          <p:sp>
            <p:nvSpPr>
              <p:cNvPr id="1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2"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6100" y="428625"/>
            <a:ext cx="9982200" cy="2062103"/>
          </a:xfrm>
          <a:prstGeom prst="rect">
            <a:avLst/>
          </a:prstGeom>
        </p:spPr>
        <p:txBody>
          <a:bodyPr wrap="square">
            <a:spAutoFit/>
          </a:bodyPr>
          <a:lstStyle/>
          <a:p>
            <a:r>
              <a:rPr lang="en-US" altLang="zh-CN" sz="32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32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一幅图像有如图所示直方图，对该图像进行直方图均衡化，写出均衡化过程，并画出均衡化后的直方图。若在原图像一行上连续</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个像素的灰度值分别为：</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均衡</a:t>
            </a:r>
            <a:r>
              <a:rPr lang="zh-CN" altLang="zh-CN" sz="3200"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后的</a:t>
            </a:r>
            <a:r>
              <a:rPr lang="zh-CN" altLang="zh-CN" sz="32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灰度值为多少？ </a:t>
            </a:r>
            <a:endParaRPr lang="zh-CN" altLang="en-US" sz="320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rot="5400000">
            <a:off x="-410254" y="3523282"/>
            <a:ext cx="4998719" cy="2933611"/>
          </a:xfrm>
          <a:prstGeom prst="rect">
            <a:avLst/>
          </a:prstGeom>
        </p:spPr>
      </p:pic>
      <p:sp>
        <p:nvSpPr>
          <p:cNvPr id="6" name="矩形 5"/>
          <p:cNvSpPr/>
          <p:nvPr/>
        </p:nvSpPr>
        <p:spPr>
          <a:xfrm>
            <a:off x="2908300" y="3395722"/>
            <a:ext cx="7620000" cy="2554545"/>
          </a:xfrm>
          <a:prstGeom prst="rect">
            <a:avLst/>
          </a:prstGeom>
        </p:spPr>
        <p:txBody>
          <a:bodyPr wrap="square">
            <a:spAutoFit/>
          </a:bodyPr>
          <a:lstStyle/>
          <a:p>
            <a:r>
              <a:rPr lang="en-US" altLang="zh-CN" sz="3200" smtClean="0">
                <a:latin typeface="Times New Roman" panose="02020603050405020304" pitchFamily="18" charset="0"/>
                <a:cs typeface="Times New Roman" panose="02020603050405020304" pitchFamily="18" charset="0"/>
              </a:rPr>
              <a:t>2</a:t>
            </a:r>
            <a:r>
              <a:rPr lang="zh-CN" altLang="en-US" sz="3200" smtClean="0">
                <a:latin typeface="Times New Roman" panose="02020603050405020304" pitchFamily="18" charset="0"/>
                <a:cs typeface="Times New Roman" panose="02020603050405020304" pitchFamily="18" charset="0"/>
              </a:rPr>
              <a:t>）</a:t>
            </a:r>
            <a:r>
              <a:rPr lang="zh-CN" altLang="zh-CN" sz="3200" smtClean="0">
                <a:latin typeface="Times New Roman" panose="02020603050405020304" pitchFamily="18" charset="0"/>
                <a:cs typeface="Times New Roman" panose="02020603050405020304" pitchFamily="18" charset="0"/>
              </a:rPr>
              <a:t>理想</a:t>
            </a:r>
            <a:r>
              <a:rPr lang="zh-CN" altLang="zh-CN" sz="3200">
                <a:latin typeface="Times New Roman" panose="02020603050405020304" pitchFamily="18" charset="0"/>
                <a:cs typeface="Times New Roman" panose="02020603050405020304" pitchFamily="18" charset="0"/>
              </a:rPr>
              <a:t>低通滤波器的截止频率选择不恰当时，会有很强的振铃效应。试从原理上解释振铃效应的</a:t>
            </a:r>
            <a:r>
              <a:rPr lang="zh-CN" altLang="zh-CN" sz="3200">
                <a:latin typeface="Times New Roman" panose="02020603050405020304" pitchFamily="18" charset="0"/>
                <a:cs typeface="Times New Roman" panose="02020603050405020304" pitchFamily="18" charset="0"/>
              </a:rPr>
              <a:t>产生</a:t>
            </a:r>
            <a:r>
              <a:rPr lang="zh-CN" altLang="zh-CN" sz="3200" smtClean="0">
                <a:latin typeface="Times New Roman" panose="02020603050405020304" pitchFamily="18" charset="0"/>
                <a:cs typeface="Times New Roman" panose="02020603050405020304" pitchFamily="18" charset="0"/>
              </a:rPr>
              <a:t>原因</a:t>
            </a:r>
            <a:r>
              <a:rPr lang="zh-CN" altLang="en-US" sz="3200" smtClean="0">
                <a:latin typeface="Times New Roman" panose="02020603050405020304" pitchFamily="18" charset="0"/>
                <a:cs typeface="Times New Roman" panose="02020603050405020304" pitchFamily="18" charset="0"/>
              </a:rPr>
              <a:t>？</a:t>
            </a:r>
            <a:endParaRPr lang="en-US" altLang="zh-CN" sz="3200" smtClean="0">
              <a:latin typeface="Times New Roman" panose="02020603050405020304" pitchFamily="18" charset="0"/>
              <a:cs typeface="Times New Roman" panose="02020603050405020304" pitchFamily="18" charset="0"/>
            </a:endParaRPr>
          </a:p>
          <a:p>
            <a:r>
              <a:rPr lang="en-US" altLang="zh-CN" sz="3200" smtClean="0">
                <a:latin typeface="Times New Roman" panose="02020603050405020304" pitchFamily="18" charset="0"/>
                <a:cs typeface="Times New Roman" panose="02020603050405020304" pitchFamily="18" charset="0"/>
              </a:rPr>
              <a:t>3</a:t>
            </a:r>
            <a:r>
              <a:rPr lang="zh-CN" altLang="en-US" sz="3200" smtClean="0">
                <a:latin typeface="Times New Roman" panose="02020603050405020304" pitchFamily="18" charset="0"/>
                <a:cs typeface="Times New Roman" panose="02020603050405020304" pitchFamily="18" charset="0"/>
              </a:rPr>
              <a:t>）</a:t>
            </a:r>
            <a:r>
              <a:rPr lang="zh-CN" altLang="zh-CN" sz="3200" smtClean="0">
                <a:latin typeface="Times New Roman" panose="02020603050405020304" pitchFamily="18" charset="0"/>
                <a:cs typeface="Times New Roman" panose="02020603050405020304" pitchFamily="18" charset="0"/>
              </a:rPr>
              <a:t>简述</a:t>
            </a:r>
            <a:r>
              <a:rPr lang="zh-CN" altLang="zh-CN" sz="3200">
                <a:latin typeface="Times New Roman" panose="02020603050405020304" pitchFamily="18" charset="0"/>
                <a:cs typeface="Times New Roman" panose="02020603050405020304" pitchFamily="18" charset="0"/>
              </a:rPr>
              <a:t>梯度法与</a:t>
            </a:r>
            <a:r>
              <a:rPr lang="en-US" altLang="zh-CN" sz="3200">
                <a:latin typeface="Times New Roman" panose="02020603050405020304" pitchFamily="18" charset="0"/>
                <a:cs typeface="Times New Roman" panose="02020603050405020304" pitchFamily="18" charset="0"/>
              </a:rPr>
              <a:t>Laplacian</a:t>
            </a:r>
            <a:r>
              <a:rPr lang="zh-CN" altLang="zh-CN" sz="3200">
                <a:latin typeface="Times New Roman" panose="02020603050405020304" pitchFamily="18" charset="0"/>
                <a:cs typeface="Times New Roman" panose="02020603050405020304" pitchFamily="18" charset="0"/>
              </a:rPr>
              <a:t>算子检测边缘的异同点？</a:t>
            </a:r>
            <a:endParaRPr lang="zh-CN" altLang="en-US"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409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stretch>
            <a:fillRect/>
          </a:stretch>
        </p:blipFill>
        <p:spPr>
          <a:xfrm>
            <a:off x="396875" y="122237"/>
            <a:ext cx="10025498" cy="5181600"/>
          </a:xfrm>
          <a:prstGeom prst="rect">
            <a:avLst/>
          </a:prstGeom>
        </p:spPr>
      </p:pic>
    </p:spTree>
    <p:extLst>
      <p:ext uri="{BB962C8B-B14F-4D97-AF65-F5344CB8AC3E}">
        <p14:creationId xmlns:p14="http://schemas.microsoft.com/office/powerpoint/2010/main" val="27705247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17500" y="5075099"/>
            <a:ext cx="9753600" cy="1815882"/>
          </a:xfrm>
          <a:prstGeom prst="rect">
            <a:avLst/>
          </a:prstGeom>
        </p:spPr>
        <p:txBody>
          <a:bodyPr wrap="square">
            <a:spAutoFit/>
          </a:bodyPr>
          <a:lstStyle/>
          <a:p>
            <a:pPr algn="just">
              <a:spcAft>
                <a:spcPts val="0"/>
              </a:spcAft>
            </a:pPr>
            <a:r>
              <a:rPr lang="en-US" altLang="zh-CN" sz="2800" kern="100" smtClean="0">
                <a:latin typeface="Times New Roman" panose="02020603050405020304" pitchFamily="18" charset="0"/>
                <a:ea typeface="宋体" panose="02010600030101010101" pitchFamily="2" charset="-122"/>
              </a:rPr>
              <a:t>3</a:t>
            </a:r>
            <a:r>
              <a:rPr lang="zh-CN" altLang="en-US" sz="2800" kern="100" smtClean="0">
                <a:latin typeface="Times New Roman" panose="02020603050405020304" pitchFamily="18" charset="0"/>
                <a:ea typeface="宋体" panose="02010600030101010101" pitchFamily="2" charset="-122"/>
              </a:rPr>
              <a:t>）</a:t>
            </a:r>
            <a:r>
              <a:rPr lang="zh-CN" altLang="zh-CN" sz="2800" kern="100" smtClean="0">
                <a:latin typeface="Times New Roman" panose="02020603050405020304" pitchFamily="18" charset="0"/>
                <a:ea typeface="宋体" panose="02010600030101010101" pitchFamily="2" charset="-122"/>
              </a:rPr>
              <a:t>梯度</a:t>
            </a:r>
            <a:r>
              <a:rPr lang="zh-CN" altLang="zh-CN" sz="2800" kern="100">
                <a:latin typeface="Times New Roman" panose="02020603050405020304" pitchFamily="18" charset="0"/>
                <a:ea typeface="宋体" panose="02010600030101010101" pitchFamily="2" charset="-122"/>
              </a:rPr>
              <a:t>算子是利用阶跃边缘灰度变化的一阶导数特性，认为极大值点对应于边缘点；而</a:t>
            </a:r>
            <a:r>
              <a:rPr lang="en-US" altLang="zh-CN" sz="2800" kern="100">
                <a:latin typeface="Times New Roman" panose="02020603050405020304" pitchFamily="18" charset="0"/>
                <a:ea typeface="宋体" panose="02010600030101010101" pitchFamily="2" charset="-122"/>
              </a:rPr>
              <a:t>Laplacian</a:t>
            </a:r>
            <a:r>
              <a:rPr lang="zh-CN" altLang="zh-CN" sz="2800" kern="100">
                <a:latin typeface="Times New Roman" panose="02020603050405020304" pitchFamily="18" charset="0"/>
                <a:ea typeface="宋体" panose="02010600030101010101" pitchFamily="2" charset="-122"/>
              </a:rPr>
              <a:t>算子检测边缘是利用阶跃边缘灰度变化的二阶导数特性，认为边缘点是零</a:t>
            </a:r>
            <a:r>
              <a:rPr lang="zh-CN" altLang="zh-CN" sz="2800" kern="100">
                <a:latin typeface="Times New Roman" panose="02020603050405020304" pitchFamily="18" charset="0"/>
                <a:ea typeface="宋体" panose="02010600030101010101" pitchFamily="2" charset="-122"/>
              </a:rPr>
              <a:t>交叉点</a:t>
            </a:r>
            <a:r>
              <a:rPr lang="zh-CN" altLang="zh-CN" sz="2800" kern="100" smtClean="0">
                <a:latin typeface="Times New Roman" panose="02020603050405020304" pitchFamily="18" charset="0"/>
                <a:ea typeface="宋体" panose="02010600030101010101" pitchFamily="2" charset="-122"/>
              </a:rPr>
              <a:t>。</a:t>
            </a:r>
            <a:r>
              <a:rPr lang="en-US" altLang="zh-CN" sz="2800" kern="100" smtClean="0">
                <a:latin typeface="宋体" panose="02010600030101010101" pitchFamily="2" charset="-122"/>
                <a:ea typeface="宋体" panose="02010600030101010101" pitchFamily="2" charset="-122"/>
              </a:rPr>
              <a:t>   </a:t>
            </a:r>
            <a:r>
              <a:rPr lang="zh-CN" altLang="zh-CN" sz="2800" kern="100">
                <a:latin typeface="Times New Roman" panose="02020603050405020304" pitchFamily="18" charset="0"/>
                <a:ea typeface="宋体" panose="02010600030101010101" pitchFamily="2" charset="-122"/>
              </a:rPr>
              <a:t>相同点都能用于检测边缘，且都对噪声</a:t>
            </a:r>
            <a:r>
              <a:rPr lang="zh-CN" altLang="zh-CN" sz="2800" kern="100">
                <a:latin typeface="Times New Roman" panose="02020603050405020304" pitchFamily="18" charset="0"/>
                <a:ea typeface="宋体" panose="02010600030101010101" pitchFamily="2" charset="-122"/>
              </a:rPr>
              <a:t>敏感</a:t>
            </a:r>
            <a:r>
              <a:rPr lang="zh-CN" altLang="zh-CN" sz="2800" kern="100" smtClean="0">
                <a:latin typeface="Times New Roman" panose="02020603050405020304" pitchFamily="18" charset="0"/>
                <a:ea typeface="宋体" panose="02010600030101010101" pitchFamily="2" charset="-122"/>
              </a:rPr>
              <a:t>。</a:t>
            </a:r>
            <a:endParaRPr lang="en-US" altLang="zh-CN" sz="2800" kern="100" smtClean="0">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309179" y="581025"/>
            <a:ext cx="100710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）理想低通滤波器</a:t>
            </a:r>
            <a:r>
              <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频域相乘相当于时域作卷积。因此，图像经过理想低通滤波器后，时域上相当于原始图像</a:t>
            </a:r>
            <a:r>
              <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卷积，</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由于</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振荡，则卷积后图像也会振荡；或者</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有两个负边带，卷积后图像信号两侧出现“过冲现象”，而且能量不集中，即产生振铃</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效应</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若</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截止频率越低，即</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越小，</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主瓣越大，表现为中心环越宽，相应</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周围</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环越</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心环主要决定</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模糊</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，环主要</a:t>
            </a:r>
            <a:r>
              <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决定振铃效应。因此当介质频率较低时，会产生很强的振铃效应。选择适当的截止频率，会减小振铃效应。</a:t>
            </a:r>
            <a:endParaRPr kumimoji="0" lang="zh-CN"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47133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895350" y="1822450"/>
            <a:ext cx="9369425" cy="3996479"/>
          </a:xfrm>
          <a:prstGeom prst="rect">
            <a:avLst/>
          </a:prstGeom>
        </p:spPr>
        <p:txBody>
          <a:bodyPr vert="horz" wrap="square" lIns="0" tIns="71628" rIns="0" bIns="0" rtlCol="0">
            <a:spAutoFit/>
          </a:bodyPr>
          <a:lstStyle/>
          <a:p>
            <a:pPr marL="264160" indent="0" defTabSz="0">
              <a:lnSpc>
                <a:spcPct val="85000"/>
              </a:lnSpc>
              <a:buNone/>
              <a:tabLst>
                <a:tab pos="1052830" algn="l"/>
              </a:tabLst>
            </a:pPr>
            <a:r>
              <a:rPr sz="3200" spc="-5" dirty="0">
                <a:latin typeface="Times New Roman" panose="02020603050405020304" charset="0"/>
                <a:ea typeface="楷体" panose="02010609060101010101" charset="-122"/>
                <a:cs typeface="新宋体" panose="02010609030101010101" charset="-122"/>
              </a:rPr>
              <a:t>无误差压缩</a:t>
            </a:r>
            <a:endParaRPr sz="3200">
              <a:latin typeface="Times New Roman" panose="02020603050405020304" charset="0"/>
              <a:ea typeface="楷体" panose="02010609060101010101" charset="-122"/>
              <a:cs typeface="新宋体" panose="02010609030101010101" charset="-122"/>
            </a:endParaRPr>
          </a:p>
          <a:p>
            <a:pPr marL="1064260" indent="-342900" defTabSz="0">
              <a:lnSpc>
                <a:spcPct val="85000"/>
              </a:lnSpc>
              <a:spcBef>
                <a:spcPts val="1675"/>
              </a:spcBef>
              <a:tabLst>
                <a:tab pos="1477010" algn="l"/>
              </a:tabLst>
            </a:pPr>
            <a:r>
              <a:rPr sz="2800" spc="-5" dirty="0">
                <a:latin typeface="Times New Roman" panose="02020603050405020304" charset="0"/>
                <a:ea typeface="楷体" panose="02010609060101010101" charset="-122"/>
                <a:cs typeface="新宋体" panose="02010609030101010101" charset="-122"/>
              </a:rPr>
              <a:t>变长编码</a:t>
            </a:r>
            <a:endParaRPr sz="2800">
              <a:latin typeface="Times New Roman" panose="02020603050405020304" charset="0"/>
              <a:ea typeface="楷体" panose="02010609060101010101" charset="-122"/>
              <a:cs typeface="新宋体" panose="02010609030101010101" charset="-122"/>
            </a:endParaRPr>
          </a:p>
          <a:p>
            <a:pPr marL="2012950" indent="-457200" defTabSz="0">
              <a:lnSpc>
                <a:spcPct val="85000"/>
              </a:lnSpc>
              <a:spcBef>
                <a:spcPts val="1690"/>
              </a:spcBef>
              <a:buClr>
                <a:srgbClr val="EE2B0A"/>
              </a:buClr>
              <a:buSzPct val="71000"/>
              <a:tabLst>
                <a:tab pos="1935480" algn="l"/>
              </a:tabLst>
            </a:pPr>
            <a:r>
              <a:rPr sz="2800" spc="-5" dirty="0">
                <a:latin typeface="Times New Roman" panose="02020603050405020304" charset="0"/>
                <a:ea typeface="楷体" panose="02010609060101010101" charset="-122"/>
                <a:cs typeface="新宋体" panose="02010609030101010101" charset="-122"/>
              </a:rPr>
              <a:t>霍夫曼(Huffman)编码</a:t>
            </a:r>
            <a:endParaRPr sz="2800">
              <a:latin typeface="Times New Roman" panose="02020603050405020304" charset="0"/>
              <a:ea typeface="楷体" panose="02010609060101010101" charset="-122"/>
              <a:cs typeface="新宋体" panose="02010609030101010101" charset="-122"/>
            </a:endParaRPr>
          </a:p>
          <a:p>
            <a:pPr marL="1521460" indent="-342900" defTabSz="0">
              <a:lnSpc>
                <a:spcPct val="85000"/>
              </a:lnSpc>
              <a:spcBef>
                <a:spcPts val="1690"/>
              </a:spcBef>
              <a:tabLst>
                <a:tab pos="1935480" algn="l"/>
              </a:tabLst>
            </a:pPr>
            <a:r>
              <a:rPr sz="2800" spc="-5" smtClean="0">
                <a:latin typeface="Times New Roman" panose="02020603050405020304" charset="0"/>
                <a:ea typeface="楷体" panose="02010609060101010101" charset="-122"/>
                <a:cs typeface="新宋体" panose="02010609030101010101" charset="-122"/>
              </a:rPr>
              <a:t>算术编码</a:t>
            </a:r>
            <a:endParaRPr lang="en-US" sz="2800" spc="-5" smtClean="0">
              <a:latin typeface="Times New Roman" panose="02020603050405020304" charset="0"/>
              <a:ea typeface="楷体" panose="02010609060101010101" charset="-122"/>
              <a:cs typeface="新宋体" panose="02010609030101010101" charset="-122"/>
            </a:endParaRPr>
          </a:p>
          <a:p>
            <a:pPr marL="1521460" indent="-342900" defTabSz="0">
              <a:lnSpc>
                <a:spcPct val="85000"/>
              </a:lnSpc>
              <a:spcBef>
                <a:spcPts val="1690"/>
              </a:spcBef>
              <a:tabLst>
                <a:tab pos="1935480" algn="l"/>
              </a:tabLst>
            </a:pPr>
            <a:r>
              <a:rPr sz="2800" spc="-5" smtClean="0">
                <a:latin typeface="Times New Roman" panose="02020603050405020304" charset="0"/>
                <a:ea typeface="楷体" panose="02010609060101010101" charset="-122"/>
                <a:cs typeface="新宋体" panose="02010609030101010101" charset="-122"/>
              </a:rPr>
              <a:t>LZW</a:t>
            </a:r>
            <a:r>
              <a:rPr sz="2800" spc="-5" dirty="0">
                <a:latin typeface="Times New Roman" panose="02020603050405020304" charset="0"/>
                <a:ea typeface="楷体" panose="02010609060101010101" charset="-122"/>
                <a:cs typeface="新宋体" panose="02010609030101010101" charset="-122"/>
              </a:rPr>
              <a:t>编码</a:t>
            </a:r>
            <a:endParaRPr sz="2800">
              <a:latin typeface="Times New Roman" panose="02020603050405020304" charset="0"/>
              <a:ea typeface="楷体" panose="02010609060101010101" charset="-122"/>
              <a:cs typeface="新宋体" panose="02010609030101010101" charset="-122"/>
            </a:endParaRPr>
          </a:p>
          <a:p>
            <a:pPr marL="1064260" indent="-342900" defTabSz="0">
              <a:lnSpc>
                <a:spcPct val="85000"/>
              </a:lnSpc>
              <a:spcBef>
                <a:spcPts val="1685"/>
              </a:spcBef>
              <a:tabLst>
                <a:tab pos="1477010" algn="l"/>
              </a:tabLst>
            </a:pPr>
            <a:r>
              <a:rPr sz="2800" spc="-5" dirty="0">
                <a:latin typeface="Times New Roman" panose="02020603050405020304" charset="0"/>
                <a:ea typeface="楷体" panose="02010609060101010101" charset="-122"/>
                <a:cs typeface="新宋体" panose="02010609030101010101" charset="-122"/>
              </a:rPr>
              <a:t>位平面编码</a:t>
            </a:r>
            <a:endParaRPr sz="2800">
              <a:latin typeface="Times New Roman" panose="02020603050405020304" charset="0"/>
              <a:ea typeface="楷体" panose="02010609060101010101" charset="-122"/>
              <a:cs typeface="新宋体" panose="02010609030101010101" charset="-122"/>
            </a:endParaRPr>
          </a:p>
          <a:p>
            <a:pPr marL="1064260" indent="-342900" defTabSz="0">
              <a:lnSpc>
                <a:spcPct val="85000"/>
              </a:lnSpc>
              <a:spcBef>
                <a:spcPts val="1690"/>
              </a:spcBef>
              <a:tabLst>
                <a:tab pos="1477010" algn="l"/>
              </a:tabLst>
            </a:pPr>
            <a:r>
              <a:rPr sz="2800" spc="-5" dirty="0">
                <a:latin typeface="Times New Roman" panose="02020603050405020304" charset="0"/>
                <a:ea typeface="楷体" panose="02010609060101010101" charset="-122"/>
                <a:cs typeface="新宋体" panose="02010609030101010101" charset="-122"/>
              </a:rPr>
              <a:t>无损预测编码</a:t>
            </a:r>
            <a:endParaRPr sz="2800">
              <a:latin typeface="Times New Roman" panose="02020603050405020304" charset="0"/>
              <a:ea typeface="楷体" panose="02010609060101010101" charset="-122"/>
              <a:cs typeface="新宋体" panose="02010609030101010101" charset="-122"/>
            </a:endParaRPr>
          </a:p>
        </p:txBody>
      </p:sp>
      <p:grpSp>
        <p:nvGrpSpPr>
          <p:cNvPr id="7" name="组合 6"/>
          <p:cNvGrpSpPr/>
          <p:nvPr/>
        </p:nvGrpSpPr>
        <p:grpSpPr>
          <a:xfrm>
            <a:off x="-12700" y="-22225"/>
            <a:ext cx="7572375" cy="7571740"/>
            <a:chOff x="-4" y="-16"/>
            <a:chExt cx="11925" cy="11924"/>
          </a:xfrm>
        </p:grpSpPr>
        <p:grpSp>
          <p:nvGrpSpPr>
            <p:cNvPr id="8" name="组合 7"/>
            <p:cNvGrpSpPr/>
            <p:nvPr/>
          </p:nvGrpSpPr>
          <p:grpSpPr>
            <a:xfrm>
              <a:off x="-4" y="-16"/>
              <a:ext cx="11643" cy="11924"/>
              <a:chOff x="-4" y="-16"/>
              <a:chExt cx="11643" cy="11924"/>
            </a:xfrm>
          </p:grpSpPr>
          <p:grpSp>
            <p:nvGrpSpPr>
              <p:cNvPr id="9" name="组合 8"/>
              <p:cNvGrpSpPr/>
              <p:nvPr/>
            </p:nvGrpSpPr>
            <p:grpSpPr>
              <a:xfrm>
                <a:off x="-4" y="2"/>
                <a:ext cx="7440" cy="11906"/>
                <a:chOff x="-4" y="2"/>
                <a:chExt cx="7440" cy="11906"/>
              </a:xfrm>
            </p:grpSpPr>
            <p:sp>
              <p:nvSpPr>
                <p:cNvPr id="1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2"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3" name="文本框 12"/>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2" name="文本框 1"/>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54735" y="1879600"/>
            <a:ext cx="9573895" cy="4438015"/>
          </a:xfrm>
          <a:prstGeom prst="rect">
            <a:avLst/>
          </a:prstGeom>
        </p:spPr>
        <p:txBody>
          <a:bodyPr vert="horz" wrap="square" lIns="0" tIns="0" rIns="0" bIns="0" rtlCol="0">
            <a:spAutoFit/>
          </a:bodyPr>
          <a:lstStyle/>
          <a:p>
            <a:pPr marL="12700" defTabSz="0">
              <a:lnSpc>
                <a:spcPct val="100000"/>
              </a:lnSpc>
              <a:tabLst>
                <a:tab pos="422275" algn="l"/>
              </a:tabLst>
            </a:pPr>
            <a:r>
              <a:rPr sz="2800" spc="-5" dirty="0">
                <a:latin typeface="Times New Roman" panose="02020603050405020304" charset="0"/>
                <a:ea typeface="楷体" panose="02010609060101010101" charset="-122"/>
                <a:cs typeface="新宋体" panose="02010609030101010101" charset="-122"/>
              </a:rPr>
              <a:t>无误差压缩的必要性</a:t>
            </a:r>
            <a:endParaRPr sz="2800">
              <a:latin typeface="Times New Roman" panose="02020603050405020304" charset="0"/>
              <a:ea typeface="楷体" panose="02010609060101010101" charset="-122"/>
              <a:cs typeface="新宋体" panose="02010609030101010101" charset="-122"/>
            </a:endParaRPr>
          </a:p>
          <a:p>
            <a:pPr marL="469265" marR="5080" defTabSz="0">
              <a:lnSpc>
                <a:spcPct val="102000"/>
              </a:lnSpc>
              <a:spcBef>
                <a:spcPts val="2085"/>
              </a:spcBef>
              <a:tabLst>
                <a:tab pos="848360" algn="l"/>
              </a:tabLst>
            </a:pPr>
            <a:r>
              <a:rPr sz="2400" spc="-5" dirty="0">
                <a:latin typeface="Times New Roman" panose="02020603050405020304" charset="0"/>
                <a:ea typeface="楷体" panose="02010609060101010101" charset="-122"/>
                <a:cs typeface="新宋体" panose="02010609030101010101" charset="-122"/>
              </a:rPr>
              <a:t>在医疗或商业文件的归档</a:t>
            </a:r>
            <a:r>
              <a:rPr sz="2400" spc="-5">
                <a:latin typeface="Times New Roman" panose="02020603050405020304" charset="0"/>
                <a:ea typeface="楷体" panose="02010609060101010101" charset="-122"/>
                <a:cs typeface="新宋体" panose="02010609030101010101" charset="-122"/>
              </a:rPr>
              <a:t>，</a:t>
            </a:r>
            <a:r>
              <a:rPr sz="2400" spc="-5" smtClean="0">
                <a:latin typeface="Times New Roman" panose="02020603050405020304" charset="0"/>
                <a:ea typeface="楷体" panose="02010609060101010101" charset="-122"/>
                <a:cs typeface="新宋体" panose="02010609030101010101" charset="-122"/>
              </a:rPr>
              <a:t>有损压缩因为法律原因</a:t>
            </a:r>
            <a:r>
              <a:rPr sz="2400" smtClean="0">
                <a:latin typeface="Times New Roman" panose="02020603050405020304" charset="0"/>
                <a:ea typeface="楷体" panose="02010609060101010101" charset="-122"/>
                <a:cs typeface="新宋体" panose="02010609030101010101" charset="-122"/>
              </a:rPr>
              <a:t>而被禁止</a:t>
            </a:r>
            <a:endParaRPr sz="2400">
              <a:latin typeface="Times New Roman" panose="02020603050405020304" charset="0"/>
              <a:ea typeface="楷体" panose="02010609060101010101" charset="-122"/>
              <a:cs typeface="新宋体" panose="02010609030101010101" charset="-122"/>
            </a:endParaRPr>
          </a:p>
          <a:p>
            <a:pPr marL="469265" marR="60325" defTabSz="0">
              <a:lnSpc>
                <a:spcPct val="100000"/>
              </a:lnSpc>
              <a:spcBef>
                <a:spcPts val="1435"/>
              </a:spcBef>
              <a:tabLst>
                <a:tab pos="791845" algn="l"/>
              </a:tabLst>
            </a:pPr>
            <a:r>
              <a:rPr sz="2400" spc="-5" dirty="0">
                <a:latin typeface="Times New Roman" panose="02020603050405020304" charset="0"/>
                <a:ea typeface="楷体" panose="02010609060101010101" charset="-122"/>
                <a:cs typeface="新宋体" panose="02010609030101010101" charset="-122"/>
              </a:rPr>
              <a:t>卫星成像的收集，考虑数据使用和所花费用，不</a:t>
            </a:r>
            <a:r>
              <a:rPr lang="zh-CN" sz="2400" spc="-5" dirty="0">
                <a:latin typeface="Times New Roman" panose="02020603050405020304" charset="0"/>
                <a:ea typeface="楷体" panose="02010609060101010101" charset="-122"/>
                <a:cs typeface="新宋体" panose="02010609030101010101" charset="-122"/>
              </a:rPr>
              <a:t>能</a:t>
            </a:r>
            <a:r>
              <a:rPr sz="2400" spc="-5" dirty="0">
                <a:latin typeface="Times New Roman" panose="02020603050405020304" charset="0"/>
                <a:ea typeface="楷体" panose="02010609060101010101" charset="-122"/>
                <a:cs typeface="新宋体" panose="02010609030101010101" charset="-122"/>
              </a:rPr>
              <a:t>有任何数据损失</a:t>
            </a:r>
            <a:endParaRPr sz="2400">
              <a:latin typeface="Times New Roman" panose="02020603050405020304" charset="0"/>
              <a:ea typeface="楷体" panose="02010609060101010101" charset="-122"/>
              <a:cs typeface="新宋体" panose="02010609030101010101" charset="-122"/>
            </a:endParaRPr>
          </a:p>
          <a:p>
            <a:pPr marL="469265" defTabSz="0">
              <a:lnSpc>
                <a:spcPct val="100000"/>
              </a:lnSpc>
              <a:spcBef>
                <a:spcPts val="1430"/>
              </a:spcBef>
              <a:tabLst>
                <a:tab pos="791845" algn="l"/>
              </a:tabLst>
            </a:pPr>
            <a:r>
              <a:rPr sz="2400" spc="-5" dirty="0">
                <a:latin typeface="Times New Roman" panose="02020603050405020304" charset="0"/>
                <a:ea typeface="楷体" panose="02010609060101010101" charset="-122"/>
                <a:cs typeface="新宋体" panose="02010609030101010101" charset="-122"/>
              </a:rPr>
              <a:t>X光拍片，信息的丢失会导致诊断的正确性</a:t>
            </a:r>
            <a:endParaRPr sz="2400">
              <a:latin typeface="Times New Roman" panose="02020603050405020304" charset="0"/>
              <a:ea typeface="楷体" panose="02010609060101010101" charset="-122"/>
              <a:cs typeface="新宋体" panose="02010609030101010101" charset="-122"/>
            </a:endParaRPr>
          </a:p>
          <a:p>
            <a:pPr marL="469265" defTabSz="0">
              <a:lnSpc>
                <a:spcPct val="100000"/>
              </a:lnSpc>
              <a:spcBef>
                <a:spcPts val="1270"/>
              </a:spcBef>
              <a:tabLst>
                <a:tab pos="791845" algn="l"/>
              </a:tabLst>
            </a:pPr>
            <a:r>
              <a:rPr sz="2400" spc="-5" dirty="0">
                <a:latin typeface="Times New Roman" panose="02020603050405020304" charset="0"/>
                <a:ea typeface="楷体" panose="02010609060101010101" charset="-122"/>
                <a:cs typeface="Times New Roman" panose="02020603050405020304"/>
              </a:rPr>
              <a:t>……</a:t>
            </a:r>
            <a:endParaRPr sz="2400">
              <a:latin typeface="Times New Roman" panose="02020603050405020304" charset="0"/>
              <a:ea typeface="楷体" panose="02010609060101010101" charset="-122"/>
              <a:cs typeface="Times New Roman" panose="02020603050405020304"/>
            </a:endParaRPr>
          </a:p>
          <a:p>
            <a:pPr marL="12700" defTabSz="0">
              <a:lnSpc>
                <a:spcPct val="100000"/>
              </a:lnSpc>
              <a:spcBef>
                <a:spcPts val="1860"/>
              </a:spcBef>
              <a:tabLst>
                <a:tab pos="379095" algn="l"/>
              </a:tabLst>
            </a:pPr>
            <a:r>
              <a:rPr sz="2800" spc="-5" dirty="0">
                <a:latin typeface="Times New Roman" panose="02020603050405020304" charset="0"/>
                <a:ea typeface="楷体" panose="02010609060101010101" charset="-122"/>
                <a:cs typeface="新宋体" panose="02010609030101010101" charset="-122"/>
              </a:rPr>
              <a:t>无误差压缩技术</a:t>
            </a:r>
            <a:endParaRPr sz="2800">
              <a:latin typeface="Times New Roman" panose="02020603050405020304" charset="0"/>
              <a:ea typeface="楷体" panose="02010609060101010101" charset="-122"/>
              <a:cs typeface="新宋体" panose="02010609030101010101" charset="-122"/>
            </a:endParaRPr>
          </a:p>
          <a:p>
            <a:pPr marL="469265" defTabSz="0">
              <a:lnSpc>
                <a:spcPct val="100000"/>
              </a:lnSpc>
              <a:spcBef>
                <a:spcPts val="1420"/>
              </a:spcBef>
              <a:tabLst>
                <a:tab pos="791845" algn="l"/>
              </a:tabLst>
            </a:pPr>
            <a:r>
              <a:rPr sz="2400" spc="-5" dirty="0">
                <a:latin typeface="Times New Roman" panose="02020603050405020304" charset="0"/>
                <a:ea typeface="楷体" panose="02010609060101010101" charset="-122"/>
                <a:cs typeface="新宋体" panose="02010609030101010101" charset="-122"/>
              </a:rPr>
              <a:t>减少像素间冗余</a:t>
            </a:r>
            <a:endParaRPr sz="2400">
              <a:latin typeface="Times New Roman" panose="02020603050405020304" charset="0"/>
              <a:ea typeface="楷体" panose="02010609060101010101" charset="-122"/>
              <a:cs typeface="新宋体" panose="02010609030101010101" charset="-122"/>
            </a:endParaRPr>
          </a:p>
          <a:p>
            <a:pPr marL="469265" defTabSz="0">
              <a:lnSpc>
                <a:spcPts val="2840"/>
              </a:lnSpc>
              <a:spcBef>
                <a:spcPts val="1430"/>
              </a:spcBef>
              <a:tabLst>
                <a:tab pos="791845" algn="l"/>
              </a:tabLst>
            </a:pPr>
            <a:r>
              <a:rPr sz="2400" spc="-5" dirty="0">
                <a:latin typeface="Times New Roman" panose="02020603050405020304" charset="0"/>
                <a:ea typeface="楷体" panose="02010609060101010101" charset="-122"/>
                <a:cs typeface="新宋体" panose="02010609030101010101" charset="-122"/>
              </a:rPr>
              <a:t>减少编码冗余</a:t>
            </a:r>
            <a:endParaRPr sz="2400">
              <a:latin typeface="Times New Roman" panose="02020603050405020304" charset="0"/>
              <a:ea typeface="楷体" panose="02010609060101010101" charset="-122"/>
              <a:cs typeface="新宋体" panose="02010609030101010101" charset="-122"/>
            </a:endParaRPr>
          </a:p>
        </p:txBody>
      </p:sp>
      <p:grpSp>
        <p:nvGrpSpPr>
          <p:cNvPr id="7" name="组合 6"/>
          <p:cNvGrpSpPr/>
          <p:nvPr/>
        </p:nvGrpSpPr>
        <p:grpSpPr>
          <a:xfrm>
            <a:off x="-12700" y="-22225"/>
            <a:ext cx="7572375" cy="7571740"/>
            <a:chOff x="-4" y="-16"/>
            <a:chExt cx="11925" cy="11924"/>
          </a:xfrm>
        </p:grpSpPr>
        <p:grpSp>
          <p:nvGrpSpPr>
            <p:cNvPr id="8" name="组合 7"/>
            <p:cNvGrpSpPr/>
            <p:nvPr/>
          </p:nvGrpSpPr>
          <p:grpSpPr>
            <a:xfrm>
              <a:off x="-4" y="-16"/>
              <a:ext cx="11643" cy="11924"/>
              <a:chOff x="-4" y="-16"/>
              <a:chExt cx="11643" cy="11924"/>
            </a:xfrm>
          </p:grpSpPr>
          <p:grpSp>
            <p:nvGrpSpPr>
              <p:cNvPr id="9" name="组合 8"/>
              <p:cNvGrpSpPr/>
              <p:nvPr/>
            </p:nvGrpSpPr>
            <p:grpSpPr>
              <a:xfrm>
                <a:off x="-4" y="2"/>
                <a:ext cx="7440" cy="11906"/>
                <a:chOff x="-4" y="2"/>
                <a:chExt cx="7440" cy="11906"/>
              </a:xfrm>
            </p:grpSpPr>
            <p:sp>
              <p:nvSpPr>
                <p:cNvPr id="10"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2"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3" name="文本框 12"/>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78535" y="1811020"/>
            <a:ext cx="9343390" cy="4493260"/>
          </a:xfrm>
          <a:prstGeom prst="rect">
            <a:avLst/>
          </a:prstGeom>
        </p:spPr>
        <p:txBody>
          <a:bodyPr vert="horz" wrap="square" lIns="0" tIns="0" rIns="0" bIns="0" rtlCol="0">
            <a:spAutoFit/>
          </a:bodyPr>
          <a:lstStyle/>
          <a:p>
            <a:pPr marL="12700" defTabSz="0">
              <a:lnSpc>
                <a:spcPct val="100000"/>
              </a:lnSpc>
              <a:tabLst>
                <a:tab pos="672465" algn="l"/>
              </a:tabLst>
            </a:pPr>
            <a:r>
              <a:rPr lang="en-US" sz="3200" b="1" spc="-5" dirty="0">
                <a:solidFill>
                  <a:srgbClr val="120EB2"/>
                </a:solidFill>
                <a:latin typeface="Times New Roman" panose="02020603050405020304" charset="0"/>
                <a:ea typeface="楷体" panose="02010609060101010101" charset="-122"/>
                <a:cs typeface="新宋体" panose="02010609030101010101" charset="-122"/>
              </a:rPr>
              <a:t>8.4.1  </a:t>
            </a:r>
            <a:r>
              <a:rPr sz="3200" b="1" spc="-5" dirty="0">
                <a:solidFill>
                  <a:srgbClr val="120EB2"/>
                </a:solidFill>
                <a:latin typeface="Times New Roman" panose="02020603050405020304" charset="0"/>
                <a:ea typeface="楷体" panose="02010609060101010101" charset="-122"/>
                <a:cs typeface="新宋体" panose="02010609030101010101" charset="-122"/>
              </a:rPr>
              <a:t>变长编码</a:t>
            </a:r>
          </a:p>
          <a:p>
            <a:pPr marL="812800" indent="-342900" defTabSz="0">
              <a:lnSpc>
                <a:spcPct val="110000"/>
              </a:lnSpc>
              <a:spcBef>
                <a:spcPts val="2155"/>
              </a:spcBef>
              <a:buFont typeface="Arial" panose="020B0604020202020204" pitchFamily="34" charset="0"/>
              <a:buChar char="•"/>
              <a:tabLst>
                <a:tab pos="1104900" algn="l"/>
              </a:tabLst>
            </a:pPr>
            <a:r>
              <a:rPr sz="2400" spc="-5" dirty="0">
                <a:latin typeface="Times New Roman" panose="02020603050405020304" charset="0"/>
                <a:ea typeface="楷体" panose="02010609060101010101" charset="-122"/>
                <a:cs typeface="新宋体" panose="02010609030101010101" charset="-122"/>
              </a:rPr>
              <a:t>减少编码冗余</a:t>
            </a:r>
          </a:p>
          <a:p>
            <a:pPr marL="812800" indent="-342900" defTabSz="0">
              <a:lnSpc>
                <a:spcPct val="110000"/>
              </a:lnSpc>
              <a:spcBef>
                <a:spcPts val="2155"/>
              </a:spcBef>
              <a:buFont typeface="Arial" panose="020B0604020202020204" pitchFamily="34" charset="0"/>
              <a:buChar char="•"/>
              <a:tabLst>
                <a:tab pos="1104900" algn="l"/>
              </a:tabLst>
            </a:pPr>
            <a:r>
              <a:rPr sz="2400" spc="-5" dirty="0">
                <a:latin typeface="Times New Roman" panose="02020603050405020304" charset="0"/>
                <a:ea typeface="楷体" panose="02010609060101010101" charset="-122"/>
                <a:cs typeface="新宋体" panose="02010609030101010101" charset="-122"/>
              </a:rPr>
              <a:t>变长编码，即把最短的码字赋予出现概率最大的灰度级</a:t>
            </a:r>
            <a:endParaRPr sz="2400">
              <a:latin typeface="Times New Roman" panose="02020603050405020304" charset="0"/>
              <a:ea typeface="楷体" panose="02010609060101010101" charset="-122"/>
              <a:cs typeface="新宋体" panose="02010609030101010101" charset="-122"/>
            </a:endParaRPr>
          </a:p>
          <a:p>
            <a:pPr marL="12700" defTabSz="0">
              <a:lnSpc>
                <a:spcPct val="110000"/>
              </a:lnSpc>
              <a:spcBef>
                <a:spcPts val="1690"/>
              </a:spcBef>
              <a:tabLst>
                <a:tab pos="647065" algn="l"/>
              </a:tabLst>
            </a:pPr>
            <a:r>
              <a:rPr lang="zh-CN" sz="2800" spc="-5" dirty="0">
                <a:solidFill>
                  <a:srgbClr val="FF0000"/>
                </a:solidFill>
                <a:latin typeface="楷体" panose="02010609060101010101" charset="-122"/>
                <a:ea typeface="楷体" panose="02010609060101010101" charset="-122"/>
                <a:cs typeface="新宋体" panose="02010609030101010101" charset="-122"/>
              </a:rPr>
              <a:t>哈</a:t>
            </a:r>
            <a:r>
              <a:rPr sz="2800" spc="-5" dirty="0">
                <a:solidFill>
                  <a:srgbClr val="FF0000"/>
                </a:solidFill>
                <a:latin typeface="楷体" panose="02010609060101010101" charset="-122"/>
                <a:ea typeface="楷体" panose="02010609060101010101" charset="-122"/>
                <a:cs typeface="新宋体" panose="02010609030101010101" charset="-122"/>
              </a:rPr>
              <a:t>夫曼编码</a:t>
            </a:r>
          </a:p>
          <a:p>
            <a:pPr marL="813435" marR="5080" indent="-342900" defTabSz="0">
              <a:lnSpc>
                <a:spcPct val="110000"/>
              </a:lnSpc>
              <a:spcBef>
                <a:spcPts val="1425"/>
              </a:spcBef>
              <a:buFont typeface="Arial" panose="020B0604020202020204" pitchFamily="34" charset="0"/>
              <a:buChar char="•"/>
              <a:tabLst>
                <a:tab pos="447675" algn="l"/>
              </a:tabLst>
            </a:pPr>
            <a:r>
              <a:rPr sz="2400" spc="-5" dirty="0">
                <a:latin typeface="Times New Roman" panose="02020603050405020304" charset="0"/>
                <a:ea typeface="楷体" panose="02010609060101010101" charset="-122"/>
                <a:cs typeface="新宋体" panose="02010609030101010101" charset="-122"/>
              </a:rPr>
              <a:t>将需要考虑的符号概率排序，并将最低概率的符号联结为一个单一符号</a:t>
            </a:r>
            <a:endParaRPr sz="2400">
              <a:latin typeface="Times New Roman" panose="02020603050405020304" charset="0"/>
              <a:ea typeface="楷体" panose="02010609060101010101" charset="-122"/>
              <a:cs typeface="新宋体" panose="02010609030101010101" charset="-122"/>
            </a:endParaRPr>
          </a:p>
          <a:p>
            <a:pPr marL="813435" marR="309880" indent="-342900" defTabSz="0">
              <a:lnSpc>
                <a:spcPct val="110000"/>
              </a:lnSpc>
              <a:spcBef>
                <a:spcPts val="1430"/>
              </a:spcBef>
              <a:buFont typeface="Arial" panose="020B0604020202020204" pitchFamily="34" charset="0"/>
              <a:buChar char="•"/>
              <a:tabLst>
                <a:tab pos="447675" algn="l"/>
              </a:tabLst>
            </a:pPr>
            <a:r>
              <a:rPr sz="2400" spc="-5" dirty="0">
                <a:latin typeface="Times New Roman" panose="02020603050405020304" charset="0"/>
                <a:ea typeface="楷体" panose="02010609060101010101" charset="-122"/>
                <a:cs typeface="新宋体" panose="02010609030101010101" charset="-122"/>
              </a:rPr>
              <a:t>对每个化简后的信源进行编码，从最小的信源开始，一直编码到原始的信源</a:t>
            </a:r>
            <a:endParaRPr sz="2400">
              <a:latin typeface="Times New Roman" panose="02020603050405020304" charset="0"/>
              <a:ea typeface="楷体" panose="02010609060101010101" charset="-122"/>
              <a:cs typeface="新宋体" panose="02010609030101010101" charset="-122"/>
            </a:endParaRPr>
          </a:p>
        </p:txBody>
      </p:sp>
      <p:grpSp>
        <p:nvGrpSpPr>
          <p:cNvPr id="9" name="组合 8"/>
          <p:cNvGrpSpPr/>
          <p:nvPr/>
        </p:nvGrpSpPr>
        <p:grpSpPr>
          <a:xfrm>
            <a:off x="-12700" y="-22225"/>
            <a:ext cx="7393305" cy="7571740"/>
            <a:chOff x="-4" y="-16"/>
            <a:chExt cx="11643" cy="11924"/>
          </a:xfrm>
        </p:grpSpPr>
        <p:grpSp>
          <p:nvGrpSpPr>
            <p:cNvPr id="10" name="组合 9"/>
            <p:cNvGrpSpPr/>
            <p:nvPr/>
          </p:nvGrpSpPr>
          <p:grpSpPr>
            <a:xfrm>
              <a:off x="-4" y="2"/>
              <a:ext cx="7440" cy="11906"/>
              <a:chOff x="-4" y="2"/>
              <a:chExt cx="7440" cy="11906"/>
            </a:xfrm>
          </p:grpSpPr>
          <p:sp>
            <p:nvSpPr>
              <p:cNvPr id="11"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2"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3"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 name="文本框 1"/>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895350" y="5610225"/>
            <a:ext cx="7329678" cy="1844801"/>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72795" y="2349220"/>
            <a:ext cx="774486" cy="307777"/>
          </a:xfrm>
          <a:prstGeom prst="rect">
            <a:avLst/>
          </a:prstGeom>
        </p:spPr>
        <p:txBody>
          <a:bodyPr vert="horz" wrap="square" lIns="0" tIns="0" rIns="0" bIns="0" rtlCol="0">
            <a:spAutoFit/>
          </a:bodyPr>
          <a:lstStyle/>
          <a:p>
            <a:pPr marL="12700">
              <a:lnSpc>
                <a:spcPts val="2380"/>
              </a:lnSpc>
            </a:pPr>
            <a:r>
              <a:rPr sz="2000" b="1" spc="-5" dirty="0">
                <a:solidFill>
                  <a:srgbClr val="EE2B0A"/>
                </a:solidFill>
                <a:latin typeface="新宋体" panose="02010609030101010101" charset="-122"/>
                <a:cs typeface="新宋体" panose="02010609030101010101" charset="-122"/>
              </a:rPr>
              <a:t>步</a:t>
            </a:r>
            <a:r>
              <a:rPr sz="2000" b="1" spc="-20" dirty="0">
                <a:solidFill>
                  <a:srgbClr val="EE2B0A"/>
                </a:solidFill>
                <a:latin typeface="新宋体" panose="02010609030101010101" charset="-122"/>
                <a:cs typeface="新宋体" panose="02010609030101010101" charset="-122"/>
              </a:rPr>
              <a:t>骤</a:t>
            </a:r>
            <a:r>
              <a:rPr sz="2000" b="1" spc="-10" dirty="0">
                <a:solidFill>
                  <a:srgbClr val="EE2B0A"/>
                </a:solidFill>
                <a:latin typeface="新宋体" panose="02010609030101010101" charset="-122"/>
                <a:cs typeface="新宋体" panose="02010609030101010101" charset="-122"/>
              </a:rPr>
              <a:t>1</a:t>
            </a:r>
            <a:endParaRPr sz="2000">
              <a:latin typeface="新宋体" panose="02010609030101010101" charset="-122"/>
              <a:cs typeface="新宋体" panose="02010609030101010101" charset="-122"/>
            </a:endParaRPr>
          </a:p>
        </p:txBody>
      </p:sp>
      <p:sp>
        <p:nvSpPr>
          <p:cNvPr id="9" name="object 9"/>
          <p:cNvSpPr txBox="1"/>
          <p:nvPr/>
        </p:nvSpPr>
        <p:spPr>
          <a:xfrm>
            <a:off x="911958" y="4803494"/>
            <a:ext cx="774486" cy="307777"/>
          </a:xfrm>
          <a:prstGeom prst="rect">
            <a:avLst/>
          </a:prstGeom>
        </p:spPr>
        <p:txBody>
          <a:bodyPr vert="horz" wrap="square" lIns="0" tIns="0" rIns="0" bIns="0" rtlCol="0">
            <a:spAutoFit/>
          </a:bodyPr>
          <a:lstStyle/>
          <a:p>
            <a:pPr marL="12700">
              <a:lnSpc>
                <a:spcPts val="2380"/>
              </a:lnSpc>
            </a:pPr>
            <a:r>
              <a:rPr sz="2000" b="1" spc="-5" dirty="0">
                <a:solidFill>
                  <a:srgbClr val="EE2B0A"/>
                </a:solidFill>
                <a:latin typeface="新宋体" panose="02010609030101010101" charset="-122"/>
                <a:cs typeface="新宋体" panose="02010609030101010101" charset="-122"/>
              </a:rPr>
              <a:t>步</a:t>
            </a:r>
            <a:r>
              <a:rPr sz="2000" b="1" spc="-20" dirty="0">
                <a:solidFill>
                  <a:srgbClr val="EE2B0A"/>
                </a:solidFill>
                <a:latin typeface="新宋体" panose="02010609030101010101" charset="-122"/>
                <a:cs typeface="新宋体" panose="02010609030101010101" charset="-122"/>
              </a:rPr>
              <a:t>骤</a:t>
            </a:r>
            <a:r>
              <a:rPr sz="2000" b="1" spc="-10" dirty="0">
                <a:solidFill>
                  <a:srgbClr val="EE2B0A"/>
                </a:solidFill>
                <a:latin typeface="新宋体" panose="02010609030101010101" charset="-122"/>
                <a:cs typeface="新宋体" panose="02010609030101010101" charset="-122"/>
              </a:rPr>
              <a:t>2</a:t>
            </a:r>
            <a:endParaRPr sz="2000">
              <a:latin typeface="新宋体" panose="02010609030101010101" charset="-122"/>
              <a:cs typeface="新宋体" panose="02010609030101010101" charset="-122"/>
            </a:endParaRPr>
          </a:p>
        </p:txBody>
      </p:sp>
      <p:sp>
        <p:nvSpPr>
          <p:cNvPr id="18" name="文本框 17"/>
          <p:cNvSpPr txBox="1"/>
          <p:nvPr/>
        </p:nvSpPr>
        <p:spPr>
          <a:xfrm>
            <a:off x="978535" y="1645356"/>
            <a:ext cx="2886994" cy="523220"/>
          </a:xfrm>
          <a:prstGeom prst="rect">
            <a:avLst/>
          </a:prstGeom>
          <a:noFill/>
        </p:spPr>
        <p:txBody>
          <a:bodyPr wrap="square" rtlCol="0">
            <a:spAutoFit/>
          </a:bodyPr>
          <a:lstStyle/>
          <a:p>
            <a:pPr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哈夫曼编码</a:t>
            </a:r>
            <a:endParaRPr lang="zh-CN" altLang="en-US" sz="2800" spc="-15" dirty="0">
              <a:solidFill>
                <a:srgbClr val="120EB2"/>
              </a:solidFill>
              <a:latin typeface="楷体" panose="02010609060101010101" charset="-122"/>
              <a:ea typeface="楷体" panose="02010609060101010101" charset="-122"/>
              <a:cs typeface="新宋体" panose="02010609030101010101" charset="-122"/>
              <a:sym typeface="+mn-ea"/>
            </a:endParaRPr>
          </a:p>
        </p:txBody>
      </p:sp>
      <p:grpSp>
        <p:nvGrpSpPr>
          <p:cNvPr id="20" name="组合 19"/>
          <p:cNvGrpSpPr/>
          <p:nvPr/>
        </p:nvGrpSpPr>
        <p:grpSpPr>
          <a:xfrm>
            <a:off x="-12700" y="-22225"/>
            <a:ext cx="7393305" cy="7571740"/>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3" name="文本框 12"/>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4" name="object 6"/>
          <p:cNvSpPr/>
          <p:nvPr/>
        </p:nvSpPr>
        <p:spPr>
          <a:xfrm>
            <a:off x="825500" y="2888995"/>
            <a:ext cx="6327647" cy="1908048"/>
          </a:xfrm>
          <a:prstGeom prst="rect">
            <a:avLst/>
          </a:prstGeom>
          <a:blipFill>
            <a:blip r:embed="rId5" cstate="print"/>
            <a:stretch>
              <a:fillRect/>
            </a:stretch>
          </a:blipFill>
        </p:spPr>
        <p:txBody>
          <a:bodyPr wrap="square" lIns="0" tIns="0" rIns="0" bIns="0" rtlCol="0"/>
          <a:lstStyle/>
          <a:p>
            <a:endParaRPr/>
          </a:p>
        </p:txBody>
      </p:sp>
      <p:grpSp>
        <p:nvGrpSpPr>
          <p:cNvPr id="80" name="组合 79"/>
          <p:cNvGrpSpPr/>
          <p:nvPr/>
        </p:nvGrpSpPr>
        <p:grpSpPr>
          <a:xfrm>
            <a:off x="7443864" y="390031"/>
            <a:ext cx="2862762" cy="3033869"/>
            <a:chOff x="7931458" y="702127"/>
            <a:chExt cx="2862762" cy="3033869"/>
          </a:xfrm>
        </p:grpSpPr>
        <p:sp>
          <p:nvSpPr>
            <p:cNvPr id="3" name="椭圆 2"/>
            <p:cNvSpPr/>
            <p:nvPr/>
          </p:nvSpPr>
          <p:spPr>
            <a:xfrm>
              <a:off x="9385299" y="702127"/>
              <a:ext cx="211299" cy="206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870099" y="1232815"/>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374858" y="2719643"/>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874893" y="3264022"/>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780099" y="3259192"/>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464858" y="1716168"/>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962784" y="1232815"/>
              <a:ext cx="211299" cy="206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872784" y="2210971"/>
              <a:ext cx="211299" cy="206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486612" y="1699863"/>
              <a:ext cx="211299" cy="206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361433" y="2658439"/>
              <a:ext cx="211299" cy="2066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9512580" y="918838"/>
              <a:ext cx="357520" cy="403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1" idx="7"/>
            </p:cNvCxnSpPr>
            <p:nvPr/>
          </p:nvCxnSpPr>
          <p:spPr>
            <a:xfrm flipH="1">
              <a:off x="9143139" y="913425"/>
              <a:ext cx="293862" cy="349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3"/>
            </p:cNvCxnSpPr>
            <p:nvPr/>
          </p:nvCxnSpPr>
          <p:spPr>
            <a:xfrm flipH="1">
              <a:off x="8619798" y="1409164"/>
              <a:ext cx="373930" cy="373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3" idx="1"/>
            </p:cNvCxnSpPr>
            <p:nvPr/>
          </p:nvCxnSpPr>
          <p:spPr>
            <a:xfrm>
              <a:off x="9143595" y="1390580"/>
              <a:ext cx="373961" cy="339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9995011" y="2222317"/>
              <a:ext cx="211299" cy="20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endCxn id="39" idx="1"/>
            </p:cNvCxnSpPr>
            <p:nvPr/>
          </p:nvCxnSpPr>
          <p:spPr>
            <a:xfrm>
              <a:off x="9611902" y="1906676"/>
              <a:ext cx="414053" cy="345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2" idx="6"/>
            </p:cNvCxnSpPr>
            <p:nvPr/>
          </p:nvCxnSpPr>
          <p:spPr>
            <a:xfrm flipH="1">
              <a:off x="9084083" y="1906286"/>
              <a:ext cx="450412" cy="407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27" idx="7"/>
            </p:cNvCxnSpPr>
            <p:nvPr/>
          </p:nvCxnSpPr>
          <p:spPr>
            <a:xfrm flipH="1">
              <a:off x="8555213" y="2409659"/>
              <a:ext cx="377374" cy="340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35" idx="2"/>
            </p:cNvCxnSpPr>
            <p:nvPr/>
          </p:nvCxnSpPr>
          <p:spPr>
            <a:xfrm>
              <a:off x="8991174" y="2418706"/>
              <a:ext cx="370259" cy="343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29" idx="1"/>
            </p:cNvCxnSpPr>
            <p:nvPr/>
          </p:nvCxnSpPr>
          <p:spPr>
            <a:xfrm>
              <a:off x="9487853" y="2864405"/>
              <a:ext cx="323190" cy="425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9019913" y="2866174"/>
              <a:ext cx="387883" cy="44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0159999" y="984349"/>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2</a:t>
              </a:r>
              <a:endParaRPr lang="zh-CN" altLang="en-US" sz="2800" b="1" baseline="-25000">
                <a:solidFill>
                  <a:srgbClr val="FF0000"/>
                </a:solidFill>
              </a:endParaRPr>
            </a:p>
          </p:txBody>
        </p:sp>
        <p:sp>
          <p:nvSpPr>
            <p:cNvPr id="56" name="文本框 55"/>
            <p:cNvSpPr txBox="1"/>
            <p:nvPr/>
          </p:nvSpPr>
          <p:spPr>
            <a:xfrm>
              <a:off x="7949340" y="1429766"/>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6</a:t>
              </a:r>
              <a:endParaRPr lang="zh-CN" altLang="en-US" sz="2800" b="1" baseline="-25000">
                <a:solidFill>
                  <a:srgbClr val="FF0000"/>
                </a:solidFill>
              </a:endParaRPr>
            </a:p>
          </p:txBody>
        </p:sp>
        <p:sp>
          <p:nvSpPr>
            <p:cNvPr id="57" name="文本框 56"/>
            <p:cNvSpPr txBox="1"/>
            <p:nvPr/>
          </p:nvSpPr>
          <p:spPr>
            <a:xfrm>
              <a:off x="10168071" y="2009412"/>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1</a:t>
              </a:r>
              <a:endParaRPr lang="zh-CN" altLang="en-US" sz="2800" b="1" baseline="-25000">
                <a:solidFill>
                  <a:srgbClr val="FF0000"/>
                </a:solidFill>
              </a:endParaRPr>
            </a:p>
          </p:txBody>
        </p:sp>
        <p:sp>
          <p:nvSpPr>
            <p:cNvPr id="58" name="文本框 57"/>
            <p:cNvSpPr txBox="1"/>
            <p:nvPr/>
          </p:nvSpPr>
          <p:spPr>
            <a:xfrm>
              <a:off x="7931458" y="2532632"/>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4</a:t>
              </a:r>
              <a:endParaRPr lang="zh-CN" altLang="en-US" sz="2800" b="1" baseline="-25000">
                <a:solidFill>
                  <a:srgbClr val="FF0000"/>
                </a:solidFill>
              </a:endParaRPr>
            </a:p>
          </p:txBody>
        </p:sp>
        <p:sp>
          <p:nvSpPr>
            <p:cNvPr id="59" name="文本框 58"/>
            <p:cNvSpPr txBox="1"/>
            <p:nvPr/>
          </p:nvSpPr>
          <p:spPr>
            <a:xfrm>
              <a:off x="8554875" y="3206777"/>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3</a:t>
              </a:r>
              <a:endParaRPr lang="zh-CN" altLang="en-US" sz="2800" b="1" baseline="-25000">
                <a:solidFill>
                  <a:srgbClr val="FF0000"/>
                </a:solidFill>
              </a:endParaRPr>
            </a:p>
          </p:txBody>
        </p:sp>
        <p:sp>
          <p:nvSpPr>
            <p:cNvPr id="60" name="文本框 59"/>
            <p:cNvSpPr txBox="1"/>
            <p:nvPr/>
          </p:nvSpPr>
          <p:spPr>
            <a:xfrm>
              <a:off x="9519928" y="3212776"/>
              <a:ext cx="626149" cy="523220"/>
            </a:xfrm>
            <a:prstGeom prst="rect">
              <a:avLst/>
            </a:prstGeom>
            <a:noFill/>
          </p:spPr>
          <p:txBody>
            <a:bodyPr wrap="square" rtlCol="0">
              <a:spAutoFit/>
            </a:bodyPr>
            <a:lstStyle/>
            <a:p>
              <a:r>
                <a:rPr lang="en-US" altLang="zh-CN" sz="2800" b="1" i="1" smtClean="0">
                  <a:solidFill>
                    <a:srgbClr val="FF0000"/>
                  </a:solidFill>
                  <a:latin typeface="Times New Roman" panose="02020603050405020304" pitchFamily="18" charset="0"/>
                  <a:cs typeface="Times New Roman" panose="02020603050405020304" pitchFamily="18" charset="0"/>
                </a:rPr>
                <a:t>a</a:t>
              </a:r>
              <a:r>
                <a:rPr lang="en-US" altLang="zh-CN" sz="2800" b="1" baseline="-25000" smtClean="0">
                  <a:solidFill>
                    <a:srgbClr val="FF0000"/>
                  </a:solidFill>
                </a:rPr>
                <a:t>5</a:t>
              </a:r>
              <a:endParaRPr lang="zh-CN" altLang="en-US" sz="2800" b="1" baseline="-25000">
                <a:solidFill>
                  <a:srgbClr val="FF0000"/>
                </a:solidFill>
              </a:endParaRPr>
            </a:p>
          </p:txBody>
        </p:sp>
        <p:sp>
          <p:nvSpPr>
            <p:cNvPr id="61" name="文本框 60"/>
            <p:cNvSpPr txBox="1"/>
            <p:nvPr/>
          </p:nvSpPr>
          <p:spPr>
            <a:xfrm>
              <a:off x="9675200" y="861587"/>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1</a:t>
              </a:r>
              <a:endParaRPr lang="zh-CN" altLang="en-US" b="1" baseline="-25000">
                <a:solidFill>
                  <a:srgbClr val="120EB2"/>
                </a:solidFill>
              </a:endParaRPr>
            </a:p>
          </p:txBody>
        </p:sp>
        <p:sp>
          <p:nvSpPr>
            <p:cNvPr id="62" name="文本框 61"/>
            <p:cNvSpPr txBox="1"/>
            <p:nvPr/>
          </p:nvSpPr>
          <p:spPr>
            <a:xfrm>
              <a:off x="8956348" y="820183"/>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0</a:t>
              </a:r>
              <a:endParaRPr lang="zh-CN" altLang="en-US" b="1" baseline="-25000">
                <a:solidFill>
                  <a:srgbClr val="120EB2"/>
                </a:solidFill>
              </a:endParaRPr>
            </a:p>
          </p:txBody>
        </p:sp>
        <p:sp>
          <p:nvSpPr>
            <p:cNvPr id="63" name="文本框 62"/>
            <p:cNvSpPr txBox="1"/>
            <p:nvPr/>
          </p:nvSpPr>
          <p:spPr>
            <a:xfrm>
              <a:off x="9150584" y="2279997"/>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1</a:t>
              </a:r>
              <a:endParaRPr lang="zh-CN" altLang="en-US" b="1" baseline="-25000">
                <a:solidFill>
                  <a:srgbClr val="120EB2"/>
                </a:solidFill>
              </a:endParaRPr>
            </a:p>
          </p:txBody>
        </p:sp>
        <p:sp>
          <p:nvSpPr>
            <p:cNvPr id="64" name="文本框 63"/>
            <p:cNvSpPr txBox="1"/>
            <p:nvPr/>
          </p:nvSpPr>
          <p:spPr>
            <a:xfrm>
              <a:off x="9331837" y="1271859"/>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1</a:t>
              </a:r>
              <a:endParaRPr lang="zh-CN" altLang="en-US" b="1" baseline="-25000">
                <a:solidFill>
                  <a:srgbClr val="120EB2"/>
                </a:solidFill>
              </a:endParaRPr>
            </a:p>
          </p:txBody>
        </p:sp>
        <p:sp>
          <p:nvSpPr>
            <p:cNvPr id="65" name="文本框 64"/>
            <p:cNvSpPr txBox="1"/>
            <p:nvPr/>
          </p:nvSpPr>
          <p:spPr>
            <a:xfrm>
              <a:off x="9831649" y="1790256"/>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1</a:t>
              </a:r>
              <a:endParaRPr lang="zh-CN" altLang="en-US" b="1" baseline="-25000">
                <a:solidFill>
                  <a:srgbClr val="120EB2"/>
                </a:solidFill>
              </a:endParaRPr>
            </a:p>
          </p:txBody>
        </p:sp>
        <p:sp>
          <p:nvSpPr>
            <p:cNvPr id="66" name="文本框 65"/>
            <p:cNvSpPr txBox="1"/>
            <p:nvPr/>
          </p:nvSpPr>
          <p:spPr>
            <a:xfrm>
              <a:off x="9589516" y="2758523"/>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1</a:t>
              </a:r>
              <a:endParaRPr lang="zh-CN" altLang="en-US" b="1" baseline="-25000">
                <a:solidFill>
                  <a:srgbClr val="120EB2"/>
                </a:solidFill>
              </a:endParaRPr>
            </a:p>
          </p:txBody>
        </p:sp>
        <p:sp>
          <p:nvSpPr>
            <p:cNvPr id="67" name="文本框 66"/>
            <p:cNvSpPr txBox="1"/>
            <p:nvPr/>
          </p:nvSpPr>
          <p:spPr>
            <a:xfrm>
              <a:off x="8631625" y="1195227"/>
              <a:ext cx="375812"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0</a:t>
              </a:r>
              <a:endParaRPr lang="zh-CN" altLang="en-US" b="1" baseline="-25000">
                <a:solidFill>
                  <a:srgbClr val="120EB2"/>
                </a:solidFill>
              </a:endParaRPr>
            </a:p>
          </p:txBody>
        </p:sp>
        <p:sp>
          <p:nvSpPr>
            <p:cNvPr id="68" name="文本框 67"/>
            <p:cNvSpPr txBox="1"/>
            <p:nvPr/>
          </p:nvSpPr>
          <p:spPr>
            <a:xfrm>
              <a:off x="8940303" y="1814078"/>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0</a:t>
              </a:r>
              <a:endParaRPr lang="zh-CN" altLang="en-US" b="1" baseline="-25000">
                <a:solidFill>
                  <a:srgbClr val="120EB2"/>
                </a:solidFill>
              </a:endParaRPr>
            </a:p>
          </p:txBody>
        </p:sp>
        <p:sp>
          <p:nvSpPr>
            <p:cNvPr id="69" name="文本框 68"/>
            <p:cNvSpPr txBox="1"/>
            <p:nvPr/>
          </p:nvSpPr>
          <p:spPr>
            <a:xfrm>
              <a:off x="8464391" y="2227628"/>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0</a:t>
              </a:r>
              <a:endParaRPr lang="zh-CN" altLang="en-US" b="1" baseline="-25000">
                <a:solidFill>
                  <a:srgbClr val="120EB2"/>
                </a:solidFill>
              </a:endParaRPr>
            </a:p>
          </p:txBody>
        </p:sp>
        <p:sp>
          <p:nvSpPr>
            <p:cNvPr id="70" name="文本框 69"/>
            <p:cNvSpPr txBox="1"/>
            <p:nvPr/>
          </p:nvSpPr>
          <p:spPr>
            <a:xfrm>
              <a:off x="8887446" y="2783632"/>
              <a:ext cx="403067" cy="369332"/>
            </a:xfrm>
            <a:prstGeom prst="rect">
              <a:avLst/>
            </a:prstGeom>
            <a:noFill/>
          </p:spPr>
          <p:txBody>
            <a:bodyPr wrap="square" rtlCol="0">
              <a:spAutoFit/>
            </a:bodyPr>
            <a:lstStyle/>
            <a:p>
              <a:r>
                <a:rPr lang="en-US" altLang="zh-CN" b="1" i="1" smtClean="0">
                  <a:solidFill>
                    <a:srgbClr val="120EB2"/>
                  </a:solidFill>
                  <a:latin typeface="Times New Roman" panose="02020603050405020304" pitchFamily="18" charset="0"/>
                  <a:cs typeface="Times New Roman" panose="02020603050405020304" pitchFamily="18" charset="0"/>
                </a:rPr>
                <a:t>0</a:t>
              </a:r>
              <a:endParaRPr lang="zh-CN" altLang="en-US" b="1" baseline="-25000">
                <a:solidFill>
                  <a:srgbClr val="120EB2"/>
                </a:solidFill>
              </a:endParaRP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文本框 24"/>
          <p:cNvSpPr txBox="1"/>
          <p:nvPr/>
        </p:nvSpPr>
        <p:spPr>
          <a:xfrm>
            <a:off x="978535" y="1735455"/>
            <a:ext cx="245935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哈夫曼解码</a:t>
            </a:r>
          </a:p>
        </p:txBody>
      </p:sp>
      <p:grpSp>
        <p:nvGrpSpPr>
          <p:cNvPr id="26" name="组合 25"/>
          <p:cNvGrpSpPr/>
          <p:nvPr/>
        </p:nvGrpSpPr>
        <p:grpSpPr>
          <a:xfrm>
            <a:off x="-12700" y="-22225"/>
            <a:ext cx="7572375" cy="7571740"/>
            <a:chOff x="-4" y="-16"/>
            <a:chExt cx="11925" cy="11924"/>
          </a:xfrm>
        </p:grpSpPr>
        <p:grpSp>
          <p:nvGrpSpPr>
            <p:cNvPr id="27" name="组合 26"/>
            <p:cNvGrpSpPr/>
            <p:nvPr/>
          </p:nvGrpSpPr>
          <p:grpSpPr>
            <a:xfrm>
              <a:off x="-4" y="-16"/>
              <a:ext cx="11643" cy="11924"/>
              <a:chOff x="-4" y="-16"/>
              <a:chExt cx="11643" cy="11924"/>
            </a:xfrm>
          </p:grpSpPr>
          <p:grpSp>
            <p:nvGrpSpPr>
              <p:cNvPr id="28" name="组合 27"/>
              <p:cNvGrpSpPr/>
              <p:nvPr/>
            </p:nvGrpSpPr>
            <p:grpSpPr>
              <a:xfrm>
                <a:off x="-4" y="2"/>
                <a:ext cx="7440" cy="11906"/>
                <a:chOff x="-4" y="2"/>
                <a:chExt cx="7440" cy="11906"/>
              </a:xfrm>
            </p:grpSpPr>
            <p:sp>
              <p:nvSpPr>
                <p:cNvPr id="29"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30"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31"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32" name="文本框 31"/>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4</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无误差压缩</a:t>
              </a: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33" name="文本框 32"/>
          <p:cNvSpPr txBox="1"/>
          <p:nvPr/>
        </p:nvSpPr>
        <p:spPr>
          <a:xfrm>
            <a:off x="992505" y="2289810"/>
            <a:ext cx="5615304" cy="523220"/>
          </a:xfrm>
          <a:prstGeom prst="rect">
            <a:avLst/>
          </a:prstGeom>
          <a:noFill/>
        </p:spPr>
        <p:txBody>
          <a:bodyPr wrap="square" rtlCol="0">
            <a:spAutoFit/>
          </a:bodyPr>
          <a:lstStyle/>
          <a:p>
            <a:pPr marL="58420" indent="0" algn="l" defTabSz="0">
              <a:lnSpc>
                <a:spcPct val="100000"/>
              </a:lnSpc>
              <a:spcBef>
                <a:spcPts val="1675"/>
              </a:spcBef>
              <a:tabLst>
                <a:tab pos="926465" algn="l"/>
              </a:tabLst>
            </a:pPr>
            <a:r>
              <a:rPr sz="2800" spc="-5" smtClean="0">
                <a:latin typeface="Times New Roman" panose="02020603050405020304" charset="0"/>
                <a:cs typeface="新宋体" panose="02010609030101010101" charset="-122"/>
                <a:sym typeface="+mn-ea"/>
              </a:rPr>
              <a:t>解码通过查询</a:t>
            </a:r>
            <a:r>
              <a:rPr lang="zh-CN" altLang="en-US" sz="2800" spc="-5" smtClean="0">
                <a:latin typeface="Times New Roman" panose="02020603050405020304" charset="0"/>
                <a:cs typeface="新宋体" panose="02010609030101010101" charset="-122"/>
                <a:sym typeface="+mn-ea"/>
              </a:rPr>
              <a:t>哈夫曼树的</a:t>
            </a:r>
            <a:r>
              <a:rPr sz="2800" spc="-5" smtClean="0">
                <a:latin typeface="Times New Roman" panose="02020603050405020304" charset="0"/>
                <a:cs typeface="新宋体" panose="02010609030101010101" charset="-122"/>
                <a:sym typeface="+mn-ea"/>
              </a:rPr>
              <a:t>方式完成</a:t>
            </a:r>
            <a:r>
              <a:rPr lang="zh-CN" altLang="en-US" sz="2800" spc="-5" smtClean="0">
                <a:latin typeface="Times New Roman" panose="02020603050405020304" charset="0"/>
                <a:cs typeface="新宋体" panose="02010609030101010101" charset="-122"/>
                <a:sym typeface="+mn-ea"/>
              </a:rPr>
              <a:t>：</a:t>
            </a:r>
            <a:endParaRPr lang="zh-CN" altLang="en-US" sz="2600" spc="-5"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300" y="4010025"/>
            <a:ext cx="4227022" cy="1814477"/>
          </a:xfrm>
          <a:prstGeom prst="rect">
            <a:avLst/>
          </a:prstGeom>
        </p:spPr>
      </p:pic>
      <p:pic>
        <p:nvPicPr>
          <p:cNvPr id="4" name="图片 3"/>
          <p:cNvPicPr>
            <a:picLocks noChangeAspect="1"/>
          </p:cNvPicPr>
          <p:nvPr/>
        </p:nvPicPr>
        <p:blipFill>
          <a:blip r:embed="rId5"/>
          <a:stretch>
            <a:fillRect/>
          </a:stretch>
        </p:blipFill>
        <p:spPr>
          <a:xfrm>
            <a:off x="1266629" y="3411200"/>
            <a:ext cx="2987299" cy="3206774"/>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78535" y="1735455"/>
            <a:ext cx="245935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哈夫曼解码</a:t>
            </a:r>
          </a:p>
        </p:txBody>
      </p:sp>
      <p:grpSp>
        <p:nvGrpSpPr>
          <p:cNvPr id="26" name="组合 25"/>
          <p:cNvGrpSpPr/>
          <p:nvPr/>
        </p:nvGrpSpPr>
        <p:grpSpPr>
          <a:xfrm>
            <a:off x="-12700" y="-22225"/>
            <a:ext cx="7572375" cy="7571740"/>
            <a:chOff x="-4" y="-16"/>
            <a:chExt cx="11925" cy="11924"/>
          </a:xfrm>
        </p:grpSpPr>
        <p:grpSp>
          <p:nvGrpSpPr>
            <p:cNvPr id="27" name="组合 26"/>
            <p:cNvGrpSpPr/>
            <p:nvPr/>
          </p:nvGrpSpPr>
          <p:grpSpPr>
            <a:xfrm>
              <a:off x="-4" y="-16"/>
              <a:ext cx="11643" cy="11924"/>
              <a:chOff x="-4" y="-16"/>
              <a:chExt cx="11643" cy="11924"/>
            </a:xfrm>
          </p:grpSpPr>
          <p:grpSp>
            <p:nvGrpSpPr>
              <p:cNvPr id="28" name="组合 27"/>
              <p:cNvGrpSpPr/>
              <p:nvPr/>
            </p:nvGrpSpPr>
            <p:grpSpPr>
              <a:xfrm>
                <a:off x="-4" y="2"/>
                <a:ext cx="7440" cy="11906"/>
                <a:chOff x="-4" y="2"/>
                <a:chExt cx="7440" cy="11906"/>
              </a:xfrm>
            </p:grpSpPr>
            <p:sp>
              <p:nvSpPr>
                <p:cNvPr id="29"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30"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31"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32" name="文本框 31"/>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4</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无误差压缩</a:t>
              </a: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2" name="文本框 1"/>
          <p:cNvSpPr txBox="1"/>
          <p:nvPr/>
        </p:nvSpPr>
        <p:spPr>
          <a:xfrm>
            <a:off x="978535" y="2253615"/>
            <a:ext cx="9305925" cy="3637919"/>
          </a:xfrm>
          <a:prstGeom prst="rect">
            <a:avLst/>
          </a:prstGeom>
          <a:noFill/>
        </p:spPr>
        <p:txBody>
          <a:bodyPr wrap="square" rtlCol="0" anchor="t">
            <a:spAutoFit/>
          </a:bodyPr>
          <a:lstStyle/>
          <a:p>
            <a:pPr>
              <a:lnSpc>
                <a:spcPct val="120000"/>
              </a:lnSpc>
            </a:pPr>
            <a:r>
              <a:rPr lang="zh-CN" altLang="en-US" sz="2400">
                <a:solidFill>
                  <a:schemeClr val="tx1"/>
                </a:solidFill>
                <a:latin typeface="Times New Roman" panose="02020603050405020304" charset="0"/>
                <a:ea typeface="楷体" panose="02010609060101010101" charset="-122"/>
              </a:rPr>
              <a:t>哈夫曼无法逼近香农提出的熵</a:t>
            </a:r>
            <a:r>
              <a:rPr lang="zh-CN" altLang="en-US" sz="2400" smtClean="0">
                <a:solidFill>
                  <a:schemeClr val="tx1"/>
                </a:solidFill>
                <a:latin typeface="Times New Roman" panose="02020603050405020304" charset="0"/>
                <a:ea typeface="楷体" panose="02010609060101010101" charset="-122"/>
              </a:rPr>
              <a:t>极限</a:t>
            </a:r>
            <a:r>
              <a:rPr lang="en-US" altLang="zh-CN" sz="2400" smtClean="0">
                <a:solidFill>
                  <a:schemeClr val="tx1"/>
                </a:solidFill>
                <a:latin typeface="Times New Roman" panose="02020603050405020304" charset="0"/>
                <a:ea typeface="楷体" panose="02010609060101010101" charset="-122"/>
              </a:rPr>
              <a:t>:</a:t>
            </a:r>
          </a:p>
          <a:p>
            <a:pPr>
              <a:lnSpc>
                <a:spcPct val="120000"/>
              </a:lnSpc>
            </a:pPr>
            <a:r>
              <a:rPr lang="zh-CN" altLang="en-US" sz="2400" b="1" smtClean="0">
                <a:solidFill>
                  <a:srgbClr val="120EB2"/>
                </a:solidFill>
                <a:latin typeface="Times New Roman" panose="02020603050405020304" charset="0"/>
                <a:ea typeface="楷体" panose="02010609060101010101" charset="-122"/>
              </a:rPr>
              <a:t>实例</a:t>
            </a:r>
            <a:r>
              <a:rPr lang="zh-CN" altLang="en-US" sz="2400" b="1">
                <a:solidFill>
                  <a:srgbClr val="120EB2"/>
                </a:solidFill>
                <a:latin typeface="Times New Roman" panose="02020603050405020304" charset="0"/>
                <a:ea typeface="楷体" panose="02010609060101010101" charset="-122"/>
              </a:rPr>
              <a:t>分析：在</a:t>
            </a:r>
            <a:r>
              <a:rPr lang="en-US" altLang="zh-CN" sz="2400" b="1">
                <a:solidFill>
                  <a:srgbClr val="120EB2"/>
                </a:solidFill>
                <a:latin typeface="Times New Roman" panose="02020603050405020304" charset="0"/>
                <a:ea typeface="楷体" panose="02010609060101010101" charset="-122"/>
              </a:rPr>
              <a:t>AABABCABAB</a:t>
            </a:r>
            <a:r>
              <a:rPr lang="zh-CN" altLang="en-US" sz="2400" b="1">
                <a:solidFill>
                  <a:srgbClr val="120EB2"/>
                </a:solidFill>
                <a:latin typeface="Times New Roman" panose="02020603050405020304" charset="0"/>
                <a:ea typeface="楷体" panose="02010609060101010101" charset="-122"/>
              </a:rPr>
              <a:t>序列中</a:t>
            </a:r>
          </a:p>
          <a:p>
            <a:pPr>
              <a:lnSpc>
                <a:spcPct val="120000"/>
              </a:lnSpc>
            </a:pPr>
            <a:r>
              <a:rPr lang="en-US" altLang="zh-CN" sz="2400">
                <a:solidFill>
                  <a:schemeClr val="tx1"/>
                </a:solidFill>
                <a:latin typeface="Times New Roman" panose="02020603050405020304" charset="0"/>
                <a:ea typeface="楷体" panose="02010609060101010101" charset="-122"/>
              </a:rPr>
              <a:t>A 出现了 5 次</a:t>
            </a:r>
            <a:r>
              <a:rPr lang="zh-CN" altLang="en-US" sz="2400">
                <a:solidFill>
                  <a:schemeClr val="tx1"/>
                </a:solidFill>
                <a:latin typeface="Times New Roman" panose="02020603050405020304" charset="0"/>
                <a:ea typeface="楷体" panose="02010609060101010101" charset="-122"/>
              </a:rPr>
              <a:t>，哈夫曼编码为</a:t>
            </a:r>
            <a:r>
              <a:rPr lang="en-US" altLang="zh-CN" sz="2400">
                <a:solidFill>
                  <a:schemeClr val="tx1"/>
                </a:solidFill>
                <a:latin typeface="Times New Roman" panose="02020603050405020304" charset="0"/>
                <a:ea typeface="楷体" panose="02010609060101010101" charset="-122"/>
              </a:rPr>
              <a:t>0</a:t>
            </a:r>
          </a:p>
          <a:p>
            <a:pPr>
              <a:lnSpc>
                <a:spcPct val="120000"/>
              </a:lnSpc>
            </a:pPr>
            <a:r>
              <a:rPr lang="en-US" altLang="zh-CN" sz="2400">
                <a:solidFill>
                  <a:schemeClr val="tx1"/>
                </a:solidFill>
                <a:latin typeface="Times New Roman" panose="02020603050405020304" charset="0"/>
                <a:ea typeface="楷体" panose="02010609060101010101" charset="-122"/>
              </a:rPr>
              <a:t>B 出现了 4 次</a:t>
            </a:r>
            <a:r>
              <a:rPr lang="zh-CN" altLang="en-US" sz="2400">
                <a:solidFill>
                  <a:schemeClr val="tx1"/>
                </a:solidFill>
                <a:latin typeface="Times New Roman" panose="02020603050405020304" charset="0"/>
                <a:ea typeface="楷体" panose="02010609060101010101" charset="-122"/>
              </a:rPr>
              <a:t>，</a:t>
            </a:r>
            <a:r>
              <a:rPr lang="zh-CN" altLang="en-US" sz="2400">
                <a:latin typeface="Times New Roman" panose="02020603050405020304" charset="0"/>
                <a:ea typeface="楷体" panose="02010609060101010101" charset="-122"/>
                <a:sym typeface="+mn-ea"/>
              </a:rPr>
              <a:t>哈夫曼</a:t>
            </a:r>
            <a:r>
              <a:rPr lang="zh-CN" altLang="en-US" sz="2400">
                <a:solidFill>
                  <a:schemeClr val="tx1"/>
                </a:solidFill>
                <a:latin typeface="Times New Roman" panose="02020603050405020304" charset="0"/>
                <a:ea typeface="楷体" panose="02010609060101010101" charset="-122"/>
              </a:rPr>
              <a:t>编码为</a:t>
            </a:r>
            <a:r>
              <a:rPr lang="en-US" altLang="zh-CN" sz="2400">
                <a:solidFill>
                  <a:schemeClr val="tx1"/>
                </a:solidFill>
                <a:latin typeface="Times New Roman" panose="02020603050405020304" charset="0"/>
                <a:ea typeface="楷体" panose="02010609060101010101" charset="-122"/>
              </a:rPr>
              <a:t>10</a:t>
            </a:r>
          </a:p>
          <a:p>
            <a:pPr>
              <a:lnSpc>
                <a:spcPct val="120000"/>
              </a:lnSpc>
            </a:pPr>
            <a:r>
              <a:rPr lang="en-US" altLang="zh-CN" sz="2400">
                <a:solidFill>
                  <a:schemeClr val="tx1"/>
                </a:solidFill>
                <a:latin typeface="Times New Roman" panose="02020603050405020304" charset="0"/>
                <a:ea typeface="楷体" panose="02010609060101010101" charset="-122"/>
              </a:rPr>
              <a:t>C 出现了 1 次</a:t>
            </a:r>
            <a:r>
              <a:rPr lang="zh-CN" altLang="en-US" sz="2400">
                <a:solidFill>
                  <a:schemeClr val="tx1"/>
                </a:solidFill>
                <a:latin typeface="Times New Roman" panose="02020603050405020304" charset="0"/>
                <a:ea typeface="楷体" panose="02010609060101010101" charset="-122"/>
              </a:rPr>
              <a:t>，</a:t>
            </a:r>
            <a:r>
              <a:rPr lang="zh-CN" altLang="en-US" sz="2400">
                <a:latin typeface="Times New Roman" panose="02020603050405020304" charset="0"/>
                <a:ea typeface="楷体" panose="02010609060101010101" charset="-122"/>
                <a:sym typeface="+mn-ea"/>
              </a:rPr>
              <a:t>哈夫曼</a:t>
            </a:r>
            <a:r>
              <a:rPr lang="zh-CN" altLang="en-US" sz="2400">
                <a:solidFill>
                  <a:schemeClr val="tx1"/>
                </a:solidFill>
                <a:latin typeface="Times New Roman" panose="02020603050405020304" charset="0"/>
                <a:ea typeface="楷体" panose="02010609060101010101" charset="-122"/>
              </a:rPr>
              <a:t>编码为</a:t>
            </a:r>
            <a:r>
              <a:rPr lang="en-US" altLang="zh-CN" sz="2400">
                <a:solidFill>
                  <a:schemeClr val="tx1"/>
                </a:solidFill>
                <a:latin typeface="Times New Roman" panose="02020603050405020304" charset="0"/>
                <a:ea typeface="楷体" panose="02010609060101010101" charset="-122"/>
              </a:rPr>
              <a:t>11</a:t>
            </a:r>
            <a:r>
              <a:rPr lang="zh-CN" altLang="en-US" sz="2400">
                <a:solidFill>
                  <a:schemeClr val="tx1"/>
                </a:solidFill>
                <a:latin typeface="Times New Roman" panose="02020603050405020304" charset="0"/>
                <a:ea typeface="楷体" panose="02010609060101010101" charset="-122"/>
              </a:rPr>
              <a:t>。总计</a:t>
            </a:r>
            <a:r>
              <a:rPr lang="en-US" altLang="zh-CN" sz="2400">
                <a:solidFill>
                  <a:schemeClr val="tx1"/>
                </a:solidFill>
                <a:latin typeface="Times New Roman" panose="02020603050405020304" charset="0"/>
                <a:ea typeface="楷体" panose="02010609060101010101" charset="-122"/>
              </a:rPr>
              <a:t>15bit</a:t>
            </a:r>
          </a:p>
          <a:p>
            <a:pPr>
              <a:lnSpc>
                <a:spcPct val="120000"/>
              </a:lnSpc>
            </a:pPr>
            <a:endParaRPr lang="en-US" altLang="zh-CN" sz="2400">
              <a:solidFill>
                <a:schemeClr val="tx1"/>
              </a:solidFill>
              <a:latin typeface="Times New Roman" panose="02020603050405020304" charset="0"/>
              <a:ea typeface="楷体" panose="02010609060101010101" charset="-122"/>
            </a:endParaRPr>
          </a:p>
          <a:p>
            <a:pPr>
              <a:lnSpc>
                <a:spcPct val="120000"/>
              </a:lnSpc>
            </a:pPr>
            <a:endParaRPr lang="en-US" altLang="zh-CN" sz="2400">
              <a:solidFill>
                <a:schemeClr val="tx1"/>
              </a:solidFill>
              <a:latin typeface="Times New Roman" panose="02020603050405020304" charset="0"/>
              <a:ea typeface="楷体" panose="02010609060101010101" charset="-122"/>
            </a:endParaRPr>
          </a:p>
          <a:p>
            <a:pPr>
              <a:lnSpc>
                <a:spcPct val="120000"/>
              </a:lnSpc>
            </a:pPr>
            <a:r>
              <a:rPr lang="en-US" altLang="zh-CN" sz="2400" b="1">
                <a:solidFill>
                  <a:srgbClr val="120EB2"/>
                </a:solidFill>
                <a:latin typeface="Times New Roman" panose="02020603050405020304" charset="0"/>
                <a:ea typeface="楷体" panose="02010609060101010101" charset="-122"/>
              </a:rPr>
              <a:t>10*1.361=13.61bit &lt; 15bit</a:t>
            </a:r>
          </a:p>
        </p:txBody>
      </p:sp>
      <p:sp>
        <p:nvSpPr>
          <p:cNvPr id="3" name="文本框 2"/>
          <p:cNvSpPr txBox="1"/>
          <p:nvPr/>
        </p:nvSpPr>
        <p:spPr>
          <a:xfrm>
            <a:off x="1268095" y="4749165"/>
            <a:ext cx="9230360" cy="487680"/>
          </a:xfrm>
          <a:prstGeom prst="rect">
            <a:avLst/>
          </a:prstGeom>
          <a:noFill/>
        </p:spPr>
        <p:txBody>
          <a:bodyPr wrap="square" rtlCol="0" anchor="t">
            <a:spAutoFit/>
          </a:bodyPr>
          <a:lstStyle/>
          <a:p>
            <a:r>
              <a:rPr lang="zh-CN" altLang="en-US" sz="2600">
                <a:latin typeface="Times New Roman" panose="02020603050405020304" charset="0"/>
              </a:rPr>
              <a:t>H(X) = -(0.5</a:t>
            </a:r>
            <a:r>
              <a:rPr lang="zh-CN" altLang="en-US" sz="2600">
                <a:latin typeface="Times New Roman" panose="02020603050405020304" charset="0"/>
                <a:cs typeface="宋体" panose="02010600030101010101" pitchFamily="2" charset="-122"/>
              </a:rPr>
              <a:t>×</a:t>
            </a:r>
            <a:r>
              <a:rPr lang="zh-CN" altLang="en-US" sz="2600">
                <a:latin typeface="Times New Roman" panose="02020603050405020304" charset="0"/>
              </a:rPr>
              <a:t>log</a:t>
            </a:r>
            <a:r>
              <a:rPr lang="zh-CN" altLang="en-US" sz="2600" baseline="-25000">
                <a:latin typeface="Times New Roman" panose="02020603050405020304" charset="0"/>
              </a:rPr>
              <a:t>2</a:t>
            </a:r>
            <a:r>
              <a:rPr lang="zh-CN" altLang="en-US" sz="2600">
                <a:latin typeface="Times New Roman" panose="02020603050405020304" charset="0"/>
              </a:rPr>
              <a:t>(0.5)+0.4</a:t>
            </a:r>
            <a:r>
              <a:rPr lang="zh-CN" altLang="en-US" sz="2600">
                <a:latin typeface="Times New Roman" panose="02020603050405020304" charset="0"/>
                <a:cs typeface="宋体" panose="02010600030101010101" pitchFamily="2" charset="-122"/>
                <a:sym typeface="+mn-ea"/>
              </a:rPr>
              <a:t>×</a:t>
            </a:r>
            <a:r>
              <a:rPr lang="zh-CN" altLang="en-US" sz="2600">
                <a:latin typeface="Times New Roman" panose="02020603050405020304" charset="0"/>
              </a:rPr>
              <a:t>log</a:t>
            </a:r>
            <a:r>
              <a:rPr lang="zh-CN" altLang="en-US" sz="2600" baseline="-25000">
                <a:latin typeface="Times New Roman" panose="02020603050405020304" charset="0"/>
              </a:rPr>
              <a:t>2</a:t>
            </a:r>
            <a:r>
              <a:rPr lang="zh-CN" altLang="en-US" sz="2600">
                <a:latin typeface="Times New Roman" panose="02020603050405020304" charset="0"/>
              </a:rPr>
              <a:t>(0.4)+0.1</a:t>
            </a:r>
            <a:r>
              <a:rPr lang="zh-CN" altLang="en-US" sz="2600">
                <a:latin typeface="Times New Roman" panose="02020603050405020304" charset="0"/>
                <a:cs typeface="宋体" panose="02010600030101010101" pitchFamily="2" charset="-122"/>
                <a:sym typeface="+mn-ea"/>
              </a:rPr>
              <a:t>×</a:t>
            </a:r>
            <a:r>
              <a:rPr lang="zh-CN" altLang="en-US" sz="2600">
                <a:latin typeface="Times New Roman" panose="02020603050405020304" charset="0"/>
              </a:rPr>
              <a:t>log</a:t>
            </a:r>
            <a:r>
              <a:rPr lang="zh-CN" altLang="en-US" sz="2600" baseline="-25000">
                <a:latin typeface="Times New Roman" panose="02020603050405020304" charset="0"/>
              </a:rPr>
              <a:t>2</a:t>
            </a:r>
            <a:r>
              <a:rPr lang="zh-CN" altLang="en-US" sz="2600">
                <a:latin typeface="Times New Roman" panose="02020603050405020304" charset="0"/>
              </a:rPr>
              <a:t>(0.1))=1.361</a:t>
            </a:r>
            <a:r>
              <a:rPr lang="en-US" altLang="zh-CN" sz="2600">
                <a:latin typeface="Times New Roman" panose="02020603050405020304" charset="0"/>
              </a:rPr>
              <a:t>bit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32510" y="2360295"/>
            <a:ext cx="9486265" cy="3360920"/>
          </a:xfrm>
          <a:prstGeom prst="rect">
            <a:avLst/>
          </a:prstGeom>
        </p:spPr>
        <p:txBody>
          <a:bodyPr vert="horz" wrap="square" lIns="0" tIns="0" rIns="0" bIns="0" rtlCol="0">
            <a:spAutoFit/>
          </a:bodyPr>
          <a:lstStyle/>
          <a:p>
            <a:pPr marL="355600" indent="-342900" defTabSz="0">
              <a:lnSpc>
                <a:spcPct val="120000"/>
              </a:lnSpc>
              <a:buFont typeface="Arial" panose="020B0604020202020204" pitchFamily="34" charset="0"/>
              <a:buChar char="•"/>
              <a:tabLst>
                <a:tab pos="469265" algn="l"/>
              </a:tabLst>
            </a:pPr>
            <a:r>
              <a:rPr sz="2600" spc="-5" dirty="0">
                <a:latin typeface="Times New Roman" panose="02020603050405020304" charset="0"/>
                <a:ea typeface="楷体" panose="02010609060101010101" charset="-122"/>
                <a:cs typeface="新宋体" panose="02010609030101010101" charset="-122"/>
              </a:rPr>
              <a:t>从整个符号序列出发，</a:t>
            </a:r>
            <a:r>
              <a:rPr sz="2600" spc="-5">
                <a:latin typeface="Times New Roman" panose="02020603050405020304" charset="0"/>
                <a:ea typeface="楷体" panose="02010609060101010101" charset="-122"/>
                <a:cs typeface="新宋体" panose="02010609030101010101" charset="-122"/>
              </a:rPr>
              <a:t>采用递推形式连续编</a:t>
            </a:r>
            <a:r>
              <a:rPr sz="2600">
                <a:latin typeface="Times New Roman" panose="02020603050405020304" charset="0"/>
                <a:ea typeface="楷体" panose="02010609060101010101" charset="-122"/>
                <a:cs typeface="新宋体" panose="02010609030101010101" charset="-122"/>
              </a:rPr>
              <a:t>码</a:t>
            </a:r>
            <a:r>
              <a:rPr lang="zh-CN" sz="2600" smtClean="0">
                <a:latin typeface="Times New Roman" panose="02020603050405020304" charset="0"/>
                <a:ea typeface="楷体" panose="02010609060101010101" charset="-122"/>
                <a:cs typeface="新宋体" panose="02010609030101010101" charset="-122"/>
              </a:rPr>
              <a:t>，</a:t>
            </a:r>
            <a:r>
              <a:rPr lang="zh-CN" altLang="en-US" sz="2600" smtClean="0">
                <a:latin typeface="Times New Roman" panose="02020603050405020304" charset="0"/>
                <a:ea typeface="楷体" panose="02010609060101010101" charset="-122"/>
                <a:cs typeface="新宋体" panose="02010609030101010101" charset="-122"/>
              </a:rPr>
              <a:t>并依次</a:t>
            </a:r>
            <a:r>
              <a:rPr lang="zh-CN" sz="2600" smtClean="0">
                <a:latin typeface="Times New Roman" panose="02020603050405020304" charset="0"/>
                <a:ea typeface="楷体" panose="02010609060101010101" charset="-122"/>
                <a:cs typeface="新宋体" panose="02010609030101010101" charset="-122"/>
              </a:rPr>
              <a:t>对</a:t>
            </a:r>
            <a:r>
              <a:rPr lang="zh-CN" sz="2600" dirty="0">
                <a:latin typeface="Times New Roman" panose="02020603050405020304" charset="0"/>
                <a:ea typeface="楷体" panose="02010609060101010101" charset="-122"/>
                <a:cs typeface="新宋体" panose="02010609030101010101" charset="-122"/>
              </a:rPr>
              <a:t>高频词短编码。</a:t>
            </a:r>
          </a:p>
          <a:p>
            <a:pPr marL="355600" indent="-342900" defTabSz="0">
              <a:lnSpc>
                <a:spcPct val="120000"/>
              </a:lnSpc>
              <a:buFont typeface="Arial" panose="020B0604020202020204" pitchFamily="34" charset="0"/>
              <a:buChar char="•"/>
              <a:tabLst>
                <a:tab pos="469265" algn="l"/>
              </a:tabLst>
            </a:pPr>
            <a:r>
              <a:rPr sz="2600" spc="-5" dirty="0">
                <a:latin typeface="Times New Roman" panose="02020603050405020304" charset="0"/>
                <a:ea typeface="楷体" panose="02010609060101010101" charset="-122"/>
                <a:cs typeface="新宋体" panose="02010609030101010101" charset="-122"/>
              </a:rPr>
              <a:t>在算术编码中，源符号和码字间</a:t>
            </a:r>
            <a:r>
              <a:rPr sz="2600" spc="-5" dirty="0">
                <a:latin typeface="Times New Roman" panose="02020603050405020304" charset="0"/>
                <a:ea typeface="楷体" panose="02010609060101010101" charset="-122"/>
                <a:cs typeface="新宋体" panose="02010609030101010101" charset="-122"/>
                <a:sym typeface="+mn-ea"/>
              </a:rPr>
              <a:t>不存在</a:t>
            </a:r>
            <a:r>
              <a:rPr sz="2600" spc="-5" dirty="0">
                <a:latin typeface="Times New Roman" panose="02020603050405020304" charset="0"/>
                <a:ea typeface="楷体" panose="02010609060101010101" charset="-122"/>
                <a:cs typeface="新宋体" panose="02010609030101010101" charset="-122"/>
              </a:rPr>
              <a:t>对应关系。1个算术码字要赋给整个信源符号序列，而码字本身确定0和1之间的1个</a:t>
            </a:r>
            <a:r>
              <a:rPr sz="2600" b="1" spc="-5" dirty="0">
                <a:solidFill>
                  <a:srgbClr val="120EB2"/>
                </a:solidFill>
                <a:latin typeface="Times New Roman" panose="02020603050405020304" charset="0"/>
                <a:ea typeface="楷体" panose="02010609060101010101" charset="-122"/>
                <a:cs typeface="新宋体" panose="02010609030101010101" charset="-122"/>
              </a:rPr>
              <a:t>实数区间</a:t>
            </a:r>
          </a:p>
          <a:p>
            <a:pPr marL="355600" indent="-342900" defTabSz="0">
              <a:lnSpc>
                <a:spcPct val="120000"/>
              </a:lnSpc>
              <a:buFont typeface="Arial" panose="020B0604020202020204" pitchFamily="34" charset="0"/>
              <a:buChar char="•"/>
              <a:tabLst>
                <a:tab pos="469265" algn="l"/>
              </a:tabLst>
            </a:pPr>
            <a:r>
              <a:rPr sz="2600" spc="-5" dirty="0">
                <a:latin typeface="Times New Roman" panose="02020603050405020304" charset="0"/>
                <a:ea typeface="楷体" panose="02010609060101010101" charset="-122"/>
                <a:cs typeface="新宋体" panose="02010609030101010101" charset="-122"/>
              </a:rPr>
              <a:t>随着符号序列中的符号数量增加，用来代表它的区间减小而表达区间的信息单位数量变</a:t>
            </a:r>
            <a:r>
              <a:rPr sz="2600" dirty="0">
                <a:latin typeface="Times New Roman" panose="02020603050405020304" charset="0"/>
                <a:ea typeface="楷体" panose="02010609060101010101" charset="-122"/>
                <a:cs typeface="新宋体" panose="02010609030101010101" charset="-122"/>
              </a:rPr>
              <a:t>大</a:t>
            </a:r>
          </a:p>
        </p:txBody>
      </p:sp>
      <p:sp>
        <p:nvSpPr>
          <p:cNvPr id="18" name="文本框 17"/>
          <p:cNvSpPr txBox="1"/>
          <p:nvPr/>
        </p:nvSpPr>
        <p:spPr>
          <a:xfrm>
            <a:off x="978535" y="1735455"/>
            <a:ext cx="329247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算术编码</a:t>
            </a: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3" name="文本框 12"/>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08685" y="1253490"/>
            <a:ext cx="9505315" cy="4191000"/>
          </a:xfrm>
          <a:prstGeom prst="rect">
            <a:avLst/>
          </a:prstGeom>
        </p:spPr>
        <p:txBody>
          <a:bodyPr vert="horz" wrap="square" lIns="0" tIns="0" rIns="0" bIns="0" rtlCol="0">
            <a:spAutoFit/>
          </a:bodyPr>
          <a:lstStyle/>
          <a:p>
            <a:pPr marL="12700" indent="0" defTabSz="0">
              <a:lnSpc>
                <a:spcPct val="100000"/>
              </a:lnSpc>
              <a:buFont typeface="Arial" panose="020B0604020202020204" pitchFamily="34" charset="0"/>
              <a:buNone/>
              <a:tabLst>
                <a:tab pos="423545" algn="l"/>
              </a:tabLst>
            </a:pPr>
            <a:r>
              <a:rPr sz="3200" spc="-5" dirty="0">
                <a:latin typeface="Times New Roman" panose="02020603050405020304" pitchFamily="18" charset="0"/>
                <a:cs typeface="Times New Roman" panose="02020603050405020304" pitchFamily="18" charset="0"/>
              </a:rPr>
              <a:t>三种基本的数据冗余</a:t>
            </a:r>
            <a:endParaRPr sz="3200">
              <a:latin typeface="Times New Roman" panose="02020603050405020304" pitchFamily="18" charset="0"/>
              <a:cs typeface="Times New Roman" panose="02020603050405020304" pitchFamily="18" charset="0"/>
            </a:endParaRPr>
          </a:p>
          <a:p>
            <a:pPr marL="469900" indent="0">
              <a:lnSpc>
                <a:spcPct val="100000"/>
              </a:lnSpc>
              <a:spcBef>
                <a:spcPts val="1670"/>
              </a:spcBef>
              <a:buFont typeface="Arial" panose="020B0604020202020204" pitchFamily="34" charset="0"/>
              <a:buNone/>
            </a:pPr>
            <a:r>
              <a:rPr lang="en-US" sz="2800" spc="-5" dirty="0">
                <a:latin typeface="Times New Roman" panose="02020603050405020304" pitchFamily="18" charset="0"/>
                <a:cs typeface="Times New Roman" panose="02020603050405020304" pitchFamily="18" charset="0"/>
              </a:rPr>
              <a:t>1</a:t>
            </a:r>
            <a:r>
              <a:rPr lang="zh-CN" altLang="en-US" sz="2800" spc="-5"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编码冗余</a:t>
            </a:r>
            <a:endParaRPr sz="2800">
              <a:latin typeface="Times New Roman" panose="02020603050405020304" pitchFamily="18" charset="0"/>
              <a:cs typeface="Times New Roman" panose="02020603050405020304" pitchFamily="18" charset="0"/>
            </a:endParaRPr>
          </a:p>
          <a:p>
            <a:pPr marL="469900" indent="0" defTabSz="0">
              <a:lnSpc>
                <a:spcPct val="100000"/>
              </a:lnSpc>
              <a:spcBef>
                <a:spcPts val="1690"/>
              </a:spcBef>
              <a:buFont typeface="Arial" panose="020B0604020202020204" pitchFamily="34" charset="0"/>
              <a:buNone/>
              <a:tabLst>
                <a:tab pos="847725" algn="l"/>
              </a:tabLst>
            </a:pPr>
            <a:r>
              <a:rPr lang="en-US" sz="2800" spc="-5" dirty="0">
                <a:latin typeface="Times New Roman" panose="02020603050405020304" pitchFamily="18" charset="0"/>
                <a:cs typeface="Times New Roman" panose="02020603050405020304" pitchFamily="18" charset="0"/>
              </a:rPr>
              <a:t>2</a:t>
            </a:r>
            <a:r>
              <a:rPr lang="zh-CN" altLang="en-US" sz="2800" spc="-5"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像素间冗余</a:t>
            </a:r>
            <a:endParaRPr sz="2800">
              <a:latin typeface="Times New Roman" panose="02020603050405020304" pitchFamily="18" charset="0"/>
              <a:cs typeface="Times New Roman" panose="02020603050405020304" pitchFamily="18" charset="0"/>
            </a:endParaRPr>
          </a:p>
          <a:p>
            <a:pPr marL="469900" indent="0" defTabSz="0">
              <a:lnSpc>
                <a:spcPct val="100000"/>
              </a:lnSpc>
              <a:spcBef>
                <a:spcPts val="1690"/>
              </a:spcBef>
              <a:buFont typeface="Arial" panose="020B0604020202020204" pitchFamily="34" charset="0"/>
              <a:buNone/>
              <a:tabLst>
                <a:tab pos="847725" algn="l"/>
              </a:tabLst>
            </a:pPr>
            <a:r>
              <a:rPr lang="en-US" sz="2800" spc="-5" dirty="0">
                <a:latin typeface="Times New Roman" panose="02020603050405020304" pitchFamily="18" charset="0"/>
                <a:cs typeface="Times New Roman" panose="02020603050405020304" pitchFamily="18" charset="0"/>
              </a:rPr>
              <a:t>3</a:t>
            </a:r>
            <a:r>
              <a:rPr lang="zh-CN" altLang="en-US" sz="2800" spc="-5"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心理视觉冗余</a:t>
            </a:r>
            <a:endParaRPr sz="2800">
              <a:latin typeface="Times New Roman" panose="02020603050405020304" pitchFamily="18" charset="0"/>
              <a:cs typeface="Times New Roman" panose="02020603050405020304" pitchFamily="18" charset="0"/>
            </a:endParaRPr>
          </a:p>
          <a:p>
            <a:pPr marL="12065" marR="5080" indent="0" defTabSz="0">
              <a:lnSpc>
                <a:spcPct val="100000"/>
              </a:lnSpc>
              <a:spcBef>
                <a:spcPts val="1930"/>
              </a:spcBef>
              <a:buFont typeface="Arial" panose="020B0604020202020204" pitchFamily="34" charset="0"/>
              <a:buNone/>
              <a:tabLst>
                <a:tab pos="423545" algn="l"/>
              </a:tabLst>
            </a:pPr>
            <a:endParaRPr sz="800" spc="-5" dirty="0">
              <a:latin typeface="Times New Roman" panose="02020603050405020304" pitchFamily="18" charset="0"/>
              <a:cs typeface="Times New Roman" panose="02020603050405020304" pitchFamily="18" charset="0"/>
            </a:endParaRPr>
          </a:p>
          <a:p>
            <a:pPr marL="12065" marR="5080" indent="0" defTabSz="0">
              <a:lnSpc>
                <a:spcPct val="120000"/>
              </a:lnSpc>
              <a:spcBef>
                <a:spcPts val="1930"/>
              </a:spcBef>
              <a:buFont typeface="Arial" panose="020B0604020202020204" pitchFamily="34" charset="0"/>
              <a:buNone/>
              <a:tabLst>
                <a:tab pos="423545" algn="l"/>
              </a:tabLst>
            </a:pPr>
            <a:r>
              <a:rPr sz="3200" spc="-5" dirty="0">
                <a:latin typeface="Times New Roman" panose="02020603050405020304" pitchFamily="18" charset="0"/>
                <a:cs typeface="Times New Roman" panose="02020603050405020304" pitchFamily="18" charset="0"/>
              </a:rPr>
              <a:t>能减少或消除上述三种冗余的1种或多种冗余，就能取得数据压缩的效果</a:t>
            </a:r>
            <a:endParaRPr sz="3200">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540" y="-11430"/>
            <a:ext cx="7389495" cy="7573010"/>
            <a:chOff x="-4" y="-18"/>
            <a:chExt cx="11637" cy="11926"/>
          </a:xfrm>
        </p:grpSpPr>
        <p:grpSp>
          <p:nvGrpSpPr>
            <p:cNvPr id="7" name="组合 6"/>
            <p:cNvGrpSpPr/>
            <p:nvPr/>
          </p:nvGrpSpPr>
          <p:grpSpPr>
            <a:xfrm>
              <a:off x="-4" y="2"/>
              <a:ext cx="7440" cy="11906"/>
              <a:chOff x="-4" y="2"/>
              <a:chExt cx="7440" cy="11906"/>
            </a:xfrm>
          </p:grpSpPr>
          <p:sp>
            <p:nvSpPr>
              <p:cNvPr id="8"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10"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11"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32510" y="2360295"/>
            <a:ext cx="9578340" cy="4749800"/>
          </a:xfrm>
          <a:prstGeom prst="rect">
            <a:avLst/>
          </a:prstGeom>
        </p:spPr>
        <p:txBody>
          <a:bodyPr vert="horz" wrap="square" lIns="0" tIns="0" rIns="0" bIns="0" rtlCol="0">
            <a:spAutoFit/>
          </a:bodyPr>
          <a:lstStyle/>
          <a:p>
            <a:pPr>
              <a:lnSpc>
                <a:spcPct val="130000"/>
              </a:lnSpc>
            </a:pPr>
            <a:r>
              <a:rPr lang="zh-CN" altLang="en-US" sz="2400" b="1">
                <a:solidFill>
                  <a:srgbClr val="120EB2"/>
                </a:solidFill>
                <a:latin typeface="Times New Roman" panose="02020603050405020304" charset="0"/>
                <a:ea typeface="楷体" panose="02010609060101010101" charset="-122"/>
                <a:sym typeface="+mn-ea"/>
              </a:rPr>
              <a:t>实例分析：在</a:t>
            </a:r>
            <a:r>
              <a:rPr lang="en-US" altLang="zh-CN" sz="2400" b="1">
                <a:solidFill>
                  <a:srgbClr val="120EB2"/>
                </a:solidFill>
                <a:latin typeface="Times New Roman" panose="02020603050405020304" charset="0"/>
                <a:ea typeface="楷体" panose="02010609060101010101" charset="-122"/>
                <a:sym typeface="+mn-ea"/>
              </a:rPr>
              <a:t>AABABCABAB</a:t>
            </a:r>
            <a:r>
              <a:rPr lang="zh-CN" altLang="en-US" sz="2400" b="1">
                <a:solidFill>
                  <a:srgbClr val="120EB2"/>
                </a:solidFill>
                <a:latin typeface="Times New Roman" panose="02020603050405020304" charset="0"/>
                <a:ea typeface="楷体" panose="02010609060101010101" charset="-122"/>
                <a:sym typeface="+mn-ea"/>
              </a:rPr>
              <a:t>序列中</a:t>
            </a:r>
            <a:endParaRPr lang="zh-CN" altLang="en-US" sz="2400" b="1">
              <a:solidFill>
                <a:srgbClr val="120EB2"/>
              </a:solidFill>
              <a:latin typeface="Times New Roman" panose="02020603050405020304" charset="0"/>
              <a:ea typeface="楷体" panose="02010609060101010101" charset="-122"/>
            </a:endParaRPr>
          </a:p>
          <a:p>
            <a:pPr lvl="1">
              <a:lnSpc>
                <a:spcPct val="130000"/>
              </a:lnSpc>
            </a:pPr>
            <a:r>
              <a:rPr lang="en-US" altLang="zh-CN" sz="2400">
                <a:latin typeface="Times New Roman" panose="02020603050405020304" charset="0"/>
                <a:ea typeface="楷体" panose="02010609060101010101" charset="-122"/>
                <a:sym typeface="+mn-ea"/>
              </a:rPr>
              <a:t>A 出现了 5 次</a:t>
            </a:r>
            <a:r>
              <a:rPr lang="zh-CN" altLang="en-US" sz="2400">
                <a:latin typeface="Times New Roman" panose="02020603050405020304" charset="0"/>
                <a:ea typeface="楷体" panose="02010609060101010101" charset="-122"/>
                <a:sym typeface="+mn-ea"/>
              </a:rPr>
              <a:t> ，</a:t>
            </a:r>
            <a:r>
              <a:rPr sz="2400" dirty="0">
                <a:latin typeface="Times New Roman" panose="02020603050405020304" charset="0"/>
                <a:ea typeface="楷体" panose="02010609060101010101" charset="-122"/>
                <a:cs typeface="新宋体" panose="02010609030101010101" charset="-122"/>
                <a:sym typeface="+mn-ea"/>
              </a:rPr>
              <a:t>P(A) = 0.5</a:t>
            </a:r>
            <a:endParaRPr lang="zh-CN" altLang="en-US" sz="2400">
              <a:latin typeface="Times New Roman" panose="02020603050405020304" charset="0"/>
              <a:ea typeface="楷体" panose="02010609060101010101" charset="-122"/>
              <a:sym typeface="+mn-ea"/>
            </a:endParaRPr>
          </a:p>
          <a:p>
            <a:pPr lvl="1">
              <a:lnSpc>
                <a:spcPct val="130000"/>
              </a:lnSpc>
            </a:pPr>
            <a:r>
              <a:rPr lang="en-US" altLang="zh-CN" sz="2400">
                <a:latin typeface="Times New Roman" panose="02020603050405020304" charset="0"/>
                <a:ea typeface="楷体" panose="02010609060101010101" charset="-122"/>
                <a:sym typeface="+mn-ea"/>
              </a:rPr>
              <a:t>B 出现了 4 次</a:t>
            </a:r>
            <a:r>
              <a:rPr lang="zh-CN" altLang="en-US" sz="2400">
                <a:latin typeface="Times New Roman" panose="02020603050405020304" charset="0"/>
                <a:ea typeface="楷体" panose="02010609060101010101" charset="-122"/>
                <a:sym typeface="+mn-ea"/>
              </a:rPr>
              <a:t> ，</a:t>
            </a:r>
            <a:r>
              <a:rPr sz="2400" dirty="0">
                <a:latin typeface="Times New Roman" panose="02020603050405020304" charset="0"/>
                <a:ea typeface="楷体" panose="02010609060101010101" charset="-122"/>
                <a:cs typeface="新宋体" panose="02010609030101010101" charset="-122"/>
                <a:sym typeface="+mn-ea"/>
              </a:rPr>
              <a:t>P(B) = 0.4</a:t>
            </a:r>
            <a:endParaRPr lang="zh-CN" altLang="en-US" sz="2400">
              <a:latin typeface="Times New Roman" panose="02020603050405020304" charset="0"/>
              <a:ea typeface="楷体" panose="02010609060101010101" charset="-122"/>
              <a:sym typeface="+mn-ea"/>
            </a:endParaRPr>
          </a:p>
          <a:p>
            <a:pPr lvl="1">
              <a:lnSpc>
                <a:spcPct val="130000"/>
              </a:lnSpc>
            </a:pPr>
            <a:r>
              <a:rPr lang="en-US" altLang="zh-CN" sz="2400">
                <a:latin typeface="Times New Roman" panose="02020603050405020304" charset="0"/>
                <a:ea typeface="楷体" panose="02010609060101010101" charset="-122"/>
                <a:sym typeface="+mn-ea"/>
              </a:rPr>
              <a:t>C 出现了 1 次</a:t>
            </a:r>
            <a:r>
              <a:rPr lang="zh-CN" altLang="en-US" sz="2400">
                <a:latin typeface="Times New Roman" panose="02020603050405020304" charset="0"/>
                <a:ea typeface="楷体" panose="02010609060101010101" charset="-122"/>
                <a:sym typeface="+mn-ea"/>
              </a:rPr>
              <a:t> ，</a:t>
            </a:r>
            <a:r>
              <a:rPr sz="2400" dirty="0">
                <a:latin typeface="Times New Roman" panose="02020603050405020304" charset="0"/>
                <a:ea typeface="楷体" panose="02010609060101010101" charset="-122"/>
                <a:cs typeface="新宋体" panose="02010609030101010101" charset="-122"/>
              </a:rPr>
              <a:t>P(C) = 0.1</a:t>
            </a:r>
          </a:p>
          <a:p>
            <a:pPr marL="457200" lvl="1" indent="-443230">
              <a:lnSpc>
                <a:spcPct val="130000"/>
              </a:lnSpc>
            </a:pPr>
            <a:r>
              <a:rPr lang="zh-CN" sz="2400" dirty="0">
                <a:solidFill>
                  <a:srgbClr val="FF0000"/>
                </a:solidFill>
                <a:latin typeface="Times New Roman" panose="02020603050405020304" charset="0"/>
                <a:ea typeface="楷体" panose="02010609060101010101" charset="-122"/>
                <a:cs typeface="新宋体" panose="02010609030101010101" charset="-122"/>
              </a:rPr>
              <a:t>第</a:t>
            </a:r>
            <a:r>
              <a:rPr lang="en-US" altLang="zh-CN" sz="2400" dirty="0">
                <a:solidFill>
                  <a:srgbClr val="FF0000"/>
                </a:solidFill>
                <a:latin typeface="Times New Roman" panose="02020603050405020304" charset="0"/>
                <a:ea typeface="楷体" panose="02010609060101010101" charset="-122"/>
                <a:cs typeface="新宋体" panose="02010609030101010101" charset="-122"/>
              </a:rPr>
              <a:t>1</a:t>
            </a:r>
            <a:r>
              <a:rPr lang="zh-CN" altLang="en-US" sz="2400" dirty="0">
                <a:solidFill>
                  <a:srgbClr val="FF0000"/>
                </a:solidFill>
                <a:latin typeface="Times New Roman" panose="02020603050405020304" charset="0"/>
                <a:ea typeface="楷体" panose="02010609060101010101" charset="-122"/>
                <a:cs typeface="新宋体" panose="02010609030101010101" charset="-122"/>
              </a:rPr>
              <a:t>次迭代算术编码，</a:t>
            </a:r>
            <a:r>
              <a:rPr lang="zh-CN" sz="2400" dirty="0">
                <a:solidFill>
                  <a:srgbClr val="FF0000"/>
                </a:solidFill>
                <a:latin typeface="Times New Roman" panose="02020603050405020304" charset="0"/>
                <a:ea typeface="楷体" panose="02010609060101010101" charset="-122"/>
                <a:cs typeface="新宋体" panose="02010609030101010101" charset="-122"/>
              </a:rPr>
              <a:t>在</a:t>
            </a:r>
            <a:r>
              <a:rPr sz="2400" dirty="0">
                <a:solidFill>
                  <a:srgbClr val="FF0000"/>
                </a:solidFill>
                <a:latin typeface="Times New Roman" panose="02020603050405020304" charset="0"/>
                <a:ea typeface="楷体" panose="02010609060101010101" charset="-122"/>
                <a:cs typeface="新宋体" panose="02010609030101010101" charset="-122"/>
              </a:rPr>
              <a:t> 0 -1 进行区间</a:t>
            </a:r>
            <a:r>
              <a:rPr lang="zh-CN" sz="2400" dirty="0">
                <a:solidFill>
                  <a:srgbClr val="FF0000"/>
                </a:solidFill>
                <a:latin typeface="Times New Roman" panose="02020603050405020304" charset="0"/>
                <a:ea typeface="楷体" panose="02010609060101010101" charset="-122"/>
                <a:cs typeface="新宋体" panose="02010609030101010101" charset="-122"/>
              </a:rPr>
              <a:t>：</a:t>
            </a:r>
          </a:p>
          <a:p>
            <a:pPr marL="457200" lvl="1" indent="-443230">
              <a:lnSpc>
                <a:spcPct val="130000"/>
              </a:lnSpc>
            </a:pPr>
            <a:r>
              <a:rPr lang="en-US" altLang="zh-CN" sz="2400" dirty="0">
                <a:solidFill>
                  <a:srgbClr val="FF0000"/>
                </a:solidFill>
                <a:latin typeface="Times New Roman" panose="02020603050405020304" charset="0"/>
                <a:ea typeface="楷体" panose="02010609060101010101" charset="-122"/>
                <a:cs typeface="新宋体" panose="02010609030101010101" charset="-122"/>
              </a:rPr>
              <a:t>	</a:t>
            </a:r>
            <a:r>
              <a:rPr sz="2400" dirty="0">
                <a:solidFill>
                  <a:schemeClr val="tx1"/>
                </a:solidFill>
                <a:latin typeface="Times New Roman" panose="02020603050405020304" charset="0"/>
                <a:ea typeface="楷体" panose="02010609060101010101" charset="-122"/>
                <a:cs typeface="新宋体" panose="02010609030101010101" charset="-122"/>
              </a:rPr>
              <a:t>A:[0, 0.5), B:[0.5, 0.9), C:[0.9, 1)</a:t>
            </a:r>
          </a:p>
          <a:p>
            <a:pPr marL="457200" lvl="1" indent="-443230">
              <a:lnSpc>
                <a:spcPct val="130000"/>
              </a:lnSpc>
            </a:pP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第</a:t>
            </a: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2</a:t>
            </a: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次迭代，因为</a:t>
            </a:r>
            <a:r>
              <a:rPr lang="zh-CN" sz="2400" dirty="0">
                <a:solidFill>
                  <a:srgbClr val="FF0000"/>
                </a:solidFill>
                <a:latin typeface="Times New Roman" panose="02020603050405020304" charset="0"/>
                <a:ea typeface="楷体" panose="02010609060101010101" charset="-122"/>
                <a:cs typeface="新宋体" panose="02010609030101010101" charset="-122"/>
              </a:rPr>
              <a:t>首字符为</a:t>
            </a:r>
            <a:r>
              <a:rPr lang="en-US" altLang="zh-CN" sz="2400" dirty="0">
                <a:solidFill>
                  <a:srgbClr val="FF0000"/>
                </a:solidFill>
                <a:latin typeface="Times New Roman" panose="02020603050405020304" charset="0"/>
                <a:ea typeface="楷体" panose="02010609060101010101" charset="-122"/>
                <a:cs typeface="新宋体" panose="02010609030101010101" charset="-122"/>
              </a:rPr>
              <a:t>A</a:t>
            </a:r>
            <a:r>
              <a:rPr lang="zh-CN" altLang="en-US" sz="2400" dirty="0">
                <a:solidFill>
                  <a:srgbClr val="FF0000"/>
                </a:solidFill>
                <a:latin typeface="Times New Roman" panose="02020603050405020304" charset="0"/>
                <a:ea typeface="楷体" panose="02010609060101010101" charset="-122"/>
                <a:cs typeface="新宋体" panose="02010609030101010101" charset="-122"/>
              </a:rPr>
              <a:t>，压缩在</a:t>
            </a:r>
            <a:r>
              <a:rPr sz="2400" dirty="0">
                <a:solidFill>
                  <a:srgbClr val="FF0000"/>
                </a:solidFill>
                <a:latin typeface="Times New Roman" panose="02020603050405020304" charset="0"/>
                <a:ea typeface="楷体" panose="02010609060101010101" charset="-122"/>
                <a:cs typeface="新宋体" panose="02010609030101010101" charset="-122"/>
                <a:sym typeface="+mn-ea"/>
              </a:rPr>
              <a:t>[0, 0.5)</a:t>
            </a: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新区域：</a:t>
            </a:r>
          </a:p>
          <a:p>
            <a:pPr marL="457200" lvl="1" indent="-443230">
              <a:lnSpc>
                <a:spcPct val="130000"/>
              </a:lnSpc>
            </a:pP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	</a:t>
            </a:r>
            <a:r>
              <a:rPr sz="2400" dirty="0">
                <a:latin typeface="Times New Roman" panose="02020603050405020304" charset="0"/>
                <a:ea typeface="楷体" panose="02010609060101010101" charset="-122"/>
                <a:cs typeface="新宋体" panose="02010609030101010101" charset="-122"/>
                <a:sym typeface="+mn-ea"/>
              </a:rPr>
              <a:t>A:[0, 0.25), B:[0.25, 0.45), C:[0.45, 0.5)</a:t>
            </a:r>
            <a:endParaRPr lang="zh-CN" sz="2400" dirty="0">
              <a:solidFill>
                <a:srgbClr val="FF0000"/>
              </a:solidFill>
              <a:latin typeface="Times New Roman" panose="02020603050405020304" charset="0"/>
              <a:ea typeface="楷体" panose="02010609060101010101" charset="-122"/>
              <a:cs typeface="新宋体" panose="02010609030101010101" charset="-122"/>
              <a:sym typeface="+mn-ea"/>
            </a:endParaRPr>
          </a:p>
          <a:p>
            <a:pPr marL="457200" lvl="1" indent="-443230">
              <a:lnSpc>
                <a:spcPct val="130000"/>
              </a:lnSpc>
            </a:pP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第</a:t>
            </a: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3</a:t>
            </a: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次迭代，因为第二个</a:t>
            </a: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字符为</a:t>
            </a: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A</a:t>
            </a: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，压缩在</a:t>
            </a:r>
            <a:r>
              <a:rPr sz="2400" dirty="0">
                <a:solidFill>
                  <a:srgbClr val="FF0000"/>
                </a:solidFill>
                <a:latin typeface="Times New Roman" panose="02020603050405020304" charset="0"/>
                <a:ea typeface="楷体" panose="02010609060101010101" charset="-122"/>
                <a:cs typeface="新宋体" panose="02010609030101010101" charset="-122"/>
                <a:sym typeface="+mn-ea"/>
              </a:rPr>
              <a:t>[0, 0.</a:t>
            </a:r>
            <a:r>
              <a:rPr lang="en-US" sz="2400" dirty="0">
                <a:solidFill>
                  <a:srgbClr val="FF0000"/>
                </a:solidFill>
                <a:latin typeface="Times New Roman" panose="02020603050405020304" charset="0"/>
                <a:ea typeface="楷体" panose="02010609060101010101" charset="-122"/>
                <a:cs typeface="新宋体" panose="02010609030101010101" charset="-122"/>
                <a:sym typeface="+mn-ea"/>
              </a:rPr>
              <a:t>2</a:t>
            </a:r>
            <a:r>
              <a:rPr sz="2400" dirty="0">
                <a:solidFill>
                  <a:srgbClr val="FF0000"/>
                </a:solidFill>
                <a:latin typeface="Times New Roman" panose="02020603050405020304" charset="0"/>
                <a:ea typeface="楷体" panose="02010609060101010101" charset="-122"/>
                <a:cs typeface="新宋体" panose="02010609030101010101" charset="-122"/>
                <a:sym typeface="+mn-ea"/>
              </a:rPr>
              <a:t>5)</a:t>
            </a: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新区域：</a:t>
            </a:r>
          </a:p>
          <a:p>
            <a:pPr marL="457200" lvl="1" indent="-443230">
              <a:lnSpc>
                <a:spcPct val="130000"/>
              </a:lnSpc>
            </a:pP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	</a:t>
            </a:r>
            <a:r>
              <a:rPr sz="2400" dirty="0">
                <a:latin typeface="Times New Roman" panose="02020603050405020304" charset="0"/>
                <a:ea typeface="楷体" panose="02010609060101010101" charset="-122"/>
                <a:cs typeface="新宋体" panose="02010609030101010101" charset="-122"/>
                <a:sym typeface="+mn-ea"/>
              </a:rPr>
              <a:t>A:[0, 0.</a:t>
            </a:r>
            <a:r>
              <a:rPr lang="en-US" sz="2400" dirty="0">
                <a:latin typeface="Times New Roman" panose="02020603050405020304" charset="0"/>
                <a:ea typeface="楷体" panose="02010609060101010101" charset="-122"/>
                <a:cs typeface="新宋体" panose="02010609030101010101" charset="-122"/>
                <a:sym typeface="+mn-ea"/>
              </a:rPr>
              <a:t>1</a:t>
            </a:r>
            <a:r>
              <a:rPr sz="2400" dirty="0">
                <a:latin typeface="Times New Roman" panose="02020603050405020304" charset="0"/>
                <a:ea typeface="楷体" panose="02010609060101010101" charset="-122"/>
                <a:cs typeface="新宋体" panose="02010609030101010101" charset="-122"/>
                <a:sym typeface="+mn-ea"/>
              </a:rPr>
              <a:t>25), B:[0.</a:t>
            </a:r>
            <a:r>
              <a:rPr lang="en-US" sz="2400" dirty="0">
                <a:latin typeface="Times New Roman" panose="02020603050405020304" charset="0"/>
                <a:ea typeface="楷体" panose="02010609060101010101" charset="-122"/>
                <a:cs typeface="新宋体" panose="02010609030101010101" charset="-122"/>
                <a:sym typeface="+mn-ea"/>
              </a:rPr>
              <a:t>1</a:t>
            </a:r>
            <a:r>
              <a:rPr sz="2400" dirty="0">
                <a:latin typeface="Times New Roman" panose="02020603050405020304" charset="0"/>
                <a:ea typeface="楷体" panose="02010609060101010101" charset="-122"/>
                <a:cs typeface="新宋体" panose="02010609030101010101" charset="-122"/>
                <a:sym typeface="+mn-ea"/>
              </a:rPr>
              <a:t>25, 0.</a:t>
            </a:r>
            <a:r>
              <a:rPr lang="en-US" sz="2400" dirty="0">
                <a:latin typeface="Times New Roman" panose="02020603050405020304" charset="0"/>
                <a:ea typeface="楷体" panose="02010609060101010101" charset="-122"/>
                <a:cs typeface="新宋体" panose="02010609030101010101" charset="-122"/>
                <a:sym typeface="+mn-ea"/>
              </a:rPr>
              <a:t>22</a:t>
            </a:r>
            <a:r>
              <a:rPr sz="2400" dirty="0">
                <a:latin typeface="Times New Roman" panose="02020603050405020304" charset="0"/>
                <a:ea typeface="楷体" panose="02010609060101010101" charset="-122"/>
                <a:cs typeface="新宋体" panose="02010609030101010101" charset="-122"/>
                <a:sym typeface="+mn-ea"/>
              </a:rPr>
              <a:t>5), C:[0.</a:t>
            </a:r>
            <a:r>
              <a:rPr lang="en-US" sz="2400" dirty="0">
                <a:latin typeface="Times New Roman" panose="02020603050405020304" charset="0"/>
                <a:ea typeface="楷体" panose="02010609060101010101" charset="-122"/>
                <a:cs typeface="新宋体" panose="02010609030101010101" charset="-122"/>
                <a:sym typeface="+mn-ea"/>
              </a:rPr>
              <a:t>22</a:t>
            </a:r>
            <a:r>
              <a:rPr sz="2400" dirty="0">
                <a:latin typeface="Times New Roman" panose="02020603050405020304" charset="0"/>
                <a:ea typeface="楷体" panose="02010609060101010101" charset="-122"/>
                <a:cs typeface="新宋体" panose="02010609030101010101" charset="-122"/>
                <a:sym typeface="+mn-ea"/>
              </a:rPr>
              <a:t>5, 0.</a:t>
            </a:r>
            <a:r>
              <a:rPr lang="en-US" sz="2400" dirty="0">
                <a:latin typeface="Times New Roman" panose="02020603050405020304" charset="0"/>
                <a:ea typeface="楷体" panose="02010609060101010101" charset="-122"/>
                <a:cs typeface="新宋体" panose="02010609030101010101" charset="-122"/>
                <a:sym typeface="+mn-ea"/>
              </a:rPr>
              <a:t>2</a:t>
            </a:r>
            <a:r>
              <a:rPr sz="2400" dirty="0">
                <a:latin typeface="Times New Roman" panose="02020603050405020304" charset="0"/>
                <a:ea typeface="楷体" panose="02010609060101010101" charset="-122"/>
                <a:cs typeface="新宋体" panose="02010609030101010101" charset="-122"/>
                <a:sym typeface="+mn-ea"/>
              </a:rPr>
              <a:t>5)</a:t>
            </a:r>
            <a:endParaRPr lang="zh-CN" sz="2400" dirty="0">
              <a:solidFill>
                <a:srgbClr val="FF0000"/>
              </a:solidFill>
              <a:latin typeface="Times New Roman" panose="02020603050405020304" charset="0"/>
              <a:ea typeface="楷体" panose="02010609060101010101" charset="-122"/>
              <a:cs typeface="新宋体" panose="02010609030101010101" charset="-122"/>
              <a:sym typeface="+mn-ea"/>
            </a:endParaRPr>
          </a:p>
        </p:txBody>
      </p:sp>
      <p:sp>
        <p:nvSpPr>
          <p:cNvPr id="18" name="文本框 17"/>
          <p:cNvSpPr txBox="1"/>
          <p:nvPr/>
        </p:nvSpPr>
        <p:spPr>
          <a:xfrm>
            <a:off x="978535" y="1735455"/>
            <a:ext cx="329247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算术编码</a:t>
            </a: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3" name="文本框 12"/>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32510" y="2360295"/>
            <a:ext cx="9578340" cy="1424940"/>
          </a:xfrm>
          <a:prstGeom prst="rect">
            <a:avLst/>
          </a:prstGeom>
        </p:spPr>
        <p:txBody>
          <a:bodyPr vert="horz" wrap="square" lIns="0" tIns="0" rIns="0" bIns="0" rtlCol="0">
            <a:spAutoFit/>
          </a:bodyPr>
          <a:lstStyle/>
          <a:p>
            <a:pPr marL="457200" lvl="1" indent="-443230">
              <a:lnSpc>
                <a:spcPct val="130000"/>
              </a:lnSpc>
            </a:pP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第</a:t>
            </a: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4</a:t>
            </a: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次迭代，因为第三个</a:t>
            </a: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字符为</a:t>
            </a: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B</a:t>
            </a:r>
            <a:r>
              <a:rPr lang="zh-CN" altLang="en-US" sz="2400" dirty="0">
                <a:solidFill>
                  <a:srgbClr val="FF0000"/>
                </a:solidFill>
                <a:latin typeface="Times New Roman" panose="02020603050405020304" charset="0"/>
                <a:ea typeface="楷体" panose="02010609060101010101" charset="-122"/>
                <a:cs typeface="新宋体" panose="02010609030101010101" charset="-122"/>
                <a:sym typeface="+mn-ea"/>
              </a:rPr>
              <a:t>，压缩在</a:t>
            </a:r>
            <a:r>
              <a:rPr sz="2400" dirty="0">
                <a:solidFill>
                  <a:srgbClr val="FF0000"/>
                </a:solidFill>
                <a:latin typeface="Times New Roman" panose="02020603050405020304" charset="0"/>
                <a:ea typeface="楷体" panose="02010609060101010101" charset="-122"/>
                <a:cs typeface="新宋体" panose="02010609030101010101" charset="-122"/>
                <a:sym typeface="+mn-ea"/>
              </a:rPr>
              <a:t>[0</a:t>
            </a:r>
            <a:r>
              <a:rPr lang="en-US" sz="2400" dirty="0">
                <a:solidFill>
                  <a:srgbClr val="FF0000"/>
                </a:solidFill>
                <a:latin typeface="Times New Roman" panose="02020603050405020304" charset="0"/>
                <a:ea typeface="楷体" panose="02010609060101010101" charset="-122"/>
                <a:cs typeface="新宋体" panose="02010609030101010101" charset="-122"/>
                <a:sym typeface="+mn-ea"/>
              </a:rPr>
              <a:t>.125</a:t>
            </a:r>
            <a:r>
              <a:rPr sz="2400" dirty="0">
                <a:solidFill>
                  <a:srgbClr val="FF0000"/>
                </a:solidFill>
                <a:latin typeface="Times New Roman" panose="02020603050405020304" charset="0"/>
                <a:ea typeface="楷体" panose="02010609060101010101" charset="-122"/>
                <a:cs typeface="新宋体" panose="02010609030101010101" charset="-122"/>
                <a:sym typeface="+mn-ea"/>
              </a:rPr>
              <a:t>, 0.</a:t>
            </a:r>
            <a:r>
              <a:rPr lang="en-US" sz="2400" dirty="0">
                <a:solidFill>
                  <a:srgbClr val="FF0000"/>
                </a:solidFill>
                <a:latin typeface="Times New Roman" panose="02020603050405020304" charset="0"/>
                <a:ea typeface="楷体" panose="02010609060101010101" charset="-122"/>
                <a:cs typeface="新宋体" panose="02010609030101010101" charset="-122"/>
                <a:sym typeface="+mn-ea"/>
              </a:rPr>
              <a:t>22</a:t>
            </a:r>
            <a:r>
              <a:rPr sz="2400" dirty="0">
                <a:solidFill>
                  <a:srgbClr val="FF0000"/>
                </a:solidFill>
                <a:latin typeface="Times New Roman" panose="02020603050405020304" charset="0"/>
                <a:ea typeface="楷体" panose="02010609060101010101" charset="-122"/>
                <a:cs typeface="新宋体" panose="02010609030101010101" charset="-122"/>
                <a:sym typeface="+mn-ea"/>
              </a:rPr>
              <a:t>5)</a:t>
            </a:r>
            <a:r>
              <a:rPr lang="zh-CN" sz="2400" dirty="0">
                <a:solidFill>
                  <a:srgbClr val="FF0000"/>
                </a:solidFill>
                <a:latin typeface="Times New Roman" panose="02020603050405020304" charset="0"/>
                <a:ea typeface="楷体" panose="02010609060101010101" charset="-122"/>
                <a:cs typeface="新宋体" panose="02010609030101010101" charset="-122"/>
                <a:sym typeface="+mn-ea"/>
              </a:rPr>
              <a:t>新区域：</a:t>
            </a:r>
          </a:p>
          <a:p>
            <a:pPr marL="457200" lvl="1" indent="-443230">
              <a:lnSpc>
                <a:spcPct val="130000"/>
              </a:lnSpc>
            </a:pPr>
            <a:r>
              <a:rPr lang="en-US" altLang="zh-CN" sz="2400" dirty="0">
                <a:solidFill>
                  <a:srgbClr val="FF0000"/>
                </a:solidFill>
                <a:latin typeface="Times New Roman" panose="02020603050405020304" charset="0"/>
                <a:ea typeface="楷体" panose="02010609060101010101" charset="-122"/>
                <a:cs typeface="新宋体" panose="02010609030101010101" charset="-122"/>
                <a:sym typeface="+mn-ea"/>
              </a:rPr>
              <a:t>	</a:t>
            </a:r>
            <a:r>
              <a:rPr sz="2400" dirty="0">
                <a:latin typeface="Times New Roman" panose="02020603050405020304" charset="0"/>
                <a:ea typeface="楷体" panose="02010609060101010101" charset="-122"/>
                <a:cs typeface="新宋体" panose="02010609030101010101" charset="-122"/>
                <a:sym typeface="+mn-ea"/>
              </a:rPr>
              <a:t>A:[0.125, 0.175), B:[0.175, 0.215), C:[0.215, 0.225)</a:t>
            </a:r>
          </a:p>
          <a:p>
            <a:pPr marL="457200" lvl="1" indent="-443230">
              <a:lnSpc>
                <a:spcPct val="130000"/>
              </a:lnSpc>
            </a:pPr>
            <a:r>
              <a:rPr lang="zh-CN" altLang="en-US" sz="2400" dirty="0">
                <a:latin typeface="Times New Roman" panose="02020603050405020304" charset="0"/>
                <a:ea typeface="楷体" panose="02010609060101010101" charset="-122"/>
                <a:cs typeface="新宋体" panose="02010609030101010101" charset="-122"/>
                <a:sym typeface="+mn-ea"/>
              </a:rPr>
              <a:t>持续迭代：</a:t>
            </a:r>
          </a:p>
        </p:txBody>
      </p:sp>
      <p:sp>
        <p:nvSpPr>
          <p:cNvPr id="18" name="文本框 17"/>
          <p:cNvSpPr txBox="1"/>
          <p:nvPr/>
        </p:nvSpPr>
        <p:spPr>
          <a:xfrm>
            <a:off x="978535" y="1735455"/>
            <a:ext cx="329247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算术编码</a:t>
            </a: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3" name="文本框 12"/>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2" name="文本框 1"/>
          <p:cNvSpPr txBox="1"/>
          <p:nvPr/>
        </p:nvSpPr>
        <p:spPr>
          <a:xfrm>
            <a:off x="2583180" y="3385185"/>
            <a:ext cx="7378065" cy="3779520"/>
          </a:xfrm>
          <a:prstGeom prst="rect">
            <a:avLst/>
          </a:prstGeom>
          <a:noFill/>
        </p:spPr>
        <p:txBody>
          <a:bodyPr wrap="square" rtlCol="0" anchor="t">
            <a:spAutoFit/>
          </a:bodyPr>
          <a:lstStyle/>
          <a:p>
            <a:r>
              <a:rPr lang="zh-CN" altLang="en-US" sz="2200">
                <a:latin typeface="Times New Roman" panose="02020603050405020304" charset="0"/>
                <a:ea typeface="楷体" panose="02010609060101010101" charset="-122"/>
              </a:rPr>
              <a:t>当前字符	当前目标区间</a:t>
            </a:r>
          </a:p>
          <a:p>
            <a:r>
              <a:rPr lang="zh-CN" altLang="en-US" sz="2200">
                <a:latin typeface="Times New Roman" panose="02020603050405020304" charset="0"/>
                <a:ea typeface="楷体" panose="02010609060101010101" charset="-122"/>
              </a:rPr>
              <a:t>A</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 0.5)</a:t>
            </a:r>
          </a:p>
          <a:p>
            <a:r>
              <a:rPr lang="zh-CN" altLang="en-US" sz="2200">
                <a:latin typeface="Times New Roman" panose="02020603050405020304" charset="0"/>
                <a:ea typeface="楷体" panose="02010609060101010101" charset="-122"/>
              </a:rPr>
              <a:t>A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 0.25)</a:t>
            </a:r>
          </a:p>
          <a:p>
            <a:r>
              <a:rPr lang="zh-CN" altLang="en-US" sz="2200">
                <a:latin typeface="Times New Roman" panose="02020603050405020304" charset="0"/>
                <a:ea typeface="楷体" panose="02010609060101010101" charset="-122"/>
              </a:rPr>
              <a:t>B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[0.125, 0.225)</a:t>
            </a:r>
          </a:p>
          <a:p>
            <a:r>
              <a:rPr lang="zh-CN" altLang="en-US" sz="2200">
                <a:latin typeface="Times New Roman" panose="02020603050405020304" charset="0"/>
                <a:ea typeface="楷体" panose="02010609060101010101" charset="-122"/>
              </a:rPr>
              <a:t>A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[0.125, 0.175)</a:t>
            </a:r>
          </a:p>
          <a:p>
            <a:r>
              <a:rPr lang="zh-CN" altLang="en-US" sz="2200">
                <a:latin typeface="Times New Roman" panose="02020603050405020304" charset="0"/>
                <a:ea typeface="楷体" panose="02010609060101010101" charset="-122"/>
              </a:rPr>
              <a:t>B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[0.15, 0.17)</a:t>
            </a:r>
          </a:p>
          <a:p>
            <a:r>
              <a:rPr lang="zh-CN" altLang="en-US" sz="2200">
                <a:latin typeface="Times New Roman" panose="02020603050405020304" charset="0"/>
                <a:ea typeface="楷体" panose="02010609060101010101" charset="-122"/>
              </a:rPr>
              <a:t>C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[0.168, 0.17)</a:t>
            </a:r>
          </a:p>
          <a:p>
            <a:r>
              <a:rPr lang="zh-CN" altLang="en-US" sz="2200">
                <a:latin typeface="Times New Roman" panose="02020603050405020304" charset="0"/>
                <a:ea typeface="楷体" panose="02010609060101010101" charset="-122"/>
              </a:rPr>
              <a:t>A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[0.168, 0.169)</a:t>
            </a:r>
          </a:p>
          <a:p>
            <a:r>
              <a:rPr lang="zh-CN" altLang="en-US" sz="2200">
                <a:latin typeface="Times New Roman" panose="02020603050405020304" charset="0"/>
                <a:ea typeface="楷体" panose="02010609060101010101" charset="-122"/>
              </a:rPr>
              <a:t>B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[0.1685, 0.1689)</a:t>
            </a:r>
          </a:p>
          <a:p>
            <a:r>
              <a:rPr lang="zh-CN" altLang="en-US" sz="2200">
                <a:latin typeface="Times New Roman" panose="02020603050405020304" charset="0"/>
                <a:ea typeface="楷体" panose="02010609060101010101" charset="-122"/>
              </a:rPr>
              <a:t>A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[0.1685, 0.1687)</a:t>
            </a:r>
          </a:p>
          <a:p>
            <a:r>
              <a:rPr lang="zh-CN" altLang="en-US" sz="2200">
                <a:latin typeface="Times New Roman" panose="02020603050405020304" charset="0"/>
                <a:ea typeface="楷体" panose="02010609060101010101" charset="-122"/>
              </a:rPr>
              <a:t>B	</a:t>
            </a:r>
            <a:r>
              <a:rPr lang="en-US" altLang="zh-CN" sz="2200">
                <a:latin typeface="Times New Roman" panose="02020603050405020304" charset="0"/>
                <a:ea typeface="楷体" panose="02010609060101010101" charset="-122"/>
              </a:rPr>
              <a:t>	</a:t>
            </a:r>
            <a:r>
              <a:rPr lang="zh-CN" altLang="en-US" sz="2200">
                <a:latin typeface="Times New Roman" panose="02020603050405020304" charset="0"/>
                <a:ea typeface="楷体" panose="02010609060101010101" charset="-122"/>
              </a:rPr>
              <a:t>[0.1686, 0.16868)</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978535" y="1735455"/>
            <a:ext cx="3292475" cy="518160"/>
          </a:xfrm>
          <a:prstGeom prst="rect">
            <a:avLst/>
          </a:prstGeom>
          <a:noFill/>
        </p:spPr>
        <p:txBody>
          <a:bodyPr wrap="square" rtlCol="0">
            <a:spAutoFit/>
          </a:bodyPr>
          <a:lstStyle/>
          <a:p>
            <a:pPr lvl="0" algn="l"/>
            <a:r>
              <a:rPr lang="zh-CN" sz="2800" spc="-15" dirty="0">
                <a:solidFill>
                  <a:srgbClr val="120EB2"/>
                </a:solidFill>
                <a:latin typeface="楷体" panose="02010609060101010101" charset="-122"/>
                <a:ea typeface="楷体" panose="02010609060101010101" charset="-122"/>
                <a:cs typeface="新宋体" panose="02010609030101010101" charset="-122"/>
                <a:sym typeface="+mn-ea"/>
              </a:rPr>
              <a:t>算术编码</a:t>
            </a: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3" name="文本框 12"/>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2" name="文本框 1"/>
          <p:cNvSpPr txBox="1"/>
          <p:nvPr/>
        </p:nvSpPr>
        <p:spPr>
          <a:xfrm>
            <a:off x="895350" y="2318385"/>
            <a:ext cx="9634220" cy="4053417"/>
          </a:xfrm>
          <a:prstGeom prst="rect">
            <a:avLst/>
          </a:prstGeom>
          <a:noFill/>
        </p:spPr>
        <p:txBody>
          <a:bodyPr wrap="square" rtlCol="0" anchor="t">
            <a:spAutoFit/>
          </a:bodyPr>
          <a:lstStyle/>
          <a:p>
            <a:pPr>
              <a:lnSpc>
                <a:spcPct val="110000"/>
              </a:lnSpc>
            </a:pPr>
            <a:r>
              <a:rPr lang="zh-CN" altLang="en-US" sz="2800">
                <a:latin typeface="Times New Roman" panose="02020603050405020304" charset="0"/>
                <a:ea typeface="楷体" panose="02010609060101010101" charset="-122"/>
              </a:rPr>
              <a:t>最终的目标区间为：[0.1686, 0.16868)，任意选一个小数，便可以作为最终的编码小数</a:t>
            </a:r>
            <a:r>
              <a:rPr lang="zh-CN" altLang="en-US" sz="2800" smtClean="0">
                <a:latin typeface="Times New Roman" panose="02020603050405020304" charset="0"/>
                <a:ea typeface="楷体" panose="02010609060101010101" charset="-122"/>
              </a:rPr>
              <a:t>。计算机</a:t>
            </a:r>
            <a:r>
              <a:rPr lang="zh-CN" altLang="en-US" sz="2800">
                <a:latin typeface="Times New Roman" panose="02020603050405020304" charset="0"/>
                <a:ea typeface="楷体" panose="02010609060101010101" charset="-122"/>
              </a:rPr>
              <a:t>只能识别 0 和 1，所以再将小数转成二进制。</a:t>
            </a:r>
          </a:p>
          <a:p>
            <a:pPr>
              <a:lnSpc>
                <a:spcPct val="110000"/>
              </a:lnSpc>
            </a:pPr>
            <a:endParaRPr lang="zh-CN" altLang="en-US" sz="1000">
              <a:latin typeface="Times New Roman" panose="02020603050405020304" charset="0"/>
              <a:ea typeface="楷体" panose="02010609060101010101" charset="-122"/>
            </a:endParaRPr>
          </a:p>
          <a:p>
            <a:pPr>
              <a:lnSpc>
                <a:spcPct val="110000"/>
              </a:lnSpc>
            </a:pPr>
            <a:r>
              <a:rPr lang="zh-CN" altLang="en-US" sz="2800">
                <a:latin typeface="Times New Roman" panose="02020603050405020304" charset="0"/>
                <a:ea typeface="楷体" panose="02010609060101010101" charset="-122"/>
              </a:rPr>
              <a:t>进行最短压缩，从 [0.1686, 0.16868) 选一个</a:t>
            </a:r>
            <a:r>
              <a:rPr lang="zh-CN" altLang="en-US" sz="2800" b="1" u="sng">
                <a:solidFill>
                  <a:srgbClr val="FF0000"/>
                </a:solidFill>
                <a:latin typeface="Times New Roman" panose="02020603050405020304" charset="0"/>
                <a:ea typeface="楷体" panose="02010609060101010101" charset="-122"/>
              </a:rPr>
              <a:t>二进制表示最短的小数</a:t>
            </a:r>
            <a:r>
              <a:rPr lang="zh-CN" altLang="en-US" sz="2800">
                <a:latin typeface="Times New Roman" panose="02020603050405020304" charset="0"/>
                <a:ea typeface="楷体" panose="02010609060101010101" charset="-122"/>
              </a:rPr>
              <a:t>。选定 0.1686</a:t>
            </a:r>
            <a:r>
              <a:rPr lang="zh-CN" altLang="en-US" sz="2800">
                <a:solidFill>
                  <a:srgbClr val="FF0000"/>
                </a:solidFill>
                <a:latin typeface="Times New Roman" panose="02020603050405020304" charset="0"/>
                <a:ea typeface="楷体" panose="02010609060101010101" charset="-122"/>
              </a:rPr>
              <a:t>4013671875</a:t>
            </a:r>
            <a:r>
              <a:rPr lang="zh-CN" altLang="en-US" sz="2800">
                <a:latin typeface="Times New Roman" panose="02020603050405020304" charset="0"/>
                <a:ea typeface="楷体" panose="02010609060101010101" charset="-122"/>
              </a:rPr>
              <a:t>，二进制为：0.00101011001011，去掉整数位 0 以及小数点后，最终的二进制编码为 00101011001011，bit 长度为 14 位，比哈夫曼编码要更短 1 位。</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22350" y="2395855"/>
            <a:ext cx="9371965" cy="4119880"/>
          </a:xfrm>
          <a:prstGeom prst="rect">
            <a:avLst/>
          </a:prstGeom>
        </p:spPr>
        <p:txBody>
          <a:bodyPr vert="horz" wrap="square" lIns="0" tIns="0" rIns="0" bIns="0" rtlCol="0">
            <a:spAutoFit/>
          </a:bodyPr>
          <a:lstStyle/>
          <a:p>
            <a:pPr marL="12700" defTabSz="0">
              <a:lnSpc>
                <a:spcPct val="130000"/>
              </a:lnSpc>
              <a:tabLst>
                <a:tab pos="469265" algn="l"/>
              </a:tabLst>
            </a:pPr>
            <a:r>
              <a:rPr sz="2600" spc="-5" dirty="0">
                <a:latin typeface="Times New Roman" panose="02020603050405020304" charset="0"/>
                <a:ea typeface="楷体" panose="02010609060101010101" charset="-122"/>
                <a:cs typeface="新宋体" panose="02010609030101010101" charset="-122"/>
              </a:rPr>
              <a:t>将原始数据中的重复字符串建立一个字串表，然后用该重复字串在字串表中的</a:t>
            </a:r>
            <a:r>
              <a:rPr sz="2600" b="1" u="sng" spc="-5" dirty="0">
                <a:solidFill>
                  <a:srgbClr val="FF0000"/>
                </a:solidFill>
                <a:effectLst/>
                <a:latin typeface="Times New Roman" panose="02020603050405020304" charset="0"/>
                <a:ea typeface="楷体" panose="02010609060101010101" charset="-122"/>
                <a:cs typeface="新宋体" panose="02010609030101010101" charset="-122"/>
              </a:rPr>
              <a:t>索引替代</a:t>
            </a:r>
            <a:r>
              <a:rPr sz="2600" spc="-5" dirty="0">
                <a:latin typeface="Times New Roman" panose="02020603050405020304" charset="0"/>
                <a:ea typeface="楷体" panose="02010609060101010101" charset="-122"/>
                <a:cs typeface="新宋体" panose="02010609030101010101" charset="-122"/>
              </a:rPr>
              <a:t>原始数据达到压缩的目的</a:t>
            </a:r>
            <a:r>
              <a:rPr lang="zh-CN" sz="2600" spc="-5" dirty="0">
                <a:latin typeface="Times New Roman" panose="02020603050405020304" charset="0"/>
                <a:ea typeface="楷体" panose="02010609060101010101" charset="-122"/>
                <a:cs typeface="新宋体" panose="02010609030101010101" charset="-122"/>
              </a:rPr>
              <a:t>。</a:t>
            </a:r>
          </a:p>
          <a:p>
            <a:pPr marL="12700" defTabSz="0">
              <a:lnSpc>
                <a:spcPct val="130000"/>
              </a:lnSpc>
              <a:tabLst>
                <a:tab pos="469265" algn="l"/>
              </a:tabLst>
            </a:pPr>
            <a:r>
              <a:rPr sz="2600" spc="-5" dirty="0">
                <a:latin typeface="Times New Roman" panose="02020603050405020304" charset="0"/>
                <a:ea typeface="楷体" panose="02010609060101010101" charset="-122"/>
                <a:cs typeface="新宋体" panose="02010609030101010101" charset="-122"/>
              </a:rPr>
              <a:t>一个由8位组成的文件可以被编成12位的代码。在2</a:t>
            </a:r>
            <a:r>
              <a:rPr lang="en-US" sz="2600" spc="-5" baseline="30000" dirty="0">
                <a:latin typeface="Times New Roman" panose="02020603050405020304" charset="0"/>
                <a:ea typeface="楷体" panose="02010609060101010101" charset="-122"/>
                <a:cs typeface="新宋体" panose="02010609030101010101" charset="-122"/>
              </a:rPr>
              <a:t>12</a:t>
            </a:r>
            <a:r>
              <a:rPr sz="2600" spc="-5" dirty="0">
                <a:latin typeface="Times New Roman" panose="02020603050405020304" charset="0"/>
                <a:ea typeface="楷体" panose="02010609060101010101" charset="-122"/>
                <a:cs typeface="新宋体" panose="02010609030101010101" charset="-122"/>
              </a:rPr>
              <a:t>＝4096个可能的代码中，2</a:t>
            </a:r>
            <a:r>
              <a:rPr sz="2600" spc="-7" baseline="23000" dirty="0">
                <a:latin typeface="Times New Roman" panose="02020603050405020304" charset="0"/>
                <a:ea typeface="楷体" panose="02010609060101010101" charset="-122"/>
                <a:cs typeface="新宋体" panose="02010609030101010101" charset="-122"/>
              </a:rPr>
              <a:t>8</a:t>
            </a:r>
            <a:r>
              <a:rPr sz="2600" spc="-5" dirty="0">
                <a:latin typeface="Times New Roman" panose="02020603050405020304" charset="0"/>
                <a:ea typeface="楷体" panose="02010609060101010101" charset="-122"/>
                <a:cs typeface="新宋体" panose="02010609030101010101" charset="-122"/>
              </a:rPr>
              <a:t>＝256个代表所由可能的单个字符(8位)，剩下的 3840个代码分配给压缩过程中出现的字符串</a:t>
            </a:r>
            <a:r>
              <a:rPr lang="zh-CN" sz="2600" spc="-5" dirty="0">
                <a:latin typeface="Times New Roman" panose="02020603050405020304" charset="0"/>
                <a:ea typeface="楷体" panose="02010609060101010101" charset="-122"/>
                <a:cs typeface="新宋体" panose="02010609030101010101" charset="-122"/>
              </a:rPr>
              <a:t>。</a:t>
            </a:r>
          </a:p>
          <a:p>
            <a:pPr marL="12700" defTabSz="0">
              <a:lnSpc>
                <a:spcPct val="130000"/>
              </a:lnSpc>
              <a:tabLst>
                <a:tab pos="469265" algn="l"/>
              </a:tabLst>
            </a:pPr>
            <a:r>
              <a:rPr lang="zh-CN" sz="2600" spc="-5" dirty="0">
                <a:latin typeface="Times New Roman" panose="02020603050405020304" charset="0"/>
                <a:ea typeface="楷体" panose="02010609060101010101" charset="-122"/>
                <a:cs typeface="新宋体" panose="02010609030101010101" charset="-122"/>
              </a:rPr>
              <a:t>例如：ABABAB，标记</a:t>
            </a:r>
            <a:r>
              <a:rPr lang="en-US" altLang="zh-CN" sz="2600" spc="-5" dirty="0">
                <a:latin typeface="Times New Roman" panose="02020603050405020304" charset="0"/>
                <a:ea typeface="楷体" panose="02010609060101010101" charset="-122"/>
                <a:cs typeface="新宋体" panose="02010609030101010101" charset="-122"/>
              </a:rPr>
              <a:t>AB</a:t>
            </a:r>
            <a:r>
              <a:rPr lang="zh-CN" altLang="en-US" sz="2600" spc="-5" dirty="0">
                <a:latin typeface="Times New Roman" panose="02020603050405020304" charset="0"/>
                <a:ea typeface="楷体" panose="02010609060101010101" charset="-122"/>
                <a:cs typeface="新宋体" panose="02010609030101010101" charset="-122"/>
              </a:rPr>
              <a:t>的情形下</a:t>
            </a:r>
          </a:p>
          <a:p>
            <a:pPr marL="12700" defTabSz="0">
              <a:lnSpc>
                <a:spcPct val="130000"/>
              </a:lnSpc>
              <a:tabLst>
                <a:tab pos="469265" algn="l"/>
              </a:tabLst>
            </a:pPr>
            <a:r>
              <a:rPr lang="zh-CN" sz="2600" spc="-5" dirty="0">
                <a:latin typeface="Times New Roman" panose="02020603050405020304" charset="0"/>
                <a:ea typeface="楷体" panose="02010609060101010101" charset="-122"/>
                <a:cs typeface="新宋体" panose="02010609030101010101" charset="-122"/>
              </a:rPr>
              <a:t>表示为：</a:t>
            </a:r>
            <a:r>
              <a:rPr lang="en-US" altLang="zh-CN" sz="2600" spc="-5" dirty="0">
                <a:latin typeface="Times New Roman" panose="02020603050405020304" charset="0"/>
                <a:ea typeface="楷体" panose="02010609060101010101" charset="-122"/>
                <a:cs typeface="新宋体" panose="02010609030101010101" charset="-122"/>
              </a:rPr>
              <a:t>AB22</a:t>
            </a:r>
            <a:r>
              <a:rPr lang="zh-CN" altLang="en-US" sz="2600" spc="-5" dirty="0">
                <a:latin typeface="Times New Roman" panose="02020603050405020304" charset="0"/>
                <a:ea typeface="楷体" panose="02010609060101010101" charset="-122"/>
                <a:cs typeface="新宋体" panose="02010609030101010101" charset="-122"/>
              </a:rPr>
              <a:t>，</a:t>
            </a:r>
            <a:r>
              <a:rPr lang="en-US" altLang="zh-CN" sz="2600" spc="-5" dirty="0">
                <a:latin typeface="Times New Roman" panose="02020603050405020304" charset="0"/>
                <a:ea typeface="楷体" panose="02010609060101010101" charset="-122"/>
                <a:cs typeface="新宋体" panose="02010609030101010101" charset="-122"/>
              </a:rPr>
              <a:t>2</a:t>
            </a:r>
            <a:r>
              <a:rPr lang="zh-CN" altLang="en-US" sz="2600" spc="-5" dirty="0">
                <a:latin typeface="Times New Roman" panose="02020603050405020304" charset="0"/>
                <a:ea typeface="楷体" panose="02010609060101010101" charset="-122"/>
                <a:cs typeface="新宋体" panose="02010609030101010101" charset="-122"/>
              </a:rPr>
              <a:t>称为记号，如果此时定义</a:t>
            </a:r>
            <a:r>
              <a:rPr lang="en-US" altLang="zh-CN" sz="2600" spc="-5" dirty="0">
                <a:latin typeface="Times New Roman" panose="02020603050405020304" charset="0"/>
                <a:ea typeface="楷体" panose="02010609060101010101" charset="-122"/>
                <a:cs typeface="新宋体" panose="02010609030101010101" charset="-122"/>
              </a:rPr>
              <a:t>A</a:t>
            </a:r>
            <a:r>
              <a:rPr lang="zh-CN" altLang="en-US" sz="2600" spc="-5" dirty="0">
                <a:latin typeface="Times New Roman" panose="02020603050405020304" charset="0"/>
                <a:ea typeface="楷体" panose="02010609060101010101" charset="-122"/>
                <a:cs typeface="新宋体" panose="02010609030101010101" charset="-122"/>
              </a:rPr>
              <a:t>是</a:t>
            </a:r>
            <a:r>
              <a:rPr lang="en-US" altLang="zh-CN" sz="2600" spc="-5" dirty="0">
                <a:latin typeface="Times New Roman" panose="02020603050405020304" charset="0"/>
                <a:ea typeface="楷体" panose="02010609060101010101" charset="-122"/>
                <a:cs typeface="新宋体" panose="02010609030101010101" charset="-122"/>
              </a:rPr>
              <a:t>0</a:t>
            </a:r>
            <a:r>
              <a:rPr lang="zh-CN" altLang="en-US" sz="2600" spc="-5" dirty="0">
                <a:latin typeface="Times New Roman" panose="02020603050405020304" charset="0"/>
                <a:ea typeface="楷体" panose="02010609060101010101" charset="-122"/>
                <a:cs typeface="新宋体" panose="02010609030101010101" charset="-122"/>
              </a:rPr>
              <a:t>，</a:t>
            </a:r>
            <a:r>
              <a:rPr lang="en-US" altLang="zh-CN" sz="2600" spc="-5" dirty="0">
                <a:latin typeface="Times New Roman" panose="02020603050405020304" charset="0"/>
                <a:ea typeface="楷体" panose="02010609060101010101" charset="-122"/>
                <a:cs typeface="新宋体" panose="02010609030101010101" charset="-122"/>
              </a:rPr>
              <a:t>B</a:t>
            </a:r>
            <a:r>
              <a:rPr lang="zh-CN" altLang="en-US" sz="2600" spc="-5" dirty="0">
                <a:latin typeface="Times New Roman" panose="02020603050405020304" charset="0"/>
                <a:ea typeface="楷体" panose="02010609060101010101" charset="-122"/>
                <a:cs typeface="新宋体" panose="02010609030101010101" charset="-122"/>
              </a:rPr>
              <a:t>是</a:t>
            </a:r>
            <a:r>
              <a:rPr lang="en-US" altLang="zh-CN" sz="2600" spc="-5" dirty="0">
                <a:latin typeface="Times New Roman" panose="02020603050405020304" charset="0"/>
                <a:ea typeface="楷体" panose="02010609060101010101" charset="-122"/>
                <a:cs typeface="新宋体" panose="02010609030101010101" charset="-122"/>
              </a:rPr>
              <a:t>1</a:t>
            </a:r>
          </a:p>
          <a:p>
            <a:pPr marL="12700" defTabSz="0">
              <a:lnSpc>
                <a:spcPct val="130000"/>
              </a:lnSpc>
              <a:tabLst>
                <a:tab pos="469265" algn="l"/>
              </a:tabLst>
            </a:pPr>
            <a:r>
              <a:rPr lang="zh-CN" altLang="en-US" sz="2600" spc="-5" dirty="0">
                <a:latin typeface="Times New Roman" panose="02020603050405020304" charset="0"/>
                <a:ea typeface="楷体" panose="02010609060101010101" charset="-122"/>
                <a:cs typeface="新宋体" panose="02010609030101010101" charset="-122"/>
              </a:rPr>
              <a:t>表示为：</a:t>
            </a:r>
            <a:r>
              <a:rPr lang="en-US" altLang="zh-CN" sz="2600" spc="-5" dirty="0">
                <a:latin typeface="Times New Roman" panose="02020603050405020304" charset="0"/>
                <a:ea typeface="楷体" panose="02010609060101010101" charset="-122"/>
                <a:cs typeface="新宋体" panose="02010609030101010101" charset="-122"/>
              </a:rPr>
              <a:t>0122</a:t>
            </a: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8" name="文本框 7"/>
          <p:cNvSpPr txBox="1"/>
          <p:nvPr/>
        </p:nvSpPr>
        <p:spPr>
          <a:xfrm>
            <a:off x="1022350" y="1250950"/>
            <a:ext cx="6664325" cy="567690"/>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sp>
        <p:nvSpPr>
          <p:cNvPr id="16" name="文本框 15"/>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1" name="文本框 10"/>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8.4.2 LZW编码：消除像素间冗余</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27100" y="2332355"/>
            <a:ext cx="9406255" cy="3582670"/>
          </a:xfrm>
          <a:prstGeom prst="rect">
            <a:avLst/>
          </a:prstGeom>
        </p:spPr>
        <p:txBody>
          <a:bodyPr vert="horz" wrap="square" lIns="0" tIns="0" rIns="0" bIns="0" rtlCol="0">
            <a:spAutoFit/>
          </a:bodyPr>
          <a:lstStyle/>
          <a:p>
            <a:pPr marL="355600" indent="-342900" defTabSz="0">
              <a:lnSpc>
                <a:spcPct val="120000"/>
              </a:lnSpc>
              <a:buFont typeface="Arial" panose="020B0604020202020204" pitchFamily="34" charset="0"/>
              <a:buChar char="•"/>
              <a:tabLst>
                <a:tab pos="469265" algn="l"/>
              </a:tabLst>
            </a:pPr>
            <a:r>
              <a:rPr sz="2800" spc="-5" dirty="0">
                <a:latin typeface="Times New Roman" panose="02020603050405020304" charset="0"/>
                <a:ea typeface="楷体" panose="02010609060101010101" charset="-122"/>
                <a:cs typeface="新宋体" panose="02010609030101010101" charset="-122"/>
              </a:rPr>
              <a:t>当表中没有的字符串第一次出现时，它就被原样保存，同时将分配给它的</a:t>
            </a:r>
            <a:r>
              <a:rPr sz="2800" b="1" spc="-5" dirty="0">
                <a:solidFill>
                  <a:srgbClr val="FF0000"/>
                </a:solidFill>
                <a:latin typeface="Times New Roman" panose="02020603050405020304" charset="0"/>
                <a:ea typeface="楷体" panose="02010609060101010101" charset="-122"/>
                <a:cs typeface="新宋体" panose="02010609030101010101" charset="-122"/>
              </a:rPr>
              <a:t>代码</a:t>
            </a:r>
            <a:r>
              <a:rPr sz="2800" spc="-5" dirty="0">
                <a:latin typeface="Times New Roman" panose="02020603050405020304" charset="0"/>
                <a:ea typeface="楷体" panose="02010609060101010101" charset="-122"/>
                <a:cs typeface="新宋体" panose="02010609030101010101" charset="-122"/>
              </a:rPr>
              <a:t>也保存</a:t>
            </a:r>
            <a:r>
              <a:rPr sz="2000" spc="25" dirty="0">
                <a:solidFill>
                  <a:srgbClr val="EE2B0A"/>
                </a:solidFill>
                <a:latin typeface="Times New Roman" panose="02020603050405020304" charset="0"/>
                <a:ea typeface="楷体" panose="02010609060101010101" charset="-122"/>
                <a:cs typeface="Times New Roman" panose="02020603050405020304"/>
              </a:rPr>
              <a:t> </a:t>
            </a:r>
            <a:r>
              <a:rPr sz="2800" spc="-5" dirty="0">
                <a:latin typeface="Times New Roman" panose="02020603050405020304" charset="0"/>
                <a:ea typeface="楷体" panose="02010609060101010101" charset="-122"/>
                <a:cs typeface="新宋体" panose="02010609030101010101" charset="-122"/>
              </a:rPr>
              <a:t>，当这个串再次出现时，只将它的代码保存，这就去掉文件冗余信息</a:t>
            </a:r>
            <a:r>
              <a:rPr lang="zh-CN" sz="2800" spc="-5" dirty="0">
                <a:latin typeface="Times New Roman" panose="02020603050405020304" charset="0"/>
                <a:ea typeface="楷体" panose="02010609060101010101" charset="-122"/>
                <a:cs typeface="新宋体" panose="02010609030101010101" charset="-122"/>
              </a:rPr>
              <a:t>。</a:t>
            </a:r>
          </a:p>
          <a:p>
            <a:pPr marL="355600" indent="-342900" defTabSz="0">
              <a:lnSpc>
                <a:spcPct val="120000"/>
              </a:lnSpc>
              <a:buFont typeface="Arial" panose="020B0604020202020204" pitchFamily="34" charset="0"/>
              <a:buChar char="•"/>
              <a:tabLst>
                <a:tab pos="469265" algn="l"/>
              </a:tabLst>
            </a:pPr>
            <a:r>
              <a:rPr sz="2800" spc="-5" dirty="0">
                <a:latin typeface="Times New Roman" panose="02020603050405020304" charset="0"/>
                <a:ea typeface="楷体" panose="02010609060101010101" charset="-122"/>
                <a:cs typeface="新宋体" panose="02010609030101010101" charset="-122"/>
              </a:rPr>
              <a:t>不但字符串表是在压缩过程中动态生成，而且字符串表也不必保存在压缩文件里，因为解压缩算法可以由压缩文件中的信息重构</a:t>
            </a:r>
            <a:r>
              <a:rPr lang="zh-CN" sz="2800" spc="-5" dirty="0">
                <a:latin typeface="Times New Roman" panose="02020603050405020304" charset="0"/>
                <a:ea typeface="楷体" panose="02010609060101010101" charset="-122"/>
                <a:cs typeface="新宋体" panose="02010609030101010101" charset="-122"/>
              </a:rPr>
              <a:t>。</a:t>
            </a:r>
          </a:p>
          <a:p>
            <a:pPr marL="355600" indent="-342900" defTabSz="0">
              <a:lnSpc>
                <a:spcPct val="120000"/>
              </a:lnSpc>
              <a:buFont typeface="Arial" panose="020B0604020202020204" pitchFamily="34" charset="0"/>
              <a:buChar char="•"/>
              <a:tabLst>
                <a:tab pos="469265" algn="l"/>
              </a:tabLst>
            </a:pPr>
            <a:r>
              <a:rPr sz="2800" spc="-5" dirty="0">
                <a:latin typeface="Times New Roman" panose="02020603050405020304" charset="0"/>
                <a:ea typeface="楷体" panose="02010609060101010101" charset="-122"/>
                <a:cs typeface="新宋体" panose="02010609030101010101" charset="-122"/>
              </a:rPr>
              <a:t>使用LZW的文件格式包括GIF，TIFF和PDF等。</a:t>
            </a:r>
            <a:endParaRPr sz="2800">
              <a:latin typeface="Times New Roman" panose="02020603050405020304" charset="0"/>
              <a:ea typeface="楷体" panose="02010609060101010101" charset="-122"/>
              <a:cs typeface="新宋体" panose="02010609030101010101" charset="-122"/>
            </a:endParaRPr>
          </a:p>
        </p:txBody>
      </p:sp>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6" name="文本框 15"/>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7" name="文本框 6"/>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8.4.2 LZW编码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73403" y="2530347"/>
            <a:ext cx="3503929" cy="418465"/>
          </a:xfrm>
          <a:prstGeom prst="rect">
            <a:avLst/>
          </a:prstGeom>
        </p:spPr>
        <p:txBody>
          <a:bodyPr vert="horz" wrap="square" lIns="0" tIns="0" rIns="0" bIns="0" rtlCol="0">
            <a:spAutoFit/>
          </a:bodyPr>
          <a:lstStyle/>
          <a:p>
            <a:pPr marL="469900" indent="-457200" defTabSz="0">
              <a:lnSpc>
                <a:spcPts val="3295"/>
              </a:lnSpc>
              <a:buFont typeface="Arial" panose="020B0604020202020204" pitchFamily="34" charset="0"/>
              <a:buChar char="•"/>
              <a:tabLst>
                <a:tab pos="469265" algn="l"/>
              </a:tabLst>
            </a:pPr>
            <a:r>
              <a:rPr sz="2800" spc="-5" dirty="0">
                <a:latin typeface="Times New Roman" panose="02020603050405020304" charset="0"/>
                <a:cs typeface="新宋体" panose="02010609030101010101" charset="-122"/>
              </a:rPr>
              <a:t>一个4×4、8位图像</a:t>
            </a:r>
          </a:p>
        </p:txBody>
      </p:sp>
      <p:sp>
        <p:nvSpPr>
          <p:cNvPr id="6" name="object 6"/>
          <p:cNvSpPr txBox="1"/>
          <p:nvPr/>
        </p:nvSpPr>
        <p:spPr>
          <a:xfrm>
            <a:off x="1055623" y="4296917"/>
            <a:ext cx="3503929" cy="418465"/>
          </a:xfrm>
          <a:prstGeom prst="rect">
            <a:avLst/>
          </a:prstGeom>
        </p:spPr>
        <p:txBody>
          <a:bodyPr vert="horz" wrap="square" lIns="0" tIns="0" rIns="0" bIns="0" rtlCol="0">
            <a:spAutoFit/>
          </a:bodyPr>
          <a:lstStyle/>
          <a:p>
            <a:pPr marL="355600" indent="-342900" defTabSz="0">
              <a:lnSpc>
                <a:spcPts val="3295"/>
              </a:lnSpc>
              <a:buFont typeface="Arial" panose="020B0604020202020204" pitchFamily="34" charset="0"/>
              <a:buChar char="•"/>
              <a:tabLst>
                <a:tab pos="469265" algn="l"/>
              </a:tabLst>
            </a:pPr>
            <a:r>
              <a:rPr sz="2800" spc="-5" dirty="0">
                <a:latin typeface="Times New Roman" panose="02020603050405020304" charset="0"/>
                <a:cs typeface="新宋体" panose="02010609030101010101" charset="-122"/>
              </a:rPr>
              <a:t>一个512字节的字典</a:t>
            </a:r>
          </a:p>
        </p:txBody>
      </p:sp>
      <p:graphicFrame>
        <p:nvGraphicFramePr>
          <p:cNvPr id="8" name="object 8"/>
          <p:cNvGraphicFramePr>
            <a:graphicFrameLocks noGrp="1"/>
          </p:cNvGraphicFramePr>
          <p:nvPr>
            <p:extLst>
              <p:ext uri="{D42A27DB-BD31-4B8C-83A1-F6EECF244321}">
                <p14:modId xmlns:p14="http://schemas.microsoft.com/office/powerpoint/2010/main" val="3045301891"/>
              </p:ext>
            </p:extLst>
          </p:nvPr>
        </p:nvGraphicFramePr>
        <p:xfrm>
          <a:off x="4711700" y="2125828"/>
          <a:ext cx="2316965" cy="1524882"/>
        </p:xfrm>
        <a:graphic>
          <a:graphicData uri="http://schemas.openxmlformats.org/drawingml/2006/table">
            <a:tbl>
              <a:tblPr firstRow="1" bandRow="1">
                <a:tableStyleId>{2D5ABB26-0587-4C30-8999-92F81FD0307C}</a:tableStyleId>
              </a:tblPr>
              <a:tblGrid>
                <a:gridCol w="448377">
                  <a:extLst>
                    <a:ext uri="{9D8B030D-6E8A-4147-A177-3AD203B41FA5}">
                      <a16:colId xmlns:a16="http://schemas.microsoft.com/office/drawing/2014/main" val="20000"/>
                    </a:ext>
                  </a:extLst>
                </a:gridCol>
                <a:gridCol w="587501">
                  <a:extLst>
                    <a:ext uri="{9D8B030D-6E8A-4147-A177-3AD203B41FA5}">
                      <a16:colId xmlns:a16="http://schemas.microsoft.com/office/drawing/2014/main" val="20001"/>
                    </a:ext>
                  </a:extLst>
                </a:gridCol>
                <a:gridCol w="710565">
                  <a:extLst>
                    <a:ext uri="{9D8B030D-6E8A-4147-A177-3AD203B41FA5}">
                      <a16:colId xmlns:a16="http://schemas.microsoft.com/office/drawing/2014/main" val="20002"/>
                    </a:ext>
                  </a:extLst>
                </a:gridCol>
                <a:gridCol w="570522">
                  <a:extLst>
                    <a:ext uri="{9D8B030D-6E8A-4147-A177-3AD203B41FA5}">
                      <a16:colId xmlns:a16="http://schemas.microsoft.com/office/drawing/2014/main" val="20003"/>
                    </a:ext>
                  </a:extLst>
                </a:gridCol>
              </a:tblGrid>
              <a:tr h="381067">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0"/>
                  </a:ext>
                </a:extLst>
              </a:tr>
              <a:tr h="380993">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1"/>
                  </a:ext>
                </a:extLst>
              </a:tr>
              <a:tr h="381374">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2"/>
                  </a:ext>
                </a:extLst>
              </a:tr>
              <a:tr h="381448">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2699549586"/>
              </p:ext>
            </p:extLst>
          </p:nvPr>
        </p:nvGraphicFramePr>
        <p:xfrm>
          <a:off x="4577156" y="4352607"/>
          <a:ext cx="3384803" cy="3182107"/>
        </p:xfrm>
        <a:graphic>
          <a:graphicData uri="http://schemas.openxmlformats.org/drawingml/2006/table">
            <a:tbl>
              <a:tblPr firstRow="1" bandRow="1">
                <a:tableStyleId>{2D5ABB26-0587-4C30-8999-92F81FD0307C}</a:tableStyleId>
              </a:tblPr>
              <a:tblGrid>
                <a:gridCol w="1692401">
                  <a:extLst>
                    <a:ext uri="{9D8B030D-6E8A-4147-A177-3AD203B41FA5}">
                      <a16:colId xmlns:a16="http://schemas.microsoft.com/office/drawing/2014/main" val="20000"/>
                    </a:ext>
                  </a:extLst>
                </a:gridCol>
                <a:gridCol w="1692402">
                  <a:extLst>
                    <a:ext uri="{9D8B030D-6E8A-4147-A177-3AD203B41FA5}">
                      <a16:colId xmlns:a16="http://schemas.microsoft.com/office/drawing/2014/main" val="20001"/>
                    </a:ext>
                  </a:extLst>
                </a:gridCol>
              </a:tblGrid>
              <a:tr h="415290">
                <a:tc>
                  <a:txBody>
                    <a:bodyPr/>
                    <a:lstStyle/>
                    <a:p>
                      <a:pPr marR="1270" algn="ctr">
                        <a:lnSpc>
                          <a:spcPct val="100000"/>
                        </a:lnSpc>
                        <a:spcBef>
                          <a:spcPts val="315"/>
                        </a:spcBef>
                      </a:pPr>
                      <a:r>
                        <a:rPr sz="1800" dirty="0">
                          <a:latin typeface="Times New Roman" panose="02020603050405020304" charset="0"/>
                          <a:cs typeface="新宋体" panose="02010609030101010101" charset="-122"/>
                        </a:rPr>
                        <a:t>字典位置</a:t>
                      </a: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985" algn="ctr" defTabSz="0">
                        <a:lnSpc>
                          <a:spcPct val="100000"/>
                        </a:lnSpc>
                        <a:spcBef>
                          <a:spcPts val="315"/>
                        </a:spcBef>
                        <a:tabLst>
                          <a:tab pos="514350" algn="l"/>
                        </a:tabLst>
                      </a:pPr>
                      <a:r>
                        <a:rPr sz="1800" dirty="0">
                          <a:latin typeface="Times New Roman" panose="02020603050405020304" charset="0"/>
                          <a:cs typeface="新宋体" panose="02010609030101010101" charset="-122"/>
                        </a:rPr>
                        <a:t>条	目</a:t>
                      </a: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5477">
                <a:tc>
                  <a:txBody>
                    <a:bodyPr/>
                    <a:lstStyle/>
                    <a:p>
                      <a:pPr marR="635" algn="ctr">
                        <a:lnSpc>
                          <a:spcPct val="100000"/>
                        </a:lnSpc>
                        <a:spcBef>
                          <a:spcPts val="380"/>
                        </a:spcBef>
                      </a:pPr>
                      <a:r>
                        <a:rPr sz="1800" dirty="0">
                          <a:latin typeface="Times New Roman" panose="02020603050405020304" charset="0"/>
                          <a:cs typeface="新宋体" panose="02010609030101010101" charset="-122"/>
                        </a:rPr>
                        <a:t>0</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380"/>
                        </a:spcBef>
                      </a:pPr>
                      <a:r>
                        <a:rPr sz="1800" dirty="0">
                          <a:latin typeface="Times New Roman" panose="02020603050405020304" charset="0"/>
                          <a:cs typeface="新宋体" panose="02010609030101010101" charset="-122"/>
                        </a:rPr>
                        <a:t>0</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5477">
                <a:tc>
                  <a:txBody>
                    <a:bodyPr/>
                    <a:lstStyle/>
                    <a:p>
                      <a:pPr marR="635" algn="ctr">
                        <a:lnSpc>
                          <a:spcPct val="100000"/>
                        </a:lnSpc>
                        <a:spcBef>
                          <a:spcPts val="375"/>
                        </a:spcBef>
                      </a:pPr>
                      <a:r>
                        <a:rPr sz="1800" dirty="0">
                          <a:latin typeface="Times New Roman" panose="02020603050405020304" charset="0"/>
                          <a:cs typeface="新宋体" panose="02010609030101010101" charset="-122"/>
                        </a:rPr>
                        <a:t>1</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375"/>
                        </a:spcBef>
                      </a:pPr>
                      <a:r>
                        <a:rPr sz="1800" dirty="0">
                          <a:latin typeface="Times New Roman" panose="02020603050405020304" charset="0"/>
                          <a:cs typeface="新宋体" panose="02010609030101010101" charset="-122"/>
                        </a:rPr>
                        <a:t>1</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94715">
                <a:tc>
                  <a:txBody>
                    <a:bodyPr/>
                    <a:lstStyle/>
                    <a:p>
                      <a:pPr algn="ctr">
                        <a:lnSpc>
                          <a:spcPct val="100000"/>
                        </a:lnSpc>
                        <a:spcBef>
                          <a:spcPts val="235"/>
                        </a:spcBef>
                      </a:pPr>
                      <a:r>
                        <a:rPr sz="1800" dirty="0">
                          <a:latin typeface="Times New Roman" panose="02020603050405020304" charset="0"/>
                          <a:cs typeface="Times New Roman" panose="02020603050405020304"/>
                        </a:rPr>
                        <a:t>…</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35"/>
                        </a:spcBef>
                      </a:pPr>
                      <a:r>
                        <a:rPr sz="1800" dirty="0">
                          <a:latin typeface="Times New Roman" panose="02020603050405020304" charset="0"/>
                          <a:cs typeface="Times New Roman" panose="02020603050405020304"/>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5477">
                <a:tc>
                  <a:txBody>
                    <a:bodyPr/>
                    <a:lstStyle/>
                    <a:p>
                      <a:pPr algn="ctr">
                        <a:lnSpc>
                          <a:spcPct val="100000"/>
                        </a:lnSpc>
                        <a:spcBef>
                          <a:spcPts val="380"/>
                        </a:spcBef>
                      </a:pPr>
                      <a:r>
                        <a:rPr sz="1800" dirty="0">
                          <a:latin typeface="Times New Roman" panose="02020603050405020304" charset="0"/>
                          <a:cs typeface="新宋体" panose="02010609030101010101" charset="-122"/>
                        </a:rPr>
                        <a:t>255</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380"/>
                        </a:spcBef>
                      </a:pPr>
                      <a:r>
                        <a:rPr sz="1800" dirty="0">
                          <a:latin typeface="Times New Roman" panose="02020603050405020304" charset="0"/>
                          <a:cs typeface="新宋体" panose="02010609030101010101" charset="-122"/>
                        </a:rPr>
                        <a:t>255</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95477">
                <a:tc>
                  <a:txBody>
                    <a:bodyPr/>
                    <a:lstStyle/>
                    <a:p>
                      <a:pPr algn="ctr">
                        <a:lnSpc>
                          <a:spcPct val="100000"/>
                        </a:lnSpc>
                        <a:spcBef>
                          <a:spcPts val="380"/>
                        </a:spcBef>
                      </a:pPr>
                      <a:r>
                        <a:rPr sz="1800" b="1" dirty="0">
                          <a:solidFill>
                            <a:srgbClr val="FF0000"/>
                          </a:solidFill>
                          <a:latin typeface="Times New Roman" panose="02020603050405020304" charset="0"/>
                          <a:cs typeface="新宋体" panose="02010609030101010101" charset="-122"/>
                        </a:rPr>
                        <a:t>256</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40"/>
                        </a:spcBef>
                      </a:pPr>
                      <a:r>
                        <a:rPr sz="1800" b="1" dirty="0">
                          <a:solidFill>
                            <a:srgbClr val="FF0000"/>
                          </a:solidFill>
                          <a:latin typeface="Times New Roman" panose="02020603050405020304" charset="0"/>
                          <a:cs typeface="Times New Roman" panose="02020603050405020304"/>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478">
                <a:tc>
                  <a:txBody>
                    <a:bodyPr/>
                    <a:lstStyle/>
                    <a:p>
                      <a:pPr algn="ctr">
                        <a:lnSpc>
                          <a:spcPct val="100000"/>
                        </a:lnSpc>
                        <a:spcBef>
                          <a:spcPts val="235"/>
                        </a:spcBef>
                      </a:pPr>
                      <a:r>
                        <a:rPr sz="1800" b="1" dirty="0">
                          <a:solidFill>
                            <a:srgbClr val="FF0000"/>
                          </a:solidFill>
                          <a:latin typeface="Times New Roman" panose="02020603050405020304" charset="0"/>
                          <a:cs typeface="Times New Roman" panose="02020603050405020304"/>
                        </a:rPr>
                        <a:t>…</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35"/>
                        </a:spcBef>
                      </a:pPr>
                      <a:r>
                        <a:rPr sz="1800" b="1" dirty="0">
                          <a:solidFill>
                            <a:srgbClr val="FF0000"/>
                          </a:solidFill>
                          <a:latin typeface="Times New Roman" panose="02020603050405020304" charset="0"/>
                          <a:cs typeface="Times New Roman" panose="02020603050405020304"/>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94716">
                <a:tc>
                  <a:txBody>
                    <a:bodyPr/>
                    <a:lstStyle/>
                    <a:p>
                      <a:pPr algn="ctr">
                        <a:lnSpc>
                          <a:spcPct val="100000"/>
                        </a:lnSpc>
                        <a:spcBef>
                          <a:spcPts val="375"/>
                        </a:spcBef>
                      </a:pPr>
                      <a:r>
                        <a:rPr sz="1800" b="1" dirty="0">
                          <a:solidFill>
                            <a:srgbClr val="FF0000"/>
                          </a:solidFill>
                          <a:latin typeface="Times New Roman" panose="02020603050405020304" charset="0"/>
                          <a:cs typeface="新宋体" panose="02010609030101010101" charset="-122"/>
                        </a:rPr>
                        <a:t>511</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985" algn="ctr">
                        <a:lnSpc>
                          <a:spcPct val="100000"/>
                        </a:lnSpc>
                        <a:spcBef>
                          <a:spcPts val="235"/>
                        </a:spcBef>
                      </a:pPr>
                      <a:r>
                        <a:rPr sz="1800" b="1" dirty="0">
                          <a:solidFill>
                            <a:srgbClr val="FF0000"/>
                          </a:solidFill>
                          <a:latin typeface="Times New Roman" panose="02020603050405020304" charset="0"/>
                          <a:cs typeface="Times New Roman" panose="02020603050405020304"/>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bl>
          </a:graphicData>
        </a:graphic>
      </p:graphicFrame>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6" name="文本框 15"/>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0" name="文本框 9"/>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LZW编码实例分析</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2700" y="-2222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6" name="文本框 15"/>
          <p:cNvSpPr txBox="1"/>
          <p:nvPr/>
        </p:nvSpPr>
        <p:spPr>
          <a:xfrm>
            <a:off x="895350" y="112395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0" name="文本框 9"/>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LZW编码实例分析</a:t>
            </a:r>
          </a:p>
        </p:txBody>
      </p:sp>
      <p:graphicFrame>
        <p:nvGraphicFramePr>
          <p:cNvPr id="3" name="object 8"/>
          <p:cNvGraphicFramePr>
            <a:graphicFrameLocks noGrp="1"/>
          </p:cNvGraphicFramePr>
          <p:nvPr>
            <p:extLst>
              <p:ext uri="{D42A27DB-BD31-4B8C-83A1-F6EECF244321}">
                <p14:modId xmlns:p14="http://schemas.microsoft.com/office/powerpoint/2010/main" val="2368603945"/>
              </p:ext>
            </p:extLst>
          </p:nvPr>
        </p:nvGraphicFramePr>
        <p:xfrm>
          <a:off x="6024879" y="523737"/>
          <a:ext cx="2316965" cy="1532509"/>
        </p:xfrm>
        <a:graphic>
          <a:graphicData uri="http://schemas.openxmlformats.org/drawingml/2006/table">
            <a:tbl>
              <a:tblPr firstRow="1" bandRow="1">
                <a:tableStyleId>{2D5ABB26-0587-4C30-8999-92F81FD0307C}</a:tableStyleId>
              </a:tblPr>
              <a:tblGrid>
                <a:gridCol w="448377">
                  <a:extLst>
                    <a:ext uri="{9D8B030D-6E8A-4147-A177-3AD203B41FA5}">
                      <a16:colId xmlns:a16="http://schemas.microsoft.com/office/drawing/2014/main" val="20000"/>
                    </a:ext>
                  </a:extLst>
                </a:gridCol>
                <a:gridCol w="587501">
                  <a:extLst>
                    <a:ext uri="{9D8B030D-6E8A-4147-A177-3AD203B41FA5}">
                      <a16:colId xmlns:a16="http://schemas.microsoft.com/office/drawing/2014/main" val="20001"/>
                    </a:ext>
                  </a:extLst>
                </a:gridCol>
                <a:gridCol w="710565">
                  <a:extLst>
                    <a:ext uri="{9D8B030D-6E8A-4147-A177-3AD203B41FA5}">
                      <a16:colId xmlns:a16="http://schemas.microsoft.com/office/drawing/2014/main" val="20002"/>
                    </a:ext>
                  </a:extLst>
                </a:gridCol>
                <a:gridCol w="570522">
                  <a:extLst>
                    <a:ext uri="{9D8B030D-6E8A-4147-A177-3AD203B41FA5}">
                      <a16:colId xmlns:a16="http://schemas.microsoft.com/office/drawing/2014/main" val="20003"/>
                    </a:ext>
                  </a:extLst>
                </a:gridCol>
              </a:tblGrid>
              <a:tr h="381067">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lang="en-US" sz="2400" b="1" dirty="0">
                          <a:solidFill>
                            <a:srgbClr val="120EB2"/>
                          </a:solidFill>
                          <a:latin typeface="Times New Roman" panose="02020603050405020304" charset="0"/>
                          <a:cs typeface="Times New Roman" panose="02020603050405020304"/>
                        </a:rPr>
                        <a:t> </a:t>
                      </a: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0"/>
                  </a:ext>
                </a:extLst>
              </a:tr>
              <a:tr h="388620">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lang="en-US" sz="2400" b="1" dirty="0">
                          <a:solidFill>
                            <a:srgbClr val="120EB2"/>
                          </a:solidFill>
                          <a:latin typeface="Times New Roman" panose="02020603050405020304" charset="0"/>
                          <a:cs typeface="Times New Roman" panose="02020603050405020304"/>
                        </a:rPr>
                        <a:t> </a:t>
                      </a: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1"/>
                  </a:ext>
                </a:extLst>
              </a:tr>
              <a:tr h="381374">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lang="en-US" sz="2400" b="1" dirty="0">
                          <a:solidFill>
                            <a:srgbClr val="120EB2"/>
                          </a:solidFill>
                          <a:latin typeface="Times New Roman" panose="02020603050405020304" charset="0"/>
                          <a:cs typeface="Times New Roman" panose="02020603050405020304"/>
                        </a:rPr>
                        <a:t> </a:t>
                      </a: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2"/>
                  </a:ext>
                </a:extLst>
              </a:tr>
              <a:tr h="381448">
                <a:tc>
                  <a:txBody>
                    <a:bodyPr/>
                    <a:lstStyle/>
                    <a:p>
                      <a:pPr marL="22225">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R="153670" algn="r">
                        <a:lnSpc>
                          <a:spcPct val="100000"/>
                        </a:lnSpc>
                        <a:spcBef>
                          <a:spcPts val="110"/>
                        </a:spcBef>
                      </a:pPr>
                      <a:r>
                        <a:rPr sz="2400" b="1" dirty="0">
                          <a:solidFill>
                            <a:srgbClr val="120EB2"/>
                          </a:solidFill>
                          <a:latin typeface="Times New Roman" panose="02020603050405020304" charset="0"/>
                          <a:cs typeface="Times New Roman" panose="02020603050405020304"/>
                        </a:rPr>
                        <a:t>39</a:t>
                      </a:r>
                    </a:p>
                  </a:txBody>
                  <a:tcPr marL="0" marR="0" marT="0" marB="0"/>
                </a:tc>
                <a:tc>
                  <a:txBody>
                    <a:bodyPr/>
                    <a:lstStyle/>
                    <a:p>
                      <a:pPr marL="161290">
                        <a:lnSpc>
                          <a:spcPct val="100000"/>
                        </a:lnSpc>
                        <a:spcBef>
                          <a:spcPts val="110"/>
                        </a:spcBef>
                      </a:pPr>
                      <a:r>
                        <a:rPr lang="en-US" sz="2400" b="1" dirty="0">
                          <a:solidFill>
                            <a:srgbClr val="120EB2"/>
                          </a:solidFill>
                          <a:latin typeface="Times New Roman" panose="02020603050405020304" charset="0"/>
                          <a:cs typeface="Times New Roman" panose="02020603050405020304"/>
                        </a:rPr>
                        <a:t> </a:t>
                      </a:r>
                      <a:r>
                        <a:rPr sz="2400" b="1" dirty="0">
                          <a:solidFill>
                            <a:srgbClr val="120EB2"/>
                          </a:solidFill>
                          <a:latin typeface="Times New Roman" panose="02020603050405020304" charset="0"/>
                          <a:cs typeface="Times New Roman" panose="02020603050405020304"/>
                        </a:rPr>
                        <a:t>126</a:t>
                      </a:r>
                    </a:p>
                  </a:txBody>
                  <a:tcPr marL="0" marR="0" marT="0" marB="0"/>
                </a:tc>
                <a:tc>
                  <a:txBody>
                    <a:bodyPr/>
                    <a:lstStyle/>
                    <a:p>
                      <a:pPr marR="14605" algn="r">
                        <a:lnSpc>
                          <a:spcPct val="100000"/>
                        </a:lnSpc>
                        <a:spcBef>
                          <a:spcPts val="110"/>
                        </a:spcBef>
                      </a:pPr>
                      <a:r>
                        <a:rPr sz="2400" b="1" dirty="0">
                          <a:solidFill>
                            <a:srgbClr val="120EB2"/>
                          </a:solidFill>
                          <a:latin typeface="Times New Roman" panose="02020603050405020304" charset="0"/>
                          <a:cs typeface="Times New Roman" panose="02020603050405020304"/>
                        </a:rPr>
                        <a:t>126</a:t>
                      </a:r>
                    </a:p>
                  </a:txBody>
                  <a:tcPr marL="0" marR="0" marT="0" marB="0"/>
                </a:tc>
                <a:extLst>
                  <a:ext uri="{0D108BD9-81ED-4DB2-BD59-A6C34878D82A}">
                    <a16:rowId xmlns:a16="http://schemas.microsoft.com/office/drawing/2014/main" val="10003"/>
                  </a:ext>
                </a:extLst>
              </a:tr>
            </a:tbl>
          </a:graphicData>
        </a:graphic>
      </p:graphicFrame>
      <p:sp>
        <p:nvSpPr>
          <p:cNvPr id="6" name="object 6"/>
          <p:cNvSpPr/>
          <p:nvPr/>
        </p:nvSpPr>
        <p:spPr>
          <a:xfrm>
            <a:off x="1469021" y="2373122"/>
            <a:ext cx="6861047" cy="4897373"/>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sp>
        <p:nvSpPr>
          <p:cNvPr id="7" name="object 7"/>
          <p:cNvSpPr/>
          <p:nvPr/>
        </p:nvSpPr>
        <p:spPr>
          <a:xfrm>
            <a:off x="2208161" y="4532376"/>
            <a:ext cx="4032885" cy="215900"/>
          </a:xfrm>
          <a:custGeom>
            <a:avLst/>
            <a:gdLst/>
            <a:ahLst/>
            <a:cxnLst/>
            <a:rect l="l" t="t" r="r" b="b"/>
            <a:pathLst>
              <a:path w="4032884" h="215900">
                <a:moveTo>
                  <a:pt x="0" y="215646"/>
                </a:moveTo>
                <a:lnTo>
                  <a:pt x="4032504"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8" name="object 8"/>
          <p:cNvSpPr/>
          <p:nvPr/>
        </p:nvSpPr>
        <p:spPr>
          <a:xfrm>
            <a:off x="2281313" y="5035296"/>
            <a:ext cx="3816350" cy="215900"/>
          </a:xfrm>
          <a:custGeom>
            <a:avLst/>
            <a:gdLst/>
            <a:ahLst/>
            <a:cxnLst/>
            <a:rect l="l" t="t" r="r" b="b"/>
            <a:pathLst>
              <a:path w="3816350" h="215900">
                <a:moveTo>
                  <a:pt x="0" y="215645"/>
                </a:moveTo>
                <a:lnTo>
                  <a:pt x="3816096"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9" name="object 9"/>
          <p:cNvSpPr/>
          <p:nvPr/>
        </p:nvSpPr>
        <p:spPr>
          <a:xfrm>
            <a:off x="2208161" y="5395721"/>
            <a:ext cx="3961129" cy="287655"/>
          </a:xfrm>
          <a:custGeom>
            <a:avLst/>
            <a:gdLst/>
            <a:ahLst/>
            <a:cxnLst/>
            <a:rect l="l" t="t" r="r" b="b"/>
            <a:pathLst>
              <a:path w="3961129" h="287654">
                <a:moveTo>
                  <a:pt x="0" y="287274"/>
                </a:moveTo>
                <a:lnTo>
                  <a:pt x="3960876"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4" name="object 10"/>
          <p:cNvSpPr/>
          <p:nvPr/>
        </p:nvSpPr>
        <p:spPr>
          <a:xfrm>
            <a:off x="2424569" y="5611367"/>
            <a:ext cx="3600450" cy="288925"/>
          </a:xfrm>
          <a:custGeom>
            <a:avLst/>
            <a:gdLst/>
            <a:ahLst/>
            <a:cxnLst/>
            <a:rect l="l" t="t" r="r" b="b"/>
            <a:pathLst>
              <a:path w="3600450" h="288925">
                <a:moveTo>
                  <a:pt x="0" y="288797"/>
                </a:moveTo>
                <a:lnTo>
                  <a:pt x="3600450"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11" name="object 11"/>
          <p:cNvSpPr/>
          <p:nvPr/>
        </p:nvSpPr>
        <p:spPr>
          <a:xfrm>
            <a:off x="2281313" y="6116573"/>
            <a:ext cx="3959860" cy="215900"/>
          </a:xfrm>
          <a:custGeom>
            <a:avLst/>
            <a:gdLst/>
            <a:ahLst/>
            <a:cxnLst/>
            <a:rect l="l" t="t" r="r" b="b"/>
            <a:pathLst>
              <a:path w="3959859" h="215900">
                <a:moveTo>
                  <a:pt x="0" y="215646"/>
                </a:moveTo>
                <a:lnTo>
                  <a:pt x="3959352"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12" name="object 12"/>
          <p:cNvSpPr txBox="1"/>
          <p:nvPr/>
        </p:nvSpPr>
        <p:spPr>
          <a:xfrm>
            <a:off x="6075565" y="4400041"/>
            <a:ext cx="940435" cy="2253615"/>
          </a:xfrm>
          <a:prstGeom prst="rect">
            <a:avLst/>
          </a:prstGeom>
        </p:spPr>
        <p:txBody>
          <a:bodyPr vert="horz" wrap="square" lIns="0" tIns="0" rIns="0" bIns="0" rtlCol="0">
            <a:spAutoFit/>
          </a:bodyPr>
          <a:lstStyle/>
          <a:p>
            <a:pPr algn="ctr">
              <a:lnSpc>
                <a:spcPct val="100000"/>
              </a:lnSpc>
            </a:pPr>
            <a:r>
              <a:rPr sz="1600" b="1" spc="-10" dirty="0">
                <a:solidFill>
                  <a:srgbClr val="EE2B0A"/>
                </a:solidFill>
                <a:latin typeface="Times New Roman" panose="02020603050405020304" charset="0"/>
                <a:cs typeface="新宋体" panose="02010609030101010101" charset="-122"/>
              </a:rPr>
              <a:t>39-39</a:t>
            </a:r>
            <a:endParaRPr sz="1600">
              <a:latin typeface="Times New Roman" panose="02020603050405020304" charset="0"/>
              <a:cs typeface="新宋体" panose="02010609030101010101" charset="-122"/>
            </a:endParaRPr>
          </a:p>
          <a:p>
            <a:pPr>
              <a:lnSpc>
                <a:spcPct val="100000"/>
              </a:lnSpc>
              <a:spcBef>
                <a:spcPts val="10"/>
              </a:spcBef>
            </a:pPr>
            <a:endParaRPr sz="1550">
              <a:latin typeface="Times New Roman" panose="02020603050405020304" charset="0"/>
              <a:cs typeface="Times New Roman" panose="02020603050405020304"/>
            </a:endParaRPr>
          </a:p>
          <a:p>
            <a:pPr marR="52705" algn="ctr">
              <a:lnSpc>
                <a:spcPct val="100000"/>
              </a:lnSpc>
            </a:pPr>
            <a:r>
              <a:rPr sz="1600" b="1" spc="-15" dirty="0">
                <a:solidFill>
                  <a:srgbClr val="EE2B0A"/>
                </a:solidFill>
                <a:latin typeface="Times New Roman" panose="02020603050405020304" charset="0"/>
                <a:cs typeface="新宋体" panose="02010609030101010101" charset="-122"/>
              </a:rPr>
              <a:t>126-126</a:t>
            </a:r>
            <a:endParaRPr sz="1600">
              <a:latin typeface="Times New Roman" panose="02020603050405020304" charset="0"/>
              <a:cs typeface="新宋体" panose="02010609030101010101" charset="-122"/>
            </a:endParaRPr>
          </a:p>
          <a:p>
            <a:pPr marR="55245" algn="ctr">
              <a:lnSpc>
                <a:spcPts val="1900"/>
              </a:lnSpc>
              <a:spcBef>
                <a:spcPts val="915"/>
              </a:spcBef>
            </a:pPr>
            <a:r>
              <a:rPr sz="1600" b="1" spc="-10" dirty="0">
                <a:solidFill>
                  <a:srgbClr val="EE2B0A"/>
                </a:solidFill>
                <a:latin typeface="Times New Roman" panose="02020603050405020304" charset="0"/>
                <a:cs typeface="新宋体" panose="02010609030101010101" charset="-122"/>
              </a:rPr>
              <a:t>39-39</a:t>
            </a:r>
            <a:endParaRPr sz="1600">
              <a:latin typeface="Times New Roman" panose="02020603050405020304" charset="0"/>
              <a:cs typeface="新宋体" panose="02010609030101010101" charset="-122"/>
            </a:endParaRPr>
          </a:p>
          <a:p>
            <a:pPr algn="ctr">
              <a:lnSpc>
                <a:spcPts val="1900"/>
              </a:lnSpc>
            </a:pPr>
            <a:r>
              <a:rPr sz="1600" b="1" spc="-15" dirty="0">
                <a:solidFill>
                  <a:srgbClr val="EE2B0A"/>
                </a:solidFill>
                <a:latin typeface="Times New Roman" panose="02020603050405020304" charset="0"/>
                <a:cs typeface="新宋体" panose="02010609030101010101" charset="-122"/>
              </a:rPr>
              <a:t>39-39-126</a:t>
            </a:r>
            <a:endParaRPr sz="1600">
              <a:latin typeface="Times New Roman" panose="02020603050405020304" charset="0"/>
              <a:cs typeface="新宋体" panose="02010609030101010101" charset="-122"/>
            </a:endParaRPr>
          </a:p>
          <a:p>
            <a:pPr>
              <a:lnSpc>
                <a:spcPct val="100000"/>
              </a:lnSpc>
              <a:spcBef>
                <a:spcPts val="35"/>
              </a:spcBef>
            </a:pPr>
            <a:endParaRPr sz="1750">
              <a:latin typeface="Times New Roman" panose="02020603050405020304" charset="0"/>
              <a:cs typeface="Times New Roman" panose="02020603050405020304"/>
            </a:endParaRPr>
          </a:p>
          <a:p>
            <a:pPr marL="55880" algn="ctr">
              <a:lnSpc>
                <a:spcPct val="100000"/>
              </a:lnSpc>
            </a:pPr>
            <a:r>
              <a:rPr sz="1600" b="1" spc="-15" dirty="0">
                <a:solidFill>
                  <a:srgbClr val="EE2B0A"/>
                </a:solidFill>
                <a:latin typeface="Times New Roman" panose="02020603050405020304" charset="0"/>
                <a:cs typeface="新宋体" panose="02010609030101010101" charset="-122"/>
              </a:rPr>
              <a:t>126-39</a:t>
            </a:r>
            <a:endParaRPr sz="1600">
              <a:latin typeface="Times New Roman" panose="02020603050405020304" charset="0"/>
              <a:cs typeface="新宋体" panose="02010609030101010101" charset="-122"/>
            </a:endParaRPr>
          </a:p>
          <a:p>
            <a:pPr>
              <a:lnSpc>
                <a:spcPct val="100000"/>
              </a:lnSpc>
              <a:spcBef>
                <a:spcPts val="55"/>
              </a:spcBef>
            </a:pPr>
            <a:endParaRPr sz="1250">
              <a:latin typeface="Times New Roman" panose="02020603050405020304" charset="0"/>
              <a:cs typeface="Times New Roman" panose="02020603050405020304"/>
            </a:endParaRPr>
          </a:p>
          <a:p>
            <a:pPr marL="266065">
              <a:lnSpc>
                <a:spcPct val="100000"/>
              </a:lnSpc>
            </a:pPr>
            <a:r>
              <a:rPr sz="1600" b="1" spc="-15" dirty="0">
                <a:solidFill>
                  <a:srgbClr val="EE2B0A"/>
                </a:solidFill>
                <a:latin typeface="Times New Roman" panose="02020603050405020304" charset="0"/>
                <a:cs typeface="新宋体" panose="02010609030101010101" charset="-122"/>
              </a:rPr>
              <a:t>39-126</a:t>
            </a:r>
            <a:endParaRPr sz="1600">
              <a:latin typeface="Times New Roman" panose="02020603050405020304" charset="0"/>
              <a:cs typeface="新宋体" panose="02010609030101010101" charset="-122"/>
            </a:endParaRPr>
          </a:p>
        </p:txBody>
      </p:sp>
      <p:sp>
        <p:nvSpPr>
          <p:cNvPr id="13" name="object 13"/>
          <p:cNvSpPr/>
          <p:nvPr/>
        </p:nvSpPr>
        <p:spPr>
          <a:xfrm>
            <a:off x="2281313" y="6547865"/>
            <a:ext cx="4032885" cy="216535"/>
          </a:xfrm>
          <a:custGeom>
            <a:avLst/>
            <a:gdLst/>
            <a:ahLst/>
            <a:cxnLst/>
            <a:rect l="l" t="t" r="r" b="b"/>
            <a:pathLst>
              <a:path w="4032884" h="216535">
                <a:moveTo>
                  <a:pt x="0" y="216408"/>
                </a:moveTo>
                <a:lnTo>
                  <a:pt x="4032504" y="0"/>
                </a:lnTo>
              </a:path>
            </a:pathLst>
          </a:custGeom>
          <a:ln w="9525">
            <a:solidFill>
              <a:srgbClr val="EE2B0A"/>
            </a:solidFill>
          </a:ln>
        </p:spPr>
        <p:txBody>
          <a:bodyPr wrap="square" lIns="0" tIns="0" rIns="0" bIns="0" rtlCol="0"/>
          <a:lstStyle/>
          <a:p>
            <a:endParaRPr>
              <a:latin typeface="Times New Roman" panose="02020603050405020304" charset="0"/>
            </a:endParaRPr>
          </a:p>
        </p:txBody>
      </p:sp>
      <p:sp>
        <p:nvSpPr>
          <p:cNvPr id="14" name="object 14"/>
          <p:cNvSpPr/>
          <p:nvPr/>
        </p:nvSpPr>
        <p:spPr>
          <a:xfrm>
            <a:off x="5305678" y="3666744"/>
            <a:ext cx="868680" cy="870585"/>
          </a:xfrm>
          <a:custGeom>
            <a:avLst/>
            <a:gdLst/>
            <a:ahLst/>
            <a:cxnLst/>
            <a:rect l="l" t="t" r="r" b="b"/>
            <a:pathLst>
              <a:path w="868679" h="870585">
                <a:moveTo>
                  <a:pt x="80772" y="27432"/>
                </a:moveTo>
                <a:lnTo>
                  <a:pt x="0" y="0"/>
                </a:lnTo>
                <a:lnTo>
                  <a:pt x="26670" y="80772"/>
                </a:lnTo>
                <a:lnTo>
                  <a:pt x="40386" y="67249"/>
                </a:lnTo>
                <a:lnTo>
                  <a:pt x="40386" y="44958"/>
                </a:lnTo>
                <a:lnTo>
                  <a:pt x="41148" y="41910"/>
                </a:lnTo>
                <a:lnTo>
                  <a:pt x="44958" y="40386"/>
                </a:lnTo>
                <a:lnTo>
                  <a:pt x="48006" y="41910"/>
                </a:lnTo>
                <a:lnTo>
                  <a:pt x="56978" y="50890"/>
                </a:lnTo>
                <a:lnTo>
                  <a:pt x="80772" y="27432"/>
                </a:lnTo>
                <a:close/>
              </a:path>
              <a:path w="868679" h="870585">
                <a:moveTo>
                  <a:pt x="56978" y="50890"/>
                </a:moveTo>
                <a:lnTo>
                  <a:pt x="48006" y="41910"/>
                </a:lnTo>
                <a:lnTo>
                  <a:pt x="44958" y="40386"/>
                </a:lnTo>
                <a:lnTo>
                  <a:pt x="41148" y="41910"/>
                </a:lnTo>
                <a:lnTo>
                  <a:pt x="40386" y="44958"/>
                </a:lnTo>
                <a:lnTo>
                  <a:pt x="41148" y="48768"/>
                </a:lnTo>
                <a:lnTo>
                  <a:pt x="50071" y="57699"/>
                </a:lnTo>
                <a:lnTo>
                  <a:pt x="56978" y="50890"/>
                </a:lnTo>
                <a:close/>
              </a:path>
              <a:path w="868679" h="870585">
                <a:moveTo>
                  <a:pt x="50071" y="57699"/>
                </a:moveTo>
                <a:lnTo>
                  <a:pt x="41148" y="48768"/>
                </a:lnTo>
                <a:lnTo>
                  <a:pt x="40386" y="44958"/>
                </a:lnTo>
                <a:lnTo>
                  <a:pt x="40386" y="67249"/>
                </a:lnTo>
                <a:lnTo>
                  <a:pt x="50071" y="57699"/>
                </a:lnTo>
                <a:close/>
              </a:path>
              <a:path w="868679" h="870585">
                <a:moveTo>
                  <a:pt x="868680" y="865632"/>
                </a:moveTo>
                <a:lnTo>
                  <a:pt x="867156" y="861822"/>
                </a:lnTo>
                <a:lnTo>
                  <a:pt x="56978" y="50890"/>
                </a:lnTo>
                <a:lnTo>
                  <a:pt x="50071" y="57699"/>
                </a:lnTo>
                <a:lnTo>
                  <a:pt x="860298" y="868680"/>
                </a:lnTo>
                <a:lnTo>
                  <a:pt x="863346" y="870204"/>
                </a:lnTo>
                <a:lnTo>
                  <a:pt x="867156" y="868680"/>
                </a:lnTo>
                <a:lnTo>
                  <a:pt x="868680" y="865632"/>
                </a:lnTo>
                <a:close/>
              </a:path>
            </a:pathLst>
          </a:custGeom>
          <a:solidFill>
            <a:srgbClr val="FF0000"/>
          </a:solidFill>
        </p:spPr>
        <p:txBody>
          <a:bodyPr wrap="square" lIns="0" tIns="0" rIns="0" bIns="0" rtlCol="0"/>
          <a:lstStyle/>
          <a:p>
            <a:endParaRPr>
              <a:latin typeface="Times New Roman" panose="02020603050405020304" charset="0"/>
            </a:endParaRPr>
          </a:p>
        </p:txBody>
      </p:sp>
      <p:sp>
        <p:nvSpPr>
          <p:cNvPr id="15" name="object 15"/>
          <p:cNvSpPr/>
          <p:nvPr/>
        </p:nvSpPr>
        <p:spPr>
          <a:xfrm>
            <a:off x="5305678" y="4098797"/>
            <a:ext cx="868680" cy="870585"/>
          </a:xfrm>
          <a:custGeom>
            <a:avLst/>
            <a:gdLst/>
            <a:ahLst/>
            <a:cxnLst/>
            <a:rect l="l" t="t" r="r" b="b"/>
            <a:pathLst>
              <a:path w="868679" h="870585">
                <a:moveTo>
                  <a:pt x="80772" y="26670"/>
                </a:moveTo>
                <a:lnTo>
                  <a:pt x="0" y="0"/>
                </a:lnTo>
                <a:lnTo>
                  <a:pt x="26670" y="80772"/>
                </a:lnTo>
                <a:lnTo>
                  <a:pt x="40386" y="67056"/>
                </a:lnTo>
                <a:lnTo>
                  <a:pt x="40386" y="44958"/>
                </a:lnTo>
                <a:lnTo>
                  <a:pt x="41148" y="41148"/>
                </a:lnTo>
                <a:lnTo>
                  <a:pt x="44958" y="40386"/>
                </a:lnTo>
                <a:lnTo>
                  <a:pt x="48006" y="41148"/>
                </a:lnTo>
                <a:lnTo>
                  <a:pt x="57141" y="50300"/>
                </a:lnTo>
                <a:lnTo>
                  <a:pt x="80772" y="26670"/>
                </a:lnTo>
                <a:close/>
              </a:path>
              <a:path w="868679" h="870585">
                <a:moveTo>
                  <a:pt x="57141" y="50300"/>
                </a:moveTo>
                <a:lnTo>
                  <a:pt x="48006" y="41148"/>
                </a:lnTo>
                <a:lnTo>
                  <a:pt x="44958" y="40386"/>
                </a:lnTo>
                <a:lnTo>
                  <a:pt x="41148" y="41148"/>
                </a:lnTo>
                <a:lnTo>
                  <a:pt x="40386" y="44958"/>
                </a:lnTo>
                <a:lnTo>
                  <a:pt x="41148" y="48006"/>
                </a:lnTo>
                <a:lnTo>
                  <a:pt x="50283" y="57158"/>
                </a:lnTo>
                <a:lnTo>
                  <a:pt x="57141" y="50300"/>
                </a:lnTo>
                <a:close/>
              </a:path>
              <a:path w="868679" h="870585">
                <a:moveTo>
                  <a:pt x="50283" y="57158"/>
                </a:moveTo>
                <a:lnTo>
                  <a:pt x="41148" y="48006"/>
                </a:lnTo>
                <a:lnTo>
                  <a:pt x="40386" y="44958"/>
                </a:lnTo>
                <a:lnTo>
                  <a:pt x="40386" y="67056"/>
                </a:lnTo>
                <a:lnTo>
                  <a:pt x="50283" y="57158"/>
                </a:lnTo>
                <a:close/>
              </a:path>
              <a:path w="868679" h="870585">
                <a:moveTo>
                  <a:pt x="868680" y="864870"/>
                </a:moveTo>
                <a:lnTo>
                  <a:pt x="867156" y="861822"/>
                </a:lnTo>
                <a:lnTo>
                  <a:pt x="57141" y="50300"/>
                </a:lnTo>
                <a:lnTo>
                  <a:pt x="50283" y="57158"/>
                </a:lnTo>
                <a:lnTo>
                  <a:pt x="860298" y="868680"/>
                </a:lnTo>
                <a:lnTo>
                  <a:pt x="863346" y="870204"/>
                </a:lnTo>
                <a:lnTo>
                  <a:pt x="867156" y="868680"/>
                </a:lnTo>
                <a:lnTo>
                  <a:pt x="868680" y="864870"/>
                </a:lnTo>
                <a:close/>
              </a:path>
            </a:pathLst>
          </a:custGeom>
          <a:solidFill>
            <a:srgbClr val="FF0000"/>
          </a:solidFill>
        </p:spPr>
        <p:txBody>
          <a:bodyPr wrap="square" lIns="0" tIns="0" rIns="0" bIns="0" rtlCol="0"/>
          <a:lstStyle/>
          <a:p>
            <a:endParaRPr>
              <a:latin typeface="Times New Roman" panose="02020603050405020304" charset="0"/>
            </a:endParaRPr>
          </a:p>
        </p:txBody>
      </p:sp>
      <p:sp>
        <p:nvSpPr>
          <p:cNvPr id="5" name="object 16"/>
          <p:cNvSpPr txBox="1"/>
          <p:nvPr/>
        </p:nvSpPr>
        <p:spPr>
          <a:xfrm>
            <a:off x="5600700" y="3730625"/>
            <a:ext cx="640080" cy="182880"/>
          </a:xfrm>
          <a:prstGeom prst="rect">
            <a:avLst/>
          </a:prstGeom>
        </p:spPr>
        <p:txBody>
          <a:bodyPr vert="horz" wrap="square" lIns="0" tIns="0" rIns="0" bIns="0" rtlCol="0">
            <a:spAutoFit/>
          </a:bodyPr>
          <a:lstStyle/>
          <a:p>
            <a:pPr marL="12700">
              <a:lnSpc>
                <a:spcPct val="100000"/>
              </a:lnSpc>
            </a:pPr>
            <a:r>
              <a:rPr sz="1200" b="1" spc="-5" dirty="0">
                <a:solidFill>
                  <a:srgbClr val="EE2B0A"/>
                </a:solidFill>
                <a:latin typeface="Times New Roman" panose="02020603050405020304" charset="0"/>
                <a:cs typeface="新宋体" panose="02010609030101010101" charset="-122"/>
              </a:rPr>
              <a:t>Appear</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6315" y="2490470"/>
            <a:ext cx="9617075" cy="4358640"/>
          </a:xfrm>
          <a:prstGeom prst="rect">
            <a:avLst/>
          </a:prstGeom>
        </p:spPr>
        <p:txBody>
          <a:bodyPr vert="horz" wrap="square" lIns="0" tIns="0" rIns="0" bIns="0" rtlCol="0">
            <a:spAutoFit/>
          </a:bodyPr>
          <a:lstStyle/>
          <a:p>
            <a:pPr marL="12700" defTabSz="0">
              <a:lnSpc>
                <a:spcPct val="100000"/>
              </a:lnSpc>
              <a:tabLst>
                <a:tab pos="469265" algn="l"/>
              </a:tabLst>
            </a:pPr>
            <a:r>
              <a:rPr sz="2600" spc="-5" dirty="0">
                <a:latin typeface="Times New Roman" panose="02020603050405020304" charset="0"/>
                <a:ea typeface="楷体" panose="02010609060101010101" charset="-122"/>
                <a:cs typeface="新宋体" panose="02010609030101010101" charset="-122"/>
              </a:rPr>
              <a:t>消除像素间冗余</a:t>
            </a:r>
            <a:r>
              <a:rPr lang="zh-CN" sz="2600" spc="-5" dirty="0">
                <a:latin typeface="Times New Roman" panose="02020603050405020304" charset="0"/>
                <a:ea typeface="楷体" panose="02010609060101010101" charset="-122"/>
                <a:cs typeface="新宋体" panose="02010609030101010101" charset="-122"/>
              </a:rPr>
              <a:t>：</a:t>
            </a:r>
            <a:r>
              <a:rPr sz="2600" spc="-5" dirty="0">
                <a:latin typeface="Times New Roman" panose="02020603050405020304" charset="0"/>
                <a:ea typeface="楷体" panose="02010609060101010101" charset="-122"/>
                <a:cs typeface="新宋体" panose="02010609030101010101" charset="-122"/>
              </a:rPr>
              <a:t>将一幅图像分解为一系列二值图像并通过二值图像压缩方法对每幅二值图像进行压缩</a:t>
            </a:r>
            <a:r>
              <a:rPr lang="zh-CN" sz="2600" spc="-5" dirty="0">
                <a:latin typeface="Times New Roman" panose="02020603050405020304" charset="0"/>
                <a:ea typeface="楷体" panose="02010609060101010101" charset="-122"/>
                <a:cs typeface="新宋体" panose="02010609030101010101" charset="-122"/>
              </a:rPr>
              <a:t>。</a:t>
            </a:r>
          </a:p>
          <a:p>
            <a:pPr marL="12700" defTabSz="0">
              <a:lnSpc>
                <a:spcPct val="100000"/>
              </a:lnSpc>
              <a:tabLst>
                <a:tab pos="469265" algn="l"/>
              </a:tabLst>
            </a:pPr>
            <a:endParaRPr lang="zh-CN" sz="2600" spc="-5" dirty="0">
              <a:latin typeface="Times New Roman" panose="02020603050405020304" charset="0"/>
              <a:ea typeface="楷体" panose="02010609060101010101" charset="-122"/>
              <a:cs typeface="新宋体" panose="02010609030101010101" charset="-122"/>
            </a:endParaRPr>
          </a:p>
          <a:p>
            <a:pPr marL="12700" defTabSz="0">
              <a:lnSpc>
                <a:spcPct val="100000"/>
              </a:lnSpc>
              <a:tabLst>
                <a:tab pos="469265" algn="l"/>
              </a:tabLst>
            </a:pPr>
            <a:r>
              <a:rPr lang="zh-CN" altLang="en-US" sz="2600" spc="-5" dirty="0">
                <a:latin typeface="Times New Roman" panose="02020603050405020304" charset="0"/>
                <a:ea typeface="楷体" panose="02010609060101010101" charset="-122"/>
                <a:cs typeface="新宋体" panose="02010609030101010101" charset="-122"/>
              </a:rPr>
              <a:t>示例：对于 8 位 256 灰度级图像的每个灰度值用二进制表示，选择将这8个数字用8个字节来表示，如二进制表示是 00100000，将其储存为[0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1</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0]，则其二维图像可以理解为一个 8 层的三维图像，每一层代表一个比特平面。对比每个比特平面可以发现，高阶平面(下图在第</a:t>
            </a:r>
            <a:r>
              <a:rPr lang="en-US" altLang="zh-CN" sz="2600" spc="-5" dirty="0">
                <a:latin typeface="Times New Roman" panose="02020603050405020304" charset="0"/>
                <a:ea typeface="楷体" panose="02010609060101010101" charset="-122"/>
                <a:cs typeface="新宋体" panose="02010609030101010101" charset="-122"/>
              </a:rPr>
              <a:t>6</a:t>
            </a:r>
            <a:r>
              <a:rPr lang="zh-CN" altLang="en-US" sz="2600" spc="-5" dirty="0">
                <a:latin typeface="Times New Roman" panose="02020603050405020304" charset="0"/>
                <a:ea typeface="楷体" panose="02010609060101010101" charset="-122"/>
                <a:cs typeface="新宋体" panose="02010609030101010101" charset="-122"/>
              </a:rPr>
              <a:t>比特平面)储存的信息比低阶平面的多。重构是使用第 n 个平面的像素值乘以常数 2^</a:t>
            </a:r>
            <a:r>
              <a:rPr lang="zh-CN" altLang="en-US" sz="2600" spc="-5" baseline="30000" dirty="0">
                <a:latin typeface="Times New Roman" panose="02020603050405020304" charset="0"/>
                <a:ea typeface="楷体" panose="02010609060101010101" charset="-122"/>
                <a:cs typeface="新宋体" panose="02010609030101010101" charset="-122"/>
              </a:rPr>
              <a:t>(n-1)</a:t>
            </a:r>
            <a:r>
              <a:rPr lang="zh-CN" altLang="en-US" sz="2600" spc="-5" dirty="0">
                <a:latin typeface="Times New Roman" panose="02020603050405020304" charset="0"/>
                <a:ea typeface="楷体" panose="02010609060101010101" charset="-122"/>
                <a:cs typeface="新宋体" panose="02010609030101010101" charset="-122"/>
              </a:rPr>
              <a:t>，用 128 乘以比特平面 8，用 64 乘以比特平面 7，然后将这两个平面相加，原图的主要特征便被复原了。</a:t>
            </a:r>
          </a:p>
        </p:txBody>
      </p:sp>
      <p:grpSp>
        <p:nvGrpSpPr>
          <p:cNvPr id="19" name="组合 18"/>
          <p:cNvGrpSpPr/>
          <p:nvPr/>
        </p:nvGrpSpPr>
        <p:grpSpPr>
          <a:xfrm>
            <a:off x="-12700" y="-1206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7" name="文本框 16"/>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1" name="文本框 10"/>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8.4.3 位平面编码</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6315" y="2490470"/>
            <a:ext cx="9617075" cy="365760"/>
          </a:xfrm>
          <a:prstGeom prst="rect">
            <a:avLst/>
          </a:prstGeom>
        </p:spPr>
        <p:txBody>
          <a:bodyPr vert="horz" wrap="square" lIns="0" tIns="0" rIns="0" bIns="0" rtlCol="0">
            <a:spAutoFit/>
          </a:bodyPr>
          <a:lstStyle/>
          <a:p>
            <a:pPr marL="12700" defTabSz="0">
              <a:lnSpc>
                <a:spcPct val="100000"/>
              </a:lnSpc>
              <a:tabLst>
                <a:tab pos="469265" algn="l"/>
              </a:tabLst>
            </a:pPr>
            <a:r>
              <a:rPr lang="zh-CN" altLang="en-US" sz="2400" spc="-5" dirty="0">
                <a:latin typeface="Times New Roman" panose="02020603050405020304" charset="0"/>
                <a:ea typeface="楷体" panose="02010609060101010101" charset="-122"/>
                <a:cs typeface="新宋体" panose="02010609030101010101" charset="-122"/>
              </a:rPr>
              <a:t>实例分析，有图如示：</a:t>
            </a:r>
          </a:p>
        </p:txBody>
      </p:sp>
      <p:grpSp>
        <p:nvGrpSpPr>
          <p:cNvPr id="19" name="组合 18"/>
          <p:cNvGrpSpPr/>
          <p:nvPr/>
        </p:nvGrpSpPr>
        <p:grpSpPr>
          <a:xfrm>
            <a:off x="-12700" y="-12065"/>
            <a:ext cx="7572375" cy="7571740"/>
            <a:chOff x="-4" y="-16"/>
            <a:chExt cx="11925" cy="11924"/>
          </a:xfrm>
        </p:grpSpPr>
        <p:grpSp>
          <p:nvGrpSpPr>
            <p:cNvPr id="20" name="组合 19"/>
            <p:cNvGrpSpPr/>
            <p:nvPr/>
          </p:nvGrpSpPr>
          <p:grpSpPr>
            <a:xfrm>
              <a:off x="-4" y="-16"/>
              <a:ext cx="11643" cy="11924"/>
              <a:chOff x="-4" y="-16"/>
              <a:chExt cx="11643" cy="11924"/>
            </a:xfrm>
          </p:grpSpPr>
          <p:grpSp>
            <p:nvGrpSpPr>
              <p:cNvPr id="21" name="组合 20"/>
              <p:cNvGrpSpPr/>
              <p:nvPr/>
            </p:nvGrpSpPr>
            <p:grpSpPr>
              <a:xfrm>
                <a:off x="-4" y="2"/>
                <a:ext cx="7440" cy="11906"/>
                <a:chOff x="-4" y="2"/>
                <a:chExt cx="7440" cy="11906"/>
              </a:xfrm>
            </p:grpSpPr>
            <p:sp>
              <p:nvSpPr>
                <p:cNvPr id="2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2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24"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25" name="文本框 24"/>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7" name="文本框 16"/>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1" name="文本框 10"/>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8.4.3 位平面编码</a:t>
            </a:r>
          </a:p>
        </p:txBody>
      </p:sp>
      <p:pic>
        <p:nvPicPr>
          <p:cNvPr id="7" name="图片 6"/>
          <p:cNvPicPr>
            <a:picLocks noChangeAspect="1"/>
          </p:cNvPicPr>
          <p:nvPr/>
        </p:nvPicPr>
        <p:blipFill>
          <a:blip r:embed="rId4"/>
          <a:stretch>
            <a:fillRect/>
          </a:stretch>
        </p:blipFill>
        <p:spPr>
          <a:xfrm>
            <a:off x="3889375" y="1941830"/>
            <a:ext cx="6583680" cy="4937760"/>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6950" y="2392680"/>
            <a:ext cx="9372600" cy="2800350"/>
          </a:xfrm>
          <a:prstGeom prst="rect">
            <a:avLst/>
          </a:prstGeom>
        </p:spPr>
        <p:txBody>
          <a:bodyPr vert="horz" wrap="square" lIns="0" tIns="0" rIns="0" bIns="0" rtlCol="0">
            <a:spAutoFit/>
          </a:bodyPr>
          <a:lstStyle/>
          <a:p>
            <a:pPr marL="12700" defTabSz="0">
              <a:lnSpc>
                <a:spcPct val="100000"/>
              </a:lnSpc>
              <a:tabLst>
                <a:tab pos="469265" algn="l"/>
              </a:tabLst>
            </a:pPr>
            <a:r>
              <a:rPr lang="en-US" sz="2800" spc="-5" dirty="0">
                <a:latin typeface="Times New Roman" panose="02020603050405020304" charset="0"/>
                <a:ea typeface="楷体" panose="02010609060101010101" charset="-122"/>
                <a:cs typeface="新宋体" panose="02010609030101010101" charset="-122"/>
              </a:rPr>
              <a:t>1-D</a:t>
            </a:r>
            <a:r>
              <a:rPr sz="2800" spc="-5" dirty="0">
                <a:latin typeface="Times New Roman" panose="02020603050405020304" charset="0"/>
                <a:ea typeface="楷体" panose="02010609060101010101" charset="-122"/>
                <a:cs typeface="新宋体" panose="02010609030101010101" charset="-122"/>
              </a:rPr>
              <a:t>行程编码</a:t>
            </a:r>
            <a:r>
              <a:rPr lang="zh-CN" sz="2800" spc="-5" dirty="0">
                <a:latin typeface="Times New Roman" panose="02020603050405020304" charset="0"/>
                <a:ea typeface="楷体" panose="02010609060101010101" charset="-122"/>
                <a:cs typeface="新宋体" panose="02010609030101010101" charset="-122"/>
              </a:rPr>
              <a:t>：</a:t>
            </a:r>
            <a:r>
              <a:rPr sz="2400" dirty="0">
                <a:latin typeface="Times New Roman" panose="02020603050405020304" charset="0"/>
                <a:ea typeface="楷体" panose="02010609060101010101" charset="-122"/>
                <a:cs typeface="新宋体" panose="02010609030101010101" charset="-122"/>
              </a:rPr>
              <a:t>用一长度序列表示图像或位平面的每一行，这些长度描绘了对黑色和白色像素的连续行程，这称为行程编码</a:t>
            </a:r>
            <a:r>
              <a:rPr lang="zh-CN" sz="2400" dirty="0">
                <a:latin typeface="Times New Roman" panose="02020603050405020304" charset="0"/>
                <a:ea typeface="楷体" panose="02010609060101010101" charset="-122"/>
                <a:cs typeface="新宋体" panose="02010609030101010101" charset="-122"/>
              </a:rPr>
              <a:t>，</a:t>
            </a:r>
            <a:r>
              <a:rPr sz="2400" dirty="0">
                <a:latin typeface="Times New Roman" panose="02020603050405020304" charset="0"/>
                <a:ea typeface="楷体" panose="02010609060101010101" charset="-122"/>
                <a:cs typeface="新宋体" panose="02010609030101010101" charset="-122"/>
              </a:rPr>
              <a:t>对从左到右扫描一行时所遇到的1或0的连接组，使用这些连接组的长度进行编码</a:t>
            </a:r>
            <a:endParaRPr sz="2400">
              <a:latin typeface="Times New Roman" panose="02020603050405020304" charset="0"/>
              <a:ea typeface="楷体" panose="02010609060101010101" charset="-122"/>
              <a:cs typeface="新宋体" panose="02010609030101010101" charset="-122"/>
            </a:endParaRPr>
          </a:p>
          <a:p>
            <a:pPr marL="469900" defTabSz="0">
              <a:lnSpc>
                <a:spcPct val="100000"/>
              </a:lnSpc>
              <a:spcBef>
                <a:spcPts val="1430"/>
              </a:spcBef>
              <a:tabLst>
                <a:tab pos="926465" algn="l"/>
              </a:tabLst>
            </a:pPr>
            <a:r>
              <a:rPr sz="2400" spc="-5" dirty="0">
                <a:latin typeface="Times New Roman" panose="02020603050405020304" charset="0"/>
                <a:ea typeface="楷体" panose="02010609060101010101" charset="-122"/>
                <a:cs typeface="新宋体" panose="02010609030101010101" charset="-122"/>
              </a:rPr>
              <a:t>决定行程长度值的常用方法：</a:t>
            </a:r>
            <a:endParaRPr sz="2400">
              <a:latin typeface="Times New Roman" panose="02020603050405020304" charset="0"/>
              <a:ea typeface="楷体" panose="02010609060101010101" charset="-122"/>
              <a:cs typeface="新宋体" panose="02010609030101010101" charset="-122"/>
            </a:endParaRPr>
          </a:p>
          <a:p>
            <a:pPr marL="927100" defTabSz="0">
              <a:lnSpc>
                <a:spcPct val="100000"/>
              </a:lnSpc>
              <a:spcBef>
                <a:spcPts val="1430"/>
              </a:spcBef>
              <a:tabLst>
                <a:tab pos="1383665" algn="l"/>
              </a:tabLst>
            </a:pPr>
            <a:r>
              <a:rPr sz="2400" spc="-5" dirty="0">
                <a:latin typeface="Times New Roman" panose="02020603050405020304" charset="0"/>
                <a:ea typeface="楷体" panose="02010609060101010101" charset="-122"/>
                <a:cs typeface="新宋体" panose="02010609030101010101" charset="-122"/>
              </a:rPr>
              <a:t>指定每一行第一次行程的值</a:t>
            </a:r>
            <a:endParaRPr sz="2400">
              <a:latin typeface="Times New Roman" panose="02020603050405020304" charset="0"/>
              <a:ea typeface="楷体" panose="02010609060101010101" charset="-122"/>
              <a:cs typeface="新宋体" panose="02010609030101010101" charset="-122"/>
            </a:endParaRPr>
          </a:p>
          <a:p>
            <a:pPr marL="1384300" marR="157480" indent="-457200" defTabSz="0">
              <a:lnSpc>
                <a:spcPct val="100000"/>
              </a:lnSpc>
              <a:spcBef>
                <a:spcPts val="1430"/>
              </a:spcBef>
              <a:tabLst>
                <a:tab pos="1383665" algn="l"/>
              </a:tabLst>
            </a:pPr>
            <a:r>
              <a:rPr sz="2400" spc="-5" dirty="0">
                <a:latin typeface="Times New Roman" panose="02020603050405020304" charset="0"/>
                <a:ea typeface="楷体" panose="02010609060101010101" charset="-122"/>
                <a:cs typeface="新宋体" panose="02010609030101010101" charset="-122"/>
              </a:rPr>
              <a:t>假设每一行从白色行程开始，这次行程的长度可能为0</a:t>
            </a:r>
            <a:endParaRPr sz="2400">
              <a:latin typeface="Times New Roman" panose="02020603050405020304" charset="0"/>
              <a:ea typeface="楷体" panose="02010609060101010101" charset="-122"/>
              <a:cs typeface="新宋体" panose="02010609030101010101" charset="-122"/>
            </a:endParaRPr>
          </a:p>
        </p:txBody>
      </p:sp>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26" name="文本框 25"/>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8.4.3 位平面编码</a:t>
            </a:r>
          </a:p>
        </p:txBody>
      </p:sp>
      <p:sp>
        <p:nvSpPr>
          <p:cNvPr id="2" name="文本框 1"/>
          <p:cNvSpPr txBox="1"/>
          <p:nvPr/>
        </p:nvSpPr>
        <p:spPr>
          <a:xfrm>
            <a:off x="1173480" y="5488305"/>
            <a:ext cx="6638925" cy="1249680"/>
          </a:xfrm>
          <a:prstGeom prst="rect">
            <a:avLst/>
          </a:prstGeom>
          <a:noFill/>
        </p:spPr>
        <p:txBody>
          <a:bodyPr wrap="square" rtlCol="0" anchor="t">
            <a:spAutoFit/>
          </a:bodyPr>
          <a:lstStyle/>
          <a:p>
            <a:r>
              <a:rPr lang="zh-CN" altLang="en-US" sz="2400">
                <a:latin typeface="Times New Roman" panose="02020603050405020304" charset="0"/>
              </a:rPr>
              <a:t>原始文本：dfffffeeeeettttrrrrttttt</a:t>
            </a:r>
          </a:p>
          <a:p>
            <a:endParaRPr lang="zh-CN" altLang="en-US" sz="2800">
              <a:latin typeface="Times New Roman" panose="02020603050405020304" charset="0"/>
            </a:endParaRPr>
          </a:p>
          <a:p>
            <a:r>
              <a:rPr lang="zh-CN" altLang="en-US" sz="2400">
                <a:latin typeface="Times New Roman" panose="02020603050405020304" charset="0"/>
              </a:rPr>
              <a:t>游程编码后文本：d</a:t>
            </a:r>
            <a:r>
              <a:rPr lang="zh-CN" altLang="en-US" sz="2400">
                <a:solidFill>
                  <a:srgbClr val="FF0000"/>
                </a:solidFill>
                <a:latin typeface="Times New Roman" panose="02020603050405020304" charset="0"/>
              </a:rPr>
              <a:t>1</a:t>
            </a:r>
            <a:r>
              <a:rPr lang="zh-CN" altLang="en-US" sz="2400">
                <a:latin typeface="Times New Roman" panose="02020603050405020304" charset="0"/>
              </a:rPr>
              <a:t>f</a:t>
            </a:r>
            <a:r>
              <a:rPr lang="zh-CN" altLang="en-US" sz="2400">
                <a:solidFill>
                  <a:srgbClr val="FF0000"/>
                </a:solidFill>
                <a:latin typeface="Times New Roman" panose="02020603050405020304" charset="0"/>
              </a:rPr>
              <a:t>5</a:t>
            </a:r>
            <a:r>
              <a:rPr lang="zh-CN" altLang="en-US" sz="2400">
                <a:latin typeface="Times New Roman" panose="02020603050405020304" charset="0"/>
              </a:rPr>
              <a:t>e</a:t>
            </a:r>
            <a:r>
              <a:rPr lang="zh-CN" altLang="en-US" sz="2400">
                <a:solidFill>
                  <a:srgbClr val="FF0000"/>
                </a:solidFill>
                <a:latin typeface="Times New Roman" panose="02020603050405020304" charset="0"/>
              </a:rPr>
              <a:t>5</a:t>
            </a:r>
            <a:r>
              <a:rPr lang="zh-CN" altLang="en-US" sz="2400">
                <a:latin typeface="Times New Roman" panose="02020603050405020304" charset="0"/>
              </a:rPr>
              <a:t>t</a:t>
            </a:r>
            <a:r>
              <a:rPr lang="zh-CN" altLang="en-US" sz="2400">
                <a:solidFill>
                  <a:srgbClr val="FF0000"/>
                </a:solidFill>
                <a:latin typeface="Times New Roman" panose="02020603050405020304" charset="0"/>
              </a:rPr>
              <a:t>4</a:t>
            </a:r>
            <a:r>
              <a:rPr lang="zh-CN" altLang="en-US" sz="2400">
                <a:latin typeface="Times New Roman" panose="02020603050405020304" charset="0"/>
              </a:rPr>
              <a:t>r</a:t>
            </a:r>
            <a:r>
              <a:rPr lang="zh-CN" altLang="en-US" sz="2400">
                <a:solidFill>
                  <a:srgbClr val="FF0000"/>
                </a:solidFill>
                <a:latin typeface="Times New Roman" panose="02020603050405020304" charset="0"/>
              </a:rPr>
              <a:t>4</a:t>
            </a:r>
            <a:r>
              <a:rPr lang="zh-CN" altLang="en-US" sz="2400">
                <a:latin typeface="Times New Roman" panose="02020603050405020304" charset="0"/>
              </a:rPr>
              <a:t>t</a:t>
            </a:r>
            <a:r>
              <a:rPr lang="zh-CN" altLang="en-US" sz="2400">
                <a:solidFill>
                  <a:srgbClr val="FF0000"/>
                </a:solidFill>
                <a:latin typeface="Times New Roman" panose="02020603050405020304" charset="0"/>
              </a:rPr>
              <a:t>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03300" y="1808480"/>
            <a:ext cx="9168130" cy="1868460"/>
          </a:xfrm>
          <a:prstGeom prst="rect">
            <a:avLst/>
          </a:prstGeom>
        </p:spPr>
        <p:txBody>
          <a:bodyPr vert="horz" wrap="square" lIns="0" tIns="0" rIns="0" bIns="0" rtlCol="0">
            <a:spAutoFit/>
          </a:bodyPr>
          <a:lstStyle/>
          <a:p>
            <a:pPr marL="12700" marR="5080" indent="-12700">
              <a:lnSpc>
                <a:spcPct val="132000"/>
              </a:lnSpc>
              <a:spcBef>
                <a:spcPts val="2250"/>
              </a:spcBef>
            </a:pPr>
            <a:r>
              <a:rPr sz="2800" spc="-5" dirty="0">
                <a:latin typeface="Times New Roman" panose="02020603050405020304" pitchFamily="18" charset="0"/>
                <a:cs typeface="Times New Roman" panose="02020603050405020304" pitchFamily="18" charset="0"/>
              </a:rPr>
              <a:t>如果一个图像的灰度级编码使用了多于实际需要的编码符号，就称该图像包含了编码冗余</a:t>
            </a:r>
            <a:r>
              <a:rPr lang="zh-CN" sz="2800" spc="-5" dirty="0">
                <a:latin typeface="Times New Roman" panose="02020603050405020304" pitchFamily="18" charset="0"/>
                <a:cs typeface="Times New Roman" panose="02020603050405020304" pitchFamily="18" charset="0"/>
              </a:rPr>
              <a:t>。</a:t>
            </a:r>
          </a:p>
          <a:p>
            <a:pPr marL="12700" defTabSz="0">
              <a:lnSpc>
                <a:spcPts val="3750"/>
              </a:lnSpc>
              <a:spcBef>
                <a:spcPts val="1940"/>
              </a:spcBef>
              <a:tabLst>
                <a:tab pos="379730" algn="l"/>
              </a:tabLst>
            </a:pPr>
            <a:endParaRPr sz="3200" spc="-5"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4064635" y="3962400"/>
            <a:ext cx="6294120" cy="1329595"/>
          </a:xfrm>
          <a:prstGeom prst="rect">
            <a:avLst/>
          </a:prstGeom>
        </p:spPr>
        <p:txBody>
          <a:bodyPr vert="horz" wrap="square" lIns="0" tIns="0" rIns="0" bIns="0" rtlCol="0">
            <a:spAutoFit/>
          </a:bodyPr>
          <a:lstStyle/>
          <a:p>
            <a:pPr marL="12700" marR="5080">
              <a:lnSpc>
                <a:spcPct val="120000"/>
              </a:lnSpc>
            </a:pPr>
            <a:r>
              <a:rPr sz="2400" dirty="0">
                <a:latin typeface="Times New Roman" panose="02020603050405020304" pitchFamily="18" charset="0"/>
                <a:cs typeface="Times New Roman" panose="02020603050405020304" pitchFamily="18" charset="0"/>
              </a:rPr>
              <a:t>如果用8位表示该图像的像素，</a:t>
            </a:r>
            <a:r>
              <a:rPr lang="zh-CN" sz="2400" dirty="0">
                <a:latin typeface="Times New Roman" panose="02020603050405020304" pitchFamily="18" charset="0"/>
                <a:cs typeface="Times New Roman" panose="02020603050405020304" pitchFamily="18" charset="0"/>
              </a:rPr>
              <a:t>则该</a:t>
            </a:r>
            <a:r>
              <a:rPr sz="2400" dirty="0">
                <a:latin typeface="Times New Roman" panose="02020603050405020304" pitchFamily="18" charset="0"/>
                <a:cs typeface="Times New Roman" panose="02020603050405020304" pitchFamily="18" charset="0"/>
              </a:rPr>
              <a:t>图像存在编码冗余，因为该图像的像素只有两个灰度，用一位即可表示。</a:t>
            </a:r>
            <a:endParaRPr sz="240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2540" y="-11430"/>
            <a:ext cx="7568565" cy="7573010"/>
            <a:chOff x="-4" y="-18"/>
            <a:chExt cx="11919" cy="11926"/>
          </a:xfrm>
        </p:grpSpPr>
        <p:sp>
          <p:nvSpPr>
            <p:cNvPr id="12" name="文本框 11"/>
            <p:cNvSpPr txBox="1"/>
            <p:nvPr/>
          </p:nvSpPr>
          <p:spPr>
            <a:xfrm>
              <a:off x="1420" y="1787"/>
              <a:ext cx="10495" cy="913"/>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pitchFamily="18" charset="0"/>
                  <a:cs typeface="Times New Roman" panose="02020603050405020304" pitchFamily="18" charset="0"/>
                  <a:sym typeface="+mn-ea"/>
                </a:rPr>
                <a:t>8.1.1 编码冗余</a:t>
              </a:r>
            </a:p>
          </p:txBody>
        </p:sp>
        <p:grpSp>
          <p:nvGrpSpPr>
            <p:cNvPr id="13" name="组合 12"/>
            <p:cNvGrpSpPr/>
            <p:nvPr/>
          </p:nvGrpSpPr>
          <p:grpSpPr>
            <a:xfrm>
              <a:off x="-4" y="-18"/>
              <a:ext cx="11637" cy="11926"/>
              <a:chOff x="-4" y="-18"/>
              <a:chExt cx="11637" cy="11926"/>
            </a:xfrm>
          </p:grpSpPr>
          <p:grpSp>
            <p:nvGrpSpPr>
              <p:cNvPr id="14" name="组合 13"/>
              <p:cNvGrpSpPr/>
              <p:nvPr/>
            </p:nvGrpSpPr>
            <p:grpSpPr>
              <a:xfrm>
                <a:off x="-4" y="2"/>
                <a:ext cx="7440" cy="11906"/>
                <a:chOff x="-4" y="2"/>
                <a:chExt cx="7440" cy="11906"/>
              </a:xfrm>
            </p:grpSpPr>
            <p:sp>
              <p:nvSpPr>
                <p:cNvPr id="15"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7" name="object 4"/>
              <p:cNvSpPr txBox="1"/>
              <p:nvPr/>
            </p:nvSpPr>
            <p:spPr>
              <a:xfrm>
                <a:off x="1227" y="-18"/>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pitchFamily="18" charset="0"/>
                    <a:cs typeface="Times New Roman" panose="02020603050405020304" pitchFamily="18" charset="0"/>
                  </a:rPr>
                  <a:t>图像压缩</a:t>
                </a:r>
              </a:p>
            </p:txBody>
          </p:sp>
        </p:grpSp>
      </p:grpSp>
      <p:grpSp>
        <p:nvGrpSpPr>
          <p:cNvPr id="19" name="组合 18"/>
          <p:cNvGrpSpPr/>
          <p:nvPr/>
        </p:nvGrpSpPr>
        <p:grpSpPr>
          <a:xfrm>
            <a:off x="1244600" y="3901440"/>
            <a:ext cx="2590800" cy="1676400"/>
            <a:chOff x="2865" y="7424"/>
            <a:chExt cx="4080" cy="2640"/>
          </a:xfrm>
        </p:grpSpPr>
        <p:sp>
          <p:nvSpPr>
            <p:cNvPr id="7" name="object 7"/>
            <p:cNvSpPr/>
            <p:nvPr/>
          </p:nvSpPr>
          <p:spPr>
            <a:xfrm>
              <a:off x="2865" y="7424"/>
              <a:ext cx="4080" cy="2640"/>
            </a:xfrm>
            <a:custGeom>
              <a:avLst/>
              <a:gdLst/>
              <a:ahLst/>
              <a:cxnLst/>
              <a:rect l="l" t="t" r="r" b="b"/>
              <a:pathLst>
                <a:path w="2590800" h="1676400">
                  <a:moveTo>
                    <a:pt x="0" y="0"/>
                  </a:moveTo>
                  <a:lnTo>
                    <a:pt x="0" y="1676400"/>
                  </a:lnTo>
                  <a:lnTo>
                    <a:pt x="2590800" y="1676400"/>
                  </a:lnTo>
                  <a:lnTo>
                    <a:pt x="2590799" y="0"/>
                  </a:lnTo>
                  <a:lnTo>
                    <a:pt x="0"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3945" y="8144"/>
              <a:ext cx="2040" cy="1320"/>
            </a:xfrm>
            <a:custGeom>
              <a:avLst/>
              <a:gdLst/>
              <a:ahLst/>
              <a:cxnLst/>
              <a:rect l="l" t="t" r="r" b="b"/>
              <a:pathLst>
                <a:path w="1295400" h="838200">
                  <a:moveTo>
                    <a:pt x="0" y="0"/>
                  </a:moveTo>
                  <a:lnTo>
                    <a:pt x="0" y="838200"/>
                  </a:lnTo>
                  <a:lnTo>
                    <a:pt x="1295400" y="838200"/>
                  </a:lnTo>
                  <a:lnTo>
                    <a:pt x="1295399" y="0"/>
                  </a:lnTo>
                  <a:lnTo>
                    <a:pt x="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1308100" y="5577840"/>
            <a:ext cx="2540000" cy="365760"/>
          </a:xfrm>
          <a:prstGeom prst="rect">
            <a:avLst/>
          </a:prstGeom>
          <a:noFill/>
        </p:spPr>
        <p:txBody>
          <a:bodyPr wrap="square" rtlCol="0" anchor="t">
            <a:spAutoFit/>
          </a:bodyPr>
          <a:lstStyle/>
          <a:p>
            <a:pPr algn="ctr"/>
            <a:r>
              <a:rPr lang="zh-CN" altLang="en-US" b="1">
                <a:solidFill>
                  <a:srgbClr val="FF0000"/>
                </a:solidFill>
                <a:latin typeface="Times New Roman" panose="02020603050405020304" pitchFamily="18" charset="0"/>
                <a:cs typeface="Times New Roman" panose="02020603050405020304" pitchFamily="18" charset="0"/>
              </a:rPr>
              <a:t>黑白二值图像编码</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71245" y="2490470"/>
            <a:ext cx="9447530" cy="2036455"/>
          </a:xfrm>
          <a:prstGeom prst="rect">
            <a:avLst/>
          </a:prstGeom>
        </p:spPr>
        <p:txBody>
          <a:bodyPr vert="horz" wrap="square" lIns="0" tIns="0" rIns="0" bIns="0" rtlCol="0">
            <a:spAutoFit/>
          </a:bodyPr>
          <a:lstStyle/>
          <a:p>
            <a:pPr marL="12700" defTabSz="0">
              <a:lnSpc>
                <a:spcPct val="100000"/>
              </a:lnSpc>
              <a:tabLst>
                <a:tab pos="469265" algn="l"/>
              </a:tabLst>
            </a:pPr>
            <a:r>
              <a:rPr sz="2800" spc="-5" dirty="0">
                <a:latin typeface="Times New Roman" panose="02020603050405020304" charset="0"/>
                <a:ea typeface="楷体" panose="02010609060101010101" charset="-122"/>
                <a:cs typeface="新宋体" panose="02010609030101010101" charset="-122"/>
              </a:rPr>
              <a:t>预测编码的基本思想</a:t>
            </a:r>
          </a:p>
          <a:p>
            <a:pPr marL="479425" marR="183515" indent="-8890" defTabSz="0">
              <a:lnSpc>
                <a:spcPct val="100000"/>
              </a:lnSpc>
              <a:spcBef>
                <a:spcPts val="1675"/>
              </a:spcBef>
              <a:tabLst>
                <a:tab pos="447675" algn="l"/>
              </a:tabLst>
            </a:pPr>
            <a:r>
              <a:rPr sz="2400" spc="-5" smtClean="0">
                <a:latin typeface="Times New Roman" panose="02020603050405020304" charset="0"/>
                <a:ea typeface="楷体" panose="02010609060101010101" charset="-122"/>
                <a:cs typeface="新宋体" panose="02010609030101010101" charset="-122"/>
              </a:rPr>
              <a:t>通过仅提取每个像素中的新信息并对它们编码来消除像素间的冗余</a:t>
            </a:r>
            <a:r>
              <a:rPr lang="zh-CN" altLang="en-US" sz="2400" spc="-5" smtClean="0">
                <a:latin typeface="Times New Roman" panose="02020603050405020304" charset="0"/>
                <a:ea typeface="楷体" panose="02010609060101010101" charset="-122"/>
                <a:cs typeface="新宋体" panose="02010609030101010101" charset="-122"/>
              </a:rPr>
              <a:t>，</a:t>
            </a:r>
            <a:r>
              <a:rPr sz="2400" spc="-5" smtClean="0">
                <a:latin typeface="Times New Roman" panose="02020603050405020304" charset="0"/>
                <a:ea typeface="楷体" panose="02010609060101010101" charset="-122"/>
                <a:cs typeface="新宋体" panose="02010609030101010101" charset="-122"/>
              </a:rPr>
              <a:t>1</a:t>
            </a:r>
            <a:r>
              <a:rPr sz="2400" spc="-5" dirty="0">
                <a:latin typeface="Times New Roman" panose="02020603050405020304" charset="0"/>
                <a:ea typeface="楷体" panose="02010609060101010101" charset="-122"/>
                <a:cs typeface="新宋体" panose="02010609030101010101" charset="-122"/>
              </a:rPr>
              <a:t>个像素的新信息定义为该像素的当前值与预测值的差</a:t>
            </a:r>
          </a:p>
          <a:p>
            <a:pPr marL="927100" marR="183515" indent="-457200" defTabSz="0">
              <a:lnSpc>
                <a:spcPct val="100000"/>
              </a:lnSpc>
              <a:spcBef>
                <a:spcPts val="1690"/>
              </a:spcBef>
              <a:tabLst>
                <a:tab pos="926465" algn="l"/>
              </a:tabLst>
            </a:pPr>
            <a:r>
              <a:rPr sz="2800" spc="-5" dirty="0">
                <a:latin typeface="Times New Roman" panose="02020603050405020304" charset="0"/>
                <a:ea typeface="楷体" panose="02010609060101010101" charset="-122"/>
                <a:cs typeface="新宋体" panose="02010609030101010101" charset="-122"/>
              </a:rPr>
              <a:t>由于像素间有相关性，所以才使预测成为可能</a:t>
            </a:r>
          </a:p>
        </p:txBody>
      </p:sp>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26" name="文本框 25"/>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8.4.4 无损预测编码</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49325" y="2550160"/>
            <a:ext cx="6749415" cy="548640"/>
          </a:xfrm>
          <a:prstGeom prst="rect">
            <a:avLst/>
          </a:prstGeom>
          <a:noFill/>
        </p:spPr>
        <p:txBody>
          <a:bodyPr vert="horz" wrap="square" lIns="91440" tIns="45720" rIns="91440" bIns="45720" rtlCol="0" anchor="t">
            <a:spAutoFit/>
          </a:bodyPr>
          <a:lstStyle/>
          <a:p>
            <a:pPr lvl="0" algn="l"/>
            <a:r>
              <a:rPr lang="en-US" sz="3000" b="1" spc="-5" dirty="0">
                <a:solidFill>
                  <a:schemeClr val="tx1"/>
                </a:solidFill>
                <a:latin typeface="Times New Roman" panose="02020603050405020304" charset="0"/>
                <a:ea typeface="楷体" panose="02010609060101010101" charset="-122"/>
                <a:cs typeface="新宋体" panose="02010609030101010101" charset="-122"/>
                <a:sym typeface="+mn-ea"/>
              </a:rPr>
              <a:t>无损预测编解码系统</a:t>
            </a:r>
          </a:p>
        </p:txBody>
      </p:sp>
      <p:sp>
        <p:nvSpPr>
          <p:cNvPr id="6" name="object 6"/>
          <p:cNvSpPr/>
          <p:nvPr/>
        </p:nvSpPr>
        <p:spPr>
          <a:xfrm>
            <a:off x="956857" y="3361055"/>
            <a:ext cx="9038043" cy="3849370"/>
          </a:xfrm>
          <a:prstGeom prst="rect">
            <a:avLst/>
          </a:prstGeom>
          <a:blipFill>
            <a:blip r:embed="rId2" cstate="print"/>
            <a:stretch>
              <a:fillRect/>
            </a:stretch>
          </a:blipFill>
        </p:spPr>
        <p:txBody>
          <a:bodyPr wrap="square" lIns="0" tIns="0" rIns="0" bIns="0" rtlCol="0"/>
          <a:lstStyle/>
          <a:p>
            <a:endParaRPr/>
          </a:p>
        </p:txBody>
      </p:sp>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26" name="文本框 25"/>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8.4.4 无损预测编码</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038860" y="2462530"/>
            <a:ext cx="9432290" cy="1280160"/>
          </a:xfrm>
          <a:prstGeom prst="rect">
            <a:avLst/>
          </a:prstGeom>
        </p:spPr>
        <p:txBody>
          <a:bodyPr vert="horz" wrap="square" lIns="0" tIns="0" rIns="0" bIns="0" rtlCol="0">
            <a:spAutoFit/>
          </a:bodyPr>
          <a:lstStyle/>
          <a:p>
            <a:pPr marL="41910" marR="5080" indent="-10160" algn="just">
              <a:lnSpc>
                <a:spcPct val="100000"/>
              </a:lnSpc>
            </a:pPr>
            <a:r>
              <a:rPr sz="2800" dirty="0">
                <a:latin typeface="Times New Roman" panose="02020603050405020304" charset="0"/>
                <a:ea typeface="楷体" panose="02010609060101010101" charset="-122"/>
                <a:cs typeface="新宋体" panose="02010609030101010101" charset="-122"/>
              </a:rPr>
              <a:t>当输入图像的像素序列</a:t>
            </a:r>
            <a:r>
              <a:rPr sz="2800" spc="-5" dirty="0">
                <a:latin typeface="Times New Roman" panose="02020603050405020304" charset="0"/>
                <a:ea typeface="楷体" panose="02010609060101010101" charset="-122"/>
                <a:cs typeface="新宋体" panose="02010609030101010101" charset="-122"/>
              </a:rPr>
              <a:t>f</a:t>
            </a:r>
            <a:r>
              <a:rPr sz="2800" baseline="-21000" dirty="0">
                <a:latin typeface="Times New Roman" panose="02020603050405020304" charset="0"/>
                <a:ea typeface="楷体" panose="02010609060101010101" charset="-122"/>
                <a:cs typeface="新宋体" panose="02010609030101010101" charset="-122"/>
              </a:rPr>
              <a:t>n</a:t>
            </a:r>
            <a:r>
              <a:rPr sz="2800" spc="-5" dirty="0">
                <a:latin typeface="Times New Roman" panose="02020603050405020304" charset="0"/>
                <a:ea typeface="楷体" panose="02010609060101010101" charset="-122"/>
                <a:cs typeface="新宋体" panose="02010609030101010101" charset="-122"/>
              </a:rPr>
              <a:t>逐个进入编码器，预测器根据</a:t>
            </a:r>
            <a:r>
              <a:rPr sz="2800" dirty="0">
                <a:latin typeface="Times New Roman" panose="02020603050405020304" charset="0"/>
                <a:ea typeface="楷体" panose="02010609060101010101" charset="-122"/>
                <a:cs typeface="新宋体" panose="02010609030101010101" charset="-122"/>
              </a:rPr>
              <a:t>过去的输入产生当前输入像素的估计值。预测器的输出舍入成最近的整数</a:t>
            </a:r>
            <a:r>
              <a:rPr sz="2800" spc="-360" dirty="0">
                <a:latin typeface="Times New Roman" panose="02020603050405020304" charset="0"/>
                <a:ea typeface="楷体" panose="02010609060101010101" charset="-122"/>
                <a:cs typeface="新宋体" panose="02010609030101010101" charset="-122"/>
              </a:rPr>
              <a:t> </a:t>
            </a:r>
            <a:r>
              <a:rPr sz="2800" i="1" spc="7" baseline="10000" dirty="0">
                <a:latin typeface="Times New Roman" panose="02020603050405020304" charset="0"/>
                <a:ea typeface="楷体" panose="02010609060101010101" charset="-122"/>
                <a:cs typeface="Times New Roman" panose="02020603050405020304"/>
              </a:rPr>
              <a:t>f</a:t>
            </a:r>
            <a:r>
              <a:rPr sz="2800" i="1" spc="75" baseline="10000" dirty="0">
                <a:latin typeface="Times New Roman" panose="02020603050405020304" charset="0"/>
                <a:ea typeface="楷体" panose="02010609060101010101" charset="-122"/>
                <a:cs typeface="Times New Roman" panose="02020603050405020304"/>
              </a:rPr>
              <a:t> </a:t>
            </a:r>
            <a:r>
              <a:rPr sz="2800" i="1" baseline="-6000" dirty="0">
                <a:latin typeface="Times New Roman" panose="02020603050405020304" charset="0"/>
                <a:ea typeface="楷体" panose="02010609060101010101" charset="-122"/>
                <a:cs typeface="Times New Roman" panose="02020603050405020304"/>
              </a:rPr>
              <a:t>n</a:t>
            </a:r>
            <a:r>
              <a:rPr sz="2800" i="1" spc="-89" baseline="-6000" dirty="0">
                <a:latin typeface="Times New Roman" panose="02020603050405020304" charset="0"/>
                <a:ea typeface="楷体" panose="02010609060101010101" charset="-122"/>
                <a:cs typeface="Times New Roman" panose="02020603050405020304"/>
              </a:rPr>
              <a:t> </a:t>
            </a:r>
            <a:r>
              <a:rPr sz="2800" dirty="0">
                <a:latin typeface="Times New Roman" panose="02020603050405020304" charset="0"/>
                <a:ea typeface="楷体" panose="02010609060101010101" charset="-122"/>
                <a:cs typeface="新宋体" panose="02010609030101010101" charset="-122"/>
              </a:rPr>
              <a:t>并被用来计算预测误差</a:t>
            </a:r>
            <a:r>
              <a:rPr lang="zh-CN" sz="2800" dirty="0">
                <a:latin typeface="Times New Roman" panose="02020603050405020304" charset="0"/>
                <a:ea typeface="楷体" panose="02010609060101010101" charset="-122"/>
                <a:cs typeface="新宋体" panose="02010609030101010101" charset="-122"/>
              </a:rPr>
              <a:t>。</a:t>
            </a:r>
          </a:p>
        </p:txBody>
      </p:sp>
      <p:sp>
        <p:nvSpPr>
          <p:cNvPr id="8" name="object 8"/>
          <p:cNvSpPr txBox="1"/>
          <p:nvPr/>
        </p:nvSpPr>
        <p:spPr>
          <a:xfrm>
            <a:off x="1123950" y="4324985"/>
            <a:ext cx="9260840" cy="1280160"/>
          </a:xfrm>
          <a:prstGeom prst="rect">
            <a:avLst/>
          </a:prstGeom>
        </p:spPr>
        <p:txBody>
          <a:bodyPr vert="horz" wrap="square" lIns="0" tIns="0" rIns="0" bIns="0" rtlCol="0">
            <a:spAutoFit/>
          </a:bodyPr>
          <a:lstStyle/>
          <a:p>
            <a:pPr marR="246380" algn="l" defTabSz="0">
              <a:lnSpc>
                <a:spcPct val="100000"/>
              </a:lnSpc>
              <a:tabLst>
                <a:tab pos="409575" algn="l"/>
                <a:tab pos="781685" algn="l"/>
                <a:tab pos="1130935" algn="l"/>
                <a:tab pos="1479550" algn="l"/>
              </a:tabLst>
            </a:pPr>
            <a:r>
              <a:rPr sz="2800" dirty="0">
                <a:latin typeface="Times New Roman" panose="02020603050405020304" charset="0"/>
                <a:ea typeface="楷体" panose="02010609060101010101" charset="-122"/>
                <a:cs typeface="新宋体" panose="02010609030101010101" charset="-122"/>
              </a:rPr>
              <a:t>该误差用符号编码器借助变长码进行编码以产生压缩数 据流的下一个元素</a:t>
            </a:r>
            <a:r>
              <a:rPr sz="2800">
                <a:latin typeface="Times New Roman" panose="02020603050405020304" charset="0"/>
                <a:ea typeface="楷体" panose="02010609060101010101" charset="-122"/>
                <a:cs typeface="新宋体" panose="02010609030101010101" charset="-122"/>
              </a:rPr>
              <a:t>。</a:t>
            </a:r>
            <a:r>
              <a:rPr sz="2800" smtClean="0">
                <a:latin typeface="Times New Roman" panose="02020603050405020304" charset="0"/>
                <a:ea typeface="楷体" panose="02010609060101010101" charset="-122"/>
                <a:cs typeface="新宋体" panose="02010609030101010101" charset="-122"/>
              </a:rPr>
              <a:t>然后解码器根据接收到的变长码字</a:t>
            </a:r>
            <a:endParaRPr lang="en-US" sz="2800" smtClean="0">
              <a:latin typeface="Times New Roman" panose="02020603050405020304" charset="0"/>
              <a:ea typeface="楷体" panose="02010609060101010101" charset="-122"/>
              <a:cs typeface="新宋体" panose="02010609030101010101" charset="-122"/>
            </a:endParaRPr>
          </a:p>
          <a:p>
            <a:pPr marR="246380" algn="l" defTabSz="0">
              <a:lnSpc>
                <a:spcPct val="100000"/>
              </a:lnSpc>
              <a:tabLst>
                <a:tab pos="409575" algn="l"/>
                <a:tab pos="781685" algn="l"/>
                <a:tab pos="1130935" algn="l"/>
                <a:tab pos="1479550" algn="l"/>
              </a:tabLst>
            </a:pPr>
            <a:r>
              <a:rPr sz="2800" smtClean="0">
                <a:latin typeface="Times New Roman" panose="02020603050405020304" charset="0"/>
                <a:ea typeface="楷体" panose="02010609060101010101" charset="-122"/>
                <a:cs typeface="新宋体" panose="02010609030101010101" charset="-122"/>
              </a:rPr>
              <a:t>重建</a:t>
            </a:r>
            <a:r>
              <a:rPr sz="2800" spc="-5" dirty="0">
                <a:latin typeface="Times New Roman" panose="02020603050405020304" charset="0"/>
                <a:ea typeface="楷体" panose="02010609060101010101" charset="-122"/>
                <a:cs typeface="新宋体" panose="02010609030101010101" charset="-122"/>
              </a:rPr>
              <a:t>e</a:t>
            </a:r>
            <a:r>
              <a:rPr sz="2800" baseline="-21000" dirty="0">
                <a:latin typeface="Times New Roman" panose="02020603050405020304" charset="0"/>
                <a:ea typeface="楷体" panose="02010609060101010101" charset="-122"/>
                <a:cs typeface="新宋体" panose="02010609030101010101" charset="-122"/>
              </a:rPr>
              <a:t>n</a:t>
            </a:r>
            <a:r>
              <a:rPr sz="2800" spc="-5" dirty="0">
                <a:latin typeface="Times New Roman" panose="02020603050405020304" charset="0"/>
                <a:ea typeface="楷体" panose="02010609060101010101" charset="-122"/>
                <a:cs typeface="新宋体" panose="02010609030101010101" charset="-122"/>
              </a:rPr>
              <a:t>，并执行下列操作     </a:t>
            </a:r>
            <a:endParaRPr sz="2800" spc="-5" baseline="-24000" dirty="0">
              <a:latin typeface="Times New Roman" panose="02020603050405020304" charset="0"/>
              <a:ea typeface="楷体" panose="02010609060101010101" charset="-122"/>
              <a:cs typeface="新宋体" panose="02010609030101010101" charset="-122"/>
            </a:endParaRPr>
          </a:p>
        </p:txBody>
      </p:sp>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8.4 无误差压缩</a:t>
            </a:r>
          </a:p>
        </p:txBody>
      </p:sp>
      <p:sp>
        <p:nvSpPr>
          <p:cNvPr id="11" name="文本框 10"/>
          <p:cNvSpPr txBox="1"/>
          <p:nvPr/>
        </p:nvSpPr>
        <p:spPr>
          <a:xfrm>
            <a:off x="996950" y="1769745"/>
            <a:ext cx="8290560" cy="518160"/>
          </a:xfrm>
          <a:prstGeom prst="rect">
            <a:avLst/>
          </a:prstGeom>
          <a:noFill/>
        </p:spPr>
        <p:txBody>
          <a:bodyPr wrap="square" rtlCol="0" anchor="t">
            <a:spAutoFit/>
          </a:bodyPr>
          <a:lstStyle/>
          <a:p>
            <a:pPr lvl="0" algn="l"/>
            <a:r>
              <a:rPr lang="zh-CN" sz="2800" spc="-15" dirty="0">
                <a:solidFill>
                  <a:srgbClr val="120EB2"/>
                </a:solidFill>
                <a:latin typeface="Times New Roman" panose="02020603050405020304" charset="0"/>
                <a:ea typeface="楷体" panose="02010609060101010101" charset="-122"/>
                <a:cs typeface="新宋体" panose="02010609030101010101" charset="-122"/>
                <a:sym typeface="+mn-ea"/>
              </a:rPr>
              <a:t>8.4.4 无损预测编码</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895350" y="1701800"/>
            <a:ext cx="9596755" cy="1108710"/>
          </a:xfrm>
          <a:prstGeom prst="rect">
            <a:avLst/>
          </a:prstGeom>
        </p:spPr>
        <p:txBody>
          <a:bodyPr vert="horz" wrap="square" lIns="0" tIns="0" rIns="0" bIns="0" rtlCol="0">
            <a:spAutoFit/>
          </a:bodyPr>
          <a:lstStyle/>
          <a:p>
            <a:pPr marL="12700" defTabSz="0">
              <a:lnSpc>
                <a:spcPct val="130000"/>
              </a:lnSpc>
              <a:tabLst>
                <a:tab pos="423545" algn="l"/>
              </a:tabLst>
            </a:pPr>
            <a:r>
              <a:rPr sz="2800" spc="-5" dirty="0">
                <a:latin typeface="Times New Roman" panose="02020603050405020304" charset="0"/>
                <a:ea typeface="楷体" panose="02010609060101010101" charset="-122"/>
                <a:cs typeface="新宋体" panose="02010609030101010101" charset="-122"/>
              </a:rPr>
              <a:t>牺牲图像复原的准确度以换取压缩能力的增</a:t>
            </a:r>
            <a:r>
              <a:rPr sz="2800" dirty="0">
                <a:latin typeface="Times New Roman" panose="02020603050405020304" charset="0"/>
                <a:ea typeface="楷体" panose="02010609060101010101" charset="-122"/>
                <a:cs typeface="新宋体" panose="02010609030101010101" charset="-122"/>
              </a:rPr>
              <a:t>加</a:t>
            </a:r>
            <a:r>
              <a:rPr lang="zh-CN" sz="2800" dirty="0">
                <a:latin typeface="Times New Roman" panose="02020603050405020304" charset="0"/>
                <a:ea typeface="楷体" panose="02010609060101010101" charset="-122"/>
                <a:cs typeface="新宋体" panose="02010609030101010101" charset="-122"/>
              </a:rPr>
              <a:t>；</a:t>
            </a:r>
          </a:p>
          <a:p>
            <a:pPr marL="12700" defTabSz="0">
              <a:lnSpc>
                <a:spcPct val="130000"/>
              </a:lnSpc>
              <a:tabLst>
                <a:tab pos="423545" algn="l"/>
              </a:tabLst>
            </a:pPr>
            <a:r>
              <a:rPr sz="2800" spc="-5" dirty="0">
                <a:latin typeface="Times New Roman" panose="02020603050405020304" charset="0"/>
                <a:ea typeface="楷体" panose="02010609060101010101" charset="-122"/>
                <a:cs typeface="新宋体" panose="02010609030101010101" charset="-122"/>
              </a:rPr>
              <a:t>如果产生的失真可以容忍，则压缩能力的增加是有效的</a:t>
            </a:r>
            <a:r>
              <a:rPr lang="zh-CN" sz="2800" spc="-5" dirty="0">
                <a:latin typeface="Times New Roman" panose="02020603050405020304" charset="0"/>
                <a:ea typeface="楷体" panose="02010609060101010101" charset="-122"/>
                <a:cs typeface="新宋体" panose="02010609030101010101" charset="-122"/>
              </a:rPr>
              <a:t>。</a:t>
            </a:r>
          </a:p>
        </p:txBody>
      </p:sp>
      <p:sp>
        <p:nvSpPr>
          <p:cNvPr id="2" name="object 6"/>
          <p:cNvSpPr txBox="1"/>
          <p:nvPr/>
        </p:nvSpPr>
        <p:spPr>
          <a:xfrm>
            <a:off x="875030" y="2955290"/>
            <a:ext cx="9417685" cy="4278630"/>
          </a:xfrm>
          <a:prstGeom prst="rect">
            <a:avLst/>
          </a:prstGeom>
        </p:spPr>
        <p:txBody>
          <a:bodyPr vert="horz" wrap="square" lIns="0" tIns="0" rIns="0" bIns="0" rtlCol="0">
            <a:spAutoFit/>
          </a:bodyPr>
          <a:lstStyle/>
          <a:p>
            <a:pPr marL="12700" marR="5080" indent="0" defTabSz="0">
              <a:lnSpc>
                <a:spcPct val="85000"/>
              </a:lnSpc>
              <a:buFont typeface="Arial" panose="020B0604020202020204" pitchFamily="34" charset="0"/>
              <a:buNone/>
              <a:tabLst>
                <a:tab pos="423545" algn="l"/>
              </a:tabLst>
            </a:pPr>
            <a:r>
              <a:rPr sz="2400" dirty="0">
                <a:latin typeface="Times New Roman" panose="02020603050405020304" charset="0"/>
                <a:ea typeface="楷体" panose="02010609060101010101" charset="-122"/>
                <a:cs typeface="新宋体" panose="02010609030101010101" charset="-122"/>
              </a:rPr>
              <a:t>有损预测编码：直接对像素在图像空间进行操作,称为空域方法</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有损预测编码系统</a:t>
            </a: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最优预测器</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最优量化</a:t>
            </a:r>
            <a:endParaRPr sz="2400">
              <a:latin typeface="Times New Roman" panose="02020603050405020304" charset="0"/>
              <a:ea typeface="楷体" panose="02010609060101010101" charset="-122"/>
              <a:cs typeface="新宋体" panose="02010609030101010101" charset="-122"/>
            </a:endParaRPr>
          </a:p>
          <a:p>
            <a:pPr marL="12700" indent="0" defTabSz="0">
              <a:lnSpc>
                <a:spcPct val="85000"/>
              </a:lnSpc>
              <a:spcBef>
                <a:spcPts val="1435"/>
              </a:spcBef>
              <a:buFont typeface="Arial" panose="020B0604020202020204" pitchFamily="34" charset="0"/>
              <a:buNone/>
              <a:tabLst>
                <a:tab pos="327025" algn="l"/>
              </a:tabLst>
            </a:pPr>
            <a:r>
              <a:rPr sz="2400" spc="-5" dirty="0">
                <a:latin typeface="Times New Roman" panose="02020603050405020304" charset="0"/>
                <a:ea typeface="楷体" panose="02010609060101010101" charset="-122"/>
                <a:cs typeface="新宋体" panose="02010609030101010101" charset="-122"/>
              </a:rPr>
              <a:t>变换编码：基于图像变换的编码方法，称为频域方法</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变换编码系统</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25"/>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变换选择</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子图像尺寸选择</a:t>
            </a:r>
            <a:endParaRPr sz="2400">
              <a:latin typeface="Times New Roman" panose="02020603050405020304" charset="0"/>
              <a:ea typeface="楷体" panose="02010609060101010101" charset="-122"/>
              <a:cs typeface="新宋体" panose="02010609030101010101" charset="-122"/>
            </a:endParaRPr>
          </a:p>
          <a:p>
            <a:pPr marL="812800" indent="-342900" defTabSz="0">
              <a:lnSpc>
                <a:spcPct val="85000"/>
              </a:lnSpc>
              <a:spcBef>
                <a:spcPts val="1430"/>
              </a:spcBef>
              <a:buFont typeface="Arial" panose="020B0604020202020204" pitchFamily="34" charset="0"/>
              <a:buChar char="•"/>
              <a:tabLst>
                <a:tab pos="791845" algn="l"/>
              </a:tabLst>
            </a:pPr>
            <a:r>
              <a:rPr sz="2400" spc="-5" dirty="0">
                <a:latin typeface="Times New Roman" panose="02020603050405020304" charset="0"/>
                <a:ea typeface="楷体" panose="02010609060101010101" charset="-122"/>
                <a:cs typeface="新宋体" panose="02010609030101010101" charset="-122"/>
              </a:rPr>
              <a:t>比特分配</a:t>
            </a:r>
            <a:endParaRPr sz="2400">
              <a:latin typeface="Times New Roman" panose="02020603050405020304" charset="0"/>
              <a:ea typeface="楷体" panose="02010609060101010101" charset="-122"/>
              <a:cs typeface="新宋体" panose="02010609030101010101"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96755" cy="55435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楷体" panose="02010609060101010101" charset="-122"/>
                <a:ea typeface="楷体" panose="02010609060101010101" charset="-122"/>
                <a:cs typeface="新宋体" panose="02010609030101010101" charset="-122"/>
                <a:sym typeface="+mn-ea"/>
              </a:rPr>
              <a:t>有损预测编码系统</a:t>
            </a:r>
            <a:r>
              <a:rPr lang="en-US" sz="2800" spc="-5" dirty="0">
                <a:latin typeface="楷体" panose="02010609060101010101" charset="-122"/>
                <a:ea typeface="楷体" panose="02010609060101010101" charset="-122"/>
                <a:cs typeface="新宋体" panose="02010609030101010101" charset="-122"/>
                <a:sym typeface="+mn-ea"/>
              </a:rPr>
              <a:t>—</a:t>
            </a:r>
            <a:r>
              <a:rPr lang="zh-CN" altLang="en-US" sz="2800" spc="-5" dirty="0">
                <a:latin typeface="楷体" panose="02010609060101010101" charset="-122"/>
                <a:ea typeface="楷体" panose="02010609060101010101" charset="-122"/>
                <a:cs typeface="新宋体" panose="02010609030101010101" charset="-122"/>
                <a:sym typeface="+mn-ea"/>
              </a:rPr>
              <a:t>编码器和解码器</a:t>
            </a:r>
          </a:p>
        </p:txBody>
      </p:sp>
      <p:sp>
        <p:nvSpPr>
          <p:cNvPr id="2" name="object 6"/>
          <p:cNvSpPr/>
          <p:nvPr/>
        </p:nvSpPr>
        <p:spPr>
          <a:xfrm>
            <a:off x="1514475" y="2846070"/>
            <a:ext cx="8181340" cy="39020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521849" y="2955797"/>
            <a:ext cx="1728470" cy="935355"/>
          </a:xfrm>
          <a:custGeom>
            <a:avLst/>
            <a:gdLst/>
            <a:ahLst/>
            <a:cxnLst/>
            <a:rect l="l" t="t" r="r" b="b"/>
            <a:pathLst>
              <a:path w="1728470" h="935355">
                <a:moveTo>
                  <a:pt x="864108" y="0"/>
                </a:moveTo>
                <a:lnTo>
                  <a:pt x="802332" y="1175"/>
                </a:lnTo>
                <a:lnTo>
                  <a:pt x="741739" y="4647"/>
                </a:lnTo>
                <a:lnTo>
                  <a:pt x="682474" y="10338"/>
                </a:lnTo>
                <a:lnTo>
                  <a:pt x="624682" y="18168"/>
                </a:lnTo>
                <a:lnTo>
                  <a:pt x="568509" y="28057"/>
                </a:lnTo>
                <a:lnTo>
                  <a:pt x="514101" y="39927"/>
                </a:lnTo>
                <a:lnTo>
                  <a:pt x="461602" y="53697"/>
                </a:lnTo>
                <a:lnTo>
                  <a:pt x="411158" y="69290"/>
                </a:lnTo>
                <a:lnTo>
                  <a:pt x="362915" y="86624"/>
                </a:lnTo>
                <a:lnTo>
                  <a:pt x="317018" y="105622"/>
                </a:lnTo>
                <a:lnTo>
                  <a:pt x="273612" y="126204"/>
                </a:lnTo>
                <a:lnTo>
                  <a:pt x="232842" y="148291"/>
                </a:lnTo>
                <a:lnTo>
                  <a:pt x="194855" y="171802"/>
                </a:lnTo>
                <a:lnTo>
                  <a:pt x="159796" y="196660"/>
                </a:lnTo>
                <a:lnTo>
                  <a:pt x="127810" y="222784"/>
                </a:lnTo>
                <a:lnTo>
                  <a:pt x="99042" y="250096"/>
                </a:lnTo>
                <a:lnTo>
                  <a:pt x="73638" y="278516"/>
                </a:lnTo>
                <a:lnTo>
                  <a:pt x="33503" y="338364"/>
                </a:lnTo>
                <a:lnTo>
                  <a:pt x="8569" y="401692"/>
                </a:lnTo>
                <a:lnTo>
                  <a:pt x="0" y="467868"/>
                </a:lnTo>
                <a:lnTo>
                  <a:pt x="2166" y="501267"/>
                </a:lnTo>
                <a:lnTo>
                  <a:pt x="19063" y="566067"/>
                </a:lnTo>
                <a:lnTo>
                  <a:pt x="51743" y="627677"/>
                </a:lnTo>
                <a:lnTo>
                  <a:pt x="99042" y="685470"/>
                </a:lnTo>
                <a:lnTo>
                  <a:pt x="127810" y="712738"/>
                </a:lnTo>
                <a:lnTo>
                  <a:pt x="159796" y="738816"/>
                </a:lnTo>
                <a:lnTo>
                  <a:pt x="194855" y="763626"/>
                </a:lnTo>
                <a:lnTo>
                  <a:pt x="232842" y="787088"/>
                </a:lnTo>
                <a:lnTo>
                  <a:pt x="273612" y="809125"/>
                </a:lnTo>
                <a:lnTo>
                  <a:pt x="317018" y="829658"/>
                </a:lnTo>
                <a:lnTo>
                  <a:pt x="362915" y="848607"/>
                </a:lnTo>
                <a:lnTo>
                  <a:pt x="411158" y="865896"/>
                </a:lnTo>
                <a:lnTo>
                  <a:pt x="461602" y="881445"/>
                </a:lnTo>
                <a:lnTo>
                  <a:pt x="514101" y="895175"/>
                </a:lnTo>
                <a:lnTo>
                  <a:pt x="568509" y="907008"/>
                </a:lnTo>
                <a:lnTo>
                  <a:pt x="624682" y="916866"/>
                </a:lnTo>
                <a:lnTo>
                  <a:pt x="682474" y="924670"/>
                </a:lnTo>
                <a:lnTo>
                  <a:pt x="741739" y="930342"/>
                </a:lnTo>
                <a:lnTo>
                  <a:pt x="802332" y="933803"/>
                </a:lnTo>
                <a:lnTo>
                  <a:pt x="864108" y="934974"/>
                </a:lnTo>
                <a:lnTo>
                  <a:pt x="925792" y="933803"/>
                </a:lnTo>
                <a:lnTo>
                  <a:pt x="986310" y="930342"/>
                </a:lnTo>
                <a:lnTo>
                  <a:pt x="1045516" y="924670"/>
                </a:lnTo>
                <a:lnTo>
                  <a:pt x="1103261" y="916866"/>
                </a:lnTo>
                <a:lnTo>
                  <a:pt x="1159401" y="907008"/>
                </a:lnTo>
                <a:lnTo>
                  <a:pt x="1213788" y="895175"/>
                </a:lnTo>
                <a:lnTo>
                  <a:pt x="1266276" y="881445"/>
                </a:lnTo>
                <a:lnTo>
                  <a:pt x="1316719" y="865896"/>
                </a:lnTo>
                <a:lnTo>
                  <a:pt x="1364969" y="848607"/>
                </a:lnTo>
                <a:lnTo>
                  <a:pt x="1410880" y="829658"/>
                </a:lnTo>
                <a:lnTo>
                  <a:pt x="1454306" y="809125"/>
                </a:lnTo>
                <a:lnTo>
                  <a:pt x="1495100" y="787088"/>
                </a:lnTo>
                <a:lnTo>
                  <a:pt x="1533115" y="763626"/>
                </a:lnTo>
                <a:lnTo>
                  <a:pt x="1568206" y="738816"/>
                </a:lnTo>
                <a:lnTo>
                  <a:pt x="1600225" y="712738"/>
                </a:lnTo>
                <a:lnTo>
                  <a:pt x="1629026" y="685470"/>
                </a:lnTo>
                <a:lnTo>
                  <a:pt x="1654462" y="657090"/>
                </a:lnTo>
                <a:lnTo>
                  <a:pt x="1694655" y="597310"/>
                </a:lnTo>
                <a:lnTo>
                  <a:pt x="1719630" y="534027"/>
                </a:lnTo>
                <a:lnTo>
                  <a:pt x="1728216" y="467867"/>
                </a:lnTo>
                <a:lnTo>
                  <a:pt x="1726045" y="434464"/>
                </a:lnTo>
                <a:lnTo>
                  <a:pt x="1709118" y="369632"/>
                </a:lnTo>
                <a:lnTo>
                  <a:pt x="1676387" y="307965"/>
                </a:lnTo>
                <a:lnTo>
                  <a:pt x="1629026" y="250096"/>
                </a:lnTo>
                <a:lnTo>
                  <a:pt x="1600225" y="222784"/>
                </a:lnTo>
                <a:lnTo>
                  <a:pt x="1568206" y="196660"/>
                </a:lnTo>
                <a:lnTo>
                  <a:pt x="1533115" y="171802"/>
                </a:lnTo>
                <a:lnTo>
                  <a:pt x="1495100" y="148291"/>
                </a:lnTo>
                <a:lnTo>
                  <a:pt x="1454306" y="126204"/>
                </a:lnTo>
                <a:lnTo>
                  <a:pt x="1410880" y="105622"/>
                </a:lnTo>
                <a:lnTo>
                  <a:pt x="1364969" y="86624"/>
                </a:lnTo>
                <a:lnTo>
                  <a:pt x="1316719" y="69290"/>
                </a:lnTo>
                <a:lnTo>
                  <a:pt x="1266276" y="53697"/>
                </a:lnTo>
                <a:lnTo>
                  <a:pt x="1213788" y="39927"/>
                </a:lnTo>
                <a:lnTo>
                  <a:pt x="1159401" y="28057"/>
                </a:lnTo>
                <a:lnTo>
                  <a:pt x="1103261" y="18168"/>
                </a:lnTo>
                <a:lnTo>
                  <a:pt x="1045516" y="10338"/>
                </a:lnTo>
                <a:lnTo>
                  <a:pt x="986310" y="4647"/>
                </a:lnTo>
                <a:lnTo>
                  <a:pt x="925792" y="1175"/>
                </a:lnTo>
                <a:lnTo>
                  <a:pt x="864108" y="0"/>
                </a:lnTo>
                <a:close/>
              </a:path>
            </a:pathLst>
          </a:custGeom>
          <a:ln w="25400">
            <a:solidFill>
              <a:srgbClr val="EE2B0A"/>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895350" y="1134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041130" cy="382460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楷体" panose="02010609060101010101" charset="-122"/>
                <a:ea typeface="楷体" panose="02010609060101010101" charset="-122"/>
                <a:cs typeface="新宋体" panose="02010609030101010101" charset="-122"/>
                <a:sym typeface="+mn-ea"/>
              </a:rPr>
              <a:t>有损预测编码系统</a:t>
            </a:r>
          </a:p>
          <a:p>
            <a:pPr marL="469900" marR="5080" algn="just">
              <a:lnSpc>
                <a:spcPct val="100000"/>
              </a:lnSpc>
              <a:spcBef>
                <a:spcPts val="1675"/>
              </a:spcBef>
            </a:pPr>
            <a:r>
              <a:rPr sz="2800" spc="-5" dirty="0">
                <a:latin typeface="楷体" panose="02010609060101010101" charset="-122"/>
                <a:ea typeface="楷体" panose="02010609060101010101" charset="-122"/>
                <a:cs typeface="新宋体" panose="02010609030101010101" charset="-122"/>
                <a:sym typeface="+mn-ea"/>
              </a:rPr>
              <a:t>量化器插在符号编码器和预测误差产生处之间，把原来无损编码器中的整数舍入模块吸收了进来</a:t>
            </a:r>
            <a:endParaRPr sz="2800">
              <a:latin typeface="楷体" panose="02010609060101010101" charset="-122"/>
              <a:ea typeface="楷体" panose="02010609060101010101" charset="-122"/>
              <a:cs typeface="新宋体" panose="02010609030101010101" charset="-122"/>
            </a:endParaRPr>
          </a:p>
          <a:p>
            <a:pPr marR="1069975" algn="r" defTabSz="0">
              <a:lnSpc>
                <a:spcPts val="1100"/>
              </a:lnSpc>
              <a:spcBef>
                <a:spcPts val="1045"/>
              </a:spcBef>
              <a:tabLst>
                <a:tab pos="863600" algn="l"/>
              </a:tabLst>
            </a:pPr>
            <a:r>
              <a:rPr sz="2800" spc="15" dirty="0">
                <a:latin typeface="楷体" panose="02010609060101010101" charset="-122"/>
                <a:ea typeface="楷体" panose="02010609060101010101" charset="-122"/>
                <a:cs typeface="Times New Roman" panose="02020603050405020304"/>
                <a:sym typeface="+mn-ea"/>
              </a:rPr>
              <a:t>	</a:t>
            </a:r>
            <a:endParaRPr sz="2800">
              <a:latin typeface="楷体" panose="02010609060101010101" charset="-122"/>
              <a:ea typeface="楷体" panose="02010609060101010101" charset="-122"/>
              <a:cs typeface="Symbol" panose="05050102010706020507"/>
            </a:endParaRPr>
          </a:p>
          <a:p>
            <a:pPr marL="469900" algn="just">
              <a:lnSpc>
                <a:spcPts val="2900"/>
              </a:lnSpc>
            </a:pPr>
            <a:r>
              <a:rPr sz="2800" spc="-5" dirty="0">
                <a:latin typeface="楷体" panose="02010609060101010101" charset="-122"/>
                <a:ea typeface="楷体" panose="02010609060101010101" charset="-122"/>
                <a:cs typeface="新宋体" panose="02010609030101010101" charset="-122"/>
                <a:sym typeface="+mn-ea"/>
              </a:rPr>
              <a:t>量化器将预测误差映射进输</a:t>
            </a:r>
            <a:r>
              <a:rPr sz="2800" dirty="0">
                <a:latin typeface="楷体" panose="02010609060101010101" charset="-122"/>
                <a:ea typeface="楷体" panose="02010609060101010101" charset="-122"/>
                <a:cs typeface="新宋体" panose="02010609030101010101" charset="-122"/>
                <a:sym typeface="+mn-ea"/>
              </a:rPr>
              <a:t>出</a:t>
            </a:r>
            <a:r>
              <a:rPr sz="2800" spc="-1110" dirty="0">
                <a:latin typeface="楷体" panose="02010609060101010101" charset="-122"/>
                <a:ea typeface="楷体" panose="02010609060101010101" charset="-122"/>
                <a:cs typeface="新宋体" panose="02010609030101010101" charset="-122"/>
                <a:sym typeface="+mn-ea"/>
              </a:rPr>
              <a:t>     </a:t>
            </a:r>
            <a:r>
              <a:rPr sz="2800" i="1" spc="187" baseline="-21000" dirty="0">
                <a:latin typeface="楷体" panose="02010609060101010101" charset="-122"/>
                <a:ea typeface="楷体" panose="02010609060101010101" charset="-122"/>
                <a:cs typeface="Times New Roman" panose="02020603050405020304"/>
                <a:sym typeface="+mn-ea"/>
              </a:rPr>
              <a:t> </a:t>
            </a:r>
            <a:r>
              <a:rPr sz="2800" spc="-5" dirty="0">
                <a:latin typeface="楷体" panose="02010609060101010101" charset="-122"/>
                <a:ea typeface="楷体" panose="02010609060101010101" charset="-122"/>
                <a:cs typeface="新宋体" panose="02010609030101010101" charset="-122"/>
                <a:sym typeface="+mn-ea"/>
              </a:rPr>
              <a:t>中</a:t>
            </a:r>
            <a:r>
              <a:rPr sz="2800" spc="-1300" dirty="0">
                <a:latin typeface="楷体" panose="02010609060101010101" charset="-122"/>
                <a:ea typeface="楷体" panose="02010609060101010101" charset="-122"/>
                <a:cs typeface="新宋体" panose="02010609030101010101" charset="-122"/>
                <a:sym typeface="+mn-ea"/>
              </a:rPr>
              <a:t>，            </a:t>
            </a:r>
            <a:r>
              <a:rPr sz="2800" spc="-1110" dirty="0">
                <a:latin typeface="楷体" panose="02010609060101010101" charset="-122"/>
                <a:ea typeface="楷体" panose="02010609060101010101" charset="-122"/>
                <a:cs typeface="新宋体" panose="02010609030101010101" charset="-122"/>
                <a:sym typeface="+mn-ea"/>
              </a:rPr>
              <a:t> </a:t>
            </a:r>
            <a:r>
              <a:rPr sz="2800" spc="-5" dirty="0">
                <a:latin typeface="楷体" panose="02010609060101010101" charset="-122"/>
                <a:ea typeface="楷体" panose="02010609060101010101" charset="-122"/>
                <a:cs typeface="新宋体" panose="02010609030101010101" charset="-122"/>
                <a:sym typeface="+mn-ea"/>
              </a:rPr>
              <a:t>确定了有损预测编码中的压缩量和失真量</a:t>
            </a:r>
            <a:endParaRPr sz="2800">
              <a:latin typeface="楷体" panose="02010609060101010101" charset="-122"/>
              <a:ea typeface="楷体" panose="02010609060101010101" charset="-122"/>
              <a:cs typeface="新宋体" panose="02010609030101010101" charset="-122"/>
            </a:endParaRPr>
          </a:p>
          <a:p>
            <a:pPr marL="469900" marR="5080" algn="just">
              <a:lnSpc>
                <a:spcPct val="100000"/>
              </a:lnSpc>
              <a:spcBef>
                <a:spcPts val="1685"/>
              </a:spcBef>
            </a:pPr>
            <a:r>
              <a:rPr sz="2800" spc="-5" dirty="0">
                <a:latin typeface="楷体" panose="02010609060101010101" charset="-122"/>
                <a:ea typeface="楷体" panose="02010609060101010101" charset="-122"/>
                <a:cs typeface="新宋体" panose="02010609030101010101" charset="-122"/>
                <a:sym typeface="+mn-ea"/>
              </a:rPr>
              <a:t>反馈环的输入是过去预测和与其对应的量化误差的函数</a:t>
            </a:r>
            <a:endParaRPr sz="2800">
              <a:latin typeface="楷体" panose="02010609060101010101" charset="-122"/>
              <a:ea typeface="楷体" panose="02010609060101010101" charset="-122"/>
              <a:cs typeface="新宋体" panose="02010609030101010101" charset="-122"/>
            </a:endParaRPr>
          </a:p>
          <a:p>
            <a:pPr marL="12700" indent="0" defTabSz="0">
              <a:lnSpc>
                <a:spcPct val="130000"/>
              </a:lnSpc>
              <a:buFont typeface="Arial" panose="020B0604020202020204" pitchFamily="34" charset="0"/>
              <a:buNone/>
              <a:tabLst>
                <a:tab pos="423545" algn="l"/>
              </a:tabLst>
            </a:pPr>
            <a:endParaRPr lang="zh-CN" sz="2800" spc="-5" dirty="0">
              <a:latin typeface="楷体" panose="02010609060101010101" charset="-122"/>
              <a:ea typeface="楷体" panose="02010609060101010101" charset="-122"/>
              <a:cs typeface="新宋体" panose="02010609030101010101" charset="-122"/>
            </a:endParaRPr>
          </a:p>
        </p:txBody>
      </p:sp>
      <p:graphicFrame>
        <p:nvGraphicFramePr>
          <p:cNvPr id="2" name="对象 1">
            <a:hlinkClick r:id="" action="ppaction://ole?verb=0"/>
          </p:cNvPr>
          <p:cNvGraphicFramePr>
            <a:graphicFrameLocks noChangeAspect="1"/>
          </p:cNvGraphicFramePr>
          <p:nvPr/>
        </p:nvGraphicFramePr>
        <p:xfrm>
          <a:off x="6143625" y="3594735"/>
          <a:ext cx="370840" cy="514350"/>
        </p:xfrm>
        <a:graphic>
          <a:graphicData uri="http://schemas.openxmlformats.org/presentationml/2006/ole">
            <mc:AlternateContent xmlns:mc="http://schemas.openxmlformats.org/markup-compatibility/2006">
              <mc:Choice xmlns:v="urn:schemas-microsoft-com:vml" Requires="v">
                <p:oleObj spid="_x0000_s34093" r:id="rId5" imgW="165100" imgH="228600" progId="Equation.KSEE3">
                  <p:embed/>
                </p:oleObj>
              </mc:Choice>
              <mc:Fallback>
                <p:oleObj r:id="rId5" imgW="165100" imgH="228600" progId="Equation.KSEE3">
                  <p:embed/>
                  <p:pic>
                    <p:nvPicPr>
                      <p:cNvPr id="0" name="图片 1024"/>
                      <p:cNvPicPr/>
                      <p:nvPr/>
                    </p:nvPicPr>
                    <p:blipFill>
                      <a:blip r:embed="rId6"/>
                      <a:stretch>
                        <a:fillRect/>
                      </a:stretch>
                    </p:blipFill>
                    <p:spPr>
                      <a:xfrm>
                        <a:off x="6143625" y="3594735"/>
                        <a:ext cx="370840" cy="51435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6981825" y="3594735"/>
          <a:ext cx="370840" cy="514350"/>
        </p:xfrm>
        <a:graphic>
          <a:graphicData uri="http://schemas.openxmlformats.org/presentationml/2006/ole">
            <mc:AlternateContent xmlns:mc="http://schemas.openxmlformats.org/markup-compatibility/2006">
              <mc:Choice xmlns:v="urn:schemas-microsoft-com:vml" Requires="v">
                <p:oleObj spid="_x0000_s34094" r:id="rId7" imgW="165100" imgH="228600" progId="Equation.KSEE3">
                  <p:embed/>
                </p:oleObj>
              </mc:Choice>
              <mc:Fallback>
                <p:oleObj r:id="rId7" imgW="165100" imgH="228600" progId="Equation.KSEE3">
                  <p:embed/>
                  <p:pic>
                    <p:nvPicPr>
                      <p:cNvPr id="0" name="图片 1024"/>
                      <p:cNvPicPr/>
                      <p:nvPr/>
                    </p:nvPicPr>
                    <p:blipFill>
                      <a:blip r:embed="rId6"/>
                      <a:stretch>
                        <a:fillRect/>
                      </a:stretch>
                    </p:blipFill>
                    <p:spPr>
                      <a:xfrm>
                        <a:off x="6981825" y="3594735"/>
                        <a:ext cx="370840" cy="51435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056890" y="5187950"/>
          <a:ext cx="1908175" cy="659130"/>
        </p:xfrm>
        <a:graphic>
          <a:graphicData uri="http://schemas.openxmlformats.org/presentationml/2006/ole">
            <mc:AlternateContent xmlns:mc="http://schemas.openxmlformats.org/markup-compatibility/2006">
              <mc:Choice xmlns:v="urn:schemas-microsoft-com:vml" Requires="v">
                <p:oleObj spid="_x0000_s34095" r:id="rId8" imgW="736600" imgH="254000" progId="Equation.KSEE3">
                  <p:embed/>
                </p:oleObj>
              </mc:Choice>
              <mc:Fallback>
                <p:oleObj r:id="rId8" imgW="736600" imgH="254000" progId="Equation.KSEE3">
                  <p:embed/>
                  <p:pic>
                    <p:nvPicPr>
                      <p:cNvPr id="0" name="图片 1024"/>
                      <p:cNvPicPr/>
                      <p:nvPr/>
                    </p:nvPicPr>
                    <p:blipFill>
                      <a:blip r:embed="rId9"/>
                      <a:stretch>
                        <a:fillRect/>
                      </a:stretch>
                    </p:blipFill>
                    <p:spPr>
                      <a:xfrm>
                        <a:off x="3056890" y="5187950"/>
                        <a:ext cx="1908175" cy="6591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1584325"/>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1</a:t>
            </a:r>
            <a:r>
              <a:rPr lang="zh-CN" altLang="en-US" sz="2600" spc="-5" dirty="0">
                <a:latin typeface="Times New Roman" panose="02020603050405020304" charset="0"/>
                <a:ea typeface="楷体" panose="02010609060101010101" charset="-122"/>
                <a:cs typeface="新宋体" panose="02010609030101010101" charset="-122"/>
              </a:rPr>
              <a:t>步：图像被分割成大小为8</a:t>
            </a:r>
            <a:r>
              <a:rPr lang="zh-CN" altLang="en-US" sz="2600" spc="-5" dirty="0">
                <a:latin typeface="Times New Roman" panose="02020603050405020304" charset="0"/>
                <a:ea typeface="楷体" panose="02010609060101010101" charset="-122"/>
                <a:cs typeface="宋体" panose="02010600030101010101" pitchFamily="2" charset="-122"/>
              </a:rPr>
              <a:t>×</a:t>
            </a:r>
            <a:r>
              <a:rPr lang="zh-CN" altLang="en-US" sz="2600" spc="-5" dirty="0">
                <a:latin typeface="Times New Roman" panose="02020603050405020304" charset="0"/>
                <a:ea typeface="楷体" panose="02010609060101010101" charset="-122"/>
                <a:cs typeface="新宋体" panose="02010609030101010101" charset="-122"/>
              </a:rPr>
              <a:t>8的小块，这些小块在整个压缩过程中都是单独</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并行</a:t>
            </a:r>
            <a:r>
              <a:rPr lang="en-US" altLang="zh-CN" sz="2600" spc="-5" dirty="0">
                <a:latin typeface="Times New Roman" panose="02020603050405020304" charset="0"/>
                <a:ea typeface="楷体" panose="02010609060101010101" charset="-122"/>
                <a:cs typeface="新宋体" panose="02010609030101010101" charset="-122"/>
              </a:rPr>
              <a:t>)</a:t>
            </a:r>
            <a:r>
              <a:rPr lang="zh-CN" altLang="en-US" sz="2600" spc="-5" dirty="0">
                <a:latin typeface="Times New Roman" panose="02020603050405020304" charset="0"/>
                <a:ea typeface="楷体" panose="02010609060101010101" charset="-122"/>
                <a:cs typeface="新宋体" panose="02010609030101010101" charset="-122"/>
              </a:rPr>
              <a:t>处理的。</a:t>
            </a:r>
          </a:p>
        </p:txBody>
      </p:sp>
      <p:pic>
        <p:nvPicPr>
          <p:cNvPr id="4" name="图片 3"/>
          <p:cNvPicPr>
            <a:picLocks noChangeAspect="1"/>
          </p:cNvPicPr>
          <p:nvPr/>
        </p:nvPicPr>
        <p:blipFill>
          <a:blip r:embed="rId4"/>
          <a:stretch>
            <a:fillRect/>
          </a:stretch>
        </p:blipFill>
        <p:spPr>
          <a:xfrm>
            <a:off x="3379470" y="3514725"/>
            <a:ext cx="3131820" cy="3131820"/>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28800"/>
            <a:ext cx="9505315" cy="1069340"/>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2</a:t>
            </a:r>
            <a:r>
              <a:rPr lang="zh-CN" altLang="en-US" sz="2600" spc="-5" dirty="0">
                <a:latin typeface="Times New Roman" panose="02020603050405020304" charset="0"/>
                <a:ea typeface="楷体" panose="02010609060101010101" charset="-122"/>
                <a:cs typeface="新宋体" panose="02010609030101010101" charset="-122"/>
              </a:rPr>
              <a:t>步：</a:t>
            </a:r>
            <a:r>
              <a:rPr lang="en-US" altLang="zh-CN" sz="2600" spc="-5" dirty="0">
                <a:latin typeface="Times New Roman" panose="02020603050405020304" charset="0"/>
                <a:ea typeface="楷体" panose="02010609060101010101" charset="-122"/>
                <a:cs typeface="新宋体" panose="02010609030101010101" charset="-122"/>
              </a:rPr>
              <a:t>RGB</a:t>
            </a:r>
            <a:r>
              <a:rPr lang="zh-CN" altLang="en-US" sz="2600" spc="-5" dirty="0">
                <a:latin typeface="Times New Roman" panose="02020603050405020304" charset="0"/>
                <a:ea typeface="楷体" panose="02010609060101010101" charset="-122"/>
                <a:cs typeface="新宋体" panose="02010609030101010101" charset="-122"/>
              </a:rPr>
              <a:t>颜色空间转换为YCbCr </a:t>
            </a:r>
          </a:p>
        </p:txBody>
      </p:sp>
      <p:pic>
        <p:nvPicPr>
          <p:cNvPr id="2" name="图片 1"/>
          <p:cNvPicPr>
            <a:picLocks noChangeAspect="1"/>
          </p:cNvPicPr>
          <p:nvPr/>
        </p:nvPicPr>
        <p:blipFill>
          <a:blip r:embed="rId4"/>
          <a:stretch>
            <a:fillRect/>
          </a:stretch>
        </p:blipFill>
        <p:spPr>
          <a:xfrm>
            <a:off x="1092200" y="3842385"/>
            <a:ext cx="3429000" cy="1950720"/>
          </a:xfrm>
          <a:prstGeom prst="rect">
            <a:avLst/>
          </a:prstGeom>
        </p:spPr>
      </p:pic>
      <p:pic>
        <p:nvPicPr>
          <p:cNvPr id="3" name="图片 2"/>
          <p:cNvPicPr>
            <a:picLocks noChangeAspect="1"/>
          </p:cNvPicPr>
          <p:nvPr/>
        </p:nvPicPr>
        <p:blipFill>
          <a:blip r:embed="rId5"/>
          <a:stretch>
            <a:fillRect/>
          </a:stretch>
        </p:blipFill>
        <p:spPr>
          <a:xfrm>
            <a:off x="4836160" y="3331845"/>
            <a:ext cx="655320" cy="655320"/>
          </a:xfrm>
          <a:prstGeom prst="rect">
            <a:avLst/>
          </a:prstGeom>
        </p:spPr>
      </p:pic>
      <p:pic>
        <p:nvPicPr>
          <p:cNvPr id="4" name="图片 3"/>
          <p:cNvPicPr>
            <a:picLocks noChangeAspect="1"/>
          </p:cNvPicPr>
          <p:nvPr/>
        </p:nvPicPr>
        <p:blipFill>
          <a:blip r:embed="rId6"/>
          <a:stretch>
            <a:fillRect/>
          </a:stretch>
        </p:blipFill>
        <p:spPr>
          <a:xfrm>
            <a:off x="4836160" y="4391025"/>
            <a:ext cx="655320" cy="655320"/>
          </a:xfrm>
          <a:prstGeom prst="rect">
            <a:avLst/>
          </a:prstGeom>
        </p:spPr>
      </p:pic>
      <p:pic>
        <p:nvPicPr>
          <p:cNvPr id="5" name="图片 4"/>
          <p:cNvPicPr>
            <a:picLocks noChangeAspect="1"/>
          </p:cNvPicPr>
          <p:nvPr/>
        </p:nvPicPr>
        <p:blipFill>
          <a:blip r:embed="rId7"/>
          <a:stretch>
            <a:fillRect/>
          </a:stretch>
        </p:blipFill>
        <p:spPr>
          <a:xfrm>
            <a:off x="4836160" y="5389245"/>
            <a:ext cx="655320" cy="655320"/>
          </a:xfrm>
          <a:prstGeom prst="rect">
            <a:avLst/>
          </a:prstGeom>
        </p:spPr>
      </p:pic>
      <p:pic>
        <p:nvPicPr>
          <p:cNvPr id="7" name="图片 6"/>
          <p:cNvPicPr>
            <a:picLocks noChangeAspect="1"/>
          </p:cNvPicPr>
          <p:nvPr/>
        </p:nvPicPr>
        <p:blipFill>
          <a:blip r:embed="rId8"/>
          <a:stretch>
            <a:fillRect/>
          </a:stretch>
        </p:blipFill>
        <p:spPr>
          <a:xfrm>
            <a:off x="6900545" y="2898140"/>
            <a:ext cx="2593975" cy="1166495"/>
          </a:xfrm>
          <a:prstGeom prst="rect">
            <a:avLst/>
          </a:prstGeom>
        </p:spPr>
      </p:pic>
      <p:pic>
        <p:nvPicPr>
          <p:cNvPr id="8" name="图片 7"/>
          <p:cNvPicPr>
            <a:picLocks noChangeAspect="1"/>
          </p:cNvPicPr>
          <p:nvPr/>
        </p:nvPicPr>
        <p:blipFill>
          <a:blip r:embed="rId9"/>
          <a:stretch>
            <a:fillRect/>
          </a:stretch>
        </p:blipFill>
        <p:spPr>
          <a:xfrm>
            <a:off x="6900545" y="4143375"/>
            <a:ext cx="2598420" cy="1151255"/>
          </a:xfrm>
          <a:prstGeom prst="rect">
            <a:avLst/>
          </a:prstGeom>
        </p:spPr>
      </p:pic>
      <p:pic>
        <p:nvPicPr>
          <p:cNvPr id="17" name="图片 16"/>
          <p:cNvPicPr>
            <a:picLocks noChangeAspect="1"/>
          </p:cNvPicPr>
          <p:nvPr/>
        </p:nvPicPr>
        <p:blipFill>
          <a:blip r:embed="rId10"/>
          <a:stretch>
            <a:fillRect/>
          </a:stretch>
        </p:blipFill>
        <p:spPr>
          <a:xfrm>
            <a:off x="6908800" y="5389245"/>
            <a:ext cx="2578100" cy="1134745"/>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700" y="-12065"/>
            <a:ext cx="7572375" cy="7571740"/>
            <a:chOff x="-4" y="-16"/>
            <a:chExt cx="11925" cy="11924"/>
          </a:xfrm>
        </p:grpSpPr>
        <p:grpSp>
          <p:nvGrpSpPr>
            <p:cNvPr id="10" name="组合 9"/>
            <p:cNvGrpSpPr/>
            <p:nvPr/>
          </p:nvGrpSpPr>
          <p:grpSpPr>
            <a:xfrm>
              <a:off x="-4" y="-16"/>
              <a:ext cx="11643" cy="11924"/>
              <a:chOff x="-4" y="-16"/>
              <a:chExt cx="11643" cy="11924"/>
            </a:xfrm>
          </p:grpSpPr>
          <p:grpSp>
            <p:nvGrpSpPr>
              <p:cNvPr id="12" name="组合 11"/>
              <p:cNvGrpSpPr/>
              <p:nvPr/>
            </p:nvGrpSpPr>
            <p:grpSpPr>
              <a:xfrm>
                <a:off x="-4" y="2"/>
                <a:ext cx="7440" cy="11906"/>
                <a:chOff x="-4" y="2"/>
                <a:chExt cx="7440" cy="11906"/>
              </a:xfrm>
            </p:grpSpPr>
            <p:sp>
              <p:nvSpPr>
                <p:cNvPr id="13" name="object 2"/>
                <p:cNvSpPr/>
                <p:nvPr/>
              </p:nvSpPr>
              <p:spPr>
                <a:xfrm>
                  <a:off x="-4" y="2"/>
                  <a:ext cx="1320" cy="11906"/>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sp>
              <p:nvSpPr>
                <p:cNvPr id="14" name="object 3"/>
                <p:cNvSpPr/>
                <p:nvPr/>
              </p:nvSpPr>
              <p:spPr>
                <a:xfrm>
                  <a:off x="1316" y="1614"/>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ndParaRPr>
                </a:p>
              </p:txBody>
            </p:sp>
          </p:grpSp>
          <p:sp>
            <p:nvSpPr>
              <p:cNvPr id="15"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16" name="文本框 15"/>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8" name="文本框 17"/>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
        <p:nvSpPr>
          <p:cNvPr id="6" name="object 6"/>
          <p:cNvSpPr txBox="1"/>
          <p:nvPr/>
        </p:nvSpPr>
        <p:spPr>
          <a:xfrm>
            <a:off x="1092200" y="1808480"/>
            <a:ext cx="9505315" cy="1069340"/>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ea typeface="楷体" panose="02010609060101010101" charset="-122"/>
                <a:cs typeface="新宋体" panose="02010609030101010101" charset="-122"/>
                <a:sym typeface="+mn-ea"/>
              </a:rPr>
              <a:t>典型的有损压缩编码—JPEG编码</a:t>
            </a:r>
          </a:p>
          <a:p>
            <a:pPr marL="12700" indent="0" defTabSz="0">
              <a:lnSpc>
                <a:spcPct val="130000"/>
              </a:lnSpc>
              <a:buFont typeface="Arial" panose="020B0604020202020204" pitchFamily="34" charset="0"/>
              <a:buNone/>
              <a:tabLst>
                <a:tab pos="423545" algn="l"/>
              </a:tabLst>
            </a:pPr>
            <a:r>
              <a:rPr lang="zh-CN" altLang="en-US" sz="2600" spc="-5" dirty="0">
                <a:latin typeface="Times New Roman" panose="02020603050405020304" charset="0"/>
                <a:ea typeface="楷体" panose="02010609060101010101" charset="-122"/>
                <a:cs typeface="新宋体" panose="02010609030101010101" charset="-122"/>
              </a:rPr>
              <a:t>第</a:t>
            </a:r>
            <a:r>
              <a:rPr lang="en-US" altLang="zh-CN" sz="2600" spc="-5" dirty="0">
                <a:latin typeface="Times New Roman" panose="02020603050405020304" charset="0"/>
                <a:ea typeface="楷体" panose="02010609060101010101" charset="-122"/>
                <a:cs typeface="新宋体" panose="02010609030101010101" charset="-122"/>
              </a:rPr>
              <a:t>2</a:t>
            </a:r>
            <a:r>
              <a:rPr lang="zh-CN" altLang="en-US" sz="2600" spc="-5" dirty="0">
                <a:latin typeface="Times New Roman" panose="02020603050405020304" charset="0"/>
                <a:ea typeface="楷体" panose="02010609060101010101" charset="-122"/>
                <a:cs typeface="新宋体" panose="02010609030101010101" charset="-122"/>
              </a:rPr>
              <a:t>步：</a:t>
            </a:r>
            <a:r>
              <a:rPr lang="en-US" altLang="zh-CN" sz="2600" spc="-5" dirty="0">
                <a:latin typeface="Times New Roman" panose="02020603050405020304" charset="0"/>
                <a:ea typeface="楷体" panose="02010609060101010101" charset="-122"/>
                <a:cs typeface="新宋体" panose="02010609030101010101" charset="-122"/>
              </a:rPr>
              <a:t>RGB</a:t>
            </a:r>
            <a:r>
              <a:rPr lang="zh-CN" altLang="en-US" sz="2600" spc="-5" dirty="0">
                <a:latin typeface="Times New Roman" panose="02020603050405020304" charset="0"/>
                <a:ea typeface="楷体" panose="02010609060101010101" charset="-122"/>
                <a:cs typeface="新宋体" panose="02010609030101010101" charset="-122"/>
              </a:rPr>
              <a:t>颜色空间转换为YCbCr </a:t>
            </a:r>
          </a:p>
        </p:txBody>
      </p:sp>
      <p:graphicFrame>
        <p:nvGraphicFramePr>
          <p:cNvPr id="11" name="对象 10">
            <a:hlinkClick r:id="" action="ppaction://ole?verb=0"/>
          </p:cNvPr>
          <p:cNvGraphicFramePr>
            <a:graphicFrameLocks noChangeAspect="1"/>
          </p:cNvGraphicFramePr>
          <p:nvPr/>
        </p:nvGraphicFramePr>
        <p:xfrm>
          <a:off x="2059940" y="3097530"/>
          <a:ext cx="5784215" cy="1706880"/>
        </p:xfrm>
        <a:graphic>
          <a:graphicData uri="http://schemas.openxmlformats.org/presentationml/2006/ole">
            <mc:AlternateContent xmlns:mc="http://schemas.openxmlformats.org/markup-compatibility/2006">
              <mc:Choice xmlns:v="urn:schemas-microsoft-com:vml" Requires="v">
                <p:oleObj spid="_x0000_s34917" r:id="rId5" imgW="3098800" imgH="914400" progId="Equation.KSEE3">
                  <p:embed/>
                </p:oleObj>
              </mc:Choice>
              <mc:Fallback>
                <p:oleObj r:id="rId5" imgW="3098800" imgH="914400" progId="Equation.KSEE3">
                  <p:embed/>
                  <p:pic>
                    <p:nvPicPr>
                      <p:cNvPr id="0" name="图片 3072"/>
                      <p:cNvPicPr/>
                      <p:nvPr/>
                    </p:nvPicPr>
                    <p:blipFill>
                      <a:blip r:embed="rId6"/>
                      <a:stretch>
                        <a:fillRect/>
                      </a:stretch>
                    </p:blipFill>
                    <p:spPr>
                      <a:xfrm>
                        <a:off x="2059940" y="3097530"/>
                        <a:ext cx="5784215" cy="1706880"/>
                      </a:xfrm>
                      <a:prstGeom prst="rect">
                        <a:avLst/>
                      </a:prstGeom>
                    </p:spPr>
                  </p:pic>
                </p:oleObj>
              </mc:Fallback>
            </mc:AlternateContent>
          </a:graphicData>
        </a:graphic>
      </p:graphicFrame>
      <p:grpSp>
        <p:nvGrpSpPr>
          <p:cNvPr id="8" name="组合 7"/>
          <p:cNvGrpSpPr/>
          <p:nvPr/>
        </p:nvGrpSpPr>
        <p:grpSpPr>
          <a:xfrm>
            <a:off x="1054100" y="5206365"/>
            <a:ext cx="9176385" cy="1706880"/>
            <a:chOff x="1300" y="8367"/>
            <a:chExt cx="14451" cy="2688"/>
          </a:xfrm>
        </p:grpSpPr>
        <p:pic>
          <p:nvPicPr>
            <p:cNvPr id="2" name="图片 1" descr="ss"/>
            <p:cNvPicPr>
              <a:picLocks noChangeAspect="1"/>
            </p:cNvPicPr>
            <p:nvPr/>
          </p:nvPicPr>
          <p:blipFill>
            <a:blip r:embed="rId7"/>
            <a:stretch>
              <a:fillRect/>
            </a:stretch>
          </p:blipFill>
          <p:spPr>
            <a:xfrm>
              <a:off x="1300" y="8367"/>
              <a:ext cx="3600" cy="2688"/>
            </a:xfrm>
            <a:prstGeom prst="rect">
              <a:avLst/>
            </a:prstGeom>
          </p:spPr>
        </p:pic>
        <p:pic>
          <p:nvPicPr>
            <p:cNvPr id="3" name="图片 2" descr="13be65daf28564f1125d32282202edd"/>
            <p:cNvPicPr>
              <a:picLocks noChangeAspect="1"/>
            </p:cNvPicPr>
            <p:nvPr/>
          </p:nvPicPr>
          <p:blipFill>
            <a:blip r:embed="rId8"/>
            <a:stretch>
              <a:fillRect/>
            </a:stretch>
          </p:blipFill>
          <p:spPr>
            <a:xfrm>
              <a:off x="8531" y="8367"/>
              <a:ext cx="3598" cy="2688"/>
            </a:xfrm>
            <a:prstGeom prst="rect">
              <a:avLst/>
            </a:prstGeom>
          </p:spPr>
        </p:pic>
        <p:pic>
          <p:nvPicPr>
            <p:cNvPr id="4" name="图片 3" descr="715e6190bbba0ab46cec45f01bfd67f"/>
            <p:cNvPicPr>
              <a:picLocks noChangeAspect="1"/>
            </p:cNvPicPr>
            <p:nvPr/>
          </p:nvPicPr>
          <p:blipFill>
            <a:blip r:embed="rId9"/>
            <a:stretch>
              <a:fillRect/>
            </a:stretch>
          </p:blipFill>
          <p:spPr>
            <a:xfrm>
              <a:off x="4922" y="8367"/>
              <a:ext cx="3599" cy="2688"/>
            </a:xfrm>
            <a:prstGeom prst="rect">
              <a:avLst/>
            </a:prstGeom>
          </p:spPr>
        </p:pic>
        <p:pic>
          <p:nvPicPr>
            <p:cNvPr id="7" name="图片 6" descr="8ba0c798b6169422676d0e10cff3c9c"/>
            <p:cNvPicPr>
              <a:picLocks noChangeAspect="1"/>
            </p:cNvPicPr>
            <p:nvPr/>
          </p:nvPicPr>
          <p:blipFill>
            <a:blip r:embed="rId10"/>
            <a:stretch>
              <a:fillRect/>
            </a:stretch>
          </p:blipFill>
          <p:spPr>
            <a:xfrm>
              <a:off x="12153" y="8367"/>
              <a:ext cx="3599" cy="2688"/>
            </a:xfrm>
            <a:prstGeom prst="rect">
              <a:avLst/>
            </a:prstGeom>
          </p:spPr>
        </p:pic>
      </p:grpSp>
      <p:sp>
        <p:nvSpPr>
          <p:cNvPr id="17" name="文本框 16"/>
          <p:cNvSpPr txBox="1"/>
          <p:nvPr/>
        </p:nvSpPr>
        <p:spPr>
          <a:xfrm>
            <a:off x="1892300" y="6983095"/>
            <a:ext cx="7927340" cy="365760"/>
          </a:xfrm>
          <a:prstGeom prst="rect">
            <a:avLst/>
          </a:prstGeom>
          <a:noFill/>
        </p:spPr>
        <p:txBody>
          <a:bodyPr wrap="square" rtlCol="0">
            <a:spAutoFit/>
          </a:bodyPr>
          <a:lstStyle/>
          <a:p>
            <a:r>
              <a:rPr lang="zh-CN" altLang="en-US">
                <a:latin typeface="Times New Roman" panose="02020603050405020304" charset="0"/>
              </a:rPr>
              <a:t>原始图像                       </a:t>
            </a:r>
            <a:r>
              <a:rPr lang="en-US" altLang="zh-CN">
                <a:latin typeface="Times New Roman" panose="02020603050405020304" charset="0"/>
              </a:rPr>
              <a:t>Y</a:t>
            </a:r>
            <a:r>
              <a:rPr lang="zh-CN" altLang="en-US">
                <a:latin typeface="Times New Roman" panose="02020603050405020304" charset="0"/>
              </a:rPr>
              <a:t>分量                              </a:t>
            </a:r>
            <a:r>
              <a:rPr lang="en-US" altLang="zh-CN">
                <a:latin typeface="Times New Roman" panose="02020603050405020304" charset="0"/>
              </a:rPr>
              <a:t>Cb</a:t>
            </a:r>
            <a:r>
              <a:rPr lang="zh-CN" altLang="en-US">
                <a:latin typeface="Times New Roman" panose="02020603050405020304" charset="0"/>
              </a:rPr>
              <a:t>分量                         </a:t>
            </a:r>
            <a:r>
              <a:rPr lang="en-US" altLang="zh-CN">
                <a:latin typeface="Times New Roman" panose="02020603050405020304" charset="0"/>
              </a:rPr>
              <a:t>Cr</a:t>
            </a:r>
            <a:r>
              <a:rPr lang="zh-CN" altLang="en-US">
                <a:latin typeface="Times New Roman" panose="02020603050405020304" charset="0"/>
              </a:rPr>
              <a:t>分量</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022350" y="1952625"/>
            <a:ext cx="9145114" cy="250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90600">
              <a:spcBef>
                <a:spcPct val="20000"/>
              </a:spcBef>
              <a:buSzPct val="100000"/>
              <a:buChar char="•"/>
              <a:defRPr sz="3400">
                <a:solidFill>
                  <a:srgbClr val="000000"/>
                </a:solidFill>
                <a:latin typeface="Arial" panose="020B0604020202020204" pitchFamily="34" charset="0"/>
                <a:ea typeface="宋体" panose="02010600030101010101" pitchFamily="2" charset="-122"/>
              </a:defRPr>
            </a:lvl1pPr>
            <a:lvl2pPr marL="804863" indent="-309563" defTabSz="990600">
              <a:spcBef>
                <a:spcPct val="20000"/>
              </a:spcBef>
              <a:buSzPct val="100000"/>
              <a:buChar char="–"/>
              <a:defRPr sz="3000">
                <a:solidFill>
                  <a:srgbClr val="000000"/>
                </a:solidFill>
                <a:latin typeface="Arial" panose="020B0604020202020204" pitchFamily="34" charset="0"/>
                <a:ea typeface="宋体" panose="02010600030101010101" pitchFamily="2" charset="-122"/>
              </a:defRPr>
            </a:lvl2pPr>
            <a:lvl3pPr marL="1238250" indent="-247650" defTabSz="990600">
              <a:spcBef>
                <a:spcPct val="20000"/>
              </a:spcBef>
              <a:buSzPct val="100000"/>
              <a:buChar char="•"/>
              <a:defRPr sz="2600">
                <a:solidFill>
                  <a:srgbClr val="000000"/>
                </a:solidFill>
                <a:latin typeface="Arial" panose="020B0604020202020204" pitchFamily="34" charset="0"/>
                <a:ea typeface="宋体" panose="02010600030101010101" pitchFamily="2" charset="-122"/>
              </a:defRPr>
            </a:lvl3pPr>
            <a:lvl4pPr marL="1733550" indent="-247650" defTabSz="990600">
              <a:spcBef>
                <a:spcPct val="20000"/>
              </a:spcBef>
              <a:buSzPct val="100000"/>
              <a:buChar char="–"/>
              <a:defRPr sz="2100">
                <a:solidFill>
                  <a:srgbClr val="000000"/>
                </a:solidFill>
                <a:latin typeface="Arial" panose="020B0604020202020204" pitchFamily="34" charset="0"/>
                <a:ea typeface="宋体" panose="02010600030101010101" pitchFamily="2" charset="-122"/>
              </a:defRPr>
            </a:lvl4pPr>
            <a:lvl5pPr marL="2228850" indent="-247650" defTabSz="990600">
              <a:spcBef>
                <a:spcPct val="20000"/>
              </a:spcBef>
              <a:buSzPct val="100000"/>
              <a:buChar char="»"/>
              <a:defRPr sz="2100">
                <a:solidFill>
                  <a:srgbClr val="000000"/>
                </a:solidFill>
                <a:latin typeface="Arial" panose="020B0604020202020204" pitchFamily="34" charset="0"/>
                <a:ea typeface="宋体" panose="02010600030101010101" pitchFamily="2" charset="-122"/>
              </a:defRPr>
            </a:lvl5pPr>
            <a:lvl6pPr marL="2686050" indent="-247650" defTabSz="990600" eaLnBrk="0" fontAlgn="base" hangingPunct="0">
              <a:spcBef>
                <a:spcPct val="20000"/>
              </a:spcBef>
              <a:spcAft>
                <a:spcPct val="0"/>
              </a:spcAft>
              <a:buSzPct val="100000"/>
              <a:buChar char="»"/>
              <a:defRPr sz="2100">
                <a:solidFill>
                  <a:srgbClr val="000000"/>
                </a:solidFill>
                <a:latin typeface="Arial" panose="020B0604020202020204" pitchFamily="34" charset="0"/>
                <a:ea typeface="宋体" panose="02010600030101010101" pitchFamily="2" charset="-122"/>
              </a:defRPr>
            </a:lvl6pPr>
            <a:lvl7pPr marL="3143250" indent="-247650" defTabSz="990600" eaLnBrk="0" fontAlgn="base" hangingPunct="0">
              <a:spcBef>
                <a:spcPct val="20000"/>
              </a:spcBef>
              <a:spcAft>
                <a:spcPct val="0"/>
              </a:spcAft>
              <a:buSzPct val="100000"/>
              <a:buChar char="»"/>
              <a:defRPr sz="2100">
                <a:solidFill>
                  <a:srgbClr val="000000"/>
                </a:solidFill>
                <a:latin typeface="Arial" panose="020B0604020202020204" pitchFamily="34" charset="0"/>
                <a:ea typeface="宋体" panose="02010600030101010101" pitchFamily="2" charset="-122"/>
              </a:defRPr>
            </a:lvl7pPr>
            <a:lvl8pPr marL="3600450" indent="-247650" defTabSz="990600" eaLnBrk="0" fontAlgn="base" hangingPunct="0">
              <a:spcBef>
                <a:spcPct val="20000"/>
              </a:spcBef>
              <a:spcAft>
                <a:spcPct val="0"/>
              </a:spcAft>
              <a:buSzPct val="100000"/>
              <a:buChar char="»"/>
              <a:defRPr sz="2100">
                <a:solidFill>
                  <a:srgbClr val="000000"/>
                </a:solidFill>
                <a:latin typeface="Arial" panose="020B0604020202020204" pitchFamily="34" charset="0"/>
                <a:ea typeface="宋体" panose="02010600030101010101" pitchFamily="2" charset="-122"/>
              </a:defRPr>
            </a:lvl8pPr>
            <a:lvl9pPr marL="4057650" indent="-247650" defTabSz="990600" eaLnBrk="0" fontAlgn="base" hangingPunct="0">
              <a:spcBef>
                <a:spcPct val="20000"/>
              </a:spcBef>
              <a:spcAft>
                <a:spcPct val="0"/>
              </a:spcAft>
              <a:buSzPct val="100000"/>
              <a:buChar char="»"/>
              <a:defRPr sz="2100">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48">
                <a:latin typeface="Times New Roman" panose="02020603050405020304" pitchFamily="18" charset="0"/>
                <a:ea typeface="楷体" panose="02010609060101010101" pitchFamily="49" charset="-122"/>
                <a:cs typeface="Times New Roman" panose="02020603050405020304" pitchFamily="18" charset="0"/>
              </a:rPr>
              <a:t>图像处理中常用的正交变换除了傅里叶变换外，</a:t>
            </a:r>
            <a:r>
              <a:rPr lang="zh-CN" altLang="en-US" sz="2848" smtClean="0">
                <a:latin typeface="Times New Roman" panose="02020603050405020304" pitchFamily="18" charset="0"/>
                <a:ea typeface="楷体" panose="02010609060101010101" pitchFamily="49" charset="-122"/>
                <a:cs typeface="Times New Roman" panose="02020603050405020304" pitchFamily="18" charset="0"/>
              </a:rPr>
              <a:t>还有其他</a:t>
            </a:r>
            <a:r>
              <a:rPr lang="zh-CN" altLang="en-US" sz="2848"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正交变换</a:t>
            </a:r>
            <a:r>
              <a:rPr lang="zh-CN" altLang="en-US" sz="2848" smtClean="0">
                <a:latin typeface="Times New Roman" panose="02020603050405020304" pitchFamily="18" charset="0"/>
                <a:ea typeface="楷体" panose="02010609060101010101" pitchFamily="49" charset="-122"/>
                <a:cs typeface="Times New Roman" panose="02020603050405020304" pitchFamily="18" charset="0"/>
              </a:rPr>
              <a:t>如离散余弦</a:t>
            </a:r>
            <a:r>
              <a:rPr lang="en-US" altLang="zh-CN" sz="2848" smtClean="0">
                <a:latin typeface="Times New Roman" panose="02020603050405020304" pitchFamily="18" charset="0"/>
                <a:ea typeface="楷体" panose="02010609060101010101" pitchFamily="49" charset="-122"/>
                <a:cs typeface="Times New Roman" panose="02020603050405020304" pitchFamily="18" charset="0"/>
              </a:rPr>
              <a:t>(DCT)</a:t>
            </a:r>
            <a:r>
              <a:rPr lang="zh-CN" altLang="en-US" sz="2848"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848">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50000"/>
              </a:spcBef>
              <a:buFontTx/>
              <a:buNone/>
            </a:pPr>
            <a:r>
              <a:rPr lang="en-US" altLang="zh-CN" sz="2848" smtClean="0">
                <a:latin typeface="Times New Roman" panose="02020603050405020304" pitchFamily="18" charset="0"/>
                <a:ea typeface="楷体" panose="02010609060101010101" pitchFamily="49" charset="-122"/>
                <a:cs typeface="Times New Roman" panose="02020603050405020304" pitchFamily="18" charset="0"/>
              </a:rPr>
              <a:t>DCT</a:t>
            </a:r>
            <a:r>
              <a:rPr lang="zh-CN" altLang="en-US" sz="2848" smtClean="0">
                <a:latin typeface="Times New Roman" panose="02020603050405020304" pitchFamily="18" charset="0"/>
                <a:ea typeface="楷体" panose="02010609060101010101" pitchFamily="49" charset="-122"/>
                <a:cs typeface="Times New Roman" panose="02020603050405020304" pitchFamily="18" charset="0"/>
              </a:rPr>
              <a:t>目的：傅里叶变换</a:t>
            </a:r>
            <a:r>
              <a:rPr lang="zh-CN" altLang="en-US" sz="2848">
                <a:latin typeface="Times New Roman" panose="02020603050405020304" pitchFamily="18" charset="0"/>
                <a:ea typeface="楷体" panose="02010609060101010101" pitchFamily="49" charset="-122"/>
                <a:cs typeface="Times New Roman" panose="02020603050405020304" pitchFamily="18" charset="0"/>
              </a:rPr>
              <a:t>的问题在于其参数变换是复数，数据描述和运算量是实数的两倍，因此</a:t>
            </a:r>
            <a:r>
              <a:rPr lang="zh-CN" altLang="en-US" sz="2848" smtClean="0">
                <a:latin typeface="Times New Roman" panose="02020603050405020304" pitchFamily="18" charset="0"/>
                <a:ea typeface="楷体" panose="02010609060101010101" pitchFamily="49" charset="-122"/>
                <a:cs typeface="Times New Roman" panose="02020603050405020304" pitchFamily="18" charset="0"/>
              </a:rPr>
              <a:t>可以把</a:t>
            </a:r>
            <a:r>
              <a:rPr lang="en-US" altLang="zh-CN" sz="2848" i="1">
                <a:latin typeface="Times New Roman" panose="02020603050405020304" pitchFamily="18" charset="0"/>
                <a:ea typeface="楷体" panose="02010609060101010101" pitchFamily="49" charset="-122"/>
                <a:cs typeface="Times New Roman" panose="02020603050405020304" pitchFamily="18" charset="0"/>
              </a:rPr>
              <a:t>f </a:t>
            </a:r>
            <a:r>
              <a:rPr lang="en-US" altLang="zh-CN" sz="2848">
                <a:latin typeface="Times New Roman" panose="02020603050405020304" pitchFamily="18" charset="0"/>
                <a:ea typeface="楷体" panose="02010609060101010101" pitchFamily="49" charset="-122"/>
                <a:cs typeface="Times New Roman" panose="02020603050405020304" pitchFamily="18" charset="0"/>
              </a:rPr>
              <a:t>(</a:t>
            </a:r>
            <a:r>
              <a:rPr lang="en-US" altLang="zh-CN" sz="2848" i="1">
                <a:latin typeface="Times New Roman" panose="02020603050405020304" pitchFamily="18" charset="0"/>
                <a:ea typeface="楷体" panose="02010609060101010101" pitchFamily="49" charset="-122"/>
                <a:cs typeface="Times New Roman" panose="02020603050405020304" pitchFamily="18" charset="0"/>
              </a:rPr>
              <a:t>x</a:t>
            </a:r>
            <a:r>
              <a:rPr lang="en-US" altLang="zh-CN" sz="2848">
                <a:latin typeface="Times New Roman" panose="02020603050405020304" pitchFamily="18" charset="0"/>
                <a:ea typeface="楷体" panose="02010609060101010101" pitchFamily="49" charset="-122"/>
                <a:cs typeface="Times New Roman" panose="02020603050405020304" pitchFamily="18" charset="0"/>
              </a:rPr>
              <a:t>)</a:t>
            </a:r>
            <a:r>
              <a:rPr lang="zh-CN" altLang="en-US" sz="2848">
                <a:latin typeface="Times New Roman" panose="02020603050405020304" pitchFamily="18" charset="0"/>
                <a:ea typeface="楷体" panose="02010609060101010101" pitchFamily="49" charset="-122"/>
                <a:cs typeface="Times New Roman" panose="02020603050405020304" pitchFamily="18" charset="0"/>
              </a:rPr>
              <a:t>变化为偶函数形式，虚部为</a:t>
            </a:r>
            <a:r>
              <a:rPr lang="en-US" altLang="zh-CN" sz="2848">
                <a:latin typeface="Times New Roman" panose="02020603050405020304" pitchFamily="18" charset="0"/>
                <a:ea typeface="楷体" panose="02010609060101010101" pitchFamily="49" charset="-122"/>
                <a:cs typeface="Times New Roman" panose="02020603050405020304" pitchFamily="18" charset="0"/>
              </a:rPr>
              <a:t>0</a:t>
            </a:r>
            <a:r>
              <a:rPr lang="zh-CN" altLang="en-US" sz="2848">
                <a:latin typeface="Times New Roman" panose="02020603050405020304" pitchFamily="18" charset="0"/>
                <a:ea typeface="楷体" panose="02010609060101010101" pitchFamily="49" charset="-122"/>
                <a:cs typeface="Times New Roman" panose="02020603050405020304" pitchFamily="18" charset="0"/>
              </a:rPr>
              <a:t>，简化了数据表示和运算量。</a:t>
            </a:r>
          </a:p>
        </p:txBody>
      </p:sp>
      <p:grpSp>
        <p:nvGrpSpPr>
          <p:cNvPr id="7" name="组合 6"/>
          <p:cNvGrpSpPr/>
          <p:nvPr/>
        </p:nvGrpSpPr>
        <p:grpSpPr>
          <a:xfrm>
            <a:off x="-12700" y="-12065"/>
            <a:ext cx="7572375" cy="7571740"/>
            <a:chOff x="-4" y="-16"/>
            <a:chExt cx="11925" cy="11924"/>
          </a:xfrm>
        </p:grpSpPr>
        <p:grpSp>
          <p:nvGrpSpPr>
            <p:cNvPr id="8" name="组合 7"/>
            <p:cNvGrpSpPr/>
            <p:nvPr/>
          </p:nvGrpSpPr>
          <p:grpSpPr>
            <a:xfrm>
              <a:off x="-4" y="-16"/>
              <a:ext cx="11643" cy="11924"/>
              <a:chOff x="-4" y="-16"/>
              <a:chExt cx="11643" cy="11924"/>
            </a:xfrm>
          </p:grpSpPr>
          <p:grpSp>
            <p:nvGrpSpPr>
              <p:cNvPr id="10" name="组合 9"/>
              <p:cNvGrpSpPr/>
              <p:nvPr/>
            </p:nvGrpSpPr>
            <p:grpSpPr>
              <a:xfrm>
                <a:off x="-4" y="2"/>
                <a:ext cx="7440" cy="11906"/>
                <a:chOff x="-4" y="2"/>
                <a:chExt cx="7440" cy="11906"/>
              </a:xfrm>
            </p:grpSpPr>
            <p:sp>
              <p:nvSpPr>
                <p:cNvPr id="12" name="object 2"/>
                <p:cNvSpPr/>
                <p:nvPr/>
              </p:nvSpPr>
              <p:spPr>
                <a:xfrm>
                  <a:off x="-4" y="2"/>
                  <a:ext cx="1320" cy="11906"/>
                </a:xfrm>
                <a:prstGeom prst="rect">
                  <a:avLst/>
                </a:prstGeom>
                <a:blipFill>
                  <a:blip r:embed="rId2" cstate="print"/>
                  <a:stretch>
                    <a:fillRect/>
                  </a:stretch>
                </a:blipFill>
              </p:spPr>
              <p:txBody>
                <a:bodyPr wrap="square" lIns="0" tIns="0" rIns="0" bIns="0" rtlCol="0"/>
                <a:lstStyle/>
                <a:p>
                  <a:endParaRPr>
                    <a:latin typeface="Times New Roman" panose="02020603050405020304" charset="0"/>
                  </a:endParaRPr>
                </a:p>
              </p:txBody>
            </p:sp>
            <p:sp>
              <p:nvSpPr>
                <p:cNvPr id="13" name="object 3"/>
                <p:cNvSpPr/>
                <p:nvPr/>
              </p:nvSpPr>
              <p:spPr>
                <a:xfrm>
                  <a:off x="1316" y="1614"/>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ndParaRPr>
                </a:p>
              </p:txBody>
            </p:sp>
          </p:grpSp>
          <p:sp>
            <p:nvSpPr>
              <p:cNvPr id="11" name="object 4"/>
              <p:cNvSpPr txBox="1"/>
              <p:nvPr/>
            </p:nvSpPr>
            <p:spPr>
              <a:xfrm>
                <a:off x="1233" y="-16"/>
                <a:ext cx="10406" cy="1584"/>
              </a:xfrm>
              <a:prstGeom prst="rect">
                <a:avLst/>
              </a:prstGeom>
            </p:spPr>
            <p:txBody>
              <a:bodyPr vert="horz" wrap="square" lIns="0" tIns="0" rIns="0" bIns="0" rtlCol="0">
                <a:spAutoFit/>
              </a:bodyPr>
              <a:lstStyle/>
              <a:p>
                <a:pPr marL="12700">
                  <a:lnSpc>
                    <a:spcPct val="150000"/>
                  </a:lnSpc>
                </a:pPr>
                <a:r>
                  <a:rPr lang="zh-CN" altLang="en-US" sz="4400" b="1" spc="-15" dirty="0">
                    <a:latin typeface="Times New Roman" panose="02020603050405020304" charset="0"/>
                    <a:cs typeface="新宋体" panose="02010609030101010101" charset="-122"/>
                  </a:rPr>
                  <a:t>图像压缩</a:t>
                </a:r>
              </a:p>
            </p:txBody>
          </p:sp>
        </p:grpSp>
        <p:sp>
          <p:nvSpPr>
            <p:cNvPr id="9" name="文本框 8"/>
            <p:cNvSpPr txBox="1"/>
            <p:nvPr/>
          </p:nvSpPr>
          <p:spPr>
            <a:xfrm>
              <a:off x="1426" y="1789"/>
              <a:ext cx="10495" cy="894"/>
            </a:xfrm>
            <a:prstGeom prst="rect">
              <a:avLst/>
            </a:prstGeom>
            <a:noFill/>
          </p:spPr>
          <p:txBody>
            <a:bodyPr wrap="square" rtlCol="0">
              <a:spAutoFit/>
            </a:bodyPr>
            <a:lstStyle/>
            <a:p>
              <a:pPr marL="12700" lvl="0" algn="l" defTabSz="0">
                <a:lnSpc>
                  <a:spcPts val="3750"/>
                </a:lnSpc>
                <a:tabLst>
                  <a:tab pos="423545" algn="l"/>
                </a:tabLst>
              </a:pPr>
              <a:endParaRPr lang="zh-CN" altLang="en-US" sz="2800" b="1" spc="-5" dirty="0">
                <a:solidFill>
                  <a:srgbClr val="120EB2"/>
                </a:solidFill>
                <a:latin typeface="Times New Roman" panose="02020603050405020304" charset="0"/>
                <a:ea typeface="楷体" panose="02010609060101010101" charset="-122"/>
                <a:cs typeface="新宋体" panose="02010609030101010101" charset="-122"/>
                <a:sym typeface="+mn-ea"/>
              </a:endParaRPr>
            </a:p>
          </p:txBody>
        </p:sp>
      </p:grpSp>
      <p:sp>
        <p:nvSpPr>
          <p:cNvPr id="14" name="文本框 13"/>
          <p:cNvSpPr txBox="1"/>
          <p:nvPr/>
        </p:nvSpPr>
        <p:spPr>
          <a:xfrm>
            <a:off x="1022350" y="1261110"/>
            <a:ext cx="6664325" cy="567690"/>
          </a:xfrm>
          <a:prstGeom prst="rect">
            <a:avLst/>
          </a:prstGeom>
          <a:noFill/>
        </p:spPr>
        <p:txBody>
          <a:bodyPr wrap="square" rtlCol="0">
            <a:spAutoFit/>
          </a:bodyPr>
          <a:lstStyle/>
          <a:p>
            <a:pPr marL="12700" lvl="0" algn="l" defTabSz="0">
              <a:lnSpc>
                <a:spcPts val="3750"/>
              </a:lnSpc>
              <a:tabLst>
                <a:tab pos="423545" algn="l"/>
              </a:tabLst>
            </a:pPr>
            <a:r>
              <a:rPr sz="3200" spc="-5" dirty="0">
                <a:solidFill>
                  <a:srgbClr val="FF0000"/>
                </a:solidFill>
                <a:latin typeface="Times New Roman" panose="02020603050405020304" charset="0"/>
                <a:ea typeface="楷体" panose="02010609060101010101" charset="-122"/>
                <a:cs typeface="新宋体" panose="02010609030101010101" charset="-122"/>
                <a:sym typeface="+mn-ea"/>
              </a:rPr>
              <a:t>8.</a:t>
            </a:r>
            <a:r>
              <a:rPr lang="en-US" sz="3200" spc="-5" dirty="0">
                <a:solidFill>
                  <a:srgbClr val="FF0000"/>
                </a:solidFill>
                <a:latin typeface="Times New Roman" panose="02020603050405020304" charset="0"/>
                <a:ea typeface="楷体" panose="02010609060101010101" charset="-122"/>
                <a:cs typeface="新宋体" panose="02010609030101010101" charset="-122"/>
                <a:sym typeface="+mn-ea"/>
              </a:rPr>
              <a:t>5</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 </a:t>
            </a:r>
            <a:r>
              <a:rPr lang="zh-CN" sz="3200" spc="-5" dirty="0">
                <a:solidFill>
                  <a:srgbClr val="FF0000"/>
                </a:solidFill>
                <a:latin typeface="Times New Roman" panose="02020603050405020304" charset="0"/>
                <a:ea typeface="楷体" panose="02010609060101010101" charset="-122"/>
                <a:cs typeface="新宋体" panose="02010609030101010101" charset="-122"/>
                <a:sym typeface="+mn-ea"/>
              </a:rPr>
              <a:t>有损</a:t>
            </a:r>
            <a:r>
              <a:rPr sz="3200" spc="-5" dirty="0">
                <a:solidFill>
                  <a:srgbClr val="FF0000"/>
                </a:solidFill>
                <a:latin typeface="Times New Roman" panose="02020603050405020304" charset="0"/>
                <a:ea typeface="楷体" panose="02010609060101010101" charset="-122"/>
                <a:cs typeface="新宋体" panose="02010609030101010101" charset="-122"/>
                <a:sym typeface="+mn-ea"/>
              </a:rPr>
              <a:t>压缩</a:t>
            </a:r>
          </a:p>
        </p:txBody>
      </p:sp>
    </p:spTree>
    <p:extLst>
      <p:ext uri="{BB962C8B-B14F-4D97-AF65-F5344CB8AC3E}">
        <p14:creationId xmlns:p14="http://schemas.microsoft.com/office/powerpoint/2010/main" val="4027608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c570b12-bd7b-4559-a004-723bb2de6a5e}"/>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6239</Words>
  <Application>Microsoft Office PowerPoint</Application>
  <PresentationFormat>自定义</PresentationFormat>
  <Paragraphs>970</Paragraphs>
  <Slides>118</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118</vt:i4>
      </vt:variant>
    </vt:vector>
  </HeadingPairs>
  <TitlesOfParts>
    <vt:vector size="134" baseType="lpstr">
      <vt:lpstr>华文中宋</vt:lpstr>
      <vt:lpstr>楷体</vt:lpstr>
      <vt:lpstr>宋体</vt:lpstr>
      <vt:lpstr>微软雅黑</vt:lpstr>
      <vt:lpstr>新宋体</vt:lpstr>
      <vt:lpstr>Arial</vt:lpstr>
      <vt:lpstr>Calibri</vt:lpstr>
      <vt:lpstr>Symbol</vt:lpstr>
      <vt:lpstr>Times New Roman</vt:lpstr>
      <vt:lpstr>Trebuchet MS</vt:lpstr>
      <vt:lpstr>Wingdings</vt:lpstr>
      <vt:lpstr>默认设计模板</vt:lpstr>
      <vt:lpstr>Equation.KSEE3</vt:lpstr>
      <vt:lpstr>Equation.DSMT4</vt:lpstr>
      <vt:lpstr>Microsoft 公式 3.0</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2)主观保真度准则</vt:lpstr>
      <vt:lpstr>2)主观保真度准则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自信息</vt:lpstr>
      <vt:lpstr>1) 自信息</vt:lpstr>
      <vt:lpstr>1) 自信息</vt:lpstr>
      <vt:lpstr>1) 自信息</vt:lpstr>
      <vt:lpstr>1) 自信息</vt:lpstr>
      <vt:lpstr>1) 自信息</vt:lpstr>
      <vt:lpstr>2) 联合自信息</vt:lpstr>
      <vt:lpstr>2) 联合自信息</vt:lpstr>
      <vt:lpstr>2) 联合自信息</vt:lpstr>
      <vt:lpstr>2) 联合自信息</vt:lpstr>
      <vt:lpstr>3)条件自信息</vt:lpstr>
      <vt:lpstr>3)条件自信息</vt:lpstr>
      <vt:lpstr>3)条件自信息</vt:lpstr>
      <vt:lpstr>1)熵</vt:lpstr>
      <vt:lpstr>1)熵</vt:lpstr>
      <vt:lpstr>1)熵</vt:lpstr>
      <vt:lpstr>1)熵</vt:lpstr>
      <vt:lpstr>1)熵</vt:lpstr>
      <vt:lpstr>2)联合熵</vt:lpstr>
      <vt:lpstr>3)条件熵</vt:lpstr>
      <vt:lpstr>3)条件熵</vt:lpstr>
      <vt:lpstr>4)相对熵</vt:lpstr>
      <vt:lpstr>4)相对熵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- 1-概述.ppt</dc:title>
  <dc:creator>pengyuxin</dc:creator>
  <cp:lastModifiedBy>Windows 用户</cp:lastModifiedBy>
  <cp:revision>642</cp:revision>
  <dcterms:created xsi:type="dcterms:W3CDTF">2021-02-27T08:05:00Z</dcterms:created>
  <dcterms:modified xsi:type="dcterms:W3CDTF">2024-05-06T10:55:47Z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2009-02-25T16:00:00Z</vt:filetime>
  </property>
  <property fmtid="{D5CDD505-2E9C-101B-9397-08002B2CF9AE}" pid="3" name="Creator">
    <vt:lpwstr>PScript5.dll Version 5.2</vt:lpwstr>
  </property>
  <property fmtid="{D5CDD505-2E9C-101B-9397-08002B2CF9AE}" pid="4" name="LastSaved">
    <vt:filetime>2015-05-16T16:00:00Z</vt:filetime>
  </property>
  <property fmtid="{D5CDD505-2E9C-101B-9397-08002B2CF9AE}" pid="5" name="KSOProductBuildVer">
    <vt:lpwstr>2052-10.8.0.5715</vt:lpwstr>
  </property>
  <property fmtid="{D5CDD505-2E9C-101B-9397-08002B2CF9AE}" pid="6" name="ICV">
    <vt:lpwstr>6171447DAD87424CA0E8E51F1C93B12C</vt:lpwstr>
  </property>
</Properties>
</file>