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7"/>
  </p:notesMasterIdLst>
  <p:handoutMasterIdLst>
    <p:handoutMasterId r:id="rId118"/>
  </p:handoutMasterIdLst>
  <p:sldIdLst>
    <p:sldId id="256" r:id="rId2"/>
    <p:sldId id="1228" r:id="rId3"/>
    <p:sldId id="1540" r:id="rId4"/>
    <p:sldId id="1376" r:id="rId5"/>
    <p:sldId id="1298" r:id="rId6"/>
    <p:sldId id="1227" r:id="rId7"/>
    <p:sldId id="1232" r:id="rId8"/>
    <p:sldId id="1233" r:id="rId9"/>
    <p:sldId id="1234" r:id="rId10"/>
    <p:sldId id="1378" r:id="rId11"/>
    <p:sldId id="1379" r:id="rId12"/>
    <p:sldId id="1380" r:id="rId13"/>
    <p:sldId id="1385" r:id="rId14"/>
    <p:sldId id="1448" r:id="rId15"/>
    <p:sldId id="1447" r:id="rId16"/>
    <p:sldId id="1449" r:id="rId17"/>
    <p:sldId id="1450" r:id="rId18"/>
    <p:sldId id="1451" r:id="rId19"/>
    <p:sldId id="1531" r:id="rId20"/>
    <p:sldId id="1532" r:id="rId21"/>
    <p:sldId id="1642" r:id="rId22"/>
    <p:sldId id="1641" r:id="rId23"/>
    <p:sldId id="1533" r:id="rId24"/>
    <p:sldId id="1534" r:id="rId25"/>
    <p:sldId id="1535" r:id="rId26"/>
    <p:sldId id="1536" r:id="rId27"/>
    <p:sldId id="1452" r:id="rId28"/>
    <p:sldId id="1537" r:id="rId29"/>
    <p:sldId id="1653" r:id="rId30"/>
    <p:sldId id="1538" r:id="rId31"/>
    <p:sldId id="1654" r:id="rId32"/>
    <p:sldId id="1539" r:id="rId33"/>
    <p:sldId id="1541" r:id="rId34"/>
    <p:sldId id="1542" r:id="rId35"/>
    <p:sldId id="1543" r:id="rId36"/>
    <p:sldId id="1544" r:id="rId37"/>
    <p:sldId id="1545" r:id="rId38"/>
    <p:sldId id="1546" r:id="rId39"/>
    <p:sldId id="1547" r:id="rId40"/>
    <p:sldId id="1548" r:id="rId41"/>
    <p:sldId id="1549" r:id="rId42"/>
    <p:sldId id="1550" r:id="rId43"/>
    <p:sldId id="1551" r:id="rId44"/>
    <p:sldId id="1552" r:id="rId45"/>
    <p:sldId id="1381" r:id="rId46"/>
    <p:sldId id="1554" r:id="rId47"/>
    <p:sldId id="1556" r:id="rId48"/>
    <p:sldId id="1557" r:id="rId49"/>
    <p:sldId id="1558" r:id="rId50"/>
    <p:sldId id="1559" r:id="rId51"/>
    <p:sldId id="1560" r:id="rId52"/>
    <p:sldId id="1566" r:id="rId53"/>
    <p:sldId id="1555" r:id="rId54"/>
    <p:sldId id="1553" r:id="rId55"/>
    <p:sldId id="1382" r:id="rId56"/>
    <p:sldId id="1386" r:id="rId57"/>
    <p:sldId id="1387" r:id="rId58"/>
    <p:sldId id="1388" r:id="rId59"/>
    <p:sldId id="1655" r:id="rId60"/>
    <p:sldId id="1241" r:id="rId61"/>
    <p:sldId id="1242" r:id="rId62"/>
    <p:sldId id="1243" r:id="rId63"/>
    <p:sldId id="1244" r:id="rId64"/>
    <p:sldId id="1245" r:id="rId65"/>
    <p:sldId id="1246" r:id="rId66"/>
    <p:sldId id="1247" r:id="rId67"/>
    <p:sldId id="1248" r:id="rId68"/>
    <p:sldId id="1249" r:id="rId69"/>
    <p:sldId id="1250" r:id="rId70"/>
    <p:sldId id="1251" r:id="rId71"/>
    <p:sldId id="1252" r:id="rId72"/>
    <p:sldId id="1253" r:id="rId73"/>
    <p:sldId id="1258" r:id="rId74"/>
    <p:sldId id="1259" r:id="rId75"/>
    <p:sldId id="1260" r:id="rId76"/>
    <p:sldId id="1261" r:id="rId77"/>
    <p:sldId id="1262" r:id="rId78"/>
    <p:sldId id="1263" r:id="rId79"/>
    <p:sldId id="1264" r:id="rId80"/>
    <p:sldId id="1265" r:id="rId81"/>
    <p:sldId id="1266" r:id="rId82"/>
    <p:sldId id="1268" r:id="rId83"/>
    <p:sldId id="1267" r:id="rId84"/>
    <p:sldId id="1269" r:id="rId85"/>
    <p:sldId id="1270" r:id="rId86"/>
    <p:sldId id="1271" r:id="rId87"/>
    <p:sldId id="1272" r:id="rId88"/>
    <p:sldId id="1645" r:id="rId89"/>
    <p:sldId id="1646" r:id="rId90"/>
    <p:sldId id="1647" r:id="rId91"/>
    <p:sldId id="1648" r:id="rId92"/>
    <p:sldId id="1649" r:id="rId93"/>
    <p:sldId id="1273" r:id="rId94"/>
    <p:sldId id="1274" r:id="rId95"/>
    <p:sldId id="1650" r:id="rId96"/>
    <p:sldId id="1651" r:id="rId97"/>
    <p:sldId id="1652" r:id="rId98"/>
    <p:sldId id="1277" r:id="rId99"/>
    <p:sldId id="1278" r:id="rId100"/>
    <p:sldId id="1279" r:id="rId101"/>
    <p:sldId id="1280" r:id="rId102"/>
    <p:sldId id="1362" r:id="rId103"/>
    <p:sldId id="1282" r:id="rId104"/>
    <p:sldId id="1283" r:id="rId105"/>
    <p:sldId id="1284" r:id="rId106"/>
    <p:sldId id="1285" r:id="rId107"/>
    <p:sldId id="1288" r:id="rId108"/>
    <p:sldId id="1290" r:id="rId109"/>
    <p:sldId id="1291" r:id="rId110"/>
    <p:sldId id="1292" r:id="rId111"/>
    <p:sldId id="1293" r:id="rId112"/>
    <p:sldId id="1294" r:id="rId113"/>
    <p:sldId id="1295" r:id="rId114"/>
    <p:sldId id="1296" r:id="rId115"/>
    <p:sldId id="1297" r:id="rId116"/>
  </p:sldIdLst>
  <p:sldSz cx="10693400" cy="7562850"/>
  <p:notesSz cx="10693400" cy="75628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4">
          <p15:clr>
            <a:srgbClr val="A4A3A4"/>
          </p15:clr>
        </p15:guide>
        <p15:guide id="2" pos="22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2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310" y="72"/>
      </p:cViewPr>
      <p:guideLst>
        <p:guide orient="horz" pos="2484"/>
        <p:guide pos="22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7.wmf"/><Relationship Id="rId4" Type="http://schemas.openxmlformats.org/officeDocument/2006/relationships/image" Target="../media/image8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88.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7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3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225306" cy="313842"/>
          </a:xfrm>
          <a:prstGeom prst="rect">
            <a:avLst/>
          </a:prstGeom>
        </p:spPr>
        <p:txBody>
          <a:bodyPr vert="horz" lIns="91440" tIns="45720" rIns="91440" bIns="45720" rtlCol="0"/>
          <a:lstStyle>
            <a:lvl1pPr algn="l">
              <a:defRPr sz="825"/>
            </a:lvl1pPr>
          </a:lstStyle>
          <a:p>
            <a:endParaRPr lang="zh-CN" altLang="en-US"/>
          </a:p>
        </p:txBody>
      </p:sp>
      <p:sp>
        <p:nvSpPr>
          <p:cNvPr id="3" name="日期占位符 2"/>
          <p:cNvSpPr>
            <a:spLocks noGrp="1"/>
          </p:cNvSpPr>
          <p:nvPr>
            <p:ph type="dt" sz="quarter" idx="1"/>
          </p:nvPr>
        </p:nvSpPr>
        <p:spPr>
          <a:xfrm>
            <a:off x="9444619" y="0"/>
            <a:ext cx="7225306" cy="313842"/>
          </a:xfrm>
          <a:prstGeom prst="rect">
            <a:avLst/>
          </a:prstGeom>
        </p:spPr>
        <p:txBody>
          <a:bodyPr vert="horz" lIns="91440" tIns="45720" rIns="91440" bIns="45720" rtlCol="0"/>
          <a:lstStyle>
            <a:lvl1pPr algn="r">
              <a:defRPr sz="825"/>
            </a:lvl1pPr>
          </a:lstStyle>
          <a:p>
            <a:fld id="{0F9B84EA-7D68-4D60-9CB1-D50884785D1C}" type="datetimeFigureOut">
              <a:rPr lang="zh-CN" altLang="en-US" smtClean="0"/>
              <a:t>2024-05-27</a:t>
            </a:fld>
            <a:endParaRPr lang="zh-CN" altLang="en-US"/>
          </a:p>
        </p:txBody>
      </p:sp>
      <p:sp>
        <p:nvSpPr>
          <p:cNvPr id="4" name="页脚占位符 3"/>
          <p:cNvSpPr>
            <a:spLocks noGrp="1"/>
          </p:cNvSpPr>
          <p:nvPr>
            <p:ph type="ftr" sz="quarter" idx="2"/>
          </p:nvPr>
        </p:nvSpPr>
        <p:spPr>
          <a:xfrm>
            <a:off x="0" y="5941266"/>
            <a:ext cx="7225306" cy="313841"/>
          </a:xfrm>
          <a:prstGeom prst="rect">
            <a:avLst/>
          </a:prstGeom>
        </p:spPr>
        <p:txBody>
          <a:bodyPr vert="horz" lIns="91440" tIns="45720" rIns="91440" bIns="45720" rtlCol="0" anchor="b"/>
          <a:lstStyle>
            <a:lvl1pPr algn="l">
              <a:defRPr sz="825"/>
            </a:lvl1pPr>
          </a:lstStyle>
          <a:p>
            <a:endParaRPr lang="zh-CN" altLang="en-US"/>
          </a:p>
        </p:txBody>
      </p:sp>
      <p:sp>
        <p:nvSpPr>
          <p:cNvPr id="5" name="灯片编号占位符 4"/>
          <p:cNvSpPr>
            <a:spLocks noGrp="1"/>
          </p:cNvSpPr>
          <p:nvPr>
            <p:ph type="sldNum" sz="quarter" idx="3"/>
          </p:nvPr>
        </p:nvSpPr>
        <p:spPr>
          <a:xfrm>
            <a:off x="9444619" y="5941266"/>
            <a:ext cx="7225306" cy="313841"/>
          </a:xfrm>
          <a:prstGeom prst="rect">
            <a:avLst/>
          </a:prstGeom>
        </p:spPr>
        <p:txBody>
          <a:bodyPr vert="horz" lIns="91440" tIns="45720" rIns="91440" bIns="45720" rtlCol="0" anchor="b"/>
          <a:lstStyle>
            <a:lvl1pPr algn="r">
              <a:defRPr sz="82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225306" cy="31384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9444619" y="0"/>
            <a:ext cx="7225306" cy="31384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2024-05-27</a:t>
            </a:fld>
            <a:endParaRPr lang="zh-CN" altLang="en-US"/>
          </a:p>
        </p:txBody>
      </p:sp>
      <p:sp>
        <p:nvSpPr>
          <p:cNvPr id="4" name="幻灯片图像占位符 3"/>
          <p:cNvSpPr>
            <a:spLocks noGrp="1" noRot="1" noChangeAspect="1"/>
          </p:cNvSpPr>
          <p:nvPr>
            <p:ph type="sldImg" idx="2"/>
          </p:nvPr>
        </p:nvSpPr>
        <p:spPr>
          <a:xfrm>
            <a:off x="6460359" y="781888"/>
            <a:ext cx="3753064" cy="2111099"/>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667378" y="3010270"/>
            <a:ext cx="13339026" cy="246294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5941266"/>
            <a:ext cx="7225306" cy="31384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9444619" y="5941266"/>
            <a:ext cx="7225306" cy="31384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45300" y="782638"/>
            <a:ext cx="2984500" cy="2109787"/>
          </a:xfrm>
        </p:spPr>
      </p:sp>
      <p:sp>
        <p:nvSpPr>
          <p:cNvPr id="3" name="备注占位符 2"/>
          <p:cNvSpPr>
            <a:spLocks noGrp="1"/>
          </p:cNvSpPr>
          <p:nvPr>
            <p:ph type="body" idx="1"/>
          </p:nvPr>
        </p:nvSpPr>
        <p:spPr/>
        <p:txBody>
          <a:bodyPr/>
          <a:lstStyle/>
          <a:p>
            <a:endParaRPr lang="zh-CN" altLang="en-US" sz="2865" i="1" kern="1200">
              <a:solidFill>
                <a:schemeClr val="tx1"/>
              </a:solidFill>
              <a:latin typeface="Times New Roman" panose="0202060305040502030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61</a:t>
            </a:fld>
            <a:endParaRPr lang="zh-CN" altLang="en-US"/>
          </a:p>
        </p:txBody>
      </p:sp>
    </p:spTree>
    <p:extLst>
      <p:ext uri="{BB962C8B-B14F-4D97-AF65-F5344CB8AC3E}">
        <p14:creationId xmlns:p14="http://schemas.microsoft.com/office/powerpoint/2010/main" val="2250516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a:xfrm>
            <a:off x="6845300" y="782638"/>
            <a:ext cx="2984500" cy="2109787"/>
          </a:xfrm>
        </p:spPr>
      </p:sp>
      <p:sp>
        <p:nvSpPr>
          <p:cNvPr id="3072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a:xfrm>
            <a:off x="6845300" y="782638"/>
            <a:ext cx="2984500" cy="2109787"/>
          </a:xfrm>
        </p:spPr>
      </p:sp>
      <p:sp>
        <p:nvSpPr>
          <p:cNvPr id="56322" name="文本占位符 2"/>
          <p:cNvSpPr>
            <a:spLocks noGrp="1"/>
          </p:cNvSpPr>
          <p:nvPr>
            <p:ph type="body"/>
          </p:nvPr>
        </p:nvSpPr>
        <p:spPr/>
        <p:txBody>
          <a:bodyPr lIns="91440" tIns="45720" rIns="91440" bIns="45720" anchor="t"/>
          <a:lstStyle/>
          <a:p>
            <a:pPr lvl="0"/>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p:cNvSpPr>
          <p:nvPr>
            <p:ph type="sldImg"/>
          </p:nvPr>
        </p:nvSpPr>
        <p:spPr/>
      </p:sp>
      <p:sp>
        <p:nvSpPr>
          <p:cNvPr id="76802" name="文本占位符 2"/>
          <p:cNvSpPr>
            <a:spLocks noGrp="1"/>
          </p:cNvSpPr>
          <p:nvPr>
            <p:ph type="body"/>
          </p:nvPr>
        </p:nvSpPr>
        <p:spPr/>
        <p:txBody>
          <a:bodyPr lIns="91440" tIns="45720" rIns="91440" bIns="45720" anchor="t"/>
          <a:lstStyle/>
          <a:p>
            <a:pPr lvl="0"/>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36675" y="1237717"/>
            <a:ext cx="8020050" cy="2632992"/>
          </a:xfrm>
        </p:spPr>
        <p:txBody>
          <a:bodyPr anchor="b"/>
          <a:lstStyle>
            <a:lvl1pPr algn="ctr">
              <a:defRPr sz="496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36675" y="3972247"/>
            <a:ext cx="8020050" cy="1825938"/>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2570" indent="0" algn="ctr">
              <a:buNone/>
              <a:defRPr sz="1325"/>
            </a:lvl5pPr>
            <a:lvl6pPr marL="1890395" indent="0" algn="ctr">
              <a:buNone/>
              <a:defRPr sz="1325"/>
            </a:lvl6pPr>
            <a:lvl7pPr marL="2268855" indent="0" algn="ctr">
              <a:buNone/>
              <a:defRPr sz="1325"/>
            </a:lvl7pPr>
            <a:lvl8pPr marL="2646680" indent="0" algn="ctr">
              <a:buNone/>
              <a:defRPr sz="1325"/>
            </a:lvl8pPr>
            <a:lvl9pPr marL="3025140" indent="0" algn="ctr">
              <a:buNone/>
              <a:defRPr sz="1325"/>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p>
        </p:txBody>
      </p:sp>
      <p:sp>
        <p:nvSpPr>
          <p:cNvPr id="6" name="灯片编号占位符 5"/>
          <p:cNvSpPr>
            <a:spLocks noGrp="1"/>
          </p:cNvSpPr>
          <p:nvPr>
            <p:ph type="sldNum" sz="quarter" idx="12"/>
          </p:nvPr>
        </p:nvSpPr>
        <p:spPr/>
        <p:txBody>
          <a:bodyPr/>
          <a:lstStyle/>
          <a:p>
            <a:fld id="{9A0DB2DC-4C9A-4742-B13C-FB6460FD3503}" type="slidenum">
              <a:rPr lang="en-US" altLang="zh-CN"/>
              <a:t>‹#›</a:t>
            </a:fld>
            <a:endParaRPr lang="zh-C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65"/>
            <a:ext cx="2406015" cy="645293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670" y="302865"/>
            <a:ext cx="7078565" cy="645293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新宋体" panose="02010609030101010101" charset="-122"/>
                <a:cs typeface="新宋体" panose="02010609030101010101" charset="-122"/>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534670" y="7033450"/>
            <a:ext cx="2459482" cy="378142"/>
          </a:xfrm>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新宋体" panose="02010609030101010101" charset="-122"/>
                <a:cs typeface="新宋体" panose="02010609030101010101" charset="-122"/>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0"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534670" y="7033450"/>
            <a:ext cx="2459482" cy="378142"/>
          </a:xfrm>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383088" y="82282"/>
            <a:ext cx="9156224" cy="668051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altLang="en-US"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8BD707-D9CF-40AE-B4C6-C98DA3205C09}" type="datetimeFigureOut">
              <a:rPr lang="en-US"/>
              <a:t>5/27/2024</a:t>
            </a:fld>
            <a:endParaRPr lang="en-US"/>
          </a:p>
        </p:txBody>
      </p:sp>
      <p:sp>
        <p:nvSpPr>
          <p:cNvPr id="5" name="页脚占位符 4"/>
          <p:cNvSpPr>
            <a:spLocks noGrp="1"/>
          </p:cNvSpPr>
          <p:nvPr>
            <p:ph type="ftr" sz="quarter" idx="11"/>
          </p:nvPr>
        </p:nvSpPr>
        <p:spPr/>
        <p:txBody>
          <a:bodyPr/>
          <a:lstStyle/>
          <a:p>
            <a:endParaRPr/>
          </a:p>
        </p:txBody>
      </p:sp>
      <p:sp>
        <p:nvSpPr>
          <p:cNvPr id="6" name="灯片编号占位符 5"/>
          <p:cNvSpPr>
            <a:spLocks noGrp="1"/>
          </p:cNvSpPr>
          <p:nvPr>
            <p:ph type="sldNum" sz="quarter" idx="12"/>
          </p:nvPr>
        </p:nvSpPr>
        <p:spPr/>
        <p:txBody>
          <a:body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9602" y="1885461"/>
            <a:ext cx="9223058" cy="3145935"/>
          </a:xfrm>
        </p:spPr>
        <p:txBody>
          <a:bodyPr anchor="b"/>
          <a:lstStyle>
            <a:lvl1pPr>
              <a:defRPr sz="496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9602" y="5061158"/>
            <a:ext cx="9223058" cy="1654373"/>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2570" indent="0">
              <a:buNone/>
              <a:defRPr sz="1325">
                <a:solidFill>
                  <a:schemeClr val="tx1">
                    <a:tint val="75000"/>
                  </a:schemeClr>
                </a:solidFill>
              </a:defRPr>
            </a:lvl5pPr>
            <a:lvl6pPr marL="1890395" indent="0">
              <a:buNone/>
              <a:defRPr sz="1325">
                <a:solidFill>
                  <a:schemeClr val="tx1">
                    <a:tint val="75000"/>
                  </a:schemeClr>
                </a:solidFill>
              </a:defRPr>
            </a:lvl6pPr>
            <a:lvl7pPr marL="2268855" indent="0">
              <a:buNone/>
              <a:defRPr sz="1325">
                <a:solidFill>
                  <a:schemeClr val="tx1">
                    <a:tint val="75000"/>
                  </a:schemeClr>
                </a:solidFill>
              </a:defRPr>
            </a:lvl7pPr>
            <a:lvl8pPr marL="2646680" indent="0">
              <a:buNone/>
              <a:defRPr sz="1325">
                <a:solidFill>
                  <a:schemeClr val="tx1">
                    <a:tint val="75000"/>
                  </a:schemeClr>
                </a:solidFill>
              </a:defRPr>
            </a:lvl8pPr>
            <a:lvl9pPr marL="3025140" indent="0">
              <a:buNone/>
              <a:defRPr sz="1325">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670" y="1764665"/>
            <a:ext cx="4715789" cy="49911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42941" y="1764665"/>
            <a:ext cx="4715789" cy="499113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6564" y="402652"/>
            <a:ext cx="9223058" cy="146180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40900" y="1961222"/>
            <a:ext cx="4274531" cy="908592"/>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2570" indent="0">
              <a:buNone/>
              <a:defRPr sz="1490"/>
            </a:lvl5pPr>
            <a:lvl6pPr marL="1890395" indent="0">
              <a:buNone/>
              <a:defRPr sz="1490"/>
            </a:lvl6pPr>
            <a:lvl7pPr marL="2268855" indent="0">
              <a:buNone/>
              <a:defRPr sz="1490"/>
            </a:lvl7pPr>
            <a:lvl8pPr marL="2646680" indent="0">
              <a:buNone/>
              <a:defRPr sz="1490"/>
            </a:lvl8pPr>
            <a:lvl9pPr marL="3025140" indent="0">
              <a:buNone/>
              <a:defRPr sz="1490"/>
            </a:lvl9pPr>
          </a:lstStyle>
          <a:p>
            <a:pPr lvl="0"/>
            <a:r>
              <a:rPr lang="zh-CN" altLang="en-US" smtClean="0"/>
              <a:t>单击此处编辑母版文本样式</a:t>
            </a:r>
          </a:p>
        </p:txBody>
      </p:sp>
      <p:sp>
        <p:nvSpPr>
          <p:cNvPr id="4" name="内容占位符 3"/>
          <p:cNvSpPr>
            <a:spLocks noGrp="1"/>
          </p:cNvSpPr>
          <p:nvPr>
            <p:ph sz="half" idx="2"/>
          </p:nvPr>
        </p:nvSpPr>
        <p:spPr>
          <a:xfrm>
            <a:off x="1040900" y="2939321"/>
            <a:ext cx="4274531" cy="388650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87857" y="1961222"/>
            <a:ext cx="4295582" cy="908592"/>
          </a:xfrm>
        </p:spPr>
        <p:txBody>
          <a:bodyPr anchor="ctr" anchorCtr="0"/>
          <a:lstStyle>
            <a:lvl1pPr marL="0" indent="0">
              <a:buNone/>
              <a:defRPr sz="2315"/>
            </a:lvl1pPr>
            <a:lvl2pPr marL="377825" indent="0">
              <a:buNone/>
              <a:defRPr sz="1985"/>
            </a:lvl2pPr>
            <a:lvl3pPr marL="756285" indent="0">
              <a:buNone/>
              <a:defRPr sz="1655"/>
            </a:lvl3pPr>
            <a:lvl4pPr marL="1134110" indent="0">
              <a:buNone/>
              <a:defRPr sz="1490"/>
            </a:lvl4pPr>
            <a:lvl5pPr marL="1512570" indent="0">
              <a:buNone/>
              <a:defRPr sz="1490"/>
            </a:lvl5pPr>
            <a:lvl6pPr marL="1890395" indent="0">
              <a:buNone/>
              <a:defRPr sz="1490"/>
            </a:lvl6pPr>
            <a:lvl7pPr marL="2268855" indent="0">
              <a:buNone/>
              <a:defRPr sz="1490"/>
            </a:lvl7pPr>
            <a:lvl8pPr marL="2646680" indent="0">
              <a:buNone/>
              <a:defRPr sz="1490"/>
            </a:lvl8pPr>
            <a:lvl9pPr marL="3025140" indent="0">
              <a:buNone/>
              <a:defRPr sz="1490"/>
            </a:lvl9pPr>
          </a:lstStyle>
          <a:p>
            <a:pPr lvl="0"/>
            <a:r>
              <a:rPr lang="zh-CN" altLang="en-US" smtClean="0"/>
              <a:t>单击此处编辑母版文本样式</a:t>
            </a:r>
          </a:p>
        </p:txBody>
      </p:sp>
      <p:sp>
        <p:nvSpPr>
          <p:cNvPr id="6" name="内容占位符 5"/>
          <p:cNvSpPr>
            <a:spLocks noGrp="1"/>
          </p:cNvSpPr>
          <p:nvPr>
            <p:ph sz="quarter" idx="4"/>
          </p:nvPr>
        </p:nvSpPr>
        <p:spPr>
          <a:xfrm>
            <a:off x="5487857" y="2939321"/>
            <a:ext cx="4295582" cy="388650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6564" y="504190"/>
            <a:ext cx="3448900" cy="1764665"/>
          </a:xfrm>
        </p:spPr>
        <p:txBody>
          <a:bodyPr anchor="b"/>
          <a:lstStyle>
            <a:lvl1pPr>
              <a:defRPr sz="2645"/>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46088" y="1088910"/>
            <a:ext cx="5413534" cy="5374525"/>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736564" y="2268855"/>
            <a:ext cx="3448900" cy="4203335"/>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2570" indent="0">
              <a:buNone/>
              <a:defRPr sz="825"/>
            </a:lvl5pPr>
            <a:lvl6pPr marL="1890395" indent="0">
              <a:buNone/>
              <a:defRPr sz="825"/>
            </a:lvl6pPr>
            <a:lvl7pPr marL="2268855" indent="0">
              <a:buNone/>
              <a:defRPr sz="825"/>
            </a:lvl7pPr>
            <a:lvl8pPr marL="2646680" indent="0">
              <a:buNone/>
              <a:defRPr sz="825"/>
            </a:lvl8pPr>
            <a:lvl9pPr marL="3025140" indent="0">
              <a:buNone/>
              <a:defRPr sz="82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6564" y="504190"/>
            <a:ext cx="3653358" cy="1764665"/>
          </a:xfrm>
        </p:spPr>
        <p:txBody>
          <a:bodyPr anchor="b"/>
          <a:lstStyle>
            <a:lvl1pPr>
              <a:defRPr sz="2645"/>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546088" y="504191"/>
            <a:ext cx="5413534" cy="5959246"/>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2570" indent="0">
              <a:buNone/>
              <a:defRPr sz="1655"/>
            </a:lvl5pPr>
            <a:lvl6pPr marL="1890395" indent="0">
              <a:buNone/>
              <a:defRPr sz="1655"/>
            </a:lvl6pPr>
            <a:lvl7pPr marL="2268855" indent="0">
              <a:buNone/>
              <a:defRPr sz="1655"/>
            </a:lvl7pPr>
            <a:lvl8pPr marL="2646680" indent="0">
              <a:buNone/>
              <a:defRPr sz="1655"/>
            </a:lvl8pPr>
            <a:lvl9pPr marL="3025140" indent="0">
              <a:buNone/>
              <a:defRPr sz="1655"/>
            </a:lvl9pPr>
          </a:lstStyle>
          <a:p>
            <a:endParaRPr lang="zh-CN" altLang="en-US"/>
          </a:p>
        </p:txBody>
      </p:sp>
      <p:sp>
        <p:nvSpPr>
          <p:cNvPr id="4" name="文本占位符 3"/>
          <p:cNvSpPr>
            <a:spLocks noGrp="1"/>
          </p:cNvSpPr>
          <p:nvPr>
            <p:ph type="body" sz="half" idx="2"/>
          </p:nvPr>
        </p:nvSpPr>
        <p:spPr>
          <a:xfrm>
            <a:off x="736564" y="2268855"/>
            <a:ext cx="3653358" cy="4203335"/>
          </a:xfrm>
        </p:spPr>
        <p:txBody>
          <a:bodyPr/>
          <a:lstStyle>
            <a:lvl1pPr marL="0" indent="0">
              <a:buNone/>
              <a:defRPr sz="1655"/>
            </a:lvl1pPr>
            <a:lvl2pPr marL="377825" indent="0">
              <a:buNone/>
              <a:defRPr sz="1490"/>
            </a:lvl2pPr>
            <a:lvl3pPr marL="756285" indent="0">
              <a:buNone/>
              <a:defRPr sz="1325"/>
            </a:lvl3pPr>
            <a:lvl4pPr marL="1134110" indent="0">
              <a:buNone/>
              <a:defRPr sz="1160"/>
            </a:lvl4pPr>
            <a:lvl5pPr marL="1512570" indent="0">
              <a:buNone/>
              <a:defRPr sz="1160"/>
            </a:lvl5pPr>
            <a:lvl6pPr marL="1890395" indent="0">
              <a:buNone/>
              <a:defRPr sz="1160"/>
            </a:lvl6pPr>
            <a:lvl7pPr marL="2268855" indent="0">
              <a:buNone/>
              <a:defRPr sz="1160"/>
            </a:lvl7pPr>
            <a:lvl8pPr marL="2646680" indent="0">
              <a:buNone/>
              <a:defRPr sz="1160"/>
            </a:lvl8pPr>
            <a:lvl9pPr marL="3025140" indent="0">
              <a:buNone/>
              <a:defRPr sz="116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en-US" altLang="zh-CN"/>
              <a:t>‹#›</a:t>
            </a:fld>
            <a:endParaRPr 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4670" y="302865"/>
            <a:ext cx="9624060" cy="1260475"/>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idx="1"/>
          </p:nvPr>
        </p:nvSpPr>
        <p:spPr>
          <a:xfrm>
            <a:off x="534670" y="1764665"/>
            <a:ext cx="9624060" cy="4991131"/>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534670" y="6887095"/>
            <a:ext cx="2495127" cy="525198"/>
          </a:xfrm>
          <a:prstGeom prst="rect">
            <a:avLst/>
          </a:prstGeom>
          <a:noFill/>
          <a:ln w="9525">
            <a:noFill/>
          </a:ln>
        </p:spPr>
        <p:txBody>
          <a:bodyPr/>
          <a:lstStyle>
            <a:lvl1pPr>
              <a:defRPr sz="1545"/>
            </a:lvl1pPr>
          </a:lstStyle>
          <a:p>
            <a:pPr lvl="0" eaLnBrk="1" hangingPunct="1"/>
            <a:endParaRPr lang="zh-CN" altLang="en-US" dirty="0"/>
          </a:p>
        </p:txBody>
      </p:sp>
      <p:sp>
        <p:nvSpPr>
          <p:cNvPr id="1029" name="Rectangle 5"/>
          <p:cNvSpPr>
            <a:spLocks noGrp="1"/>
          </p:cNvSpPr>
          <p:nvPr>
            <p:ph type="ftr" sz="quarter" idx="3"/>
          </p:nvPr>
        </p:nvSpPr>
        <p:spPr>
          <a:xfrm>
            <a:off x="3653578" y="6887095"/>
            <a:ext cx="3386243" cy="525198"/>
          </a:xfrm>
          <a:prstGeom prst="rect">
            <a:avLst/>
          </a:prstGeom>
          <a:noFill/>
          <a:ln w="9525">
            <a:noFill/>
          </a:ln>
        </p:spPr>
        <p:txBody>
          <a:bodyPr/>
          <a:lstStyle>
            <a:lvl1pPr algn="ctr">
              <a:defRPr sz="1545"/>
            </a:lvl1pPr>
          </a:lstStyle>
          <a:p>
            <a:endParaRPr/>
          </a:p>
        </p:txBody>
      </p:sp>
      <p:sp>
        <p:nvSpPr>
          <p:cNvPr id="1030" name="Rectangle 6"/>
          <p:cNvSpPr>
            <a:spLocks noGrp="1"/>
          </p:cNvSpPr>
          <p:nvPr>
            <p:ph type="sldNum" sz="quarter" idx="4"/>
          </p:nvPr>
        </p:nvSpPr>
        <p:spPr>
          <a:xfrm>
            <a:off x="7663603" y="6887095"/>
            <a:ext cx="2495127" cy="525198"/>
          </a:xfrm>
          <a:prstGeom prst="rect">
            <a:avLst/>
          </a:prstGeom>
          <a:noFill/>
          <a:ln w="9525">
            <a:noFill/>
          </a:ln>
        </p:spPr>
        <p:txBody>
          <a:bodyPr/>
          <a:lstStyle>
            <a:lvl1pPr algn="r">
              <a:defRPr sz="1545"/>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p:titleStyle>
    <p:bodyStyle>
      <a:lvl1pPr marL="377825" lvl="0" indent="-377190" algn="l" defTabSz="1008380" eaLnBrk="1" fontAlgn="base" latinLnBrk="0" hangingPunct="1">
        <a:lnSpc>
          <a:spcPct val="100000"/>
        </a:lnSpc>
        <a:spcBef>
          <a:spcPct val="22000"/>
        </a:spcBef>
        <a:spcAft>
          <a:spcPct val="0"/>
        </a:spcAft>
        <a:buChar char="•"/>
        <a:defRPr sz="3530" b="0" i="0" u="none" kern="1200" baseline="0">
          <a:solidFill>
            <a:schemeClr val="tx1"/>
          </a:solidFill>
          <a:latin typeface="+mn-lt"/>
          <a:ea typeface="+mn-ea"/>
          <a:cs typeface="+mn-cs"/>
        </a:defRPr>
      </a:lvl1pPr>
      <a:lvl2pPr marL="819150" lvl="1" indent="-314325" algn="l" defTabSz="1008380" eaLnBrk="0" fontAlgn="base" latinLnBrk="0" hangingPunct="0">
        <a:lnSpc>
          <a:spcPct val="100000"/>
        </a:lnSpc>
        <a:spcBef>
          <a:spcPct val="22000"/>
        </a:spcBef>
        <a:spcAft>
          <a:spcPct val="0"/>
        </a:spcAft>
        <a:buChar char="–"/>
        <a:defRPr sz="3090" b="0" i="0" u="none" kern="1200" baseline="0">
          <a:solidFill>
            <a:schemeClr val="tx1"/>
          </a:solidFill>
          <a:latin typeface="+mn-lt"/>
          <a:ea typeface="+mn-ea"/>
          <a:cs typeface="+mn-cs"/>
        </a:defRPr>
      </a:lvl2pPr>
      <a:lvl3pPr marL="1260475" lvl="2" indent="-251460" algn="l" defTabSz="1008380" eaLnBrk="0" fontAlgn="base" latinLnBrk="0" hangingPunct="0">
        <a:lnSpc>
          <a:spcPct val="100000"/>
        </a:lnSpc>
        <a:spcBef>
          <a:spcPct val="22000"/>
        </a:spcBef>
        <a:spcAft>
          <a:spcPct val="0"/>
        </a:spcAft>
        <a:buChar char="•"/>
        <a:defRPr sz="2645" b="0" i="0" u="none" kern="1200" baseline="0">
          <a:solidFill>
            <a:schemeClr val="tx1"/>
          </a:solidFill>
          <a:latin typeface="+mn-lt"/>
          <a:ea typeface="+mn-ea"/>
          <a:cs typeface="+mn-cs"/>
        </a:defRPr>
      </a:lvl3pPr>
      <a:lvl4pPr marL="1764665" lvl="3"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4pPr>
      <a:lvl5pPr marL="2268855" lvl="4"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5pPr>
      <a:lvl6pPr marL="2773045" lvl="5"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6pPr>
      <a:lvl7pPr marL="3277235" lvl="6"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7pPr>
      <a:lvl8pPr marL="3781425" lvl="7"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8pPr>
      <a:lvl9pPr marL="4285615" lvl="8" indent="-251460" algn="l" defTabSz="1008380" eaLnBrk="0" fontAlgn="base" latinLnBrk="0" hangingPunct="0">
        <a:lnSpc>
          <a:spcPct val="100000"/>
        </a:lnSpc>
        <a:spcBef>
          <a:spcPct val="22000"/>
        </a:spcBef>
        <a:spcAft>
          <a:spcPct val="0"/>
        </a:spcAft>
        <a:buChar char="»"/>
        <a:defRPr sz="2205" b="0" i="0" u="none" kern="1200" baseline="0">
          <a:solidFill>
            <a:schemeClr val="tx1"/>
          </a:solidFill>
          <a:latin typeface="+mn-lt"/>
          <a:ea typeface="+mn-ea"/>
          <a:cs typeface="+mn-cs"/>
        </a:defRPr>
      </a:lvl9pPr>
    </p:bodyStyle>
    <p:otherStyle>
      <a:lvl1pPr marL="0" lvl="0"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1pPr>
      <a:lvl2pPr marL="504190" lvl="1"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2pPr>
      <a:lvl3pPr marL="1008380" lvl="2"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3pPr>
      <a:lvl4pPr marL="1512570" lvl="3"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4pPr>
      <a:lvl5pPr marL="2016760" lvl="4"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5pPr>
      <a:lvl6pPr marL="2520950" lvl="5"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6pPr>
      <a:lvl7pPr marL="3025140" lvl="6"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7pPr>
      <a:lvl8pPr marL="3529330" lvl="7"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8pPr>
      <a:lvl9pPr marL="4033520" lvl="8" indent="0" algn="l" defTabSz="1008380" eaLnBrk="1" fontAlgn="base" latinLnBrk="0" hangingPunct="1">
        <a:lnSpc>
          <a:spcPct val="100000"/>
        </a:lnSpc>
        <a:spcBef>
          <a:spcPct val="0"/>
        </a:spcBef>
        <a:spcAft>
          <a:spcPct val="0"/>
        </a:spcAft>
        <a:buFont typeface="Arial" panose="020B0604020202020204" pitchFamily="34" charset="0"/>
        <a:buNone/>
        <a:defRPr sz="198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41.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9.bin"/><Relationship Id="rId3" Type="http://schemas.openxmlformats.org/officeDocument/2006/relationships/image" Target="../media/image1.png"/><Relationship Id="rId7" Type="http://schemas.openxmlformats.org/officeDocument/2006/relationships/oleObject" Target="../embeddings/oleObject6.bin"/><Relationship Id="rId12"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oleObject" Target="../embeddings/oleObject11.bin"/><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7.wmf"/><Relationship Id="rId4" Type="http://schemas.openxmlformats.org/officeDocument/2006/relationships/image" Target="../media/image2.png"/><Relationship Id="rId9" Type="http://schemas.openxmlformats.org/officeDocument/2006/relationships/oleObject" Target="../embeddings/oleObject7.bin"/><Relationship Id="rId14" Type="http://schemas.openxmlformats.org/officeDocument/2006/relationships/image" Target="../media/image19.wmf"/></Relationships>
</file>

<file path=ppt/slides/_rels/slide2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png"/><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2.bin"/><Relationship Id="rId10" Type="http://schemas.openxmlformats.org/officeDocument/2006/relationships/image" Target="../media/image16.wmf"/><Relationship Id="rId4" Type="http://schemas.openxmlformats.org/officeDocument/2006/relationships/image" Target="../media/image2.png"/><Relationship Id="rId9"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png"/><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5.bin"/><Relationship Id="rId10" Type="http://schemas.openxmlformats.org/officeDocument/2006/relationships/image" Target="../media/image24.wmf"/><Relationship Id="rId4" Type="http://schemas.openxmlformats.org/officeDocument/2006/relationships/image" Target="../media/image2.png"/><Relationship Id="rId9" Type="http://schemas.openxmlformats.org/officeDocument/2006/relationships/oleObject" Target="../embeddings/oleObject17.bin"/></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8.bin"/><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4.wmf"/><Relationship Id="rId3" Type="http://schemas.openxmlformats.org/officeDocument/2006/relationships/image" Target="../media/image1.png"/><Relationship Id="rId7" Type="http://schemas.openxmlformats.org/officeDocument/2006/relationships/oleObject" Target="../embeddings/oleObject20.bin"/><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3.wmf"/><Relationship Id="rId4" Type="http://schemas.openxmlformats.org/officeDocument/2006/relationships/image" Target="../media/image2.png"/><Relationship Id="rId9"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24.bin"/><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1.png"/><Relationship Id="rId7" Type="http://schemas.openxmlformats.org/officeDocument/2006/relationships/oleObject" Target="../embeddings/oleObject26.bin"/><Relationship Id="rId12"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6.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4.wmf"/><Relationship Id="rId4" Type="http://schemas.openxmlformats.org/officeDocument/2006/relationships/image" Target="../media/image2.png"/><Relationship Id="rId9"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1.png"/><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31.bin"/><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32.bin"/><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33.bin"/><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34.bin"/><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1.png"/><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35.bin"/><Relationship Id="rId10" Type="http://schemas.openxmlformats.org/officeDocument/2006/relationships/oleObject" Target="../embeddings/oleObject38.bin"/><Relationship Id="rId4" Type="http://schemas.openxmlformats.org/officeDocument/2006/relationships/image" Target="../media/image2.png"/><Relationship Id="rId9" Type="http://schemas.openxmlformats.org/officeDocument/2006/relationships/image" Target="../media/image32.wmf"/></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1.png"/><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39.bin"/><Relationship Id="rId10" Type="http://schemas.openxmlformats.org/officeDocument/2006/relationships/image" Target="../media/image49.wmf"/><Relationship Id="rId4" Type="http://schemas.openxmlformats.org/officeDocument/2006/relationships/image" Target="../media/image2.png"/><Relationship Id="rId9" Type="http://schemas.openxmlformats.org/officeDocument/2006/relationships/oleObject" Target="../embeddings/oleObject41.bin"/></Relationships>
</file>

<file path=ppt/slides/_rels/slide48.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46.bin"/><Relationship Id="rId3" Type="http://schemas.openxmlformats.org/officeDocument/2006/relationships/image" Target="../media/image1.png"/><Relationship Id="rId7" Type="http://schemas.openxmlformats.org/officeDocument/2006/relationships/oleObject" Target="../embeddings/oleObject43.bin"/><Relationship Id="rId12" Type="http://schemas.openxmlformats.org/officeDocument/2006/relationships/image" Target="../media/image53.wmf"/><Relationship Id="rId2" Type="http://schemas.openxmlformats.org/officeDocument/2006/relationships/slideLayout" Target="../slideLayouts/slideLayout7.xml"/><Relationship Id="rId16" Type="http://schemas.openxmlformats.org/officeDocument/2006/relationships/image" Target="../media/image55.wmf"/><Relationship Id="rId1" Type="http://schemas.openxmlformats.org/officeDocument/2006/relationships/vmlDrawing" Target="../drawings/vmlDrawing18.vml"/><Relationship Id="rId6" Type="http://schemas.openxmlformats.org/officeDocument/2006/relationships/image" Target="../media/image50.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52.wmf"/><Relationship Id="rId4" Type="http://schemas.openxmlformats.org/officeDocument/2006/relationships/image" Target="../media/image2.png"/><Relationship Id="rId9" Type="http://schemas.openxmlformats.org/officeDocument/2006/relationships/oleObject" Target="../embeddings/oleObject44.bin"/><Relationship Id="rId14" Type="http://schemas.openxmlformats.org/officeDocument/2006/relationships/image" Target="../media/image54.wmf"/></Relationships>
</file>

<file path=ppt/slides/_rels/slide4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1.png"/><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6.wmf"/><Relationship Id="rId5" Type="http://schemas.openxmlformats.org/officeDocument/2006/relationships/oleObject" Target="../embeddings/oleObject48.bin"/><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1.png"/><Relationship Id="rId7" Type="http://schemas.openxmlformats.org/officeDocument/2006/relationships/oleObject" Target="../embeddings/oleObject51.bin"/><Relationship Id="rId12"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8.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60.wmf"/><Relationship Id="rId4" Type="http://schemas.openxmlformats.org/officeDocument/2006/relationships/image" Target="../media/image2.png"/><Relationship Id="rId9" Type="http://schemas.openxmlformats.org/officeDocument/2006/relationships/oleObject" Target="../embeddings/oleObject52.bin"/></Relationships>
</file>

<file path=ppt/slides/_rels/slide5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1.png"/><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2.wmf"/><Relationship Id="rId5" Type="http://schemas.openxmlformats.org/officeDocument/2006/relationships/oleObject" Target="../embeddings/oleObject54.bin"/><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1.png"/><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4.wmf"/><Relationship Id="rId5" Type="http://schemas.openxmlformats.org/officeDocument/2006/relationships/oleObject" Target="../embeddings/oleObject56.bin"/><Relationship Id="rId10" Type="http://schemas.openxmlformats.org/officeDocument/2006/relationships/image" Target="../media/image66.wmf"/><Relationship Id="rId4" Type="http://schemas.openxmlformats.org/officeDocument/2006/relationships/image" Target="../media/image2.png"/><Relationship Id="rId9" Type="http://schemas.openxmlformats.org/officeDocument/2006/relationships/oleObject" Target="../embeddings/oleObject58.bin"/></Relationships>
</file>

<file path=ppt/slides/_rels/slide53.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1.png"/><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67.wmf"/><Relationship Id="rId5" Type="http://schemas.openxmlformats.org/officeDocument/2006/relationships/oleObject" Target="../embeddings/oleObject59.bin"/><Relationship Id="rId10" Type="http://schemas.openxmlformats.org/officeDocument/2006/relationships/image" Target="../media/image69.wmf"/><Relationship Id="rId4" Type="http://schemas.openxmlformats.org/officeDocument/2006/relationships/image" Target="../media/image2.png"/><Relationship Id="rId9" Type="http://schemas.openxmlformats.org/officeDocument/2006/relationships/oleObject" Target="../embeddings/oleObject61.bin"/></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77.wmf"/><Relationship Id="rId3" Type="http://schemas.openxmlformats.org/officeDocument/2006/relationships/notesSlide" Target="../notesSlides/notesSlide1.xml"/><Relationship Id="rId7" Type="http://schemas.openxmlformats.org/officeDocument/2006/relationships/image" Target="../media/image74.wmf"/><Relationship Id="rId12" Type="http://schemas.openxmlformats.org/officeDocument/2006/relationships/oleObject" Target="../embeddings/oleObject66.bin"/><Relationship Id="rId17" Type="http://schemas.openxmlformats.org/officeDocument/2006/relationships/image" Target="../media/image2.png"/><Relationship Id="rId2" Type="http://schemas.openxmlformats.org/officeDocument/2006/relationships/slideLayout" Target="../slideLayouts/slideLayout4.xml"/><Relationship Id="rId16" Type="http://schemas.openxmlformats.org/officeDocument/2006/relationships/image" Target="../media/image1.png"/><Relationship Id="rId1" Type="http://schemas.openxmlformats.org/officeDocument/2006/relationships/vmlDrawing" Target="../drawings/vmlDrawing24.vml"/><Relationship Id="rId6" Type="http://schemas.openxmlformats.org/officeDocument/2006/relationships/oleObject" Target="../embeddings/oleObject63.bin"/><Relationship Id="rId11" Type="http://schemas.openxmlformats.org/officeDocument/2006/relationships/image" Target="../media/image76.wmf"/><Relationship Id="rId5" Type="http://schemas.openxmlformats.org/officeDocument/2006/relationships/image" Target="../media/image73.wmf"/><Relationship Id="rId15" Type="http://schemas.openxmlformats.org/officeDocument/2006/relationships/image" Target="../media/image78.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75.wmf"/><Relationship Id="rId14" Type="http://schemas.openxmlformats.org/officeDocument/2006/relationships/oleObject" Target="../embeddings/oleObject67.bin"/></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80.wmf"/><Relationship Id="rId11" Type="http://schemas.openxmlformats.org/officeDocument/2006/relationships/image" Target="../media/image1.png"/><Relationship Id="rId5" Type="http://schemas.openxmlformats.org/officeDocument/2006/relationships/oleObject" Target="../embeddings/oleObject69.bin"/><Relationship Id="rId10" Type="http://schemas.openxmlformats.org/officeDocument/2006/relationships/image" Target="../media/image78.wmf"/><Relationship Id="rId4" Type="http://schemas.openxmlformats.org/officeDocument/2006/relationships/image" Target="../media/image79.wmf"/><Relationship Id="rId9" Type="http://schemas.openxmlformats.org/officeDocument/2006/relationships/oleObject" Target="../embeddings/oleObject71.bin"/></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82.wmf"/></Relationships>
</file>

<file path=ppt/slides/_rels/slide67.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7.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4.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image" Target="../media/image2.png"/><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76.bin"/><Relationship Id="rId14" Type="http://schemas.openxmlformats.org/officeDocument/2006/relationships/image" Target="../media/image1.png"/></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oleObject" Target="../embeddings/oleObject79.bin"/><Relationship Id="rId7" Type="http://schemas.openxmlformats.org/officeDocument/2006/relationships/image" Target="../media/image89.wmf"/><Relationship Id="rId2" Type="http://schemas.openxmlformats.org/officeDocument/2006/relationships/slideLayout" Target="../slideLayouts/slideLayout15.xml"/><Relationship Id="rId1" Type="http://schemas.openxmlformats.org/officeDocument/2006/relationships/vmlDrawing" Target="../drawings/vmlDrawing28.vml"/><Relationship Id="rId6" Type="http://schemas.openxmlformats.org/officeDocument/2006/relationships/oleObject" Target="../embeddings/oleObject81.bin"/><Relationship Id="rId11" Type="http://schemas.openxmlformats.org/officeDocument/2006/relationships/image" Target="../media/image2.png"/><Relationship Id="rId5" Type="http://schemas.openxmlformats.org/officeDocument/2006/relationships/oleObject" Target="../embeddings/oleObject80.bin"/><Relationship Id="rId10" Type="http://schemas.openxmlformats.org/officeDocument/2006/relationships/image" Target="../media/image1.png"/><Relationship Id="rId4" Type="http://schemas.openxmlformats.org/officeDocument/2006/relationships/image" Target="../media/image88.wmf"/><Relationship Id="rId9" Type="http://schemas.openxmlformats.org/officeDocument/2006/relationships/image" Target="../media/image90.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94.wmf"/><Relationship Id="rId18" Type="http://schemas.openxmlformats.org/officeDocument/2006/relationships/image" Target="../media/image1.png"/><Relationship Id="rId3" Type="http://schemas.openxmlformats.org/officeDocument/2006/relationships/oleObject" Target="../embeddings/oleObject83.bin"/><Relationship Id="rId7" Type="http://schemas.openxmlformats.org/officeDocument/2006/relationships/image" Target="../media/image91.wmf"/><Relationship Id="rId12" Type="http://schemas.openxmlformats.org/officeDocument/2006/relationships/oleObject" Target="../embeddings/oleObject88.bin"/><Relationship Id="rId17" Type="http://schemas.openxmlformats.org/officeDocument/2006/relationships/image" Target="../media/image96.wmf"/><Relationship Id="rId2" Type="http://schemas.openxmlformats.org/officeDocument/2006/relationships/slideLayout" Target="../slideLayouts/slideLayout7.xml"/><Relationship Id="rId16" Type="http://schemas.openxmlformats.org/officeDocument/2006/relationships/oleObject" Target="../embeddings/oleObject90.bin"/><Relationship Id="rId1" Type="http://schemas.openxmlformats.org/officeDocument/2006/relationships/vmlDrawing" Target="../drawings/vmlDrawing29.vml"/><Relationship Id="rId6" Type="http://schemas.openxmlformats.org/officeDocument/2006/relationships/oleObject" Target="../embeddings/oleObject85.bin"/><Relationship Id="rId11" Type="http://schemas.openxmlformats.org/officeDocument/2006/relationships/image" Target="../media/image93.wmf"/><Relationship Id="rId5" Type="http://schemas.openxmlformats.org/officeDocument/2006/relationships/oleObject" Target="../embeddings/oleObject84.bin"/><Relationship Id="rId15" Type="http://schemas.openxmlformats.org/officeDocument/2006/relationships/image" Target="../media/image95.wmf"/><Relationship Id="rId10" Type="http://schemas.openxmlformats.org/officeDocument/2006/relationships/oleObject" Target="../embeddings/oleObject87.bin"/><Relationship Id="rId19" Type="http://schemas.openxmlformats.org/officeDocument/2006/relationships/image" Target="../media/image2.png"/><Relationship Id="rId4" Type="http://schemas.openxmlformats.org/officeDocument/2006/relationships/image" Target="../media/image88.wmf"/><Relationship Id="rId9" Type="http://schemas.openxmlformats.org/officeDocument/2006/relationships/image" Target="../media/image92.wmf"/><Relationship Id="rId14" Type="http://schemas.openxmlformats.org/officeDocument/2006/relationships/oleObject" Target="../embeddings/oleObject89.bin"/></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bin"/><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oleObject" Target="../embeddings/oleObject96.bin"/><Relationship Id="rId18" Type="http://schemas.openxmlformats.org/officeDocument/2006/relationships/image" Target="../media/image103.wmf"/><Relationship Id="rId3" Type="http://schemas.openxmlformats.org/officeDocument/2006/relationships/notesSlide" Target="../notesSlides/notesSlide2.xml"/><Relationship Id="rId7" Type="http://schemas.openxmlformats.org/officeDocument/2006/relationships/image" Target="../media/image98.wmf"/><Relationship Id="rId12" Type="http://schemas.openxmlformats.org/officeDocument/2006/relationships/image" Target="../media/image100.wmf"/><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image" Target="../media/image2.png"/><Relationship Id="rId1" Type="http://schemas.openxmlformats.org/officeDocument/2006/relationships/vmlDrawing" Target="../drawings/vmlDrawing30.vml"/><Relationship Id="rId6" Type="http://schemas.openxmlformats.org/officeDocument/2006/relationships/oleObject" Target="../embeddings/oleObject92.bin"/><Relationship Id="rId11" Type="http://schemas.openxmlformats.org/officeDocument/2006/relationships/oleObject" Target="../embeddings/oleObject95.bin"/><Relationship Id="rId5" Type="http://schemas.openxmlformats.org/officeDocument/2006/relationships/image" Target="../media/image97.wmf"/><Relationship Id="rId15" Type="http://schemas.openxmlformats.org/officeDocument/2006/relationships/oleObject" Target="../embeddings/oleObject97.bin"/><Relationship Id="rId10" Type="http://schemas.openxmlformats.org/officeDocument/2006/relationships/image" Target="../media/image99.wmf"/><Relationship Id="rId19" Type="http://schemas.openxmlformats.org/officeDocument/2006/relationships/image" Target="../media/image1.png"/><Relationship Id="rId4" Type="http://schemas.openxmlformats.org/officeDocument/2006/relationships/oleObject" Target="../embeddings/oleObject91.bin"/><Relationship Id="rId9" Type="http://schemas.openxmlformats.org/officeDocument/2006/relationships/oleObject" Target="../embeddings/oleObject94.bin"/><Relationship Id="rId14" Type="http://schemas.openxmlformats.org/officeDocument/2006/relationships/image" Target="../media/image101.wmf"/></Relationships>
</file>

<file path=ppt/slides/_rels/slide71.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5.bin"/><Relationship Id="rId18" Type="http://schemas.openxmlformats.org/officeDocument/2006/relationships/image" Target="../media/image2.png"/><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oleObject" Target="../embeddings/oleObject104.bin"/><Relationship Id="rId17" Type="http://schemas.openxmlformats.org/officeDocument/2006/relationships/image" Target="../media/image1.png"/><Relationship Id="rId2" Type="http://schemas.openxmlformats.org/officeDocument/2006/relationships/slideLayout" Target="../slideLayouts/slideLayout7.xml"/><Relationship Id="rId16" Type="http://schemas.openxmlformats.org/officeDocument/2006/relationships/image" Target="../media/image109.wmf"/><Relationship Id="rId1" Type="http://schemas.openxmlformats.org/officeDocument/2006/relationships/vmlDrawing" Target="../drawings/vmlDrawing31.vml"/><Relationship Id="rId6" Type="http://schemas.openxmlformats.org/officeDocument/2006/relationships/image" Target="../media/image105.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6.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2.bin"/><Relationship Id="rId14" Type="http://schemas.openxmlformats.org/officeDocument/2006/relationships/image" Target="../media/image108.wmf"/></Relationships>
</file>

<file path=ppt/slides/_rels/slide7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07.bin"/><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10.wmf"/><Relationship Id="rId5" Type="http://schemas.openxmlformats.org/officeDocument/2006/relationships/oleObject" Target="../embeddings/oleObject108.bin"/><Relationship Id="rId4" Type="http://schemas.openxmlformats.org/officeDocument/2006/relationships/image" Target="../media/image73.wmf"/></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09.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12.wmf"/><Relationship Id="rId5" Type="http://schemas.openxmlformats.org/officeDocument/2006/relationships/oleObject" Target="../embeddings/oleObject110.bin"/><Relationship Id="rId4" Type="http://schemas.openxmlformats.org/officeDocument/2006/relationships/image" Target="../media/image111.wmf"/></Relationships>
</file>

<file path=ppt/slides/_rels/slide7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118.png"/><Relationship Id="rId7"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12.bin"/><Relationship Id="rId11" Type="http://schemas.openxmlformats.org/officeDocument/2006/relationships/image" Target="../media/image2.png"/><Relationship Id="rId5" Type="http://schemas.openxmlformats.org/officeDocument/2006/relationships/image" Target="../media/image115.wmf"/><Relationship Id="rId10" Type="http://schemas.openxmlformats.org/officeDocument/2006/relationships/image" Target="../media/image1.png"/><Relationship Id="rId4" Type="http://schemas.openxmlformats.org/officeDocument/2006/relationships/oleObject" Target="../embeddings/oleObject111.bin"/><Relationship Id="rId9" Type="http://schemas.openxmlformats.org/officeDocument/2006/relationships/image" Target="../media/image117.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19.wmf"/></Relationships>
</file>

<file path=ppt/slides/_rels/slide7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15.bin"/><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21.wmf"/><Relationship Id="rId5" Type="http://schemas.openxmlformats.org/officeDocument/2006/relationships/oleObject" Target="../embeddings/oleObject116.bin"/><Relationship Id="rId4" Type="http://schemas.openxmlformats.org/officeDocument/2006/relationships/image" Target="../media/image120.w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image" Target="../media/image122.png"/><Relationship Id="rId7" Type="http://schemas.openxmlformats.org/officeDocument/2006/relationships/image" Target="../media/image120.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117.bin"/><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21.wmf"/></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23.wmf"/></Relationships>
</file>

<file path=ppt/slides/_rels/slide8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20.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5.wmf"/><Relationship Id="rId5" Type="http://schemas.openxmlformats.org/officeDocument/2006/relationships/oleObject" Target="../embeddings/oleObject121.bin"/><Relationship Id="rId4" Type="http://schemas.openxmlformats.org/officeDocument/2006/relationships/image" Target="../media/image124.wmf"/></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24.bin"/><Relationship Id="rId3" Type="http://schemas.openxmlformats.org/officeDocument/2006/relationships/notesSlide" Target="../notesSlides/notesSlide3.xml"/><Relationship Id="rId7" Type="http://schemas.openxmlformats.org/officeDocument/2006/relationships/image" Target="../media/image128.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23.bin"/><Relationship Id="rId11" Type="http://schemas.openxmlformats.org/officeDocument/2006/relationships/image" Target="../media/image2.png"/><Relationship Id="rId5" Type="http://schemas.openxmlformats.org/officeDocument/2006/relationships/image" Target="../media/image127.wmf"/><Relationship Id="rId10" Type="http://schemas.openxmlformats.org/officeDocument/2006/relationships/image" Target="../media/image1.png"/><Relationship Id="rId4" Type="http://schemas.openxmlformats.org/officeDocument/2006/relationships/oleObject" Target="../embeddings/oleObject122.bin"/><Relationship Id="rId9" Type="http://schemas.openxmlformats.org/officeDocument/2006/relationships/image" Target="../media/image129.wmf"/></Relationships>
</file>

<file path=ppt/slides/_rels/slide89.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30.wmf"/><Relationship Id="rId5" Type="http://schemas.openxmlformats.org/officeDocument/2006/relationships/oleObject" Target="../embeddings/oleObject126.bin"/><Relationship Id="rId10" Type="http://schemas.openxmlformats.org/officeDocument/2006/relationships/image" Target="../media/image2.png"/><Relationship Id="rId4" Type="http://schemas.openxmlformats.org/officeDocument/2006/relationships/image" Target="../media/image32.wmf"/><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28.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33.wmf"/><Relationship Id="rId5" Type="http://schemas.openxmlformats.org/officeDocument/2006/relationships/oleObject" Target="../embeddings/oleObject129.bin"/><Relationship Id="rId4" Type="http://schemas.openxmlformats.org/officeDocument/2006/relationships/image" Target="../media/image132.wmf"/></Relationships>
</file>

<file path=ppt/slides/_rels/slide9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30.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35.wmf"/><Relationship Id="rId5" Type="http://schemas.openxmlformats.org/officeDocument/2006/relationships/oleObject" Target="../embeddings/oleObject131.bin"/><Relationship Id="rId4" Type="http://schemas.openxmlformats.org/officeDocument/2006/relationships/image" Target="../media/image134.wmf"/></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36.wmf"/></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133.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38.wmf"/><Relationship Id="rId5" Type="http://schemas.openxmlformats.org/officeDocument/2006/relationships/oleObject" Target="../embeddings/oleObject134.bin"/><Relationship Id="rId4" Type="http://schemas.openxmlformats.org/officeDocument/2006/relationships/image" Target="../media/image137.wmf"/></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174115" y="2890520"/>
            <a:ext cx="8597900" cy="1755140"/>
          </a:xfrm>
          <a:prstGeom prst="rect">
            <a:avLst/>
          </a:prstGeom>
        </p:spPr>
        <p:txBody>
          <a:bodyPr vert="horz" wrap="square" lIns="0" tIns="0" rIns="0" bIns="0" rtlCol="0">
            <a:spAutoFit/>
          </a:bodyPr>
          <a:lstStyle/>
          <a:p>
            <a:pPr marL="12700" marR="5080" indent="-12700" algn="ctr">
              <a:lnSpc>
                <a:spcPts val="6910"/>
              </a:lnSpc>
            </a:pPr>
            <a:r>
              <a:rPr sz="4800" b="1" spc="-20" dirty="0">
                <a:latin typeface="Times New Roman" panose="02020603050405020304" charset="0"/>
                <a:cs typeface="新宋体" panose="02010609030101010101" charset="-122"/>
              </a:rPr>
              <a:t>数字图像处理</a:t>
            </a:r>
            <a:endParaRPr lang="zh-CN" sz="4800" b="1" spc="-20" dirty="0">
              <a:latin typeface="Times New Roman" panose="02020603050405020304" charset="0"/>
              <a:cs typeface="新宋体" panose="02010609030101010101" charset="-122"/>
            </a:endParaRPr>
          </a:p>
          <a:p>
            <a:pPr marL="12700" marR="5080" indent="-12700" algn="ctr">
              <a:lnSpc>
                <a:spcPts val="6910"/>
              </a:lnSpc>
            </a:pPr>
            <a:r>
              <a:rPr sz="4800" b="1" spc="-20" dirty="0">
                <a:latin typeface="Times New Roman" panose="02020603050405020304" charset="0"/>
                <a:cs typeface="新宋体" panose="02010609030101010101" charset="-122"/>
              </a:rPr>
              <a:t>Digital Image  </a:t>
            </a:r>
            <a:r>
              <a:rPr lang="en-US" sz="4800" b="1" spc="-20" dirty="0">
                <a:latin typeface="Times New Roman" panose="02020603050405020304" charset="0"/>
                <a:cs typeface="新宋体" panose="02010609030101010101" charset="-122"/>
              </a:rPr>
              <a:t>P</a:t>
            </a:r>
            <a:r>
              <a:rPr sz="4800" b="1" spc="-20" dirty="0">
                <a:latin typeface="Times New Roman" panose="02020603050405020304" charset="0"/>
                <a:cs typeface="新宋体" panose="02010609030101010101" charset="-122"/>
              </a:rPr>
              <a:t>rocessing</a:t>
            </a:r>
          </a:p>
        </p:txBody>
      </p:sp>
      <p:grpSp>
        <p:nvGrpSpPr>
          <p:cNvPr id="7" name="组合 6"/>
          <p:cNvGrpSpPr>
            <a:grpSpLocks noChangeAspect="1"/>
          </p:cNvGrpSpPr>
          <p:nvPr/>
        </p:nvGrpSpPr>
        <p:grpSpPr>
          <a:xfrm>
            <a:off x="-2540" y="-5715"/>
            <a:ext cx="4716780" cy="7573010"/>
            <a:chOff x="-4" y="-9"/>
            <a:chExt cx="7428" cy="11926"/>
          </a:xfrm>
        </p:grpSpPr>
        <p:sp>
          <p:nvSpPr>
            <p:cNvPr id="3"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6"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8" name="object 5"/>
          <p:cNvSpPr txBox="1">
            <a:spLocks noGrp="1" noChangeAspect="1"/>
          </p:cNvSpPr>
          <p:nvPr>
            <p:ph type="title"/>
          </p:nvPr>
        </p:nvSpPr>
        <p:spPr>
          <a:xfrm>
            <a:off x="904240" y="69215"/>
            <a:ext cx="6850380" cy="938530"/>
          </a:xfrm>
          <a:prstGeom prst="rect">
            <a:avLst/>
          </a:prstGeom>
        </p:spPr>
        <p:txBody>
          <a:bodyPr vert="horz" wrap="square" lIns="0" tIns="300898" rIns="0" bIns="0" rtlCol="0">
            <a:spAutoFit/>
          </a:bodyPr>
          <a:lstStyle/>
          <a:p>
            <a:pPr marL="227965" algn="l">
              <a:lnSpc>
                <a:spcPts val="3750"/>
              </a:lnSpc>
            </a:pPr>
            <a:r>
              <a:rPr lang="zh-CN" sz="4800" b="1" spc="-15" dirty="0">
                <a:latin typeface="黑体" panose="02010609060101010101" charset="-122"/>
                <a:ea typeface="黑体" panose="02010609060101010101" charset="-122"/>
                <a:cs typeface="新宋体" panose="02010609030101010101" charset="-122"/>
              </a:rPr>
              <a:t>研究生课程</a:t>
            </a:r>
            <a:endParaRPr sz="4800" b="1" spc="-15" dirty="0">
              <a:latin typeface="黑体" panose="02010609060101010101" charset="-122"/>
              <a:ea typeface="黑体" panose="02010609060101010101" charset="-122"/>
              <a:cs typeface="新宋体" panose="0201060903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359428"/>
          <p:cNvSpPr txBox="1"/>
          <p:nvPr/>
        </p:nvSpPr>
        <p:spPr>
          <a:xfrm>
            <a:off x="971550" y="1819275"/>
            <a:ext cx="9456420" cy="4169410"/>
          </a:xfrm>
          <a:prstGeom prst="rect">
            <a:avLst/>
          </a:prstGeom>
          <a:noFill/>
          <a:ln w="9525">
            <a:noFill/>
          </a:ln>
        </p:spPr>
        <p:txBody>
          <a:bodyPr wrap="square" anchor="t">
            <a:spAutoFit/>
          </a:bodyPr>
          <a:lstStyle/>
          <a:p>
            <a:pPr marL="12700" indent="0" defTabSz="0">
              <a:lnSpc>
                <a:spcPct val="130000"/>
              </a:lnSpc>
              <a:buFont typeface="Arial" panose="020B0604020202020204" pitchFamily="34" charset="0"/>
              <a:buNone/>
              <a:tabLst>
                <a:tab pos="423545" algn="l"/>
              </a:tabLst>
            </a:pPr>
            <a:r>
              <a:rPr lang="zh-CN" sz="2800" spc="-5" dirty="0">
                <a:solidFill>
                  <a:schemeClr val="tx1"/>
                </a:solidFill>
                <a:latin typeface="Times New Roman" panose="02020603050405020304" charset="0"/>
                <a:cs typeface="新宋体" panose="02010609030101010101" charset="-122"/>
                <a:sym typeface="+mn-ea"/>
              </a:rPr>
              <a:t>图像灰度值的积分运算适用于图像平滑降噪，则图像差分（微分）</a:t>
            </a:r>
            <a:r>
              <a:rPr lang="zh-CN" altLang="en-US" sz="2800" dirty="0">
                <a:solidFill>
                  <a:schemeClr val="tx1"/>
                </a:solidFill>
                <a:latin typeface="Times New Roman" panose="02020603050405020304" charset="0"/>
              </a:rPr>
              <a:t>运算适用于检测图像中灰度突变（边缘、角点等特征），是图像分割的基础：</a:t>
            </a:r>
          </a:p>
          <a:p>
            <a:pPr marL="12700" indent="0" defTabSz="0">
              <a:lnSpc>
                <a:spcPct val="130000"/>
              </a:lnSpc>
              <a:buFont typeface="Arial" panose="020B0604020202020204" pitchFamily="34" charset="0"/>
              <a:buNone/>
              <a:tabLst>
                <a:tab pos="423545" algn="l"/>
              </a:tabLst>
            </a:pPr>
            <a:endParaRPr lang="zh-CN" altLang="en-US" sz="1400" dirty="0">
              <a:solidFill>
                <a:schemeClr val="tx1"/>
              </a:solidFill>
              <a:latin typeface="Times New Roman" panose="02020603050405020304" charset="0"/>
            </a:endParaRPr>
          </a:p>
          <a:p>
            <a:pPr marL="12700" indent="0" defTabSz="0">
              <a:lnSpc>
                <a:spcPct val="130000"/>
              </a:lnSpc>
              <a:buFont typeface="Arial" panose="020B0604020202020204" pitchFamily="34" charset="0"/>
              <a:buNone/>
              <a:tabLst>
                <a:tab pos="423545" algn="l"/>
              </a:tabLst>
            </a:pPr>
            <a:r>
              <a:rPr lang="zh-CN" altLang="en-US" sz="2800" dirty="0">
                <a:solidFill>
                  <a:schemeClr val="tx1"/>
                </a:solidFill>
                <a:latin typeface="Times New Roman" panose="02020603050405020304" charset="0"/>
              </a:rPr>
              <a:t>一阶差分</a:t>
            </a:r>
          </a:p>
          <a:p>
            <a:pPr marL="12700" indent="0" defTabSz="0">
              <a:lnSpc>
                <a:spcPct val="130000"/>
              </a:lnSpc>
              <a:buFont typeface="Arial" panose="020B0604020202020204" pitchFamily="34" charset="0"/>
              <a:buNone/>
              <a:tabLst>
                <a:tab pos="423545" algn="l"/>
              </a:tabLst>
            </a:pPr>
            <a:endParaRPr lang="zh-CN" altLang="en-US" sz="2400" dirty="0">
              <a:solidFill>
                <a:schemeClr val="tx1"/>
              </a:solidFill>
              <a:latin typeface="Times New Roman" panose="02020603050405020304" charset="0"/>
            </a:endParaRPr>
          </a:p>
          <a:p>
            <a:pPr marL="12700" indent="0" defTabSz="0">
              <a:lnSpc>
                <a:spcPct val="130000"/>
              </a:lnSpc>
              <a:buFont typeface="Arial" panose="020B0604020202020204" pitchFamily="34" charset="0"/>
              <a:buNone/>
              <a:tabLst>
                <a:tab pos="423545" algn="l"/>
              </a:tabLst>
            </a:pPr>
            <a:r>
              <a:rPr lang="zh-CN" altLang="en-US" sz="2800" dirty="0">
                <a:solidFill>
                  <a:schemeClr val="tx1"/>
                </a:solidFill>
                <a:latin typeface="Times New Roman" panose="02020603050405020304" charset="0"/>
              </a:rPr>
              <a:t>二阶差分</a:t>
            </a:r>
          </a:p>
          <a:p>
            <a:pPr marL="12700" indent="0" defTabSz="0">
              <a:lnSpc>
                <a:spcPct val="130000"/>
              </a:lnSpc>
              <a:buFont typeface="Arial" panose="020B0604020202020204" pitchFamily="34" charset="0"/>
              <a:buNone/>
              <a:tabLst>
                <a:tab pos="423545" algn="l"/>
              </a:tabLst>
            </a:pPr>
            <a:endParaRPr lang="zh-CN" altLang="en-US" sz="2800" dirty="0">
              <a:solidFill>
                <a:schemeClr val="tx1"/>
              </a:solidFill>
              <a:latin typeface="Times New Roman" panose="02020603050405020304" charset="0"/>
            </a:endParaRP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graphicFrame>
        <p:nvGraphicFramePr>
          <p:cNvPr id="2" name="对象 1">
            <a:hlinkClick r:id="" action="ppaction://ole?verb=0"/>
          </p:cNvPr>
          <p:cNvGraphicFramePr>
            <a:graphicFrameLocks noChangeAspect="1"/>
          </p:cNvGraphicFramePr>
          <p:nvPr/>
        </p:nvGraphicFramePr>
        <p:xfrm>
          <a:off x="2655570" y="3708400"/>
          <a:ext cx="4662805" cy="1899920"/>
        </p:xfrm>
        <a:graphic>
          <a:graphicData uri="http://schemas.openxmlformats.org/presentationml/2006/ole">
            <mc:AlternateContent xmlns:mc="http://schemas.openxmlformats.org/markup-compatibility/2006">
              <mc:Choice xmlns:v="urn:schemas-microsoft-com:vml" Requires="v">
                <p:oleObj spid="_x0000_s1068" r:id="rId5" imgW="2057400" imgH="838200" progId="Equation.KSEE3">
                  <p:embed/>
                </p:oleObj>
              </mc:Choice>
              <mc:Fallback>
                <p:oleObj r:id="rId5" imgW="2057400" imgH="838200" progId="Equation.KSEE3">
                  <p:embed/>
                  <p:pic>
                    <p:nvPicPr>
                      <p:cNvPr id="0" name="图片 1024"/>
                      <p:cNvPicPr/>
                      <p:nvPr/>
                    </p:nvPicPr>
                    <p:blipFill>
                      <a:blip r:embed="rId6"/>
                      <a:stretch>
                        <a:fillRect/>
                      </a:stretch>
                    </p:blipFill>
                    <p:spPr>
                      <a:xfrm>
                        <a:off x="2655570" y="3708400"/>
                        <a:ext cx="4662805" cy="1899920"/>
                      </a:xfrm>
                      <a:prstGeom prst="rect">
                        <a:avLst/>
                      </a:prstGeom>
                    </p:spPr>
                  </p:pic>
                </p:oleObj>
              </mc:Fallback>
            </mc:AlternateContent>
          </a:graphicData>
        </a:graphic>
      </p:graphicFrame>
      <p:sp>
        <p:nvSpPr>
          <p:cNvPr id="12" name="文本框 11"/>
          <p:cNvSpPr txBox="1"/>
          <p:nvPr/>
        </p:nvSpPr>
        <p:spPr>
          <a:xfrm>
            <a:off x="904240" y="1110615"/>
            <a:ext cx="7927975" cy="579120"/>
          </a:xfrm>
          <a:prstGeom prst="rect">
            <a:avLst/>
          </a:prstGeom>
          <a:noFill/>
        </p:spPr>
        <p:txBody>
          <a:bodyPr wrap="square" rtlCol="0">
            <a:spAutoFit/>
          </a:bodyPr>
          <a:lstStyle/>
          <a:p>
            <a:pPr lvl="0"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图像分割的基本概念知识</a:t>
            </a:r>
            <a:endParaRPr lang="en-US" altLang="zh-CN"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文本框 402434"/>
          <p:cNvSpPr txBox="1"/>
          <p:nvPr/>
        </p:nvSpPr>
        <p:spPr>
          <a:xfrm>
            <a:off x="930910" y="2403475"/>
            <a:ext cx="6481445" cy="5044440"/>
          </a:xfrm>
          <a:prstGeom prst="rect">
            <a:avLst/>
          </a:prstGeom>
          <a:noFill/>
          <a:ln w="9525">
            <a:noFill/>
          </a:ln>
        </p:spPr>
        <p:txBody>
          <a:bodyPr wrap="square" anchor="t">
            <a:spAutoFit/>
          </a:bodyPr>
          <a:lstStyle/>
          <a:p>
            <a:pPr lvl="0" indent="0">
              <a:lnSpc>
                <a:spcPct val="125000"/>
              </a:lnSpc>
            </a:pPr>
            <a:r>
              <a:rPr lang="en-US" altLang="zh-CN" sz="2600">
                <a:latin typeface="Times New Roman" panose="02020603050405020304" charset="0"/>
                <a:ea typeface="宋体" panose="02010600030101010101" pitchFamily="2" charset="-122"/>
              </a:rPr>
              <a:t>(1)</a:t>
            </a:r>
            <a:r>
              <a:rPr lang="zh-CN" altLang="en-US" sz="2600" dirty="0">
                <a:latin typeface="Times New Roman" panose="02020603050405020304" charset="0"/>
                <a:ea typeface="宋体" panose="02010600030101010101" pitchFamily="2" charset="-122"/>
              </a:rPr>
              <a:t>在靠近边缘处任取一起始点，然后按照每次只前进一步，步距为一个像素的原则开始跟踪；</a:t>
            </a:r>
          </a:p>
          <a:p>
            <a:pPr lvl="0" indent="0">
              <a:lnSpc>
                <a:spcPct val="125000"/>
              </a:lnSpc>
            </a:pPr>
            <a:r>
              <a:rPr lang="en-US" altLang="zh-CN" sz="2600">
                <a:latin typeface="Times New Roman" panose="02020603050405020304" charset="0"/>
                <a:ea typeface="宋体" panose="02010600030101010101" pitchFamily="2" charset="-122"/>
              </a:rPr>
              <a:t>(2)</a:t>
            </a:r>
            <a:r>
              <a:rPr lang="zh-CN" altLang="en-US" sz="2600" dirty="0">
                <a:latin typeface="Times New Roman" panose="02020603050405020304" charset="0"/>
                <a:ea typeface="宋体" panose="02010600030101010101" pitchFamily="2" charset="-122"/>
              </a:rPr>
              <a:t>当跟踪中的某步是由白区进入黑区时，以后各步向左转，直到穿出黑区为止；</a:t>
            </a:r>
          </a:p>
          <a:p>
            <a:pPr lvl="0" indent="0">
              <a:lnSpc>
                <a:spcPct val="125000"/>
              </a:lnSpc>
            </a:pPr>
            <a:r>
              <a:rPr lang="en-US" altLang="zh-CN" sz="2600">
                <a:latin typeface="Times New Roman" panose="02020603050405020304" charset="0"/>
                <a:ea typeface="宋体" panose="02010600030101010101" pitchFamily="2" charset="-122"/>
                <a:sym typeface="+mn-ea"/>
              </a:rPr>
              <a:t>(3)</a:t>
            </a:r>
            <a:r>
              <a:rPr lang="zh-CN" altLang="en-US" sz="2600" dirty="0">
                <a:latin typeface="Times New Roman" panose="02020603050405020304" charset="0"/>
                <a:ea typeface="宋体" panose="02010600030101010101" pitchFamily="2" charset="-122"/>
                <a:sym typeface="+mn-ea"/>
              </a:rPr>
              <a:t>当跟踪中的某步是由黑区进入白区时，以后各步向右转，直到穿出白区为止；</a:t>
            </a:r>
          </a:p>
          <a:p>
            <a:pPr lvl="0" indent="0">
              <a:lnSpc>
                <a:spcPct val="125000"/>
              </a:lnSpc>
            </a:pPr>
            <a:r>
              <a:rPr lang="en-US" altLang="zh-CN" sz="2600" dirty="0">
                <a:latin typeface="Times New Roman" panose="02020603050405020304" charset="0"/>
                <a:ea typeface="宋体" panose="02010600030101010101" pitchFamily="2" charset="-122"/>
                <a:sym typeface="+mn-ea"/>
              </a:rPr>
              <a:t>(</a:t>
            </a:r>
            <a:r>
              <a:rPr lang="en-US" altLang="zh-CN" sz="2600">
                <a:latin typeface="Times New Roman" panose="02020603050405020304" charset="0"/>
                <a:ea typeface="宋体" panose="02010600030101010101" pitchFamily="2" charset="-122"/>
                <a:sym typeface="+mn-ea"/>
              </a:rPr>
              <a:t>4)</a:t>
            </a:r>
            <a:r>
              <a:rPr lang="zh-CN" altLang="en-US" sz="2600" dirty="0">
                <a:latin typeface="Times New Roman" panose="02020603050405020304" charset="0"/>
                <a:ea typeface="宋体" panose="02010600030101010101" pitchFamily="2" charset="-122"/>
                <a:sym typeface="+mn-ea"/>
              </a:rPr>
              <a:t>当围绕目标边界循环跟踪一周回到起点时，则所跟踪的轨迹便是目标的轮廓；否则，应继续按</a:t>
            </a:r>
            <a:r>
              <a:rPr lang="en-US" altLang="zh-CN" sz="2600">
                <a:latin typeface="Times New Roman" panose="02020603050405020304" charset="0"/>
                <a:ea typeface="宋体" panose="02010600030101010101" pitchFamily="2" charset="-122"/>
                <a:sym typeface="+mn-ea"/>
              </a:rPr>
              <a:t>(2)</a:t>
            </a:r>
            <a:r>
              <a:rPr lang="zh-CN" altLang="en-US" sz="2600" dirty="0">
                <a:latin typeface="Times New Roman" panose="02020603050405020304" charset="0"/>
                <a:ea typeface="宋体" panose="02010600030101010101" pitchFamily="2" charset="-122"/>
                <a:sym typeface="+mn-ea"/>
              </a:rPr>
              <a:t>和</a:t>
            </a:r>
            <a:r>
              <a:rPr lang="en-US" altLang="zh-CN" sz="2600">
                <a:latin typeface="Times New Roman" panose="02020603050405020304" charset="0"/>
                <a:ea typeface="宋体" panose="02010600030101010101" pitchFamily="2" charset="-122"/>
                <a:sym typeface="+mn-ea"/>
              </a:rPr>
              <a:t>(3)</a:t>
            </a:r>
            <a:r>
              <a:rPr lang="zh-CN" altLang="en-US" sz="2600" dirty="0">
                <a:latin typeface="Times New Roman" panose="02020603050405020304" charset="0"/>
                <a:ea typeface="宋体" panose="02010600030101010101" pitchFamily="2" charset="-122"/>
                <a:sym typeface="+mn-ea"/>
              </a:rPr>
              <a:t>的原则进行跟踪</a:t>
            </a:r>
          </a:p>
        </p:txBody>
      </p:sp>
      <p:grpSp>
        <p:nvGrpSpPr>
          <p:cNvPr id="60419" name="组合 402435"/>
          <p:cNvGrpSpPr/>
          <p:nvPr/>
        </p:nvGrpSpPr>
        <p:grpSpPr>
          <a:xfrm>
            <a:off x="7351030" y="2710088"/>
            <a:ext cx="3254476" cy="3096916"/>
            <a:chOff x="340" y="1026"/>
            <a:chExt cx="1859" cy="1769"/>
          </a:xfrm>
        </p:grpSpPr>
        <p:sp>
          <p:nvSpPr>
            <p:cNvPr id="60420" name="直接连接符 402436"/>
            <p:cNvSpPr/>
            <p:nvPr/>
          </p:nvSpPr>
          <p:spPr>
            <a:xfrm>
              <a:off x="340" y="1026"/>
              <a:ext cx="1859" cy="8"/>
            </a:xfrm>
            <a:prstGeom prst="line">
              <a:avLst/>
            </a:prstGeom>
            <a:ln w="19050" cap="flat" cmpd="sng">
              <a:solidFill>
                <a:srgbClr val="000000"/>
              </a:solidFill>
              <a:prstDash val="dash"/>
              <a:round/>
              <a:headEnd type="none" w="med" len="med"/>
              <a:tailEnd type="none" w="med" len="med"/>
            </a:ln>
          </p:spPr>
        </p:sp>
        <p:sp>
          <p:nvSpPr>
            <p:cNvPr id="60421" name="直接连接符 402437"/>
            <p:cNvSpPr/>
            <p:nvPr/>
          </p:nvSpPr>
          <p:spPr>
            <a:xfrm>
              <a:off x="2199" y="1034"/>
              <a:ext cx="0" cy="1761"/>
            </a:xfrm>
            <a:prstGeom prst="line">
              <a:avLst/>
            </a:prstGeom>
            <a:ln w="19050" cap="flat" cmpd="sng">
              <a:solidFill>
                <a:srgbClr val="000000"/>
              </a:solidFill>
              <a:prstDash val="dash"/>
              <a:round/>
              <a:headEnd type="none" w="med" len="med"/>
              <a:tailEnd type="none" w="med" len="med"/>
            </a:ln>
          </p:spPr>
        </p:sp>
        <p:sp>
          <p:nvSpPr>
            <p:cNvPr id="60422" name="直接连接符 402438"/>
            <p:cNvSpPr/>
            <p:nvPr/>
          </p:nvSpPr>
          <p:spPr>
            <a:xfrm>
              <a:off x="340" y="1034"/>
              <a:ext cx="0" cy="1761"/>
            </a:xfrm>
            <a:prstGeom prst="line">
              <a:avLst/>
            </a:prstGeom>
            <a:ln w="19050" cap="flat" cmpd="sng">
              <a:solidFill>
                <a:srgbClr val="000000"/>
              </a:solidFill>
              <a:prstDash val="dash"/>
              <a:round/>
              <a:headEnd type="none" w="med" len="med"/>
              <a:tailEnd type="none" w="med" len="med"/>
            </a:ln>
          </p:spPr>
        </p:sp>
        <p:sp>
          <p:nvSpPr>
            <p:cNvPr id="60423" name="直接连接符 402439"/>
            <p:cNvSpPr/>
            <p:nvPr/>
          </p:nvSpPr>
          <p:spPr>
            <a:xfrm>
              <a:off x="340" y="2795"/>
              <a:ext cx="1859" cy="0"/>
            </a:xfrm>
            <a:prstGeom prst="line">
              <a:avLst/>
            </a:prstGeom>
            <a:ln w="19050" cap="flat" cmpd="sng">
              <a:solidFill>
                <a:srgbClr val="000000"/>
              </a:solidFill>
              <a:prstDash val="dash"/>
              <a:round/>
              <a:headEnd type="none" w="med" len="med"/>
              <a:tailEnd type="none" w="med" len="med"/>
            </a:ln>
          </p:spPr>
        </p:sp>
        <p:sp>
          <p:nvSpPr>
            <p:cNvPr id="60424" name="直接连接符 402440"/>
            <p:cNvSpPr/>
            <p:nvPr/>
          </p:nvSpPr>
          <p:spPr>
            <a:xfrm>
              <a:off x="1047" y="1386"/>
              <a:ext cx="0" cy="137"/>
            </a:xfrm>
            <a:prstGeom prst="line">
              <a:avLst/>
            </a:prstGeom>
            <a:ln w="19050" cap="flat" cmpd="sng">
              <a:solidFill>
                <a:srgbClr val="000000"/>
              </a:solidFill>
              <a:prstDash val="solid"/>
              <a:round/>
              <a:headEnd type="none" w="med" len="med"/>
              <a:tailEnd type="none" w="med" len="med"/>
            </a:ln>
          </p:spPr>
        </p:sp>
        <p:sp>
          <p:nvSpPr>
            <p:cNvPr id="60425" name="直接连接符 402441"/>
            <p:cNvSpPr/>
            <p:nvPr/>
          </p:nvSpPr>
          <p:spPr>
            <a:xfrm>
              <a:off x="1047" y="1386"/>
              <a:ext cx="178" cy="0"/>
            </a:xfrm>
            <a:prstGeom prst="line">
              <a:avLst/>
            </a:prstGeom>
            <a:ln w="19050" cap="flat" cmpd="sng">
              <a:solidFill>
                <a:srgbClr val="000000"/>
              </a:solidFill>
              <a:prstDash val="solid"/>
              <a:round/>
              <a:headEnd type="none" w="med" len="med"/>
              <a:tailEnd type="none" w="med" len="med"/>
            </a:ln>
          </p:spPr>
        </p:sp>
        <p:sp>
          <p:nvSpPr>
            <p:cNvPr id="60426" name="直接连接符 402442"/>
            <p:cNvSpPr/>
            <p:nvPr/>
          </p:nvSpPr>
          <p:spPr>
            <a:xfrm flipV="1">
              <a:off x="1225" y="1217"/>
              <a:ext cx="0" cy="169"/>
            </a:xfrm>
            <a:prstGeom prst="line">
              <a:avLst/>
            </a:prstGeom>
            <a:ln w="19050" cap="flat" cmpd="sng">
              <a:solidFill>
                <a:srgbClr val="000000"/>
              </a:solidFill>
              <a:prstDash val="solid"/>
              <a:round/>
              <a:headEnd type="none" w="med" len="med"/>
              <a:tailEnd type="none" w="med" len="med"/>
            </a:ln>
          </p:spPr>
        </p:sp>
        <p:sp>
          <p:nvSpPr>
            <p:cNvPr id="60427" name="直接连接符 402443"/>
            <p:cNvSpPr/>
            <p:nvPr/>
          </p:nvSpPr>
          <p:spPr>
            <a:xfrm>
              <a:off x="1225" y="1217"/>
              <a:ext cx="252" cy="0"/>
            </a:xfrm>
            <a:prstGeom prst="line">
              <a:avLst/>
            </a:prstGeom>
            <a:ln w="19050" cap="flat" cmpd="sng">
              <a:solidFill>
                <a:srgbClr val="000000"/>
              </a:solidFill>
              <a:prstDash val="solid"/>
              <a:round/>
              <a:headEnd type="none" w="med" len="med"/>
              <a:tailEnd type="none" w="med" len="med"/>
            </a:ln>
          </p:spPr>
        </p:sp>
        <p:sp>
          <p:nvSpPr>
            <p:cNvPr id="60428" name="直接连接符 402444"/>
            <p:cNvSpPr/>
            <p:nvPr/>
          </p:nvSpPr>
          <p:spPr>
            <a:xfrm>
              <a:off x="1477" y="1217"/>
              <a:ext cx="0" cy="253"/>
            </a:xfrm>
            <a:prstGeom prst="line">
              <a:avLst/>
            </a:prstGeom>
            <a:ln w="19050" cap="flat" cmpd="sng">
              <a:solidFill>
                <a:srgbClr val="000000"/>
              </a:solidFill>
              <a:prstDash val="solid"/>
              <a:round/>
              <a:headEnd type="none" w="med" len="med"/>
              <a:tailEnd type="none" w="med" len="med"/>
            </a:ln>
          </p:spPr>
        </p:sp>
        <p:sp>
          <p:nvSpPr>
            <p:cNvPr id="60429" name="直接连接符 402445"/>
            <p:cNvSpPr/>
            <p:nvPr/>
          </p:nvSpPr>
          <p:spPr>
            <a:xfrm>
              <a:off x="1477" y="1470"/>
              <a:ext cx="406" cy="0"/>
            </a:xfrm>
            <a:prstGeom prst="line">
              <a:avLst/>
            </a:prstGeom>
            <a:ln w="19050" cap="flat" cmpd="sng">
              <a:solidFill>
                <a:srgbClr val="000000"/>
              </a:solidFill>
              <a:prstDash val="solid"/>
              <a:round/>
              <a:headEnd type="none" w="med" len="med"/>
              <a:tailEnd type="none" w="med" len="med"/>
            </a:ln>
          </p:spPr>
        </p:sp>
        <p:sp>
          <p:nvSpPr>
            <p:cNvPr id="60430" name="直接连接符 402446"/>
            <p:cNvSpPr/>
            <p:nvPr/>
          </p:nvSpPr>
          <p:spPr>
            <a:xfrm>
              <a:off x="1883" y="1470"/>
              <a:ext cx="0" cy="145"/>
            </a:xfrm>
            <a:prstGeom prst="line">
              <a:avLst/>
            </a:prstGeom>
            <a:ln w="19050" cap="flat" cmpd="sng">
              <a:solidFill>
                <a:srgbClr val="000000"/>
              </a:solidFill>
              <a:prstDash val="solid"/>
              <a:round/>
              <a:headEnd type="none" w="med" len="med"/>
              <a:tailEnd type="none" w="med" len="med"/>
            </a:ln>
          </p:spPr>
        </p:sp>
        <p:sp>
          <p:nvSpPr>
            <p:cNvPr id="60431" name="直接连接符 402447"/>
            <p:cNvSpPr/>
            <p:nvPr/>
          </p:nvSpPr>
          <p:spPr>
            <a:xfrm>
              <a:off x="1883" y="1615"/>
              <a:ext cx="105" cy="0"/>
            </a:xfrm>
            <a:prstGeom prst="line">
              <a:avLst/>
            </a:prstGeom>
            <a:ln w="19050" cap="flat" cmpd="sng">
              <a:solidFill>
                <a:srgbClr val="000000"/>
              </a:solidFill>
              <a:prstDash val="solid"/>
              <a:round/>
              <a:headEnd type="none" w="med" len="med"/>
              <a:tailEnd type="none" w="med" len="med"/>
            </a:ln>
          </p:spPr>
        </p:sp>
        <p:sp>
          <p:nvSpPr>
            <p:cNvPr id="60432" name="直接连接符 402448"/>
            <p:cNvSpPr/>
            <p:nvPr/>
          </p:nvSpPr>
          <p:spPr>
            <a:xfrm>
              <a:off x="1988" y="1615"/>
              <a:ext cx="0" cy="245"/>
            </a:xfrm>
            <a:prstGeom prst="line">
              <a:avLst/>
            </a:prstGeom>
            <a:ln w="19050" cap="flat" cmpd="sng">
              <a:solidFill>
                <a:srgbClr val="000000"/>
              </a:solidFill>
              <a:prstDash val="solid"/>
              <a:round/>
              <a:headEnd type="none" w="med" len="med"/>
              <a:tailEnd type="none" w="med" len="med"/>
            </a:ln>
          </p:spPr>
        </p:sp>
        <p:sp>
          <p:nvSpPr>
            <p:cNvPr id="60433" name="直接连接符 402449"/>
            <p:cNvSpPr/>
            <p:nvPr/>
          </p:nvSpPr>
          <p:spPr>
            <a:xfrm flipH="1">
              <a:off x="1794" y="1868"/>
              <a:ext cx="194" cy="0"/>
            </a:xfrm>
            <a:prstGeom prst="line">
              <a:avLst/>
            </a:prstGeom>
            <a:ln w="19050" cap="flat" cmpd="sng">
              <a:solidFill>
                <a:srgbClr val="000000"/>
              </a:solidFill>
              <a:prstDash val="solid"/>
              <a:round/>
              <a:headEnd type="none" w="med" len="med"/>
              <a:tailEnd type="none" w="med" len="med"/>
            </a:ln>
          </p:spPr>
        </p:sp>
        <p:sp>
          <p:nvSpPr>
            <p:cNvPr id="60434" name="直接连接符 402450"/>
            <p:cNvSpPr/>
            <p:nvPr/>
          </p:nvSpPr>
          <p:spPr>
            <a:xfrm>
              <a:off x="1794" y="1868"/>
              <a:ext cx="0" cy="283"/>
            </a:xfrm>
            <a:prstGeom prst="line">
              <a:avLst/>
            </a:prstGeom>
            <a:ln w="19050" cap="flat" cmpd="sng">
              <a:solidFill>
                <a:srgbClr val="000000"/>
              </a:solidFill>
              <a:prstDash val="solid"/>
              <a:round/>
              <a:headEnd type="none" w="med" len="med"/>
              <a:tailEnd type="none" w="med" len="med"/>
            </a:ln>
          </p:spPr>
        </p:sp>
        <p:sp>
          <p:nvSpPr>
            <p:cNvPr id="60435" name="直接连接符 402451"/>
            <p:cNvSpPr/>
            <p:nvPr/>
          </p:nvSpPr>
          <p:spPr>
            <a:xfrm>
              <a:off x="1794" y="2151"/>
              <a:ext cx="154" cy="0"/>
            </a:xfrm>
            <a:prstGeom prst="line">
              <a:avLst/>
            </a:prstGeom>
            <a:ln w="19050" cap="flat" cmpd="sng">
              <a:solidFill>
                <a:srgbClr val="000000"/>
              </a:solidFill>
              <a:prstDash val="solid"/>
              <a:round/>
              <a:headEnd type="none" w="med" len="med"/>
              <a:tailEnd type="none" w="med" len="med"/>
            </a:ln>
          </p:spPr>
        </p:sp>
        <p:sp>
          <p:nvSpPr>
            <p:cNvPr id="60436" name="直接连接符 402452"/>
            <p:cNvSpPr/>
            <p:nvPr/>
          </p:nvSpPr>
          <p:spPr>
            <a:xfrm>
              <a:off x="1948" y="2151"/>
              <a:ext cx="0" cy="192"/>
            </a:xfrm>
            <a:prstGeom prst="line">
              <a:avLst/>
            </a:prstGeom>
            <a:ln w="19050" cap="flat" cmpd="sng">
              <a:solidFill>
                <a:srgbClr val="000000"/>
              </a:solidFill>
              <a:prstDash val="solid"/>
              <a:round/>
              <a:headEnd type="none" w="med" len="med"/>
              <a:tailEnd type="none" w="med" len="med"/>
            </a:ln>
          </p:spPr>
        </p:sp>
        <p:sp>
          <p:nvSpPr>
            <p:cNvPr id="60437" name="直接连接符 402453"/>
            <p:cNvSpPr/>
            <p:nvPr/>
          </p:nvSpPr>
          <p:spPr>
            <a:xfrm flipH="1">
              <a:off x="1591" y="2343"/>
              <a:ext cx="357" cy="0"/>
            </a:xfrm>
            <a:prstGeom prst="line">
              <a:avLst/>
            </a:prstGeom>
            <a:ln w="19050" cap="flat" cmpd="sng">
              <a:solidFill>
                <a:srgbClr val="000000"/>
              </a:solidFill>
              <a:prstDash val="solid"/>
              <a:round/>
              <a:headEnd type="none" w="med" len="med"/>
              <a:tailEnd type="none" w="med" len="med"/>
            </a:ln>
          </p:spPr>
        </p:sp>
        <p:sp>
          <p:nvSpPr>
            <p:cNvPr id="60438" name="直接连接符 402454"/>
            <p:cNvSpPr/>
            <p:nvPr/>
          </p:nvSpPr>
          <p:spPr>
            <a:xfrm>
              <a:off x="1591" y="2350"/>
              <a:ext cx="0" cy="146"/>
            </a:xfrm>
            <a:prstGeom prst="line">
              <a:avLst/>
            </a:prstGeom>
            <a:ln w="19050" cap="flat" cmpd="sng">
              <a:solidFill>
                <a:srgbClr val="000000"/>
              </a:solidFill>
              <a:prstDash val="solid"/>
              <a:round/>
              <a:headEnd type="none" w="med" len="med"/>
              <a:tailEnd type="none" w="med" len="med"/>
            </a:ln>
          </p:spPr>
        </p:sp>
        <p:sp>
          <p:nvSpPr>
            <p:cNvPr id="60439" name="直接连接符 402455"/>
            <p:cNvSpPr/>
            <p:nvPr/>
          </p:nvSpPr>
          <p:spPr>
            <a:xfrm flipH="1">
              <a:off x="1355" y="2496"/>
              <a:ext cx="236" cy="0"/>
            </a:xfrm>
            <a:prstGeom prst="line">
              <a:avLst/>
            </a:prstGeom>
            <a:ln w="19050" cap="flat" cmpd="sng">
              <a:solidFill>
                <a:srgbClr val="000000"/>
              </a:solidFill>
              <a:prstDash val="solid"/>
              <a:round/>
              <a:headEnd type="none" w="med" len="med"/>
              <a:tailEnd type="none" w="med" len="med"/>
            </a:ln>
          </p:spPr>
        </p:sp>
        <p:sp>
          <p:nvSpPr>
            <p:cNvPr id="60440" name="直接连接符 402456"/>
            <p:cNvSpPr/>
            <p:nvPr/>
          </p:nvSpPr>
          <p:spPr>
            <a:xfrm flipV="1">
              <a:off x="1355" y="2236"/>
              <a:ext cx="0" cy="260"/>
            </a:xfrm>
            <a:prstGeom prst="line">
              <a:avLst/>
            </a:prstGeom>
            <a:ln w="19050" cap="flat" cmpd="sng">
              <a:solidFill>
                <a:srgbClr val="000000"/>
              </a:solidFill>
              <a:prstDash val="solid"/>
              <a:round/>
              <a:headEnd type="none" w="med" len="med"/>
              <a:tailEnd type="none" w="med" len="med"/>
            </a:ln>
          </p:spPr>
        </p:sp>
        <p:sp>
          <p:nvSpPr>
            <p:cNvPr id="60441" name="直接连接符 402457"/>
            <p:cNvSpPr/>
            <p:nvPr/>
          </p:nvSpPr>
          <p:spPr>
            <a:xfrm flipH="1">
              <a:off x="1128" y="2236"/>
              <a:ext cx="227" cy="0"/>
            </a:xfrm>
            <a:prstGeom prst="line">
              <a:avLst/>
            </a:prstGeom>
            <a:ln w="19050" cap="flat" cmpd="sng">
              <a:solidFill>
                <a:srgbClr val="000000"/>
              </a:solidFill>
              <a:prstDash val="solid"/>
              <a:round/>
              <a:headEnd type="none" w="med" len="med"/>
              <a:tailEnd type="none" w="med" len="med"/>
            </a:ln>
          </p:spPr>
        </p:sp>
        <p:sp>
          <p:nvSpPr>
            <p:cNvPr id="60442" name="直接连接符 402458"/>
            <p:cNvSpPr/>
            <p:nvPr/>
          </p:nvSpPr>
          <p:spPr>
            <a:xfrm>
              <a:off x="1128" y="2236"/>
              <a:ext cx="0" cy="137"/>
            </a:xfrm>
            <a:prstGeom prst="line">
              <a:avLst/>
            </a:prstGeom>
            <a:ln w="19050" cap="flat" cmpd="sng">
              <a:solidFill>
                <a:srgbClr val="000000"/>
              </a:solidFill>
              <a:prstDash val="solid"/>
              <a:round/>
              <a:headEnd type="none" w="med" len="med"/>
              <a:tailEnd type="none" w="med" len="med"/>
            </a:ln>
          </p:spPr>
        </p:sp>
        <p:sp>
          <p:nvSpPr>
            <p:cNvPr id="60443" name="直接连接符 402459"/>
            <p:cNvSpPr/>
            <p:nvPr/>
          </p:nvSpPr>
          <p:spPr>
            <a:xfrm flipH="1">
              <a:off x="949" y="2373"/>
              <a:ext cx="179" cy="0"/>
            </a:xfrm>
            <a:prstGeom prst="line">
              <a:avLst/>
            </a:prstGeom>
            <a:ln w="19050" cap="flat" cmpd="sng">
              <a:solidFill>
                <a:srgbClr val="000000"/>
              </a:solidFill>
              <a:prstDash val="solid"/>
              <a:round/>
              <a:headEnd type="none" w="med" len="med"/>
              <a:tailEnd type="none" w="med" len="med"/>
            </a:ln>
          </p:spPr>
        </p:sp>
        <p:sp>
          <p:nvSpPr>
            <p:cNvPr id="60444" name="直接连接符 402460"/>
            <p:cNvSpPr/>
            <p:nvPr/>
          </p:nvSpPr>
          <p:spPr>
            <a:xfrm>
              <a:off x="949" y="2373"/>
              <a:ext cx="0" cy="169"/>
            </a:xfrm>
            <a:prstGeom prst="line">
              <a:avLst/>
            </a:prstGeom>
            <a:ln w="19050" cap="flat" cmpd="sng">
              <a:solidFill>
                <a:srgbClr val="000000"/>
              </a:solidFill>
              <a:prstDash val="solid"/>
              <a:round/>
              <a:headEnd type="none" w="med" len="med"/>
              <a:tailEnd type="none" w="med" len="med"/>
            </a:ln>
          </p:spPr>
        </p:sp>
        <p:sp>
          <p:nvSpPr>
            <p:cNvPr id="60445" name="直接连接符 402461"/>
            <p:cNvSpPr/>
            <p:nvPr/>
          </p:nvSpPr>
          <p:spPr>
            <a:xfrm flipH="1">
              <a:off x="657" y="2542"/>
              <a:ext cx="292" cy="0"/>
            </a:xfrm>
            <a:prstGeom prst="line">
              <a:avLst/>
            </a:prstGeom>
            <a:ln w="19050" cap="flat" cmpd="sng">
              <a:solidFill>
                <a:srgbClr val="000000"/>
              </a:solidFill>
              <a:prstDash val="solid"/>
              <a:round/>
              <a:headEnd type="none" w="med" len="med"/>
              <a:tailEnd type="none" w="med" len="med"/>
            </a:ln>
          </p:spPr>
        </p:sp>
        <p:sp>
          <p:nvSpPr>
            <p:cNvPr id="60446" name="直接连接符 402462"/>
            <p:cNvSpPr/>
            <p:nvPr/>
          </p:nvSpPr>
          <p:spPr>
            <a:xfrm flipV="1">
              <a:off x="754" y="2029"/>
              <a:ext cx="0" cy="643"/>
            </a:xfrm>
            <a:prstGeom prst="line">
              <a:avLst/>
            </a:prstGeom>
            <a:ln w="19050" cap="flat" cmpd="sng">
              <a:solidFill>
                <a:srgbClr val="000000"/>
              </a:solidFill>
              <a:prstDash val="solid"/>
              <a:round/>
              <a:headEnd type="none" w="med" len="med"/>
              <a:tailEnd type="none" w="med" len="med"/>
            </a:ln>
          </p:spPr>
        </p:sp>
        <p:sp>
          <p:nvSpPr>
            <p:cNvPr id="60447" name="直接连接符 402463"/>
            <p:cNvSpPr/>
            <p:nvPr/>
          </p:nvSpPr>
          <p:spPr>
            <a:xfrm>
              <a:off x="754" y="2029"/>
              <a:ext cx="122" cy="0"/>
            </a:xfrm>
            <a:prstGeom prst="line">
              <a:avLst/>
            </a:prstGeom>
            <a:ln w="19050" cap="flat" cmpd="sng">
              <a:solidFill>
                <a:srgbClr val="000000"/>
              </a:solidFill>
              <a:prstDash val="solid"/>
              <a:round/>
              <a:headEnd type="none" w="med" len="med"/>
              <a:tailEnd type="none" w="med" len="med"/>
            </a:ln>
          </p:spPr>
        </p:sp>
        <p:sp>
          <p:nvSpPr>
            <p:cNvPr id="60448" name="直接连接符 402464"/>
            <p:cNvSpPr/>
            <p:nvPr/>
          </p:nvSpPr>
          <p:spPr>
            <a:xfrm flipV="1">
              <a:off x="876" y="1814"/>
              <a:ext cx="0" cy="215"/>
            </a:xfrm>
            <a:prstGeom prst="line">
              <a:avLst/>
            </a:prstGeom>
            <a:ln w="19050" cap="flat" cmpd="sng">
              <a:solidFill>
                <a:srgbClr val="000000"/>
              </a:solidFill>
              <a:prstDash val="solid"/>
              <a:round/>
              <a:headEnd type="none" w="med" len="med"/>
              <a:tailEnd type="none" w="med" len="med"/>
            </a:ln>
          </p:spPr>
        </p:sp>
        <p:sp>
          <p:nvSpPr>
            <p:cNvPr id="60449" name="直接连接符 402465"/>
            <p:cNvSpPr/>
            <p:nvPr/>
          </p:nvSpPr>
          <p:spPr>
            <a:xfrm>
              <a:off x="876" y="1814"/>
              <a:ext cx="171" cy="0"/>
            </a:xfrm>
            <a:prstGeom prst="line">
              <a:avLst/>
            </a:prstGeom>
            <a:ln w="19050" cap="flat" cmpd="sng">
              <a:solidFill>
                <a:srgbClr val="000000"/>
              </a:solidFill>
              <a:prstDash val="solid"/>
              <a:round/>
              <a:headEnd type="none" w="med" len="med"/>
              <a:tailEnd type="none" w="med" len="med"/>
            </a:ln>
          </p:spPr>
        </p:sp>
        <p:sp>
          <p:nvSpPr>
            <p:cNvPr id="60450" name="直接连接符 402466"/>
            <p:cNvSpPr/>
            <p:nvPr/>
          </p:nvSpPr>
          <p:spPr>
            <a:xfrm flipV="1">
              <a:off x="1047" y="1684"/>
              <a:ext cx="0" cy="130"/>
            </a:xfrm>
            <a:prstGeom prst="line">
              <a:avLst/>
            </a:prstGeom>
            <a:ln w="19050" cap="flat" cmpd="sng">
              <a:solidFill>
                <a:srgbClr val="000000"/>
              </a:solidFill>
              <a:prstDash val="solid"/>
              <a:round/>
              <a:headEnd type="none" w="med" len="med"/>
              <a:tailEnd type="none" w="med" len="med"/>
            </a:ln>
          </p:spPr>
        </p:sp>
        <p:sp>
          <p:nvSpPr>
            <p:cNvPr id="60451" name="直接连接符 402467"/>
            <p:cNvSpPr/>
            <p:nvPr/>
          </p:nvSpPr>
          <p:spPr>
            <a:xfrm flipH="1">
              <a:off x="852" y="1684"/>
              <a:ext cx="195" cy="0"/>
            </a:xfrm>
            <a:prstGeom prst="line">
              <a:avLst/>
            </a:prstGeom>
            <a:ln w="19050" cap="flat" cmpd="sng">
              <a:solidFill>
                <a:srgbClr val="000000"/>
              </a:solidFill>
              <a:prstDash val="solid"/>
              <a:round/>
              <a:headEnd type="none" w="med" len="med"/>
              <a:tailEnd type="none" w="med" len="med"/>
            </a:ln>
          </p:spPr>
        </p:sp>
        <p:sp>
          <p:nvSpPr>
            <p:cNvPr id="60452" name="直接连接符 402468"/>
            <p:cNvSpPr/>
            <p:nvPr/>
          </p:nvSpPr>
          <p:spPr>
            <a:xfrm flipV="1">
              <a:off x="852" y="1523"/>
              <a:ext cx="0" cy="161"/>
            </a:xfrm>
            <a:prstGeom prst="line">
              <a:avLst/>
            </a:prstGeom>
            <a:ln w="19050" cap="flat" cmpd="sng">
              <a:solidFill>
                <a:srgbClr val="000000"/>
              </a:solidFill>
              <a:prstDash val="solid"/>
              <a:round/>
              <a:headEnd type="none" w="med" len="med"/>
              <a:tailEnd type="none" w="med" len="med"/>
            </a:ln>
          </p:spPr>
        </p:sp>
        <p:sp>
          <p:nvSpPr>
            <p:cNvPr id="60453" name="直接连接符 402469"/>
            <p:cNvSpPr/>
            <p:nvPr/>
          </p:nvSpPr>
          <p:spPr>
            <a:xfrm>
              <a:off x="852" y="1523"/>
              <a:ext cx="195" cy="0"/>
            </a:xfrm>
            <a:prstGeom prst="line">
              <a:avLst/>
            </a:prstGeom>
            <a:ln w="19050" cap="flat" cmpd="sng">
              <a:solidFill>
                <a:srgbClr val="000000"/>
              </a:solidFill>
              <a:prstDash val="solid"/>
              <a:round/>
              <a:headEnd type="none" w="med" len="med"/>
              <a:tailEnd type="none" w="med" len="med"/>
            </a:ln>
          </p:spPr>
        </p:sp>
        <p:sp>
          <p:nvSpPr>
            <p:cNvPr id="60454" name="文本框 402470"/>
            <p:cNvSpPr txBox="1"/>
            <p:nvPr/>
          </p:nvSpPr>
          <p:spPr>
            <a:xfrm>
              <a:off x="1250" y="1746"/>
              <a:ext cx="341" cy="214"/>
            </a:xfrm>
            <a:prstGeom prst="rect">
              <a:avLst/>
            </a:prstGeom>
            <a:solidFill>
              <a:srgbClr val="FFFFFF"/>
            </a:solidFill>
            <a:ln w="19050">
              <a:noFill/>
            </a:ln>
          </p:spPr>
          <p:txBody>
            <a:bodyPr anchor="t"/>
            <a:lstStyle/>
            <a:p>
              <a:pPr lvl="0" indent="0" algn="just"/>
              <a:r>
                <a:rPr lang="zh-CN" altLang="en-US" sz="1325" b="1" dirty="0">
                  <a:latin typeface="Times New Roman" panose="02020603050405020304" charset="0"/>
                  <a:ea typeface="宋体" panose="02010600030101010101" pitchFamily="2" charset="-122"/>
                </a:rPr>
                <a:t>黑</a:t>
              </a:r>
              <a:endParaRPr lang="zh-CN" altLang="en-US" sz="1325" b="1" dirty="0">
                <a:latin typeface="Tahoma" panose="020B0604030504040204" pitchFamily="34" charset="0"/>
                <a:ea typeface="宋体" panose="02010600030101010101" pitchFamily="2" charset="-122"/>
              </a:endParaRPr>
            </a:p>
          </p:txBody>
        </p:sp>
        <p:sp>
          <p:nvSpPr>
            <p:cNvPr id="60455" name="直接连接符 402471"/>
            <p:cNvSpPr/>
            <p:nvPr/>
          </p:nvSpPr>
          <p:spPr>
            <a:xfrm>
              <a:off x="754" y="1592"/>
              <a:ext cx="195" cy="0"/>
            </a:xfrm>
            <a:prstGeom prst="line">
              <a:avLst/>
            </a:prstGeom>
            <a:ln w="19050" cap="flat" cmpd="sng">
              <a:solidFill>
                <a:srgbClr val="000000"/>
              </a:solidFill>
              <a:prstDash val="solid"/>
              <a:round/>
              <a:headEnd type="none" w="med" len="med"/>
              <a:tailEnd type="arrow" w="med" len="med"/>
            </a:ln>
          </p:spPr>
        </p:sp>
        <p:sp>
          <p:nvSpPr>
            <p:cNvPr id="60456" name="直接连接符 402472"/>
            <p:cNvSpPr/>
            <p:nvPr/>
          </p:nvSpPr>
          <p:spPr>
            <a:xfrm flipV="1">
              <a:off x="949" y="1432"/>
              <a:ext cx="0" cy="160"/>
            </a:xfrm>
            <a:prstGeom prst="line">
              <a:avLst/>
            </a:prstGeom>
            <a:ln w="19050" cap="flat" cmpd="sng">
              <a:solidFill>
                <a:srgbClr val="000000"/>
              </a:solidFill>
              <a:prstDash val="solid"/>
              <a:round/>
              <a:headEnd type="none" w="med" len="med"/>
              <a:tailEnd type="arrow" w="med" len="med"/>
            </a:ln>
          </p:spPr>
        </p:sp>
        <p:sp>
          <p:nvSpPr>
            <p:cNvPr id="60457" name="直接连接符 402473"/>
            <p:cNvSpPr/>
            <p:nvPr/>
          </p:nvSpPr>
          <p:spPr>
            <a:xfrm>
              <a:off x="949" y="1432"/>
              <a:ext cx="203" cy="0"/>
            </a:xfrm>
            <a:prstGeom prst="line">
              <a:avLst/>
            </a:prstGeom>
            <a:ln w="19050" cap="flat" cmpd="sng">
              <a:solidFill>
                <a:srgbClr val="000000"/>
              </a:solidFill>
              <a:prstDash val="solid"/>
              <a:round/>
              <a:headEnd type="none" w="med" len="med"/>
              <a:tailEnd type="arrow" w="med" len="med"/>
            </a:ln>
          </p:spPr>
        </p:sp>
        <p:sp>
          <p:nvSpPr>
            <p:cNvPr id="60458" name="直接连接符 402474"/>
            <p:cNvSpPr/>
            <p:nvPr/>
          </p:nvSpPr>
          <p:spPr>
            <a:xfrm flipV="1">
              <a:off x="1152" y="1301"/>
              <a:ext cx="0" cy="131"/>
            </a:xfrm>
            <a:prstGeom prst="line">
              <a:avLst/>
            </a:prstGeom>
            <a:ln w="19050" cap="flat" cmpd="sng">
              <a:solidFill>
                <a:srgbClr val="000000"/>
              </a:solidFill>
              <a:prstDash val="solid"/>
              <a:round/>
              <a:headEnd type="none" w="med" len="med"/>
              <a:tailEnd type="arrow" w="med" len="med"/>
            </a:ln>
          </p:spPr>
        </p:sp>
        <p:sp>
          <p:nvSpPr>
            <p:cNvPr id="60459" name="直接连接符 402475"/>
            <p:cNvSpPr/>
            <p:nvPr/>
          </p:nvSpPr>
          <p:spPr>
            <a:xfrm>
              <a:off x="1152" y="1301"/>
              <a:ext cx="163" cy="0"/>
            </a:xfrm>
            <a:prstGeom prst="line">
              <a:avLst/>
            </a:prstGeom>
            <a:ln w="19050" cap="flat" cmpd="sng">
              <a:solidFill>
                <a:srgbClr val="000000"/>
              </a:solidFill>
              <a:prstDash val="solid"/>
              <a:round/>
              <a:headEnd type="none" w="med" len="med"/>
              <a:tailEnd type="arrow" w="med" len="med"/>
            </a:ln>
          </p:spPr>
        </p:sp>
        <p:sp>
          <p:nvSpPr>
            <p:cNvPr id="60460" name="直接连接符 402476"/>
            <p:cNvSpPr/>
            <p:nvPr/>
          </p:nvSpPr>
          <p:spPr>
            <a:xfrm flipV="1">
              <a:off x="1315" y="1133"/>
              <a:ext cx="0" cy="168"/>
            </a:xfrm>
            <a:prstGeom prst="line">
              <a:avLst/>
            </a:prstGeom>
            <a:ln w="19050" cap="flat" cmpd="sng">
              <a:solidFill>
                <a:srgbClr val="000000"/>
              </a:solidFill>
              <a:prstDash val="solid"/>
              <a:round/>
              <a:headEnd type="none" w="med" len="med"/>
              <a:tailEnd type="arrow" w="med" len="med"/>
            </a:ln>
          </p:spPr>
        </p:sp>
        <p:sp>
          <p:nvSpPr>
            <p:cNvPr id="60461" name="直接连接符 402477"/>
            <p:cNvSpPr/>
            <p:nvPr/>
          </p:nvSpPr>
          <p:spPr>
            <a:xfrm>
              <a:off x="1315" y="1133"/>
              <a:ext cx="227" cy="0"/>
            </a:xfrm>
            <a:prstGeom prst="line">
              <a:avLst/>
            </a:prstGeom>
            <a:ln w="19050" cap="flat" cmpd="sng">
              <a:solidFill>
                <a:srgbClr val="000000"/>
              </a:solidFill>
              <a:prstDash val="solid"/>
              <a:round/>
              <a:headEnd type="none" w="med" len="med"/>
              <a:tailEnd type="arrow" w="med" len="med"/>
            </a:ln>
          </p:spPr>
        </p:sp>
        <p:sp>
          <p:nvSpPr>
            <p:cNvPr id="60462" name="直接连接符 402478"/>
            <p:cNvSpPr/>
            <p:nvPr/>
          </p:nvSpPr>
          <p:spPr>
            <a:xfrm>
              <a:off x="1542" y="1133"/>
              <a:ext cx="0" cy="168"/>
            </a:xfrm>
            <a:prstGeom prst="line">
              <a:avLst/>
            </a:prstGeom>
            <a:ln w="19050" cap="flat" cmpd="sng">
              <a:solidFill>
                <a:srgbClr val="000000"/>
              </a:solidFill>
              <a:prstDash val="solid"/>
              <a:round/>
              <a:headEnd type="none" w="med" len="med"/>
              <a:tailEnd type="arrow" w="med" len="med"/>
            </a:ln>
          </p:spPr>
        </p:sp>
        <p:sp>
          <p:nvSpPr>
            <p:cNvPr id="60463" name="直接连接符 402479"/>
            <p:cNvSpPr/>
            <p:nvPr/>
          </p:nvSpPr>
          <p:spPr>
            <a:xfrm flipH="1">
              <a:off x="1355" y="1301"/>
              <a:ext cx="187" cy="0"/>
            </a:xfrm>
            <a:prstGeom prst="line">
              <a:avLst/>
            </a:prstGeom>
            <a:ln w="19050" cap="flat" cmpd="sng">
              <a:solidFill>
                <a:srgbClr val="000000"/>
              </a:solidFill>
              <a:prstDash val="solid"/>
              <a:round/>
              <a:headEnd type="none" w="med" len="med"/>
              <a:tailEnd type="arrow" w="med" len="med"/>
            </a:ln>
          </p:spPr>
        </p:sp>
        <p:sp>
          <p:nvSpPr>
            <p:cNvPr id="60464" name="直接连接符 402480"/>
            <p:cNvSpPr/>
            <p:nvPr/>
          </p:nvSpPr>
          <p:spPr>
            <a:xfrm>
              <a:off x="1355" y="1301"/>
              <a:ext cx="0" cy="131"/>
            </a:xfrm>
            <a:prstGeom prst="line">
              <a:avLst/>
            </a:prstGeom>
            <a:ln w="19050" cap="flat" cmpd="sng">
              <a:solidFill>
                <a:srgbClr val="000000"/>
              </a:solidFill>
              <a:prstDash val="solid"/>
              <a:round/>
              <a:headEnd type="none" w="med" len="med"/>
              <a:tailEnd type="arrow" w="med" len="med"/>
            </a:ln>
          </p:spPr>
        </p:sp>
        <p:sp>
          <p:nvSpPr>
            <p:cNvPr id="60465" name="直接连接符 402481"/>
            <p:cNvSpPr/>
            <p:nvPr/>
          </p:nvSpPr>
          <p:spPr>
            <a:xfrm>
              <a:off x="1355" y="1432"/>
              <a:ext cx="236" cy="0"/>
            </a:xfrm>
            <a:prstGeom prst="line">
              <a:avLst/>
            </a:prstGeom>
            <a:ln w="19050" cap="flat" cmpd="sng">
              <a:solidFill>
                <a:srgbClr val="000000"/>
              </a:solidFill>
              <a:prstDash val="solid"/>
              <a:round/>
              <a:headEnd type="none" w="med" len="med"/>
              <a:tailEnd type="arrow" w="med" len="med"/>
            </a:ln>
          </p:spPr>
        </p:sp>
        <p:sp>
          <p:nvSpPr>
            <p:cNvPr id="60466" name="直接连接符 402482"/>
            <p:cNvSpPr/>
            <p:nvPr/>
          </p:nvSpPr>
          <p:spPr>
            <a:xfrm>
              <a:off x="1591" y="1432"/>
              <a:ext cx="0" cy="160"/>
            </a:xfrm>
            <a:prstGeom prst="line">
              <a:avLst/>
            </a:prstGeom>
            <a:ln w="19050" cap="flat" cmpd="sng">
              <a:solidFill>
                <a:srgbClr val="000000"/>
              </a:solidFill>
              <a:prstDash val="solid"/>
              <a:round/>
              <a:headEnd type="none" w="med" len="med"/>
              <a:tailEnd type="arrow" w="med" len="med"/>
            </a:ln>
          </p:spPr>
        </p:sp>
        <p:sp>
          <p:nvSpPr>
            <p:cNvPr id="60467" name="直接连接符 402483"/>
            <p:cNvSpPr/>
            <p:nvPr/>
          </p:nvSpPr>
          <p:spPr>
            <a:xfrm>
              <a:off x="1591" y="1592"/>
              <a:ext cx="113" cy="0"/>
            </a:xfrm>
            <a:prstGeom prst="line">
              <a:avLst/>
            </a:prstGeom>
            <a:ln w="19050" cap="flat" cmpd="sng">
              <a:solidFill>
                <a:srgbClr val="000000"/>
              </a:solidFill>
              <a:prstDash val="solid"/>
              <a:round/>
              <a:headEnd type="none" w="med" len="med"/>
              <a:tailEnd type="arrow" w="med" len="med"/>
            </a:ln>
          </p:spPr>
        </p:sp>
        <p:sp>
          <p:nvSpPr>
            <p:cNvPr id="60468" name="直接连接符 402484"/>
            <p:cNvSpPr/>
            <p:nvPr/>
          </p:nvSpPr>
          <p:spPr>
            <a:xfrm flipV="1">
              <a:off x="1704" y="1386"/>
              <a:ext cx="0" cy="206"/>
            </a:xfrm>
            <a:prstGeom prst="line">
              <a:avLst/>
            </a:prstGeom>
            <a:ln w="19050" cap="flat" cmpd="sng">
              <a:solidFill>
                <a:srgbClr val="000000"/>
              </a:solidFill>
              <a:prstDash val="solid"/>
              <a:round/>
              <a:headEnd type="none" w="med" len="med"/>
              <a:tailEnd type="arrow" w="med" len="med"/>
            </a:ln>
          </p:spPr>
        </p:sp>
        <p:sp>
          <p:nvSpPr>
            <p:cNvPr id="60469" name="直接连接符 402485"/>
            <p:cNvSpPr/>
            <p:nvPr/>
          </p:nvSpPr>
          <p:spPr>
            <a:xfrm>
              <a:off x="1704" y="1386"/>
              <a:ext cx="219" cy="0"/>
            </a:xfrm>
            <a:prstGeom prst="line">
              <a:avLst/>
            </a:prstGeom>
            <a:ln w="19050" cap="flat" cmpd="sng">
              <a:solidFill>
                <a:srgbClr val="000000"/>
              </a:solidFill>
              <a:prstDash val="solid"/>
              <a:round/>
              <a:headEnd type="none" w="med" len="med"/>
              <a:tailEnd type="arrow" w="med" len="med"/>
            </a:ln>
          </p:spPr>
        </p:sp>
        <p:sp>
          <p:nvSpPr>
            <p:cNvPr id="60470" name="直接连接符 402486"/>
            <p:cNvSpPr/>
            <p:nvPr/>
          </p:nvSpPr>
          <p:spPr>
            <a:xfrm>
              <a:off x="1923" y="1386"/>
              <a:ext cx="0" cy="183"/>
            </a:xfrm>
            <a:prstGeom prst="line">
              <a:avLst/>
            </a:prstGeom>
            <a:ln w="19050" cap="flat" cmpd="sng">
              <a:solidFill>
                <a:srgbClr val="000000"/>
              </a:solidFill>
              <a:prstDash val="solid"/>
              <a:round/>
              <a:headEnd type="none" w="med" len="med"/>
              <a:tailEnd type="arrow" w="med" len="med"/>
            </a:ln>
          </p:spPr>
        </p:sp>
        <p:sp>
          <p:nvSpPr>
            <p:cNvPr id="60471" name="直接连接符 402487"/>
            <p:cNvSpPr/>
            <p:nvPr/>
          </p:nvSpPr>
          <p:spPr>
            <a:xfrm flipH="1">
              <a:off x="1794" y="1569"/>
              <a:ext cx="129" cy="0"/>
            </a:xfrm>
            <a:prstGeom prst="line">
              <a:avLst/>
            </a:prstGeom>
            <a:ln w="19050" cap="flat" cmpd="sng">
              <a:solidFill>
                <a:srgbClr val="000000"/>
              </a:solidFill>
              <a:prstDash val="solid"/>
              <a:round/>
              <a:headEnd type="none" w="med" len="med"/>
              <a:tailEnd type="arrow" w="med" len="med"/>
            </a:ln>
          </p:spPr>
        </p:sp>
        <p:sp>
          <p:nvSpPr>
            <p:cNvPr id="60472" name="直接连接符 402488"/>
            <p:cNvSpPr/>
            <p:nvPr/>
          </p:nvSpPr>
          <p:spPr>
            <a:xfrm>
              <a:off x="1794" y="1562"/>
              <a:ext cx="0" cy="130"/>
            </a:xfrm>
            <a:prstGeom prst="line">
              <a:avLst/>
            </a:prstGeom>
            <a:ln w="19050" cap="flat" cmpd="sng">
              <a:solidFill>
                <a:srgbClr val="000000"/>
              </a:solidFill>
              <a:prstDash val="solid"/>
              <a:round/>
              <a:headEnd type="none" w="med" len="med"/>
              <a:tailEnd type="arrow" w="med" len="med"/>
            </a:ln>
          </p:spPr>
        </p:sp>
        <p:sp>
          <p:nvSpPr>
            <p:cNvPr id="60473" name="直接连接符 402489"/>
            <p:cNvSpPr/>
            <p:nvPr/>
          </p:nvSpPr>
          <p:spPr>
            <a:xfrm>
              <a:off x="1794" y="1684"/>
              <a:ext cx="154" cy="0"/>
            </a:xfrm>
            <a:prstGeom prst="line">
              <a:avLst/>
            </a:prstGeom>
            <a:ln w="19050" cap="flat" cmpd="sng">
              <a:solidFill>
                <a:srgbClr val="000000"/>
              </a:solidFill>
              <a:prstDash val="solid"/>
              <a:round/>
              <a:headEnd type="none" w="med" len="med"/>
              <a:tailEnd type="arrow" w="med" len="med"/>
            </a:ln>
          </p:spPr>
        </p:sp>
        <p:sp>
          <p:nvSpPr>
            <p:cNvPr id="60474" name="直接连接符 402490"/>
            <p:cNvSpPr/>
            <p:nvPr/>
          </p:nvSpPr>
          <p:spPr>
            <a:xfrm>
              <a:off x="2102" y="1591"/>
              <a:ext cx="0" cy="208"/>
            </a:xfrm>
            <a:prstGeom prst="line">
              <a:avLst/>
            </a:prstGeom>
            <a:ln w="19050" cap="flat" cmpd="sng">
              <a:solidFill>
                <a:srgbClr val="000000"/>
              </a:solidFill>
              <a:prstDash val="solid"/>
              <a:round/>
              <a:headEnd type="none" w="med" len="med"/>
              <a:tailEnd type="arrow" w="med" len="med"/>
            </a:ln>
          </p:spPr>
        </p:sp>
        <p:sp>
          <p:nvSpPr>
            <p:cNvPr id="60475" name="直接连接符 402491"/>
            <p:cNvSpPr/>
            <p:nvPr/>
          </p:nvSpPr>
          <p:spPr>
            <a:xfrm flipH="1">
              <a:off x="1883" y="1799"/>
              <a:ext cx="219" cy="0"/>
            </a:xfrm>
            <a:prstGeom prst="line">
              <a:avLst/>
            </a:prstGeom>
            <a:ln w="19050" cap="flat" cmpd="sng">
              <a:solidFill>
                <a:srgbClr val="000000"/>
              </a:solidFill>
              <a:prstDash val="solid"/>
              <a:round/>
              <a:headEnd type="none" w="med" len="med"/>
              <a:tailEnd type="arrow" w="med" len="med"/>
            </a:ln>
          </p:spPr>
        </p:sp>
        <p:sp>
          <p:nvSpPr>
            <p:cNvPr id="60476" name="直接连接符 402492"/>
            <p:cNvSpPr/>
            <p:nvPr/>
          </p:nvSpPr>
          <p:spPr>
            <a:xfrm>
              <a:off x="1883" y="1799"/>
              <a:ext cx="0" cy="161"/>
            </a:xfrm>
            <a:prstGeom prst="line">
              <a:avLst/>
            </a:prstGeom>
            <a:ln w="19050" cap="flat" cmpd="sng">
              <a:solidFill>
                <a:srgbClr val="000000"/>
              </a:solidFill>
              <a:prstDash val="solid"/>
              <a:round/>
              <a:headEnd type="none" w="med" len="med"/>
              <a:tailEnd type="arrow" w="med" len="med"/>
            </a:ln>
          </p:spPr>
        </p:sp>
        <p:sp>
          <p:nvSpPr>
            <p:cNvPr id="60477" name="直接连接符 402493"/>
            <p:cNvSpPr/>
            <p:nvPr/>
          </p:nvSpPr>
          <p:spPr>
            <a:xfrm flipH="1">
              <a:off x="1704" y="1960"/>
              <a:ext cx="179" cy="0"/>
            </a:xfrm>
            <a:prstGeom prst="line">
              <a:avLst/>
            </a:prstGeom>
            <a:ln w="19050" cap="flat" cmpd="sng">
              <a:solidFill>
                <a:srgbClr val="000000"/>
              </a:solidFill>
              <a:prstDash val="solid"/>
              <a:round/>
              <a:headEnd type="none" w="med" len="med"/>
              <a:tailEnd type="arrow" w="med" len="med"/>
            </a:ln>
          </p:spPr>
        </p:sp>
        <p:sp>
          <p:nvSpPr>
            <p:cNvPr id="60478" name="直接连接符 402494"/>
            <p:cNvSpPr/>
            <p:nvPr/>
          </p:nvSpPr>
          <p:spPr>
            <a:xfrm>
              <a:off x="1704" y="1960"/>
              <a:ext cx="0" cy="115"/>
            </a:xfrm>
            <a:prstGeom prst="line">
              <a:avLst/>
            </a:prstGeom>
            <a:ln w="19050" cap="flat" cmpd="sng">
              <a:solidFill>
                <a:srgbClr val="000000"/>
              </a:solidFill>
              <a:prstDash val="solid"/>
              <a:round/>
              <a:headEnd type="none" w="med" len="med"/>
              <a:tailEnd type="none" w="med" len="med"/>
            </a:ln>
          </p:spPr>
        </p:sp>
        <p:sp>
          <p:nvSpPr>
            <p:cNvPr id="60479" name="直接连接符 402495"/>
            <p:cNvSpPr/>
            <p:nvPr/>
          </p:nvSpPr>
          <p:spPr>
            <a:xfrm>
              <a:off x="1704" y="2075"/>
              <a:ext cx="179" cy="0"/>
            </a:xfrm>
            <a:prstGeom prst="line">
              <a:avLst/>
            </a:prstGeom>
            <a:ln w="19050" cap="flat" cmpd="sng">
              <a:solidFill>
                <a:srgbClr val="000000"/>
              </a:solidFill>
              <a:prstDash val="solid"/>
              <a:round/>
              <a:headEnd type="none" w="med" len="med"/>
              <a:tailEnd type="arrow" w="med" len="med"/>
            </a:ln>
          </p:spPr>
        </p:sp>
        <p:sp>
          <p:nvSpPr>
            <p:cNvPr id="60480" name="直接连接符 402496"/>
            <p:cNvSpPr/>
            <p:nvPr/>
          </p:nvSpPr>
          <p:spPr>
            <a:xfrm>
              <a:off x="1883" y="2075"/>
              <a:ext cx="0" cy="176"/>
            </a:xfrm>
            <a:prstGeom prst="line">
              <a:avLst/>
            </a:prstGeom>
            <a:ln w="19050" cap="flat" cmpd="sng">
              <a:solidFill>
                <a:srgbClr val="000000"/>
              </a:solidFill>
              <a:prstDash val="solid"/>
              <a:round/>
              <a:headEnd type="none" w="med" len="med"/>
              <a:tailEnd type="arrow" w="med" len="med"/>
            </a:ln>
          </p:spPr>
        </p:sp>
        <p:sp>
          <p:nvSpPr>
            <p:cNvPr id="60481" name="直接连接符 402497"/>
            <p:cNvSpPr/>
            <p:nvPr/>
          </p:nvSpPr>
          <p:spPr>
            <a:xfrm>
              <a:off x="1883" y="2251"/>
              <a:ext cx="170" cy="0"/>
            </a:xfrm>
            <a:prstGeom prst="line">
              <a:avLst/>
            </a:prstGeom>
            <a:ln w="19050" cap="flat" cmpd="sng">
              <a:solidFill>
                <a:srgbClr val="000000"/>
              </a:solidFill>
              <a:prstDash val="solid"/>
              <a:round/>
              <a:headEnd type="none" w="med" len="med"/>
              <a:tailEnd type="arrow" w="med" len="med"/>
            </a:ln>
          </p:spPr>
        </p:sp>
        <p:sp>
          <p:nvSpPr>
            <p:cNvPr id="60482" name="直接连接符 402498"/>
            <p:cNvSpPr/>
            <p:nvPr/>
          </p:nvSpPr>
          <p:spPr>
            <a:xfrm>
              <a:off x="2053" y="2251"/>
              <a:ext cx="0" cy="161"/>
            </a:xfrm>
            <a:prstGeom prst="line">
              <a:avLst/>
            </a:prstGeom>
            <a:ln w="19050" cap="flat" cmpd="sng">
              <a:solidFill>
                <a:srgbClr val="000000"/>
              </a:solidFill>
              <a:prstDash val="solid"/>
              <a:round/>
              <a:headEnd type="none" w="med" len="med"/>
              <a:tailEnd type="arrow" w="med" len="med"/>
            </a:ln>
          </p:spPr>
        </p:sp>
        <p:sp>
          <p:nvSpPr>
            <p:cNvPr id="60483" name="直接连接符 402499"/>
            <p:cNvSpPr/>
            <p:nvPr/>
          </p:nvSpPr>
          <p:spPr>
            <a:xfrm flipH="1">
              <a:off x="1842" y="2412"/>
              <a:ext cx="211" cy="0"/>
            </a:xfrm>
            <a:prstGeom prst="line">
              <a:avLst/>
            </a:prstGeom>
            <a:ln w="19050" cap="flat" cmpd="sng">
              <a:solidFill>
                <a:srgbClr val="000000"/>
              </a:solidFill>
              <a:prstDash val="solid"/>
              <a:round/>
              <a:headEnd type="none" w="med" len="med"/>
              <a:tailEnd type="arrow" w="med" len="med"/>
            </a:ln>
          </p:spPr>
        </p:sp>
        <p:sp>
          <p:nvSpPr>
            <p:cNvPr id="60484" name="直接连接符 402500"/>
            <p:cNvSpPr/>
            <p:nvPr/>
          </p:nvSpPr>
          <p:spPr>
            <a:xfrm flipV="1">
              <a:off x="1842" y="2297"/>
              <a:ext cx="0" cy="115"/>
            </a:xfrm>
            <a:prstGeom prst="line">
              <a:avLst/>
            </a:prstGeom>
            <a:ln w="19050" cap="flat" cmpd="sng">
              <a:solidFill>
                <a:srgbClr val="000000"/>
              </a:solidFill>
              <a:prstDash val="solid"/>
              <a:round/>
              <a:headEnd type="none" w="med" len="med"/>
              <a:tailEnd type="none" w="med" len="med"/>
            </a:ln>
          </p:spPr>
        </p:sp>
        <p:sp>
          <p:nvSpPr>
            <p:cNvPr id="60485" name="直接连接符 402501"/>
            <p:cNvSpPr/>
            <p:nvPr/>
          </p:nvSpPr>
          <p:spPr>
            <a:xfrm flipH="1">
              <a:off x="1704" y="2297"/>
              <a:ext cx="138" cy="0"/>
            </a:xfrm>
            <a:prstGeom prst="line">
              <a:avLst/>
            </a:prstGeom>
            <a:ln w="19050" cap="flat" cmpd="sng">
              <a:solidFill>
                <a:srgbClr val="000000"/>
              </a:solidFill>
              <a:prstDash val="solid"/>
              <a:round/>
              <a:headEnd type="none" w="med" len="med"/>
              <a:tailEnd type="arrow" w="med" len="med"/>
            </a:ln>
          </p:spPr>
        </p:sp>
        <p:sp>
          <p:nvSpPr>
            <p:cNvPr id="60486" name="直接连接符 402502"/>
            <p:cNvSpPr/>
            <p:nvPr/>
          </p:nvSpPr>
          <p:spPr>
            <a:xfrm>
              <a:off x="1704" y="2297"/>
              <a:ext cx="0" cy="153"/>
            </a:xfrm>
            <a:prstGeom prst="line">
              <a:avLst/>
            </a:prstGeom>
            <a:ln w="19050" cap="flat" cmpd="sng">
              <a:solidFill>
                <a:srgbClr val="000000"/>
              </a:solidFill>
              <a:prstDash val="solid"/>
              <a:round/>
              <a:headEnd type="none" w="med" len="med"/>
              <a:tailEnd type="arrow" w="med" len="med"/>
            </a:ln>
          </p:spPr>
        </p:sp>
        <p:sp>
          <p:nvSpPr>
            <p:cNvPr id="60487" name="直接连接符 402503"/>
            <p:cNvSpPr/>
            <p:nvPr/>
          </p:nvSpPr>
          <p:spPr>
            <a:xfrm flipH="1">
              <a:off x="1477" y="2450"/>
              <a:ext cx="227" cy="0"/>
            </a:xfrm>
            <a:prstGeom prst="line">
              <a:avLst/>
            </a:prstGeom>
            <a:ln w="19050" cap="flat" cmpd="sng">
              <a:solidFill>
                <a:srgbClr val="000000"/>
              </a:solidFill>
              <a:prstDash val="solid"/>
              <a:round/>
              <a:headEnd type="none" w="med" len="med"/>
              <a:tailEnd type="arrow" w="med" len="med"/>
            </a:ln>
          </p:spPr>
        </p:sp>
        <p:sp>
          <p:nvSpPr>
            <p:cNvPr id="60488" name="直接连接符 402504"/>
            <p:cNvSpPr/>
            <p:nvPr/>
          </p:nvSpPr>
          <p:spPr>
            <a:xfrm>
              <a:off x="1477" y="2450"/>
              <a:ext cx="0" cy="130"/>
            </a:xfrm>
            <a:prstGeom prst="line">
              <a:avLst/>
            </a:prstGeom>
            <a:ln w="19050" cap="flat" cmpd="sng">
              <a:solidFill>
                <a:srgbClr val="000000"/>
              </a:solidFill>
              <a:prstDash val="solid"/>
              <a:round/>
              <a:headEnd type="none" w="med" len="med"/>
              <a:tailEnd type="arrow" w="med" len="med"/>
            </a:ln>
          </p:spPr>
        </p:sp>
        <p:sp>
          <p:nvSpPr>
            <p:cNvPr id="60489" name="直接连接符 402505"/>
            <p:cNvSpPr/>
            <p:nvPr/>
          </p:nvSpPr>
          <p:spPr>
            <a:xfrm flipH="1">
              <a:off x="1250" y="2580"/>
              <a:ext cx="227" cy="0"/>
            </a:xfrm>
            <a:prstGeom prst="line">
              <a:avLst/>
            </a:prstGeom>
            <a:ln w="19050" cap="flat" cmpd="sng">
              <a:solidFill>
                <a:srgbClr val="000000"/>
              </a:solidFill>
              <a:prstDash val="solid"/>
              <a:round/>
              <a:headEnd type="none" w="med" len="med"/>
              <a:tailEnd type="arrow" w="med" len="med"/>
            </a:ln>
          </p:spPr>
        </p:sp>
        <p:sp>
          <p:nvSpPr>
            <p:cNvPr id="60490" name="直接连接符 402506"/>
            <p:cNvSpPr/>
            <p:nvPr/>
          </p:nvSpPr>
          <p:spPr>
            <a:xfrm flipV="1">
              <a:off x="1250" y="2450"/>
              <a:ext cx="0" cy="130"/>
            </a:xfrm>
            <a:prstGeom prst="line">
              <a:avLst/>
            </a:prstGeom>
            <a:ln w="19050" cap="flat" cmpd="sng">
              <a:solidFill>
                <a:srgbClr val="000000"/>
              </a:solidFill>
              <a:prstDash val="solid"/>
              <a:round/>
              <a:headEnd type="none" w="med" len="med"/>
              <a:tailEnd type="arrow" w="med" len="med"/>
            </a:ln>
          </p:spPr>
        </p:sp>
        <p:sp>
          <p:nvSpPr>
            <p:cNvPr id="60491" name="直接连接符 402507"/>
            <p:cNvSpPr/>
            <p:nvPr/>
          </p:nvSpPr>
          <p:spPr>
            <a:xfrm>
              <a:off x="1250" y="2450"/>
              <a:ext cx="170" cy="0"/>
            </a:xfrm>
            <a:prstGeom prst="line">
              <a:avLst/>
            </a:prstGeom>
            <a:ln w="19050" cap="flat" cmpd="sng">
              <a:solidFill>
                <a:srgbClr val="000000"/>
              </a:solidFill>
              <a:prstDash val="solid"/>
              <a:round/>
              <a:headEnd type="none" w="med" len="med"/>
              <a:tailEnd type="none" w="med" len="med"/>
            </a:ln>
          </p:spPr>
        </p:sp>
        <p:sp>
          <p:nvSpPr>
            <p:cNvPr id="60492" name="直接连接符 402508"/>
            <p:cNvSpPr/>
            <p:nvPr/>
          </p:nvSpPr>
          <p:spPr>
            <a:xfrm flipV="1">
              <a:off x="1420" y="2297"/>
              <a:ext cx="0" cy="153"/>
            </a:xfrm>
            <a:prstGeom prst="line">
              <a:avLst/>
            </a:prstGeom>
            <a:ln w="19050" cap="flat" cmpd="sng">
              <a:solidFill>
                <a:srgbClr val="000000"/>
              </a:solidFill>
              <a:prstDash val="solid"/>
              <a:round/>
              <a:headEnd type="none" w="med" len="med"/>
              <a:tailEnd type="arrow" w="med" len="med"/>
            </a:ln>
          </p:spPr>
        </p:sp>
        <p:sp>
          <p:nvSpPr>
            <p:cNvPr id="60493" name="直接连接符 402509"/>
            <p:cNvSpPr/>
            <p:nvPr/>
          </p:nvSpPr>
          <p:spPr>
            <a:xfrm flipH="1">
              <a:off x="1250" y="2297"/>
              <a:ext cx="170" cy="0"/>
            </a:xfrm>
            <a:prstGeom prst="line">
              <a:avLst/>
            </a:prstGeom>
            <a:ln w="19050" cap="flat" cmpd="sng">
              <a:solidFill>
                <a:srgbClr val="000000"/>
              </a:solidFill>
              <a:prstDash val="solid"/>
              <a:round/>
              <a:headEnd type="none" w="med" len="med"/>
              <a:tailEnd type="arrow" w="med" len="med"/>
            </a:ln>
          </p:spPr>
        </p:sp>
        <p:sp>
          <p:nvSpPr>
            <p:cNvPr id="60494" name="直接连接符 402510"/>
            <p:cNvSpPr/>
            <p:nvPr/>
          </p:nvSpPr>
          <p:spPr>
            <a:xfrm flipV="1">
              <a:off x="1259" y="2186"/>
              <a:ext cx="0" cy="116"/>
            </a:xfrm>
            <a:prstGeom prst="line">
              <a:avLst/>
            </a:prstGeom>
            <a:ln w="19050" cap="flat" cmpd="sng">
              <a:solidFill>
                <a:srgbClr val="000000"/>
              </a:solidFill>
              <a:prstDash val="solid"/>
              <a:round/>
              <a:headEnd type="none" w="med" len="med"/>
              <a:tailEnd type="arrow" w="med" len="med"/>
            </a:ln>
          </p:spPr>
        </p:sp>
        <p:sp>
          <p:nvSpPr>
            <p:cNvPr id="60495" name="直接连接符 402511"/>
            <p:cNvSpPr/>
            <p:nvPr/>
          </p:nvSpPr>
          <p:spPr>
            <a:xfrm flipH="1">
              <a:off x="1047" y="2190"/>
              <a:ext cx="203" cy="0"/>
            </a:xfrm>
            <a:prstGeom prst="line">
              <a:avLst/>
            </a:prstGeom>
            <a:ln w="19050" cap="flat" cmpd="sng">
              <a:solidFill>
                <a:srgbClr val="000000"/>
              </a:solidFill>
              <a:prstDash val="solid"/>
              <a:round/>
              <a:headEnd type="none" w="med" len="med"/>
              <a:tailEnd type="arrow" w="med" len="med"/>
            </a:ln>
          </p:spPr>
        </p:sp>
        <p:sp>
          <p:nvSpPr>
            <p:cNvPr id="60496" name="直接连接符 402512"/>
            <p:cNvSpPr/>
            <p:nvPr/>
          </p:nvSpPr>
          <p:spPr>
            <a:xfrm>
              <a:off x="1047" y="2190"/>
              <a:ext cx="0" cy="107"/>
            </a:xfrm>
            <a:prstGeom prst="line">
              <a:avLst/>
            </a:prstGeom>
            <a:ln w="19050" cap="flat" cmpd="sng">
              <a:solidFill>
                <a:srgbClr val="000000"/>
              </a:solidFill>
              <a:prstDash val="solid"/>
              <a:round/>
              <a:headEnd type="none" w="med" len="med"/>
              <a:tailEnd type="arrow" w="med" len="med"/>
            </a:ln>
          </p:spPr>
        </p:sp>
        <p:sp>
          <p:nvSpPr>
            <p:cNvPr id="60497" name="直接连接符 402513"/>
            <p:cNvSpPr/>
            <p:nvPr/>
          </p:nvSpPr>
          <p:spPr>
            <a:xfrm>
              <a:off x="1047" y="2297"/>
              <a:ext cx="178" cy="0"/>
            </a:xfrm>
            <a:prstGeom prst="line">
              <a:avLst/>
            </a:prstGeom>
            <a:ln w="19050" cap="flat" cmpd="sng">
              <a:solidFill>
                <a:srgbClr val="000000"/>
              </a:solidFill>
              <a:prstDash val="solid"/>
              <a:round/>
              <a:headEnd type="none" w="med" len="med"/>
              <a:tailEnd type="arrow" w="med" len="med"/>
            </a:ln>
          </p:spPr>
        </p:sp>
        <p:sp>
          <p:nvSpPr>
            <p:cNvPr id="60498" name="直接连接符 402514"/>
            <p:cNvSpPr/>
            <p:nvPr/>
          </p:nvSpPr>
          <p:spPr>
            <a:xfrm>
              <a:off x="1225" y="2297"/>
              <a:ext cx="0" cy="115"/>
            </a:xfrm>
            <a:prstGeom prst="line">
              <a:avLst/>
            </a:prstGeom>
            <a:ln w="19050" cap="flat" cmpd="sng">
              <a:solidFill>
                <a:srgbClr val="000000"/>
              </a:solidFill>
              <a:prstDash val="solid"/>
              <a:round/>
              <a:headEnd type="none" w="med" len="med"/>
              <a:tailEnd type="arrow" w="med" len="med"/>
            </a:ln>
          </p:spPr>
        </p:sp>
        <p:sp>
          <p:nvSpPr>
            <p:cNvPr id="60499" name="直接连接符 402515"/>
            <p:cNvSpPr/>
            <p:nvPr/>
          </p:nvSpPr>
          <p:spPr>
            <a:xfrm flipH="1">
              <a:off x="1047" y="2412"/>
              <a:ext cx="178" cy="0"/>
            </a:xfrm>
            <a:prstGeom prst="line">
              <a:avLst/>
            </a:prstGeom>
            <a:ln w="19050" cap="flat" cmpd="sng">
              <a:solidFill>
                <a:srgbClr val="000000"/>
              </a:solidFill>
              <a:prstDash val="solid"/>
              <a:round/>
              <a:headEnd type="none" w="med" len="med"/>
              <a:tailEnd type="arrow" w="med" len="med"/>
            </a:ln>
          </p:spPr>
        </p:sp>
        <p:sp>
          <p:nvSpPr>
            <p:cNvPr id="60500" name="直接连接符 402516"/>
            <p:cNvSpPr/>
            <p:nvPr/>
          </p:nvSpPr>
          <p:spPr>
            <a:xfrm flipV="1">
              <a:off x="1047" y="2343"/>
              <a:ext cx="0" cy="69"/>
            </a:xfrm>
            <a:prstGeom prst="line">
              <a:avLst/>
            </a:prstGeom>
            <a:ln w="19050" cap="flat" cmpd="sng">
              <a:solidFill>
                <a:srgbClr val="000000"/>
              </a:solidFill>
              <a:prstDash val="solid"/>
              <a:round/>
              <a:headEnd type="none" w="med" len="med"/>
              <a:tailEnd type="none" w="med" len="med"/>
            </a:ln>
          </p:spPr>
        </p:sp>
        <p:sp>
          <p:nvSpPr>
            <p:cNvPr id="60501" name="直接连接符 402517"/>
            <p:cNvSpPr/>
            <p:nvPr/>
          </p:nvSpPr>
          <p:spPr>
            <a:xfrm flipH="1">
              <a:off x="876" y="2343"/>
              <a:ext cx="171" cy="0"/>
            </a:xfrm>
            <a:prstGeom prst="line">
              <a:avLst/>
            </a:prstGeom>
            <a:ln w="19050" cap="flat" cmpd="sng">
              <a:solidFill>
                <a:srgbClr val="000000"/>
              </a:solidFill>
              <a:prstDash val="solid"/>
              <a:round/>
              <a:headEnd type="none" w="med" len="med"/>
              <a:tailEnd type="none" w="med" len="med"/>
            </a:ln>
          </p:spPr>
        </p:sp>
        <p:sp>
          <p:nvSpPr>
            <p:cNvPr id="60502" name="直接连接符 402518"/>
            <p:cNvSpPr/>
            <p:nvPr/>
          </p:nvSpPr>
          <p:spPr>
            <a:xfrm>
              <a:off x="876" y="2350"/>
              <a:ext cx="0" cy="146"/>
            </a:xfrm>
            <a:prstGeom prst="line">
              <a:avLst/>
            </a:prstGeom>
            <a:ln w="19050" cap="flat" cmpd="sng">
              <a:solidFill>
                <a:srgbClr val="000000"/>
              </a:solidFill>
              <a:prstDash val="solid"/>
              <a:round/>
              <a:headEnd type="none" w="med" len="med"/>
              <a:tailEnd type="arrow" w="med" len="med"/>
            </a:ln>
          </p:spPr>
        </p:sp>
        <p:sp>
          <p:nvSpPr>
            <p:cNvPr id="60503" name="直接连接符 402519"/>
            <p:cNvSpPr/>
            <p:nvPr/>
          </p:nvSpPr>
          <p:spPr>
            <a:xfrm>
              <a:off x="876" y="2496"/>
              <a:ext cx="171" cy="0"/>
            </a:xfrm>
            <a:prstGeom prst="line">
              <a:avLst/>
            </a:prstGeom>
            <a:ln w="19050" cap="flat" cmpd="sng">
              <a:solidFill>
                <a:srgbClr val="000000"/>
              </a:solidFill>
              <a:prstDash val="solid"/>
              <a:round/>
              <a:headEnd type="none" w="med" len="med"/>
              <a:tailEnd type="arrow" w="med" len="med"/>
            </a:ln>
          </p:spPr>
        </p:sp>
        <p:sp>
          <p:nvSpPr>
            <p:cNvPr id="60504" name="直接连接符 402520"/>
            <p:cNvSpPr/>
            <p:nvPr/>
          </p:nvSpPr>
          <p:spPr>
            <a:xfrm>
              <a:off x="1039" y="2504"/>
              <a:ext cx="0" cy="114"/>
            </a:xfrm>
            <a:prstGeom prst="line">
              <a:avLst/>
            </a:prstGeom>
            <a:ln w="19050" cap="flat" cmpd="sng">
              <a:solidFill>
                <a:srgbClr val="000000"/>
              </a:solidFill>
              <a:prstDash val="solid"/>
              <a:round/>
              <a:headEnd type="none" w="med" len="med"/>
              <a:tailEnd type="arrow" w="med" len="med"/>
            </a:ln>
          </p:spPr>
        </p:sp>
        <p:sp>
          <p:nvSpPr>
            <p:cNvPr id="60505" name="直接连接符 402521"/>
            <p:cNvSpPr/>
            <p:nvPr/>
          </p:nvSpPr>
          <p:spPr>
            <a:xfrm flipH="1">
              <a:off x="828" y="2618"/>
              <a:ext cx="211" cy="0"/>
            </a:xfrm>
            <a:prstGeom prst="line">
              <a:avLst/>
            </a:prstGeom>
            <a:ln w="19050" cap="flat" cmpd="sng">
              <a:solidFill>
                <a:srgbClr val="000000"/>
              </a:solidFill>
              <a:prstDash val="solid"/>
              <a:round/>
              <a:headEnd type="none" w="med" len="med"/>
              <a:tailEnd type="arrow" w="med" len="med"/>
            </a:ln>
          </p:spPr>
        </p:sp>
        <p:sp>
          <p:nvSpPr>
            <p:cNvPr id="60506" name="直接连接符 402522"/>
            <p:cNvSpPr/>
            <p:nvPr/>
          </p:nvSpPr>
          <p:spPr>
            <a:xfrm flipV="1">
              <a:off x="828" y="2450"/>
              <a:ext cx="0" cy="168"/>
            </a:xfrm>
            <a:prstGeom prst="line">
              <a:avLst/>
            </a:prstGeom>
            <a:ln w="19050" cap="flat" cmpd="sng">
              <a:solidFill>
                <a:srgbClr val="000000"/>
              </a:solidFill>
              <a:prstDash val="solid"/>
              <a:round/>
              <a:headEnd type="none" w="med" len="med"/>
              <a:tailEnd type="arrow" w="med" len="med"/>
            </a:ln>
          </p:spPr>
        </p:sp>
        <p:sp>
          <p:nvSpPr>
            <p:cNvPr id="60507" name="直接连接符 402523"/>
            <p:cNvSpPr/>
            <p:nvPr/>
          </p:nvSpPr>
          <p:spPr>
            <a:xfrm flipH="1">
              <a:off x="657" y="2450"/>
              <a:ext cx="171" cy="0"/>
            </a:xfrm>
            <a:prstGeom prst="line">
              <a:avLst/>
            </a:prstGeom>
            <a:ln w="19050" cap="flat" cmpd="sng">
              <a:solidFill>
                <a:srgbClr val="000000"/>
              </a:solidFill>
              <a:prstDash val="solid"/>
              <a:round/>
              <a:headEnd type="none" w="med" len="med"/>
              <a:tailEnd type="arrow" w="med" len="med"/>
            </a:ln>
          </p:spPr>
        </p:sp>
        <p:sp>
          <p:nvSpPr>
            <p:cNvPr id="60508" name="直接连接符 402524"/>
            <p:cNvSpPr/>
            <p:nvPr/>
          </p:nvSpPr>
          <p:spPr>
            <a:xfrm flipV="1">
              <a:off x="657" y="2297"/>
              <a:ext cx="0" cy="153"/>
            </a:xfrm>
            <a:prstGeom prst="line">
              <a:avLst/>
            </a:prstGeom>
            <a:ln w="19050" cap="flat" cmpd="sng">
              <a:solidFill>
                <a:srgbClr val="000000"/>
              </a:solidFill>
              <a:prstDash val="solid"/>
              <a:round/>
              <a:headEnd type="none" w="med" len="med"/>
              <a:tailEnd type="arrow" w="med" len="med"/>
            </a:ln>
          </p:spPr>
        </p:sp>
        <p:sp>
          <p:nvSpPr>
            <p:cNvPr id="60509" name="直接连接符 402525"/>
            <p:cNvSpPr/>
            <p:nvPr/>
          </p:nvSpPr>
          <p:spPr>
            <a:xfrm>
              <a:off x="657" y="2312"/>
              <a:ext cx="171" cy="0"/>
            </a:xfrm>
            <a:prstGeom prst="line">
              <a:avLst/>
            </a:prstGeom>
            <a:ln w="19050" cap="flat" cmpd="sng">
              <a:solidFill>
                <a:srgbClr val="000000"/>
              </a:solidFill>
              <a:prstDash val="solid"/>
              <a:round/>
              <a:headEnd type="none" w="med" len="med"/>
              <a:tailEnd type="none" w="med" len="med"/>
            </a:ln>
          </p:spPr>
        </p:sp>
        <p:sp>
          <p:nvSpPr>
            <p:cNvPr id="60510" name="直接连接符 402526"/>
            <p:cNvSpPr/>
            <p:nvPr/>
          </p:nvSpPr>
          <p:spPr>
            <a:xfrm flipV="1">
              <a:off x="828" y="2190"/>
              <a:ext cx="0" cy="122"/>
            </a:xfrm>
            <a:prstGeom prst="line">
              <a:avLst/>
            </a:prstGeom>
            <a:ln w="19050" cap="flat" cmpd="sng">
              <a:solidFill>
                <a:srgbClr val="000000"/>
              </a:solidFill>
              <a:prstDash val="solid"/>
              <a:round/>
              <a:headEnd type="none" w="med" len="med"/>
              <a:tailEnd type="arrow" w="med" len="med"/>
            </a:ln>
          </p:spPr>
        </p:sp>
        <p:sp>
          <p:nvSpPr>
            <p:cNvPr id="60511" name="直接连接符 402527"/>
            <p:cNvSpPr/>
            <p:nvPr/>
          </p:nvSpPr>
          <p:spPr>
            <a:xfrm flipH="1">
              <a:off x="657" y="2190"/>
              <a:ext cx="171" cy="0"/>
            </a:xfrm>
            <a:prstGeom prst="line">
              <a:avLst/>
            </a:prstGeom>
            <a:ln w="19050" cap="flat" cmpd="sng">
              <a:solidFill>
                <a:srgbClr val="000000"/>
              </a:solidFill>
              <a:prstDash val="solid"/>
              <a:round/>
              <a:headEnd type="none" w="med" len="med"/>
              <a:tailEnd type="arrow" w="med" len="med"/>
            </a:ln>
          </p:spPr>
        </p:sp>
        <p:sp>
          <p:nvSpPr>
            <p:cNvPr id="60512" name="直接连接符 402528"/>
            <p:cNvSpPr/>
            <p:nvPr/>
          </p:nvSpPr>
          <p:spPr>
            <a:xfrm flipV="1">
              <a:off x="657" y="2075"/>
              <a:ext cx="0" cy="115"/>
            </a:xfrm>
            <a:prstGeom prst="line">
              <a:avLst/>
            </a:prstGeom>
            <a:ln w="19050" cap="flat" cmpd="sng">
              <a:solidFill>
                <a:srgbClr val="000000"/>
              </a:solidFill>
              <a:prstDash val="solid"/>
              <a:round/>
              <a:headEnd type="none" w="med" len="med"/>
              <a:tailEnd type="arrow" w="med" len="med"/>
            </a:ln>
          </p:spPr>
        </p:sp>
        <p:sp>
          <p:nvSpPr>
            <p:cNvPr id="60513" name="直接连接符 402529"/>
            <p:cNvSpPr/>
            <p:nvPr/>
          </p:nvSpPr>
          <p:spPr>
            <a:xfrm>
              <a:off x="657" y="2075"/>
              <a:ext cx="171" cy="0"/>
            </a:xfrm>
            <a:prstGeom prst="line">
              <a:avLst/>
            </a:prstGeom>
            <a:ln w="19050" cap="flat" cmpd="sng">
              <a:solidFill>
                <a:srgbClr val="000000"/>
              </a:solidFill>
              <a:prstDash val="solid"/>
              <a:round/>
              <a:headEnd type="none" w="med" len="med"/>
              <a:tailEnd type="none" w="med" len="med"/>
            </a:ln>
          </p:spPr>
        </p:sp>
        <p:sp>
          <p:nvSpPr>
            <p:cNvPr id="60514" name="直接连接符 402530"/>
            <p:cNvSpPr/>
            <p:nvPr/>
          </p:nvSpPr>
          <p:spPr>
            <a:xfrm flipV="1">
              <a:off x="828" y="1914"/>
              <a:ext cx="0" cy="161"/>
            </a:xfrm>
            <a:prstGeom prst="line">
              <a:avLst/>
            </a:prstGeom>
            <a:ln w="19050" cap="flat" cmpd="sng">
              <a:solidFill>
                <a:srgbClr val="000000"/>
              </a:solidFill>
              <a:prstDash val="solid"/>
              <a:round/>
              <a:headEnd type="none" w="med" len="med"/>
              <a:tailEnd type="arrow" w="med" len="med"/>
            </a:ln>
          </p:spPr>
        </p:sp>
        <p:sp>
          <p:nvSpPr>
            <p:cNvPr id="60515" name="直接连接符 402531"/>
            <p:cNvSpPr/>
            <p:nvPr/>
          </p:nvSpPr>
          <p:spPr>
            <a:xfrm>
              <a:off x="828" y="1914"/>
              <a:ext cx="170" cy="0"/>
            </a:xfrm>
            <a:prstGeom prst="line">
              <a:avLst/>
            </a:prstGeom>
            <a:ln w="19050" cap="flat" cmpd="sng">
              <a:solidFill>
                <a:srgbClr val="000000"/>
              </a:solidFill>
              <a:prstDash val="solid"/>
              <a:round/>
              <a:headEnd type="none" w="med" len="med"/>
              <a:tailEnd type="arrow" w="med" len="med"/>
            </a:ln>
          </p:spPr>
        </p:sp>
        <p:sp>
          <p:nvSpPr>
            <p:cNvPr id="60516" name="直接连接符 402532"/>
            <p:cNvSpPr/>
            <p:nvPr/>
          </p:nvSpPr>
          <p:spPr>
            <a:xfrm flipV="1">
              <a:off x="998" y="1746"/>
              <a:ext cx="0" cy="168"/>
            </a:xfrm>
            <a:prstGeom prst="line">
              <a:avLst/>
            </a:prstGeom>
            <a:ln w="19050" cap="flat" cmpd="sng">
              <a:solidFill>
                <a:srgbClr val="000000"/>
              </a:solidFill>
              <a:prstDash val="solid"/>
              <a:round/>
              <a:headEnd type="none" w="med" len="med"/>
              <a:tailEnd type="none" w="med" len="med"/>
            </a:ln>
          </p:spPr>
        </p:sp>
        <p:sp>
          <p:nvSpPr>
            <p:cNvPr id="60517" name="直接连接符 402533"/>
            <p:cNvSpPr/>
            <p:nvPr/>
          </p:nvSpPr>
          <p:spPr>
            <a:xfrm>
              <a:off x="998" y="1746"/>
              <a:ext cx="154" cy="0"/>
            </a:xfrm>
            <a:prstGeom prst="line">
              <a:avLst/>
            </a:prstGeom>
            <a:ln w="19050" cap="flat" cmpd="sng">
              <a:solidFill>
                <a:srgbClr val="000000"/>
              </a:solidFill>
              <a:prstDash val="solid"/>
              <a:round/>
              <a:headEnd type="none" w="med" len="med"/>
              <a:tailEnd type="arrow" w="med" len="med"/>
            </a:ln>
          </p:spPr>
        </p:sp>
        <p:sp>
          <p:nvSpPr>
            <p:cNvPr id="60518" name="直接连接符 402534"/>
            <p:cNvSpPr/>
            <p:nvPr/>
          </p:nvSpPr>
          <p:spPr>
            <a:xfrm flipV="1">
              <a:off x="1152" y="1629"/>
              <a:ext cx="0" cy="116"/>
            </a:xfrm>
            <a:prstGeom prst="line">
              <a:avLst/>
            </a:prstGeom>
            <a:ln w="19050" cap="flat" cmpd="sng">
              <a:solidFill>
                <a:srgbClr val="000000"/>
              </a:solidFill>
              <a:prstDash val="solid"/>
              <a:round/>
              <a:headEnd type="none" w="med" len="med"/>
              <a:tailEnd type="arrow" w="med" len="med"/>
            </a:ln>
          </p:spPr>
        </p:sp>
        <p:sp>
          <p:nvSpPr>
            <p:cNvPr id="60519" name="直接连接符 402535"/>
            <p:cNvSpPr/>
            <p:nvPr/>
          </p:nvSpPr>
          <p:spPr>
            <a:xfrm flipH="1">
              <a:off x="958" y="1643"/>
              <a:ext cx="194" cy="0"/>
            </a:xfrm>
            <a:prstGeom prst="line">
              <a:avLst/>
            </a:prstGeom>
            <a:ln w="19050" cap="flat" cmpd="sng">
              <a:solidFill>
                <a:srgbClr val="000000"/>
              </a:solidFill>
              <a:prstDash val="solid"/>
              <a:round/>
              <a:headEnd type="none" w="med" len="med"/>
              <a:tailEnd type="none" w="med" len="med"/>
            </a:ln>
          </p:spPr>
        </p:sp>
        <p:sp>
          <p:nvSpPr>
            <p:cNvPr id="60520" name="直接连接符 402536"/>
            <p:cNvSpPr/>
            <p:nvPr/>
          </p:nvSpPr>
          <p:spPr>
            <a:xfrm>
              <a:off x="958" y="1643"/>
              <a:ext cx="0" cy="108"/>
            </a:xfrm>
            <a:prstGeom prst="line">
              <a:avLst/>
            </a:prstGeom>
            <a:ln w="19050" cap="flat" cmpd="sng">
              <a:solidFill>
                <a:srgbClr val="000000"/>
              </a:solidFill>
              <a:prstDash val="solid"/>
              <a:round/>
              <a:headEnd type="none" w="med" len="med"/>
              <a:tailEnd type="none" w="med" len="med"/>
            </a:ln>
          </p:spPr>
        </p:sp>
        <p:sp>
          <p:nvSpPr>
            <p:cNvPr id="60521" name="直接连接符 402537"/>
            <p:cNvSpPr/>
            <p:nvPr/>
          </p:nvSpPr>
          <p:spPr>
            <a:xfrm flipH="1" flipV="1">
              <a:off x="754" y="1745"/>
              <a:ext cx="204" cy="1"/>
            </a:xfrm>
            <a:prstGeom prst="line">
              <a:avLst/>
            </a:prstGeom>
            <a:ln w="19050" cap="flat" cmpd="sng">
              <a:solidFill>
                <a:srgbClr val="000000"/>
              </a:solidFill>
              <a:prstDash val="solid"/>
              <a:round/>
              <a:headEnd type="none" w="med" len="med"/>
              <a:tailEnd type="arrow" w="med" len="med"/>
            </a:ln>
          </p:spPr>
        </p:sp>
        <p:sp>
          <p:nvSpPr>
            <p:cNvPr id="60522" name="直接连接符 402538"/>
            <p:cNvSpPr/>
            <p:nvPr/>
          </p:nvSpPr>
          <p:spPr>
            <a:xfrm flipV="1">
              <a:off x="754" y="1592"/>
              <a:ext cx="0" cy="153"/>
            </a:xfrm>
            <a:prstGeom prst="line">
              <a:avLst/>
            </a:prstGeom>
            <a:ln w="19050" cap="flat" cmpd="sng">
              <a:solidFill>
                <a:srgbClr val="000000"/>
              </a:solidFill>
              <a:prstDash val="solid"/>
              <a:round/>
              <a:headEnd type="none" w="med" len="med"/>
              <a:tailEnd type="arrow" w="med" len="med"/>
            </a:ln>
          </p:spPr>
        </p:sp>
        <p:sp>
          <p:nvSpPr>
            <p:cNvPr id="60523" name="文本框 402539"/>
            <p:cNvSpPr txBox="1"/>
            <p:nvPr/>
          </p:nvSpPr>
          <p:spPr>
            <a:xfrm>
              <a:off x="478" y="1240"/>
              <a:ext cx="374" cy="215"/>
            </a:xfrm>
            <a:prstGeom prst="rect">
              <a:avLst/>
            </a:prstGeom>
            <a:solidFill>
              <a:srgbClr val="FFFFFF"/>
            </a:solidFill>
            <a:ln w="19050">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起点</a:t>
              </a:r>
              <a:endParaRPr lang="zh-CN" altLang="en-US" sz="1325" b="1" dirty="0">
                <a:latin typeface="Tahoma" panose="020B0604030504040204" pitchFamily="34" charset="0"/>
                <a:ea typeface="宋体" panose="02010600030101010101" pitchFamily="2" charset="-122"/>
              </a:endParaRPr>
            </a:p>
          </p:txBody>
        </p:sp>
        <p:sp>
          <p:nvSpPr>
            <p:cNvPr id="60524" name="直接连接符 402540"/>
            <p:cNvSpPr/>
            <p:nvPr/>
          </p:nvSpPr>
          <p:spPr>
            <a:xfrm flipH="1" flipV="1">
              <a:off x="657" y="1432"/>
              <a:ext cx="97" cy="159"/>
            </a:xfrm>
            <a:prstGeom prst="line">
              <a:avLst/>
            </a:prstGeom>
            <a:ln w="19050" cap="flat" cmpd="sng">
              <a:solidFill>
                <a:srgbClr val="000000"/>
              </a:solidFill>
              <a:prstDash val="solid"/>
              <a:round/>
              <a:headEnd type="arrow" w="med" len="med"/>
              <a:tailEnd type="none" w="med" len="med"/>
            </a:ln>
          </p:spPr>
        </p:sp>
        <p:sp>
          <p:nvSpPr>
            <p:cNvPr id="60525" name="文本框 402541"/>
            <p:cNvSpPr txBox="1"/>
            <p:nvPr/>
          </p:nvSpPr>
          <p:spPr>
            <a:xfrm>
              <a:off x="446" y="1798"/>
              <a:ext cx="235" cy="216"/>
            </a:xfrm>
            <a:prstGeom prst="rect">
              <a:avLst/>
            </a:prstGeom>
            <a:solidFill>
              <a:srgbClr val="FFFFFF"/>
            </a:solidFill>
            <a:ln w="19050">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白</a:t>
              </a:r>
              <a:endParaRPr lang="zh-CN" altLang="en-US" sz="1325" b="1" dirty="0">
                <a:latin typeface="Tahoma" panose="020B0604030504040204" pitchFamily="34" charset="0"/>
                <a:ea typeface="宋体" panose="02010600030101010101" pitchFamily="2" charset="-122"/>
              </a:endParaRPr>
            </a:p>
          </p:txBody>
        </p:sp>
        <p:sp>
          <p:nvSpPr>
            <p:cNvPr id="60526" name="直接连接符 402542"/>
            <p:cNvSpPr/>
            <p:nvPr/>
          </p:nvSpPr>
          <p:spPr>
            <a:xfrm>
              <a:off x="657" y="2542"/>
              <a:ext cx="0" cy="130"/>
            </a:xfrm>
            <a:prstGeom prst="line">
              <a:avLst/>
            </a:prstGeom>
            <a:ln w="19050" cap="flat" cmpd="sng">
              <a:solidFill>
                <a:srgbClr val="000000"/>
              </a:solidFill>
              <a:prstDash val="solid"/>
              <a:round/>
              <a:headEnd type="none" w="med" len="med"/>
              <a:tailEnd type="none" w="med" len="med"/>
            </a:ln>
          </p:spPr>
        </p:sp>
        <p:sp>
          <p:nvSpPr>
            <p:cNvPr id="60527" name="直接连接符 402543"/>
            <p:cNvSpPr/>
            <p:nvPr/>
          </p:nvSpPr>
          <p:spPr>
            <a:xfrm>
              <a:off x="657" y="2672"/>
              <a:ext cx="97" cy="0"/>
            </a:xfrm>
            <a:prstGeom prst="line">
              <a:avLst/>
            </a:prstGeom>
            <a:ln w="19050" cap="flat" cmpd="sng">
              <a:solidFill>
                <a:srgbClr val="000000"/>
              </a:solidFill>
              <a:prstDash val="solid"/>
              <a:round/>
              <a:headEnd type="none" w="med" len="med"/>
              <a:tailEnd type="none" w="med" len="med"/>
            </a:ln>
          </p:spPr>
        </p:sp>
        <p:sp>
          <p:nvSpPr>
            <p:cNvPr id="60528" name="直接连接符 402544"/>
            <p:cNvSpPr/>
            <p:nvPr/>
          </p:nvSpPr>
          <p:spPr>
            <a:xfrm>
              <a:off x="1948" y="1591"/>
              <a:ext cx="0" cy="93"/>
            </a:xfrm>
            <a:prstGeom prst="line">
              <a:avLst/>
            </a:prstGeom>
            <a:ln w="19050" cap="flat" cmpd="sng">
              <a:solidFill>
                <a:srgbClr val="000000"/>
              </a:solidFill>
              <a:prstDash val="solid"/>
              <a:round/>
              <a:headEnd type="none" w="med" len="med"/>
              <a:tailEnd type="none" w="med" len="med"/>
            </a:ln>
          </p:spPr>
        </p:sp>
        <p:sp>
          <p:nvSpPr>
            <p:cNvPr id="60529" name="直接连接符 402545"/>
            <p:cNvSpPr/>
            <p:nvPr/>
          </p:nvSpPr>
          <p:spPr>
            <a:xfrm>
              <a:off x="1948" y="1591"/>
              <a:ext cx="154" cy="1"/>
            </a:xfrm>
            <a:prstGeom prst="line">
              <a:avLst/>
            </a:prstGeom>
            <a:ln w="19050" cap="flat" cmpd="sng">
              <a:solidFill>
                <a:srgbClr val="000000"/>
              </a:solidFill>
              <a:prstDash val="solid"/>
              <a:round/>
              <a:headEnd type="none" w="med" len="med"/>
              <a:tailEnd type="arrow" w="med" len="med"/>
            </a:ln>
          </p:spPr>
        </p:sp>
      </p:gr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基于跟踪的图像分割</a:t>
            </a:r>
          </a:p>
        </p:txBody>
      </p:sp>
      <p:sp>
        <p:nvSpPr>
          <p:cNvPr id="12"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1.</a:t>
            </a:r>
            <a:r>
              <a:rPr lang="zh-CN" altLang="en-US" sz="3090" b="1">
                <a:solidFill>
                  <a:srgbClr val="FF0000"/>
                </a:solidFill>
                <a:latin typeface="Times New Roman" panose="02020603050405020304" charset="0"/>
                <a:ea typeface="宋体" panose="02010600030101010101" pitchFamily="2" charset="-122"/>
                <a:cs typeface="+mn-ea"/>
                <a:sym typeface="+mn-ea"/>
              </a:rPr>
              <a:t>轮廓跟踪</a:t>
            </a:r>
            <a:r>
              <a:rPr lang="en-US" altLang="zh-CN" sz="3090" b="1">
                <a:solidFill>
                  <a:srgbClr val="FF0000"/>
                </a:solidFill>
                <a:latin typeface="Times New Roman" panose="02020603050405020304" charset="0"/>
                <a:ea typeface="宋体" panose="02010600030101010101" pitchFamily="2" charset="-122"/>
                <a:cs typeface="+mn-ea"/>
                <a:sym typeface="+mn-ea"/>
              </a:rPr>
              <a:t>法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框 431108"/>
          <p:cNvSpPr txBox="1"/>
          <p:nvPr/>
        </p:nvSpPr>
        <p:spPr>
          <a:xfrm>
            <a:off x="1022350" y="2255520"/>
            <a:ext cx="9592310" cy="2308860"/>
          </a:xfrm>
          <a:prstGeom prst="rect">
            <a:avLst/>
          </a:prstGeom>
          <a:noFill/>
          <a:ln w="9525">
            <a:noFill/>
          </a:ln>
        </p:spPr>
        <p:txBody>
          <a:bodyPr wrap="square" anchor="t">
            <a:spAutoFit/>
          </a:bodyPr>
          <a:lstStyle/>
          <a:p>
            <a:pPr lvl="0" indent="0">
              <a:lnSpc>
                <a:spcPct val="140000"/>
              </a:lnSpc>
            </a:pPr>
            <a:r>
              <a:rPr lang="en-US" altLang="zh-CN" sz="2600" b="1">
                <a:solidFill>
                  <a:srgbClr val="FF0000"/>
                </a:solidFill>
                <a:latin typeface="Times New Roman" panose="02020603050405020304" charset="0"/>
                <a:ea typeface="宋体" panose="02010600030101010101" pitchFamily="2" charset="-122"/>
              </a:rPr>
              <a:t>轮廓跟踪中需要注意的问题</a:t>
            </a:r>
            <a:r>
              <a:rPr lang="zh-CN" altLang="en-US" sz="2600" dirty="0">
                <a:latin typeface="Times New Roman" panose="02020603050405020304" charset="0"/>
                <a:ea typeface="宋体" panose="02010600030101010101" pitchFamily="2" charset="-122"/>
              </a:rPr>
              <a:t> ：(</a:t>
            </a:r>
            <a:r>
              <a:rPr lang="en-US" altLang="zh-CN" sz="2600">
                <a:latin typeface="Times New Roman" panose="02020603050405020304" charset="0"/>
                <a:ea typeface="宋体" panose="02010600030101010101" pitchFamily="2" charset="-122"/>
              </a:rPr>
              <a:t>1</a:t>
            </a:r>
            <a:r>
              <a:rPr lang="zh-CN" altLang="en-US" sz="2600" dirty="0">
                <a:latin typeface="Times New Roman" panose="02020603050405020304" charset="0"/>
                <a:ea typeface="宋体" panose="02010600030101010101" pitchFamily="2" charset="-122"/>
              </a:rPr>
              <a:t>)：在目标中的某些小凸部分可能因被迂回过去而被漏掉，如图</a:t>
            </a:r>
            <a:r>
              <a:rPr lang="en-US" altLang="zh-CN" sz="2600">
                <a:latin typeface="Times New Roman" panose="02020603050405020304" charset="0"/>
                <a:ea typeface="宋体" panose="02010600030101010101" pitchFamily="2" charset="-122"/>
              </a:rPr>
              <a:t>(a)</a:t>
            </a:r>
            <a:r>
              <a:rPr lang="zh-CN" altLang="en-US" sz="2600" dirty="0">
                <a:latin typeface="Times New Roman" panose="02020603050405020304" charset="0"/>
                <a:ea typeface="宋体" panose="02010600030101010101" pitchFamily="2" charset="-122"/>
              </a:rPr>
              <a:t>左下部所示。避免这种情况的常用方法是选取不同的多个起始点(如图</a:t>
            </a:r>
            <a:r>
              <a:rPr lang="en-US" altLang="zh-CN" sz="2600">
                <a:latin typeface="Times New Roman" panose="02020603050405020304" charset="0"/>
                <a:ea typeface="宋体" panose="02010600030101010101" pitchFamily="2" charset="-122"/>
              </a:rPr>
              <a:t>(b)</a:t>
            </a:r>
            <a:r>
              <a:rPr lang="zh-CN" altLang="en-US" sz="2600" dirty="0">
                <a:latin typeface="Times New Roman" panose="02020603050405020304" charset="0"/>
                <a:ea typeface="宋体" panose="02010600030101010101" pitchFamily="2" charset="-122"/>
              </a:rPr>
              <a:t>)进行多次重复跟踪，然后把相同的跟踪轨迹选作为目标轮廓。 </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基于跟踪的图像分割</a:t>
            </a:r>
          </a:p>
        </p:txBody>
      </p:sp>
      <p:sp>
        <p:nvSpPr>
          <p:cNvPr id="12"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1.</a:t>
            </a:r>
            <a:r>
              <a:rPr lang="zh-CN" altLang="en-US" sz="3090" b="1">
                <a:solidFill>
                  <a:srgbClr val="FF0000"/>
                </a:solidFill>
                <a:latin typeface="Times New Roman" panose="02020603050405020304" charset="0"/>
                <a:ea typeface="宋体" panose="02010600030101010101" pitchFamily="2" charset="-122"/>
                <a:cs typeface="+mn-ea"/>
                <a:sym typeface="+mn-ea"/>
              </a:rPr>
              <a:t>轮廓跟踪</a:t>
            </a:r>
            <a:r>
              <a:rPr lang="en-US" altLang="zh-CN" sz="3090" b="1">
                <a:solidFill>
                  <a:srgbClr val="FF0000"/>
                </a:solidFill>
                <a:latin typeface="Times New Roman" panose="02020603050405020304" charset="0"/>
                <a:ea typeface="宋体" panose="02010600030101010101" pitchFamily="2" charset="-122"/>
                <a:cs typeface="+mn-ea"/>
                <a:sym typeface="+mn-ea"/>
              </a:rPr>
              <a:t>法 </a:t>
            </a:r>
          </a:p>
        </p:txBody>
      </p:sp>
      <p:grpSp>
        <p:nvGrpSpPr>
          <p:cNvPr id="5" name="组合 4"/>
          <p:cNvGrpSpPr/>
          <p:nvPr/>
        </p:nvGrpSpPr>
        <p:grpSpPr>
          <a:xfrm>
            <a:off x="2307590" y="4702810"/>
            <a:ext cx="6848475" cy="2731770"/>
            <a:chOff x="3634" y="7406"/>
            <a:chExt cx="10785" cy="4302"/>
          </a:xfrm>
        </p:grpSpPr>
        <p:grpSp>
          <p:nvGrpSpPr>
            <p:cNvPr id="61443" name="组合 431109"/>
            <p:cNvGrpSpPr/>
            <p:nvPr/>
          </p:nvGrpSpPr>
          <p:grpSpPr>
            <a:xfrm>
              <a:off x="3634" y="7450"/>
              <a:ext cx="4580" cy="4258"/>
              <a:chOff x="2220" y="8115"/>
              <a:chExt cx="3435" cy="3465"/>
            </a:xfrm>
          </p:grpSpPr>
          <p:sp>
            <p:nvSpPr>
              <p:cNvPr id="61444" name="直接连接符 431110"/>
              <p:cNvSpPr/>
              <p:nvPr/>
            </p:nvSpPr>
            <p:spPr>
              <a:xfrm>
                <a:off x="2220" y="8115"/>
                <a:ext cx="3435" cy="15"/>
              </a:xfrm>
              <a:prstGeom prst="line">
                <a:avLst/>
              </a:prstGeom>
              <a:ln w="9525" cap="flat" cmpd="sng">
                <a:solidFill>
                  <a:srgbClr val="000000"/>
                </a:solidFill>
                <a:prstDash val="dash"/>
                <a:round/>
                <a:headEnd type="none" w="med" len="med"/>
                <a:tailEnd type="none" w="med" len="med"/>
              </a:ln>
            </p:spPr>
          </p:sp>
          <p:sp>
            <p:nvSpPr>
              <p:cNvPr id="61445" name="直接连接符 431111"/>
              <p:cNvSpPr/>
              <p:nvPr/>
            </p:nvSpPr>
            <p:spPr>
              <a:xfrm>
                <a:off x="5655" y="8130"/>
                <a:ext cx="0" cy="3450"/>
              </a:xfrm>
              <a:prstGeom prst="line">
                <a:avLst/>
              </a:prstGeom>
              <a:ln w="9525" cap="flat" cmpd="sng">
                <a:solidFill>
                  <a:srgbClr val="000000"/>
                </a:solidFill>
                <a:prstDash val="dash"/>
                <a:round/>
                <a:headEnd type="none" w="med" len="med"/>
                <a:tailEnd type="none" w="med" len="med"/>
              </a:ln>
            </p:spPr>
          </p:sp>
          <p:sp>
            <p:nvSpPr>
              <p:cNvPr id="61446" name="直接连接符 431112"/>
              <p:cNvSpPr/>
              <p:nvPr/>
            </p:nvSpPr>
            <p:spPr>
              <a:xfrm>
                <a:off x="2220" y="8130"/>
                <a:ext cx="0" cy="3450"/>
              </a:xfrm>
              <a:prstGeom prst="line">
                <a:avLst/>
              </a:prstGeom>
              <a:ln w="9525" cap="flat" cmpd="sng">
                <a:solidFill>
                  <a:srgbClr val="000000"/>
                </a:solidFill>
                <a:prstDash val="dash"/>
                <a:round/>
                <a:headEnd type="none" w="med" len="med"/>
                <a:tailEnd type="none" w="med" len="med"/>
              </a:ln>
            </p:spPr>
          </p:sp>
          <p:sp>
            <p:nvSpPr>
              <p:cNvPr id="61447" name="直接连接符 431113"/>
              <p:cNvSpPr/>
              <p:nvPr/>
            </p:nvSpPr>
            <p:spPr>
              <a:xfrm>
                <a:off x="2220" y="11580"/>
                <a:ext cx="3435" cy="0"/>
              </a:xfrm>
              <a:prstGeom prst="line">
                <a:avLst/>
              </a:prstGeom>
              <a:ln w="9525" cap="flat" cmpd="sng">
                <a:solidFill>
                  <a:srgbClr val="000000"/>
                </a:solidFill>
                <a:prstDash val="dash"/>
                <a:round/>
                <a:headEnd type="none" w="med" len="med"/>
                <a:tailEnd type="none" w="med" len="med"/>
              </a:ln>
            </p:spPr>
          </p:sp>
          <p:grpSp>
            <p:nvGrpSpPr>
              <p:cNvPr id="61448" name="组合 431114"/>
              <p:cNvGrpSpPr/>
              <p:nvPr/>
            </p:nvGrpSpPr>
            <p:grpSpPr>
              <a:xfrm>
                <a:off x="2415" y="8325"/>
                <a:ext cx="3060" cy="3015"/>
                <a:chOff x="2415" y="8325"/>
                <a:chExt cx="3060" cy="3015"/>
              </a:xfrm>
            </p:grpSpPr>
            <p:sp>
              <p:nvSpPr>
                <p:cNvPr id="61449" name="直接连接符 431115"/>
                <p:cNvSpPr/>
                <p:nvPr/>
              </p:nvSpPr>
              <p:spPr>
                <a:xfrm>
                  <a:off x="3525" y="8820"/>
                  <a:ext cx="0" cy="270"/>
                </a:xfrm>
                <a:prstGeom prst="line">
                  <a:avLst/>
                </a:prstGeom>
                <a:ln w="12700" cap="flat" cmpd="sng">
                  <a:solidFill>
                    <a:srgbClr val="000000"/>
                  </a:solidFill>
                  <a:prstDash val="solid"/>
                  <a:round/>
                  <a:headEnd type="none" w="med" len="med"/>
                  <a:tailEnd type="none" w="med" len="med"/>
                </a:ln>
              </p:spPr>
            </p:sp>
            <p:sp>
              <p:nvSpPr>
                <p:cNvPr id="61450" name="直接连接符 431116"/>
                <p:cNvSpPr/>
                <p:nvPr/>
              </p:nvSpPr>
              <p:spPr>
                <a:xfrm>
                  <a:off x="3525" y="8820"/>
                  <a:ext cx="330" cy="0"/>
                </a:xfrm>
                <a:prstGeom prst="line">
                  <a:avLst/>
                </a:prstGeom>
                <a:ln w="12700" cap="flat" cmpd="sng">
                  <a:solidFill>
                    <a:srgbClr val="000000"/>
                  </a:solidFill>
                  <a:prstDash val="solid"/>
                  <a:round/>
                  <a:headEnd type="none" w="med" len="med"/>
                  <a:tailEnd type="none" w="med" len="med"/>
                </a:ln>
              </p:spPr>
            </p:sp>
            <p:sp>
              <p:nvSpPr>
                <p:cNvPr id="61451" name="直接连接符 431117"/>
                <p:cNvSpPr/>
                <p:nvPr/>
              </p:nvSpPr>
              <p:spPr>
                <a:xfrm flipV="1">
                  <a:off x="3855" y="8490"/>
                  <a:ext cx="0" cy="330"/>
                </a:xfrm>
                <a:prstGeom prst="line">
                  <a:avLst/>
                </a:prstGeom>
                <a:ln w="12700" cap="flat" cmpd="sng">
                  <a:solidFill>
                    <a:srgbClr val="000000"/>
                  </a:solidFill>
                  <a:prstDash val="solid"/>
                  <a:round/>
                  <a:headEnd type="none" w="med" len="med"/>
                  <a:tailEnd type="none" w="med" len="med"/>
                </a:ln>
              </p:spPr>
            </p:sp>
            <p:sp>
              <p:nvSpPr>
                <p:cNvPr id="61452" name="直接连接符 431118"/>
                <p:cNvSpPr/>
                <p:nvPr/>
              </p:nvSpPr>
              <p:spPr>
                <a:xfrm>
                  <a:off x="3855" y="8490"/>
                  <a:ext cx="465" cy="0"/>
                </a:xfrm>
                <a:prstGeom prst="line">
                  <a:avLst/>
                </a:prstGeom>
                <a:ln w="12700" cap="flat" cmpd="sng">
                  <a:solidFill>
                    <a:srgbClr val="000000"/>
                  </a:solidFill>
                  <a:prstDash val="solid"/>
                  <a:round/>
                  <a:headEnd type="none" w="med" len="med"/>
                  <a:tailEnd type="none" w="med" len="med"/>
                </a:ln>
              </p:spPr>
            </p:sp>
            <p:sp>
              <p:nvSpPr>
                <p:cNvPr id="61453" name="直接连接符 431119"/>
                <p:cNvSpPr/>
                <p:nvPr/>
              </p:nvSpPr>
              <p:spPr>
                <a:xfrm>
                  <a:off x="4320" y="8490"/>
                  <a:ext cx="0" cy="495"/>
                </a:xfrm>
                <a:prstGeom prst="line">
                  <a:avLst/>
                </a:prstGeom>
                <a:ln w="12700" cap="flat" cmpd="sng">
                  <a:solidFill>
                    <a:srgbClr val="000000"/>
                  </a:solidFill>
                  <a:prstDash val="solid"/>
                  <a:round/>
                  <a:headEnd type="none" w="med" len="med"/>
                  <a:tailEnd type="none" w="med" len="med"/>
                </a:ln>
              </p:spPr>
            </p:sp>
            <p:sp>
              <p:nvSpPr>
                <p:cNvPr id="61454" name="直接连接符 431120"/>
                <p:cNvSpPr/>
                <p:nvPr/>
              </p:nvSpPr>
              <p:spPr>
                <a:xfrm>
                  <a:off x="4320" y="8985"/>
                  <a:ext cx="750" cy="0"/>
                </a:xfrm>
                <a:prstGeom prst="line">
                  <a:avLst/>
                </a:prstGeom>
                <a:ln w="12700" cap="flat" cmpd="sng">
                  <a:solidFill>
                    <a:srgbClr val="000000"/>
                  </a:solidFill>
                  <a:prstDash val="solid"/>
                  <a:round/>
                  <a:headEnd type="none" w="med" len="med"/>
                  <a:tailEnd type="none" w="med" len="med"/>
                </a:ln>
              </p:spPr>
            </p:sp>
            <p:sp>
              <p:nvSpPr>
                <p:cNvPr id="61455" name="直接连接符 431121"/>
                <p:cNvSpPr/>
                <p:nvPr/>
              </p:nvSpPr>
              <p:spPr>
                <a:xfrm>
                  <a:off x="5070" y="8985"/>
                  <a:ext cx="0" cy="285"/>
                </a:xfrm>
                <a:prstGeom prst="line">
                  <a:avLst/>
                </a:prstGeom>
                <a:ln w="9525" cap="flat" cmpd="sng">
                  <a:solidFill>
                    <a:srgbClr val="000000"/>
                  </a:solidFill>
                  <a:prstDash val="solid"/>
                  <a:round/>
                  <a:headEnd type="none" w="med" len="med"/>
                  <a:tailEnd type="none" w="med" len="med"/>
                </a:ln>
              </p:spPr>
            </p:sp>
            <p:sp>
              <p:nvSpPr>
                <p:cNvPr id="61456" name="直接连接符 431122"/>
                <p:cNvSpPr/>
                <p:nvPr/>
              </p:nvSpPr>
              <p:spPr>
                <a:xfrm>
                  <a:off x="5070" y="9270"/>
                  <a:ext cx="195" cy="0"/>
                </a:xfrm>
                <a:prstGeom prst="line">
                  <a:avLst/>
                </a:prstGeom>
                <a:ln w="12700" cap="flat" cmpd="sng">
                  <a:solidFill>
                    <a:srgbClr val="000000"/>
                  </a:solidFill>
                  <a:prstDash val="solid"/>
                  <a:round/>
                  <a:headEnd type="none" w="med" len="med"/>
                  <a:tailEnd type="none" w="med" len="med"/>
                </a:ln>
              </p:spPr>
            </p:sp>
            <p:sp>
              <p:nvSpPr>
                <p:cNvPr id="61457" name="直接连接符 431123"/>
                <p:cNvSpPr/>
                <p:nvPr/>
              </p:nvSpPr>
              <p:spPr>
                <a:xfrm>
                  <a:off x="5265" y="9270"/>
                  <a:ext cx="0" cy="480"/>
                </a:xfrm>
                <a:prstGeom prst="line">
                  <a:avLst/>
                </a:prstGeom>
                <a:ln w="12700" cap="flat" cmpd="sng">
                  <a:solidFill>
                    <a:srgbClr val="000000"/>
                  </a:solidFill>
                  <a:prstDash val="solid"/>
                  <a:round/>
                  <a:headEnd type="none" w="med" len="med"/>
                  <a:tailEnd type="none" w="med" len="med"/>
                </a:ln>
              </p:spPr>
            </p:sp>
            <p:sp>
              <p:nvSpPr>
                <p:cNvPr id="61458" name="直接连接符 431124"/>
                <p:cNvSpPr/>
                <p:nvPr/>
              </p:nvSpPr>
              <p:spPr>
                <a:xfrm flipH="1">
                  <a:off x="4905" y="9765"/>
                  <a:ext cx="360" cy="0"/>
                </a:xfrm>
                <a:prstGeom prst="line">
                  <a:avLst/>
                </a:prstGeom>
                <a:ln w="12700" cap="flat" cmpd="sng">
                  <a:solidFill>
                    <a:srgbClr val="000000"/>
                  </a:solidFill>
                  <a:prstDash val="solid"/>
                  <a:round/>
                  <a:headEnd type="none" w="med" len="med"/>
                  <a:tailEnd type="none" w="med" len="med"/>
                </a:ln>
              </p:spPr>
            </p:sp>
            <p:sp>
              <p:nvSpPr>
                <p:cNvPr id="61459" name="直接连接符 431125"/>
                <p:cNvSpPr/>
                <p:nvPr/>
              </p:nvSpPr>
              <p:spPr>
                <a:xfrm>
                  <a:off x="4905" y="9765"/>
                  <a:ext cx="0" cy="555"/>
                </a:xfrm>
                <a:prstGeom prst="line">
                  <a:avLst/>
                </a:prstGeom>
                <a:ln w="12700" cap="flat" cmpd="sng">
                  <a:solidFill>
                    <a:srgbClr val="000000"/>
                  </a:solidFill>
                  <a:prstDash val="solid"/>
                  <a:round/>
                  <a:headEnd type="none" w="med" len="med"/>
                  <a:tailEnd type="none" w="med" len="med"/>
                </a:ln>
              </p:spPr>
            </p:sp>
            <p:sp>
              <p:nvSpPr>
                <p:cNvPr id="61460" name="直接连接符 431126"/>
                <p:cNvSpPr/>
                <p:nvPr/>
              </p:nvSpPr>
              <p:spPr>
                <a:xfrm>
                  <a:off x="4905" y="10320"/>
                  <a:ext cx="285" cy="0"/>
                </a:xfrm>
                <a:prstGeom prst="line">
                  <a:avLst/>
                </a:prstGeom>
                <a:ln w="12700" cap="flat" cmpd="sng">
                  <a:solidFill>
                    <a:srgbClr val="000000"/>
                  </a:solidFill>
                  <a:prstDash val="solid"/>
                  <a:round/>
                  <a:headEnd type="none" w="med" len="med"/>
                  <a:tailEnd type="none" w="med" len="med"/>
                </a:ln>
              </p:spPr>
            </p:sp>
            <p:sp>
              <p:nvSpPr>
                <p:cNvPr id="61461" name="直接连接符 431127"/>
                <p:cNvSpPr/>
                <p:nvPr/>
              </p:nvSpPr>
              <p:spPr>
                <a:xfrm>
                  <a:off x="5190" y="10320"/>
                  <a:ext cx="0" cy="375"/>
                </a:xfrm>
                <a:prstGeom prst="line">
                  <a:avLst/>
                </a:prstGeom>
                <a:ln w="12700" cap="flat" cmpd="sng">
                  <a:solidFill>
                    <a:srgbClr val="000000"/>
                  </a:solidFill>
                  <a:prstDash val="solid"/>
                  <a:round/>
                  <a:headEnd type="none" w="med" len="med"/>
                  <a:tailEnd type="none" w="med" len="med"/>
                </a:ln>
              </p:spPr>
            </p:sp>
            <p:sp>
              <p:nvSpPr>
                <p:cNvPr id="61462" name="直接连接符 431128"/>
                <p:cNvSpPr/>
                <p:nvPr/>
              </p:nvSpPr>
              <p:spPr>
                <a:xfrm flipH="1">
                  <a:off x="4530" y="10695"/>
                  <a:ext cx="660" cy="0"/>
                </a:xfrm>
                <a:prstGeom prst="line">
                  <a:avLst/>
                </a:prstGeom>
                <a:ln w="12700" cap="flat" cmpd="sng">
                  <a:solidFill>
                    <a:srgbClr val="000000"/>
                  </a:solidFill>
                  <a:prstDash val="solid"/>
                  <a:round/>
                  <a:headEnd type="none" w="med" len="med"/>
                  <a:tailEnd type="none" w="med" len="med"/>
                </a:ln>
              </p:spPr>
            </p:sp>
            <p:sp>
              <p:nvSpPr>
                <p:cNvPr id="61463" name="直接连接符 431129"/>
                <p:cNvSpPr/>
                <p:nvPr/>
              </p:nvSpPr>
              <p:spPr>
                <a:xfrm>
                  <a:off x="4530" y="10710"/>
                  <a:ext cx="0" cy="285"/>
                </a:xfrm>
                <a:prstGeom prst="line">
                  <a:avLst/>
                </a:prstGeom>
                <a:ln w="12700" cap="flat" cmpd="sng">
                  <a:solidFill>
                    <a:srgbClr val="000000"/>
                  </a:solidFill>
                  <a:prstDash val="solid"/>
                  <a:round/>
                  <a:headEnd type="none" w="med" len="med"/>
                  <a:tailEnd type="none" w="med" len="med"/>
                </a:ln>
              </p:spPr>
            </p:sp>
            <p:sp>
              <p:nvSpPr>
                <p:cNvPr id="61464" name="直接连接符 431130"/>
                <p:cNvSpPr/>
                <p:nvPr/>
              </p:nvSpPr>
              <p:spPr>
                <a:xfrm flipH="1">
                  <a:off x="4095" y="10995"/>
                  <a:ext cx="435" cy="0"/>
                </a:xfrm>
                <a:prstGeom prst="line">
                  <a:avLst/>
                </a:prstGeom>
                <a:ln w="12700" cap="flat" cmpd="sng">
                  <a:solidFill>
                    <a:srgbClr val="000000"/>
                  </a:solidFill>
                  <a:prstDash val="solid"/>
                  <a:round/>
                  <a:headEnd type="none" w="med" len="med"/>
                  <a:tailEnd type="none" w="med" len="med"/>
                </a:ln>
              </p:spPr>
            </p:sp>
            <p:sp>
              <p:nvSpPr>
                <p:cNvPr id="61465" name="直接连接符 431131"/>
                <p:cNvSpPr/>
                <p:nvPr/>
              </p:nvSpPr>
              <p:spPr>
                <a:xfrm flipV="1">
                  <a:off x="4095" y="10485"/>
                  <a:ext cx="0" cy="510"/>
                </a:xfrm>
                <a:prstGeom prst="line">
                  <a:avLst/>
                </a:prstGeom>
                <a:ln w="12700" cap="flat" cmpd="sng">
                  <a:solidFill>
                    <a:srgbClr val="000000"/>
                  </a:solidFill>
                  <a:prstDash val="solid"/>
                  <a:round/>
                  <a:headEnd type="none" w="med" len="med"/>
                  <a:tailEnd type="none" w="med" len="med"/>
                </a:ln>
              </p:spPr>
            </p:sp>
            <p:sp>
              <p:nvSpPr>
                <p:cNvPr id="61466" name="直接连接符 431132"/>
                <p:cNvSpPr/>
                <p:nvPr/>
              </p:nvSpPr>
              <p:spPr>
                <a:xfrm flipH="1">
                  <a:off x="3675" y="10485"/>
                  <a:ext cx="420" cy="0"/>
                </a:xfrm>
                <a:prstGeom prst="line">
                  <a:avLst/>
                </a:prstGeom>
                <a:ln w="12700" cap="flat" cmpd="sng">
                  <a:solidFill>
                    <a:srgbClr val="000000"/>
                  </a:solidFill>
                  <a:prstDash val="solid"/>
                  <a:round/>
                  <a:headEnd type="none" w="med" len="med"/>
                  <a:tailEnd type="none" w="med" len="med"/>
                </a:ln>
              </p:spPr>
            </p:sp>
            <p:sp>
              <p:nvSpPr>
                <p:cNvPr id="61467" name="直接连接符 431133"/>
                <p:cNvSpPr/>
                <p:nvPr/>
              </p:nvSpPr>
              <p:spPr>
                <a:xfrm>
                  <a:off x="3675" y="10485"/>
                  <a:ext cx="0" cy="270"/>
                </a:xfrm>
                <a:prstGeom prst="line">
                  <a:avLst/>
                </a:prstGeom>
                <a:ln w="12700" cap="flat" cmpd="sng">
                  <a:solidFill>
                    <a:srgbClr val="000000"/>
                  </a:solidFill>
                  <a:prstDash val="solid"/>
                  <a:round/>
                  <a:headEnd type="none" w="med" len="med"/>
                  <a:tailEnd type="none" w="med" len="med"/>
                </a:ln>
              </p:spPr>
            </p:sp>
            <p:sp>
              <p:nvSpPr>
                <p:cNvPr id="61468" name="直接连接符 431134"/>
                <p:cNvSpPr/>
                <p:nvPr/>
              </p:nvSpPr>
              <p:spPr>
                <a:xfrm flipH="1">
                  <a:off x="3345" y="10755"/>
                  <a:ext cx="330" cy="0"/>
                </a:xfrm>
                <a:prstGeom prst="line">
                  <a:avLst/>
                </a:prstGeom>
                <a:ln w="12700" cap="flat" cmpd="sng">
                  <a:solidFill>
                    <a:srgbClr val="000000"/>
                  </a:solidFill>
                  <a:prstDash val="solid"/>
                  <a:round/>
                  <a:headEnd type="none" w="med" len="med"/>
                  <a:tailEnd type="none" w="med" len="med"/>
                </a:ln>
              </p:spPr>
            </p:sp>
            <p:sp>
              <p:nvSpPr>
                <p:cNvPr id="61469" name="直接连接符 431135"/>
                <p:cNvSpPr/>
                <p:nvPr/>
              </p:nvSpPr>
              <p:spPr>
                <a:xfrm>
                  <a:off x="3345" y="10755"/>
                  <a:ext cx="0" cy="330"/>
                </a:xfrm>
                <a:prstGeom prst="line">
                  <a:avLst/>
                </a:prstGeom>
                <a:ln w="12700" cap="flat" cmpd="sng">
                  <a:solidFill>
                    <a:srgbClr val="000000"/>
                  </a:solidFill>
                  <a:prstDash val="solid"/>
                  <a:round/>
                  <a:headEnd type="none" w="med" len="med"/>
                  <a:tailEnd type="none" w="med" len="med"/>
                </a:ln>
              </p:spPr>
            </p:sp>
            <p:sp>
              <p:nvSpPr>
                <p:cNvPr id="61470" name="直接连接符 431136"/>
                <p:cNvSpPr/>
                <p:nvPr/>
              </p:nvSpPr>
              <p:spPr>
                <a:xfrm flipH="1">
                  <a:off x="2805" y="11085"/>
                  <a:ext cx="540" cy="0"/>
                </a:xfrm>
                <a:prstGeom prst="line">
                  <a:avLst/>
                </a:prstGeom>
                <a:ln w="12700" cap="flat" cmpd="sng">
                  <a:solidFill>
                    <a:srgbClr val="000000"/>
                  </a:solidFill>
                  <a:prstDash val="solid"/>
                  <a:round/>
                  <a:headEnd type="none" w="med" len="med"/>
                  <a:tailEnd type="none" w="med" len="med"/>
                </a:ln>
              </p:spPr>
            </p:sp>
            <p:sp>
              <p:nvSpPr>
                <p:cNvPr id="61471" name="直接连接符 431137"/>
                <p:cNvSpPr/>
                <p:nvPr/>
              </p:nvSpPr>
              <p:spPr>
                <a:xfrm flipV="1">
                  <a:off x="2985" y="10080"/>
                  <a:ext cx="0" cy="1260"/>
                </a:xfrm>
                <a:prstGeom prst="line">
                  <a:avLst/>
                </a:prstGeom>
                <a:ln w="12700" cap="flat" cmpd="sng">
                  <a:solidFill>
                    <a:srgbClr val="000000"/>
                  </a:solidFill>
                  <a:prstDash val="solid"/>
                  <a:round/>
                  <a:headEnd type="none" w="med" len="med"/>
                  <a:tailEnd type="none" w="med" len="med"/>
                </a:ln>
              </p:spPr>
            </p:sp>
            <p:sp>
              <p:nvSpPr>
                <p:cNvPr id="61472" name="直接连接符 431138"/>
                <p:cNvSpPr/>
                <p:nvPr/>
              </p:nvSpPr>
              <p:spPr>
                <a:xfrm>
                  <a:off x="2985" y="10080"/>
                  <a:ext cx="225" cy="0"/>
                </a:xfrm>
                <a:prstGeom prst="line">
                  <a:avLst/>
                </a:prstGeom>
                <a:ln w="12700" cap="flat" cmpd="sng">
                  <a:solidFill>
                    <a:srgbClr val="000000"/>
                  </a:solidFill>
                  <a:prstDash val="solid"/>
                  <a:round/>
                  <a:headEnd type="none" w="med" len="med"/>
                  <a:tailEnd type="none" w="med" len="med"/>
                </a:ln>
              </p:spPr>
            </p:sp>
            <p:sp>
              <p:nvSpPr>
                <p:cNvPr id="61473" name="直接连接符 431139"/>
                <p:cNvSpPr/>
                <p:nvPr/>
              </p:nvSpPr>
              <p:spPr>
                <a:xfrm flipV="1">
                  <a:off x="3210" y="9660"/>
                  <a:ext cx="0" cy="420"/>
                </a:xfrm>
                <a:prstGeom prst="line">
                  <a:avLst/>
                </a:prstGeom>
                <a:ln w="12700" cap="flat" cmpd="sng">
                  <a:solidFill>
                    <a:srgbClr val="000000"/>
                  </a:solidFill>
                  <a:prstDash val="solid"/>
                  <a:round/>
                  <a:headEnd type="none" w="med" len="med"/>
                  <a:tailEnd type="none" w="med" len="med"/>
                </a:ln>
              </p:spPr>
            </p:sp>
            <p:sp>
              <p:nvSpPr>
                <p:cNvPr id="61474" name="直接连接符 431140"/>
                <p:cNvSpPr/>
                <p:nvPr/>
              </p:nvSpPr>
              <p:spPr>
                <a:xfrm>
                  <a:off x="3210" y="9660"/>
                  <a:ext cx="315" cy="0"/>
                </a:xfrm>
                <a:prstGeom prst="line">
                  <a:avLst/>
                </a:prstGeom>
                <a:ln w="12700" cap="flat" cmpd="sng">
                  <a:solidFill>
                    <a:srgbClr val="000000"/>
                  </a:solidFill>
                  <a:prstDash val="solid"/>
                  <a:round/>
                  <a:headEnd type="none" w="med" len="med"/>
                  <a:tailEnd type="none" w="med" len="med"/>
                </a:ln>
              </p:spPr>
            </p:sp>
            <p:sp>
              <p:nvSpPr>
                <p:cNvPr id="61475" name="直接连接符 431141"/>
                <p:cNvSpPr/>
                <p:nvPr/>
              </p:nvSpPr>
              <p:spPr>
                <a:xfrm flipV="1">
                  <a:off x="3525" y="9405"/>
                  <a:ext cx="0" cy="255"/>
                </a:xfrm>
                <a:prstGeom prst="line">
                  <a:avLst/>
                </a:prstGeom>
                <a:ln w="12700" cap="flat" cmpd="sng">
                  <a:solidFill>
                    <a:srgbClr val="000000"/>
                  </a:solidFill>
                  <a:prstDash val="solid"/>
                  <a:round/>
                  <a:headEnd type="none" w="med" len="med"/>
                  <a:tailEnd type="none" w="med" len="med"/>
                </a:ln>
              </p:spPr>
            </p:sp>
            <p:sp>
              <p:nvSpPr>
                <p:cNvPr id="61476" name="直接连接符 431142"/>
                <p:cNvSpPr/>
                <p:nvPr/>
              </p:nvSpPr>
              <p:spPr>
                <a:xfrm flipH="1">
                  <a:off x="3165" y="9405"/>
                  <a:ext cx="360" cy="0"/>
                </a:xfrm>
                <a:prstGeom prst="line">
                  <a:avLst/>
                </a:prstGeom>
                <a:ln w="12700" cap="flat" cmpd="sng">
                  <a:solidFill>
                    <a:srgbClr val="000000"/>
                  </a:solidFill>
                  <a:prstDash val="solid"/>
                  <a:round/>
                  <a:headEnd type="none" w="med" len="med"/>
                  <a:tailEnd type="none" w="med" len="med"/>
                </a:ln>
              </p:spPr>
            </p:sp>
            <p:sp>
              <p:nvSpPr>
                <p:cNvPr id="61477" name="直接连接符 431143"/>
                <p:cNvSpPr/>
                <p:nvPr/>
              </p:nvSpPr>
              <p:spPr>
                <a:xfrm flipV="1">
                  <a:off x="3165" y="9090"/>
                  <a:ext cx="0" cy="315"/>
                </a:xfrm>
                <a:prstGeom prst="line">
                  <a:avLst/>
                </a:prstGeom>
                <a:ln w="12700" cap="flat" cmpd="sng">
                  <a:solidFill>
                    <a:srgbClr val="000000"/>
                  </a:solidFill>
                  <a:prstDash val="solid"/>
                  <a:round/>
                  <a:headEnd type="none" w="med" len="med"/>
                  <a:tailEnd type="none" w="med" len="med"/>
                </a:ln>
              </p:spPr>
            </p:sp>
            <p:sp>
              <p:nvSpPr>
                <p:cNvPr id="61478" name="直接连接符 431144"/>
                <p:cNvSpPr/>
                <p:nvPr/>
              </p:nvSpPr>
              <p:spPr>
                <a:xfrm>
                  <a:off x="3165" y="9090"/>
                  <a:ext cx="360" cy="0"/>
                </a:xfrm>
                <a:prstGeom prst="line">
                  <a:avLst/>
                </a:prstGeom>
                <a:ln w="12700" cap="flat" cmpd="sng">
                  <a:solidFill>
                    <a:srgbClr val="000000"/>
                  </a:solidFill>
                  <a:prstDash val="solid"/>
                  <a:round/>
                  <a:headEnd type="none" w="med" len="med"/>
                  <a:tailEnd type="none" w="med" len="med"/>
                </a:ln>
              </p:spPr>
            </p:sp>
            <p:sp>
              <p:nvSpPr>
                <p:cNvPr id="61479" name="文本框 431145"/>
                <p:cNvSpPr txBox="1"/>
                <p:nvPr/>
              </p:nvSpPr>
              <p:spPr>
                <a:xfrm>
                  <a:off x="3900" y="9525"/>
                  <a:ext cx="630" cy="420"/>
                </a:xfrm>
                <a:prstGeom prst="rect">
                  <a:avLst/>
                </a:prstGeom>
                <a:solidFill>
                  <a:srgbClr val="FFFFFF"/>
                </a:solidFill>
                <a:ln w="9525">
                  <a:noFill/>
                </a:ln>
              </p:spPr>
              <p:txBody>
                <a:bodyPr anchor="t"/>
                <a:lstStyle/>
                <a:p>
                  <a:pPr lvl="0" indent="0" algn="just"/>
                  <a:r>
                    <a:rPr lang="zh-CN" altLang="en-US" sz="1325" b="1" dirty="0">
                      <a:latin typeface="Times New Roman" panose="02020603050405020304" charset="0"/>
                      <a:ea typeface="宋体" panose="02010600030101010101" pitchFamily="2" charset="-122"/>
                    </a:rPr>
                    <a:t>黑</a:t>
                  </a:r>
                  <a:endParaRPr lang="zh-CN" altLang="en-US" sz="1325" b="1" dirty="0">
                    <a:latin typeface="Tahoma" panose="020B0604030504040204" pitchFamily="34" charset="0"/>
                    <a:ea typeface="宋体" panose="02010600030101010101" pitchFamily="2" charset="-122"/>
                  </a:endParaRPr>
                </a:p>
              </p:txBody>
            </p:sp>
            <p:sp>
              <p:nvSpPr>
                <p:cNvPr id="61480" name="直接连接符 431146"/>
                <p:cNvSpPr/>
                <p:nvPr/>
              </p:nvSpPr>
              <p:spPr>
                <a:xfrm>
                  <a:off x="2985" y="9225"/>
                  <a:ext cx="360" cy="0"/>
                </a:xfrm>
                <a:prstGeom prst="line">
                  <a:avLst/>
                </a:prstGeom>
                <a:ln w="9525" cap="flat" cmpd="sng">
                  <a:solidFill>
                    <a:srgbClr val="000000"/>
                  </a:solidFill>
                  <a:prstDash val="solid"/>
                  <a:round/>
                  <a:headEnd type="none" w="med" len="med"/>
                  <a:tailEnd type="arrow" w="med" len="med"/>
                </a:ln>
              </p:spPr>
            </p:sp>
            <p:sp>
              <p:nvSpPr>
                <p:cNvPr id="61481" name="直接连接符 431147"/>
                <p:cNvSpPr/>
                <p:nvPr/>
              </p:nvSpPr>
              <p:spPr>
                <a:xfrm flipV="1">
                  <a:off x="3345" y="8910"/>
                  <a:ext cx="0" cy="315"/>
                </a:xfrm>
                <a:prstGeom prst="line">
                  <a:avLst/>
                </a:prstGeom>
                <a:ln w="9525" cap="flat" cmpd="sng">
                  <a:solidFill>
                    <a:srgbClr val="000000"/>
                  </a:solidFill>
                  <a:prstDash val="solid"/>
                  <a:round/>
                  <a:headEnd type="none" w="med" len="med"/>
                  <a:tailEnd type="arrow" w="med" len="med"/>
                </a:ln>
              </p:spPr>
            </p:sp>
            <p:sp>
              <p:nvSpPr>
                <p:cNvPr id="61482" name="直接连接符 431148"/>
                <p:cNvSpPr/>
                <p:nvPr/>
              </p:nvSpPr>
              <p:spPr>
                <a:xfrm>
                  <a:off x="3345" y="8910"/>
                  <a:ext cx="375" cy="0"/>
                </a:xfrm>
                <a:prstGeom prst="line">
                  <a:avLst/>
                </a:prstGeom>
                <a:ln w="9525" cap="flat" cmpd="sng">
                  <a:solidFill>
                    <a:srgbClr val="000000"/>
                  </a:solidFill>
                  <a:prstDash val="solid"/>
                  <a:round/>
                  <a:headEnd type="none" w="med" len="med"/>
                  <a:tailEnd type="arrow" w="med" len="med"/>
                </a:ln>
              </p:spPr>
            </p:sp>
            <p:sp>
              <p:nvSpPr>
                <p:cNvPr id="61483" name="直接连接符 431149"/>
                <p:cNvSpPr/>
                <p:nvPr/>
              </p:nvSpPr>
              <p:spPr>
                <a:xfrm flipV="1">
                  <a:off x="3720" y="8655"/>
                  <a:ext cx="0" cy="255"/>
                </a:xfrm>
                <a:prstGeom prst="line">
                  <a:avLst/>
                </a:prstGeom>
                <a:ln w="9525" cap="flat" cmpd="sng">
                  <a:solidFill>
                    <a:srgbClr val="000000"/>
                  </a:solidFill>
                  <a:prstDash val="solid"/>
                  <a:round/>
                  <a:headEnd type="none" w="med" len="med"/>
                  <a:tailEnd type="arrow" w="med" len="med"/>
                </a:ln>
              </p:spPr>
            </p:sp>
            <p:sp>
              <p:nvSpPr>
                <p:cNvPr id="61484" name="直接连接符 431150"/>
                <p:cNvSpPr/>
                <p:nvPr/>
              </p:nvSpPr>
              <p:spPr>
                <a:xfrm>
                  <a:off x="3720" y="8655"/>
                  <a:ext cx="300" cy="0"/>
                </a:xfrm>
                <a:prstGeom prst="line">
                  <a:avLst/>
                </a:prstGeom>
                <a:ln w="9525" cap="flat" cmpd="sng">
                  <a:solidFill>
                    <a:srgbClr val="000000"/>
                  </a:solidFill>
                  <a:prstDash val="solid"/>
                  <a:round/>
                  <a:headEnd type="none" w="med" len="med"/>
                  <a:tailEnd type="arrow" w="med" len="med"/>
                </a:ln>
              </p:spPr>
            </p:sp>
            <p:sp>
              <p:nvSpPr>
                <p:cNvPr id="61485" name="直接连接符 431151"/>
                <p:cNvSpPr/>
                <p:nvPr/>
              </p:nvSpPr>
              <p:spPr>
                <a:xfrm flipV="1">
                  <a:off x="4020" y="8325"/>
                  <a:ext cx="0" cy="330"/>
                </a:xfrm>
                <a:prstGeom prst="line">
                  <a:avLst/>
                </a:prstGeom>
                <a:ln w="9525" cap="flat" cmpd="sng">
                  <a:solidFill>
                    <a:srgbClr val="000000"/>
                  </a:solidFill>
                  <a:prstDash val="solid"/>
                  <a:round/>
                  <a:headEnd type="none" w="med" len="med"/>
                  <a:tailEnd type="arrow" w="med" len="med"/>
                </a:ln>
              </p:spPr>
            </p:sp>
            <p:sp>
              <p:nvSpPr>
                <p:cNvPr id="61486" name="直接连接符 431152"/>
                <p:cNvSpPr/>
                <p:nvPr/>
              </p:nvSpPr>
              <p:spPr>
                <a:xfrm>
                  <a:off x="4020" y="8325"/>
                  <a:ext cx="420" cy="0"/>
                </a:xfrm>
                <a:prstGeom prst="line">
                  <a:avLst/>
                </a:prstGeom>
                <a:ln w="9525" cap="flat" cmpd="sng">
                  <a:solidFill>
                    <a:srgbClr val="000000"/>
                  </a:solidFill>
                  <a:prstDash val="solid"/>
                  <a:round/>
                  <a:headEnd type="none" w="med" len="med"/>
                  <a:tailEnd type="arrow" w="med" len="med"/>
                </a:ln>
              </p:spPr>
            </p:sp>
            <p:sp>
              <p:nvSpPr>
                <p:cNvPr id="61487" name="直接连接符 431153"/>
                <p:cNvSpPr/>
                <p:nvPr/>
              </p:nvSpPr>
              <p:spPr>
                <a:xfrm>
                  <a:off x="4440" y="8325"/>
                  <a:ext cx="0" cy="330"/>
                </a:xfrm>
                <a:prstGeom prst="line">
                  <a:avLst/>
                </a:prstGeom>
                <a:ln w="9525" cap="flat" cmpd="sng">
                  <a:solidFill>
                    <a:srgbClr val="000000"/>
                  </a:solidFill>
                  <a:prstDash val="solid"/>
                  <a:round/>
                  <a:headEnd type="none" w="med" len="med"/>
                  <a:tailEnd type="arrow" w="med" len="med"/>
                </a:ln>
              </p:spPr>
            </p:sp>
            <p:sp>
              <p:nvSpPr>
                <p:cNvPr id="61488" name="直接连接符 431154"/>
                <p:cNvSpPr/>
                <p:nvPr/>
              </p:nvSpPr>
              <p:spPr>
                <a:xfrm flipH="1">
                  <a:off x="4095" y="8655"/>
                  <a:ext cx="345" cy="0"/>
                </a:xfrm>
                <a:prstGeom prst="line">
                  <a:avLst/>
                </a:prstGeom>
                <a:ln w="9525" cap="flat" cmpd="sng">
                  <a:solidFill>
                    <a:srgbClr val="000000"/>
                  </a:solidFill>
                  <a:prstDash val="solid"/>
                  <a:round/>
                  <a:headEnd type="none" w="med" len="med"/>
                  <a:tailEnd type="arrow" w="med" len="med"/>
                </a:ln>
              </p:spPr>
            </p:sp>
            <p:sp>
              <p:nvSpPr>
                <p:cNvPr id="61489" name="直接连接符 431155"/>
                <p:cNvSpPr/>
                <p:nvPr/>
              </p:nvSpPr>
              <p:spPr>
                <a:xfrm>
                  <a:off x="4095" y="8655"/>
                  <a:ext cx="0" cy="255"/>
                </a:xfrm>
                <a:prstGeom prst="line">
                  <a:avLst/>
                </a:prstGeom>
                <a:ln w="9525" cap="flat" cmpd="sng">
                  <a:solidFill>
                    <a:srgbClr val="000000"/>
                  </a:solidFill>
                  <a:prstDash val="solid"/>
                  <a:round/>
                  <a:headEnd type="none" w="med" len="med"/>
                  <a:tailEnd type="arrow" w="med" len="med"/>
                </a:ln>
              </p:spPr>
            </p:sp>
            <p:sp>
              <p:nvSpPr>
                <p:cNvPr id="61490" name="直接连接符 431156"/>
                <p:cNvSpPr/>
                <p:nvPr/>
              </p:nvSpPr>
              <p:spPr>
                <a:xfrm>
                  <a:off x="4095" y="8910"/>
                  <a:ext cx="435" cy="0"/>
                </a:xfrm>
                <a:prstGeom prst="line">
                  <a:avLst/>
                </a:prstGeom>
                <a:ln w="9525" cap="flat" cmpd="sng">
                  <a:solidFill>
                    <a:srgbClr val="000000"/>
                  </a:solidFill>
                  <a:prstDash val="solid"/>
                  <a:round/>
                  <a:headEnd type="none" w="med" len="med"/>
                  <a:tailEnd type="arrow" w="med" len="med"/>
                </a:ln>
              </p:spPr>
            </p:sp>
            <p:sp>
              <p:nvSpPr>
                <p:cNvPr id="61491" name="直接连接符 431157"/>
                <p:cNvSpPr/>
                <p:nvPr/>
              </p:nvSpPr>
              <p:spPr>
                <a:xfrm>
                  <a:off x="4530" y="8910"/>
                  <a:ext cx="0" cy="315"/>
                </a:xfrm>
                <a:prstGeom prst="line">
                  <a:avLst/>
                </a:prstGeom>
                <a:ln w="9525" cap="flat" cmpd="sng">
                  <a:solidFill>
                    <a:srgbClr val="000000"/>
                  </a:solidFill>
                  <a:prstDash val="solid"/>
                  <a:round/>
                  <a:headEnd type="none" w="med" len="med"/>
                  <a:tailEnd type="arrow" w="med" len="med"/>
                </a:ln>
              </p:spPr>
            </p:sp>
            <p:sp>
              <p:nvSpPr>
                <p:cNvPr id="61492" name="直接连接符 431158"/>
                <p:cNvSpPr/>
                <p:nvPr/>
              </p:nvSpPr>
              <p:spPr>
                <a:xfrm>
                  <a:off x="4530" y="9225"/>
                  <a:ext cx="210" cy="0"/>
                </a:xfrm>
                <a:prstGeom prst="line">
                  <a:avLst/>
                </a:prstGeom>
                <a:ln w="9525" cap="flat" cmpd="sng">
                  <a:solidFill>
                    <a:srgbClr val="000000"/>
                  </a:solidFill>
                  <a:prstDash val="solid"/>
                  <a:round/>
                  <a:headEnd type="none" w="med" len="med"/>
                  <a:tailEnd type="arrow" w="med" len="med"/>
                </a:ln>
              </p:spPr>
            </p:sp>
            <p:sp>
              <p:nvSpPr>
                <p:cNvPr id="61493" name="直接连接符 431159"/>
                <p:cNvSpPr/>
                <p:nvPr/>
              </p:nvSpPr>
              <p:spPr>
                <a:xfrm flipV="1">
                  <a:off x="4740" y="8820"/>
                  <a:ext cx="0" cy="405"/>
                </a:xfrm>
                <a:prstGeom prst="line">
                  <a:avLst/>
                </a:prstGeom>
                <a:ln w="9525" cap="flat" cmpd="sng">
                  <a:solidFill>
                    <a:srgbClr val="000000"/>
                  </a:solidFill>
                  <a:prstDash val="solid"/>
                  <a:round/>
                  <a:headEnd type="none" w="med" len="med"/>
                  <a:tailEnd type="arrow" w="med" len="med"/>
                </a:ln>
              </p:spPr>
            </p:sp>
            <p:sp>
              <p:nvSpPr>
                <p:cNvPr id="61494" name="直接连接符 431160"/>
                <p:cNvSpPr/>
                <p:nvPr/>
              </p:nvSpPr>
              <p:spPr>
                <a:xfrm>
                  <a:off x="4740" y="8820"/>
                  <a:ext cx="405" cy="0"/>
                </a:xfrm>
                <a:prstGeom prst="line">
                  <a:avLst/>
                </a:prstGeom>
                <a:ln w="9525" cap="flat" cmpd="sng">
                  <a:solidFill>
                    <a:srgbClr val="000000"/>
                  </a:solidFill>
                  <a:prstDash val="solid"/>
                  <a:round/>
                  <a:headEnd type="none" w="med" len="med"/>
                  <a:tailEnd type="arrow" w="med" len="med"/>
                </a:ln>
              </p:spPr>
            </p:sp>
            <p:sp>
              <p:nvSpPr>
                <p:cNvPr id="61495" name="直接连接符 431161"/>
                <p:cNvSpPr/>
                <p:nvPr/>
              </p:nvSpPr>
              <p:spPr>
                <a:xfrm>
                  <a:off x="5145" y="8820"/>
                  <a:ext cx="0" cy="360"/>
                </a:xfrm>
                <a:prstGeom prst="line">
                  <a:avLst/>
                </a:prstGeom>
                <a:ln w="9525" cap="flat" cmpd="sng">
                  <a:solidFill>
                    <a:srgbClr val="000000"/>
                  </a:solidFill>
                  <a:prstDash val="solid"/>
                  <a:round/>
                  <a:headEnd type="none" w="med" len="med"/>
                  <a:tailEnd type="arrow" w="med" len="med"/>
                </a:ln>
              </p:spPr>
            </p:sp>
            <p:sp>
              <p:nvSpPr>
                <p:cNvPr id="61496" name="直接连接符 431162"/>
                <p:cNvSpPr/>
                <p:nvPr/>
              </p:nvSpPr>
              <p:spPr>
                <a:xfrm flipH="1">
                  <a:off x="4905" y="9180"/>
                  <a:ext cx="240" cy="0"/>
                </a:xfrm>
                <a:prstGeom prst="line">
                  <a:avLst/>
                </a:prstGeom>
                <a:ln w="9525" cap="flat" cmpd="sng">
                  <a:solidFill>
                    <a:srgbClr val="000000"/>
                  </a:solidFill>
                  <a:prstDash val="solid"/>
                  <a:round/>
                  <a:headEnd type="none" w="med" len="med"/>
                  <a:tailEnd type="arrow" w="med" len="med"/>
                </a:ln>
              </p:spPr>
            </p:sp>
            <p:sp>
              <p:nvSpPr>
                <p:cNvPr id="61497" name="直接连接符 431163"/>
                <p:cNvSpPr/>
                <p:nvPr/>
              </p:nvSpPr>
              <p:spPr>
                <a:xfrm>
                  <a:off x="4905" y="9165"/>
                  <a:ext cx="0" cy="255"/>
                </a:xfrm>
                <a:prstGeom prst="line">
                  <a:avLst/>
                </a:prstGeom>
                <a:ln w="9525" cap="flat" cmpd="sng">
                  <a:solidFill>
                    <a:srgbClr val="000000"/>
                  </a:solidFill>
                  <a:prstDash val="solid"/>
                  <a:round/>
                  <a:headEnd type="none" w="med" len="med"/>
                  <a:tailEnd type="arrow" w="med" len="med"/>
                </a:ln>
              </p:spPr>
            </p:sp>
            <p:sp>
              <p:nvSpPr>
                <p:cNvPr id="61498" name="直接连接符 431164"/>
                <p:cNvSpPr/>
                <p:nvPr/>
              </p:nvSpPr>
              <p:spPr>
                <a:xfrm>
                  <a:off x="4905" y="9405"/>
                  <a:ext cx="285" cy="0"/>
                </a:xfrm>
                <a:prstGeom prst="line">
                  <a:avLst/>
                </a:prstGeom>
                <a:ln w="9525" cap="flat" cmpd="sng">
                  <a:solidFill>
                    <a:srgbClr val="000000"/>
                  </a:solidFill>
                  <a:prstDash val="solid"/>
                  <a:round/>
                  <a:headEnd type="none" w="med" len="med"/>
                  <a:tailEnd type="arrow" w="med" len="med"/>
                </a:ln>
              </p:spPr>
            </p:sp>
            <p:sp>
              <p:nvSpPr>
                <p:cNvPr id="61499" name="直接连接符 431165"/>
                <p:cNvSpPr/>
                <p:nvPr/>
              </p:nvSpPr>
              <p:spPr>
                <a:xfrm>
                  <a:off x="5475" y="9222"/>
                  <a:ext cx="0" cy="408"/>
                </a:xfrm>
                <a:prstGeom prst="line">
                  <a:avLst/>
                </a:prstGeom>
                <a:ln w="9525" cap="flat" cmpd="sng">
                  <a:solidFill>
                    <a:srgbClr val="000000"/>
                  </a:solidFill>
                  <a:prstDash val="solid"/>
                  <a:round/>
                  <a:headEnd type="none" w="med" len="med"/>
                  <a:tailEnd type="arrow" w="med" len="med"/>
                </a:ln>
              </p:spPr>
            </p:sp>
            <p:sp>
              <p:nvSpPr>
                <p:cNvPr id="61500" name="直接连接符 431166"/>
                <p:cNvSpPr/>
                <p:nvPr/>
              </p:nvSpPr>
              <p:spPr>
                <a:xfrm flipH="1">
                  <a:off x="5070" y="9630"/>
                  <a:ext cx="405" cy="0"/>
                </a:xfrm>
                <a:prstGeom prst="line">
                  <a:avLst/>
                </a:prstGeom>
                <a:ln w="9525" cap="flat" cmpd="sng">
                  <a:solidFill>
                    <a:srgbClr val="000000"/>
                  </a:solidFill>
                  <a:prstDash val="solid"/>
                  <a:round/>
                  <a:headEnd type="none" w="med" len="med"/>
                  <a:tailEnd type="arrow" w="med" len="med"/>
                </a:ln>
              </p:spPr>
            </p:sp>
            <p:sp>
              <p:nvSpPr>
                <p:cNvPr id="61501" name="直接连接符 431167"/>
                <p:cNvSpPr/>
                <p:nvPr/>
              </p:nvSpPr>
              <p:spPr>
                <a:xfrm>
                  <a:off x="5070" y="9630"/>
                  <a:ext cx="0" cy="315"/>
                </a:xfrm>
                <a:prstGeom prst="line">
                  <a:avLst/>
                </a:prstGeom>
                <a:ln w="9525" cap="flat" cmpd="sng">
                  <a:solidFill>
                    <a:srgbClr val="000000"/>
                  </a:solidFill>
                  <a:prstDash val="solid"/>
                  <a:round/>
                  <a:headEnd type="none" w="med" len="med"/>
                  <a:tailEnd type="arrow" w="med" len="med"/>
                </a:ln>
              </p:spPr>
            </p:sp>
            <p:sp>
              <p:nvSpPr>
                <p:cNvPr id="61502" name="直接连接符 431168"/>
                <p:cNvSpPr/>
                <p:nvPr/>
              </p:nvSpPr>
              <p:spPr>
                <a:xfrm flipH="1">
                  <a:off x="4740" y="9945"/>
                  <a:ext cx="330" cy="0"/>
                </a:xfrm>
                <a:prstGeom prst="line">
                  <a:avLst/>
                </a:prstGeom>
                <a:ln w="9525" cap="flat" cmpd="sng">
                  <a:solidFill>
                    <a:srgbClr val="000000"/>
                  </a:solidFill>
                  <a:prstDash val="solid"/>
                  <a:round/>
                  <a:headEnd type="none" w="med" len="med"/>
                  <a:tailEnd type="arrow" w="med" len="med"/>
                </a:ln>
              </p:spPr>
            </p:sp>
            <p:sp>
              <p:nvSpPr>
                <p:cNvPr id="61503" name="直接连接符 431169"/>
                <p:cNvSpPr/>
                <p:nvPr/>
              </p:nvSpPr>
              <p:spPr>
                <a:xfrm>
                  <a:off x="4740" y="9945"/>
                  <a:ext cx="0" cy="225"/>
                </a:xfrm>
                <a:prstGeom prst="line">
                  <a:avLst/>
                </a:prstGeom>
                <a:ln w="9525" cap="flat" cmpd="sng">
                  <a:solidFill>
                    <a:srgbClr val="000000"/>
                  </a:solidFill>
                  <a:prstDash val="solid"/>
                  <a:round/>
                  <a:headEnd type="none" w="med" len="med"/>
                  <a:tailEnd type="none" w="med" len="med"/>
                </a:ln>
              </p:spPr>
            </p:sp>
            <p:sp>
              <p:nvSpPr>
                <p:cNvPr id="61504" name="直接连接符 431170"/>
                <p:cNvSpPr/>
                <p:nvPr/>
              </p:nvSpPr>
              <p:spPr>
                <a:xfrm>
                  <a:off x="4740" y="10170"/>
                  <a:ext cx="330" cy="0"/>
                </a:xfrm>
                <a:prstGeom prst="line">
                  <a:avLst/>
                </a:prstGeom>
                <a:ln w="9525" cap="flat" cmpd="sng">
                  <a:solidFill>
                    <a:srgbClr val="000000"/>
                  </a:solidFill>
                  <a:prstDash val="solid"/>
                  <a:round/>
                  <a:headEnd type="none" w="med" len="med"/>
                  <a:tailEnd type="arrow" w="med" len="med"/>
                </a:ln>
              </p:spPr>
            </p:sp>
            <p:sp>
              <p:nvSpPr>
                <p:cNvPr id="61505" name="直接连接符 431171"/>
                <p:cNvSpPr/>
                <p:nvPr/>
              </p:nvSpPr>
              <p:spPr>
                <a:xfrm>
                  <a:off x="5070" y="10170"/>
                  <a:ext cx="0" cy="345"/>
                </a:xfrm>
                <a:prstGeom prst="line">
                  <a:avLst/>
                </a:prstGeom>
                <a:ln w="9525" cap="flat" cmpd="sng">
                  <a:solidFill>
                    <a:srgbClr val="000000"/>
                  </a:solidFill>
                  <a:prstDash val="solid"/>
                  <a:round/>
                  <a:headEnd type="none" w="med" len="med"/>
                  <a:tailEnd type="arrow" w="med" len="med"/>
                </a:ln>
              </p:spPr>
            </p:sp>
            <p:sp>
              <p:nvSpPr>
                <p:cNvPr id="61506" name="直接连接符 431172"/>
                <p:cNvSpPr/>
                <p:nvPr/>
              </p:nvSpPr>
              <p:spPr>
                <a:xfrm>
                  <a:off x="5070" y="10515"/>
                  <a:ext cx="315" cy="0"/>
                </a:xfrm>
                <a:prstGeom prst="line">
                  <a:avLst/>
                </a:prstGeom>
                <a:ln w="9525" cap="flat" cmpd="sng">
                  <a:solidFill>
                    <a:srgbClr val="000000"/>
                  </a:solidFill>
                  <a:prstDash val="solid"/>
                  <a:round/>
                  <a:headEnd type="none" w="med" len="med"/>
                  <a:tailEnd type="arrow" w="med" len="med"/>
                </a:ln>
              </p:spPr>
            </p:sp>
            <p:sp>
              <p:nvSpPr>
                <p:cNvPr id="61507" name="直接连接符 431173"/>
                <p:cNvSpPr/>
                <p:nvPr/>
              </p:nvSpPr>
              <p:spPr>
                <a:xfrm>
                  <a:off x="5385" y="10515"/>
                  <a:ext cx="0" cy="315"/>
                </a:xfrm>
                <a:prstGeom prst="line">
                  <a:avLst/>
                </a:prstGeom>
                <a:ln w="9525" cap="flat" cmpd="sng">
                  <a:solidFill>
                    <a:srgbClr val="000000"/>
                  </a:solidFill>
                  <a:prstDash val="solid"/>
                  <a:round/>
                  <a:headEnd type="none" w="med" len="med"/>
                  <a:tailEnd type="arrow" w="med" len="med"/>
                </a:ln>
              </p:spPr>
            </p:sp>
            <p:sp>
              <p:nvSpPr>
                <p:cNvPr id="61508" name="直接连接符 431174"/>
                <p:cNvSpPr/>
                <p:nvPr/>
              </p:nvSpPr>
              <p:spPr>
                <a:xfrm flipH="1">
                  <a:off x="4995" y="10830"/>
                  <a:ext cx="390" cy="0"/>
                </a:xfrm>
                <a:prstGeom prst="line">
                  <a:avLst/>
                </a:prstGeom>
                <a:ln w="9525" cap="flat" cmpd="sng">
                  <a:solidFill>
                    <a:srgbClr val="000000"/>
                  </a:solidFill>
                  <a:prstDash val="solid"/>
                  <a:round/>
                  <a:headEnd type="none" w="med" len="med"/>
                  <a:tailEnd type="arrow" w="med" len="med"/>
                </a:ln>
              </p:spPr>
            </p:sp>
            <p:sp>
              <p:nvSpPr>
                <p:cNvPr id="61509" name="直接连接符 431175"/>
                <p:cNvSpPr/>
                <p:nvPr/>
              </p:nvSpPr>
              <p:spPr>
                <a:xfrm flipV="1">
                  <a:off x="4995" y="10605"/>
                  <a:ext cx="0" cy="225"/>
                </a:xfrm>
                <a:prstGeom prst="line">
                  <a:avLst/>
                </a:prstGeom>
                <a:ln w="9525" cap="flat" cmpd="sng">
                  <a:solidFill>
                    <a:srgbClr val="000000"/>
                  </a:solidFill>
                  <a:prstDash val="solid"/>
                  <a:round/>
                  <a:headEnd type="none" w="med" len="med"/>
                  <a:tailEnd type="none" w="med" len="med"/>
                </a:ln>
              </p:spPr>
            </p:sp>
            <p:sp>
              <p:nvSpPr>
                <p:cNvPr id="61510" name="直接连接符 431176"/>
                <p:cNvSpPr/>
                <p:nvPr/>
              </p:nvSpPr>
              <p:spPr>
                <a:xfrm flipH="1">
                  <a:off x="4740" y="10605"/>
                  <a:ext cx="255" cy="0"/>
                </a:xfrm>
                <a:prstGeom prst="line">
                  <a:avLst/>
                </a:prstGeom>
                <a:ln w="9525" cap="flat" cmpd="sng">
                  <a:solidFill>
                    <a:srgbClr val="000000"/>
                  </a:solidFill>
                  <a:prstDash val="solid"/>
                  <a:round/>
                  <a:headEnd type="none" w="med" len="med"/>
                  <a:tailEnd type="arrow" w="med" len="med"/>
                </a:ln>
              </p:spPr>
            </p:sp>
            <p:sp>
              <p:nvSpPr>
                <p:cNvPr id="61511" name="直接连接符 431177"/>
                <p:cNvSpPr/>
                <p:nvPr/>
              </p:nvSpPr>
              <p:spPr>
                <a:xfrm>
                  <a:off x="4740" y="10605"/>
                  <a:ext cx="0" cy="300"/>
                </a:xfrm>
                <a:prstGeom prst="line">
                  <a:avLst/>
                </a:prstGeom>
                <a:ln w="9525" cap="flat" cmpd="sng">
                  <a:solidFill>
                    <a:srgbClr val="000000"/>
                  </a:solidFill>
                  <a:prstDash val="solid"/>
                  <a:round/>
                  <a:headEnd type="none" w="med" len="med"/>
                  <a:tailEnd type="arrow" w="med" len="med"/>
                </a:ln>
              </p:spPr>
            </p:sp>
            <p:sp>
              <p:nvSpPr>
                <p:cNvPr id="61512" name="直接连接符 431178"/>
                <p:cNvSpPr/>
                <p:nvPr/>
              </p:nvSpPr>
              <p:spPr>
                <a:xfrm flipH="1">
                  <a:off x="4320" y="10905"/>
                  <a:ext cx="420" cy="0"/>
                </a:xfrm>
                <a:prstGeom prst="line">
                  <a:avLst/>
                </a:prstGeom>
                <a:ln w="9525" cap="flat" cmpd="sng">
                  <a:solidFill>
                    <a:srgbClr val="000000"/>
                  </a:solidFill>
                  <a:prstDash val="solid"/>
                  <a:round/>
                  <a:headEnd type="none" w="med" len="med"/>
                  <a:tailEnd type="arrow" w="med" len="med"/>
                </a:ln>
              </p:spPr>
            </p:sp>
            <p:sp>
              <p:nvSpPr>
                <p:cNvPr id="61513" name="直接连接符 431179"/>
                <p:cNvSpPr/>
                <p:nvPr/>
              </p:nvSpPr>
              <p:spPr>
                <a:xfrm>
                  <a:off x="4320" y="10905"/>
                  <a:ext cx="0" cy="255"/>
                </a:xfrm>
                <a:prstGeom prst="line">
                  <a:avLst/>
                </a:prstGeom>
                <a:ln w="9525" cap="flat" cmpd="sng">
                  <a:solidFill>
                    <a:srgbClr val="000000"/>
                  </a:solidFill>
                  <a:prstDash val="solid"/>
                  <a:round/>
                  <a:headEnd type="none" w="med" len="med"/>
                  <a:tailEnd type="arrow" w="med" len="med"/>
                </a:ln>
              </p:spPr>
            </p:sp>
            <p:sp>
              <p:nvSpPr>
                <p:cNvPr id="61514" name="直接连接符 431180"/>
                <p:cNvSpPr/>
                <p:nvPr/>
              </p:nvSpPr>
              <p:spPr>
                <a:xfrm flipH="1">
                  <a:off x="3900" y="11160"/>
                  <a:ext cx="420" cy="0"/>
                </a:xfrm>
                <a:prstGeom prst="line">
                  <a:avLst/>
                </a:prstGeom>
                <a:ln w="9525" cap="flat" cmpd="sng">
                  <a:solidFill>
                    <a:srgbClr val="000000"/>
                  </a:solidFill>
                  <a:prstDash val="solid"/>
                  <a:round/>
                  <a:headEnd type="none" w="med" len="med"/>
                  <a:tailEnd type="arrow" w="med" len="med"/>
                </a:ln>
              </p:spPr>
            </p:sp>
            <p:sp>
              <p:nvSpPr>
                <p:cNvPr id="61515" name="直接连接符 431181"/>
                <p:cNvSpPr/>
                <p:nvPr/>
              </p:nvSpPr>
              <p:spPr>
                <a:xfrm flipV="1">
                  <a:off x="3900" y="10905"/>
                  <a:ext cx="0" cy="255"/>
                </a:xfrm>
                <a:prstGeom prst="line">
                  <a:avLst/>
                </a:prstGeom>
                <a:ln w="9525" cap="flat" cmpd="sng">
                  <a:solidFill>
                    <a:srgbClr val="000000"/>
                  </a:solidFill>
                  <a:prstDash val="solid"/>
                  <a:round/>
                  <a:headEnd type="none" w="med" len="med"/>
                  <a:tailEnd type="arrow" w="med" len="med"/>
                </a:ln>
              </p:spPr>
            </p:sp>
            <p:sp>
              <p:nvSpPr>
                <p:cNvPr id="61516" name="直接连接符 431182"/>
                <p:cNvSpPr/>
                <p:nvPr/>
              </p:nvSpPr>
              <p:spPr>
                <a:xfrm>
                  <a:off x="3900" y="10905"/>
                  <a:ext cx="315" cy="0"/>
                </a:xfrm>
                <a:prstGeom prst="line">
                  <a:avLst/>
                </a:prstGeom>
                <a:ln w="9525" cap="flat" cmpd="sng">
                  <a:solidFill>
                    <a:srgbClr val="000000"/>
                  </a:solidFill>
                  <a:prstDash val="solid"/>
                  <a:round/>
                  <a:headEnd type="none" w="med" len="med"/>
                  <a:tailEnd type="none" w="med" len="med"/>
                </a:ln>
              </p:spPr>
            </p:sp>
            <p:sp>
              <p:nvSpPr>
                <p:cNvPr id="61517" name="直接连接符 431183"/>
                <p:cNvSpPr/>
                <p:nvPr/>
              </p:nvSpPr>
              <p:spPr>
                <a:xfrm flipV="1">
                  <a:off x="4215" y="10605"/>
                  <a:ext cx="0" cy="300"/>
                </a:xfrm>
                <a:prstGeom prst="line">
                  <a:avLst/>
                </a:prstGeom>
                <a:ln w="9525" cap="flat" cmpd="sng">
                  <a:solidFill>
                    <a:srgbClr val="000000"/>
                  </a:solidFill>
                  <a:prstDash val="solid"/>
                  <a:round/>
                  <a:headEnd type="none" w="med" len="med"/>
                  <a:tailEnd type="arrow" w="med" len="med"/>
                </a:ln>
              </p:spPr>
            </p:sp>
            <p:sp>
              <p:nvSpPr>
                <p:cNvPr id="61518" name="直接连接符 431184"/>
                <p:cNvSpPr/>
                <p:nvPr/>
              </p:nvSpPr>
              <p:spPr>
                <a:xfrm flipH="1">
                  <a:off x="3900" y="10605"/>
                  <a:ext cx="315" cy="0"/>
                </a:xfrm>
                <a:prstGeom prst="line">
                  <a:avLst/>
                </a:prstGeom>
                <a:ln w="9525" cap="flat" cmpd="sng">
                  <a:solidFill>
                    <a:srgbClr val="000000"/>
                  </a:solidFill>
                  <a:prstDash val="solid"/>
                  <a:round/>
                  <a:headEnd type="none" w="med" len="med"/>
                  <a:tailEnd type="arrow" w="med" len="med"/>
                </a:ln>
              </p:spPr>
            </p:sp>
            <p:sp>
              <p:nvSpPr>
                <p:cNvPr id="61519" name="直接连接符 431185"/>
                <p:cNvSpPr/>
                <p:nvPr/>
              </p:nvSpPr>
              <p:spPr>
                <a:xfrm flipV="1">
                  <a:off x="3918" y="10388"/>
                  <a:ext cx="0" cy="227"/>
                </a:xfrm>
                <a:prstGeom prst="line">
                  <a:avLst/>
                </a:prstGeom>
                <a:ln w="9525" cap="flat" cmpd="sng">
                  <a:solidFill>
                    <a:srgbClr val="000000"/>
                  </a:solidFill>
                  <a:prstDash val="solid"/>
                  <a:round/>
                  <a:headEnd type="none" w="med" len="med"/>
                  <a:tailEnd type="arrow" w="med" len="med"/>
                </a:ln>
              </p:spPr>
            </p:sp>
            <p:sp>
              <p:nvSpPr>
                <p:cNvPr id="61520" name="直接连接符 431186"/>
                <p:cNvSpPr/>
                <p:nvPr/>
              </p:nvSpPr>
              <p:spPr>
                <a:xfrm flipH="1">
                  <a:off x="3525" y="10395"/>
                  <a:ext cx="375" cy="0"/>
                </a:xfrm>
                <a:prstGeom prst="line">
                  <a:avLst/>
                </a:prstGeom>
                <a:ln w="9525" cap="flat" cmpd="sng">
                  <a:solidFill>
                    <a:srgbClr val="000000"/>
                  </a:solidFill>
                  <a:prstDash val="solid"/>
                  <a:round/>
                  <a:headEnd type="none" w="med" len="med"/>
                  <a:tailEnd type="arrow" w="med" len="med"/>
                </a:ln>
              </p:spPr>
            </p:sp>
            <p:sp>
              <p:nvSpPr>
                <p:cNvPr id="61521" name="直接连接符 431187"/>
                <p:cNvSpPr/>
                <p:nvPr/>
              </p:nvSpPr>
              <p:spPr>
                <a:xfrm>
                  <a:off x="3525" y="10395"/>
                  <a:ext cx="0" cy="210"/>
                </a:xfrm>
                <a:prstGeom prst="line">
                  <a:avLst/>
                </a:prstGeom>
                <a:ln w="9525" cap="flat" cmpd="sng">
                  <a:solidFill>
                    <a:srgbClr val="000000"/>
                  </a:solidFill>
                  <a:prstDash val="solid"/>
                  <a:round/>
                  <a:headEnd type="none" w="med" len="med"/>
                  <a:tailEnd type="arrow" w="med" len="med"/>
                </a:ln>
              </p:spPr>
            </p:sp>
            <p:sp>
              <p:nvSpPr>
                <p:cNvPr id="61522" name="直接连接符 431188"/>
                <p:cNvSpPr/>
                <p:nvPr/>
              </p:nvSpPr>
              <p:spPr>
                <a:xfrm>
                  <a:off x="3525" y="10605"/>
                  <a:ext cx="330" cy="0"/>
                </a:xfrm>
                <a:prstGeom prst="line">
                  <a:avLst/>
                </a:prstGeom>
                <a:ln w="9525" cap="flat" cmpd="sng">
                  <a:solidFill>
                    <a:srgbClr val="000000"/>
                  </a:solidFill>
                  <a:prstDash val="solid"/>
                  <a:round/>
                  <a:headEnd type="none" w="med" len="med"/>
                  <a:tailEnd type="arrow" w="med" len="med"/>
                </a:ln>
              </p:spPr>
            </p:sp>
            <p:sp>
              <p:nvSpPr>
                <p:cNvPr id="61523" name="直接连接符 431189"/>
                <p:cNvSpPr/>
                <p:nvPr/>
              </p:nvSpPr>
              <p:spPr>
                <a:xfrm>
                  <a:off x="3855" y="10605"/>
                  <a:ext cx="0" cy="225"/>
                </a:xfrm>
                <a:prstGeom prst="line">
                  <a:avLst/>
                </a:prstGeom>
                <a:ln w="9525" cap="flat" cmpd="sng">
                  <a:solidFill>
                    <a:srgbClr val="000000"/>
                  </a:solidFill>
                  <a:prstDash val="solid"/>
                  <a:round/>
                  <a:headEnd type="none" w="med" len="med"/>
                  <a:tailEnd type="arrow" w="med" len="med"/>
                </a:ln>
              </p:spPr>
            </p:sp>
            <p:sp>
              <p:nvSpPr>
                <p:cNvPr id="61524" name="直接连接符 431190"/>
                <p:cNvSpPr/>
                <p:nvPr/>
              </p:nvSpPr>
              <p:spPr>
                <a:xfrm flipH="1">
                  <a:off x="3525" y="10830"/>
                  <a:ext cx="330" cy="0"/>
                </a:xfrm>
                <a:prstGeom prst="line">
                  <a:avLst/>
                </a:prstGeom>
                <a:ln w="9525" cap="flat" cmpd="sng">
                  <a:solidFill>
                    <a:srgbClr val="000000"/>
                  </a:solidFill>
                  <a:prstDash val="solid"/>
                  <a:round/>
                  <a:headEnd type="none" w="med" len="med"/>
                  <a:tailEnd type="arrow" w="med" len="med"/>
                </a:ln>
              </p:spPr>
            </p:sp>
            <p:sp>
              <p:nvSpPr>
                <p:cNvPr id="61525" name="直接连接符 431191"/>
                <p:cNvSpPr/>
                <p:nvPr/>
              </p:nvSpPr>
              <p:spPr>
                <a:xfrm flipV="1">
                  <a:off x="3525" y="10695"/>
                  <a:ext cx="0" cy="135"/>
                </a:xfrm>
                <a:prstGeom prst="line">
                  <a:avLst/>
                </a:prstGeom>
                <a:ln w="9525" cap="flat" cmpd="sng">
                  <a:solidFill>
                    <a:srgbClr val="000000"/>
                  </a:solidFill>
                  <a:prstDash val="solid"/>
                  <a:round/>
                  <a:headEnd type="none" w="med" len="med"/>
                  <a:tailEnd type="none" w="med" len="med"/>
                </a:ln>
              </p:spPr>
            </p:sp>
            <p:sp>
              <p:nvSpPr>
                <p:cNvPr id="61526" name="直接连接符 431192"/>
                <p:cNvSpPr/>
                <p:nvPr/>
              </p:nvSpPr>
              <p:spPr>
                <a:xfrm flipH="1">
                  <a:off x="3210" y="10695"/>
                  <a:ext cx="315" cy="0"/>
                </a:xfrm>
                <a:prstGeom prst="line">
                  <a:avLst/>
                </a:prstGeom>
                <a:ln w="9525" cap="flat" cmpd="sng">
                  <a:solidFill>
                    <a:srgbClr val="000000"/>
                  </a:solidFill>
                  <a:prstDash val="solid"/>
                  <a:round/>
                  <a:headEnd type="none" w="med" len="med"/>
                  <a:tailEnd type="none" w="med" len="med"/>
                </a:ln>
              </p:spPr>
            </p:sp>
            <p:sp>
              <p:nvSpPr>
                <p:cNvPr id="61527" name="直接连接符 431193"/>
                <p:cNvSpPr/>
                <p:nvPr/>
              </p:nvSpPr>
              <p:spPr>
                <a:xfrm>
                  <a:off x="3210" y="10710"/>
                  <a:ext cx="0" cy="285"/>
                </a:xfrm>
                <a:prstGeom prst="line">
                  <a:avLst/>
                </a:prstGeom>
                <a:ln w="9525" cap="flat" cmpd="sng">
                  <a:solidFill>
                    <a:srgbClr val="000000"/>
                  </a:solidFill>
                  <a:prstDash val="solid"/>
                  <a:round/>
                  <a:headEnd type="none" w="med" len="med"/>
                  <a:tailEnd type="arrow" w="med" len="med"/>
                </a:ln>
              </p:spPr>
            </p:sp>
            <p:sp>
              <p:nvSpPr>
                <p:cNvPr id="61528" name="直接连接符 431194"/>
                <p:cNvSpPr/>
                <p:nvPr/>
              </p:nvSpPr>
              <p:spPr>
                <a:xfrm>
                  <a:off x="3210" y="10995"/>
                  <a:ext cx="315" cy="0"/>
                </a:xfrm>
                <a:prstGeom prst="line">
                  <a:avLst/>
                </a:prstGeom>
                <a:ln w="9525" cap="flat" cmpd="sng">
                  <a:solidFill>
                    <a:srgbClr val="000000"/>
                  </a:solidFill>
                  <a:prstDash val="solid"/>
                  <a:round/>
                  <a:headEnd type="none" w="med" len="med"/>
                  <a:tailEnd type="arrow" w="med" len="med"/>
                </a:ln>
              </p:spPr>
            </p:sp>
            <p:sp>
              <p:nvSpPr>
                <p:cNvPr id="61529" name="直接连接符 431195"/>
                <p:cNvSpPr/>
                <p:nvPr/>
              </p:nvSpPr>
              <p:spPr>
                <a:xfrm>
                  <a:off x="3510" y="11010"/>
                  <a:ext cx="0" cy="225"/>
                </a:xfrm>
                <a:prstGeom prst="line">
                  <a:avLst/>
                </a:prstGeom>
                <a:ln w="9525" cap="flat" cmpd="sng">
                  <a:solidFill>
                    <a:srgbClr val="000000"/>
                  </a:solidFill>
                  <a:prstDash val="solid"/>
                  <a:round/>
                  <a:headEnd type="none" w="med" len="med"/>
                  <a:tailEnd type="arrow" w="med" len="med"/>
                </a:ln>
              </p:spPr>
            </p:sp>
            <p:sp>
              <p:nvSpPr>
                <p:cNvPr id="61530" name="直接连接符 431196"/>
                <p:cNvSpPr/>
                <p:nvPr/>
              </p:nvSpPr>
              <p:spPr>
                <a:xfrm flipH="1">
                  <a:off x="3120" y="11235"/>
                  <a:ext cx="390" cy="0"/>
                </a:xfrm>
                <a:prstGeom prst="line">
                  <a:avLst/>
                </a:prstGeom>
                <a:ln w="9525" cap="flat" cmpd="sng">
                  <a:solidFill>
                    <a:srgbClr val="000000"/>
                  </a:solidFill>
                  <a:prstDash val="solid"/>
                  <a:round/>
                  <a:headEnd type="none" w="med" len="med"/>
                  <a:tailEnd type="arrow" w="med" len="med"/>
                </a:ln>
              </p:spPr>
            </p:sp>
            <p:sp>
              <p:nvSpPr>
                <p:cNvPr id="61531" name="直接连接符 431197"/>
                <p:cNvSpPr/>
                <p:nvPr/>
              </p:nvSpPr>
              <p:spPr>
                <a:xfrm flipV="1">
                  <a:off x="3120" y="10905"/>
                  <a:ext cx="0" cy="330"/>
                </a:xfrm>
                <a:prstGeom prst="line">
                  <a:avLst/>
                </a:prstGeom>
                <a:ln w="9525" cap="flat" cmpd="sng">
                  <a:solidFill>
                    <a:srgbClr val="000000"/>
                  </a:solidFill>
                  <a:prstDash val="solid"/>
                  <a:round/>
                  <a:headEnd type="none" w="med" len="med"/>
                  <a:tailEnd type="arrow" w="med" len="med"/>
                </a:ln>
              </p:spPr>
            </p:sp>
            <p:sp>
              <p:nvSpPr>
                <p:cNvPr id="61532" name="直接连接符 431198"/>
                <p:cNvSpPr/>
                <p:nvPr/>
              </p:nvSpPr>
              <p:spPr>
                <a:xfrm flipH="1">
                  <a:off x="2805" y="10905"/>
                  <a:ext cx="315" cy="0"/>
                </a:xfrm>
                <a:prstGeom prst="line">
                  <a:avLst/>
                </a:prstGeom>
                <a:ln w="9525" cap="flat" cmpd="sng">
                  <a:solidFill>
                    <a:srgbClr val="000000"/>
                  </a:solidFill>
                  <a:prstDash val="solid"/>
                  <a:round/>
                  <a:headEnd type="none" w="med" len="med"/>
                  <a:tailEnd type="arrow" w="med" len="med"/>
                </a:ln>
              </p:spPr>
            </p:sp>
            <p:sp>
              <p:nvSpPr>
                <p:cNvPr id="61533" name="直接连接符 431199"/>
                <p:cNvSpPr/>
                <p:nvPr/>
              </p:nvSpPr>
              <p:spPr>
                <a:xfrm flipV="1">
                  <a:off x="2805" y="10605"/>
                  <a:ext cx="0" cy="300"/>
                </a:xfrm>
                <a:prstGeom prst="line">
                  <a:avLst/>
                </a:prstGeom>
                <a:ln w="9525" cap="flat" cmpd="sng">
                  <a:solidFill>
                    <a:srgbClr val="000000"/>
                  </a:solidFill>
                  <a:prstDash val="solid"/>
                  <a:round/>
                  <a:headEnd type="none" w="med" len="med"/>
                  <a:tailEnd type="arrow" w="med" len="med"/>
                </a:ln>
              </p:spPr>
            </p:sp>
            <p:sp>
              <p:nvSpPr>
                <p:cNvPr id="61534" name="直接连接符 431200"/>
                <p:cNvSpPr/>
                <p:nvPr/>
              </p:nvSpPr>
              <p:spPr>
                <a:xfrm>
                  <a:off x="2805" y="10635"/>
                  <a:ext cx="315" cy="0"/>
                </a:xfrm>
                <a:prstGeom prst="line">
                  <a:avLst/>
                </a:prstGeom>
                <a:ln w="9525" cap="flat" cmpd="sng">
                  <a:solidFill>
                    <a:srgbClr val="000000"/>
                  </a:solidFill>
                  <a:prstDash val="solid"/>
                  <a:round/>
                  <a:headEnd type="none" w="med" len="med"/>
                  <a:tailEnd type="none" w="med" len="med"/>
                </a:ln>
              </p:spPr>
            </p:sp>
            <p:sp>
              <p:nvSpPr>
                <p:cNvPr id="61535" name="直接连接符 431201"/>
                <p:cNvSpPr/>
                <p:nvPr/>
              </p:nvSpPr>
              <p:spPr>
                <a:xfrm flipV="1">
                  <a:off x="3120" y="10395"/>
                  <a:ext cx="0" cy="240"/>
                </a:xfrm>
                <a:prstGeom prst="line">
                  <a:avLst/>
                </a:prstGeom>
                <a:ln w="9525" cap="flat" cmpd="sng">
                  <a:solidFill>
                    <a:srgbClr val="000000"/>
                  </a:solidFill>
                  <a:prstDash val="solid"/>
                  <a:round/>
                  <a:headEnd type="none" w="med" len="med"/>
                  <a:tailEnd type="arrow" w="med" len="med"/>
                </a:ln>
              </p:spPr>
            </p:sp>
            <p:sp>
              <p:nvSpPr>
                <p:cNvPr id="61536" name="直接连接符 431202"/>
                <p:cNvSpPr/>
                <p:nvPr/>
              </p:nvSpPr>
              <p:spPr>
                <a:xfrm flipH="1">
                  <a:off x="2805" y="10395"/>
                  <a:ext cx="315" cy="0"/>
                </a:xfrm>
                <a:prstGeom prst="line">
                  <a:avLst/>
                </a:prstGeom>
                <a:ln w="9525" cap="flat" cmpd="sng">
                  <a:solidFill>
                    <a:srgbClr val="000000"/>
                  </a:solidFill>
                  <a:prstDash val="solid"/>
                  <a:round/>
                  <a:headEnd type="none" w="med" len="med"/>
                  <a:tailEnd type="arrow" w="med" len="med"/>
                </a:ln>
              </p:spPr>
            </p:sp>
            <p:sp>
              <p:nvSpPr>
                <p:cNvPr id="61537" name="直接连接符 431203"/>
                <p:cNvSpPr/>
                <p:nvPr/>
              </p:nvSpPr>
              <p:spPr>
                <a:xfrm flipV="1">
                  <a:off x="2805" y="10170"/>
                  <a:ext cx="0" cy="225"/>
                </a:xfrm>
                <a:prstGeom prst="line">
                  <a:avLst/>
                </a:prstGeom>
                <a:ln w="9525" cap="flat" cmpd="sng">
                  <a:solidFill>
                    <a:srgbClr val="000000"/>
                  </a:solidFill>
                  <a:prstDash val="solid"/>
                  <a:round/>
                  <a:headEnd type="none" w="med" len="med"/>
                  <a:tailEnd type="arrow" w="med" len="med"/>
                </a:ln>
              </p:spPr>
            </p:sp>
            <p:sp>
              <p:nvSpPr>
                <p:cNvPr id="61538" name="直接连接符 431204"/>
                <p:cNvSpPr/>
                <p:nvPr/>
              </p:nvSpPr>
              <p:spPr>
                <a:xfrm>
                  <a:off x="2805" y="10170"/>
                  <a:ext cx="315" cy="0"/>
                </a:xfrm>
                <a:prstGeom prst="line">
                  <a:avLst/>
                </a:prstGeom>
                <a:ln w="9525" cap="flat" cmpd="sng">
                  <a:solidFill>
                    <a:srgbClr val="000000"/>
                  </a:solidFill>
                  <a:prstDash val="solid"/>
                  <a:round/>
                  <a:headEnd type="none" w="med" len="med"/>
                  <a:tailEnd type="none" w="med" len="med"/>
                </a:ln>
              </p:spPr>
            </p:sp>
            <p:sp>
              <p:nvSpPr>
                <p:cNvPr id="61539" name="直接连接符 431205"/>
                <p:cNvSpPr/>
                <p:nvPr/>
              </p:nvSpPr>
              <p:spPr>
                <a:xfrm flipV="1">
                  <a:off x="3120" y="9855"/>
                  <a:ext cx="0" cy="315"/>
                </a:xfrm>
                <a:prstGeom prst="line">
                  <a:avLst/>
                </a:prstGeom>
                <a:ln w="9525" cap="flat" cmpd="sng">
                  <a:solidFill>
                    <a:srgbClr val="000000"/>
                  </a:solidFill>
                  <a:prstDash val="solid"/>
                  <a:round/>
                  <a:headEnd type="none" w="med" len="med"/>
                  <a:tailEnd type="arrow" w="med" len="med"/>
                </a:ln>
              </p:spPr>
            </p:sp>
            <p:sp>
              <p:nvSpPr>
                <p:cNvPr id="61540" name="直接连接符 431206"/>
                <p:cNvSpPr/>
                <p:nvPr/>
              </p:nvSpPr>
              <p:spPr>
                <a:xfrm>
                  <a:off x="3120" y="9855"/>
                  <a:ext cx="315" cy="0"/>
                </a:xfrm>
                <a:prstGeom prst="line">
                  <a:avLst/>
                </a:prstGeom>
                <a:ln w="9525" cap="flat" cmpd="sng">
                  <a:solidFill>
                    <a:srgbClr val="000000"/>
                  </a:solidFill>
                  <a:prstDash val="solid"/>
                  <a:round/>
                  <a:headEnd type="none" w="med" len="med"/>
                  <a:tailEnd type="arrow" w="med" len="med"/>
                </a:ln>
              </p:spPr>
            </p:sp>
            <p:sp>
              <p:nvSpPr>
                <p:cNvPr id="61541" name="直接连接符 431207"/>
                <p:cNvSpPr/>
                <p:nvPr/>
              </p:nvSpPr>
              <p:spPr>
                <a:xfrm flipV="1">
                  <a:off x="3435" y="9525"/>
                  <a:ext cx="0" cy="330"/>
                </a:xfrm>
                <a:prstGeom prst="line">
                  <a:avLst/>
                </a:prstGeom>
                <a:ln w="9525" cap="flat" cmpd="sng">
                  <a:solidFill>
                    <a:srgbClr val="000000"/>
                  </a:solidFill>
                  <a:prstDash val="solid"/>
                  <a:round/>
                  <a:headEnd type="none" w="med" len="med"/>
                  <a:tailEnd type="none" w="med" len="med"/>
                </a:ln>
              </p:spPr>
            </p:sp>
            <p:sp>
              <p:nvSpPr>
                <p:cNvPr id="61542" name="直接连接符 431208"/>
                <p:cNvSpPr/>
                <p:nvPr/>
              </p:nvSpPr>
              <p:spPr>
                <a:xfrm>
                  <a:off x="3435" y="9525"/>
                  <a:ext cx="285" cy="0"/>
                </a:xfrm>
                <a:prstGeom prst="line">
                  <a:avLst/>
                </a:prstGeom>
                <a:ln w="9525" cap="flat" cmpd="sng">
                  <a:solidFill>
                    <a:srgbClr val="000000"/>
                  </a:solidFill>
                  <a:prstDash val="solid"/>
                  <a:round/>
                  <a:headEnd type="none" w="med" len="med"/>
                  <a:tailEnd type="arrow" w="med" len="med"/>
                </a:ln>
              </p:spPr>
            </p:sp>
            <p:sp>
              <p:nvSpPr>
                <p:cNvPr id="61543" name="直接连接符 431209"/>
                <p:cNvSpPr/>
                <p:nvPr/>
              </p:nvSpPr>
              <p:spPr>
                <a:xfrm flipV="1">
                  <a:off x="3720" y="9296"/>
                  <a:ext cx="0" cy="227"/>
                </a:xfrm>
                <a:prstGeom prst="line">
                  <a:avLst/>
                </a:prstGeom>
                <a:ln w="9525" cap="flat" cmpd="sng">
                  <a:solidFill>
                    <a:srgbClr val="000000"/>
                  </a:solidFill>
                  <a:prstDash val="solid"/>
                  <a:round/>
                  <a:headEnd type="none" w="med" len="med"/>
                  <a:tailEnd type="arrow" w="med" len="med"/>
                </a:ln>
              </p:spPr>
            </p:sp>
            <p:sp>
              <p:nvSpPr>
                <p:cNvPr id="61544" name="直接连接符 431210"/>
                <p:cNvSpPr/>
                <p:nvPr/>
              </p:nvSpPr>
              <p:spPr>
                <a:xfrm flipH="1">
                  <a:off x="3362" y="9325"/>
                  <a:ext cx="357" cy="0"/>
                </a:xfrm>
                <a:prstGeom prst="line">
                  <a:avLst/>
                </a:prstGeom>
                <a:ln w="9525" cap="flat" cmpd="sng">
                  <a:solidFill>
                    <a:srgbClr val="000000"/>
                  </a:solidFill>
                  <a:prstDash val="solid"/>
                  <a:round/>
                  <a:headEnd type="none" w="med" len="med"/>
                  <a:tailEnd type="none" w="med" len="med"/>
                </a:ln>
              </p:spPr>
            </p:sp>
            <p:sp>
              <p:nvSpPr>
                <p:cNvPr id="61545" name="直接连接符 431211"/>
                <p:cNvSpPr/>
                <p:nvPr/>
              </p:nvSpPr>
              <p:spPr>
                <a:xfrm>
                  <a:off x="3362" y="9325"/>
                  <a:ext cx="0" cy="210"/>
                </a:xfrm>
                <a:prstGeom prst="line">
                  <a:avLst/>
                </a:prstGeom>
                <a:ln w="9525" cap="flat" cmpd="sng">
                  <a:solidFill>
                    <a:srgbClr val="000000"/>
                  </a:solidFill>
                  <a:prstDash val="solid"/>
                  <a:round/>
                  <a:headEnd type="none" w="med" len="med"/>
                  <a:tailEnd type="none" w="med" len="med"/>
                </a:ln>
              </p:spPr>
            </p:sp>
            <p:sp>
              <p:nvSpPr>
                <p:cNvPr id="61546" name="直接连接符 431212"/>
                <p:cNvSpPr/>
                <p:nvPr/>
              </p:nvSpPr>
              <p:spPr>
                <a:xfrm flipH="1" flipV="1">
                  <a:off x="2985" y="9523"/>
                  <a:ext cx="377" cy="2"/>
                </a:xfrm>
                <a:prstGeom prst="line">
                  <a:avLst/>
                </a:prstGeom>
                <a:ln w="9525" cap="flat" cmpd="sng">
                  <a:solidFill>
                    <a:srgbClr val="000000"/>
                  </a:solidFill>
                  <a:prstDash val="solid"/>
                  <a:round/>
                  <a:headEnd type="none" w="med" len="med"/>
                  <a:tailEnd type="arrow" w="med" len="med"/>
                </a:ln>
              </p:spPr>
            </p:sp>
            <p:sp>
              <p:nvSpPr>
                <p:cNvPr id="61547" name="直接连接符 431213"/>
                <p:cNvSpPr/>
                <p:nvPr/>
              </p:nvSpPr>
              <p:spPr>
                <a:xfrm flipV="1">
                  <a:off x="2985" y="9225"/>
                  <a:ext cx="0" cy="298"/>
                </a:xfrm>
                <a:prstGeom prst="line">
                  <a:avLst/>
                </a:prstGeom>
                <a:ln w="9525" cap="flat" cmpd="sng">
                  <a:solidFill>
                    <a:srgbClr val="000000"/>
                  </a:solidFill>
                  <a:prstDash val="solid"/>
                  <a:round/>
                  <a:headEnd type="none" w="med" len="med"/>
                  <a:tailEnd type="arrow" w="med" len="med"/>
                </a:ln>
              </p:spPr>
            </p:sp>
            <p:sp>
              <p:nvSpPr>
                <p:cNvPr id="61548" name="文本框 431214"/>
                <p:cNvSpPr txBox="1"/>
                <p:nvPr/>
              </p:nvSpPr>
              <p:spPr>
                <a:xfrm>
                  <a:off x="2475" y="8535"/>
                  <a:ext cx="690" cy="420"/>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起点</a:t>
                  </a:r>
                  <a:endParaRPr lang="zh-CN" altLang="en-US" sz="1325" b="1" dirty="0">
                    <a:latin typeface="Tahoma" panose="020B0604030504040204" pitchFamily="34" charset="0"/>
                    <a:ea typeface="宋体" panose="02010600030101010101" pitchFamily="2" charset="-122"/>
                  </a:endParaRPr>
                </a:p>
              </p:txBody>
            </p:sp>
            <p:sp>
              <p:nvSpPr>
                <p:cNvPr id="61549" name="直接连接符 431215"/>
                <p:cNvSpPr/>
                <p:nvPr/>
              </p:nvSpPr>
              <p:spPr>
                <a:xfrm flipH="1" flipV="1">
                  <a:off x="2805" y="8910"/>
                  <a:ext cx="180" cy="312"/>
                </a:xfrm>
                <a:prstGeom prst="line">
                  <a:avLst/>
                </a:prstGeom>
                <a:ln w="9525" cap="flat" cmpd="sng">
                  <a:solidFill>
                    <a:srgbClr val="000000"/>
                  </a:solidFill>
                  <a:prstDash val="solid"/>
                  <a:round/>
                  <a:headEnd type="arrow" w="med" len="med"/>
                  <a:tailEnd type="none" w="med" len="med"/>
                </a:ln>
              </p:spPr>
            </p:sp>
            <p:sp>
              <p:nvSpPr>
                <p:cNvPr id="61550" name="文本框 431216"/>
                <p:cNvSpPr txBox="1"/>
                <p:nvPr/>
              </p:nvSpPr>
              <p:spPr>
                <a:xfrm>
                  <a:off x="2415" y="9628"/>
                  <a:ext cx="435" cy="422"/>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白</a:t>
                  </a:r>
                  <a:endParaRPr lang="zh-CN" altLang="en-US" sz="1325" b="1" dirty="0">
                    <a:latin typeface="Tahoma" panose="020B0604030504040204" pitchFamily="34" charset="0"/>
                    <a:ea typeface="宋体" panose="02010600030101010101" pitchFamily="2" charset="-122"/>
                  </a:endParaRPr>
                </a:p>
              </p:txBody>
            </p:sp>
            <p:sp>
              <p:nvSpPr>
                <p:cNvPr id="61551" name="直接连接符 431217"/>
                <p:cNvSpPr/>
                <p:nvPr/>
              </p:nvSpPr>
              <p:spPr>
                <a:xfrm>
                  <a:off x="2805" y="11085"/>
                  <a:ext cx="0" cy="255"/>
                </a:xfrm>
                <a:prstGeom prst="line">
                  <a:avLst/>
                </a:prstGeom>
                <a:ln w="12700" cap="flat" cmpd="sng">
                  <a:solidFill>
                    <a:srgbClr val="000000"/>
                  </a:solidFill>
                  <a:prstDash val="solid"/>
                  <a:round/>
                  <a:headEnd type="none" w="med" len="med"/>
                  <a:tailEnd type="none" w="med" len="med"/>
                </a:ln>
              </p:spPr>
            </p:sp>
            <p:sp>
              <p:nvSpPr>
                <p:cNvPr id="61552" name="直接连接符 431218"/>
                <p:cNvSpPr/>
                <p:nvPr/>
              </p:nvSpPr>
              <p:spPr>
                <a:xfrm>
                  <a:off x="2805" y="11340"/>
                  <a:ext cx="180" cy="0"/>
                </a:xfrm>
                <a:prstGeom prst="line">
                  <a:avLst/>
                </a:prstGeom>
                <a:ln w="12700" cap="flat" cmpd="sng">
                  <a:solidFill>
                    <a:srgbClr val="000000"/>
                  </a:solidFill>
                  <a:prstDash val="solid"/>
                  <a:round/>
                  <a:headEnd type="none" w="med" len="med"/>
                  <a:tailEnd type="none" w="med" len="med"/>
                </a:ln>
              </p:spPr>
            </p:sp>
            <p:sp>
              <p:nvSpPr>
                <p:cNvPr id="61553" name="直接连接符 431219"/>
                <p:cNvSpPr/>
                <p:nvPr/>
              </p:nvSpPr>
              <p:spPr>
                <a:xfrm>
                  <a:off x="5190" y="9222"/>
                  <a:ext cx="0" cy="183"/>
                </a:xfrm>
                <a:prstGeom prst="line">
                  <a:avLst/>
                </a:prstGeom>
                <a:ln w="9525" cap="flat" cmpd="sng">
                  <a:solidFill>
                    <a:srgbClr val="000000"/>
                  </a:solidFill>
                  <a:prstDash val="solid"/>
                  <a:round/>
                  <a:headEnd type="none" w="med" len="med"/>
                  <a:tailEnd type="none" w="med" len="med"/>
                </a:ln>
              </p:spPr>
            </p:sp>
            <p:sp>
              <p:nvSpPr>
                <p:cNvPr id="61554" name="直接连接符 431220"/>
                <p:cNvSpPr/>
                <p:nvPr/>
              </p:nvSpPr>
              <p:spPr>
                <a:xfrm>
                  <a:off x="5190" y="9222"/>
                  <a:ext cx="285" cy="3"/>
                </a:xfrm>
                <a:prstGeom prst="line">
                  <a:avLst/>
                </a:prstGeom>
                <a:ln w="9525" cap="flat" cmpd="sng">
                  <a:solidFill>
                    <a:srgbClr val="000000"/>
                  </a:solidFill>
                  <a:prstDash val="solid"/>
                  <a:round/>
                  <a:headEnd type="none" w="med" len="med"/>
                  <a:tailEnd type="arrow" w="med" len="med"/>
                </a:ln>
              </p:spPr>
            </p:sp>
          </p:grpSp>
        </p:grpSp>
        <p:grpSp>
          <p:nvGrpSpPr>
            <p:cNvPr id="61555" name="组合 431221"/>
            <p:cNvGrpSpPr/>
            <p:nvPr/>
          </p:nvGrpSpPr>
          <p:grpSpPr>
            <a:xfrm>
              <a:off x="10135" y="7406"/>
              <a:ext cx="4284" cy="4281"/>
              <a:chOff x="6195" y="8115"/>
              <a:chExt cx="3435" cy="3465"/>
            </a:xfrm>
          </p:grpSpPr>
          <p:sp>
            <p:nvSpPr>
              <p:cNvPr id="61556" name="直接连接符 431222"/>
              <p:cNvSpPr/>
              <p:nvPr/>
            </p:nvSpPr>
            <p:spPr>
              <a:xfrm>
                <a:off x="6195" y="8115"/>
                <a:ext cx="3435" cy="15"/>
              </a:xfrm>
              <a:prstGeom prst="line">
                <a:avLst/>
              </a:prstGeom>
              <a:ln w="9525" cap="flat" cmpd="sng">
                <a:solidFill>
                  <a:srgbClr val="000000"/>
                </a:solidFill>
                <a:prstDash val="dash"/>
                <a:round/>
                <a:headEnd type="none" w="med" len="med"/>
                <a:tailEnd type="none" w="med" len="med"/>
              </a:ln>
            </p:spPr>
          </p:sp>
          <p:sp>
            <p:nvSpPr>
              <p:cNvPr id="61557" name="直接连接符 431223"/>
              <p:cNvSpPr/>
              <p:nvPr/>
            </p:nvSpPr>
            <p:spPr>
              <a:xfrm>
                <a:off x="9630" y="8130"/>
                <a:ext cx="0" cy="3450"/>
              </a:xfrm>
              <a:prstGeom prst="line">
                <a:avLst/>
              </a:prstGeom>
              <a:ln w="9525" cap="flat" cmpd="sng">
                <a:solidFill>
                  <a:srgbClr val="000000"/>
                </a:solidFill>
                <a:prstDash val="dash"/>
                <a:round/>
                <a:headEnd type="none" w="med" len="med"/>
                <a:tailEnd type="none" w="med" len="med"/>
              </a:ln>
            </p:spPr>
          </p:sp>
          <p:sp>
            <p:nvSpPr>
              <p:cNvPr id="61558" name="直接连接符 431224"/>
              <p:cNvSpPr/>
              <p:nvPr/>
            </p:nvSpPr>
            <p:spPr>
              <a:xfrm>
                <a:off x="6195" y="8130"/>
                <a:ext cx="0" cy="3450"/>
              </a:xfrm>
              <a:prstGeom prst="line">
                <a:avLst/>
              </a:prstGeom>
              <a:ln w="9525" cap="flat" cmpd="sng">
                <a:solidFill>
                  <a:srgbClr val="000000"/>
                </a:solidFill>
                <a:prstDash val="dash"/>
                <a:round/>
                <a:headEnd type="none" w="med" len="med"/>
                <a:tailEnd type="none" w="med" len="med"/>
              </a:ln>
            </p:spPr>
          </p:sp>
          <p:sp>
            <p:nvSpPr>
              <p:cNvPr id="61559" name="直接连接符 431225"/>
              <p:cNvSpPr/>
              <p:nvPr/>
            </p:nvSpPr>
            <p:spPr>
              <a:xfrm>
                <a:off x="6195" y="11580"/>
                <a:ext cx="3435" cy="0"/>
              </a:xfrm>
              <a:prstGeom prst="line">
                <a:avLst/>
              </a:prstGeom>
              <a:ln w="9525" cap="flat" cmpd="sng">
                <a:solidFill>
                  <a:srgbClr val="000000"/>
                </a:solidFill>
                <a:prstDash val="dash"/>
                <a:round/>
                <a:headEnd type="none" w="med" len="med"/>
                <a:tailEnd type="none" w="med" len="med"/>
              </a:ln>
            </p:spPr>
          </p:sp>
          <p:grpSp>
            <p:nvGrpSpPr>
              <p:cNvPr id="61560" name="组合 431226"/>
              <p:cNvGrpSpPr/>
              <p:nvPr/>
            </p:nvGrpSpPr>
            <p:grpSpPr>
              <a:xfrm>
                <a:off x="6390" y="8490"/>
                <a:ext cx="2850" cy="3000"/>
                <a:chOff x="6390" y="8490"/>
                <a:chExt cx="2850" cy="3000"/>
              </a:xfrm>
            </p:grpSpPr>
            <p:sp>
              <p:nvSpPr>
                <p:cNvPr id="61561" name="直接连接符 431227"/>
                <p:cNvSpPr/>
                <p:nvPr/>
              </p:nvSpPr>
              <p:spPr>
                <a:xfrm>
                  <a:off x="7500" y="8820"/>
                  <a:ext cx="0" cy="270"/>
                </a:xfrm>
                <a:prstGeom prst="line">
                  <a:avLst/>
                </a:prstGeom>
                <a:ln w="12700" cap="flat" cmpd="sng">
                  <a:solidFill>
                    <a:srgbClr val="000000"/>
                  </a:solidFill>
                  <a:prstDash val="solid"/>
                  <a:round/>
                  <a:headEnd type="none" w="med" len="med"/>
                  <a:tailEnd type="none" w="med" len="med"/>
                </a:ln>
              </p:spPr>
            </p:sp>
            <p:sp>
              <p:nvSpPr>
                <p:cNvPr id="61562" name="直接连接符 431228"/>
                <p:cNvSpPr/>
                <p:nvPr/>
              </p:nvSpPr>
              <p:spPr>
                <a:xfrm>
                  <a:off x="7500" y="8820"/>
                  <a:ext cx="345" cy="0"/>
                </a:xfrm>
                <a:prstGeom prst="line">
                  <a:avLst/>
                </a:prstGeom>
                <a:ln w="12700" cap="flat" cmpd="sng">
                  <a:solidFill>
                    <a:srgbClr val="000000"/>
                  </a:solidFill>
                  <a:prstDash val="solid"/>
                  <a:round/>
                  <a:headEnd type="none" w="med" len="med"/>
                  <a:tailEnd type="none" w="med" len="med"/>
                </a:ln>
              </p:spPr>
            </p:sp>
            <p:sp>
              <p:nvSpPr>
                <p:cNvPr id="61563" name="直接连接符 431229"/>
                <p:cNvSpPr/>
                <p:nvPr/>
              </p:nvSpPr>
              <p:spPr>
                <a:xfrm flipV="1">
                  <a:off x="7830" y="8490"/>
                  <a:ext cx="0" cy="330"/>
                </a:xfrm>
                <a:prstGeom prst="line">
                  <a:avLst/>
                </a:prstGeom>
                <a:ln w="12700" cap="flat" cmpd="sng">
                  <a:solidFill>
                    <a:srgbClr val="000000"/>
                  </a:solidFill>
                  <a:prstDash val="solid"/>
                  <a:round/>
                  <a:headEnd type="none" w="med" len="med"/>
                  <a:tailEnd type="none" w="med" len="med"/>
                </a:ln>
              </p:spPr>
            </p:sp>
            <p:sp>
              <p:nvSpPr>
                <p:cNvPr id="61564" name="直接连接符 431230"/>
                <p:cNvSpPr/>
                <p:nvPr/>
              </p:nvSpPr>
              <p:spPr>
                <a:xfrm>
                  <a:off x="7830" y="8490"/>
                  <a:ext cx="465" cy="0"/>
                </a:xfrm>
                <a:prstGeom prst="line">
                  <a:avLst/>
                </a:prstGeom>
                <a:ln w="12700" cap="flat" cmpd="sng">
                  <a:solidFill>
                    <a:srgbClr val="000000"/>
                  </a:solidFill>
                  <a:prstDash val="solid"/>
                  <a:round/>
                  <a:headEnd type="none" w="med" len="med"/>
                  <a:tailEnd type="none" w="med" len="med"/>
                </a:ln>
              </p:spPr>
            </p:sp>
            <p:sp>
              <p:nvSpPr>
                <p:cNvPr id="61565" name="直接连接符 431231"/>
                <p:cNvSpPr/>
                <p:nvPr/>
              </p:nvSpPr>
              <p:spPr>
                <a:xfrm>
                  <a:off x="8295" y="8490"/>
                  <a:ext cx="0" cy="495"/>
                </a:xfrm>
                <a:prstGeom prst="line">
                  <a:avLst/>
                </a:prstGeom>
                <a:ln w="12700" cap="flat" cmpd="sng">
                  <a:solidFill>
                    <a:srgbClr val="000000"/>
                  </a:solidFill>
                  <a:prstDash val="solid"/>
                  <a:round/>
                  <a:headEnd type="none" w="med" len="med"/>
                  <a:tailEnd type="none" w="med" len="med"/>
                </a:ln>
              </p:spPr>
            </p:sp>
            <p:sp>
              <p:nvSpPr>
                <p:cNvPr id="61566" name="直接连接符 431232"/>
                <p:cNvSpPr/>
                <p:nvPr/>
              </p:nvSpPr>
              <p:spPr>
                <a:xfrm>
                  <a:off x="8295" y="8985"/>
                  <a:ext cx="750" cy="0"/>
                </a:xfrm>
                <a:prstGeom prst="line">
                  <a:avLst/>
                </a:prstGeom>
                <a:ln w="12700" cap="flat" cmpd="sng">
                  <a:solidFill>
                    <a:srgbClr val="000000"/>
                  </a:solidFill>
                  <a:prstDash val="solid"/>
                  <a:round/>
                  <a:headEnd type="none" w="med" len="med"/>
                  <a:tailEnd type="none" w="med" len="med"/>
                </a:ln>
              </p:spPr>
            </p:sp>
            <p:sp>
              <p:nvSpPr>
                <p:cNvPr id="61567" name="直接连接符 431233"/>
                <p:cNvSpPr/>
                <p:nvPr/>
              </p:nvSpPr>
              <p:spPr>
                <a:xfrm>
                  <a:off x="9045" y="8985"/>
                  <a:ext cx="0" cy="285"/>
                </a:xfrm>
                <a:prstGeom prst="line">
                  <a:avLst/>
                </a:prstGeom>
                <a:ln w="12700" cap="flat" cmpd="sng">
                  <a:solidFill>
                    <a:srgbClr val="000000"/>
                  </a:solidFill>
                  <a:prstDash val="solid"/>
                  <a:round/>
                  <a:headEnd type="none" w="med" len="med"/>
                  <a:tailEnd type="none" w="med" len="med"/>
                </a:ln>
              </p:spPr>
            </p:sp>
            <p:sp>
              <p:nvSpPr>
                <p:cNvPr id="61568" name="直接连接符 431234"/>
                <p:cNvSpPr/>
                <p:nvPr/>
              </p:nvSpPr>
              <p:spPr>
                <a:xfrm>
                  <a:off x="9045" y="9270"/>
                  <a:ext cx="195" cy="0"/>
                </a:xfrm>
                <a:prstGeom prst="line">
                  <a:avLst/>
                </a:prstGeom>
                <a:ln w="12700" cap="flat" cmpd="sng">
                  <a:solidFill>
                    <a:srgbClr val="000000"/>
                  </a:solidFill>
                  <a:prstDash val="solid"/>
                  <a:round/>
                  <a:headEnd type="none" w="med" len="med"/>
                  <a:tailEnd type="none" w="med" len="med"/>
                </a:ln>
              </p:spPr>
            </p:sp>
            <p:sp>
              <p:nvSpPr>
                <p:cNvPr id="61569" name="直接连接符 431235"/>
                <p:cNvSpPr/>
                <p:nvPr/>
              </p:nvSpPr>
              <p:spPr>
                <a:xfrm>
                  <a:off x="9240" y="9270"/>
                  <a:ext cx="0" cy="480"/>
                </a:xfrm>
                <a:prstGeom prst="line">
                  <a:avLst/>
                </a:prstGeom>
                <a:ln w="12700" cap="flat" cmpd="sng">
                  <a:solidFill>
                    <a:srgbClr val="000000"/>
                  </a:solidFill>
                  <a:prstDash val="solid"/>
                  <a:round/>
                  <a:headEnd type="none" w="med" len="med"/>
                  <a:tailEnd type="none" w="med" len="med"/>
                </a:ln>
              </p:spPr>
            </p:sp>
            <p:sp>
              <p:nvSpPr>
                <p:cNvPr id="61570" name="直接连接符 431236"/>
                <p:cNvSpPr/>
                <p:nvPr/>
              </p:nvSpPr>
              <p:spPr>
                <a:xfrm flipH="1">
                  <a:off x="8880" y="9765"/>
                  <a:ext cx="360" cy="0"/>
                </a:xfrm>
                <a:prstGeom prst="line">
                  <a:avLst/>
                </a:prstGeom>
                <a:ln w="12700" cap="flat" cmpd="sng">
                  <a:solidFill>
                    <a:srgbClr val="000000"/>
                  </a:solidFill>
                  <a:prstDash val="solid"/>
                  <a:round/>
                  <a:headEnd type="none" w="med" len="med"/>
                  <a:tailEnd type="none" w="med" len="med"/>
                </a:ln>
              </p:spPr>
            </p:sp>
            <p:sp>
              <p:nvSpPr>
                <p:cNvPr id="61571" name="直接连接符 431237"/>
                <p:cNvSpPr/>
                <p:nvPr/>
              </p:nvSpPr>
              <p:spPr>
                <a:xfrm>
                  <a:off x="8880" y="9765"/>
                  <a:ext cx="0" cy="555"/>
                </a:xfrm>
                <a:prstGeom prst="line">
                  <a:avLst/>
                </a:prstGeom>
                <a:ln w="12700" cap="flat" cmpd="sng">
                  <a:solidFill>
                    <a:srgbClr val="000000"/>
                  </a:solidFill>
                  <a:prstDash val="solid"/>
                  <a:round/>
                  <a:headEnd type="none" w="med" len="med"/>
                  <a:tailEnd type="none" w="med" len="med"/>
                </a:ln>
              </p:spPr>
            </p:sp>
            <p:sp>
              <p:nvSpPr>
                <p:cNvPr id="61572" name="直接连接符 431238"/>
                <p:cNvSpPr/>
                <p:nvPr/>
              </p:nvSpPr>
              <p:spPr>
                <a:xfrm>
                  <a:off x="8880" y="10320"/>
                  <a:ext cx="285" cy="0"/>
                </a:xfrm>
                <a:prstGeom prst="line">
                  <a:avLst/>
                </a:prstGeom>
                <a:ln w="12700" cap="flat" cmpd="sng">
                  <a:solidFill>
                    <a:srgbClr val="000000"/>
                  </a:solidFill>
                  <a:prstDash val="solid"/>
                  <a:round/>
                  <a:headEnd type="none" w="med" len="med"/>
                  <a:tailEnd type="none" w="med" len="med"/>
                </a:ln>
              </p:spPr>
            </p:sp>
            <p:sp>
              <p:nvSpPr>
                <p:cNvPr id="61573" name="直接连接符 431239"/>
                <p:cNvSpPr/>
                <p:nvPr/>
              </p:nvSpPr>
              <p:spPr>
                <a:xfrm>
                  <a:off x="9165" y="10320"/>
                  <a:ext cx="0" cy="375"/>
                </a:xfrm>
                <a:prstGeom prst="line">
                  <a:avLst/>
                </a:prstGeom>
                <a:ln w="12700" cap="flat" cmpd="sng">
                  <a:solidFill>
                    <a:srgbClr val="000000"/>
                  </a:solidFill>
                  <a:prstDash val="solid"/>
                  <a:round/>
                  <a:headEnd type="none" w="med" len="med"/>
                  <a:tailEnd type="none" w="med" len="med"/>
                </a:ln>
              </p:spPr>
            </p:sp>
            <p:sp>
              <p:nvSpPr>
                <p:cNvPr id="61574" name="直接连接符 431240"/>
                <p:cNvSpPr/>
                <p:nvPr/>
              </p:nvSpPr>
              <p:spPr>
                <a:xfrm flipH="1">
                  <a:off x="8505" y="10695"/>
                  <a:ext cx="660" cy="0"/>
                </a:xfrm>
                <a:prstGeom prst="line">
                  <a:avLst/>
                </a:prstGeom>
                <a:ln w="12700" cap="flat" cmpd="sng">
                  <a:solidFill>
                    <a:srgbClr val="000000"/>
                  </a:solidFill>
                  <a:prstDash val="solid"/>
                  <a:round/>
                  <a:headEnd type="none" w="med" len="med"/>
                  <a:tailEnd type="none" w="med" len="med"/>
                </a:ln>
              </p:spPr>
            </p:sp>
            <p:sp>
              <p:nvSpPr>
                <p:cNvPr id="61575" name="直接连接符 431241"/>
                <p:cNvSpPr/>
                <p:nvPr/>
              </p:nvSpPr>
              <p:spPr>
                <a:xfrm>
                  <a:off x="8505" y="10710"/>
                  <a:ext cx="0" cy="285"/>
                </a:xfrm>
                <a:prstGeom prst="line">
                  <a:avLst/>
                </a:prstGeom>
                <a:ln w="12700" cap="flat" cmpd="sng">
                  <a:solidFill>
                    <a:srgbClr val="000000"/>
                  </a:solidFill>
                  <a:prstDash val="solid"/>
                  <a:round/>
                  <a:headEnd type="none" w="med" len="med"/>
                  <a:tailEnd type="none" w="med" len="med"/>
                </a:ln>
              </p:spPr>
            </p:sp>
            <p:sp>
              <p:nvSpPr>
                <p:cNvPr id="61576" name="直接连接符 431242"/>
                <p:cNvSpPr/>
                <p:nvPr/>
              </p:nvSpPr>
              <p:spPr>
                <a:xfrm flipH="1">
                  <a:off x="8070" y="10995"/>
                  <a:ext cx="435" cy="0"/>
                </a:xfrm>
                <a:prstGeom prst="line">
                  <a:avLst/>
                </a:prstGeom>
                <a:ln w="12700" cap="flat" cmpd="sng">
                  <a:solidFill>
                    <a:srgbClr val="000000"/>
                  </a:solidFill>
                  <a:prstDash val="solid"/>
                  <a:round/>
                  <a:headEnd type="none" w="med" len="med"/>
                  <a:tailEnd type="none" w="med" len="med"/>
                </a:ln>
              </p:spPr>
            </p:sp>
            <p:sp>
              <p:nvSpPr>
                <p:cNvPr id="61577" name="直接连接符 431243"/>
                <p:cNvSpPr/>
                <p:nvPr/>
              </p:nvSpPr>
              <p:spPr>
                <a:xfrm flipV="1">
                  <a:off x="8070" y="10485"/>
                  <a:ext cx="0" cy="510"/>
                </a:xfrm>
                <a:prstGeom prst="line">
                  <a:avLst/>
                </a:prstGeom>
                <a:ln w="12700" cap="flat" cmpd="sng">
                  <a:solidFill>
                    <a:srgbClr val="000000"/>
                  </a:solidFill>
                  <a:prstDash val="solid"/>
                  <a:round/>
                  <a:headEnd type="none" w="med" len="med"/>
                  <a:tailEnd type="none" w="med" len="med"/>
                </a:ln>
              </p:spPr>
            </p:sp>
            <p:sp>
              <p:nvSpPr>
                <p:cNvPr id="61578" name="直接连接符 431244"/>
                <p:cNvSpPr/>
                <p:nvPr/>
              </p:nvSpPr>
              <p:spPr>
                <a:xfrm flipH="1">
                  <a:off x="7650" y="10485"/>
                  <a:ext cx="420" cy="0"/>
                </a:xfrm>
                <a:prstGeom prst="line">
                  <a:avLst/>
                </a:prstGeom>
                <a:ln w="12700" cap="flat" cmpd="sng">
                  <a:solidFill>
                    <a:srgbClr val="000000"/>
                  </a:solidFill>
                  <a:prstDash val="solid"/>
                  <a:round/>
                  <a:headEnd type="none" w="med" len="med"/>
                  <a:tailEnd type="none" w="med" len="med"/>
                </a:ln>
              </p:spPr>
            </p:sp>
            <p:sp>
              <p:nvSpPr>
                <p:cNvPr id="61579" name="直接连接符 431245"/>
                <p:cNvSpPr/>
                <p:nvPr/>
              </p:nvSpPr>
              <p:spPr>
                <a:xfrm>
                  <a:off x="7650" y="10485"/>
                  <a:ext cx="0" cy="270"/>
                </a:xfrm>
                <a:prstGeom prst="line">
                  <a:avLst/>
                </a:prstGeom>
                <a:ln w="12700" cap="flat" cmpd="sng">
                  <a:solidFill>
                    <a:srgbClr val="000000"/>
                  </a:solidFill>
                  <a:prstDash val="solid"/>
                  <a:round/>
                  <a:headEnd type="none" w="med" len="med"/>
                  <a:tailEnd type="none" w="med" len="med"/>
                </a:ln>
              </p:spPr>
            </p:sp>
            <p:sp>
              <p:nvSpPr>
                <p:cNvPr id="61580" name="直接连接符 431246"/>
                <p:cNvSpPr/>
                <p:nvPr/>
              </p:nvSpPr>
              <p:spPr>
                <a:xfrm flipH="1">
                  <a:off x="7320" y="10755"/>
                  <a:ext cx="300" cy="0"/>
                </a:xfrm>
                <a:prstGeom prst="line">
                  <a:avLst/>
                </a:prstGeom>
                <a:ln w="12700" cap="flat" cmpd="sng">
                  <a:solidFill>
                    <a:srgbClr val="000000"/>
                  </a:solidFill>
                  <a:prstDash val="solid"/>
                  <a:round/>
                  <a:headEnd type="none" w="med" len="med"/>
                  <a:tailEnd type="none" w="med" len="med"/>
                </a:ln>
              </p:spPr>
            </p:sp>
            <p:sp>
              <p:nvSpPr>
                <p:cNvPr id="61581" name="直接连接符 431247"/>
                <p:cNvSpPr/>
                <p:nvPr/>
              </p:nvSpPr>
              <p:spPr>
                <a:xfrm>
                  <a:off x="7320" y="10755"/>
                  <a:ext cx="0" cy="330"/>
                </a:xfrm>
                <a:prstGeom prst="line">
                  <a:avLst/>
                </a:prstGeom>
                <a:ln w="12700" cap="flat" cmpd="sng">
                  <a:solidFill>
                    <a:srgbClr val="000000"/>
                  </a:solidFill>
                  <a:prstDash val="solid"/>
                  <a:round/>
                  <a:headEnd type="none" w="med" len="med"/>
                  <a:tailEnd type="none" w="med" len="med"/>
                </a:ln>
              </p:spPr>
            </p:sp>
            <p:sp>
              <p:nvSpPr>
                <p:cNvPr id="61582" name="直接连接符 431248"/>
                <p:cNvSpPr/>
                <p:nvPr/>
              </p:nvSpPr>
              <p:spPr>
                <a:xfrm flipH="1">
                  <a:off x="6780" y="11085"/>
                  <a:ext cx="540" cy="0"/>
                </a:xfrm>
                <a:prstGeom prst="line">
                  <a:avLst/>
                </a:prstGeom>
                <a:ln w="12700" cap="flat" cmpd="sng">
                  <a:solidFill>
                    <a:srgbClr val="000000"/>
                  </a:solidFill>
                  <a:prstDash val="solid"/>
                  <a:round/>
                  <a:headEnd type="none" w="med" len="med"/>
                  <a:tailEnd type="none" w="med" len="med"/>
                </a:ln>
              </p:spPr>
            </p:sp>
            <p:sp>
              <p:nvSpPr>
                <p:cNvPr id="61583" name="直接连接符 431249"/>
                <p:cNvSpPr/>
                <p:nvPr/>
              </p:nvSpPr>
              <p:spPr>
                <a:xfrm flipV="1">
                  <a:off x="6960" y="10080"/>
                  <a:ext cx="0" cy="1260"/>
                </a:xfrm>
                <a:prstGeom prst="line">
                  <a:avLst/>
                </a:prstGeom>
                <a:ln w="12700" cap="flat" cmpd="sng">
                  <a:solidFill>
                    <a:srgbClr val="000000"/>
                  </a:solidFill>
                  <a:prstDash val="solid"/>
                  <a:round/>
                  <a:headEnd type="none" w="med" len="med"/>
                  <a:tailEnd type="none" w="med" len="med"/>
                </a:ln>
              </p:spPr>
            </p:sp>
            <p:sp>
              <p:nvSpPr>
                <p:cNvPr id="61584" name="直接连接符 431250"/>
                <p:cNvSpPr/>
                <p:nvPr/>
              </p:nvSpPr>
              <p:spPr>
                <a:xfrm>
                  <a:off x="6960" y="10080"/>
                  <a:ext cx="225" cy="0"/>
                </a:xfrm>
                <a:prstGeom prst="line">
                  <a:avLst/>
                </a:prstGeom>
                <a:ln w="12700" cap="flat" cmpd="sng">
                  <a:solidFill>
                    <a:srgbClr val="000000"/>
                  </a:solidFill>
                  <a:prstDash val="solid"/>
                  <a:round/>
                  <a:headEnd type="none" w="med" len="med"/>
                  <a:tailEnd type="none" w="med" len="med"/>
                </a:ln>
              </p:spPr>
            </p:sp>
            <p:sp>
              <p:nvSpPr>
                <p:cNvPr id="61585" name="直接连接符 431251"/>
                <p:cNvSpPr/>
                <p:nvPr/>
              </p:nvSpPr>
              <p:spPr>
                <a:xfrm flipV="1">
                  <a:off x="7185" y="9660"/>
                  <a:ext cx="0" cy="420"/>
                </a:xfrm>
                <a:prstGeom prst="line">
                  <a:avLst/>
                </a:prstGeom>
                <a:ln w="12700" cap="flat" cmpd="sng">
                  <a:solidFill>
                    <a:srgbClr val="000000"/>
                  </a:solidFill>
                  <a:prstDash val="solid"/>
                  <a:round/>
                  <a:headEnd type="none" w="med" len="med"/>
                  <a:tailEnd type="none" w="med" len="med"/>
                </a:ln>
              </p:spPr>
            </p:sp>
            <p:sp>
              <p:nvSpPr>
                <p:cNvPr id="61586" name="直接连接符 431252"/>
                <p:cNvSpPr/>
                <p:nvPr/>
              </p:nvSpPr>
              <p:spPr>
                <a:xfrm>
                  <a:off x="7185" y="9660"/>
                  <a:ext cx="315" cy="0"/>
                </a:xfrm>
                <a:prstGeom prst="line">
                  <a:avLst/>
                </a:prstGeom>
                <a:ln w="12700" cap="flat" cmpd="sng">
                  <a:solidFill>
                    <a:srgbClr val="000000"/>
                  </a:solidFill>
                  <a:prstDash val="solid"/>
                  <a:round/>
                  <a:headEnd type="none" w="med" len="med"/>
                  <a:tailEnd type="none" w="med" len="med"/>
                </a:ln>
              </p:spPr>
            </p:sp>
            <p:sp>
              <p:nvSpPr>
                <p:cNvPr id="61587" name="直接连接符 431253"/>
                <p:cNvSpPr/>
                <p:nvPr/>
              </p:nvSpPr>
              <p:spPr>
                <a:xfrm flipV="1">
                  <a:off x="7500" y="9405"/>
                  <a:ext cx="0" cy="255"/>
                </a:xfrm>
                <a:prstGeom prst="line">
                  <a:avLst/>
                </a:prstGeom>
                <a:ln w="12700" cap="flat" cmpd="sng">
                  <a:solidFill>
                    <a:srgbClr val="000000"/>
                  </a:solidFill>
                  <a:prstDash val="solid"/>
                  <a:round/>
                  <a:headEnd type="none" w="med" len="med"/>
                  <a:tailEnd type="none" w="med" len="med"/>
                </a:ln>
              </p:spPr>
            </p:sp>
            <p:sp>
              <p:nvSpPr>
                <p:cNvPr id="61588" name="直接连接符 431254"/>
                <p:cNvSpPr/>
                <p:nvPr/>
              </p:nvSpPr>
              <p:spPr>
                <a:xfrm flipH="1">
                  <a:off x="7140" y="9405"/>
                  <a:ext cx="360" cy="0"/>
                </a:xfrm>
                <a:prstGeom prst="line">
                  <a:avLst/>
                </a:prstGeom>
                <a:ln w="12700" cap="flat" cmpd="sng">
                  <a:solidFill>
                    <a:srgbClr val="000000"/>
                  </a:solidFill>
                  <a:prstDash val="solid"/>
                  <a:round/>
                  <a:headEnd type="none" w="med" len="med"/>
                  <a:tailEnd type="none" w="med" len="med"/>
                </a:ln>
              </p:spPr>
            </p:sp>
            <p:sp>
              <p:nvSpPr>
                <p:cNvPr id="61589" name="直接连接符 431255"/>
                <p:cNvSpPr/>
                <p:nvPr/>
              </p:nvSpPr>
              <p:spPr>
                <a:xfrm flipV="1">
                  <a:off x="7140" y="9090"/>
                  <a:ext cx="0" cy="315"/>
                </a:xfrm>
                <a:prstGeom prst="line">
                  <a:avLst/>
                </a:prstGeom>
                <a:ln w="12700" cap="flat" cmpd="sng">
                  <a:solidFill>
                    <a:srgbClr val="000000"/>
                  </a:solidFill>
                  <a:prstDash val="solid"/>
                  <a:round/>
                  <a:headEnd type="none" w="med" len="med"/>
                  <a:tailEnd type="none" w="med" len="med"/>
                </a:ln>
              </p:spPr>
            </p:sp>
            <p:sp>
              <p:nvSpPr>
                <p:cNvPr id="61590" name="直接连接符 431256"/>
                <p:cNvSpPr/>
                <p:nvPr/>
              </p:nvSpPr>
              <p:spPr>
                <a:xfrm>
                  <a:off x="7140" y="9090"/>
                  <a:ext cx="360" cy="0"/>
                </a:xfrm>
                <a:prstGeom prst="line">
                  <a:avLst/>
                </a:prstGeom>
                <a:ln w="12700" cap="flat" cmpd="sng">
                  <a:solidFill>
                    <a:srgbClr val="000000"/>
                  </a:solidFill>
                  <a:prstDash val="solid"/>
                  <a:round/>
                  <a:headEnd type="none" w="med" len="med"/>
                  <a:tailEnd type="none" w="med" len="med"/>
                </a:ln>
              </p:spPr>
            </p:sp>
            <p:sp>
              <p:nvSpPr>
                <p:cNvPr id="61591" name="文本框 431257"/>
                <p:cNvSpPr txBox="1"/>
                <p:nvPr/>
              </p:nvSpPr>
              <p:spPr>
                <a:xfrm>
                  <a:off x="7875" y="9525"/>
                  <a:ext cx="630" cy="420"/>
                </a:xfrm>
                <a:prstGeom prst="rect">
                  <a:avLst/>
                </a:prstGeom>
                <a:solidFill>
                  <a:srgbClr val="FFFFFF"/>
                </a:solidFill>
                <a:ln w="9525">
                  <a:noFill/>
                </a:ln>
              </p:spPr>
              <p:txBody>
                <a:bodyPr anchor="t"/>
                <a:lstStyle/>
                <a:p>
                  <a:pPr lvl="0" indent="0" algn="just"/>
                  <a:r>
                    <a:rPr lang="zh-CN" altLang="en-US" sz="1325" b="1" dirty="0">
                      <a:latin typeface="Times New Roman" panose="02020603050405020304" charset="0"/>
                      <a:ea typeface="宋体" panose="02010600030101010101" pitchFamily="2" charset="-122"/>
                    </a:rPr>
                    <a:t>黑</a:t>
                  </a:r>
                  <a:endParaRPr lang="zh-CN" altLang="en-US" sz="1325" b="1" dirty="0">
                    <a:latin typeface="Tahoma" panose="020B0604030504040204" pitchFamily="34" charset="0"/>
                    <a:ea typeface="宋体" panose="02010600030101010101" pitchFamily="2" charset="-122"/>
                  </a:endParaRPr>
                </a:p>
              </p:txBody>
            </p:sp>
            <p:sp>
              <p:nvSpPr>
                <p:cNvPr id="61592" name="文本框 431258"/>
                <p:cNvSpPr txBox="1"/>
                <p:nvPr/>
              </p:nvSpPr>
              <p:spPr>
                <a:xfrm>
                  <a:off x="6390" y="9628"/>
                  <a:ext cx="435" cy="422"/>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白</a:t>
                  </a:r>
                  <a:endParaRPr lang="zh-CN" altLang="en-US" sz="1325" b="1" dirty="0">
                    <a:latin typeface="Tahoma" panose="020B0604030504040204" pitchFamily="34" charset="0"/>
                    <a:ea typeface="宋体" panose="02010600030101010101" pitchFamily="2" charset="-122"/>
                  </a:endParaRPr>
                </a:p>
              </p:txBody>
            </p:sp>
            <p:sp>
              <p:nvSpPr>
                <p:cNvPr id="61593" name="直接连接符 431259"/>
                <p:cNvSpPr/>
                <p:nvPr/>
              </p:nvSpPr>
              <p:spPr>
                <a:xfrm>
                  <a:off x="6780" y="11085"/>
                  <a:ext cx="0" cy="255"/>
                </a:xfrm>
                <a:prstGeom prst="line">
                  <a:avLst/>
                </a:prstGeom>
                <a:ln w="12700" cap="flat" cmpd="sng">
                  <a:solidFill>
                    <a:srgbClr val="000000"/>
                  </a:solidFill>
                  <a:prstDash val="solid"/>
                  <a:round/>
                  <a:headEnd type="none" w="med" len="med"/>
                  <a:tailEnd type="none" w="med" len="med"/>
                </a:ln>
              </p:spPr>
            </p:sp>
            <p:sp>
              <p:nvSpPr>
                <p:cNvPr id="61594" name="直接连接符 431260"/>
                <p:cNvSpPr/>
                <p:nvPr/>
              </p:nvSpPr>
              <p:spPr>
                <a:xfrm>
                  <a:off x="6780" y="11340"/>
                  <a:ext cx="180" cy="0"/>
                </a:xfrm>
                <a:prstGeom prst="line">
                  <a:avLst/>
                </a:prstGeom>
                <a:ln w="12700" cap="flat" cmpd="sng">
                  <a:solidFill>
                    <a:srgbClr val="000000"/>
                  </a:solidFill>
                  <a:prstDash val="solid"/>
                  <a:round/>
                  <a:headEnd type="none" w="med" len="med"/>
                  <a:tailEnd type="none" w="med" len="med"/>
                </a:ln>
              </p:spPr>
            </p:sp>
            <p:sp>
              <p:nvSpPr>
                <p:cNvPr id="61595" name="直接连接符 431261"/>
                <p:cNvSpPr/>
                <p:nvPr/>
              </p:nvSpPr>
              <p:spPr>
                <a:xfrm>
                  <a:off x="7140" y="10995"/>
                  <a:ext cx="0" cy="240"/>
                </a:xfrm>
                <a:prstGeom prst="line">
                  <a:avLst/>
                </a:prstGeom>
                <a:ln w="9525" cap="flat" cmpd="sng">
                  <a:solidFill>
                    <a:srgbClr val="000000"/>
                  </a:solidFill>
                  <a:prstDash val="solid"/>
                  <a:round/>
                  <a:headEnd type="none" w="med" len="med"/>
                  <a:tailEnd type="arrow" w="med" len="med"/>
                </a:ln>
              </p:spPr>
            </p:sp>
            <p:sp>
              <p:nvSpPr>
                <p:cNvPr id="61596" name="直接连接符 431262"/>
                <p:cNvSpPr/>
                <p:nvPr/>
              </p:nvSpPr>
              <p:spPr>
                <a:xfrm flipH="1">
                  <a:off x="6870" y="11235"/>
                  <a:ext cx="270" cy="0"/>
                </a:xfrm>
                <a:prstGeom prst="line">
                  <a:avLst/>
                </a:prstGeom>
                <a:ln w="9525" cap="flat" cmpd="sng">
                  <a:solidFill>
                    <a:srgbClr val="000000"/>
                  </a:solidFill>
                  <a:prstDash val="solid"/>
                  <a:round/>
                  <a:headEnd type="none" w="med" len="med"/>
                  <a:tailEnd type="none" w="med" len="med"/>
                </a:ln>
              </p:spPr>
            </p:sp>
            <p:sp>
              <p:nvSpPr>
                <p:cNvPr id="61597" name="直接连接符 431263"/>
                <p:cNvSpPr/>
                <p:nvPr/>
              </p:nvSpPr>
              <p:spPr>
                <a:xfrm>
                  <a:off x="6870" y="11235"/>
                  <a:ext cx="0" cy="255"/>
                </a:xfrm>
                <a:prstGeom prst="line">
                  <a:avLst/>
                </a:prstGeom>
                <a:ln w="9525" cap="flat" cmpd="sng">
                  <a:solidFill>
                    <a:srgbClr val="000000"/>
                  </a:solidFill>
                  <a:prstDash val="solid"/>
                  <a:round/>
                  <a:headEnd type="none" w="med" len="med"/>
                  <a:tailEnd type="arrow" w="med" len="med"/>
                </a:ln>
              </p:spPr>
            </p:sp>
            <p:sp>
              <p:nvSpPr>
                <p:cNvPr id="61598" name="直接连接符 431264"/>
                <p:cNvSpPr/>
                <p:nvPr/>
              </p:nvSpPr>
              <p:spPr>
                <a:xfrm flipH="1">
                  <a:off x="6645" y="11490"/>
                  <a:ext cx="225" cy="0"/>
                </a:xfrm>
                <a:prstGeom prst="line">
                  <a:avLst/>
                </a:prstGeom>
                <a:ln w="9525" cap="flat" cmpd="sng">
                  <a:solidFill>
                    <a:srgbClr val="000000"/>
                  </a:solidFill>
                  <a:prstDash val="solid"/>
                  <a:round/>
                  <a:headEnd type="none" w="med" len="med"/>
                  <a:tailEnd type="arrow" w="med" len="med"/>
                </a:ln>
              </p:spPr>
            </p:sp>
            <p:sp>
              <p:nvSpPr>
                <p:cNvPr id="61599" name="直接连接符 431265"/>
                <p:cNvSpPr/>
                <p:nvPr/>
              </p:nvSpPr>
              <p:spPr>
                <a:xfrm flipV="1">
                  <a:off x="6645" y="11160"/>
                  <a:ext cx="0" cy="330"/>
                </a:xfrm>
                <a:prstGeom prst="line">
                  <a:avLst/>
                </a:prstGeom>
                <a:ln w="9525" cap="flat" cmpd="sng">
                  <a:solidFill>
                    <a:srgbClr val="000000"/>
                  </a:solidFill>
                  <a:prstDash val="solid"/>
                  <a:round/>
                  <a:headEnd type="none" w="med" len="med"/>
                  <a:tailEnd type="arrow" w="med" len="med"/>
                </a:ln>
              </p:spPr>
            </p:sp>
            <p:sp>
              <p:nvSpPr>
                <p:cNvPr id="61600" name="直接连接符 431266"/>
                <p:cNvSpPr/>
                <p:nvPr/>
              </p:nvSpPr>
              <p:spPr>
                <a:xfrm>
                  <a:off x="6645" y="11160"/>
                  <a:ext cx="225" cy="0"/>
                </a:xfrm>
                <a:prstGeom prst="line">
                  <a:avLst/>
                </a:prstGeom>
                <a:ln w="9525" cap="flat" cmpd="sng">
                  <a:solidFill>
                    <a:srgbClr val="000000"/>
                  </a:solidFill>
                  <a:prstDash val="solid"/>
                  <a:round/>
                  <a:headEnd type="none" w="med" len="med"/>
                  <a:tailEnd type="none" w="med" len="med"/>
                </a:ln>
              </p:spPr>
            </p:sp>
            <p:sp>
              <p:nvSpPr>
                <p:cNvPr id="61601" name="直接连接符 431267"/>
                <p:cNvSpPr/>
                <p:nvPr/>
              </p:nvSpPr>
              <p:spPr>
                <a:xfrm flipV="1">
                  <a:off x="6870" y="10830"/>
                  <a:ext cx="0" cy="330"/>
                </a:xfrm>
                <a:prstGeom prst="line">
                  <a:avLst/>
                </a:prstGeom>
                <a:ln w="9525" cap="flat" cmpd="sng">
                  <a:solidFill>
                    <a:srgbClr val="000000"/>
                  </a:solidFill>
                  <a:prstDash val="solid"/>
                  <a:round/>
                  <a:headEnd type="none" w="med" len="med"/>
                  <a:tailEnd type="arrow" w="med" len="med"/>
                </a:ln>
              </p:spPr>
            </p:sp>
            <p:sp>
              <p:nvSpPr>
                <p:cNvPr id="61602" name="直接连接符 431268"/>
                <p:cNvSpPr/>
                <p:nvPr/>
              </p:nvSpPr>
              <p:spPr>
                <a:xfrm>
                  <a:off x="6870" y="10845"/>
                  <a:ext cx="270" cy="0"/>
                </a:xfrm>
                <a:prstGeom prst="line">
                  <a:avLst/>
                </a:prstGeom>
                <a:ln w="9525" cap="flat" cmpd="sng">
                  <a:solidFill>
                    <a:srgbClr val="000000"/>
                  </a:solidFill>
                  <a:prstDash val="solid"/>
                  <a:round/>
                  <a:headEnd type="none" w="med" len="med"/>
                  <a:tailEnd type="arrow" w="med" len="med"/>
                </a:ln>
              </p:spPr>
            </p:sp>
            <p:sp>
              <p:nvSpPr>
                <p:cNvPr id="61603" name="直接连接符 431269"/>
                <p:cNvSpPr/>
                <p:nvPr/>
              </p:nvSpPr>
              <p:spPr>
                <a:xfrm flipV="1">
                  <a:off x="7140" y="10605"/>
                  <a:ext cx="0" cy="240"/>
                </a:xfrm>
                <a:prstGeom prst="line">
                  <a:avLst/>
                </a:prstGeom>
                <a:ln w="9525" cap="flat" cmpd="sng">
                  <a:solidFill>
                    <a:srgbClr val="000000"/>
                  </a:solidFill>
                  <a:prstDash val="solid"/>
                  <a:round/>
                  <a:headEnd type="none" w="med" len="med"/>
                  <a:tailEnd type="arrow" w="med" len="med"/>
                </a:ln>
              </p:spPr>
            </p:sp>
            <p:sp>
              <p:nvSpPr>
                <p:cNvPr id="61604" name="直接连接符 431270"/>
                <p:cNvSpPr/>
                <p:nvPr/>
              </p:nvSpPr>
              <p:spPr>
                <a:xfrm flipH="1">
                  <a:off x="6780" y="10635"/>
                  <a:ext cx="360" cy="0"/>
                </a:xfrm>
                <a:prstGeom prst="line">
                  <a:avLst/>
                </a:prstGeom>
                <a:ln w="9525" cap="flat" cmpd="sng">
                  <a:solidFill>
                    <a:srgbClr val="000000"/>
                  </a:solidFill>
                  <a:prstDash val="solid"/>
                  <a:round/>
                  <a:headEnd type="none" w="med" len="med"/>
                  <a:tailEnd type="arrow" w="med" len="med"/>
                </a:ln>
              </p:spPr>
            </p:sp>
            <p:sp>
              <p:nvSpPr>
                <p:cNvPr id="61605" name="直接连接符 431271"/>
                <p:cNvSpPr/>
                <p:nvPr/>
              </p:nvSpPr>
              <p:spPr>
                <a:xfrm flipV="1">
                  <a:off x="6780" y="10320"/>
                  <a:ext cx="0" cy="315"/>
                </a:xfrm>
                <a:prstGeom prst="line">
                  <a:avLst/>
                </a:prstGeom>
                <a:ln w="9525" cap="flat" cmpd="sng">
                  <a:solidFill>
                    <a:srgbClr val="000000"/>
                  </a:solidFill>
                  <a:prstDash val="solid"/>
                  <a:round/>
                  <a:headEnd type="none" w="med" len="med"/>
                  <a:tailEnd type="arrow" w="med" len="med"/>
                </a:ln>
              </p:spPr>
            </p:sp>
            <p:sp>
              <p:nvSpPr>
                <p:cNvPr id="61606" name="直接连接符 431272"/>
                <p:cNvSpPr/>
                <p:nvPr/>
              </p:nvSpPr>
              <p:spPr>
                <a:xfrm>
                  <a:off x="7140" y="10995"/>
                  <a:ext cx="360" cy="0"/>
                </a:xfrm>
                <a:prstGeom prst="line">
                  <a:avLst/>
                </a:prstGeom>
                <a:ln w="9525" cap="flat" cmpd="sng">
                  <a:solidFill>
                    <a:srgbClr val="000000"/>
                  </a:solidFill>
                  <a:prstDash val="solid"/>
                  <a:round/>
                  <a:headEnd type="none" w="med" len="med"/>
                  <a:tailEnd type="arrow" w="med" len="med"/>
                </a:ln>
              </p:spPr>
            </p:sp>
            <p:sp>
              <p:nvSpPr>
                <p:cNvPr id="61607" name="文本框 431273"/>
                <p:cNvSpPr txBox="1"/>
                <p:nvPr/>
              </p:nvSpPr>
              <p:spPr>
                <a:xfrm>
                  <a:off x="7770" y="11085"/>
                  <a:ext cx="855" cy="405"/>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起点</a:t>
                  </a:r>
                  <a:endParaRPr lang="zh-CN" altLang="en-US" sz="1325" b="1" dirty="0">
                    <a:latin typeface="Tahoma" panose="020B0604030504040204" pitchFamily="34" charset="0"/>
                    <a:ea typeface="宋体" panose="02010600030101010101" pitchFamily="2" charset="-122"/>
                  </a:endParaRPr>
                </a:p>
              </p:txBody>
            </p:sp>
            <p:sp>
              <p:nvSpPr>
                <p:cNvPr id="61608" name="直接连接符 431274"/>
                <p:cNvSpPr/>
                <p:nvPr/>
              </p:nvSpPr>
              <p:spPr>
                <a:xfrm>
                  <a:off x="7560" y="11040"/>
                  <a:ext cx="315" cy="195"/>
                </a:xfrm>
                <a:prstGeom prst="line">
                  <a:avLst/>
                </a:prstGeom>
                <a:ln w="9525" cap="flat" cmpd="sng">
                  <a:solidFill>
                    <a:srgbClr val="000000"/>
                  </a:solidFill>
                  <a:prstDash val="solid"/>
                  <a:round/>
                  <a:headEnd type="arrow" w="med" len="med"/>
                  <a:tailEnd type="none" w="med" len="med"/>
                </a:ln>
              </p:spPr>
            </p:sp>
          </p:gr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框 431108"/>
          <p:cNvSpPr txBox="1"/>
          <p:nvPr/>
        </p:nvSpPr>
        <p:spPr>
          <a:xfrm>
            <a:off x="1022350" y="2255520"/>
            <a:ext cx="9592310" cy="2466340"/>
          </a:xfrm>
          <a:prstGeom prst="rect">
            <a:avLst/>
          </a:prstGeom>
          <a:noFill/>
          <a:ln w="9525">
            <a:noFill/>
          </a:ln>
        </p:spPr>
        <p:txBody>
          <a:bodyPr wrap="square" anchor="t">
            <a:spAutoFit/>
          </a:bodyPr>
          <a:lstStyle/>
          <a:p>
            <a:pPr lvl="0" indent="0">
              <a:lnSpc>
                <a:spcPct val="120000"/>
              </a:lnSpc>
            </a:pPr>
            <a:r>
              <a:rPr lang="en-US" altLang="zh-CN" sz="2600" b="1">
                <a:solidFill>
                  <a:srgbClr val="FF0000"/>
                </a:solidFill>
                <a:latin typeface="Times New Roman" panose="02020603050405020304" charset="0"/>
                <a:ea typeface="宋体" panose="02010600030101010101" pitchFamily="2" charset="-122"/>
              </a:rPr>
              <a:t>轮廓跟踪中需要注意的问题</a:t>
            </a:r>
            <a:r>
              <a:rPr lang="zh-CN" altLang="en-US" sz="2600" dirty="0">
                <a:latin typeface="Times New Roman" panose="02020603050405020304" charset="0"/>
                <a:ea typeface="宋体" panose="02010600030101010101" pitchFamily="2" charset="-122"/>
              </a:rPr>
              <a:t> ：</a:t>
            </a:r>
            <a:r>
              <a:rPr lang="zh-CN" altLang="en-US" sz="2600" dirty="0">
                <a:latin typeface="Times New Roman" panose="02020603050405020304" charset="0"/>
                <a:ea typeface="宋体" panose="02010600030101010101" pitchFamily="2" charset="-122"/>
                <a:sym typeface="+mn-ea"/>
              </a:rPr>
              <a:t>(</a:t>
            </a:r>
            <a:r>
              <a:rPr lang="en-US" altLang="zh-CN" sz="2600">
                <a:latin typeface="Times New Roman" panose="02020603050405020304" charset="0"/>
                <a:ea typeface="宋体" panose="02010600030101010101" pitchFamily="2" charset="-122"/>
                <a:sym typeface="+mn-ea"/>
              </a:rPr>
              <a:t>2</a:t>
            </a:r>
            <a:r>
              <a:rPr lang="zh-CN" altLang="en-US" sz="2600" dirty="0">
                <a:latin typeface="Times New Roman" panose="02020603050405020304" charset="0"/>
                <a:ea typeface="宋体" panose="02010600030101010101" pitchFamily="2" charset="-122"/>
                <a:sym typeface="+mn-ea"/>
              </a:rPr>
              <a:t>)：当出现围绕某个局部的闭合小区域重复爬行而回不到起点时，就出现了爬虫掉进陷阱的情况。防止爬虫掉进陷阱的一种方法是让爬虫具有记忆能力，当爬行中发现在走重复的路径时，便退回原起始点</a:t>
            </a:r>
            <a:r>
              <a:rPr lang="en-US" altLang="zh-CN" sz="2600">
                <a:latin typeface="Times New Roman" panose="02020603050405020304" charset="0"/>
                <a:ea typeface="宋体" panose="02010600030101010101" pitchFamily="2" charset="-122"/>
                <a:sym typeface="+mn-ea"/>
              </a:rPr>
              <a:t>A</a:t>
            </a:r>
            <a:r>
              <a:rPr lang="zh-CN" altLang="en-US" sz="2600" dirty="0">
                <a:latin typeface="Times New Roman" panose="02020603050405020304" charset="0"/>
                <a:ea typeface="宋体" panose="02010600030101010101" pitchFamily="2" charset="-122"/>
                <a:sym typeface="+mn-ea"/>
              </a:rPr>
              <a:t>，并重新选择起始点和爬行方向重新进行轮廓跟踪。</a:t>
            </a:r>
            <a:endParaRPr lang="zh-CN" altLang="en-US" sz="2600" dirty="0">
              <a:latin typeface="Times New Roman" panose="02020603050405020304" charset="0"/>
              <a:ea typeface="宋体" panose="02010600030101010101" pitchFamily="2" charset="-122"/>
            </a:endParaRPr>
          </a:p>
        </p:txBody>
      </p:sp>
      <p:grpSp>
        <p:nvGrpSpPr>
          <p:cNvPr id="3" name="组合 2"/>
          <p:cNvGrpSpPr/>
          <p:nvPr/>
        </p:nvGrpSpPr>
        <p:grpSpPr>
          <a:xfrm>
            <a:off x="2307590" y="4702810"/>
            <a:ext cx="6848475" cy="2731770"/>
            <a:chOff x="3634" y="7406"/>
            <a:chExt cx="10785" cy="4302"/>
          </a:xfrm>
        </p:grpSpPr>
        <p:grpSp>
          <p:nvGrpSpPr>
            <p:cNvPr id="61443" name="组合 431109"/>
            <p:cNvGrpSpPr/>
            <p:nvPr/>
          </p:nvGrpSpPr>
          <p:grpSpPr>
            <a:xfrm>
              <a:off x="3634" y="7450"/>
              <a:ext cx="4580" cy="4258"/>
              <a:chOff x="2220" y="8115"/>
              <a:chExt cx="3435" cy="3465"/>
            </a:xfrm>
          </p:grpSpPr>
          <p:sp>
            <p:nvSpPr>
              <p:cNvPr id="61444" name="直接连接符 431110"/>
              <p:cNvSpPr/>
              <p:nvPr/>
            </p:nvSpPr>
            <p:spPr>
              <a:xfrm>
                <a:off x="2220" y="8115"/>
                <a:ext cx="3435" cy="15"/>
              </a:xfrm>
              <a:prstGeom prst="line">
                <a:avLst/>
              </a:prstGeom>
              <a:ln w="9525" cap="flat" cmpd="sng">
                <a:solidFill>
                  <a:srgbClr val="000000"/>
                </a:solidFill>
                <a:prstDash val="dash"/>
                <a:round/>
                <a:headEnd type="none" w="med" len="med"/>
                <a:tailEnd type="none" w="med" len="med"/>
              </a:ln>
            </p:spPr>
          </p:sp>
          <p:sp>
            <p:nvSpPr>
              <p:cNvPr id="61445" name="直接连接符 431111"/>
              <p:cNvSpPr/>
              <p:nvPr/>
            </p:nvSpPr>
            <p:spPr>
              <a:xfrm>
                <a:off x="5655" y="8130"/>
                <a:ext cx="0" cy="3450"/>
              </a:xfrm>
              <a:prstGeom prst="line">
                <a:avLst/>
              </a:prstGeom>
              <a:ln w="9525" cap="flat" cmpd="sng">
                <a:solidFill>
                  <a:srgbClr val="000000"/>
                </a:solidFill>
                <a:prstDash val="dash"/>
                <a:round/>
                <a:headEnd type="none" w="med" len="med"/>
                <a:tailEnd type="none" w="med" len="med"/>
              </a:ln>
            </p:spPr>
          </p:sp>
          <p:sp>
            <p:nvSpPr>
              <p:cNvPr id="61446" name="直接连接符 431112"/>
              <p:cNvSpPr/>
              <p:nvPr/>
            </p:nvSpPr>
            <p:spPr>
              <a:xfrm>
                <a:off x="2220" y="8130"/>
                <a:ext cx="0" cy="3450"/>
              </a:xfrm>
              <a:prstGeom prst="line">
                <a:avLst/>
              </a:prstGeom>
              <a:ln w="9525" cap="flat" cmpd="sng">
                <a:solidFill>
                  <a:srgbClr val="000000"/>
                </a:solidFill>
                <a:prstDash val="dash"/>
                <a:round/>
                <a:headEnd type="none" w="med" len="med"/>
                <a:tailEnd type="none" w="med" len="med"/>
              </a:ln>
            </p:spPr>
          </p:sp>
          <p:sp>
            <p:nvSpPr>
              <p:cNvPr id="61447" name="直接连接符 431113"/>
              <p:cNvSpPr/>
              <p:nvPr/>
            </p:nvSpPr>
            <p:spPr>
              <a:xfrm>
                <a:off x="2220" y="11580"/>
                <a:ext cx="3435" cy="0"/>
              </a:xfrm>
              <a:prstGeom prst="line">
                <a:avLst/>
              </a:prstGeom>
              <a:ln w="9525" cap="flat" cmpd="sng">
                <a:solidFill>
                  <a:srgbClr val="000000"/>
                </a:solidFill>
                <a:prstDash val="dash"/>
                <a:round/>
                <a:headEnd type="none" w="med" len="med"/>
                <a:tailEnd type="none" w="med" len="med"/>
              </a:ln>
            </p:spPr>
          </p:sp>
          <p:grpSp>
            <p:nvGrpSpPr>
              <p:cNvPr id="61448" name="组合 431114"/>
              <p:cNvGrpSpPr/>
              <p:nvPr/>
            </p:nvGrpSpPr>
            <p:grpSpPr>
              <a:xfrm>
                <a:off x="2415" y="8325"/>
                <a:ext cx="3060" cy="3015"/>
                <a:chOff x="2415" y="8325"/>
                <a:chExt cx="3060" cy="3015"/>
              </a:xfrm>
            </p:grpSpPr>
            <p:sp>
              <p:nvSpPr>
                <p:cNvPr id="61449" name="直接连接符 431115"/>
                <p:cNvSpPr/>
                <p:nvPr/>
              </p:nvSpPr>
              <p:spPr>
                <a:xfrm>
                  <a:off x="3525" y="8820"/>
                  <a:ext cx="0" cy="270"/>
                </a:xfrm>
                <a:prstGeom prst="line">
                  <a:avLst/>
                </a:prstGeom>
                <a:ln w="12700" cap="flat" cmpd="sng">
                  <a:solidFill>
                    <a:srgbClr val="000000"/>
                  </a:solidFill>
                  <a:prstDash val="solid"/>
                  <a:round/>
                  <a:headEnd type="none" w="med" len="med"/>
                  <a:tailEnd type="none" w="med" len="med"/>
                </a:ln>
              </p:spPr>
            </p:sp>
            <p:sp>
              <p:nvSpPr>
                <p:cNvPr id="61450" name="直接连接符 431116"/>
                <p:cNvSpPr/>
                <p:nvPr/>
              </p:nvSpPr>
              <p:spPr>
                <a:xfrm>
                  <a:off x="3525" y="8820"/>
                  <a:ext cx="330" cy="0"/>
                </a:xfrm>
                <a:prstGeom prst="line">
                  <a:avLst/>
                </a:prstGeom>
                <a:ln w="12700" cap="flat" cmpd="sng">
                  <a:solidFill>
                    <a:srgbClr val="000000"/>
                  </a:solidFill>
                  <a:prstDash val="solid"/>
                  <a:round/>
                  <a:headEnd type="none" w="med" len="med"/>
                  <a:tailEnd type="none" w="med" len="med"/>
                </a:ln>
              </p:spPr>
            </p:sp>
            <p:sp>
              <p:nvSpPr>
                <p:cNvPr id="61451" name="直接连接符 431117"/>
                <p:cNvSpPr/>
                <p:nvPr/>
              </p:nvSpPr>
              <p:spPr>
                <a:xfrm flipV="1">
                  <a:off x="3855" y="8490"/>
                  <a:ext cx="0" cy="330"/>
                </a:xfrm>
                <a:prstGeom prst="line">
                  <a:avLst/>
                </a:prstGeom>
                <a:ln w="12700" cap="flat" cmpd="sng">
                  <a:solidFill>
                    <a:srgbClr val="000000"/>
                  </a:solidFill>
                  <a:prstDash val="solid"/>
                  <a:round/>
                  <a:headEnd type="none" w="med" len="med"/>
                  <a:tailEnd type="none" w="med" len="med"/>
                </a:ln>
              </p:spPr>
            </p:sp>
            <p:sp>
              <p:nvSpPr>
                <p:cNvPr id="61452" name="直接连接符 431118"/>
                <p:cNvSpPr/>
                <p:nvPr/>
              </p:nvSpPr>
              <p:spPr>
                <a:xfrm>
                  <a:off x="3855" y="8490"/>
                  <a:ext cx="465" cy="0"/>
                </a:xfrm>
                <a:prstGeom prst="line">
                  <a:avLst/>
                </a:prstGeom>
                <a:ln w="12700" cap="flat" cmpd="sng">
                  <a:solidFill>
                    <a:srgbClr val="000000"/>
                  </a:solidFill>
                  <a:prstDash val="solid"/>
                  <a:round/>
                  <a:headEnd type="none" w="med" len="med"/>
                  <a:tailEnd type="none" w="med" len="med"/>
                </a:ln>
              </p:spPr>
            </p:sp>
            <p:sp>
              <p:nvSpPr>
                <p:cNvPr id="61453" name="直接连接符 431119"/>
                <p:cNvSpPr/>
                <p:nvPr/>
              </p:nvSpPr>
              <p:spPr>
                <a:xfrm>
                  <a:off x="4320" y="8490"/>
                  <a:ext cx="0" cy="495"/>
                </a:xfrm>
                <a:prstGeom prst="line">
                  <a:avLst/>
                </a:prstGeom>
                <a:ln w="12700" cap="flat" cmpd="sng">
                  <a:solidFill>
                    <a:srgbClr val="000000"/>
                  </a:solidFill>
                  <a:prstDash val="solid"/>
                  <a:round/>
                  <a:headEnd type="none" w="med" len="med"/>
                  <a:tailEnd type="none" w="med" len="med"/>
                </a:ln>
              </p:spPr>
            </p:sp>
            <p:sp>
              <p:nvSpPr>
                <p:cNvPr id="61454" name="直接连接符 431120"/>
                <p:cNvSpPr/>
                <p:nvPr/>
              </p:nvSpPr>
              <p:spPr>
                <a:xfrm>
                  <a:off x="4320" y="8985"/>
                  <a:ext cx="750" cy="0"/>
                </a:xfrm>
                <a:prstGeom prst="line">
                  <a:avLst/>
                </a:prstGeom>
                <a:ln w="12700" cap="flat" cmpd="sng">
                  <a:solidFill>
                    <a:srgbClr val="000000"/>
                  </a:solidFill>
                  <a:prstDash val="solid"/>
                  <a:round/>
                  <a:headEnd type="none" w="med" len="med"/>
                  <a:tailEnd type="none" w="med" len="med"/>
                </a:ln>
              </p:spPr>
            </p:sp>
            <p:sp>
              <p:nvSpPr>
                <p:cNvPr id="61455" name="直接连接符 431121"/>
                <p:cNvSpPr/>
                <p:nvPr/>
              </p:nvSpPr>
              <p:spPr>
                <a:xfrm>
                  <a:off x="5070" y="8985"/>
                  <a:ext cx="0" cy="285"/>
                </a:xfrm>
                <a:prstGeom prst="line">
                  <a:avLst/>
                </a:prstGeom>
                <a:ln w="9525" cap="flat" cmpd="sng">
                  <a:solidFill>
                    <a:srgbClr val="000000"/>
                  </a:solidFill>
                  <a:prstDash val="solid"/>
                  <a:round/>
                  <a:headEnd type="none" w="med" len="med"/>
                  <a:tailEnd type="none" w="med" len="med"/>
                </a:ln>
              </p:spPr>
            </p:sp>
            <p:sp>
              <p:nvSpPr>
                <p:cNvPr id="61456" name="直接连接符 431122"/>
                <p:cNvSpPr/>
                <p:nvPr/>
              </p:nvSpPr>
              <p:spPr>
                <a:xfrm>
                  <a:off x="5070" y="9270"/>
                  <a:ext cx="195" cy="0"/>
                </a:xfrm>
                <a:prstGeom prst="line">
                  <a:avLst/>
                </a:prstGeom>
                <a:ln w="12700" cap="flat" cmpd="sng">
                  <a:solidFill>
                    <a:srgbClr val="000000"/>
                  </a:solidFill>
                  <a:prstDash val="solid"/>
                  <a:round/>
                  <a:headEnd type="none" w="med" len="med"/>
                  <a:tailEnd type="none" w="med" len="med"/>
                </a:ln>
              </p:spPr>
            </p:sp>
            <p:sp>
              <p:nvSpPr>
                <p:cNvPr id="61457" name="直接连接符 431123"/>
                <p:cNvSpPr/>
                <p:nvPr/>
              </p:nvSpPr>
              <p:spPr>
                <a:xfrm>
                  <a:off x="5265" y="9270"/>
                  <a:ext cx="0" cy="480"/>
                </a:xfrm>
                <a:prstGeom prst="line">
                  <a:avLst/>
                </a:prstGeom>
                <a:ln w="12700" cap="flat" cmpd="sng">
                  <a:solidFill>
                    <a:srgbClr val="000000"/>
                  </a:solidFill>
                  <a:prstDash val="solid"/>
                  <a:round/>
                  <a:headEnd type="none" w="med" len="med"/>
                  <a:tailEnd type="none" w="med" len="med"/>
                </a:ln>
              </p:spPr>
            </p:sp>
            <p:sp>
              <p:nvSpPr>
                <p:cNvPr id="61458" name="直接连接符 431124"/>
                <p:cNvSpPr/>
                <p:nvPr/>
              </p:nvSpPr>
              <p:spPr>
                <a:xfrm flipH="1">
                  <a:off x="4905" y="9765"/>
                  <a:ext cx="360" cy="0"/>
                </a:xfrm>
                <a:prstGeom prst="line">
                  <a:avLst/>
                </a:prstGeom>
                <a:ln w="12700" cap="flat" cmpd="sng">
                  <a:solidFill>
                    <a:srgbClr val="000000"/>
                  </a:solidFill>
                  <a:prstDash val="solid"/>
                  <a:round/>
                  <a:headEnd type="none" w="med" len="med"/>
                  <a:tailEnd type="none" w="med" len="med"/>
                </a:ln>
              </p:spPr>
            </p:sp>
            <p:sp>
              <p:nvSpPr>
                <p:cNvPr id="61459" name="直接连接符 431125"/>
                <p:cNvSpPr/>
                <p:nvPr/>
              </p:nvSpPr>
              <p:spPr>
                <a:xfrm>
                  <a:off x="4905" y="9765"/>
                  <a:ext cx="0" cy="555"/>
                </a:xfrm>
                <a:prstGeom prst="line">
                  <a:avLst/>
                </a:prstGeom>
                <a:ln w="12700" cap="flat" cmpd="sng">
                  <a:solidFill>
                    <a:srgbClr val="000000"/>
                  </a:solidFill>
                  <a:prstDash val="solid"/>
                  <a:round/>
                  <a:headEnd type="none" w="med" len="med"/>
                  <a:tailEnd type="none" w="med" len="med"/>
                </a:ln>
              </p:spPr>
            </p:sp>
            <p:sp>
              <p:nvSpPr>
                <p:cNvPr id="61460" name="直接连接符 431126"/>
                <p:cNvSpPr/>
                <p:nvPr/>
              </p:nvSpPr>
              <p:spPr>
                <a:xfrm>
                  <a:off x="4905" y="10320"/>
                  <a:ext cx="285" cy="0"/>
                </a:xfrm>
                <a:prstGeom prst="line">
                  <a:avLst/>
                </a:prstGeom>
                <a:ln w="12700" cap="flat" cmpd="sng">
                  <a:solidFill>
                    <a:srgbClr val="000000"/>
                  </a:solidFill>
                  <a:prstDash val="solid"/>
                  <a:round/>
                  <a:headEnd type="none" w="med" len="med"/>
                  <a:tailEnd type="none" w="med" len="med"/>
                </a:ln>
              </p:spPr>
            </p:sp>
            <p:sp>
              <p:nvSpPr>
                <p:cNvPr id="61461" name="直接连接符 431127"/>
                <p:cNvSpPr/>
                <p:nvPr/>
              </p:nvSpPr>
              <p:spPr>
                <a:xfrm>
                  <a:off x="5190" y="10320"/>
                  <a:ext cx="0" cy="375"/>
                </a:xfrm>
                <a:prstGeom prst="line">
                  <a:avLst/>
                </a:prstGeom>
                <a:ln w="12700" cap="flat" cmpd="sng">
                  <a:solidFill>
                    <a:srgbClr val="000000"/>
                  </a:solidFill>
                  <a:prstDash val="solid"/>
                  <a:round/>
                  <a:headEnd type="none" w="med" len="med"/>
                  <a:tailEnd type="none" w="med" len="med"/>
                </a:ln>
              </p:spPr>
            </p:sp>
            <p:sp>
              <p:nvSpPr>
                <p:cNvPr id="61462" name="直接连接符 431128"/>
                <p:cNvSpPr/>
                <p:nvPr/>
              </p:nvSpPr>
              <p:spPr>
                <a:xfrm flipH="1">
                  <a:off x="4530" y="10695"/>
                  <a:ext cx="660" cy="0"/>
                </a:xfrm>
                <a:prstGeom prst="line">
                  <a:avLst/>
                </a:prstGeom>
                <a:ln w="12700" cap="flat" cmpd="sng">
                  <a:solidFill>
                    <a:srgbClr val="000000"/>
                  </a:solidFill>
                  <a:prstDash val="solid"/>
                  <a:round/>
                  <a:headEnd type="none" w="med" len="med"/>
                  <a:tailEnd type="none" w="med" len="med"/>
                </a:ln>
              </p:spPr>
            </p:sp>
            <p:sp>
              <p:nvSpPr>
                <p:cNvPr id="61463" name="直接连接符 431129"/>
                <p:cNvSpPr/>
                <p:nvPr/>
              </p:nvSpPr>
              <p:spPr>
                <a:xfrm>
                  <a:off x="4530" y="10710"/>
                  <a:ext cx="0" cy="285"/>
                </a:xfrm>
                <a:prstGeom prst="line">
                  <a:avLst/>
                </a:prstGeom>
                <a:ln w="12700" cap="flat" cmpd="sng">
                  <a:solidFill>
                    <a:srgbClr val="000000"/>
                  </a:solidFill>
                  <a:prstDash val="solid"/>
                  <a:round/>
                  <a:headEnd type="none" w="med" len="med"/>
                  <a:tailEnd type="none" w="med" len="med"/>
                </a:ln>
              </p:spPr>
            </p:sp>
            <p:sp>
              <p:nvSpPr>
                <p:cNvPr id="61464" name="直接连接符 431130"/>
                <p:cNvSpPr/>
                <p:nvPr/>
              </p:nvSpPr>
              <p:spPr>
                <a:xfrm flipH="1">
                  <a:off x="4095" y="10995"/>
                  <a:ext cx="435" cy="0"/>
                </a:xfrm>
                <a:prstGeom prst="line">
                  <a:avLst/>
                </a:prstGeom>
                <a:ln w="12700" cap="flat" cmpd="sng">
                  <a:solidFill>
                    <a:srgbClr val="000000"/>
                  </a:solidFill>
                  <a:prstDash val="solid"/>
                  <a:round/>
                  <a:headEnd type="none" w="med" len="med"/>
                  <a:tailEnd type="none" w="med" len="med"/>
                </a:ln>
              </p:spPr>
            </p:sp>
            <p:sp>
              <p:nvSpPr>
                <p:cNvPr id="61465" name="直接连接符 431131"/>
                <p:cNvSpPr/>
                <p:nvPr/>
              </p:nvSpPr>
              <p:spPr>
                <a:xfrm flipV="1">
                  <a:off x="4095" y="10485"/>
                  <a:ext cx="0" cy="510"/>
                </a:xfrm>
                <a:prstGeom prst="line">
                  <a:avLst/>
                </a:prstGeom>
                <a:ln w="12700" cap="flat" cmpd="sng">
                  <a:solidFill>
                    <a:srgbClr val="000000"/>
                  </a:solidFill>
                  <a:prstDash val="solid"/>
                  <a:round/>
                  <a:headEnd type="none" w="med" len="med"/>
                  <a:tailEnd type="none" w="med" len="med"/>
                </a:ln>
              </p:spPr>
            </p:sp>
            <p:sp>
              <p:nvSpPr>
                <p:cNvPr id="61466" name="直接连接符 431132"/>
                <p:cNvSpPr/>
                <p:nvPr/>
              </p:nvSpPr>
              <p:spPr>
                <a:xfrm flipH="1">
                  <a:off x="3675" y="10485"/>
                  <a:ext cx="420" cy="0"/>
                </a:xfrm>
                <a:prstGeom prst="line">
                  <a:avLst/>
                </a:prstGeom>
                <a:ln w="12700" cap="flat" cmpd="sng">
                  <a:solidFill>
                    <a:srgbClr val="000000"/>
                  </a:solidFill>
                  <a:prstDash val="solid"/>
                  <a:round/>
                  <a:headEnd type="none" w="med" len="med"/>
                  <a:tailEnd type="none" w="med" len="med"/>
                </a:ln>
              </p:spPr>
            </p:sp>
            <p:sp>
              <p:nvSpPr>
                <p:cNvPr id="61467" name="直接连接符 431133"/>
                <p:cNvSpPr/>
                <p:nvPr/>
              </p:nvSpPr>
              <p:spPr>
                <a:xfrm>
                  <a:off x="3675" y="10485"/>
                  <a:ext cx="0" cy="270"/>
                </a:xfrm>
                <a:prstGeom prst="line">
                  <a:avLst/>
                </a:prstGeom>
                <a:ln w="12700" cap="flat" cmpd="sng">
                  <a:solidFill>
                    <a:srgbClr val="000000"/>
                  </a:solidFill>
                  <a:prstDash val="solid"/>
                  <a:round/>
                  <a:headEnd type="none" w="med" len="med"/>
                  <a:tailEnd type="none" w="med" len="med"/>
                </a:ln>
              </p:spPr>
            </p:sp>
            <p:sp>
              <p:nvSpPr>
                <p:cNvPr id="61468" name="直接连接符 431134"/>
                <p:cNvSpPr/>
                <p:nvPr/>
              </p:nvSpPr>
              <p:spPr>
                <a:xfrm flipH="1">
                  <a:off x="3345" y="10755"/>
                  <a:ext cx="330" cy="0"/>
                </a:xfrm>
                <a:prstGeom prst="line">
                  <a:avLst/>
                </a:prstGeom>
                <a:ln w="12700" cap="flat" cmpd="sng">
                  <a:solidFill>
                    <a:srgbClr val="000000"/>
                  </a:solidFill>
                  <a:prstDash val="solid"/>
                  <a:round/>
                  <a:headEnd type="none" w="med" len="med"/>
                  <a:tailEnd type="none" w="med" len="med"/>
                </a:ln>
              </p:spPr>
            </p:sp>
            <p:sp>
              <p:nvSpPr>
                <p:cNvPr id="61469" name="直接连接符 431135"/>
                <p:cNvSpPr/>
                <p:nvPr/>
              </p:nvSpPr>
              <p:spPr>
                <a:xfrm>
                  <a:off x="3345" y="10755"/>
                  <a:ext cx="0" cy="330"/>
                </a:xfrm>
                <a:prstGeom prst="line">
                  <a:avLst/>
                </a:prstGeom>
                <a:ln w="12700" cap="flat" cmpd="sng">
                  <a:solidFill>
                    <a:srgbClr val="000000"/>
                  </a:solidFill>
                  <a:prstDash val="solid"/>
                  <a:round/>
                  <a:headEnd type="none" w="med" len="med"/>
                  <a:tailEnd type="none" w="med" len="med"/>
                </a:ln>
              </p:spPr>
            </p:sp>
            <p:sp>
              <p:nvSpPr>
                <p:cNvPr id="61470" name="直接连接符 431136"/>
                <p:cNvSpPr/>
                <p:nvPr/>
              </p:nvSpPr>
              <p:spPr>
                <a:xfrm flipH="1">
                  <a:off x="2805" y="11085"/>
                  <a:ext cx="540" cy="0"/>
                </a:xfrm>
                <a:prstGeom prst="line">
                  <a:avLst/>
                </a:prstGeom>
                <a:ln w="12700" cap="flat" cmpd="sng">
                  <a:solidFill>
                    <a:srgbClr val="000000"/>
                  </a:solidFill>
                  <a:prstDash val="solid"/>
                  <a:round/>
                  <a:headEnd type="none" w="med" len="med"/>
                  <a:tailEnd type="none" w="med" len="med"/>
                </a:ln>
              </p:spPr>
            </p:sp>
            <p:sp>
              <p:nvSpPr>
                <p:cNvPr id="61471" name="直接连接符 431137"/>
                <p:cNvSpPr/>
                <p:nvPr/>
              </p:nvSpPr>
              <p:spPr>
                <a:xfrm flipV="1">
                  <a:off x="2985" y="10080"/>
                  <a:ext cx="0" cy="1260"/>
                </a:xfrm>
                <a:prstGeom prst="line">
                  <a:avLst/>
                </a:prstGeom>
                <a:ln w="12700" cap="flat" cmpd="sng">
                  <a:solidFill>
                    <a:srgbClr val="000000"/>
                  </a:solidFill>
                  <a:prstDash val="solid"/>
                  <a:round/>
                  <a:headEnd type="none" w="med" len="med"/>
                  <a:tailEnd type="none" w="med" len="med"/>
                </a:ln>
              </p:spPr>
            </p:sp>
            <p:sp>
              <p:nvSpPr>
                <p:cNvPr id="61472" name="直接连接符 431138"/>
                <p:cNvSpPr/>
                <p:nvPr/>
              </p:nvSpPr>
              <p:spPr>
                <a:xfrm>
                  <a:off x="2985" y="10080"/>
                  <a:ext cx="225" cy="0"/>
                </a:xfrm>
                <a:prstGeom prst="line">
                  <a:avLst/>
                </a:prstGeom>
                <a:ln w="12700" cap="flat" cmpd="sng">
                  <a:solidFill>
                    <a:srgbClr val="000000"/>
                  </a:solidFill>
                  <a:prstDash val="solid"/>
                  <a:round/>
                  <a:headEnd type="none" w="med" len="med"/>
                  <a:tailEnd type="none" w="med" len="med"/>
                </a:ln>
              </p:spPr>
            </p:sp>
            <p:sp>
              <p:nvSpPr>
                <p:cNvPr id="61473" name="直接连接符 431139"/>
                <p:cNvSpPr/>
                <p:nvPr/>
              </p:nvSpPr>
              <p:spPr>
                <a:xfrm flipV="1">
                  <a:off x="3210" y="9660"/>
                  <a:ext cx="0" cy="420"/>
                </a:xfrm>
                <a:prstGeom prst="line">
                  <a:avLst/>
                </a:prstGeom>
                <a:ln w="12700" cap="flat" cmpd="sng">
                  <a:solidFill>
                    <a:srgbClr val="000000"/>
                  </a:solidFill>
                  <a:prstDash val="solid"/>
                  <a:round/>
                  <a:headEnd type="none" w="med" len="med"/>
                  <a:tailEnd type="none" w="med" len="med"/>
                </a:ln>
              </p:spPr>
            </p:sp>
            <p:sp>
              <p:nvSpPr>
                <p:cNvPr id="61474" name="直接连接符 431140"/>
                <p:cNvSpPr/>
                <p:nvPr/>
              </p:nvSpPr>
              <p:spPr>
                <a:xfrm>
                  <a:off x="3210" y="9660"/>
                  <a:ext cx="315" cy="0"/>
                </a:xfrm>
                <a:prstGeom prst="line">
                  <a:avLst/>
                </a:prstGeom>
                <a:ln w="12700" cap="flat" cmpd="sng">
                  <a:solidFill>
                    <a:srgbClr val="000000"/>
                  </a:solidFill>
                  <a:prstDash val="solid"/>
                  <a:round/>
                  <a:headEnd type="none" w="med" len="med"/>
                  <a:tailEnd type="none" w="med" len="med"/>
                </a:ln>
              </p:spPr>
            </p:sp>
            <p:sp>
              <p:nvSpPr>
                <p:cNvPr id="61475" name="直接连接符 431141"/>
                <p:cNvSpPr/>
                <p:nvPr/>
              </p:nvSpPr>
              <p:spPr>
                <a:xfrm flipV="1">
                  <a:off x="3525" y="9405"/>
                  <a:ext cx="0" cy="255"/>
                </a:xfrm>
                <a:prstGeom prst="line">
                  <a:avLst/>
                </a:prstGeom>
                <a:ln w="12700" cap="flat" cmpd="sng">
                  <a:solidFill>
                    <a:srgbClr val="000000"/>
                  </a:solidFill>
                  <a:prstDash val="solid"/>
                  <a:round/>
                  <a:headEnd type="none" w="med" len="med"/>
                  <a:tailEnd type="none" w="med" len="med"/>
                </a:ln>
              </p:spPr>
            </p:sp>
            <p:sp>
              <p:nvSpPr>
                <p:cNvPr id="61476" name="直接连接符 431142"/>
                <p:cNvSpPr/>
                <p:nvPr/>
              </p:nvSpPr>
              <p:spPr>
                <a:xfrm flipH="1">
                  <a:off x="3165" y="9405"/>
                  <a:ext cx="360" cy="0"/>
                </a:xfrm>
                <a:prstGeom prst="line">
                  <a:avLst/>
                </a:prstGeom>
                <a:ln w="12700" cap="flat" cmpd="sng">
                  <a:solidFill>
                    <a:srgbClr val="000000"/>
                  </a:solidFill>
                  <a:prstDash val="solid"/>
                  <a:round/>
                  <a:headEnd type="none" w="med" len="med"/>
                  <a:tailEnd type="none" w="med" len="med"/>
                </a:ln>
              </p:spPr>
            </p:sp>
            <p:sp>
              <p:nvSpPr>
                <p:cNvPr id="61477" name="直接连接符 431143"/>
                <p:cNvSpPr/>
                <p:nvPr/>
              </p:nvSpPr>
              <p:spPr>
                <a:xfrm flipV="1">
                  <a:off x="3165" y="9090"/>
                  <a:ext cx="0" cy="315"/>
                </a:xfrm>
                <a:prstGeom prst="line">
                  <a:avLst/>
                </a:prstGeom>
                <a:ln w="12700" cap="flat" cmpd="sng">
                  <a:solidFill>
                    <a:srgbClr val="000000"/>
                  </a:solidFill>
                  <a:prstDash val="solid"/>
                  <a:round/>
                  <a:headEnd type="none" w="med" len="med"/>
                  <a:tailEnd type="none" w="med" len="med"/>
                </a:ln>
              </p:spPr>
            </p:sp>
            <p:sp>
              <p:nvSpPr>
                <p:cNvPr id="61478" name="直接连接符 431144"/>
                <p:cNvSpPr/>
                <p:nvPr/>
              </p:nvSpPr>
              <p:spPr>
                <a:xfrm>
                  <a:off x="3165" y="9090"/>
                  <a:ext cx="360" cy="0"/>
                </a:xfrm>
                <a:prstGeom prst="line">
                  <a:avLst/>
                </a:prstGeom>
                <a:ln w="12700" cap="flat" cmpd="sng">
                  <a:solidFill>
                    <a:srgbClr val="000000"/>
                  </a:solidFill>
                  <a:prstDash val="solid"/>
                  <a:round/>
                  <a:headEnd type="none" w="med" len="med"/>
                  <a:tailEnd type="none" w="med" len="med"/>
                </a:ln>
              </p:spPr>
            </p:sp>
            <p:sp>
              <p:nvSpPr>
                <p:cNvPr id="61479" name="文本框 431145"/>
                <p:cNvSpPr txBox="1"/>
                <p:nvPr/>
              </p:nvSpPr>
              <p:spPr>
                <a:xfrm>
                  <a:off x="3900" y="9525"/>
                  <a:ext cx="630" cy="420"/>
                </a:xfrm>
                <a:prstGeom prst="rect">
                  <a:avLst/>
                </a:prstGeom>
                <a:solidFill>
                  <a:srgbClr val="FFFFFF"/>
                </a:solidFill>
                <a:ln w="9525">
                  <a:noFill/>
                </a:ln>
              </p:spPr>
              <p:txBody>
                <a:bodyPr anchor="t"/>
                <a:lstStyle/>
                <a:p>
                  <a:pPr lvl="0" indent="0" algn="just"/>
                  <a:r>
                    <a:rPr lang="zh-CN" altLang="en-US" sz="1325" b="1" dirty="0">
                      <a:latin typeface="Times New Roman" panose="02020603050405020304" charset="0"/>
                      <a:ea typeface="宋体" panose="02010600030101010101" pitchFamily="2" charset="-122"/>
                    </a:rPr>
                    <a:t>黑</a:t>
                  </a:r>
                  <a:endParaRPr lang="zh-CN" altLang="en-US" sz="1325" b="1" dirty="0">
                    <a:latin typeface="Tahoma" panose="020B0604030504040204" pitchFamily="34" charset="0"/>
                    <a:ea typeface="宋体" panose="02010600030101010101" pitchFamily="2" charset="-122"/>
                  </a:endParaRPr>
                </a:p>
              </p:txBody>
            </p:sp>
            <p:sp>
              <p:nvSpPr>
                <p:cNvPr id="61480" name="直接连接符 431146"/>
                <p:cNvSpPr/>
                <p:nvPr/>
              </p:nvSpPr>
              <p:spPr>
                <a:xfrm>
                  <a:off x="2985" y="9225"/>
                  <a:ext cx="360" cy="0"/>
                </a:xfrm>
                <a:prstGeom prst="line">
                  <a:avLst/>
                </a:prstGeom>
                <a:ln w="9525" cap="flat" cmpd="sng">
                  <a:solidFill>
                    <a:srgbClr val="000000"/>
                  </a:solidFill>
                  <a:prstDash val="solid"/>
                  <a:round/>
                  <a:headEnd type="none" w="med" len="med"/>
                  <a:tailEnd type="arrow" w="med" len="med"/>
                </a:ln>
              </p:spPr>
            </p:sp>
            <p:sp>
              <p:nvSpPr>
                <p:cNvPr id="61481" name="直接连接符 431147"/>
                <p:cNvSpPr/>
                <p:nvPr/>
              </p:nvSpPr>
              <p:spPr>
                <a:xfrm flipV="1">
                  <a:off x="3345" y="8910"/>
                  <a:ext cx="0" cy="315"/>
                </a:xfrm>
                <a:prstGeom prst="line">
                  <a:avLst/>
                </a:prstGeom>
                <a:ln w="9525" cap="flat" cmpd="sng">
                  <a:solidFill>
                    <a:srgbClr val="000000"/>
                  </a:solidFill>
                  <a:prstDash val="solid"/>
                  <a:round/>
                  <a:headEnd type="none" w="med" len="med"/>
                  <a:tailEnd type="arrow" w="med" len="med"/>
                </a:ln>
              </p:spPr>
            </p:sp>
            <p:sp>
              <p:nvSpPr>
                <p:cNvPr id="61482" name="直接连接符 431148"/>
                <p:cNvSpPr/>
                <p:nvPr/>
              </p:nvSpPr>
              <p:spPr>
                <a:xfrm>
                  <a:off x="3345" y="8910"/>
                  <a:ext cx="375" cy="0"/>
                </a:xfrm>
                <a:prstGeom prst="line">
                  <a:avLst/>
                </a:prstGeom>
                <a:ln w="9525" cap="flat" cmpd="sng">
                  <a:solidFill>
                    <a:srgbClr val="000000"/>
                  </a:solidFill>
                  <a:prstDash val="solid"/>
                  <a:round/>
                  <a:headEnd type="none" w="med" len="med"/>
                  <a:tailEnd type="arrow" w="med" len="med"/>
                </a:ln>
              </p:spPr>
            </p:sp>
            <p:sp>
              <p:nvSpPr>
                <p:cNvPr id="61483" name="直接连接符 431149"/>
                <p:cNvSpPr/>
                <p:nvPr/>
              </p:nvSpPr>
              <p:spPr>
                <a:xfrm flipV="1">
                  <a:off x="3720" y="8655"/>
                  <a:ext cx="0" cy="255"/>
                </a:xfrm>
                <a:prstGeom prst="line">
                  <a:avLst/>
                </a:prstGeom>
                <a:ln w="9525" cap="flat" cmpd="sng">
                  <a:solidFill>
                    <a:srgbClr val="000000"/>
                  </a:solidFill>
                  <a:prstDash val="solid"/>
                  <a:round/>
                  <a:headEnd type="none" w="med" len="med"/>
                  <a:tailEnd type="arrow" w="med" len="med"/>
                </a:ln>
              </p:spPr>
            </p:sp>
            <p:sp>
              <p:nvSpPr>
                <p:cNvPr id="61484" name="直接连接符 431150"/>
                <p:cNvSpPr/>
                <p:nvPr/>
              </p:nvSpPr>
              <p:spPr>
                <a:xfrm>
                  <a:off x="3720" y="8655"/>
                  <a:ext cx="300" cy="0"/>
                </a:xfrm>
                <a:prstGeom prst="line">
                  <a:avLst/>
                </a:prstGeom>
                <a:ln w="9525" cap="flat" cmpd="sng">
                  <a:solidFill>
                    <a:srgbClr val="000000"/>
                  </a:solidFill>
                  <a:prstDash val="solid"/>
                  <a:round/>
                  <a:headEnd type="none" w="med" len="med"/>
                  <a:tailEnd type="arrow" w="med" len="med"/>
                </a:ln>
              </p:spPr>
            </p:sp>
            <p:sp>
              <p:nvSpPr>
                <p:cNvPr id="61485" name="直接连接符 431151"/>
                <p:cNvSpPr/>
                <p:nvPr/>
              </p:nvSpPr>
              <p:spPr>
                <a:xfrm flipV="1">
                  <a:off x="4020" y="8325"/>
                  <a:ext cx="0" cy="330"/>
                </a:xfrm>
                <a:prstGeom prst="line">
                  <a:avLst/>
                </a:prstGeom>
                <a:ln w="9525" cap="flat" cmpd="sng">
                  <a:solidFill>
                    <a:srgbClr val="000000"/>
                  </a:solidFill>
                  <a:prstDash val="solid"/>
                  <a:round/>
                  <a:headEnd type="none" w="med" len="med"/>
                  <a:tailEnd type="arrow" w="med" len="med"/>
                </a:ln>
              </p:spPr>
            </p:sp>
            <p:sp>
              <p:nvSpPr>
                <p:cNvPr id="61486" name="直接连接符 431152"/>
                <p:cNvSpPr/>
                <p:nvPr/>
              </p:nvSpPr>
              <p:spPr>
                <a:xfrm>
                  <a:off x="4020" y="8325"/>
                  <a:ext cx="420" cy="0"/>
                </a:xfrm>
                <a:prstGeom prst="line">
                  <a:avLst/>
                </a:prstGeom>
                <a:ln w="9525" cap="flat" cmpd="sng">
                  <a:solidFill>
                    <a:srgbClr val="000000"/>
                  </a:solidFill>
                  <a:prstDash val="solid"/>
                  <a:round/>
                  <a:headEnd type="none" w="med" len="med"/>
                  <a:tailEnd type="arrow" w="med" len="med"/>
                </a:ln>
              </p:spPr>
            </p:sp>
            <p:sp>
              <p:nvSpPr>
                <p:cNvPr id="61487" name="直接连接符 431153"/>
                <p:cNvSpPr/>
                <p:nvPr/>
              </p:nvSpPr>
              <p:spPr>
                <a:xfrm>
                  <a:off x="4440" y="8325"/>
                  <a:ext cx="0" cy="330"/>
                </a:xfrm>
                <a:prstGeom prst="line">
                  <a:avLst/>
                </a:prstGeom>
                <a:ln w="9525" cap="flat" cmpd="sng">
                  <a:solidFill>
                    <a:srgbClr val="000000"/>
                  </a:solidFill>
                  <a:prstDash val="solid"/>
                  <a:round/>
                  <a:headEnd type="none" w="med" len="med"/>
                  <a:tailEnd type="arrow" w="med" len="med"/>
                </a:ln>
              </p:spPr>
            </p:sp>
            <p:sp>
              <p:nvSpPr>
                <p:cNvPr id="61488" name="直接连接符 431154"/>
                <p:cNvSpPr/>
                <p:nvPr/>
              </p:nvSpPr>
              <p:spPr>
                <a:xfrm flipH="1">
                  <a:off x="4095" y="8655"/>
                  <a:ext cx="345" cy="0"/>
                </a:xfrm>
                <a:prstGeom prst="line">
                  <a:avLst/>
                </a:prstGeom>
                <a:ln w="9525" cap="flat" cmpd="sng">
                  <a:solidFill>
                    <a:srgbClr val="000000"/>
                  </a:solidFill>
                  <a:prstDash val="solid"/>
                  <a:round/>
                  <a:headEnd type="none" w="med" len="med"/>
                  <a:tailEnd type="arrow" w="med" len="med"/>
                </a:ln>
              </p:spPr>
            </p:sp>
            <p:sp>
              <p:nvSpPr>
                <p:cNvPr id="61489" name="直接连接符 431155"/>
                <p:cNvSpPr/>
                <p:nvPr/>
              </p:nvSpPr>
              <p:spPr>
                <a:xfrm>
                  <a:off x="4095" y="8655"/>
                  <a:ext cx="0" cy="255"/>
                </a:xfrm>
                <a:prstGeom prst="line">
                  <a:avLst/>
                </a:prstGeom>
                <a:ln w="9525" cap="flat" cmpd="sng">
                  <a:solidFill>
                    <a:srgbClr val="000000"/>
                  </a:solidFill>
                  <a:prstDash val="solid"/>
                  <a:round/>
                  <a:headEnd type="none" w="med" len="med"/>
                  <a:tailEnd type="arrow" w="med" len="med"/>
                </a:ln>
              </p:spPr>
            </p:sp>
            <p:sp>
              <p:nvSpPr>
                <p:cNvPr id="61490" name="直接连接符 431156"/>
                <p:cNvSpPr/>
                <p:nvPr/>
              </p:nvSpPr>
              <p:spPr>
                <a:xfrm>
                  <a:off x="4095" y="8910"/>
                  <a:ext cx="435" cy="0"/>
                </a:xfrm>
                <a:prstGeom prst="line">
                  <a:avLst/>
                </a:prstGeom>
                <a:ln w="9525" cap="flat" cmpd="sng">
                  <a:solidFill>
                    <a:srgbClr val="000000"/>
                  </a:solidFill>
                  <a:prstDash val="solid"/>
                  <a:round/>
                  <a:headEnd type="none" w="med" len="med"/>
                  <a:tailEnd type="arrow" w="med" len="med"/>
                </a:ln>
              </p:spPr>
            </p:sp>
            <p:sp>
              <p:nvSpPr>
                <p:cNvPr id="61491" name="直接连接符 431157"/>
                <p:cNvSpPr/>
                <p:nvPr/>
              </p:nvSpPr>
              <p:spPr>
                <a:xfrm>
                  <a:off x="4530" y="8910"/>
                  <a:ext cx="0" cy="315"/>
                </a:xfrm>
                <a:prstGeom prst="line">
                  <a:avLst/>
                </a:prstGeom>
                <a:ln w="9525" cap="flat" cmpd="sng">
                  <a:solidFill>
                    <a:srgbClr val="000000"/>
                  </a:solidFill>
                  <a:prstDash val="solid"/>
                  <a:round/>
                  <a:headEnd type="none" w="med" len="med"/>
                  <a:tailEnd type="arrow" w="med" len="med"/>
                </a:ln>
              </p:spPr>
            </p:sp>
            <p:sp>
              <p:nvSpPr>
                <p:cNvPr id="61492" name="直接连接符 431158"/>
                <p:cNvSpPr/>
                <p:nvPr/>
              </p:nvSpPr>
              <p:spPr>
                <a:xfrm>
                  <a:off x="4530" y="9225"/>
                  <a:ext cx="210" cy="0"/>
                </a:xfrm>
                <a:prstGeom prst="line">
                  <a:avLst/>
                </a:prstGeom>
                <a:ln w="9525" cap="flat" cmpd="sng">
                  <a:solidFill>
                    <a:srgbClr val="000000"/>
                  </a:solidFill>
                  <a:prstDash val="solid"/>
                  <a:round/>
                  <a:headEnd type="none" w="med" len="med"/>
                  <a:tailEnd type="arrow" w="med" len="med"/>
                </a:ln>
              </p:spPr>
            </p:sp>
            <p:sp>
              <p:nvSpPr>
                <p:cNvPr id="61493" name="直接连接符 431159"/>
                <p:cNvSpPr/>
                <p:nvPr/>
              </p:nvSpPr>
              <p:spPr>
                <a:xfrm flipV="1">
                  <a:off x="4740" y="8820"/>
                  <a:ext cx="0" cy="405"/>
                </a:xfrm>
                <a:prstGeom prst="line">
                  <a:avLst/>
                </a:prstGeom>
                <a:ln w="9525" cap="flat" cmpd="sng">
                  <a:solidFill>
                    <a:srgbClr val="000000"/>
                  </a:solidFill>
                  <a:prstDash val="solid"/>
                  <a:round/>
                  <a:headEnd type="none" w="med" len="med"/>
                  <a:tailEnd type="arrow" w="med" len="med"/>
                </a:ln>
              </p:spPr>
            </p:sp>
            <p:sp>
              <p:nvSpPr>
                <p:cNvPr id="61494" name="直接连接符 431160"/>
                <p:cNvSpPr/>
                <p:nvPr/>
              </p:nvSpPr>
              <p:spPr>
                <a:xfrm>
                  <a:off x="4740" y="8820"/>
                  <a:ext cx="405" cy="0"/>
                </a:xfrm>
                <a:prstGeom prst="line">
                  <a:avLst/>
                </a:prstGeom>
                <a:ln w="9525" cap="flat" cmpd="sng">
                  <a:solidFill>
                    <a:srgbClr val="000000"/>
                  </a:solidFill>
                  <a:prstDash val="solid"/>
                  <a:round/>
                  <a:headEnd type="none" w="med" len="med"/>
                  <a:tailEnd type="arrow" w="med" len="med"/>
                </a:ln>
              </p:spPr>
            </p:sp>
            <p:sp>
              <p:nvSpPr>
                <p:cNvPr id="61495" name="直接连接符 431161"/>
                <p:cNvSpPr/>
                <p:nvPr/>
              </p:nvSpPr>
              <p:spPr>
                <a:xfrm>
                  <a:off x="5145" y="8820"/>
                  <a:ext cx="0" cy="360"/>
                </a:xfrm>
                <a:prstGeom prst="line">
                  <a:avLst/>
                </a:prstGeom>
                <a:ln w="9525" cap="flat" cmpd="sng">
                  <a:solidFill>
                    <a:srgbClr val="000000"/>
                  </a:solidFill>
                  <a:prstDash val="solid"/>
                  <a:round/>
                  <a:headEnd type="none" w="med" len="med"/>
                  <a:tailEnd type="arrow" w="med" len="med"/>
                </a:ln>
              </p:spPr>
            </p:sp>
            <p:sp>
              <p:nvSpPr>
                <p:cNvPr id="61496" name="直接连接符 431162"/>
                <p:cNvSpPr/>
                <p:nvPr/>
              </p:nvSpPr>
              <p:spPr>
                <a:xfrm flipH="1">
                  <a:off x="4905" y="9180"/>
                  <a:ext cx="240" cy="0"/>
                </a:xfrm>
                <a:prstGeom prst="line">
                  <a:avLst/>
                </a:prstGeom>
                <a:ln w="9525" cap="flat" cmpd="sng">
                  <a:solidFill>
                    <a:srgbClr val="000000"/>
                  </a:solidFill>
                  <a:prstDash val="solid"/>
                  <a:round/>
                  <a:headEnd type="none" w="med" len="med"/>
                  <a:tailEnd type="arrow" w="med" len="med"/>
                </a:ln>
              </p:spPr>
            </p:sp>
            <p:sp>
              <p:nvSpPr>
                <p:cNvPr id="61497" name="直接连接符 431163"/>
                <p:cNvSpPr/>
                <p:nvPr/>
              </p:nvSpPr>
              <p:spPr>
                <a:xfrm>
                  <a:off x="4905" y="9165"/>
                  <a:ext cx="0" cy="255"/>
                </a:xfrm>
                <a:prstGeom prst="line">
                  <a:avLst/>
                </a:prstGeom>
                <a:ln w="9525" cap="flat" cmpd="sng">
                  <a:solidFill>
                    <a:srgbClr val="000000"/>
                  </a:solidFill>
                  <a:prstDash val="solid"/>
                  <a:round/>
                  <a:headEnd type="none" w="med" len="med"/>
                  <a:tailEnd type="arrow" w="med" len="med"/>
                </a:ln>
              </p:spPr>
            </p:sp>
            <p:sp>
              <p:nvSpPr>
                <p:cNvPr id="61498" name="直接连接符 431164"/>
                <p:cNvSpPr/>
                <p:nvPr/>
              </p:nvSpPr>
              <p:spPr>
                <a:xfrm>
                  <a:off x="4905" y="9405"/>
                  <a:ext cx="285" cy="0"/>
                </a:xfrm>
                <a:prstGeom prst="line">
                  <a:avLst/>
                </a:prstGeom>
                <a:ln w="9525" cap="flat" cmpd="sng">
                  <a:solidFill>
                    <a:srgbClr val="000000"/>
                  </a:solidFill>
                  <a:prstDash val="solid"/>
                  <a:round/>
                  <a:headEnd type="none" w="med" len="med"/>
                  <a:tailEnd type="arrow" w="med" len="med"/>
                </a:ln>
              </p:spPr>
            </p:sp>
            <p:sp>
              <p:nvSpPr>
                <p:cNvPr id="61499" name="直接连接符 431165"/>
                <p:cNvSpPr/>
                <p:nvPr/>
              </p:nvSpPr>
              <p:spPr>
                <a:xfrm>
                  <a:off x="5475" y="9222"/>
                  <a:ext cx="0" cy="408"/>
                </a:xfrm>
                <a:prstGeom prst="line">
                  <a:avLst/>
                </a:prstGeom>
                <a:ln w="9525" cap="flat" cmpd="sng">
                  <a:solidFill>
                    <a:srgbClr val="000000"/>
                  </a:solidFill>
                  <a:prstDash val="solid"/>
                  <a:round/>
                  <a:headEnd type="none" w="med" len="med"/>
                  <a:tailEnd type="arrow" w="med" len="med"/>
                </a:ln>
              </p:spPr>
            </p:sp>
            <p:sp>
              <p:nvSpPr>
                <p:cNvPr id="61500" name="直接连接符 431166"/>
                <p:cNvSpPr/>
                <p:nvPr/>
              </p:nvSpPr>
              <p:spPr>
                <a:xfrm flipH="1">
                  <a:off x="5070" y="9630"/>
                  <a:ext cx="405" cy="0"/>
                </a:xfrm>
                <a:prstGeom prst="line">
                  <a:avLst/>
                </a:prstGeom>
                <a:ln w="9525" cap="flat" cmpd="sng">
                  <a:solidFill>
                    <a:srgbClr val="000000"/>
                  </a:solidFill>
                  <a:prstDash val="solid"/>
                  <a:round/>
                  <a:headEnd type="none" w="med" len="med"/>
                  <a:tailEnd type="arrow" w="med" len="med"/>
                </a:ln>
              </p:spPr>
            </p:sp>
            <p:sp>
              <p:nvSpPr>
                <p:cNvPr id="61501" name="直接连接符 431167"/>
                <p:cNvSpPr/>
                <p:nvPr/>
              </p:nvSpPr>
              <p:spPr>
                <a:xfrm>
                  <a:off x="5070" y="9630"/>
                  <a:ext cx="0" cy="315"/>
                </a:xfrm>
                <a:prstGeom prst="line">
                  <a:avLst/>
                </a:prstGeom>
                <a:ln w="9525" cap="flat" cmpd="sng">
                  <a:solidFill>
                    <a:srgbClr val="000000"/>
                  </a:solidFill>
                  <a:prstDash val="solid"/>
                  <a:round/>
                  <a:headEnd type="none" w="med" len="med"/>
                  <a:tailEnd type="arrow" w="med" len="med"/>
                </a:ln>
              </p:spPr>
            </p:sp>
            <p:sp>
              <p:nvSpPr>
                <p:cNvPr id="61502" name="直接连接符 431168"/>
                <p:cNvSpPr/>
                <p:nvPr/>
              </p:nvSpPr>
              <p:spPr>
                <a:xfrm flipH="1">
                  <a:off x="4740" y="9945"/>
                  <a:ext cx="330" cy="0"/>
                </a:xfrm>
                <a:prstGeom prst="line">
                  <a:avLst/>
                </a:prstGeom>
                <a:ln w="9525" cap="flat" cmpd="sng">
                  <a:solidFill>
                    <a:srgbClr val="000000"/>
                  </a:solidFill>
                  <a:prstDash val="solid"/>
                  <a:round/>
                  <a:headEnd type="none" w="med" len="med"/>
                  <a:tailEnd type="arrow" w="med" len="med"/>
                </a:ln>
              </p:spPr>
            </p:sp>
            <p:sp>
              <p:nvSpPr>
                <p:cNvPr id="61503" name="直接连接符 431169"/>
                <p:cNvSpPr/>
                <p:nvPr/>
              </p:nvSpPr>
              <p:spPr>
                <a:xfrm>
                  <a:off x="4740" y="9945"/>
                  <a:ext cx="0" cy="225"/>
                </a:xfrm>
                <a:prstGeom prst="line">
                  <a:avLst/>
                </a:prstGeom>
                <a:ln w="9525" cap="flat" cmpd="sng">
                  <a:solidFill>
                    <a:srgbClr val="000000"/>
                  </a:solidFill>
                  <a:prstDash val="solid"/>
                  <a:round/>
                  <a:headEnd type="none" w="med" len="med"/>
                  <a:tailEnd type="none" w="med" len="med"/>
                </a:ln>
              </p:spPr>
            </p:sp>
            <p:sp>
              <p:nvSpPr>
                <p:cNvPr id="61504" name="直接连接符 431170"/>
                <p:cNvSpPr/>
                <p:nvPr/>
              </p:nvSpPr>
              <p:spPr>
                <a:xfrm>
                  <a:off x="4740" y="10170"/>
                  <a:ext cx="330" cy="0"/>
                </a:xfrm>
                <a:prstGeom prst="line">
                  <a:avLst/>
                </a:prstGeom>
                <a:ln w="9525" cap="flat" cmpd="sng">
                  <a:solidFill>
                    <a:srgbClr val="000000"/>
                  </a:solidFill>
                  <a:prstDash val="solid"/>
                  <a:round/>
                  <a:headEnd type="none" w="med" len="med"/>
                  <a:tailEnd type="arrow" w="med" len="med"/>
                </a:ln>
              </p:spPr>
            </p:sp>
            <p:sp>
              <p:nvSpPr>
                <p:cNvPr id="61505" name="直接连接符 431171"/>
                <p:cNvSpPr/>
                <p:nvPr/>
              </p:nvSpPr>
              <p:spPr>
                <a:xfrm>
                  <a:off x="5070" y="10170"/>
                  <a:ext cx="0" cy="345"/>
                </a:xfrm>
                <a:prstGeom prst="line">
                  <a:avLst/>
                </a:prstGeom>
                <a:ln w="9525" cap="flat" cmpd="sng">
                  <a:solidFill>
                    <a:srgbClr val="000000"/>
                  </a:solidFill>
                  <a:prstDash val="solid"/>
                  <a:round/>
                  <a:headEnd type="none" w="med" len="med"/>
                  <a:tailEnd type="arrow" w="med" len="med"/>
                </a:ln>
              </p:spPr>
            </p:sp>
            <p:sp>
              <p:nvSpPr>
                <p:cNvPr id="61506" name="直接连接符 431172"/>
                <p:cNvSpPr/>
                <p:nvPr/>
              </p:nvSpPr>
              <p:spPr>
                <a:xfrm>
                  <a:off x="5070" y="10515"/>
                  <a:ext cx="315" cy="0"/>
                </a:xfrm>
                <a:prstGeom prst="line">
                  <a:avLst/>
                </a:prstGeom>
                <a:ln w="9525" cap="flat" cmpd="sng">
                  <a:solidFill>
                    <a:srgbClr val="000000"/>
                  </a:solidFill>
                  <a:prstDash val="solid"/>
                  <a:round/>
                  <a:headEnd type="none" w="med" len="med"/>
                  <a:tailEnd type="arrow" w="med" len="med"/>
                </a:ln>
              </p:spPr>
            </p:sp>
            <p:sp>
              <p:nvSpPr>
                <p:cNvPr id="61507" name="直接连接符 431173"/>
                <p:cNvSpPr/>
                <p:nvPr/>
              </p:nvSpPr>
              <p:spPr>
                <a:xfrm>
                  <a:off x="5385" y="10515"/>
                  <a:ext cx="0" cy="315"/>
                </a:xfrm>
                <a:prstGeom prst="line">
                  <a:avLst/>
                </a:prstGeom>
                <a:ln w="9525" cap="flat" cmpd="sng">
                  <a:solidFill>
                    <a:srgbClr val="000000"/>
                  </a:solidFill>
                  <a:prstDash val="solid"/>
                  <a:round/>
                  <a:headEnd type="none" w="med" len="med"/>
                  <a:tailEnd type="arrow" w="med" len="med"/>
                </a:ln>
              </p:spPr>
            </p:sp>
            <p:sp>
              <p:nvSpPr>
                <p:cNvPr id="61508" name="直接连接符 431174"/>
                <p:cNvSpPr/>
                <p:nvPr/>
              </p:nvSpPr>
              <p:spPr>
                <a:xfrm flipH="1">
                  <a:off x="4995" y="10830"/>
                  <a:ext cx="390" cy="0"/>
                </a:xfrm>
                <a:prstGeom prst="line">
                  <a:avLst/>
                </a:prstGeom>
                <a:ln w="9525" cap="flat" cmpd="sng">
                  <a:solidFill>
                    <a:srgbClr val="000000"/>
                  </a:solidFill>
                  <a:prstDash val="solid"/>
                  <a:round/>
                  <a:headEnd type="none" w="med" len="med"/>
                  <a:tailEnd type="arrow" w="med" len="med"/>
                </a:ln>
              </p:spPr>
            </p:sp>
            <p:sp>
              <p:nvSpPr>
                <p:cNvPr id="61509" name="直接连接符 431175"/>
                <p:cNvSpPr/>
                <p:nvPr/>
              </p:nvSpPr>
              <p:spPr>
                <a:xfrm flipV="1">
                  <a:off x="4995" y="10605"/>
                  <a:ext cx="0" cy="225"/>
                </a:xfrm>
                <a:prstGeom prst="line">
                  <a:avLst/>
                </a:prstGeom>
                <a:ln w="9525" cap="flat" cmpd="sng">
                  <a:solidFill>
                    <a:srgbClr val="000000"/>
                  </a:solidFill>
                  <a:prstDash val="solid"/>
                  <a:round/>
                  <a:headEnd type="none" w="med" len="med"/>
                  <a:tailEnd type="none" w="med" len="med"/>
                </a:ln>
              </p:spPr>
            </p:sp>
            <p:sp>
              <p:nvSpPr>
                <p:cNvPr id="61510" name="直接连接符 431176"/>
                <p:cNvSpPr/>
                <p:nvPr/>
              </p:nvSpPr>
              <p:spPr>
                <a:xfrm flipH="1">
                  <a:off x="4740" y="10605"/>
                  <a:ext cx="255" cy="0"/>
                </a:xfrm>
                <a:prstGeom prst="line">
                  <a:avLst/>
                </a:prstGeom>
                <a:ln w="9525" cap="flat" cmpd="sng">
                  <a:solidFill>
                    <a:srgbClr val="000000"/>
                  </a:solidFill>
                  <a:prstDash val="solid"/>
                  <a:round/>
                  <a:headEnd type="none" w="med" len="med"/>
                  <a:tailEnd type="arrow" w="med" len="med"/>
                </a:ln>
              </p:spPr>
            </p:sp>
            <p:sp>
              <p:nvSpPr>
                <p:cNvPr id="61511" name="直接连接符 431177"/>
                <p:cNvSpPr/>
                <p:nvPr/>
              </p:nvSpPr>
              <p:spPr>
                <a:xfrm>
                  <a:off x="4740" y="10605"/>
                  <a:ext cx="0" cy="300"/>
                </a:xfrm>
                <a:prstGeom prst="line">
                  <a:avLst/>
                </a:prstGeom>
                <a:ln w="9525" cap="flat" cmpd="sng">
                  <a:solidFill>
                    <a:srgbClr val="000000"/>
                  </a:solidFill>
                  <a:prstDash val="solid"/>
                  <a:round/>
                  <a:headEnd type="none" w="med" len="med"/>
                  <a:tailEnd type="arrow" w="med" len="med"/>
                </a:ln>
              </p:spPr>
            </p:sp>
            <p:sp>
              <p:nvSpPr>
                <p:cNvPr id="61512" name="直接连接符 431178"/>
                <p:cNvSpPr/>
                <p:nvPr/>
              </p:nvSpPr>
              <p:spPr>
                <a:xfrm flipH="1">
                  <a:off x="4320" y="10905"/>
                  <a:ext cx="420" cy="0"/>
                </a:xfrm>
                <a:prstGeom prst="line">
                  <a:avLst/>
                </a:prstGeom>
                <a:ln w="9525" cap="flat" cmpd="sng">
                  <a:solidFill>
                    <a:srgbClr val="000000"/>
                  </a:solidFill>
                  <a:prstDash val="solid"/>
                  <a:round/>
                  <a:headEnd type="none" w="med" len="med"/>
                  <a:tailEnd type="arrow" w="med" len="med"/>
                </a:ln>
              </p:spPr>
            </p:sp>
            <p:sp>
              <p:nvSpPr>
                <p:cNvPr id="61513" name="直接连接符 431179"/>
                <p:cNvSpPr/>
                <p:nvPr/>
              </p:nvSpPr>
              <p:spPr>
                <a:xfrm>
                  <a:off x="4320" y="10905"/>
                  <a:ext cx="0" cy="255"/>
                </a:xfrm>
                <a:prstGeom prst="line">
                  <a:avLst/>
                </a:prstGeom>
                <a:ln w="9525" cap="flat" cmpd="sng">
                  <a:solidFill>
                    <a:srgbClr val="000000"/>
                  </a:solidFill>
                  <a:prstDash val="solid"/>
                  <a:round/>
                  <a:headEnd type="none" w="med" len="med"/>
                  <a:tailEnd type="arrow" w="med" len="med"/>
                </a:ln>
              </p:spPr>
            </p:sp>
            <p:sp>
              <p:nvSpPr>
                <p:cNvPr id="61514" name="直接连接符 431180"/>
                <p:cNvSpPr/>
                <p:nvPr/>
              </p:nvSpPr>
              <p:spPr>
                <a:xfrm flipH="1">
                  <a:off x="3900" y="11160"/>
                  <a:ext cx="420" cy="0"/>
                </a:xfrm>
                <a:prstGeom prst="line">
                  <a:avLst/>
                </a:prstGeom>
                <a:ln w="9525" cap="flat" cmpd="sng">
                  <a:solidFill>
                    <a:srgbClr val="000000"/>
                  </a:solidFill>
                  <a:prstDash val="solid"/>
                  <a:round/>
                  <a:headEnd type="none" w="med" len="med"/>
                  <a:tailEnd type="arrow" w="med" len="med"/>
                </a:ln>
              </p:spPr>
            </p:sp>
            <p:sp>
              <p:nvSpPr>
                <p:cNvPr id="61515" name="直接连接符 431181"/>
                <p:cNvSpPr/>
                <p:nvPr/>
              </p:nvSpPr>
              <p:spPr>
                <a:xfrm flipV="1">
                  <a:off x="3900" y="10905"/>
                  <a:ext cx="0" cy="255"/>
                </a:xfrm>
                <a:prstGeom prst="line">
                  <a:avLst/>
                </a:prstGeom>
                <a:ln w="9525" cap="flat" cmpd="sng">
                  <a:solidFill>
                    <a:srgbClr val="000000"/>
                  </a:solidFill>
                  <a:prstDash val="solid"/>
                  <a:round/>
                  <a:headEnd type="none" w="med" len="med"/>
                  <a:tailEnd type="arrow" w="med" len="med"/>
                </a:ln>
              </p:spPr>
            </p:sp>
            <p:sp>
              <p:nvSpPr>
                <p:cNvPr id="61516" name="直接连接符 431182"/>
                <p:cNvSpPr/>
                <p:nvPr/>
              </p:nvSpPr>
              <p:spPr>
                <a:xfrm>
                  <a:off x="3900" y="10905"/>
                  <a:ext cx="315" cy="0"/>
                </a:xfrm>
                <a:prstGeom prst="line">
                  <a:avLst/>
                </a:prstGeom>
                <a:ln w="9525" cap="flat" cmpd="sng">
                  <a:solidFill>
                    <a:srgbClr val="000000"/>
                  </a:solidFill>
                  <a:prstDash val="solid"/>
                  <a:round/>
                  <a:headEnd type="none" w="med" len="med"/>
                  <a:tailEnd type="none" w="med" len="med"/>
                </a:ln>
              </p:spPr>
            </p:sp>
            <p:sp>
              <p:nvSpPr>
                <p:cNvPr id="61517" name="直接连接符 431183"/>
                <p:cNvSpPr/>
                <p:nvPr/>
              </p:nvSpPr>
              <p:spPr>
                <a:xfrm flipV="1">
                  <a:off x="4215" y="10605"/>
                  <a:ext cx="0" cy="300"/>
                </a:xfrm>
                <a:prstGeom prst="line">
                  <a:avLst/>
                </a:prstGeom>
                <a:ln w="9525" cap="flat" cmpd="sng">
                  <a:solidFill>
                    <a:srgbClr val="000000"/>
                  </a:solidFill>
                  <a:prstDash val="solid"/>
                  <a:round/>
                  <a:headEnd type="none" w="med" len="med"/>
                  <a:tailEnd type="arrow" w="med" len="med"/>
                </a:ln>
              </p:spPr>
            </p:sp>
            <p:sp>
              <p:nvSpPr>
                <p:cNvPr id="61518" name="直接连接符 431184"/>
                <p:cNvSpPr/>
                <p:nvPr/>
              </p:nvSpPr>
              <p:spPr>
                <a:xfrm flipH="1">
                  <a:off x="3900" y="10605"/>
                  <a:ext cx="315" cy="0"/>
                </a:xfrm>
                <a:prstGeom prst="line">
                  <a:avLst/>
                </a:prstGeom>
                <a:ln w="9525" cap="flat" cmpd="sng">
                  <a:solidFill>
                    <a:srgbClr val="000000"/>
                  </a:solidFill>
                  <a:prstDash val="solid"/>
                  <a:round/>
                  <a:headEnd type="none" w="med" len="med"/>
                  <a:tailEnd type="arrow" w="med" len="med"/>
                </a:ln>
              </p:spPr>
            </p:sp>
            <p:sp>
              <p:nvSpPr>
                <p:cNvPr id="61519" name="直接连接符 431185"/>
                <p:cNvSpPr/>
                <p:nvPr/>
              </p:nvSpPr>
              <p:spPr>
                <a:xfrm flipV="1">
                  <a:off x="3918" y="10388"/>
                  <a:ext cx="0" cy="227"/>
                </a:xfrm>
                <a:prstGeom prst="line">
                  <a:avLst/>
                </a:prstGeom>
                <a:ln w="9525" cap="flat" cmpd="sng">
                  <a:solidFill>
                    <a:srgbClr val="000000"/>
                  </a:solidFill>
                  <a:prstDash val="solid"/>
                  <a:round/>
                  <a:headEnd type="none" w="med" len="med"/>
                  <a:tailEnd type="arrow" w="med" len="med"/>
                </a:ln>
              </p:spPr>
            </p:sp>
            <p:sp>
              <p:nvSpPr>
                <p:cNvPr id="61520" name="直接连接符 431186"/>
                <p:cNvSpPr/>
                <p:nvPr/>
              </p:nvSpPr>
              <p:spPr>
                <a:xfrm flipH="1">
                  <a:off x="3525" y="10395"/>
                  <a:ext cx="375" cy="0"/>
                </a:xfrm>
                <a:prstGeom prst="line">
                  <a:avLst/>
                </a:prstGeom>
                <a:ln w="9525" cap="flat" cmpd="sng">
                  <a:solidFill>
                    <a:srgbClr val="000000"/>
                  </a:solidFill>
                  <a:prstDash val="solid"/>
                  <a:round/>
                  <a:headEnd type="none" w="med" len="med"/>
                  <a:tailEnd type="arrow" w="med" len="med"/>
                </a:ln>
              </p:spPr>
            </p:sp>
            <p:sp>
              <p:nvSpPr>
                <p:cNvPr id="61521" name="直接连接符 431187"/>
                <p:cNvSpPr/>
                <p:nvPr/>
              </p:nvSpPr>
              <p:spPr>
                <a:xfrm>
                  <a:off x="3525" y="10395"/>
                  <a:ext cx="0" cy="210"/>
                </a:xfrm>
                <a:prstGeom prst="line">
                  <a:avLst/>
                </a:prstGeom>
                <a:ln w="9525" cap="flat" cmpd="sng">
                  <a:solidFill>
                    <a:srgbClr val="000000"/>
                  </a:solidFill>
                  <a:prstDash val="solid"/>
                  <a:round/>
                  <a:headEnd type="none" w="med" len="med"/>
                  <a:tailEnd type="arrow" w="med" len="med"/>
                </a:ln>
              </p:spPr>
            </p:sp>
            <p:sp>
              <p:nvSpPr>
                <p:cNvPr id="61522" name="直接连接符 431188"/>
                <p:cNvSpPr/>
                <p:nvPr/>
              </p:nvSpPr>
              <p:spPr>
                <a:xfrm>
                  <a:off x="3525" y="10605"/>
                  <a:ext cx="330" cy="0"/>
                </a:xfrm>
                <a:prstGeom prst="line">
                  <a:avLst/>
                </a:prstGeom>
                <a:ln w="9525" cap="flat" cmpd="sng">
                  <a:solidFill>
                    <a:srgbClr val="000000"/>
                  </a:solidFill>
                  <a:prstDash val="solid"/>
                  <a:round/>
                  <a:headEnd type="none" w="med" len="med"/>
                  <a:tailEnd type="arrow" w="med" len="med"/>
                </a:ln>
              </p:spPr>
            </p:sp>
            <p:sp>
              <p:nvSpPr>
                <p:cNvPr id="61523" name="直接连接符 431189"/>
                <p:cNvSpPr/>
                <p:nvPr/>
              </p:nvSpPr>
              <p:spPr>
                <a:xfrm>
                  <a:off x="3855" y="10605"/>
                  <a:ext cx="0" cy="225"/>
                </a:xfrm>
                <a:prstGeom prst="line">
                  <a:avLst/>
                </a:prstGeom>
                <a:ln w="9525" cap="flat" cmpd="sng">
                  <a:solidFill>
                    <a:srgbClr val="000000"/>
                  </a:solidFill>
                  <a:prstDash val="solid"/>
                  <a:round/>
                  <a:headEnd type="none" w="med" len="med"/>
                  <a:tailEnd type="arrow" w="med" len="med"/>
                </a:ln>
              </p:spPr>
            </p:sp>
            <p:sp>
              <p:nvSpPr>
                <p:cNvPr id="61524" name="直接连接符 431190"/>
                <p:cNvSpPr/>
                <p:nvPr/>
              </p:nvSpPr>
              <p:spPr>
                <a:xfrm flipH="1">
                  <a:off x="3525" y="10830"/>
                  <a:ext cx="330" cy="0"/>
                </a:xfrm>
                <a:prstGeom prst="line">
                  <a:avLst/>
                </a:prstGeom>
                <a:ln w="9525" cap="flat" cmpd="sng">
                  <a:solidFill>
                    <a:srgbClr val="000000"/>
                  </a:solidFill>
                  <a:prstDash val="solid"/>
                  <a:round/>
                  <a:headEnd type="none" w="med" len="med"/>
                  <a:tailEnd type="arrow" w="med" len="med"/>
                </a:ln>
              </p:spPr>
            </p:sp>
            <p:sp>
              <p:nvSpPr>
                <p:cNvPr id="61525" name="直接连接符 431191"/>
                <p:cNvSpPr/>
                <p:nvPr/>
              </p:nvSpPr>
              <p:spPr>
                <a:xfrm flipV="1">
                  <a:off x="3525" y="10695"/>
                  <a:ext cx="0" cy="135"/>
                </a:xfrm>
                <a:prstGeom prst="line">
                  <a:avLst/>
                </a:prstGeom>
                <a:ln w="9525" cap="flat" cmpd="sng">
                  <a:solidFill>
                    <a:srgbClr val="000000"/>
                  </a:solidFill>
                  <a:prstDash val="solid"/>
                  <a:round/>
                  <a:headEnd type="none" w="med" len="med"/>
                  <a:tailEnd type="none" w="med" len="med"/>
                </a:ln>
              </p:spPr>
            </p:sp>
            <p:sp>
              <p:nvSpPr>
                <p:cNvPr id="61526" name="直接连接符 431192"/>
                <p:cNvSpPr/>
                <p:nvPr/>
              </p:nvSpPr>
              <p:spPr>
                <a:xfrm flipH="1">
                  <a:off x="3210" y="10695"/>
                  <a:ext cx="315" cy="0"/>
                </a:xfrm>
                <a:prstGeom prst="line">
                  <a:avLst/>
                </a:prstGeom>
                <a:ln w="9525" cap="flat" cmpd="sng">
                  <a:solidFill>
                    <a:srgbClr val="000000"/>
                  </a:solidFill>
                  <a:prstDash val="solid"/>
                  <a:round/>
                  <a:headEnd type="none" w="med" len="med"/>
                  <a:tailEnd type="none" w="med" len="med"/>
                </a:ln>
              </p:spPr>
            </p:sp>
            <p:sp>
              <p:nvSpPr>
                <p:cNvPr id="61527" name="直接连接符 431193"/>
                <p:cNvSpPr/>
                <p:nvPr/>
              </p:nvSpPr>
              <p:spPr>
                <a:xfrm>
                  <a:off x="3210" y="10710"/>
                  <a:ext cx="0" cy="285"/>
                </a:xfrm>
                <a:prstGeom prst="line">
                  <a:avLst/>
                </a:prstGeom>
                <a:ln w="9525" cap="flat" cmpd="sng">
                  <a:solidFill>
                    <a:srgbClr val="000000"/>
                  </a:solidFill>
                  <a:prstDash val="solid"/>
                  <a:round/>
                  <a:headEnd type="none" w="med" len="med"/>
                  <a:tailEnd type="arrow" w="med" len="med"/>
                </a:ln>
              </p:spPr>
            </p:sp>
            <p:sp>
              <p:nvSpPr>
                <p:cNvPr id="61528" name="直接连接符 431194"/>
                <p:cNvSpPr/>
                <p:nvPr/>
              </p:nvSpPr>
              <p:spPr>
                <a:xfrm>
                  <a:off x="3210" y="10995"/>
                  <a:ext cx="315" cy="0"/>
                </a:xfrm>
                <a:prstGeom prst="line">
                  <a:avLst/>
                </a:prstGeom>
                <a:ln w="9525" cap="flat" cmpd="sng">
                  <a:solidFill>
                    <a:srgbClr val="000000"/>
                  </a:solidFill>
                  <a:prstDash val="solid"/>
                  <a:round/>
                  <a:headEnd type="none" w="med" len="med"/>
                  <a:tailEnd type="arrow" w="med" len="med"/>
                </a:ln>
              </p:spPr>
            </p:sp>
            <p:sp>
              <p:nvSpPr>
                <p:cNvPr id="61529" name="直接连接符 431195"/>
                <p:cNvSpPr/>
                <p:nvPr/>
              </p:nvSpPr>
              <p:spPr>
                <a:xfrm>
                  <a:off x="3510" y="11010"/>
                  <a:ext cx="0" cy="225"/>
                </a:xfrm>
                <a:prstGeom prst="line">
                  <a:avLst/>
                </a:prstGeom>
                <a:ln w="9525" cap="flat" cmpd="sng">
                  <a:solidFill>
                    <a:srgbClr val="000000"/>
                  </a:solidFill>
                  <a:prstDash val="solid"/>
                  <a:round/>
                  <a:headEnd type="none" w="med" len="med"/>
                  <a:tailEnd type="arrow" w="med" len="med"/>
                </a:ln>
              </p:spPr>
            </p:sp>
            <p:sp>
              <p:nvSpPr>
                <p:cNvPr id="61530" name="直接连接符 431196"/>
                <p:cNvSpPr/>
                <p:nvPr/>
              </p:nvSpPr>
              <p:spPr>
                <a:xfrm flipH="1">
                  <a:off x="3120" y="11235"/>
                  <a:ext cx="390" cy="0"/>
                </a:xfrm>
                <a:prstGeom prst="line">
                  <a:avLst/>
                </a:prstGeom>
                <a:ln w="9525" cap="flat" cmpd="sng">
                  <a:solidFill>
                    <a:srgbClr val="000000"/>
                  </a:solidFill>
                  <a:prstDash val="solid"/>
                  <a:round/>
                  <a:headEnd type="none" w="med" len="med"/>
                  <a:tailEnd type="arrow" w="med" len="med"/>
                </a:ln>
              </p:spPr>
            </p:sp>
            <p:sp>
              <p:nvSpPr>
                <p:cNvPr id="61531" name="直接连接符 431197"/>
                <p:cNvSpPr/>
                <p:nvPr/>
              </p:nvSpPr>
              <p:spPr>
                <a:xfrm flipV="1">
                  <a:off x="3120" y="10905"/>
                  <a:ext cx="0" cy="330"/>
                </a:xfrm>
                <a:prstGeom prst="line">
                  <a:avLst/>
                </a:prstGeom>
                <a:ln w="9525" cap="flat" cmpd="sng">
                  <a:solidFill>
                    <a:srgbClr val="000000"/>
                  </a:solidFill>
                  <a:prstDash val="solid"/>
                  <a:round/>
                  <a:headEnd type="none" w="med" len="med"/>
                  <a:tailEnd type="arrow" w="med" len="med"/>
                </a:ln>
              </p:spPr>
            </p:sp>
            <p:sp>
              <p:nvSpPr>
                <p:cNvPr id="61532" name="直接连接符 431198"/>
                <p:cNvSpPr/>
                <p:nvPr/>
              </p:nvSpPr>
              <p:spPr>
                <a:xfrm flipH="1">
                  <a:off x="2805" y="10905"/>
                  <a:ext cx="315" cy="0"/>
                </a:xfrm>
                <a:prstGeom prst="line">
                  <a:avLst/>
                </a:prstGeom>
                <a:ln w="9525" cap="flat" cmpd="sng">
                  <a:solidFill>
                    <a:srgbClr val="000000"/>
                  </a:solidFill>
                  <a:prstDash val="solid"/>
                  <a:round/>
                  <a:headEnd type="none" w="med" len="med"/>
                  <a:tailEnd type="arrow" w="med" len="med"/>
                </a:ln>
              </p:spPr>
            </p:sp>
            <p:sp>
              <p:nvSpPr>
                <p:cNvPr id="61533" name="直接连接符 431199"/>
                <p:cNvSpPr/>
                <p:nvPr/>
              </p:nvSpPr>
              <p:spPr>
                <a:xfrm flipV="1">
                  <a:off x="2805" y="10605"/>
                  <a:ext cx="0" cy="300"/>
                </a:xfrm>
                <a:prstGeom prst="line">
                  <a:avLst/>
                </a:prstGeom>
                <a:ln w="9525" cap="flat" cmpd="sng">
                  <a:solidFill>
                    <a:srgbClr val="000000"/>
                  </a:solidFill>
                  <a:prstDash val="solid"/>
                  <a:round/>
                  <a:headEnd type="none" w="med" len="med"/>
                  <a:tailEnd type="arrow" w="med" len="med"/>
                </a:ln>
              </p:spPr>
            </p:sp>
            <p:sp>
              <p:nvSpPr>
                <p:cNvPr id="61534" name="直接连接符 431200"/>
                <p:cNvSpPr/>
                <p:nvPr/>
              </p:nvSpPr>
              <p:spPr>
                <a:xfrm>
                  <a:off x="2805" y="10635"/>
                  <a:ext cx="315" cy="0"/>
                </a:xfrm>
                <a:prstGeom prst="line">
                  <a:avLst/>
                </a:prstGeom>
                <a:ln w="9525" cap="flat" cmpd="sng">
                  <a:solidFill>
                    <a:srgbClr val="000000"/>
                  </a:solidFill>
                  <a:prstDash val="solid"/>
                  <a:round/>
                  <a:headEnd type="none" w="med" len="med"/>
                  <a:tailEnd type="none" w="med" len="med"/>
                </a:ln>
              </p:spPr>
            </p:sp>
            <p:sp>
              <p:nvSpPr>
                <p:cNvPr id="61535" name="直接连接符 431201"/>
                <p:cNvSpPr/>
                <p:nvPr/>
              </p:nvSpPr>
              <p:spPr>
                <a:xfrm flipV="1">
                  <a:off x="3120" y="10395"/>
                  <a:ext cx="0" cy="240"/>
                </a:xfrm>
                <a:prstGeom prst="line">
                  <a:avLst/>
                </a:prstGeom>
                <a:ln w="9525" cap="flat" cmpd="sng">
                  <a:solidFill>
                    <a:srgbClr val="000000"/>
                  </a:solidFill>
                  <a:prstDash val="solid"/>
                  <a:round/>
                  <a:headEnd type="none" w="med" len="med"/>
                  <a:tailEnd type="arrow" w="med" len="med"/>
                </a:ln>
              </p:spPr>
            </p:sp>
            <p:sp>
              <p:nvSpPr>
                <p:cNvPr id="61536" name="直接连接符 431202"/>
                <p:cNvSpPr/>
                <p:nvPr/>
              </p:nvSpPr>
              <p:spPr>
                <a:xfrm flipH="1">
                  <a:off x="2805" y="10395"/>
                  <a:ext cx="315" cy="0"/>
                </a:xfrm>
                <a:prstGeom prst="line">
                  <a:avLst/>
                </a:prstGeom>
                <a:ln w="9525" cap="flat" cmpd="sng">
                  <a:solidFill>
                    <a:srgbClr val="000000"/>
                  </a:solidFill>
                  <a:prstDash val="solid"/>
                  <a:round/>
                  <a:headEnd type="none" w="med" len="med"/>
                  <a:tailEnd type="arrow" w="med" len="med"/>
                </a:ln>
              </p:spPr>
            </p:sp>
            <p:sp>
              <p:nvSpPr>
                <p:cNvPr id="61537" name="直接连接符 431203"/>
                <p:cNvSpPr/>
                <p:nvPr/>
              </p:nvSpPr>
              <p:spPr>
                <a:xfrm flipV="1">
                  <a:off x="2805" y="10170"/>
                  <a:ext cx="0" cy="225"/>
                </a:xfrm>
                <a:prstGeom prst="line">
                  <a:avLst/>
                </a:prstGeom>
                <a:ln w="9525" cap="flat" cmpd="sng">
                  <a:solidFill>
                    <a:srgbClr val="000000"/>
                  </a:solidFill>
                  <a:prstDash val="solid"/>
                  <a:round/>
                  <a:headEnd type="none" w="med" len="med"/>
                  <a:tailEnd type="arrow" w="med" len="med"/>
                </a:ln>
              </p:spPr>
            </p:sp>
            <p:sp>
              <p:nvSpPr>
                <p:cNvPr id="61538" name="直接连接符 431204"/>
                <p:cNvSpPr/>
                <p:nvPr/>
              </p:nvSpPr>
              <p:spPr>
                <a:xfrm>
                  <a:off x="2805" y="10170"/>
                  <a:ext cx="315" cy="0"/>
                </a:xfrm>
                <a:prstGeom prst="line">
                  <a:avLst/>
                </a:prstGeom>
                <a:ln w="9525" cap="flat" cmpd="sng">
                  <a:solidFill>
                    <a:srgbClr val="000000"/>
                  </a:solidFill>
                  <a:prstDash val="solid"/>
                  <a:round/>
                  <a:headEnd type="none" w="med" len="med"/>
                  <a:tailEnd type="none" w="med" len="med"/>
                </a:ln>
              </p:spPr>
            </p:sp>
            <p:sp>
              <p:nvSpPr>
                <p:cNvPr id="61539" name="直接连接符 431205"/>
                <p:cNvSpPr/>
                <p:nvPr/>
              </p:nvSpPr>
              <p:spPr>
                <a:xfrm flipV="1">
                  <a:off x="3120" y="9855"/>
                  <a:ext cx="0" cy="315"/>
                </a:xfrm>
                <a:prstGeom prst="line">
                  <a:avLst/>
                </a:prstGeom>
                <a:ln w="9525" cap="flat" cmpd="sng">
                  <a:solidFill>
                    <a:srgbClr val="000000"/>
                  </a:solidFill>
                  <a:prstDash val="solid"/>
                  <a:round/>
                  <a:headEnd type="none" w="med" len="med"/>
                  <a:tailEnd type="arrow" w="med" len="med"/>
                </a:ln>
              </p:spPr>
            </p:sp>
            <p:sp>
              <p:nvSpPr>
                <p:cNvPr id="61540" name="直接连接符 431206"/>
                <p:cNvSpPr/>
                <p:nvPr/>
              </p:nvSpPr>
              <p:spPr>
                <a:xfrm>
                  <a:off x="3120" y="9855"/>
                  <a:ext cx="315" cy="0"/>
                </a:xfrm>
                <a:prstGeom prst="line">
                  <a:avLst/>
                </a:prstGeom>
                <a:ln w="9525" cap="flat" cmpd="sng">
                  <a:solidFill>
                    <a:srgbClr val="000000"/>
                  </a:solidFill>
                  <a:prstDash val="solid"/>
                  <a:round/>
                  <a:headEnd type="none" w="med" len="med"/>
                  <a:tailEnd type="arrow" w="med" len="med"/>
                </a:ln>
              </p:spPr>
            </p:sp>
            <p:sp>
              <p:nvSpPr>
                <p:cNvPr id="61541" name="直接连接符 431207"/>
                <p:cNvSpPr/>
                <p:nvPr/>
              </p:nvSpPr>
              <p:spPr>
                <a:xfrm flipV="1">
                  <a:off x="3435" y="9525"/>
                  <a:ext cx="0" cy="330"/>
                </a:xfrm>
                <a:prstGeom prst="line">
                  <a:avLst/>
                </a:prstGeom>
                <a:ln w="9525" cap="flat" cmpd="sng">
                  <a:solidFill>
                    <a:srgbClr val="000000"/>
                  </a:solidFill>
                  <a:prstDash val="solid"/>
                  <a:round/>
                  <a:headEnd type="none" w="med" len="med"/>
                  <a:tailEnd type="none" w="med" len="med"/>
                </a:ln>
              </p:spPr>
            </p:sp>
            <p:sp>
              <p:nvSpPr>
                <p:cNvPr id="61542" name="直接连接符 431208"/>
                <p:cNvSpPr/>
                <p:nvPr/>
              </p:nvSpPr>
              <p:spPr>
                <a:xfrm>
                  <a:off x="3435" y="9525"/>
                  <a:ext cx="285" cy="0"/>
                </a:xfrm>
                <a:prstGeom prst="line">
                  <a:avLst/>
                </a:prstGeom>
                <a:ln w="9525" cap="flat" cmpd="sng">
                  <a:solidFill>
                    <a:srgbClr val="000000"/>
                  </a:solidFill>
                  <a:prstDash val="solid"/>
                  <a:round/>
                  <a:headEnd type="none" w="med" len="med"/>
                  <a:tailEnd type="arrow" w="med" len="med"/>
                </a:ln>
              </p:spPr>
            </p:sp>
            <p:sp>
              <p:nvSpPr>
                <p:cNvPr id="61543" name="直接连接符 431209"/>
                <p:cNvSpPr/>
                <p:nvPr/>
              </p:nvSpPr>
              <p:spPr>
                <a:xfrm flipV="1">
                  <a:off x="3720" y="9296"/>
                  <a:ext cx="0" cy="227"/>
                </a:xfrm>
                <a:prstGeom prst="line">
                  <a:avLst/>
                </a:prstGeom>
                <a:ln w="9525" cap="flat" cmpd="sng">
                  <a:solidFill>
                    <a:srgbClr val="000000"/>
                  </a:solidFill>
                  <a:prstDash val="solid"/>
                  <a:round/>
                  <a:headEnd type="none" w="med" len="med"/>
                  <a:tailEnd type="arrow" w="med" len="med"/>
                </a:ln>
              </p:spPr>
            </p:sp>
            <p:sp>
              <p:nvSpPr>
                <p:cNvPr id="61544" name="直接连接符 431210"/>
                <p:cNvSpPr/>
                <p:nvPr/>
              </p:nvSpPr>
              <p:spPr>
                <a:xfrm flipH="1">
                  <a:off x="3362" y="9325"/>
                  <a:ext cx="357" cy="0"/>
                </a:xfrm>
                <a:prstGeom prst="line">
                  <a:avLst/>
                </a:prstGeom>
                <a:ln w="9525" cap="flat" cmpd="sng">
                  <a:solidFill>
                    <a:srgbClr val="000000"/>
                  </a:solidFill>
                  <a:prstDash val="solid"/>
                  <a:round/>
                  <a:headEnd type="none" w="med" len="med"/>
                  <a:tailEnd type="none" w="med" len="med"/>
                </a:ln>
              </p:spPr>
            </p:sp>
            <p:sp>
              <p:nvSpPr>
                <p:cNvPr id="61545" name="直接连接符 431211"/>
                <p:cNvSpPr/>
                <p:nvPr/>
              </p:nvSpPr>
              <p:spPr>
                <a:xfrm>
                  <a:off x="3362" y="9325"/>
                  <a:ext cx="0" cy="210"/>
                </a:xfrm>
                <a:prstGeom prst="line">
                  <a:avLst/>
                </a:prstGeom>
                <a:ln w="9525" cap="flat" cmpd="sng">
                  <a:solidFill>
                    <a:srgbClr val="000000"/>
                  </a:solidFill>
                  <a:prstDash val="solid"/>
                  <a:round/>
                  <a:headEnd type="none" w="med" len="med"/>
                  <a:tailEnd type="none" w="med" len="med"/>
                </a:ln>
              </p:spPr>
            </p:sp>
            <p:sp>
              <p:nvSpPr>
                <p:cNvPr id="61546" name="直接连接符 431212"/>
                <p:cNvSpPr/>
                <p:nvPr/>
              </p:nvSpPr>
              <p:spPr>
                <a:xfrm flipH="1" flipV="1">
                  <a:off x="2985" y="9523"/>
                  <a:ext cx="377" cy="2"/>
                </a:xfrm>
                <a:prstGeom prst="line">
                  <a:avLst/>
                </a:prstGeom>
                <a:ln w="9525" cap="flat" cmpd="sng">
                  <a:solidFill>
                    <a:srgbClr val="000000"/>
                  </a:solidFill>
                  <a:prstDash val="solid"/>
                  <a:round/>
                  <a:headEnd type="none" w="med" len="med"/>
                  <a:tailEnd type="arrow" w="med" len="med"/>
                </a:ln>
              </p:spPr>
            </p:sp>
            <p:sp>
              <p:nvSpPr>
                <p:cNvPr id="61547" name="直接连接符 431213"/>
                <p:cNvSpPr/>
                <p:nvPr/>
              </p:nvSpPr>
              <p:spPr>
                <a:xfrm flipV="1">
                  <a:off x="2985" y="9225"/>
                  <a:ext cx="0" cy="298"/>
                </a:xfrm>
                <a:prstGeom prst="line">
                  <a:avLst/>
                </a:prstGeom>
                <a:ln w="9525" cap="flat" cmpd="sng">
                  <a:solidFill>
                    <a:srgbClr val="000000"/>
                  </a:solidFill>
                  <a:prstDash val="solid"/>
                  <a:round/>
                  <a:headEnd type="none" w="med" len="med"/>
                  <a:tailEnd type="arrow" w="med" len="med"/>
                </a:ln>
              </p:spPr>
            </p:sp>
            <p:sp>
              <p:nvSpPr>
                <p:cNvPr id="61548" name="文本框 431214"/>
                <p:cNvSpPr txBox="1"/>
                <p:nvPr/>
              </p:nvSpPr>
              <p:spPr>
                <a:xfrm>
                  <a:off x="2475" y="8535"/>
                  <a:ext cx="690" cy="420"/>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起点</a:t>
                  </a:r>
                  <a:endParaRPr lang="zh-CN" altLang="en-US" sz="1325" b="1" dirty="0">
                    <a:latin typeface="Tahoma" panose="020B0604030504040204" pitchFamily="34" charset="0"/>
                    <a:ea typeface="宋体" panose="02010600030101010101" pitchFamily="2" charset="-122"/>
                  </a:endParaRPr>
                </a:p>
              </p:txBody>
            </p:sp>
            <p:sp>
              <p:nvSpPr>
                <p:cNvPr id="61549" name="直接连接符 431215"/>
                <p:cNvSpPr/>
                <p:nvPr/>
              </p:nvSpPr>
              <p:spPr>
                <a:xfrm flipH="1" flipV="1">
                  <a:off x="2805" y="8910"/>
                  <a:ext cx="180" cy="312"/>
                </a:xfrm>
                <a:prstGeom prst="line">
                  <a:avLst/>
                </a:prstGeom>
                <a:ln w="9525" cap="flat" cmpd="sng">
                  <a:solidFill>
                    <a:srgbClr val="000000"/>
                  </a:solidFill>
                  <a:prstDash val="solid"/>
                  <a:round/>
                  <a:headEnd type="arrow" w="med" len="med"/>
                  <a:tailEnd type="none" w="med" len="med"/>
                </a:ln>
              </p:spPr>
            </p:sp>
            <p:sp>
              <p:nvSpPr>
                <p:cNvPr id="61550" name="文本框 431216"/>
                <p:cNvSpPr txBox="1"/>
                <p:nvPr/>
              </p:nvSpPr>
              <p:spPr>
                <a:xfrm>
                  <a:off x="2415" y="9628"/>
                  <a:ext cx="435" cy="422"/>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白</a:t>
                  </a:r>
                  <a:endParaRPr lang="zh-CN" altLang="en-US" sz="1325" b="1" dirty="0">
                    <a:latin typeface="Tahoma" panose="020B0604030504040204" pitchFamily="34" charset="0"/>
                    <a:ea typeface="宋体" panose="02010600030101010101" pitchFamily="2" charset="-122"/>
                  </a:endParaRPr>
                </a:p>
              </p:txBody>
            </p:sp>
            <p:sp>
              <p:nvSpPr>
                <p:cNvPr id="61551" name="直接连接符 431217"/>
                <p:cNvSpPr/>
                <p:nvPr/>
              </p:nvSpPr>
              <p:spPr>
                <a:xfrm>
                  <a:off x="2805" y="11085"/>
                  <a:ext cx="0" cy="255"/>
                </a:xfrm>
                <a:prstGeom prst="line">
                  <a:avLst/>
                </a:prstGeom>
                <a:ln w="12700" cap="flat" cmpd="sng">
                  <a:solidFill>
                    <a:srgbClr val="000000"/>
                  </a:solidFill>
                  <a:prstDash val="solid"/>
                  <a:round/>
                  <a:headEnd type="none" w="med" len="med"/>
                  <a:tailEnd type="none" w="med" len="med"/>
                </a:ln>
              </p:spPr>
            </p:sp>
            <p:sp>
              <p:nvSpPr>
                <p:cNvPr id="61552" name="直接连接符 431218"/>
                <p:cNvSpPr/>
                <p:nvPr/>
              </p:nvSpPr>
              <p:spPr>
                <a:xfrm>
                  <a:off x="2805" y="11340"/>
                  <a:ext cx="180" cy="0"/>
                </a:xfrm>
                <a:prstGeom prst="line">
                  <a:avLst/>
                </a:prstGeom>
                <a:ln w="12700" cap="flat" cmpd="sng">
                  <a:solidFill>
                    <a:srgbClr val="000000"/>
                  </a:solidFill>
                  <a:prstDash val="solid"/>
                  <a:round/>
                  <a:headEnd type="none" w="med" len="med"/>
                  <a:tailEnd type="none" w="med" len="med"/>
                </a:ln>
              </p:spPr>
            </p:sp>
            <p:sp>
              <p:nvSpPr>
                <p:cNvPr id="61553" name="直接连接符 431219"/>
                <p:cNvSpPr/>
                <p:nvPr/>
              </p:nvSpPr>
              <p:spPr>
                <a:xfrm>
                  <a:off x="5190" y="9222"/>
                  <a:ext cx="0" cy="183"/>
                </a:xfrm>
                <a:prstGeom prst="line">
                  <a:avLst/>
                </a:prstGeom>
                <a:ln w="9525" cap="flat" cmpd="sng">
                  <a:solidFill>
                    <a:srgbClr val="000000"/>
                  </a:solidFill>
                  <a:prstDash val="solid"/>
                  <a:round/>
                  <a:headEnd type="none" w="med" len="med"/>
                  <a:tailEnd type="none" w="med" len="med"/>
                </a:ln>
              </p:spPr>
            </p:sp>
            <p:sp>
              <p:nvSpPr>
                <p:cNvPr id="61554" name="直接连接符 431220"/>
                <p:cNvSpPr/>
                <p:nvPr/>
              </p:nvSpPr>
              <p:spPr>
                <a:xfrm>
                  <a:off x="5190" y="9222"/>
                  <a:ext cx="285" cy="3"/>
                </a:xfrm>
                <a:prstGeom prst="line">
                  <a:avLst/>
                </a:prstGeom>
                <a:ln w="9525" cap="flat" cmpd="sng">
                  <a:solidFill>
                    <a:srgbClr val="000000"/>
                  </a:solidFill>
                  <a:prstDash val="solid"/>
                  <a:round/>
                  <a:headEnd type="none" w="med" len="med"/>
                  <a:tailEnd type="arrow" w="med" len="med"/>
                </a:ln>
              </p:spPr>
            </p:sp>
          </p:grpSp>
        </p:grpSp>
        <p:grpSp>
          <p:nvGrpSpPr>
            <p:cNvPr id="61555" name="组合 431221"/>
            <p:cNvGrpSpPr/>
            <p:nvPr/>
          </p:nvGrpSpPr>
          <p:grpSpPr>
            <a:xfrm>
              <a:off x="10135" y="7406"/>
              <a:ext cx="4284" cy="4281"/>
              <a:chOff x="6195" y="8115"/>
              <a:chExt cx="3435" cy="3465"/>
            </a:xfrm>
          </p:grpSpPr>
          <p:sp>
            <p:nvSpPr>
              <p:cNvPr id="61556" name="直接连接符 431222"/>
              <p:cNvSpPr/>
              <p:nvPr/>
            </p:nvSpPr>
            <p:spPr>
              <a:xfrm>
                <a:off x="6195" y="8115"/>
                <a:ext cx="3435" cy="15"/>
              </a:xfrm>
              <a:prstGeom prst="line">
                <a:avLst/>
              </a:prstGeom>
              <a:ln w="9525" cap="flat" cmpd="sng">
                <a:solidFill>
                  <a:srgbClr val="000000"/>
                </a:solidFill>
                <a:prstDash val="dash"/>
                <a:round/>
                <a:headEnd type="none" w="med" len="med"/>
                <a:tailEnd type="none" w="med" len="med"/>
              </a:ln>
            </p:spPr>
          </p:sp>
          <p:sp>
            <p:nvSpPr>
              <p:cNvPr id="61557" name="直接连接符 431223"/>
              <p:cNvSpPr/>
              <p:nvPr/>
            </p:nvSpPr>
            <p:spPr>
              <a:xfrm>
                <a:off x="9630" y="8130"/>
                <a:ext cx="0" cy="3450"/>
              </a:xfrm>
              <a:prstGeom prst="line">
                <a:avLst/>
              </a:prstGeom>
              <a:ln w="9525" cap="flat" cmpd="sng">
                <a:solidFill>
                  <a:srgbClr val="000000"/>
                </a:solidFill>
                <a:prstDash val="dash"/>
                <a:round/>
                <a:headEnd type="none" w="med" len="med"/>
                <a:tailEnd type="none" w="med" len="med"/>
              </a:ln>
            </p:spPr>
          </p:sp>
          <p:sp>
            <p:nvSpPr>
              <p:cNvPr id="61558" name="直接连接符 431224"/>
              <p:cNvSpPr/>
              <p:nvPr/>
            </p:nvSpPr>
            <p:spPr>
              <a:xfrm>
                <a:off x="6195" y="8130"/>
                <a:ext cx="0" cy="3450"/>
              </a:xfrm>
              <a:prstGeom prst="line">
                <a:avLst/>
              </a:prstGeom>
              <a:ln w="9525" cap="flat" cmpd="sng">
                <a:solidFill>
                  <a:srgbClr val="000000"/>
                </a:solidFill>
                <a:prstDash val="dash"/>
                <a:round/>
                <a:headEnd type="none" w="med" len="med"/>
                <a:tailEnd type="none" w="med" len="med"/>
              </a:ln>
            </p:spPr>
          </p:sp>
          <p:sp>
            <p:nvSpPr>
              <p:cNvPr id="61559" name="直接连接符 431225"/>
              <p:cNvSpPr/>
              <p:nvPr/>
            </p:nvSpPr>
            <p:spPr>
              <a:xfrm>
                <a:off x="6195" y="11580"/>
                <a:ext cx="3435" cy="0"/>
              </a:xfrm>
              <a:prstGeom prst="line">
                <a:avLst/>
              </a:prstGeom>
              <a:ln w="9525" cap="flat" cmpd="sng">
                <a:solidFill>
                  <a:srgbClr val="000000"/>
                </a:solidFill>
                <a:prstDash val="dash"/>
                <a:round/>
                <a:headEnd type="none" w="med" len="med"/>
                <a:tailEnd type="none" w="med" len="med"/>
              </a:ln>
            </p:spPr>
          </p:sp>
          <p:grpSp>
            <p:nvGrpSpPr>
              <p:cNvPr id="61560" name="组合 431226"/>
              <p:cNvGrpSpPr/>
              <p:nvPr/>
            </p:nvGrpSpPr>
            <p:grpSpPr>
              <a:xfrm>
                <a:off x="6390" y="8490"/>
                <a:ext cx="2850" cy="3000"/>
                <a:chOff x="6390" y="8490"/>
                <a:chExt cx="2850" cy="3000"/>
              </a:xfrm>
            </p:grpSpPr>
            <p:sp>
              <p:nvSpPr>
                <p:cNvPr id="61561" name="直接连接符 431227"/>
                <p:cNvSpPr/>
                <p:nvPr/>
              </p:nvSpPr>
              <p:spPr>
                <a:xfrm>
                  <a:off x="7500" y="8820"/>
                  <a:ext cx="0" cy="270"/>
                </a:xfrm>
                <a:prstGeom prst="line">
                  <a:avLst/>
                </a:prstGeom>
                <a:ln w="12700" cap="flat" cmpd="sng">
                  <a:solidFill>
                    <a:srgbClr val="000000"/>
                  </a:solidFill>
                  <a:prstDash val="solid"/>
                  <a:round/>
                  <a:headEnd type="none" w="med" len="med"/>
                  <a:tailEnd type="none" w="med" len="med"/>
                </a:ln>
              </p:spPr>
            </p:sp>
            <p:sp>
              <p:nvSpPr>
                <p:cNvPr id="61562" name="直接连接符 431228"/>
                <p:cNvSpPr/>
                <p:nvPr/>
              </p:nvSpPr>
              <p:spPr>
                <a:xfrm>
                  <a:off x="7500" y="8820"/>
                  <a:ext cx="345" cy="0"/>
                </a:xfrm>
                <a:prstGeom prst="line">
                  <a:avLst/>
                </a:prstGeom>
                <a:ln w="12700" cap="flat" cmpd="sng">
                  <a:solidFill>
                    <a:srgbClr val="000000"/>
                  </a:solidFill>
                  <a:prstDash val="solid"/>
                  <a:round/>
                  <a:headEnd type="none" w="med" len="med"/>
                  <a:tailEnd type="none" w="med" len="med"/>
                </a:ln>
              </p:spPr>
            </p:sp>
            <p:sp>
              <p:nvSpPr>
                <p:cNvPr id="61563" name="直接连接符 431229"/>
                <p:cNvSpPr/>
                <p:nvPr/>
              </p:nvSpPr>
              <p:spPr>
                <a:xfrm flipV="1">
                  <a:off x="7830" y="8490"/>
                  <a:ext cx="0" cy="330"/>
                </a:xfrm>
                <a:prstGeom prst="line">
                  <a:avLst/>
                </a:prstGeom>
                <a:ln w="12700" cap="flat" cmpd="sng">
                  <a:solidFill>
                    <a:srgbClr val="000000"/>
                  </a:solidFill>
                  <a:prstDash val="solid"/>
                  <a:round/>
                  <a:headEnd type="none" w="med" len="med"/>
                  <a:tailEnd type="none" w="med" len="med"/>
                </a:ln>
              </p:spPr>
            </p:sp>
            <p:sp>
              <p:nvSpPr>
                <p:cNvPr id="61564" name="直接连接符 431230"/>
                <p:cNvSpPr/>
                <p:nvPr/>
              </p:nvSpPr>
              <p:spPr>
                <a:xfrm>
                  <a:off x="7830" y="8490"/>
                  <a:ext cx="465" cy="0"/>
                </a:xfrm>
                <a:prstGeom prst="line">
                  <a:avLst/>
                </a:prstGeom>
                <a:ln w="12700" cap="flat" cmpd="sng">
                  <a:solidFill>
                    <a:srgbClr val="000000"/>
                  </a:solidFill>
                  <a:prstDash val="solid"/>
                  <a:round/>
                  <a:headEnd type="none" w="med" len="med"/>
                  <a:tailEnd type="none" w="med" len="med"/>
                </a:ln>
              </p:spPr>
            </p:sp>
            <p:sp>
              <p:nvSpPr>
                <p:cNvPr id="61565" name="直接连接符 431231"/>
                <p:cNvSpPr/>
                <p:nvPr/>
              </p:nvSpPr>
              <p:spPr>
                <a:xfrm>
                  <a:off x="8295" y="8490"/>
                  <a:ext cx="0" cy="495"/>
                </a:xfrm>
                <a:prstGeom prst="line">
                  <a:avLst/>
                </a:prstGeom>
                <a:ln w="12700" cap="flat" cmpd="sng">
                  <a:solidFill>
                    <a:srgbClr val="000000"/>
                  </a:solidFill>
                  <a:prstDash val="solid"/>
                  <a:round/>
                  <a:headEnd type="none" w="med" len="med"/>
                  <a:tailEnd type="none" w="med" len="med"/>
                </a:ln>
              </p:spPr>
            </p:sp>
            <p:sp>
              <p:nvSpPr>
                <p:cNvPr id="61566" name="直接连接符 431232"/>
                <p:cNvSpPr/>
                <p:nvPr/>
              </p:nvSpPr>
              <p:spPr>
                <a:xfrm>
                  <a:off x="8295" y="8985"/>
                  <a:ext cx="750" cy="0"/>
                </a:xfrm>
                <a:prstGeom prst="line">
                  <a:avLst/>
                </a:prstGeom>
                <a:ln w="12700" cap="flat" cmpd="sng">
                  <a:solidFill>
                    <a:srgbClr val="000000"/>
                  </a:solidFill>
                  <a:prstDash val="solid"/>
                  <a:round/>
                  <a:headEnd type="none" w="med" len="med"/>
                  <a:tailEnd type="none" w="med" len="med"/>
                </a:ln>
              </p:spPr>
            </p:sp>
            <p:sp>
              <p:nvSpPr>
                <p:cNvPr id="61567" name="直接连接符 431233"/>
                <p:cNvSpPr/>
                <p:nvPr/>
              </p:nvSpPr>
              <p:spPr>
                <a:xfrm>
                  <a:off x="9045" y="8985"/>
                  <a:ext cx="0" cy="285"/>
                </a:xfrm>
                <a:prstGeom prst="line">
                  <a:avLst/>
                </a:prstGeom>
                <a:ln w="12700" cap="flat" cmpd="sng">
                  <a:solidFill>
                    <a:srgbClr val="000000"/>
                  </a:solidFill>
                  <a:prstDash val="solid"/>
                  <a:round/>
                  <a:headEnd type="none" w="med" len="med"/>
                  <a:tailEnd type="none" w="med" len="med"/>
                </a:ln>
              </p:spPr>
            </p:sp>
            <p:sp>
              <p:nvSpPr>
                <p:cNvPr id="61568" name="直接连接符 431234"/>
                <p:cNvSpPr/>
                <p:nvPr/>
              </p:nvSpPr>
              <p:spPr>
                <a:xfrm>
                  <a:off x="9045" y="9270"/>
                  <a:ext cx="195" cy="0"/>
                </a:xfrm>
                <a:prstGeom prst="line">
                  <a:avLst/>
                </a:prstGeom>
                <a:ln w="12700" cap="flat" cmpd="sng">
                  <a:solidFill>
                    <a:srgbClr val="000000"/>
                  </a:solidFill>
                  <a:prstDash val="solid"/>
                  <a:round/>
                  <a:headEnd type="none" w="med" len="med"/>
                  <a:tailEnd type="none" w="med" len="med"/>
                </a:ln>
              </p:spPr>
            </p:sp>
            <p:sp>
              <p:nvSpPr>
                <p:cNvPr id="61569" name="直接连接符 431235"/>
                <p:cNvSpPr/>
                <p:nvPr/>
              </p:nvSpPr>
              <p:spPr>
                <a:xfrm>
                  <a:off x="9240" y="9270"/>
                  <a:ext cx="0" cy="480"/>
                </a:xfrm>
                <a:prstGeom prst="line">
                  <a:avLst/>
                </a:prstGeom>
                <a:ln w="12700" cap="flat" cmpd="sng">
                  <a:solidFill>
                    <a:srgbClr val="000000"/>
                  </a:solidFill>
                  <a:prstDash val="solid"/>
                  <a:round/>
                  <a:headEnd type="none" w="med" len="med"/>
                  <a:tailEnd type="none" w="med" len="med"/>
                </a:ln>
              </p:spPr>
            </p:sp>
            <p:sp>
              <p:nvSpPr>
                <p:cNvPr id="61570" name="直接连接符 431236"/>
                <p:cNvSpPr/>
                <p:nvPr/>
              </p:nvSpPr>
              <p:spPr>
                <a:xfrm flipH="1">
                  <a:off x="8880" y="9765"/>
                  <a:ext cx="360" cy="0"/>
                </a:xfrm>
                <a:prstGeom prst="line">
                  <a:avLst/>
                </a:prstGeom>
                <a:ln w="12700" cap="flat" cmpd="sng">
                  <a:solidFill>
                    <a:srgbClr val="000000"/>
                  </a:solidFill>
                  <a:prstDash val="solid"/>
                  <a:round/>
                  <a:headEnd type="none" w="med" len="med"/>
                  <a:tailEnd type="none" w="med" len="med"/>
                </a:ln>
              </p:spPr>
            </p:sp>
            <p:sp>
              <p:nvSpPr>
                <p:cNvPr id="61571" name="直接连接符 431237"/>
                <p:cNvSpPr/>
                <p:nvPr/>
              </p:nvSpPr>
              <p:spPr>
                <a:xfrm>
                  <a:off x="8880" y="9765"/>
                  <a:ext cx="0" cy="555"/>
                </a:xfrm>
                <a:prstGeom prst="line">
                  <a:avLst/>
                </a:prstGeom>
                <a:ln w="12700" cap="flat" cmpd="sng">
                  <a:solidFill>
                    <a:srgbClr val="000000"/>
                  </a:solidFill>
                  <a:prstDash val="solid"/>
                  <a:round/>
                  <a:headEnd type="none" w="med" len="med"/>
                  <a:tailEnd type="none" w="med" len="med"/>
                </a:ln>
              </p:spPr>
            </p:sp>
            <p:sp>
              <p:nvSpPr>
                <p:cNvPr id="61572" name="直接连接符 431238"/>
                <p:cNvSpPr/>
                <p:nvPr/>
              </p:nvSpPr>
              <p:spPr>
                <a:xfrm>
                  <a:off x="8880" y="10320"/>
                  <a:ext cx="285" cy="0"/>
                </a:xfrm>
                <a:prstGeom prst="line">
                  <a:avLst/>
                </a:prstGeom>
                <a:ln w="12700" cap="flat" cmpd="sng">
                  <a:solidFill>
                    <a:srgbClr val="000000"/>
                  </a:solidFill>
                  <a:prstDash val="solid"/>
                  <a:round/>
                  <a:headEnd type="none" w="med" len="med"/>
                  <a:tailEnd type="none" w="med" len="med"/>
                </a:ln>
              </p:spPr>
            </p:sp>
            <p:sp>
              <p:nvSpPr>
                <p:cNvPr id="61573" name="直接连接符 431239"/>
                <p:cNvSpPr/>
                <p:nvPr/>
              </p:nvSpPr>
              <p:spPr>
                <a:xfrm>
                  <a:off x="9165" y="10320"/>
                  <a:ext cx="0" cy="375"/>
                </a:xfrm>
                <a:prstGeom prst="line">
                  <a:avLst/>
                </a:prstGeom>
                <a:ln w="12700" cap="flat" cmpd="sng">
                  <a:solidFill>
                    <a:srgbClr val="000000"/>
                  </a:solidFill>
                  <a:prstDash val="solid"/>
                  <a:round/>
                  <a:headEnd type="none" w="med" len="med"/>
                  <a:tailEnd type="none" w="med" len="med"/>
                </a:ln>
              </p:spPr>
            </p:sp>
            <p:sp>
              <p:nvSpPr>
                <p:cNvPr id="61574" name="直接连接符 431240"/>
                <p:cNvSpPr/>
                <p:nvPr/>
              </p:nvSpPr>
              <p:spPr>
                <a:xfrm flipH="1">
                  <a:off x="8505" y="10695"/>
                  <a:ext cx="660" cy="0"/>
                </a:xfrm>
                <a:prstGeom prst="line">
                  <a:avLst/>
                </a:prstGeom>
                <a:ln w="12700" cap="flat" cmpd="sng">
                  <a:solidFill>
                    <a:srgbClr val="000000"/>
                  </a:solidFill>
                  <a:prstDash val="solid"/>
                  <a:round/>
                  <a:headEnd type="none" w="med" len="med"/>
                  <a:tailEnd type="none" w="med" len="med"/>
                </a:ln>
              </p:spPr>
            </p:sp>
            <p:sp>
              <p:nvSpPr>
                <p:cNvPr id="61575" name="直接连接符 431241"/>
                <p:cNvSpPr/>
                <p:nvPr/>
              </p:nvSpPr>
              <p:spPr>
                <a:xfrm>
                  <a:off x="8505" y="10710"/>
                  <a:ext cx="0" cy="285"/>
                </a:xfrm>
                <a:prstGeom prst="line">
                  <a:avLst/>
                </a:prstGeom>
                <a:ln w="12700" cap="flat" cmpd="sng">
                  <a:solidFill>
                    <a:srgbClr val="000000"/>
                  </a:solidFill>
                  <a:prstDash val="solid"/>
                  <a:round/>
                  <a:headEnd type="none" w="med" len="med"/>
                  <a:tailEnd type="none" w="med" len="med"/>
                </a:ln>
              </p:spPr>
            </p:sp>
            <p:sp>
              <p:nvSpPr>
                <p:cNvPr id="61576" name="直接连接符 431242"/>
                <p:cNvSpPr/>
                <p:nvPr/>
              </p:nvSpPr>
              <p:spPr>
                <a:xfrm flipH="1">
                  <a:off x="8070" y="10995"/>
                  <a:ext cx="435" cy="0"/>
                </a:xfrm>
                <a:prstGeom prst="line">
                  <a:avLst/>
                </a:prstGeom>
                <a:ln w="12700" cap="flat" cmpd="sng">
                  <a:solidFill>
                    <a:srgbClr val="000000"/>
                  </a:solidFill>
                  <a:prstDash val="solid"/>
                  <a:round/>
                  <a:headEnd type="none" w="med" len="med"/>
                  <a:tailEnd type="none" w="med" len="med"/>
                </a:ln>
              </p:spPr>
            </p:sp>
            <p:sp>
              <p:nvSpPr>
                <p:cNvPr id="61577" name="直接连接符 431243"/>
                <p:cNvSpPr/>
                <p:nvPr/>
              </p:nvSpPr>
              <p:spPr>
                <a:xfrm flipV="1">
                  <a:off x="8070" y="10485"/>
                  <a:ext cx="0" cy="510"/>
                </a:xfrm>
                <a:prstGeom prst="line">
                  <a:avLst/>
                </a:prstGeom>
                <a:ln w="12700" cap="flat" cmpd="sng">
                  <a:solidFill>
                    <a:srgbClr val="000000"/>
                  </a:solidFill>
                  <a:prstDash val="solid"/>
                  <a:round/>
                  <a:headEnd type="none" w="med" len="med"/>
                  <a:tailEnd type="none" w="med" len="med"/>
                </a:ln>
              </p:spPr>
            </p:sp>
            <p:sp>
              <p:nvSpPr>
                <p:cNvPr id="61578" name="直接连接符 431244"/>
                <p:cNvSpPr/>
                <p:nvPr/>
              </p:nvSpPr>
              <p:spPr>
                <a:xfrm flipH="1">
                  <a:off x="7650" y="10485"/>
                  <a:ext cx="420" cy="0"/>
                </a:xfrm>
                <a:prstGeom prst="line">
                  <a:avLst/>
                </a:prstGeom>
                <a:ln w="12700" cap="flat" cmpd="sng">
                  <a:solidFill>
                    <a:srgbClr val="000000"/>
                  </a:solidFill>
                  <a:prstDash val="solid"/>
                  <a:round/>
                  <a:headEnd type="none" w="med" len="med"/>
                  <a:tailEnd type="none" w="med" len="med"/>
                </a:ln>
              </p:spPr>
            </p:sp>
            <p:sp>
              <p:nvSpPr>
                <p:cNvPr id="61579" name="直接连接符 431245"/>
                <p:cNvSpPr/>
                <p:nvPr/>
              </p:nvSpPr>
              <p:spPr>
                <a:xfrm>
                  <a:off x="7650" y="10485"/>
                  <a:ext cx="0" cy="270"/>
                </a:xfrm>
                <a:prstGeom prst="line">
                  <a:avLst/>
                </a:prstGeom>
                <a:ln w="12700" cap="flat" cmpd="sng">
                  <a:solidFill>
                    <a:srgbClr val="000000"/>
                  </a:solidFill>
                  <a:prstDash val="solid"/>
                  <a:round/>
                  <a:headEnd type="none" w="med" len="med"/>
                  <a:tailEnd type="none" w="med" len="med"/>
                </a:ln>
              </p:spPr>
            </p:sp>
            <p:sp>
              <p:nvSpPr>
                <p:cNvPr id="61580" name="直接连接符 431246"/>
                <p:cNvSpPr/>
                <p:nvPr/>
              </p:nvSpPr>
              <p:spPr>
                <a:xfrm flipH="1">
                  <a:off x="7320" y="10755"/>
                  <a:ext cx="300" cy="0"/>
                </a:xfrm>
                <a:prstGeom prst="line">
                  <a:avLst/>
                </a:prstGeom>
                <a:ln w="12700" cap="flat" cmpd="sng">
                  <a:solidFill>
                    <a:srgbClr val="000000"/>
                  </a:solidFill>
                  <a:prstDash val="solid"/>
                  <a:round/>
                  <a:headEnd type="none" w="med" len="med"/>
                  <a:tailEnd type="none" w="med" len="med"/>
                </a:ln>
              </p:spPr>
            </p:sp>
            <p:sp>
              <p:nvSpPr>
                <p:cNvPr id="61581" name="直接连接符 431247"/>
                <p:cNvSpPr/>
                <p:nvPr/>
              </p:nvSpPr>
              <p:spPr>
                <a:xfrm>
                  <a:off x="7320" y="10755"/>
                  <a:ext cx="0" cy="330"/>
                </a:xfrm>
                <a:prstGeom prst="line">
                  <a:avLst/>
                </a:prstGeom>
                <a:ln w="12700" cap="flat" cmpd="sng">
                  <a:solidFill>
                    <a:srgbClr val="000000"/>
                  </a:solidFill>
                  <a:prstDash val="solid"/>
                  <a:round/>
                  <a:headEnd type="none" w="med" len="med"/>
                  <a:tailEnd type="none" w="med" len="med"/>
                </a:ln>
              </p:spPr>
            </p:sp>
            <p:sp>
              <p:nvSpPr>
                <p:cNvPr id="61582" name="直接连接符 431248"/>
                <p:cNvSpPr/>
                <p:nvPr/>
              </p:nvSpPr>
              <p:spPr>
                <a:xfrm flipH="1">
                  <a:off x="6780" y="11085"/>
                  <a:ext cx="540" cy="0"/>
                </a:xfrm>
                <a:prstGeom prst="line">
                  <a:avLst/>
                </a:prstGeom>
                <a:ln w="12700" cap="flat" cmpd="sng">
                  <a:solidFill>
                    <a:srgbClr val="000000"/>
                  </a:solidFill>
                  <a:prstDash val="solid"/>
                  <a:round/>
                  <a:headEnd type="none" w="med" len="med"/>
                  <a:tailEnd type="none" w="med" len="med"/>
                </a:ln>
              </p:spPr>
            </p:sp>
            <p:sp>
              <p:nvSpPr>
                <p:cNvPr id="61583" name="直接连接符 431249"/>
                <p:cNvSpPr/>
                <p:nvPr/>
              </p:nvSpPr>
              <p:spPr>
                <a:xfrm flipV="1">
                  <a:off x="6960" y="10080"/>
                  <a:ext cx="0" cy="1260"/>
                </a:xfrm>
                <a:prstGeom prst="line">
                  <a:avLst/>
                </a:prstGeom>
                <a:ln w="12700" cap="flat" cmpd="sng">
                  <a:solidFill>
                    <a:srgbClr val="000000"/>
                  </a:solidFill>
                  <a:prstDash val="solid"/>
                  <a:round/>
                  <a:headEnd type="none" w="med" len="med"/>
                  <a:tailEnd type="none" w="med" len="med"/>
                </a:ln>
              </p:spPr>
            </p:sp>
            <p:sp>
              <p:nvSpPr>
                <p:cNvPr id="61584" name="直接连接符 431250"/>
                <p:cNvSpPr/>
                <p:nvPr/>
              </p:nvSpPr>
              <p:spPr>
                <a:xfrm>
                  <a:off x="6960" y="10080"/>
                  <a:ext cx="225" cy="0"/>
                </a:xfrm>
                <a:prstGeom prst="line">
                  <a:avLst/>
                </a:prstGeom>
                <a:ln w="12700" cap="flat" cmpd="sng">
                  <a:solidFill>
                    <a:srgbClr val="000000"/>
                  </a:solidFill>
                  <a:prstDash val="solid"/>
                  <a:round/>
                  <a:headEnd type="none" w="med" len="med"/>
                  <a:tailEnd type="none" w="med" len="med"/>
                </a:ln>
              </p:spPr>
            </p:sp>
            <p:sp>
              <p:nvSpPr>
                <p:cNvPr id="61585" name="直接连接符 431251"/>
                <p:cNvSpPr/>
                <p:nvPr/>
              </p:nvSpPr>
              <p:spPr>
                <a:xfrm flipV="1">
                  <a:off x="7185" y="9660"/>
                  <a:ext cx="0" cy="420"/>
                </a:xfrm>
                <a:prstGeom prst="line">
                  <a:avLst/>
                </a:prstGeom>
                <a:ln w="12700" cap="flat" cmpd="sng">
                  <a:solidFill>
                    <a:srgbClr val="000000"/>
                  </a:solidFill>
                  <a:prstDash val="solid"/>
                  <a:round/>
                  <a:headEnd type="none" w="med" len="med"/>
                  <a:tailEnd type="none" w="med" len="med"/>
                </a:ln>
              </p:spPr>
            </p:sp>
            <p:sp>
              <p:nvSpPr>
                <p:cNvPr id="61586" name="直接连接符 431252"/>
                <p:cNvSpPr/>
                <p:nvPr/>
              </p:nvSpPr>
              <p:spPr>
                <a:xfrm>
                  <a:off x="7185" y="9660"/>
                  <a:ext cx="315" cy="0"/>
                </a:xfrm>
                <a:prstGeom prst="line">
                  <a:avLst/>
                </a:prstGeom>
                <a:ln w="12700" cap="flat" cmpd="sng">
                  <a:solidFill>
                    <a:srgbClr val="000000"/>
                  </a:solidFill>
                  <a:prstDash val="solid"/>
                  <a:round/>
                  <a:headEnd type="none" w="med" len="med"/>
                  <a:tailEnd type="none" w="med" len="med"/>
                </a:ln>
              </p:spPr>
            </p:sp>
            <p:sp>
              <p:nvSpPr>
                <p:cNvPr id="61587" name="直接连接符 431253"/>
                <p:cNvSpPr/>
                <p:nvPr/>
              </p:nvSpPr>
              <p:spPr>
                <a:xfrm flipV="1">
                  <a:off x="7500" y="9405"/>
                  <a:ext cx="0" cy="255"/>
                </a:xfrm>
                <a:prstGeom prst="line">
                  <a:avLst/>
                </a:prstGeom>
                <a:ln w="12700" cap="flat" cmpd="sng">
                  <a:solidFill>
                    <a:srgbClr val="000000"/>
                  </a:solidFill>
                  <a:prstDash val="solid"/>
                  <a:round/>
                  <a:headEnd type="none" w="med" len="med"/>
                  <a:tailEnd type="none" w="med" len="med"/>
                </a:ln>
              </p:spPr>
            </p:sp>
            <p:sp>
              <p:nvSpPr>
                <p:cNvPr id="61588" name="直接连接符 431254"/>
                <p:cNvSpPr/>
                <p:nvPr/>
              </p:nvSpPr>
              <p:spPr>
                <a:xfrm flipH="1">
                  <a:off x="7140" y="9405"/>
                  <a:ext cx="360" cy="0"/>
                </a:xfrm>
                <a:prstGeom prst="line">
                  <a:avLst/>
                </a:prstGeom>
                <a:ln w="12700" cap="flat" cmpd="sng">
                  <a:solidFill>
                    <a:srgbClr val="000000"/>
                  </a:solidFill>
                  <a:prstDash val="solid"/>
                  <a:round/>
                  <a:headEnd type="none" w="med" len="med"/>
                  <a:tailEnd type="none" w="med" len="med"/>
                </a:ln>
              </p:spPr>
            </p:sp>
            <p:sp>
              <p:nvSpPr>
                <p:cNvPr id="61589" name="直接连接符 431255"/>
                <p:cNvSpPr/>
                <p:nvPr/>
              </p:nvSpPr>
              <p:spPr>
                <a:xfrm flipV="1">
                  <a:off x="7140" y="9090"/>
                  <a:ext cx="0" cy="315"/>
                </a:xfrm>
                <a:prstGeom prst="line">
                  <a:avLst/>
                </a:prstGeom>
                <a:ln w="12700" cap="flat" cmpd="sng">
                  <a:solidFill>
                    <a:srgbClr val="000000"/>
                  </a:solidFill>
                  <a:prstDash val="solid"/>
                  <a:round/>
                  <a:headEnd type="none" w="med" len="med"/>
                  <a:tailEnd type="none" w="med" len="med"/>
                </a:ln>
              </p:spPr>
            </p:sp>
            <p:sp>
              <p:nvSpPr>
                <p:cNvPr id="61590" name="直接连接符 431256"/>
                <p:cNvSpPr/>
                <p:nvPr/>
              </p:nvSpPr>
              <p:spPr>
                <a:xfrm>
                  <a:off x="7140" y="9090"/>
                  <a:ext cx="360" cy="0"/>
                </a:xfrm>
                <a:prstGeom prst="line">
                  <a:avLst/>
                </a:prstGeom>
                <a:ln w="12700" cap="flat" cmpd="sng">
                  <a:solidFill>
                    <a:srgbClr val="000000"/>
                  </a:solidFill>
                  <a:prstDash val="solid"/>
                  <a:round/>
                  <a:headEnd type="none" w="med" len="med"/>
                  <a:tailEnd type="none" w="med" len="med"/>
                </a:ln>
              </p:spPr>
            </p:sp>
            <p:sp>
              <p:nvSpPr>
                <p:cNvPr id="61591" name="文本框 431257"/>
                <p:cNvSpPr txBox="1"/>
                <p:nvPr/>
              </p:nvSpPr>
              <p:spPr>
                <a:xfrm>
                  <a:off x="7875" y="9525"/>
                  <a:ext cx="630" cy="420"/>
                </a:xfrm>
                <a:prstGeom prst="rect">
                  <a:avLst/>
                </a:prstGeom>
                <a:solidFill>
                  <a:srgbClr val="FFFFFF"/>
                </a:solidFill>
                <a:ln w="9525">
                  <a:noFill/>
                </a:ln>
              </p:spPr>
              <p:txBody>
                <a:bodyPr anchor="t"/>
                <a:lstStyle/>
                <a:p>
                  <a:pPr lvl="0" indent="0" algn="just"/>
                  <a:r>
                    <a:rPr lang="zh-CN" altLang="en-US" sz="1325" b="1" dirty="0">
                      <a:latin typeface="Times New Roman" panose="02020603050405020304" charset="0"/>
                      <a:ea typeface="宋体" panose="02010600030101010101" pitchFamily="2" charset="-122"/>
                    </a:rPr>
                    <a:t>黑</a:t>
                  </a:r>
                  <a:endParaRPr lang="zh-CN" altLang="en-US" sz="1325" b="1" dirty="0">
                    <a:latin typeface="Tahoma" panose="020B0604030504040204" pitchFamily="34" charset="0"/>
                    <a:ea typeface="宋体" panose="02010600030101010101" pitchFamily="2" charset="-122"/>
                  </a:endParaRPr>
                </a:p>
              </p:txBody>
            </p:sp>
            <p:sp>
              <p:nvSpPr>
                <p:cNvPr id="61592" name="文本框 431258"/>
                <p:cNvSpPr txBox="1"/>
                <p:nvPr/>
              </p:nvSpPr>
              <p:spPr>
                <a:xfrm>
                  <a:off x="6390" y="9628"/>
                  <a:ext cx="435" cy="422"/>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白</a:t>
                  </a:r>
                  <a:endParaRPr lang="zh-CN" altLang="en-US" sz="1325" b="1" dirty="0">
                    <a:latin typeface="Tahoma" panose="020B0604030504040204" pitchFamily="34" charset="0"/>
                    <a:ea typeface="宋体" panose="02010600030101010101" pitchFamily="2" charset="-122"/>
                  </a:endParaRPr>
                </a:p>
              </p:txBody>
            </p:sp>
            <p:sp>
              <p:nvSpPr>
                <p:cNvPr id="61593" name="直接连接符 431259"/>
                <p:cNvSpPr/>
                <p:nvPr/>
              </p:nvSpPr>
              <p:spPr>
                <a:xfrm>
                  <a:off x="6780" y="11085"/>
                  <a:ext cx="0" cy="255"/>
                </a:xfrm>
                <a:prstGeom prst="line">
                  <a:avLst/>
                </a:prstGeom>
                <a:ln w="12700" cap="flat" cmpd="sng">
                  <a:solidFill>
                    <a:srgbClr val="000000"/>
                  </a:solidFill>
                  <a:prstDash val="solid"/>
                  <a:round/>
                  <a:headEnd type="none" w="med" len="med"/>
                  <a:tailEnd type="none" w="med" len="med"/>
                </a:ln>
              </p:spPr>
            </p:sp>
            <p:sp>
              <p:nvSpPr>
                <p:cNvPr id="61594" name="直接连接符 431260"/>
                <p:cNvSpPr/>
                <p:nvPr/>
              </p:nvSpPr>
              <p:spPr>
                <a:xfrm>
                  <a:off x="6780" y="11340"/>
                  <a:ext cx="180" cy="0"/>
                </a:xfrm>
                <a:prstGeom prst="line">
                  <a:avLst/>
                </a:prstGeom>
                <a:ln w="12700" cap="flat" cmpd="sng">
                  <a:solidFill>
                    <a:srgbClr val="000000"/>
                  </a:solidFill>
                  <a:prstDash val="solid"/>
                  <a:round/>
                  <a:headEnd type="none" w="med" len="med"/>
                  <a:tailEnd type="none" w="med" len="med"/>
                </a:ln>
              </p:spPr>
            </p:sp>
            <p:sp>
              <p:nvSpPr>
                <p:cNvPr id="61595" name="直接连接符 431261"/>
                <p:cNvSpPr/>
                <p:nvPr/>
              </p:nvSpPr>
              <p:spPr>
                <a:xfrm>
                  <a:off x="7140" y="10995"/>
                  <a:ext cx="0" cy="240"/>
                </a:xfrm>
                <a:prstGeom prst="line">
                  <a:avLst/>
                </a:prstGeom>
                <a:ln w="9525" cap="flat" cmpd="sng">
                  <a:solidFill>
                    <a:srgbClr val="000000"/>
                  </a:solidFill>
                  <a:prstDash val="solid"/>
                  <a:round/>
                  <a:headEnd type="none" w="med" len="med"/>
                  <a:tailEnd type="arrow" w="med" len="med"/>
                </a:ln>
              </p:spPr>
            </p:sp>
            <p:sp>
              <p:nvSpPr>
                <p:cNvPr id="61596" name="直接连接符 431262"/>
                <p:cNvSpPr/>
                <p:nvPr/>
              </p:nvSpPr>
              <p:spPr>
                <a:xfrm flipH="1">
                  <a:off x="6870" y="11235"/>
                  <a:ext cx="270" cy="0"/>
                </a:xfrm>
                <a:prstGeom prst="line">
                  <a:avLst/>
                </a:prstGeom>
                <a:ln w="9525" cap="flat" cmpd="sng">
                  <a:solidFill>
                    <a:srgbClr val="000000"/>
                  </a:solidFill>
                  <a:prstDash val="solid"/>
                  <a:round/>
                  <a:headEnd type="none" w="med" len="med"/>
                  <a:tailEnd type="none" w="med" len="med"/>
                </a:ln>
              </p:spPr>
            </p:sp>
            <p:sp>
              <p:nvSpPr>
                <p:cNvPr id="61597" name="直接连接符 431263"/>
                <p:cNvSpPr/>
                <p:nvPr/>
              </p:nvSpPr>
              <p:spPr>
                <a:xfrm>
                  <a:off x="6870" y="11235"/>
                  <a:ext cx="0" cy="255"/>
                </a:xfrm>
                <a:prstGeom prst="line">
                  <a:avLst/>
                </a:prstGeom>
                <a:ln w="9525" cap="flat" cmpd="sng">
                  <a:solidFill>
                    <a:srgbClr val="000000"/>
                  </a:solidFill>
                  <a:prstDash val="solid"/>
                  <a:round/>
                  <a:headEnd type="none" w="med" len="med"/>
                  <a:tailEnd type="arrow" w="med" len="med"/>
                </a:ln>
              </p:spPr>
            </p:sp>
            <p:sp>
              <p:nvSpPr>
                <p:cNvPr id="61598" name="直接连接符 431264"/>
                <p:cNvSpPr/>
                <p:nvPr/>
              </p:nvSpPr>
              <p:spPr>
                <a:xfrm flipH="1">
                  <a:off x="6645" y="11490"/>
                  <a:ext cx="225" cy="0"/>
                </a:xfrm>
                <a:prstGeom prst="line">
                  <a:avLst/>
                </a:prstGeom>
                <a:ln w="9525" cap="flat" cmpd="sng">
                  <a:solidFill>
                    <a:srgbClr val="000000"/>
                  </a:solidFill>
                  <a:prstDash val="solid"/>
                  <a:round/>
                  <a:headEnd type="none" w="med" len="med"/>
                  <a:tailEnd type="arrow" w="med" len="med"/>
                </a:ln>
              </p:spPr>
            </p:sp>
            <p:sp>
              <p:nvSpPr>
                <p:cNvPr id="61599" name="直接连接符 431265"/>
                <p:cNvSpPr/>
                <p:nvPr/>
              </p:nvSpPr>
              <p:spPr>
                <a:xfrm flipV="1">
                  <a:off x="6645" y="11160"/>
                  <a:ext cx="0" cy="330"/>
                </a:xfrm>
                <a:prstGeom prst="line">
                  <a:avLst/>
                </a:prstGeom>
                <a:ln w="9525" cap="flat" cmpd="sng">
                  <a:solidFill>
                    <a:srgbClr val="000000"/>
                  </a:solidFill>
                  <a:prstDash val="solid"/>
                  <a:round/>
                  <a:headEnd type="none" w="med" len="med"/>
                  <a:tailEnd type="arrow" w="med" len="med"/>
                </a:ln>
              </p:spPr>
            </p:sp>
            <p:sp>
              <p:nvSpPr>
                <p:cNvPr id="61600" name="直接连接符 431266"/>
                <p:cNvSpPr/>
                <p:nvPr/>
              </p:nvSpPr>
              <p:spPr>
                <a:xfrm>
                  <a:off x="6645" y="11160"/>
                  <a:ext cx="225" cy="0"/>
                </a:xfrm>
                <a:prstGeom prst="line">
                  <a:avLst/>
                </a:prstGeom>
                <a:ln w="9525" cap="flat" cmpd="sng">
                  <a:solidFill>
                    <a:srgbClr val="000000"/>
                  </a:solidFill>
                  <a:prstDash val="solid"/>
                  <a:round/>
                  <a:headEnd type="none" w="med" len="med"/>
                  <a:tailEnd type="none" w="med" len="med"/>
                </a:ln>
              </p:spPr>
            </p:sp>
            <p:sp>
              <p:nvSpPr>
                <p:cNvPr id="61601" name="直接连接符 431267"/>
                <p:cNvSpPr/>
                <p:nvPr/>
              </p:nvSpPr>
              <p:spPr>
                <a:xfrm flipV="1">
                  <a:off x="6870" y="10830"/>
                  <a:ext cx="0" cy="330"/>
                </a:xfrm>
                <a:prstGeom prst="line">
                  <a:avLst/>
                </a:prstGeom>
                <a:ln w="9525" cap="flat" cmpd="sng">
                  <a:solidFill>
                    <a:srgbClr val="000000"/>
                  </a:solidFill>
                  <a:prstDash val="solid"/>
                  <a:round/>
                  <a:headEnd type="none" w="med" len="med"/>
                  <a:tailEnd type="arrow" w="med" len="med"/>
                </a:ln>
              </p:spPr>
            </p:sp>
            <p:sp>
              <p:nvSpPr>
                <p:cNvPr id="61602" name="直接连接符 431268"/>
                <p:cNvSpPr/>
                <p:nvPr/>
              </p:nvSpPr>
              <p:spPr>
                <a:xfrm>
                  <a:off x="6870" y="10845"/>
                  <a:ext cx="270" cy="0"/>
                </a:xfrm>
                <a:prstGeom prst="line">
                  <a:avLst/>
                </a:prstGeom>
                <a:ln w="9525" cap="flat" cmpd="sng">
                  <a:solidFill>
                    <a:srgbClr val="000000"/>
                  </a:solidFill>
                  <a:prstDash val="solid"/>
                  <a:round/>
                  <a:headEnd type="none" w="med" len="med"/>
                  <a:tailEnd type="arrow" w="med" len="med"/>
                </a:ln>
              </p:spPr>
            </p:sp>
            <p:sp>
              <p:nvSpPr>
                <p:cNvPr id="61603" name="直接连接符 431269"/>
                <p:cNvSpPr/>
                <p:nvPr/>
              </p:nvSpPr>
              <p:spPr>
                <a:xfrm flipV="1">
                  <a:off x="7140" y="10605"/>
                  <a:ext cx="0" cy="240"/>
                </a:xfrm>
                <a:prstGeom prst="line">
                  <a:avLst/>
                </a:prstGeom>
                <a:ln w="9525" cap="flat" cmpd="sng">
                  <a:solidFill>
                    <a:srgbClr val="000000"/>
                  </a:solidFill>
                  <a:prstDash val="solid"/>
                  <a:round/>
                  <a:headEnd type="none" w="med" len="med"/>
                  <a:tailEnd type="arrow" w="med" len="med"/>
                </a:ln>
              </p:spPr>
            </p:sp>
            <p:sp>
              <p:nvSpPr>
                <p:cNvPr id="61604" name="直接连接符 431270"/>
                <p:cNvSpPr/>
                <p:nvPr/>
              </p:nvSpPr>
              <p:spPr>
                <a:xfrm flipH="1">
                  <a:off x="6780" y="10635"/>
                  <a:ext cx="360" cy="0"/>
                </a:xfrm>
                <a:prstGeom prst="line">
                  <a:avLst/>
                </a:prstGeom>
                <a:ln w="9525" cap="flat" cmpd="sng">
                  <a:solidFill>
                    <a:srgbClr val="000000"/>
                  </a:solidFill>
                  <a:prstDash val="solid"/>
                  <a:round/>
                  <a:headEnd type="none" w="med" len="med"/>
                  <a:tailEnd type="arrow" w="med" len="med"/>
                </a:ln>
              </p:spPr>
            </p:sp>
            <p:sp>
              <p:nvSpPr>
                <p:cNvPr id="61605" name="直接连接符 431271"/>
                <p:cNvSpPr/>
                <p:nvPr/>
              </p:nvSpPr>
              <p:spPr>
                <a:xfrm flipV="1">
                  <a:off x="6780" y="10320"/>
                  <a:ext cx="0" cy="315"/>
                </a:xfrm>
                <a:prstGeom prst="line">
                  <a:avLst/>
                </a:prstGeom>
                <a:ln w="9525" cap="flat" cmpd="sng">
                  <a:solidFill>
                    <a:srgbClr val="000000"/>
                  </a:solidFill>
                  <a:prstDash val="solid"/>
                  <a:round/>
                  <a:headEnd type="none" w="med" len="med"/>
                  <a:tailEnd type="arrow" w="med" len="med"/>
                </a:ln>
              </p:spPr>
            </p:sp>
            <p:sp>
              <p:nvSpPr>
                <p:cNvPr id="61606" name="直接连接符 431272"/>
                <p:cNvSpPr/>
                <p:nvPr/>
              </p:nvSpPr>
              <p:spPr>
                <a:xfrm>
                  <a:off x="7140" y="10995"/>
                  <a:ext cx="360" cy="0"/>
                </a:xfrm>
                <a:prstGeom prst="line">
                  <a:avLst/>
                </a:prstGeom>
                <a:ln w="9525" cap="flat" cmpd="sng">
                  <a:solidFill>
                    <a:srgbClr val="000000"/>
                  </a:solidFill>
                  <a:prstDash val="solid"/>
                  <a:round/>
                  <a:headEnd type="none" w="med" len="med"/>
                  <a:tailEnd type="arrow" w="med" len="med"/>
                </a:ln>
              </p:spPr>
            </p:sp>
            <p:sp>
              <p:nvSpPr>
                <p:cNvPr id="61607" name="文本框 431273"/>
                <p:cNvSpPr txBox="1"/>
                <p:nvPr/>
              </p:nvSpPr>
              <p:spPr>
                <a:xfrm>
                  <a:off x="7770" y="11085"/>
                  <a:ext cx="855" cy="405"/>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起点</a:t>
                  </a:r>
                  <a:endParaRPr lang="zh-CN" altLang="en-US" sz="1325" b="1" dirty="0">
                    <a:latin typeface="Tahoma" panose="020B0604030504040204" pitchFamily="34" charset="0"/>
                    <a:ea typeface="宋体" panose="02010600030101010101" pitchFamily="2" charset="-122"/>
                  </a:endParaRPr>
                </a:p>
              </p:txBody>
            </p:sp>
            <p:sp>
              <p:nvSpPr>
                <p:cNvPr id="61608" name="直接连接符 431274"/>
                <p:cNvSpPr/>
                <p:nvPr/>
              </p:nvSpPr>
              <p:spPr>
                <a:xfrm>
                  <a:off x="7560" y="11040"/>
                  <a:ext cx="315" cy="195"/>
                </a:xfrm>
                <a:prstGeom prst="line">
                  <a:avLst/>
                </a:prstGeom>
                <a:ln w="9525" cap="flat" cmpd="sng">
                  <a:solidFill>
                    <a:srgbClr val="000000"/>
                  </a:solidFill>
                  <a:prstDash val="solid"/>
                  <a:round/>
                  <a:headEnd type="arrow" w="med" len="med"/>
                  <a:tailEnd type="none" w="med" len="med"/>
                </a:ln>
              </p:spPr>
            </p:sp>
          </p:grpSp>
        </p:grpSp>
      </p:gr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基于跟踪的图像分割</a:t>
            </a:r>
          </a:p>
        </p:txBody>
      </p:sp>
      <p:sp>
        <p:nvSpPr>
          <p:cNvPr id="12"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1.</a:t>
            </a:r>
            <a:r>
              <a:rPr lang="zh-CN" altLang="en-US" sz="3090" b="1">
                <a:solidFill>
                  <a:srgbClr val="FF0000"/>
                </a:solidFill>
                <a:latin typeface="Times New Roman" panose="02020603050405020304" charset="0"/>
                <a:ea typeface="宋体" panose="02010600030101010101" pitchFamily="2" charset="-122"/>
                <a:cs typeface="+mn-ea"/>
                <a:sym typeface="+mn-ea"/>
              </a:rPr>
              <a:t>轮廓跟踪</a:t>
            </a:r>
            <a:r>
              <a:rPr lang="en-US" altLang="zh-CN" sz="3090" b="1">
                <a:solidFill>
                  <a:srgbClr val="FF0000"/>
                </a:solidFill>
                <a:latin typeface="Times New Roman" panose="02020603050405020304" charset="0"/>
                <a:ea typeface="宋体" panose="02010600030101010101" pitchFamily="2" charset="-122"/>
                <a:cs typeface="+mn-ea"/>
                <a:sym typeface="+mn-ea"/>
              </a:rPr>
              <a:t>法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文本框 404482"/>
          <p:cNvSpPr txBox="1"/>
          <p:nvPr/>
        </p:nvSpPr>
        <p:spPr>
          <a:xfrm>
            <a:off x="916305" y="2258695"/>
            <a:ext cx="9611360" cy="2308860"/>
          </a:xfrm>
          <a:prstGeom prst="rect">
            <a:avLst/>
          </a:prstGeom>
          <a:noFill/>
          <a:ln w="9525">
            <a:noFill/>
          </a:ln>
        </p:spPr>
        <p:txBody>
          <a:bodyPr wrap="square" anchor="t">
            <a:spAutoFit/>
          </a:bodyPr>
          <a:lstStyle/>
          <a:p>
            <a:pPr lvl="0" indent="0" eaLnBrk="0" hangingPunct="0">
              <a:lnSpc>
                <a:spcPct val="130000"/>
              </a:lnSpc>
            </a:pPr>
            <a:r>
              <a:rPr lang="zh-CN" altLang="en-US" sz="2800" dirty="0">
                <a:latin typeface="Times New Roman" panose="02020603050405020304" charset="0"/>
                <a:ea typeface="宋体" panose="02010600030101010101" pitchFamily="2" charset="-122"/>
              </a:rPr>
              <a:t>光栅跟踪方法的基本思想是先利用检测准则确定接受对象点，然后根据已有的接受对象点和跟踪准则确定新的接受对象点，最后将所有标记为</a:t>
            </a:r>
            <a:r>
              <a:rPr lang="en-US" altLang="zh-CN" sz="2800">
                <a:latin typeface="Times New Roman" panose="02020603050405020304" charset="0"/>
                <a:ea typeface="宋体" panose="02010600030101010101" pitchFamily="2" charset="-122"/>
              </a:rPr>
              <a:t>1</a:t>
            </a:r>
            <a:r>
              <a:rPr lang="zh-CN" altLang="en-US" sz="2800" dirty="0">
                <a:latin typeface="Times New Roman" panose="02020603050405020304" charset="0"/>
                <a:ea typeface="宋体" panose="02010600030101010101" pitchFamily="2" charset="-122"/>
              </a:rPr>
              <a:t>且相邻的对象点联接起来就得到了检测到的细曲线。 </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基于跟踪的图像分割</a:t>
            </a:r>
          </a:p>
        </p:txBody>
      </p:sp>
      <p:sp>
        <p:nvSpPr>
          <p:cNvPr id="12"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2.</a:t>
            </a:r>
            <a:r>
              <a:rPr lang="zh-CN" altLang="en-US" sz="3090" b="1">
                <a:solidFill>
                  <a:srgbClr val="FF0000"/>
                </a:solidFill>
                <a:latin typeface="Times New Roman" panose="02020603050405020304" charset="0"/>
                <a:ea typeface="宋体" panose="02010600030101010101" pitchFamily="2" charset="-122"/>
                <a:cs typeface="+mn-ea"/>
                <a:sym typeface="+mn-ea"/>
              </a:rPr>
              <a:t>光栅跟踪</a:t>
            </a:r>
            <a:r>
              <a:rPr lang="en-US" altLang="zh-CN" sz="3090" b="1">
                <a:solidFill>
                  <a:srgbClr val="FF0000"/>
                </a:solidFill>
                <a:latin typeface="Times New Roman" panose="02020603050405020304" charset="0"/>
                <a:ea typeface="宋体" panose="02010600030101010101" pitchFamily="2" charset="-122"/>
                <a:cs typeface="+mn-ea"/>
                <a:sym typeface="+mn-ea"/>
              </a:rPr>
              <a:t>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ox(in)">
                                      <p:cBhvr>
                                        <p:cTn id="7" dur="500"/>
                                        <p:tgtEl>
                                          <p:spTgt spid="40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框 405506"/>
          <p:cNvSpPr txBox="1"/>
          <p:nvPr/>
        </p:nvSpPr>
        <p:spPr>
          <a:xfrm>
            <a:off x="892810" y="2288540"/>
            <a:ext cx="9526905" cy="3971925"/>
          </a:xfrm>
          <a:prstGeom prst="rect">
            <a:avLst/>
          </a:prstGeom>
          <a:noFill/>
          <a:ln w="9525">
            <a:noFill/>
          </a:ln>
        </p:spPr>
        <p:txBody>
          <a:bodyPr wrap="square" anchor="t">
            <a:spAutoFit/>
          </a:bodyPr>
          <a:lstStyle/>
          <a:p>
            <a:pPr lvl="0" indent="0" eaLnBrk="0" hangingPunct="0">
              <a:lnSpc>
                <a:spcPct val="130000"/>
              </a:lnSpc>
            </a:pPr>
            <a:r>
              <a:rPr lang="zh-CN" altLang="en-US" sz="2800" dirty="0">
                <a:latin typeface="Times New Roman" panose="02020603050405020304" charset="0"/>
                <a:ea typeface="宋体" panose="02010600030101010101" pitchFamily="2" charset="-122"/>
              </a:rPr>
              <a:t>需要事先确定检测阈值</a:t>
            </a:r>
            <a:r>
              <a:rPr lang="en-US" altLang="zh-CN" sz="2800">
                <a:latin typeface="Times New Roman" panose="02020603050405020304" charset="0"/>
                <a:ea typeface="宋体" panose="02010600030101010101" pitchFamily="2" charset="-122"/>
              </a:rPr>
              <a:t>d</a:t>
            </a:r>
            <a:r>
              <a:rPr lang="zh-CN" altLang="en-US" sz="2800" dirty="0">
                <a:latin typeface="Times New Roman" panose="02020603050405020304" charset="0"/>
                <a:ea typeface="宋体" panose="02010600030101010101" pitchFamily="2" charset="-122"/>
              </a:rPr>
              <a:t>、跟踪阈值</a:t>
            </a:r>
            <a:r>
              <a:rPr lang="en-US" altLang="zh-CN" sz="2800">
                <a:latin typeface="Times New Roman" panose="02020603050405020304" charset="0"/>
                <a:ea typeface="宋体" panose="02010600030101010101" pitchFamily="2" charset="-122"/>
              </a:rPr>
              <a:t>t</a:t>
            </a:r>
            <a:r>
              <a:rPr lang="zh-CN" altLang="en-US" sz="2800" dirty="0">
                <a:latin typeface="Times New Roman" panose="02020603050405020304" charset="0"/>
                <a:ea typeface="宋体" panose="02010600030101010101" pitchFamily="2" charset="-122"/>
              </a:rPr>
              <a:t>，且要求</a:t>
            </a:r>
            <a:r>
              <a:rPr lang="en-US" altLang="zh-CN" sz="2800">
                <a:latin typeface="Times New Roman" panose="02020603050405020304" charset="0"/>
                <a:ea typeface="宋体" panose="02010600030101010101" pitchFamily="2" charset="-122"/>
              </a:rPr>
              <a:t>d&gt;t</a:t>
            </a:r>
            <a:r>
              <a:rPr lang="zh-CN" altLang="en-US" sz="2800" dirty="0">
                <a:latin typeface="Times New Roman" panose="02020603050405020304" charset="0"/>
                <a:ea typeface="宋体" panose="02010600030101010101" pitchFamily="2" charset="-122"/>
              </a:rPr>
              <a:t>。 </a:t>
            </a:r>
          </a:p>
          <a:p>
            <a:pPr lvl="0" indent="0" eaLnBrk="0" hangingPunct="0">
              <a:lnSpc>
                <a:spcPct val="130000"/>
              </a:lnSpc>
            </a:pPr>
            <a:r>
              <a:rPr lang="zh-CN" altLang="en-US" sz="2800" dirty="0">
                <a:latin typeface="Times New Roman" panose="02020603050405020304" charset="0"/>
                <a:ea typeface="宋体" panose="02010600030101010101" pitchFamily="2" charset="-122"/>
                <a:sym typeface="+mn-ea"/>
              </a:rPr>
              <a:t>检测准则：对图像逐行扫描，将每一行中灰度值大于或等于检测阈值</a:t>
            </a:r>
            <a:r>
              <a:rPr lang="en-US" altLang="zh-CN" sz="2800">
                <a:latin typeface="Times New Roman" panose="02020603050405020304" charset="0"/>
                <a:ea typeface="宋体" panose="02010600030101010101" pitchFamily="2" charset="-122"/>
                <a:sym typeface="+mn-ea"/>
              </a:rPr>
              <a:t>d</a:t>
            </a:r>
            <a:r>
              <a:rPr lang="zh-CN" altLang="en-US" sz="2800" dirty="0">
                <a:latin typeface="Times New Roman" panose="02020603050405020304" charset="0"/>
                <a:ea typeface="宋体" panose="02010600030101010101" pitchFamily="2" charset="-122"/>
                <a:sym typeface="+mn-ea"/>
              </a:rPr>
              <a:t>的所有点(称为接受对象点)记为</a:t>
            </a:r>
            <a:r>
              <a:rPr lang="en-US" altLang="zh-CN" sz="2800">
                <a:latin typeface="Times New Roman" panose="02020603050405020304" charset="0"/>
                <a:ea typeface="宋体" panose="02010600030101010101" pitchFamily="2" charset="-122"/>
                <a:sym typeface="+mn-ea"/>
              </a:rPr>
              <a:t>1</a:t>
            </a:r>
            <a:r>
              <a:rPr lang="zh-CN" altLang="en-US" sz="2800" dirty="0">
                <a:latin typeface="Times New Roman" panose="02020603050405020304" charset="0"/>
                <a:ea typeface="宋体" panose="02010600030101010101" pitchFamily="2" charset="-122"/>
                <a:sym typeface="+mn-ea"/>
              </a:rPr>
              <a:t>。</a:t>
            </a:r>
          </a:p>
          <a:p>
            <a:pPr lvl="0" indent="0" eaLnBrk="0" hangingPunct="0">
              <a:lnSpc>
                <a:spcPct val="130000"/>
              </a:lnSpc>
            </a:pPr>
            <a:r>
              <a:rPr lang="zh-CN" altLang="en-US" sz="2800" dirty="0">
                <a:latin typeface="Times New Roman" panose="02020603050405020304" charset="0"/>
                <a:ea typeface="宋体" panose="02010600030101010101" pitchFamily="2" charset="-122"/>
                <a:sym typeface="+mn-ea"/>
              </a:rPr>
              <a:t>跟踪准则：设位于第</a:t>
            </a:r>
            <a:r>
              <a:rPr lang="en-US" altLang="zh-CN" sz="2800">
                <a:latin typeface="Times New Roman" panose="02020603050405020304" charset="0"/>
                <a:ea typeface="宋体" panose="02010600030101010101" pitchFamily="2" charset="-122"/>
                <a:sym typeface="+mn-ea"/>
              </a:rPr>
              <a:t>i</a:t>
            </a:r>
            <a:r>
              <a:rPr lang="zh-CN" altLang="en-US" sz="2800" dirty="0">
                <a:latin typeface="Times New Roman" panose="02020603050405020304" charset="0"/>
                <a:ea typeface="宋体" panose="02010600030101010101" pitchFamily="2" charset="-122"/>
                <a:sym typeface="+mn-ea"/>
              </a:rPr>
              <a:t>行的点</a:t>
            </a:r>
            <a:r>
              <a:rPr lang="en-US" altLang="zh-CN" sz="2800">
                <a:latin typeface="Times New Roman" panose="02020603050405020304" charset="0"/>
                <a:ea typeface="宋体" panose="02010600030101010101" pitchFamily="2" charset="-122"/>
                <a:sym typeface="+mn-ea"/>
              </a:rPr>
              <a:t>(i</a:t>
            </a:r>
            <a:r>
              <a:rPr lang="zh-CN" altLang="en-US" sz="2800" dirty="0">
                <a:latin typeface="Times New Roman" panose="02020603050405020304" charset="0"/>
                <a:ea typeface="宋体" panose="02010600030101010101" pitchFamily="2" charset="-122"/>
                <a:sym typeface="+mn-ea"/>
              </a:rPr>
              <a:t>，</a:t>
            </a:r>
            <a:r>
              <a:rPr lang="en-US" altLang="zh-CN" sz="2800">
                <a:latin typeface="Times New Roman" panose="02020603050405020304" charset="0"/>
                <a:ea typeface="宋体" panose="02010600030101010101" pitchFamily="2" charset="-122"/>
                <a:sym typeface="+mn-ea"/>
              </a:rPr>
              <a:t>j)</a:t>
            </a:r>
            <a:r>
              <a:rPr lang="zh-CN" altLang="en-US" sz="2800" dirty="0">
                <a:latin typeface="Times New Roman" panose="02020603050405020304" charset="0"/>
                <a:ea typeface="宋体" panose="02010600030101010101" pitchFamily="2" charset="-122"/>
                <a:sym typeface="+mn-ea"/>
              </a:rPr>
              <a:t>为接受对象点，如果位于第</a:t>
            </a:r>
            <a:r>
              <a:rPr lang="en-US" altLang="zh-CN" sz="2800">
                <a:latin typeface="Times New Roman" panose="02020603050405020304" charset="0"/>
                <a:ea typeface="宋体" panose="02010600030101010101" pitchFamily="2" charset="-122"/>
                <a:sym typeface="+mn-ea"/>
              </a:rPr>
              <a:t>i+1</a:t>
            </a:r>
            <a:r>
              <a:rPr lang="zh-CN" altLang="en-US" sz="2800" dirty="0">
                <a:latin typeface="Times New Roman" panose="02020603050405020304" charset="0"/>
                <a:ea typeface="宋体" panose="02010600030101010101" pitchFamily="2" charset="-122"/>
                <a:sym typeface="+mn-ea"/>
              </a:rPr>
              <a:t>行上的相邻点</a:t>
            </a:r>
            <a:r>
              <a:rPr lang="en-US" altLang="zh-CN" sz="2800">
                <a:latin typeface="Times New Roman" panose="02020603050405020304" charset="0"/>
                <a:ea typeface="宋体" panose="02010600030101010101" pitchFamily="2" charset="-122"/>
                <a:sym typeface="+mn-ea"/>
              </a:rPr>
              <a:t>(i+1</a:t>
            </a:r>
            <a:r>
              <a:rPr lang="zh-CN" altLang="en-US" sz="2800" dirty="0">
                <a:latin typeface="Times New Roman" panose="02020603050405020304" charset="0"/>
                <a:ea typeface="宋体" panose="02010600030101010101" pitchFamily="2" charset="-122"/>
                <a:sym typeface="+mn-ea"/>
              </a:rPr>
              <a:t>，</a:t>
            </a:r>
            <a:r>
              <a:rPr lang="en-US" altLang="zh-CN" sz="2800">
                <a:latin typeface="Times New Roman" panose="02020603050405020304" charset="0"/>
                <a:ea typeface="宋体" panose="02010600030101010101" pitchFamily="2" charset="-122"/>
                <a:sym typeface="+mn-ea"/>
              </a:rPr>
              <a:t>j-1)</a:t>
            </a:r>
            <a:r>
              <a:rPr lang="zh-CN" altLang="en-US" sz="2800" dirty="0">
                <a:latin typeface="Times New Roman" panose="02020603050405020304" charset="0"/>
                <a:ea typeface="宋体" panose="02010600030101010101" pitchFamily="2" charset="-122"/>
                <a:sym typeface="+mn-ea"/>
              </a:rPr>
              <a:t>、</a:t>
            </a:r>
            <a:r>
              <a:rPr lang="en-US" altLang="zh-CN" sz="2800">
                <a:latin typeface="Times New Roman" panose="02020603050405020304" charset="0"/>
                <a:ea typeface="宋体" panose="02010600030101010101" pitchFamily="2" charset="-122"/>
                <a:sym typeface="+mn-ea"/>
              </a:rPr>
              <a:t>(i+1</a:t>
            </a:r>
            <a:r>
              <a:rPr lang="zh-CN" altLang="en-US" sz="2800" dirty="0">
                <a:latin typeface="Times New Roman" panose="02020603050405020304" charset="0"/>
                <a:ea typeface="宋体" panose="02010600030101010101" pitchFamily="2" charset="-122"/>
                <a:sym typeface="+mn-ea"/>
              </a:rPr>
              <a:t>，</a:t>
            </a:r>
            <a:r>
              <a:rPr lang="en-US" altLang="zh-CN" sz="2800">
                <a:latin typeface="Times New Roman" panose="02020603050405020304" charset="0"/>
                <a:ea typeface="宋体" panose="02010600030101010101" pitchFamily="2" charset="-122"/>
                <a:sym typeface="+mn-ea"/>
              </a:rPr>
              <a:t>j)</a:t>
            </a:r>
            <a:r>
              <a:rPr lang="zh-CN" altLang="en-US" sz="2800" dirty="0">
                <a:latin typeface="Times New Roman" panose="02020603050405020304" charset="0"/>
                <a:ea typeface="宋体" panose="02010600030101010101" pitchFamily="2" charset="-122"/>
                <a:sym typeface="+mn-ea"/>
              </a:rPr>
              <a:t>和</a:t>
            </a:r>
            <a:r>
              <a:rPr lang="en-US" altLang="zh-CN" sz="2800">
                <a:latin typeface="Times New Roman" panose="02020603050405020304" charset="0"/>
                <a:ea typeface="宋体" panose="02010600030101010101" pitchFamily="2" charset="-122"/>
                <a:sym typeface="+mn-ea"/>
              </a:rPr>
              <a:t>(i+1</a:t>
            </a:r>
            <a:r>
              <a:rPr lang="zh-CN" altLang="en-US" sz="2800" dirty="0">
                <a:latin typeface="Times New Roman" panose="02020603050405020304" charset="0"/>
                <a:ea typeface="宋体" panose="02010600030101010101" pitchFamily="2" charset="-122"/>
                <a:sym typeface="+mn-ea"/>
              </a:rPr>
              <a:t>，</a:t>
            </a:r>
            <a:r>
              <a:rPr lang="en-US" altLang="zh-CN" sz="2800">
                <a:latin typeface="Times New Roman" panose="02020603050405020304" charset="0"/>
                <a:ea typeface="宋体" panose="02010600030101010101" pitchFamily="2" charset="-122"/>
                <a:sym typeface="+mn-ea"/>
              </a:rPr>
              <a:t>j+1)</a:t>
            </a:r>
            <a:r>
              <a:rPr lang="zh-CN" altLang="en-US" sz="2800" dirty="0">
                <a:latin typeface="Times New Roman" panose="02020603050405020304" charset="0"/>
                <a:ea typeface="宋体" panose="02010600030101010101" pitchFamily="2" charset="-122"/>
                <a:sym typeface="+mn-ea"/>
              </a:rPr>
              <a:t>的灰度值大于或等于跟踪阈值</a:t>
            </a:r>
            <a:r>
              <a:rPr lang="en-US" altLang="zh-CN" sz="2800">
                <a:latin typeface="Times New Roman" panose="02020603050405020304" charset="0"/>
                <a:ea typeface="宋体" panose="02010600030101010101" pitchFamily="2" charset="-122"/>
                <a:sym typeface="+mn-ea"/>
              </a:rPr>
              <a:t>t</a:t>
            </a:r>
            <a:r>
              <a:rPr lang="zh-CN" altLang="en-US" sz="2800" dirty="0">
                <a:latin typeface="Times New Roman" panose="02020603050405020304" charset="0"/>
                <a:ea typeface="宋体" panose="02010600030101010101" pitchFamily="2" charset="-122"/>
                <a:sym typeface="+mn-ea"/>
              </a:rPr>
              <a:t>，就将其确定为新的接受对象点，并记为</a:t>
            </a:r>
            <a:r>
              <a:rPr lang="en-US" altLang="zh-CN" sz="2800">
                <a:latin typeface="Times New Roman" panose="02020603050405020304" charset="0"/>
                <a:ea typeface="宋体" panose="02010600030101010101" pitchFamily="2" charset="-122"/>
                <a:sym typeface="+mn-ea"/>
              </a:rPr>
              <a:t>1</a:t>
            </a:r>
            <a:r>
              <a:rPr lang="zh-CN" altLang="en-US" sz="2800" dirty="0">
                <a:latin typeface="Times New Roman" panose="02020603050405020304" charset="0"/>
                <a:ea typeface="宋体" panose="02010600030101010101" pitchFamily="2" charset="-122"/>
                <a:sym typeface="+mn-ea"/>
              </a:rPr>
              <a:t>。</a:t>
            </a:r>
            <a:endParaRPr lang="zh-CN" altLang="en-US" sz="2800" dirty="0">
              <a:solidFill>
                <a:schemeClr val="hlink"/>
              </a:solidFill>
              <a:latin typeface="Times New Roman" panose="02020603050405020304" charset="0"/>
              <a:ea typeface="宋体" panose="02010600030101010101" pitchFamily="2" charset="-122"/>
            </a:endParaRPr>
          </a:p>
        </p:txBody>
      </p:sp>
      <p:sp>
        <p:nvSpPr>
          <p:cNvPr id="405508" name="文本框 405507"/>
          <p:cNvSpPr txBox="1"/>
          <p:nvPr/>
        </p:nvSpPr>
        <p:spPr>
          <a:xfrm>
            <a:off x="969315" y="2698323"/>
            <a:ext cx="9450061" cy="645795"/>
          </a:xfrm>
          <a:prstGeom prst="rect">
            <a:avLst/>
          </a:prstGeom>
          <a:noFill/>
          <a:ln w="9525">
            <a:noFill/>
          </a:ln>
        </p:spPr>
        <p:txBody>
          <a:bodyPr anchor="t">
            <a:spAutoFit/>
          </a:bodyPr>
          <a:lstStyle/>
          <a:p>
            <a:pPr lvl="0" indent="0" eaLnBrk="0" hangingPunct="0">
              <a:lnSpc>
                <a:spcPct val="130000"/>
              </a:lnSpc>
            </a:pPr>
            <a:r>
              <a:rPr lang="zh-CN" altLang="en-US" sz="2800" dirty="0">
                <a:latin typeface="Times New Roman" panose="02020603050405020304" charset="0"/>
                <a:ea typeface="楷体" panose="02010609060101010101" charset="-122"/>
              </a:rPr>
              <a:t> </a:t>
            </a:r>
            <a:endParaRPr lang="zh-CN" altLang="en-US" sz="2800" dirty="0">
              <a:solidFill>
                <a:schemeClr val="hlink"/>
              </a:solidFill>
              <a:latin typeface="Times New Roman" panose="02020603050405020304" charset="0"/>
              <a:ea typeface="楷体" panose="02010609060101010101" charset="-122"/>
            </a:endParaRPr>
          </a:p>
        </p:txBody>
      </p:sp>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8" name="文本框 7"/>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基于跟踪的图像分割</a:t>
            </a:r>
          </a:p>
        </p:txBody>
      </p:sp>
      <p:sp>
        <p:nvSpPr>
          <p:cNvPr id="13"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2.</a:t>
            </a:r>
            <a:r>
              <a:rPr lang="zh-CN" altLang="en-US" sz="3090" b="1">
                <a:solidFill>
                  <a:srgbClr val="FF0000"/>
                </a:solidFill>
                <a:latin typeface="Times New Roman" panose="02020603050405020304" charset="0"/>
                <a:ea typeface="宋体" panose="02010600030101010101" pitchFamily="2" charset="-122"/>
                <a:cs typeface="+mn-ea"/>
                <a:sym typeface="+mn-ea"/>
              </a:rPr>
              <a:t>光栅跟踪</a:t>
            </a:r>
            <a:r>
              <a:rPr lang="en-US" altLang="zh-CN" sz="3090" b="1">
                <a:solidFill>
                  <a:srgbClr val="FF0000"/>
                </a:solidFill>
                <a:latin typeface="Times New Roman" panose="02020603050405020304" charset="0"/>
                <a:ea typeface="宋体" panose="02010600030101010101" pitchFamily="2" charset="-122"/>
                <a:cs typeface="+mn-ea"/>
                <a:sym typeface="+mn-ea"/>
              </a:rPr>
              <a:t>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box(in)">
                                      <p:cBhvr>
                                        <p:cTn id="7" dur="500"/>
                                        <p:tgtEl>
                                          <p:spTgt spid="405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文本框 406530"/>
          <p:cNvSpPr txBox="1"/>
          <p:nvPr/>
        </p:nvSpPr>
        <p:spPr>
          <a:xfrm>
            <a:off x="863600" y="2280920"/>
            <a:ext cx="9532620" cy="4552315"/>
          </a:xfrm>
          <a:prstGeom prst="rect">
            <a:avLst/>
          </a:prstGeom>
          <a:noFill/>
          <a:ln w="9525">
            <a:noFill/>
          </a:ln>
        </p:spPr>
        <p:txBody>
          <a:bodyPr wrap="square" anchor="t">
            <a:spAutoFit/>
          </a:bodyPr>
          <a:lstStyle/>
          <a:p>
            <a:pPr lvl="0" indent="0" eaLnBrk="0" hangingPunct="0">
              <a:lnSpc>
                <a:spcPct val="120000"/>
              </a:lnSpc>
            </a:pPr>
            <a:r>
              <a:rPr lang="zh-CN" altLang="en-US" sz="2800" b="1" dirty="0">
                <a:solidFill>
                  <a:srgbClr val="002D80"/>
                </a:solidFill>
                <a:latin typeface="Times New Roman" panose="02020603050405020304" charset="0"/>
                <a:ea typeface="宋体" panose="02010600030101010101" pitchFamily="2" charset="-122"/>
              </a:rPr>
              <a:t>分割算法： </a:t>
            </a:r>
          </a:p>
          <a:p>
            <a:pPr lvl="0" indent="0">
              <a:lnSpc>
                <a:spcPct val="120000"/>
              </a:lnSpc>
            </a:pPr>
            <a:r>
              <a:rPr lang="zh-CN" altLang="en-US" sz="2400" dirty="0">
                <a:latin typeface="Times New Roman" panose="02020603050405020304" charset="0"/>
                <a:ea typeface="宋体" panose="02010600030101010101" pitchFamily="2" charset="-122"/>
              </a:rPr>
              <a:t>(</a:t>
            </a:r>
            <a:r>
              <a:rPr lang="en-US" altLang="zh-CN" sz="2400">
                <a:latin typeface="Times New Roman" panose="02020603050405020304" charset="0"/>
                <a:ea typeface="宋体" panose="02010600030101010101" pitchFamily="2" charset="-122"/>
              </a:rPr>
              <a:t>1</a:t>
            </a:r>
            <a:r>
              <a:rPr lang="zh-CN" altLang="en-US" sz="2400" dirty="0">
                <a:latin typeface="Times New Roman" panose="02020603050405020304" charset="0"/>
                <a:ea typeface="宋体" panose="02010600030101010101" pitchFamily="2" charset="-122"/>
              </a:rPr>
              <a:t>)确定检测阈值</a:t>
            </a:r>
            <a:r>
              <a:rPr lang="en-US" altLang="zh-CN" sz="2400">
                <a:latin typeface="Times New Roman" panose="02020603050405020304" charset="0"/>
                <a:ea typeface="宋体" panose="02010600030101010101" pitchFamily="2" charset="-122"/>
              </a:rPr>
              <a:t>d</a:t>
            </a:r>
            <a:r>
              <a:rPr lang="zh-CN" altLang="en-US" sz="2400" dirty="0">
                <a:latin typeface="Times New Roman" panose="02020603050405020304" charset="0"/>
                <a:ea typeface="宋体" panose="02010600030101010101" pitchFamily="2" charset="-122"/>
              </a:rPr>
              <a:t>和跟踪阈值</a:t>
            </a:r>
            <a:r>
              <a:rPr lang="en-US" altLang="zh-CN" sz="2400">
                <a:latin typeface="Times New Roman" panose="02020603050405020304" charset="0"/>
                <a:ea typeface="宋体" panose="02010600030101010101" pitchFamily="2" charset="-122"/>
              </a:rPr>
              <a:t>t</a:t>
            </a:r>
            <a:r>
              <a:rPr lang="zh-CN" altLang="en-US" sz="2400" dirty="0">
                <a:latin typeface="Times New Roman" panose="02020603050405020304" charset="0"/>
                <a:ea typeface="宋体" panose="02010600030101010101" pitchFamily="2" charset="-122"/>
              </a:rPr>
              <a:t>，且要求</a:t>
            </a:r>
            <a:r>
              <a:rPr lang="en-US" altLang="zh-CN" sz="2400">
                <a:latin typeface="Times New Roman" panose="02020603050405020304" charset="0"/>
                <a:ea typeface="宋体" panose="02010600030101010101" pitchFamily="2" charset="-122"/>
              </a:rPr>
              <a:t>d&gt;t</a:t>
            </a:r>
            <a:r>
              <a:rPr lang="zh-CN" altLang="en-US" sz="2400" dirty="0">
                <a:latin typeface="Times New Roman" panose="02020603050405020304" charset="0"/>
                <a:ea typeface="宋体" panose="02010600030101010101" pitchFamily="2" charset="-122"/>
              </a:rPr>
              <a:t>；</a:t>
            </a:r>
          </a:p>
          <a:p>
            <a:pPr lvl="0" indent="0">
              <a:lnSpc>
                <a:spcPct val="120000"/>
              </a:lnSpc>
            </a:pPr>
            <a:r>
              <a:rPr lang="zh-CN" altLang="en-US" sz="2400" dirty="0">
                <a:latin typeface="Times New Roman" panose="02020603050405020304" charset="0"/>
                <a:ea typeface="宋体" panose="02010600030101010101" pitchFamily="2" charset="-122"/>
              </a:rPr>
              <a:t>(</a:t>
            </a:r>
            <a:r>
              <a:rPr lang="en-US" altLang="zh-CN" sz="2400">
                <a:latin typeface="Times New Roman" panose="02020603050405020304" charset="0"/>
                <a:ea typeface="宋体" panose="02010600030101010101" pitchFamily="2" charset="-122"/>
              </a:rPr>
              <a:t>2</a:t>
            </a:r>
            <a:r>
              <a:rPr lang="zh-CN" altLang="en-US" sz="2400" dirty="0">
                <a:latin typeface="Times New Roman" panose="02020603050405020304" charset="0"/>
                <a:ea typeface="宋体" panose="02010600030101010101" pitchFamily="2" charset="-122"/>
              </a:rPr>
              <a:t>)用检测阈值</a:t>
            </a:r>
            <a:r>
              <a:rPr lang="en-US" altLang="zh-CN" sz="2400">
                <a:latin typeface="Times New Roman" panose="02020603050405020304" charset="0"/>
                <a:ea typeface="宋体" panose="02010600030101010101" pitchFamily="2" charset="-122"/>
              </a:rPr>
              <a:t>d</a:t>
            </a:r>
            <a:r>
              <a:rPr lang="zh-CN" altLang="en-US" sz="2400" dirty="0">
                <a:latin typeface="Times New Roman" panose="02020603050405020304" charset="0"/>
                <a:ea typeface="宋体" panose="02010600030101010101" pitchFamily="2" charset="-122"/>
              </a:rPr>
              <a:t>逐行对图像进行扫描，依次将灰度值大于或等于检测阈值</a:t>
            </a:r>
            <a:r>
              <a:rPr lang="en-US" altLang="zh-CN" sz="2400">
                <a:latin typeface="Times New Roman" panose="02020603050405020304" charset="0"/>
                <a:ea typeface="宋体" panose="02010600030101010101" pitchFamily="2" charset="-122"/>
              </a:rPr>
              <a:t>d</a:t>
            </a:r>
            <a:r>
              <a:rPr lang="zh-CN" altLang="en-US" sz="2400" dirty="0">
                <a:latin typeface="Times New Roman" panose="02020603050405020304" charset="0"/>
                <a:ea typeface="宋体" panose="02010600030101010101" pitchFamily="2" charset="-122"/>
              </a:rPr>
              <a:t>的点的位置记为</a:t>
            </a:r>
            <a:r>
              <a:rPr lang="en-US" altLang="zh-CN" sz="2400">
                <a:latin typeface="Times New Roman" panose="02020603050405020304" charset="0"/>
                <a:ea typeface="宋体" panose="02010600030101010101" pitchFamily="2" charset="-122"/>
              </a:rPr>
              <a:t>1</a:t>
            </a:r>
            <a:r>
              <a:rPr lang="zh-CN" altLang="en-US" sz="2400" dirty="0">
                <a:latin typeface="Times New Roman" panose="02020603050405020304" charset="0"/>
                <a:ea typeface="宋体" panose="02010600030101010101" pitchFamily="2" charset="-122"/>
              </a:rPr>
              <a:t>；</a:t>
            </a:r>
          </a:p>
          <a:p>
            <a:pPr lvl="0" indent="0">
              <a:lnSpc>
                <a:spcPct val="120000"/>
              </a:lnSpc>
            </a:pPr>
            <a:r>
              <a:rPr lang="zh-CN" altLang="en-US" sz="2400" dirty="0">
                <a:latin typeface="Times New Roman" panose="02020603050405020304" charset="0"/>
                <a:ea typeface="宋体" panose="02010600030101010101" pitchFamily="2" charset="-122"/>
              </a:rPr>
              <a:t>(</a:t>
            </a:r>
            <a:r>
              <a:rPr lang="en-US" altLang="zh-CN" sz="2400">
                <a:latin typeface="Times New Roman" panose="02020603050405020304" charset="0"/>
                <a:ea typeface="宋体" panose="02010600030101010101" pitchFamily="2" charset="-122"/>
              </a:rPr>
              <a:t>3</a:t>
            </a:r>
            <a:r>
              <a:rPr lang="zh-CN" altLang="en-US" sz="2400" dirty="0">
                <a:latin typeface="Times New Roman" panose="02020603050405020304" charset="0"/>
                <a:ea typeface="宋体" panose="02010600030101010101" pitchFamily="2" charset="-122"/>
              </a:rPr>
              <a:t>)逐行扫描图像，若图像中的(</a:t>
            </a:r>
            <a:r>
              <a:rPr lang="en-US" altLang="zh-CN" sz="2400" err="1">
                <a:latin typeface="Times New Roman" panose="02020603050405020304" charset="0"/>
                <a:ea typeface="宋体" panose="02010600030101010101" pitchFamily="2" charset="-122"/>
              </a:rPr>
              <a:t>i,j</a:t>
            </a:r>
            <a:r>
              <a:rPr lang="zh-CN" altLang="en-US" sz="2400" dirty="0">
                <a:latin typeface="Times New Roman" panose="02020603050405020304" charset="0"/>
                <a:ea typeface="宋体" panose="02010600030101010101" pitchFamily="2" charset="-122"/>
              </a:rPr>
              <a:t>)点为接受对象点，则在第</a:t>
            </a:r>
            <a:r>
              <a:rPr lang="en-US" altLang="zh-CN" sz="2400">
                <a:latin typeface="Times New Roman" panose="02020603050405020304" charset="0"/>
                <a:ea typeface="宋体" panose="02010600030101010101" pitchFamily="2" charset="-122"/>
              </a:rPr>
              <a:t>i+1</a:t>
            </a:r>
            <a:r>
              <a:rPr lang="zh-CN" altLang="en-US" sz="2400" dirty="0">
                <a:latin typeface="Times New Roman" panose="02020603050405020304" charset="0"/>
                <a:ea typeface="宋体" panose="02010600030101010101" pitchFamily="2" charset="-122"/>
              </a:rPr>
              <a:t>行上找点</a:t>
            </a:r>
            <a:r>
              <a:rPr lang="en-US" altLang="zh-CN" sz="2400">
                <a:latin typeface="Times New Roman" panose="02020603050405020304" charset="0"/>
                <a:ea typeface="宋体" panose="02010600030101010101" pitchFamily="2" charset="-122"/>
              </a:rPr>
              <a:t>(</a:t>
            </a:r>
            <a:r>
              <a:rPr lang="en-US" altLang="zh-CN" sz="2400" err="1">
                <a:latin typeface="Times New Roman" panose="02020603050405020304" charset="0"/>
                <a:ea typeface="宋体" panose="02010600030101010101" pitchFamily="2" charset="-122"/>
              </a:rPr>
              <a:t>i,j</a:t>
            </a:r>
            <a:r>
              <a:rPr lang="en-US" altLang="zh-CN" sz="2400">
                <a:latin typeface="Times New Roman" panose="02020603050405020304" charset="0"/>
                <a:ea typeface="宋体" panose="02010600030101010101" pitchFamily="2" charset="-122"/>
              </a:rPr>
              <a:t>)</a:t>
            </a:r>
            <a:r>
              <a:rPr lang="zh-CN" altLang="en-US" sz="2400" dirty="0">
                <a:latin typeface="Times New Roman" panose="02020603050405020304" charset="0"/>
                <a:ea typeface="宋体" panose="02010600030101010101" pitchFamily="2" charset="-122"/>
              </a:rPr>
              <a:t>的邻点：</a:t>
            </a:r>
          </a:p>
          <a:p>
            <a:pPr lvl="0" indent="0">
              <a:lnSpc>
                <a:spcPct val="120000"/>
              </a:lnSpc>
            </a:pPr>
            <a:r>
              <a:rPr lang="en-US" altLang="zh-CN" sz="2400">
                <a:latin typeface="Times New Roman" panose="02020603050405020304" charset="0"/>
                <a:ea typeface="宋体" panose="02010600030101010101" pitchFamily="2" charset="-122"/>
              </a:rPr>
              <a:t>       (i+1,j-1)</a:t>
            </a:r>
            <a:r>
              <a:rPr lang="zh-CN" altLang="en-US" sz="2400" dirty="0">
                <a:latin typeface="Times New Roman" panose="02020603050405020304" charset="0"/>
                <a:ea typeface="宋体" panose="02010600030101010101" pitchFamily="2" charset="-122"/>
              </a:rPr>
              <a:t>、</a:t>
            </a:r>
            <a:r>
              <a:rPr lang="en-US" altLang="zh-CN" sz="2400">
                <a:latin typeface="Times New Roman" panose="02020603050405020304" charset="0"/>
                <a:ea typeface="宋体" panose="02010600030101010101" pitchFamily="2" charset="-122"/>
              </a:rPr>
              <a:t>(i+1,j)</a:t>
            </a:r>
            <a:r>
              <a:rPr lang="zh-CN" altLang="en-US" sz="2400" dirty="0">
                <a:latin typeface="Times New Roman" panose="02020603050405020304" charset="0"/>
                <a:ea typeface="宋体" panose="02010600030101010101" pitchFamily="2" charset="-122"/>
              </a:rPr>
              <a:t>、</a:t>
            </a:r>
            <a:r>
              <a:rPr lang="en-US" altLang="zh-CN" sz="2400">
                <a:latin typeface="Times New Roman" panose="02020603050405020304" charset="0"/>
                <a:ea typeface="宋体" panose="02010600030101010101" pitchFamily="2" charset="-122"/>
              </a:rPr>
              <a:t>(i+1,j+1)</a:t>
            </a:r>
          </a:p>
          <a:p>
            <a:pPr lvl="0" indent="0">
              <a:lnSpc>
                <a:spcPct val="120000"/>
              </a:lnSpc>
            </a:pPr>
            <a:r>
              <a:rPr lang="zh-CN" altLang="en-US" sz="2400" dirty="0">
                <a:latin typeface="Times New Roman" panose="02020603050405020304" charset="0"/>
                <a:ea typeface="宋体" panose="02010600030101010101" pitchFamily="2" charset="-122"/>
              </a:rPr>
              <a:t>并将其中灰度值大于或等于跟踪阈值</a:t>
            </a:r>
            <a:r>
              <a:rPr lang="en-US" altLang="zh-CN" sz="2400">
                <a:latin typeface="Times New Roman" panose="02020603050405020304" charset="0"/>
                <a:ea typeface="宋体" panose="02010600030101010101" pitchFamily="2" charset="-122"/>
              </a:rPr>
              <a:t>t</a:t>
            </a:r>
            <a:r>
              <a:rPr lang="zh-CN" altLang="en-US" sz="2400" dirty="0">
                <a:latin typeface="Times New Roman" panose="02020603050405020304" charset="0"/>
                <a:ea typeface="宋体" panose="02010600030101010101" pitchFamily="2" charset="-122"/>
              </a:rPr>
              <a:t>的邻点确定为新的接受对象点，将相应位置记为</a:t>
            </a:r>
            <a:r>
              <a:rPr lang="en-US" altLang="zh-CN" sz="2400">
                <a:latin typeface="Times New Roman" panose="02020603050405020304" charset="0"/>
                <a:ea typeface="宋体" panose="02010600030101010101" pitchFamily="2" charset="-122"/>
              </a:rPr>
              <a:t>1</a:t>
            </a:r>
            <a:r>
              <a:rPr lang="zh-CN" altLang="en-US" sz="2400" dirty="0">
                <a:latin typeface="Times New Roman" panose="02020603050405020304" charset="0"/>
                <a:ea typeface="宋体" panose="02010600030101010101" pitchFamily="2" charset="-122"/>
              </a:rPr>
              <a:t>；</a:t>
            </a:r>
          </a:p>
          <a:p>
            <a:pPr lvl="0" indent="0">
              <a:lnSpc>
                <a:spcPct val="120000"/>
              </a:lnSpc>
            </a:pPr>
            <a:r>
              <a:rPr lang="zh-CN" altLang="en-US" sz="2400" dirty="0">
                <a:latin typeface="Times New Roman" panose="02020603050405020304" charset="0"/>
                <a:ea typeface="宋体" panose="02010600030101010101" pitchFamily="2" charset="-122"/>
              </a:rPr>
              <a:t>(</a:t>
            </a:r>
            <a:r>
              <a:rPr lang="en-US" altLang="zh-CN" sz="2400">
                <a:latin typeface="Times New Roman" panose="02020603050405020304" charset="0"/>
                <a:ea typeface="宋体" panose="02010600030101010101" pitchFamily="2" charset="-122"/>
              </a:rPr>
              <a:t>4</a:t>
            </a:r>
            <a:r>
              <a:rPr lang="zh-CN" altLang="en-US" sz="2400" dirty="0">
                <a:latin typeface="Times New Roman" panose="02020603050405020304" charset="0"/>
                <a:ea typeface="宋体" panose="02010600030101010101" pitchFamily="2" charset="-122"/>
              </a:rPr>
              <a:t>)重复步骤</a:t>
            </a:r>
            <a:r>
              <a:rPr lang="en-US" altLang="zh-CN" sz="2400">
                <a:latin typeface="Times New Roman" panose="02020603050405020304" charset="0"/>
                <a:ea typeface="宋体" panose="02010600030101010101" pitchFamily="2" charset="-122"/>
              </a:rPr>
              <a:t>(3)</a:t>
            </a:r>
            <a:r>
              <a:rPr lang="zh-CN" altLang="en-US" sz="2400" dirty="0">
                <a:latin typeface="Times New Roman" panose="02020603050405020304" charset="0"/>
                <a:ea typeface="宋体" panose="02010600030101010101" pitchFamily="2" charset="-122"/>
              </a:rPr>
              <a:t>，直至图像中除最末一行以外的所有接受点扫描完为止。  </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基于跟踪的图像分割</a:t>
            </a:r>
          </a:p>
        </p:txBody>
      </p:sp>
      <p:sp>
        <p:nvSpPr>
          <p:cNvPr id="12"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2.</a:t>
            </a:r>
            <a:r>
              <a:rPr lang="zh-CN" altLang="en-US" sz="3090" b="1">
                <a:solidFill>
                  <a:srgbClr val="FF0000"/>
                </a:solidFill>
                <a:latin typeface="Times New Roman" panose="02020603050405020304" charset="0"/>
                <a:ea typeface="宋体" panose="02010600030101010101" pitchFamily="2" charset="-122"/>
                <a:cs typeface="+mn-ea"/>
                <a:sym typeface="+mn-ea"/>
              </a:rPr>
              <a:t>光栅跟踪</a:t>
            </a:r>
            <a:r>
              <a:rPr lang="en-US" altLang="zh-CN" sz="3090" b="1">
                <a:solidFill>
                  <a:srgbClr val="FF0000"/>
                </a:solidFill>
                <a:latin typeface="Times New Roman" panose="02020603050405020304" charset="0"/>
                <a:ea typeface="宋体" panose="02010600030101010101" pitchFamily="2" charset="-122"/>
                <a:cs typeface="+mn-ea"/>
                <a:sym typeface="+mn-ea"/>
              </a:rPr>
              <a:t>法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图片 407553"/>
          <p:cNvPicPr>
            <a:picLocks noChangeAspect="1"/>
          </p:cNvPicPr>
          <p:nvPr/>
        </p:nvPicPr>
        <p:blipFill>
          <a:blip r:embed="rId2"/>
          <a:stretch>
            <a:fillRect/>
          </a:stretch>
        </p:blipFill>
        <p:spPr>
          <a:xfrm>
            <a:off x="1676673" y="3539746"/>
            <a:ext cx="3891717" cy="3303495"/>
          </a:xfrm>
          <a:prstGeom prst="rect">
            <a:avLst/>
          </a:prstGeom>
          <a:noFill/>
          <a:ln w="9525">
            <a:noFill/>
          </a:ln>
        </p:spPr>
      </p:pic>
      <p:sp>
        <p:nvSpPr>
          <p:cNvPr id="66562" name="文本框 407555"/>
          <p:cNvSpPr txBox="1"/>
          <p:nvPr/>
        </p:nvSpPr>
        <p:spPr>
          <a:xfrm>
            <a:off x="1121715" y="2501697"/>
            <a:ext cx="9371281" cy="645795"/>
          </a:xfrm>
          <a:prstGeom prst="rect">
            <a:avLst/>
          </a:prstGeom>
          <a:noFill/>
          <a:ln w="9525">
            <a:noFill/>
          </a:ln>
        </p:spPr>
        <p:txBody>
          <a:bodyPr anchor="t">
            <a:spAutoFit/>
          </a:bodyPr>
          <a:lstStyle/>
          <a:p>
            <a:pPr lvl="0" indent="0" eaLnBrk="0" hangingPunct="0">
              <a:lnSpc>
                <a:spcPct val="130000"/>
              </a:lnSpc>
            </a:pPr>
            <a:r>
              <a:rPr lang="zh-CN" altLang="en-US" sz="2800" b="1" dirty="0">
                <a:solidFill>
                  <a:srgbClr val="002D80"/>
                </a:solidFill>
                <a:latin typeface="Times New Roman" panose="02020603050405020304" charset="0"/>
                <a:ea typeface="楷体" panose="02010609060101010101" charset="-122"/>
              </a:rPr>
              <a:t>例</a:t>
            </a:r>
            <a:r>
              <a:rPr lang="en-US" sz="2800" b="1">
                <a:solidFill>
                  <a:srgbClr val="002D80"/>
                </a:solidFill>
                <a:latin typeface="Times New Roman" panose="02020603050405020304" charset="0"/>
                <a:ea typeface="楷体" panose="02010609060101010101" charset="-122"/>
              </a:rPr>
              <a:t>:</a:t>
            </a:r>
            <a:r>
              <a:rPr lang="zh-CN" altLang="en-US" sz="2800" b="1" dirty="0">
                <a:solidFill>
                  <a:srgbClr val="002D80"/>
                </a:solidFill>
                <a:latin typeface="Times New Roman" panose="02020603050405020304" charset="0"/>
                <a:ea typeface="楷体" panose="02010609060101010101" charset="-122"/>
              </a:rPr>
              <a:t>  </a:t>
            </a:r>
            <a:r>
              <a:rPr lang="en-US" altLang="zh-CN" sz="2800" b="1">
                <a:solidFill>
                  <a:srgbClr val="002D80"/>
                </a:solidFill>
                <a:latin typeface="Times New Roman" panose="02020603050405020304" charset="0"/>
                <a:ea typeface="楷体" panose="02010609060101010101" charset="-122"/>
              </a:rPr>
              <a:t>d=7</a:t>
            </a:r>
            <a:r>
              <a:rPr lang="zh-CN" altLang="en-US" sz="2800" b="1" dirty="0">
                <a:solidFill>
                  <a:srgbClr val="002D80"/>
                </a:solidFill>
                <a:latin typeface="Times New Roman" panose="02020603050405020304" charset="0"/>
                <a:ea typeface="楷体" panose="02010609060101010101" charset="-122"/>
              </a:rPr>
              <a:t>，</a:t>
            </a:r>
            <a:r>
              <a:rPr lang="en-US" altLang="zh-CN" sz="2800" b="1">
                <a:solidFill>
                  <a:srgbClr val="002D80"/>
                </a:solidFill>
                <a:latin typeface="Times New Roman" panose="02020603050405020304" charset="0"/>
                <a:ea typeface="楷体" panose="02010609060101010101" charset="-122"/>
              </a:rPr>
              <a:t>t=4 </a:t>
            </a:r>
          </a:p>
        </p:txBody>
      </p:sp>
      <p:pic>
        <p:nvPicPr>
          <p:cNvPr id="66563" name="图片 407556"/>
          <p:cNvPicPr>
            <a:picLocks noChangeAspect="1"/>
          </p:cNvPicPr>
          <p:nvPr/>
        </p:nvPicPr>
        <p:blipFill>
          <a:blip r:embed="rId3"/>
          <a:stretch>
            <a:fillRect/>
          </a:stretch>
        </p:blipFill>
        <p:spPr>
          <a:xfrm>
            <a:off x="6046320" y="3539746"/>
            <a:ext cx="3889966" cy="3499569"/>
          </a:xfrm>
          <a:prstGeom prst="rect">
            <a:avLst/>
          </a:prstGeom>
          <a:noFill/>
          <a:ln w="9525">
            <a:noFill/>
          </a:ln>
        </p:spPr>
      </p:pic>
      <p:sp>
        <p:nvSpPr>
          <p:cNvPr id="66564" name="矩形 407557"/>
          <p:cNvSpPr/>
          <p:nvPr/>
        </p:nvSpPr>
        <p:spPr>
          <a:xfrm>
            <a:off x="4138101" y="6976556"/>
            <a:ext cx="1823720" cy="461645"/>
          </a:xfrm>
          <a:prstGeom prst="rect">
            <a:avLst/>
          </a:prstGeom>
          <a:noFill/>
          <a:ln w="9525">
            <a:noFill/>
          </a:ln>
        </p:spPr>
        <p:txBody>
          <a:bodyPr wrap="none" anchor="ctr">
            <a:spAutoFit/>
          </a:bodyPr>
          <a:lstStyle/>
          <a:p>
            <a:pPr lvl="0" indent="0"/>
            <a:r>
              <a:rPr lang="zh-CN" altLang="en-US" sz="2425" dirty="0">
                <a:solidFill>
                  <a:srgbClr val="FF0000"/>
                </a:solidFill>
                <a:latin typeface="Times New Roman" panose="02020603050405020304" charset="0"/>
                <a:ea typeface="黑体" panose="02010609060101010101" charset="-122"/>
              </a:rPr>
              <a:t>(</a:t>
            </a:r>
            <a:r>
              <a:rPr lang="en-US" altLang="zh-CN" sz="2425">
                <a:solidFill>
                  <a:srgbClr val="FF0000"/>
                </a:solidFill>
                <a:latin typeface="Times New Roman" panose="02020603050405020304" charset="0"/>
                <a:ea typeface="黑体" panose="02010609060101010101" charset="-122"/>
              </a:rPr>
              <a:t>a</a:t>
            </a:r>
            <a:r>
              <a:rPr lang="zh-CN" altLang="en-US" sz="2425" dirty="0">
                <a:solidFill>
                  <a:srgbClr val="FF0000"/>
                </a:solidFill>
                <a:latin typeface="Times New Roman" panose="02020603050405020304" charset="0"/>
                <a:ea typeface="黑体" panose="02010609060101010101" charset="-122"/>
              </a:rPr>
              <a:t>)检测结果</a:t>
            </a:r>
            <a:r>
              <a:rPr lang="zh-CN" altLang="en-US" sz="1985" dirty="0">
                <a:solidFill>
                  <a:srgbClr val="FF0000"/>
                </a:solidFill>
                <a:latin typeface="Times New Roman" panose="02020603050405020304" charset="0"/>
                <a:ea typeface="宋体" panose="02010600030101010101" pitchFamily="2" charset="-122"/>
              </a:rPr>
              <a:t> </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4"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5"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基于跟踪的图像分割</a:t>
            </a:r>
          </a:p>
        </p:txBody>
      </p:sp>
      <p:sp>
        <p:nvSpPr>
          <p:cNvPr id="12"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2.</a:t>
            </a:r>
            <a:r>
              <a:rPr lang="zh-CN" altLang="en-US" sz="3090" b="1">
                <a:solidFill>
                  <a:srgbClr val="FF0000"/>
                </a:solidFill>
                <a:latin typeface="Times New Roman" panose="02020603050405020304" charset="0"/>
                <a:ea typeface="宋体" panose="02010600030101010101" pitchFamily="2" charset="-122"/>
                <a:cs typeface="+mn-ea"/>
                <a:sym typeface="+mn-ea"/>
              </a:rPr>
              <a:t>光栅跟踪</a:t>
            </a:r>
            <a:r>
              <a:rPr lang="en-US" altLang="zh-CN" sz="3090" b="1">
                <a:solidFill>
                  <a:srgbClr val="FF0000"/>
                </a:solidFill>
                <a:latin typeface="Times New Roman" panose="02020603050405020304" charset="0"/>
                <a:ea typeface="宋体" panose="02010600030101010101" pitchFamily="2" charset="-122"/>
                <a:cs typeface="+mn-ea"/>
                <a:sym typeface="+mn-ea"/>
              </a:rPr>
              <a:t>法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9" name="矩形 410628"/>
          <p:cNvSpPr/>
          <p:nvPr/>
        </p:nvSpPr>
        <p:spPr>
          <a:xfrm>
            <a:off x="835660" y="1773555"/>
            <a:ext cx="9444355" cy="4662170"/>
          </a:xfrm>
          <a:prstGeom prst="rect">
            <a:avLst/>
          </a:prstGeom>
          <a:noFill/>
          <a:ln w="9525" cap="flat" cmpd="sng">
            <a:noFill/>
            <a:prstDash val="solid"/>
            <a:miter/>
            <a:headEnd type="none" w="med" len="med"/>
            <a:tailEnd type="none" w="med" len="med"/>
          </a:ln>
        </p:spPr>
        <p:txBody>
          <a:bodyPr anchor="t"/>
          <a:lstStyle/>
          <a:p>
            <a:pPr marL="342900" lvl="0" indent="-342900">
              <a:lnSpc>
                <a:spcPct val="150000"/>
              </a:lnSpc>
              <a:spcBef>
                <a:spcPct val="70000"/>
              </a:spcBef>
              <a:buClr>
                <a:schemeClr val="folHlink"/>
              </a:buClr>
              <a:buSzPct val="60000"/>
              <a:buFont typeface="Wingdings" panose="05000000000000000000" pitchFamily="2" charset="2"/>
              <a:buNone/>
            </a:pPr>
            <a:r>
              <a:rPr lang="en-US" altLang="zh-CN" sz="3970" b="1" dirty="0">
                <a:solidFill>
                  <a:srgbClr val="FF0000"/>
                </a:solidFill>
                <a:latin typeface="Times New Roman" panose="02020603050405020304" charset="0"/>
                <a:ea typeface="宋体" panose="02010600030101010101" pitchFamily="2" charset="-122"/>
              </a:rPr>
              <a:t> </a:t>
            </a:r>
            <a:r>
              <a:rPr lang="zh-CN" altLang="en-US" sz="3200" b="1" dirty="0">
                <a:solidFill>
                  <a:srgbClr val="FF0000"/>
                </a:solidFill>
                <a:latin typeface="Times New Roman" panose="02020603050405020304" charset="0"/>
                <a:ea typeface="宋体" panose="02010600030101010101" pitchFamily="2" charset="-122"/>
              </a:rPr>
              <a:t>基于区域生长</a:t>
            </a:r>
            <a:r>
              <a:rPr lang="zh-CN" altLang="en-US" sz="2800" dirty="0">
                <a:latin typeface="Times New Roman" panose="02020603050405020304" charset="0"/>
                <a:ea typeface="宋体" panose="02010600030101010101" pitchFamily="2" charset="-122"/>
              </a:rPr>
              <a:t>的图像分割是根据图像的灰度、纹理、颜色和图像像素统计特征的均匀性等图像的空间局部特征，把图像中的像素划归到各个物体或区域中，进而将图像分割成若干个不同区域的一种分割方法。</a:t>
            </a:r>
          </a:p>
          <a:p>
            <a:pPr marL="342900" lvl="0" indent="-342900">
              <a:lnSpc>
                <a:spcPct val="150000"/>
              </a:lnSpc>
              <a:spcBef>
                <a:spcPct val="70000"/>
              </a:spcBef>
              <a:buClr>
                <a:schemeClr val="folHlink"/>
              </a:buClr>
              <a:buSzPct val="60000"/>
              <a:buFont typeface="Wingdings" panose="05000000000000000000" pitchFamily="2" charset="2"/>
              <a:buNone/>
            </a:pPr>
            <a:r>
              <a:rPr lang="zh-CN" altLang="en-US" sz="2800" dirty="0">
                <a:latin typeface="Times New Roman" panose="02020603050405020304" charset="0"/>
                <a:ea typeface="宋体" panose="02010600030101010101" pitchFamily="2" charset="-122"/>
              </a:rPr>
              <a:t>   </a:t>
            </a:r>
            <a:r>
              <a:rPr lang="zh-CN" altLang="en-US" sz="3200" b="1" dirty="0">
                <a:solidFill>
                  <a:srgbClr val="FF0000"/>
                </a:solidFill>
                <a:latin typeface="Times New Roman" panose="02020603050405020304" charset="0"/>
                <a:ea typeface="宋体" panose="02010600030101010101" pitchFamily="2" charset="-122"/>
                <a:sym typeface="+mn-ea"/>
              </a:rPr>
              <a:t>基本思想</a:t>
            </a:r>
            <a:r>
              <a:rPr lang="zh-CN" altLang="en-US" sz="2800" dirty="0">
                <a:solidFill>
                  <a:srgbClr val="002D80"/>
                </a:solidFill>
                <a:latin typeface="Times New Roman" panose="02020603050405020304" charset="0"/>
                <a:ea typeface="宋体" panose="02010600030101010101" pitchFamily="2" charset="-122"/>
                <a:sym typeface="+mn-ea"/>
              </a:rPr>
              <a:t>是根据事先定义的相似性准则，将图像中满足相似性准则的像素或子区域聚合成更大区域的过程。</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基于区域生长的图像分割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0629">
                                            <p:txEl>
                                              <p:charRg st="1" end="99"/>
                                            </p:txEl>
                                          </p:spTgt>
                                        </p:tgtEl>
                                        <p:attrNameLst>
                                          <p:attrName>style.visibility</p:attrName>
                                        </p:attrNameLst>
                                      </p:cBhvr>
                                      <p:to>
                                        <p:strVal val="visible"/>
                                      </p:to>
                                    </p:set>
                                    <p:animEffect transition="in" filter="wipe(up)">
                                      <p:cBhvr>
                                        <p:cTn id="7" dur="500"/>
                                        <p:tgtEl>
                                          <p:spTgt spid="410629">
                                            <p:txEl>
                                              <p:charRg st="1" end="9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10629">
                                            <p:txEl>
                                              <p:charRg st="1" end="1"/>
                                            </p:txEl>
                                          </p:spTgt>
                                        </p:tgtEl>
                                        <p:attrNameLst>
                                          <p:attrName>style.visibility</p:attrName>
                                        </p:attrNameLst>
                                      </p:cBhvr>
                                      <p:to>
                                        <p:strVal val="visible"/>
                                      </p:to>
                                    </p:set>
                                    <p:animEffect transition="in" filter="wipe(up)">
                                      <p:cBhvr>
                                        <p:cTn id="11" dur="500"/>
                                        <p:tgtEl>
                                          <p:spTgt spid="410629">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文本框 434179"/>
          <p:cNvSpPr txBox="1"/>
          <p:nvPr/>
        </p:nvSpPr>
        <p:spPr>
          <a:xfrm>
            <a:off x="911225" y="1825625"/>
            <a:ext cx="7327265"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1.区域生长法 </a:t>
            </a:r>
          </a:p>
        </p:txBody>
      </p:sp>
      <p:sp>
        <p:nvSpPr>
          <p:cNvPr id="434182" name="文本框 434181"/>
          <p:cNvSpPr txBox="1"/>
          <p:nvPr/>
        </p:nvSpPr>
        <p:spPr>
          <a:xfrm>
            <a:off x="858825" y="2439538"/>
            <a:ext cx="9450061" cy="4355465"/>
          </a:xfrm>
          <a:prstGeom prst="rect">
            <a:avLst/>
          </a:prstGeom>
          <a:noFill/>
          <a:ln w="9525">
            <a:noFill/>
          </a:ln>
        </p:spPr>
        <p:txBody>
          <a:bodyPr anchor="t">
            <a:spAutoFit/>
          </a:bodyPr>
          <a:lstStyle/>
          <a:p>
            <a:pPr lvl="0" indent="0">
              <a:lnSpc>
                <a:spcPct val="140000"/>
              </a:lnSpc>
            </a:pPr>
            <a:r>
              <a:rPr lang="zh-CN" altLang="en-US" sz="3200" b="1" dirty="0">
                <a:solidFill>
                  <a:srgbClr val="002D80"/>
                </a:solidFill>
                <a:latin typeface="Times New Roman" panose="02020603050405020304" charset="0"/>
                <a:ea typeface="宋体" panose="02010600030101010101" pitchFamily="2" charset="-122"/>
              </a:rPr>
              <a:t>基本方法：</a:t>
            </a:r>
            <a:r>
              <a:rPr lang="zh-CN" altLang="en-US" sz="2800" dirty="0">
                <a:latin typeface="Times New Roman" panose="02020603050405020304" charset="0"/>
                <a:ea typeface="宋体" panose="02010600030101010101" pitchFamily="2" charset="-122"/>
              </a:rPr>
              <a:t>首先在每个需要分割的区域中找一个“种子”像素作为生长的起点，然后将种子像素周围邻域中与种子像素有相同或相似性质的像素合并到种子像素所在的区域中，接着以合并成的区域中的所有像素作为新的种子像素继续上面的相似性判别与合并过程，直到再没有满足相似性条件的像素可被合并进来为止。这样就使得满足相似性条件的像素就组成(生长成)了一个区域。 </a:t>
            </a:r>
          </a:p>
        </p:txBody>
      </p:sp>
      <p:grpSp>
        <p:nvGrpSpPr>
          <p:cNvPr id="3" name="组合 2"/>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宋体" panose="02010600030101010101" pitchFamily="2"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宋体" panose="02010600030101010101" pitchFamily="2"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基于区域生长的图像分割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34182"/>
                                        </p:tgtEl>
                                        <p:attrNameLst>
                                          <p:attrName>style.visibility</p:attrName>
                                        </p:attrNameLst>
                                      </p:cBhvr>
                                      <p:to>
                                        <p:strVal val="visible"/>
                                      </p:to>
                                    </p:set>
                                    <p:animEffect transition="in" filter="box(in)">
                                      <p:cBhvr>
                                        <p:cTn id="7" dur="500"/>
                                        <p:tgtEl>
                                          <p:spTgt spid="434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8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框 412674"/>
          <p:cNvSpPr txBox="1"/>
          <p:nvPr/>
        </p:nvSpPr>
        <p:spPr>
          <a:xfrm>
            <a:off x="893115" y="1847409"/>
            <a:ext cx="9450061" cy="4659630"/>
          </a:xfrm>
          <a:prstGeom prst="rect">
            <a:avLst/>
          </a:prstGeom>
          <a:noFill/>
          <a:ln w="9525">
            <a:noFill/>
          </a:ln>
        </p:spPr>
        <p:txBody>
          <a:bodyPr anchor="t">
            <a:spAutoFit/>
          </a:bodyPr>
          <a:lstStyle/>
          <a:p>
            <a:pPr lvl="0" indent="0">
              <a:lnSpc>
                <a:spcPct val="130000"/>
              </a:lnSpc>
            </a:pPr>
            <a:r>
              <a:rPr lang="zh-CN" altLang="en-US" sz="2975" b="1" dirty="0">
                <a:solidFill>
                  <a:srgbClr val="003399"/>
                </a:solidFill>
                <a:latin typeface="Times New Roman" panose="02020603050405020304" charset="0"/>
                <a:ea typeface="宋体" panose="02010600030101010101" pitchFamily="2" charset="-122"/>
              </a:rPr>
              <a:t>区域生长法的三个关键条件的确定：</a:t>
            </a:r>
          </a:p>
          <a:p>
            <a:pPr lvl="0" indent="0">
              <a:lnSpc>
                <a:spcPct val="130000"/>
              </a:lnSpc>
            </a:pPr>
            <a:r>
              <a:rPr lang="en-US" altLang="zh-CN" sz="3090">
                <a:latin typeface="Times New Roman" panose="02020603050405020304" charset="0"/>
                <a:ea typeface="宋体" panose="02010600030101010101" pitchFamily="2" charset="-122"/>
              </a:rPr>
              <a:t>(1)</a:t>
            </a:r>
            <a:r>
              <a:rPr lang="zh-CN" altLang="en-US" sz="3090" dirty="0">
                <a:latin typeface="Times New Roman" panose="02020603050405020304" charset="0"/>
                <a:ea typeface="宋体" panose="02010600030101010101" pitchFamily="2" charset="-122"/>
              </a:rPr>
              <a:t>选择和确定一组能正确代表所需区域的种子像素</a:t>
            </a:r>
          </a:p>
          <a:p>
            <a:pPr lvl="0" indent="0">
              <a:lnSpc>
                <a:spcPct val="130000"/>
              </a:lnSpc>
            </a:pPr>
            <a:r>
              <a:rPr lang="zh-CN" altLang="en-US" sz="2865" dirty="0">
                <a:solidFill>
                  <a:srgbClr val="6600CC"/>
                </a:solidFill>
                <a:latin typeface="Times New Roman" panose="02020603050405020304" charset="0"/>
                <a:ea typeface="宋体" panose="02010600030101010101" pitchFamily="2" charset="-122"/>
              </a:rPr>
              <a:t>   </a:t>
            </a:r>
            <a:r>
              <a:rPr lang="zh-CN" altLang="en-US" sz="2865" b="1" dirty="0">
                <a:solidFill>
                  <a:srgbClr val="FF0000"/>
                </a:solidFill>
                <a:latin typeface="Times New Roman" panose="02020603050405020304" charset="0"/>
                <a:ea typeface="宋体" panose="02010600030101010101" pitchFamily="2" charset="-122"/>
              </a:rPr>
              <a:t>一般原则为：</a:t>
            </a:r>
          </a:p>
          <a:p>
            <a:pPr lvl="0" indent="0">
              <a:lnSpc>
                <a:spcPct val="130000"/>
              </a:lnSpc>
            </a:pPr>
            <a:r>
              <a:rPr lang="zh-CN" altLang="en-US" sz="2865" dirty="0">
                <a:solidFill>
                  <a:srgbClr val="663300"/>
                </a:solidFill>
                <a:latin typeface="Times New Roman" panose="02020603050405020304" charset="0"/>
                <a:ea typeface="宋体" panose="02010600030101010101" pitchFamily="2" charset="-122"/>
              </a:rPr>
              <a:t>   </a:t>
            </a:r>
            <a:r>
              <a:rPr lang="zh-CN" altLang="en-US" sz="2865" dirty="0">
                <a:latin typeface="Times New Roman" panose="02020603050405020304" charset="0"/>
                <a:ea typeface="宋体" panose="02010600030101010101" pitchFamily="2" charset="-122"/>
              </a:rPr>
              <a:t>① 接近聚类重心的像素可作为种子像素。例如，图像直方图中像素最多且处在聚类中心的像素；</a:t>
            </a:r>
          </a:p>
          <a:p>
            <a:pPr lvl="0" indent="0">
              <a:lnSpc>
                <a:spcPct val="130000"/>
              </a:lnSpc>
            </a:pPr>
            <a:r>
              <a:rPr lang="zh-CN" altLang="en-US" sz="2865" dirty="0">
                <a:latin typeface="Times New Roman" panose="02020603050405020304" charset="0"/>
                <a:ea typeface="宋体" panose="02010600030101010101" pitchFamily="2" charset="-122"/>
              </a:rPr>
              <a:t>   ② 红外图像目标检测中最亮的像素可作为种子像素；</a:t>
            </a:r>
          </a:p>
          <a:p>
            <a:pPr lvl="0" indent="0">
              <a:lnSpc>
                <a:spcPct val="130000"/>
              </a:lnSpc>
            </a:pPr>
            <a:r>
              <a:rPr lang="zh-CN" altLang="en-US" sz="2865" dirty="0">
                <a:latin typeface="Times New Roman" panose="02020603050405020304" charset="0"/>
                <a:ea typeface="宋体" panose="02010600030101010101" pitchFamily="2" charset="-122"/>
              </a:rPr>
              <a:t>   ③ 按位置要求确定种子像素；</a:t>
            </a:r>
          </a:p>
          <a:p>
            <a:pPr lvl="0" indent="0">
              <a:lnSpc>
                <a:spcPct val="120000"/>
              </a:lnSpc>
            </a:pPr>
            <a:r>
              <a:rPr lang="zh-CN" altLang="en-US" sz="2865" dirty="0">
                <a:latin typeface="Times New Roman" panose="02020603050405020304" charset="0"/>
                <a:ea typeface="宋体" panose="02010600030101010101" pitchFamily="2" charset="-122"/>
              </a:rPr>
              <a:t>   ④ 根据某种经验确定种子像素。</a:t>
            </a:r>
            <a:r>
              <a:rPr lang="zh-CN" altLang="en-US" sz="2865" dirty="0">
                <a:solidFill>
                  <a:srgbClr val="663300"/>
                </a:solidFill>
                <a:latin typeface="Times New Roman" panose="02020603050405020304" charset="0"/>
                <a:ea typeface="宋体" panose="02010600030101010101" pitchFamily="2" charset="-122"/>
              </a:rPr>
              <a:t> </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基于区域生长的图像分割</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359428"/>
          <p:cNvSpPr txBox="1"/>
          <p:nvPr/>
        </p:nvSpPr>
        <p:spPr>
          <a:xfrm>
            <a:off x="971550" y="1819275"/>
            <a:ext cx="9456420" cy="1754505"/>
          </a:xfrm>
          <a:prstGeom prst="rect">
            <a:avLst/>
          </a:prstGeom>
          <a:noFill/>
          <a:ln w="9525">
            <a:noFill/>
          </a:ln>
        </p:spPr>
        <p:txBody>
          <a:bodyPr wrap="square" anchor="t">
            <a:spAutoFit/>
          </a:bodyPr>
          <a:lstStyle/>
          <a:p>
            <a:pPr marL="12700" indent="0" defTabSz="0">
              <a:lnSpc>
                <a:spcPct val="130000"/>
              </a:lnSpc>
              <a:buFont typeface="Arial" panose="020B0604020202020204" pitchFamily="34" charset="0"/>
              <a:buNone/>
              <a:tabLst>
                <a:tab pos="423545" algn="l"/>
              </a:tabLst>
            </a:pPr>
            <a:r>
              <a:rPr lang="zh-CN" altLang="en-US" sz="2800" dirty="0">
                <a:solidFill>
                  <a:schemeClr val="tx1"/>
                </a:solidFill>
                <a:latin typeface="Times New Roman" panose="02020603050405020304" charset="0"/>
              </a:rPr>
              <a:t>实验表明：一阶差分产生粗边缘，二阶差分可以细化，但是对孤立点和噪声反应敏感；二阶差分对灰度斜坡和灰度台阶处产生双边效应；</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文本框 359428"/>
          <p:cNvSpPr txBox="1"/>
          <p:nvPr/>
        </p:nvSpPr>
        <p:spPr>
          <a:xfrm>
            <a:off x="971550" y="3648075"/>
            <a:ext cx="9456420" cy="2973070"/>
          </a:xfrm>
          <a:prstGeom prst="rect">
            <a:avLst/>
          </a:prstGeom>
          <a:noFill/>
          <a:ln w="9525">
            <a:noFill/>
          </a:ln>
        </p:spPr>
        <p:txBody>
          <a:bodyPr wrap="square" anchor="t">
            <a:spAutoFit/>
          </a:bodyPr>
          <a:lstStyle/>
          <a:p>
            <a:pPr marL="12700" indent="0" defTabSz="0">
              <a:lnSpc>
                <a:spcPct val="100000"/>
              </a:lnSpc>
              <a:buFont typeface="Arial" panose="020B0604020202020204" pitchFamily="34" charset="0"/>
              <a:buNone/>
              <a:tabLst>
                <a:tab pos="423545" algn="l"/>
              </a:tabLst>
            </a:pPr>
            <a:r>
              <a:rPr sz="2800" b="1" spc="-5" dirty="0">
                <a:latin typeface="新宋体" panose="02010609030101010101" charset="-122"/>
                <a:cs typeface="新宋体" panose="02010609030101010101" charset="-122"/>
                <a:sym typeface="+mn-ea"/>
              </a:rPr>
              <a:t>间断检测</a:t>
            </a:r>
            <a:endParaRPr sz="2800" b="1">
              <a:latin typeface="新宋体" panose="02010609030101010101" charset="-122"/>
              <a:cs typeface="新宋体" panose="02010609030101010101" charset="-122"/>
            </a:endParaRPr>
          </a:p>
          <a:p>
            <a:pPr marL="927100" indent="-457200" defTabSz="0">
              <a:lnSpc>
                <a:spcPct val="100000"/>
              </a:lnSpc>
              <a:spcBef>
                <a:spcPts val="1675"/>
              </a:spcBef>
              <a:buFont typeface="Arial" panose="020B0604020202020204" pitchFamily="34" charset="0"/>
              <a:buChar char="•"/>
              <a:tabLst>
                <a:tab pos="847725" algn="l"/>
              </a:tabLst>
            </a:pPr>
            <a:r>
              <a:rPr sz="2800" b="1" spc="-5" dirty="0">
                <a:solidFill>
                  <a:srgbClr val="EE2B0A"/>
                </a:solidFill>
                <a:latin typeface="Times New Roman" panose="02020603050405020304"/>
                <a:cs typeface="Times New Roman" panose="02020603050405020304"/>
                <a:sym typeface="+mn-ea"/>
              </a:rPr>
              <a:t>	</a:t>
            </a:r>
            <a:r>
              <a:rPr sz="2800" b="1" dirty="0">
                <a:latin typeface="新宋体" panose="02010609030101010101" charset="-122"/>
                <a:cs typeface="新宋体" panose="02010609030101010101" charset="-122"/>
                <a:sym typeface="+mn-ea"/>
              </a:rPr>
              <a:t>点检测</a:t>
            </a:r>
            <a:endParaRPr sz="2800" b="1">
              <a:latin typeface="新宋体" panose="02010609030101010101" charset="-122"/>
              <a:cs typeface="新宋体" panose="02010609030101010101" charset="-122"/>
            </a:endParaRPr>
          </a:p>
          <a:p>
            <a:pPr marL="927100" indent="-457200" defTabSz="0">
              <a:lnSpc>
                <a:spcPct val="100000"/>
              </a:lnSpc>
              <a:spcBef>
                <a:spcPts val="1685"/>
              </a:spcBef>
              <a:buFont typeface="Arial" panose="020B0604020202020204" pitchFamily="34" charset="0"/>
              <a:buChar char="•"/>
              <a:tabLst>
                <a:tab pos="847725" algn="l"/>
              </a:tabLst>
            </a:pPr>
            <a:r>
              <a:rPr sz="2800" b="1" spc="-5" dirty="0">
                <a:solidFill>
                  <a:srgbClr val="EE2B0A"/>
                </a:solidFill>
                <a:latin typeface="Times New Roman" panose="02020603050405020304"/>
                <a:cs typeface="Times New Roman" panose="02020603050405020304"/>
                <a:sym typeface="+mn-ea"/>
              </a:rPr>
              <a:t>	</a:t>
            </a:r>
            <a:r>
              <a:rPr sz="2800" b="1" dirty="0">
                <a:latin typeface="新宋体" panose="02010609030101010101" charset="-122"/>
                <a:cs typeface="新宋体" panose="02010609030101010101" charset="-122"/>
                <a:sym typeface="+mn-ea"/>
              </a:rPr>
              <a:t>线检测</a:t>
            </a:r>
            <a:endParaRPr sz="2800" b="1">
              <a:latin typeface="新宋体" panose="02010609030101010101" charset="-122"/>
              <a:cs typeface="新宋体" panose="02010609030101010101" charset="-122"/>
            </a:endParaRPr>
          </a:p>
          <a:p>
            <a:pPr marL="927100" indent="-457200" defTabSz="0">
              <a:lnSpc>
                <a:spcPct val="100000"/>
              </a:lnSpc>
              <a:spcBef>
                <a:spcPts val="1690"/>
              </a:spcBef>
              <a:buFont typeface="Arial" panose="020B0604020202020204" pitchFamily="34" charset="0"/>
              <a:buChar char="•"/>
              <a:tabLst>
                <a:tab pos="847725" algn="l"/>
              </a:tabLst>
            </a:pPr>
            <a:r>
              <a:rPr sz="2800" b="1" spc="-5" dirty="0">
                <a:solidFill>
                  <a:srgbClr val="EE2B0A"/>
                </a:solidFill>
                <a:latin typeface="Times New Roman" panose="02020603050405020304"/>
                <a:cs typeface="Times New Roman" panose="02020603050405020304"/>
                <a:sym typeface="+mn-ea"/>
              </a:rPr>
              <a:t>	</a:t>
            </a:r>
            <a:r>
              <a:rPr sz="2800" b="1" spc="-5" dirty="0">
                <a:latin typeface="新宋体" panose="02010609030101010101" charset="-122"/>
                <a:cs typeface="新宋体" panose="02010609030101010101" charset="-122"/>
                <a:sym typeface="+mn-ea"/>
              </a:rPr>
              <a:t>边缘检测</a:t>
            </a:r>
            <a:endParaRPr sz="2800" b="1">
              <a:latin typeface="新宋体" panose="02010609030101010101" charset="-122"/>
              <a:cs typeface="新宋体" panose="02010609030101010101" charset="-122"/>
            </a:endParaRPr>
          </a:p>
          <a:p>
            <a:pPr marL="457200" lvl="0" indent="-457200" eaLnBrk="0" hangingPunct="0">
              <a:lnSpc>
                <a:spcPct val="125000"/>
              </a:lnSpc>
            </a:pPr>
            <a:endParaRPr lang="zh-CN" altLang="en-US" sz="2800" b="1" dirty="0">
              <a:solidFill>
                <a:srgbClr val="FF0000"/>
              </a:solidFill>
              <a:latin typeface="Times New Roman" panose="02020603050405020304" charset="0"/>
              <a:ea typeface="楷体" panose="02010609060101010101" charset="-122"/>
            </a:endParaRPr>
          </a:p>
        </p:txBody>
      </p:sp>
      <p:sp>
        <p:nvSpPr>
          <p:cNvPr id="12" name="文本框 11"/>
          <p:cNvSpPr txBox="1"/>
          <p:nvPr/>
        </p:nvSpPr>
        <p:spPr>
          <a:xfrm>
            <a:off x="904240" y="1110615"/>
            <a:ext cx="7927975" cy="579120"/>
          </a:xfrm>
          <a:prstGeom prst="rect">
            <a:avLst/>
          </a:prstGeom>
          <a:noFill/>
        </p:spPr>
        <p:txBody>
          <a:bodyPr wrap="square" rtlCol="0">
            <a:spAutoFit/>
          </a:bodyPr>
          <a:lstStyle/>
          <a:p>
            <a:pPr lvl="0"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图像分割的基本概念知识</a:t>
            </a:r>
            <a:endParaRPr lang="en-US" altLang="zh-CN"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413698"/>
          <p:cNvSpPr txBox="1"/>
          <p:nvPr/>
        </p:nvSpPr>
        <p:spPr>
          <a:xfrm>
            <a:off x="893115" y="1868417"/>
            <a:ext cx="9450061" cy="5436870"/>
          </a:xfrm>
          <a:prstGeom prst="rect">
            <a:avLst/>
          </a:prstGeom>
          <a:noFill/>
          <a:ln w="9525">
            <a:noFill/>
          </a:ln>
        </p:spPr>
        <p:txBody>
          <a:bodyPr anchor="t">
            <a:spAutoFit/>
          </a:bodyPr>
          <a:lstStyle/>
          <a:p>
            <a:pPr lvl="0" indent="0">
              <a:lnSpc>
                <a:spcPct val="120000"/>
              </a:lnSpc>
            </a:pPr>
            <a:r>
              <a:rPr lang="zh-CN" altLang="en-US" sz="2975" b="1" dirty="0">
                <a:solidFill>
                  <a:srgbClr val="003399"/>
                </a:solidFill>
                <a:latin typeface="Times New Roman" panose="02020603050405020304" charset="0"/>
                <a:ea typeface="宋体" panose="02010600030101010101" pitchFamily="2" charset="-122"/>
              </a:rPr>
              <a:t>区域生长法的三个关键条件的确定：</a:t>
            </a:r>
          </a:p>
          <a:p>
            <a:pPr lvl="0" indent="0">
              <a:lnSpc>
                <a:spcPct val="120000"/>
              </a:lnSpc>
            </a:pPr>
            <a:r>
              <a:rPr lang="en-US" altLang="zh-CN" sz="3090">
                <a:latin typeface="Times New Roman" panose="02020603050405020304" charset="0"/>
                <a:ea typeface="宋体" panose="02010600030101010101" pitchFamily="2" charset="-122"/>
              </a:rPr>
              <a:t>(2)</a:t>
            </a:r>
            <a:r>
              <a:rPr lang="zh-CN" altLang="en-US" sz="3090" dirty="0">
                <a:latin typeface="Times New Roman" panose="02020603050405020304" charset="0"/>
                <a:ea typeface="宋体" panose="02010600030101010101" pitchFamily="2" charset="-122"/>
              </a:rPr>
              <a:t> 确定在生长过程中能将相邻像素合并进来的相似性准则，</a:t>
            </a:r>
            <a:r>
              <a:rPr lang="zh-CN" altLang="en-US" sz="2865" b="1" dirty="0">
                <a:solidFill>
                  <a:srgbClr val="FF0000"/>
                </a:solidFill>
                <a:latin typeface="Times New Roman" panose="02020603050405020304" charset="0"/>
                <a:ea typeface="宋体" panose="02010600030101010101" pitchFamily="2" charset="-122"/>
              </a:rPr>
              <a:t>主要有：</a:t>
            </a:r>
          </a:p>
          <a:p>
            <a:pPr lvl="0" indent="0">
              <a:lnSpc>
                <a:spcPct val="120000"/>
              </a:lnSpc>
            </a:pPr>
            <a:r>
              <a:rPr lang="zh-CN" altLang="en-US" sz="2865" dirty="0">
                <a:solidFill>
                  <a:srgbClr val="663300"/>
                </a:solidFill>
                <a:latin typeface="Times New Roman" panose="02020603050405020304" charset="0"/>
                <a:ea typeface="宋体" panose="02010600030101010101" pitchFamily="2" charset="-122"/>
              </a:rPr>
              <a:t>   </a:t>
            </a:r>
            <a:r>
              <a:rPr lang="zh-CN" altLang="en-US" sz="2865" dirty="0">
                <a:latin typeface="Times New Roman" panose="02020603050405020304" charset="0"/>
                <a:ea typeface="宋体" panose="02010600030101010101" pitchFamily="2" charset="-122"/>
              </a:rPr>
              <a:t>① 当图像是彩色图像时，可以各颜色为准则，并考虑图像的连通性和邻近性；</a:t>
            </a:r>
          </a:p>
          <a:p>
            <a:pPr lvl="0" indent="0">
              <a:lnSpc>
                <a:spcPct val="120000"/>
              </a:lnSpc>
            </a:pPr>
            <a:r>
              <a:rPr lang="zh-CN" altLang="en-US" sz="2865" dirty="0">
                <a:latin typeface="Times New Roman" panose="02020603050405020304" charset="0"/>
                <a:ea typeface="宋体" panose="02010600030101010101" pitchFamily="2" charset="-122"/>
              </a:rPr>
              <a:t>   ② 待检测像素点的灰度值与已合并成的区域中所有像素点的平均灰度值满足某种相似性标准，比如灰度值差小于某个值； </a:t>
            </a:r>
          </a:p>
          <a:p>
            <a:pPr lvl="0" indent="0">
              <a:lnSpc>
                <a:spcPct val="120000"/>
              </a:lnSpc>
            </a:pPr>
            <a:r>
              <a:rPr lang="zh-CN" altLang="en-US" sz="2865" dirty="0">
                <a:latin typeface="Times New Roman" panose="02020603050405020304" charset="0"/>
                <a:ea typeface="宋体" panose="02010600030101010101" pitchFamily="2" charset="-122"/>
              </a:rPr>
              <a:t>   ③ 待检测点与已合并成的区域构成的新区域符合某个大小尺寸或形状要求等。</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基于区域生长的图像分割</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413698"/>
          <p:cNvSpPr txBox="1"/>
          <p:nvPr/>
        </p:nvSpPr>
        <p:spPr>
          <a:xfrm>
            <a:off x="893115" y="1868417"/>
            <a:ext cx="9450061" cy="4348480"/>
          </a:xfrm>
          <a:prstGeom prst="rect">
            <a:avLst/>
          </a:prstGeom>
          <a:noFill/>
          <a:ln w="9525">
            <a:noFill/>
          </a:ln>
        </p:spPr>
        <p:txBody>
          <a:bodyPr anchor="t">
            <a:spAutoFit/>
          </a:bodyPr>
          <a:lstStyle/>
          <a:p>
            <a:pPr lvl="0" indent="0">
              <a:lnSpc>
                <a:spcPct val="120000"/>
              </a:lnSpc>
            </a:pPr>
            <a:r>
              <a:rPr lang="zh-CN" altLang="en-US" sz="2975" b="1" dirty="0">
                <a:solidFill>
                  <a:srgbClr val="003399"/>
                </a:solidFill>
                <a:latin typeface="Times New Roman" panose="02020603050405020304" charset="0"/>
                <a:ea typeface="宋体" panose="02010600030101010101" pitchFamily="2" charset="-122"/>
              </a:rPr>
              <a:t>区域生长法的三个关键条件的确定：</a:t>
            </a:r>
          </a:p>
          <a:p>
            <a:pPr lvl="0" algn="l">
              <a:lnSpc>
                <a:spcPct val="120000"/>
              </a:lnSpc>
            </a:pPr>
            <a:r>
              <a:rPr lang="zh-CN" altLang="en-US" sz="2865" dirty="0">
                <a:latin typeface="Times New Roman" panose="02020603050405020304" charset="0"/>
                <a:ea typeface="宋体" panose="02010600030101010101" pitchFamily="2" charset="-122"/>
                <a:sym typeface="+mn-ea"/>
              </a:rPr>
              <a:t>(3) 确定终止生长过程的条件或规则</a:t>
            </a:r>
          </a:p>
          <a:p>
            <a:pPr lvl="0" algn="l">
              <a:lnSpc>
                <a:spcPct val="120000"/>
              </a:lnSpc>
            </a:pPr>
            <a:r>
              <a:rPr lang="zh-CN" altLang="en-US" sz="2865" dirty="0">
                <a:latin typeface="Times New Roman" panose="02020603050405020304" charset="0"/>
                <a:ea typeface="宋体" panose="02010600030101010101" pitchFamily="2" charset="-122"/>
                <a:sym typeface="+mn-ea"/>
              </a:rPr>
              <a:t>   ① 一般的停止生长准则是生长过程进行到没有满足生长准则的像素时为止；</a:t>
            </a:r>
          </a:p>
          <a:p>
            <a:pPr lvl="0" algn="l">
              <a:lnSpc>
                <a:spcPct val="120000"/>
              </a:lnSpc>
            </a:pPr>
            <a:r>
              <a:rPr lang="zh-CN" altLang="en-US" sz="2865" dirty="0">
                <a:latin typeface="Times New Roman" panose="02020603050405020304" charset="0"/>
                <a:ea typeface="宋体" panose="02010600030101010101" pitchFamily="2" charset="-122"/>
                <a:sym typeface="+mn-ea"/>
              </a:rPr>
              <a:t>   ② 其它与生长区域需要的尺寸、形状等全局特性有关的准则。</a:t>
            </a:r>
            <a:r>
              <a:rPr lang="zh-CN" altLang="en-US" sz="2975" dirty="0">
                <a:latin typeface="Times New Roman" panose="02020603050405020304" charset="0"/>
                <a:ea typeface="宋体" panose="02010600030101010101" pitchFamily="2" charset="-122"/>
                <a:sym typeface="+mn-ea"/>
              </a:rPr>
              <a:t> </a:t>
            </a:r>
            <a:endParaRPr lang="zh-CN" altLang="en-US" sz="2975" dirty="0">
              <a:latin typeface="Times New Roman" panose="02020603050405020304" charset="0"/>
              <a:ea typeface="宋体" panose="02010600030101010101" pitchFamily="2" charset="-122"/>
            </a:endParaRPr>
          </a:p>
          <a:p>
            <a:pPr lvl="0" indent="0">
              <a:lnSpc>
                <a:spcPct val="120000"/>
              </a:lnSpc>
            </a:pPr>
            <a:endParaRPr lang="zh-CN" altLang="en-US" sz="2975" b="1" dirty="0">
              <a:solidFill>
                <a:srgbClr val="003399"/>
              </a:solidFill>
              <a:latin typeface="Times New Roman" panose="02020603050405020304" charset="0"/>
              <a:ea typeface="宋体" panose="02010600030101010101" pitchFamily="2" charset="-122"/>
            </a:endParaRPr>
          </a:p>
          <a:p>
            <a:pPr lvl="0" indent="0">
              <a:lnSpc>
                <a:spcPct val="120000"/>
              </a:lnSpc>
            </a:pPr>
            <a:endParaRPr lang="zh-CN" altLang="en-US" sz="2865" dirty="0">
              <a:latin typeface="Times New Roman" panose="02020603050405020304" charset="0"/>
              <a:ea typeface="宋体" panose="02010600030101010101" pitchFamily="2" charset="-122"/>
            </a:endParaRP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基于区域生长的图像分割</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矩形 415745"/>
          <p:cNvSpPr/>
          <p:nvPr/>
        </p:nvSpPr>
        <p:spPr>
          <a:xfrm>
            <a:off x="635860" y="6130328"/>
            <a:ext cx="9973508" cy="1403985"/>
          </a:xfrm>
          <a:prstGeom prst="rect">
            <a:avLst/>
          </a:prstGeom>
          <a:noFill/>
          <a:ln w="9525">
            <a:noFill/>
          </a:ln>
        </p:spPr>
        <p:txBody>
          <a:bodyPr wrap="square" anchor="ctr">
            <a:spAutoFit/>
          </a:bodyPr>
          <a:lstStyle/>
          <a:p>
            <a:pPr lvl="0" indent="0"/>
            <a:r>
              <a:rPr lang="en-US" altLang="zh-CN" sz="1985" dirty="0">
                <a:latin typeface="Times New Roman" panose="02020603050405020304" charset="0"/>
                <a:ea typeface="黑体" panose="02010609060101010101" charset="-122"/>
              </a:rPr>
              <a:t>               </a:t>
            </a:r>
            <a:r>
              <a:rPr lang="zh-CN" altLang="en-US" sz="1985" dirty="0">
                <a:latin typeface="Times New Roman" panose="02020603050405020304" charset="0"/>
                <a:ea typeface="黑体" panose="02010609060101010101" charset="-122"/>
              </a:rPr>
              <a:t>(</a:t>
            </a:r>
            <a:r>
              <a:rPr lang="en-US" altLang="zh-CN" sz="1985">
                <a:latin typeface="Times New Roman" panose="02020603050405020304" charset="0"/>
                <a:ea typeface="黑体" panose="02010609060101010101" charset="-122"/>
              </a:rPr>
              <a:t>a</a:t>
            </a:r>
            <a:r>
              <a:rPr lang="zh-CN" altLang="en-US" sz="1985" dirty="0">
                <a:latin typeface="Times New Roman" panose="02020603050405020304" charset="0"/>
                <a:ea typeface="黑体" panose="02010609060101010101" charset="-122"/>
              </a:rPr>
              <a:t>)                               (</a:t>
            </a:r>
            <a:r>
              <a:rPr lang="en-US" altLang="zh-CN" sz="1985">
                <a:latin typeface="Times New Roman" panose="02020603050405020304" charset="0"/>
                <a:ea typeface="黑体" panose="02010609060101010101" charset="-122"/>
              </a:rPr>
              <a:t>b</a:t>
            </a:r>
            <a:r>
              <a:rPr lang="zh-CN" altLang="en-US" sz="1985" dirty="0">
                <a:latin typeface="Times New Roman" panose="02020603050405020304" charset="0"/>
                <a:ea typeface="黑体" panose="02010609060101010101" charset="-122"/>
              </a:rPr>
              <a:t>)                            (</a:t>
            </a:r>
            <a:r>
              <a:rPr lang="en-US" altLang="zh-CN" sz="1985">
                <a:latin typeface="Times New Roman" panose="02020603050405020304" charset="0"/>
                <a:ea typeface="黑体" panose="02010609060101010101" charset="-122"/>
              </a:rPr>
              <a:t>c</a:t>
            </a:r>
            <a:r>
              <a:rPr lang="zh-CN" altLang="en-US" sz="1985" dirty="0">
                <a:latin typeface="Times New Roman" panose="02020603050405020304" charset="0"/>
                <a:ea typeface="黑体" panose="02010609060101010101" charset="-122"/>
              </a:rPr>
              <a:t>)                         (</a:t>
            </a:r>
            <a:r>
              <a:rPr lang="en-US" altLang="zh-CN" sz="1985">
                <a:latin typeface="Times New Roman" panose="02020603050405020304" charset="0"/>
                <a:ea typeface="黑体" panose="02010609060101010101" charset="-122"/>
              </a:rPr>
              <a:t>d</a:t>
            </a:r>
            <a:r>
              <a:rPr lang="zh-CN" altLang="en-US" sz="1985" dirty="0">
                <a:latin typeface="Times New Roman" panose="02020603050405020304" charset="0"/>
                <a:ea typeface="黑体" panose="02010609060101010101" charset="-122"/>
              </a:rPr>
              <a:t>)   </a:t>
            </a:r>
          </a:p>
          <a:p>
            <a:pPr lvl="0" indent="0"/>
            <a:r>
              <a:rPr lang="en-US" altLang="zh-CN" sz="1985" b="1">
                <a:solidFill>
                  <a:srgbClr val="FF0000"/>
                </a:solidFill>
                <a:latin typeface="Times New Roman" panose="02020603050405020304" charset="0"/>
                <a:ea typeface="宋体" panose="02010600030101010101" pitchFamily="2" charset="-122"/>
              </a:rPr>
              <a:t>                  </a:t>
            </a:r>
            <a:r>
              <a:rPr lang="en-US" altLang="zh-CN" sz="1985" b="1">
                <a:solidFill>
                  <a:srgbClr val="FF0000"/>
                </a:solidFill>
                <a:latin typeface="Times New Roman" panose="02020603050405020304" charset="0"/>
                <a:ea typeface="黑体" panose="02010609060101010101" charset="-122"/>
              </a:rPr>
              <a:t> </a:t>
            </a:r>
            <a:r>
              <a:rPr lang="en-US" altLang="zh-CN" sz="2205" b="1">
                <a:solidFill>
                  <a:srgbClr val="FF0000"/>
                </a:solidFill>
                <a:latin typeface="Times New Roman" panose="02020603050405020304" charset="0"/>
                <a:ea typeface="黑体" panose="02010609060101010101" charset="-122"/>
              </a:rPr>
              <a:t>                  b:</a:t>
            </a:r>
            <a:r>
              <a:rPr lang="zh-CN" altLang="en-US" sz="2205" b="1" dirty="0">
                <a:solidFill>
                  <a:srgbClr val="FF0000"/>
                </a:solidFill>
                <a:latin typeface="Times New Roman" panose="02020603050405020304" charset="0"/>
                <a:ea typeface="黑体" panose="02010609060101010101" charset="-122"/>
              </a:rPr>
              <a:t>平均灰度值 </a:t>
            </a:r>
            <a:r>
              <a:rPr lang="en-US" altLang="zh-CN" sz="2205" b="1">
                <a:solidFill>
                  <a:srgbClr val="FF0000"/>
                </a:solidFill>
                <a:latin typeface="Times New Roman" panose="02020603050405020304" charset="0"/>
                <a:ea typeface="黑体" panose="02010609060101010101" charset="-122"/>
              </a:rPr>
              <a:t>8.5=(8+8+8+10)/4</a:t>
            </a:r>
          </a:p>
          <a:p>
            <a:pPr lvl="0" indent="0"/>
            <a:r>
              <a:rPr lang="en-US" altLang="zh-CN" sz="1985" b="1">
                <a:solidFill>
                  <a:srgbClr val="FF0000"/>
                </a:solidFill>
                <a:latin typeface="Times New Roman" panose="02020603050405020304" charset="0"/>
                <a:ea typeface="黑体" panose="02010609060101010101" charset="-122"/>
              </a:rPr>
              <a:t>                                                       </a:t>
            </a:r>
            <a:r>
              <a:rPr lang="en-US" altLang="zh-CN" sz="2205" b="1">
                <a:solidFill>
                  <a:srgbClr val="FF0000"/>
                </a:solidFill>
                <a:latin typeface="Times New Roman" panose="02020603050405020304" charset="0"/>
                <a:ea typeface="黑体" panose="02010609060101010101" charset="-122"/>
              </a:rPr>
              <a:t>                        c:</a:t>
            </a:r>
            <a:r>
              <a:rPr lang="zh-CN" altLang="en-US" sz="2205" b="1" dirty="0">
                <a:solidFill>
                  <a:srgbClr val="FF0000"/>
                </a:solidFill>
                <a:latin typeface="Times New Roman" panose="02020603050405020304" charset="0"/>
                <a:ea typeface="黑体" panose="02010609060101010101" charset="-122"/>
              </a:rPr>
              <a:t>平均灰度值 </a:t>
            </a:r>
            <a:r>
              <a:rPr lang="en-US" altLang="zh-CN" sz="2205" b="1">
                <a:solidFill>
                  <a:srgbClr val="FF0000"/>
                </a:solidFill>
                <a:latin typeface="Times New Roman" panose="02020603050405020304" charset="0"/>
                <a:ea typeface="黑体" panose="02010609060101010101" charset="-122"/>
              </a:rPr>
              <a:t>8.2</a:t>
            </a:r>
          </a:p>
          <a:p>
            <a:pPr lvl="0" indent="0"/>
            <a:r>
              <a:rPr lang="en-US" altLang="zh-CN" sz="1985" b="1">
                <a:solidFill>
                  <a:srgbClr val="FF0000"/>
                </a:solidFill>
                <a:latin typeface="Times New Roman" panose="02020603050405020304" charset="0"/>
                <a:ea typeface="黑体" panose="02010609060101010101" charset="-122"/>
              </a:rPr>
              <a:t>                                                                                </a:t>
            </a:r>
            <a:r>
              <a:rPr lang="en-US" altLang="zh-CN" sz="2205" b="1">
                <a:solidFill>
                  <a:srgbClr val="FF0000"/>
                </a:solidFill>
                <a:latin typeface="Times New Roman" panose="02020603050405020304" charset="0"/>
                <a:ea typeface="黑体" panose="02010609060101010101" charset="-122"/>
              </a:rPr>
              <a:t>                              d:</a:t>
            </a:r>
            <a:r>
              <a:rPr lang="zh-CN" altLang="en-US" sz="2205" b="1" dirty="0">
                <a:solidFill>
                  <a:srgbClr val="FF0000"/>
                </a:solidFill>
                <a:latin typeface="Times New Roman" panose="02020603050405020304" charset="0"/>
                <a:ea typeface="黑体" panose="02010609060101010101" charset="-122"/>
              </a:rPr>
              <a:t>以</a:t>
            </a:r>
            <a:r>
              <a:rPr lang="en-US" altLang="zh-CN" sz="2205" b="1">
                <a:solidFill>
                  <a:srgbClr val="FF0000"/>
                </a:solidFill>
                <a:latin typeface="Times New Roman" panose="02020603050405020304" charset="0"/>
                <a:ea typeface="黑体" panose="02010609060101010101" charset="-122"/>
              </a:rPr>
              <a:t>5</a:t>
            </a:r>
            <a:r>
              <a:rPr lang="zh-CN" altLang="en-US" sz="2205" b="1" dirty="0">
                <a:solidFill>
                  <a:srgbClr val="FF0000"/>
                </a:solidFill>
                <a:latin typeface="Times New Roman" panose="02020603050405020304" charset="0"/>
                <a:ea typeface="黑体" panose="02010609060101010101" charset="-122"/>
              </a:rPr>
              <a:t>为种子像素</a:t>
            </a:r>
            <a:endParaRPr lang="en-US" altLang="zh-CN" sz="1985" b="1">
              <a:latin typeface="Times New Roman" panose="02020603050405020304" charset="0"/>
              <a:ea typeface="黑体" panose="02010609060101010101" charset="-122"/>
            </a:endParaRPr>
          </a:p>
        </p:txBody>
      </p:sp>
      <p:grpSp>
        <p:nvGrpSpPr>
          <p:cNvPr id="75778" name="组合 1"/>
          <p:cNvGrpSpPr/>
          <p:nvPr/>
        </p:nvGrpSpPr>
        <p:grpSpPr>
          <a:xfrm>
            <a:off x="1007004" y="4159303"/>
            <a:ext cx="7940993" cy="1811933"/>
            <a:chOff x="1643" y="5173"/>
            <a:chExt cx="11340" cy="2586"/>
          </a:xfrm>
        </p:grpSpPr>
        <p:pic>
          <p:nvPicPr>
            <p:cNvPr id="75779" name="图片 415746"/>
            <p:cNvPicPr>
              <a:picLocks noChangeAspect="1"/>
            </p:cNvPicPr>
            <p:nvPr/>
          </p:nvPicPr>
          <p:blipFill>
            <a:blip r:embed="rId3"/>
            <a:stretch>
              <a:fillRect/>
            </a:stretch>
          </p:blipFill>
          <p:spPr>
            <a:xfrm>
              <a:off x="1642" y="5172"/>
              <a:ext cx="2495" cy="2375"/>
            </a:xfrm>
            <a:prstGeom prst="rect">
              <a:avLst/>
            </a:prstGeom>
            <a:noFill/>
            <a:ln w="9525">
              <a:noFill/>
            </a:ln>
          </p:spPr>
        </p:pic>
        <p:pic>
          <p:nvPicPr>
            <p:cNvPr id="75780" name="图片 415747"/>
            <p:cNvPicPr>
              <a:picLocks noChangeAspect="1"/>
            </p:cNvPicPr>
            <p:nvPr/>
          </p:nvPicPr>
          <p:blipFill>
            <a:blip r:embed="rId4"/>
            <a:stretch>
              <a:fillRect/>
            </a:stretch>
          </p:blipFill>
          <p:spPr>
            <a:xfrm>
              <a:off x="4365" y="5172"/>
              <a:ext cx="2607" cy="2482"/>
            </a:xfrm>
            <a:prstGeom prst="rect">
              <a:avLst/>
            </a:prstGeom>
            <a:noFill/>
            <a:ln w="9525">
              <a:noFill/>
            </a:ln>
          </p:spPr>
        </p:pic>
        <p:pic>
          <p:nvPicPr>
            <p:cNvPr id="75781" name="图片 415748"/>
            <p:cNvPicPr>
              <a:picLocks noChangeAspect="1"/>
            </p:cNvPicPr>
            <p:nvPr/>
          </p:nvPicPr>
          <p:blipFill>
            <a:blip r:embed="rId5"/>
            <a:stretch>
              <a:fillRect/>
            </a:stretch>
          </p:blipFill>
          <p:spPr>
            <a:xfrm>
              <a:off x="7312" y="5172"/>
              <a:ext cx="2720" cy="2587"/>
            </a:xfrm>
            <a:prstGeom prst="rect">
              <a:avLst/>
            </a:prstGeom>
            <a:noFill/>
            <a:ln w="9525">
              <a:noFill/>
            </a:ln>
          </p:spPr>
        </p:pic>
        <p:pic>
          <p:nvPicPr>
            <p:cNvPr id="75782" name="图片 415749"/>
            <p:cNvPicPr>
              <a:picLocks noChangeAspect="1"/>
            </p:cNvPicPr>
            <p:nvPr/>
          </p:nvPicPr>
          <p:blipFill>
            <a:blip r:embed="rId6"/>
            <a:stretch>
              <a:fillRect/>
            </a:stretch>
          </p:blipFill>
          <p:spPr>
            <a:xfrm>
              <a:off x="10375" y="5172"/>
              <a:ext cx="2607" cy="2480"/>
            </a:xfrm>
            <a:prstGeom prst="rect">
              <a:avLst/>
            </a:prstGeom>
            <a:noFill/>
            <a:ln w="9525">
              <a:noFill/>
            </a:ln>
          </p:spPr>
        </p:pic>
      </p:grpSp>
      <p:sp>
        <p:nvSpPr>
          <p:cNvPr id="75784" name="文本框 415751"/>
          <p:cNvSpPr txBox="1"/>
          <p:nvPr/>
        </p:nvSpPr>
        <p:spPr>
          <a:xfrm>
            <a:off x="930910" y="1929765"/>
            <a:ext cx="9486900" cy="2138680"/>
          </a:xfrm>
          <a:prstGeom prst="rect">
            <a:avLst/>
          </a:prstGeom>
          <a:noFill/>
          <a:ln w="9525">
            <a:noFill/>
          </a:ln>
        </p:spPr>
        <p:txBody>
          <a:bodyPr wrap="square" anchor="t">
            <a:spAutoFit/>
          </a:bodyPr>
          <a:lstStyle/>
          <a:p>
            <a:pPr lvl="0" indent="0">
              <a:lnSpc>
                <a:spcPct val="120000"/>
              </a:lnSpc>
              <a:spcBef>
                <a:spcPct val="50000"/>
              </a:spcBef>
            </a:pPr>
            <a:r>
              <a:rPr lang="zh-CN" altLang="en-US" sz="2800" dirty="0">
                <a:latin typeface="Times New Roman" panose="02020603050405020304" charset="0"/>
                <a:ea typeface="宋体" panose="02010600030101010101" pitchFamily="2" charset="-122"/>
              </a:rPr>
              <a:t>设有原始图像如下图(</a:t>
            </a:r>
            <a:r>
              <a:rPr lang="en-US" altLang="zh-CN" sz="2800">
                <a:latin typeface="Times New Roman" panose="02020603050405020304" charset="0"/>
                <a:ea typeface="宋体" panose="02010600030101010101" pitchFamily="2" charset="-122"/>
              </a:rPr>
              <a:t>a</a:t>
            </a:r>
            <a:r>
              <a:rPr lang="zh-CN" altLang="en-US" sz="2800" dirty="0">
                <a:latin typeface="Times New Roman" panose="02020603050405020304" charset="0"/>
                <a:ea typeface="宋体" panose="02010600030101010101" pitchFamily="2" charset="-122"/>
              </a:rPr>
              <a:t>)所示，以灰度值最大者为种子像素，以相邻像素与组成物体(种子像素所在区域)的所有像素的平均灰度值之差</a:t>
            </a:r>
            <a:r>
              <a:rPr lang="zh-CN" altLang="en-US" sz="2800" b="1" dirty="0">
                <a:solidFill>
                  <a:srgbClr val="FF0000"/>
                </a:solidFill>
                <a:latin typeface="Times New Roman" panose="02020603050405020304" charset="0"/>
                <a:ea typeface="宋体" panose="02010600030101010101" pitchFamily="2" charset="-122"/>
              </a:rPr>
              <a:t>小于等于</a:t>
            </a:r>
            <a:r>
              <a:rPr lang="en-US" altLang="zh-CN" sz="2800" b="1">
                <a:solidFill>
                  <a:srgbClr val="FF0000"/>
                </a:solidFill>
                <a:latin typeface="Times New Roman" panose="02020603050405020304" charset="0"/>
                <a:ea typeface="宋体" panose="02010600030101010101" pitchFamily="2" charset="-122"/>
              </a:rPr>
              <a:t>2</a:t>
            </a:r>
            <a:r>
              <a:rPr lang="zh-CN" altLang="en-US" sz="2800" dirty="0">
                <a:latin typeface="Times New Roman" panose="02020603050405020304" charset="0"/>
                <a:ea typeface="宋体" panose="02010600030101010101" pitchFamily="2" charset="-122"/>
              </a:rPr>
              <a:t>为相似性准则，完成区域生长操作，并对分割结果进行说明。 </a:t>
            </a:r>
          </a:p>
        </p:txBody>
      </p:sp>
      <p:grpSp>
        <p:nvGrpSpPr>
          <p:cNvPr id="3" name="组合 2"/>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基于区域生长的图像分割</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图片 416769"/>
          <p:cNvPicPr>
            <a:picLocks noChangeAspect="1"/>
          </p:cNvPicPr>
          <p:nvPr/>
        </p:nvPicPr>
        <p:blipFill>
          <a:blip r:embed="rId2"/>
          <a:stretch>
            <a:fillRect/>
          </a:stretch>
        </p:blipFill>
        <p:spPr>
          <a:xfrm>
            <a:off x="1417475" y="4080519"/>
            <a:ext cx="8835579" cy="2253100"/>
          </a:xfrm>
          <a:prstGeom prst="rect">
            <a:avLst/>
          </a:prstGeom>
          <a:noFill/>
          <a:ln w="9525">
            <a:noFill/>
          </a:ln>
        </p:spPr>
      </p:pic>
      <p:sp>
        <p:nvSpPr>
          <p:cNvPr id="77826" name="矩形 416770"/>
          <p:cNvSpPr/>
          <p:nvPr/>
        </p:nvSpPr>
        <p:spPr>
          <a:xfrm>
            <a:off x="4059555" y="6313805"/>
            <a:ext cx="3992245" cy="427990"/>
          </a:xfrm>
          <a:prstGeom prst="rect">
            <a:avLst/>
          </a:prstGeom>
          <a:noFill/>
          <a:ln w="9525">
            <a:noFill/>
          </a:ln>
        </p:spPr>
        <p:txBody>
          <a:bodyPr wrap="square" anchor="ctr">
            <a:spAutoFit/>
          </a:bodyPr>
          <a:lstStyle/>
          <a:p>
            <a:pPr lvl="0" indent="0" algn="ctr"/>
            <a:r>
              <a:rPr lang="en-US" altLang="zh-CN" sz="2205" b="1">
                <a:latin typeface="Times New Roman" panose="02020603050405020304" charset="0"/>
                <a:ea typeface="黑体" panose="02010609060101010101" charset="-122"/>
              </a:rPr>
              <a:t>  </a:t>
            </a:r>
            <a:r>
              <a:rPr lang="zh-CN" altLang="en-US" sz="2205" b="1" dirty="0">
                <a:latin typeface="Times New Roman" panose="02020603050405020304" charset="0"/>
                <a:ea typeface="黑体" panose="02010609060101010101" charset="-122"/>
              </a:rPr>
              <a:t>区域生长示例</a:t>
            </a:r>
            <a:r>
              <a:rPr lang="en-US" altLang="zh-CN" sz="2205" b="1">
                <a:latin typeface="Times New Roman" panose="02020603050405020304" charset="0"/>
                <a:ea typeface="黑体" panose="02010609060101010101" charset="-122"/>
              </a:rPr>
              <a:t>2</a:t>
            </a:r>
            <a:r>
              <a:rPr lang="en-US" altLang="zh-CN" sz="2205">
                <a:latin typeface="Times New Roman" panose="02020603050405020304" charset="0"/>
                <a:ea typeface="宋体" panose="02010600030101010101" pitchFamily="2" charset="-122"/>
              </a:rPr>
              <a:t> </a:t>
            </a:r>
          </a:p>
        </p:txBody>
      </p:sp>
      <p:sp>
        <p:nvSpPr>
          <p:cNvPr id="77828" name="文本框 416772"/>
          <p:cNvSpPr txBox="1"/>
          <p:nvPr/>
        </p:nvSpPr>
        <p:spPr>
          <a:xfrm>
            <a:off x="821055" y="1866900"/>
            <a:ext cx="9671685" cy="2138680"/>
          </a:xfrm>
          <a:prstGeom prst="rect">
            <a:avLst/>
          </a:prstGeom>
          <a:noFill/>
          <a:ln w="9525">
            <a:noFill/>
          </a:ln>
        </p:spPr>
        <p:txBody>
          <a:bodyPr wrap="square" anchor="t">
            <a:spAutoFit/>
          </a:bodyPr>
          <a:lstStyle/>
          <a:p>
            <a:pPr lvl="0" indent="0">
              <a:lnSpc>
                <a:spcPct val="120000"/>
              </a:lnSpc>
              <a:spcBef>
                <a:spcPct val="50000"/>
              </a:spcBef>
            </a:pPr>
            <a:r>
              <a:rPr lang="zh-CN" altLang="en-US" sz="2800" dirty="0">
                <a:latin typeface="Times New Roman" panose="02020603050405020304" charset="0"/>
                <a:ea typeface="宋体" panose="02010600030101010101" pitchFamily="2" charset="-122"/>
              </a:rPr>
              <a:t>如下图</a:t>
            </a:r>
            <a:r>
              <a:rPr lang="en-US" altLang="zh-CN" sz="2800">
                <a:latin typeface="Times New Roman" panose="02020603050405020304" charset="0"/>
                <a:ea typeface="宋体" panose="02010600030101010101" pitchFamily="2" charset="-122"/>
              </a:rPr>
              <a:t>(a)</a:t>
            </a:r>
            <a:r>
              <a:rPr lang="zh-CN" altLang="en-US" sz="2800" dirty="0">
                <a:latin typeface="Times New Roman" panose="02020603050405020304" charset="0"/>
                <a:ea typeface="宋体" panose="02010600030101010101" pitchFamily="2" charset="-122"/>
              </a:rPr>
              <a:t>为原图像，其中有</a:t>
            </a:r>
            <a:r>
              <a:rPr lang="en-US" altLang="zh-CN" sz="2800">
                <a:latin typeface="Times New Roman" panose="02020603050405020304" charset="0"/>
                <a:ea typeface="宋体" panose="02010600030101010101" pitchFamily="2" charset="-122"/>
              </a:rPr>
              <a:t>2</a:t>
            </a:r>
            <a:r>
              <a:rPr lang="zh-CN" altLang="en-US" sz="2800" dirty="0">
                <a:latin typeface="Times New Roman" panose="02020603050405020304" charset="0"/>
                <a:ea typeface="宋体" panose="02010600030101010101" pitchFamily="2" charset="-122"/>
              </a:rPr>
              <a:t>个种子像素如虚线框所示。生长准则是：当四周相邻像素与种子像素区域的灰度值差的绝对值小于或等于某个阈值</a:t>
            </a:r>
            <a:r>
              <a:rPr lang="en-US" altLang="zh-CN" sz="2800">
                <a:latin typeface="Times New Roman" panose="02020603050405020304" charset="0"/>
                <a:ea typeface="宋体" panose="02010600030101010101" pitchFamily="2" charset="-122"/>
              </a:rPr>
              <a:t>T</a:t>
            </a:r>
            <a:r>
              <a:rPr lang="zh-CN" altLang="en-US" sz="2800" dirty="0">
                <a:latin typeface="Times New Roman" panose="02020603050405020304" charset="0"/>
                <a:ea typeface="宋体" panose="02010600030101010101" pitchFamily="2" charset="-122"/>
              </a:rPr>
              <a:t>时，将相邻像素合并到种子像素所在的区域。 </a:t>
            </a:r>
          </a:p>
        </p:txBody>
      </p:sp>
      <p:sp>
        <p:nvSpPr>
          <p:cNvPr id="77829" name="文本框 416773"/>
          <p:cNvSpPr txBox="1"/>
          <p:nvPr/>
        </p:nvSpPr>
        <p:spPr>
          <a:xfrm>
            <a:off x="1359805" y="6745570"/>
            <a:ext cx="9133191" cy="798195"/>
          </a:xfrm>
          <a:prstGeom prst="rect">
            <a:avLst/>
          </a:prstGeom>
          <a:noFill/>
          <a:ln w="9525">
            <a:noFill/>
          </a:ln>
        </p:spPr>
        <p:txBody>
          <a:bodyPr anchor="t">
            <a:spAutoFit/>
          </a:bodyPr>
          <a:lstStyle/>
          <a:p>
            <a:pPr lvl="0" indent="0" algn="ctr">
              <a:spcBef>
                <a:spcPct val="50000"/>
              </a:spcBef>
            </a:pPr>
            <a:r>
              <a:rPr lang="zh-CN" altLang="en-US" sz="2205" b="1" dirty="0">
                <a:solidFill>
                  <a:srgbClr val="FF0000"/>
                </a:solidFill>
                <a:latin typeface="Times New Roman" panose="02020603050405020304" charset="0"/>
                <a:ea typeface="宋体" panose="02010600030101010101" pitchFamily="2" charset="-122"/>
              </a:rPr>
              <a:t>当</a:t>
            </a:r>
            <a:r>
              <a:rPr lang="en-US" altLang="zh-CN" sz="2205" b="1">
                <a:solidFill>
                  <a:srgbClr val="FF0000"/>
                </a:solidFill>
                <a:latin typeface="Times New Roman" panose="02020603050405020304" charset="0"/>
                <a:ea typeface="宋体" panose="02010600030101010101" pitchFamily="2" charset="-122"/>
              </a:rPr>
              <a:t>T=1</a:t>
            </a:r>
            <a:r>
              <a:rPr lang="zh-CN" altLang="en-US" sz="2205" b="1" dirty="0">
                <a:solidFill>
                  <a:srgbClr val="FF0000"/>
                </a:solidFill>
                <a:latin typeface="Times New Roman" panose="02020603050405020304" charset="0"/>
                <a:ea typeface="宋体" panose="02010600030101010101" pitchFamily="2" charset="-122"/>
              </a:rPr>
              <a:t>时，区域生长结果如图</a:t>
            </a:r>
            <a:r>
              <a:rPr lang="en-US" altLang="zh-CN" sz="2205" b="1">
                <a:solidFill>
                  <a:srgbClr val="FF0000"/>
                </a:solidFill>
                <a:latin typeface="Times New Roman" panose="02020603050405020304" charset="0"/>
                <a:ea typeface="宋体" panose="02010600030101010101" pitchFamily="2" charset="-122"/>
              </a:rPr>
              <a:t>18</a:t>
            </a:r>
            <a:r>
              <a:rPr lang="zh-CN" altLang="en-US" sz="2205" b="1" dirty="0">
                <a:solidFill>
                  <a:srgbClr val="FF0000"/>
                </a:solidFill>
                <a:latin typeface="Times New Roman" panose="02020603050405020304" charset="0"/>
                <a:ea typeface="宋体" panose="02010600030101010101" pitchFamily="2" charset="-122"/>
              </a:rPr>
              <a:t>(</a:t>
            </a:r>
            <a:r>
              <a:rPr lang="en-US" altLang="zh-CN" sz="2205" b="1">
                <a:solidFill>
                  <a:srgbClr val="FF0000"/>
                </a:solidFill>
                <a:latin typeface="Times New Roman" panose="02020603050405020304" charset="0"/>
                <a:ea typeface="宋体" panose="02010600030101010101" pitchFamily="2" charset="-122"/>
              </a:rPr>
              <a:t>b</a:t>
            </a:r>
            <a:r>
              <a:rPr lang="zh-CN" altLang="en-US" sz="2205" b="1" dirty="0">
                <a:solidFill>
                  <a:srgbClr val="FF0000"/>
                </a:solidFill>
                <a:latin typeface="Times New Roman" panose="02020603050405020304" charset="0"/>
                <a:ea typeface="宋体" panose="02010600030101010101" pitchFamily="2" charset="-122"/>
              </a:rPr>
              <a:t>)所示；</a:t>
            </a:r>
          </a:p>
          <a:p>
            <a:pPr lvl="0" indent="0" algn="ctr">
              <a:spcBef>
                <a:spcPct val="10000"/>
              </a:spcBef>
            </a:pPr>
            <a:r>
              <a:rPr lang="zh-CN" altLang="en-US" sz="2205" b="1" dirty="0">
                <a:solidFill>
                  <a:srgbClr val="FF0000"/>
                </a:solidFill>
                <a:latin typeface="Times New Roman" panose="02020603050405020304" charset="0"/>
                <a:ea typeface="华文中宋" pitchFamily="2" charset="-122"/>
              </a:rPr>
              <a:t>当</a:t>
            </a:r>
            <a:r>
              <a:rPr lang="en-US" altLang="zh-CN" sz="2205" b="1">
                <a:solidFill>
                  <a:srgbClr val="FF0000"/>
                </a:solidFill>
                <a:latin typeface="Times New Roman" panose="02020603050405020304" charset="0"/>
                <a:ea typeface="华文中宋" pitchFamily="2" charset="-122"/>
              </a:rPr>
              <a:t>T=8</a:t>
            </a:r>
            <a:r>
              <a:rPr lang="zh-CN" altLang="en-US" sz="2205" b="1" dirty="0">
                <a:solidFill>
                  <a:srgbClr val="FF0000"/>
                </a:solidFill>
                <a:latin typeface="Times New Roman" panose="02020603050405020304" charset="0"/>
                <a:ea typeface="华文中宋" pitchFamily="2" charset="-122"/>
              </a:rPr>
              <a:t>时，区域生长结果如图</a:t>
            </a:r>
            <a:r>
              <a:rPr lang="en-US" altLang="zh-CN" sz="2205" b="1">
                <a:solidFill>
                  <a:srgbClr val="FF0000"/>
                </a:solidFill>
                <a:latin typeface="Times New Roman" panose="02020603050405020304" charset="0"/>
                <a:ea typeface="华文中宋" pitchFamily="2" charset="-122"/>
              </a:rPr>
              <a:t>18</a:t>
            </a:r>
            <a:r>
              <a:rPr lang="zh-CN" altLang="en-US" sz="2205" b="1" dirty="0">
                <a:solidFill>
                  <a:srgbClr val="FF0000"/>
                </a:solidFill>
                <a:latin typeface="Times New Roman" panose="02020603050405020304" charset="0"/>
                <a:ea typeface="华文中宋" pitchFamily="2" charset="-122"/>
              </a:rPr>
              <a:t>(</a:t>
            </a:r>
            <a:r>
              <a:rPr lang="en-US" altLang="zh-CN" sz="2205" b="1">
                <a:solidFill>
                  <a:srgbClr val="FF0000"/>
                </a:solidFill>
                <a:latin typeface="Times New Roman" panose="02020603050405020304" charset="0"/>
                <a:ea typeface="华文中宋" pitchFamily="2" charset="-122"/>
              </a:rPr>
              <a:t>c</a:t>
            </a:r>
            <a:r>
              <a:rPr lang="zh-CN" altLang="en-US" sz="2205" b="1" dirty="0">
                <a:solidFill>
                  <a:srgbClr val="FF0000"/>
                </a:solidFill>
                <a:latin typeface="Times New Roman" panose="02020603050405020304" charset="0"/>
                <a:ea typeface="华文中宋" pitchFamily="2" charset="-122"/>
              </a:rPr>
              <a:t>)所示。 </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宋体" panose="02010600030101010101" pitchFamily="2" charset="-122"/>
                <a:ea typeface="宋体" panose="02010600030101010101" pitchFamily="2" charset="-122"/>
                <a:cs typeface="新宋体" panose="02010609030101010101" charset="-122"/>
                <a:sym typeface="+mn-ea"/>
              </a:rPr>
              <a:t>基于区域生长的图像分割</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框 3"/>
          <p:cNvSpPr txBox="1"/>
          <p:nvPr/>
        </p:nvSpPr>
        <p:spPr>
          <a:xfrm>
            <a:off x="966470" y="2274570"/>
            <a:ext cx="9469120" cy="4605655"/>
          </a:xfrm>
          <a:prstGeom prst="rect">
            <a:avLst/>
          </a:prstGeom>
          <a:noFill/>
          <a:ln w="9525">
            <a:noFill/>
          </a:ln>
        </p:spPr>
        <p:txBody>
          <a:bodyPr wrap="square" anchor="t">
            <a:spAutoFit/>
          </a:bodyPr>
          <a:lstStyle/>
          <a:p>
            <a:pPr lvl="0" indent="0">
              <a:lnSpc>
                <a:spcPct val="130000"/>
              </a:lnSpc>
              <a:spcBef>
                <a:spcPct val="0"/>
              </a:spcBef>
              <a:spcAft>
                <a:spcPct val="0"/>
              </a:spcAft>
            </a:pPr>
            <a:r>
              <a:rPr lang="zh-CN" altLang="en-US" sz="2800">
                <a:latin typeface="Times New Roman" panose="02020603050405020304" charset="0"/>
                <a:ea typeface="宋体" panose="02010600030101010101" pitchFamily="2" charset="-122"/>
              </a:rPr>
              <a:t>1</a:t>
            </a:r>
            <a:r>
              <a:rPr lang="en-US" altLang="zh-CN" sz="2800">
                <a:latin typeface="Times New Roman" panose="02020603050405020304" charset="0"/>
                <a:ea typeface="宋体" panose="02010600030101010101" pitchFamily="2" charset="-122"/>
              </a:rPr>
              <a:t>) </a:t>
            </a:r>
            <a:r>
              <a:rPr lang="zh-CN" altLang="en-US" sz="2800">
                <a:latin typeface="Times New Roman" panose="02020603050405020304" charset="0"/>
                <a:ea typeface="宋体" panose="02010600030101010101" pitchFamily="2" charset="-122"/>
              </a:rPr>
              <a:t>对图像顺序扫描，找到第1个还没有归属的像素, 设该像素为</a:t>
            </a:r>
            <a:r>
              <a:rPr lang="zh-CN" altLang="en-US" sz="2800" b="1">
                <a:solidFill>
                  <a:srgbClr val="FF0000"/>
                </a:solidFill>
                <a:latin typeface="Times New Roman" panose="02020603050405020304" charset="0"/>
                <a:ea typeface="宋体" panose="02010600030101010101" pitchFamily="2" charset="-122"/>
              </a:rPr>
              <a:t>(</a:t>
            </a:r>
            <a:r>
              <a:rPr lang="zh-CN" altLang="en-US" sz="2800" b="1" i="1">
                <a:solidFill>
                  <a:srgbClr val="FF0000"/>
                </a:solidFill>
                <a:latin typeface="Times New Roman" panose="02020603050405020304" charset="0"/>
                <a:ea typeface="宋体" panose="02010600030101010101" pitchFamily="2" charset="-122"/>
              </a:rPr>
              <a:t>x</a:t>
            </a:r>
            <a:r>
              <a:rPr lang="zh-CN" altLang="en-US" sz="2800" b="1" baseline="-25000">
                <a:solidFill>
                  <a:srgbClr val="FF0000"/>
                </a:solidFill>
                <a:latin typeface="Times New Roman" panose="02020603050405020304" charset="0"/>
                <a:ea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rPr>
              <a:t>, </a:t>
            </a:r>
            <a:r>
              <a:rPr lang="zh-CN" altLang="en-US" sz="2800" b="1" i="1">
                <a:solidFill>
                  <a:srgbClr val="FF0000"/>
                </a:solidFill>
                <a:latin typeface="Times New Roman" panose="02020603050405020304" charset="0"/>
                <a:ea typeface="宋体" panose="02010600030101010101" pitchFamily="2" charset="-122"/>
              </a:rPr>
              <a:t>y</a:t>
            </a:r>
            <a:r>
              <a:rPr lang="zh-CN" altLang="en-US" sz="2800" b="1" baseline="-25000">
                <a:solidFill>
                  <a:srgbClr val="FF0000"/>
                </a:solidFill>
                <a:latin typeface="Times New Roman" panose="02020603050405020304" charset="0"/>
                <a:ea typeface="宋体" panose="02010600030101010101" pitchFamily="2" charset="-122"/>
              </a:rPr>
              <a:t>0</a:t>
            </a:r>
            <a:r>
              <a:rPr lang="zh-CN" altLang="en-US" sz="3200" b="1">
                <a:solidFill>
                  <a:srgbClr val="FF0000"/>
                </a:solidFill>
                <a:latin typeface="Times New Roman" panose="02020603050405020304" charset="0"/>
                <a:ea typeface="宋体" panose="02010600030101010101" pitchFamily="2" charset="-122"/>
              </a:rPr>
              <a:t>)。</a:t>
            </a:r>
          </a:p>
          <a:p>
            <a:pPr lvl="0" indent="0">
              <a:lnSpc>
                <a:spcPct val="130000"/>
              </a:lnSpc>
              <a:spcBef>
                <a:spcPct val="0"/>
              </a:spcBef>
              <a:spcAft>
                <a:spcPct val="0"/>
              </a:spcAft>
            </a:pPr>
            <a:r>
              <a:rPr lang="zh-CN" altLang="en-US" sz="2800">
                <a:latin typeface="Times New Roman" panose="02020603050405020304" charset="0"/>
                <a:ea typeface="宋体" panose="02010600030101010101" pitchFamily="2" charset="-122"/>
              </a:rPr>
              <a:t>2</a:t>
            </a:r>
            <a:r>
              <a:rPr lang="en-US" altLang="zh-CN" sz="2800">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以</a:t>
            </a:r>
            <a:r>
              <a:rPr lang="zh-CN" altLang="en-US" sz="2800" b="1">
                <a:solidFill>
                  <a:srgbClr val="FF0000"/>
                </a:solidFill>
                <a:latin typeface="Times New Roman" panose="02020603050405020304" charset="0"/>
                <a:ea typeface="宋体" panose="02010600030101010101" pitchFamily="2" charset="-122"/>
              </a:rPr>
              <a:t>(</a:t>
            </a:r>
            <a:r>
              <a:rPr lang="zh-CN" altLang="en-US" sz="2800" b="1" i="1">
                <a:solidFill>
                  <a:srgbClr val="FF0000"/>
                </a:solidFill>
                <a:latin typeface="Times New Roman" panose="02020603050405020304" charset="0"/>
                <a:ea typeface="宋体" panose="02010600030101010101" pitchFamily="2" charset="-122"/>
              </a:rPr>
              <a:t>x</a:t>
            </a:r>
            <a:r>
              <a:rPr lang="zh-CN" altLang="en-US" sz="2800" b="1" baseline="-25000">
                <a:solidFill>
                  <a:srgbClr val="FF0000"/>
                </a:solidFill>
                <a:latin typeface="Times New Roman" panose="02020603050405020304" charset="0"/>
                <a:ea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rPr>
              <a:t>, </a:t>
            </a:r>
            <a:r>
              <a:rPr lang="zh-CN" altLang="en-US" sz="2800" b="1" i="1">
                <a:solidFill>
                  <a:srgbClr val="FF0000"/>
                </a:solidFill>
                <a:latin typeface="Times New Roman" panose="02020603050405020304" charset="0"/>
                <a:ea typeface="宋体" panose="02010600030101010101" pitchFamily="2" charset="-122"/>
              </a:rPr>
              <a:t>y</a:t>
            </a:r>
            <a:r>
              <a:rPr lang="zh-CN" altLang="en-US" sz="2800" b="1" baseline="-25000">
                <a:solidFill>
                  <a:srgbClr val="FF0000"/>
                </a:solidFill>
                <a:latin typeface="Times New Roman" panose="02020603050405020304" charset="0"/>
                <a:ea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为中心, 考虑</a:t>
            </a:r>
            <a:r>
              <a:rPr lang="zh-CN" altLang="en-US" sz="2800" b="1">
                <a:solidFill>
                  <a:srgbClr val="FF0000"/>
                </a:solidFill>
                <a:latin typeface="Times New Roman" panose="02020603050405020304" charset="0"/>
                <a:ea typeface="宋体" panose="02010600030101010101" pitchFamily="2" charset="-122"/>
              </a:rPr>
              <a:t>(</a:t>
            </a:r>
            <a:r>
              <a:rPr lang="zh-CN" altLang="en-US" sz="2800" b="1" i="1">
                <a:solidFill>
                  <a:srgbClr val="FF0000"/>
                </a:solidFill>
                <a:latin typeface="Times New Roman" panose="02020603050405020304" charset="0"/>
                <a:ea typeface="宋体" panose="02010600030101010101" pitchFamily="2" charset="-122"/>
              </a:rPr>
              <a:t>x</a:t>
            </a:r>
            <a:r>
              <a:rPr lang="zh-CN" altLang="en-US" sz="2800" b="1" baseline="-25000">
                <a:solidFill>
                  <a:srgbClr val="FF0000"/>
                </a:solidFill>
                <a:latin typeface="Times New Roman" panose="02020603050405020304" charset="0"/>
                <a:ea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rPr>
              <a:t>, </a:t>
            </a:r>
            <a:r>
              <a:rPr lang="zh-CN" altLang="en-US" sz="2800" b="1" i="1">
                <a:solidFill>
                  <a:srgbClr val="FF0000"/>
                </a:solidFill>
                <a:latin typeface="Times New Roman" panose="02020603050405020304" charset="0"/>
                <a:ea typeface="宋体" panose="02010600030101010101" pitchFamily="2" charset="-122"/>
              </a:rPr>
              <a:t>y</a:t>
            </a:r>
            <a:r>
              <a:rPr lang="zh-CN" altLang="en-US" sz="2800" b="1" baseline="-25000">
                <a:solidFill>
                  <a:srgbClr val="FF0000"/>
                </a:solidFill>
                <a:latin typeface="Times New Roman" panose="02020603050405020304" charset="0"/>
                <a:ea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的4邻域像素</a:t>
            </a:r>
            <a:r>
              <a:rPr lang="zh-CN" altLang="en-US" sz="2800" b="1">
                <a:solidFill>
                  <a:srgbClr val="000099"/>
                </a:solidFill>
                <a:latin typeface="Times New Roman" panose="02020603050405020304" charset="0"/>
                <a:ea typeface="宋体" panose="02010600030101010101" pitchFamily="2" charset="-122"/>
              </a:rPr>
              <a:t>(</a:t>
            </a:r>
            <a:r>
              <a:rPr lang="zh-CN" altLang="en-US" sz="2800" b="1" i="1">
                <a:solidFill>
                  <a:srgbClr val="000099"/>
                </a:solidFill>
                <a:latin typeface="Times New Roman" panose="02020603050405020304" charset="0"/>
                <a:ea typeface="宋体" panose="02010600030101010101" pitchFamily="2" charset="-122"/>
              </a:rPr>
              <a:t>x</a:t>
            </a:r>
            <a:r>
              <a:rPr lang="zh-CN" altLang="en-US" sz="2800" b="1">
                <a:solidFill>
                  <a:srgbClr val="000099"/>
                </a:solidFill>
                <a:latin typeface="Times New Roman" panose="02020603050405020304" charset="0"/>
                <a:ea typeface="宋体" panose="02010600030101010101" pitchFamily="2" charset="-122"/>
              </a:rPr>
              <a:t>, </a:t>
            </a:r>
            <a:r>
              <a:rPr lang="zh-CN" altLang="en-US" sz="2800" b="1" i="1">
                <a:solidFill>
                  <a:srgbClr val="000099"/>
                </a:solidFill>
                <a:latin typeface="Times New Roman" panose="02020603050405020304" charset="0"/>
                <a:ea typeface="宋体" panose="02010600030101010101" pitchFamily="2" charset="-122"/>
              </a:rPr>
              <a:t>y</a:t>
            </a:r>
            <a:r>
              <a:rPr lang="zh-CN" altLang="en-US" sz="2800" b="1">
                <a:solidFill>
                  <a:srgbClr val="000099"/>
                </a:solidFill>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如果</a:t>
            </a:r>
            <a:r>
              <a:rPr lang="zh-CN" altLang="en-US" sz="2800" b="1">
                <a:solidFill>
                  <a:srgbClr val="FF0000"/>
                </a:solidFill>
                <a:latin typeface="Times New Roman" panose="02020603050405020304" charset="0"/>
                <a:ea typeface="宋体" panose="02010600030101010101" pitchFamily="2" charset="-122"/>
              </a:rPr>
              <a:t>(</a:t>
            </a:r>
            <a:r>
              <a:rPr lang="zh-CN" altLang="en-US" sz="2800" b="1" i="1">
                <a:solidFill>
                  <a:srgbClr val="FF0000"/>
                </a:solidFill>
                <a:latin typeface="Times New Roman" panose="02020603050405020304" charset="0"/>
                <a:ea typeface="宋体" panose="02010600030101010101" pitchFamily="2" charset="-122"/>
              </a:rPr>
              <a:t>x</a:t>
            </a:r>
            <a:r>
              <a:rPr lang="zh-CN" altLang="en-US" sz="2800" b="1" baseline="-25000">
                <a:solidFill>
                  <a:srgbClr val="FF0000"/>
                </a:solidFill>
                <a:latin typeface="Times New Roman" panose="02020603050405020304" charset="0"/>
                <a:ea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rPr>
              <a:t>, </a:t>
            </a:r>
            <a:r>
              <a:rPr lang="zh-CN" altLang="en-US" sz="2800" b="1" i="1">
                <a:solidFill>
                  <a:srgbClr val="FF0000"/>
                </a:solidFill>
                <a:latin typeface="Times New Roman" panose="02020603050405020304" charset="0"/>
                <a:ea typeface="宋体" panose="02010600030101010101" pitchFamily="2" charset="-122"/>
              </a:rPr>
              <a:t>y</a:t>
            </a:r>
            <a:r>
              <a:rPr lang="zh-CN" altLang="en-US" sz="2800" b="1" baseline="-25000">
                <a:solidFill>
                  <a:srgbClr val="FF0000"/>
                </a:solidFill>
                <a:latin typeface="Times New Roman" panose="02020603050405020304" charset="0"/>
                <a:ea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满足生长准则, 将</a:t>
            </a:r>
            <a:r>
              <a:rPr lang="zh-CN" altLang="en-US" sz="2800" b="1">
                <a:solidFill>
                  <a:srgbClr val="000099"/>
                </a:solidFill>
                <a:latin typeface="Times New Roman" panose="02020603050405020304" charset="0"/>
                <a:ea typeface="宋体" panose="02010600030101010101" pitchFamily="2" charset="-122"/>
              </a:rPr>
              <a:t>(</a:t>
            </a:r>
            <a:r>
              <a:rPr lang="zh-CN" altLang="en-US" sz="2800" b="1" i="1">
                <a:solidFill>
                  <a:srgbClr val="000099"/>
                </a:solidFill>
                <a:latin typeface="Times New Roman" panose="02020603050405020304" charset="0"/>
                <a:ea typeface="宋体" panose="02010600030101010101" pitchFamily="2" charset="-122"/>
              </a:rPr>
              <a:t>x</a:t>
            </a:r>
            <a:r>
              <a:rPr lang="zh-CN" altLang="en-US" sz="2800" b="1">
                <a:solidFill>
                  <a:srgbClr val="000099"/>
                </a:solidFill>
                <a:latin typeface="Times New Roman" panose="02020603050405020304" charset="0"/>
                <a:ea typeface="宋体" panose="02010600030101010101" pitchFamily="2" charset="-122"/>
              </a:rPr>
              <a:t>, </a:t>
            </a:r>
            <a:r>
              <a:rPr lang="zh-CN" altLang="en-US" sz="2800" b="1" i="1">
                <a:solidFill>
                  <a:srgbClr val="000099"/>
                </a:solidFill>
                <a:latin typeface="Times New Roman" panose="02020603050405020304" charset="0"/>
                <a:ea typeface="宋体" panose="02010600030101010101" pitchFamily="2" charset="-122"/>
              </a:rPr>
              <a:t>y</a:t>
            </a:r>
            <a:r>
              <a:rPr lang="zh-CN" altLang="en-US" sz="2800" b="1">
                <a:solidFill>
                  <a:srgbClr val="000099"/>
                </a:solidFill>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与</a:t>
            </a:r>
            <a:r>
              <a:rPr lang="zh-CN" altLang="en-US" sz="2800" b="1">
                <a:solidFill>
                  <a:srgbClr val="FF0000"/>
                </a:solidFill>
                <a:latin typeface="Times New Roman" panose="02020603050405020304" charset="0"/>
                <a:ea typeface="宋体" panose="02010600030101010101" pitchFamily="2" charset="-122"/>
                <a:sym typeface="宋体" panose="02010600030101010101" pitchFamily="2" charset="-122"/>
              </a:rPr>
              <a:t>(</a:t>
            </a:r>
            <a:r>
              <a:rPr lang="zh-CN" altLang="en-US" sz="2800" b="1" i="1">
                <a:solidFill>
                  <a:srgbClr val="FF0000"/>
                </a:solidFill>
                <a:latin typeface="Times New Roman" panose="02020603050405020304" charset="0"/>
                <a:ea typeface="宋体" panose="02010600030101010101" pitchFamily="2" charset="-122"/>
                <a:sym typeface="宋体" panose="02010600030101010101" pitchFamily="2" charset="-122"/>
              </a:rPr>
              <a:t>x</a:t>
            </a:r>
            <a:r>
              <a:rPr lang="zh-CN" altLang="en-US" sz="2800" b="1" baseline="-25000">
                <a:solidFill>
                  <a:srgbClr val="FF0000"/>
                </a:solidFill>
                <a:latin typeface="Times New Roman" panose="02020603050405020304" charset="0"/>
                <a:ea typeface="宋体" panose="02010600030101010101" pitchFamily="2" charset="-122"/>
                <a:sym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sym typeface="宋体" panose="02010600030101010101" pitchFamily="2" charset="-122"/>
              </a:rPr>
              <a:t>, </a:t>
            </a:r>
            <a:r>
              <a:rPr lang="zh-CN" altLang="en-US" sz="2800" b="1" i="1">
                <a:solidFill>
                  <a:srgbClr val="FF0000"/>
                </a:solidFill>
                <a:latin typeface="Times New Roman" panose="02020603050405020304" charset="0"/>
                <a:ea typeface="宋体" panose="02010600030101010101" pitchFamily="2" charset="-122"/>
                <a:sym typeface="宋体" panose="02010600030101010101" pitchFamily="2" charset="-122"/>
              </a:rPr>
              <a:t>y</a:t>
            </a:r>
            <a:r>
              <a:rPr lang="zh-CN" altLang="en-US" sz="2800" b="1" baseline="-25000">
                <a:solidFill>
                  <a:srgbClr val="FF0000"/>
                </a:solidFill>
                <a:latin typeface="Times New Roman" panose="02020603050405020304" charset="0"/>
                <a:ea typeface="宋体" panose="02010600030101010101" pitchFamily="2" charset="-122"/>
                <a:sym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sym typeface="宋体" panose="02010600030101010101" pitchFamily="2" charset="-122"/>
              </a:rPr>
              <a:t>)</a:t>
            </a:r>
            <a:r>
              <a:rPr lang="zh-CN" altLang="en-US" sz="2800">
                <a:latin typeface="Times New Roman" panose="02020603050405020304" charset="0"/>
                <a:ea typeface="宋体" panose="02010600030101010101" pitchFamily="2" charset="-122"/>
              </a:rPr>
              <a:t>合并(在同一区域内), 同时将</a:t>
            </a:r>
            <a:r>
              <a:rPr lang="zh-CN" altLang="en-US" sz="2800" b="1">
                <a:solidFill>
                  <a:srgbClr val="000099"/>
                </a:solidFill>
                <a:latin typeface="Times New Roman" panose="02020603050405020304" charset="0"/>
                <a:ea typeface="宋体" panose="02010600030101010101" pitchFamily="2" charset="-122"/>
                <a:sym typeface="宋体" panose="02010600030101010101" pitchFamily="2" charset="-122"/>
              </a:rPr>
              <a:t>(</a:t>
            </a:r>
            <a:r>
              <a:rPr lang="zh-CN" altLang="en-US" sz="2800" b="1" i="1">
                <a:solidFill>
                  <a:srgbClr val="000099"/>
                </a:solidFill>
                <a:latin typeface="Times New Roman" panose="02020603050405020304" charset="0"/>
                <a:ea typeface="宋体" panose="02010600030101010101" pitchFamily="2" charset="-122"/>
                <a:sym typeface="宋体" panose="02010600030101010101" pitchFamily="2" charset="-122"/>
              </a:rPr>
              <a:t>x</a:t>
            </a:r>
            <a:r>
              <a:rPr lang="zh-CN" altLang="en-US" sz="2800" b="1">
                <a:solidFill>
                  <a:srgbClr val="000099"/>
                </a:solidFill>
                <a:latin typeface="Times New Roman" panose="02020603050405020304" charset="0"/>
                <a:ea typeface="宋体" panose="02010600030101010101" pitchFamily="2" charset="-122"/>
                <a:sym typeface="宋体" panose="02010600030101010101" pitchFamily="2" charset="-122"/>
              </a:rPr>
              <a:t>, </a:t>
            </a:r>
            <a:r>
              <a:rPr lang="zh-CN" altLang="en-US" sz="2800" b="1" i="1">
                <a:solidFill>
                  <a:srgbClr val="000099"/>
                </a:solidFill>
                <a:latin typeface="Times New Roman" panose="02020603050405020304" charset="0"/>
                <a:ea typeface="宋体" panose="02010600030101010101" pitchFamily="2" charset="-122"/>
                <a:sym typeface="宋体" panose="02010600030101010101" pitchFamily="2" charset="-122"/>
              </a:rPr>
              <a:t>y</a:t>
            </a:r>
            <a:r>
              <a:rPr lang="zh-CN" altLang="en-US" sz="2800" b="1">
                <a:solidFill>
                  <a:srgbClr val="000099"/>
                </a:solidFill>
                <a:latin typeface="Times New Roman" panose="02020603050405020304" charset="0"/>
                <a:ea typeface="宋体" panose="02010600030101010101" pitchFamily="2" charset="-122"/>
                <a:sym typeface="宋体" panose="02010600030101010101" pitchFamily="2" charset="-122"/>
              </a:rPr>
              <a:t>)</a:t>
            </a:r>
            <a:r>
              <a:rPr lang="zh-CN" altLang="en-US" sz="2800">
                <a:latin typeface="Times New Roman" panose="02020603050405020304" charset="0"/>
                <a:ea typeface="宋体" panose="02010600030101010101" pitchFamily="2" charset="-122"/>
              </a:rPr>
              <a:t>压入堆栈。</a:t>
            </a:r>
          </a:p>
          <a:p>
            <a:pPr lvl="0" indent="0">
              <a:lnSpc>
                <a:spcPct val="130000"/>
              </a:lnSpc>
              <a:spcBef>
                <a:spcPct val="0"/>
              </a:spcBef>
              <a:spcAft>
                <a:spcPct val="0"/>
              </a:spcAft>
            </a:pPr>
            <a:r>
              <a:rPr lang="zh-CN" altLang="en-US" sz="2800">
                <a:latin typeface="Times New Roman" panose="02020603050405020304" charset="0"/>
                <a:ea typeface="宋体" panose="02010600030101010101" pitchFamily="2" charset="-122"/>
              </a:rPr>
              <a:t>3</a:t>
            </a:r>
            <a:r>
              <a:rPr lang="en-US" altLang="zh-CN" sz="2800">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 从堆栈中取出一个像素, 把它当作</a:t>
            </a:r>
            <a:r>
              <a:rPr lang="zh-CN" altLang="en-US" sz="2800" b="1">
                <a:solidFill>
                  <a:srgbClr val="FF0000"/>
                </a:solidFill>
                <a:latin typeface="Times New Roman" panose="02020603050405020304" charset="0"/>
                <a:ea typeface="宋体" panose="02010600030101010101" pitchFamily="2" charset="-122"/>
                <a:sym typeface="宋体" panose="02010600030101010101" pitchFamily="2" charset="-122"/>
              </a:rPr>
              <a:t>(</a:t>
            </a:r>
            <a:r>
              <a:rPr lang="zh-CN" altLang="en-US" sz="2800" b="1" i="1">
                <a:solidFill>
                  <a:srgbClr val="FF0000"/>
                </a:solidFill>
                <a:latin typeface="Times New Roman" panose="02020603050405020304" charset="0"/>
                <a:ea typeface="宋体" panose="02010600030101010101" pitchFamily="2" charset="-122"/>
                <a:sym typeface="宋体" panose="02010600030101010101" pitchFamily="2" charset="-122"/>
              </a:rPr>
              <a:t>x</a:t>
            </a:r>
            <a:r>
              <a:rPr lang="zh-CN" altLang="en-US" sz="2800" b="1" baseline="-25000">
                <a:solidFill>
                  <a:srgbClr val="FF0000"/>
                </a:solidFill>
                <a:latin typeface="Times New Roman" panose="02020603050405020304" charset="0"/>
                <a:ea typeface="宋体" panose="02010600030101010101" pitchFamily="2" charset="-122"/>
                <a:sym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sym typeface="宋体" panose="02010600030101010101" pitchFamily="2" charset="-122"/>
              </a:rPr>
              <a:t>, </a:t>
            </a:r>
            <a:r>
              <a:rPr lang="zh-CN" altLang="en-US" sz="2800" b="1" i="1">
                <a:solidFill>
                  <a:srgbClr val="FF0000"/>
                </a:solidFill>
                <a:latin typeface="Times New Roman" panose="02020603050405020304" charset="0"/>
                <a:ea typeface="宋体" panose="02010600030101010101" pitchFamily="2" charset="-122"/>
                <a:sym typeface="宋体" panose="02010600030101010101" pitchFamily="2" charset="-122"/>
              </a:rPr>
              <a:t>y</a:t>
            </a:r>
            <a:r>
              <a:rPr lang="zh-CN" altLang="en-US" sz="2800" b="1" baseline="-25000">
                <a:solidFill>
                  <a:srgbClr val="FF0000"/>
                </a:solidFill>
                <a:latin typeface="Times New Roman" panose="02020603050405020304" charset="0"/>
                <a:ea typeface="宋体" panose="02010600030101010101" pitchFamily="2" charset="-122"/>
                <a:sym typeface="宋体" panose="02010600030101010101" pitchFamily="2" charset="-122"/>
              </a:rPr>
              <a:t>0</a:t>
            </a:r>
            <a:r>
              <a:rPr lang="zh-CN" altLang="en-US" sz="2800" b="1">
                <a:solidFill>
                  <a:srgbClr val="FF0000"/>
                </a:solidFill>
                <a:latin typeface="Times New Roman" panose="02020603050405020304" charset="0"/>
                <a:ea typeface="宋体" panose="02010600030101010101" pitchFamily="2" charset="-122"/>
                <a:sym typeface="宋体" panose="02010600030101010101" pitchFamily="2" charset="-122"/>
              </a:rPr>
              <a:t>)</a:t>
            </a:r>
            <a:r>
              <a:rPr lang="zh-CN" altLang="en-US" sz="2800">
                <a:latin typeface="Times New Roman" panose="02020603050405020304" charset="0"/>
                <a:ea typeface="宋体" panose="02010600030101010101" pitchFamily="2" charset="-122"/>
              </a:rPr>
              <a:t>返回到步骤2。</a:t>
            </a:r>
          </a:p>
          <a:p>
            <a:pPr lvl="0" indent="0">
              <a:lnSpc>
                <a:spcPct val="130000"/>
              </a:lnSpc>
              <a:spcBef>
                <a:spcPct val="0"/>
              </a:spcBef>
              <a:spcAft>
                <a:spcPct val="0"/>
              </a:spcAft>
            </a:pPr>
            <a:r>
              <a:rPr lang="zh-CN" altLang="en-US" sz="2800">
                <a:latin typeface="Times New Roman" panose="02020603050405020304" charset="0"/>
                <a:ea typeface="宋体" panose="02010600030101010101" pitchFamily="2" charset="-122"/>
              </a:rPr>
              <a:t>4</a:t>
            </a:r>
            <a:r>
              <a:rPr lang="en-US" altLang="zh-CN" sz="2800">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 当堆栈为空时，返回到步骤1。</a:t>
            </a:r>
          </a:p>
          <a:p>
            <a:pPr lvl="0" indent="0">
              <a:lnSpc>
                <a:spcPct val="130000"/>
              </a:lnSpc>
              <a:spcBef>
                <a:spcPct val="0"/>
              </a:spcBef>
              <a:spcAft>
                <a:spcPct val="0"/>
              </a:spcAft>
            </a:pPr>
            <a:r>
              <a:rPr lang="zh-CN" altLang="en-US" sz="2800">
                <a:latin typeface="Times New Roman" panose="02020603050405020304" charset="0"/>
                <a:ea typeface="宋体" panose="02010600030101010101" pitchFamily="2" charset="-122"/>
              </a:rPr>
              <a:t>5</a:t>
            </a:r>
            <a:r>
              <a:rPr lang="en-US" altLang="zh-CN" sz="2800">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 重复步骤1- 4直到图像中的每个点都有归属时</a:t>
            </a:r>
            <a:r>
              <a:rPr lang="en-US" altLang="zh-CN" sz="2800">
                <a:latin typeface="Times New Roman" panose="02020603050405020304" charset="0"/>
                <a:ea typeface="宋体" panose="02010600030101010101" pitchFamily="2" charset="-122"/>
              </a:rPr>
              <a:t>,</a:t>
            </a:r>
            <a:r>
              <a:rPr lang="zh-CN" altLang="en-US" sz="2800">
                <a:latin typeface="Times New Roman" panose="02020603050405020304" charset="0"/>
                <a:ea typeface="宋体" panose="02010600030101010101" pitchFamily="2" charset="-122"/>
              </a:rPr>
              <a:t>生长结束。</a:t>
            </a:r>
          </a:p>
        </p:txBody>
      </p:sp>
      <p:sp>
        <p:nvSpPr>
          <p:cNvPr id="78851" name="文本框 406530"/>
          <p:cNvSpPr txBox="1"/>
          <p:nvPr/>
        </p:nvSpPr>
        <p:spPr>
          <a:xfrm>
            <a:off x="961660" y="1773352"/>
            <a:ext cx="9140194" cy="655955"/>
          </a:xfrm>
          <a:prstGeom prst="rect">
            <a:avLst/>
          </a:prstGeom>
          <a:noFill/>
          <a:ln w="9525">
            <a:noFill/>
          </a:ln>
        </p:spPr>
        <p:txBody>
          <a:bodyPr wrap="square" anchor="t">
            <a:spAutoFit/>
          </a:bodyPr>
          <a:lstStyle/>
          <a:p>
            <a:pPr lvl="0" indent="0" eaLnBrk="0" hangingPunct="0">
              <a:lnSpc>
                <a:spcPct val="120000"/>
              </a:lnSpc>
            </a:pPr>
            <a:r>
              <a:rPr lang="zh-CN" altLang="en-US" sz="3090" b="1" dirty="0">
                <a:solidFill>
                  <a:srgbClr val="FF0000"/>
                </a:solidFill>
                <a:latin typeface="Times New Roman" panose="02020603050405020304" charset="0"/>
                <a:ea typeface="宋体" panose="02010600030101010101" pitchFamily="2" charset="-122"/>
              </a:rPr>
              <a:t>区域生长图像分割算法：</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基于区域生长的图像分割</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文本框 3"/>
          <p:cNvSpPr txBox="1"/>
          <p:nvPr/>
        </p:nvSpPr>
        <p:spPr>
          <a:xfrm>
            <a:off x="913130" y="1773555"/>
            <a:ext cx="9561195" cy="4842510"/>
          </a:xfrm>
          <a:prstGeom prst="rect">
            <a:avLst/>
          </a:prstGeom>
          <a:noFill/>
          <a:ln w="9525">
            <a:noFill/>
          </a:ln>
        </p:spPr>
        <p:txBody>
          <a:bodyPr wrap="square" anchor="t">
            <a:spAutoFit/>
          </a:bodyPr>
          <a:lstStyle/>
          <a:p>
            <a:pPr lvl="0" indent="0">
              <a:lnSpc>
                <a:spcPct val="130000"/>
              </a:lnSpc>
              <a:spcBef>
                <a:spcPct val="0"/>
              </a:spcBef>
              <a:spcAft>
                <a:spcPct val="0"/>
              </a:spcAft>
            </a:pPr>
            <a:r>
              <a:rPr lang="zh-CN" altLang="en-US" sz="3600">
                <a:solidFill>
                  <a:srgbClr val="FF0000"/>
                </a:solidFill>
                <a:latin typeface="Times New Roman" panose="02020603050405020304" charset="0"/>
                <a:ea typeface="宋体" panose="02010600030101010101" pitchFamily="2" charset="-122"/>
              </a:rPr>
              <a:t>特点：</a:t>
            </a:r>
          </a:p>
          <a:p>
            <a:pPr lvl="0" indent="0">
              <a:lnSpc>
                <a:spcPct val="130000"/>
              </a:lnSpc>
              <a:spcBef>
                <a:spcPct val="0"/>
              </a:spcBef>
              <a:spcAft>
                <a:spcPct val="0"/>
              </a:spcAft>
            </a:pPr>
            <a:r>
              <a:rPr lang="zh-CN" altLang="en-US" sz="2400">
                <a:latin typeface="Times New Roman" panose="02020603050405020304" charset="0"/>
                <a:ea typeface="宋体" panose="02010600030101010101" pitchFamily="2" charset="-122"/>
              </a:rPr>
              <a:t>1.</a:t>
            </a:r>
            <a:r>
              <a:rPr lang="zh-CN" altLang="en-US" sz="2400">
                <a:latin typeface="Times New Roman" panose="02020603050405020304" charset="0"/>
                <a:ea typeface="宋体" panose="02010600030101010101" pitchFamily="2" charset="-122"/>
                <a:sym typeface="宋体" panose="02010600030101010101" pitchFamily="2" charset="-122"/>
              </a:rPr>
              <a:t>区域生长的思想很简单，只需要若干种子点即可完成。</a:t>
            </a:r>
          </a:p>
          <a:p>
            <a:pPr lvl="0" indent="0">
              <a:lnSpc>
                <a:spcPct val="130000"/>
              </a:lnSpc>
              <a:spcBef>
                <a:spcPct val="0"/>
              </a:spcBef>
              <a:spcAft>
                <a:spcPct val="0"/>
              </a:spcAft>
            </a:pPr>
            <a:r>
              <a:rPr lang="en-US" altLang="zh-CN" sz="2400">
                <a:latin typeface="Times New Roman" panose="02020603050405020304" charset="0"/>
                <a:ea typeface="宋体" panose="02010600030101010101" pitchFamily="2" charset="-122"/>
                <a:sym typeface="宋体" panose="02010600030101010101" pitchFamily="2" charset="-122"/>
              </a:rPr>
              <a:t>2.</a:t>
            </a:r>
            <a:r>
              <a:rPr lang="zh-CN" altLang="en-US" sz="2400">
                <a:latin typeface="Times New Roman" panose="02020603050405020304" charset="0"/>
                <a:ea typeface="宋体" panose="02010600030101010101" pitchFamily="2" charset="-122"/>
              </a:rPr>
              <a:t>区域生长通常能将具有相同特征的联通区域分割出来，能提供很好的边界信息和分割结果。</a:t>
            </a:r>
          </a:p>
          <a:p>
            <a:pPr lvl="0" indent="0">
              <a:lnSpc>
                <a:spcPct val="130000"/>
              </a:lnSpc>
              <a:spcBef>
                <a:spcPct val="0"/>
              </a:spcBef>
              <a:spcAft>
                <a:spcPct val="0"/>
              </a:spcAft>
            </a:pPr>
            <a:r>
              <a:rPr lang="en-US" altLang="zh-CN" sz="2400">
                <a:latin typeface="Times New Roman" panose="02020603050405020304" charset="0"/>
                <a:ea typeface="宋体" panose="02010600030101010101" pitchFamily="2" charset="-122"/>
              </a:rPr>
              <a:t>3.</a:t>
            </a:r>
            <a:r>
              <a:rPr lang="zh-CN" altLang="en-US" sz="2400">
                <a:latin typeface="Times New Roman" panose="02020603050405020304" charset="0"/>
                <a:ea typeface="宋体" panose="02010600030101010101" pitchFamily="2" charset="-122"/>
              </a:rPr>
              <a:t>生长过程中的生长准则可以自由</a:t>
            </a:r>
            <a:r>
              <a:rPr lang="en-US" altLang="zh-CN" sz="2400">
                <a:latin typeface="Times New Roman" panose="02020603050405020304" charset="0"/>
                <a:ea typeface="宋体" panose="02010600030101010101" pitchFamily="2" charset="-122"/>
              </a:rPr>
              <a:t>(</a:t>
            </a:r>
            <a:r>
              <a:rPr lang="zh-CN" altLang="en-US" sz="2400">
                <a:latin typeface="Times New Roman" panose="02020603050405020304" charset="0"/>
                <a:ea typeface="宋体" panose="02010600030101010101" pitchFamily="2" charset="-122"/>
              </a:rPr>
              <a:t>交互式</a:t>
            </a:r>
            <a:r>
              <a:rPr lang="en-US" altLang="zh-CN" sz="2400">
                <a:latin typeface="Times New Roman" panose="02020603050405020304" charset="0"/>
                <a:ea typeface="宋体" panose="02010600030101010101" pitchFamily="2" charset="-122"/>
              </a:rPr>
              <a:t>)</a:t>
            </a:r>
            <a:r>
              <a:rPr lang="zh-CN" altLang="en-US" sz="2400">
                <a:latin typeface="Times New Roman" panose="02020603050405020304" charset="0"/>
                <a:ea typeface="宋体" panose="02010600030101010101" pitchFamily="2" charset="-122"/>
              </a:rPr>
              <a:t>指定。</a:t>
            </a:r>
          </a:p>
          <a:p>
            <a:pPr lvl="0" indent="0">
              <a:lnSpc>
                <a:spcPct val="130000"/>
              </a:lnSpc>
              <a:spcBef>
                <a:spcPct val="0"/>
              </a:spcBef>
              <a:spcAft>
                <a:spcPct val="0"/>
              </a:spcAft>
            </a:pPr>
            <a:r>
              <a:rPr lang="zh-CN" altLang="en-US" sz="3600">
                <a:solidFill>
                  <a:srgbClr val="FF0000"/>
                </a:solidFill>
                <a:latin typeface="Times New Roman" panose="02020603050405020304" charset="0"/>
                <a:ea typeface="宋体" panose="02010600030101010101" pitchFamily="2" charset="-122"/>
              </a:rPr>
              <a:t>缺陷：</a:t>
            </a:r>
          </a:p>
          <a:p>
            <a:pPr lvl="0" indent="0">
              <a:lnSpc>
                <a:spcPct val="130000"/>
              </a:lnSpc>
              <a:spcBef>
                <a:spcPct val="0"/>
              </a:spcBef>
              <a:spcAft>
                <a:spcPct val="0"/>
              </a:spcAft>
            </a:pPr>
            <a:r>
              <a:rPr lang="zh-CN" altLang="en-US" sz="2400">
                <a:latin typeface="Times New Roman" panose="02020603050405020304" charset="0"/>
                <a:ea typeface="宋体" panose="02010600030101010101" pitchFamily="2" charset="-122"/>
              </a:rPr>
              <a:t>1. 计算量大，耗费算力代价大。</a:t>
            </a:r>
          </a:p>
          <a:p>
            <a:pPr lvl="0" indent="0">
              <a:lnSpc>
                <a:spcPct val="130000"/>
              </a:lnSpc>
              <a:spcBef>
                <a:spcPct val="0"/>
              </a:spcBef>
              <a:spcAft>
                <a:spcPct val="0"/>
              </a:spcAft>
            </a:pPr>
            <a:r>
              <a:rPr lang="zh-CN" altLang="en-US" sz="2400">
                <a:latin typeface="Times New Roman" panose="02020603050405020304" charset="0"/>
                <a:ea typeface="宋体" panose="02010600030101010101" pitchFamily="2" charset="-122"/>
              </a:rPr>
              <a:t>2. 噪声和灰度不均一可能会导致空洞和过分割。</a:t>
            </a:r>
          </a:p>
          <a:p>
            <a:pPr lvl="0" indent="0">
              <a:lnSpc>
                <a:spcPct val="130000"/>
              </a:lnSpc>
              <a:spcBef>
                <a:spcPct val="0"/>
              </a:spcBef>
              <a:spcAft>
                <a:spcPct val="0"/>
              </a:spcAft>
            </a:pPr>
            <a:r>
              <a:rPr lang="zh-CN" altLang="en-US" sz="2400">
                <a:latin typeface="Times New Roman" panose="02020603050405020304" charset="0"/>
                <a:ea typeface="宋体" panose="02010600030101010101" pitchFamily="2" charset="-122"/>
              </a:rPr>
              <a:t>3. 对图像中的阴影效果往往不是很好。</a:t>
            </a:r>
          </a:p>
        </p:txBody>
      </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宋体" panose="02010600030101010101" pitchFamily="2"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宋体" panose="02010600030101010101" pitchFamily="2"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基于区域生长的图像分割</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359428"/>
          <p:cNvSpPr txBox="1"/>
          <p:nvPr/>
        </p:nvSpPr>
        <p:spPr>
          <a:xfrm>
            <a:off x="971550" y="1819275"/>
            <a:ext cx="9618345" cy="1754505"/>
          </a:xfrm>
          <a:prstGeom prst="rect">
            <a:avLst/>
          </a:prstGeom>
          <a:noFill/>
          <a:ln w="9525">
            <a:noFill/>
          </a:ln>
        </p:spPr>
        <p:txBody>
          <a:bodyPr wrap="square" anchor="t">
            <a:spAutoFit/>
          </a:bodyPr>
          <a:lstStyle/>
          <a:p>
            <a:pPr marL="12700" lvl="0" algn="l" defTabSz="0">
              <a:lnSpc>
                <a:spcPct val="130000"/>
              </a:lnSpc>
              <a:buFont typeface="Arial" panose="020B0604020202020204" pitchFamily="34" charset="0"/>
              <a:tabLst>
                <a:tab pos="423545" algn="l"/>
              </a:tabLst>
            </a:pPr>
            <a:r>
              <a:rPr lang="zh-CN" altLang="en-US" sz="2800" dirty="0">
                <a:latin typeface="Times New Roman" panose="02020603050405020304" charset="0"/>
                <a:sym typeface="+mn-ea"/>
              </a:rPr>
              <a:t>根据</a:t>
            </a:r>
            <a:r>
              <a:rPr lang="zh-CN" altLang="en-US" sz="2800" b="1" dirty="0">
                <a:solidFill>
                  <a:srgbClr val="FF0000"/>
                </a:solidFill>
                <a:latin typeface="Times New Roman" panose="02020603050405020304" charset="0"/>
                <a:sym typeface="+mn-ea"/>
              </a:rPr>
              <a:t>拉普拉斯二阶微分算子</a:t>
            </a:r>
            <a:r>
              <a:rPr lang="zh-CN" altLang="en-US" sz="2800" dirty="0">
                <a:latin typeface="Times New Roman" panose="02020603050405020304" charset="0"/>
                <a:sym typeface="+mn-ea"/>
              </a:rPr>
              <a:t>，使用如图所示的模板，如果</a:t>
            </a:r>
          </a:p>
          <a:p>
            <a:pPr marL="12700" lvl="0" algn="l" defTabSz="0">
              <a:lnSpc>
                <a:spcPct val="130000"/>
              </a:lnSpc>
              <a:buFont typeface="Arial" panose="020B0604020202020204" pitchFamily="34" charset="0"/>
              <a:tabLst>
                <a:tab pos="423545" algn="l"/>
              </a:tabLst>
            </a:pPr>
            <a:r>
              <a:rPr lang="en-US" altLang="zh-CN" sz="2800" dirty="0">
                <a:latin typeface="Times New Roman" panose="02020603050405020304" charset="0"/>
                <a:sym typeface="+mn-ea"/>
              </a:rPr>
              <a:t>|</a:t>
            </a:r>
            <a:r>
              <a:rPr lang="zh-CN" altLang="en-US" sz="2800" i="1" dirty="0">
                <a:latin typeface="Times New Roman" panose="02020603050405020304" charset="0"/>
                <a:sym typeface="+mn-ea"/>
              </a:rPr>
              <a:t>R</a:t>
            </a:r>
            <a:r>
              <a:rPr lang="en-US" altLang="zh-CN" sz="2800" dirty="0">
                <a:latin typeface="Times New Roman" panose="02020603050405020304" charset="0"/>
                <a:sym typeface="+mn-ea"/>
              </a:rPr>
              <a:t>|&gt;</a:t>
            </a:r>
            <a:r>
              <a:rPr lang="en-US" altLang="zh-CN" sz="2800" i="1" dirty="0">
                <a:latin typeface="Times New Roman" panose="02020603050405020304" charset="0"/>
                <a:sym typeface="+mn-ea"/>
              </a:rPr>
              <a:t> </a:t>
            </a:r>
            <a:r>
              <a:rPr lang="zh-CN" altLang="en-US" sz="2800" i="1" dirty="0">
                <a:latin typeface="Times New Roman" panose="02020603050405020304" charset="0"/>
                <a:sym typeface="+mn-ea"/>
              </a:rPr>
              <a:t>T</a:t>
            </a:r>
            <a:r>
              <a:rPr lang="zh-CN" altLang="en-US" sz="2800" dirty="0">
                <a:latin typeface="Times New Roman" panose="02020603050405020304" charset="0"/>
                <a:sym typeface="+mn-ea"/>
              </a:rPr>
              <a:t> ，则在模板中心位置检测到一个孤立点。</a:t>
            </a:r>
          </a:p>
          <a:p>
            <a:pPr marL="12700" lvl="0" algn="l" defTabSz="0">
              <a:lnSpc>
                <a:spcPct val="130000"/>
              </a:lnSpc>
              <a:buFont typeface="Arial" panose="020B0604020202020204" pitchFamily="34" charset="0"/>
              <a:tabLst>
                <a:tab pos="423545" algn="l"/>
              </a:tabLst>
            </a:pPr>
            <a:endParaRPr lang="zh-CN" altLang="en-US" sz="2800" dirty="0">
              <a:latin typeface="Times New Roman" panose="02020603050405020304" charset="0"/>
              <a:sym typeface="+mn-ea"/>
            </a:endParaRP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object 7"/>
          <p:cNvSpPr txBox="1"/>
          <p:nvPr/>
        </p:nvSpPr>
        <p:spPr>
          <a:xfrm>
            <a:off x="971550" y="5116830"/>
            <a:ext cx="9525635" cy="1754505"/>
          </a:xfrm>
          <a:prstGeom prst="rect">
            <a:avLst/>
          </a:prstGeom>
          <a:noFill/>
          <a:ln w="9525">
            <a:noFill/>
          </a:ln>
        </p:spPr>
        <p:txBody>
          <a:bodyPr vert="horz" wrap="square" lIns="91440" tIns="45720" rIns="91440" bIns="45720" rtlCol="0" anchor="t">
            <a:spAutoFit/>
          </a:bodyPr>
          <a:lstStyle/>
          <a:p>
            <a:pPr marL="12700" lvl="0" algn="l" defTabSz="0">
              <a:lnSpc>
                <a:spcPct val="130000"/>
              </a:lnSpc>
              <a:buFont typeface="Arial" panose="020B0604020202020204" pitchFamily="34" charset="0"/>
              <a:tabLst>
                <a:tab pos="423545" algn="l"/>
              </a:tabLst>
            </a:pPr>
            <a:r>
              <a:rPr lang="zh-CN" altLang="en-US" sz="2800" dirty="0">
                <a:latin typeface="Times New Roman" panose="02020603050405020304" charset="0"/>
                <a:sym typeface="+mn-ea"/>
              </a:rPr>
              <a:t>其中，</a:t>
            </a:r>
            <a:r>
              <a:rPr lang="zh-CN" altLang="en-US" sz="2800" i="1" dirty="0">
                <a:latin typeface="Times New Roman" panose="02020603050405020304" charset="0"/>
                <a:sym typeface="+mn-ea"/>
              </a:rPr>
              <a:t>T</a:t>
            </a:r>
            <a:r>
              <a:rPr lang="zh-CN" altLang="en-US" sz="2800" dirty="0">
                <a:latin typeface="Times New Roman" panose="02020603050405020304" charset="0"/>
                <a:sym typeface="+mn-ea"/>
              </a:rPr>
              <a:t>是阈值，</a:t>
            </a:r>
            <a:r>
              <a:rPr lang="zh-CN" altLang="en-US" sz="2800" i="1" dirty="0">
                <a:latin typeface="Times New Roman" panose="02020603050405020304" charset="0"/>
                <a:sym typeface="+mn-ea"/>
              </a:rPr>
              <a:t>R</a:t>
            </a:r>
            <a:r>
              <a:rPr lang="zh-CN" altLang="en-US" sz="2800" dirty="0">
                <a:latin typeface="Times New Roman" panose="02020603050405020304" charset="0"/>
                <a:sym typeface="+mn-ea"/>
              </a:rPr>
              <a:t>是模板计算值</a:t>
            </a:r>
          </a:p>
          <a:p>
            <a:pPr marL="12700" lvl="0" algn="l" defTabSz="0">
              <a:lnSpc>
                <a:spcPct val="130000"/>
              </a:lnSpc>
              <a:buFont typeface="Arial" panose="020B0604020202020204" pitchFamily="34" charset="0"/>
              <a:tabLst>
                <a:tab pos="423545" algn="l"/>
              </a:tabLst>
            </a:pPr>
            <a:r>
              <a:rPr lang="zh-CN" altLang="en-US" sz="2800" dirty="0">
                <a:latin typeface="Times New Roman" panose="02020603050405020304" charset="0"/>
                <a:sym typeface="+mn-ea"/>
              </a:rPr>
              <a:t>思想：如果一个</a:t>
            </a:r>
            <a:r>
              <a:rPr lang="zh-CN" altLang="en-US" sz="2800" b="1" dirty="0">
                <a:latin typeface="Times New Roman" panose="02020603050405020304" charset="0"/>
                <a:sym typeface="+mn-ea"/>
              </a:rPr>
              <a:t>孤立点</a:t>
            </a:r>
            <a:r>
              <a:rPr lang="zh-CN" altLang="en-US" sz="2800" dirty="0">
                <a:latin typeface="Times New Roman" panose="02020603050405020304" charset="0"/>
                <a:sym typeface="+mn-ea"/>
              </a:rPr>
              <a:t>与它周围的点不同，则可以使用上述模板进行检测。 </a:t>
            </a:r>
          </a:p>
        </p:txBody>
      </p:sp>
      <p:grpSp>
        <p:nvGrpSpPr>
          <p:cNvPr id="40963" name="组合 1"/>
          <p:cNvGrpSpPr/>
          <p:nvPr/>
        </p:nvGrpSpPr>
        <p:grpSpPr>
          <a:xfrm>
            <a:off x="1530350" y="3249613"/>
            <a:ext cx="4960938" cy="1774825"/>
            <a:chOff x="4004" y="4944"/>
            <a:chExt cx="4860" cy="1703"/>
          </a:xfrm>
        </p:grpSpPr>
        <p:grpSp>
          <p:nvGrpSpPr>
            <p:cNvPr id="40964" name="组合 377861"/>
            <p:cNvGrpSpPr/>
            <p:nvPr/>
          </p:nvGrpSpPr>
          <p:grpSpPr>
            <a:xfrm>
              <a:off x="4003" y="4944"/>
              <a:ext cx="1440" cy="1440"/>
              <a:chOff x="2874" y="1850"/>
              <a:chExt cx="1440" cy="1440"/>
            </a:xfrm>
          </p:grpSpPr>
          <p:sp>
            <p:nvSpPr>
              <p:cNvPr id="40965" name="椭圆 377862"/>
              <p:cNvSpPr/>
              <p:nvPr/>
            </p:nvSpPr>
            <p:spPr>
              <a:xfrm>
                <a:off x="2874" y="1850"/>
                <a:ext cx="1440" cy="144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charset="0"/>
                  <a:ea typeface="宋体" panose="02010600030101010101" pitchFamily="2" charset="-122"/>
                </a:endParaRPr>
              </a:p>
            </p:txBody>
          </p:sp>
          <p:sp>
            <p:nvSpPr>
              <p:cNvPr id="40966" name="椭圆 377863"/>
              <p:cNvSpPr/>
              <p:nvPr/>
            </p:nvSpPr>
            <p:spPr>
              <a:xfrm>
                <a:off x="3504" y="2507"/>
                <a:ext cx="102" cy="102"/>
              </a:xfrm>
              <a:prstGeom prst="ellipse">
                <a:avLst/>
              </a:prstGeom>
              <a:solidFill>
                <a:srgbClr val="000000"/>
              </a:solidFill>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charset="0"/>
                  <a:ea typeface="宋体" panose="02010600030101010101" pitchFamily="2" charset="-122"/>
                </a:endParaRPr>
              </a:p>
            </p:txBody>
          </p:sp>
        </p:grpSp>
        <p:pic>
          <p:nvPicPr>
            <p:cNvPr id="40967" name="图片 377864" descr="图7"/>
            <p:cNvPicPr>
              <a:picLocks noChangeAspect="1"/>
            </p:cNvPicPr>
            <p:nvPr/>
          </p:nvPicPr>
          <p:blipFill>
            <a:blip r:embed="rId4"/>
            <a:stretch>
              <a:fillRect/>
            </a:stretch>
          </p:blipFill>
          <p:spPr>
            <a:xfrm>
              <a:off x="7123" y="4949"/>
              <a:ext cx="1740" cy="1697"/>
            </a:xfrm>
            <a:prstGeom prst="rect">
              <a:avLst/>
            </a:prstGeom>
            <a:noFill/>
            <a:ln w="9525">
              <a:noFill/>
            </a:ln>
          </p:spPr>
        </p:pic>
      </p:grpSp>
      <p:graphicFrame>
        <p:nvGraphicFramePr>
          <p:cNvPr id="378945" name="表格 378944"/>
          <p:cNvGraphicFramePr/>
          <p:nvPr/>
        </p:nvGraphicFramePr>
        <p:xfrm>
          <a:off x="7788275" y="3148330"/>
          <a:ext cx="1689100" cy="1634490"/>
        </p:xfrm>
        <a:graphic>
          <a:graphicData uri="http://schemas.openxmlformats.org/drawingml/2006/table">
            <a:tbl>
              <a:tblPr/>
              <a:tblGrid>
                <a:gridCol w="534035">
                  <a:extLst>
                    <a:ext uri="{9D8B030D-6E8A-4147-A177-3AD203B41FA5}">
                      <a16:colId xmlns:a16="http://schemas.microsoft.com/office/drawing/2014/main" val="20000"/>
                    </a:ext>
                  </a:extLst>
                </a:gridCol>
                <a:gridCol w="577215">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tblGrid>
              <a:tr h="565150">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1800" b="1">
                          <a:solidFill>
                            <a:srgbClr val="FF0000"/>
                          </a:solidFill>
                          <a:latin typeface="Times New Roman" panose="02020603050405020304" charset="0"/>
                          <a:ea typeface="Times New Roman" panose="02020603050405020304" charset="0"/>
                        </a:rPr>
                        <a:t>-1</a:t>
                      </a:r>
                    </a:p>
                  </a:txBody>
                  <a:tcPr anchor="ct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1800" b="1">
                          <a:solidFill>
                            <a:srgbClr val="FF0000"/>
                          </a:solidFill>
                          <a:latin typeface="Times New Roman" panose="02020603050405020304" charset="0"/>
                          <a:ea typeface="Times New Roman" panose="02020603050405020304" charset="0"/>
                        </a:rPr>
                        <a:t>-1</a:t>
                      </a:r>
                    </a:p>
                  </a:txBody>
                  <a:tcPr anchor="ct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1800" b="1">
                          <a:solidFill>
                            <a:srgbClr val="FF0000"/>
                          </a:solidFill>
                          <a:latin typeface="Times New Roman" panose="02020603050405020304" charset="0"/>
                          <a:ea typeface="Times New Roman" panose="02020603050405020304" charset="0"/>
                        </a:rPr>
                        <a:t>-1</a:t>
                      </a:r>
                    </a:p>
                  </a:txBody>
                  <a:tcPr anchor="ct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93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1800" b="1">
                          <a:solidFill>
                            <a:srgbClr val="FF0000"/>
                          </a:solidFill>
                          <a:latin typeface="Times New Roman" panose="02020603050405020304" charset="0"/>
                          <a:ea typeface="Times New Roman" panose="02020603050405020304" charset="0"/>
                        </a:rPr>
                        <a:t>-1</a:t>
                      </a:r>
                    </a:p>
                  </a:txBody>
                  <a:tcPr anchor="ct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1800" b="1">
                          <a:solidFill>
                            <a:srgbClr val="FF0000"/>
                          </a:solidFill>
                          <a:latin typeface="Times New Roman" panose="02020603050405020304" charset="0"/>
                          <a:ea typeface="Times New Roman" panose="02020603050405020304" charset="0"/>
                        </a:rPr>
                        <a:t>8</a:t>
                      </a:r>
                    </a:p>
                  </a:txBody>
                  <a:tcPr anchor="ct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1800" b="1">
                          <a:solidFill>
                            <a:srgbClr val="FF0000"/>
                          </a:solidFill>
                          <a:latin typeface="Times New Roman" panose="02020603050405020304" charset="0"/>
                          <a:ea typeface="Times New Roman" panose="02020603050405020304" charset="0"/>
                        </a:rPr>
                        <a:t>-1</a:t>
                      </a:r>
                    </a:p>
                  </a:txBody>
                  <a:tcPr anchor="ct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3405">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1800" b="1">
                          <a:solidFill>
                            <a:srgbClr val="FF0000"/>
                          </a:solidFill>
                          <a:latin typeface="Times New Roman" panose="02020603050405020304" charset="0"/>
                          <a:ea typeface="Times New Roman" panose="02020603050405020304" charset="0"/>
                        </a:rPr>
                        <a:t>-1</a:t>
                      </a:r>
                    </a:p>
                  </a:txBody>
                  <a:tcPr anchor="ct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1800" b="1">
                          <a:solidFill>
                            <a:srgbClr val="FF0000"/>
                          </a:solidFill>
                          <a:latin typeface="Times New Roman" panose="02020603050405020304" charset="0"/>
                          <a:ea typeface="Times New Roman" panose="02020603050405020304" charset="0"/>
                        </a:rPr>
                        <a:t>-1</a:t>
                      </a:r>
                    </a:p>
                  </a:txBody>
                  <a:tcPr anchor="ct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Tahoma" panose="020B0604030504040204" pitchFamily="34" charset="0"/>
                          <a:ea typeface="宋体" panose="02010600030101010101" pitchFamily="2" charset="-122"/>
                        </a:defRPr>
                      </a:lvl1pPr>
                      <a:lvl2pPr marL="742950" lvl="1" indent="-285750">
                        <a:buClr>
                          <a:schemeClr val="hlink"/>
                        </a:buClr>
                        <a:defRPr sz="2400" kern="1200"/>
                      </a:lvl2pPr>
                      <a:lvl3pPr marL="1143000" lvl="2" indent="-228600">
                        <a:buClr>
                          <a:schemeClr val="folHlink"/>
                        </a:buClr>
                        <a:defRPr sz="2000" kern="1200"/>
                      </a:lvl3pPr>
                      <a:lvl4pPr marL="1600200" lvl="3" indent="-228600">
                        <a:buClr>
                          <a:schemeClr val="accent2"/>
                        </a:buClr>
                        <a:defRPr sz="1800" kern="1200"/>
                      </a:lvl4pPr>
                      <a:lvl5pPr marL="2057400" lvl="4" indent="-228600">
                        <a:buClr>
                          <a:schemeClr val="accent1"/>
                        </a:buClr>
                        <a:defRPr sz="1800" kern="1200"/>
                      </a:lvl5pPr>
                    </a:lstStyle>
                    <a:p>
                      <a:pPr marL="0" lvl="0" indent="0" algn="ctr">
                        <a:spcBef>
                          <a:spcPct val="0"/>
                        </a:spcBef>
                        <a:buClr>
                          <a:srgbClr val="000000"/>
                        </a:buClr>
                        <a:buNone/>
                      </a:pPr>
                      <a:r>
                        <a:rPr lang="en-US" altLang="zh-CN" sz="1800" b="1">
                          <a:solidFill>
                            <a:srgbClr val="FF0000"/>
                          </a:solidFill>
                          <a:latin typeface="Times New Roman" panose="02020603050405020304" charset="0"/>
                          <a:ea typeface="Times New Roman" panose="02020603050405020304" charset="0"/>
                        </a:rPr>
                        <a:t>-1</a:t>
                      </a:r>
                    </a:p>
                  </a:txBody>
                  <a:tcPr anchor="ct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527300" y="3254503"/>
            <a:ext cx="5903976" cy="237667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906659" y="3816095"/>
            <a:ext cx="289560" cy="360680"/>
          </a:xfrm>
          <a:custGeom>
            <a:avLst/>
            <a:gdLst/>
            <a:ahLst/>
            <a:cxnLst/>
            <a:rect l="l" t="t" r="r" b="b"/>
            <a:pathLst>
              <a:path w="289560" h="360679">
                <a:moveTo>
                  <a:pt x="144779" y="0"/>
                </a:moveTo>
                <a:lnTo>
                  <a:pt x="106274" y="6441"/>
                </a:lnTo>
                <a:lnTo>
                  <a:pt x="71684" y="24609"/>
                </a:lnTo>
                <a:lnTo>
                  <a:pt x="42386" y="52768"/>
                </a:lnTo>
                <a:lnTo>
                  <a:pt x="19755" y="89182"/>
                </a:lnTo>
                <a:lnTo>
                  <a:pt x="5168" y="132115"/>
                </a:lnTo>
                <a:lnTo>
                  <a:pt x="0" y="179832"/>
                </a:lnTo>
                <a:lnTo>
                  <a:pt x="5168" y="227869"/>
                </a:lnTo>
                <a:lnTo>
                  <a:pt x="19755" y="271018"/>
                </a:lnTo>
                <a:lnTo>
                  <a:pt x="42386" y="307562"/>
                </a:lnTo>
                <a:lnTo>
                  <a:pt x="71684" y="335788"/>
                </a:lnTo>
                <a:lnTo>
                  <a:pt x="106274" y="353980"/>
                </a:lnTo>
                <a:lnTo>
                  <a:pt x="144779" y="360426"/>
                </a:lnTo>
                <a:lnTo>
                  <a:pt x="183285" y="353980"/>
                </a:lnTo>
                <a:lnTo>
                  <a:pt x="217875" y="335788"/>
                </a:lnTo>
                <a:lnTo>
                  <a:pt x="247173" y="307562"/>
                </a:lnTo>
                <a:lnTo>
                  <a:pt x="269804" y="271018"/>
                </a:lnTo>
                <a:lnTo>
                  <a:pt x="284391" y="227869"/>
                </a:lnTo>
                <a:lnTo>
                  <a:pt x="289559" y="179832"/>
                </a:lnTo>
                <a:lnTo>
                  <a:pt x="284391" y="132115"/>
                </a:lnTo>
                <a:lnTo>
                  <a:pt x="269804" y="89182"/>
                </a:lnTo>
                <a:lnTo>
                  <a:pt x="247173" y="52768"/>
                </a:lnTo>
                <a:lnTo>
                  <a:pt x="217875" y="24609"/>
                </a:lnTo>
                <a:lnTo>
                  <a:pt x="183285" y="6441"/>
                </a:lnTo>
                <a:lnTo>
                  <a:pt x="144779" y="0"/>
                </a:lnTo>
                <a:close/>
              </a:path>
            </a:pathLst>
          </a:custGeom>
          <a:ln w="25399">
            <a:solidFill>
              <a:srgbClr val="FF0000"/>
            </a:solidFill>
          </a:ln>
        </p:spPr>
        <p:txBody>
          <a:bodyPr wrap="square" lIns="0" tIns="0" rIns="0" bIns="0" rtlCol="0"/>
          <a:lstStyle/>
          <a:p>
            <a:endParaRPr/>
          </a:p>
        </p:txBody>
      </p:sp>
      <p:sp>
        <p:nvSpPr>
          <p:cNvPr id="8" name="object 8"/>
          <p:cNvSpPr/>
          <p:nvPr/>
        </p:nvSpPr>
        <p:spPr>
          <a:xfrm>
            <a:off x="2898533" y="3023616"/>
            <a:ext cx="1156970" cy="798195"/>
          </a:xfrm>
          <a:custGeom>
            <a:avLst/>
            <a:gdLst/>
            <a:ahLst/>
            <a:cxnLst/>
            <a:rect l="l" t="t" r="r" b="b"/>
            <a:pathLst>
              <a:path w="1156970" h="798194">
                <a:moveTo>
                  <a:pt x="84582" y="12192"/>
                </a:moveTo>
                <a:lnTo>
                  <a:pt x="0" y="0"/>
                </a:lnTo>
                <a:lnTo>
                  <a:pt x="41910" y="74676"/>
                </a:lnTo>
                <a:lnTo>
                  <a:pt x="48768" y="64633"/>
                </a:lnTo>
                <a:lnTo>
                  <a:pt x="48768" y="41148"/>
                </a:lnTo>
                <a:lnTo>
                  <a:pt x="56388" y="31242"/>
                </a:lnTo>
                <a:lnTo>
                  <a:pt x="66723" y="38342"/>
                </a:lnTo>
                <a:lnTo>
                  <a:pt x="84582" y="12192"/>
                </a:lnTo>
                <a:close/>
              </a:path>
              <a:path w="1156970" h="798194">
                <a:moveTo>
                  <a:pt x="66723" y="38342"/>
                </a:moveTo>
                <a:lnTo>
                  <a:pt x="56388" y="31242"/>
                </a:lnTo>
                <a:lnTo>
                  <a:pt x="48768" y="41148"/>
                </a:lnTo>
                <a:lnTo>
                  <a:pt x="59681" y="48653"/>
                </a:lnTo>
                <a:lnTo>
                  <a:pt x="66723" y="38342"/>
                </a:lnTo>
                <a:close/>
              </a:path>
              <a:path w="1156970" h="798194">
                <a:moveTo>
                  <a:pt x="59681" y="48653"/>
                </a:moveTo>
                <a:lnTo>
                  <a:pt x="48768" y="41148"/>
                </a:lnTo>
                <a:lnTo>
                  <a:pt x="48768" y="64633"/>
                </a:lnTo>
                <a:lnTo>
                  <a:pt x="59681" y="48653"/>
                </a:lnTo>
                <a:close/>
              </a:path>
              <a:path w="1156970" h="798194">
                <a:moveTo>
                  <a:pt x="1156716" y="787145"/>
                </a:moveTo>
                <a:lnTo>
                  <a:pt x="66723" y="38342"/>
                </a:lnTo>
                <a:lnTo>
                  <a:pt x="59681" y="48653"/>
                </a:lnTo>
                <a:lnTo>
                  <a:pt x="1149096" y="797813"/>
                </a:lnTo>
                <a:lnTo>
                  <a:pt x="1156716" y="787145"/>
                </a:lnTo>
                <a:close/>
              </a:path>
            </a:pathLst>
          </a:custGeom>
          <a:solidFill>
            <a:srgbClr val="EE2B0A"/>
          </a:solidFill>
        </p:spPr>
        <p:txBody>
          <a:bodyPr wrap="square" lIns="0" tIns="0" rIns="0" bIns="0" rtlCol="0"/>
          <a:lstStyle/>
          <a:p>
            <a:endParaRPr/>
          </a:p>
        </p:txBody>
      </p:sp>
      <p:sp>
        <p:nvSpPr>
          <p:cNvPr id="9" name="object 9"/>
          <p:cNvSpPr txBox="1"/>
          <p:nvPr/>
        </p:nvSpPr>
        <p:spPr>
          <a:xfrm>
            <a:off x="1949323" y="2566415"/>
            <a:ext cx="1854200" cy="731520"/>
          </a:xfrm>
          <a:prstGeom prst="rect">
            <a:avLst/>
          </a:prstGeom>
        </p:spPr>
        <p:txBody>
          <a:bodyPr vert="horz" wrap="square" lIns="0" tIns="0" rIns="0" bIns="0" rtlCol="0">
            <a:spAutoFit/>
          </a:bodyPr>
          <a:lstStyle/>
          <a:p>
            <a:pPr marL="12700">
              <a:lnSpc>
                <a:spcPct val="100000"/>
              </a:lnSpc>
            </a:pPr>
            <a:r>
              <a:rPr sz="2400" b="1" dirty="0">
                <a:solidFill>
                  <a:schemeClr val="tx1"/>
                </a:solidFill>
                <a:latin typeface="宋体" panose="02010600030101010101" pitchFamily="2" charset="-122"/>
                <a:cs typeface="宋体" panose="02010600030101010101" pitchFamily="2" charset="-122"/>
              </a:rPr>
              <a:t>孔中嵌有一个黑点</a:t>
            </a:r>
          </a:p>
        </p:txBody>
      </p:sp>
      <p:sp>
        <p:nvSpPr>
          <p:cNvPr id="10" name="object 10"/>
          <p:cNvSpPr txBox="1"/>
          <p:nvPr/>
        </p:nvSpPr>
        <p:spPr>
          <a:xfrm>
            <a:off x="4330585" y="2573273"/>
            <a:ext cx="2082800" cy="731520"/>
          </a:xfrm>
          <a:prstGeom prst="rect">
            <a:avLst/>
          </a:prstGeom>
        </p:spPr>
        <p:txBody>
          <a:bodyPr vert="horz" wrap="square" lIns="0" tIns="0" rIns="0" bIns="0" rtlCol="0">
            <a:spAutoFit/>
          </a:bodyPr>
          <a:lstStyle/>
          <a:p>
            <a:pPr marL="12700">
              <a:lnSpc>
                <a:spcPct val="100000"/>
              </a:lnSpc>
            </a:pPr>
            <a:r>
              <a:rPr sz="2400" b="1" dirty="0">
                <a:solidFill>
                  <a:schemeClr val="tx1"/>
                </a:solidFill>
                <a:latin typeface="宋体" panose="02010600030101010101" pitchFamily="2" charset="-122"/>
                <a:cs typeface="宋体" panose="02010600030101010101" pitchFamily="2" charset="-122"/>
              </a:rPr>
              <a:t>应用检测模板的结果</a:t>
            </a:r>
          </a:p>
        </p:txBody>
      </p:sp>
      <p:sp>
        <p:nvSpPr>
          <p:cNvPr id="11" name="object 11"/>
          <p:cNvSpPr txBox="1"/>
          <p:nvPr/>
        </p:nvSpPr>
        <p:spPr>
          <a:xfrm>
            <a:off x="6640982" y="2564008"/>
            <a:ext cx="2844800" cy="731520"/>
          </a:xfrm>
          <a:prstGeom prst="rect">
            <a:avLst/>
          </a:prstGeom>
        </p:spPr>
        <p:txBody>
          <a:bodyPr vert="horz" wrap="square" lIns="0" tIns="0" rIns="0" bIns="0" rtlCol="0">
            <a:spAutoFit/>
          </a:bodyPr>
          <a:lstStyle/>
          <a:p>
            <a:pPr marL="12700" marR="5080">
              <a:lnSpc>
                <a:spcPct val="100000"/>
              </a:lnSpc>
            </a:pPr>
            <a:r>
              <a:rPr sz="2400" b="1" dirty="0">
                <a:solidFill>
                  <a:schemeClr val="tx1"/>
                </a:solidFill>
                <a:latin typeface="宋体" panose="02010600030101010101" pitchFamily="2" charset="-122"/>
                <a:cs typeface="宋体" panose="02010600030101010101" pitchFamily="2" charset="-122"/>
              </a:rPr>
              <a:t>使用图</a:t>
            </a:r>
            <a:r>
              <a:rPr sz="2400" b="1" dirty="0">
                <a:solidFill>
                  <a:schemeClr val="tx1"/>
                </a:solidFill>
                <a:latin typeface="Times New Roman" panose="02020603050405020304"/>
                <a:cs typeface="Times New Roman" panose="02020603050405020304"/>
              </a:rPr>
              <a:t>b</a:t>
            </a:r>
            <a:r>
              <a:rPr sz="2400" b="1" dirty="0">
                <a:solidFill>
                  <a:schemeClr val="tx1"/>
                </a:solidFill>
                <a:latin typeface="宋体" panose="02010600030101010101" pitchFamily="2" charset="-122"/>
                <a:cs typeface="宋体" panose="02010600030101010101" pitchFamily="2" charset="-122"/>
              </a:rPr>
              <a:t>中像素最高值的</a:t>
            </a:r>
            <a:r>
              <a:rPr sz="2400" b="1" dirty="0">
                <a:solidFill>
                  <a:schemeClr val="tx1"/>
                </a:solidFill>
                <a:latin typeface="Times New Roman" panose="02020603050405020304"/>
                <a:cs typeface="Times New Roman" panose="02020603050405020304"/>
              </a:rPr>
              <a:t>90% </a:t>
            </a:r>
            <a:r>
              <a:rPr sz="2400" b="1" dirty="0">
                <a:solidFill>
                  <a:schemeClr val="tx1"/>
                </a:solidFill>
                <a:latin typeface="宋体" panose="02010600030101010101" pitchFamily="2" charset="-122"/>
                <a:cs typeface="宋体" panose="02010600030101010101" pitchFamily="2" charset="-122"/>
              </a:rPr>
              <a:t>作为阈值</a:t>
            </a:r>
          </a:p>
        </p:txBody>
      </p:sp>
      <p:sp>
        <p:nvSpPr>
          <p:cNvPr id="12" name="object 12"/>
          <p:cNvSpPr/>
          <p:nvPr/>
        </p:nvSpPr>
        <p:spPr>
          <a:xfrm>
            <a:off x="7866011" y="3816095"/>
            <a:ext cx="288925" cy="360680"/>
          </a:xfrm>
          <a:custGeom>
            <a:avLst/>
            <a:gdLst/>
            <a:ahLst/>
            <a:cxnLst/>
            <a:rect l="l" t="t" r="r" b="b"/>
            <a:pathLst>
              <a:path w="288925" h="360679">
                <a:moveTo>
                  <a:pt x="144779" y="0"/>
                </a:moveTo>
                <a:lnTo>
                  <a:pt x="106274" y="6441"/>
                </a:lnTo>
                <a:lnTo>
                  <a:pt x="71684" y="24609"/>
                </a:lnTo>
                <a:lnTo>
                  <a:pt x="42386" y="52768"/>
                </a:lnTo>
                <a:lnTo>
                  <a:pt x="19755" y="89182"/>
                </a:lnTo>
                <a:lnTo>
                  <a:pt x="5168" y="132115"/>
                </a:lnTo>
                <a:lnTo>
                  <a:pt x="0" y="179832"/>
                </a:lnTo>
                <a:lnTo>
                  <a:pt x="5168" y="227869"/>
                </a:lnTo>
                <a:lnTo>
                  <a:pt x="19755" y="271018"/>
                </a:lnTo>
                <a:lnTo>
                  <a:pt x="42386" y="307562"/>
                </a:lnTo>
                <a:lnTo>
                  <a:pt x="71684" y="335788"/>
                </a:lnTo>
                <a:lnTo>
                  <a:pt x="106274" y="353980"/>
                </a:lnTo>
                <a:lnTo>
                  <a:pt x="144779" y="360426"/>
                </a:lnTo>
                <a:lnTo>
                  <a:pt x="183229" y="353980"/>
                </a:lnTo>
                <a:lnTo>
                  <a:pt x="217677" y="335788"/>
                </a:lnTo>
                <a:lnTo>
                  <a:pt x="246792" y="307562"/>
                </a:lnTo>
                <a:lnTo>
                  <a:pt x="269239" y="271018"/>
                </a:lnTo>
                <a:lnTo>
                  <a:pt x="283686" y="227869"/>
                </a:lnTo>
                <a:lnTo>
                  <a:pt x="288797" y="179832"/>
                </a:lnTo>
                <a:lnTo>
                  <a:pt x="283686" y="132115"/>
                </a:lnTo>
                <a:lnTo>
                  <a:pt x="269239" y="89182"/>
                </a:lnTo>
                <a:lnTo>
                  <a:pt x="246792" y="52768"/>
                </a:lnTo>
                <a:lnTo>
                  <a:pt x="217677" y="24609"/>
                </a:lnTo>
                <a:lnTo>
                  <a:pt x="183229" y="6441"/>
                </a:lnTo>
                <a:lnTo>
                  <a:pt x="144779" y="0"/>
                </a:lnTo>
                <a:close/>
              </a:path>
            </a:pathLst>
          </a:custGeom>
          <a:ln w="25399">
            <a:solidFill>
              <a:srgbClr val="FF0000"/>
            </a:solidFill>
          </a:ln>
        </p:spPr>
        <p:txBody>
          <a:bodyPr wrap="square" lIns="0" tIns="0" rIns="0" bIns="0" rtlCol="0"/>
          <a:lstStyle/>
          <a:p>
            <a:endParaRPr/>
          </a:p>
        </p:txBody>
      </p:sp>
      <p:sp>
        <p:nvSpPr>
          <p:cNvPr id="13" name="object 13"/>
          <p:cNvSpPr txBox="1"/>
          <p:nvPr/>
        </p:nvSpPr>
        <p:spPr>
          <a:xfrm>
            <a:off x="1937385" y="5797550"/>
            <a:ext cx="8463280" cy="941705"/>
          </a:xfrm>
          <a:prstGeom prst="rect">
            <a:avLst/>
          </a:prstGeom>
        </p:spPr>
        <p:txBody>
          <a:bodyPr vert="horz" wrap="square" lIns="0" tIns="0" rIns="0" bIns="0" rtlCol="0">
            <a:spAutoFit/>
          </a:bodyPr>
          <a:lstStyle/>
          <a:p>
            <a:pPr marL="1250950" defTabSz="0">
              <a:lnSpc>
                <a:spcPct val="100000"/>
              </a:lnSpc>
              <a:tabLst>
                <a:tab pos="3409315" algn="l"/>
                <a:tab pos="5295265" algn="l"/>
              </a:tabLst>
            </a:pPr>
            <a:r>
              <a:rPr sz="1800" dirty="0">
                <a:solidFill>
                  <a:schemeClr val="tx1"/>
                </a:solidFill>
                <a:latin typeface="Times New Roman" panose="02020603050405020304" charset="0"/>
                <a:cs typeface="宋体" panose="02010600030101010101" pitchFamily="2" charset="-122"/>
              </a:rPr>
              <a:t>图</a:t>
            </a:r>
            <a:r>
              <a:rPr sz="1800" dirty="0">
                <a:solidFill>
                  <a:schemeClr val="tx1"/>
                </a:solidFill>
                <a:latin typeface="Times New Roman" panose="02020603050405020304" charset="0"/>
                <a:cs typeface="Times New Roman" panose="02020603050405020304"/>
              </a:rPr>
              <a:t>a	</a:t>
            </a:r>
            <a:r>
              <a:rPr sz="1800" dirty="0">
                <a:solidFill>
                  <a:schemeClr val="tx1"/>
                </a:solidFill>
                <a:latin typeface="Times New Roman" panose="02020603050405020304" charset="0"/>
                <a:cs typeface="宋体" panose="02010600030101010101" pitchFamily="2" charset="-122"/>
              </a:rPr>
              <a:t>图</a:t>
            </a:r>
            <a:r>
              <a:rPr sz="1800" dirty="0">
                <a:solidFill>
                  <a:schemeClr val="tx1"/>
                </a:solidFill>
                <a:latin typeface="Times New Roman" panose="02020603050405020304" charset="0"/>
                <a:cs typeface="Times New Roman" panose="02020603050405020304"/>
              </a:rPr>
              <a:t>b	</a:t>
            </a:r>
            <a:r>
              <a:rPr sz="1800" dirty="0">
                <a:solidFill>
                  <a:schemeClr val="tx1"/>
                </a:solidFill>
                <a:latin typeface="Times New Roman" panose="02020603050405020304" charset="0"/>
                <a:cs typeface="宋体" panose="02010600030101010101" pitchFamily="2" charset="-122"/>
              </a:rPr>
              <a:t>图</a:t>
            </a:r>
            <a:r>
              <a:rPr sz="1800" dirty="0">
                <a:solidFill>
                  <a:schemeClr val="tx1"/>
                </a:solidFill>
                <a:latin typeface="Times New Roman" panose="02020603050405020304" charset="0"/>
                <a:cs typeface="Times New Roman" panose="02020603050405020304"/>
              </a:rPr>
              <a:t>c</a:t>
            </a:r>
          </a:p>
          <a:p>
            <a:pPr marL="1079500" marR="5080" indent="-1067435">
              <a:lnSpc>
                <a:spcPct val="145000"/>
              </a:lnSpc>
              <a:spcBef>
                <a:spcPts val="385"/>
              </a:spcBef>
            </a:pPr>
            <a:endParaRPr sz="2800" spc="-10" dirty="0">
              <a:solidFill>
                <a:schemeClr val="tx1"/>
              </a:solidFill>
              <a:latin typeface="Times New Roman" panose="02020603050405020304" charset="0"/>
              <a:cs typeface="宋体" panose="02010600030101010101" pitchFamily="2" charset="-122"/>
            </a:endParaRPr>
          </a:p>
        </p:txBody>
      </p:sp>
      <p:sp>
        <p:nvSpPr>
          <p:cNvPr id="14" name="椭圆 13"/>
          <p:cNvSpPr/>
          <p:nvPr/>
        </p:nvSpPr>
        <p:spPr>
          <a:xfrm>
            <a:off x="8013700" y="3933825"/>
            <a:ext cx="36000" cy="36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a:grpSpLocks noChangeAspect="1"/>
          </p:cNvGrpSpPr>
          <p:nvPr/>
        </p:nvGrpSpPr>
        <p:grpSpPr>
          <a:xfrm>
            <a:off x="-2540" y="-5715"/>
            <a:ext cx="4716780" cy="7573010"/>
            <a:chOff x="-4" y="-9"/>
            <a:chExt cx="7428" cy="11926"/>
          </a:xfrm>
        </p:grpSpPr>
        <p:sp>
          <p:nvSpPr>
            <p:cNvPr id="17"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8"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9"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1199515" y="6387465"/>
            <a:ext cx="8345805" cy="518160"/>
          </a:xfrm>
          <a:prstGeom prst="rect">
            <a:avLst/>
          </a:prstGeom>
          <a:noFill/>
        </p:spPr>
        <p:txBody>
          <a:bodyPr wrap="none" rtlCol="0">
            <a:spAutoFit/>
          </a:bodyPr>
          <a:lstStyle/>
          <a:p>
            <a:pPr algn="l"/>
            <a:r>
              <a:rPr sz="2800" spc="-5" dirty="0">
                <a:latin typeface="Times New Roman" panose="02020603050405020304" charset="0"/>
                <a:cs typeface="宋体" panose="02010600030101010101" pitchFamily="2" charset="-122"/>
                <a:sym typeface="+mn-ea"/>
              </a:rPr>
              <a:t>结论：孤立点可以通过检测模板并设置阈值进行</a:t>
            </a:r>
            <a:r>
              <a:rPr sz="2800" spc="-10" dirty="0">
                <a:latin typeface="Times New Roman" panose="02020603050405020304" charset="0"/>
                <a:cs typeface="宋体" panose="02010600030101010101" pitchFamily="2" charset="-122"/>
                <a:sym typeface="+mn-ea"/>
              </a:rPr>
              <a:t>检测</a:t>
            </a:r>
            <a:endParaRPr lang="zh-CN" altLang="en-US" sz="2800" spc="-10" dirty="0">
              <a:solidFill>
                <a:schemeClr val="tx1"/>
              </a:solidFill>
              <a:latin typeface="Times New Roman" panose="02020603050405020304" charset="0"/>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5362" name="文本框 359428"/>
          <p:cNvSpPr txBox="1"/>
          <p:nvPr/>
        </p:nvSpPr>
        <p:spPr>
          <a:xfrm>
            <a:off x="971550" y="1819275"/>
            <a:ext cx="9401175" cy="2070735"/>
          </a:xfrm>
          <a:prstGeom prst="rect">
            <a:avLst/>
          </a:prstGeom>
          <a:noFill/>
          <a:ln w="9525">
            <a:noFill/>
          </a:ln>
        </p:spPr>
        <p:txBody>
          <a:bodyPr wrap="square" anchor="t">
            <a:spAutoFit/>
          </a:bodyPr>
          <a:lstStyle/>
          <a:p>
            <a:pPr marL="12700" lvl="0" algn="l" defTabSz="0">
              <a:lnSpc>
                <a:spcPct val="130000"/>
              </a:lnSpc>
              <a:buFont typeface="Arial" panose="020B0604020202020204" pitchFamily="34" charset="0"/>
              <a:tabLst>
                <a:tab pos="423545" algn="l"/>
              </a:tabLst>
            </a:pPr>
            <a:r>
              <a:rPr lang="zh-CN" altLang="en-US" sz="2800" b="1" dirty="0">
                <a:latin typeface="Times New Roman" panose="02020603050405020304" charset="0"/>
                <a:sym typeface="+mn-ea"/>
              </a:rPr>
              <a:t>角点检测：</a:t>
            </a:r>
            <a:r>
              <a:rPr lang="zh-CN" altLang="en-US" sz="2400" b="1" dirty="0">
                <a:latin typeface="Times New Roman" panose="02020603050405020304" charset="0"/>
                <a:sym typeface="+mn-ea"/>
              </a:rPr>
              <a:t>从直观可视的角度出发，两条直线相交的顶点可看作是角点(如下图所示)；物体的几个平面的相交处也可以看作是角点，等等。从图像特征的角度出发，图像中周围灰度变化较为剧烈的点可看作是角点；图像边界上曲率足够高的点也可看作是角点，等等。 </a:t>
            </a:r>
          </a:p>
        </p:txBody>
      </p:sp>
      <p:grpSp>
        <p:nvGrpSpPr>
          <p:cNvPr id="43011" name="组合 379909"/>
          <p:cNvGrpSpPr/>
          <p:nvPr/>
        </p:nvGrpSpPr>
        <p:grpSpPr>
          <a:xfrm>
            <a:off x="3973830" y="4279265"/>
            <a:ext cx="1500505" cy="1431925"/>
            <a:chOff x="2874" y="2210"/>
            <a:chExt cx="1440" cy="1440"/>
          </a:xfrm>
        </p:grpSpPr>
        <p:sp>
          <p:nvSpPr>
            <p:cNvPr id="43012" name="椭圆 379910"/>
            <p:cNvSpPr/>
            <p:nvPr/>
          </p:nvSpPr>
          <p:spPr>
            <a:xfrm>
              <a:off x="2874" y="2210"/>
              <a:ext cx="1440" cy="1440"/>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charset="0"/>
                <a:ea typeface="宋体" panose="02010600030101010101" pitchFamily="2" charset="-122"/>
              </a:endParaRPr>
            </a:p>
          </p:txBody>
        </p:sp>
        <p:sp>
          <p:nvSpPr>
            <p:cNvPr id="43013" name="直接连接符 379911"/>
            <p:cNvSpPr/>
            <p:nvPr/>
          </p:nvSpPr>
          <p:spPr>
            <a:xfrm flipH="1">
              <a:off x="3305" y="2682"/>
              <a:ext cx="540" cy="312"/>
            </a:xfrm>
            <a:prstGeom prst="line">
              <a:avLst/>
            </a:prstGeom>
            <a:ln w="9525" cap="flat" cmpd="sng">
              <a:solidFill>
                <a:srgbClr val="000000"/>
              </a:solidFill>
              <a:prstDash val="solid"/>
              <a:round/>
              <a:headEnd type="none" w="med" len="med"/>
              <a:tailEnd type="none" w="med" len="med"/>
            </a:ln>
          </p:spPr>
        </p:sp>
        <p:sp>
          <p:nvSpPr>
            <p:cNvPr id="43014" name="直接连接符 379912"/>
            <p:cNvSpPr/>
            <p:nvPr/>
          </p:nvSpPr>
          <p:spPr>
            <a:xfrm rot="2400000" flipH="1">
              <a:off x="3337" y="2895"/>
              <a:ext cx="540" cy="312"/>
            </a:xfrm>
            <a:prstGeom prst="line">
              <a:avLst/>
            </a:prstGeom>
            <a:ln w="9525" cap="flat" cmpd="sng">
              <a:solidFill>
                <a:srgbClr val="000000"/>
              </a:solidFill>
              <a:prstDash val="solid"/>
              <a:round/>
              <a:headEnd type="none" w="med" len="med"/>
              <a:tailEnd type="none" w="med" len="med"/>
            </a:ln>
          </p:spPr>
        </p:sp>
      </p:grpSp>
      <p:pic>
        <p:nvPicPr>
          <p:cNvPr id="43015" name="图片 379913" descr="图7"/>
          <p:cNvPicPr>
            <a:picLocks noChangeAspect="1"/>
          </p:cNvPicPr>
          <p:nvPr/>
        </p:nvPicPr>
        <p:blipFill>
          <a:blip r:embed="rId4"/>
          <a:stretch>
            <a:fillRect/>
          </a:stretch>
        </p:blipFill>
        <p:spPr>
          <a:xfrm>
            <a:off x="6532245" y="4398010"/>
            <a:ext cx="1469390" cy="1469390"/>
          </a:xfrm>
          <a:prstGeom prst="rect">
            <a:avLst/>
          </a:prstGeom>
          <a:noFill/>
          <a:ln w="9525">
            <a:noFill/>
          </a:ln>
        </p:spPr>
      </p:pic>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4034" name="文本框 380932"/>
          <p:cNvSpPr txBox="1"/>
          <p:nvPr/>
        </p:nvSpPr>
        <p:spPr>
          <a:xfrm>
            <a:off x="1062355" y="1764665"/>
            <a:ext cx="9093835" cy="2651760"/>
          </a:xfrm>
          <a:prstGeom prst="rect">
            <a:avLst/>
          </a:prstGeom>
          <a:noFill/>
          <a:ln w="9525">
            <a:noFill/>
          </a:ln>
        </p:spPr>
        <p:txBody>
          <a:bodyPr wrap="square" anchor="t">
            <a:spAutoFit/>
          </a:bodyPr>
          <a:lstStyle/>
          <a:p>
            <a:pPr marL="12700" lvl="0" algn="l" defTabSz="0">
              <a:lnSpc>
                <a:spcPct val="150000"/>
              </a:lnSpc>
              <a:buFont typeface="Arial" panose="020B0604020202020204" pitchFamily="34" charset="0"/>
              <a:tabLst>
                <a:tab pos="423545" algn="l"/>
              </a:tabLst>
            </a:pPr>
            <a:r>
              <a:rPr lang="zh-CN" altLang="en-US" sz="2800" b="1" dirty="0">
                <a:latin typeface="Times New Roman" panose="02020603050405020304" charset="0"/>
                <a:sym typeface="+mn-ea"/>
              </a:rPr>
              <a:t>    角点检测方法大体可以分为三类：</a:t>
            </a:r>
          </a:p>
          <a:p>
            <a:pPr marL="12700" lvl="0" algn="l" defTabSz="0">
              <a:lnSpc>
                <a:spcPct val="150000"/>
              </a:lnSpc>
              <a:buFont typeface="Arial" panose="020B0604020202020204" pitchFamily="34" charset="0"/>
              <a:tabLst>
                <a:tab pos="423545" algn="l"/>
              </a:tabLst>
            </a:pPr>
            <a:r>
              <a:rPr lang="zh-CN" altLang="en-US" sz="2800" b="1" dirty="0">
                <a:latin typeface="Times New Roman" panose="02020603050405020304" charset="0"/>
                <a:sym typeface="+mn-ea"/>
              </a:rPr>
              <a:t>    1)基于模板的角点检测算法；</a:t>
            </a:r>
          </a:p>
          <a:p>
            <a:pPr marL="12700" lvl="0" algn="l" defTabSz="0">
              <a:lnSpc>
                <a:spcPct val="150000"/>
              </a:lnSpc>
              <a:buFont typeface="Arial" panose="020B0604020202020204" pitchFamily="34" charset="0"/>
              <a:tabLst>
                <a:tab pos="423545" algn="l"/>
              </a:tabLst>
            </a:pPr>
            <a:r>
              <a:rPr lang="zh-CN" altLang="en-US" sz="2800" b="1" dirty="0">
                <a:latin typeface="Times New Roman" panose="02020603050405020304" charset="0"/>
                <a:sym typeface="+mn-ea"/>
              </a:rPr>
              <a:t>    2)基于边缘的角点检测算法；</a:t>
            </a:r>
          </a:p>
          <a:p>
            <a:pPr marL="12700" lvl="0" algn="l" defTabSz="0">
              <a:lnSpc>
                <a:spcPct val="150000"/>
              </a:lnSpc>
              <a:buFont typeface="Arial" panose="020B0604020202020204" pitchFamily="34" charset="0"/>
              <a:tabLst>
                <a:tab pos="423545" algn="l"/>
              </a:tabLst>
            </a:pPr>
            <a:r>
              <a:rPr lang="zh-CN" altLang="en-US" sz="2800" b="1" dirty="0">
                <a:latin typeface="Times New Roman" panose="02020603050405020304" charset="0"/>
                <a:sym typeface="+mn-ea"/>
              </a:rPr>
              <a:t>    </a:t>
            </a:r>
            <a:r>
              <a:rPr lang="zh-CN" altLang="en-US" sz="2800" b="1" dirty="0">
                <a:solidFill>
                  <a:srgbClr val="FF0000"/>
                </a:solidFill>
                <a:latin typeface="Times New Roman" panose="02020603050405020304" charset="0"/>
                <a:sym typeface="+mn-ea"/>
              </a:rPr>
              <a:t>3)基于图像灰度变化的角点检测算法(</a:t>
            </a:r>
            <a:r>
              <a:rPr lang="zh-CN" altLang="en-US" sz="2400" b="1" dirty="0">
                <a:solidFill>
                  <a:srgbClr val="FF0000"/>
                </a:solidFill>
                <a:latin typeface="Times New Roman" panose="02020603050405020304" charset="0"/>
                <a:sym typeface="+mn-ea"/>
              </a:rPr>
              <a:t>应用最广泛</a:t>
            </a:r>
            <a:r>
              <a:rPr lang="zh-CN" altLang="en-US" sz="2800" b="1" dirty="0">
                <a:solidFill>
                  <a:srgbClr val="FF0000"/>
                </a:solidFill>
                <a:latin typeface="Times New Roman" panose="02020603050405020304" charset="0"/>
                <a:sym typeface="+mn-ea"/>
              </a:rPr>
              <a:t>) </a:t>
            </a: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1080770" y="2417445"/>
            <a:ext cx="9446260" cy="1695450"/>
          </a:xfrm>
          <a:prstGeom prst="rect">
            <a:avLst/>
          </a:prstGeom>
          <a:noFill/>
        </p:spPr>
        <p:txBody>
          <a:bodyPr wrap="square" rtlCol="0" anchor="t">
            <a:spAutoFit/>
          </a:bodyPr>
          <a:lstStyle/>
          <a:p>
            <a:pPr lvl="0" indent="0" eaLnBrk="0" hangingPunct="0">
              <a:lnSpc>
                <a:spcPct val="135000"/>
              </a:lnSpc>
            </a:pPr>
            <a:r>
              <a:rPr lang="en-US" altLang="zh-CN" sz="2600">
                <a:latin typeface="Times New Roman" panose="02020603050405020304" charset="0"/>
                <a:ea typeface="宋体" panose="02010600030101010101" pitchFamily="2" charset="-122"/>
                <a:sym typeface="+mn-ea"/>
              </a:rPr>
              <a:t>SUSAN</a:t>
            </a:r>
            <a:r>
              <a:rPr lang="zh-CN" altLang="en-US" sz="2600" dirty="0">
                <a:latin typeface="Times New Roman" panose="02020603050405020304" charset="0"/>
                <a:ea typeface="宋体" panose="02010600030101010101" pitchFamily="2" charset="-122"/>
                <a:sym typeface="+mn-ea"/>
              </a:rPr>
              <a:t>算法通过核值相似区(</a:t>
            </a:r>
            <a:r>
              <a:rPr lang="en-US" altLang="zh-CN" sz="2600" err="1">
                <a:latin typeface="Times New Roman" panose="02020603050405020304" charset="0"/>
                <a:ea typeface="宋体" panose="02010600030101010101" pitchFamily="2" charset="-122"/>
                <a:sym typeface="+mn-ea"/>
              </a:rPr>
              <a:t>Univalue</a:t>
            </a:r>
            <a:r>
              <a:rPr lang="en-US" altLang="zh-CN" sz="2600">
                <a:latin typeface="Times New Roman" panose="02020603050405020304" charset="0"/>
                <a:ea typeface="宋体" panose="02010600030101010101" pitchFamily="2" charset="-122"/>
                <a:sym typeface="+mn-ea"/>
              </a:rPr>
              <a:t> Segment Assimilating Nucleus</a:t>
            </a:r>
            <a:r>
              <a:rPr lang="zh-CN" altLang="en-US" sz="2600" dirty="0">
                <a:latin typeface="Times New Roman" panose="02020603050405020304" charset="0"/>
                <a:ea typeface="宋体" panose="02010600030101010101" pitchFamily="2" charset="-122"/>
                <a:sym typeface="+mn-ea"/>
              </a:rPr>
              <a:t>，</a:t>
            </a:r>
            <a:r>
              <a:rPr lang="en-US" altLang="zh-CN" sz="2600">
                <a:latin typeface="Times New Roman" panose="02020603050405020304" charset="0"/>
                <a:ea typeface="宋体" panose="02010600030101010101" pitchFamily="2" charset="-122"/>
                <a:sym typeface="+mn-ea"/>
              </a:rPr>
              <a:t>USAN</a:t>
            </a:r>
            <a:r>
              <a:rPr lang="zh-CN" altLang="en-US" sz="2600" dirty="0">
                <a:latin typeface="Times New Roman" panose="02020603050405020304" charset="0"/>
                <a:ea typeface="宋体" panose="02010600030101010101" pitchFamily="2" charset="-122"/>
                <a:sym typeface="+mn-ea"/>
              </a:rPr>
              <a:t>)的大小来判别图像角点，并实现图像中角点特征的检测及提取；采用的角点检测模板是一种近似圆形的模板。</a:t>
            </a:r>
            <a:endParaRPr lang="en-US" altLang="zh-CN" sz="2600" dirty="0">
              <a:latin typeface="Times New Roman" panose="02020603050405020304" charset="0"/>
              <a:ea typeface="宋体" panose="02010600030101010101" pitchFamily="2" charset="-122"/>
              <a:sym typeface="+mn-ea"/>
            </a:endParaRPr>
          </a:p>
        </p:txBody>
      </p:sp>
      <p:pic>
        <p:nvPicPr>
          <p:cNvPr id="45059" name="图片 381958" descr="图7"/>
          <p:cNvPicPr>
            <a:picLocks noChangeAspect="1"/>
          </p:cNvPicPr>
          <p:nvPr/>
        </p:nvPicPr>
        <p:blipFill>
          <a:blip r:embed="rId4"/>
          <a:stretch>
            <a:fillRect/>
          </a:stretch>
        </p:blipFill>
        <p:spPr>
          <a:xfrm>
            <a:off x="2939733" y="4108450"/>
            <a:ext cx="2143125" cy="2162175"/>
          </a:xfrm>
          <a:prstGeom prst="rect">
            <a:avLst/>
          </a:prstGeom>
          <a:noFill/>
          <a:ln w="9525">
            <a:noFill/>
          </a:ln>
        </p:spPr>
      </p:pic>
      <p:pic>
        <p:nvPicPr>
          <p:cNvPr id="45060" name="图片 381959" descr="图7"/>
          <p:cNvPicPr>
            <a:picLocks noChangeAspect="1"/>
          </p:cNvPicPr>
          <p:nvPr/>
        </p:nvPicPr>
        <p:blipFill>
          <a:blip r:embed="rId5"/>
          <a:stretch>
            <a:fillRect/>
          </a:stretch>
        </p:blipFill>
        <p:spPr>
          <a:xfrm>
            <a:off x="6033770" y="4111625"/>
            <a:ext cx="2162175" cy="2143125"/>
          </a:xfrm>
          <a:prstGeom prst="rect">
            <a:avLst/>
          </a:prstGeom>
          <a:noFill/>
          <a:ln w="9525">
            <a:noFill/>
          </a:ln>
        </p:spPr>
      </p:pic>
      <p:sp>
        <p:nvSpPr>
          <p:cNvPr id="5" name="文本框 4"/>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 </a:t>
            </a:r>
            <a:endParaRPr lang="en-US" altLang="zh-CN" sz="2800" b="1" baseline="-25000">
              <a:solidFill>
                <a:srgbClr val="000099"/>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952719" y="7058025"/>
            <a:ext cx="6768465" cy="365760"/>
          </a:xfrm>
          <a:prstGeom prst="rect">
            <a:avLst/>
          </a:prstGeom>
          <a:noFill/>
        </p:spPr>
        <p:txBody>
          <a:bodyPr wrap="square" rtlCol="0" anchor="t">
            <a:spAutoFit/>
          </a:bodyPr>
          <a:lstStyle/>
          <a:p>
            <a:r>
              <a:rPr lang="zh-CN" altLang="en-US">
                <a:latin typeface="Times New Roman" panose="02020603050405020304" charset="0"/>
              </a:rPr>
              <a:t>https://users.fmrib.ox.ac.uk/~steve/susan/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46082" name="文本框 382980"/>
          <p:cNvSpPr txBox="1"/>
          <p:nvPr/>
        </p:nvSpPr>
        <p:spPr>
          <a:xfrm>
            <a:off x="971550" y="2381250"/>
            <a:ext cx="9438005" cy="4368800"/>
          </a:xfrm>
          <a:prstGeom prst="rect">
            <a:avLst/>
          </a:prstGeom>
          <a:noFill/>
          <a:ln w="9525">
            <a:noFill/>
          </a:ln>
        </p:spPr>
        <p:txBody>
          <a:bodyPr wrap="square" anchor="t">
            <a:spAutoFit/>
          </a:bodyPr>
          <a:lstStyle/>
          <a:p>
            <a:pPr lvl="0" indent="0" eaLnBrk="0" hangingPunct="0">
              <a:lnSpc>
                <a:spcPct val="135000"/>
              </a:lnSpc>
            </a:pPr>
            <a:r>
              <a:rPr lang="zh-CN" altLang="en-US" sz="2600" dirty="0">
                <a:latin typeface="Times New Roman" panose="02020603050405020304" charset="0"/>
                <a:ea typeface="宋体" panose="02010600030101010101" pitchFamily="2" charset="-122"/>
              </a:rPr>
              <a:t>模板在目标图像上移动时，图像中位于圆形模板(窗口)中心等待被检测的像素称为</a:t>
            </a:r>
            <a:r>
              <a:rPr lang="zh-CN" altLang="en-US" sz="2600" b="1" dirty="0">
                <a:solidFill>
                  <a:srgbClr val="FF0000"/>
                </a:solidFill>
                <a:latin typeface="Times New Roman" panose="02020603050405020304" charset="0"/>
                <a:ea typeface="宋体" panose="02010600030101010101" pitchFamily="2" charset="-122"/>
              </a:rPr>
              <a:t>核心点</a:t>
            </a:r>
            <a:r>
              <a:rPr lang="zh-CN" altLang="en-US" sz="2600" dirty="0">
                <a:latin typeface="Times New Roman" panose="02020603050405020304" charset="0"/>
                <a:ea typeface="宋体" panose="02010600030101010101" pitchFamily="2" charset="-122"/>
              </a:rPr>
              <a:t>。</a:t>
            </a:r>
            <a:r>
              <a:rPr lang="en-US" altLang="zh-CN" sz="2600" dirty="0">
                <a:latin typeface="Times New Roman" panose="02020603050405020304" charset="0"/>
                <a:ea typeface="宋体" panose="02010600030101010101" pitchFamily="2" charset="-122"/>
              </a:rPr>
              <a:t>(</a:t>
            </a:r>
            <a:r>
              <a:rPr lang="zh-CN" altLang="en-US" sz="2600" dirty="0">
                <a:latin typeface="Times New Roman" panose="02020603050405020304" charset="0"/>
                <a:ea typeface="宋体" panose="02010600030101010101" pitchFamily="2" charset="-122"/>
              </a:rPr>
              <a:t>在假设图像非纹理的情况下</a:t>
            </a:r>
            <a:r>
              <a:rPr lang="en-US" altLang="zh-CN" sz="2600" dirty="0">
                <a:latin typeface="Times New Roman" panose="02020603050405020304" charset="0"/>
                <a:ea typeface="宋体" panose="02010600030101010101" pitchFamily="2" charset="-122"/>
              </a:rPr>
              <a:t>)</a:t>
            </a:r>
            <a:r>
              <a:rPr lang="zh-CN" altLang="en-US" sz="2600" dirty="0">
                <a:latin typeface="Times New Roman" panose="02020603050405020304" charset="0"/>
                <a:ea typeface="宋体" panose="02010600030101010101" pitchFamily="2" charset="-122"/>
              </a:rPr>
              <a:t>核心点的邻域(图像中位于圆形模板下的除核心点像素以外的其它像素组成的区域)被划分为两个区域：</a:t>
            </a:r>
          </a:p>
          <a:p>
            <a:pPr lvl="1" indent="0" eaLnBrk="0" hangingPunct="0">
              <a:lnSpc>
                <a:spcPct val="135000"/>
              </a:lnSpc>
            </a:pPr>
            <a:r>
              <a:rPr lang="en-US" altLang="zh-CN" sz="2600" dirty="0">
                <a:latin typeface="Times New Roman" panose="02020603050405020304" charset="0"/>
                <a:ea typeface="宋体" panose="02010600030101010101" pitchFamily="2" charset="-122"/>
              </a:rPr>
              <a:t>1)</a:t>
            </a:r>
            <a:r>
              <a:rPr lang="zh-CN" altLang="en-US" sz="2600" dirty="0">
                <a:latin typeface="Times New Roman" panose="02020603050405020304" charset="0"/>
                <a:ea typeface="宋体" panose="02010600030101010101" pitchFamily="2" charset="-122"/>
              </a:rPr>
              <a:t>灰度值等于(或相似于)核心点灰度值的区域，称为核值相似区，</a:t>
            </a:r>
            <a:r>
              <a:rPr lang="zh-CN" altLang="en-US" sz="2600" b="1" dirty="0">
                <a:solidFill>
                  <a:srgbClr val="FF0000"/>
                </a:solidFill>
                <a:latin typeface="Times New Roman" panose="02020603050405020304" charset="0"/>
                <a:ea typeface="宋体" panose="02010600030101010101" pitchFamily="2" charset="-122"/>
              </a:rPr>
              <a:t>即</a:t>
            </a:r>
            <a:r>
              <a:rPr lang="en-US" altLang="zh-CN" sz="2600" b="1">
                <a:solidFill>
                  <a:srgbClr val="FF0000"/>
                </a:solidFill>
                <a:latin typeface="Times New Roman" panose="02020603050405020304" charset="0"/>
                <a:ea typeface="宋体" panose="02010600030101010101" pitchFamily="2" charset="-122"/>
              </a:rPr>
              <a:t>USAN；</a:t>
            </a:r>
            <a:endParaRPr lang="zh-CN" altLang="en-US" sz="2600" dirty="0">
              <a:latin typeface="Times New Roman" panose="02020603050405020304" charset="0"/>
              <a:ea typeface="宋体" panose="02010600030101010101" pitchFamily="2" charset="-122"/>
            </a:endParaRPr>
          </a:p>
          <a:p>
            <a:pPr lvl="1" indent="0" eaLnBrk="0" hangingPunct="0">
              <a:lnSpc>
                <a:spcPct val="135000"/>
              </a:lnSpc>
            </a:pPr>
            <a:r>
              <a:rPr lang="en-US" altLang="zh-CN" sz="2600" dirty="0">
                <a:latin typeface="Times New Roman" panose="02020603050405020304" charset="0"/>
                <a:ea typeface="宋体" panose="02010600030101010101" pitchFamily="2" charset="-122"/>
              </a:rPr>
              <a:t>2)</a:t>
            </a:r>
            <a:r>
              <a:rPr lang="zh-CN" altLang="en-US" sz="2600" dirty="0">
                <a:latin typeface="Times New Roman" panose="02020603050405020304" charset="0"/>
                <a:ea typeface="宋体" panose="02010600030101010101" pitchFamily="2" charset="-122"/>
              </a:rPr>
              <a:t>灰度值不相似于核心点灰度值的区域，就是那些与核心点像素灰度值相差比较明显的像素组成的区域，</a:t>
            </a:r>
            <a:r>
              <a:rPr lang="zh-CN" altLang="en-US" sz="2600" b="1" dirty="0">
                <a:solidFill>
                  <a:srgbClr val="FF0000"/>
                </a:solidFill>
                <a:latin typeface="Times New Roman" panose="02020603050405020304" charset="0"/>
                <a:ea typeface="宋体" panose="02010600030101010101" pitchFamily="2" charset="-122"/>
              </a:rPr>
              <a:t> 非</a:t>
            </a:r>
            <a:r>
              <a:rPr lang="zh-CN" altLang="en-US" sz="2600" b="1" dirty="0">
                <a:solidFill>
                  <a:srgbClr val="FF0000"/>
                </a:solidFill>
                <a:latin typeface="Times New Roman" panose="02020603050405020304" charset="0"/>
                <a:ea typeface="宋体" panose="02010600030101010101" pitchFamily="2" charset="-122"/>
                <a:sym typeface="+mn-ea"/>
              </a:rPr>
              <a:t>USAN。</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SUSAN算法的原理</a:t>
            </a:r>
            <a:r>
              <a:rPr lang="en-US" altLang="zh-CN" sz="2800" b="1" baseline="-25000">
                <a:solidFill>
                  <a:srgbClr val="000099"/>
                </a:solidFill>
                <a:latin typeface="Times New Roman" panose="02020603050405020304" charset="0"/>
                <a:ea typeface="宋体" panose="02010600030101010101" pitchFamily="2" charset="-122"/>
                <a:sym typeface="+mn-ea"/>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46082" name="文本框 382980"/>
          <p:cNvSpPr txBox="1"/>
          <p:nvPr/>
        </p:nvSpPr>
        <p:spPr>
          <a:xfrm>
            <a:off x="971550" y="2381250"/>
            <a:ext cx="9539605" cy="2935162"/>
          </a:xfrm>
          <a:prstGeom prst="rect">
            <a:avLst/>
          </a:prstGeom>
          <a:noFill/>
          <a:ln w="9525">
            <a:noFill/>
          </a:ln>
        </p:spPr>
        <p:txBody>
          <a:bodyPr wrap="square" anchor="t">
            <a:spAutoFit/>
          </a:bodyPr>
          <a:lstStyle/>
          <a:p>
            <a:pPr lvl="0" indent="0" eaLnBrk="0" hangingPunct="0">
              <a:lnSpc>
                <a:spcPct val="135000"/>
              </a:lnSpc>
            </a:pPr>
            <a:r>
              <a:rPr lang="zh-CN" altLang="en-US" sz="2800" dirty="0">
                <a:latin typeface="Times New Roman" panose="02020603050405020304" charset="0"/>
                <a:ea typeface="宋体" panose="02010600030101010101" pitchFamily="2" charset="-122"/>
              </a:rPr>
              <a:t>如何划分？</a:t>
            </a:r>
          </a:p>
          <a:p>
            <a:pPr lvl="0" indent="0" eaLnBrk="0" hangingPunct="0">
              <a:lnSpc>
                <a:spcPct val="135000"/>
              </a:lnSpc>
            </a:pPr>
            <a:r>
              <a:rPr lang="zh-CN" altLang="en-US" sz="2800" dirty="0">
                <a:latin typeface="Times New Roman" panose="02020603050405020304" charset="0"/>
                <a:ea typeface="宋体" panose="02010600030101010101" pitchFamily="2" charset="-122"/>
              </a:rPr>
              <a:t>        设 </a:t>
            </a:r>
            <a:r>
              <a:rPr lang="zh-CN" altLang="en-US" sz="2800" i="1" dirty="0">
                <a:latin typeface="Times New Roman" panose="02020603050405020304" charset="0"/>
                <a:ea typeface="宋体" panose="02010600030101010101" pitchFamily="2" charset="-122"/>
              </a:rPr>
              <a:t>t </a:t>
            </a:r>
            <a:r>
              <a:rPr lang="zh-CN" altLang="en-US" sz="2800" dirty="0">
                <a:latin typeface="Times New Roman" panose="02020603050405020304" charset="0"/>
                <a:ea typeface="宋体" panose="02010600030101010101" pitchFamily="2" charset="-122"/>
              </a:rPr>
              <a:t>为几何灰度</a:t>
            </a:r>
            <a:r>
              <a:rPr lang="zh-CN" altLang="en-US" sz="2800" dirty="0">
                <a:latin typeface="Times New Roman" panose="02020603050405020304" charset="0"/>
                <a:ea typeface="宋体" panose="02010600030101010101" pitchFamily="2" charset="-122"/>
                <a:sym typeface="+mn-ea"/>
              </a:rPr>
              <a:t>阈值</a:t>
            </a:r>
            <a:r>
              <a:rPr lang="zh-CN" altLang="en-US" sz="2800" dirty="0">
                <a:latin typeface="Times New Roman" panose="02020603050405020304" charset="0"/>
                <a:ea typeface="宋体" panose="02010600030101010101" pitchFamily="2" charset="-122"/>
              </a:rPr>
              <a:t>，当某一像素点的灰度值与模板核心像素点灰度的差值小于</a:t>
            </a:r>
            <a:r>
              <a:rPr lang="zh-CN" altLang="en-US" sz="2800" i="1" dirty="0">
                <a:latin typeface="Times New Roman" panose="02020603050405020304" charset="0"/>
                <a:ea typeface="宋体" panose="02010600030101010101" pitchFamily="2" charset="-122"/>
              </a:rPr>
              <a:t>t</a:t>
            </a:r>
            <a:r>
              <a:rPr lang="zh-CN" altLang="en-US" sz="2800" dirty="0">
                <a:latin typeface="Times New Roman" panose="02020603050405020304" charset="0"/>
                <a:ea typeface="宋体" panose="02010600030101010101" pitchFamily="2" charset="-122"/>
              </a:rPr>
              <a:t> 时，就认为该点与核心点具有相同(或相近)的灰度值，由满足该条件的所有像素点组成的区域称为USAN区域。 </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SUSAN算法的原理</a:t>
            </a:r>
            <a:r>
              <a:rPr lang="en-US" altLang="zh-CN" sz="2800" b="1" baseline="-25000">
                <a:solidFill>
                  <a:srgbClr val="000099"/>
                </a:solidFill>
                <a:latin typeface="Times New Roman" panose="02020603050405020304" charset="0"/>
                <a:ea typeface="宋体" panose="02010600030101010101" pitchFamily="2" charset="-122"/>
                <a:sym typeface="+mn-ea"/>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48130" name="文本框 385028"/>
          <p:cNvSpPr txBox="1"/>
          <p:nvPr/>
        </p:nvSpPr>
        <p:spPr>
          <a:xfrm>
            <a:off x="904240" y="2270760"/>
            <a:ext cx="9713595" cy="2764790"/>
          </a:xfrm>
          <a:prstGeom prst="rect">
            <a:avLst/>
          </a:prstGeom>
          <a:noFill/>
          <a:ln w="9525">
            <a:noFill/>
          </a:ln>
        </p:spPr>
        <p:txBody>
          <a:bodyPr wrap="square" anchor="t">
            <a:spAutoFit/>
          </a:bodyPr>
          <a:lstStyle/>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由USAN区域的定义可以知道，USAN区域包含了图像的局部结构信息，其大小反映了图像局部特征的强度，当模板在图像上移动时，USAN区域大体可以分为：当模板完全处于图像的背景(如图的白色区域)或目标(如图的灰色区域)中时，USAN区域最大，大小为模板大小，如图的位置</a:t>
            </a:r>
            <a:r>
              <a:rPr lang="en-US" altLang="zh-CN" sz="2600" i="1" dirty="0">
                <a:latin typeface="Times New Roman" panose="02020603050405020304" charset="0"/>
                <a:ea typeface="宋体" panose="02010600030101010101" pitchFamily="2" charset="-122"/>
                <a:sym typeface="+mn-ea"/>
              </a:rPr>
              <a:t>a</a:t>
            </a:r>
            <a:r>
              <a:rPr lang="en-US" altLang="zh-CN" sz="2600" dirty="0">
                <a:latin typeface="Times New Roman" panose="02020603050405020304" charset="0"/>
                <a:ea typeface="宋体" panose="02010600030101010101" pitchFamily="2" charset="-122"/>
                <a:sym typeface="+mn-ea"/>
              </a:rPr>
              <a:t>。 </a:t>
            </a:r>
          </a:p>
        </p:txBody>
      </p:sp>
      <p:grpSp>
        <p:nvGrpSpPr>
          <p:cNvPr id="48131" name="组合 385029"/>
          <p:cNvGrpSpPr/>
          <p:nvPr/>
        </p:nvGrpSpPr>
        <p:grpSpPr>
          <a:xfrm>
            <a:off x="3018790" y="5113020"/>
            <a:ext cx="5603875" cy="2442210"/>
            <a:chOff x="3057" y="2357"/>
            <a:chExt cx="5580" cy="2496"/>
          </a:xfrm>
        </p:grpSpPr>
        <p:grpSp>
          <p:nvGrpSpPr>
            <p:cNvPr id="48132" name="组合 385030"/>
            <p:cNvGrpSpPr/>
            <p:nvPr/>
          </p:nvGrpSpPr>
          <p:grpSpPr>
            <a:xfrm>
              <a:off x="3057" y="2357"/>
              <a:ext cx="5580" cy="2496"/>
              <a:chOff x="3012" y="11840"/>
              <a:chExt cx="5580" cy="2496"/>
            </a:xfrm>
          </p:grpSpPr>
          <p:sp>
            <p:nvSpPr>
              <p:cNvPr id="48133" name="矩形 385031"/>
              <p:cNvSpPr/>
              <p:nvPr/>
            </p:nvSpPr>
            <p:spPr>
              <a:xfrm>
                <a:off x="3012" y="11840"/>
                <a:ext cx="5580" cy="2496"/>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34" name="组合 385032"/>
              <p:cNvGrpSpPr/>
              <p:nvPr/>
            </p:nvGrpSpPr>
            <p:grpSpPr>
              <a:xfrm>
                <a:off x="6492" y="12026"/>
                <a:ext cx="624" cy="624"/>
                <a:chOff x="4497" y="12338"/>
                <a:chExt cx="624" cy="624"/>
              </a:xfrm>
            </p:grpSpPr>
            <p:sp>
              <p:nvSpPr>
                <p:cNvPr id="48135" name="椭圆 385033"/>
                <p:cNvSpPr/>
                <p:nvPr/>
              </p:nvSpPr>
              <p:spPr>
                <a:xfrm>
                  <a:off x="4497" y="12338"/>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36" name="组合 385034"/>
                <p:cNvGrpSpPr/>
                <p:nvPr/>
              </p:nvGrpSpPr>
              <p:grpSpPr>
                <a:xfrm>
                  <a:off x="4677" y="12524"/>
                  <a:ext cx="255" cy="255"/>
                  <a:chOff x="5397" y="12524"/>
                  <a:chExt cx="255" cy="255"/>
                </a:xfrm>
              </p:grpSpPr>
              <p:sp>
                <p:nvSpPr>
                  <p:cNvPr id="48137" name="直接连接符 385035"/>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38" name="直接连接符 385036"/>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sp>
            <p:nvSpPr>
              <p:cNvPr id="48139" name="文本框 385037"/>
              <p:cNvSpPr txBox="1"/>
              <p:nvPr/>
            </p:nvSpPr>
            <p:spPr>
              <a:xfrm>
                <a:off x="4955" y="11861"/>
                <a:ext cx="1261" cy="468"/>
              </a:xfrm>
              <a:prstGeom prst="rect">
                <a:avLst/>
              </a:prstGeom>
              <a:solidFill>
                <a:srgbClr val="FFFFFF"/>
              </a:solidFill>
              <a:ln w="9525">
                <a:noFill/>
              </a:ln>
            </p:spPr>
            <p:txBody>
              <a:bodyPr anchor="t"/>
              <a:lstStyle/>
              <a:p>
                <a:pPr lvl="0" indent="0" algn="just">
                  <a:lnSpc>
                    <a:spcPct val="96000"/>
                  </a:lnSpc>
                </a:pPr>
                <a:r>
                  <a:rPr lang="zh-CN" altLang="en-US" sz="1400" b="1" dirty="0">
                    <a:solidFill>
                      <a:srgbClr val="000099"/>
                    </a:solidFill>
                    <a:latin typeface="Times New Roman" panose="02020603050405020304" charset="0"/>
                    <a:ea typeface="宋体" panose="02010600030101010101" pitchFamily="2" charset="-122"/>
                  </a:rPr>
                  <a:t>模板核心点</a:t>
                </a:r>
              </a:p>
            </p:txBody>
          </p:sp>
          <p:sp>
            <p:nvSpPr>
              <p:cNvPr id="48140" name="直接连接符 385038"/>
              <p:cNvSpPr/>
              <p:nvPr/>
            </p:nvSpPr>
            <p:spPr>
              <a:xfrm>
                <a:off x="6252" y="12056"/>
                <a:ext cx="540" cy="252"/>
              </a:xfrm>
              <a:prstGeom prst="line">
                <a:avLst/>
              </a:prstGeom>
              <a:ln w="9525" cap="flat" cmpd="sng">
                <a:solidFill>
                  <a:srgbClr val="000000"/>
                </a:solidFill>
                <a:prstDash val="solid"/>
                <a:round/>
                <a:headEnd type="none" w="med" len="med"/>
                <a:tailEnd type="stealth" w="med" len="lg"/>
              </a:ln>
            </p:spPr>
          </p:sp>
          <p:grpSp>
            <p:nvGrpSpPr>
              <p:cNvPr id="48141" name="组合 385039"/>
              <p:cNvGrpSpPr/>
              <p:nvPr/>
            </p:nvGrpSpPr>
            <p:grpSpPr>
              <a:xfrm>
                <a:off x="3402" y="12791"/>
                <a:ext cx="624" cy="624"/>
                <a:chOff x="4497" y="12338"/>
                <a:chExt cx="624" cy="624"/>
              </a:xfrm>
            </p:grpSpPr>
            <p:sp>
              <p:nvSpPr>
                <p:cNvPr id="48142" name="椭圆 385040"/>
                <p:cNvSpPr/>
                <p:nvPr/>
              </p:nvSpPr>
              <p:spPr>
                <a:xfrm>
                  <a:off x="4497" y="12338"/>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43" name="组合 385041"/>
                <p:cNvGrpSpPr/>
                <p:nvPr/>
              </p:nvGrpSpPr>
              <p:grpSpPr>
                <a:xfrm>
                  <a:off x="4677" y="12524"/>
                  <a:ext cx="255" cy="255"/>
                  <a:chOff x="5397" y="12524"/>
                  <a:chExt cx="255" cy="255"/>
                </a:xfrm>
              </p:grpSpPr>
              <p:sp>
                <p:nvSpPr>
                  <p:cNvPr id="48144" name="直接连接符 385042"/>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45" name="直接连接符 385043"/>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grpSp>
            <p:nvGrpSpPr>
              <p:cNvPr id="48146" name="组合 385044"/>
              <p:cNvGrpSpPr/>
              <p:nvPr/>
            </p:nvGrpSpPr>
            <p:grpSpPr>
              <a:xfrm>
                <a:off x="6168" y="12992"/>
                <a:ext cx="624" cy="624"/>
                <a:chOff x="6033" y="12932"/>
                <a:chExt cx="624" cy="624"/>
              </a:xfrm>
            </p:grpSpPr>
            <p:sp>
              <p:nvSpPr>
                <p:cNvPr id="48147" name="椭圆 385045"/>
                <p:cNvSpPr/>
                <p:nvPr/>
              </p:nvSpPr>
              <p:spPr>
                <a:xfrm>
                  <a:off x="6033" y="12932"/>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48" name="组合 385046"/>
                <p:cNvGrpSpPr/>
                <p:nvPr/>
              </p:nvGrpSpPr>
              <p:grpSpPr>
                <a:xfrm>
                  <a:off x="6213" y="13118"/>
                  <a:ext cx="255" cy="255"/>
                  <a:chOff x="5397" y="12524"/>
                  <a:chExt cx="255" cy="255"/>
                </a:xfrm>
              </p:grpSpPr>
              <p:sp>
                <p:nvSpPr>
                  <p:cNvPr id="48149" name="直接连接符 385047"/>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50" name="直接连接符 385048"/>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grpSp>
            <p:nvGrpSpPr>
              <p:cNvPr id="48151" name="组合 385049"/>
              <p:cNvGrpSpPr/>
              <p:nvPr/>
            </p:nvGrpSpPr>
            <p:grpSpPr>
              <a:xfrm>
                <a:off x="7383" y="12932"/>
                <a:ext cx="624" cy="624"/>
                <a:chOff x="4497" y="12338"/>
                <a:chExt cx="624" cy="624"/>
              </a:xfrm>
            </p:grpSpPr>
            <p:sp>
              <p:nvSpPr>
                <p:cNvPr id="48152" name="椭圆 385050"/>
                <p:cNvSpPr/>
                <p:nvPr/>
              </p:nvSpPr>
              <p:spPr>
                <a:xfrm>
                  <a:off x="4497" y="12338"/>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53" name="组合 385051"/>
                <p:cNvGrpSpPr/>
                <p:nvPr/>
              </p:nvGrpSpPr>
              <p:grpSpPr>
                <a:xfrm>
                  <a:off x="4677" y="12524"/>
                  <a:ext cx="255" cy="255"/>
                  <a:chOff x="5397" y="12524"/>
                  <a:chExt cx="255" cy="255"/>
                </a:xfrm>
              </p:grpSpPr>
              <p:sp>
                <p:nvSpPr>
                  <p:cNvPr id="48154" name="直接连接符 385052"/>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55" name="直接连接符 385053"/>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grpSp>
            <p:nvGrpSpPr>
              <p:cNvPr id="48156" name="组合 385054"/>
              <p:cNvGrpSpPr/>
              <p:nvPr/>
            </p:nvGrpSpPr>
            <p:grpSpPr>
              <a:xfrm>
                <a:off x="4728" y="12791"/>
                <a:ext cx="624" cy="624"/>
                <a:chOff x="4593" y="12791"/>
                <a:chExt cx="624" cy="624"/>
              </a:xfrm>
            </p:grpSpPr>
            <p:sp>
              <p:nvSpPr>
                <p:cNvPr id="48157" name="椭圆 385055"/>
                <p:cNvSpPr/>
                <p:nvPr/>
              </p:nvSpPr>
              <p:spPr>
                <a:xfrm>
                  <a:off x="4593" y="12791"/>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58" name="组合 385056"/>
                <p:cNvGrpSpPr/>
                <p:nvPr/>
              </p:nvGrpSpPr>
              <p:grpSpPr>
                <a:xfrm>
                  <a:off x="4773" y="12977"/>
                  <a:ext cx="255" cy="255"/>
                  <a:chOff x="5397" y="12524"/>
                  <a:chExt cx="255" cy="255"/>
                </a:xfrm>
              </p:grpSpPr>
              <p:sp>
                <p:nvSpPr>
                  <p:cNvPr id="48159" name="直接连接符 385057"/>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60" name="直接连接符 385058"/>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sp>
            <p:nvSpPr>
              <p:cNvPr id="48161" name="文本框 385059"/>
              <p:cNvSpPr txBox="1"/>
              <p:nvPr/>
            </p:nvSpPr>
            <p:spPr>
              <a:xfrm>
                <a:off x="7227" y="12002"/>
                <a:ext cx="285" cy="462"/>
              </a:xfrm>
              <a:prstGeom prst="rect">
                <a:avLst/>
              </a:prstGeom>
              <a:solidFill>
                <a:srgbClr val="FFFFFF"/>
              </a:solid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a</a:t>
                </a:r>
              </a:p>
            </p:txBody>
          </p:sp>
          <p:sp>
            <p:nvSpPr>
              <p:cNvPr id="48162" name="文本框 385060"/>
              <p:cNvSpPr txBox="1"/>
              <p:nvPr/>
            </p:nvSpPr>
            <p:spPr>
              <a:xfrm>
                <a:off x="3012" y="12857"/>
                <a:ext cx="285" cy="462"/>
              </a:xfrm>
              <a:prstGeom prst="rect">
                <a:avLst/>
              </a:prstGeom>
              <a:no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b</a:t>
                </a:r>
              </a:p>
            </p:txBody>
          </p:sp>
          <p:sp>
            <p:nvSpPr>
              <p:cNvPr id="48163" name="文本框 385061"/>
              <p:cNvSpPr txBox="1"/>
              <p:nvPr/>
            </p:nvSpPr>
            <p:spPr>
              <a:xfrm>
                <a:off x="4362" y="12719"/>
                <a:ext cx="285" cy="462"/>
              </a:xfrm>
              <a:prstGeom prst="rect">
                <a:avLst/>
              </a:prstGeom>
              <a:solidFill>
                <a:srgbClr val="FFFFFF"/>
              </a:solid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c</a:t>
                </a:r>
              </a:p>
            </p:txBody>
          </p:sp>
          <p:sp>
            <p:nvSpPr>
              <p:cNvPr id="48164" name="文本框 385062"/>
              <p:cNvSpPr txBox="1"/>
              <p:nvPr/>
            </p:nvSpPr>
            <p:spPr>
              <a:xfrm>
                <a:off x="5847" y="12740"/>
                <a:ext cx="285" cy="462"/>
              </a:xfrm>
              <a:prstGeom prst="rect">
                <a:avLst/>
              </a:prstGeom>
              <a:solidFill>
                <a:srgbClr val="FFFFFF"/>
              </a:solid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d</a:t>
                </a:r>
              </a:p>
            </p:txBody>
          </p:sp>
          <p:sp>
            <p:nvSpPr>
              <p:cNvPr id="48165" name="文本框 385063"/>
              <p:cNvSpPr txBox="1"/>
              <p:nvPr/>
            </p:nvSpPr>
            <p:spPr>
              <a:xfrm>
                <a:off x="8007" y="12800"/>
                <a:ext cx="285" cy="462"/>
              </a:xfrm>
              <a:prstGeom prst="rect">
                <a:avLst/>
              </a:prstGeom>
              <a:no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e</a:t>
                </a:r>
              </a:p>
            </p:txBody>
          </p:sp>
          <p:sp>
            <p:nvSpPr>
              <p:cNvPr id="48166" name="文本框 385064"/>
              <p:cNvSpPr txBox="1"/>
              <p:nvPr/>
            </p:nvSpPr>
            <p:spPr>
              <a:xfrm>
                <a:off x="3732" y="13118"/>
                <a:ext cx="4140" cy="1092"/>
              </a:xfrm>
              <a:prstGeom prst="rect">
                <a:avLst/>
              </a:prstGeom>
              <a:solidFill>
                <a:srgbClr val="969696">
                  <a:alpha val="61000"/>
                </a:srgbClr>
              </a:solidFill>
              <a:ln w="9525" cap="flat" cmpd="sng">
                <a:solidFill>
                  <a:srgbClr val="969696"/>
                </a:solidFill>
                <a:prstDash val="solid"/>
                <a:miter/>
                <a:headEnd type="none" w="med" len="med"/>
                <a:tailEnd type="none" w="med" len="med"/>
              </a:ln>
            </p:spPr>
            <p:txBody>
              <a:bodyPr anchor="t"/>
              <a:lstStyle/>
              <a:p>
                <a:pPr lvl="0" indent="0"/>
                <a:endParaRPr lang="zh-CN" altLang="en-US" sz="2000" dirty="0">
                  <a:latin typeface="Tahoma" panose="020B0604030504040204" pitchFamily="34" charset="0"/>
                  <a:ea typeface="宋体" panose="02010600030101010101" pitchFamily="2" charset="-122"/>
                </a:endParaRPr>
              </a:p>
            </p:txBody>
          </p:sp>
        </p:grpSp>
        <p:sp>
          <p:nvSpPr>
            <p:cNvPr id="48167" name="直接连接符 385065"/>
            <p:cNvSpPr/>
            <p:nvPr/>
          </p:nvSpPr>
          <p:spPr>
            <a:xfrm>
              <a:off x="5883" y="2978"/>
              <a:ext cx="680" cy="0"/>
            </a:xfrm>
            <a:prstGeom prst="line">
              <a:avLst/>
            </a:prstGeom>
            <a:ln w="9525" cap="flat" cmpd="sng">
              <a:solidFill>
                <a:srgbClr val="000000"/>
              </a:solidFill>
              <a:prstDash val="solid"/>
              <a:round/>
              <a:headEnd type="none" w="med" len="med"/>
              <a:tailEnd type="stealth" w="med" len="lg"/>
            </a:ln>
          </p:spPr>
        </p:sp>
        <p:sp>
          <p:nvSpPr>
            <p:cNvPr id="48168" name="文本框 385066"/>
            <p:cNvSpPr txBox="1"/>
            <p:nvPr/>
          </p:nvSpPr>
          <p:spPr>
            <a:xfrm>
              <a:off x="5001" y="2741"/>
              <a:ext cx="1380" cy="468"/>
            </a:xfrm>
            <a:prstGeom prst="rect">
              <a:avLst/>
            </a:prstGeom>
            <a:noFill/>
            <a:ln w="9525">
              <a:noFill/>
            </a:ln>
          </p:spPr>
          <p:txBody>
            <a:bodyPr anchor="t"/>
            <a:lstStyle/>
            <a:p>
              <a:pPr lvl="0" indent="0" algn="just"/>
              <a:r>
                <a:rPr lang="zh-CN" altLang="en-US" sz="1400" b="1" dirty="0">
                  <a:solidFill>
                    <a:srgbClr val="000099"/>
                  </a:solidFill>
                  <a:latin typeface="Times New Roman" panose="02020603050405020304" charset="0"/>
                  <a:ea typeface="宋体" panose="02010600030101010101" pitchFamily="2" charset="-122"/>
                </a:rPr>
                <a:t>圆形窗口</a:t>
              </a:r>
            </a:p>
          </p:txBody>
        </p:sp>
      </p:gr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SUSAN算法的原理</a:t>
            </a:r>
            <a:r>
              <a:rPr lang="en-US" altLang="zh-CN" sz="2800" b="1" baseline="-25000">
                <a:solidFill>
                  <a:srgbClr val="000099"/>
                </a:solidFill>
                <a:latin typeface="Times New Roman" panose="02020603050405020304" charset="0"/>
                <a:ea typeface="宋体" panose="02010600030101010101" pitchFamily="2" charset="-122"/>
                <a:sym typeface="+mn-ea"/>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354307"/>
          <p:cNvSpPr txBox="1"/>
          <p:nvPr/>
        </p:nvSpPr>
        <p:spPr>
          <a:xfrm>
            <a:off x="415092" y="63024"/>
            <a:ext cx="9885975" cy="1303020"/>
          </a:xfrm>
          <a:prstGeom prst="rect">
            <a:avLst/>
          </a:prstGeom>
          <a:solidFill>
            <a:schemeClr val="bg1"/>
          </a:solidFill>
          <a:ln w="9525" cap="flat" cmpd="sng">
            <a:solidFill>
              <a:schemeClr val="bg1"/>
            </a:solidFill>
            <a:prstDash val="solid"/>
            <a:miter/>
            <a:headEnd type="none" w="med" len="med"/>
            <a:tailEnd type="none" w="med" len="med"/>
          </a:ln>
        </p:spPr>
        <p:txBody>
          <a:bodyPr anchor="t">
            <a:spAutoFit/>
          </a:bodyPr>
          <a:lstStyle/>
          <a:p>
            <a:pPr lvl="0" indent="0">
              <a:spcBef>
                <a:spcPct val="50000"/>
              </a:spcBef>
            </a:pPr>
            <a:endParaRPr lang="zh-CN" altLang="en-US" sz="1985" dirty="0">
              <a:latin typeface="Tahoma" panose="020B0604030504040204" pitchFamily="34" charset="0"/>
              <a:ea typeface="宋体" panose="02010600030101010101" pitchFamily="2" charset="-122"/>
            </a:endParaRPr>
          </a:p>
          <a:p>
            <a:pPr lvl="0" indent="0">
              <a:spcBef>
                <a:spcPct val="50000"/>
              </a:spcBef>
            </a:pPr>
            <a:endParaRPr lang="zh-CN" altLang="en-US" sz="1985" dirty="0">
              <a:latin typeface="Tahoma" panose="020B0604030504040204" pitchFamily="34" charset="0"/>
              <a:ea typeface="宋体" panose="02010600030101010101" pitchFamily="2" charset="-122"/>
            </a:endParaRPr>
          </a:p>
          <a:p>
            <a:pPr lvl="0" indent="0">
              <a:spcBef>
                <a:spcPct val="50000"/>
              </a:spcBef>
            </a:pPr>
            <a:endParaRPr lang="zh-CN" altLang="en-US" sz="1985" dirty="0">
              <a:latin typeface="Tahoma" panose="020B0604030504040204" pitchFamily="34" charset="0"/>
              <a:ea typeface="宋体" panose="02010600030101010101" pitchFamily="2" charset="-122"/>
            </a:endParaRPr>
          </a:p>
        </p:txBody>
      </p:sp>
      <p:sp>
        <p:nvSpPr>
          <p:cNvPr id="354309" name="矩形 354308"/>
          <p:cNvSpPr/>
          <p:nvPr/>
        </p:nvSpPr>
        <p:spPr>
          <a:xfrm>
            <a:off x="988695" y="1676400"/>
            <a:ext cx="9507220" cy="4919345"/>
          </a:xfrm>
          <a:prstGeom prst="rect">
            <a:avLst/>
          </a:prstGeom>
          <a:noFill/>
          <a:ln w="9525" cap="flat" cmpd="sng">
            <a:noFill/>
            <a:prstDash val="solid"/>
            <a:miter/>
            <a:headEnd type="none" w="med" len="med"/>
            <a:tailEnd type="none" w="med" len="med"/>
          </a:ln>
        </p:spPr>
        <p:txBody>
          <a:bodyPr anchor="t"/>
          <a:lstStyle/>
          <a:p>
            <a:pPr marL="342900" lvl="0" indent="-342900">
              <a:lnSpc>
                <a:spcPct val="150000"/>
              </a:lnSpc>
              <a:spcBef>
                <a:spcPct val="70000"/>
              </a:spcBef>
              <a:buClr>
                <a:schemeClr val="folHlink"/>
              </a:buClr>
              <a:buSzPct val="60000"/>
              <a:buFont typeface="Wingdings" panose="05000000000000000000" pitchFamily="2" charset="2"/>
              <a:buNone/>
            </a:pPr>
            <a:r>
              <a:rPr lang="en-US" altLang="zh-CN" sz="3200" b="1" dirty="0">
                <a:solidFill>
                  <a:srgbClr val="FF000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rPr>
              <a:t>ROI:</a:t>
            </a:r>
            <a:r>
              <a:rPr lang="zh-CN" altLang="en-US" sz="2800" b="1" dirty="0">
                <a:solidFill>
                  <a:schemeClr val="tx1"/>
                </a:solidFill>
                <a:latin typeface="Times New Roman" panose="02020603050405020304" charset="0"/>
                <a:ea typeface="宋体" panose="02010600030101010101" pitchFamily="2" charset="-122"/>
              </a:rPr>
              <a:t>图像研究和应用中，往往会对图像中某些部分感兴趣，这些部分一般称为目标或前景，而其它部分称为背景。</a:t>
            </a:r>
          </a:p>
          <a:p>
            <a:pPr marL="342900" lvl="0" indent="-342900">
              <a:lnSpc>
                <a:spcPct val="150000"/>
              </a:lnSpc>
              <a:buClr>
                <a:schemeClr val="folHlink"/>
              </a:buClr>
              <a:buSzPct val="60000"/>
              <a:buFont typeface="Wingdings" panose="05000000000000000000" pitchFamily="2" charset="2"/>
              <a:buNone/>
            </a:pPr>
            <a:r>
              <a:rPr lang="zh-CN" altLang="en-US" sz="3200" b="1" dirty="0">
                <a:solidFill>
                  <a:srgbClr val="FF000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rPr>
              <a:t>分割</a:t>
            </a:r>
            <a:r>
              <a:rPr lang="en-US" altLang="zh-CN" sz="3200" b="1" dirty="0">
                <a:solidFill>
                  <a:srgbClr val="FF000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rPr>
              <a:t>:</a:t>
            </a:r>
            <a:r>
              <a:rPr lang="zh-CN" altLang="en-US" sz="2800" b="1" dirty="0">
                <a:solidFill>
                  <a:schemeClr val="tx1"/>
                </a:solidFill>
                <a:latin typeface="Times New Roman" panose="02020603050405020304" charset="0"/>
                <a:ea typeface="宋体" panose="02010600030101010101" pitchFamily="2" charset="-122"/>
              </a:rPr>
              <a:t>一般对应于图像中特定的、具有独特性质的区域。为了识别和分析目标，常常需要将与目标有关的区域分离出来，以便于目标特征提取或测量等。</a:t>
            </a:r>
            <a:r>
              <a:rPr lang="zh-CN" altLang="en-US" sz="2800" dirty="0">
                <a:solidFill>
                  <a:schemeClr val="tx1"/>
                </a:solidFill>
                <a:latin typeface="Times New Roman" panose="02020603050405020304" charset="0"/>
                <a:ea typeface="宋体" panose="02010600030101010101" pitchFamily="2" charset="-122"/>
              </a:rPr>
              <a:t> </a:t>
            </a:r>
          </a:p>
        </p:txBody>
      </p:sp>
      <p:sp>
        <p:nvSpPr>
          <p:cNvPr id="8" name="文本框 7"/>
          <p:cNvSpPr txBox="1"/>
          <p:nvPr/>
        </p:nvSpPr>
        <p:spPr>
          <a:xfrm>
            <a:off x="904240" y="1120775"/>
            <a:ext cx="4707890" cy="579120"/>
          </a:xfrm>
          <a:prstGeom prst="rect">
            <a:avLst/>
          </a:prstGeom>
          <a:noFill/>
        </p:spPr>
        <p:txBody>
          <a:bodyPr wrap="square" rtlCol="0">
            <a:spAutoFit/>
          </a:bodyPr>
          <a:lstStyle/>
          <a:p>
            <a:pPr algn="l"/>
            <a:r>
              <a:rPr sz="3200" b="1" spc="-5" dirty="0">
                <a:solidFill>
                  <a:schemeClr val="tx1"/>
                </a:solidFill>
                <a:latin typeface="Times New Roman" panose="02020603050405020304" charset="0"/>
                <a:ea typeface="宋体" panose="02010600030101010101" pitchFamily="2" charset="-122"/>
                <a:cs typeface="新宋体" panose="02010609030101010101" charset="-122"/>
                <a:sym typeface="+mn-ea"/>
              </a:rPr>
              <a:t>概述</a:t>
            </a:r>
            <a:endParaRPr lang="zh-CN" altLang="en-US" sz="3200" b="1" spc="-5" dirty="0">
              <a:solidFill>
                <a:schemeClr val="tx1"/>
              </a:solidFill>
              <a:latin typeface="Times New Roman" panose="02020603050405020304" charset="0"/>
              <a:ea typeface="宋体" panose="02010600030101010101" pitchFamily="2" charset="-122"/>
              <a:cs typeface="新宋体" panose="02010609030101010101" charset="-122"/>
              <a:sym typeface="+mn-ea"/>
            </a:endParaRPr>
          </a:p>
        </p:txBody>
      </p:sp>
      <p:grpSp>
        <p:nvGrpSpPr>
          <p:cNvPr id="7" name="组合 6"/>
          <p:cNvGrpSpPr>
            <a:grpSpLocks noChangeAspect="1"/>
          </p:cNvGrpSpPr>
          <p:nvPr/>
        </p:nvGrpSpPr>
        <p:grpSpPr>
          <a:xfrm>
            <a:off x="-2540" y="-5715"/>
            <a:ext cx="4716780" cy="7573010"/>
            <a:chOff x="-4" y="-9"/>
            <a:chExt cx="7428" cy="11926"/>
          </a:xfrm>
        </p:grpSpPr>
        <p:sp>
          <p:nvSpPr>
            <p:cNvPr id="9"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0"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3" name="object 5"/>
          <p:cNvSpPr txBox="1">
            <a:spLocks noGrp="1" noChangeAspect="1"/>
          </p:cNvSpPr>
          <p:nvPr/>
        </p:nvSpPr>
        <p:spPr>
          <a:xfrm>
            <a:off x="904240" y="75883"/>
            <a:ext cx="6850380" cy="84645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4309">
                                            <p:txEl>
                                              <p:charRg st="1" end="62"/>
                                            </p:txEl>
                                          </p:spTgt>
                                        </p:tgtEl>
                                        <p:attrNameLst>
                                          <p:attrName>style.visibility</p:attrName>
                                        </p:attrNameLst>
                                      </p:cBhvr>
                                      <p:to>
                                        <p:strVal val="visible"/>
                                      </p:to>
                                    </p:set>
                                    <p:animEffect transition="in" filter="wipe(up)">
                                      <p:cBhvr>
                                        <p:cTn id="7" dur="500"/>
                                        <p:tgtEl>
                                          <p:spTgt spid="354309">
                                            <p:txEl>
                                              <p:charRg st="1" end="6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54309">
                                            <p:txEl>
                                              <p:charRg st="62" end="122"/>
                                            </p:txEl>
                                          </p:spTgt>
                                        </p:tgtEl>
                                        <p:attrNameLst>
                                          <p:attrName>style.visibility</p:attrName>
                                        </p:attrNameLst>
                                      </p:cBhvr>
                                      <p:to>
                                        <p:strVal val="visible"/>
                                      </p:to>
                                    </p:set>
                                    <p:animEffect transition="in" filter="wipe(up)">
                                      <p:cBhvr>
                                        <p:cTn id="11" dur="500"/>
                                        <p:tgtEl>
                                          <p:spTgt spid="354309">
                                            <p:txEl>
                                              <p:charRg st="62"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SUSAN算法的原理</a:t>
            </a:r>
            <a:r>
              <a:rPr lang="en-US" altLang="zh-CN" sz="2800" b="1" baseline="-25000">
                <a:solidFill>
                  <a:srgbClr val="000099"/>
                </a:solidFill>
                <a:latin typeface="Times New Roman" panose="02020603050405020304" charset="0"/>
                <a:ea typeface="宋体" panose="02010600030101010101" pitchFamily="2" charset="-122"/>
                <a:sym typeface="+mn-ea"/>
              </a:rPr>
              <a:t> </a:t>
            </a:r>
          </a:p>
        </p:txBody>
      </p:sp>
      <p:sp>
        <p:nvSpPr>
          <p:cNvPr id="48130" name="文本框 385028"/>
          <p:cNvSpPr txBox="1"/>
          <p:nvPr/>
        </p:nvSpPr>
        <p:spPr>
          <a:xfrm>
            <a:off x="904240" y="2270760"/>
            <a:ext cx="9713595" cy="2230120"/>
          </a:xfrm>
          <a:prstGeom prst="rect">
            <a:avLst/>
          </a:prstGeom>
          <a:noFill/>
          <a:ln w="9525">
            <a:noFill/>
          </a:ln>
        </p:spPr>
        <p:txBody>
          <a:bodyPr wrap="square" anchor="t">
            <a:spAutoFit/>
          </a:bodyPr>
          <a:lstStyle/>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当模板中心处于角点上时，USAN区域最小，如图中的位置</a:t>
            </a:r>
            <a:r>
              <a:rPr lang="en-US" altLang="zh-CN" sz="2600" i="1" dirty="0">
                <a:latin typeface="Times New Roman" panose="02020603050405020304" charset="0"/>
                <a:ea typeface="宋体" panose="02010600030101010101" pitchFamily="2" charset="-122"/>
                <a:sym typeface="+mn-ea"/>
              </a:rPr>
              <a:t>b</a:t>
            </a:r>
            <a:r>
              <a:rPr lang="en-US" altLang="zh-CN" sz="2600" dirty="0">
                <a:latin typeface="Times New Roman" panose="02020603050405020304" charset="0"/>
                <a:ea typeface="宋体" panose="02010600030101010101" pitchFamily="2" charset="-122"/>
                <a:sym typeface="+mn-ea"/>
              </a:rPr>
              <a:t>；当模板中心处于边界上时，USAN区域大小为模板大小的一半，如图中的位置</a:t>
            </a:r>
            <a:r>
              <a:rPr lang="en-US" altLang="zh-CN" sz="2600" i="1" dirty="0">
                <a:latin typeface="Times New Roman" panose="02020603050405020304" charset="0"/>
                <a:ea typeface="宋体" panose="02010600030101010101" pitchFamily="2" charset="-122"/>
                <a:sym typeface="+mn-ea"/>
              </a:rPr>
              <a:t>c</a:t>
            </a:r>
            <a:r>
              <a:rPr lang="en-US" altLang="zh-CN" sz="2600" dirty="0">
                <a:latin typeface="Times New Roman" panose="02020603050405020304" charset="0"/>
                <a:ea typeface="宋体" panose="02010600030101010101" pitchFamily="2" charset="-122"/>
                <a:sym typeface="+mn-ea"/>
              </a:rPr>
              <a:t>；当模板由图像中逐渐移向图像边缘时，USAN区域逐渐变小，如图中的位置</a:t>
            </a:r>
            <a:r>
              <a:rPr lang="en-US" altLang="zh-CN" sz="2600" i="1" dirty="0">
                <a:latin typeface="Times New Roman" panose="02020603050405020304" charset="0"/>
                <a:ea typeface="宋体" panose="02010600030101010101" pitchFamily="2" charset="-122"/>
                <a:sym typeface="+mn-ea"/>
              </a:rPr>
              <a:t>e</a:t>
            </a:r>
            <a:r>
              <a:rPr lang="en-US" altLang="zh-CN" sz="2600" dirty="0">
                <a:latin typeface="Times New Roman" panose="02020603050405020304" charset="0"/>
                <a:ea typeface="宋体" panose="02010600030101010101" pitchFamily="2" charset="-122"/>
                <a:sym typeface="+mn-ea"/>
              </a:rPr>
              <a:t>。</a:t>
            </a:r>
          </a:p>
        </p:txBody>
      </p:sp>
      <p:grpSp>
        <p:nvGrpSpPr>
          <p:cNvPr id="48131" name="组合 385029"/>
          <p:cNvGrpSpPr/>
          <p:nvPr/>
        </p:nvGrpSpPr>
        <p:grpSpPr>
          <a:xfrm>
            <a:off x="3018790" y="5113020"/>
            <a:ext cx="5603875" cy="2442210"/>
            <a:chOff x="3057" y="2357"/>
            <a:chExt cx="5580" cy="2496"/>
          </a:xfrm>
        </p:grpSpPr>
        <p:grpSp>
          <p:nvGrpSpPr>
            <p:cNvPr id="48132" name="组合 385030"/>
            <p:cNvGrpSpPr/>
            <p:nvPr/>
          </p:nvGrpSpPr>
          <p:grpSpPr>
            <a:xfrm>
              <a:off x="3057" y="2357"/>
              <a:ext cx="5580" cy="2496"/>
              <a:chOff x="3012" y="11840"/>
              <a:chExt cx="5580" cy="2496"/>
            </a:xfrm>
          </p:grpSpPr>
          <p:sp>
            <p:nvSpPr>
              <p:cNvPr id="48133" name="矩形 385031"/>
              <p:cNvSpPr/>
              <p:nvPr/>
            </p:nvSpPr>
            <p:spPr>
              <a:xfrm>
                <a:off x="3012" y="11840"/>
                <a:ext cx="5580" cy="2496"/>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34" name="组合 385032"/>
              <p:cNvGrpSpPr/>
              <p:nvPr/>
            </p:nvGrpSpPr>
            <p:grpSpPr>
              <a:xfrm>
                <a:off x="6492" y="12026"/>
                <a:ext cx="624" cy="624"/>
                <a:chOff x="4497" y="12338"/>
                <a:chExt cx="624" cy="624"/>
              </a:xfrm>
            </p:grpSpPr>
            <p:sp>
              <p:nvSpPr>
                <p:cNvPr id="48135" name="椭圆 385033"/>
                <p:cNvSpPr/>
                <p:nvPr/>
              </p:nvSpPr>
              <p:spPr>
                <a:xfrm>
                  <a:off x="4497" y="12338"/>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36" name="组合 385034"/>
                <p:cNvGrpSpPr/>
                <p:nvPr/>
              </p:nvGrpSpPr>
              <p:grpSpPr>
                <a:xfrm>
                  <a:off x="4677" y="12524"/>
                  <a:ext cx="255" cy="255"/>
                  <a:chOff x="5397" y="12524"/>
                  <a:chExt cx="255" cy="255"/>
                </a:xfrm>
              </p:grpSpPr>
              <p:sp>
                <p:nvSpPr>
                  <p:cNvPr id="48137" name="直接连接符 385035"/>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38" name="直接连接符 385036"/>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sp>
            <p:nvSpPr>
              <p:cNvPr id="48139" name="文本框 385037"/>
              <p:cNvSpPr txBox="1"/>
              <p:nvPr/>
            </p:nvSpPr>
            <p:spPr>
              <a:xfrm>
                <a:off x="5172" y="11861"/>
                <a:ext cx="1260" cy="468"/>
              </a:xfrm>
              <a:prstGeom prst="rect">
                <a:avLst/>
              </a:prstGeom>
              <a:solidFill>
                <a:srgbClr val="FFFFFF"/>
              </a:solidFill>
              <a:ln w="9525">
                <a:noFill/>
              </a:ln>
            </p:spPr>
            <p:txBody>
              <a:bodyPr anchor="t"/>
              <a:lstStyle/>
              <a:p>
                <a:pPr lvl="0" indent="0" algn="just">
                  <a:lnSpc>
                    <a:spcPct val="96000"/>
                  </a:lnSpc>
                </a:pPr>
                <a:r>
                  <a:rPr lang="zh-CN" altLang="en-US" sz="1400" b="1" dirty="0">
                    <a:solidFill>
                      <a:srgbClr val="000099"/>
                    </a:solidFill>
                    <a:latin typeface="Times New Roman" panose="02020603050405020304" charset="0"/>
                    <a:ea typeface="宋体" panose="02010600030101010101" pitchFamily="2" charset="-122"/>
                  </a:rPr>
                  <a:t>模板核心点</a:t>
                </a:r>
              </a:p>
            </p:txBody>
          </p:sp>
          <p:sp>
            <p:nvSpPr>
              <p:cNvPr id="48140" name="直接连接符 385038"/>
              <p:cNvSpPr/>
              <p:nvPr/>
            </p:nvSpPr>
            <p:spPr>
              <a:xfrm>
                <a:off x="6252" y="12056"/>
                <a:ext cx="540" cy="252"/>
              </a:xfrm>
              <a:prstGeom prst="line">
                <a:avLst/>
              </a:prstGeom>
              <a:ln w="9525" cap="flat" cmpd="sng">
                <a:solidFill>
                  <a:srgbClr val="000000"/>
                </a:solidFill>
                <a:prstDash val="solid"/>
                <a:round/>
                <a:headEnd type="none" w="med" len="med"/>
                <a:tailEnd type="stealth" w="med" len="lg"/>
              </a:ln>
            </p:spPr>
          </p:sp>
          <p:grpSp>
            <p:nvGrpSpPr>
              <p:cNvPr id="48141" name="组合 385039"/>
              <p:cNvGrpSpPr/>
              <p:nvPr/>
            </p:nvGrpSpPr>
            <p:grpSpPr>
              <a:xfrm>
                <a:off x="3402" y="12791"/>
                <a:ext cx="624" cy="624"/>
                <a:chOff x="4497" y="12338"/>
                <a:chExt cx="624" cy="624"/>
              </a:xfrm>
            </p:grpSpPr>
            <p:sp>
              <p:nvSpPr>
                <p:cNvPr id="48142" name="椭圆 385040"/>
                <p:cNvSpPr/>
                <p:nvPr/>
              </p:nvSpPr>
              <p:spPr>
                <a:xfrm>
                  <a:off x="4497" y="12338"/>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43" name="组合 385041"/>
                <p:cNvGrpSpPr/>
                <p:nvPr/>
              </p:nvGrpSpPr>
              <p:grpSpPr>
                <a:xfrm>
                  <a:off x="4677" y="12524"/>
                  <a:ext cx="255" cy="255"/>
                  <a:chOff x="5397" y="12524"/>
                  <a:chExt cx="255" cy="255"/>
                </a:xfrm>
              </p:grpSpPr>
              <p:sp>
                <p:nvSpPr>
                  <p:cNvPr id="48144" name="直接连接符 385042"/>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45" name="直接连接符 385043"/>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grpSp>
            <p:nvGrpSpPr>
              <p:cNvPr id="48146" name="组合 385044"/>
              <p:cNvGrpSpPr/>
              <p:nvPr/>
            </p:nvGrpSpPr>
            <p:grpSpPr>
              <a:xfrm>
                <a:off x="6168" y="12992"/>
                <a:ext cx="624" cy="624"/>
                <a:chOff x="6033" y="12932"/>
                <a:chExt cx="624" cy="624"/>
              </a:xfrm>
            </p:grpSpPr>
            <p:sp>
              <p:nvSpPr>
                <p:cNvPr id="48147" name="椭圆 385045"/>
                <p:cNvSpPr/>
                <p:nvPr/>
              </p:nvSpPr>
              <p:spPr>
                <a:xfrm>
                  <a:off x="6033" y="12932"/>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48" name="组合 385046"/>
                <p:cNvGrpSpPr/>
                <p:nvPr/>
              </p:nvGrpSpPr>
              <p:grpSpPr>
                <a:xfrm>
                  <a:off x="6213" y="13118"/>
                  <a:ext cx="255" cy="255"/>
                  <a:chOff x="5397" y="12524"/>
                  <a:chExt cx="255" cy="255"/>
                </a:xfrm>
              </p:grpSpPr>
              <p:sp>
                <p:nvSpPr>
                  <p:cNvPr id="48149" name="直接连接符 385047"/>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50" name="直接连接符 385048"/>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grpSp>
            <p:nvGrpSpPr>
              <p:cNvPr id="48151" name="组合 385049"/>
              <p:cNvGrpSpPr/>
              <p:nvPr/>
            </p:nvGrpSpPr>
            <p:grpSpPr>
              <a:xfrm>
                <a:off x="7383" y="12932"/>
                <a:ext cx="624" cy="624"/>
                <a:chOff x="4497" y="12338"/>
                <a:chExt cx="624" cy="624"/>
              </a:xfrm>
            </p:grpSpPr>
            <p:sp>
              <p:nvSpPr>
                <p:cNvPr id="48152" name="椭圆 385050"/>
                <p:cNvSpPr/>
                <p:nvPr/>
              </p:nvSpPr>
              <p:spPr>
                <a:xfrm>
                  <a:off x="4497" y="12338"/>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53" name="组合 385051"/>
                <p:cNvGrpSpPr/>
                <p:nvPr/>
              </p:nvGrpSpPr>
              <p:grpSpPr>
                <a:xfrm>
                  <a:off x="4677" y="12524"/>
                  <a:ext cx="255" cy="255"/>
                  <a:chOff x="5397" y="12524"/>
                  <a:chExt cx="255" cy="255"/>
                </a:xfrm>
              </p:grpSpPr>
              <p:sp>
                <p:nvSpPr>
                  <p:cNvPr id="48154" name="直接连接符 385052"/>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55" name="直接连接符 385053"/>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grpSp>
            <p:nvGrpSpPr>
              <p:cNvPr id="48156" name="组合 385054"/>
              <p:cNvGrpSpPr/>
              <p:nvPr/>
            </p:nvGrpSpPr>
            <p:grpSpPr>
              <a:xfrm>
                <a:off x="4728" y="12791"/>
                <a:ext cx="624" cy="624"/>
                <a:chOff x="4593" y="12791"/>
                <a:chExt cx="624" cy="624"/>
              </a:xfrm>
            </p:grpSpPr>
            <p:sp>
              <p:nvSpPr>
                <p:cNvPr id="48157" name="椭圆 385055"/>
                <p:cNvSpPr/>
                <p:nvPr/>
              </p:nvSpPr>
              <p:spPr>
                <a:xfrm>
                  <a:off x="4593" y="12791"/>
                  <a:ext cx="624" cy="624"/>
                </a:xfrm>
                <a:prstGeom prst="ellipse">
                  <a:avLst/>
                </a:prstGeom>
                <a:solidFill>
                  <a:srgbClr val="FFFFFF"/>
                </a:solidFill>
                <a:ln w="9525" cap="flat" cmpd="sng">
                  <a:solidFill>
                    <a:srgbClr val="000000"/>
                  </a:solidFill>
                  <a:prstDash val="solid"/>
                  <a:round/>
                  <a:headEnd type="none" w="med" len="med"/>
                  <a:tailEnd type="none" w="med" len="med"/>
                </a:ln>
              </p:spPr>
              <p:txBody>
                <a:bodyPr anchor="t"/>
                <a:lstStyle/>
                <a:p>
                  <a:pPr lvl="0" indent="0"/>
                  <a:endParaRPr lang="zh-CN" altLang="en-US" sz="2000">
                    <a:latin typeface="Times New Roman" panose="02020603050405020304" charset="0"/>
                    <a:ea typeface="宋体" panose="02010600030101010101" pitchFamily="2" charset="-122"/>
                  </a:endParaRPr>
                </a:p>
              </p:txBody>
            </p:sp>
            <p:grpSp>
              <p:nvGrpSpPr>
                <p:cNvPr id="48158" name="组合 385056"/>
                <p:cNvGrpSpPr/>
                <p:nvPr/>
              </p:nvGrpSpPr>
              <p:grpSpPr>
                <a:xfrm>
                  <a:off x="4773" y="12977"/>
                  <a:ext cx="255" cy="255"/>
                  <a:chOff x="5397" y="12524"/>
                  <a:chExt cx="255" cy="255"/>
                </a:xfrm>
              </p:grpSpPr>
              <p:sp>
                <p:nvSpPr>
                  <p:cNvPr id="48159" name="直接连接符 385057"/>
                  <p:cNvSpPr/>
                  <p:nvPr/>
                </p:nvSpPr>
                <p:spPr>
                  <a:xfrm>
                    <a:off x="5397" y="12650"/>
                    <a:ext cx="255" cy="0"/>
                  </a:xfrm>
                  <a:prstGeom prst="line">
                    <a:avLst/>
                  </a:prstGeom>
                  <a:ln w="9525" cap="flat" cmpd="sng">
                    <a:solidFill>
                      <a:srgbClr val="000000"/>
                    </a:solidFill>
                    <a:prstDash val="solid"/>
                    <a:round/>
                    <a:headEnd type="none" w="med" len="med"/>
                    <a:tailEnd type="none" w="med" len="med"/>
                  </a:ln>
                </p:spPr>
              </p:sp>
              <p:sp>
                <p:nvSpPr>
                  <p:cNvPr id="48160" name="直接连接符 385058"/>
                  <p:cNvSpPr/>
                  <p:nvPr/>
                </p:nvSpPr>
                <p:spPr>
                  <a:xfrm>
                    <a:off x="5532" y="12524"/>
                    <a:ext cx="0" cy="255"/>
                  </a:xfrm>
                  <a:prstGeom prst="line">
                    <a:avLst/>
                  </a:prstGeom>
                  <a:ln w="9525" cap="flat" cmpd="sng">
                    <a:solidFill>
                      <a:srgbClr val="000000"/>
                    </a:solidFill>
                    <a:prstDash val="solid"/>
                    <a:round/>
                    <a:headEnd type="none" w="med" len="med"/>
                    <a:tailEnd type="none" w="med" len="med"/>
                  </a:ln>
                </p:spPr>
              </p:sp>
            </p:grpSp>
          </p:grpSp>
          <p:sp>
            <p:nvSpPr>
              <p:cNvPr id="48161" name="文本框 385059"/>
              <p:cNvSpPr txBox="1"/>
              <p:nvPr/>
            </p:nvSpPr>
            <p:spPr>
              <a:xfrm>
                <a:off x="7227" y="12002"/>
                <a:ext cx="285" cy="462"/>
              </a:xfrm>
              <a:prstGeom prst="rect">
                <a:avLst/>
              </a:prstGeom>
              <a:solidFill>
                <a:srgbClr val="FFFFFF"/>
              </a:solid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a</a:t>
                </a:r>
              </a:p>
            </p:txBody>
          </p:sp>
          <p:sp>
            <p:nvSpPr>
              <p:cNvPr id="48162" name="文本框 385060"/>
              <p:cNvSpPr txBox="1"/>
              <p:nvPr/>
            </p:nvSpPr>
            <p:spPr>
              <a:xfrm>
                <a:off x="3012" y="12857"/>
                <a:ext cx="285" cy="462"/>
              </a:xfrm>
              <a:prstGeom prst="rect">
                <a:avLst/>
              </a:prstGeom>
              <a:no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b</a:t>
                </a:r>
              </a:p>
            </p:txBody>
          </p:sp>
          <p:sp>
            <p:nvSpPr>
              <p:cNvPr id="48163" name="文本框 385061"/>
              <p:cNvSpPr txBox="1"/>
              <p:nvPr/>
            </p:nvSpPr>
            <p:spPr>
              <a:xfrm>
                <a:off x="4362" y="12719"/>
                <a:ext cx="285" cy="462"/>
              </a:xfrm>
              <a:prstGeom prst="rect">
                <a:avLst/>
              </a:prstGeom>
              <a:solidFill>
                <a:srgbClr val="FFFFFF"/>
              </a:solid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c</a:t>
                </a:r>
              </a:p>
            </p:txBody>
          </p:sp>
          <p:sp>
            <p:nvSpPr>
              <p:cNvPr id="48164" name="文本框 385062"/>
              <p:cNvSpPr txBox="1"/>
              <p:nvPr/>
            </p:nvSpPr>
            <p:spPr>
              <a:xfrm>
                <a:off x="5847" y="12740"/>
                <a:ext cx="285" cy="462"/>
              </a:xfrm>
              <a:prstGeom prst="rect">
                <a:avLst/>
              </a:prstGeom>
              <a:solidFill>
                <a:srgbClr val="FFFFFF"/>
              </a:solid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d</a:t>
                </a:r>
              </a:p>
            </p:txBody>
          </p:sp>
          <p:sp>
            <p:nvSpPr>
              <p:cNvPr id="48165" name="文本框 385063"/>
              <p:cNvSpPr txBox="1"/>
              <p:nvPr/>
            </p:nvSpPr>
            <p:spPr>
              <a:xfrm>
                <a:off x="8007" y="12800"/>
                <a:ext cx="285" cy="462"/>
              </a:xfrm>
              <a:prstGeom prst="rect">
                <a:avLst/>
              </a:prstGeom>
              <a:noFill/>
              <a:ln w="9525">
                <a:noFill/>
              </a:ln>
            </p:spPr>
            <p:txBody>
              <a:bodyPr anchor="t"/>
              <a:lstStyle/>
              <a:p>
                <a:pPr lvl="0" indent="0" algn="just"/>
                <a:r>
                  <a:rPr lang="en-US" altLang="zh-CN" sz="2400" b="1" i="1">
                    <a:solidFill>
                      <a:srgbClr val="000099"/>
                    </a:solidFill>
                    <a:latin typeface="Times New Roman" panose="02020603050405020304" charset="0"/>
                    <a:ea typeface="宋体" panose="02010600030101010101" pitchFamily="2" charset="-122"/>
                  </a:rPr>
                  <a:t>e</a:t>
                </a:r>
              </a:p>
            </p:txBody>
          </p:sp>
          <p:sp>
            <p:nvSpPr>
              <p:cNvPr id="48166" name="文本框 385064"/>
              <p:cNvSpPr txBox="1"/>
              <p:nvPr/>
            </p:nvSpPr>
            <p:spPr>
              <a:xfrm>
                <a:off x="3732" y="13118"/>
                <a:ext cx="4140" cy="1092"/>
              </a:xfrm>
              <a:prstGeom prst="rect">
                <a:avLst/>
              </a:prstGeom>
              <a:solidFill>
                <a:srgbClr val="969696">
                  <a:alpha val="61000"/>
                </a:srgbClr>
              </a:solidFill>
              <a:ln w="9525" cap="flat" cmpd="sng">
                <a:solidFill>
                  <a:srgbClr val="969696"/>
                </a:solidFill>
                <a:prstDash val="solid"/>
                <a:miter/>
                <a:headEnd type="none" w="med" len="med"/>
                <a:tailEnd type="none" w="med" len="med"/>
              </a:ln>
            </p:spPr>
            <p:txBody>
              <a:bodyPr anchor="t"/>
              <a:lstStyle/>
              <a:p>
                <a:pPr lvl="0" indent="0"/>
                <a:endParaRPr lang="zh-CN" altLang="en-US" sz="2000" dirty="0">
                  <a:latin typeface="Tahoma" panose="020B0604030504040204" pitchFamily="34" charset="0"/>
                  <a:ea typeface="宋体" panose="02010600030101010101" pitchFamily="2" charset="-122"/>
                </a:endParaRPr>
              </a:p>
            </p:txBody>
          </p:sp>
        </p:grpSp>
        <p:sp>
          <p:nvSpPr>
            <p:cNvPr id="48167" name="直接连接符 385065"/>
            <p:cNvSpPr/>
            <p:nvPr/>
          </p:nvSpPr>
          <p:spPr>
            <a:xfrm>
              <a:off x="5883" y="2978"/>
              <a:ext cx="680" cy="0"/>
            </a:xfrm>
            <a:prstGeom prst="line">
              <a:avLst/>
            </a:prstGeom>
            <a:ln w="9525" cap="flat" cmpd="sng">
              <a:solidFill>
                <a:srgbClr val="000000"/>
              </a:solidFill>
              <a:prstDash val="solid"/>
              <a:round/>
              <a:headEnd type="none" w="med" len="med"/>
              <a:tailEnd type="stealth" w="med" len="lg"/>
            </a:ln>
          </p:spPr>
        </p:sp>
        <p:sp>
          <p:nvSpPr>
            <p:cNvPr id="48168" name="文本框 385066"/>
            <p:cNvSpPr txBox="1"/>
            <p:nvPr/>
          </p:nvSpPr>
          <p:spPr>
            <a:xfrm>
              <a:off x="5001" y="2741"/>
              <a:ext cx="1380" cy="468"/>
            </a:xfrm>
            <a:prstGeom prst="rect">
              <a:avLst/>
            </a:prstGeom>
            <a:noFill/>
            <a:ln w="9525">
              <a:noFill/>
            </a:ln>
          </p:spPr>
          <p:txBody>
            <a:bodyPr anchor="t"/>
            <a:lstStyle/>
            <a:p>
              <a:pPr lvl="0" indent="0" algn="just"/>
              <a:r>
                <a:rPr lang="zh-CN" altLang="en-US" sz="1400" b="1" dirty="0">
                  <a:solidFill>
                    <a:srgbClr val="000099"/>
                  </a:solidFill>
                  <a:latin typeface="Times New Roman" panose="02020603050405020304" charset="0"/>
                  <a:ea typeface="宋体" panose="02010600030101010101" pitchFamily="2" charset="-122"/>
                </a:rPr>
                <a:t>圆形窗口</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a:latin typeface="Times New Roman" panose="02020603050405020304" charset="0"/>
                <a:sym typeface="+mn-ea"/>
              </a:rPr>
              <a:t>点</a:t>
            </a:r>
            <a:r>
              <a:rPr lang="zh-CN" altLang="en-US" sz="3200" b="1" smtClean="0">
                <a:latin typeface="Times New Roman" panose="02020603050405020304" charset="0"/>
                <a:sym typeface="+mn-ea"/>
              </a:rPr>
              <a:t>检测</a:t>
            </a:r>
            <a:r>
              <a:rPr lang="en-US" altLang="zh-CN" sz="3200" b="1" smtClean="0">
                <a:latin typeface="Times New Roman" panose="02020603050405020304" charset="0"/>
                <a:sym typeface="+mn-ea"/>
              </a:rPr>
              <a:t>de</a:t>
            </a:r>
            <a:r>
              <a:rPr lang="zh-CN" altLang="en-US" sz="3200" b="1" smtClean="0">
                <a:latin typeface="Times New Roman" panose="02020603050405020304" charset="0"/>
                <a:sym typeface="+mn-ea"/>
              </a:rPr>
              <a:t>实例分析：</a:t>
            </a:r>
            <a:endParaRPr lang="zh-CN" altLang="en-US" sz="3200" b="1" dirty="0">
              <a:latin typeface="Times New Roman" panose="02020603050405020304" charset="0"/>
              <a:sym typeface="+mn-ea"/>
            </a:endParaRPr>
          </a:p>
        </p:txBody>
      </p:sp>
      <p:pic>
        <p:nvPicPr>
          <p:cNvPr id="3" name="图片 2"/>
          <p:cNvPicPr>
            <a:picLocks noChangeAspect="1"/>
          </p:cNvPicPr>
          <p:nvPr/>
        </p:nvPicPr>
        <p:blipFill>
          <a:blip r:embed="rId4"/>
          <a:stretch>
            <a:fillRect/>
          </a:stretch>
        </p:blipFill>
        <p:spPr>
          <a:xfrm>
            <a:off x="4750587" y="983615"/>
            <a:ext cx="5388427" cy="3419887"/>
          </a:xfrm>
          <a:prstGeom prst="rect">
            <a:avLst/>
          </a:prstGeom>
        </p:spPr>
      </p:pic>
      <p:sp>
        <p:nvSpPr>
          <p:cNvPr id="4" name="文本框 3"/>
          <p:cNvSpPr txBox="1"/>
          <p:nvPr/>
        </p:nvSpPr>
        <p:spPr>
          <a:xfrm>
            <a:off x="871724" y="4403503"/>
            <a:ext cx="9792335" cy="2252924"/>
          </a:xfrm>
          <a:prstGeom prst="rect">
            <a:avLst/>
          </a:prstGeom>
          <a:noFill/>
        </p:spPr>
        <p:txBody>
          <a:bodyPr wrap="square" rtlCol="0" anchor="t">
            <a:spAutoFit/>
          </a:bodyPr>
          <a:lstStyle/>
          <a:p>
            <a:pPr>
              <a:lnSpc>
                <a:spcPct val="90000"/>
              </a:lnSpc>
            </a:pPr>
            <a:r>
              <a:rPr lang="zh-CN" altLang="en-US" sz="2600">
                <a:latin typeface="Times New Roman" panose="02020603050405020304" charset="0"/>
                <a:ea typeface="宋体" panose="02010600030101010101" pitchFamily="2" charset="-122"/>
              </a:rPr>
              <a:t>图 C点，同质区域是进入阴影区的部分；图 G点 ，同质区域是尚未进入阴影区的部分；可以发现对于边缘而言，同质区域占的比例总是大于 1/2 ，角点区域，图 D, E, F点，描述了三种情况——恰好进入 1/ 4，进入了一点点，进入了绝大部分。</a:t>
            </a:r>
            <a:r>
              <a:rPr lang="zh-CN" altLang="en-US" sz="2600">
                <a:latin typeface="Times New Roman" panose="02020603050405020304" charset="0"/>
                <a:ea typeface="宋体" panose="02010600030101010101" pitchFamily="2" charset="-122"/>
                <a:sym typeface="+mn-ea"/>
              </a:rPr>
              <a:t>实际角点区域也有同质区域比例大于1/2 的如图的 E，不是最佳的角点位置，直接抛弃。只考虑角点的同质区域比例小于1/2的情况如 F点。</a:t>
            </a:r>
            <a:endParaRPr lang="zh-CN" altLang="en-US" sz="2600">
              <a:latin typeface="Times New Roman" panose="0202060305040502030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a:t>
            </a:r>
            <a:r>
              <a:rPr lang="zh-CN" altLang="en-US" sz="2800" b="1">
                <a:solidFill>
                  <a:srgbClr val="FF0000"/>
                </a:solidFill>
                <a:latin typeface="Times New Roman" panose="02020603050405020304" charset="0"/>
                <a:ea typeface="宋体" panose="02010600030101010101" pitchFamily="2" charset="-122"/>
                <a:sym typeface="+mn-ea"/>
              </a:rPr>
              <a:t>过程</a:t>
            </a:r>
            <a:endParaRPr lang="zh-CN" altLang="en-US" sz="2800" b="1" baseline="-25000">
              <a:solidFill>
                <a:srgbClr val="000099"/>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909320" y="2252345"/>
            <a:ext cx="9507220" cy="2764790"/>
          </a:xfrm>
          <a:prstGeom prst="rect">
            <a:avLst/>
          </a:prstGeom>
          <a:noFill/>
          <a:ln w="9525">
            <a:noFill/>
          </a:ln>
        </p:spPr>
        <p:txBody>
          <a:bodyPr wrap="square" rtlCol="0" anchor="t">
            <a:spAutoFit/>
          </a:bodyPr>
          <a:lstStyle/>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 (1)当模板在图像上进行进行扫描移动时，利用给定的阈值</a:t>
            </a:r>
            <a:r>
              <a:rPr lang="en-US" altLang="zh-CN" sz="2600" i="1" dirty="0">
                <a:latin typeface="Times New Roman" panose="02020603050405020304" charset="0"/>
                <a:ea typeface="宋体" panose="02010600030101010101" pitchFamily="2" charset="-122"/>
                <a:sym typeface="+mn-ea"/>
              </a:rPr>
              <a:t>t</a:t>
            </a:r>
            <a:r>
              <a:rPr lang="en-US" altLang="zh-CN" sz="2600" dirty="0">
                <a:latin typeface="Times New Roman" panose="02020603050405020304" charset="0"/>
                <a:ea typeface="宋体" panose="02010600030101010101" pitchFamily="2" charset="-122"/>
                <a:sym typeface="+mn-ea"/>
              </a:rPr>
              <a:t> ，通过对图像中模板内任意像素点与核心像素点灰度差值的比较来判别该像素点是否属于USAN区域。当灰度差值小于或等于阈值t 时，认为该像素点属于USAN区域；当灰度差值大于阈值t 时，认为该像素点不属于USAN区域。其数学表达式为：</a:t>
            </a:r>
          </a:p>
        </p:txBody>
      </p:sp>
      <p:graphicFrame>
        <p:nvGraphicFramePr>
          <p:cNvPr id="50180" name="对象 387077"/>
          <p:cNvGraphicFramePr/>
          <p:nvPr/>
        </p:nvGraphicFramePr>
        <p:xfrm>
          <a:off x="2223770" y="5017135"/>
          <a:ext cx="4342765" cy="1031875"/>
        </p:xfrm>
        <a:graphic>
          <a:graphicData uri="http://schemas.openxmlformats.org/presentationml/2006/ole">
            <mc:AlternateContent xmlns:mc="http://schemas.openxmlformats.org/markup-compatibility/2006">
              <mc:Choice xmlns:v="urn:schemas-microsoft-com:vml" Requires="v">
                <p:oleObj spid="_x0000_s4138" r:id="rId5" imgW="2298700" imgH="482600" progId="Equation.3">
                  <p:embed/>
                </p:oleObj>
              </mc:Choice>
              <mc:Fallback>
                <p:oleObj r:id="rId5" imgW="2298700" imgH="482600" progId="Equation.3">
                  <p:embed/>
                  <p:pic>
                    <p:nvPicPr>
                      <p:cNvPr id="0" name="图片 3121"/>
                      <p:cNvPicPr/>
                      <p:nvPr/>
                    </p:nvPicPr>
                    <p:blipFill>
                      <a:blip r:embed="rId6"/>
                      <a:stretch>
                        <a:fillRect/>
                      </a:stretch>
                    </p:blipFill>
                    <p:spPr>
                      <a:xfrm>
                        <a:off x="2223770" y="5017135"/>
                        <a:ext cx="4342765" cy="1031875"/>
                      </a:xfrm>
                      <a:prstGeom prst="rect">
                        <a:avLst/>
                      </a:prstGeom>
                      <a:noFill/>
                      <a:ln w="38100">
                        <a:noFill/>
                        <a:miter/>
                      </a:ln>
                    </p:spPr>
                  </p:pic>
                </p:oleObj>
              </mc:Fallback>
            </mc:AlternateContent>
          </a:graphicData>
        </a:graphic>
      </p:graphicFrame>
      <p:sp>
        <p:nvSpPr>
          <p:cNvPr id="5" name="文本框 4"/>
          <p:cNvSpPr txBox="1"/>
          <p:nvPr/>
        </p:nvSpPr>
        <p:spPr>
          <a:xfrm>
            <a:off x="8241030" y="5349875"/>
            <a:ext cx="93599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a:t>
            </a:r>
            <a:r>
              <a:rPr lang="zh-CN" altLang="en-US" sz="2800" b="1">
                <a:solidFill>
                  <a:srgbClr val="FF0000"/>
                </a:solidFill>
                <a:latin typeface="Times New Roman" panose="02020603050405020304" charset="0"/>
                <a:ea typeface="宋体" panose="02010600030101010101" pitchFamily="2" charset="-122"/>
                <a:sym typeface="+mn-ea"/>
              </a:rPr>
              <a:t>过程</a:t>
            </a:r>
            <a:endParaRPr lang="zh-CN" altLang="en-US" sz="2800" b="1" baseline="-25000">
              <a:solidFill>
                <a:srgbClr val="000099"/>
              </a:solidFill>
              <a:latin typeface="Times New Roman" panose="02020603050405020304" charset="0"/>
              <a:ea typeface="宋体" panose="02010600030101010101" pitchFamily="2" charset="-122"/>
              <a:sym typeface="+mn-ea"/>
            </a:endParaRPr>
          </a:p>
        </p:txBody>
      </p:sp>
      <p:graphicFrame>
        <p:nvGraphicFramePr>
          <p:cNvPr id="50180" name="对象 387077"/>
          <p:cNvGraphicFramePr/>
          <p:nvPr/>
        </p:nvGraphicFramePr>
        <p:xfrm>
          <a:off x="1837690" y="2766695"/>
          <a:ext cx="5683250" cy="1301115"/>
        </p:xfrm>
        <a:graphic>
          <a:graphicData uri="http://schemas.openxmlformats.org/presentationml/2006/ole">
            <mc:AlternateContent xmlns:mc="http://schemas.openxmlformats.org/markup-compatibility/2006">
              <mc:Choice xmlns:v="urn:schemas-microsoft-com:vml" Requires="v">
                <p:oleObj spid="_x0000_s5415" r:id="rId5" imgW="2298700" imgH="482600" progId="Equation.3">
                  <p:embed/>
                </p:oleObj>
              </mc:Choice>
              <mc:Fallback>
                <p:oleObj r:id="rId5" imgW="2298700" imgH="482600" progId="Equation.3">
                  <p:embed/>
                  <p:pic>
                    <p:nvPicPr>
                      <p:cNvPr id="0" name="图片 3121"/>
                      <p:cNvPicPr/>
                      <p:nvPr/>
                    </p:nvPicPr>
                    <p:blipFill>
                      <a:blip r:embed="rId6"/>
                      <a:stretch>
                        <a:fillRect/>
                      </a:stretch>
                    </p:blipFill>
                    <p:spPr>
                      <a:xfrm>
                        <a:off x="1837690" y="2766695"/>
                        <a:ext cx="5683250" cy="1301115"/>
                      </a:xfrm>
                      <a:prstGeom prst="rect">
                        <a:avLst/>
                      </a:prstGeom>
                      <a:noFill/>
                      <a:ln w="38100">
                        <a:noFill/>
                        <a:miter/>
                      </a:ln>
                    </p:spPr>
                  </p:pic>
                </p:oleObj>
              </mc:Fallback>
            </mc:AlternateContent>
          </a:graphicData>
        </a:graphic>
      </p:graphicFrame>
      <p:sp>
        <p:nvSpPr>
          <p:cNvPr id="50182" name="文本框 387080"/>
          <p:cNvSpPr txBox="1"/>
          <p:nvPr/>
        </p:nvSpPr>
        <p:spPr>
          <a:xfrm>
            <a:off x="828040" y="4211320"/>
            <a:ext cx="9732645" cy="2065020"/>
          </a:xfrm>
          <a:prstGeom prst="rect">
            <a:avLst/>
          </a:prstGeom>
          <a:noFill/>
          <a:ln w="9525">
            <a:noFill/>
          </a:ln>
        </p:spPr>
        <p:txBody>
          <a:bodyPr wrap="square" anchor="t">
            <a:spAutoFit/>
          </a:bodyPr>
          <a:lstStyle/>
          <a:p>
            <a:pPr lvl="0" indent="0" eaLnBrk="0" hangingPunct="0">
              <a:lnSpc>
                <a:spcPct val="135000"/>
              </a:lnSpc>
            </a:pPr>
            <a:r>
              <a:rPr lang="zh-CN" altLang="en-US" sz="2400" dirty="0">
                <a:solidFill>
                  <a:schemeClr val="tx1"/>
                </a:solidFill>
                <a:latin typeface="Times New Roman" panose="02020603050405020304" charset="0"/>
                <a:ea typeface="宋体" panose="02010600030101010101" pitchFamily="2" charset="-122"/>
              </a:rPr>
              <a:t>说明：   为图像中模板核心点像素的位置，  表示图像中的模板除中心以外的其它任意一点的位置；        和          分别表示待定像素点     和   中心像素点的</a:t>
            </a:r>
            <a:r>
              <a:rPr lang="zh-CN" altLang="en-US" sz="2400" b="1" dirty="0">
                <a:solidFill>
                  <a:srgbClr val="FF0000"/>
                </a:solidFill>
                <a:latin typeface="Times New Roman" panose="02020603050405020304" charset="0"/>
                <a:ea typeface="宋体" panose="02010600030101010101" pitchFamily="2" charset="-122"/>
              </a:rPr>
              <a:t>灰度值</a:t>
            </a:r>
            <a:r>
              <a:rPr lang="zh-CN" altLang="en-US" sz="2400" dirty="0">
                <a:solidFill>
                  <a:schemeClr val="tx1"/>
                </a:solidFill>
                <a:latin typeface="Times New Roman" panose="02020603050405020304" charset="0"/>
                <a:ea typeface="宋体" panose="02010600030101010101" pitchFamily="2" charset="-122"/>
              </a:rPr>
              <a:t>；</a:t>
            </a:r>
            <a:r>
              <a:rPr lang="en-US" altLang="zh-CN" sz="2400" i="1">
                <a:solidFill>
                  <a:schemeClr val="tx1"/>
                </a:solidFill>
                <a:latin typeface="Times New Roman" panose="02020603050405020304" charset="0"/>
                <a:ea typeface="宋体" panose="02010600030101010101" pitchFamily="2" charset="-122"/>
              </a:rPr>
              <a:t>t</a:t>
            </a:r>
            <a:r>
              <a:rPr lang="en-US" altLang="zh-CN" sz="2400">
                <a:solidFill>
                  <a:schemeClr val="tx1"/>
                </a:solidFill>
                <a:latin typeface="Times New Roman" panose="02020603050405020304" charset="0"/>
                <a:ea typeface="宋体" panose="02010600030101010101" pitchFamily="2" charset="-122"/>
              </a:rPr>
              <a:t> </a:t>
            </a:r>
            <a:r>
              <a:rPr lang="zh-CN" altLang="en-US" sz="2400" dirty="0">
                <a:solidFill>
                  <a:schemeClr val="tx1"/>
                </a:solidFill>
                <a:latin typeface="Times New Roman" panose="02020603050405020304" charset="0"/>
                <a:ea typeface="宋体" panose="02010600030101010101" pitchFamily="2" charset="-122"/>
              </a:rPr>
              <a:t>表示灰度差阈值，阈值取值的大小决定了角点选取的精度。</a:t>
            </a:r>
            <a:r>
              <a:rPr lang="zh-CN" altLang="en-US" sz="2000" dirty="0">
                <a:solidFill>
                  <a:schemeClr val="tx1"/>
                </a:solidFill>
                <a:latin typeface="Times New Roman" panose="02020603050405020304" charset="0"/>
                <a:ea typeface="宋体" panose="02010600030101010101" pitchFamily="2" charset="-122"/>
              </a:rPr>
              <a:t> </a:t>
            </a:r>
          </a:p>
        </p:txBody>
      </p:sp>
      <p:graphicFrame>
        <p:nvGraphicFramePr>
          <p:cNvPr id="50184" name="对象 387081"/>
          <p:cNvGraphicFramePr/>
          <p:nvPr/>
        </p:nvGraphicFramePr>
        <p:xfrm>
          <a:off x="1684973" y="4302443"/>
          <a:ext cx="296862" cy="474662"/>
        </p:xfrm>
        <a:graphic>
          <a:graphicData uri="http://schemas.openxmlformats.org/presentationml/2006/ole">
            <mc:AlternateContent xmlns:mc="http://schemas.openxmlformats.org/markup-compatibility/2006">
              <mc:Choice xmlns:v="urn:schemas-microsoft-com:vml" Requires="v">
                <p:oleObj spid="_x0000_s5416" r:id="rId7" imgW="143510" imgH="234950" progId="Equation.3">
                  <p:embed/>
                </p:oleObj>
              </mc:Choice>
              <mc:Fallback>
                <p:oleObj r:id="rId7" imgW="143510" imgH="234950" progId="Equation.3">
                  <p:embed/>
                  <p:pic>
                    <p:nvPicPr>
                      <p:cNvPr id="0" name="图片 3122"/>
                      <p:cNvPicPr/>
                      <p:nvPr/>
                    </p:nvPicPr>
                    <p:blipFill>
                      <a:blip r:embed="rId8"/>
                      <a:stretch>
                        <a:fillRect/>
                      </a:stretch>
                    </p:blipFill>
                    <p:spPr>
                      <a:xfrm>
                        <a:off x="1684973" y="4302443"/>
                        <a:ext cx="296862" cy="474662"/>
                      </a:xfrm>
                      <a:prstGeom prst="rect">
                        <a:avLst/>
                      </a:prstGeom>
                      <a:noFill/>
                      <a:ln w="38100">
                        <a:noFill/>
                        <a:miter/>
                      </a:ln>
                    </p:spPr>
                  </p:pic>
                </p:oleObj>
              </mc:Fallback>
            </mc:AlternateContent>
          </a:graphicData>
        </a:graphic>
      </p:graphicFrame>
      <p:graphicFrame>
        <p:nvGraphicFramePr>
          <p:cNvPr id="50186" name="对象 387083"/>
          <p:cNvGraphicFramePr/>
          <p:nvPr/>
        </p:nvGraphicFramePr>
        <p:xfrm>
          <a:off x="6566218" y="4355148"/>
          <a:ext cx="280987" cy="368300"/>
        </p:xfrm>
        <a:graphic>
          <a:graphicData uri="http://schemas.openxmlformats.org/presentationml/2006/ole">
            <mc:AlternateContent xmlns:mc="http://schemas.openxmlformats.org/markup-compatibility/2006">
              <mc:Choice xmlns:v="urn:schemas-microsoft-com:vml" Requires="v">
                <p:oleObj spid="_x0000_s5417" r:id="rId9" imgW="131445" imgH="170815" progId="Equation.3">
                  <p:embed/>
                </p:oleObj>
              </mc:Choice>
              <mc:Fallback>
                <p:oleObj r:id="rId9" imgW="131445" imgH="170815" progId="Equation.3">
                  <p:embed/>
                  <p:pic>
                    <p:nvPicPr>
                      <p:cNvPr id="0" name="图片 3123"/>
                      <p:cNvPicPr/>
                      <p:nvPr/>
                    </p:nvPicPr>
                    <p:blipFill>
                      <a:blip r:embed="rId10"/>
                      <a:stretch>
                        <a:fillRect/>
                      </a:stretch>
                    </p:blipFill>
                    <p:spPr>
                      <a:xfrm>
                        <a:off x="6566218" y="4355148"/>
                        <a:ext cx="280987" cy="368300"/>
                      </a:xfrm>
                      <a:prstGeom prst="rect">
                        <a:avLst/>
                      </a:prstGeom>
                      <a:noFill/>
                      <a:ln w="38100">
                        <a:noFill/>
                        <a:miter/>
                      </a:ln>
                    </p:spPr>
                  </p:pic>
                </p:oleObj>
              </mc:Fallback>
            </mc:AlternateContent>
          </a:graphicData>
        </a:graphic>
      </p:graphicFrame>
      <p:graphicFrame>
        <p:nvGraphicFramePr>
          <p:cNvPr id="50188" name="对象 387085"/>
          <p:cNvGraphicFramePr/>
          <p:nvPr/>
        </p:nvGraphicFramePr>
        <p:xfrm>
          <a:off x="4602798" y="4827905"/>
          <a:ext cx="539750" cy="387350"/>
        </p:xfrm>
        <a:graphic>
          <a:graphicData uri="http://schemas.openxmlformats.org/presentationml/2006/ole">
            <mc:AlternateContent xmlns:mc="http://schemas.openxmlformats.org/markup-compatibility/2006">
              <mc:Choice xmlns:v="urn:schemas-microsoft-com:vml" Requires="v">
                <p:oleObj spid="_x0000_s5418" r:id="rId11" imgW="309880" imgH="206375" progId="Equation.3">
                  <p:embed/>
                </p:oleObj>
              </mc:Choice>
              <mc:Fallback>
                <p:oleObj r:id="rId11" imgW="309880" imgH="206375" progId="Equation.3">
                  <p:embed/>
                  <p:pic>
                    <p:nvPicPr>
                      <p:cNvPr id="0" name="图片 3124"/>
                      <p:cNvPicPr/>
                      <p:nvPr/>
                    </p:nvPicPr>
                    <p:blipFill>
                      <a:blip r:embed="rId12"/>
                      <a:stretch>
                        <a:fillRect/>
                      </a:stretch>
                    </p:blipFill>
                    <p:spPr>
                      <a:xfrm>
                        <a:off x="4602798" y="4827905"/>
                        <a:ext cx="539750" cy="387350"/>
                      </a:xfrm>
                      <a:prstGeom prst="rect">
                        <a:avLst/>
                      </a:prstGeom>
                      <a:noFill/>
                      <a:ln w="38100">
                        <a:noFill/>
                        <a:miter/>
                      </a:ln>
                    </p:spPr>
                  </p:pic>
                </p:oleObj>
              </mc:Fallback>
            </mc:AlternateContent>
          </a:graphicData>
        </a:graphic>
      </p:graphicFrame>
      <p:graphicFrame>
        <p:nvGraphicFramePr>
          <p:cNvPr id="50190" name="对象 387087"/>
          <p:cNvGraphicFramePr/>
          <p:nvPr>
            <p:extLst>
              <p:ext uri="{D42A27DB-BD31-4B8C-83A1-F6EECF244321}">
                <p14:modId xmlns:p14="http://schemas.microsoft.com/office/powerpoint/2010/main" val="2332060750"/>
              </p:ext>
            </p:extLst>
          </p:nvPr>
        </p:nvGraphicFramePr>
        <p:xfrm>
          <a:off x="5575300" y="4795498"/>
          <a:ext cx="495300" cy="460375"/>
        </p:xfrm>
        <a:graphic>
          <a:graphicData uri="http://schemas.openxmlformats.org/presentationml/2006/ole">
            <mc:AlternateContent xmlns:mc="http://schemas.openxmlformats.org/markup-compatibility/2006">
              <mc:Choice xmlns:v="urn:schemas-microsoft-com:vml" Requires="v">
                <p:oleObj spid="_x0000_s5419" r:id="rId13" imgW="348615" imgH="232410" progId="Equation.3">
                  <p:embed/>
                </p:oleObj>
              </mc:Choice>
              <mc:Fallback>
                <p:oleObj r:id="rId13" imgW="348615" imgH="232410" progId="Equation.3">
                  <p:embed/>
                  <p:pic>
                    <p:nvPicPr>
                      <p:cNvPr id="0" name="图片 3125"/>
                      <p:cNvPicPr/>
                      <p:nvPr/>
                    </p:nvPicPr>
                    <p:blipFill>
                      <a:blip r:embed="rId14"/>
                      <a:stretch>
                        <a:fillRect/>
                      </a:stretch>
                    </p:blipFill>
                    <p:spPr>
                      <a:xfrm>
                        <a:off x="5575300" y="4795498"/>
                        <a:ext cx="495300" cy="460375"/>
                      </a:xfrm>
                      <a:prstGeom prst="rect">
                        <a:avLst/>
                      </a:prstGeom>
                      <a:noFill/>
                      <a:ln w="38100">
                        <a:noFill/>
                        <a:miter/>
                      </a:ln>
                    </p:spPr>
                  </p:pic>
                </p:oleObj>
              </mc:Fallback>
            </mc:AlternateContent>
          </a:graphicData>
        </a:graphic>
      </p:graphicFrame>
      <p:graphicFrame>
        <p:nvGraphicFramePr>
          <p:cNvPr id="50192" name="对象 387091"/>
          <p:cNvGraphicFramePr/>
          <p:nvPr>
            <p:extLst>
              <p:ext uri="{D42A27DB-BD31-4B8C-83A1-F6EECF244321}">
                <p14:modId xmlns:p14="http://schemas.microsoft.com/office/powerpoint/2010/main" val="2108753542"/>
              </p:ext>
            </p:extLst>
          </p:nvPr>
        </p:nvGraphicFramePr>
        <p:xfrm>
          <a:off x="9056846" y="4822228"/>
          <a:ext cx="280987" cy="368300"/>
        </p:xfrm>
        <a:graphic>
          <a:graphicData uri="http://schemas.openxmlformats.org/presentationml/2006/ole">
            <mc:AlternateContent xmlns:mc="http://schemas.openxmlformats.org/markup-compatibility/2006">
              <mc:Choice xmlns:v="urn:schemas-microsoft-com:vml" Requires="v">
                <p:oleObj spid="_x0000_s5420" r:id="rId15" imgW="131445" imgH="170815" progId="Equation.3">
                  <p:embed/>
                </p:oleObj>
              </mc:Choice>
              <mc:Fallback>
                <p:oleObj r:id="rId15" imgW="131445" imgH="170815" progId="Equation.3">
                  <p:embed/>
                  <p:pic>
                    <p:nvPicPr>
                      <p:cNvPr id="0" name="图片 3126"/>
                      <p:cNvPicPr/>
                      <p:nvPr/>
                    </p:nvPicPr>
                    <p:blipFill>
                      <a:blip r:embed="rId10"/>
                      <a:stretch>
                        <a:fillRect/>
                      </a:stretch>
                    </p:blipFill>
                    <p:spPr>
                      <a:xfrm>
                        <a:off x="9056846" y="4822228"/>
                        <a:ext cx="280987" cy="368300"/>
                      </a:xfrm>
                      <a:prstGeom prst="rect">
                        <a:avLst/>
                      </a:prstGeom>
                      <a:noFill/>
                      <a:ln w="38100">
                        <a:noFill/>
                        <a:miter/>
                      </a:ln>
                    </p:spPr>
                  </p:pic>
                </p:oleObj>
              </mc:Fallback>
            </mc:AlternateContent>
          </a:graphicData>
        </a:graphic>
      </p:graphicFrame>
      <p:graphicFrame>
        <p:nvGraphicFramePr>
          <p:cNvPr id="50193" name="对象 387092"/>
          <p:cNvGraphicFramePr/>
          <p:nvPr>
            <p:extLst>
              <p:ext uri="{D42A27DB-BD31-4B8C-83A1-F6EECF244321}">
                <p14:modId xmlns:p14="http://schemas.microsoft.com/office/powerpoint/2010/main" val="858627438"/>
              </p:ext>
            </p:extLst>
          </p:nvPr>
        </p:nvGraphicFramePr>
        <p:xfrm>
          <a:off x="9698037" y="4793045"/>
          <a:ext cx="296863" cy="474663"/>
        </p:xfrm>
        <a:graphic>
          <a:graphicData uri="http://schemas.openxmlformats.org/presentationml/2006/ole">
            <mc:AlternateContent xmlns:mc="http://schemas.openxmlformats.org/markup-compatibility/2006">
              <mc:Choice xmlns:v="urn:schemas-microsoft-com:vml" Requires="v">
                <p:oleObj spid="_x0000_s5421" name="公式" r:id="rId16" imgW="143510" imgH="234950" progId="Equation.3">
                  <p:embed/>
                </p:oleObj>
              </mc:Choice>
              <mc:Fallback>
                <p:oleObj name="公式" r:id="rId16" imgW="143510" imgH="234950" progId="Equation.3">
                  <p:embed/>
                  <p:pic>
                    <p:nvPicPr>
                      <p:cNvPr id="0" name="图片 3127"/>
                      <p:cNvPicPr/>
                      <p:nvPr/>
                    </p:nvPicPr>
                    <p:blipFill>
                      <a:blip r:embed="rId8"/>
                      <a:stretch>
                        <a:fillRect/>
                      </a:stretch>
                    </p:blipFill>
                    <p:spPr>
                      <a:xfrm>
                        <a:off x="9698037" y="4793045"/>
                        <a:ext cx="296863" cy="474663"/>
                      </a:xfrm>
                      <a:prstGeom prst="rect">
                        <a:avLst/>
                      </a:prstGeom>
                      <a:noFill/>
                      <a:ln w="38100">
                        <a:noFill/>
                        <a:miter/>
                      </a:ln>
                    </p:spPr>
                  </p:pic>
                </p:oleObj>
              </mc:Fallback>
            </mc:AlternateContent>
          </a:graphicData>
        </a:graphic>
      </p:graphicFrame>
      <p:sp>
        <p:nvSpPr>
          <p:cNvPr id="5" name="文本框 4"/>
          <p:cNvSpPr txBox="1"/>
          <p:nvPr/>
        </p:nvSpPr>
        <p:spPr>
          <a:xfrm>
            <a:off x="8261350" y="3234690"/>
            <a:ext cx="93599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a:t>
            </a:r>
            <a:r>
              <a:rPr lang="zh-CN" altLang="en-US" sz="2800" b="1">
                <a:solidFill>
                  <a:srgbClr val="FF0000"/>
                </a:solidFill>
                <a:latin typeface="Times New Roman" panose="02020603050405020304" charset="0"/>
                <a:ea typeface="宋体" panose="02010600030101010101" pitchFamily="2" charset="-122"/>
                <a:sym typeface="+mn-ea"/>
              </a:rPr>
              <a:t>过程</a:t>
            </a:r>
            <a:endParaRPr lang="zh-CN" altLang="en-US" sz="2800" b="1" baseline="-25000">
              <a:solidFill>
                <a:srgbClr val="000099"/>
              </a:solidFill>
              <a:latin typeface="Times New Roman" panose="02020603050405020304" charset="0"/>
              <a:ea typeface="宋体" panose="02010600030101010101" pitchFamily="2" charset="-122"/>
              <a:sym typeface="+mn-ea"/>
            </a:endParaRPr>
          </a:p>
        </p:txBody>
      </p:sp>
      <p:graphicFrame>
        <p:nvGraphicFramePr>
          <p:cNvPr id="51203" name="对象 406539"/>
          <p:cNvGraphicFramePr/>
          <p:nvPr/>
        </p:nvGraphicFramePr>
        <p:xfrm>
          <a:off x="1490345" y="2959100"/>
          <a:ext cx="3223895" cy="973455"/>
        </p:xfrm>
        <a:graphic>
          <a:graphicData uri="http://schemas.openxmlformats.org/presentationml/2006/ole">
            <mc:AlternateContent xmlns:mc="http://schemas.openxmlformats.org/markup-compatibility/2006">
              <mc:Choice xmlns:v="urn:schemas-microsoft-com:vml" Requires="v">
                <p:oleObj spid="_x0000_s6268" r:id="rId5" imgW="1333500" imgH="355600" progId="Equation.3">
                  <p:embed/>
                </p:oleObj>
              </mc:Choice>
              <mc:Fallback>
                <p:oleObj r:id="rId5" imgW="1333500" imgH="355600" progId="Equation.3">
                  <p:embed/>
                  <p:pic>
                    <p:nvPicPr>
                      <p:cNvPr id="0" name="图片 3128"/>
                      <p:cNvPicPr/>
                      <p:nvPr/>
                    </p:nvPicPr>
                    <p:blipFill>
                      <a:blip r:embed="rId6"/>
                      <a:stretch>
                        <a:fillRect/>
                      </a:stretch>
                    </p:blipFill>
                    <p:spPr>
                      <a:xfrm>
                        <a:off x="1490345" y="2959100"/>
                        <a:ext cx="3223895" cy="973455"/>
                      </a:xfrm>
                      <a:prstGeom prst="rect">
                        <a:avLst/>
                      </a:prstGeom>
                      <a:noFill/>
                      <a:ln w="38100">
                        <a:noFill/>
                        <a:miter/>
                      </a:ln>
                    </p:spPr>
                  </p:pic>
                </p:oleObj>
              </mc:Fallback>
            </mc:AlternateContent>
          </a:graphicData>
        </a:graphic>
      </p:graphicFrame>
      <p:sp>
        <p:nvSpPr>
          <p:cNvPr id="51205" name="文本框 406542"/>
          <p:cNvSpPr txBox="1"/>
          <p:nvPr/>
        </p:nvSpPr>
        <p:spPr>
          <a:xfrm>
            <a:off x="1057910" y="4155440"/>
            <a:ext cx="9276080" cy="626110"/>
          </a:xfrm>
          <a:prstGeom prst="rect">
            <a:avLst/>
          </a:prstGeom>
          <a:noFill/>
          <a:ln w="9525">
            <a:noFill/>
          </a:ln>
        </p:spPr>
        <p:txBody>
          <a:bodyPr wrap="square" rtlCol="0" anchor="t">
            <a:spAutoFit/>
          </a:bodyPr>
          <a:lstStyle/>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模板内所有</a:t>
            </a:r>
            <a:r>
              <a:rPr lang="zh-CN" altLang="en-US" sz="2600" dirty="0">
                <a:latin typeface="Times New Roman" panose="02020603050405020304" charset="0"/>
                <a:ea typeface="宋体" panose="02010600030101010101" pitchFamily="2" charset="-122"/>
                <a:sym typeface="+mn-ea"/>
              </a:rPr>
              <a:t>以   为中心像素</a:t>
            </a:r>
            <a:r>
              <a:rPr lang="en-US" altLang="zh-CN" sz="2600" dirty="0">
                <a:latin typeface="Times New Roman" panose="02020603050405020304" charset="0"/>
                <a:ea typeface="宋体" panose="02010600030101010101" pitchFamily="2" charset="-122"/>
                <a:sym typeface="+mn-ea"/>
              </a:rPr>
              <a:t>点所对应的USAN区域大小表示为： </a:t>
            </a:r>
          </a:p>
        </p:txBody>
      </p:sp>
      <p:graphicFrame>
        <p:nvGraphicFramePr>
          <p:cNvPr id="51206" name="对象 406543"/>
          <p:cNvGraphicFramePr/>
          <p:nvPr/>
        </p:nvGraphicFramePr>
        <p:xfrm>
          <a:off x="1487805" y="4930140"/>
          <a:ext cx="2701290" cy="853440"/>
        </p:xfrm>
        <a:graphic>
          <a:graphicData uri="http://schemas.openxmlformats.org/presentationml/2006/ole">
            <mc:AlternateContent xmlns:mc="http://schemas.openxmlformats.org/markup-compatibility/2006">
              <mc:Choice xmlns:v="urn:schemas-microsoft-com:vml" Requires="v">
                <p:oleObj spid="_x0000_s6269" r:id="rId7" imgW="1104900" imgH="368300" progId="Equation.3">
                  <p:embed/>
                </p:oleObj>
              </mc:Choice>
              <mc:Fallback>
                <p:oleObj r:id="rId7" imgW="1104900" imgH="368300" progId="Equation.3">
                  <p:embed/>
                  <p:pic>
                    <p:nvPicPr>
                      <p:cNvPr id="0" name="图片 3129"/>
                      <p:cNvPicPr/>
                      <p:nvPr/>
                    </p:nvPicPr>
                    <p:blipFill>
                      <a:blip r:embed="rId8"/>
                      <a:stretch>
                        <a:fillRect/>
                      </a:stretch>
                    </p:blipFill>
                    <p:spPr>
                      <a:xfrm>
                        <a:off x="1487805" y="4930140"/>
                        <a:ext cx="2701290" cy="853440"/>
                      </a:xfrm>
                      <a:prstGeom prst="rect">
                        <a:avLst/>
                      </a:prstGeom>
                      <a:noFill/>
                      <a:ln w="38100">
                        <a:noFill/>
                        <a:miter/>
                      </a:ln>
                    </p:spPr>
                  </p:pic>
                </p:oleObj>
              </mc:Fallback>
            </mc:AlternateContent>
          </a:graphicData>
        </a:graphic>
      </p:graphicFrame>
      <p:sp>
        <p:nvSpPr>
          <p:cNvPr id="5" name="文本框 4"/>
          <p:cNvSpPr txBox="1"/>
          <p:nvPr/>
        </p:nvSpPr>
        <p:spPr>
          <a:xfrm>
            <a:off x="8129270" y="5041900"/>
            <a:ext cx="93599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3</a:t>
            </a:r>
          </a:p>
        </p:txBody>
      </p:sp>
      <p:sp>
        <p:nvSpPr>
          <p:cNvPr id="4" name="文本框 3"/>
          <p:cNvSpPr txBox="1"/>
          <p:nvPr/>
        </p:nvSpPr>
        <p:spPr>
          <a:xfrm>
            <a:off x="8220710" y="3387725"/>
            <a:ext cx="93599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2</a:t>
            </a:r>
          </a:p>
        </p:txBody>
      </p:sp>
      <p:sp>
        <p:nvSpPr>
          <p:cNvPr id="6" name="文本框 5"/>
          <p:cNvSpPr txBox="1"/>
          <p:nvPr/>
        </p:nvSpPr>
        <p:spPr>
          <a:xfrm>
            <a:off x="909320" y="2252345"/>
            <a:ext cx="9507220" cy="626110"/>
          </a:xfrm>
          <a:prstGeom prst="rect">
            <a:avLst/>
          </a:prstGeom>
          <a:noFill/>
          <a:ln w="9525">
            <a:noFill/>
          </a:ln>
        </p:spPr>
        <p:txBody>
          <a:bodyPr wrap="square" rtlCol="0" anchor="t">
            <a:spAutoFit/>
          </a:bodyPr>
          <a:lstStyle/>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 </a:t>
            </a:r>
            <a:r>
              <a:rPr lang="zh-CN" altLang="en-US" sz="2600" dirty="0">
                <a:latin typeface="Times New Roman" panose="02020603050405020304" charset="0"/>
                <a:ea typeface="宋体" panose="02010600030101010101" pitchFamily="2" charset="-122"/>
                <a:sym typeface="+mn-ea"/>
              </a:rPr>
              <a:t>为提高计算精度和准确度，将式</a:t>
            </a:r>
            <a:r>
              <a:rPr lang="en-US" altLang="zh-CN" sz="2600" dirty="0">
                <a:latin typeface="Times New Roman" panose="02020603050405020304" charset="0"/>
                <a:ea typeface="宋体" panose="02010600030101010101" pitchFamily="2" charset="-122"/>
                <a:sym typeface="+mn-ea"/>
              </a:rPr>
              <a:t>1</a:t>
            </a:r>
            <a:r>
              <a:rPr lang="zh-CN" altLang="en-US" sz="2600" dirty="0">
                <a:latin typeface="Times New Roman" panose="02020603050405020304" charset="0"/>
                <a:ea typeface="宋体" panose="02010600030101010101" pitchFamily="2" charset="-122"/>
                <a:sym typeface="+mn-ea"/>
              </a:rPr>
              <a:t>改换为式</a:t>
            </a:r>
            <a:r>
              <a:rPr lang="en-US" altLang="zh-CN" sz="2600" dirty="0">
                <a:latin typeface="Times New Roman" panose="02020603050405020304" charset="0"/>
                <a:ea typeface="宋体" panose="02010600030101010101" pitchFamily="2" charset="-122"/>
                <a:sym typeface="+mn-ea"/>
              </a:rPr>
              <a:t>2</a:t>
            </a:r>
            <a:endParaRPr lang="zh-CN" altLang="en-US" sz="2600" dirty="0">
              <a:latin typeface="Times New Roman" panose="02020603050405020304" charset="0"/>
              <a:ea typeface="宋体" panose="02010600030101010101" pitchFamily="2" charset="-122"/>
              <a:sym typeface="+mn-ea"/>
            </a:endParaRPr>
          </a:p>
        </p:txBody>
      </p:sp>
      <p:graphicFrame>
        <p:nvGraphicFramePr>
          <p:cNvPr id="50193" name="对象 387092"/>
          <p:cNvGraphicFramePr/>
          <p:nvPr/>
        </p:nvGraphicFramePr>
        <p:xfrm>
          <a:off x="3104515" y="4220210"/>
          <a:ext cx="317500" cy="530860"/>
        </p:xfrm>
        <a:graphic>
          <a:graphicData uri="http://schemas.openxmlformats.org/presentationml/2006/ole">
            <mc:AlternateContent xmlns:mc="http://schemas.openxmlformats.org/markup-compatibility/2006">
              <mc:Choice xmlns:v="urn:schemas-microsoft-com:vml" Requires="v">
                <p:oleObj spid="_x0000_s6270" r:id="rId9" imgW="143510" imgH="234950" progId="Equation.3">
                  <p:embed/>
                </p:oleObj>
              </mc:Choice>
              <mc:Fallback>
                <p:oleObj r:id="rId9" imgW="143510" imgH="234950" progId="Equation.3">
                  <p:embed/>
                  <p:pic>
                    <p:nvPicPr>
                      <p:cNvPr id="0" name="图片 3127"/>
                      <p:cNvPicPr/>
                      <p:nvPr/>
                    </p:nvPicPr>
                    <p:blipFill>
                      <a:blip r:embed="rId10"/>
                      <a:stretch>
                        <a:fillRect/>
                      </a:stretch>
                    </p:blipFill>
                    <p:spPr>
                      <a:xfrm>
                        <a:off x="3104515" y="4220210"/>
                        <a:ext cx="317500" cy="530860"/>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a:t>
            </a:r>
            <a:r>
              <a:rPr lang="zh-CN" altLang="en-US" sz="2800" b="1">
                <a:solidFill>
                  <a:srgbClr val="FF0000"/>
                </a:solidFill>
                <a:latin typeface="Times New Roman" panose="02020603050405020304" charset="0"/>
                <a:ea typeface="宋体" panose="02010600030101010101" pitchFamily="2" charset="-122"/>
                <a:sym typeface="+mn-ea"/>
              </a:rPr>
              <a:t>过程</a:t>
            </a:r>
            <a:endParaRPr lang="zh-CN" altLang="en-US" sz="2800" b="1" baseline="-25000">
              <a:solidFill>
                <a:srgbClr val="000099"/>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909320" y="2252345"/>
            <a:ext cx="9507220" cy="1695450"/>
          </a:xfrm>
          <a:prstGeom prst="rect">
            <a:avLst/>
          </a:prstGeom>
          <a:noFill/>
          <a:ln w="9525">
            <a:noFill/>
          </a:ln>
        </p:spPr>
        <p:txBody>
          <a:bodyPr wrap="square" rtlCol="0" anchor="t">
            <a:spAutoFit/>
          </a:bodyPr>
          <a:lstStyle/>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 (2)当标的所有像素点的USAN区域大小(式3)得到以后，就可以通过各点的能量响应函数来判断该点是否为角点，各像素点的能量响应函数          定义为： </a:t>
            </a:r>
          </a:p>
        </p:txBody>
      </p:sp>
      <p:graphicFrame>
        <p:nvGraphicFramePr>
          <p:cNvPr id="52227" name="对象 407563"/>
          <p:cNvGraphicFramePr/>
          <p:nvPr/>
        </p:nvGraphicFramePr>
        <p:xfrm>
          <a:off x="2690495" y="3463290"/>
          <a:ext cx="690880" cy="474345"/>
        </p:xfrm>
        <a:graphic>
          <a:graphicData uri="http://schemas.openxmlformats.org/presentationml/2006/ole">
            <mc:AlternateContent xmlns:mc="http://schemas.openxmlformats.org/markup-compatibility/2006">
              <mc:Choice xmlns:v="urn:schemas-microsoft-com:vml" Requires="v">
                <p:oleObj spid="_x0000_s7292" r:id="rId5" imgW="374650" imgH="232410" progId="Equation.3">
                  <p:embed/>
                </p:oleObj>
              </mc:Choice>
              <mc:Fallback>
                <p:oleObj r:id="rId5" imgW="374650" imgH="232410" progId="Equation.3">
                  <p:embed/>
                  <p:pic>
                    <p:nvPicPr>
                      <p:cNvPr id="0" name="图片 3130"/>
                      <p:cNvPicPr/>
                      <p:nvPr/>
                    </p:nvPicPr>
                    <p:blipFill>
                      <a:blip r:embed="rId6"/>
                      <a:stretch>
                        <a:fillRect/>
                      </a:stretch>
                    </p:blipFill>
                    <p:spPr>
                      <a:xfrm>
                        <a:off x="2690495" y="3463290"/>
                        <a:ext cx="690880" cy="474345"/>
                      </a:xfrm>
                      <a:prstGeom prst="rect">
                        <a:avLst/>
                      </a:prstGeom>
                      <a:noFill/>
                      <a:ln w="38100">
                        <a:noFill/>
                        <a:miter/>
                      </a:ln>
                    </p:spPr>
                  </p:pic>
                </p:oleObj>
              </mc:Fallback>
            </mc:AlternateContent>
          </a:graphicData>
        </a:graphic>
      </p:graphicFrame>
      <p:sp>
        <p:nvSpPr>
          <p:cNvPr id="5" name="文本框 4"/>
          <p:cNvSpPr txBox="1"/>
          <p:nvPr/>
        </p:nvSpPr>
        <p:spPr>
          <a:xfrm>
            <a:off x="7678420" y="4487545"/>
            <a:ext cx="563880" cy="396240"/>
          </a:xfrm>
          <a:prstGeom prst="rect">
            <a:avLst/>
          </a:prstGeom>
          <a:noFill/>
        </p:spPr>
        <p:txBody>
          <a:bodyPr wrap="none" rtlCol="0">
            <a:spAutoFit/>
          </a:bodyPr>
          <a:lstStyle/>
          <a:p>
            <a:pPr algn="l"/>
            <a:r>
              <a:rPr lang="en-US" altLang="zh-CN" sz="2000" dirty="0">
                <a:solidFill>
                  <a:srgbClr val="FF0000"/>
                </a:solidFill>
                <a:latin typeface="Times New Roman" panose="02020603050405020304" charset="0"/>
                <a:ea typeface="宋体" panose="02010600030101010101" pitchFamily="2" charset="-122"/>
                <a:sym typeface="+mn-ea"/>
              </a:rPr>
              <a:t>式4</a:t>
            </a:r>
          </a:p>
        </p:txBody>
      </p:sp>
      <p:sp>
        <p:nvSpPr>
          <p:cNvPr id="52230" name="文本框 407568"/>
          <p:cNvSpPr txBox="1"/>
          <p:nvPr/>
        </p:nvSpPr>
        <p:spPr>
          <a:xfrm>
            <a:off x="1002030" y="5583555"/>
            <a:ext cx="9587230" cy="1571625"/>
          </a:xfrm>
          <a:prstGeom prst="rect">
            <a:avLst/>
          </a:prstGeom>
          <a:noFill/>
          <a:ln w="9525">
            <a:noFill/>
          </a:ln>
        </p:spPr>
        <p:txBody>
          <a:bodyPr wrap="square" anchor="t">
            <a:spAutoFit/>
          </a:bodyPr>
          <a:lstStyle/>
          <a:p>
            <a:pPr lvl="0" indent="0" eaLnBrk="0" hangingPunct="0">
              <a:lnSpc>
                <a:spcPct val="135000"/>
              </a:lnSpc>
            </a:pPr>
            <a:r>
              <a:rPr lang="zh-CN" altLang="en-US" sz="2400" dirty="0">
                <a:solidFill>
                  <a:schemeClr val="tx1"/>
                </a:solidFill>
                <a:latin typeface="Times New Roman" panose="02020603050405020304" charset="0"/>
                <a:ea typeface="宋体" panose="02010600030101010101" pitchFamily="2" charset="-122"/>
              </a:rPr>
              <a:t>其中，        表示点的</a:t>
            </a:r>
            <a:r>
              <a:rPr lang="en-US" altLang="zh-CN" sz="2400">
                <a:solidFill>
                  <a:schemeClr val="tx1"/>
                </a:solidFill>
                <a:latin typeface="Times New Roman" panose="02020603050405020304" charset="0"/>
                <a:ea typeface="宋体" panose="02010600030101010101" pitchFamily="2" charset="-122"/>
              </a:rPr>
              <a:t>USAN</a:t>
            </a:r>
            <a:r>
              <a:rPr lang="zh-CN" altLang="en-US" sz="2400" dirty="0">
                <a:solidFill>
                  <a:schemeClr val="tx1"/>
                </a:solidFill>
                <a:latin typeface="Times New Roman" panose="02020603050405020304" charset="0"/>
                <a:ea typeface="宋体" panose="02010600030101010101" pitchFamily="2" charset="-122"/>
              </a:rPr>
              <a:t>区域大小；</a:t>
            </a:r>
            <a:r>
              <a:rPr lang="en-US" altLang="zh-CN" sz="2400" i="1">
                <a:solidFill>
                  <a:schemeClr val="tx1"/>
                </a:solidFill>
                <a:latin typeface="Times New Roman" panose="02020603050405020304" charset="0"/>
                <a:ea typeface="宋体" panose="02010600030101010101" pitchFamily="2" charset="-122"/>
              </a:rPr>
              <a:t>T</a:t>
            </a:r>
            <a:r>
              <a:rPr lang="zh-CN" altLang="en-US" sz="2400" dirty="0">
                <a:solidFill>
                  <a:schemeClr val="tx1"/>
                </a:solidFill>
                <a:latin typeface="Times New Roman" panose="02020603050405020304" charset="0"/>
                <a:ea typeface="宋体" panose="02010600030101010101" pitchFamily="2" charset="-122"/>
              </a:rPr>
              <a:t>是预先设定的阈值决定哪些像素点可以视为角点。当目标图像中的某一像素点的</a:t>
            </a:r>
            <a:r>
              <a:rPr lang="en-US" altLang="zh-CN" sz="2400">
                <a:solidFill>
                  <a:schemeClr val="tx1"/>
                </a:solidFill>
                <a:latin typeface="Times New Roman" panose="02020603050405020304" charset="0"/>
                <a:ea typeface="宋体" panose="02010600030101010101" pitchFamily="2" charset="-122"/>
              </a:rPr>
              <a:t>USAN</a:t>
            </a:r>
            <a:r>
              <a:rPr lang="zh-CN" altLang="en-US" sz="2400" dirty="0">
                <a:solidFill>
                  <a:schemeClr val="tx1"/>
                </a:solidFill>
                <a:latin typeface="Times New Roman" panose="02020603050405020304" charset="0"/>
                <a:ea typeface="宋体" panose="02010600030101010101" pitchFamily="2" charset="-122"/>
              </a:rPr>
              <a:t>区域小于</a:t>
            </a:r>
            <a:r>
              <a:rPr lang="en-US" altLang="zh-CN" sz="2400" i="1" dirty="0">
                <a:solidFill>
                  <a:schemeClr val="tx1"/>
                </a:solidFill>
                <a:latin typeface="Times New Roman" panose="02020603050405020304" charset="0"/>
                <a:ea typeface="宋体" panose="02010600030101010101" pitchFamily="2" charset="-122"/>
              </a:rPr>
              <a:t>T</a:t>
            </a:r>
            <a:r>
              <a:rPr lang="zh-CN" altLang="en-US" sz="2400" dirty="0">
                <a:solidFill>
                  <a:schemeClr val="tx1"/>
                </a:solidFill>
                <a:latin typeface="Times New Roman" panose="02020603050405020304" charset="0"/>
                <a:ea typeface="宋体" panose="02010600030101010101" pitchFamily="2" charset="-122"/>
              </a:rPr>
              <a:t>，该像素点就被判定为角点，否则就不是角点。 </a:t>
            </a:r>
          </a:p>
        </p:txBody>
      </p:sp>
      <p:graphicFrame>
        <p:nvGraphicFramePr>
          <p:cNvPr id="52231" name="对象 407569"/>
          <p:cNvGraphicFramePr/>
          <p:nvPr/>
        </p:nvGraphicFramePr>
        <p:xfrm>
          <a:off x="2021205" y="5666105"/>
          <a:ext cx="661035" cy="474345"/>
        </p:xfrm>
        <a:graphic>
          <a:graphicData uri="http://schemas.openxmlformats.org/presentationml/2006/ole">
            <mc:AlternateContent xmlns:mc="http://schemas.openxmlformats.org/markup-compatibility/2006">
              <mc:Choice xmlns:v="urn:schemas-microsoft-com:vml" Requires="v">
                <p:oleObj spid="_x0000_s7293" r:id="rId7" imgW="361950" imgH="232410" progId="Equation.3">
                  <p:embed/>
                </p:oleObj>
              </mc:Choice>
              <mc:Fallback>
                <p:oleObj r:id="rId7" imgW="361950" imgH="232410" progId="Equation.3">
                  <p:embed/>
                  <p:pic>
                    <p:nvPicPr>
                      <p:cNvPr id="0" name="图片 3132"/>
                      <p:cNvPicPr/>
                      <p:nvPr/>
                    </p:nvPicPr>
                    <p:blipFill>
                      <a:blip r:embed="rId8"/>
                      <a:stretch>
                        <a:fillRect/>
                      </a:stretch>
                    </p:blipFill>
                    <p:spPr>
                      <a:xfrm>
                        <a:off x="2021205" y="5666105"/>
                        <a:ext cx="661035" cy="474345"/>
                      </a:xfrm>
                      <a:prstGeom prst="rect">
                        <a:avLst/>
                      </a:prstGeom>
                      <a:noFill/>
                      <a:ln w="38100">
                        <a:noFill/>
                        <a:miter/>
                      </a:ln>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084070" y="4004945"/>
          <a:ext cx="5203190" cy="1143000"/>
        </p:xfrm>
        <a:graphic>
          <a:graphicData uri="http://schemas.openxmlformats.org/presentationml/2006/ole">
            <mc:AlternateContent xmlns:mc="http://schemas.openxmlformats.org/markup-compatibility/2006">
              <mc:Choice xmlns:v="urn:schemas-microsoft-com:vml" Requires="v">
                <p:oleObj spid="_x0000_s7294" r:id="rId9" imgW="2197100" imgH="482600" progId="Equation.KSEE3">
                  <p:embed/>
                </p:oleObj>
              </mc:Choice>
              <mc:Fallback>
                <p:oleObj r:id="rId9" imgW="2197100" imgH="482600" progId="Equation.KSEE3">
                  <p:embed/>
                  <p:pic>
                    <p:nvPicPr>
                      <p:cNvPr id="0" name="图片 1024"/>
                      <p:cNvPicPr/>
                      <p:nvPr/>
                    </p:nvPicPr>
                    <p:blipFill>
                      <a:blip r:embed="rId10"/>
                      <a:stretch>
                        <a:fillRect/>
                      </a:stretch>
                    </p:blipFill>
                    <p:spPr>
                      <a:xfrm>
                        <a:off x="2084070" y="4004945"/>
                        <a:ext cx="5203190" cy="114300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a:t>
            </a:r>
            <a:r>
              <a:rPr lang="zh-CN" altLang="en-US" sz="2800" b="1">
                <a:solidFill>
                  <a:srgbClr val="FF0000"/>
                </a:solidFill>
                <a:latin typeface="Times New Roman" panose="02020603050405020304" charset="0"/>
                <a:ea typeface="宋体" panose="02010600030101010101" pitchFamily="2" charset="-122"/>
                <a:sym typeface="+mn-ea"/>
              </a:rPr>
              <a:t>过程</a:t>
            </a:r>
            <a:endParaRPr lang="zh-CN" altLang="en-US" sz="2800" b="1" baseline="-25000">
              <a:solidFill>
                <a:srgbClr val="000099"/>
              </a:solidFill>
              <a:latin typeface="Times New Roman" panose="02020603050405020304" charset="0"/>
              <a:ea typeface="宋体" panose="02010600030101010101" pitchFamily="2" charset="-122"/>
              <a:sym typeface="+mn-ea"/>
            </a:endParaRPr>
          </a:p>
        </p:txBody>
      </p:sp>
      <p:sp>
        <p:nvSpPr>
          <p:cNvPr id="5" name="文本框 4"/>
          <p:cNvSpPr txBox="1"/>
          <p:nvPr/>
        </p:nvSpPr>
        <p:spPr>
          <a:xfrm>
            <a:off x="909320" y="2252345"/>
            <a:ext cx="9507220" cy="4903470"/>
          </a:xfrm>
          <a:prstGeom prst="rect">
            <a:avLst/>
          </a:prstGeom>
          <a:noFill/>
          <a:ln w="9525">
            <a:noFill/>
          </a:ln>
        </p:spPr>
        <p:txBody>
          <a:bodyPr wrap="square" rtlCol="0" anchor="t">
            <a:spAutoFit/>
          </a:bodyPr>
          <a:lstStyle/>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(3)使用非最大抑制(No Max Supperssion，NMS)方法找特征点(边缘点作为3×3模板的中心)在它的8邻域范围内的点进行比较，保留灰度值最大者就是特征点。</a:t>
            </a:r>
          </a:p>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(4)</a:t>
            </a:r>
            <a:r>
              <a:rPr lang="zh-CN" altLang="en-US" sz="2600" dirty="0">
                <a:latin typeface="Times New Roman" panose="02020603050405020304" charset="0"/>
                <a:ea typeface="宋体" panose="02010600030101010101" pitchFamily="2" charset="-122"/>
                <a:sym typeface="+mn-ea"/>
              </a:rPr>
              <a:t>剔除虚假角点的判定方法(USAN的质心和连续性 )，一般情况下真实角点的USAN区域其重心(质心)的位置远离模板的中心位置，重心公式为：</a:t>
            </a:r>
          </a:p>
          <a:p>
            <a:pPr lvl="0" algn="l" eaLnBrk="0" hangingPunct="0">
              <a:lnSpc>
                <a:spcPct val="135000"/>
              </a:lnSpc>
            </a:pPr>
            <a:endParaRPr lang="zh-CN" altLang="en-US" sz="2600" dirty="0">
              <a:latin typeface="Times New Roman" panose="02020603050405020304" charset="0"/>
              <a:ea typeface="宋体" panose="02010600030101010101" pitchFamily="2" charset="-122"/>
              <a:sym typeface="+mn-ea"/>
            </a:endParaRPr>
          </a:p>
          <a:p>
            <a:pPr lvl="0" algn="l" eaLnBrk="0" hangingPunct="0">
              <a:lnSpc>
                <a:spcPct val="135000"/>
              </a:lnSpc>
            </a:pPr>
            <a:r>
              <a:rPr lang="zh-CN" altLang="en-US" sz="2600" dirty="0">
                <a:latin typeface="Times New Roman" panose="02020603050405020304" charset="0"/>
                <a:ea typeface="宋体" panose="02010600030101010101" pitchFamily="2" charset="-122"/>
                <a:sym typeface="+mn-ea"/>
              </a:rPr>
              <a:t>另外，模板内从模板中心指向USAN区域重心的直线上的所有象素必须是USAN区的一部分。 </a:t>
            </a:r>
          </a:p>
        </p:txBody>
      </p:sp>
      <p:graphicFrame>
        <p:nvGraphicFramePr>
          <p:cNvPr id="54276" name="对象 388101"/>
          <p:cNvGraphicFramePr/>
          <p:nvPr/>
        </p:nvGraphicFramePr>
        <p:xfrm>
          <a:off x="3650933" y="5093018"/>
          <a:ext cx="3000375" cy="1031875"/>
        </p:xfrm>
        <a:graphic>
          <a:graphicData uri="http://schemas.openxmlformats.org/presentationml/2006/ole">
            <mc:AlternateContent xmlns:mc="http://schemas.openxmlformats.org/markup-compatibility/2006">
              <mc:Choice xmlns:v="urn:schemas-microsoft-com:vml" Requires="v">
                <p:oleObj spid="_x0000_s8234" r:id="rId5" imgW="1281430" imgH="512445" progId="Equation.3">
                  <p:embed/>
                </p:oleObj>
              </mc:Choice>
              <mc:Fallback>
                <p:oleObj r:id="rId5" imgW="1281430" imgH="512445" progId="Equation.3">
                  <p:embed/>
                  <p:pic>
                    <p:nvPicPr>
                      <p:cNvPr id="0" name="图片 3133"/>
                      <p:cNvPicPr/>
                      <p:nvPr/>
                    </p:nvPicPr>
                    <p:blipFill>
                      <a:blip r:embed="rId6"/>
                      <a:stretch>
                        <a:fillRect/>
                      </a:stretch>
                    </p:blipFill>
                    <p:spPr>
                      <a:xfrm>
                        <a:off x="3650933" y="5093018"/>
                        <a:ext cx="3000375" cy="1031875"/>
                      </a:xfrm>
                      <a:prstGeom prst="rect">
                        <a:avLst/>
                      </a:prstGeom>
                      <a:noFill/>
                      <a:ln w="38100">
                        <a:noFill/>
                        <a:miter/>
                      </a:ln>
                    </p:spPr>
                  </p:pic>
                </p:oleObj>
              </mc:Fallback>
            </mc:AlternateContent>
          </a:graphicData>
        </a:graphic>
      </p:graphicFrame>
      <p:sp>
        <p:nvSpPr>
          <p:cNvPr id="6" name="文本框 5"/>
          <p:cNvSpPr txBox="1"/>
          <p:nvPr/>
        </p:nvSpPr>
        <p:spPr>
          <a:xfrm>
            <a:off x="8241030" y="5426075"/>
            <a:ext cx="93599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5" name="文本框 4"/>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SUSAN算法</a:t>
            </a:r>
            <a:r>
              <a:rPr lang="zh-CN" altLang="en-US" sz="2800" b="1">
                <a:solidFill>
                  <a:srgbClr val="FF0000"/>
                </a:solidFill>
                <a:latin typeface="Times New Roman" panose="02020603050405020304" charset="0"/>
                <a:ea typeface="宋体" panose="02010600030101010101" pitchFamily="2" charset="-122"/>
                <a:sym typeface="+mn-ea"/>
              </a:rPr>
              <a:t>特征</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6" name="文本框 5"/>
          <p:cNvSpPr txBox="1"/>
          <p:nvPr/>
        </p:nvSpPr>
        <p:spPr>
          <a:xfrm>
            <a:off x="909320" y="2404745"/>
            <a:ext cx="9507220" cy="4656455"/>
          </a:xfrm>
          <a:prstGeom prst="rect">
            <a:avLst/>
          </a:prstGeom>
          <a:noFill/>
          <a:ln w="9525">
            <a:noFill/>
          </a:ln>
        </p:spPr>
        <p:txBody>
          <a:bodyPr wrap="square" rtlCol="0" anchor="t">
            <a:spAutoFit/>
          </a:bodyPr>
          <a:lstStyle/>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1)在用SUSAN算子对边缘和角点进行检测时不需要计算微分，这使得SUSAN算子对噪声更加鲁棒。</a:t>
            </a:r>
          </a:p>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2)SUSAN检测算子能提供不依赖于模板尺寸的边缘精度。换句话说，最小USAN区域面积的计算是个相对的概念，与模版尺寸无关，所以SUSAN边缘算子的性能不受模版尺寸影响。</a:t>
            </a:r>
          </a:p>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3)控制参数的选择很简单，且任意性小，容易实现自动化选取。</a:t>
            </a:r>
          </a:p>
          <a:p>
            <a:pPr lvl="0" algn="l" eaLnBrk="0" hangingPunct="0">
              <a:lnSpc>
                <a:spcPct val="135000"/>
              </a:lnSpc>
            </a:pPr>
            <a:endParaRPr lang="en-US" altLang="zh-CN" sz="1400" dirty="0">
              <a:latin typeface="Times New Roman" panose="02020603050405020304" charset="0"/>
              <a:ea typeface="宋体" panose="02010600030101010101" pitchFamily="2" charset="-122"/>
              <a:sym typeface="+mn-ea"/>
            </a:endParaRPr>
          </a:p>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 SUSAN 角点检测算法是最早出现的角点检测算法之一，典型的的角点检测算法还有Moravec、Harris和Sift等。  </a:t>
            </a:r>
            <a:endParaRPr lang="zh-CN" altLang="en-US" sz="2600" dirty="0">
              <a:latin typeface="Times New Roman" panose="02020603050405020304" charset="0"/>
              <a:ea typeface="宋体" panose="02010600030101010101" pitchFamily="2"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SUSAN</a:t>
            </a:r>
            <a:r>
              <a:rPr lang="zh-CN" altLang="en-US" sz="2800" b="1">
                <a:solidFill>
                  <a:srgbClr val="FF0000"/>
                </a:solidFill>
                <a:latin typeface="Times New Roman" panose="02020603050405020304" charset="0"/>
                <a:ea typeface="宋体" panose="02010600030101010101" pitchFamily="2" charset="-122"/>
                <a:sym typeface="+mn-ea"/>
              </a:rPr>
              <a:t>实验结果</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pic>
        <p:nvPicPr>
          <p:cNvPr id="4" name="图片 3"/>
          <p:cNvPicPr>
            <a:picLocks noChangeAspect="1"/>
          </p:cNvPicPr>
          <p:nvPr/>
        </p:nvPicPr>
        <p:blipFill>
          <a:blip r:embed="rId4"/>
          <a:stretch>
            <a:fillRect/>
          </a:stretch>
        </p:blipFill>
        <p:spPr>
          <a:xfrm>
            <a:off x="5387340" y="2620645"/>
            <a:ext cx="3474720" cy="3459480"/>
          </a:xfrm>
          <a:prstGeom prst="rect">
            <a:avLst/>
          </a:prstGeom>
        </p:spPr>
      </p:pic>
      <p:pic>
        <p:nvPicPr>
          <p:cNvPr id="5" name="图片 4" descr="house"/>
          <p:cNvPicPr>
            <a:picLocks noChangeAspect="1"/>
          </p:cNvPicPr>
          <p:nvPr/>
        </p:nvPicPr>
        <p:blipFill>
          <a:blip r:embed="rId5"/>
          <a:stretch>
            <a:fillRect/>
          </a:stretch>
        </p:blipFill>
        <p:spPr>
          <a:xfrm>
            <a:off x="1786890" y="2620645"/>
            <a:ext cx="3459480" cy="34594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s://img-blog.csdnimg.cn/52d8bdfeb252441ebe2915128b4223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567" y="1892299"/>
            <a:ext cx="7065760" cy="516572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7" name="文本框 6"/>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8" name="文本框 7"/>
          <p:cNvSpPr txBox="1"/>
          <p:nvPr/>
        </p:nvSpPr>
        <p:spPr>
          <a:xfrm>
            <a:off x="985520" y="1847850"/>
            <a:ext cx="6353810" cy="518160"/>
          </a:xfrm>
          <a:prstGeom prst="rect">
            <a:avLst/>
          </a:prstGeom>
          <a:noFill/>
        </p:spPr>
        <p:txBody>
          <a:bodyPr wrap="square" rtlCol="0" anchor="t">
            <a:spAutoFit/>
          </a:bodyPr>
          <a:lstStyle/>
          <a:p>
            <a:r>
              <a:rPr lang="en-US" altLang="zh-CN" sz="2800" b="1" smtClean="0">
                <a:solidFill>
                  <a:srgbClr val="FF0000"/>
                </a:solidFill>
                <a:latin typeface="Times New Roman" panose="02020603050405020304" charset="0"/>
                <a:ea typeface="宋体" panose="02010600030101010101" pitchFamily="2" charset="-122"/>
                <a:sym typeface="+mn-ea"/>
              </a:rPr>
              <a:t>Harris</a:t>
            </a:r>
            <a:r>
              <a:rPr lang="zh-CN" altLang="en-US" sz="2800" b="1" smtClean="0">
                <a:solidFill>
                  <a:srgbClr val="FF0000"/>
                </a:solidFill>
                <a:latin typeface="Times New Roman" panose="02020603050405020304" charset="0"/>
                <a:ea typeface="宋体" panose="02010600030101010101" pitchFamily="2" charset="-122"/>
                <a:sym typeface="+mn-ea"/>
              </a:rPr>
              <a:t>角点</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Tree>
    <p:extLst>
      <p:ext uri="{BB962C8B-B14F-4D97-AF65-F5344CB8AC3E}">
        <p14:creationId xmlns:p14="http://schemas.microsoft.com/office/powerpoint/2010/main" val="334324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文本框 356355"/>
          <p:cNvSpPr txBox="1"/>
          <p:nvPr/>
        </p:nvSpPr>
        <p:spPr>
          <a:xfrm>
            <a:off x="415092" y="63024"/>
            <a:ext cx="9885975" cy="1303020"/>
          </a:xfrm>
          <a:prstGeom prst="rect">
            <a:avLst/>
          </a:prstGeom>
          <a:solidFill>
            <a:schemeClr val="bg1"/>
          </a:solidFill>
          <a:ln w="9525" cap="flat" cmpd="sng">
            <a:solidFill>
              <a:schemeClr val="bg1"/>
            </a:solidFill>
            <a:prstDash val="solid"/>
            <a:miter/>
            <a:headEnd type="none" w="med" len="med"/>
            <a:tailEnd type="none" w="med" len="med"/>
          </a:ln>
        </p:spPr>
        <p:txBody>
          <a:bodyPr anchor="t">
            <a:spAutoFit/>
          </a:bodyPr>
          <a:lstStyle/>
          <a:p>
            <a:pPr lvl="0" indent="0">
              <a:spcBef>
                <a:spcPct val="50000"/>
              </a:spcBef>
            </a:pPr>
            <a:endParaRPr lang="zh-CN" altLang="en-US" sz="1985" dirty="0">
              <a:latin typeface="Tahoma" panose="020B0604030504040204" pitchFamily="34" charset="0"/>
              <a:ea typeface="宋体" panose="02010600030101010101" pitchFamily="2" charset="-122"/>
            </a:endParaRPr>
          </a:p>
          <a:p>
            <a:pPr lvl="0" indent="0">
              <a:spcBef>
                <a:spcPct val="50000"/>
              </a:spcBef>
            </a:pPr>
            <a:endParaRPr lang="zh-CN" altLang="en-US" sz="1985" dirty="0">
              <a:latin typeface="Tahoma" panose="020B0604030504040204" pitchFamily="34" charset="0"/>
              <a:ea typeface="宋体" panose="02010600030101010101" pitchFamily="2" charset="-122"/>
            </a:endParaRPr>
          </a:p>
          <a:p>
            <a:pPr lvl="0" indent="0">
              <a:spcBef>
                <a:spcPct val="50000"/>
              </a:spcBef>
            </a:pPr>
            <a:endParaRPr lang="zh-CN" altLang="en-US" sz="1985" dirty="0">
              <a:latin typeface="Tahoma" panose="020B0604030504040204" pitchFamily="34" charset="0"/>
              <a:ea typeface="宋体" panose="02010600030101010101" pitchFamily="2" charset="-122"/>
            </a:endParaRPr>
          </a:p>
        </p:txBody>
      </p:sp>
      <p:sp>
        <p:nvSpPr>
          <p:cNvPr id="356357" name="矩形 356356"/>
          <p:cNvSpPr/>
          <p:nvPr/>
        </p:nvSpPr>
        <p:spPr>
          <a:xfrm>
            <a:off x="831850" y="1601470"/>
            <a:ext cx="9590405" cy="5121275"/>
          </a:xfrm>
          <a:prstGeom prst="rect">
            <a:avLst/>
          </a:prstGeom>
          <a:noFill/>
          <a:ln w="9525" cap="flat" cmpd="sng">
            <a:solidFill>
              <a:schemeClr val="bg1"/>
            </a:solidFill>
            <a:prstDash val="solid"/>
            <a:miter/>
            <a:headEnd type="none" w="med" len="med"/>
            <a:tailEnd type="none" w="med" len="med"/>
          </a:ln>
        </p:spPr>
        <p:txBody>
          <a:bodyPr anchor="t"/>
          <a:lstStyle/>
          <a:p>
            <a:pPr marL="342900" lvl="0" indent="-342900">
              <a:lnSpc>
                <a:spcPct val="130000"/>
              </a:lnSpc>
              <a:spcBef>
                <a:spcPct val="70000"/>
              </a:spcBef>
              <a:buClr>
                <a:schemeClr val="folHlink"/>
              </a:buClr>
              <a:buSzPct val="60000"/>
              <a:buFont typeface="Wingdings" panose="05000000000000000000" pitchFamily="2" charset="2"/>
              <a:buNone/>
            </a:pPr>
            <a:endParaRPr lang="zh-CN" altLang="en-US" sz="900" b="1" dirty="0">
              <a:latin typeface="Times New Roman" panose="02020603050405020304" charset="0"/>
              <a:ea typeface="宋体" panose="02010600030101010101" pitchFamily="2" charset="-122"/>
            </a:endParaRPr>
          </a:p>
          <a:p>
            <a:pPr marL="0" lvl="0" indent="0">
              <a:lnSpc>
                <a:spcPct val="130000"/>
              </a:lnSpc>
              <a:buClr>
                <a:schemeClr val="folHlink"/>
              </a:buClr>
              <a:buSzPct val="60000"/>
              <a:buFont typeface="Wingdings" panose="05000000000000000000" pitchFamily="2" charset="2"/>
              <a:buNone/>
            </a:pPr>
            <a:r>
              <a:rPr lang="zh-CN" altLang="en-US" sz="3200" b="1" dirty="0">
                <a:solidFill>
                  <a:srgbClr val="FF0000"/>
                </a:solidFill>
                <a:effectLst>
                  <a:outerShdw blurRad="38100" dist="38100" dir="2700000" algn="tl">
                    <a:srgbClr val="000000">
                      <a:alpha val="43137"/>
                    </a:srgbClr>
                  </a:outerShdw>
                </a:effectLst>
                <a:latin typeface="Times New Roman" panose="02020603050405020304" charset="0"/>
                <a:ea typeface="宋体" panose="02010600030101010101" pitchFamily="2" charset="-122"/>
              </a:rPr>
              <a:t>图像分割</a:t>
            </a:r>
            <a:r>
              <a:rPr lang="zh-CN" altLang="en-US" sz="2800" dirty="0">
                <a:latin typeface="Times New Roman" panose="02020603050405020304" charset="0"/>
                <a:ea typeface="宋体" panose="02010600030101010101" pitchFamily="2" charset="-122"/>
              </a:rPr>
              <a:t>的依据，我们认为图像中各区域具有不同的</a:t>
            </a:r>
            <a:r>
              <a:rPr lang="zh-CN" altLang="en-US" sz="2800" b="1" dirty="0">
                <a:solidFill>
                  <a:srgbClr val="FF0000"/>
                </a:solidFill>
                <a:latin typeface="Times New Roman" panose="02020603050405020304" charset="0"/>
                <a:ea typeface="宋体" panose="02010600030101010101" pitchFamily="2" charset="-122"/>
              </a:rPr>
              <a:t>特性</a:t>
            </a:r>
            <a:r>
              <a:rPr lang="en-US" altLang="zh-CN" sz="2800" dirty="0">
                <a:latin typeface="Times New Roman" panose="02020603050405020304" charset="0"/>
                <a:ea typeface="宋体" panose="02010600030101010101" pitchFamily="2" charset="-122"/>
              </a:rPr>
              <a:t>(</a:t>
            </a:r>
            <a:r>
              <a:rPr lang="zh-CN" altLang="en-US" sz="2800" dirty="0">
                <a:latin typeface="Times New Roman" panose="02020603050405020304" charset="0"/>
                <a:ea typeface="宋体" panose="02010600030101010101" pitchFamily="2" charset="-122"/>
              </a:rPr>
              <a:t>比如，</a:t>
            </a:r>
            <a:r>
              <a:rPr lang="zh-CN" altLang="en-US" sz="2800" dirty="0">
                <a:solidFill>
                  <a:srgbClr val="000099"/>
                </a:solidFill>
                <a:latin typeface="Times New Roman" panose="02020603050405020304" charset="0"/>
                <a:ea typeface="宋体" panose="02010600030101010101" pitchFamily="2" charset="-122"/>
              </a:rPr>
              <a:t>灰度</a:t>
            </a:r>
            <a:r>
              <a:rPr lang="zh-CN" altLang="en-US" sz="2800" dirty="0">
                <a:latin typeface="Times New Roman" panose="02020603050405020304" charset="0"/>
                <a:ea typeface="宋体" panose="02010600030101010101" pitchFamily="2" charset="-122"/>
              </a:rPr>
              <a:t>、</a:t>
            </a:r>
            <a:r>
              <a:rPr lang="zh-CN" altLang="en-US" sz="2800" dirty="0">
                <a:solidFill>
                  <a:srgbClr val="000099"/>
                </a:solidFill>
                <a:latin typeface="Times New Roman" panose="02020603050405020304" charset="0"/>
                <a:ea typeface="宋体" panose="02010600030101010101" pitchFamily="2" charset="-122"/>
              </a:rPr>
              <a:t>颜色</a:t>
            </a:r>
            <a:r>
              <a:rPr lang="zh-CN" altLang="en-US" sz="2800" dirty="0">
                <a:latin typeface="Times New Roman" panose="02020603050405020304" charset="0"/>
                <a:ea typeface="宋体" panose="02010600030101010101" pitchFamily="2" charset="-122"/>
              </a:rPr>
              <a:t>、</a:t>
            </a:r>
            <a:r>
              <a:rPr lang="zh-CN" altLang="en-US" sz="2800" dirty="0">
                <a:solidFill>
                  <a:srgbClr val="000099"/>
                </a:solidFill>
                <a:latin typeface="Times New Roman" panose="02020603050405020304" charset="0"/>
                <a:ea typeface="宋体" panose="02010600030101010101" pitchFamily="2" charset="-122"/>
              </a:rPr>
              <a:t>纹理</a:t>
            </a:r>
            <a:r>
              <a:rPr lang="zh-CN" altLang="en-US" sz="2800" dirty="0">
                <a:latin typeface="Times New Roman" panose="02020603050405020304" charset="0"/>
                <a:ea typeface="宋体" panose="02010600030101010101" pitchFamily="2" charset="-122"/>
              </a:rPr>
              <a:t>)。那么，图像分割的目的是将图像划分成若干具有相近或相同特性的子区域，以便继续在分割成的相关区域中提取目标，并进而根据目标的特征或结构信息对其进行分类和识别，最后再给出对整幅图像分析结果的描述信息。 </a:t>
            </a:r>
          </a:p>
        </p:txBody>
      </p:sp>
      <p:grpSp>
        <p:nvGrpSpPr>
          <p:cNvPr id="7" name="组合 6"/>
          <p:cNvGrpSpPr>
            <a:grpSpLocks noChangeAspect="1"/>
          </p:cNvGrpSpPr>
          <p:nvPr/>
        </p:nvGrpSpPr>
        <p:grpSpPr>
          <a:xfrm>
            <a:off x="-2540" y="-5715"/>
            <a:ext cx="4716780" cy="7573010"/>
            <a:chOff x="-4" y="-9"/>
            <a:chExt cx="7428" cy="11926"/>
          </a:xfrm>
        </p:grpSpPr>
        <p:sp>
          <p:nvSpPr>
            <p:cNvPr id="9"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0"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2" name="object 5"/>
          <p:cNvSpPr txBox="1">
            <a:spLocks noGrp="1" noChangeAspect="1"/>
          </p:cNvSpPr>
          <p:nvPr/>
        </p:nvSpPr>
        <p:spPr>
          <a:xfrm>
            <a:off x="904240" y="75883"/>
            <a:ext cx="6850380" cy="84645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04240" y="1120775"/>
            <a:ext cx="4707890" cy="579120"/>
          </a:xfrm>
          <a:prstGeom prst="rect">
            <a:avLst/>
          </a:prstGeom>
          <a:noFill/>
        </p:spPr>
        <p:txBody>
          <a:bodyPr wrap="square" rtlCol="0">
            <a:spAutoFit/>
          </a:bodyPr>
          <a:lstStyle/>
          <a:p>
            <a:pPr algn="l"/>
            <a:r>
              <a:rPr sz="3200" b="1" spc="-5" dirty="0">
                <a:solidFill>
                  <a:schemeClr val="tx1"/>
                </a:solidFill>
                <a:latin typeface="Times New Roman" panose="02020603050405020304" charset="0"/>
                <a:ea typeface="宋体" panose="02010600030101010101" pitchFamily="2" charset="-122"/>
                <a:cs typeface="新宋体" panose="02010609030101010101" charset="-122"/>
                <a:sym typeface="+mn-ea"/>
              </a:rPr>
              <a:t>概述</a:t>
            </a:r>
            <a:endParaRPr lang="zh-CN" altLang="en-US" sz="3200" b="1" spc="-5" dirty="0">
              <a:solidFill>
                <a:schemeClr val="tx1"/>
              </a:solidFill>
              <a:latin typeface="Times New Roman" panose="02020603050405020304" charset="0"/>
              <a:ea typeface="宋体" panose="02010600030101010101" pitchFamily="2" charset="-122"/>
              <a:cs typeface="新宋体" panose="02010609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6357">
                                            <p:txEl>
                                              <p:pRg st="1" end="1"/>
                                            </p:txEl>
                                          </p:spTgt>
                                        </p:tgtEl>
                                        <p:attrNameLst>
                                          <p:attrName>style.visibility</p:attrName>
                                        </p:attrNameLst>
                                      </p:cBhvr>
                                      <p:to>
                                        <p:strVal val="visible"/>
                                      </p:to>
                                    </p:set>
                                    <p:animEffect transition="in" filter="wipe(up)">
                                      <p:cBhvr>
                                        <p:cTn id="7" dur="500"/>
                                        <p:tgtEl>
                                          <p:spTgt spid="3563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57347" name="文本框 1"/>
          <p:cNvSpPr txBox="1"/>
          <p:nvPr/>
        </p:nvSpPr>
        <p:spPr>
          <a:xfrm>
            <a:off x="971550" y="2366010"/>
            <a:ext cx="9472295" cy="2285365"/>
          </a:xfrm>
          <a:prstGeom prst="rect">
            <a:avLst/>
          </a:prstGeom>
          <a:noFill/>
          <a:ln w="9525">
            <a:noFill/>
          </a:ln>
        </p:spPr>
        <p:txBody>
          <a:bodyPr wrap="square" rtlCol="0" anchor="t">
            <a:spAutoFit/>
          </a:bodyPr>
          <a:lstStyle/>
          <a:p>
            <a:pPr lvl="0" algn="l" eaLnBrk="0" hangingPunct="0">
              <a:lnSpc>
                <a:spcPct val="120000"/>
              </a:lnSpc>
            </a:pPr>
            <a:r>
              <a:rPr lang="en-US" altLang="zh-CN" sz="2400" dirty="0">
                <a:latin typeface="Times New Roman" panose="02020603050405020304" charset="0"/>
                <a:ea typeface="宋体" panose="02010600030101010101" pitchFamily="2" charset="-122"/>
                <a:sym typeface="+mn-ea"/>
              </a:rPr>
              <a:t>与SUSAN</a:t>
            </a:r>
            <a:r>
              <a:rPr lang="zh-CN" altLang="en-US" sz="2400" dirty="0">
                <a:latin typeface="Times New Roman" panose="02020603050405020304" charset="0"/>
                <a:ea typeface="宋体" panose="02010600030101010101" pitchFamily="2" charset="-122"/>
                <a:sym typeface="+mn-ea"/>
              </a:rPr>
              <a:t>检测</a:t>
            </a:r>
            <a:r>
              <a:rPr lang="en-US" altLang="zh-CN" sz="2400" dirty="0">
                <a:latin typeface="Times New Roman" panose="02020603050405020304" charset="0"/>
                <a:ea typeface="宋体" panose="02010600030101010101" pitchFamily="2" charset="-122"/>
                <a:sym typeface="+mn-ea"/>
              </a:rPr>
              <a:t>类似，Harris角点局部特征检测过程发生在局部窗口内，通过局部窗口在多个方向的移动观察亮度的变化，考虑三种情况：</a:t>
            </a:r>
          </a:p>
          <a:p>
            <a:pPr marL="847090" lvl="1" indent="-342900" algn="l" defTabSz="1008380" fontAlgn="base">
              <a:lnSpc>
                <a:spcPct val="120000"/>
              </a:lnSpc>
              <a:buFont typeface="Arial" panose="020B0604020202020204" pitchFamily="34" charset="0"/>
              <a:buChar char="•"/>
            </a:pPr>
            <a:r>
              <a:rPr sz="2400">
                <a:sym typeface="+mn-ea"/>
              </a:rPr>
              <a:t>平坦区域，多个方向移动，平均亮度几乎没变化</a:t>
            </a:r>
          </a:p>
          <a:p>
            <a:pPr marL="847090" lvl="1" indent="-342900" algn="l" defTabSz="1008380" fontAlgn="base">
              <a:lnSpc>
                <a:spcPct val="120000"/>
              </a:lnSpc>
              <a:buFont typeface="Arial" panose="020B0604020202020204" pitchFamily="34" charset="0"/>
              <a:buChar char="•"/>
            </a:pPr>
            <a:r>
              <a:rPr sz="2400">
                <a:sym typeface="+mn-ea"/>
              </a:rPr>
              <a:t>边缘，某个方向上亮度变化剧烈，而垂直的方向上变化很小</a:t>
            </a:r>
          </a:p>
          <a:p>
            <a:pPr marL="847090" lvl="1" indent="-342900" algn="l" defTabSz="1008380" fontAlgn="base">
              <a:lnSpc>
                <a:spcPct val="120000"/>
              </a:lnSpc>
              <a:buFont typeface="Arial" panose="020B0604020202020204" pitchFamily="34" charset="0"/>
              <a:buChar char="•"/>
            </a:pPr>
            <a:r>
              <a:rPr sz="2400">
                <a:sym typeface="+mn-ea"/>
              </a:rPr>
              <a:t>角点，任意方向移动，平均亮度变化都很剧烈</a:t>
            </a:r>
          </a:p>
        </p:txBody>
      </p:sp>
      <p:pic>
        <p:nvPicPr>
          <p:cNvPr id="57348" name="图片 2"/>
          <p:cNvPicPr>
            <a:picLocks noChangeAspect="1"/>
          </p:cNvPicPr>
          <p:nvPr/>
        </p:nvPicPr>
        <p:blipFill>
          <a:blip r:embed="rId4"/>
          <a:stretch>
            <a:fillRect/>
          </a:stretch>
        </p:blipFill>
        <p:spPr>
          <a:xfrm>
            <a:off x="2374583" y="4812983"/>
            <a:ext cx="6324600" cy="225742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57347" name="文本框 1"/>
          <p:cNvSpPr txBox="1"/>
          <p:nvPr/>
        </p:nvSpPr>
        <p:spPr>
          <a:xfrm>
            <a:off x="971550" y="2366010"/>
            <a:ext cx="9472295" cy="4524315"/>
          </a:xfrm>
          <a:prstGeom prst="rect">
            <a:avLst/>
          </a:prstGeom>
          <a:noFill/>
          <a:ln w="9525">
            <a:noFill/>
          </a:ln>
        </p:spPr>
        <p:txBody>
          <a:bodyPr wrap="square" rtlCol="0" anchor="t">
            <a:spAutoFit/>
          </a:bodyPr>
          <a:lstStyle/>
          <a:p>
            <a:pPr lvl="0" eaLnBrk="0" hangingPunct="0">
              <a:lnSpc>
                <a:spcPct val="120000"/>
              </a:lnSpc>
            </a:pPr>
            <a:r>
              <a:rPr lang="en-US" altLang="zh-CN" sz="2400" smtClean="0">
                <a:latin typeface="Times New Roman" panose="02020603050405020304" pitchFamily="18" charset="0"/>
                <a:ea typeface="宋体" panose="02010600030101010101" pitchFamily="2" charset="-122"/>
                <a:cs typeface="Times New Roman" panose="02020603050405020304" pitchFamily="18" charset="0"/>
                <a:sym typeface="+mn-ea"/>
              </a:rPr>
              <a:t>Harri</a:t>
            </a:r>
            <a:r>
              <a:rPr lang="zh-CN" altLang="en-US" sz="2400" smtClean="0">
                <a:latin typeface="Times New Roman" panose="02020603050405020304" pitchFamily="18" charset="0"/>
                <a:ea typeface="宋体" panose="02010600030101010101" pitchFamily="2" charset="-122"/>
                <a:cs typeface="Times New Roman" panose="02020603050405020304" pitchFamily="18" charset="0"/>
                <a:sym typeface="+mn-ea"/>
              </a:rPr>
              <a:t>角点检测的方法实现步骤：</a:t>
            </a:r>
            <a:r>
              <a:rPr lang="zh-CN" altLang="en-US" sz="2400">
                <a:latin typeface="Times New Roman" panose="02020603050405020304" pitchFamily="18" charset="0"/>
                <a:cs typeface="Times New Roman" panose="02020603050405020304" pitchFamily="18" charset="0"/>
              </a:rPr>
              <a:t>计算像素邻域区域内的内容差值来判断是否为角点，即指与周围存在较大内容差异的像素窗口，那么我们首先要给出小窗口与周围窗口的差异情况的计算方法，在方向</a:t>
            </a:r>
            <a:r>
              <a:rPr lang="en-US" altLang="zh-CN" sz="2400">
                <a:latin typeface="Times New Roman" panose="02020603050405020304" pitchFamily="18" charset="0"/>
                <a:cs typeface="Times New Roman" panose="02020603050405020304" pitchFamily="18" charset="0"/>
              </a:rPr>
              <a:t>(u,v)</a:t>
            </a:r>
            <a:r>
              <a:rPr lang="zh-CN" altLang="en-US" sz="2400">
                <a:latin typeface="Times New Roman" panose="02020603050405020304" pitchFamily="18" charset="0"/>
                <a:cs typeface="Times New Roman" panose="02020603050405020304" pitchFamily="18" charset="0"/>
              </a:rPr>
              <a:t>上移动称之为窗口响应值</a:t>
            </a:r>
            <a:r>
              <a:rPr lang="en-US" altLang="zh-CN" sz="2400">
                <a:latin typeface="Times New Roman" panose="02020603050405020304" pitchFamily="18" charset="0"/>
                <a:cs typeface="Times New Roman" panose="02020603050405020304" pitchFamily="18" charset="0"/>
              </a:rPr>
              <a:t>E(u,v</a:t>
            </a:r>
            <a:r>
              <a:rPr lang="en-US" altLang="zh-CN" sz="2400" smtClean="0">
                <a:latin typeface="Times New Roman" panose="02020603050405020304" pitchFamily="18" charset="0"/>
                <a:cs typeface="Times New Roman" panose="02020603050405020304" pitchFamily="18" charset="0"/>
              </a:rPr>
              <a:t>)</a:t>
            </a:r>
            <a:r>
              <a:rPr lang="zh-CN" altLang="en-US" sz="2400" smtClean="0">
                <a:latin typeface="Times New Roman" panose="02020603050405020304" pitchFamily="18" charset="0"/>
                <a:cs typeface="Times New Roman" panose="02020603050405020304" pitchFamily="18" charset="0"/>
              </a:rPr>
              <a:t>。</a:t>
            </a:r>
            <a:endParaRPr lang="en-US" altLang="zh-CN" sz="2400" smtClean="0">
              <a:latin typeface="Times New Roman" panose="02020603050405020304" pitchFamily="18" charset="0"/>
              <a:cs typeface="Times New Roman" panose="02020603050405020304" pitchFamily="18" charset="0"/>
            </a:endParaRPr>
          </a:p>
          <a:p>
            <a:pPr lvl="0" eaLnBrk="0" hangingPunct="0">
              <a:lnSpc>
                <a:spcPct val="120000"/>
              </a:lnSpc>
            </a:pPr>
            <a:r>
              <a:rPr lang="zh-CN" altLang="en-US" sz="2400">
                <a:latin typeface="Times New Roman" panose="02020603050405020304" pitchFamily="18" charset="0"/>
                <a:cs typeface="Times New Roman" panose="02020603050405020304" pitchFamily="18" charset="0"/>
              </a:rPr>
              <a:t>图</a:t>
            </a:r>
            <a:r>
              <a:rPr lang="zh-CN" altLang="en-US" sz="2400" smtClean="0">
                <a:latin typeface="Times New Roman" panose="02020603050405020304" pitchFamily="18" charset="0"/>
                <a:cs typeface="Times New Roman" panose="02020603050405020304" pitchFamily="18" charset="0"/>
              </a:rPr>
              <a:t>中的</a:t>
            </a:r>
            <a:r>
              <a:rPr lang="zh-CN" altLang="en-US" sz="2400" b="1" smtClean="0">
                <a:solidFill>
                  <a:srgbClr val="FF0000"/>
                </a:solidFill>
                <a:latin typeface="Times New Roman" panose="02020603050405020304" pitchFamily="18" charset="0"/>
                <a:cs typeface="Times New Roman" panose="02020603050405020304" pitchFamily="18" charset="0"/>
                <a:sym typeface="+mn-ea"/>
              </a:rPr>
              <a:t>红色</a:t>
            </a:r>
            <a:r>
              <a:rPr lang="zh-CN" altLang="en-US" sz="2400">
                <a:latin typeface="Times New Roman" panose="02020603050405020304" pitchFamily="18" charset="0"/>
                <a:cs typeface="Times New Roman" panose="02020603050405020304" pitchFamily="18" charset="0"/>
                <a:sym typeface="+mn-ea"/>
              </a:rPr>
              <a:t>小窗口为原始窗口用</a:t>
            </a:r>
            <a:r>
              <a:rPr lang="en-US" altLang="zh-CN" sz="2400">
                <a:latin typeface="Times New Roman" panose="02020603050405020304" pitchFamily="18" charset="0"/>
                <a:cs typeface="Times New Roman" panose="02020603050405020304" pitchFamily="18" charset="0"/>
                <a:sym typeface="+mn-ea"/>
              </a:rPr>
              <a:t>I(x,y)</a:t>
            </a:r>
            <a:r>
              <a:rPr lang="zh-CN" altLang="en-US" sz="2400">
                <a:latin typeface="Times New Roman" panose="02020603050405020304" pitchFamily="18" charset="0"/>
                <a:cs typeface="Times New Roman" panose="02020603050405020304" pitchFamily="18" charset="0"/>
                <a:sym typeface="+mn-ea"/>
              </a:rPr>
              <a:t>表示，</a:t>
            </a:r>
            <a:r>
              <a:rPr lang="zh-CN" altLang="en-US" sz="2400" b="1">
                <a:solidFill>
                  <a:srgbClr val="00B050"/>
                </a:solidFill>
                <a:latin typeface="Times New Roman" panose="02020603050405020304" pitchFamily="18" charset="0"/>
                <a:cs typeface="Times New Roman" panose="02020603050405020304" pitchFamily="18" charset="0"/>
                <a:sym typeface="+mn-ea"/>
              </a:rPr>
              <a:t>绿色</a:t>
            </a:r>
            <a:r>
              <a:rPr lang="zh-CN" altLang="en-US" sz="2400">
                <a:latin typeface="Times New Roman" panose="02020603050405020304" pitchFamily="18" charset="0"/>
                <a:cs typeface="Times New Roman" panose="02020603050405020304" pitchFamily="18" charset="0"/>
                <a:sym typeface="+mn-ea"/>
              </a:rPr>
              <a:t>为移动后的窗口</a:t>
            </a:r>
            <a:r>
              <a:rPr lang="en-US" altLang="zh-CN" sz="2400" smtClean="0">
                <a:latin typeface="Times New Roman" panose="02020603050405020304" pitchFamily="18" charset="0"/>
                <a:cs typeface="Times New Roman" panose="02020603050405020304" pitchFamily="18" charset="0"/>
                <a:sym typeface="+mn-ea"/>
              </a:rPr>
              <a:t>I(x+</a:t>
            </a:r>
            <a:r>
              <a:rPr lang="el-GR" altLang="zh-CN" sz="2400" smtClean="0">
                <a:latin typeface="Times New Roman" panose="02020603050405020304" pitchFamily="18" charset="0"/>
                <a:cs typeface="Times New Roman" panose="02020603050405020304" pitchFamily="18" charset="0"/>
                <a:sym typeface="+mn-ea"/>
              </a:rPr>
              <a:t>Δ</a:t>
            </a:r>
            <a:r>
              <a:rPr lang="en-US" altLang="zh-CN" sz="2400" smtClean="0">
                <a:latin typeface="Times New Roman" panose="02020603050405020304" pitchFamily="18" charset="0"/>
                <a:cs typeface="Times New Roman" panose="02020603050405020304" pitchFamily="18" charset="0"/>
                <a:sym typeface="+mn-ea"/>
              </a:rPr>
              <a:t>x,y+</a:t>
            </a:r>
            <a:r>
              <a:rPr lang="el-GR" altLang="zh-CN" sz="2400" smtClean="0">
                <a:latin typeface="Times New Roman" panose="02020603050405020304" pitchFamily="18" charset="0"/>
                <a:cs typeface="Times New Roman" panose="02020603050405020304" pitchFamily="18" charset="0"/>
                <a:sym typeface="+mn-ea"/>
              </a:rPr>
              <a:t>Δ</a:t>
            </a:r>
            <a:r>
              <a:rPr lang="en-US" altLang="zh-CN" sz="2400" smtClean="0">
                <a:latin typeface="Times New Roman" panose="02020603050405020304" pitchFamily="18" charset="0"/>
                <a:cs typeface="Times New Roman" panose="02020603050405020304" pitchFamily="18" charset="0"/>
                <a:sym typeface="+mn-ea"/>
              </a:rPr>
              <a:t>y,)</a:t>
            </a:r>
            <a:r>
              <a:rPr lang="zh-CN" altLang="en-US" sz="2400">
                <a:latin typeface="Times New Roman" panose="02020603050405020304" pitchFamily="18" charset="0"/>
                <a:cs typeface="Times New Roman" panose="02020603050405020304" pitchFamily="18" charset="0"/>
                <a:sym typeface="+mn-ea"/>
              </a:rPr>
              <a:t>，其中</a:t>
            </a:r>
            <a:r>
              <a:rPr lang="en-US" altLang="zh-CN" sz="2400" smtClean="0">
                <a:latin typeface="Times New Roman" panose="02020603050405020304" pitchFamily="18" charset="0"/>
                <a:cs typeface="Times New Roman" panose="02020603050405020304" pitchFamily="18" charset="0"/>
                <a:sym typeface="+mn-ea"/>
              </a:rPr>
              <a:t>(</a:t>
            </a:r>
            <a:r>
              <a:rPr lang="el-GR" altLang="zh-CN" sz="2400">
                <a:latin typeface="Times New Roman" panose="02020603050405020304" pitchFamily="18" charset="0"/>
                <a:cs typeface="Times New Roman" panose="02020603050405020304" pitchFamily="18" charset="0"/>
                <a:sym typeface="+mn-ea"/>
              </a:rPr>
              <a:t>Δ</a:t>
            </a:r>
            <a:r>
              <a:rPr lang="en-US" altLang="zh-CN" sz="2400">
                <a:latin typeface="Times New Roman" panose="02020603050405020304" pitchFamily="18" charset="0"/>
                <a:cs typeface="Times New Roman" panose="02020603050405020304" pitchFamily="18" charset="0"/>
                <a:sym typeface="+mn-ea"/>
              </a:rPr>
              <a:t>x</a:t>
            </a:r>
            <a:r>
              <a:rPr lang="en-US" altLang="zh-CN" sz="2400" smtClean="0">
                <a:latin typeface="Times New Roman" panose="02020603050405020304" pitchFamily="18" charset="0"/>
                <a:cs typeface="Times New Roman" panose="02020603050405020304" pitchFamily="18" charset="0"/>
                <a:sym typeface="+mn-ea"/>
              </a:rPr>
              <a:t>,</a:t>
            </a:r>
            <a:r>
              <a:rPr lang="el-GR" altLang="zh-CN" sz="2400">
                <a:latin typeface="Times New Roman" panose="02020603050405020304" pitchFamily="18" charset="0"/>
                <a:cs typeface="Times New Roman" panose="02020603050405020304" pitchFamily="18" charset="0"/>
                <a:sym typeface="+mn-ea"/>
              </a:rPr>
              <a:t> </a:t>
            </a:r>
            <a:r>
              <a:rPr lang="el-GR" altLang="zh-CN" sz="2400" smtClean="0">
                <a:latin typeface="Times New Roman" panose="02020603050405020304" pitchFamily="18" charset="0"/>
                <a:cs typeface="Times New Roman" panose="02020603050405020304" pitchFamily="18" charset="0"/>
                <a:sym typeface="+mn-ea"/>
              </a:rPr>
              <a:t>Δ</a:t>
            </a:r>
            <a:r>
              <a:rPr lang="en-US" altLang="zh-CN" sz="2400" smtClean="0">
                <a:latin typeface="Times New Roman" panose="02020603050405020304" pitchFamily="18" charset="0"/>
                <a:cs typeface="Times New Roman" panose="02020603050405020304" pitchFamily="18" charset="0"/>
                <a:sym typeface="+mn-ea"/>
              </a:rPr>
              <a:t>y)</a:t>
            </a:r>
            <a:r>
              <a:rPr lang="zh-CN" altLang="en-US" sz="2400">
                <a:latin typeface="Times New Roman" panose="02020603050405020304" pitchFamily="18" charset="0"/>
                <a:cs typeface="Times New Roman" panose="02020603050405020304" pitchFamily="18" charset="0"/>
                <a:sym typeface="+mn-ea"/>
              </a:rPr>
              <a:t>其实便代表了移动的方向。</a:t>
            </a:r>
            <a:r>
              <a:rPr lang="en-US" altLang="zh-CN" sz="2400">
                <a:latin typeface="Times New Roman" panose="02020603050405020304" pitchFamily="18" charset="0"/>
                <a:cs typeface="Times New Roman" panose="02020603050405020304" pitchFamily="18" charset="0"/>
                <a:sym typeface="+mn-ea"/>
              </a:rPr>
              <a:t>w(x,y)</a:t>
            </a:r>
            <a:r>
              <a:rPr lang="zh-CN" altLang="en-US" sz="2400">
                <a:latin typeface="Times New Roman" panose="02020603050405020304" pitchFamily="18" charset="0"/>
                <a:cs typeface="Times New Roman" panose="02020603050405020304" pitchFamily="18" charset="0"/>
                <a:sym typeface="+mn-ea"/>
              </a:rPr>
              <a:t>代表了原始窗口中不同像素点的权重，一般用高斯加权函数公式含义即为将移动前后每个像素的灰度值差求平方，并根据各像素点权重求和作为两个窗口的内容差异</a:t>
            </a:r>
            <a:r>
              <a:rPr lang="en-US" altLang="zh-CN" sz="2400" smtClean="0">
                <a:latin typeface="Times New Roman" panose="02020603050405020304" pitchFamily="18" charset="0"/>
                <a:cs typeface="Times New Roman" panose="02020603050405020304" pitchFamily="18" charset="0"/>
                <a:sym typeface="+mn-ea"/>
              </a:rPr>
              <a:t>E(</a:t>
            </a:r>
            <a:r>
              <a:rPr lang="el-GR" altLang="zh-CN" sz="2400">
                <a:latin typeface="Times New Roman" panose="02020603050405020304" pitchFamily="18" charset="0"/>
                <a:cs typeface="Times New Roman" panose="02020603050405020304" pitchFamily="18" charset="0"/>
                <a:sym typeface="+mn-ea"/>
              </a:rPr>
              <a:t>Δ</a:t>
            </a:r>
            <a:r>
              <a:rPr lang="en-US" altLang="zh-CN" sz="2400">
                <a:latin typeface="Times New Roman" panose="02020603050405020304" pitchFamily="18" charset="0"/>
                <a:cs typeface="Times New Roman" panose="02020603050405020304" pitchFamily="18" charset="0"/>
                <a:sym typeface="+mn-ea"/>
              </a:rPr>
              <a:t>x</a:t>
            </a:r>
            <a:r>
              <a:rPr lang="en-US" altLang="zh-CN" sz="2400" smtClean="0">
                <a:latin typeface="Times New Roman" panose="02020603050405020304" pitchFamily="18" charset="0"/>
                <a:cs typeface="Times New Roman" panose="02020603050405020304" pitchFamily="18" charset="0"/>
                <a:sym typeface="+mn-ea"/>
              </a:rPr>
              <a:t>,</a:t>
            </a:r>
            <a:r>
              <a:rPr lang="el-GR" altLang="zh-CN" sz="2400">
                <a:latin typeface="Times New Roman" panose="02020603050405020304" pitchFamily="18" charset="0"/>
                <a:cs typeface="Times New Roman" panose="02020603050405020304" pitchFamily="18" charset="0"/>
                <a:sym typeface="+mn-ea"/>
              </a:rPr>
              <a:t> </a:t>
            </a:r>
            <a:r>
              <a:rPr lang="el-GR" altLang="zh-CN" sz="2400" smtClean="0">
                <a:latin typeface="Times New Roman" panose="02020603050405020304" pitchFamily="18" charset="0"/>
                <a:cs typeface="Times New Roman" panose="02020603050405020304" pitchFamily="18" charset="0"/>
                <a:sym typeface="+mn-ea"/>
              </a:rPr>
              <a:t>Δ</a:t>
            </a:r>
            <a:r>
              <a:rPr lang="en-US" altLang="zh-CN" sz="2400" smtClean="0">
                <a:latin typeface="Times New Roman" panose="02020603050405020304" pitchFamily="18" charset="0"/>
                <a:cs typeface="Times New Roman" panose="02020603050405020304" pitchFamily="18" charset="0"/>
                <a:sym typeface="+mn-ea"/>
              </a:rPr>
              <a:t>y)</a:t>
            </a:r>
            <a:r>
              <a:rPr lang="zh-CN" altLang="en-US" sz="2400" smtClean="0">
                <a:latin typeface="Times New Roman" panose="02020603050405020304" pitchFamily="18" charset="0"/>
                <a:cs typeface="Times New Roman" panose="02020603050405020304" pitchFamily="18" charset="0"/>
                <a:sym typeface="+mn-ea"/>
              </a:rPr>
              <a:t>。</a:t>
            </a:r>
            <a:endParaRPr lang="en-US" altLang="zh-CN" sz="2400" smtClean="0">
              <a:latin typeface="Times New Roman" panose="02020603050405020304" pitchFamily="18" charset="0"/>
              <a:cs typeface="Times New Roman" panose="02020603050405020304" pitchFamily="18" charset="0"/>
              <a:sym typeface="+mn-ea"/>
            </a:endParaRPr>
          </a:p>
          <a:p>
            <a:pPr lvl="0" eaLnBrk="0" hangingPunct="0">
              <a:lnSpc>
                <a:spcPct val="120000"/>
              </a:lnSpc>
            </a:pPr>
            <a:r>
              <a:rPr lang="zh-CN" altLang="en-US" sz="2400" smtClean="0">
                <a:latin typeface="Times New Roman" panose="02020603050405020304" pitchFamily="18" charset="0"/>
                <a:cs typeface="Times New Roman" panose="02020603050405020304" pitchFamily="18" charset="0"/>
                <a:sym typeface="+mn-ea"/>
              </a:rPr>
              <a:t>具体计算过程如下所示：</a:t>
            </a:r>
            <a:endParaRPr sz="2400">
              <a:latin typeface="Times New Roman" panose="02020603050405020304" pitchFamily="18" charset="0"/>
              <a:cs typeface="Times New Roman" panose="02020603050405020304" pitchFamily="18" charset="0"/>
              <a:sym typeface="+mn-ea"/>
            </a:endParaRPr>
          </a:p>
        </p:txBody>
      </p:sp>
      <p:pic>
        <p:nvPicPr>
          <p:cNvPr id="49154" name="Picture 2" descr="https://img-blog.csdnimg.cn/82a9a279b4ce4abb9407f0f27e2c074b.png#pic_center"/>
          <p:cNvPicPr>
            <a:picLocks noChangeAspect="1" noChangeArrowheads="1"/>
          </p:cNvPicPr>
          <p:nvPr/>
        </p:nvPicPr>
        <p:blipFill rotWithShape="1">
          <a:blip r:embed="rId4">
            <a:extLst>
              <a:ext uri="{28A0092B-C50C-407E-A947-70E740481C1C}">
                <a14:useLocalDpi xmlns:a14="http://schemas.microsoft.com/office/drawing/2010/main" val="0"/>
              </a:ext>
            </a:extLst>
          </a:blip>
          <a:srcRect l="1" r="3557" b="10810"/>
          <a:stretch/>
        </p:blipFill>
        <p:spPr bwMode="auto">
          <a:xfrm>
            <a:off x="8394700" y="38418"/>
            <a:ext cx="2186305" cy="221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347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58371" name="文本框 2"/>
          <p:cNvSpPr txBox="1"/>
          <p:nvPr/>
        </p:nvSpPr>
        <p:spPr>
          <a:xfrm>
            <a:off x="946150" y="2390775"/>
            <a:ext cx="9310370" cy="560705"/>
          </a:xfrm>
          <a:prstGeom prst="rect">
            <a:avLst/>
          </a:prstGeom>
          <a:noFill/>
          <a:ln w="9525">
            <a:noFill/>
          </a:ln>
        </p:spPr>
        <p:txBody>
          <a:bodyPr wrap="square" anchor="t">
            <a:spAutoFit/>
          </a:bodyPr>
          <a:lstStyle/>
          <a:p>
            <a:pPr lvl="0" indent="0">
              <a:lnSpc>
                <a:spcPct val="110000"/>
              </a:lnSpc>
            </a:pPr>
            <a:r>
              <a:rPr lang="zh-CN" altLang="en-US" sz="2800">
                <a:latin typeface="Times New Roman" panose="02020603050405020304" charset="0"/>
                <a:ea typeface="宋体" panose="02010600030101010101" pitchFamily="2" charset="-122"/>
              </a:rPr>
              <a:t>局部窗口的亮度变化表达为下式：</a:t>
            </a:r>
          </a:p>
        </p:txBody>
      </p:sp>
      <p:graphicFrame>
        <p:nvGraphicFramePr>
          <p:cNvPr id="58372" name="对象 3">
            <a:hlinkClick r:id="" action="ppaction://ole?verb=0"/>
          </p:cNvPr>
          <p:cNvGraphicFramePr>
            <a:graphicFrameLocks noChangeAspect="1"/>
          </p:cNvGraphicFramePr>
          <p:nvPr/>
        </p:nvGraphicFramePr>
        <p:xfrm>
          <a:off x="1071880" y="2984500"/>
          <a:ext cx="8905875" cy="654685"/>
        </p:xfrm>
        <a:graphic>
          <a:graphicData uri="http://schemas.openxmlformats.org/presentationml/2006/ole">
            <mc:AlternateContent xmlns:mc="http://schemas.openxmlformats.org/markup-compatibility/2006">
              <mc:Choice xmlns:v="urn:schemas-microsoft-com:vml" Requires="v">
                <p:oleObj spid="_x0000_s9422" r:id="rId5" imgW="4013200" imgH="279400" progId="Equation.KSEE3">
                  <p:embed/>
                </p:oleObj>
              </mc:Choice>
              <mc:Fallback>
                <p:oleObj r:id="rId5" imgW="4013200" imgH="279400" progId="Equation.KSEE3">
                  <p:embed/>
                  <p:pic>
                    <p:nvPicPr>
                      <p:cNvPr id="0" name="图片 3134"/>
                      <p:cNvPicPr/>
                      <p:nvPr/>
                    </p:nvPicPr>
                    <p:blipFill>
                      <a:blip r:embed="rId6"/>
                      <a:stretch>
                        <a:fillRect/>
                      </a:stretch>
                    </p:blipFill>
                    <p:spPr>
                      <a:xfrm>
                        <a:off x="1071880" y="2984500"/>
                        <a:ext cx="8905875" cy="654685"/>
                      </a:xfrm>
                      <a:prstGeom prst="rect">
                        <a:avLst/>
                      </a:prstGeom>
                      <a:noFill/>
                      <a:ln w="38100">
                        <a:noFill/>
                        <a:miter/>
                      </a:ln>
                    </p:spPr>
                  </p:pic>
                </p:oleObj>
              </mc:Fallback>
            </mc:AlternateContent>
          </a:graphicData>
        </a:graphic>
      </p:graphicFrame>
      <p:graphicFrame>
        <p:nvGraphicFramePr>
          <p:cNvPr id="58373" name="对象 4">
            <a:hlinkClick r:id="" action="ppaction://ole?verb=0"/>
          </p:cNvPr>
          <p:cNvGraphicFramePr>
            <a:graphicFrameLocks noChangeAspect="1"/>
          </p:cNvGraphicFramePr>
          <p:nvPr/>
        </p:nvGraphicFramePr>
        <p:xfrm>
          <a:off x="4800600" y="3930650"/>
          <a:ext cx="914400" cy="215900"/>
        </p:xfrm>
        <a:graphic>
          <a:graphicData uri="http://schemas.openxmlformats.org/presentationml/2006/ole">
            <mc:AlternateContent xmlns:mc="http://schemas.openxmlformats.org/markup-compatibility/2006">
              <mc:Choice xmlns:v="urn:schemas-microsoft-com:vml" Requires="v">
                <p:oleObj spid="_x0000_s9423" r:id="rId7" imgW="915670" imgH="215900" progId="Equation.KSEE3">
                  <p:embed/>
                </p:oleObj>
              </mc:Choice>
              <mc:Fallback>
                <p:oleObj r:id="rId7" imgW="915670" imgH="215900" progId="Equation.KSEE3">
                  <p:embed/>
                  <p:pic>
                    <p:nvPicPr>
                      <p:cNvPr id="0" name="图片 3135"/>
                      <p:cNvPicPr/>
                      <p:nvPr/>
                    </p:nvPicPr>
                    <p:blipFill>
                      <a:blip r:embed="rId8"/>
                      <a:stretch>
                        <a:fillRect/>
                      </a:stretch>
                    </p:blipFill>
                    <p:spPr>
                      <a:xfrm>
                        <a:off x="4800600" y="3930650"/>
                        <a:ext cx="914400" cy="215900"/>
                      </a:xfrm>
                      <a:prstGeom prst="rect">
                        <a:avLst/>
                      </a:prstGeom>
                      <a:noFill/>
                      <a:ln w="38100">
                        <a:noFill/>
                        <a:miter/>
                      </a:ln>
                    </p:spPr>
                  </p:pic>
                </p:oleObj>
              </mc:Fallback>
            </mc:AlternateContent>
          </a:graphicData>
        </a:graphic>
      </p:graphicFrame>
      <p:sp>
        <p:nvSpPr>
          <p:cNvPr id="58374" name="文本框 5"/>
          <p:cNvSpPr txBox="1"/>
          <p:nvPr/>
        </p:nvSpPr>
        <p:spPr>
          <a:xfrm>
            <a:off x="1009650" y="3648075"/>
            <a:ext cx="9463405" cy="1919605"/>
          </a:xfrm>
          <a:prstGeom prst="rect">
            <a:avLst/>
          </a:prstGeom>
          <a:noFill/>
          <a:ln w="9525">
            <a:noFill/>
          </a:ln>
        </p:spPr>
        <p:txBody>
          <a:bodyPr wrap="square" anchor="t">
            <a:spAutoFit/>
          </a:bodyPr>
          <a:lstStyle/>
          <a:p>
            <a:pPr lvl="0" indent="0">
              <a:lnSpc>
                <a:spcPct val="120000"/>
              </a:lnSpc>
            </a:pPr>
            <a:r>
              <a:rPr lang="en-US" altLang="zh-CN" sz="2400">
                <a:latin typeface="Times New Roman" panose="02020603050405020304" charset="0"/>
                <a:ea typeface="宋体" panose="02010600030101010101" pitchFamily="2" charset="-122"/>
              </a:rPr>
              <a:t>(</a:t>
            </a:r>
            <a:r>
              <a:rPr lang="en-US" altLang="zh-CN" sz="2400" i="1">
                <a:latin typeface="Times New Roman" panose="02020603050405020304" charset="0"/>
                <a:ea typeface="宋体" panose="02010600030101010101" pitchFamily="2" charset="-122"/>
              </a:rPr>
              <a:t>u</a:t>
            </a:r>
            <a:r>
              <a:rPr lang="en-US" altLang="zh-CN" sz="2400">
                <a:latin typeface="Times New Roman" panose="02020603050405020304" charset="0"/>
                <a:ea typeface="宋体" panose="02010600030101010101" pitchFamily="2" charset="-122"/>
              </a:rPr>
              <a:t>,</a:t>
            </a:r>
            <a:r>
              <a:rPr lang="en-US" altLang="zh-CN" sz="2400" i="1">
                <a:latin typeface="Times New Roman" panose="02020603050405020304" charset="0"/>
                <a:ea typeface="宋体" panose="02010600030101010101" pitchFamily="2" charset="-122"/>
              </a:rPr>
              <a:t>v</a:t>
            </a:r>
            <a:r>
              <a:rPr lang="en-US" altLang="zh-CN" sz="2400">
                <a:latin typeface="Times New Roman" panose="02020603050405020304" charset="0"/>
                <a:ea typeface="宋体" panose="02010600030101010101" pitchFamily="2" charset="-122"/>
              </a:rPr>
              <a:t>)</a:t>
            </a:r>
            <a:r>
              <a:rPr lang="zh-CN" altLang="en-US" sz="2400">
                <a:latin typeface="Times New Roman" panose="02020603050405020304" charset="0"/>
                <a:ea typeface="宋体" panose="02010600030101010101" pitchFamily="2" charset="-122"/>
              </a:rPr>
              <a:t>代表当前待判定的点，其局部窗口为 </a:t>
            </a:r>
            <a:r>
              <a:rPr lang="en-US" altLang="zh-CN" sz="2400" i="1">
                <a:latin typeface="Times New Roman" panose="02020603050405020304" charset="0"/>
                <a:ea typeface="宋体" panose="02010600030101010101" pitchFamily="2" charset="-122"/>
              </a:rPr>
              <a:t>K</a:t>
            </a:r>
            <a:r>
              <a:rPr lang="en-US" altLang="zh-CN" sz="2400">
                <a:latin typeface="Times New Roman" panose="02020603050405020304" charset="0"/>
                <a:ea typeface="宋体" panose="02010600030101010101" pitchFamily="2" charset="-122"/>
              </a:rPr>
              <a:t>(</a:t>
            </a:r>
            <a:r>
              <a:rPr lang="en-US" altLang="zh-CN" sz="2400" i="1">
                <a:latin typeface="Times New Roman" panose="02020603050405020304" charset="0"/>
                <a:ea typeface="宋体" panose="02010600030101010101" pitchFamily="2" charset="-122"/>
              </a:rPr>
              <a:t>u</a:t>
            </a:r>
            <a:r>
              <a:rPr lang="en-US" altLang="zh-CN" sz="2400">
                <a:latin typeface="Times New Roman" panose="02020603050405020304" charset="0"/>
                <a:ea typeface="宋体" panose="02010600030101010101" pitchFamily="2" charset="-122"/>
              </a:rPr>
              <a:t>,</a:t>
            </a:r>
            <a:r>
              <a:rPr lang="en-US" altLang="zh-CN" sz="2400" i="1">
                <a:latin typeface="Times New Roman" panose="02020603050405020304" charset="0"/>
                <a:ea typeface="宋体" panose="02010600030101010101" pitchFamily="2" charset="-122"/>
              </a:rPr>
              <a:t>v</a:t>
            </a:r>
            <a:r>
              <a:rPr lang="en-US" altLang="zh-CN" sz="2400">
                <a:latin typeface="Times New Roman" panose="02020603050405020304" charset="0"/>
                <a:ea typeface="宋体" panose="02010600030101010101" pitchFamily="2" charset="-122"/>
              </a:rPr>
              <a:t>)</a:t>
            </a:r>
            <a:r>
              <a:rPr lang="zh-CN" altLang="en-US" sz="2400">
                <a:latin typeface="Times New Roman" panose="02020603050405020304" charset="0"/>
                <a:ea typeface="宋体" panose="02010600030101010101" pitchFamily="2" charset="-122"/>
              </a:rPr>
              <a:t>，Δ</a:t>
            </a:r>
            <a:r>
              <a:rPr lang="en-US" altLang="zh-CN" sz="2400" i="1">
                <a:latin typeface="Times New Roman" panose="02020603050405020304" charset="0"/>
                <a:ea typeface="宋体" panose="02010600030101010101" pitchFamily="2" charset="-122"/>
              </a:rPr>
              <a:t>x</a:t>
            </a:r>
            <a:r>
              <a:rPr lang="en-US" altLang="zh-CN" sz="2400">
                <a:latin typeface="Times New Roman" panose="02020603050405020304" charset="0"/>
                <a:ea typeface="宋体" panose="02010600030101010101" pitchFamily="2" charset="-122"/>
              </a:rPr>
              <a:t>,</a:t>
            </a:r>
            <a:r>
              <a:rPr lang="zh-CN" altLang="en-US" sz="2400">
                <a:latin typeface="Times New Roman" panose="02020603050405020304" charset="0"/>
                <a:ea typeface="宋体" panose="02010600030101010101" pitchFamily="2" charset="-122"/>
              </a:rPr>
              <a:t>Δ</a:t>
            </a:r>
            <a:r>
              <a:rPr lang="en-US" altLang="zh-CN" sz="2400" i="1">
                <a:latin typeface="Times New Roman" panose="02020603050405020304" charset="0"/>
                <a:ea typeface="宋体" panose="02010600030101010101" pitchFamily="2" charset="-122"/>
              </a:rPr>
              <a:t>y</a:t>
            </a:r>
            <a:r>
              <a:rPr lang="zh-CN" altLang="en-US" sz="2400">
                <a:latin typeface="Times New Roman" panose="02020603050405020304" charset="0"/>
                <a:ea typeface="宋体" panose="02010600030101010101" pitchFamily="2" charset="-122"/>
              </a:rPr>
              <a:t>分别是两个方向上偏移量；</a:t>
            </a:r>
            <a:r>
              <a:rPr lang="en-US" altLang="zh-CN" sz="2400" i="1">
                <a:latin typeface="Times New Roman" panose="02020603050405020304" charset="0"/>
                <a:ea typeface="宋体" panose="02010600030101010101" pitchFamily="2" charset="-122"/>
              </a:rPr>
              <a:t>I</a:t>
            </a:r>
            <a:r>
              <a:rPr lang="en-US" altLang="zh-CN" sz="2400">
                <a:latin typeface="Times New Roman" panose="02020603050405020304" charset="0"/>
                <a:ea typeface="宋体" panose="02010600030101010101" pitchFamily="2" charset="-122"/>
                <a:sym typeface="宋体" panose="02010600030101010101" pitchFamily="2" charset="-122"/>
              </a:rPr>
              <a:t>(</a:t>
            </a:r>
            <a:r>
              <a:rPr lang="en-US" altLang="zh-CN" sz="2400" i="1">
                <a:latin typeface="Times New Roman" panose="02020603050405020304" charset="0"/>
                <a:ea typeface="宋体" panose="02010600030101010101" pitchFamily="2" charset="-122"/>
                <a:sym typeface="宋体" panose="02010600030101010101" pitchFamily="2" charset="-122"/>
              </a:rPr>
              <a:t>x</a:t>
            </a:r>
            <a:r>
              <a:rPr lang="en-US" altLang="zh-CN" sz="2400">
                <a:latin typeface="Times New Roman" panose="02020603050405020304" charset="0"/>
                <a:ea typeface="宋体" panose="02010600030101010101" pitchFamily="2" charset="-122"/>
                <a:sym typeface="宋体" panose="02010600030101010101" pitchFamily="2" charset="-122"/>
              </a:rPr>
              <a:t>,</a:t>
            </a:r>
            <a:r>
              <a:rPr lang="en-US" altLang="zh-CN" sz="2400" i="1">
                <a:latin typeface="Times New Roman" panose="02020603050405020304" charset="0"/>
                <a:ea typeface="宋体" panose="02010600030101010101" pitchFamily="2" charset="-122"/>
                <a:sym typeface="宋体" panose="02010600030101010101" pitchFamily="2" charset="-122"/>
              </a:rPr>
              <a:t>y</a:t>
            </a:r>
            <a:r>
              <a:rPr lang="en-US" altLang="zh-CN" sz="2400">
                <a:latin typeface="Times New Roman" panose="02020603050405020304" charset="0"/>
                <a:ea typeface="宋体" panose="02010600030101010101" pitchFamily="2" charset="-122"/>
                <a:sym typeface="宋体" panose="02010600030101010101" pitchFamily="2" charset="-122"/>
              </a:rPr>
              <a:t>)</a:t>
            </a:r>
            <a:r>
              <a:rPr lang="zh-CN" altLang="en-US" sz="2400">
                <a:latin typeface="Times New Roman" panose="02020603050405020304" charset="0"/>
                <a:ea typeface="宋体" panose="02010600030101010101" pitchFamily="2" charset="-122"/>
              </a:rPr>
              <a:t>代表像点</a:t>
            </a:r>
            <a:r>
              <a:rPr lang="en-US" altLang="zh-CN" sz="2400">
                <a:latin typeface="Times New Roman" panose="02020603050405020304" charset="0"/>
                <a:ea typeface="宋体" panose="02010600030101010101" pitchFamily="2" charset="-122"/>
              </a:rPr>
              <a:t>(</a:t>
            </a:r>
            <a:r>
              <a:rPr lang="en-US" altLang="zh-CN" sz="2400" i="1">
                <a:latin typeface="Times New Roman" panose="02020603050405020304" charset="0"/>
                <a:ea typeface="宋体" panose="02010600030101010101" pitchFamily="2" charset="-122"/>
              </a:rPr>
              <a:t>x</a:t>
            </a:r>
            <a:r>
              <a:rPr lang="en-US" altLang="zh-CN" sz="2400">
                <a:latin typeface="Times New Roman" panose="02020603050405020304" charset="0"/>
                <a:ea typeface="宋体" panose="02010600030101010101" pitchFamily="2" charset="-122"/>
              </a:rPr>
              <a:t>,</a:t>
            </a:r>
            <a:r>
              <a:rPr lang="en-US" altLang="zh-CN" sz="2400" i="1">
                <a:latin typeface="Times New Roman" panose="02020603050405020304" charset="0"/>
                <a:ea typeface="宋体" panose="02010600030101010101" pitchFamily="2" charset="-122"/>
              </a:rPr>
              <a:t>y</a:t>
            </a:r>
            <a:r>
              <a:rPr lang="en-US" altLang="zh-CN" sz="2400">
                <a:latin typeface="Times New Roman" panose="02020603050405020304" charset="0"/>
                <a:ea typeface="宋体" panose="02010600030101010101" pitchFamily="2" charset="-122"/>
              </a:rPr>
              <a:t>)</a:t>
            </a:r>
            <a:r>
              <a:rPr lang="zh-CN" altLang="en-US" sz="2400">
                <a:latin typeface="Times New Roman" panose="02020603050405020304" charset="0"/>
                <a:ea typeface="宋体" panose="02010600030101010101" pitchFamily="2" charset="-122"/>
              </a:rPr>
              <a:t>亮度值；</a:t>
            </a:r>
            <a:r>
              <a:rPr lang="en-US" altLang="zh-CN" sz="2400" i="1">
                <a:latin typeface="Times New Roman" panose="02020603050405020304" charset="0"/>
                <a:ea typeface="宋体" panose="02010600030101010101" pitchFamily="2" charset="-122"/>
              </a:rPr>
              <a:t>w</a:t>
            </a:r>
            <a:r>
              <a:rPr lang="en-US" altLang="zh-CN" sz="2400">
                <a:latin typeface="Times New Roman" panose="02020603050405020304" charset="0"/>
                <a:ea typeface="宋体" panose="02010600030101010101" pitchFamily="2" charset="-122"/>
                <a:sym typeface="宋体" panose="02010600030101010101" pitchFamily="2" charset="-122"/>
              </a:rPr>
              <a:t>(</a:t>
            </a:r>
            <a:r>
              <a:rPr lang="en-US" altLang="zh-CN" sz="2400" i="1">
                <a:latin typeface="Times New Roman" panose="02020603050405020304" charset="0"/>
                <a:ea typeface="宋体" panose="02010600030101010101" pitchFamily="2" charset="-122"/>
                <a:sym typeface="宋体" panose="02010600030101010101" pitchFamily="2" charset="-122"/>
              </a:rPr>
              <a:t>x</a:t>
            </a:r>
            <a:r>
              <a:rPr lang="en-US" altLang="zh-CN" sz="2400">
                <a:latin typeface="Times New Roman" panose="02020603050405020304" charset="0"/>
                <a:ea typeface="宋体" panose="02010600030101010101" pitchFamily="2" charset="-122"/>
                <a:sym typeface="宋体" panose="02010600030101010101" pitchFamily="2" charset="-122"/>
              </a:rPr>
              <a:t>,</a:t>
            </a:r>
            <a:r>
              <a:rPr lang="en-US" altLang="zh-CN" sz="2400" i="1">
                <a:latin typeface="Times New Roman" panose="02020603050405020304" charset="0"/>
                <a:ea typeface="宋体" panose="02010600030101010101" pitchFamily="2" charset="-122"/>
                <a:sym typeface="宋体" panose="02010600030101010101" pitchFamily="2" charset="-122"/>
              </a:rPr>
              <a:t>y</a:t>
            </a:r>
            <a:r>
              <a:rPr lang="en-US" altLang="zh-CN" sz="2400">
                <a:latin typeface="Times New Roman" panose="02020603050405020304" charset="0"/>
                <a:ea typeface="宋体" panose="02010600030101010101" pitchFamily="2" charset="-122"/>
                <a:sym typeface="宋体" panose="02010600030101010101" pitchFamily="2" charset="-122"/>
              </a:rPr>
              <a:t>)</a:t>
            </a:r>
            <a:r>
              <a:rPr lang="zh-CN" altLang="en-US" sz="2400">
                <a:latin typeface="Times New Roman" panose="02020603050405020304" charset="0"/>
                <a:ea typeface="宋体" panose="02010600030101010101" pitchFamily="2" charset="-122"/>
              </a:rPr>
              <a:t> 是局部窗口加权函数，一般是</a:t>
            </a:r>
            <a:r>
              <a:rPr lang="zh-CN" altLang="en-US" sz="2400">
                <a:solidFill>
                  <a:srgbClr val="FF0000"/>
                </a:solidFill>
                <a:latin typeface="Times New Roman" panose="02020603050405020304" charset="0"/>
                <a:ea typeface="宋体" panose="02010600030101010101" pitchFamily="2" charset="-122"/>
              </a:rPr>
              <a:t>高斯加权</a:t>
            </a:r>
            <a:r>
              <a:rPr lang="zh-CN" altLang="en-US" sz="2400">
                <a:solidFill>
                  <a:schemeClr val="tx1"/>
                </a:solidFill>
                <a:latin typeface="Times New Roman" panose="02020603050405020304" charset="0"/>
                <a:ea typeface="宋体" panose="02010600030101010101" pitchFamily="2" charset="-122"/>
              </a:rPr>
              <a:t>或者</a:t>
            </a:r>
            <a:r>
              <a:rPr lang="zh-CN" altLang="en-US" sz="2400">
                <a:solidFill>
                  <a:srgbClr val="FF0000"/>
                </a:solidFill>
                <a:latin typeface="Times New Roman" panose="02020603050405020304" charset="0"/>
                <a:ea typeface="宋体" panose="02010600030101010101" pitchFamily="2" charset="-122"/>
              </a:rPr>
              <a:t>均值加权</a:t>
            </a:r>
            <a:r>
              <a:rPr lang="zh-CN" altLang="en-US" sz="2400">
                <a:latin typeface="Times New Roman" panose="02020603050405020304" charset="0"/>
                <a:ea typeface="宋体" panose="02010600030101010101" pitchFamily="2" charset="-122"/>
              </a:rPr>
              <a:t>等。                </a:t>
            </a:r>
          </a:p>
          <a:p>
            <a:pPr lvl="0" indent="0">
              <a:lnSpc>
                <a:spcPct val="120000"/>
              </a:lnSpc>
            </a:pPr>
            <a:r>
              <a:rPr lang="zh-CN" altLang="en-US" sz="2800">
                <a:latin typeface="Times New Roman" panose="02020603050405020304" charset="0"/>
                <a:ea typeface="宋体" panose="02010600030101010101" pitchFamily="2" charset="-122"/>
              </a:rPr>
              <a:t>            </a:t>
            </a:r>
            <a:r>
              <a:rPr lang="zh-CN" altLang="en-US" sz="2400">
                <a:latin typeface="Times New Roman" panose="02020603050405020304" charset="0"/>
                <a:ea typeface="宋体" panose="02010600030101010101" pitchFamily="2" charset="-122"/>
              </a:rPr>
              <a:t> </a:t>
            </a:r>
            <a:endParaRPr lang="en-US" altLang="zh-CN" sz="2400">
              <a:latin typeface="Times New Roman" panose="02020603050405020304" charset="0"/>
              <a:ea typeface="宋体" panose="02010600030101010101" pitchFamily="2" charset="-122"/>
            </a:endParaRPr>
          </a:p>
        </p:txBody>
      </p:sp>
      <p:graphicFrame>
        <p:nvGraphicFramePr>
          <p:cNvPr id="58375" name="对象 6">
            <a:hlinkClick r:id="" action="ppaction://ole?verb=0"/>
          </p:cNvPr>
          <p:cNvGraphicFramePr>
            <a:graphicFrameLocks noChangeAspect="1"/>
          </p:cNvGraphicFramePr>
          <p:nvPr/>
        </p:nvGraphicFramePr>
        <p:xfrm>
          <a:off x="1009650" y="5116513"/>
          <a:ext cx="6359525" cy="1668462"/>
        </p:xfrm>
        <a:graphic>
          <a:graphicData uri="http://schemas.openxmlformats.org/presentationml/2006/ole">
            <mc:AlternateContent xmlns:mc="http://schemas.openxmlformats.org/markup-compatibility/2006">
              <mc:Choice xmlns:v="urn:schemas-microsoft-com:vml" Requires="v">
                <p:oleObj spid="_x0000_s9424" r:id="rId9" imgW="3098800" imgH="812800" progId="Equation.KSEE3">
                  <p:embed/>
                </p:oleObj>
              </mc:Choice>
              <mc:Fallback>
                <p:oleObj r:id="rId9" imgW="3098800" imgH="812800" progId="Equation.KSEE3">
                  <p:embed/>
                  <p:pic>
                    <p:nvPicPr>
                      <p:cNvPr id="0" name="图片 3136"/>
                      <p:cNvPicPr/>
                      <p:nvPr/>
                    </p:nvPicPr>
                    <p:blipFill>
                      <a:blip r:embed="rId10"/>
                      <a:stretch>
                        <a:fillRect/>
                      </a:stretch>
                    </p:blipFill>
                    <p:spPr>
                      <a:xfrm>
                        <a:off x="1009650" y="5116513"/>
                        <a:ext cx="6359525" cy="1668462"/>
                      </a:xfrm>
                      <a:prstGeom prst="rect">
                        <a:avLst/>
                      </a:prstGeom>
                      <a:noFill/>
                      <a:ln w="38100">
                        <a:noFill/>
                        <a:miter/>
                      </a:ln>
                    </p:spPr>
                  </p:pic>
                </p:oleObj>
              </mc:Fallback>
            </mc:AlternateContent>
          </a:graphicData>
        </a:graphic>
      </p:graphicFrame>
      <p:graphicFrame>
        <p:nvGraphicFramePr>
          <p:cNvPr id="58376" name="对象 7">
            <a:hlinkClick r:id="" action="ppaction://ole?verb=0"/>
          </p:cNvPr>
          <p:cNvGraphicFramePr>
            <a:graphicFrameLocks noChangeAspect="1"/>
          </p:cNvGraphicFramePr>
          <p:nvPr/>
        </p:nvGraphicFramePr>
        <p:xfrm>
          <a:off x="4927600" y="4057650"/>
          <a:ext cx="914400" cy="215900"/>
        </p:xfrm>
        <a:graphic>
          <a:graphicData uri="http://schemas.openxmlformats.org/presentationml/2006/ole">
            <mc:AlternateContent xmlns:mc="http://schemas.openxmlformats.org/markup-compatibility/2006">
              <mc:Choice xmlns:v="urn:schemas-microsoft-com:vml" Requires="v">
                <p:oleObj spid="_x0000_s9425" r:id="rId11" imgW="915670" imgH="215900" progId="Equation.KSEE3">
                  <p:embed/>
                </p:oleObj>
              </mc:Choice>
              <mc:Fallback>
                <p:oleObj r:id="rId11" imgW="915670" imgH="215900" progId="Equation.KSEE3">
                  <p:embed/>
                  <p:pic>
                    <p:nvPicPr>
                      <p:cNvPr id="0" name="图片 3137"/>
                      <p:cNvPicPr/>
                      <p:nvPr/>
                    </p:nvPicPr>
                    <p:blipFill>
                      <a:blip r:embed="rId8"/>
                      <a:stretch>
                        <a:fillRect/>
                      </a:stretch>
                    </p:blipFill>
                    <p:spPr>
                      <a:xfrm>
                        <a:off x="4927600" y="4057650"/>
                        <a:ext cx="914400" cy="215900"/>
                      </a:xfrm>
                      <a:prstGeom prst="rect">
                        <a:avLst/>
                      </a:prstGeom>
                      <a:noFill/>
                      <a:ln w="38100">
                        <a:noFill/>
                        <a:miter/>
                      </a:ln>
                    </p:spPr>
                  </p:pic>
                </p:oleObj>
              </mc:Fallback>
            </mc:AlternateContent>
          </a:graphicData>
        </a:graphic>
      </p:graphicFrame>
      <p:grpSp>
        <p:nvGrpSpPr>
          <p:cNvPr id="5" name="组合 4"/>
          <p:cNvGrpSpPr/>
          <p:nvPr/>
        </p:nvGrpSpPr>
        <p:grpSpPr>
          <a:xfrm>
            <a:off x="1104900" y="6783705"/>
            <a:ext cx="8124190" cy="589280"/>
            <a:chOff x="1740" y="10563"/>
            <a:chExt cx="12794" cy="928"/>
          </a:xfrm>
        </p:grpSpPr>
        <p:graphicFrame>
          <p:nvGraphicFramePr>
            <p:cNvPr id="58377" name="对象 8">
              <a:hlinkClick r:id="" action="ppaction://ole?verb=0"/>
            </p:cNvPr>
            <p:cNvGraphicFramePr>
              <a:graphicFrameLocks noChangeAspect="1"/>
            </p:cNvGraphicFramePr>
            <p:nvPr/>
          </p:nvGraphicFramePr>
          <p:xfrm>
            <a:off x="1740" y="10668"/>
            <a:ext cx="1398" cy="823"/>
          </p:xfrm>
          <a:graphic>
            <a:graphicData uri="http://schemas.openxmlformats.org/presentationml/2006/ole">
              <mc:AlternateContent xmlns:mc="http://schemas.openxmlformats.org/markup-compatibility/2006">
                <mc:Choice xmlns:v="urn:schemas-microsoft-com:vml" Requires="v">
                  <p:oleObj spid="_x0000_s9426" r:id="rId12" imgW="433070" imgH="254635" progId="Equation.KSEE3">
                    <p:embed/>
                  </p:oleObj>
                </mc:Choice>
                <mc:Fallback>
                  <p:oleObj r:id="rId12" imgW="433070" imgH="254635" progId="Equation.KSEE3">
                    <p:embed/>
                    <p:pic>
                      <p:nvPicPr>
                        <p:cNvPr id="0" name="图片 3138"/>
                        <p:cNvPicPr/>
                        <p:nvPr/>
                      </p:nvPicPr>
                      <p:blipFill>
                        <a:blip r:embed="rId13"/>
                        <a:stretch>
                          <a:fillRect/>
                        </a:stretch>
                      </p:blipFill>
                      <p:spPr>
                        <a:xfrm>
                          <a:off x="1740" y="10668"/>
                          <a:ext cx="1398" cy="823"/>
                        </a:xfrm>
                        <a:prstGeom prst="rect">
                          <a:avLst/>
                        </a:prstGeom>
                        <a:noFill/>
                        <a:ln w="38100">
                          <a:noFill/>
                          <a:miter/>
                        </a:ln>
                      </p:spPr>
                    </p:pic>
                  </p:oleObj>
                </mc:Fallback>
              </mc:AlternateContent>
            </a:graphicData>
          </a:graphic>
        </p:graphicFrame>
        <p:sp>
          <p:nvSpPr>
            <p:cNvPr id="4" name="文本框 3"/>
            <p:cNvSpPr txBox="1"/>
            <p:nvPr/>
          </p:nvSpPr>
          <p:spPr>
            <a:xfrm>
              <a:off x="3138" y="10563"/>
              <a:ext cx="11396" cy="843"/>
            </a:xfrm>
            <a:prstGeom prst="rect">
              <a:avLst/>
            </a:prstGeom>
            <a:noFill/>
          </p:spPr>
          <p:txBody>
            <a:bodyPr wrap="none" rtlCol="0" anchor="t">
              <a:spAutoFit/>
            </a:bodyPr>
            <a:lstStyle/>
            <a:p>
              <a:pPr lvl="0" indent="0">
                <a:lnSpc>
                  <a:spcPct val="120000"/>
                </a:lnSpc>
              </a:pPr>
              <a:r>
                <a:rPr lang="zh-CN" altLang="en-US" sz="2400">
                  <a:latin typeface="Times New Roman" panose="02020603050405020304" charset="0"/>
                  <a:ea typeface="宋体" panose="02010600030101010101" pitchFamily="2" charset="-122"/>
                  <a:sym typeface="+mn-ea"/>
                </a:rPr>
                <a:t>分别代表 </a:t>
              </a:r>
              <a:r>
                <a:rPr lang="zh-CN" altLang="en-US" sz="2400" i="1">
                  <a:latin typeface="Times New Roman" panose="02020603050405020304" charset="0"/>
                  <a:ea typeface="宋体" panose="02010600030101010101" pitchFamily="2" charset="-122"/>
                  <a:sym typeface="+mn-ea"/>
                </a:rPr>
                <a:t>I</a:t>
              </a:r>
              <a:r>
                <a:rPr lang="zh-CN" altLang="en-US" sz="2400">
                  <a:latin typeface="Times New Roman" panose="02020603050405020304" charset="0"/>
                  <a:ea typeface="宋体" panose="02010600030101010101" pitchFamily="2" charset="-122"/>
                  <a:sym typeface="+mn-ea"/>
                </a:rPr>
                <a:t> 在(</a:t>
              </a:r>
              <a:r>
                <a:rPr lang="zh-CN" altLang="en-US" sz="2400" i="1">
                  <a:latin typeface="Times New Roman" panose="02020603050405020304" charset="0"/>
                  <a:ea typeface="宋体" panose="02010600030101010101" pitchFamily="2" charset="-122"/>
                  <a:sym typeface="+mn-ea"/>
                </a:rPr>
                <a:t>x</a:t>
              </a:r>
              <a:r>
                <a:rPr lang="zh-CN" altLang="en-US" sz="2400">
                  <a:latin typeface="Times New Roman" panose="02020603050405020304" charset="0"/>
                  <a:ea typeface="宋体" panose="02010600030101010101" pitchFamily="2" charset="-122"/>
                  <a:sym typeface="+mn-ea"/>
                </a:rPr>
                <a:t>, </a:t>
              </a:r>
              <a:r>
                <a:rPr lang="zh-CN" altLang="en-US" sz="2400" i="1">
                  <a:latin typeface="Times New Roman" panose="02020603050405020304" charset="0"/>
                  <a:ea typeface="宋体" panose="02010600030101010101" pitchFamily="2" charset="-122"/>
                  <a:sym typeface="+mn-ea"/>
                </a:rPr>
                <a:t>y</a:t>
              </a:r>
              <a:r>
                <a:rPr lang="zh-CN" altLang="en-US" sz="2400">
                  <a:latin typeface="Times New Roman" panose="02020603050405020304" charset="0"/>
                  <a:ea typeface="宋体" panose="02010600030101010101" pitchFamily="2" charset="-122"/>
                  <a:sym typeface="+mn-ea"/>
                </a:rPr>
                <a:t>) 点两个方向上的梯度</a:t>
              </a:r>
              <a:r>
                <a:rPr lang="en-US" altLang="zh-CN" sz="2400">
                  <a:latin typeface="Times New Roman" panose="02020603050405020304" charset="0"/>
                  <a:ea typeface="宋体" panose="02010600030101010101" pitchFamily="2" charset="-122"/>
                  <a:sym typeface="+mn-ea"/>
                </a:rPr>
                <a:t>(</a:t>
              </a:r>
              <a:r>
                <a:rPr lang="en-US" altLang="zh-CN" sz="2400" b="1">
                  <a:solidFill>
                    <a:srgbClr val="00B050"/>
                  </a:solidFill>
                  <a:latin typeface="Times New Roman" panose="02020603050405020304" charset="0"/>
                  <a:ea typeface="宋体" panose="02010600030101010101" pitchFamily="2" charset="-122"/>
                  <a:sym typeface="+mn-ea"/>
                </a:rPr>
                <a:t>sobel</a:t>
              </a:r>
              <a:r>
                <a:rPr lang="zh-CN" altLang="en-US" sz="2400" b="1">
                  <a:solidFill>
                    <a:srgbClr val="00B050"/>
                  </a:solidFill>
                  <a:latin typeface="Times New Roman" panose="02020603050405020304" charset="0"/>
                  <a:ea typeface="宋体" panose="02010600030101010101" pitchFamily="2" charset="-122"/>
                  <a:sym typeface="+mn-ea"/>
                </a:rPr>
                <a:t>或均值</a:t>
              </a:r>
              <a:r>
                <a:rPr lang="en-US" altLang="zh-CN" sz="2400">
                  <a:latin typeface="Times New Roman" panose="02020603050405020304" charset="0"/>
                  <a:ea typeface="宋体" panose="02010600030101010101" pitchFamily="2" charset="-122"/>
                  <a:sym typeface="+mn-ea"/>
                </a:rPr>
                <a:t>)</a:t>
              </a:r>
            </a:p>
          </p:txBody>
        </p:sp>
      </p:grpSp>
      <p:sp>
        <p:nvSpPr>
          <p:cNvPr id="6" name="文本框 5"/>
          <p:cNvSpPr txBox="1"/>
          <p:nvPr/>
        </p:nvSpPr>
        <p:spPr>
          <a:xfrm>
            <a:off x="9977755" y="3129280"/>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6</a:t>
            </a:r>
          </a:p>
        </p:txBody>
      </p:sp>
      <p:sp>
        <p:nvSpPr>
          <p:cNvPr id="7" name="文本框 6"/>
          <p:cNvSpPr txBox="1"/>
          <p:nvPr/>
        </p:nvSpPr>
        <p:spPr>
          <a:xfrm>
            <a:off x="8292465" y="6223635"/>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graphicFrame>
        <p:nvGraphicFramePr>
          <p:cNvPr id="59395" name="对象 3">
            <a:hlinkClick r:id="" action="ppaction://ole?verb=0"/>
          </p:cNvPr>
          <p:cNvGraphicFramePr>
            <a:graphicFrameLocks noChangeAspect="1"/>
          </p:cNvGraphicFramePr>
          <p:nvPr/>
        </p:nvGraphicFramePr>
        <p:xfrm>
          <a:off x="985520" y="2437765"/>
          <a:ext cx="8856345" cy="4262120"/>
        </p:xfrm>
        <a:graphic>
          <a:graphicData uri="http://schemas.openxmlformats.org/presentationml/2006/ole">
            <mc:AlternateContent xmlns:mc="http://schemas.openxmlformats.org/markup-compatibility/2006">
              <mc:Choice xmlns:v="urn:schemas-microsoft-com:vml" Requires="v">
                <p:oleObj spid="_x0000_s10282" name="公式" r:id="rId5" imgW="4013200" imgH="1930400" progId="Equation.3">
                  <p:embed/>
                </p:oleObj>
              </mc:Choice>
              <mc:Fallback>
                <p:oleObj name="公式" r:id="rId5" imgW="4013200" imgH="1930400" progId="Equation.3">
                  <p:embed/>
                  <p:pic>
                    <p:nvPicPr>
                      <p:cNvPr id="0" name="图片 3139"/>
                      <p:cNvPicPr/>
                      <p:nvPr/>
                    </p:nvPicPr>
                    <p:blipFill>
                      <a:blip r:embed="rId6"/>
                      <a:stretch>
                        <a:fillRect/>
                      </a:stretch>
                    </p:blipFill>
                    <p:spPr>
                      <a:xfrm>
                        <a:off x="985520" y="2437765"/>
                        <a:ext cx="8856345" cy="4262120"/>
                      </a:xfrm>
                      <a:prstGeom prst="rect">
                        <a:avLst/>
                      </a:prstGeom>
                      <a:noFill/>
                      <a:ln w="38100">
                        <a:noFill/>
                        <a:miter/>
                      </a:ln>
                    </p:spPr>
                  </p:pic>
                </p:oleObj>
              </mc:Fallback>
            </mc:AlternateContent>
          </a:graphicData>
        </a:graphic>
      </p:graphicFrame>
      <p:sp>
        <p:nvSpPr>
          <p:cNvPr id="7" name="文本框 6"/>
          <p:cNvSpPr txBox="1"/>
          <p:nvPr/>
        </p:nvSpPr>
        <p:spPr>
          <a:xfrm>
            <a:off x="8341995" y="5935980"/>
            <a:ext cx="2230755" cy="396240"/>
          </a:xfrm>
          <a:prstGeom prst="rect">
            <a:avLst/>
          </a:prstGeom>
          <a:noFill/>
        </p:spPr>
        <p:txBody>
          <a:bodyPr wrap="square" rtlCol="0">
            <a:spAutoFit/>
          </a:bodyPr>
          <a:lstStyle/>
          <a:p>
            <a:r>
              <a:rPr lang="zh-CN" altLang="en-US" sz="2000" b="1">
                <a:solidFill>
                  <a:srgbClr val="FF0000"/>
                </a:solidFill>
                <a:latin typeface="Times New Roman" panose="02020603050405020304" charset="0"/>
              </a:rPr>
              <a:t>式</a:t>
            </a:r>
            <a:r>
              <a:rPr lang="en-US" altLang="zh-CN" sz="2000" b="1">
                <a:solidFill>
                  <a:srgbClr val="FF0000"/>
                </a:solidFill>
                <a:latin typeface="Times New Roman" panose="02020603050405020304" charset="0"/>
              </a:rPr>
              <a:t>6</a:t>
            </a:r>
            <a:r>
              <a:rPr lang="zh-CN" altLang="en-US" sz="2000" b="1">
                <a:solidFill>
                  <a:srgbClr val="FF0000"/>
                </a:solidFill>
                <a:latin typeface="Times New Roman" panose="02020603050405020304" charset="0"/>
              </a:rPr>
              <a:t>的简化形式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177290" y="4010660"/>
            <a:ext cx="9144000" cy="518160"/>
          </a:xfrm>
          <a:prstGeom prst="rect">
            <a:avLst/>
          </a:prstGeom>
          <a:noFill/>
        </p:spPr>
        <p:txBody>
          <a:bodyPr wrap="square" rtlCol="0">
            <a:spAutoFit/>
          </a:bodyPr>
          <a:lstStyle/>
          <a:p>
            <a:r>
              <a:rPr lang="zh-CN" altLang="en-US" sz="2800"/>
              <a:t>其中                   是与            有关的，不同的局部窗口会</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graphicFrame>
        <p:nvGraphicFramePr>
          <p:cNvPr id="59395" name="对象 3">
            <a:hlinkClick r:id="" action="ppaction://ole?verb=0"/>
          </p:cNvPr>
          <p:cNvGraphicFramePr>
            <a:graphicFrameLocks noChangeAspect="1"/>
          </p:cNvGraphicFramePr>
          <p:nvPr/>
        </p:nvGraphicFramePr>
        <p:xfrm>
          <a:off x="1083310" y="2526983"/>
          <a:ext cx="9445625" cy="504825"/>
        </p:xfrm>
        <a:graphic>
          <a:graphicData uri="http://schemas.openxmlformats.org/presentationml/2006/ole">
            <mc:AlternateContent xmlns:mc="http://schemas.openxmlformats.org/markup-compatibility/2006">
              <mc:Choice xmlns:v="urn:schemas-microsoft-com:vml" Requires="v">
                <p:oleObj spid="_x0000_s11429" name="公式" r:id="rId5" imgW="4279900" imgH="228600" progId="Equation.3">
                  <p:embed/>
                </p:oleObj>
              </mc:Choice>
              <mc:Fallback>
                <p:oleObj name="公式" r:id="rId5" imgW="4279900" imgH="228600" progId="Equation.3">
                  <p:embed/>
                  <p:pic>
                    <p:nvPicPr>
                      <p:cNvPr id="0" name="图片 3139"/>
                      <p:cNvPicPr/>
                      <p:nvPr/>
                    </p:nvPicPr>
                    <p:blipFill>
                      <a:blip r:embed="rId6"/>
                      <a:stretch>
                        <a:fillRect/>
                      </a:stretch>
                    </p:blipFill>
                    <p:spPr>
                      <a:xfrm>
                        <a:off x="1083310" y="2526983"/>
                        <a:ext cx="9445625" cy="504825"/>
                      </a:xfrm>
                      <a:prstGeom prst="rect">
                        <a:avLst/>
                      </a:prstGeom>
                      <a:noFill/>
                      <a:ln w="38100">
                        <a:noFill/>
                        <a:miter/>
                      </a:ln>
                    </p:spPr>
                  </p:pic>
                </p:oleObj>
              </mc:Fallback>
            </mc:AlternateContent>
          </a:graphicData>
        </a:graphic>
      </p:graphicFrame>
      <p:graphicFrame>
        <p:nvGraphicFramePr>
          <p:cNvPr id="5" name="对象 3">
            <a:hlinkClick r:id="" action="ppaction://ole?verb=0"/>
          </p:cNvPr>
          <p:cNvGraphicFramePr>
            <a:graphicFrameLocks noChangeAspect="1"/>
          </p:cNvGraphicFramePr>
          <p:nvPr/>
        </p:nvGraphicFramePr>
        <p:xfrm>
          <a:off x="1083310" y="3195638"/>
          <a:ext cx="4148455" cy="476885"/>
        </p:xfrm>
        <a:graphic>
          <a:graphicData uri="http://schemas.openxmlformats.org/presentationml/2006/ole">
            <mc:AlternateContent xmlns:mc="http://schemas.openxmlformats.org/markup-compatibility/2006">
              <mc:Choice xmlns:v="urn:schemas-microsoft-com:vml" Requires="v">
                <p:oleObj spid="_x0000_s11430" r:id="rId7" imgW="1879600" imgH="215900" progId="Equation.KSEE3">
                  <p:embed/>
                </p:oleObj>
              </mc:Choice>
              <mc:Fallback>
                <p:oleObj r:id="rId7" imgW="1879600" imgH="215900" progId="Equation.KSEE3">
                  <p:embed/>
                  <p:pic>
                    <p:nvPicPr>
                      <p:cNvPr id="0" name="图片 3139"/>
                      <p:cNvPicPr/>
                      <p:nvPr/>
                    </p:nvPicPr>
                    <p:blipFill>
                      <a:blip r:embed="rId8"/>
                      <a:stretch>
                        <a:fillRect/>
                      </a:stretch>
                    </p:blipFill>
                    <p:spPr>
                      <a:xfrm>
                        <a:off x="1083310" y="3195638"/>
                        <a:ext cx="4148455" cy="476885"/>
                      </a:xfrm>
                      <a:prstGeom prst="rect">
                        <a:avLst/>
                      </a:prstGeom>
                      <a:noFill/>
                      <a:ln w="38100">
                        <a:noFill/>
                        <a:miter/>
                      </a:ln>
                    </p:spPr>
                  </p:pic>
                </p:oleObj>
              </mc:Fallback>
            </mc:AlternateContent>
          </a:graphicData>
        </a:graphic>
      </p:graphicFrame>
      <p:graphicFrame>
        <p:nvGraphicFramePr>
          <p:cNvPr id="58377" name="对象 8">
            <a:hlinkClick r:id="" action="ppaction://ole?verb=0"/>
          </p:cNvPr>
          <p:cNvGraphicFramePr>
            <a:graphicFrameLocks noChangeAspect="1"/>
          </p:cNvGraphicFramePr>
          <p:nvPr/>
        </p:nvGraphicFramePr>
        <p:xfrm>
          <a:off x="4652645" y="4010660"/>
          <a:ext cx="1003935" cy="591185"/>
        </p:xfrm>
        <a:graphic>
          <a:graphicData uri="http://schemas.openxmlformats.org/presentationml/2006/ole">
            <mc:AlternateContent xmlns:mc="http://schemas.openxmlformats.org/markup-compatibility/2006">
              <mc:Choice xmlns:v="urn:schemas-microsoft-com:vml" Requires="v">
                <p:oleObj spid="_x0000_s11431" r:id="rId9" imgW="433070" imgH="254635" progId="Equation.KSEE3">
                  <p:embed/>
                </p:oleObj>
              </mc:Choice>
              <mc:Fallback>
                <p:oleObj r:id="rId9" imgW="433070" imgH="254635" progId="Equation.KSEE3">
                  <p:embed/>
                  <p:pic>
                    <p:nvPicPr>
                      <p:cNvPr id="0" name="图片 3138"/>
                      <p:cNvPicPr/>
                      <p:nvPr/>
                    </p:nvPicPr>
                    <p:blipFill>
                      <a:blip r:embed="rId10"/>
                      <a:stretch>
                        <a:fillRect/>
                      </a:stretch>
                    </p:blipFill>
                    <p:spPr>
                      <a:xfrm>
                        <a:off x="4652645" y="4010660"/>
                        <a:ext cx="1003935" cy="591185"/>
                      </a:xfrm>
                      <a:prstGeom prst="rect">
                        <a:avLst/>
                      </a:prstGeom>
                      <a:noFill/>
                      <a:ln w="38100">
                        <a:noFill/>
                        <a:miter/>
                      </a:ln>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995170" y="3782060"/>
          <a:ext cx="1795780" cy="979805"/>
        </p:xfrm>
        <a:graphic>
          <a:graphicData uri="http://schemas.openxmlformats.org/presentationml/2006/ole">
            <mc:AlternateContent xmlns:mc="http://schemas.openxmlformats.org/markup-compatibility/2006">
              <mc:Choice xmlns:v="urn:schemas-microsoft-com:vml" Requires="v">
                <p:oleObj spid="_x0000_s11432" r:id="rId11" imgW="838200" imgH="457200" progId="Equation.KSEE3">
                  <p:embed/>
                </p:oleObj>
              </mc:Choice>
              <mc:Fallback>
                <p:oleObj r:id="rId11" imgW="838200" imgH="457200" progId="Equation.KSEE3">
                  <p:embed/>
                  <p:pic>
                    <p:nvPicPr>
                      <p:cNvPr id="0" name="图片 1024"/>
                      <p:cNvPicPr/>
                      <p:nvPr/>
                    </p:nvPicPr>
                    <p:blipFill>
                      <a:blip r:embed="rId12"/>
                      <a:stretch>
                        <a:fillRect/>
                      </a:stretch>
                    </p:blipFill>
                    <p:spPr>
                      <a:xfrm>
                        <a:off x="1995170" y="3782060"/>
                        <a:ext cx="1795780" cy="979805"/>
                      </a:xfrm>
                      <a:prstGeom prst="rect">
                        <a:avLst/>
                      </a:prstGeom>
                    </p:spPr>
                  </p:pic>
                </p:oleObj>
              </mc:Fallback>
            </mc:AlternateContent>
          </a:graphicData>
        </a:graphic>
      </p:graphicFrame>
      <p:sp>
        <p:nvSpPr>
          <p:cNvPr id="11" name="文本框 10"/>
          <p:cNvSpPr txBox="1"/>
          <p:nvPr/>
        </p:nvSpPr>
        <p:spPr>
          <a:xfrm>
            <a:off x="1170940" y="4735830"/>
            <a:ext cx="9150350" cy="1902059"/>
          </a:xfrm>
          <a:prstGeom prst="rect">
            <a:avLst/>
          </a:prstGeom>
          <a:noFill/>
        </p:spPr>
        <p:txBody>
          <a:bodyPr wrap="square" rtlCol="0">
            <a:spAutoFit/>
          </a:bodyPr>
          <a:lstStyle/>
          <a:p>
            <a:pPr algn="l">
              <a:lnSpc>
                <a:spcPct val="120000"/>
              </a:lnSpc>
            </a:pPr>
            <a:r>
              <a:rPr lang="zh-CN" altLang="en-US" sz="2800">
                <a:latin typeface="Times New Roman" panose="02020603050405020304" charset="0"/>
                <a:sym typeface="+mn-ea"/>
              </a:rPr>
              <a:t>得到不同的</a:t>
            </a:r>
            <a:r>
              <a:rPr lang="en-US" altLang="zh-CN" sz="2800" i="1" smtClean="0">
                <a:latin typeface="Times New Roman" panose="02020603050405020304" charset="0"/>
                <a:sym typeface="+mn-ea"/>
              </a:rPr>
              <a:t>M </a:t>
            </a:r>
            <a:r>
              <a:rPr lang="zh-CN" altLang="en-US" sz="2800" smtClean="0">
                <a:latin typeface="Times New Roman" panose="02020603050405020304" charset="0"/>
                <a:sym typeface="+mn-ea"/>
              </a:rPr>
              <a:t>值</a:t>
            </a:r>
            <a:r>
              <a:rPr lang="zh-CN" altLang="en-US" sz="2800">
                <a:latin typeface="Times New Roman" panose="02020603050405020304" charset="0"/>
                <a:sym typeface="+mn-ea"/>
              </a:rPr>
              <a:t>，也会得到不同的函数横切面，</a:t>
            </a:r>
            <a:r>
              <a:rPr lang="zh-CN" altLang="en-US" sz="2800" b="1" u="sng">
                <a:solidFill>
                  <a:srgbClr val="FF0000"/>
                </a:solidFill>
                <a:latin typeface="Times New Roman" panose="02020603050405020304" charset="0"/>
                <a:sym typeface="+mn-ea"/>
              </a:rPr>
              <a:t>横切面的形状</a:t>
            </a:r>
            <a:r>
              <a:rPr lang="zh-CN" altLang="en-US" sz="2800">
                <a:latin typeface="Times New Roman" panose="02020603050405020304" charset="0"/>
                <a:sym typeface="+mn-ea"/>
              </a:rPr>
              <a:t>也有所不同。 </a:t>
            </a:r>
          </a:p>
          <a:p>
            <a:pPr algn="l">
              <a:lnSpc>
                <a:spcPct val="120000"/>
              </a:lnSpc>
            </a:pPr>
            <a:endParaRPr lang="zh-CN" altLang="en-US" sz="1400">
              <a:latin typeface="Times New Roman" panose="02020603050405020304" charset="0"/>
              <a:sym typeface="+mn-ea"/>
            </a:endParaRPr>
          </a:p>
          <a:p>
            <a:pPr algn="l">
              <a:lnSpc>
                <a:spcPct val="120000"/>
              </a:lnSpc>
            </a:pPr>
            <a:r>
              <a:rPr lang="zh-CN" altLang="en-US" sz="2800">
                <a:latin typeface="Times New Roman" panose="02020603050405020304" charset="0"/>
              </a:rPr>
              <a:t>当 </a:t>
            </a:r>
            <a:r>
              <a:rPr lang="en-US" altLang="zh-CN" sz="2800" i="1">
                <a:latin typeface="Times New Roman" panose="02020603050405020304" charset="0"/>
              </a:rPr>
              <a:t>C</a:t>
            </a:r>
            <a:r>
              <a:rPr lang="en-US" altLang="zh-CN" sz="2800" baseline="30000">
                <a:latin typeface="Times New Roman" panose="02020603050405020304" charset="0"/>
              </a:rPr>
              <a:t>2</a:t>
            </a:r>
            <a:r>
              <a:rPr lang="en-US" altLang="zh-CN" sz="2800">
                <a:latin typeface="Times New Roman" panose="02020603050405020304" charset="0"/>
              </a:rPr>
              <a:t>-4</a:t>
            </a:r>
            <a:r>
              <a:rPr lang="en-US" altLang="zh-CN" sz="2800" i="1">
                <a:latin typeface="Times New Roman" panose="02020603050405020304" charset="0"/>
              </a:rPr>
              <a:t>AB</a:t>
            </a:r>
            <a:r>
              <a:rPr lang="en-US" altLang="zh-CN" sz="2800">
                <a:latin typeface="Times New Roman" panose="02020603050405020304" charset="0"/>
              </a:rPr>
              <a:t>&lt;0</a:t>
            </a:r>
            <a:r>
              <a:rPr lang="zh-CN" altLang="en-US" sz="2800">
                <a:latin typeface="Times New Roman" panose="02020603050405020304" charset="0"/>
              </a:rPr>
              <a:t> ，该函数表示椭圆。</a:t>
            </a:r>
            <a:endParaRPr lang="en-US" altLang="zh-CN" sz="2800">
              <a:latin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graphicFrame>
        <p:nvGraphicFramePr>
          <p:cNvPr id="59395" name="对象 3">
            <a:hlinkClick r:id="" action="ppaction://ole?verb=0"/>
          </p:cNvPr>
          <p:cNvGraphicFramePr>
            <a:graphicFrameLocks noChangeAspect="1"/>
          </p:cNvGraphicFramePr>
          <p:nvPr/>
        </p:nvGraphicFramePr>
        <p:xfrm>
          <a:off x="1118235" y="2366010"/>
          <a:ext cx="5360670" cy="2487930"/>
        </p:xfrm>
        <a:graphic>
          <a:graphicData uri="http://schemas.openxmlformats.org/presentationml/2006/ole">
            <mc:AlternateContent xmlns:mc="http://schemas.openxmlformats.org/markup-compatibility/2006">
              <mc:Choice xmlns:v="urn:schemas-microsoft-com:vml" Requires="v">
                <p:oleObj spid="_x0000_s12371" r:id="rId5" imgW="2286000" imgH="1091565" progId="Equation.KSEE3">
                  <p:embed/>
                </p:oleObj>
              </mc:Choice>
              <mc:Fallback>
                <p:oleObj r:id="rId5" imgW="2286000" imgH="1091565" progId="Equation.KSEE3">
                  <p:embed/>
                  <p:pic>
                    <p:nvPicPr>
                      <p:cNvPr id="0" name="图片 3139"/>
                      <p:cNvPicPr/>
                      <p:nvPr/>
                    </p:nvPicPr>
                    <p:blipFill>
                      <a:blip r:embed="rId6"/>
                      <a:stretch>
                        <a:fillRect/>
                      </a:stretch>
                    </p:blipFill>
                    <p:spPr>
                      <a:xfrm>
                        <a:off x="1118235" y="2366010"/>
                        <a:ext cx="5360670" cy="2487930"/>
                      </a:xfrm>
                      <a:prstGeom prst="rect">
                        <a:avLst/>
                      </a:prstGeom>
                      <a:noFill/>
                      <a:ln w="38100">
                        <a:noFill/>
                        <a:miter/>
                      </a:ln>
                    </p:spPr>
                  </p:pic>
                </p:oleObj>
              </mc:Fallback>
            </mc:AlternateContent>
          </a:graphicData>
        </a:graphic>
      </p:graphicFrame>
      <p:sp>
        <p:nvSpPr>
          <p:cNvPr id="11" name="文本框 10"/>
          <p:cNvSpPr txBox="1"/>
          <p:nvPr/>
        </p:nvSpPr>
        <p:spPr>
          <a:xfrm>
            <a:off x="1118235" y="4925695"/>
            <a:ext cx="9404350" cy="603250"/>
          </a:xfrm>
          <a:prstGeom prst="rect">
            <a:avLst/>
          </a:prstGeom>
          <a:noFill/>
        </p:spPr>
        <p:txBody>
          <a:bodyPr wrap="square" rtlCol="0">
            <a:spAutoFit/>
          </a:bodyPr>
          <a:lstStyle/>
          <a:p>
            <a:pPr algn="l">
              <a:lnSpc>
                <a:spcPct val="120000"/>
              </a:lnSpc>
            </a:pPr>
            <a:r>
              <a:rPr lang="zh-CN" altLang="en-US" sz="2800">
                <a:latin typeface="Times New Roman" panose="02020603050405020304" charset="0"/>
              </a:rPr>
              <a:t>近似可表示为一个椭圆，</a:t>
            </a:r>
            <a:r>
              <a:rPr lang="zh-CN" altLang="en-US" sz="2800">
                <a:latin typeface="Times New Roman" panose="02020603050405020304" charset="0"/>
                <a:cs typeface="Arial" panose="020B0604020202020204" pitchFamily="34" charset="0"/>
              </a:rPr>
              <a:t>Δ</a:t>
            </a:r>
            <a:r>
              <a:rPr lang="en-US" altLang="zh-CN" sz="2800" i="1">
                <a:latin typeface="Times New Roman" panose="02020603050405020304" charset="0"/>
                <a:cs typeface="Arial" panose="020B0604020202020204" pitchFamily="34" charset="0"/>
              </a:rPr>
              <a:t>x</a:t>
            </a:r>
            <a:r>
              <a:rPr lang="zh-CN" altLang="en-US" sz="2800">
                <a:latin typeface="Times New Roman" panose="02020603050405020304" charset="0"/>
                <a:cs typeface="Arial" panose="020B0604020202020204" pitchFamily="34" charset="0"/>
              </a:rPr>
              <a:t>和Δ</a:t>
            </a:r>
            <a:r>
              <a:rPr lang="en-US" altLang="zh-CN" sz="2800" i="1">
                <a:latin typeface="Times New Roman" panose="02020603050405020304" charset="0"/>
                <a:cs typeface="Arial" panose="020B0604020202020204" pitchFamily="34" charset="0"/>
              </a:rPr>
              <a:t>y</a:t>
            </a:r>
            <a:r>
              <a:rPr lang="zh-CN" altLang="en-US" sz="2800">
                <a:latin typeface="Times New Roman" panose="02020603050405020304" charset="0"/>
                <a:cs typeface="Arial" panose="020B0604020202020204" pitchFamily="34" charset="0"/>
              </a:rPr>
              <a:t>是一个正交的，也就是说</a:t>
            </a:r>
          </a:p>
        </p:txBody>
      </p:sp>
      <p:graphicFrame>
        <p:nvGraphicFramePr>
          <p:cNvPr id="9" name="对象 8">
            <a:hlinkClick r:id="" action="ppaction://ole?verb=0"/>
          </p:cNvPr>
          <p:cNvGraphicFramePr>
            <a:graphicFrameLocks noChangeAspect="1"/>
          </p:cNvGraphicFramePr>
          <p:nvPr/>
        </p:nvGraphicFramePr>
        <p:xfrm>
          <a:off x="1130935" y="5643880"/>
          <a:ext cx="5889625" cy="1557020"/>
        </p:xfrm>
        <a:graphic>
          <a:graphicData uri="http://schemas.openxmlformats.org/presentationml/2006/ole">
            <mc:AlternateContent xmlns:mc="http://schemas.openxmlformats.org/markup-compatibility/2006">
              <mc:Choice xmlns:v="urn:schemas-microsoft-com:vml" Requires="v">
                <p:oleObj spid="_x0000_s12372" r:id="rId7" imgW="2691765" imgH="711200" progId="Equation.KSEE3">
                  <p:embed/>
                </p:oleObj>
              </mc:Choice>
              <mc:Fallback>
                <p:oleObj r:id="rId7" imgW="2691765" imgH="711200" progId="Equation.KSEE3">
                  <p:embed/>
                  <p:pic>
                    <p:nvPicPr>
                      <p:cNvPr id="0" name="图片 1024"/>
                      <p:cNvPicPr/>
                      <p:nvPr/>
                    </p:nvPicPr>
                    <p:blipFill>
                      <a:blip r:embed="rId8"/>
                      <a:stretch>
                        <a:fillRect/>
                      </a:stretch>
                    </p:blipFill>
                    <p:spPr>
                      <a:xfrm>
                        <a:off x="1130935" y="5643880"/>
                        <a:ext cx="5889625" cy="1557020"/>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985520" y="2380615"/>
            <a:ext cx="9627235" cy="5090624"/>
          </a:xfrm>
          <a:prstGeom prst="rect">
            <a:avLst/>
          </a:prstGeom>
          <a:noFill/>
        </p:spPr>
        <p:txBody>
          <a:bodyPr wrap="square" rtlCol="0" anchor="t">
            <a:spAutoFit/>
          </a:bodyPr>
          <a:lstStyle/>
          <a:p>
            <a:pPr>
              <a:lnSpc>
                <a:spcPct val="130000"/>
              </a:lnSpc>
            </a:pPr>
            <a:r>
              <a:rPr lang="zh-CN" altLang="en-US" sz="2800">
                <a:latin typeface="Times New Roman" panose="02020603050405020304" charset="0"/>
                <a:ea typeface="宋体" panose="02010600030101010101" pitchFamily="2" charset="-122"/>
              </a:rPr>
              <a:t>域的梯度方向信息都集中在主对角线上，</a:t>
            </a:r>
            <a:r>
              <a:rPr lang="zh-CN" altLang="en-US" sz="2800" b="1" i="1">
                <a:solidFill>
                  <a:srgbClr val="0000FF"/>
                </a:solidFill>
                <a:latin typeface="Times New Roman" panose="02020603050405020304" charset="0"/>
                <a:ea typeface="宋体" panose="02010600030101010101" pitchFamily="2" charset="-122"/>
                <a:cs typeface="Times New Roman" panose="02020603050405020304" charset="0"/>
              </a:rPr>
              <a:t>λ</a:t>
            </a:r>
            <a:r>
              <a:rPr lang="en-US" altLang="zh-CN" sz="2800" b="1" baseline="-25000">
                <a:solidFill>
                  <a:srgbClr val="0000FF"/>
                </a:solidFill>
                <a:latin typeface="Times New Roman" panose="02020603050405020304" charset="0"/>
                <a:ea typeface="宋体" panose="02010600030101010101" pitchFamily="2" charset="-122"/>
                <a:cs typeface="Times New Roman" panose="02020603050405020304" charset="0"/>
              </a:rPr>
              <a:t>1</a:t>
            </a:r>
            <a:r>
              <a:rPr lang="zh-CN" altLang="en-US" sz="2800" b="1">
                <a:solidFill>
                  <a:srgbClr val="0000FF"/>
                </a:solidFill>
                <a:latin typeface="Times New Roman" panose="02020603050405020304" charset="0"/>
                <a:ea typeface="宋体" panose="02010600030101010101" pitchFamily="2" charset="-122"/>
              </a:rPr>
              <a:t>表征</a:t>
            </a:r>
            <a:r>
              <a:rPr lang="zh-CN" altLang="en-US" sz="2800" b="1" i="1">
                <a:solidFill>
                  <a:srgbClr val="0000FF"/>
                </a:solidFill>
                <a:latin typeface="Times New Roman" panose="02020603050405020304" charset="0"/>
                <a:ea typeface="宋体" panose="02010600030101010101" pitchFamily="2" charset="-122"/>
              </a:rPr>
              <a:t>x</a:t>
            </a:r>
            <a:r>
              <a:rPr lang="zh-CN" altLang="en-US" sz="2800" b="1">
                <a:solidFill>
                  <a:srgbClr val="0000FF"/>
                </a:solidFill>
                <a:latin typeface="Times New Roman" panose="02020603050405020304" charset="0"/>
                <a:ea typeface="宋体" panose="02010600030101010101" pitchFamily="2" charset="-122"/>
              </a:rPr>
              <a:t>方向的梯度信息，</a:t>
            </a:r>
            <a:r>
              <a:rPr lang="zh-CN" altLang="en-US" sz="2800" b="1" i="1">
                <a:solidFill>
                  <a:srgbClr val="0000FF"/>
                </a:solidFill>
                <a:latin typeface="Times New Roman" panose="02020603050405020304" charset="0"/>
                <a:ea typeface="宋体" panose="02010600030101010101" pitchFamily="2" charset="-122"/>
                <a:cs typeface="Times New Roman" panose="02020603050405020304" charset="0"/>
                <a:sym typeface="+mn-ea"/>
              </a:rPr>
              <a:t>λ</a:t>
            </a:r>
            <a:r>
              <a:rPr lang="en-US" altLang="zh-CN" sz="2800" b="1" baseline="-25000">
                <a:solidFill>
                  <a:srgbClr val="0000FF"/>
                </a:solidFill>
                <a:latin typeface="Times New Roman" panose="02020603050405020304" charset="0"/>
                <a:ea typeface="宋体" panose="02010600030101010101" pitchFamily="2" charset="-122"/>
              </a:rPr>
              <a:t>2</a:t>
            </a:r>
            <a:r>
              <a:rPr lang="zh-CN" altLang="en-US" sz="2800" b="1">
                <a:solidFill>
                  <a:srgbClr val="0000FF"/>
                </a:solidFill>
                <a:latin typeface="Times New Roman" panose="02020603050405020304" charset="0"/>
                <a:ea typeface="宋体" panose="02010600030101010101" pitchFamily="2" charset="-122"/>
              </a:rPr>
              <a:t>表征</a:t>
            </a:r>
            <a:r>
              <a:rPr lang="zh-CN" altLang="en-US" sz="2800" b="1" i="1">
                <a:solidFill>
                  <a:srgbClr val="0000FF"/>
                </a:solidFill>
                <a:latin typeface="Times New Roman" panose="02020603050405020304" charset="0"/>
                <a:ea typeface="宋体" panose="02010600030101010101" pitchFamily="2" charset="-122"/>
              </a:rPr>
              <a:t>y</a:t>
            </a:r>
            <a:r>
              <a:rPr lang="zh-CN" altLang="en-US" sz="2800" b="1">
                <a:solidFill>
                  <a:srgbClr val="0000FF"/>
                </a:solidFill>
                <a:latin typeface="Times New Roman" panose="02020603050405020304" charset="0"/>
                <a:ea typeface="宋体" panose="02010600030101010101" pitchFamily="2" charset="-122"/>
              </a:rPr>
              <a:t>方向的梯度信息</a:t>
            </a:r>
            <a:r>
              <a:rPr lang="zh-CN" altLang="en-US" sz="2800">
                <a:latin typeface="Times New Roman" panose="02020603050405020304" charset="0"/>
                <a:ea typeface="宋体" panose="02010600030101010101" pitchFamily="2" charset="-122"/>
              </a:rPr>
              <a:t>，得到以下的结论：</a:t>
            </a:r>
          </a:p>
          <a:p>
            <a:pPr marL="457200" indent="-457200">
              <a:lnSpc>
                <a:spcPct val="120000"/>
              </a:lnSpc>
              <a:buFont typeface="Arial" panose="020B0604020202020204" pitchFamily="34" charset="0"/>
              <a:buChar char="•"/>
            </a:pP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cs typeface="Times New Roman" panose="02020603050405020304" charset="0"/>
                <a:sym typeface="+mn-ea"/>
              </a:rPr>
              <a:t>1</a:t>
            </a:r>
            <a:r>
              <a:rPr lang="en-US" altLang="zh-CN" sz="2600" b="1">
                <a:latin typeface="Times New Roman" panose="02020603050405020304" charset="0"/>
                <a:ea typeface="宋体" panose="02010600030101010101" pitchFamily="2" charset="-122"/>
                <a:sym typeface="+mn-ea"/>
              </a:rPr>
              <a:t>&gt;&gt;</a:t>
            </a: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sym typeface="+mn-ea"/>
              </a:rPr>
              <a:t>2</a:t>
            </a:r>
            <a:r>
              <a:rPr lang="en-US" altLang="zh-CN" sz="2600" b="1">
                <a:latin typeface="Times New Roman" panose="02020603050405020304" charset="0"/>
                <a:ea typeface="宋体" panose="02010600030101010101" pitchFamily="2" charset="-122"/>
                <a:sym typeface="+mn-ea"/>
              </a:rPr>
              <a:t>≈0</a:t>
            </a:r>
            <a:r>
              <a:rPr lang="zh-CN" altLang="en-US" sz="2600" b="1">
                <a:latin typeface="Times New Roman" panose="02020603050405020304" charset="0"/>
                <a:ea typeface="宋体" panose="02010600030101010101" pitchFamily="2" charset="-122"/>
                <a:sym typeface="+mn-ea"/>
              </a:rPr>
              <a:t>，表示为该局部窗口内主要是</a:t>
            </a:r>
            <a:r>
              <a:rPr lang="zh-CN" altLang="en-US" sz="2600" b="1" i="1">
                <a:latin typeface="Times New Roman" panose="02020603050405020304" charset="0"/>
                <a:ea typeface="宋体" panose="02010600030101010101" pitchFamily="2" charset="-122"/>
                <a:sym typeface="+mn-ea"/>
              </a:rPr>
              <a:t>x</a:t>
            </a:r>
            <a:r>
              <a:rPr lang="zh-CN" altLang="en-US" sz="2600" b="1">
                <a:latin typeface="Times New Roman" panose="02020603050405020304" charset="0"/>
                <a:ea typeface="宋体" panose="02010600030101010101" pitchFamily="2" charset="-122"/>
                <a:sym typeface="+mn-ea"/>
              </a:rPr>
              <a:t>方向的梯度信息，</a:t>
            </a:r>
            <a:r>
              <a:rPr lang="en-US" altLang="zh-CN" sz="2600" b="1" i="1">
                <a:latin typeface="Times New Roman" panose="02020603050405020304" charset="0"/>
                <a:ea typeface="宋体" panose="02010600030101010101" pitchFamily="2" charset="-122"/>
                <a:sym typeface="+mn-ea"/>
              </a:rPr>
              <a:t>y</a:t>
            </a:r>
            <a:r>
              <a:rPr lang="zh-CN" altLang="en-US" sz="2600" b="1">
                <a:latin typeface="Times New Roman" panose="02020603050405020304" charset="0"/>
                <a:ea typeface="宋体" panose="02010600030101010101" pitchFamily="2" charset="-122"/>
                <a:sym typeface="+mn-ea"/>
              </a:rPr>
              <a:t>方向没有梯度，所以是边缘</a:t>
            </a:r>
            <a:r>
              <a:rPr lang="zh-CN" altLang="en-US" sz="2800" b="1">
                <a:latin typeface="Times New Roman" panose="02020603050405020304" charset="0"/>
                <a:ea typeface="宋体" panose="02010600030101010101" pitchFamily="2" charset="-122"/>
                <a:sym typeface="+mn-ea"/>
              </a:rPr>
              <a:t>；</a:t>
            </a:r>
          </a:p>
          <a:p>
            <a:pPr marL="457200" indent="-457200">
              <a:lnSpc>
                <a:spcPct val="120000"/>
              </a:lnSpc>
              <a:buFont typeface="Arial" panose="020B0604020202020204" pitchFamily="34" charset="0"/>
              <a:buChar char="•"/>
            </a:pP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cs typeface="Times New Roman" panose="02020603050405020304" charset="0"/>
                <a:sym typeface="+mn-ea"/>
              </a:rPr>
              <a:t>2</a:t>
            </a:r>
            <a:r>
              <a:rPr lang="en-US" altLang="zh-CN" sz="2600" b="1">
                <a:latin typeface="Times New Roman" panose="02020603050405020304" charset="0"/>
                <a:ea typeface="宋体" panose="02010600030101010101" pitchFamily="2" charset="-122"/>
                <a:sym typeface="+mn-ea"/>
              </a:rPr>
              <a:t>&gt;&gt;</a:t>
            </a: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sym typeface="+mn-ea"/>
              </a:rPr>
              <a:t>1</a:t>
            </a:r>
            <a:r>
              <a:rPr lang="en-US" altLang="zh-CN" sz="2600" b="1">
                <a:latin typeface="Times New Roman" panose="02020603050405020304" charset="0"/>
                <a:ea typeface="宋体" panose="02010600030101010101" pitchFamily="2" charset="-122"/>
                <a:sym typeface="+mn-ea"/>
              </a:rPr>
              <a:t>≈0</a:t>
            </a:r>
            <a:r>
              <a:rPr lang="zh-CN" altLang="en-US" sz="2600" b="1">
                <a:latin typeface="Times New Roman" panose="02020603050405020304" charset="0"/>
                <a:ea typeface="宋体" panose="02010600030101010101" pitchFamily="2" charset="-122"/>
                <a:sym typeface="+mn-ea"/>
              </a:rPr>
              <a:t>，表示为该局部窗口内主要是</a:t>
            </a:r>
            <a:r>
              <a:rPr lang="en-US" altLang="zh-CN" sz="2600" b="1" i="1">
                <a:latin typeface="Times New Roman" panose="02020603050405020304" charset="0"/>
                <a:ea typeface="宋体" panose="02010600030101010101" pitchFamily="2" charset="-122"/>
                <a:sym typeface="+mn-ea"/>
              </a:rPr>
              <a:t>y</a:t>
            </a:r>
            <a:r>
              <a:rPr lang="zh-CN" altLang="en-US" sz="2600" b="1">
                <a:latin typeface="Times New Roman" panose="02020603050405020304" charset="0"/>
                <a:ea typeface="宋体" panose="02010600030101010101" pitchFamily="2" charset="-122"/>
                <a:sym typeface="+mn-ea"/>
              </a:rPr>
              <a:t>方向的梯度信息，</a:t>
            </a:r>
            <a:r>
              <a:rPr lang="en-US" altLang="zh-CN" sz="2600" b="1" i="1">
                <a:latin typeface="Times New Roman" panose="02020603050405020304" charset="0"/>
                <a:ea typeface="宋体" panose="02010600030101010101" pitchFamily="2" charset="-122"/>
                <a:sym typeface="+mn-ea"/>
              </a:rPr>
              <a:t>x</a:t>
            </a:r>
            <a:r>
              <a:rPr lang="zh-CN" altLang="en-US" sz="2600" b="1">
                <a:latin typeface="Times New Roman" panose="02020603050405020304" charset="0"/>
                <a:ea typeface="宋体" panose="02010600030101010101" pitchFamily="2" charset="-122"/>
                <a:sym typeface="+mn-ea"/>
              </a:rPr>
              <a:t>方向没有梯度，所以是边缘；</a:t>
            </a:r>
          </a:p>
          <a:p>
            <a:pPr marL="457200" indent="-457200">
              <a:lnSpc>
                <a:spcPct val="120000"/>
              </a:lnSpc>
              <a:buFont typeface="Arial" panose="020B0604020202020204" pitchFamily="34" charset="0"/>
              <a:buChar char="•"/>
            </a:pP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cs typeface="Times New Roman" panose="02020603050405020304" charset="0"/>
                <a:sym typeface="+mn-ea"/>
              </a:rPr>
              <a:t>1</a:t>
            </a:r>
            <a:r>
              <a:rPr lang="en-US" altLang="zh-CN" sz="2600" b="1">
                <a:latin typeface="Times New Roman" panose="02020603050405020304" charset="0"/>
                <a:ea typeface="宋体" panose="02010600030101010101" pitchFamily="2" charset="-122"/>
                <a:sym typeface="+mn-ea"/>
              </a:rPr>
              <a:t>≈0</a:t>
            </a:r>
            <a:r>
              <a:rPr lang="zh-CN" altLang="en-US" sz="2600" b="1">
                <a:latin typeface="Times New Roman" panose="02020603050405020304" charset="0"/>
                <a:ea typeface="宋体" panose="02010600030101010101" pitchFamily="2" charset="-122"/>
                <a:sym typeface="+mn-ea"/>
              </a:rPr>
              <a:t>，</a:t>
            </a: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sym typeface="+mn-ea"/>
              </a:rPr>
              <a:t>2</a:t>
            </a:r>
            <a:r>
              <a:rPr lang="en-US" altLang="zh-CN" sz="2600" b="1">
                <a:latin typeface="Times New Roman" panose="02020603050405020304" charset="0"/>
                <a:ea typeface="宋体" panose="02010600030101010101" pitchFamily="2" charset="-122"/>
                <a:sym typeface="+mn-ea"/>
              </a:rPr>
              <a:t>≈0</a:t>
            </a:r>
            <a:r>
              <a:rPr lang="zh-CN" altLang="en-US" sz="2600" b="1">
                <a:latin typeface="Times New Roman" panose="02020603050405020304" charset="0"/>
                <a:ea typeface="宋体" panose="02010600030101010101" pitchFamily="2" charset="-122"/>
                <a:sym typeface="+mn-ea"/>
              </a:rPr>
              <a:t>，表示为该局部窗口内</a:t>
            </a:r>
            <a:r>
              <a:rPr sz="2600" b="1">
                <a:latin typeface="Times New Roman" panose="02020603050405020304" charset="0"/>
                <a:ea typeface="宋体" panose="02010600030101010101" pitchFamily="2" charset="-122"/>
                <a:sym typeface="+mn-ea"/>
              </a:rPr>
              <a:t>两方面的梯度信息都几乎为 0，所以是平坦区域</a:t>
            </a:r>
            <a:r>
              <a:rPr lang="zh-CN" sz="2600" b="1">
                <a:latin typeface="Times New Roman" panose="02020603050405020304" charset="0"/>
                <a:ea typeface="宋体" panose="02010600030101010101" pitchFamily="2" charset="-122"/>
                <a:sym typeface="+mn-ea"/>
              </a:rPr>
              <a:t>；</a:t>
            </a:r>
          </a:p>
          <a:p>
            <a:pPr marL="457200" indent="-457200">
              <a:lnSpc>
                <a:spcPct val="120000"/>
              </a:lnSpc>
              <a:buFont typeface="Arial" panose="020B0604020202020204" pitchFamily="34" charset="0"/>
              <a:buChar char="•"/>
            </a:pPr>
            <a:r>
              <a:rPr lang="zh-CN" altLang="en-US" sz="2600" b="1" i="1">
                <a:solidFill>
                  <a:srgbClr val="FF0000"/>
                </a:solidFill>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solidFill>
                  <a:srgbClr val="FF0000"/>
                </a:solidFill>
                <a:latin typeface="Times New Roman" panose="02020603050405020304" charset="0"/>
                <a:ea typeface="宋体" panose="02010600030101010101" pitchFamily="2" charset="-122"/>
                <a:cs typeface="Times New Roman" panose="02020603050405020304" charset="0"/>
                <a:sym typeface="+mn-ea"/>
              </a:rPr>
              <a:t>1</a:t>
            </a:r>
            <a:r>
              <a:rPr lang="en-US" altLang="zh-CN" sz="2600" b="1">
                <a:solidFill>
                  <a:srgbClr val="FF0000"/>
                </a:solidFill>
                <a:latin typeface="Times New Roman" panose="02020603050405020304" charset="0"/>
                <a:ea typeface="宋体" panose="02010600030101010101" pitchFamily="2" charset="-122"/>
                <a:sym typeface="+mn-ea"/>
              </a:rPr>
              <a:t>&gt;&gt;0</a:t>
            </a:r>
            <a:r>
              <a:rPr lang="zh-CN" altLang="en-US" sz="2600" b="1">
                <a:solidFill>
                  <a:srgbClr val="FF0000"/>
                </a:solidFill>
                <a:latin typeface="Times New Roman" panose="02020603050405020304" charset="0"/>
                <a:ea typeface="宋体" panose="02010600030101010101" pitchFamily="2" charset="-122"/>
                <a:sym typeface="+mn-ea"/>
              </a:rPr>
              <a:t>，</a:t>
            </a:r>
            <a:r>
              <a:rPr lang="zh-CN" altLang="en-US" sz="2600" b="1" i="1">
                <a:solidFill>
                  <a:srgbClr val="FF0000"/>
                </a:solidFill>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solidFill>
                  <a:srgbClr val="FF0000"/>
                </a:solidFill>
                <a:latin typeface="Times New Roman" panose="02020603050405020304" charset="0"/>
                <a:ea typeface="宋体" panose="02010600030101010101" pitchFamily="2" charset="-122"/>
                <a:sym typeface="+mn-ea"/>
              </a:rPr>
              <a:t>2</a:t>
            </a:r>
            <a:r>
              <a:rPr lang="en-US" altLang="zh-CN" sz="2600" b="1">
                <a:solidFill>
                  <a:srgbClr val="FF0000"/>
                </a:solidFill>
                <a:latin typeface="Times New Roman" panose="02020603050405020304" charset="0"/>
                <a:ea typeface="宋体" panose="02010600030101010101" pitchFamily="2" charset="-122"/>
                <a:sym typeface="+mn-ea"/>
              </a:rPr>
              <a:t>&gt;&gt;0</a:t>
            </a:r>
            <a:r>
              <a:rPr lang="zh-CN" altLang="en-US" sz="2600" b="1">
                <a:solidFill>
                  <a:srgbClr val="FF0000"/>
                </a:solidFill>
                <a:latin typeface="Times New Roman" panose="02020603050405020304" charset="0"/>
                <a:ea typeface="宋体" panose="02010600030101010101" pitchFamily="2" charset="-122"/>
                <a:sym typeface="+mn-ea"/>
              </a:rPr>
              <a:t>，</a:t>
            </a:r>
            <a:r>
              <a:rPr lang="zh-CN" sz="2600" b="1">
                <a:solidFill>
                  <a:srgbClr val="FF0000"/>
                </a:solidFill>
                <a:latin typeface="Times New Roman" panose="02020603050405020304" charset="0"/>
                <a:ea typeface="宋体" panose="02010600030101010101" pitchFamily="2" charset="-122"/>
                <a:sym typeface="+mn-ea"/>
              </a:rPr>
              <a:t>该局部窗口内，</a:t>
            </a:r>
            <a:r>
              <a:rPr lang="zh-CN" sz="2600" b="1" i="1">
                <a:solidFill>
                  <a:srgbClr val="FF0000"/>
                </a:solidFill>
                <a:latin typeface="Times New Roman" panose="02020603050405020304" charset="0"/>
                <a:ea typeface="宋体" panose="02010600030101010101" pitchFamily="2" charset="-122"/>
                <a:sym typeface="+mn-ea"/>
              </a:rPr>
              <a:t>x</a:t>
            </a:r>
            <a:r>
              <a:rPr lang="zh-CN" sz="2600" b="1">
                <a:solidFill>
                  <a:srgbClr val="FF0000"/>
                </a:solidFill>
                <a:latin typeface="Times New Roman" panose="02020603050405020304" charset="0"/>
                <a:ea typeface="宋体" panose="02010600030101010101" pitchFamily="2" charset="-122"/>
                <a:sym typeface="+mn-ea"/>
              </a:rPr>
              <a:t>,</a:t>
            </a:r>
            <a:r>
              <a:rPr lang="zh-CN" sz="2600" b="1" i="1">
                <a:solidFill>
                  <a:srgbClr val="FF0000"/>
                </a:solidFill>
                <a:latin typeface="Times New Roman" panose="02020603050405020304" charset="0"/>
                <a:ea typeface="宋体" panose="02010600030101010101" pitchFamily="2" charset="-122"/>
                <a:sym typeface="+mn-ea"/>
              </a:rPr>
              <a:t>y</a:t>
            </a:r>
            <a:r>
              <a:rPr lang="zh-CN" sz="2600" b="1">
                <a:solidFill>
                  <a:srgbClr val="FF0000"/>
                </a:solidFill>
                <a:latin typeface="Times New Roman" panose="02020603050405020304" charset="0"/>
                <a:ea typeface="宋体" panose="02010600030101010101" pitchFamily="2" charset="-122"/>
                <a:sym typeface="+mn-ea"/>
              </a:rPr>
              <a:t>两方向上都由较剧烈的梯度变化，所以是角点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985520" y="2366010"/>
            <a:ext cx="9561830" cy="4413516"/>
          </a:xfrm>
          <a:prstGeom prst="rect">
            <a:avLst/>
          </a:prstGeom>
          <a:noFill/>
        </p:spPr>
        <p:txBody>
          <a:bodyPr wrap="square" rtlCol="0" anchor="t">
            <a:spAutoFit/>
          </a:bodyPr>
          <a:lstStyle/>
          <a:p>
            <a:pPr>
              <a:lnSpc>
                <a:spcPct val="120000"/>
              </a:lnSpc>
            </a:pPr>
            <a:r>
              <a:rPr lang="zh-CN" altLang="en-US" sz="2600" smtClean="0">
                <a:latin typeface="Times New Roman" panose="02020603050405020304" charset="0"/>
                <a:ea typeface="宋体" panose="02010600030101010101" pitchFamily="2" charset="-122"/>
              </a:rPr>
              <a:t>上述理论计算为特殊情况：是</a:t>
            </a:r>
            <a:r>
              <a:rPr lang="zh-CN" altLang="en-US" sz="2600">
                <a:latin typeface="Times New Roman" panose="02020603050405020304" charset="0"/>
                <a:ea typeface="宋体" panose="02010600030101010101" pitchFamily="2" charset="-122"/>
              </a:rPr>
              <a:t>实际梯度恰好或近似垂直，否则就只能看实际梯度信息在</a:t>
            </a:r>
            <a:r>
              <a:rPr lang="zh-CN" altLang="en-US" sz="2600" i="1">
                <a:latin typeface="Times New Roman" panose="02020603050405020304" charset="0"/>
                <a:ea typeface="宋体" panose="02010600030101010101" pitchFamily="2" charset="-122"/>
              </a:rPr>
              <a:t>x</a:t>
            </a:r>
            <a:r>
              <a:rPr lang="zh-CN" altLang="en-US" sz="2600">
                <a:latin typeface="Times New Roman" panose="02020603050405020304" charset="0"/>
                <a:ea typeface="宋体" panose="02010600030101010101" pitchFamily="2" charset="-122"/>
              </a:rPr>
              <a:t>,</a:t>
            </a:r>
            <a:r>
              <a:rPr lang="zh-CN" altLang="en-US" sz="2600" i="1">
                <a:latin typeface="Times New Roman" panose="02020603050405020304" charset="0"/>
                <a:ea typeface="宋体" panose="02010600030101010101" pitchFamily="2" charset="-122"/>
              </a:rPr>
              <a:t>y</a:t>
            </a:r>
            <a:r>
              <a:rPr lang="zh-CN" altLang="en-US" sz="2600">
                <a:latin typeface="Times New Roman" panose="02020603050405020304" charset="0"/>
                <a:ea typeface="宋体" panose="02010600030101010101" pitchFamily="2" charset="-122"/>
              </a:rPr>
              <a:t>方向的分量是多少</a:t>
            </a:r>
            <a:r>
              <a:rPr lang="zh-CN" altLang="en-US" sz="2600" smtClean="0">
                <a:latin typeface="Times New Roman" panose="02020603050405020304" charset="0"/>
                <a:ea typeface="宋体" panose="02010600030101010101" pitchFamily="2" charset="-122"/>
              </a:rPr>
              <a:t>。通常</a:t>
            </a:r>
            <a:r>
              <a:rPr lang="zh-CN" altLang="en-US" sz="2600">
                <a:latin typeface="Times New Roman" panose="02020603050405020304" charset="0"/>
                <a:ea typeface="宋体" panose="02010600030101010101" pitchFamily="2" charset="-122"/>
              </a:rPr>
              <a:t>情况下考虑实际梯度垂直，但是不在</a:t>
            </a:r>
            <a:r>
              <a:rPr lang="zh-CN" altLang="en-US" sz="2600" i="1">
                <a:latin typeface="Times New Roman" panose="02020603050405020304" charset="0"/>
                <a:ea typeface="宋体" panose="02010600030101010101" pitchFamily="2" charset="-122"/>
                <a:sym typeface="+mn-ea"/>
              </a:rPr>
              <a:t>x</a:t>
            </a:r>
            <a:r>
              <a:rPr lang="zh-CN" altLang="en-US" sz="2600">
                <a:latin typeface="Times New Roman" panose="02020603050405020304" charset="0"/>
                <a:ea typeface="宋体" panose="02010600030101010101" pitchFamily="2" charset="-122"/>
                <a:sym typeface="+mn-ea"/>
              </a:rPr>
              <a:t>,</a:t>
            </a:r>
            <a:r>
              <a:rPr lang="zh-CN" altLang="en-US" sz="2600" i="1">
                <a:latin typeface="Times New Roman" panose="02020603050405020304" charset="0"/>
                <a:ea typeface="宋体" panose="02010600030101010101" pitchFamily="2" charset="-122"/>
                <a:sym typeface="+mn-ea"/>
              </a:rPr>
              <a:t>y</a:t>
            </a:r>
            <a:r>
              <a:rPr lang="zh-CN" altLang="en-US" sz="2600">
                <a:latin typeface="Times New Roman" panose="02020603050405020304" charset="0"/>
                <a:ea typeface="宋体" panose="02010600030101010101" pitchFamily="2" charset="-122"/>
                <a:sym typeface="+mn-ea"/>
              </a:rPr>
              <a:t>方</a:t>
            </a:r>
            <a:r>
              <a:rPr lang="zh-CN" altLang="en-US" sz="2600">
                <a:latin typeface="Times New Roman" panose="02020603050405020304" charset="0"/>
                <a:ea typeface="宋体" panose="02010600030101010101" pitchFamily="2" charset="-122"/>
              </a:rPr>
              <a:t>向上，呈现一定的角度，此时可以通过正交变换 ，消除交叉项， 将椭圆</a:t>
            </a:r>
            <a:r>
              <a:rPr lang="zh-CN" altLang="en-US" sz="2600" b="1" u="sng">
                <a:solidFill>
                  <a:srgbClr val="FF0000"/>
                </a:solidFill>
                <a:latin typeface="Times New Roman" panose="02020603050405020304" charset="0"/>
                <a:ea typeface="宋体" panose="02010600030101010101" pitchFamily="2" charset="-122"/>
              </a:rPr>
              <a:t>旋转</a:t>
            </a:r>
            <a:r>
              <a:rPr lang="zh-CN" altLang="en-US" sz="2600">
                <a:latin typeface="Times New Roman" panose="02020603050405020304" charset="0"/>
                <a:ea typeface="宋体" panose="02010600030101010101" pitchFamily="2" charset="-122"/>
              </a:rPr>
              <a:t>到实际的梯度方向上</a:t>
            </a:r>
            <a:r>
              <a:rPr lang="zh-CN" altLang="en-US" sz="2600" smtClean="0">
                <a:latin typeface="Times New Roman" panose="02020603050405020304" charset="0"/>
                <a:ea typeface="宋体" panose="02010600030101010101" pitchFamily="2" charset="-122"/>
              </a:rPr>
              <a:t>。</a:t>
            </a:r>
            <a:endParaRPr lang="en-US" altLang="zh-CN" sz="2600" smtClean="0">
              <a:latin typeface="Times New Roman" panose="02020603050405020304" charset="0"/>
              <a:ea typeface="宋体" panose="02010600030101010101" pitchFamily="2" charset="-122"/>
            </a:endParaRPr>
          </a:p>
          <a:p>
            <a:pPr>
              <a:lnSpc>
                <a:spcPct val="120000"/>
              </a:lnSpc>
            </a:pPr>
            <a:endParaRPr lang="en-US" altLang="zh-CN" sz="2600">
              <a:latin typeface="Times New Roman" panose="02020603050405020304" charset="0"/>
              <a:ea typeface="宋体" panose="02010600030101010101" pitchFamily="2" charset="-122"/>
            </a:endParaRPr>
          </a:p>
          <a:p>
            <a:pPr>
              <a:lnSpc>
                <a:spcPct val="120000"/>
              </a:lnSpc>
            </a:pPr>
            <a:endParaRPr lang="zh-CN" altLang="en-US" sz="2600">
              <a:latin typeface="Times New Roman" panose="02020603050405020304" charset="0"/>
              <a:ea typeface="宋体" panose="02010600030101010101" pitchFamily="2" charset="-122"/>
            </a:endParaRPr>
          </a:p>
          <a:p>
            <a:pPr>
              <a:lnSpc>
                <a:spcPct val="120000"/>
              </a:lnSpc>
            </a:pPr>
            <a:endParaRPr lang="zh-CN" altLang="en-US" sz="2600">
              <a:latin typeface="Times New Roman" panose="02020603050405020304" charset="0"/>
              <a:ea typeface="宋体" panose="02010600030101010101" pitchFamily="2" charset="-122"/>
            </a:endParaRPr>
          </a:p>
          <a:p>
            <a:pPr>
              <a:lnSpc>
                <a:spcPct val="120000"/>
              </a:lnSpc>
            </a:pPr>
            <a:r>
              <a:rPr lang="zh-CN" altLang="en-US" sz="2600">
                <a:latin typeface="Times New Roman" panose="02020603050405020304" charset="0"/>
                <a:ea typeface="宋体" panose="02010600030101010101" pitchFamily="2" charset="-122"/>
              </a:rPr>
              <a:t>解决思路</a:t>
            </a:r>
            <a:r>
              <a:rPr lang="zh-CN" altLang="en-US" sz="2600" smtClean="0">
                <a:latin typeface="Times New Roman" panose="02020603050405020304" charset="0"/>
                <a:ea typeface="宋体" panose="02010600030101010101" pitchFamily="2" charset="-122"/>
              </a:rPr>
              <a:t>：</a:t>
            </a:r>
            <a:r>
              <a:rPr lang="en-US" altLang="zh-CN" sz="2600" smtClean="0">
                <a:latin typeface="Times New Roman" panose="02020603050405020304" charset="0"/>
                <a:ea typeface="宋体" panose="02010600030101010101" pitchFamily="2" charset="-122"/>
              </a:rPr>
              <a:t>M</a:t>
            </a:r>
            <a:r>
              <a:rPr lang="zh-CN" altLang="en-US" sz="2600" smtClean="0">
                <a:latin typeface="Times New Roman" panose="02020603050405020304" charset="0"/>
                <a:ea typeface="宋体" panose="02010600030101010101" pitchFamily="2" charset="-122"/>
              </a:rPr>
              <a:t>本质是一个实</a:t>
            </a:r>
            <a:r>
              <a:rPr lang="zh-CN" altLang="en-US" sz="2600">
                <a:latin typeface="Times New Roman" panose="02020603050405020304" charset="0"/>
                <a:ea typeface="宋体" panose="02010600030101010101" pitchFamily="2" charset="-122"/>
              </a:rPr>
              <a:t>对称矩阵，可以做</a:t>
            </a:r>
            <a:r>
              <a:rPr lang="zh-CN" altLang="en-US" sz="2600">
                <a:solidFill>
                  <a:srgbClr val="FF0000"/>
                </a:solidFill>
                <a:latin typeface="Times New Roman" panose="02020603050405020304" charset="0"/>
                <a:ea typeface="宋体" panose="02010600030101010101" pitchFamily="2" charset="-122"/>
              </a:rPr>
              <a:t>特征值分解</a:t>
            </a:r>
            <a:r>
              <a:rPr lang="zh-CN" altLang="en-US" sz="2600">
                <a:latin typeface="Times New Roman" panose="02020603050405020304" charset="0"/>
                <a:ea typeface="宋体" panose="02010600030101010101" pitchFamily="2" charset="-122"/>
              </a:rPr>
              <a:t>，其中</a:t>
            </a:r>
            <a:r>
              <a:rPr lang="en-US" altLang="zh-CN" sz="2600" i="1">
                <a:latin typeface="Times New Roman" panose="02020603050405020304" charset="0"/>
                <a:ea typeface="宋体" panose="02010600030101010101" pitchFamily="2" charset="-122"/>
              </a:rPr>
              <a:t>e</a:t>
            </a:r>
            <a:r>
              <a:rPr lang="en-US" altLang="zh-CN" sz="2600" baseline="-25000">
                <a:latin typeface="Times New Roman" panose="02020603050405020304" charset="0"/>
                <a:ea typeface="宋体" panose="02010600030101010101" pitchFamily="2" charset="-122"/>
              </a:rPr>
              <a:t>1</a:t>
            </a:r>
            <a:r>
              <a:rPr lang="zh-CN" altLang="en-US" sz="2600">
                <a:latin typeface="Times New Roman" panose="02020603050405020304" charset="0"/>
                <a:ea typeface="宋体" panose="02010600030101010101" pitchFamily="2" charset="-122"/>
              </a:rPr>
              <a:t>和</a:t>
            </a:r>
            <a:r>
              <a:rPr lang="en-US" altLang="zh-CN" sz="2600" i="1">
                <a:latin typeface="Times New Roman" panose="02020603050405020304" charset="0"/>
                <a:ea typeface="宋体" panose="02010600030101010101" pitchFamily="2" charset="-122"/>
                <a:sym typeface="+mn-ea"/>
              </a:rPr>
              <a:t>e</a:t>
            </a:r>
            <a:r>
              <a:rPr lang="en-US" altLang="zh-CN" sz="2600" baseline="-25000">
                <a:latin typeface="Times New Roman" panose="02020603050405020304" charset="0"/>
                <a:ea typeface="宋体" panose="02010600030101010101" pitchFamily="2" charset="-122"/>
                <a:sym typeface="+mn-ea"/>
              </a:rPr>
              <a:t>2</a:t>
            </a:r>
            <a:r>
              <a:rPr lang="zh-CN" altLang="en-US" sz="2600">
                <a:latin typeface="Times New Roman" panose="02020603050405020304" charset="0"/>
                <a:ea typeface="宋体" panose="02010600030101010101" pitchFamily="2" charset="-122"/>
              </a:rPr>
              <a:t>是特征向量，</a:t>
            </a: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cs typeface="Times New Roman" panose="02020603050405020304" charset="0"/>
                <a:sym typeface="+mn-ea"/>
              </a:rPr>
              <a:t>1</a:t>
            </a:r>
            <a:r>
              <a:rPr lang="zh-CN" altLang="en-US" sz="2600">
                <a:latin typeface="Times New Roman" panose="02020603050405020304" charset="0"/>
                <a:ea typeface="宋体" panose="02010600030101010101" pitchFamily="2" charset="-122"/>
                <a:sym typeface="+mn-ea"/>
              </a:rPr>
              <a:t>和</a:t>
            </a: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sym typeface="+mn-ea"/>
              </a:rPr>
              <a:t>2</a:t>
            </a:r>
            <a:r>
              <a:rPr lang="zh-CN" altLang="en-US" sz="2600">
                <a:latin typeface="Times New Roman" panose="02020603050405020304" charset="0"/>
                <a:ea typeface="宋体" panose="02010600030101010101" pitchFamily="2" charset="-122"/>
                <a:sym typeface="+mn-ea"/>
              </a:rPr>
              <a:t>是特征值</a:t>
            </a:r>
          </a:p>
        </p:txBody>
      </p:sp>
      <p:graphicFrame>
        <p:nvGraphicFramePr>
          <p:cNvPr id="9" name="对象 8">
            <a:hlinkClick r:id="" action="ppaction://ole?verb=0"/>
          </p:cNvPr>
          <p:cNvGraphicFramePr>
            <a:graphicFrameLocks noChangeAspect="1"/>
          </p:cNvGraphicFramePr>
          <p:nvPr>
            <p:extLst>
              <p:ext uri="{D42A27DB-BD31-4B8C-83A1-F6EECF244321}">
                <p14:modId xmlns:p14="http://schemas.microsoft.com/office/powerpoint/2010/main" val="3146376434"/>
              </p:ext>
            </p:extLst>
          </p:nvPr>
        </p:nvGraphicFramePr>
        <p:xfrm>
          <a:off x="1612900" y="4572768"/>
          <a:ext cx="3757930" cy="1139825"/>
        </p:xfrm>
        <a:graphic>
          <a:graphicData uri="http://schemas.openxmlformats.org/presentationml/2006/ole">
            <mc:AlternateContent xmlns:mc="http://schemas.openxmlformats.org/markup-compatibility/2006">
              <mc:Choice xmlns:v="urn:schemas-microsoft-com:vml" Requires="v">
                <p:oleObj spid="_x0000_s13354" r:id="rId5" imgW="1676400" imgH="508000" progId="Equation.KSEE3">
                  <p:embed/>
                </p:oleObj>
              </mc:Choice>
              <mc:Fallback>
                <p:oleObj r:id="rId5" imgW="1676400" imgH="508000" progId="Equation.KSEE3">
                  <p:embed/>
                  <p:pic>
                    <p:nvPicPr>
                      <p:cNvPr id="0" name="图片 1024"/>
                      <p:cNvPicPr/>
                      <p:nvPr/>
                    </p:nvPicPr>
                    <p:blipFill>
                      <a:blip r:embed="rId6"/>
                      <a:stretch>
                        <a:fillRect/>
                      </a:stretch>
                    </p:blipFill>
                    <p:spPr>
                      <a:xfrm>
                        <a:off x="1612900" y="4572768"/>
                        <a:ext cx="3757930" cy="1139825"/>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1069975" y="2548890"/>
            <a:ext cx="9246870" cy="3322320"/>
          </a:xfrm>
          <a:prstGeom prst="rect">
            <a:avLst/>
          </a:prstGeom>
          <a:noFill/>
        </p:spPr>
        <p:txBody>
          <a:bodyPr wrap="square" rtlCol="0" anchor="t">
            <a:spAutoFit/>
          </a:bodyPr>
          <a:lstStyle/>
          <a:p>
            <a:r>
              <a:rPr lang="zh-CN" altLang="en-US" sz="2600"/>
              <a:t>则亮度变化函数</a:t>
            </a:r>
          </a:p>
          <a:p>
            <a:endParaRPr lang="zh-CN" altLang="en-US" sz="2000"/>
          </a:p>
          <a:p>
            <a:endParaRPr lang="zh-CN" altLang="en-US"/>
          </a:p>
          <a:p>
            <a:endParaRPr lang="zh-CN" altLang="en-US"/>
          </a:p>
          <a:p>
            <a:r>
              <a:rPr lang="zh-CN" altLang="en-US" sz="2600"/>
              <a:t>化解为： </a:t>
            </a:r>
          </a:p>
          <a:p>
            <a:endParaRPr lang="zh-CN" altLang="en-US" sz="2600"/>
          </a:p>
          <a:p>
            <a:endParaRPr lang="zh-CN" altLang="en-US" sz="2600"/>
          </a:p>
          <a:p>
            <a:endParaRPr lang="zh-CN" altLang="en-US" sz="2600"/>
          </a:p>
          <a:p>
            <a:r>
              <a:rPr lang="zh-CN" altLang="en-US" sz="2600"/>
              <a:t>上式可以转换为对应的椭圆方程：</a:t>
            </a:r>
          </a:p>
        </p:txBody>
      </p:sp>
      <p:graphicFrame>
        <p:nvGraphicFramePr>
          <p:cNvPr id="5" name="对象 4">
            <a:hlinkClick r:id="" action="ppaction://ole?verb=0"/>
          </p:cNvPr>
          <p:cNvGraphicFramePr>
            <a:graphicFrameLocks noChangeAspect="1"/>
          </p:cNvGraphicFramePr>
          <p:nvPr/>
        </p:nvGraphicFramePr>
        <p:xfrm>
          <a:off x="1446848" y="2825433"/>
          <a:ext cx="9026525" cy="2446020"/>
        </p:xfrm>
        <a:graphic>
          <a:graphicData uri="http://schemas.openxmlformats.org/presentationml/2006/ole">
            <mc:AlternateContent xmlns:mc="http://schemas.openxmlformats.org/markup-compatibility/2006">
              <mc:Choice xmlns:v="urn:schemas-microsoft-com:vml" Requires="v">
                <p:oleObj spid="_x0000_s14378" r:id="rId5" imgW="3251200" imgH="990600" progId="Equation.KSEE3">
                  <p:embed/>
                </p:oleObj>
              </mc:Choice>
              <mc:Fallback>
                <p:oleObj r:id="rId5" imgW="3251200" imgH="990600" progId="Equation.KSEE3">
                  <p:embed/>
                  <p:pic>
                    <p:nvPicPr>
                      <p:cNvPr id="0" name="图片 3072"/>
                      <p:cNvPicPr/>
                      <p:nvPr/>
                    </p:nvPicPr>
                    <p:blipFill>
                      <a:blip r:embed="rId6"/>
                      <a:stretch>
                        <a:fillRect/>
                      </a:stretch>
                    </p:blipFill>
                    <p:spPr>
                      <a:xfrm>
                        <a:off x="1446848" y="2825433"/>
                        <a:ext cx="9026525" cy="2446020"/>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graphicFrame>
        <p:nvGraphicFramePr>
          <p:cNvPr id="6" name="对象 5">
            <a:hlinkClick r:id="" action="ppaction://ole?verb=0"/>
          </p:cNvPr>
          <p:cNvGraphicFramePr>
            <a:graphicFrameLocks noChangeAspect="1"/>
          </p:cNvGraphicFramePr>
          <p:nvPr/>
        </p:nvGraphicFramePr>
        <p:xfrm>
          <a:off x="1209040" y="2525395"/>
          <a:ext cx="4429125" cy="2070100"/>
        </p:xfrm>
        <a:graphic>
          <a:graphicData uri="http://schemas.openxmlformats.org/presentationml/2006/ole">
            <mc:AlternateContent xmlns:mc="http://schemas.openxmlformats.org/markup-compatibility/2006">
              <mc:Choice xmlns:v="urn:schemas-microsoft-com:vml" Requires="v">
                <p:oleObj spid="_x0000_s15402" r:id="rId5" imgW="1739900" imgH="914400" progId="Equation.KSEE3">
                  <p:embed/>
                </p:oleObj>
              </mc:Choice>
              <mc:Fallback>
                <p:oleObj r:id="rId5" imgW="1739900" imgH="914400" progId="Equation.KSEE3">
                  <p:embed/>
                  <p:pic>
                    <p:nvPicPr>
                      <p:cNvPr id="0" name="图片 3072"/>
                      <p:cNvPicPr/>
                      <p:nvPr/>
                    </p:nvPicPr>
                    <p:blipFill>
                      <a:blip r:embed="rId6"/>
                      <a:stretch>
                        <a:fillRect/>
                      </a:stretch>
                    </p:blipFill>
                    <p:spPr>
                      <a:xfrm>
                        <a:off x="1209040" y="2525395"/>
                        <a:ext cx="4429125" cy="2070100"/>
                      </a:xfrm>
                      <a:prstGeom prst="rect">
                        <a:avLst/>
                      </a:prstGeom>
                    </p:spPr>
                  </p:pic>
                </p:oleObj>
              </mc:Fallback>
            </mc:AlternateContent>
          </a:graphicData>
        </a:graphic>
      </p:graphicFrame>
      <p:sp>
        <p:nvSpPr>
          <p:cNvPr id="4" name="文本框 3"/>
          <p:cNvSpPr txBox="1"/>
          <p:nvPr/>
        </p:nvSpPr>
        <p:spPr>
          <a:xfrm>
            <a:off x="971550" y="4763135"/>
            <a:ext cx="9513570" cy="1626870"/>
          </a:xfrm>
          <a:prstGeom prst="rect">
            <a:avLst/>
          </a:prstGeom>
          <a:noFill/>
        </p:spPr>
        <p:txBody>
          <a:bodyPr wrap="square" rtlCol="0" anchor="t">
            <a:spAutoFit/>
          </a:bodyPr>
          <a:lstStyle/>
          <a:p>
            <a:pPr>
              <a:lnSpc>
                <a:spcPct val="120000"/>
              </a:lnSpc>
            </a:pPr>
            <a:r>
              <a:rPr lang="zh-CN" altLang="en-US" sz="2800">
                <a:latin typeface="Times New Roman" panose="02020603050405020304" charset="0"/>
                <a:ea typeface="宋体" panose="02010600030101010101" pitchFamily="2" charset="-122"/>
              </a:rPr>
              <a:t>是一个新的椭圆，长短轴由 </a:t>
            </a:r>
            <a:r>
              <a:rPr lang="zh-CN" altLang="en-US" sz="2800" b="1" i="1">
                <a:latin typeface="Times New Roman" panose="02020603050405020304" charset="0"/>
                <a:ea typeface="宋体" panose="02010600030101010101" pitchFamily="2" charset="-122"/>
                <a:cs typeface="Times New Roman" panose="02020603050405020304" charset="0"/>
                <a:sym typeface="+mn-ea"/>
              </a:rPr>
              <a:t>λ</a:t>
            </a:r>
            <a:r>
              <a:rPr lang="en-US" altLang="zh-CN" sz="2800" b="1" baseline="-25000">
                <a:latin typeface="Times New Roman" panose="02020603050405020304" charset="0"/>
                <a:ea typeface="宋体" panose="02010600030101010101" pitchFamily="2" charset="-122"/>
                <a:cs typeface="Times New Roman" panose="02020603050405020304" charset="0"/>
                <a:sym typeface="+mn-ea"/>
              </a:rPr>
              <a:t>1</a:t>
            </a:r>
            <a:r>
              <a:rPr lang="zh-CN" altLang="en-US" sz="2800">
                <a:latin typeface="Times New Roman" panose="02020603050405020304" charset="0"/>
                <a:ea typeface="宋体" panose="02010600030101010101" pitchFamily="2" charset="-122"/>
                <a:sym typeface="+mn-ea"/>
              </a:rPr>
              <a:t>和</a:t>
            </a:r>
            <a:r>
              <a:rPr lang="zh-CN" altLang="en-US" sz="2800" b="1" i="1">
                <a:latin typeface="Times New Roman" panose="02020603050405020304" charset="0"/>
                <a:ea typeface="宋体" panose="02010600030101010101" pitchFamily="2" charset="-122"/>
                <a:cs typeface="Times New Roman" panose="02020603050405020304" charset="0"/>
                <a:sym typeface="+mn-ea"/>
              </a:rPr>
              <a:t>λ</a:t>
            </a:r>
            <a:r>
              <a:rPr lang="en-US" altLang="zh-CN" sz="2800" b="1" baseline="-25000">
                <a:latin typeface="Times New Roman" panose="02020603050405020304" charset="0"/>
                <a:ea typeface="宋体" panose="02010600030101010101" pitchFamily="2" charset="-122"/>
                <a:sym typeface="+mn-ea"/>
              </a:rPr>
              <a:t>2</a:t>
            </a:r>
            <a:r>
              <a:rPr lang="zh-CN" altLang="en-US" sz="2800">
                <a:latin typeface="Times New Roman" panose="02020603050405020304" charset="0"/>
                <a:ea typeface="宋体" panose="02010600030101010101" pitchFamily="2" charset="-122"/>
              </a:rPr>
              <a:t>决定，坐标轴方向由两个特征向量 </a:t>
            </a:r>
            <a:r>
              <a:rPr lang="en-US" altLang="zh-CN" sz="2800" i="1">
                <a:latin typeface="Times New Roman" panose="02020603050405020304" charset="0"/>
                <a:ea typeface="宋体" panose="02010600030101010101" pitchFamily="2" charset="-122"/>
                <a:sym typeface="+mn-ea"/>
              </a:rPr>
              <a:t>e</a:t>
            </a:r>
            <a:r>
              <a:rPr lang="en-US" altLang="zh-CN" sz="2800" baseline="-25000">
                <a:latin typeface="Times New Roman" panose="02020603050405020304" charset="0"/>
                <a:ea typeface="宋体" panose="02010600030101010101" pitchFamily="2" charset="-122"/>
                <a:sym typeface="+mn-ea"/>
              </a:rPr>
              <a:t>1</a:t>
            </a:r>
            <a:r>
              <a:rPr lang="zh-CN" altLang="en-US" sz="2800">
                <a:latin typeface="Times New Roman" panose="02020603050405020304" charset="0"/>
                <a:ea typeface="宋体" panose="02010600030101010101" pitchFamily="2" charset="-122"/>
                <a:sym typeface="+mn-ea"/>
              </a:rPr>
              <a:t>和</a:t>
            </a:r>
            <a:r>
              <a:rPr lang="en-US" altLang="zh-CN" sz="2800" i="1">
                <a:latin typeface="Times New Roman" panose="02020603050405020304" charset="0"/>
                <a:ea typeface="宋体" panose="02010600030101010101" pitchFamily="2" charset="-122"/>
                <a:sym typeface="+mn-ea"/>
              </a:rPr>
              <a:t>e</a:t>
            </a:r>
            <a:r>
              <a:rPr lang="en-US" altLang="zh-CN" sz="2800" baseline="-25000">
                <a:latin typeface="Times New Roman" panose="02020603050405020304" charset="0"/>
                <a:ea typeface="宋体" panose="02010600030101010101" pitchFamily="2" charset="-122"/>
                <a:sym typeface="+mn-ea"/>
              </a:rPr>
              <a:t>2</a:t>
            </a:r>
            <a:r>
              <a:rPr lang="zh-CN" altLang="en-US" sz="2800">
                <a:latin typeface="Times New Roman" panose="02020603050405020304" charset="0"/>
                <a:ea typeface="宋体" panose="02010600030101010101" pitchFamily="2" charset="-122"/>
              </a:rPr>
              <a:t>决定。此时的椭圆恰好满足了上面的特殊情况，在垂直的新梯度方向上，实际梯度由</a:t>
            </a:r>
            <a:r>
              <a:rPr lang="zh-CN" altLang="en-US" sz="2800" b="1" i="1">
                <a:latin typeface="Times New Roman" panose="02020603050405020304" charset="0"/>
                <a:ea typeface="宋体" panose="02010600030101010101" pitchFamily="2" charset="-122"/>
                <a:cs typeface="Times New Roman" panose="02020603050405020304" charset="0"/>
                <a:sym typeface="+mn-ea"/>
              </a:rPr>
              <a:t>λ</a:t>
            </a:r>
            <a:r>
              <a:rPr lang="en-US" altLang="zh-CN" sz="2800" b="1" baseline="-25000">
                <a:latin typeface="Times New Roman" panose="02020603050405020304" charset="0"/>
                <a:ea typeface="宋体" panose="02010600030101010101" pitchFamily="2" charset="-122"/>
                <a:cs typeface="Times New Roman" panose="02020603050405020304" charset="0"/>
                <a:sym typeface="+mn-ea"/>
              </a:rPr>
              <a:t>1</a:t>
            </a:r>
            <a:r>
              <a:rPr lang="zh-CN" altLang="en-US" sz="2800">
                <a:latin typeface="Times New Roman" panose="02020603050405020304" charset="0"/>
                <a:ea typeface="宋体" panose="02010600030101010101" pitchFamily="2" charset="-122"/>
                <a:sym typeface="+mn-ea"/>
              </a:rPr>
              <a:t>和</a:t>
            </a:r>
            <a:r>
              <a:rPr lang="zh-CN" altLang="en-US" sz="2800" b="1" i="1">
                <a:latin typeface="Times New Roman" panose="02020603050405020304" charset="0"/>
                <a:ea typeface="宋体" panose="02010600030101010101" pitchFamily="2" charset="-122"/>
                <a:cs typeface="Times New Roman" panose="02020603050405020304" charset="0"/>
                <a:sym typeface="+mn-ea"/>
              </a:rPr>
              <a:t>λ</a:t>
            </a:r>
            <a:r>
              <a:rPr lang="en-US" altLang="zh-CN" sz="2800" b="1" baseline="-25000">
                <a:latin typeface="Times New Roman" panose="02020603050405020304" charset="0"/>
                <a:ea typeface="宋体" panose="02010600030101010101" pitchFamily="2" charset="-122"/>
                <a:sym typeface="+mn-ea"/>
              </a:rPr>
              <a:t>2</a:t>
            </a:r>
            <a:r>
              <a:rPr lang="zh-CN" altLang="en-US" sz="2800">
                <a:latin typeface="Times New Roman" panose="02020603050405020304" charset="0"/>
                <a:ea typeface="宋体" panose="02010600030101010101" pitchFamily="2" charset="-122"/>
                <a:sym typeface="+mn-ea"/>
              </a:rPr>
              <a:t>决定。</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354307"/>
          <p:cNvSpPr txBox="1"/>
          <p:nvPr/>
        </p:nvSpPr>
        <p:spPr>
          <a:xfrm>
            <a:off x="415092" y="63024"/>
            <a:ext cx="9885975" cy="1303020"/>
          </a:xfrm>
          <a:prstGeom prst="rect">
            <a:avLst/>
          </a:prstGeom>
          <a:solidFill>
            <a:schemeClr val="bg1"/>
          </a:solidFill>
          <a:ln w="9525" cap="flat" cmpd="sng">
            <a:solidFill>
              <a:schemeClr val="bg1"/>
            </a:solidFill>
            <a:prstDash val="solid"/>
            <a:miter/>
            <a:headEnd type="none" w="med" len="med"/>
            <a:tailEnd type="none" w="med" len="med"/>
          </a:ln>
        </p:spPr>
        <p:txBody>
          <a:bodyPr anchor="t">
            <a:spAutoFit/>
          </a:bodyPr>
          <a:lstStyle/>
          <a:p>
            <a:pPr lvl="0" indent="0">
              <a:spcBef>
                <a:spcPct val="50000"/>
              </a:spcBef>
            </a:pPr>
            <a:endParaRPr lang="zh-CN" altLang="en-US" sz="1985" dirty="0">
              <a:latin typeface="Tahoma" panose="020B0604030504040204" pitchFamily="34" charset="0"/>
              <a:ea typeface="宋体" panose="02010600030101010101" pitchFamily="2" charset="-122"/>
            </a:endParaRPr>
          </a:p>
          <a:p>
            <a:pPr lvl="0" indent="0">
              <a:spcBef>
                <a:spcPct val="50000"/>
              </a:spcBef>
            </a:pPr>
            <a:endParaRPr lang="zh-CN" altLang="en-US" sz="1985" dirty="0">
              <a:latin typeface="Tahoma" panose="020B0604030504040204" pitchFamily="34" charset="0"/>
              <a:ea typeface="宋体" panose="02010600030101010101" pitchFamily="2" charset="-122"/>
            </a:endParaRPr>
          </a:p>
          <a:p>
            <a:pPr lvl="0" indent="0">
              <a:spcBef>
                <a:spcPct val="50000"/>
              </a:spcBef>
            </a:pPr>
            <a:endParaRPr lang="zh-CN" altLang="en-US" sz="1985" dirty="0">
              <a:latin typeface="Tahoma" panose="020B0604030504040204" pitchFamily="34" charset="0"/>
              <a:ea typeface="宋体" panose="02010600030101010101" pitchFamily="2" charset="-122"/>
            </a:endParaRPr>
          </a:p>
        </p:txBody>
      </p:sp>
      <p:sp>
        <p:nvSpPr>
          <p:cNvPr id="354309" name="矩形 354308"/>
          <p:cNvSpPr/>
          <p:nvPr/>
        </p:nvSpPr>
        <p:spPr>
          <a:xfrm>
            <a:off x="904240" y="1861185"/>
            <a:ext cx="9523095" cy="4919345"/>
          </a:xfrm>
          <a:prstGeom prst="rect">
            <a:avLst/>
          </a:prstGeom>
          <a:noFill/>
          <a:ln w="9525" cap="flat" cmpd="sng">
            <a:noFill/>
            <a:prstDash val="solid"/>
            <a:miter/>
            <a:headEnd type="none" w="med" len="med"/>
            <a:tailEnd type="none" w="med" len="med"/>
          </a:ln>
        </p:spPr>
        <p:txBody>
          <a:bodyPr anchor="t"/>
          <a:lstStyle/>
          <a:p>
            <a:pPr marL="16510" lvl="0" indent="-16510">
              <a:lnSpc>
                <a:spcPct val="120000"/>
              </a:lnSpc>
              <a:spcBef>
                <a:spcPct val="70000"/>
              </a:spcBef>
              <a:buClr>
                <a:schemeClr val="folHlink"/>
              </a:buClr>
              <a:buSzPct val="60000"/>
              <a:buFont typeface="Wingdings" panose="05000000000000000000" pitchFamily="2" charset="2"/>
              <a:buNone/>
            </a:pPr>
            <a:r>
              <a:rPr sz="2800" b="1" u="sng" dirty="0">
                <a:solidFill>
                  <a:srgbClr val="FF0000"/>
                </a:solidFill>
                <a:latin typeface="+mn-ea"/>
              </a:rPr>
              <a:t>特性</a:t>
            </a:r>
            <a:r>
              <a:rPr sz="2800" b="1" dirty="0">
                <a:latin typeface="+mn-ea"/>
              </a:rPr>
              <a:t>可以是灰度、颜色、纹理等，目标可以对应单个区域，也可以对应多个区域</a:t>
            </a:r>
            <a:r>
              <a:rPr lang="zh-CN" sz="2800" b="1" dirty="0">
                <a:latin typeface="+mn-ea"/>
              </a:rPr>
              <a:t>。</a:t>
            </a:r>
          </a:p>
          <a:p>
            <a:pPr marL="16510" lvl="0" indent="-16510">
              <a:lnSpc>
                <a:spcPct val="120000"/>
              </a:lnSpc>
              <a:spcBef>
                <a:spcPct val="70000"/>
              </a:spcBef>
              <a:buClr>
                <a:schemeClr val="folHlink"/>
              </a:buClr>
              <a:buSzPct val="60000"/>
              <a:buFont typeface="Wingdings" panose="05000000000000000000" pitchFamily="2" charset="2"/>
              <a:buNone/>
            </a:pPr>
            <a:r>
              <a:rPr lang="zh-CN" sz="2800" b="1" dirty="0">
                <a:latin typeface="+mn-ea"/>
              </a:rPr>
              <a:t>图像分割算法是基于亮度值的不连续性和相似性：</a:t>
            </a:r>
          </a:p>
          <a:p>
            <a:pPr marL="914400" lvl="1" indent="-457200">
              <a:lnSpc>
                <a:spcPct val="120000"/>
              </a:lnSpc>
              <a:spcBef>
                <a:spcPct val="70000"/>
              </a:spcBef>
              <a:buClr>
                <a:srgbClr val="000000"/>
              </a:buClr>
              <a:buSzPct val="100000"/>
              <a:buFont typeface="Arial" panose="020B0604020202020204" pitchFamily="34" charset="0"/>
              <a:buChar char="•"/>
            </a:pPr>
            <a:r>
              <a:rPr lang="zh-CN" sz="2800" b="1" dirty="0">
                <a:latin typeface="+mn-ea"/>
              </a:rPr>
              <a:t>不连续性是基于亮度的不连续变化分割图像，如图像的边缘；</a:t>
            </a:r>
            <a:endParaRPr lang="en-US" altLang="zh-CN" sz="2800" b="1" dirty="0">
              <a:latin typeface="+mn-ea"/>
            </a:endParaRPr>
          </a:p>
          <a:p>
            <a:pPr marL="914400" lvl="1" indent="-457200">
              <a:lnSpc>
                <a:spcPct val="120000"/>
              </a:lnSpc>
              <a:spcBef>
                <a:spcPct val="70000"/>
              </a:spcBef>
              <a:buClr>
                <a:srgbClr val="000000"/>
              </a:buClr>
              <a:buSzPct val="100000"/>
              <a:buFont typeface="Arial" panose="020B0604020202020204" pitchFamily="34" charset="0"/>
              <a:buChar char="•"/>
            </a:pPr>
            <a:r>
              <a:rPr lang="zh-CN" sz="2800" b="1" dirty="0">
                <a:latin typeface="+mn-ea"/>
              </a:rPr>
              <a:t>根据制定的准则将图像分割为相似的区域，如阈值处理、区域生长、区域分离和聚合。</a:t>
            </a:r>
            <a:endParaRPr lang="en-US" altLang="zh-CN" sz="2800" b="1" dirty="0">
              <a:latin typeface="+mn-ea"/>
            </a:endParaRPr>
          </a:p>
        </p:txBody>
      </p:sp>
      <p:grpSp>
        <p:nvGrpSpPr>
          <p:cNvPr id="7" name="组合 6"/>
          <p:cNvGrpSpPr>
            <a:grpSpLocks noChangeAspect="1"/>
          </p:cNvGrpSpPr>
          <p:nvPr/>
        </p:nvGrpSpPr>
        <p:grpSpPr>
          <a:xfrm>
            <a:off x="-2540" y="-5715"/>
            <a:ext cx="4716780" cy="7573010"/>
            <a:chOff x="-4" y="-9"/>
            <a:chExt cx="7428" cy="11926"/>
          </a:xfrm>
        </p:grpSpPr>
        <p:sp>
          <p:nvSpPr>
            <p:cNvPr id="9"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0"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3" name="object 5"/>
          <p:cNvSpPr txBox="1">
            <a:spLocks noGrp="1" noChangeAspect="1"/>
          </p:cNvSpPr>
          <p:nvPr/>
        </p:nvSpPr>
        <p:spPr>
          <a:xfrm>
            <a:off x="904240" y="75883"/>
            <a:ext cx="6850380" cy="84645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04240" y="1120775"/>
            <a:ext cx="4707890" cy="579120"/>
          </a:xfrm>
          <a:prstGeom prst="rect">
            <a:avLst/>
          </a:prstGeom>
          <a:noFill/>
        </p:spPr>
        <p:txBody>
          <a:bodyPr wrap="square" rtlCol="0">
            <a:spAutoFit/>
          </a:bodyPr>
          <a:lstStyle/>
          <a:p>
            <a:pPr algn="l"/>
            <a:r>
              <a:rPr sz="3200" b="1" spc="-5" dirty="0">
                <a:solidFill>
                  <a:schemeClr val="tx1"/>
                </a:solidFill>
                <a:latin typeface="Times New Roman" panose="02020603050405020304" charset="0"/>
                <a:ea typeface="宋体" panose="02010600030101010101" pitchFamily="2" charset="-122"/>
                <a:cs typeface="新宋体" panose="02010609030101010101" charset="-122"/>
                <a:sym typeface="+mn-ea"/>
              </a:rPr>
              <a:t>概述</a:t>
            </a:r>
            <a:endParaRPr lang="zh-CN" altLang="en-US" sz="3200" b="1" spc="-5" dirty="0">
              <a:solidFill>
                <a:schemeClr val="tx1"/>
              </a:solidFill>
              <a:latin typeface="Times New Roman" panose="02020603050405020304" charset="0"/>
              <a:ea typeface="宋体" panose="02010600030101010101" pitchFamily="2" charset="-122"/>
              <a:cs typeface="新宋体" panose="02010609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4309">
                                            <p:txEl>
                                              <p:charRg st="1" end="62"/>
                                            </p:txEl>
                                          </p:spTgt>
                                        </p:tgtEl>
                                        <p:attrNameLst>
                                          <p:attrName>style.visibility</p:attrName>
                                        </p:attrNameLst>
                                      </p:cBhvr>
                                      <p:to>
                                        <p:strVal val="visible"/>
                                      </p:to>
                                    </p:set>
                                    <p:animEffect transition="in" filter="wipe(up)">
                                      <p:cBhvr>
                                        <p:cTn id="7" dur="500"/>
                                        <p:tgtEl>
                                          <p:spTgt spid="354309">
                                            <p:txEl>
                                              <p:charRg st="1" end="6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54309">
                                            <p:txEl>
                                              <p:charRg st="62" end="127"/>
                                            </p:txEl>
                                          </p:spTgt>
                                        </p:tgtEl>
                                        <p:attrNameLst>
                                          <p:attrName>style.visibility</p:attrName>
                                        </p:attrNameLst>
                                      </p:cBhvr>
                                      <p:to>
                                        <p:strVal val="visible"/>
                                      </p:to>
                                    </p:set>
                                    <p:animEffect transition="in" filter="wipe(up)">
                                      <p:cBhvr>
                                        <p:cTn id="11" dur="500"/>
                                        <p:tgtEl>
                                          <p:spTgt spid="354309">
                                            <p:txEl>
                                              <p:charRg st="62"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909320" y="2228215"/>
            <a:ext cx="9627235" cy="5090624"/>
          </a:xfrm>
          <a:prstGeom prst="rect">
            <a:avLst/>
          </a:prstGeom>
          <a:noFill/>
        </p:spPr>
        <p:txBody>
          <a:bodyPr wrap="square" rtlCol="0" anchor="t">
            <a:spAutoFit/>
          </a:bodyPr>
          <a:lstStyle/>
          <a:p>
            <a:pPr>
              <a:lnSpc>
                <a:spcPct val="130000"/>
              </a:lnSpc>
            </a:pPr>
            <a:r>
              <a:rPr lang="zh-CN" altLang="en-US" sz="2800">
                <a:latin typeface="Times New Roman" panose="02020603050405020304" charset="0"/>
                <a:ea typeface="宋体" panose="02010600030101010101" pitchFamily="2" charset="-122"/>
              </a:rPr>
              <a:t>梯度方向信息都集中在主对角线上，</a:t>
            </a:r>
            <a:r>
              <a:rPr lang="zh-CN" altLang="en-US" sz="2800" b="1" i="1">
                <a:solidFill>
                  <a:srgbClr val="FF0000"/>
                </a:solidFill>
                <a:latin typeface="Times New Roman" panose="02020603050405020304" charset="0"/>
                <a:ea typeface="宋体" panose="02010600030101010101" pitchFamily="2" charset="-122"/>
                <a:cs typeface="Times New Roman" panose="02020603050405020304" charset="0"/>
              </a:rPr>
              <a:t>λ</a:t>
            </a:r>
            <a:r>
              <a:rPr lang="en-US" altLang="zh-CN" sz="2800" b="1" baseline="-25000">
                <a:solidFill>
                  <a:srgbClr val="FF0000"/>
                </a:solidFill>
                <a:latin typeface="Times New Roman" panose="02020603050405020304" charset="0"/>
                <a:ea typeface="宋体" panose="02010600030101010101" pitchFamily="2" charset="-122"/>
                <a:cs typeface="Times New Roman" panose="02020603050405020304" charset="0"/>
              </a:rPr>
              <a:t>1</a:t>
            </a:r>
            <a:r>
              <a:rPr lang="zh-CN" altLang="en-US" sz="2800" b="1">
                <a:solidFill>
                  <a:srgbClr val="FF0000"/>
                </a:solidFill>
                <a:latin typeface="Times New Roman" panose="02020603050405020304" charset="0"/>
                <a:ea typeface="宋体" panose="02010600030101010101" pitchFamily="2" charset="-122"/>
              </a:rPr>
              <a:t>表征</a:t>
            </a:r>
            <a:r>
              <a:rPr lang="zh-CN" altLang="en-US" sz="2800" b="1" i="1">
                <a:solidFill>
                  <a:srgbClr val="FF0000"/>
                </a:solidFill>
                <a:latin typeface="Times New Roman" panose="02020603050405020304" charset="0"/>
                <a:ea typeface="宋体" panose="02010600030101010101" pitchFamily="2" charset="-122"/>
              </a:rPr>
              <a:t>x</a:t>
            </a:r>
            <a:r>
              <a:rPr lang="zh-CN" altLang="en-US" sz="2800" b="1">
                <a:solidFill>
                  <a:srgbClr val="FF0000"/>
                </a:solidFill>
                <a:latin typeface="Times New Roman" panose="02020603050405020304" charset="0"/>
                <a:ea typeface="宋体" panose="02010600030101010101" pitchFamily="2" charset="-122"/>
              </a:rPr>
              <a:t>方向的梯度信息，</a:t>
            </a:r>
            <a:r>
              <a:rPr lang="zh-CN" altLang="en-US" sz="2800" b="1" i="1">
                <a:solidFill>
                  <a:srgbClr val="FF0000"/>
                </a:solidFill>
                <a:latin typeface="Times New Roman" panose="02020603050405020304" charset="0"/>
                <a:ea typeface="宋体" panose="02010600030101010101" pitchFamily="2" charset="-122"/>
                <a:cs typeface="Times New Roman" panose="02020603050405020304" charset="0"/>
                <a:sym typeface="+mn-ea"/>
              </a:rPr>
              <a:t>λ</a:t>
            </a:r>
            <a:r>
              <a:rPr lang="en-US" altLang="zh-CN" sz="2800" b="1" baseline="-25000">
                <a:solidFill>
                  <a:srgbClr val="FF0000"/>
                </a:solidFill>
                <a:latin typeface="Times New Roman" panose="02020603050405020304" charset="0"/>
                <a:ea typeface="宋体" panose="02010600030101010101" pitchFamily="2" charset="-122"/>
              </a:rPr>
              <a:t>2</a:t>
            </a:r>
            <a:r>
              <a:rPr lang="zh-CN" altLang="en-US" sz="2800" b="1">
                <a:solidFill>
                  <a:srgbClr val="FF0000"/>
                </a:solidFill>
                <a:latin typeface="Times New Roman" panose="02020603050405020304" charset="0"/>
                <a:ea typeface="宋体" panose="02010600030101010101" pitchFamily="2" charset="-122"/>
              </a:rPr>
              <a:t>表征</a:t>
            </a:r>
            <a:r>
              <a:rPr lang="zh-CN" altLang="en-US" sz="2800" b="1" i="1">
                <a:solidFill>
                  <a:srgbClr val="FF0000"/>
                </a:solidFill>
                <a:latin typeface="Times New Roman" panose="02020603050405020304" charset="0"/>
                <a:ea typeface="宋体" panose="02010600030101010101" pitchFamily="2" charset="-122"/>
              </a:rPr>
              <a:t>y</a:t>
            </a:r>
            <a:r>
              <a:rPr lang="zh-CN" altLang="en-US" sz="2800" b="1">
                <a:solidFill>
                  <a:srgbClr val="FF0000"/>
                </a:solidFill>
                <a:latin typeface="Times New Roman" panose="02020603050405020304" charset="0"/>
                <a:ea typeface="宋体" panose="02010600030101010101" pitchFamily="2" charset="-122"/>
              </a:rPr>
              <a:t>方向的梯度信息，</a:t>
            </a:r>
            <a:r>
              <a:rPr lang="zh-CN" altLang="en-US" sz="2800">
                <a:latin typeface="Times New Roman" panose="02020603050405020304" charset="0"/>
                <a:ea typeface="宋体" panose="02010600030101010101" pitchFamily="2" charset="-122"/>
              </a:rPr>
              <a:t>得到以下的结论：</a:t>
            </a:r>
          </a:p>
          <a:p>
            <a:pPr marL="457200" indent="-457200">
              <a:lnSpc>
                <a:spcPct val="120000"/>
              </a:lnSpc>
              <a:buFont typeface="Arial" panose="020B0604020202020204" pitchFamily="34" charset="0"/>
              <a:buChar char="•"/>
            </a:pP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cs typeface="Times New Roman" panose="02020603050405020304" charset="0"/>
                <a:sym typeface="+mn-ea"/>
              </a:rPr>
              <a:t>1</a:t>
            </a:r>
            <a:r>
              <a:rPr lang="en-US" altLang="zh-CN" sz="2600" b="1">
                <a:latin typeface="Times New Roman" panose="02020603050405020304" charset="0"/>
                <a:ea typeface="宋体" panose="02010600030101010101" pitchFamily="2" charset="-122"/>
                <a:sym typeface="+mn-ea"/>
              </a:rPr>
              <a:t>&gt;&gt;</a:t>
            </a: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sym typeface="+mn-ea"/>
              </a:rPr>
              <a:t>2</a:t>
            </a:r>
            <a:r>
              <a:rPr lang="en-US" altLang="zh-CN" sz="2600" b="1">
                <a:latin typeface="Times New Roman" panose="02020603050405020304" charset="0"/>
                <a:ea typeface="宋体" panose="02010600030101010101" pitchFamily="2" charset="-122"/>
                <a:sym typeface="+mn-ea"/>
              </a:rPr>
              <a:t>≈0</a:t>
            </a:r>
            <a:r>
              <a:rPr lang="zh-CN" altLang="en-US" sz="2600" b="1">
                <a:latin typeface="Times New Roman" panose="02020603050405020304" charset="0"/>
                <a:ea typeface="宋体" panose="02010600030101010101" pitchFamily="2" charset="-122"/>
                <a:sym typeface="+mn-ea"/>
              </a:rPr>
              <a:t>，表示为该局部窗口内主要是</a:t>
            </a:r>
            <a:r>
              <a:rPr lang="zh-CN" altLang="en-US" sz="2600" b="1" i="1">
                <a:latin typeface="Times New Roman" panose="02020603050405020304" charset="0"/>
                <a:ea typeface="宋体" panose="02010600030101010101" pitchFamily="2" charset="-122"/>
                <a:sym typeface="+mn-ea"/>
              </a:rPr>
              <a:t>x</a:t>
            </a:r>
            <a:r>
              <a:rPr lang="zh-CN" altLang="en-US" sz="2600" b="1">
                <a:latin typeface="Times New Roman" panose="02020603050405020304" charset="0"/>
                <a:ea typeface="宋体" panose="02010600030101010101" pitchFamily="2" charset="-122"/>
                <a:sym typeface="+mn-ea"/>
              </a:rPr>
              <a:t>方向的梯度信息，</a:t>
            </a:r>
            <a:r>
              <a:rPr lang="en-US" altLang="zh-CN" sz="2600" b="1" i="1">
                <a:latin typeface="Times New Roman" panose="02020603050405020304" charset="0"/>
                <a:ea typeface="宋体" panose="02010600030101010101" pitchFamily="2" charset="-122"/>
                <a:sym typeface="+mn-ea"/>
              </a:rPr>
              <a:t>y</a:t>
            </a:r>
            <a:r>
              <a:rPr lang="zh-CN" altLang="en-US" sz="2600" b="1">
                <a:latin typeface="Times New Roman" panose="02020603050405020304" charset="0"/>
                <a:ea typeface="宋体" panose="02010600030101010101" pitchFamily="2" charset="-122"/>
                <a:sym typeface="+mn-ea"/>
              </a:rPr>
              <a:t>方向没有梯度，所以是边缘</a:t>
            </a:r>
            <a:r>
              <a:rPr lang="zh-CN" altLang="en-US" sz="2800" b="1">
                <a:latin typeface="Times New Roman" panose="02020603050405020304" charset="0"/>
                <a:ea typeface="宋体" panose="02010600030101010101" pitchFamily="2" charset="-122"/>
                <a:sym typeface="+mn-ea"/>
              </a:rPr>
              <a:t>；</a:t>
            </a:r>
          </a:p>
          <a:p>
            <a:pPr marL="457200" indent="-457200">
              <a:lnSpc>
                <a:spcPct val="120000"/>
              </a:lnSpc>
              <a:buFont typeface="Arial" panose="020B0604020202020204" pitchFamily="34" charset="0"/>
              <a:buChar char="•"/>
            </a:pP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cs typeface="Times New Roman" panose="02020603050405020304" charset="0"/>
                <a:sym typeface="+mn-ea"/>
              </a:rPr>
              <a:t>2</a:t>
            </a:r>
            <a:r>
              <a:rPr lang="en-US" altLang="zh-CN" sz="2600" b="1">
                <a:latin typeface="Times New Roman" panose="02020603050405020304" charset="0"/>
                <a:ea typeface="宋体" panose="02010600030101010101" pitchFamily="2" charset="-122"/>
                <a:sym typeface="+mn-ea"/>
              </a:rPr>
              <a:t>&gt;&gt;</a:t>
            </a: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sym typeface="+mn-ea"/>
              </a:rPr>
              <a:t>1</a:t>
            </a:r>
            <a:r>
              <a:rPr lang="en-US" altLang="zh-CN" sz="2600" b="1">
                <a:latin typeface="Times New Roman" panose="02020603050405020304" charset="0"/>
                <a:ea typeface="宋体" panose="02010600030101010101" pitchFamily="2" charset="-122"/>
                <a:sym typeface="+mn-ea"/>
              </a:rPr>
              <a:t>≈0</a:t>
            </a:r>
            <a:r>
              <a:rPr lang="zh-CN" altLang="en-US" sz="2600" b="1">
                <a:latin typeface="Times New Roman" panose="02020603050405020304" charset="0"/>
                <a:ea typeface="宋体" panose="02010600030101010101" pitchFamily="2" charset="-122"/>
                <a:sym typeface="+mn-ea"/>
              </a:rPr>
              <a:t>，表示为该局部窗口内主要是</a:t>
            </a:r>
            <a:r>
              <a:rPr lang="en-US" altLang="zh-CN" sz="2600" b="1" i="1">
                <a:latin typeface="Times New Roman" panose="02020603050405020304" charset="0"/>
                <a:ea typeface="宋体" panose="02010600030101010101" pitchFamily="2" charset="-122"/>
                <a:sym typeface="+mn-ea"/>
              </a:rPr>
              <a:t>y</a:t>
            </a:r>
            <a:r>
              <a:rPr lang="zh-CN" altLang="en-US" sz="2600" b="1">
                <a:latin typeface="Times New Roman" panose="02020603050405020304" charset="0"/>
                <a:ea typeface="宋体" panose="02010600030101010101" pitchFamily="2" charset="-122"/>
                <a:sym typeface="+mn-ea"/>
              </a:rPr>
              <a:t>方向的梯度信息，</a:t>
            </a:r>
            <a:r>
              <a:rPr lang="en-US" altLang="zh-CN" sz="2600" b="1" i="1">
                <a:latin typeface="Times New Roman" panose="02020603050405020304" charset="0"/>
                <a:ea typeface="宋体" panose="02010600030101010101" pitchFamily="2" charset="-122"/>
                <a:sym typeface="+mn-ea"/>
              </a:rPr>
              <a:t>x</a:t>
            </a:r>
            <a:r>
              <a:rPr lang="zh-CN" altLang="en-US" sz="2600" b="1">
                <a:latin typeface="Times New Roman" panose="02020603050405020304" charset="0"/>
                <a:ea typeface="宋体" panose="02010600030101010101" pitchFamily="2" charset="-122"/>
                <a:sym typeface="+mn-ea"/>
              </a:rPr>
              <a:t>方向没有梯度，所以是边缘；</a:t>
            </a:r>
          </a:p>
          <a:p>
            <a:pPr marL="457200" indent="-457200">
              <a:lnSpc>
                <a:spcPct val="120000"/>
              </a:lnSpc>
              <a:buFont typeface="Arial" panose="020B0604020202020204" pitchFamily="34" charset="0"/>
              <a:buChar char="•"/>
            </a:pP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cs typeface="Times New Roman" panose="02020603050405020304" charset="0"/>
                <a:sym typeface="+mn-ea"/>
              </a:rPr>
              <a:t>1</a:t>
            </a:r>
            <a:r>
              <a:rPr lang="en-US" altLang="zh-CN" sz="2600" b="1">
                <a:latin typeface="Times New Roman" panose="02020603050405020304" charset="0"/>
                <a:ea typeface="宋体" panose="02010600030101010101" pitchFamily="2" charset="-122"/>
                <a:sym typeface="+mn-ea"/>
              </a:rPr>
              <a:t>≈0</a:t>
            </a:r>
            <a:r>
              <a:rPr lang="zh-CN" altLang="en-US" sz="2600" b="1">
                <a:latin typeface="Times New Roman" panose="02020603050405020304" charset="0"/>
                <a:ea typeface="宋体" panose="02010600030101010101" pitchFamily="2" charset="-122"/>
                <a:sym typeface="+mn-ea"/>
              </a:rPr>
              <a:t>，</a:t>
            </a:r>
            <a:r>
              <a:rPr lang="zh-CN" altLang="en-US" sz="2600" b="1" i="1">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latin typeface="Times New Roman" panose="02020603050405020304" charset="0"/>
                <a:ea typeface="宋体" panose="02010600030101010101" pitchFamily="2" charset="-122"/>
                <a:sym typeface="+mn-ea"/>
              </a:rPr>
              <a:t>2</a:t>
            </a:r>
            <a:r>
              <a:rPr lang="en-US" altLang="zh-CN" sz="2600" b="1">
                <a:latin typeface="Times New Roman" panose="02020603050405020304" charset="0"/>
                <a:ea typeface="宋体" panose="02010600030101010101" pitchFamily="2" charset="-122"/>
                <a:sym typeface="+mn-ea"/>
              </a:rPr>
              <a:t>≈0</a:t>
            </a:r>
            <a:r>
              <a:rPr lang="zh-CN" altLang="en-US" sz="2600" b="1">
                <a:latin typeface="Times New Roman" panose="02020603050405020304" charset="0"/>
                <a:ea typeface="宋体" panose="02010600030101010101" pitchFamily="2" charset="-122"/>
                <a:sym typeface="+mn-ea"/>
              </a:rPr>
              <a:t>，表示为该局部窗口内</a:t>
            </a:r>
            <a:r>
              <a:rPr sz="2600" b="1">
                <a:latin typeface="Times New Roman" panose="02020603050405020304" charset="0"/>
                <a:ea typeface="宋体" panose="02010600030101010101" pitchFamily="2" charset="-122"/>
                <a:sym typeface="+mn-ea"/>
              </a:rPr>
              <a:t>两方面的梯度信息都几乎为 0，所以是平坦区域</a:t>
            </a:r>
            <a:r>
              <a:rPr lang="zh-CN" sz="2600" b="1">
                <a:latin typeface="Times New Roman" panose="02020603050405020304" charset="0"/>
                <a:ea typeface="宋体" panose="02010600030101010101" pitchFamily="2" charset="-122"/>
                <a:sym typeface="+mn-ea"/>
              </a:rPr>
              <a:t>；</a:t>
            </a:r>
          </a:p>
          <a:p>
            <a:pPr marL="457200" indent="-457200">
              <a:lnSpc>
                <a:spcPct val="120000"/>
              </a:lnSpc>
              <a:buFont typeface="Arial" panose="020B0604020202020204" pitchFamily="34" charset="0"/>
              <a:buChar char="•"/>
            </a:pPr>
            <a:r>
              <a:rPr lang="zh-CN" altLang="en-US" sz="2600" b="1" i="1">
                <a:solidFill>
                  <a:srgbClr val="0000FF"/>
                </a:solidFill>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solidFill>
                  <a:srgbClr val="0000FF"/>
                </a:solidFill>
                <a:latin typeface="Times New Roman" panose="02020603050405020304" charset="0"/>
                <a:ea typeface="宋体" panose="02010600030101010101" pitchFamily="2" charset="-122"/>
                <a:cs typeface="Times New Roman" panose="02020603050405020304" charset="0"/>
                <a:sym typeface="+mn-ea"/>
              </a:rPr>
              <a:t>1</a:t>
            </a:r>
            <a:r>
              <a:rPr lang="en-US" altLang="zh-CN" sz="2600" b="1">
                <a:solidFill>
                  <a:srgbClr val="0000FF"/>
                </a:solidFill>
                <a:latin typeface="Times New Roman" panose="02020603050405020304" charset="0"/>
                <a:ea typeface="宋体" panose="02010600030101010101" pitchFamily="2" charset="-122"/>
                <a:sym typeface="+mn-ea"/>
              </a:rPr>
              <a:t>&gt;&gt;0</a:t>
            </a:r>
            <a:r>
              <a:rPr lang="zh-CN" altLang="en-US" sz="2600" b="1">
                <a:solidFill>
                  <a:srgbClr val="0000FF"/>
                </a:solidFill>
                <a:latin typeface="Times New Roman" panose="02020603050405020304" charset="0"/>
                <a:ea typeface="宋体" panose="02010600030101010101" pitchFamily="2" charset="-122"/>
                <a:sym typeface="+mn-ea"/>
              </a:rPr>
              <a:t>，</a:t>
            </a:r>
            <a:r>
              <a:rPr lang="zh-CN" altLang="en-US" sz="2600" b="1" i="1">
                <a:solidFill>
                  <a:srgbClr val="0000FF"/>
                </a:solidFill>
                <a:latin typeface="Times New Roman" panose="02020603050405020304" charset="0"/>
                <a:ea typeface="宋体" panose="02010600030101010101" pitchFamily="2" charset="-122"/>
                <a:cs typeface="Times New Roman" panose="02020603050405020304" charset="0"/>
                <a:sym typeface="+mn-ea"/>
              </a:rPr>
              <a:t>λ</a:t>
            </a:r>
            <a:r>
              <a:rPr lang="en-US" altLang="zh-CN" sz="2600" b="1" baseline="-25000">
                <a:solidFill>
                  <a:srgbClr val="0000FF"/>
                </a:solidFill>
                <a:latin typeface="Times New Roman" panose="02020603050405020304" charset="0"/>
                <a:ea typeface="宋体" panose="02010600030101010101" pitchFamily="2" charset="-122"/>
                <a:sym typeface="+mn-ea"/>
              </a:rPr>
              <a:t>2</a:t>
            </a:r>
            <a:r>
              <a:rPr lang="en-US" altLang="zh-CN" sz="2600" b="1">
                <a:solidFill>
                  <a:srgbClr val="0000FF"/>
                </a:solidFill>
                <a:latin typeface="Times New Roman" panose="02020603050405020304" charset="0"/>
                <a:ea typeface="宋体" panose="02010600030101010101" pitchFamily="2" charset="-122"/>
                <a:sym typeface="+mn-ea"/>
              </a:rPr>
              <a:t>&gt;&gt;0</a:t>
            </a:r>
            <a:r>
              <a:rPr lang="zh-CN" altLang="en-US" sz="2600" b="1">
                <a:solidFill>
                  <a:srgbClr val="0000FF"/>
                </a:solidFill>
                <a:latin typeface="Times New Roman" panose="02020603050405020304" charset="0"/>
                <a:ea typeface="宋体" panose="02010600030101010101" pitchFamily="2" charset="-122"/>
                <a:sym typeface="+mn-ea"/>
              </a:rPr>
              <a:t>，</a:t>
            </a:r>
            <a:r>
              <a:rPr lang="zh-CN" sz="2600" b="1">
                <a:solidFill>
                  <a:srgbClr val="0000FF"/>
                </a:solidFill>
                <a:latin typeface="Times New Roman" panose="02020603050405020304" charset="0"/>
                <a:ea typeface="宋体" panose="02010600030101010101" pitchFamily="2" charset="-122"/>
                <a:sym typeface="+mn-ea"/>
              </a:rPr>
              <a:t>该局部窗口内，</a:t>
            </a:r>
            <a:r>
              <a:rPr lang="zh-CN" sz="2600" b="1" i="1">
                <a:solidFill>
                  <a:srgbClr val="0000FF"/>
                </a:solidFill>
                <a:latin typeface="Times New Roman" panose="02020603050405020304" charset="0"/>
                <a:ea typeface="宋体" panose="02010600030101010101" pitchFamily="2" charset="-122"/>
                <a:sym typeface="+mn-ea"/>
              </a:rPr>
              <a:t>x</a:t>
            </a:r>
            <a:r>
              <a:rPr lang="zh-CN" sz="2600" b="1">
                <a:solidFill>
                  <a:srgbClr val="0000FF"/>
                </a:solidFill>
                <a:latin typeface="Times New Roman" panose="02020603050405020304" charset="0"/>
                <a:ea typeface="宋体" panose="02010600030101010101" pitchFamily="2" charset="-122"/>
                <a:sym typeface="+mn-ea"/>
              </a:rPr>
              <a:t>,</a:t>
            </a:r>
            <a:r>
              <a:rPr lang="zh-CN" sz="2600" b="1" i="1">
                <a:solidFill>
                  <a:srgbClr val="0000FF"/>
                </a:solidFill>
                <a:latin typeface="Times New Roman" panose="02020603050405020304" charset="0"/>
                <a:ea typeface="宋体" panose="02010600030101010101" pitchFamily="2" charset="-122"/>
                <a:sym typeface="+mn-ea"/>
              </a:rPr>
              <a:t>y</a:t>
            </a:r>
            <a:r>
              <a:rPr lang="zh-CN" sz="2600" b="1">
                <a:solidFill>
                  <a:srgbClr val="0000FF"/>
                </a:solidFill>
                <a:latin typeface="Times New Roman" panose="02020603050405020304" charset="0"/>
                <a:ea typeface="宋体" panose="02010600030101010101" pitchFamily="2" charset="-122"/>
                <a:sym typeface="+mn-ea"/>
              </a:rPr>
              <a:t>两方向上都由较剧烈的梯度变化，所以是角点</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985520" y="2496185"/>
            <a:ext cx="9204325" cy="3711785"/>
          </a:xfrm>
          <a:prstGeom prst="rect">
            <a:avLst/>
          </a:prstGeom>
          <a:noFill/>
        </p:spPr>
        <p:txBody>
          <a:bodyPr wrap="square" rtlCol="0" anchor="t">
            <a:spAutoFit/>
          </a:bodyPr>
          <a:lstStyle/>
          <a:p>
            <a:pPr>
              <a:lnSpc>
                <a:spcPct val="120000"/>
              </a:lnSpc>
            </a:pPr>
            <a:r>
              <a:rPr lang="zh-CN" altLang="en-US" sz="2800">
                <a:latin typeface="Times New Roman" panose="02020603050405020304" charset="0"/>
                <a:ea typeface="宋体" panose="02010600030101010101" pitchFamily="2" charset="-122"/>
              </a:rPr>
              <a:t>上述推导过程，从</a:t>
            </a:r>
            <a:r>
              <a:rPr lang="en-US" altLang="zh-CN" sz="2800">
                <a:latin typeface="Times New Roman" panose="02020603050405020304" charset="0"/>
                <a:ea typeface="宋体" panose="02010600030101010101" pitchFamily="2" charset="-122"/>
              </a:rPr>
              <a:t>E</a:t>
            </a:r>
            <a:r>
              <a:rPr lang="zh-CN" altLang="en-US" sz="2800">
                <a:latin typeface="Times New Roman" panose="02020603050405020304" charset="0"/>
                <a:ea typeface="宋体" panose="02010600030101010101" pitchFamily="2" charset="-122"/>
              </a:rPr>
              <a:t>是个二次函数，到取</a:t>
            </a:r>
            <a:r>
              <a:rPr lang="en-US" altLang="zh-CN" sz="2800">
                <a:latin typeface="Times New Roman" panose="02020603050405020304" charset="0"/>
                <a:ea typeface="宋体" panose="02010600030101010101" pitchFamily="2" charset="-122"/>
                <a:sym typeface="+mn-ea"/>
              </a:rPr>
              <a:t>E=Q</a:t>
            </a:r>
            <a:r>
              <a:rPr lang="zh-CN" altLang="en-US" sz="2800">
                <a:latin typeface="Times New Roman" panose="02020603050405020304" charset="0"/>
                <a:ea typeface="宋体" panose="02010600030101010101" pitchFamily="2" charset="-122"/>
              </a:rPr>
              <a:t> 这个横切面是个椭圆，到椭圆长短轴在不在 x, y 方向上做了分类</a:t>
            </a:r>
            <a:r>
              <a:rPr lang="zh-CN" altLang="en-US" sz="2800" smtClean="0">
                <a:latin typeface="Times New Roman" panose="02020603050405020304" charset="0"/>
                <a:ea typeface="宋体" panose="02010600030101010101" pitchFamily="2" charset="-122"/>
              </a:rPr>
              <a:t>讨论：</a:t>
            </a:r>
            <a:endParaRPr lang="en-US" altLang="zh-CN" sz="2800" smtClean="0">
              <a:latin typeface="Times New Roman" panose="02020603050405020304" charset="0"/>
              <a:ea typeface="宋体" panose="02010600030101010101" pitchFamily="2" charset="-122"/>
            </a:endParaRPr>
          </a:p>
          <a:p>
            <a:pPr marL="914400" lvl="1" indent="-457200">
              <a:lnSpc>
                <a:spcPct val="120000"/>
              </a:lnSpc>
              <a:buFont typeface="Arial" panose="020B0604020202020204" pitchFamily="34" charset="0"/>
              <a:buChar char="•"/>
            </a:pPr>
            <a:r>
              <a:rPr lang="zh-CN" altLang="en-US" sz="2800" smtClean="0">
                <a:latin typeface="Times New Roman" panose="02020603050405020304" charset="0"/>
                <a:ea typeface="宋体" panose="02010600030101010101" pitchFamily="2" charset="-122"/>
              </a:rPr>
              <a:t>特殊情况是恰好</a:t>
            </a:r>
            <a:r>
              <a:rPr lang="zh-CN" altLang="en-US" sz="2800">
                <a:latin typeface="Times New Roman" panose="02020603050405020304" charset="0"/>
                <a:ea typeface="宋体" panose="02010600030101010101" pitchFamily="2" charset="-122"/>
              </a:rPr>
              <a:t>在 x, y 方向上，直接判断</a:t>
            </a:r>
            <a:r>
              <a:rPr lang="en-US" altLang="zh-CN" sz="2800">
                <a:latin typeface="Times New Roman" panose="02020603050405020304" charset="0"/>
                <a:ea typeface="宋体" panose="02010600030101010101" pitchFamily="2" charset="-122"/>
              </a:rPr>
              <a:t>M</a:t>
            </a:r>
            <a:r>
              <a:rPr lang="zh-CN" altLang="en-US" sz="2800">
                <a:latin typeface="Times New Roman" panose="02020603050405020304" charset="0"/>
                <a:ea typeface="宋体" panose="02010600030101010101" pitchFamily="2" charset="-122"/>
              </a:rPr>
              <a:t>特征值即可</a:t>
            </a:r>
            <a:r>
              <a:rPr lang="zh-CN" altLang="en-US" sz="2800" smtClean="0">
                <a:latin typeface="Times New Roman" panose="02020603050405020304" charset="0"/>
                <a:ea typeface="宋体" panose="02010600030101010101" pitchFamily="2" charset="-122"/>
              </a:rPr>
              <a:t>；</a:t>
            </a:r>
            <a:endParaRPr lang="en-US" altLang="zh-CN" sz="2800" smtClean="0">
              <a:latin typeface="Times New Roman" panose="02020603050405020304" charset="0"/>
              <a:ea typeface="宋体" panose="02010600030101010101" pitchFamily="2" charset="-122"/>
            </a:endParaRPr>
          </a:p>
          <a:p>
            <a:pPr marL="914400" lvl="1" indent="-457200">
              <a:lnSpc>
                <a:spcPct val="120000"/>
              </a:lnSpc>
              <a:buFont typeface="Arial" panose="020B0604020202020204" pitchFamily="34" charset="0"/>
              <a:buChar char="•"/>
            </a:pPr>
            <a:r>
              <a:rPr lang="zh-CN" altLang="en-US" sz="2800" smtClean="0">
                <a:latin typeface="Times New Roman" panose="02020603050405020304" charset="0"/>
                <a:ea typeface="宋体" panose="02010600030101010101" pitchFamily="2" charset="-122"/>
              </a:rPr>
              <a:t>不在 </a:t>
            </a:r>
            <a:r>
              <a:rPr lang="zh-CN" altLang="en-US" sz="2800">
                <a:latin typeface="Times New Roman" panose="02020603050405020304" charset="0"/>
                <a:ea typeface="宋体" panose="02010600030101010101" pitchFamily="2" charset="-122"/>
              </a:rPr>
              <a:t>x, y 方向上，特征值分解做正交变换，将椭圆</a:t>
            </a:r>
            <a:r>
              <a:rPr lang="zh-CN" altLang="en-US" sz="2800">
                <a:solidFill>
                  <a:srgbClr val="0000FF"/>
                </a:solidFill>
                <a:latin typeface="Times New Roman" panose="02020603050405020304" charset="0"/>
                <a:ea typeface="宋体" panose="02010600030101010101" pitchFamily="2" charset="-122"/>
              </a:rPr>
              <a:t>旋转</a:t>
            </a:r>
            <a:r>
              <a:rPr lang="zh-CN" altLang="en-US" sz="2800">
                <a:latin typeface="Times New Roman" panose="02020603050405020304" charset="0"/>
                <a:ea typeface="宋体" panose="02010600030101010101" pitchFamily="2" charset="-122"/>
              </a:rPr>
              <a:t>到长短轴与实际梯度方向重合</a:t>
            </a:r>
            <a:r>
              <a:rPr lang="zh-CN" altLang="en-US" sz="2800" smtClean="0">
                <a:latin typeface="Times New Roman" panose="02020603050405020304" charset="0"/>
                <a:ea typeface="宋体" panose="02010600030101010101" pitchFamily="2" charset="-122"/>
              </a:rPr>
              <a:t>，是</a:t>
            </a:r>
            <a:r>
              <a:rPr lang="zh-CN" altLang="en-US" sz="2800">
                <a:latin typeface="Times New Roman" panose="02020603050405020304" charset="0"/>
                <a:ea typeface="宋体" panose="02010600030101010101" pitchFamily="2" charset="-122"/>
              </a:rPr>
              <a:t>在这个新方向上的特殊情况，也是直接判断 </a:t>
            </a:r>
            <a:r>
              <a:rPr lang="en-US" altLang="zh-CN" sz="2800">
                <a:latin typeface="Times New Roman" panose="02020603050405020304" charset="0"/>
                <a:ea typeface="宋体" panose="02010600030101010101" pitchFamily="2" charset="-122"/>
              </a:rPr>
              <a:t>M</a:t>
            </a:r>
            <a:r>
              <a:rPr lang="zh-CN" altLang="en-US" sz="2800">
                <a:latin typeface="Times New Roman" panose="02020603050405020304" charset="0"/>
                <a:ea typeface="宋体" panose="02010600030101010101" pitchFamily="2" charset="-122"/>
              </a:rPr>
              <a:t> 的特征值即可。</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985520" y="2496185"/>
            <a:ext cx="9204325" cy="1115060"/>
          </a:xfrm>
          <a:prstGeom prst="rect">
            <a:avLst/>
          </a:prstGeom>
          <a:noFill/>
        </p:spPr>
        <p:txBody>
          <a:bodyPr wrap="square" rtlCol="0" anchor="t">
            <a:spAutoFit/>
          </a:bodyPr>
          <a:lstStyle/>
          <a:p>
            <a:pPr>
              <a:lnSpc>
                <a:spcPct val="120000"/>
              </a:lnSpc>
            </a:pPr>
            <a:r>
              <a:rPr lang="zh-CN" altLang="en-US" sz="2800">
                <a:latin typeface="Times New Roman" panose="02020603050405020304" charset="0"/>
                <a:ea typeface="宋体" panose="02010600030101010101" pitchFamily="2" charset="-122"/>
              </a:rPr>
              <a:t>图像中每个点所在局部窗口都有一个对应的</a:t>
            </a:r>
            <a:r>
              <a:rPr lang="en-US" altLang="zh-CN" sz="2800">
                <a:latin typeface="Times New Roman" panose="02020603050405020304" charset="0"/>
                <a:ea typeface="宋体" panose="02010600030101010101" pitchFamily="2" charset="-122"/>
              </a:rPr>
              <a:t>M</a:t>
            </a:r>
            <a:r>
              <a:rPr lang="zh-CN" altLang="en-US" sz="2800">
                <a:latin typeface="Times New Roman" panose="02020603050405020304" charset="0"/>
                <a:ea typeface="宋体" panose="02010600030101010101" pitchFamily="2" charset="-122"/>
              </a:rPr>
              <a:t>矩阵，如何衡量</a:t>
            </a:r>
            <a:r>
              <a:rPr lang="zh-CN" altLang="en-US" sz="2800">
                <a:latin typeface="Times New Roman" panose="02020603050405020304" charset="0"/>
                <a:ea typeface="宋体" panose="02010600030101010101" pitchFamily="2" charset="-122"/>
                <a:sym typeface="+mn-ea"/>
              </a:rPr>
              <a:t> </a:t>
            </a:r>
            <a:r>
              <a:rPr lang="zh-CN" altLang="en-US" sz="2800" b="1" i="1">
                <a:latin typeface="Times New Roman" panose="02020603050405020304" charset="0"/>
                <a:ea typeface="宋体" panose="02010600030101010101" pitchFamily="2" charset="-122"/>
                <a:cs typeface="Times New Roman" panose="02020603050405020304" charset="0"/>
                <a:sym typeface="+mn-ea"/>
              </a:rPr>
              <a:t>λ</a:t>
            </a:r>
            <a:r>
              <a:rPr lang="en-US" altLang="zh-CN" sz="2800" b="1" baseline="-25000">
                <a:latin typeface="Times New Roman" panose="02020603050405020304" charset="0"/>
                <a:ea typeface="宋体" panose="02010600030101010101" pitchFamily="2" charset="-122"/>
                <a:cs typeface="Times New Roman" panose="02020603050405020304" charset="0"/>
                <a:sym typeface="+mn-ea"/>
              </a:rPr>
              <a:t>1</a:t>
            </a:r>
            <a:r>
              <a:rPr lang="zh-CN" altLang="en-US" sz="2800">
                <a:latin typeface="Times New Roman" panose="02020603050405020304" charset="0"/>
                <a:ea typeface="宋体" panose="02010600030101010101" pitchFamily="2" charset="-122"/>
                <a:sym typeface="+mn-ea"/>
              </a:rPr>
              <a:t>和</a:t>
            </a:r>
            <a:r>
              <a:rPr lang="zh-CN" altLang="en-US" sz="2800" b="1" i="1">
                <a:latin typeface="Times New Roman" panose="02020603050405020304" charset="0"/>
                <a:ea typeface="宋体" panose="02010600030101010101" pitchFamily="2" charset="-122"/>
                <a:cs typeface="Times New Roman" panose="02020603050405020304" charset="0"/>
                <a:sym typeface="+mn-ea"/>
              </a:rPr>
              <a:t>λ</a:t>
            </a:r>
            <a:r>
              <a:rPr lang="en-US" altLang="zh-CN" sz="2800" b="1" baseline="-25000">
                <a:latin typeface="Times New Roman" panose="02020603050405020304" charset="0"/>
                <a:ea typeface="宋体" panose="02010600030101010101" pitchFamily="2" charset="-122"/>
                <a:sym typeface="+mn-ea"/>
              </a:rPr>
              <a:t>2</a:t>
            </a:r>
            <a:r>
              <a:rPr lang="zh-CN" altLang="en-US" sz="2800">
                <a:latin typeface="Times New Roman" panose="02020603050405020304" charset="0"/>
                <a:ea typeface="宋体" panose="02010600030101010101" pitchFamily="2" charset="-122"/>
              </a:rPr>
              <a:t>大小？原文提出判断</a:t>
            </a:r>
            <a:r>
              <a:rPr lang="zh-CN" altLang="en-US" sz="2800" i="1">
                <a:latin typeface="Times New Roman" panose="02020603050405020304" charset="0"/>
                <a:ea typeface="宋体" panose="02010600030101010101" pitchFamily="2" charset="-122"/>
                <a:cs typeface="Times New Roman" panose="02020603050405020304" charset="0"/>
              </a:rPr>
              <a:t>θ </a:t>
            </a:r>
            <a:r>
              <a:rPr lang="en-US" altLang="zh-CN" sz="2800">
                <a:latin typeface="Times New Roman" panose="02020603050405020304" charset="0"/>
                <a:ea typeface="宋体" panose="02010600030101010101" pitchFamily="2" charset="-122"/>
                <a:cs typeface="Arial" panose="020B0604020202020204" pitchFamily="34" charset="0"/>
              </a:rPr>
              <a:t>&gt; 0</a:t>
            </a:r>
            <a:r>
              <a:rPr lang="zh-CN" altLang="en-US" sz="2800">
                <a:latin typeface="Times New Roman" panose="02020603050405020304" charset="0"/>
                <a:ea typeface="宋体" panose="02010600030101010101" pitchFamily="2" charset="-122"/>
              </a:rPr>
              <a:t>：</a:t>
            </a:r>
          </a:p>
        </p:txBody>
      </p:sp>
      <p:graphicFrame>
        <p:nvGraphicFramePr>
          <p:cNvPr id="5" name="对象 4">
            <a:hlinkClick r:id="" action="ppaction://ole?verb=0"/>
          </p:cNvPr>
          <p:cNvGraphicFramePr>
            <a:graphicFrameLocks noChangeAspect="1"/>
          </p:cNvGraphicFramePr>
          <p:nvPr/>
        </p:nvGraphicFramePr>
        <p:xfrm>
          <a:off x="1330960" y="3814445"/>
          <a:ext cx="7287260" cy="563245"/>
        </p:xfrm>
        <a:graphic>
          <a:graphicData uri="http://schemas.openxmlformats.org/presentationml/2006/ole">
            <mc:AlternateContent xmlns:mc="http://schemas.openxmlformats.org/markup-compatibility/2006">
              <mc:Choice xmlns:v="urn:schemas-microsoft-com:vml" Requires="v">
                <p:oleObj spid="_x0000_s16427" name="公式" r:id="rId5" imgW="2959100" imgH="228600" progId="Equation.3">
                  <p:embed/>
                </p:oleObj>
              </mc:Choice>
              <mc:Fallback>
                <p:oleObj name="公式" r:id="rId5" imgW="2959100" imgH="228600" progId="Equation.3">
                  <p:embed/>
                  <p:pic>
                    <p:nvPicPr>
                      <p:cNvPr id="0" name="图片 4096"/>
                      <p:cNvPicPr/>
                      <p:nvPr/>
                    </p:nvPicPr>
                    <p:blipFill>
                      <a:blip r:embed="rId6"/>
                      <a:stretch>
                        <a:fillRect/>
                      </a:stretch>
                    </p:blipFill>
                    <p:spPr>
                      <a:xfrm>
                        <a:off x="1330960" y="3814445"/>
                        <a:ext cx="7287260" cy="56324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sp>
        <p:nvSpPr>
          <p:cNvPr id="4" name="文本框 3"/>
          <p:cNvSpPr txBox="1"/>
          <p:nvPr/>
        </p:nvSpPr>
        <p:spPr>
          <a:xfrm>
            <a:off x="984885" y="2348865"/>
            <a:ext cx="9542780" cy="4526280"/>
          </a:xfrm>
          <a:prstGeom prst="rect">
            <a:avLst/>
          </a:prstGeom>
          <a:noFill/>
        </p:spPr>
        <p:txBody>
          <a:bodyPr wrap="square" rtlCol="0" anchor="t">
            <a:spAutoFit/>
          </a:bodyPr>
          <a:lstStyle/>
          <a:p>
            <a:pPr marL="0" indent="0">
              <a:lnSpc>
                <a:spcPct val="130000"/>
              </a:lnSpc>
              <a:buFont typeface="Arial" panose="020B0604020202020204" pitchFamily="34" charset="0"/>
              <a:buChar char="•"/>
            </a:pPr>
            <a:r>
              <a:rPr lang="zh-CN" altLang="en-US" sz="2800">
                <a:latin typeface="Times New Roman" panose="02020603050405020304" charset="0"/>
                <a:ea typeface="宋体" panose="02010600030101010101" pitchFamily="2" charset="-122"/>
              </a:rPr>
              <a:t>假设 </a:t>
            </a:r>
            <a:r>
              <a:rPr lang="zh-CN" altLang="en-US" sz="2800" i="1">
                <a:latin typeface="Times New Roman" panose="02020603050405020304" charset="0"/>
                <a:ea typeface="宋体" panose="02010600030101010101" pitchFamily="2" charset="-122"/>
                <a:cs typeface="Times New Roman" panose="02020603050405020304" charset="0"/>
                <a:sym typeface="+mn-ea"/>
              </a:rPr>
              <a:t>λ</a:t>
            </a:r>
            <a:r>
              <a:rPr lang="en-US" altLang="zh-CN" sz="2800" baseline="-25000">
                <a:latin typeface="Times New Roman" panose="02020603050405020304" charset="0"/>
                <a:ea typeface="宋体" panose="02010600030101010101" pitchFamily="2" charset="-122"/>
                <a:cs typeface="Times New Roman" panose="02020603050405020304" charset="0"/>
                <a:sym typeface="+mn-ea"/>
              </a:rPr>
              <a:t>1</a:t>
            </a:r>
            <a:r>
              <a:rPr lang="zh-CN" altLang="en-US" sz="2800">
                <a:latin typeface="Times New Roman" panose="02020603050405020304" charset="0"/>
                <a:ea typeface="宋体" panose="02010600030101010101" pitchFamily="2" charset="-122"/>
                <a:sym typeface="+mn-ea"/>
              </a:rPr>
              <a:t>和</a:t>
            </a:r>
            <a:r>
              <a:rPr lang="zh-CN" altLang="en-US" sz="2800" i="1">
                <a:latin typeface="Times New Roman" panose="02020603050405020304" charset="0"/>
                <a:ea typeface="宋体" panose="02010600030101010101" pitchFamily="2" charset="-122"/>
                <a:cs typeface="Times New Roman" panose="02020603050405020304" charset="0"/>
                <a:sym typeface="+mn-ea"/>
              </a:rPr>
              <a:t>λ</a:t>
            </a:r>
            <a:r>
              <a:rPr lang="en-US" altLang="zh-CN" sz="2800" baseline="-25000">
                <a:latin typeface="Times New Roman" panose="02020603050405020304" charset="0"/>
                <a:ea typeface="宋体" panose="02010600030101010101" pitchFamily="2" charset="-122"/>
                <a:sym typeface="+mn-ea"/>
              </a:rPr>
              <a:t>2</a:t>
            </a:r>
            <a:r>
              <a:rPr lang="zh-CN" altLang="en-US" sz="2800">
                <a:latin typeface="Times New Roman" panose="02020603050405020304" charset="0"/>
                <a:ea typeface="宋体" panose="02010600030101010101" pitchFamily="2" charset="-122"/>
              </a:rPr>
              <a:t>是同一个大量级的数，设为 </a:t>
            </a:r>
            <a:r>
              <a:rPr lang="en-US" altLang="zh-CN" sz="2800" i="1">
                <a:latin typeface="Times New Roman" panose="02020603050405020304" charset="0"/>
                <a:ea typeface="宋体" panose="02010600030101010101" pitchFamily="2" charset="-122"/>
              </a:rPr>
              <a:t>D</a:t>
            </a:r>
            <a:r>
              <a:rPr lang="zh-CN" altLang="en-US" sz="2800">
                <a:latin typeface="Times New Roman" panose="02020603050405020304" charset="0"/>
                <a:ea typeface="宋体" panose="02010600030101010101" pitchFamily="2" charset="-122"/>
              </a:rPr>
              <a:t>，则 </a:t>
            </a:r>
          </a:p>
          <a:p>
            <a:pPr marL="0" indent="0">
              <a:lnSpc>
                <a:spcPct val="130000"/>
              </a:lnSpc>
              <a:buFont typeface="Arial" panose="020B0604020202020204" pitchFamily="34" charset="0"/>
              <a:buNone/>
            </a:pPr>
            <a:r>
              <a:rPr lang="zh-CN" altLang="en-US" sz="2800">
                <a:latin typeface="Times New Roman" panose="02020603050405020304" charset="0"/>
                <a:ea typeface="宋体" panose="02010600030101010101" pitchFamily="2" charset="-122"/>
              </a:rPr>
              <a:t>，变为</a:t>
            </a:r>
            <a:r>
              <a:rPr lang="en-US" altLang="zh-CN" sz="2800" i="1">
                <a:latin typeface="Times New Roman" panose="02020603050405020304" charset="0"/>
                <a:ea typeface="宋体" panose="02010600030101010101" pitchFamily="2" charset="-122"/>
              </a:rPr>
              <a:t>D</a:t>
            </a:r>
            <a:r>
              <a:rPr lang="en-US" altLang="zh-CN" sz="2800" baseline="30000">
                <a:latin typeface="Times New Roman" panose="02020603050405020304" charset="0"/>
                <a:ea typeface="宋体" panose="02010600030101010101" pitchFamily="2" charset="-122"/>
              </a:rPr>
              <a:t>2</a:t>
            </a:r>
            <a:r>
              <a:rPr lang="en-US" altLang="zh-CN" sz="2800">
                <a:latin typeface="Times New Roman" panose="02020603050405020304" charset="0"/>
                <a:ea typeface="宋体" panose="02010600030101010101" pitchFamily="2" charset="-122"/>
              </a:rPr>
              <a:t>-</a:t>
            </a:r>
            <a:r>
              <a:rPr lang="en-US" altLang="zh-CN" sz="2800" i="1">
                <a:latin typeface="Times New Roman" panose="02020603050405020304" charset="0"/>
                <a:ea typeface="宋体" panose="02010600030101010101" pitchFamily="2" charset="-122"/>
                <a:cs typeface="Arial" panose="020B0604020202020204" pitchFamily="34" charset="0"/>
              </a:rPr>
              <a:t>α</a:t>
            </a:r>
            <a:r>
              <a:rPr lang="en-US" altLang="zh-CN" sz="2800">
                <a:latin typeface="Times New Roman" panose="02020603050405020304" charset="0"/>
                <a:ea typeface="宋体" panose="02010600030101010101" pitchFamily="2" charset="-122"/>
                <a:cs typeface="Arial" panose="020B0604020202020204" pitchFamily="34" charset="0"/>
              </a:rPr>
              <a:t>(</a:t>
            </a:r>
            <a:r>
              <a:rPr lang="en-US" altLang="zh-CN" sz="2800">
                <a:latin typeface="Times New Roman" panose="02020603050405020304" charset="0"/>
                <a:ea typeface="宋体" panose="02010600030101010101" pitchFamily="2" charset="-122"/>
                <a:sym typeface="+mn-ea"/>
              </a:rPr>
              <a:t>2</a:t>
            </a:r>
            <a:r>
              <a:rPr lang="en-US" altLang="zh-CN" sz="2800" i="1">
                <a:latin typeface="Times New Roman" panose="02020603050405020304" charset="0"/>
                <a:ea typeface="宋体" panose="02010600030101010101" pitchFamily="2" charset="-122"/>
              </a:rPr>
              <a:t>D</a:t>
            </a:r>
            <a:r>
              <a:rPr lang="en-US" altLang="zh-CN" sz="2800">
                <a:latin typeface="Times New Roman" panose="02020603050405020304" charset="0"/>
                <a:ea typeface="宋体" panose="02010600030101010101" pitchFamily="2" charset="-122"/>
              </a:rPr>
              <a:t>)</a:t>
            </a:r>
            <a:r>
              <a:rPr lang="en-US" altLang="zh-CN" sz="2800" baseline="30000">
                <a:latin typeface="Times New Roman" panose="02020603050405020304" charset="0"/>
                <a:ea typeface="宋体" panose="02010600030101010101" pitchFamily="2" charset="-122"/>
              </a:rPr>
              <a:t>2</a:t>
            </a:r>
            <a:r>
              <a:rPr lang="en-US" altLang="zh-CN" sz="2800">
                <a:latin typeface="Times New Roman" panose="02020603050405020304" charset="0"/>
                <a:ea typeface="宋体" panose="02010600030101010101" pitchFamily="2" charset="-122"/>
              </a:rPr>
              <a:t>=(1-4</a:t>
            </a:r>
            <a:r>
              <a:rPr lang="en-US" altLang="zh-CN" sz="2800" i="1">
                <a:latin typeface="Times New Roman" panose="02020603050405020304" charset="0"/>
                <a:ea typeface="宋体" panose="02010600030101010101" pitchFamily="2" charset="-122"/>
                <a:cs typeface="Arial" panose="020B0604020202020204" pitchFamily="34" charset="0"/>
                <a:sym typeface="+mn-ea"/>
              </a:rPr>
              <a:t>α</a:t>
            </a:r>
            <a:r>
              <a:rPr lang="en-US" altLang="zh-CN" sz="2800">
                <a:latin typeface="Times New Roman" panose="02020603050405020304" charset="0"/>
                <a:ea typeface="宋体" panose="02010600030101010101" pitchFamily="2" charset="-122"/>
              </a:rPr>
              <a:t>)</a:t>
            </a:r>
            <a:r>
              <a:rPr lang="en-US" altLang="zh-CN" sz="2800" i="1">
                <a:latin typeface="Times New Roman" panose="02020603050405020304" charset="0"/>
                <a:ea typeface="宋体" panose="02010600030101010101" pitchFamily="2" charset="-122"/>
                <a:sym typeface="+mn-ea"/>
              </a:rPr>
              <a:t>D</a:t>
            </a:r>
            <a:r>
              <a:rPr lang="en-US" altLang="zh-CN" sz="2800" baseline="30000">
                <a:latin typeface="Times New Roman" panose="02020603050405020304" charset="0"/>
                <a:ea typeface="宋体" panose="02010600030101010101" pitchFamily="2" charset="-122"/>
                <a:sym typeface="+mn-ea"/>
              </a:rPr>
              <a:t>2</a:t>
            </a:r>
            <a:r>
              <a:rPr lang="en-US" altLang="zh-CN" sz="2800">
                <a:latin typeface="Times New Roman" panose="02020603050405020304" charset="0"/>
                <a:ea typeface="宋体" panose="02010600030101010101" pitchFamily="2" charset="-122"/>
                <a:sym typeface="+mn-ea"/>
              </a:rPr>
              <a:t>≈</a:t>
            </a:r>
            <a:r>
              <a:rPr lang="en-US" altLang="zh-CN" sz="2800" i="1">
                <a:latin typeface="Times New Roman" panose="02020603050405020304" charset="0"/>
                <a:ea typeface="宋体" panose="02010600030101010101" pitchFamily="2" charset="-122"/>
                <a:sym typeface="+mn-ea"/>
              </a:rPr>
              <a:t>D</a:t>
            </a:r>
            <a:r>
              <a:rPr lang="en-US" altLang="zh-CN" sz="2800" baseline="30000">
                <a:latin typeface="Times New Roman" panose="02020603050405020304" charset="0"/>
                <a:ea typeface="宋体" panose="02010600030101010101" pitchFamily="2" charset="-122"/>
                <a:sym typeface="+mn-ea"/>
              </a:rPr>
              <a:t>2</a:t>
            </a:r>
            <a:r>
              <a:rPr lang="zh-CN" altLang="en-US" sz="2800">
                <a:latin typeface="Times New Roman" panose="02020603050405020304" charset="0"/>
                <a:ea typeface="宋体" panose="02010600030101010101" pitchFamily="2" charset="-122"/>
                <a:sym typeface="+mn-ea"/>
              </a:rPr>
              <a:t>，</a:t>
            </a:r>
            <a:r>
              <a:rPr lang="zh-CN" altLang="en-US" sz="2800">
                <a:latin typeface="Times New Roman" panose="02020603050405020304" charset="0"/>
                <a:ea typeface="宋体" panose="02010600030101010101" pitchFamily="2" charset="-122"/>
              </a:rPr>
              <a:t>因为 </a:t>
            </a:r>
            <a:r>
              <a:rPr lang="en-US" altLang="zh-CN" sz="2800">
                <a:latin typeface="Times New Roman" panose="02020603050405020304" charset="0"/>
                <a:ea typeface="宋体" panose="02010600030101010101" pitchFamily="2" charset="-122"/>
                <a:sym typeface="+mn-ea"/>
              </a:rPr>
              <a:t>4</a:t>
            </a:r>
            <a:r>
              <a:rPr lang="en-US" altLang="zh-CN" sz="2800" i="1">
                <a:latin typeface="Times New Roman" panose="02020603050405020304" charset="0"/>
                <a:ea typeface="宋体" panose="02010600030101010101" pitchFamily="2" charset="-122"/>
                <a:cs typeface="Arial" panose="020B0604020202020204" pitchFamily="34" charset="0"/>
                <a:sym typeface="+mn-ea"/>
              </a:rPr>
              <a:t>α</a:t>
            </a:r>
            <a:r>
              <a:rPr lang="zh-CN" altLang="en-US" sz="2800">
                <a:latin typeface="Times New Roman" panose="02020603050405020304" charset="0"/>
                <a:ea typeface="宋体" panose="02010600030101010101" pitchFamily="2" charset="-122"/>
              </a:rPr>
              <a:t>是一个很小的数，此时的 </a:t>
            </a:r>
            <a:r>
              <a:rPr lang="zh-CN" altLang="en-US" sz="2800" i="1">
                <a:latin typeface="Times New Roman" panose="02020603050405020304" charset="0"/>
                <a:ea typeface="宋体" panose="02010600030101010101" pitchFamily="2" charset="-122"/>
                <a:cs typeface="Times New Roman" panose="02020603050405020304" charset="0"/>
                <a:sym typeface="+mn-ea"/>
              </a:rPr>
              <a:t>θ</a:t>
            </a:r>
            <a:r>
              <a:rPr lang="zh-CN" altLang="en-US" sz="2800">
                <a:latin typeface="Times New Roman" panose="02020603050405020304" charset="0"/>
                <a:ea typeface="宋体" panose="02010600030101010101" pitchFamily="2" charset="-122"/>
              </a:rPr>
              <a:t>也是一个很大的数，可以用来判断角点；</a:t>
            </a:r>
            <a:endParaRPr lang="en-US" altLang="zh-CN" sz="2800">
              <a:latin typeface="Times New Roman" panose="02020603050405020304" charset="0"/>
              <a:ea typeface="宋体" panose="02010600030101010101" pitchFamily="2" charset="-122"/>
            </a:endParaRPr>
          </a:p>
          <a:p>
            <a:pPr marL="0" indent="0">
              <a:lnSpc>
                <a:spcPct val="130000"/>
              </a:lnSpc>
              <a:buFont typeface="Arial" panose="020B0604020202020204" pitchFamily="34" charset="0"/>
              <a:buChar char="•"/>
            </a:pPr>
            <a:r>
              <a:rPr lang="zh-CN" altLang="en-US" sz="2800">
                <a:latin typeface="Times New Roman" panose="02020603050405020304" charset="0"/>
                <a:ea typeface="宋体" panose="02010600030101010101" pitchFamily="2" charset="-122"/>
                <a:sym typeface="+mn-ea"/>
              </a:rPr>
              <a:t>假设 </a:t>
            </a:r>
            <a:r>
              <a:rPr lang="zh-CN" altLang="en-US" sz="2800" i="1">
                <a:latin typeface="Times New Roman" panose="02020603050405020304" charset="0"/>
                <a:ea typeface="宋体" panose="02010600030101010101" pitchFamily="2" charset="-122"/>
                <a:cs typeface="Times New Roman" panose="02020603050405020304" charset="0"/>
                <a:sym typeface="+mn-ea"/>
              </a:rPr>
              <a:t>λ</a:t>
            </a:r>
            <a:r>
              <a:rPr lang="en-US" altLang="zh-CN" sz="2800" baseline="-25000">
                <a:latin typeface="Times New Roman" panose="02020603050405020304" charset="0"/>
                <a:ea typeface="宋体" panose="02010600030101010101" pitchFamily="2" charset="-122"/>
                <a:cs typeface="Times New Roman" panose="02020603050405020304" charset="0"/>
                <a:sym typeface="+mn-ea"/>
              </a:rPr>
              <a:t>1</a:t>
            </a:r>
            <a:r>
              <a:rPr lang="zh-CN" altLang="en-US" sz="2800">
                <a:latin typeface="Times New Roman" panose="02020603050405020304" charset="0"/>
                <a:ea typeface="宋体" panose="02010600030101010101" pitchFamily="2" charset="-122"/>
                <a:sym typeface="+mn-ea"/>
              </a:rPr>
              <a:t>和</a:t>
            </a:r>
            <a:r>
              <a:rPr lang="zh-CN" altLang="en-US" sz="2800" i="1">
                <a:latin typeface="Times New Roman" panose="02020603050405020304" charset="0"/>
                <a:ea typeface="宋体" panose="02010600030101010101" pitchFamily="2" charset="-122"/>
                <a:cs typeface="Times New Roman" panose="02020603050405020304" charset="0"/>
                <a:sym typeface="+mn-ea"/>
              </a:rPr>
              <a:t>λ</a:t>
            </a:r>
            <a:r>
              <a:rPr lang="en-US" altLang="zh-CN" sz="2800" baseline="-25000">
                <a:latin typeface="Times New Roman" panose="02020603050405020304" charset="0"/>
                <a:ea typeface="宋体" panose="02010600030101010101" pitchFamily="2" charset="-122"/>
                <a:sym typeface="+mn-ea"/>
              </a:rPr>
              <a:t>2</a:t>
            </a:r>
            <a:r>
              <a:rPr lang="zh-CN" altLang="en-US" sz="2800">
                <a:latin typeface="Times New Roman" panose="02020603050405020304" charset="0"/>
                <a:ea typeface="宋体" panose="02010600030101010101" pitchFamily="2" charset="-122"/>
                <a:sym typeface="+mn-ea"/>
              </a:rPr>
              <a:t>是同一个小量级的数，设为</a:t>
            </a:r>
            <a:r>
              <a:rPr lang="en-US" altLang="zh-CN" sz="2800" i="1">
                <a:latin typeface="Times New Roman" panose="02020603050405020304" charset="0"/>
                <a:ea typeface="宋体" panose="02010600030101010101" pitchFamily="2" charset="-122"/>
                <a:sym typeface="+mn-ea"/>
              </a:rPr>
              <a:t>S</a:t>
            </a:r>
            <a:r>
              <a:rPr lang="zh-CN" altLang="en-US" sz="2800">
                <a:latin typeface="Times New Roman" panose="02020603050405020304" charset="0"/>
                <a:ea typeface="宋体" panose="02010600030101010101" pitchFamily="2" charset="-122"/>
                <a:sym typeface="+mn-ea"/>
              </a:rPr>
              <a:t>，则</a:t>
            </a:r>
          </a:p>
          <a:p>
            <a:pPr marL="0" indent="0">
              <a:lnSpc>
                <a:spcPct val="130000"/>
              </a:lnSpc>
              <a:buFont typeface="Arial" panose="020B0604020202020204" pitchFamily="34" charset="0"/>
              <a:buNone/>
            </a:pPr>
            <a:r>
              <a:rPr lang="zh-CN" altLang="en-US" sz="2800">
                <a:latin typeface="Times New Roman" panose="02020603050405020304" charset="0"/>
                <a:ea typeface="宋体" panose="02010600030101010101" pitchFamily="2" charset="-122"/>
                <a:sym typeface="+mn-ea"/>
              </a:rPr>
              <a:t>变为</a:t>
            </a:r>
            <a:r>
              <a:rPr lang="en-US" altLang="zh-CN" sz="2800">
                <a:latin typeface="Times New Roman" panose="02020603050405020304" charset="0"/>
                <a:ea typeface="宋体" panose="02010600030101010101" pitchFamily="2" charset="-122"/>
                <a:sym typeface="+mn-ea"/>
              </a:rPr>
              <a:t>(1-4</a:t>
            </a:r>
            <a:r>
              <a:rPr lang="en-US" altLang="zh-CN" sz="2800" i="1">
                <a:latin typeface="Times New Roman" panose="02020603050405020304" charset="0"/>
                <a:ea typeface="宋体" panose="02010600030101010101" pitchFamily="2" charset="-122"/>
                <a:cs typeface="Arial" panose="020B0604020202020204" pitchFamily="34" charset="0"/>
                <a:sym typeface="+mn-ea"/>
              </a:rPr>
              <a:t>α</a:t>
            </a:r>
            <a:r>
              <a:rPr lang="en-US" altLang="zh-CN" sz="2800">
                <a:latin typeface="Times New Roman" panose="02020603050405020304" charset="0"/>
                <a:ea typeface="宋体" panose="02010600030101010101" pitchFamily="2" charset="-122"/>
                <a:sym typeface="+mn-ea"/>
              </a:rPr>
              <a:t>)</a:t>
            </a:r>
            <a:r>
              <a:rPr lang="en-US" altLang="zh-CN" sz="2800" i="1">
                <a:latin typeface="Times New Roman" panose="02020603050405020304" charset="0"/>
                <a:ea typeface="宋体" panose="02010600030101010101" pitchFamily="2" charset="-122"/>
                <a:sym typeface="+mn-ea"/>
              </a:rPr>
              <a:t>S</a:t>
            </a:r>
            <a:r>
              <a:rPr lang="en-US" altLang="zh-CN" sz="2800" baseline="30000">
                <a:latin typeface="Times New Roman" panose="02020603050405020304" charset="0"/>
                <a:ea typeface="宋体" panose="02010600030101010101" pitchFamily="2" charset="-122"/>
                <a:sym typeface="+mn-ea"/>
              </a:rPr>
              <a:t>2 </a:t>
            </a:r>
            <a:r>
              <a:rPr lang="en-US" altLang="zh-CN" sz="2800">
                <a:latin typeface="Times New Roman" panose="02020603050405020304" charset="0"/>
                <a:ea typeface="宋体" panose="02010600030101010101" pitchFamily="2" charset="-122"/>
                <a:sym typeface="+mn-ea"/>
              </a:rPr>
              <a:t>≈0</a:t>
            </a:r>
            <a:r>
              <a:rPr lang="zh-CN" altLang="en-US" sz="2800">
                <a:latin typeface="Times New Roman" panose="02020603050405020304" charset="0"/>
                <a:ea typeface="宋体" panose="02010600030101010101" pitchFamily="2" charset="-122"/>
                <a:sym typeface="+mn-ea"/>
              </a:rPr>
              <a:t>，可以用来判断平坦区域；</a:t>
            </a:r>
          </a:p>
          <a:p>
            <a:pPr marL="0" indent="0">
              <a:lnSpc>
                <a:spcPct val="130000"/>
              </a:lnSpc>
              <a:buFont typeface="Arial" panose="020B0604020202020204" pitchFamily="34" charset="0"/>
              <a:buChar char="•"/>
            </a:pPr>
            <a:r>
              <a:rPr lang="zh-CN" altLang="en-US" sz="2800">
                <a:latin typeface="Times New Roman" panose="02020603050405020304" charset="0"/>
                <a:ea typeface="宋体" panose="02010600030101010101" pitchFamily="2" charset="-122"/>
                <a:sym typeface="+mn-ea"/>
              </a:rPr>
              <a:t>假设 </a:t>
            </a:r>
            <a:r>
              <a:rPr lang="zh-CN" altLang="en-US" sz="2800" i="1">
                <a:latin typeface="Times New Roman" panose="02020603050405020304" charset="0"/>
                <a:ea typeface="宋体" panose="02010600030101010101" pitchFamily="2" charset="-122"/>
                <a:cs typeface="Times New Roman" panose="02020603050405020304" charset="0"/>
                <a:sym typeface="+mn-ea"/>
              </a:rPr>
              <a:t>λ</a:t>
            </a:r>
            <a:r>
              <a:rPr lang="en-US" altLang="zh-CN" sz="2800" baseline="-25000">
                <a:latin typeface="Times New Roman" panose="02020603050405020304" charset="0"/>
                <a:ea typeface="宋体" panose="02010600030101010101" pitchFamily="2" charset="-122"/>
                <a:cs typeface="Times New Roman" panose="02020603050405020304" charset="0"/>
                <a:sym typeface="+mn-ea"/>
              </a:rPr>
              <a:t>1</a:t>
            </a:r>
            <a:r>
              <a:rPr lang="zh-CN" altLang="en-US" sz="2800">
                <a:latin typeface="Times New Roman" panose="02020603050405020304" charset="0"/>
                <a:ea typeface="宋体" panose="02010600030101010101" pitchFamily="2" charset="-122"/>
                <a:sym typeface="+mn-ea"/>
              </a:rPr>
              <a:t>和</a:t>
            </a:r>
            <a:r>
              <a:rPr lang="zh-CN" altLang="en-US" sz="2800" i="1">
                <a:latin typeface="Times New Roman" panose="02020603050405020304" charset="0"/>
                <a:ea typeface="宋体" panose="02010600030101010101" pitchFamily="2" charset="-122"/>
                <a:cs typeface="Times New Roman" panose="02020603050405020304" charset="0"/>
                <a:sym typeface="+mn-ea"/>
              </a:rPr>
              <a:t>λ</a:t>
            </a:r>
            <a:r>
              <a:rPr lang="en-US" altLang="zh-CN" sz="2800" baseline="-25000">
                <a:latin typeface="Times New Roman" panose="02020603050405020304" charset="0"/>
                <a:ea typeface="宋体" panose="02010600030101010101" pitchFamily="2" charset="-122"/>
                <a:sym typeface="+mn-ea"/>
              </a:rPr>
              <a:t>2</a:t>
            </a:r>
            <a:r>
              <a:rPr lang="zh-CN" altLang="en-US" sz="2800">
                <a:latin typeface="Times New Roman" panose="02020603050405020304" charset="0"/>
                <a:ea typeface="宋体" panose="02010600030101010101" pitchFamily="2" charset="-122"/>
                <a:sym typeface="+mn-ea"/>
              </a:rPr>
              <a:t>是一大一小，</a:t>
            </a:r>
            <a:r>
              <a:rPr lang="zh-CN" altLang="en-US" sz="2800" i="1">
                <a:latin typeface="Times New Roman" panose="02020603050405020304" charset="0"/>
                <a:ea typeface="宋体" panose="02010600030101010101" pitchFamily="2" charset="-122"/>
                <a:cs typeface="Times New Roman" panose="02020603050405020304" charset="0"/>
                <a:sym typeface="+mn-ea"/>
              </a:rPr>
              <a:t>λ</a:t>
            </a:r>
            <a:r>
              <a:rPr lang="en-US" altLang="zh-CN" sz="2800" baseline="-25000">
                <a:latin typeface="Times New Roman" panose="02020603050405020304" charset="0"/>
                <a:ea typeface="宋体" panose="02010600030101010101" pitchFamily="2" charset="-122"/>
                <a:cs typeface="Times New Roman" panose="02020603050405020304" charset="0"/>
                <a:sym typeface="+mn-ea"/>
              </a:rPr>
              <a:t>1</a:t>
            </a:r>
            <a:r>
              <a:rPr lang="en-US" altLang="zh-CN" sz="2800">
                <a:latin typeface="Times New Roman" panose="02020603050405020304" charset="0"/>
                <a:ea typeface="宋体" panose="02010600030101010101" pitchFamily="2" charset="-122"/>
                <a:sym typeface="+mn-ea"/>
              </a:rPr>
              <a:t>=</a:t>
            </a:r>
            <a:r>
              <a:rPr lang="en-US" altLang="zh-CN" sz="2800" i="1">
                <a:latin typeface="Times New Roman" panose="02020603050405020304" charset="0"/>
                <a:ea typeface="宋体" panose="02010600030101010101" pitchFamily="2" charset="-122"/>
                <a:sym typeface="+mn-ea"/>
              </a:rPr>
              <a:t>k</a:t>
            </a:r>
            <a:r>
              <a:rPr lang="zh-CN" altLang="en-US" sz="2800" i="1">
                <a:latin typeface="Times New Roman" panose="02020603050405020304" charset="0"/>
                <a:ea typeface="宋体" panose="02010600030101010101" pitchFamily="2" charset="-122"/>
                <a:cs typeface="Times New Roman" panose="02020603050405020304" charset="0"/>
                <a:sym typeface="+mn-ea"/>
              </a:rPr>
              <a:t>λ</a:t>
            </a:r>
            <a:r>
              <a:rPr lang="en-US" altLang="zh-CN" sz="2800" baseline="-25000">
                <a:latin typeface="Times New Roman" panose="02020603050405020304" charset="0"/>
                <a:ea typeface="宋体" panose="02010600030101010101" pitchFamily="2" charset="-122"/>
                <a:sym typeface="+mn-ea"/>
              </a:rPr>
              <a:t>2</a:t>
            </a:r>
            <a:r>
              <a:rPr lang="en-US" altLang="zh-CN" sz="2800">
                <a:latin typeface="Times New Roman" panose="02020603050405020304" charset="0"/>
                <a:ea typeface="宋体" panose="02010600030101010101" pitchFamily="2" charset="-122"/>
                <a:sym typeface="+mn-ea"/>
              </a:rPr>
              <a:t>(</a:t>
            </a:r>
            <a:r>
              <a:rPr lang="en-US" altLang="zh-CN" sz="2800" i="1">
                <a:latin typeface="Times New Roman" panose="02020603050405020304" charset="0"/>
                <a:ea typeface="宋体" panose="02010600030101010101" pitchFamily="2" charset="-122"/>
                <a:sym typeface="+mn-ea"/>
              </a:rPr>
              <a:t>k</a:t>
            </a:r>
            <a:r>
              <a:rPr lang="en-US" altLang="zh-CN" sz="2800" i="1">
                <a:latin typeface="Times New Roman" panose="02020603050405020304" charset="0"/>
                <a:ea typeface="宋体" panose="02010600030101010101" pitchFamily="2" charset="-122"/>
                <a:cs typeface="Arial" panose="020B0604020202020204" pitchFamily="34" charset="0"/>
                <a:sym typeface="+mn-ea"/>
              </a:rPr>
              <a:t>→</a:t>
            </a:r>
            <a:r>
              <a:rPr lang="en-US" altLang="zh-CN" sz="2800">
                <a:latin typeface="Times New Roman" panose="02020603050405020304" charset="0"/>
                <a:ea typeface="宋体" panose="02010600030101010101" pitchFamily="2" charset="-122"/>
                <a:cs typeface="Arial" panose="020B0604020202020204" pitchFamily="34" charset="0"/>
                <a:sym typeface="+mn-ea"/>
              </a:rPr>
              <a:t>0</a:t>
            </a:r>
            <a:r>
              <a:rPr lang="en-US" altLang="zh-CN" sz="2800">
                <a:latin typeface="Times New Roman" panose="02020603050405020304" charset="0"/>
                <a:ea typeface="宋体" panose="02010600030101010101" pitchFamily="2" charset="-122"/>
                <a:sym typeface="+mn-ea"/>
              </a:rPr>
              <a:t>)</a:t>
            </a:r>
            <a:r>
              <a:rPr lang="zh-CN" altLang="en-US" sz="2800">
                <a:latin typeface="Times New Roman" panose="02020603050405020304" charset="0"/>
                <a:ea typeface="宋体" panose="02010600030101010101" pitchFamily="2" charset="-122"/>
                <a:sym typeface="+mn-ea"/>
              </a:rPr>
              <a:t>，则                             </a:t>
            </a:r>
          </a:p>
          <a:p>
            <a:pPr marL="0" indent="0">
              <a:lnSpc>
                <a:spcPct val="130000"/>
              </a:lnSpc>
              <a:buFont typeface="Arial" panose="020B0604020202020204" pitchFamily="34" charset="0"/>
              <a:buNone/>
            </a:pPr>
            <a:r>
              <a:rPr lang="zh-CN" altLang="en-US" sz="2800">
                <a:latin typeface="Times New Roman" panose="02020603050405020304" charset="0"/>
                <a:ea typeface="宋体" panose="02010600030101010101" pitchFamily="2" charset="-122"/>
                <a:sym typeface="+mn-ea"/>
              </a:rPr>
              <a:t>变为</a:t>
            </a:r>
            <a:r>
              <a:rPr lang="en-US" altLang="zh-CN" sz="2800">
                <a:latin typeface="Times New Roman" panose="02020603050405020304" charset="0"/>
                <a:ea typeface="宋体" panose="02010600030101010101" pitchFamily="2" charset="-122"/>
                <a:sym typeface="+mn-ea"/>
              </a:rPr>
              <a:t>(</a:t>
            </a:r>
            <a:r>
              <a:rPr lang="en-US" altLang="zh-CN" sz="2800" i="1">
                <a:latin typeface="Times New Roman" panose="02020603050405020304" charset="0"/>
                <a:ea typeface="宋体" panose="02010600030101010101" pitchFamily="2" charset="-122"/>
                <a:sym typeface="+mn-ea"/>
              </a:rPr>
              <a:t>k-</a:t>
            </a:r>
            <a:r>
              <a:rPr lang="en-US" altLang="zh-CN" sz="2800" i="1">
                <a:latin typeface="Times New Roman" panose="02020603050405020304" charset="0"/>
                <a:ea typeface="宋体" panose="02010600030101010101" pitchFamily="2" charset="-122"/>
                <a:cs typeface="Arial" panose="020B0604020202020204" pitchFamily="34" charset="0"/>
                <a:sym typeface="+mn-ea"/>
              </a:rPr>
              <a:t>α</a:t>
            </a:r>
            <a:r>
              <a:rPr lang="en-US" altLang="zh-CN" sz="2800">
                <a:latin typeface="Times New Roman" panose="02020603050405020304" charset="0"/>
                <a:ea typeface="宋体" panose="02010600030101010101" pitchFamily="2" charset="-122"/>
                <a:sym typeface="+mn-ea"/>
              </a:rPr>
              <a:t>)</a:t>
            </a:r>
            <a:r>
              <a:rPr lang="zh-CN" altLang="en-US" sz="2800" i="1">
                <a:latin typeface="Times New Roman" panose="02020603050405020304" charset="0"/>
                <a:ea typeface="宋体" panose="02010600030101010101" pitchFamily="2" charset="-122"/>
                <a:cs typeface="Times New Roman" panose="02020603050405020304" charset="0"/>
                <a:sym typeface="+mn-ea"/>
              </a:rPr>
              <a:t>λ</a:t>
            </a:r>
            <a:r>
              <a:rPr lang="en-US" altLang="zh-CN" sz="2800" baseline="-25000">
                <a:latin typeface="Times New Roman" panose="02020603050405020304" charset="0"/>
                <a:ea typeface="宋体" panose="02010600030101010101" pitchFamily="2" charset="-122"/>
                <a:sym typeface="+mn-ea"/>
              </a:rPr>
              <a:t>2</a:t>
            </a:r>
            <a:r>
              <a:rPr lang="en-US" altLang="zh-CN" sz="2800" baseline="30000">
                <a:latin typeface="Times New Roman" panose="02020603050405020304" charset="0"/>
                <a:ea typeface="宋体" panose="02010600030101010101" pitchFamily="2" charset="-122"/>
                <a:sym typeface="+mn-ea"/>
              </a:rPr>
              <a:t>2</a:t>
            </a:r>
            <a:r>
              <a:rPr lang="zh-CN" altLang="en-US" sz="2800">
                <a:latin typeface="Times New Roman" panose="02020603050405020304" charset="0"/>
                <a:ea typeface="宋体" panose="02010600030101010101" pitchFamily="2" charset="-122"/>
                <a:sym typeface="+mn-ea"/>
              </a:rPr>
              <a:t>，由于</a:t>
            </a:r>
            <a:r>
              <a:rPr lang="en-US" altLang="zh-CN" sz="2800">
                <a:latin typeface="Times New Roman" panose="02020603050405020304" charset="0"/>
                <a:ea typeface="宋体" panose="02010600030101010101" pitchFamily="2" charset="-122"/>
                <a:sym typeface="+mn-ea"/>
              </a:rPr>
              <a:t>(</a:t>
            </a:r>
            <a:r>
              <a:rPr lang="en-US" altLang="zh-CN" sz="2800" i="1">
                <a:latin typeface="Times New Roman" panose="02020603050405020304" charset="0"/>
                <a:ea typeface="宋体" panose="02010600030101010101" pitchFamily="2" charset="-122"/>
                <a:sym typeface="+mn-ea"/>
              </a:rPr>
              <a:t>k-</a:t>
            </a:r>
            <a:r>
              <a:rPr lang="en-US" altLang="zh-CN" sz="2800" i="1">
                <a:latin typeface="Times New Roman" panose="02020603050405020304" charset="0"/>
                <a:ea typeface="宋体" panose="02010600030101010101" pitchFamily="2" charset="-122"/>
                <a:cs typeface="Arial" panose="020B0604020202020204" pitchFamily="34" charset="0"/>
                <a:sym typeface="+mn-ea"/>
              </a:rPr>
              <a:t>α</a:t>
            </a:r>
            <a:r>
              <a:rPr lang="en-US" altLang="zh-CN" sz="2800">
                <a:latin typeface="Times New Roman" panose="02020603050405020304" charset="0"/>
                <a:ea typeface="宋体" panose="02010600030101010101" pitchFamily="2" charset="-122"/>
                <a:sym typeface="+mn-ea"/>
              </a:rPr>
              <a:t>)</a:t>
            </a:r>
            <a:r>
              <a:rPr lang="zh-CN" altLang="en-US" sz="2800">
                <a:latin typeface="Times New Roman" panose="02020603050405020304" charset="0"/>
                <a:ea typeface="宋体" panose="02010600030101010101" pitchFamily="2" charset="-122"/>
                <a:sym typeface="+mn-ea"/>
              </a:rPr>
              <a:t>极小</a:t>
            </a:r>
            <a:r>
              <a:rPr lang="en-US" altLang="zh-CN" sz="2800">
                <a:latin typeface="Times New Roman" panose="02020603050405020304" charset="0"/>
                <a:ea typeface="宋体" panose="02010600030101010101" pitchFamily="2" charset="-122"/>
                <a:sym typeface="+mn-ea"/>
              </a:rPr>
              <a:t>(</a:t>
            </a:r>
            <a:r>
              <a:rPr lang="en-US" altLang="zh-CN" sz="2800" i="1">
                <a:latin typeface="Times New Roman" panose="02020603050405020304" charset="0"/>
                <a:ea typeface="宋体" panose="02010600030101010101" pitchFamily="2" charset="-122"/>
                <a:sym typeface="+mn-ea"/>
              </a:rPr>
              <a:t>k&lt;</a:t>
            </a:r>
            <a:r>
              <a:rPr lang="en-US" altLang="zh-CN" sz="2800" i="1">
                <a:latin typeface="Times New Roman" panose="02020603050405020304" charset="0"/>
                <a:ea typeface="宋体" panose="02010600030101010101" pitchFamily="2" charset="-122"/>
                <a:cs typeface="Arial" panose="020B0604020202020204" pitchFamily="34" charset="0"/>
                <a:sym typeface="+mn-ea"/>
              </a:rPr>
              <a:t>α</a:t>
            </a:r>
            <a:r>
              <a:rPr lang="en-US" altLang="zh-CN" sz="2800">
                <a:latin typeface="Times New Roman" panose="02020603050405020304" charset="0"/>
                <a:ea typeface="宋体" panose="02010600030101010101" pitchFamily="2" charset="-122"/>
                <a:sym typeface="+mn-ea"/>
              </a:rPr>
              <a:t>)</a:t>
            </a:r>
            <a:r>
              <a:rPr lang="zh-CN" altLang="en-US" sz="2800">
                <a:latin typeface="Times New Roman" panose="02020603050405020304" charset="0"/>
                <a:ea typeface="宋体" panose="02010600030101010101" pitchFamily="2" charset="-122"/>
                <a:sym typeface="+mn-ea"/>
              </a:rPr>
              <a:t>，是一个负值，可以用来判断边缘。</a:t>
            </a:r>
          </a:p>
        </p:txBody>
      </p:sp>
      <p:graphicFrame>
        <p:nvGraphicFramePr>
          <p:cNvPr id="5" name="对象 4">
            <a:hlinkClick r:id="" action="ppaction://ole?verb=0"/>
          </p:cNvPr>
          <p:cNvGraphicFramePr>
            <a:graphicFrameLocks noChangeAspect="1"/>
          </p:cNvGraphicFramePr>
          <p:nvPr>
            <p:extLst>
              <p:ext uri="{D42A27DB-BD31-4B8C-83A1-F6EECF244321}">
                <p14:modId xmlns:p14="http://schemas.microsoft.com/office/powerpoint/2010/main" val="2532026642"/>
              </p:ext>
            </p:extLst>
          </p:nvPr>
        </p:nvGraphicFramePr>
        <p:xfrm>
          <a:off x="8154035" y="2414905"/>
          <a:ext cx="2527300" cy="523240"/>
        </p:xfrm>
        <a:graphic>
          <a:graphicData uri="http://schemas.openxmlformats.org/presentationml/2006/ole">
            <mc:AlternateContent xmlns:mc="http://schemas.openxmlformats.org/markup-compatibility/2006">
              <mc:Choice xmlns:v="urn:schemas-microsoft-com:vml" Requires="v">
                <p:oleObj spid="_x0000_s17573" r:id="rId5" imgW="1104900" imgH="228600" progId="Equation.KSEE3">
                  <p:embed/>
                </p:oleObj>
              </mc:Choice>
              <mc:Fallback>
                <p:oleObj r:id="rId5" imgW="1104900" imgH="228600" progId="Equation.KSEE3">
                  <p:embed/>
                  <p:pic>
                    <p:nvPicPr>
                      <p:cNvPr id="0" name="图片 4096"/>
                      <p:cNvPicPr/>
                      <p:nvPr/>
                    </p:nvPicPr>
                    <p:blipFill>
                      <a:blip r:embed="rId6"/>
                      <a:stretch>
                        <a:fillRect/>
                      </a:stretch>
                    </p:blipFill>
                    <p:spPr>
                      <a:xfrm>
                        <a:off x="8154035" y="2414905"/>
                        <a:ext cx="2527300" cy="52324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8027035" y="4086225"/>
          <a:ext cx="2576830" cy="533400"/>
        </p:xfrm>
        <a:graphic>
          <a:graphicData uri="http://schemas.openxmlformats.org/presentationml/2006/ole">
            <mc:AlternateContent xmlns:mc="http://schemas.openxmlformats.org/markup-compatibility/2006">
              <mc:Choice xmlns:v="urn:schemas-microsoft-com:vml" Requires="v">
                <p:oleObj spid="_x0000_s17574" r:id="rId7" imgW="1104900" imgH="228600" progId="Equation.KSEE3">
                  <p:embed/>
                </p:oleObj>
              </mc:Choice>
              <mc:Fallback>
                <p:oleObj r:id="rId7" imgW="1104900" imgH="228600" progId="Equation.KSEE3">
                  <p:embed/>
                  <p:pic>
                    <p:nvPicPr>
                      <p:cNvPr id="0" name="图片 4096"/>
                      <p:cNvPicPr/>
                      <p:nvPr/>
                    </p:nvPicPr>
                    <p:blipFill>
                      <a:blip r:embed="rId6"/>
                      <a:stretch>
                        <a:fillRect/>
                      </a:stretch>
                    </p:blipFill>
                    <p:spPr>
                      <a:xfrm>
                        <a:off x="8027035" y="4086225"/>
                        <a:ext cx="2576830" cy="53340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888865" y="3673475"/>
          <a:ext cx="915670" cy="215900"/>
        </p:xfrm>
        <a:graphic>
          <a:graphicData uri="http://schemas.openxmlformats.org/presentationml/2006/ole">
            <mc:AlternateContent xmlns:mc="http://schemas.openxmlformats.org/markup-compatibility/2006">
              <mc:Choice xmlns:v="urn:schemas-microsoft-com:vml" Requires="v">
                <p:oleObj spid="_x0000_s17575" r:id="rId8" imgW="915670" imgH="215900" progId="Equation.KSEE3">
                  <p:embed/>
                </p:oleObj>
              </mc:Choice>
              <mc:Fallback>
                <p:oleObj r:id="rId8" imgW="915670" imgH="215900" progId="Equation.KSEE3">
                  <p:embed/>
                  <p:pic>
                    <p:nvPicPr>
                      <p:cNvPr id="0" name="图片 5122"/>
                      <p:cNvPicPr/>
                      <p:nvPr/>
                    </p:nvPicPr>
                    <p:blipFill>
                      <a:blip r:embed="rId9"/>
                      <a:stretch>
                        <a:fillRect/>
                      </a:stretch>
                    </p:blipFill>
                    <p:spPr>
                      <a:xfrm>
                        <a:off x="4888865" y="3673475"/>
                        <a:ext cx="915670" cy="21590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7597140" y="5206365"/>
          <a:ext cx="2576830" cy="533400"/>
        </p:xfrm>
        <a:graphic>
          <a:graphicData uri="http://schemas.openxmlformats.org/presentationml/2006/ole">
            <mc:AlternateContent xmlns:mc="http://schemas.openxmlformats.org/markup-compatibility/2006">
              <mc:Choice xmlns:v="urn:schemas-microsoft-com:vml" Requires="v">
                <p:oleObj spid="_x0000_s17576" r:id="rId10" imgW="1104900" imgH="228600" progId="Equation.KSEE3">
                  <p:embed/>
                </p:oleObj>
              </mc:Choice>
              <mc:Fallback>
                <p:oleObj r:id="rId10" imgW="1104900" imgH="228600" progId="Equation.KSEE3">
                  <p:embed/>
                  <p:pic>
                    <p:nvPicPr>
                      <p:cNvPr id="0" name="图片 4096"/>
                      <p:cNvPicPr/>
                      <p:nvPr/>
                    </p:nvPicPr>
                    <p:blipFill>
                      <a:blip r:embed="rId6"/>
                      <a:stretch>
                        <a:fillRect/>
                      </a:stretch>
                    </p:blipFill>
                    <p:spPr>
                      <a:xfrm>
                        <a:off x="7597140" y="5206365"/>
                        <a:ext cx="2576830" cy="53340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点检测：</a:t>
            </a:r>
          </a:p>
        </p:txBody>
      </p:sp>
      <p:sp>
        <p:nvSpPr>
          <p:cNvPr id="3" name="文本框 2"/>
          <p:cNvSpPr txBox="1"/>
          <p:nvPr/>
        </p:nvSpPr>
        <p:spPr>
          <a:xfrm>
            <a:off x="985520" y="1847850"/>
            <a:ext cx="6353810" cy="518160"/>
          </a:xfrm>
          <a:prstGeom prst="rect">
            <a:avLst/>
          </a:prstGeom>
          <a:noFill/>
        </p:spPr>
        <p:txBody>
          <a:bodyPr wrap="square" rtlCol="0" anchor="t">
            <a:spAutoFit/>
          </a:bodyPr>
          <a:lstStyle/>
          <a:p>
            <a:r>
              <a:rPr lang="en-US" altLang="zh-CN" sz="2800" b="1">
                <a:solidFill>
                  <a:srgbClr val="FF0000"/>
                </a:solidFill>
                <a:latin typeface="Times New Roman" panose="02020603050405020304" charset="0"/>
                <a:ea typeface="宋体" panose="02010600030101010101" pitchFamily="2" charset="-122"/>
                <a:sym typeface="+mn-ea"/>
              </a:rPr>
              <a:t>Harris</a:t>
            </a:r>
            <a:r>
              <a:rPr lang="zh-CN" altLang="en-US" sz="2800" b="1">
                <a:solidFill>
                  <a:srgbClr val="FF0000"/>
                </a:solidFill>
                <a:latin typeface="Times New Roman" panose="02020603050405020304" charset="0"/>
                <a:ea typeface="宋体" panose="02010600030101010101" pitchFamily="2" charset="-122"/>
                <a:sym typeface="+mn-ea"/>
              </a:rPr>
              <a:t>算法思想</a:t>
            </a:r>
            <a:endParaRPr lang="zh-CN" altLang="en-US" sz="2800" b="1" baseline="-25000">
              <a:solidFill>
                <a:srgbClr val="FF0000"/>
              </a:solidFill>
              <a:latin typeface="Times New Roman" panose="02020603050405020304" charset="0"/>
              <a:ea typeface="宋体" panose="02010600030101010101" pitchFamily="2" charset="-122"/>
              <a:sym typeface="+mn-ea"/>
            </a:endParaRPr>
          </a:p>
        </p:txBody>
      </p:sp>
      <p:pic>
        <p:nvPicPr>
          <p:cNvPr id="4" name="图片 3"/>
          <p:cNvPicPr>
            <a:picLocks noChangeAspect="1"/>
          </p:cNvPicPr>
          <p:nvPr/>
        </p:nvPicPr>
        <p:blipFill>
          <a:blip r:embed="rId4"/>
          <a:stretch>
            <a:fillRect/>
          </a:stretch>
        </p:blipFill>
        <p:spPr>
          <a:xfrm>
            <a:off x="4216400" y="1858645"/>
            <a:ext cx="5957570" cy="516636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9218" name="文本框 356356"/>
          <p:cNvSpPr txBox="1"/>
          <p:nvPr/>
        </p:nvSpPr>
        <p:spPr>
          <a:xfrm>
            <a:off x="1056005" y="1838960"/>
            <a:ext cx="9468485" cy="3629025"/>
          </a:xfrm>
          <a:prstGeom prst="rect">
            <a:avLst/>
          </a:prstGeom>
          <a:noFill/>
          <a:ln w="9525">
            <a:noFill/>
          </a:ln>
        </p:spPr>
        <p:txBody>
          <a:bodyPr wrap="square" anchor="t">
            <a:spAutoFit/>
          </a:bodyPr>
          <a:lstStyle/>
          <a:p>
            <a:pPr lvl="0" indent="0" eaLnBrk="0" hangingPunct="0">
              <a:lnSpc>
                <a:spcPct val="135000"/>
              </a:lnSpc>
            </a:pPr>
            <a:r>
              <a:rPr lang="zh-CN" altLang="en-US" sz="2800" b="1" dirty="0">
                <a:solidFill>
                  <a:schemeClr val="tx1"/>
                </a:solidFill>
                <a:latin typeface="Times New Roman" panose="02020603050405020304" charset="0"/>
                <a:ea typeface="宋体" panose="02010600030101010101" pitchFamily="2" charset="-122"/>
              </a:rPr>
              <a:t>    </a:t>
            </a:r>
            <a:r>
              <a:rPr lang="zh-CN" altLang="en-US" sz="3200" b="1" dirty="0">
                <a:solidFill>
                  <a:schemeClr val="tx1"/>
                </a:solidFill>
                <a:latin typeface="Times New Roman" panose="02020603050405020304" charset="0"/>
                <a:ea typeface="宋体" panose="02010600030101010101" pitchFamily="2" charset="-122"/>
              </a:rPr>
              <a:t>图像边缘</a:t>
            </a:r>
            <a:r>
              <a:rPr lang="zh-CN" altLang="en-US" sz="2800" dirty="0">
                <a:solidFill>
                  <a:schemeClr val="tx1"/>
                </a:solidFill>
                <a:latin typeface="Times New Roman" panose="02020603050405020304" charset="0"/>
                <a:ea typeface="宋体" panose="02010600030101010101" pitchFamily="2" charset="-122"/>
              </a:rPr>
              <a:t>具有方向和幅度两个特征。沿边缘走向，像素的灰度值变化比较平缓，而沿垂直于边缘的走向，像素的灰度值则变化比较剧烈。这种剧烈的变化或者呈阶跃状(</a:t>
            </a:r>
            <a:r>
              <a:rPr lang="en-US" altLang="zh-CN" sz="2800">
                <a:solidFill>
                  <a:schemeClr val="tx1"/>
                </a:solidFill>
                <a:latin typeface="Times New Roman" panose="02020603050405020304" charset="0"/>
                <a:ea typeface="宋体" panose="02010600030101010101" pitchFamily="2" charset="-122"/>
              </a:rPr>
              <a:t>step edge</a:t>
            </a:r>
            <a:r>
              <a:rPr lang="zh-CN" altLang="en-US" sz="2800" dirty="0">
                <a:solidFill>
                  <a:schemeClr val="tx1"/>
                </a:solidFill>
                <a:latin typeface="Times New Roman" panose="02020603050405020304" charset="0"/>
                <a:ea typeface="宋体" panose="02010600030101010101" pitchFamily="2" charset="-122"/>
              </a:rPr>
              <a:t>)，或者呈屋顶状(roof edge)，分别称为阶跃状边缘和屋顶状边缘。</a:t>
            </a:r>
          </a:p>
          <a:p>
            <a:pPr lvl="0" indent="0" eaLnBrk="0" hangingPunct="0">
              <a:lnSpc>
                <a:spcPct val="135000"/>
              </a:lnSpc>
            </a:pPr>
            <a:r>
              <a:rPr lang="zh-CN" altLang="en-US" sz="2800" dirty="0">
                <a:solidFill>
                  <a:schemeClr val="tx1"/>
                </a:solidFill>
                <a:latin typeface="Times New Roman" panose="02020603050405020304" charset="0"/>
                <a:ea typeface="宋体" panose="02010600030101010101" pitchFamily="2" charset="-122"/>
              </a:rPr>
              <a:t>    一般常用一阶和二阶导数来描述和检测边缘。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9218" name="文本框 356356"/>
          <p:cNvSpPr txBox="1"/>
          <p:nvPr/>
        </p:nvSpPr>
        <p:spPr>
          <a:xfrm>
            <a:off x="1056005" y="1838960"/>
            <a:ext cx="9468485" cy="667385"/>
          </a:xfrm>
          <a:prstGeom prst="rect">
            <a:avLst/>
          </a:prstGeom>
          <a:noFill/>
          <a:ln w="9525">
            <a:noFill/>
          </a:ln>
        </p:spPr>
        <p:txBody>
          <a:bodyPr wrap="square" anchor="t">
            <a:spAutoFit/>
          </a:bodyPr>
          <a:lstStyle/>
          <a:p>
            <a:pPr lvl="0" indent="0" eaLnBrk="0" hangingPunct="0">
              <a:lnSpc>
                <a:spcPct val="135000"/>
              </a:lnSpc>
            </a:pPr>
            <a:r>
              <a:rPr lang="zh-CN" altLang="en-US" sz="2800" dirty="0">
                <a:solidFill>
                  <a:schemeClr val="tx1"/>
                </a:solidFill>
                <a:latin typeface="宋体" panose="02010600030101010101" pitchFamily="2" charset="-122"/>
                <a:ea typeface="宋体" panose="02010600030101010101" pitchFamily="2" charset="-122"/>
              </a:rPr>
              <a:t>图像边缘特征及</a:t>
            </a:r>
            <a:r>
              <a:rPr lang="zh-CN" altLang="en-US" sz="2800" dirty="0">
                <a:solidFill>
                  <a:schemeClr val="tx1"/>
                </a:solidFill>
                <a:latin typeface="宋体" panose="02010600030101010101" pitchFamily="2" charset="-122"/>
                <a:ea typeface="宋体" panose="02010600030101010101" pitchFamily="2" charset="-122"/>
                <a:sym typeface="+mn-ea"/>
              </a:rPr>
              <a:t>其导数曲线规律</a:t>
            </a:r>
            <a:r>
              <a:rPr lang="zh-CN" altLang="en-US" sz="2800" dirty="0">
                <a:solidFill>
                  <a:schemeClr val="tx1"/>
                </a:solidFill>
                <a:latin typeface="宋体" panose="02010600030101010101" pitchFamily="2" charset="-122"/>
                <a:ea typeface="宋体" panose="02010600030101010101" pitchFamily="2" charset="-122"/>
              </a:rPr>
              <a:t>  </a:t>
            </a:r>
          </a:p>
        </p:txBody>
      </p:sp>
      <p:grpSp>
        <p:nvGrpSpPr>
          <p:cNvPr id="10241" name="组合 201734"/>
          <p:cNvGrpSpPr/>
          <p:nvPr/>
        </p:nvGrpSpPr>
        <p:grpSpPr>
          <a:xfrm>
            <a:off x="1804988" y="2920048"/>
            <a:ext cx="7434262" cy="3203575"/>
            <a:chOff x="1947" y="1485"/>
            <a:chExt cx="7634" cy="3616"/>
          </a:xfrm>
        </p:grpSpPr>
        <p:grpSp>
          <p:nvGrpSpPr>
            <p:cNvPr id="10242" name="组合 201735"/>
            <p:cNvGrpSpPr/>
            <p:nvPr/>
          </p:nvGrpSpPr>
          <p:grpSpPr>
            <a:xfrm>
              <a:off x="3553" y="1485"/>
              <a:ext cx="927" cy="539"/>
              <a:chOff x="2988" y="2451"/>
              <a:chExt cx="939" cy="547"/>
            </a:xfrm>
          </p:grpSpPr>
          <p:sp>
            <p:nvSpPr>
              <p:cNvPr id="10243" name="矩形 201736"/>
              <p:cNvSpPr/>
              <p:nvPr/>
            </p:nvSpPr>
            <p:spPr>
              <a:xfrm>
                <a:off x="2988" y="2451"/>
                <a:ext cx="470" cy="547"/>
              </a:xfrm>
              <a:prstGeom prst="rect">
                <a:avLst/>
              </a:prstGeom>
              <a:solidFill>
                <a:srgbClr val="000000"/>
              </a:solidFill>
              <a:ln w="9525" cap="flat" cmpd="sng">
                <a:solidFill>
                  <a:srgbClr val="000000"/>
                </a:solidFill>
                <a:prstDash val="solid"/>
                <a:miter/>
                <a:headEnd type="none" w="med" len="med"/>
                <a:tailEnd type="none" w="med" len="med"/>
              </a:ln>
            </p:spPr>
            <p:txBody>
              <a:bodyPr anchor="t"/>
              <a:lstStyle/>
              <a:p>
                <a:pPr lvl="0" indent="0"/>
                <a:endParaRPr lang="zh-CN" altLang="en-US" sz="2400">
                  <a:latin typeface="Times New Roman" panose="02020603050405020304" charset="0"/>
                  <a:ea typeface="宋体" panose="02010600030101010101" pitchFamily="2" charset="-122"/>
                </a:endParaRPr>
              </a:p>
            </p:txBody>
          </p:sp>
          <p:sp>
            <p:nvSpPr>
              <p:cNvPr id="10244" name="矩形 201737"/>
              <p:cNvSpPr/>
              <p:nvPr/>
            </p:nvSpPr>
            <p:spPr>
              <a:xfrm>
                <a:off x="3458" y="2451"/>
                <a:ext cx="469" cy="547"/>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lvl="0" indent="0"/>
                <a:endParaRPr lang="zh-CN" altLang="en-US" sz="2400">
                  <a:latin typeface="Times New Roman" panose="02020603050405020304" charset="0"/>
                  <a:ea typeface="宋体" panose="02010600030101010101" pitchFamily="2" charset="-122"/>
                </a:endParaRPr>
              </a:p>
            </p:txBody>
          </p:sp>
        </p:grpSp>
        <p:grpSp>
          <p:nvGrpSpPr>
            <p:cNvPr id="10245" name="组合 201738"/>
            <p:cNvGrpSpPr/>
            <p:nvPr/>
          </p:nvGrpSpPr>
          <p:grpSpPr>
            <a:xfrm>
              <a:off x="5252" y="1485"/>
              <a:ext cx="928" cy="539"/>
              <a:chOff x="5179" y="2451"/>
              <a:chExt cx="940" cy="547"/>
            </a:xfrm>
          </p:grpSpPr>
          <p:sp>
            <p:nvSpPr>
              <p:cNvPr id="10246" name="矩形 201739"/>
              <p:cNvSpPr/>
              <p:nvPr/>
            </p:nvSpPr>
            <p:spPr>
              <a:xfrm>
                <a:off x="5649" y="2451"/>
                <a:ext cx="470" cy="547"/>
              </a:xfrm>
              <a:prstGeom prst="rect">
                <a:avLst/>
              </a:prstGeom>
              <a:solidFill>
                <a:srgbClr val="000000"/>
              </a:solidFill>
              <a:ln w="9525" cap="flat" cmpd="sng">
                <a:solidFill>
                  <a:srgbClr val="000000"/>
                </a:solidFill>
                <a:prstDash val="solid"/>
                <a:miter/>
                <a:headEnd type="none" w="med" len="med"/>
                <a:tailEnd type="none" w="med" len="med"/>
              </a:ln>
            </p:spPr>
            <p:txBody>
              <a:bodyPr anchor="t"/>
              <a:lstStyle/>
              <a:p>
                <a:pPr lvl="0" indent="0"/>
                <a:endParaRPr lang="zh-CN" altLang="en-US" sz="2400">
                  <a:latin typeface="Times New Roman" panose="02020603050405020304" charset="0"/>
                  <a:ea typeface="宋体" panose="02010600030101010101" pitchFamily="2" charset="-122"/>
                </a:endParaRPr>
              </a:p>
            </p:txBody>
          </p:sp>
          <p:sp>
            <p:nvSpPr>
              <p:cNvPr id="10247" name="矩形 201740"/>
              <p:cNvSpPr/>
              <p:nvPr/>
            </p:nvSpPr>
            <p:spPr>
              <a:xfrm>
                <a:off x="5179" y="2451"/>
                <a:ext cx="471" cy="547"/>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lvl="0" indent="0"/>
                <a:endParaRPr lang="zh-CN" altLang="en-US" sz="2400">
                  <a:latin typeface="Times New Roman" panose="02020603050405020304" charset="0"/>
                  <a:ea typeface="宋体" panose="02010600030101010101" pitchFamily="2" charset="-122"/>
                </a:endParaRPr>
              </a:p>
            </p:txBody>
          </p:sp>
        </p:grpSp>
        <p:sp>
          <p:nvSpPr>
            <p:cNvPr id="10248" name="矩形 201741"/>
            <p:cNvSpPr/>
            <p:nvPr/>
          </p:nvSpPr>
          <p:spPr>
            <a:xfrm>
              <a:off x="8651" y="1485"/>
              <a:ext cx="930" cy="539"/>
            </a:xfrm>
            <a:prstGeom prst="rect">
              <a:avLst/>
            </a:prstGeom>
            <a:gradFill rotWithShape="1">
              <a:gsLst>
                <a:gs pos="0">
                  <a:srgbClr val="000000"/>
                </a:gs>
                <a:gs pos="50000">
                  <a:srgbClr val="FFFFFF">
                    <a:alpha val="0"/>
                  </a:srgbClr>
                </a:gs>
                <a:gs pos="100000">
                  <a:srgbClr val="000000"/>
                </a:gs>
              </a:gsLst>
              <a:lin ang="0" scaled="1"/>
              <a:tileRect/>
            </a:gradFill>
            <a:ln w="9525" cap="flat" cmpd="sng">
              <a:solidFill>
                <a:srgbClr val="000000"/>
              </a:solidFill>
              <a:prstDash val="solid"/>
              <a:miter/>
              <a:headEnd type="none" w="med" len="med"/>
              <a:tailEnd type="none" w="med" len="med"/>
            </a:ln>
          </p:spPr>
          <p:txBody>
            <a:bodyPr anchor="t"/>
            <a:lstStyle/>
            <a:p>
              <a:pPr lvl="0" indent="0"/>
              <a:endParaRPr lang="zh-CN" altLang="en-US" sz="2400">
                <a:latin typeface="Times New Roman" panose="02020603050405020304" charset="0"/>
                <a:ea typeface="宋体" panose="02010600030101010101" pitchFamily="2" charset="-122"/>
              </a:endParaRPr>
            </a:p>
          </p:txBody>
        </p:sp>
        <p:grpSp>
          <p:nvGrpSpPr>
            <p:cNvPr id="10249" name="组合 201742"/>
            <p:cNvGrpSpPr/>
            <p:nvPr/>
          </p:nvGrpSpPr>
          <p:grpSpPr>
            <a:xfrm>
              <a:off x="6952" y="1486"/>
              <a:ext cx="929" cy="539"/>
              <a:chOff x="6840" y="2141"/>
              <a:chExt cx="1261" cy="629"/>
            </a:xfrm>
          </p:grpSpPr>
          <p:sp>
            <p:nvSpPr>
              <p:cNvPr id="10250" name="矩形 201743"/>
              <p:cNvSpPr/>
              <p:nvPr/>
            </p:nvSpPr>
            <p:spPr>
              <a:xfrm>
                <a:off x="6840" y="2142"/>
                <a:ext cx="541" cy="628"/>
              </a:xfrm>
              <a:prstGeom prst="rect">
                <a:avLst/>
              </a:prstGeom>
              <a:solidFill>
                <a:srgbClr val="000000"/>
              </a:solidFill>
              <a:ln w="9525" cap="flat" cmpd="sng">
                <a:solidFill>
                  <a:srgbClr val="000000"/>
                </a:solidFill>
                <a:prstDash val="solid"/>
                <a:miter/>
                <a:headEnd type="none" w="med" len="med"/>
                <a:tailEnd type="none" w="med" len="med"/>
              </a:ln>
            </p:spPr>
            <p:txBody>
              <a:bodyPr anchor="t"/>
              <a:lstStyle/>
              <a:p>
                <a:pPr lvl="0" indent="0"/>
                <a:endParaRPr lang="zh-CN" altLang="en-US" sz="2400">
                  <a:latin typeface="Times New Roman" panose="02020603050405020304" charset="0"/>
                  <a:ea typeface="宋体" panose="02010600030101010101" pitchFamily="2" charset="-122"/>
                </a:endParaRPr>
              </a:p>
            </p:txBody>
          </p:sp>
          <p:sp>
            <p:nvSpPr>
              <p:cNvPr id="10251" name="矩形 201744"/>
              <p:cNvSpPr/>
              <p:nvPr/>
            </p:nvSpPr>
            <p:spPr>
              <a:xfrm>
                <a:off x="7380" y="2141"/>
                <a:ext cx="180" cy="628"/>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lvl="0" indent="0"/>
                <a:endParaRPr lang="zh-CN" altLang="en-US" sz="2400">
                  <a:latin typeface="Times New Roman" panose="02020603050405020304" charset="0"/>
                  <a:ea typeface="宋体" panose="02010600030101010101" pitchFamily="2" charset="-122"/>
                </a:endParaRPr>
              </a:p>
            </p:txBody>
          </p:sp>
          <p:sp>
            <p:nvSpPr>
              <p:cNvPr id="10252" name="矩形 201745"/>
              <p:cNvSpPr/>
              <p:nvPr/>
            </p:nvSpPr>
            <p:spPr>
              <a:xfrm>
                <a:off x="7560" y="2142"/>
                <a:ext cx="541" cy="628"/>
              </a:xfrm>
              <a:prstGeom prst="rect">
                <a:avLst/>
              </a:prstGeom>
              <a:solidFill>
                <a:srgbClr val="000000"/>
              </a:solidFill>
              <a:ln w="9525" cap="flat" cmpd="sng">
                <a:solidFill>
                  <a:srgbClr val="000000"/>
                </a:solidFill>
                <a:prstDash val="solid"/>
                <a:miter/>
                <a:headEnd type="none" w="med" len="med"/>
                <a:tailEnd type="none" w="med" len="med"/>
              </a:ln>
            </p:spPr>
            <p:txBody>
              <a:bodyPr anchor="t"/>
              <a:lstStyle/>
              <a:p>
                <a:pPr lvl="0" indent="0"/>
                <a:endParaRPr lang="zh-CN" altLang="en-US" sz="2400">
                  <a:latin typeface="Times New Roman" panose="02020603050405020304" charset="0"/>
                  <a:ea typeface="宋体" panose="02010600030101010101" pitchFamily="2" charset="-122"/>
                </a:endParaRPr>
              </a:p>
            </p:txBody>
          </p:sp>
        </p:grpSp>
        <p:sp>
          <p:nvSpPr>
            <p:cNvPr id="10253" name="直接连接符 201746"/>
            <p:cNvSpPr/>
            <p:nvPr/>
          </p:nvSpPr>
          <p:spPr>
            <a:xfrm>
              <a:off x="4016" y="2021"/>
              <a:ext cx="0" cy="3080"/>
            </a:xfrm>
            <a:prstGeom prst="line">
              <a:avLst/>
            </a:prstGeom>
            <a:ln w="6350" cap="flat" cmpd="sng">
              <a:solidFill>
                <a:srgbClr val="969696"/>
              </a:solidFill>
              <a:prstDash val="dash"/>
              <a:round/>
              <a:headEnd type="none" w="med" len="med"/>
              <a:tailEnd type="none" w="med" len="med"/>
            </a:ln>
          </p:spPr>
        </p:sp>
        <p:sp>
          <p:nvSpPr>
            <p:cNvPr id="10254" name="直接连接符 201747"/>
            <p:cNvSpPr/>
            <p:nvPr/>
          </p:nvSpPr>
          <p:spPr>
            <a:xfrm>
              <a:off x="5716" y="1958"/>
              <a:ext cx="1" cy="3143"/>
            </a:xfrm>
            <a:prstGeom prst="line">
              <a:avLst/>
            </a:prstGeom>
            <a:ln w="6350" cap="flat" cmpd="sng">
              <a:solidFill>
                <a:srgbClr val="969696"/>
              </a:solidFill>
              <a:prstDash val="dash"/>
              <a:round/>
              <a:headEnd type="none" w="med" len="med"/>
              <a:tailEnd type="none" w="med" len="med"/>
            </a:ln>
          </p:spPr>
        </p:sp>
        <p:sp>
          <p:nvSpPr>
            <p:cNvPr id="10255" name="直接连接符 201748"/>
            <p:cNvSpPr/>
            <p:nvPr/>
          </p:nvSpPr>
          <p:spPr>
            <a:xfrm>
              <a:off x="7364" y="2021"/>
              <a:ext cx="0" cy="3080"/>
            </a:xfrm>
            <a:prstGeom prst="line">
              <a:avLst/>
            </a:prstGeom>
            <a:ln w="6350" cap="flat" cmpd="sng">
              <a:solidFill>
                <a:srgbClr val="969696"/>
              </a:solidFill>
              <a:prstDash val="dash"/>
              <a:round/>
              <a:headEnd type="none" w="med" len="med"/>
              <a:tailEnd type="none" w="med" len="med"/>
            </a:ln>
          </p:spPr>
        </p:sp>
        <p:sp>
          <p:nvSpPr>
            <p:cNvPr id="10256" name="直接连接符 201749"/>
            <p:cNvSpPr/>
            <p:nvPr/>
          </p:nvSpPr>
          <p:spPr>
            <a:xfrm>
              <a:off x="9076" y="2021"/>
              <a:ext cx="1" cy="3080"/>
            </a:xfrm>
            <a:prstGeom prst="line">
              <a:avLst/>
            </a:prstGeom>
            <a:ln w="6350" cap="flat" cmpd="sng">
              <a:solidFill>
                <a:srgbClr val="969696"/>
              </a:solidFill>
              <a:prstDash val="dash"/>
              <a:round/>
              <a:headEnd type="none" w="med" len="med"/>
              <a:tailEnd type="none" w="med" len="med"/>
            </a:ln>
          </p:spPr>
        </p:sp>
        <p:sp>
          <p:nvSpPr>
            <p:cNvPr id="10257" name="直接连接符 201750"/>
            <p:cNvSpPr/>
            <p:nvPr/>
          </p:nvSpPr>
          <p:spPr>
            <a:xfrm>
              <a:off x="9192" y="2021"/>
              <a:ext cx="0" cy="3080"/>
            </a:xfrm>
            <a:prstGeom prst="line">
              <a:avLst/>
            </a:prstGeom>
            <a:ln w="6350" cap="flat" cmpd="sng">
              <a:solidFill>
                <a:srgbClr val="969696"/>
              </a:solidFill>
              <a:prstDash val="dash"/>
              <a:round/>
              <a:headEnd type="none" w="med" len="med"/>
              <a:tailEnd type="none" w="med" len="med"/>
            </a:ln>
          </p:spPr>
        </p:sp>
        <p:sp>
          <p:nvSpPr>
            <p:cNvPr id="10258" name="直接连接符 201751"/>
            <p:cNvSpPr/>
            <p:nvPr/>
          </p:nvSpPr>
          <p:spPr>
            <a:xfrm>
              <a:off x="7479" y="2021"/>
              <a:ext cx="0" cy="3080"/>
            </a:xfrm>
            <a:prstGeom prst="line">
              <a:avLst/>
            </a:prstGeom>
            <a:ln w="6350" cap="flat" cmpd="sng">
              <a:solidFill>
                <a:srgbClr val="969696"/>
              </a:solidFill>
              <a:prstDash val="dash"/>
              <a:round/>
              <a:headEnd type="none" w="med" len="med"/>
              <a:tailEnd type="none" w="med" len="med"/>
            </a:ln>
          </p:spPr>
        </p:sp>
        <p:sp>
          <p:nvSpPr>
            <p:cNvPr id="10259" name="直接连接符 201752"/>
            <p:cNvSpPr/>
            <p:nvPr/>
          </p:nvSpPr>
          <p:spPr>
            <a:xfrm>
              <a:off x="3553" y="3092"/>
              <a:ext cx="463" cy="0"/>
            </a:xfrm>
            <a:prstGeom prst="line">
              <a:avLst/>
            </a:prstGeom>
            <a:ln w="9525" cap="flat" cmpd="sng">
              <a:solidFill>
                <a:srgbClr val="000000"/>
              </a:solidFill>
              <a:prstDash val="solid"/>
              <a:round/>
              <a:headEnd type="none" w="med" len="med"/>
              <a:tailEnd type="none" w="med" len="med"/>
            </a:ln>
          </p:spPr>
        </p:sp>
        <p:sp>
          <p:nvSpPr>
            <p:cNvPr id="10260" name="直接连接符 201753"/>
            <p:cNvSpPr/>
            <p:nvPr/>
          </p:nvSpPr>
          <p:spPr>
            <a:xfrm>
              <a:off x="4016" y="2691"/>
              <a:ext cx="464" cy="0"/>
            </a:xfrm>
            <a:prstGeom prst="line">
              <a:avLst/>
            </a:prstGeom>
            <a:ln w="9525" cap="flat" cmpd="sng">
              <a:solidFill>
                <a:srgbClr val="000000"/>
              </a:solidFill>
              <a:prstDash val="solid"/>
              <a:round/>
              <a:headEnd type="none" w="med" len="med"/>
              <a:tailEnd type="none" w="med" len="med"/>
            </a:ln>
          </p:spPr>
        </p:sp>
        <p:sp>
          <p:nvSpPr>
            <p:cNvPr id="10261" name="直接连接符 201754"/>
            <p:cNvSpPr/>
            <p:nvPr/>
          </p:nvSpPr>
          <p:spPr>
            <a:xfrm>
              <a:off x="5252" y="2691"/>
              <a:ext cx="464" cy="0"/>
            </a:xfrm>
            <a:prstGeom prst="line">
              <a:avLst/>
            </a:prstGeom>
            <a:ln w="9525" cap="flat" cmpd="sng">
              <a:solidFill>
                <a:srgbClr val="000000"/>
              </a:solidFill>
              <a:prstDash val="solid"/>
              <a:round/>
              <a:headEnd type="none" w="med" len="med"/>
              <a:tailEnd type="none" w="med" len="med"/>
            </a:ln>
          </p:spPr>
        </p:sp>
        <p:sp>
          <p:nvSpPr>
            <p:cNvPr id="10262" name="直接连接符 201755"/>
            <p:cNvSpPr/>
            <p:nvPr/>
          </p:nvSpPr>
          <p:spPr>
            <a:xfrm>
              <a:off x="5716" y="3092"/>
              <a:ext cx="463" cy="1"/>
            </a:xfrm>
            <a:prstGeom prst="line">
              <a:avLst/>
            </a:prstGeom>
            <a:ln w="9525" cap="flat" cmpd="sng">
              <a:solidFill>
                <a:srgbClr val="000000"/>
              </a:solidFill>
              <a:prstDash val="solid"/>
              <a:round/>
              <a:headEnd type="none" w="med" len="med"/>
              <a:tailEnd type="none" w="med" len="med"/>
            </a:ln>
          </p:spPr>
        </p:sp>
        <p:sp>
          <p:nvSpPr>
            <p:cNvPr id="10263" name="直接连接符 201756"/>
            <p:cNvSpPr/>
            <p:nvPr/>
          </p:nvSpPr>
          <p:spPr>
            <a:xfrm>
              <a:off x="6964" y="3092"/>
              <a:ext cx="400" cy="1"/>
            </a:xfrm>
            <a:prstGeom prst="line">
              <a:avLst/>
            </a:prstGeom>
            <a:ln w="9525" cap="flat" cmpd="sng">
              <a:solidFill>
                <a:srgbClr val="000000"/>
              </a:solidFill>
              <a:prstDash val="solid"/>
              <a:round/>
              <a:headEnd type="none" w="med" len="med"/>
              <a:tailEnd type="none" w="med" len="med"/>
            </a:ln>
          </p:spPr>
        </p:sp>
        <p:sp>
          <p:nvSpPr>
            <p:cNvPr id="10264" name="直接连接符 201757"/>
            <p:cNvSpPr/>
            <p:nvPr/>
          </p:nvSpPr>
          <p:spPr>
            <a:xfrm>
              <a:off x="7479" y="3092"/>
              <a:ext cx="399" cy="1"/>
            </a:xfrm>
            <a:prstGeom prst="line">
              <a:avLst/>
            </a:prstGeom>
            <a:ln w="9525" cap="flat" cmpd="sng">
              <a:solidFill>
                <a:srgbClr val="000000"/>
              </a:solidFill>
              <a:prstDash val="solid"/>
              <a:round/>
              <a:headEnd type="none" w="med" len="med"/>
              <a:tailEnd type="none" w="med" len="med"/>
            </a:ln>
          </p:spPr>
        </p:sp>
        <p:sp>
          <p:nvSpPr>
            <p:cNvPr id="10265" name="直接连接符 201758"/>
            <p:cNvSpPr/>
            <p:nvPr/>
          </p:nvSpPr>
          <p:spPr>
            <a:xfrm flipV="1">
              <a:off x="8754" y="3629"/>
              <a:ext cx="322" cy="11"/>
            </a:xfrm>
            <a:prstGeom prst="line">
              <a:avLst/>
            </a:prstGeom>
            <a:ln w="9525" cap="flat" cmpd="sng">
              <a:solidFill>
                <a:srgbClr val="000000"/>
              </a:solidFill>
              <a:prstDash val="solid"/>
              <a:round/>
              <a:headEnd type="none" w="med" len="med"/>
              <a:tailEnd type="none" w="med" len="med"/>
            </a:ln>
          </p:spPr>
        </p:sp>
        <p:sp>
          <p:nvSpPr>
            <p:cNvPr id="10266" name="直接连接符 201759"/>
            <p:cNvSpPr/>
            <p:nvPr/>
          </p:nvSpPr>
          <p:spPr>
            <a:xfrm>
              <a:off x="9192" y="4055"/>
              <a:ext cx="270" cy="1"/>
            </a:xfrm>
            <a:prstGeom prst="line">
              <a:avLst/>
            </a:prstGeom>
            <a:ln w="9525" cap="flat" cmpd="sng">
              <a:solidFill>
                <a:srgbClr val="000000"/>
              </a:solidFill>
              <a:prstDash val="solid"/>
              <a:round/>
              <a:headEnd type="none" w="med" len="med"/>
              <a:tailEnd type="none" w="med" len="med"/>
            </a:ln>
          </p:spPr>
        </p:sp>
        <p:sp>
          <p:nvSpPr>
            <p:cNvPr id="10267" name="直接连接符 201760"/>
            <p:cNvSpPr/>
            <p:nvPr/>
          </p:nvSpPr>
          <p:spPr>
            <a:xfrm>
              <a:off x="4016" y="2691"/>
              <a:ext cx="0" cy="401"/>
            </a:xfrm>
            <a:prstGeom prst="line">
              <a:avLst/>
            </a:prstGeom>
            <a:ln w="9525" cap="flat" cmpd="sng">
              <a:solidFill>
                <a:srgbClr val="000000"/>
              </a:solidFill>
              <a:prstDash val="solid"/>
              <a:round/>
              <a:headEnd type="none" w="med" len="med"/>
              <a:tailEnd type="none" w="med" len="med"/>
            </a:ln>
          </p:spPr>
        </p:sp>
        <p:sp>
          <p:nvSpPr>
            <p:cNvPr id="10268" name="直接连接符 201761"/>
            <p:cNvSpPr/>
            <p:nvPr/>
          </p:nvSpPr>
          <p:spPr>
            <a:xfrm>
              <a:off x="5716" y="2691"/>
              <a:ext cx="1" cy="401"/>
            </a:xfrm>
            <a:prstGeom prst="line">
              <a:avLst/>
            </a:prstGeom>
            <a:ln w="9525" cap="flat" cmpd="sng">
              <a:solidFill>
                <a:srgbClr val="000000"/>
              </a:solidFill>
              <a:prstDash val="solid"/>
              <a:round/>
              <a:headEnd type="none" w="med" len="med"/>
              <a:tailEnd type="none" w="med" len="med"/>
            </a:ln>
          </p:spPr>
        </p:sp>
        <p:sp>
          <p:nvSpPr>
            <p:cNvPr id="10269" name="直接连接符 201762"/>
            <p:cNvSpPr/>
            <p:nvPr/>
          </p:nvSpPr>
          <p:spPr>
            <a:xfrm>
              <a:off x="7364" y="2691"/>
              <a:ext cx="0" cy="401"/>
            </a:xfrm>
            <a:prstGeom prst="line">
              <a:avLst/>
            </a:prstGeom>
            <a:ln w="9525" cap="flat" cmpd="sng">
              <a:solidFill>
                <a:srgbClr val="000000"/>
              </a:solidFill>
              <a:prstDash val="solid"/>
              <a:round/>
              <a:headEnd type="none" w="med" len="med"/>
              <a:tailEnd type="none" w="med" len="med"/>
            </a:ln>
          </p:spPr>
        </p:sp>
        <p:sp>
          <p:nvSpPr>
            <p:cNvPr id="10270" name="直接连接符 201763"/>
            <p:cNvSpPr/>
            <p:nvPr/>
          </p:nvSpPr>
          <p:spPr>
            <a:xfrm>
              <a:off x="7479" y="2691"/>
              <a:ext cx="0" cy="401"/>
            </a:xfrm>
            <a:prstGeom prst="line">
              <a:avLst/>
            </a:prstGeom>
            <a:ln w="9525" cap="flat" cmpd="sng">
              <a:solidFill>
                <a:srgbClr val="000000"/>
              </a:solidFill>
              <a:prstDash val="solid"/>
              <a:round/>
              <a:headEnd type="none" w="med" len="med"/>
              <a:tailEnd type="none" w="med" len="med"/>
            </a:ln>
          </p:spPr>
        </p:sp>
        <p:sp>
          <p:nvSpPr>
            <p:cNvPr id="10271" name="直接连接符 201764"/>
            <p:cNvSpPr/>
            <p:nvPr/>
          </p:nvSpPr>
          <p:spPr>
            <a:xfrm>
              <a:off x="7364" y="2690"/>
              <a:ext cx="121" cy="1"/>
            </a:xfrm>
            <a:prstGeom prst="line">
              <a:avLst/>
            </a:prstGeom>
            <a:ln w="9525" cap="flat" cmpd="sng">
              <a:solidFill>
                <a:srgbClr val="000000"/>
              </a:solidFill>
              <a:prstDash val="solid"/>
              <a:round/>
              <a:headEnd type="none" w="med" len="med"/>
              <a:tailEnd type="none" w="med" len="med"/>
            </a:ln>
          </p:spPr>
        </p:sp>
        <p:sp>
          <p:nvSpPr>
            <p:cNvPr id="10272" name="直接连接符 201765"/>
            <p:cNvSpPr/>
            <p:nvPr/>
          </p:nvSpPr>
          <p:spPr>
            <a:xfrm>
              <a:off x="9070" y="2691"/>
              <a:ext cx="122" cy="0"/>
            </a:xfrm>
            <a:prstGeom prst="line">
              <a:avLst/>
            </a:prstGeom>
            <a:ln w="9525" cap="flat" cmpd="sng">
              <a:solidFill>
                <a:srgbClr val="000000"/>
              </a:solidFill>
              <a:prstDash val="solid"/>
              <a:round/>
              <a:headEnd type="none" w="med" len="med"/>
              <a:tailEnd type="none" w="med" len="med"/>
            </a:ln>
          </p:spPr>
        </p:sp>
        <p:sp>
          <p:nvSpPr>
            <p:cNvPr id="10273" name="直接连接符 201766"/>
            <p:cNvSpPr/>
            <p:nvPr/>
          </p:nvSpPr>
          <p:spPr>
            <a:xfrm flipH="1">
              <a:off x="8690" y="2691"/>
              <a:ext cx="373" cy="419"/>
            </a:xfrm>
            <a:prstGeom prst="line">
              <a:avLst/>
            </a:prstGeom>
            <a:ln w="9525" cap="flat" cmpd="sng">
              <a:solidFill>
                <a:srgbClr val="000000"/>
              </a:solidFill>
              <a:prstDash val="solid"/>
              <a:round/>
              <a:headEnd type="none" w="med" len="med"/>
              <a:tailEnd type="none" w="med" len="med"/>
            </a:ln>
          </p:spPr>
        </p:sp>
        <p:sp>
          <p:nvSpPr>
            <p:cNvPr id="10274" name="直接连接符 201767"/>
            <p:cNvSpPr/>
            <p:nvPr/>
          </p:nvSpPr>
          <p:spPr>
            <a:xfrm>
              <a:off x="9205" y="2691"/>
              <a:ext cx="373" cy="422"/>
            </a:xfrm>
            <a:prstGeom prst="line">
              <a:avLst/>
            </a:prstGeom>
            <a:ln w="9525" cap="flat" cmpd="sng">
              <a:solidFill>
                <a:srgbClr val="000000"/>
              </a:solidFill>
              <a:prstDash val="solid"/>
              <a:round/>
              <a:headEnd type="none" w="med" len="med"/>
              <a:tailEnd type="none" w="med" len="med"/>
            </a:ln>
          </p:spPr>
        </p:sp>
        <p:sp>
          <p:nvSpPr>
            <p:cNvPr id="10275" name="直接连接符 201768"/>
            <p:cNvSpPr/>
            <p:nvPr/>
          </p:nvSpPr>
          <p:spPr>
            <a:xfrm>
              <a:off x="3540" y="4029"/>
              <a:ext cx="399" cy="1"/>
            </a:xfrm>
            <a:prstGeom prst="line">
              <a:avLst/>
            </a:prstGeom>
            <a:ln w="9525" cap="flat" cmpd="sng">
              <a:solidFill>
                <a:srgbClr val="000000"/>
              </a:solidFill>
              <a:prstDash val="solid"/>
              <a:round/>
              <a:headEnd type="none" w="med" len="med"/>
              <a:tailEnd type="none" w="med" len="med"/>
            </a:ln>
          </p:spPr>
        </p:sp>
        <p:sp>
          <p:nvSpPr>
            <p:cNvPr id="10276" name="直接连接符 201769"/>
            <p:cNvSpPr/>
            <p:nvPr/>
          </p:nvSpPr>
          <p:spPr>
            <a:xfrm>
              <a:off x="4094" y="4029"/>
              <a:ext cx="399" cy="1"/>
            </a:xfrm>
            <a:prstGeom prst="line">
              <a:avLst/>
            </a:prstGeom>
            <a:ln w="9525" cap="flat" cmpd="sng">
              <a:solidFill>
                <a:srgbClr val="000000"/>
              </a:solidFill>
              <a:prstDash val="solid"/>
              <a:round/>
              <a:headEnd type="none" w="med" len="med"/>
              <a:tailEnd type="none" w="med" len="med"/>
            </a:ln>
          </p:spPr>
        </p:sp>
        <p:sp>
          <p:nvSpPr>
            <p:cNvPr id="10277" name="直接连接符 201770"/>
            <p:cNvSpPr/>
            <p:nvPr/>
          </p:nvSpPr>
          <p:spPr>
            <a:xfrm>
              <a:off x="5226" y="3628"/>
              <a:ext cx="400" cy="1"/>
            </a:xfrm>
            <a:prstGeom prst="line">
              <a:avLst/>
            </a:prstGeom>
            <a:ln w="9525" cap="flat" cmpd="sng">
              <a:solidFill>
                <a:srgbClr val="000000"/>
              </a:solidFill>
              <a:prstDash val="solid"/>
              <a:round/>
              <a:headEnd type="none" w="med" len="med"/>
              <a:tailEnd type="none" w="med" len="med"/>
            </a:ln>
          </p:spPr>
        </p:sp>
        <p:sp>
          <p:nvSpPr>
            <p:cNvPr id="10278" name="直接连接符 201771"/>
            <p:cNvSpPr/>
            <p:nvPr/>
          </p:nvSpPr>
          <p:spPr>
            <a:xfrm>
              <a:off x="5806" y="3628"/>
              <a:ext cx="399" cy="1"/>
            </a:xfrm>
            <a:prstGeom prst="line">
              <a:avLst/>
            </a:prstGeom>
            <a:ln w="9525" cap="flat" cmpd="sng">
              <a:solidFill>
                <a:srgbClr val="000000"/>
              </a:solidFill>
              <a:prstDash val="solid"/>
              <a:round/>
              <a:headEnd type="none" w="med" len="med"/>
              <a:tailEnd type="none" w="med" len="med"/>
            </a:ln>
          </p:spPr>
        </p:sp>
        <p:sp>
          <p:nvSpPr>
            <p:cNvPr id="10279" name="任意多边形 201772"/>
            <p:cNvSpPr/>
            <p:nvPr/>
          </p:nvSpPr>
          <p:spPr>
            <a:xfrm>
              <a:off x="3940" y="3602"/>
              <a:ext cx="154" cy="443"/>
            </a:xfrm>
            <a:custGeom>
              <a:avLst/>
              <a:gdLst/>
              <a:ahLst/>
              <a:cxnLst/>
              <a:rect l="0" t="0" r="0" b="0"/>
              <a:pathLst>
                <a:path w="360" h="468">
                  <a:moveTo>
                    <a:pt x="0" y="468"/>
                  </a:moveTo>
                  <a:cubicBezTo>
                    <a:pt x="60" y="234"/>
                    <a:pt x="120" y="0"/>
                    <a:pt x="180" y="0"/>
                  </a:cubicBezTo>
                  <a:cubicBezTo>
                    <a:pt x="240" y="0"/>
                    <a:pt x="330" y="390"/>
                    <a:pt x="360" y="468"/>
                  </a:cubicBezTo>
                </a:path>
              </a:pathLst>
            </a:custGeom>
            <a:noFill/>
            <a:ln w="9525" cap="flat" cmpd="sng">
              <a:solidFill>
                <a:srgbClr val="000000"/>
              </a:solidFill>
              <a:prstDash val="solid"/>
              <a:round/>
              <a:headEnd type="none" w="med" len="med"/>
              <a:tailEnd type="none" w="med" len="med"/>
            </a:ln>
          </p:spPr>
          <p:txBody>
            <a:bodyPr/>
            <a:lstStyle/>
            <a:p>
              <a:endParaRPr lang="zh-CN" altLang="en-US" sz="2400"/>
            </a:p>
          </p:txBody>
        </p:sp>
        <p:sp>
          <p:nvSpPr>
            <p:cNvPr id="10280" name="任意多边形 201773"/>
            <p:cNvSpPr/>
            <p:nvPr/>
          </p:nvSpPr>
          <p:spPr>
            <a:xfrm flipV="1">
              <a:off x="5626" y="3628"/>
              <a:ext cx="179" cy="431"/>
            </a:xfrm>
            <a:custGeom>
              <a:avLst/>
              <a:gdLst/>
              <a:ahLst/>
              <a:cxnLst/>
              <a:rect l="0" t="0" r="0" b="0"/>
              <a:pathLst>
                <a:path w="360" h="468">
                  <a:moveTo>
                    <a:pt x="0" y="468"/>
                  </a:moveTo>
                  <a:cubicBezTo>
                    <a:pt x="60" y="234"/>
                    <a:pt x="120" y="0"/>
                    <a:pt x="180" y="0"/>
                  </a:cubicBezTo>
                  <a:cubicBezTo>
                    <a:pt x="240" y="0"/>
                    <a:pt x="330" y="390"/>
                    <a:pt x="360" y="468"/>
                  </a:cubicBezTo>
                </a:path>
              </a:pathLst>
            </a:custGeom>
            <a:noFill/>
            <a:ln w="9525" cap="flat" cmpd="sng">
              <a:solidFill>
                <a:srgbClr val="000000"/>
              </a:solidFill>
              <a:prstDash val="solid"/>
              <a:round/>
              <a:headEnd type="none" w="med" len="med"/>
              <a:tailEnd type="none" w="med" len="med"/>
            </a:ln>
          </p:spPr>
          <p:txBody>
            <a:bodyPr/>
            <a:lstStyle/>
            <a:p>
              <a:endParaRPr lang="zh-CN" altLang="en-US" sz="2400"/>
            </a:p>
          </p:txBody>
        </p:sp>
        <p:sp>
          <p:nvSpPr>
            <p:cNvPr id="10281" name="直接连接符 201774"/>
            <p:cNvSpPr/>
            <p:nvPr/>
          </p:nvSpPr>
          <p:spPr>
            <a:xfrm>
              <a:off x="6952" y="3857"/>
              <a:ext cx="399" cy="1"/>
            </a:xfrm>
            <a:prstGeom prst="line">
              <a:avLst/>
            </a:prstGeom>
            <a:ln w="9525" cap="flat" cmpd="sng">
              <a:solidFill>
                <a:srgbClr val="000000"/>
              </a:solidFill>
              <a:prstDash val="solid"/>
              <a:round/>
              <a:headEnd type="none" w="med" len="med"/>
              <a:tailEnd type="none" w="med" len="med"/>
            </a:ln>
          </p:spPr>
        </p:sp>
        <p:sp>
          <p:nvSpPr>
            <p:cNvPr id="10282" name="直接连接符 201775"/>
            <p:cNvSpPr/>
            <p:nvPr/>
          </p:nvSpPr>
          <p:spPr>
            <a:xfrm>
              <a:off x="7492" y="3856"/>
              <a:ext cx="399" cy="1"/>
            </a:xfrm>
            <a:prstGeom prst="line">
              <a:avLst/>
            </a:prstGeom>
            <a:ln w="9525" cap="flat" cmpd="sng">
              <a:solidFill>
                <a:srgbClr val="000000"/>
              </a:solidFill>
              <a:prstDash val="solid"/>
              <a:round/>
              <a:headEnd type="none" w="med" len="med"/>
              <a:tailEnd type="none" w="med" len="med"/>
            </a:ln>
          </p:spPr>
        </p:sp>
        <p:sp>
          <p:nvSpPr>
            <p:cNvPr id="10283" name="任意多边形 201776"/>
            <p:cNvSpPr/>
            <p:nvPr/>
          </p:nvSpPr>
          <p:spPr>
            <a:xfrm>
              <a:off x="7338" y="3589"/>
              <a:ext cx="153" cy="548"/>
            </a:xfrm>
            <a:custGeom>
              <a:avLst/>
              <a:gdLst/>
              <a:ahLst/>
              <a:cxnLst/>
              <a:rect l="0" t="0" r="0" b="0"/>
              <a:pathLst>
                <a:path w="720" h="936">
                  <a:moveTo>
                    <a:pt x="0" y="468"/>
                  </a:moveTo>
                  <a:cubicBezTo>
                    <a:pt x="60" y="234"/>
                    <a:pt x="120" y="0"/>
                    <a:pt x="180" y="0"/>
                  </a:cubicBezTo>
                  <a:cubicBezTo>
                    <a:pt x="240" y="0"/>
                    <a:pt x="300" y="312"/>
                    <a:pt x="360" y="468"/>
                  </a:cubicBezTo>
                  <a:cubicBezTo>
                    <a:pt x="420" y="624"/>
                    <a:pt x="480" y="936"/>
                    <a:pt x="540" y="936"/>
                  </a:cubicBezTo>
                  <a:cubicBezTo>
                    <a:pt x="600" y="936"/>
                    <a:pt x="690" y="546"/>
                    <a:pt x="720" y="468"/>
                  </a:cubicBezTo>
                </a:path>
              </a:pathLst>
            </a:custGeom>
            <a:noFill/>
            <a:ln w="9525" cap="flat" cmpd="sng">
              <a:solidFill>
                <a:srgbClr val="000000"/>
              </a:solidFill>
              <a:prstDash val="solid"/>
              <a:round/>
              <a:headEnd type="none" w="med" len="med"/>
              <a:tailEnd type="none" w="med" len="med"/>
            </a:ln>
          </p:spPr>
          <p:txBody>
            <a:bodyPr/>
            <a:lstStyle/>
            <a:p>
              <a:endParaRPr lang="zh-CN" altLang="en-US" sz="2400"/>
            </a:p>
          </p:txBody>
        </p:sp>
        <p:sp>
          <p:nvSpPr>
            <p:cNvPr id="10284" name="任意多边形 201777"/>
            <p:cNvSpPr/>
            <p:nvPr/>
          </p:nvSpPr>
          <p:spPr>
            <a:xfrm>
              <a:off x="8999" y="3623"/>
              <a:ext cx="334" cy="436"/>
            </a:xfrm>
            <a:custGeom>
              <a:avLst/>
              <a:gdLst/>
              <a:ahLst/>
              <a:cxnLst/>
              <a:rect l="0" t="0" r="0" b="0"/>
              <a:pathLst>
                <a:path w="480" h="735">
                  <a:moveTo>
                    <a:pt x="0" y="0"/>
                  </a:moveTo>
                  <a:cubicBezTo>
                    <a:pt x="25" y="10"/>
                    <a:pt x="50" y="21"/>
                    <a:pt x="75" y="30"/>
                  </a:cubicBezTo>
                  <a:cubicBezTo>
                    <a:pt x="105" y="41"/>
                    <a:pt x="165" y="60"/>
                    <a:pt x="165" y="60"/>
                  </a:cubicBezTo>
                  <a:cubicBezTo>
                    <a:pt x="175" y="75"/>
                    <a:pt x="193" y="87"/>
                    <a:pt x="195" y="105"/>
                  </a:cubicBezTo>
                  <a:cubicBezTo>
                    <a:pt x="208" y="244"/>
                    <a:pt x="202" y="385"/>
                    <a:pt x="210" y="525"/>
                  </a:cubicBezTo>
                  <a:cubicBezTo>
                    <a:pt x="214" y="592"/>
                    <a:pt x="226" y="735"/>
                    <a:pt x="330" y="735"/>
                  </a:cubicBezTo>
                  <a:cubicBezTo>
                    <a:pt x="380" y="735"/>
                    <a:pt x="430" y="735"/>
                    <a:pt x="480" y="735"/>
                  </a:cubicBezTo>
                </a:path>
              </a:pathLst>
            </a:custGeom>
            <a:noFill/>
            <a:ln w="9525" cap="flat" cmpd="sng">
              <a:solidFill>
                <a:srgbClr val="000000"/>
              </a:solidFill>
              <a:prstDash val="solid"/>
              <a:round/>
              <a:headEnd type="none" w="med" len="med"/>
              <a:tailEnd type="none" w="med" len="med"/>
            </a:ln>
          </p:spPr>
          <p:txBody>
            <a:bodyPr/>
            <a:lstStyle/>
            <a:p>
              <a:endParaRPr lang="zh-CN" altLang="en-US" sz="2400"/>
            </a:p>
          </p:txBody>
        </p:sp>
        <p:sp>
          <p:nvSpPr>
            <p:cNvPr id="10285" name="任意多边形 201778"/>
            <p:cNvSpPr/>
            <p:nvPr/>
          </p:nvSpPr>
          <p:spPr>
            <a:xfrm>
              <a:off x="8682" y="3628"/>
              <a:ext cx="123" cy="244"/>
            </a:xfrm>
            <a:custGeom>
              <a:avLst/>
              <a:gdLst/>
              <a:ahLst/>
              <a:cxnLst/>
              <a:rect l="0" t="0" r="0" b="0"/>
              <a:pathLst>
                <a:path w="144" h="285">
                  <a:moveTo>
                    <a:pt x="144" y="0"/>
                  </a:moveTo>
                  <a:cubicBezTo>
                    <a:pt x="0" y="48"/>
                    <a:pt x="39" y="147"/>
                    <a:pt x="39" y="285"/>
                  </a:cubicBezTo>
                </a:path>
              </a:pathLst>
            </a:custGeom>
            <a:noFill/>
            <a:ln w="9525" cap="flat" cmpd="sng">
              <a:solidFill>
                <a:srgbClr val="000000"/>
              </a:solidFill>
              <a:prstDash val="solid"/>
              <a:round/>
              <a:headEnd type="none" w="med" len="med"/>
              <a:tailEnd type="none" w="med" len="med"/>
            </a:ln>
          </p:spPr>
          <p:txBody>
            <a:bodyPr/>
            <a:lstStyle/>
            <a:p>
              <a:endParaRPr lang="zh-CN" altLang="en-US" sz="2400"/>
            </a:p>
          </p:txBody>
        </p:sp>
        <p:sp>
          <p:nvSpPr>
            <p:cNvPr id="10286" name="任意多边形 201779"/>
            <p:cNvSpPr/>
            <p:nvPr/>
          </p:nvSpPr>
          <p:spPr>
            <a:xfrm flipH="1" flipV="1">
              <a:off x="9423" y="3839"/>
              <a:ext cx="154" cy="226"/>
            </a:xfrm>
            <a:custGeom>
              <a:avLst/>
              <a:gdLst/>
              <a:ahLst/>
              <a:cxnLst/>
              <a:rect l="0" t="0" r="0" b="0"/>
              <a:pathLst>
                <a:path w="144" h="285">
                  <a:moveTo>
                    <a:pt x="144" y="0"/>
                  </a:moveTo>
                  <a:cubicBezTo>
                    <a:pt x="0" y="48"/>
                    <a:pt x="39" y="147"/>
                    <a:pt x="39" y="285"/>
                  </a:cubicBezTo>
                </a:path>
              </a:pathLst>
            </a:custGeom>
            <a:noFill/>
            <a:ln w="9525" cap="flat" cmpd="sng">
              <a:solidFill>
                <a:srgbClr val="000000"/>
              </a:solidFill>
              <a:prstDash val="solid"/>
              <a:round/>
              <a:headEnd type="none" w="med" len="med"/>
              <a:tailEnd type="none" w="med" len="med"/>
            </a:ln>
          </p:spPr>
          <p:txBody>
            <a:bodyPr/>
            <a:lstStyle/>
            <a:p>
              <a:endParaRPr lang="zh-CN" altLang="en-US" sz="2400"/>
            </a:p>
          </p:txBody>
        </p:sp>
        <p:sp>
          <p:nvSpPr>
            <p:cNvPr id="10287" name="直接连接符 201780"/>
            <p:cNvSpPr/>
            <p:nvPr/>
          </p:nvSpPr>
          <p:spPr>
            <a:xfrm>
              <a:off x="3553" y="4794"/>
              <a:ext cx="399" cy="1"/>
            </a:xfrm>
            <a:prstGeom prst="line">
              <a:avLst/>
            </a:prstGeom>
            <a:ln w="9525" cap="flat" cmpd="sng">
              <a:solidFill>
                <a:srgbClr val="000000"/>
              </a:solidFill>
              <a:prstDash val="solid"/>
              <a:round/>
              <a:headEnd type="none" w="med" len="med"/>
              <a:tailEnd type="none" w="med" len="med"/>
            </a:ln>
          </p:spPr>
        </p:sp>
        <p:sp>
          <p:nvSpPr>
            <p:cNvPr id="10288" name="直接连接符 201781"/>
            <p:cNvSpPr/>
            <p:nvPr/>
          </p:nvSpPr>
          <p:spPr>
            <a:xfrm>
              <a:off x="4094" y="4793"/>
              <a:ext cx="399" cy="1"/>
            </a:xfrm>
            <a:prstGeom prst="line">
              <a:avLst/>
            </a:prstGeom>
            <a:ln w="9525" cap="flat" cmpd="sng">
              <a:solidFill>
                <a:srgbClr val="000000"/>
              </a:solidFill>
              <a:prstDash val="solid"/>
              <a:round/>
              <a:headEnd type="none" w="med" len="med"/>
              <a:tailEnd type="none" w="med" len="med"/>
            </a:ln>
          </p:spPr>
        </p:sp>
        <p:sp>
          <p:nvSpPr>
            <p:cNvPr id="10289" name="任意多边形 201782"/>
            <p:cNvSpPr/>
            <p:nvPr/>
          </p:nvSpPr>
          <p:spPr>
            <a:xfrm>
              <a:off x="3952" y="4507"/>
              <a:ext cx="154" cy="561"/>
            </a:xfrm>
            <a:custGeom>
              <a:avLst/>
              <a:gdLst/>
              <a:ahLst/>
              <a:cxnLst/>
              <a:rect l="0" t="0" r="0" b="0"/>
              <a:pathLst>
                <a:path w="720" h="936">
                  <a:moveTo>
                    <a:pt x="0" y="468"/>
                  </a:moveTo>
                  <a:cubicBezTo>
                    <a:pt x="60" y="234"/>
                    <a:pt x="120" y="0"/>
                    <a:pt x="180" y="0"/>
                  </a:cubicBezTo>
                  <a:cubicBezTo>
                    <a:pt x="240" y="0"/>
                    <a:pt x="300" y="312"/>
                    <a:pt x="360" y="468"/>
                  </a:cubicBezTo>
                  <a:cubicBezTo>
                    <a:pt x="420" y="624"/>
                    <a:pt x="480" y="936"/>
                    <a:pt x="540" y="936"/>
                  </a:cubicBezTo>
                  <a:cubicBezTo>
                    <a:pt x="600" y="936"/>
                    <a:pt x="690" y="546"/>
                    <a:pt x="720" y="468"/>
                  </a:cubicBezTo>
                </a:path>
              </a:pathLst>
            </a:custGeom>
            <a:noFill/>
            <a:ln w="9525" cap="flat" cmpd="sng">
              <a:solidFill>
                <a:srgbClr val="000000"/>
              </a:solidFill>
              <a:prstDash val="solid"/>
              <a:round/>
              <a:headEnd type="none" w="med" len="med"/>
              <a:tailEnd type="none" w="med" len="med"/>
            </a:ln>
          </p:spPr>
          <p:txBody>
            <a:bodyPr/>
            <a:lstStyle/>
            <a:p>
              <a:endParaRPr lang="zh-CN" altLang="en-US" sz="2400"/>
            </a:p>
          </p:txBody>
        </p:sp>
        <p:sp>
          <p:nvSpPr>
            <p:cNvPr id="10290" name="直接连接符 201783"/>
            <p:cNvSpPr/>
            <p:nvPr/>
          </p:nvSpPr>
          <p:spPr>
            <a:xfrm>
              <a:off x="5252" y="4794"/>
              <a:ext cx="399" cy="1"/>
            </a:xfrm>
            <a:prstGeom prst="line">
              <a:avLst/>
            </a:prstGeom>
            <a:ln w="9525" cap="flat" cmpd="sng">
              <a:solidFill>
                <a:srgbClr val="000000"/>
              </a:solidFill>
              <a:prstDash val="solid"/>
              <a:round/>
              <a:headEnd type="none" w="med" len="med"/>
              <a:tailEnd type="none" w="med" len="med"/>
            </a:ln>
          </p:spPr>
        </p:sp>
        <p:sp>
          <p:nvSpPr>
            <p:cNvPr id="10291" name="直接连接符 201784"/>
            <p:cNvSpPr/>
            <p:nvPr/>
          </p:nvSpPr>
          <p:spPr>
            <a:xfrm>
              <a:off x="5793" y="4793"/>
              <a:ext cx="399" cy="1"/>
            </a:xfrm>
            <a:prstGeom prst="line">
              <a:avLst/>
            </a:prstGeom>
            <a:ln w="9525" cap="flat" cmpd="sng">
              <a:solidFill>
                <a:srgbClr val="000000"/>
              </a:solidFill>
              <a:prstDash val="solid"/>
              <a:round/>
              <a:headEnd type="none" w="med" len="med"/>
              <a:tailEnd type="none" w="med" len="med"/>
            </a:ln>
          </p:spPr>
        </p:sp>
        <p:sp>
          <p:nvSpPr>
            <p:cNvPr id="10292" name="任意多边形 201785"/>
            <p:cNvSpPr/>
            <p:nvPr/>
          </p:nvSpPr>
          <p:spPr>
            <a:xfrm flipH="1">
              <a:off x="5651" y="4539"/>
              <a:ext cx="142" cy="491"/>
            </a:xfrm>
            <a:custGeom>
              <a:avLst/>
              <a:gdLst/>
              <a:ahLst/>
              <a:cxnLst/>
              <a:rect l="0" t="0" r="0" b="0"/>
              <a:pathLst>
                <a:path w="720" h="936">
                  <a:moveTo>
                    <a:pt x="0" y="468"/>
                  </a:moveTo>
                  <a:cubicBezTo>
                    <a:pt x="60" y="234"/>
                    <a:pt x="120" y="0"/>
                    <a:pt x="180" y="0"/>
                  </a:cubicBezTo>
                  <a:cubicBezTo>
                    <a:pt x="240" y="0"/>
                    <a:pt x="300" y="312"/>
                    <a:pt x="360" y="468"/>
                  </a:cubicBezTo>
                  <a:cubicBezTo>
                    <a:pt x="420" y="624"/>
                    <a:pt x="480" y="936"/>
                    <a:pt x="540" y="936"/>
                  </a:cubicBezTo>
                  <a:cubicBezTo>
                    <a:pt x="600" y="936"/>
                    <a:pt x="690" y="546"/>
                    <a:pt x="720" y="468"/>
                  </a:cubicBezTo>
                </a:path>
              </a:pathLst>
            </a:custGeom>
            <a:noFill/>
            <a:ln w="9525" cap="flat" cmpd="sng">
              <a:solidFill>
                <a:srgbClr val="000000"/>
              </a:solidFill>
              <a:prstDash val="solid"/>
              <a:round/>
              <a:headEnd type="none" w="med" len="med"/>
              <a:tailEnd type="none" w="med" len="med"/>
            </a:ln>
          </p:spPr>
          <p:txBody>
            <a:bodyPr/>
            <a:lstStyle/>
            <a:p>
              <a:endParaRPr lang="zh-CN" altLang="en-US" sz="2400"/>
            </a:p>
          </p:txBody>
        </p:sp>
        <p:sp>
          <p:nvSpPr>
            <p:cNvPr id="10293" name="直接连接符 201786"/>
            <p:cNvSpPr/>
            <p:nvPr/>
          </p:nvSpPr>
          <p:spPr>
            <a:xfrm>
              <a:off x="6952" y="4794"/>
              <a:ext cx="399" cy="1"/>
            </a:xfrm>
            <a:prstGeom prst="line">
              <a:avLst/>
            </a:prstGeom>
            <a:ln w="9525" cap="flat" cmpd="sng">
              <a:solidFill>
                <a:srgbClr val="000000"/>
              </a:solidFill>
              <a:prstDash val="solid"/>
              <a:round/>
              <a:headEnd type="none" w="med" len="med"/>
              <a:tailEnd type="none" w="med" len="med"/>
            </a:ln>
          </p:spPr>
        </p:sp>
        <p:sp>
          <p:nvSpPr>
            <p:cNvPr id="10294" name="直接连接符 201787"/>
            <p:cNvSpPr/>
            <p:nvPr/>
          </p:nvSpPr>
          <p:spPr>
            <a:xfrm>
              <a:off x="7492" y="4793"/>
              <a:ext cx="399" cy="1"/>
            </a:xfrm>
            <a:prstGeom prst="line">
              <a:avLst/>
            </a:prstGeom>
            <a:ln w="9525" cap="flat" cmpd="sng">
              <a:solidFill>
                <a:srgbClr val="000000"/>
              </a:solidFill>
              <a:prstDash val="solid"/>
              <a:round/>
              <a:headEnd type="none" w="med" len="med"/>
              <a:tailEnd type="none" w="med" len="med"/>
            </a:ln>
          </p:spPr>
        </p:sp>
        <p:sp>
          <p:nvSpPr>
            <p:cNvPr id="10295" name="任意多边形 201788"/>
            <p:cNvSpPr/>
            <p:nvPr/>
          </p:nvSpPr>
          <p:spPr>
            <a:xfrm>
              <a:off x="7349" y="4508"/>
              <a:ext cx="154" cy="534"/>
            </a:xfrm>
            <a:custGeom>
              <a:avLst/>
              <a:gdLst/>
              <a:ahLst/>
              <a:cxnLst/>
              <a:rect l="0" t="0" r="0" b="0"/>
              <a:pathLst>
                <a:path w="197" h="623">
                  <a:moveTo>
                    <a:pt x="0" y="364"/>
                  </a:moveTo>
                  <a:cubicBezTo>
                    <a:pt x="0" y="187"/>
                    <a:pt x="0" y="10"/>
                    <a:pt x="15" y="53"/>
                  </a:cubicBezTo>
                  <a:cubicBezTo>
                    <a:pt x="30" y="96"/>
                    <a:pt x="63" y="623"/>
                    <a:pt x="90" y="623"/>
                  </a:cubicBezTo>
                  <a:cubicBezTo>
                    <a:pt x="117" y="623"/>
                    <a:pt x="163" y="104"/>
                    <a:pt x="180" y="52"/>
                  </a:cubicBezTo>
                  <a:cubicBezTo>
                    <a:pt x="197" y="0"/>
                    <a:pt x="195" y="256"/>
                    <a:pt x="195" y="308"/>
                  </a:cubicBezTo>
                </a:path>
              </a:pathLst>
            </a:custGeom>
            <a:noFill/>
            <a:ln w="9525" cap="flat" cmpd="sng">
              <a:solidFill>
                <a:srgbClr val="000000"/>
              </a:solidFill>
              <a:prstDash val="solid"/>
              <a:round/>
              <a:headEnd type="none" w="med" len="med"/>
              <a:tailEnd type="none" w="med" len="med"/>
            </a:ln>
          </p:spPr>
          <p:txBody>
            <a:bodyPr/>
            <a:lstStyle/>
            <a:p>
              <a:endParaRPr lang="zh-CN" altLang="en-US" sz="2400"/>
            </a:p>
          </p:txBody>
        </p:sp>
        <p:sp>
          <p:nvSpPr>
            <p:cNvPr id="10296" name="直接连接符 201789"/>
            <p:cNvSpPr/>
            <p:nvPr/>
          </p:nvSpPr>
          <p:spPr>
            <a:xfrm>
              <a:off x="7415" y="4833"/>
              <a:ext cx="0" cy="0"/>
            </a:xfrm>
            <a:prstGeom prst="line">
              <a:avLst/>
            </a:prstGeom>
            <a:ln w="9525" cap="flat" cmpd="sng">
              <a:solidFill>
                <a:srgbClr val="000000"/>
              </a:solidFill>
              <a:prstDash val="solid"/>
              <a:round/>
              <a:headEnd type="none" w="med" len="med"/>
              <a:tailEnd type="none" w="med" len="med"/>
            </a:ln>
          </p:spPr>
        </p:sp>
        <p:sp>
          <p:nvSpPr>
            <p:cNvPr id="10297" name="直接连接符 201790"/>
            <p:cNvSpPr/>
            <p:nvPr/>
          </p:nvSpPr>
          <p:spPr>
            <a:xfrm>
              <a:off x="9179" y="4776"/>
              <a:ext cx="270" cy="1"/>
            </a:xfrm>
            <a:prstGeom prst="line">
              <a:avLst/>
            </a:prstGeom>
            <a:ln w="9525" cap="flat" cmpd="sng">
              <a:solidFill>
                <a:srgbClr val="000000"/>
              </a:solidFill>
              <a:prstDash val="solid"/>
              <a:round/>
              <a:headEnd type="none" w="med" len="med"/>
              <a:tailEnd type="none" w="med" len="med"/>
            </a:ln>
          </p:spPr>
        </p:sp>
        <p:sp>
          <p:nvSpPr>
            <p:cNvPr id="10298" name="直接连接符 201791"/>
            <p:cNvSpPr/>
            <p:nvPr/>
          </p:nvSpPr>
          <p:spPr>
            <a:xfrm>
              <a:off x="8818" y="4776"/>
              <a:ext cx="271" cy="1"/>
            </a:xfrm>
            <a:prstGeom prst="line">
              <a:avLst/>
            </a:prstGeom>
            <a:ln w="9525" cap="flat" cmpd="sng">
              <a:solidFill>
                <a:srgbClr val="000000"/>
              </a:solidFill>
              <a:prstDash val="solid"/>
              <a:round/>
              <a:headEnd type="none" w="med" len="med"/>
              <a:tailEnd type="none" w="med" len="med"/>
            </a:ln>
          </p:spPr>
        </p:sp>
        <p:sp>
          <p:nvSpPr>
            <p:cNvPr id="10299" name="直接连接符 201792"/>
            <p:cNvSpPr/>
            <p:nvPr/>
          </p:nvSpPr>
          <p:spPr>
            <a:xfrm>
              <a:off x="9063" y="4775"/>
              <a:ext cx="51" cy="253"/>
            </a:xfrm>
            <a:prstGeom prst="line">
              <a:avLst/>
            </a:prstGeom>
            <a:ln w="9525" cap="flat" cmpd="sng">
              <a:solidFill>
                <a:srgbClr val="000000"/>
              </a:solidFill>
              <a:prstDash val="solid"/>
              <a:round/>
              <a:headEnd type="none" w="med" len="med"/>
              <a:tailEnd type="none" w="med" len="med"/>
            </a:ln>
          </p:spPr>
        </p:sp>
        <p:sp>
          <p:nvSpPr>
            <p:cNvPr id="10300" name="直接连接符 201793"/>
            <p:cNvSpPr/>
            <p:nvPr/>
          </p:nvSpPr>
          <p:spPr>
            <a:xfrm rot="-360000" flipH="1">
              <a:off x="9153" y="4782"/>
              <a:ext cx="52" cy="224"/>
            </a:xfrm>
            <a:prstGeom prst="line">
              <a:avLst/>
            </a:prstGeom>
            <a:ln w="9525" cap="flat" cmpd="sng">
              <a:solidFill>
                <a:srgbClr val="000000"/>
              </a:solidFill>
              <a:prstDash val="solid"/>
              <a:round/>
              <a:headEnd type="none" w="med" len="med"/>
              <a:tailEnd type="none" w="med" len="med"/>
            </a:ln>
          </p:spPr>
        </p:sp>
        <p:sp>
          <p:nvSpPr>
            <p:cNvPr id="10301" name="直接连接符 201794"/>
            <p:cNvSpPr/>
            <p:nvPr/>
          </p:nvSpPr>
          <p:spPr>
            <a:xfrm>
              <a:off x="9108" y="5022"/>
              <a:ext cx="49" cy="1"/>
            </a:xfrm>
            <a:prstGeom prst="line">
              <a:avLst/>
            </a:prstGeom>
            <a:ln w="9525" cap="flat" cmpd="sng">
              <a:solidFill>
                <a:srgbClr val="000000"/>
              </a:solidFill>
              <a:prstDash val="solid"/>
              <a:round/>
              <a:headEnd type="none" w="med" len="med"/>
              <a:tailEnd type="none" w="med" len="med"/>
            </a:ln>
          </p:spPr>
        </p:sp>
        <p:sp>
          <p:nvSpPr>
            <p:cNvPr id="10302" name="直接连接符 201795"/>
            <p:cNvSpPr/>
            <p:nvPr/>
          </p:nvSpPr>
          <p:spPr>
            <a:xfrm rot="-360000" flipH="1">
              <a:off x="8742" y="4577"/>
              <a:ext cx="49" cy="202"/>
            </a:xfrm>
            <a:prstGeom prst="line">
              <a:avLst/>
            </a:prstGeom>
            <a:ln w="9525" cap="flat" cmpd="sng">
              <a:solidFill>
                <a:srgbClr val="000000"/>
              </a:solidFill>
              <a:prstDash val="solid"/>
              <a:round/>
              <a:headEnd type="none" w="med" len="med"/>
              <a:tailEnd type="none" w="med" len="med"/>
            </a:ln>
          </p:spPr>
        </p:sp>
        <p:sp>
          <p:nvSpPr>
            <p:cNvPr id="10303" name="直接连接符 201796"/>
            <p:cNvSpPr/>
            <p:nvPr/>
          </p:nvSpPr>
          <p:spPr>
            <a:xfrm>
              <a:off x="8780" y="4545"/>
              <a:ext cx="49" cy="228"/>
            </a:xfrm>
            <a:prstGeom prst="line">
              <a:avLst/>
            </a:prstGeom>
            <a:ln w="9525" cap="flat" cmpd="sng">
              <a:solidFill>
                <a:srgbClr val="000000"/>
              </a:solidFill>
              <a:prstDash val="solid"/>
              <a:round/>
              <a:headEnd type="none" w="med" len="med"/>
              <a:tailEnd type="none" w="med" len="med"/>
            </a:ln>
          </p:spPr>
        </p:sp>
        <p:sp>
          <p:nvSpPr>
            <p:cNvPr id="10304" name="直接连接符 201797"/>
            <p:cNvSpPr/>
            <p:nvPr/>
          </p:nvSpPr>
          <p:spPr>
            <a:xfrm rot="-360000" flipH="1">
              <a:off x="9424" y="4590"/>
              <a:ext cx="49" cy="202"/>
            </a:xfrm>
            <a:prstGeom prst="line">
              <a:avLst/>
            </a:prstGeom>
            <a:ln w="9525" cap="flat" cmpd="sng">
              <a:solidFill>
                <a:srgbClr val="000000"/>
              </a:solidFill>
              <a:prstDash val="solid"/>
              <a:round/>
              <a:headEnd type="none" w="med" len="med"/>
              <a:tailEnd type="none" w="med" len="med"/>
            </a:ln>
          </p:spPr>
        </p:sp>
        <p:sp>
          <p:nvSpPr>
            <p:cNvPr id="10305" name="直接连接符 201798"/>
            <p:cNvSpPr/>
            <p:nvPr/>
          </p:nvSpPr>
          <p:spPr>
            <a:xfrm>
              <a:off x="9462" y="4558"/>
              <a:ext cx="49" cy="228"/>
            </a:xfrm>
            <a:prstGeom prst="line">
              <a:avLst/>
            </a:prstGeom>
            <a:ln w="9525" cap="flat" cmpd="sng">
              <a:solidFill>
                <a:srgbClr val="000000"/>
              </a:solidFill>
              <a:prstDash val="solid"/>
              <a:round/>
              <a:headEnd type="none" w="med" len="med"/>
              <a:tailEnd type="none" w="med" len="med"/>
            </a:ln>
          </p:spPr>
        </p:sp>
        <p:sp>
          <p:nvSpPr>
            <p:cNvPr id="10306" name="文本框 201799"/>
            <p:cNvSpPr txBox="1"/>
            <p:nvPr/>
          </p:nvSpPr>
          <p:spPr>
            <a:xfrm>
              <a:off x="1947" y="1619"/>
              <a:ext cx="1124" cy="402"/>
            </a:xfrm>
            <a:prstGeom prst="rect">
              <a:avLst/>
            </a:prstGeom>
            <a:noFill/>
            <a:ln w="9525">
              <a:noFill/>
            </a:ln>
          </p:spPr>
          <p:txBody>
            <a:bodyPr lIns="77065" tIns="38533" rIns="77065" bIns="38533" anchor="t"/>
            <a:lstStyle/>
            <a:p>
              <a:pPr lvl="0" indent="0" algn="just"/>
              <a:r>
                <a:rPr lang="zh-CN" altLang="en-US" sz="2400" b="1" dirty="0">
                  <a:solidFill>
                    <a:srgbClr val="000099"/>
                  </a:solidFill>
                  <a:latin typeface="Times New Roman" panose="02020603050405020304" charset="0"/>
                  <a:ea typeface="宋体" panose="02010600030101010101" pitchFamily="2" charset="-122"/>
                </a:rPr>
                <a:t>图像</a:t>
              </a:r>
            </a:p>
          </p:txBody>
        </p:sp>
        <p:sp>
          <p:nvSpPr>
            <p:cNvPr id="10307" name="文本框 201800"/>
            <p:cNvSpPr txBox="1"/>
            <p:nvPr/>
          </p:nvSpPr>
          <p:spPr>
            <a:xfrm>
              <a:off x="1947" y="2691"/>
              <a:ext cx="1349" cy="401"/>
            </a:xfrm>
            <a:prstGeom prst="rect">
              <a:avLst/>
            </a:prstGeom>
            <a:noFill/>
            <a:ln w="9525">
              <a:noFill/>
            </a:ln>
          </p:spPr>
          <p:txBody>
            <a:bodyPr lIns="77065" tIns="38533" rIns="77065" bIns="38533" anchor="t"/>
            <a:lstStyle/>
            <a:p>
              <a:pPr lvl="0" indent="0" algn="just"/>
              <a:r>
                <a:rPr lang="zh-CN" altLang="en-US" sz="2400" b="1" dirty="0">
                  <a:solidFill>
                    <a:srgbClr val="000099"/>
                  </a:solidFill>
                  <a:latin typeface="Times New Roman" panose="02020603050405020304" charset="0"/>
                  <a:ea typeface="宋体" panose="02010600030101010101" pitchFamily="2" charset="-122"/>
                </a:rPr>
                <a:t>剖面</a:t>
              </a:r>
            </a:p>
          </p:txBody>
        </p:sp>
        <p:sp>
          <p:nvSpPr>
            <p:cNvPr id="10308" name="文本框 201801"/>
            <p:cNvSpPr txBox="1"/>
            <p:nvPr/>
          </p:nvSpPr>
          <p:spPr>
            <a:xfrm>
              <a:off x="1947" y="3628"/>
              <a:ext cx="1574" cy="401"/>
            </a:xfrm>
            <a:prstGeom prst="rect">
              <a:avLst/>
            </a:prstGeom>
            <a:noFill/>
            <a:ln w="9525">
              <a:noFill/>
            </a:ln>
          </p:spPr>
          <p:txBody>
            <a:bodyPr lIns="77065" tIns="38533" rIns="77065" bIns="38533" anchor="t"/>
            <a:lstStyle/>
            <a:p>
              <a:pPr lvl="0" indent="0" algn="just"/>
              <a:r>
                <a:rPr lang="zh-CN" altLang="en-US" sz="2400" b="1" dirty="0">
                  <a:solidFill>
                    <a:srgbClr val="000099"/>
                  </a:solidFill>
                  <a:latin typeface="Times New Roman" panose="02020603050405020304" charset="0"/>
                  <a:ea typeface="宋体" panose="02010600030101010101" pitchFamily="2" charset="-122"/>
                </a:rPr>
                <a:t>一阶导数</a:t>
              </a:r>
            </a:p>
          </p:txBody>
        </p:sp>
        <p:sp>
          <p:nvSpPr>
            <p:cNvPr id="10309" name="文本框 201802"/>
            <p:cNvSpPr txBox="1"/>
            <p:nvPr/>
          </p:nvSpPr>
          <p:spPr>
            <a:xfrm>
              <a:off x="1947" y="4565"/>
              <a:ext cx="1574" cy="402"/>
            </a:xfrm>
            <a:prstGeom prst="rect">
              <a:avLst/>
            </a:prstGeom>
            <a:noFill/>
            <a:ln w="9525">
              <a:noFill/>
            </a:ln>
          </p:spPr>
          <p:txBody>
            <a:bodyPr lIns="77065" tIns="38533" rIns="77065" bIns="38533" anchor="t"/>
            <a:lstStyle/>
            <a:p>
              <a:pPr lvl="0" indent="0" algn="just"/>
              <a:r>
                <a:rPr lang="zh-CN" altLang="en-US" sz="2400" b="1" dirty="0">
                  <a:solidFill>
                    <a:srgbClr val="000099"/>
                  </a:solidFill>
                  <a:latin typeface="Times New Roman" panose="02020603050405020304" charset="0"/>
                  <a:ea typeface="宋体" panose="02010600030101010101" pitchFamily="2" charset="-122"/>
                </a:rPr>
                <a:t>二阶导数</a:t>
              </a:r>
            </a:p>
          </p:txBody>
        </p:sp>
      </p:grpSp>
      <p:sp>
        <p:nvSpPr>
          <p:cNvPr id="10310" name="矩形 201803"/>
          <p:cNvSpPr/>
          <p:nvPr/>
        </p:nvSpPr>
        <p:spPr>
          <a:xfrm>
            <a:off x="2152015" y="6201728"/>
            <a:ext cx="8372475" cy="883920"/>
          </a:xfrm>
          <a:prstGeom prst="rect">
            <a:avLst/>
          </a:prstGeom>
          <a:noFill/>
          <a:ln w="9525">
            <a:noFill/>
          </a:ln>
        </p:spPr>
        <p:txBody>
          <a:bodyPr wrap="square" anchor="ctr">
            <a:spAutoFit/>
          </a:bodyPr>
          <a:lstStyle/>
          <a:p>
            <a:pPr lvl="0" indent="0" algn="ctr"/>
            <a:r>
              <a:rPr lang="zh-CN" altLang="en-US" sz="3200" dirty="0">
                <a:latin typeface="Times New Roman" panose="02020603050405020304" charset="0"/>
                <a:ea typeface="宋体" panose="02010600030101010101" pitchFamily="2" charset="-122"/>
              </a:rPr>
              <a:t>   </a:t>
            </a:r>
            <a:r>
              <a:rPr lang="zh-CN" altLang="en-US" sz="2000" b="1" dirty="0">
                <a:latin typeface="Times New Roman" panose="02020603050405020304" charset="0"/>
                <a:ea typeface="宋体" panose="02010600030101010101" pitchFamily="2" charset="-122"/>
              </a:rPr>
              <a:t>上升阶跃边缘       下降阶跃边缘       脉冲状边缘          屋顶边缘</a:t>
            </a:r>
          </a:p>
          <a:p>
            <a:pPr lvl="0" indent="0" algn="ctr"/>
            <a:r>
              <a:rPr lang="zh-CN" altLang="en-US" sz="2000" b="1" dirty="0">
                <a:latin typeface="Times New Roman" panose="02020603050405020304" charset="0"/>
                <a:ea typeface="宋体" panose="02010600030101010101" pitchFamily="2" charset="-122"/>
              </a:rPr>
              <a:t>    (</a:t>
            </a:r>
            <a:r>
              <a:rPr lang="en-US" altLang="zh-CN" sz="2000" b="1">
                <a:latin typeface="Times New Roman" panose="02020603050405020304" charset="0"/>
                <a:ea typeface="宋体" panose="02010600030101010101" pitchFamily="2" charset="-122"/>
              </a:rPr>
              <a:t>a</a:t>
            </a:r>
            <a:r>
              <a:rPr lang="zh-CN" altLang="en-US" sz="2000" b="1" dirty="0">
                <a:latin typeface="Times New Roman" panose="02020603050405020304" charset="0"/>
                <a:ea typeface="宋体" panose="02010600030101010101" pitchFamily="2" charset="-122"/>
              </a:rPr>
              <a:t>)                             (</a:t>
            </a:r>
            <a:r>
              <a:rPr lang="en-US" altLang="zh-CN" sz="2000" b="1">
                <a:latin typeface="Times New Roman" panose="02020603050405020304" charset="0"/>
                <a:ea typeface="宋体" panose="02010600030101010101" pitchFamily="2" charset="-122"/>
              </a:rPr>
              <a:t>b</a:t>
            </a:r>
            <a:r>
              <a:rPr lang="zh-CN" altLang="en-US" sz="2000" b="1" dirty="0">
                <a:latin typeface="Times New Roman" panose="02020603050405020304" charset="0"/>
                <a:ea typeface="宋体" panose="02010600030101010101" pitchFamily="2" charset="-122"/>
              </a:rPr>
              <a:t>)                     (</a:t>
            </a:r>
            <a:r>
              <a:rPr lang="en-US" altLang="zh-CN" sz="2000" b="1">
                <a:latin typeface="Times New Roman" panose="02020603050405020304" charset="0"/>
                <a:ea typeface="宋体" panose="02010600030101010101" pitchFamily="2" charset="-122"/>
              </a:rPr>
              <a:t>c</a:t>
            </a:r>
            <a:r>
              <a:rPr lang="zh-CN" altLang="en-US" sz="2000" b="1" dirty="0">
                <a:latin typeface="Times New Roman" panose="02020603050405020304" charset="0"/>
                <a:ea typeface="宋体" panose="02010600030101010101" pitchFamily="2" charset="-122"/>
              </a:rPr>
              <a:t>)                      (</a:t>
            </a:r>
            <a:r>
              <a:rPr lang="en-US" altLang="zh-CN" sz="2000" b="1">
                <a:latin typeface="Times New Roman" panose="02020603050405020304" charset="0"/>
                <a:ea typeface="宋体" panose="02010600030101010101" pitchFamily="2" charset="-122"/>
              </a:rPr>
              <a:t>d</a:t>
            </a:r>
            <a:r>
              <a:rPr lang="zh-CN" altLang="en-US" sz="2000" b="1" dirty="0">
                <a:latin typeface="Times New Roman" panose="02020603050405020304" charset="0"/>
                <a:ea typeface="宋体" panose="02010600030101010101" pitchFamily="2" charset="-12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9218" name="文本框 356356"/>
          <p:cNvSpPr txBox="1"/>
          <p:nvPr/>
        </p:nvSpPr>
        <p:spPr>
          <a:xfrm>
            <a:off x="1056005" y="1838960"/>
            <a:ext cx="9468485" cy="1819275"/>
          </a:xfrm>
          <a:prstGeom prst="rect">
            <a:avLst/>
          </a:prstGeom>
          <a:noFill/>
          <a:ln w="9525">
            <a:noFill/>
          </a:ln>
        </p:spPr>
        <p:txBody>
          <a:bodyPr wrap="square" anchor="t">
            <a:spAutoFit/>
          </a:bodyPr>
          <a:lstStyle/>
          <a:p>
            <a:pPr lvl="0" indent="0" eaLnBrk="0" hangingPunct="0">
              <a:lnSpc>
                <a:spcPct val="135000"/>
              </a:lnSpc>
            </a:pPr>
            <a:r>
              <a:rPr lang="zh-CN" altLang="en-US" sz="2800" dirty="0">
                <a:solidFill>
                  <a:schemeClr val="tx1"/>
                </a:solidFill>
                <a:latin typeface="Times New Roman" panose="02020603050405020304" charset="0"/>
                <a:ea typeface="宋体" panose="02010600030101010101" pitchFamily="2" charset="-122"/>
              </a:rPr>
              <a:t>图像的边缘可以通过对它们求导数来确定，而导数可利用微分算子来计算。对于数字图像来说，通常是利用差分来近似微分。  </a:t>
            </a:r>
          </a:p>
        </p:txBody>
      </p:sp>
      <p:graphicFrame>
        <p:nvGraphicFramePr>
          <p:cNvPr id="12295" name="对象 288780"/>
          <p:cNvGraphicFramePr/>
          <p:nvPr/>
        </p:nvGraphicFramePr>
        <p:xfrm>
          <a:off x="2413318" y="3234373"/>
          <a:ext cx="4972050" cy="1094105"/>
        </p:xfrm>
        <a:graphic>
          <a:graphicData uri="http://schemas.openxmlformats.org/presentationml/2006/ole">
            <mc:AlternateContent xmlns:mc="http://schemas.openxmlformats.org/markup-compatibility/2006">
              <mc:Choice xmlns:v="urn:schemas-microsoft-com:vml" Requires="v">
                <p:oleObj spid="_x0000_s18556" r:id="rId5" imgW="2286000" imgH="495300" progId="Equation.3">
                  <p:embed/>
                </p:oleObj>
              </mc:Choice>
              <mc:Fallback>
                <p:oleObj r:id="rId5" imgW="2286000" imgH="495300" progId="Equation.3">
                  <p:embed/>
                  <p:pic>
                    <p:nvPicPr>
                      <p:cNvPr id="0" name="图片 3075"/>
                      <p:cNvPicPr/>
                      <p:nvPr/>
                    </p:nvPicPr>
                    <p:blipFill>
                      <a:blip r:embed="rId6"/>
                      <a:stretch>
                        <a:fillRect/>
                      </a:stretch>
                    </p:blipFill>
                    <p:spPr>
                      <a:xfrm>
                        <a:off x="2413318" y="3234373"/>
                        <a:ext cx="4972050" cy="1094105"/>
                      </a:xfrm>
                      <a:prstGeom prst="rect">
                        <a:avLst/>
                      </a:prstGeom>
                      <a:noFill/>
                      <a:ln w="38100">
                        <a:noFill/>
                        <a:miter/>
                      </a:ln>
                    </p:spPr>
                  </p:pic>
                </p:oleObj>
              </mc:Fallback>
            </mc:AlternateContent>
          </a:graphicData>
        </a:graphic>
      </p:graphicFrame>
      <p:grpSp>
        <p:nvGrpSpPr>
          <p:cNvPr id="288790" name="组合 288789"/>
          <p:cNvGrpSpPr/>
          <p:nvPr/>
        </p:nvGrpSpPr>
        <p:grpSpPr>
          <a:xfrm>
            <a:off x="1766888" y="4660900"/>
            <a:ext cx="5473700" cy="928688"/>
            <a:chOff x="385" y="2890"/>
            <a:chExt cx="3448" cy="585"/>
          </a:xfrm>
        </p:grpSpPr>
        <p:graphicFrame>
          <p:nvGraphicFramePr>
            <p:cNvPr id="12298" name="对象 288785"/>
            <p:cNvGraphicFramePr/>
            <p:nvPr/>
          </p:nvGraphicFramePr>
          <p:xfrm>
            <a:off x="1190" y="2927"/>
            <a:ext cx="1146" cy="514"/>
          </p:xfrm>
          <a:graphic>
            <a:graphicData uri="http://schemas.openxmlformats.org/presentationml/2006/ole">
              <mc:AlternateContent xmlns:mc="http://schemas.openxmlformats.org/markup-compatibility/2006">
                <mc:Choice xmlns:v="urn:schemas-microsoft-com:vml" Requires="v">
                  <p:oleObj spid="_x0000_s18557" r:id="rId7" imgW="883285" imgH="396875" progId="Equation.3">
                    <p:embed/>
                  </p:oleObj>
                </mc:Choice>
                <mc:Fallback>
                  <p:oleObj r:id="rId7" imgW="883285" imgH="396875" progId="Equation.3">
                    <p:embed/>
                    <p:pic>
                      <p:nvPicPr>
                        <p:cNvPr id="0" name="图片 3076"/>
                        <p:cNvPicPr/>
                        <p:nvPr/>
                      </p:nvPicPr>
                      <p:blipFill>
                        <a:blip r:embed="rId8"/>
                        <a:stretch>
                          <a:fillRect/>
                        </a:stretch>
                      </p:blipFill>
                      <p:spPr>
                        <a:xfrm>
                          <a:off x="1190" y="2927"/>
                          <a:ext cx="1146" cy="514"/>
                        </a:xfrm>
                        <a:prstGeom prst="rect">
                          <a:avLst/>
                        </a:prstGeom>
                        <a:noFill/>
                        <a:ln w="38100">
                          <a:noFill/>
                          <a:miter/>
                        </a:ln>
                      </p:spPr>
                    </p:pic>
                  </p:oleObj>
                </mc:Fallback>
              </mc:AlternateContent>
            </a:graphicData>
          </a:graphic>
        </p:graphicFrame>
        <p:graphicFrame>
          <p:nvGraphicFramePr>
            <p:cNvPr id="12299" name="对象 288787"/>
            <p:cNvGraphicFramePr/>
            <p:nvPr/>
          </p:nvGraphicFramePr>
          <p:xfrm>
            <a:off x="2608" y="2890"/>
            <a:ext cx="1225" cy="585"/>
          </p:xfrm>
          <a:graphic>
            <a:graphicData uri="http://schemas.openxmlformats.org/presentationml/2006/ole">
              <mc:AlternateContent xmlns:mc="http://schemas.openxmlformats.org/markup-compatibility/2006">
                <mc:Choice xmlns:v="urn:schemas-microsoft-com:vml" Requires="v">
                  <p:oleObj spid="_x0000_s18558" r:id="rId9" imgW="883920" imgH="422910" progId="Equation.3">
                    <p:embed/>
                  </p:oleObj>
                </mc:Choice>
                <mc:Fallback>
                  <p:oleObj r:id="rId9" imgW="883920" imgH="422910" progId="Equation.3">
                    <p:embed/>
                    <p:pic>
                      <p:nvPicPr>
                        <p:cNvPr id="0" name="图片 3077"/>
                        <p:cNvPicPr/>
                        <p:nvPr/>
                      </p:nvPicPr>
                      <p:blipFill>
                        <a:blip r:embed="rId10"/>
                        <a:stretch>
                          <a:fillRect/>
                        </a:stretch>
                      </p:blipFill>
                      <p:spPr>
                        <a:xfrm>
                          <a:off x="2608" y="2890"/>
                          <a:ext cx="1225" cy="585"/>
                        </a:xfrm>
                        <a:prstGeom prst="rect">
                          <a:avLst/>
                        </a:prstGeom>
                        <a:noFill/>
                        <a:ln w="38100">
                          <a:noFill/>
                          <a:miter/>
                        </a:ln>
                      </p:spPr>
                    </p:pic>
                  </p:oleObj>
                </mc:Fallback>
              </mc:AlternateContent>
            </a:graphicData>
          </a:graphic>
        </p:graphicFrame>
        <p:sp>
          <p:nvSpPr>
            <p:cNvPr id="12300" name="文本框 288788"/>
            <p:cNvSpPr txBox="1"/>
            <p:nvPr/>
          </p:nvSpPr>
          <p:spPr>
            <a:xfrm>
              <a:off x="385" y="2973"/>
              <a:ext cx="726" cy="326"/>
            </a:xfrm>
            <a:prstGeom prst="rect">
              <a:avLst/>
            </a:prstGeom>
            <a:noFill/>
            <a:ln w="9525">
              <a:noFill/>
            </a:ln>
          </p:spPr>
          <p:txBody>
            <a:bodyPr anchor="t">
              <a:spAutoFit/>
            </a:bodyPr>
            <a:lstStyle/>
            <a:p>
              <a:pPr lvl="0" indent="0">
                <a:spcBef>
                  <a:spcPct val="50000"/>
                </a:spcBef>
              </a:pPr>
              <a:r>
                <a:rPr lang="zh-CN" altLang="en-US" sz="2800" b="1" dirty="0">
                  <a:solidFill>
                    <a:schemeClr val="tx1"/>
                  </a:solidFill>
                  <a:latin typeface="Times New Roman" panose="02020603050405020304" charset="0"/>
                  <a:ea typeface="华文中宋" pitchFamily="2" charset="-122"/>
                </a:rPr>
                <a:t>记：</a:t>
              </a:r>
            </a:p>
          </p:txBody>
        </p:sp>
      </p:grpSp>
      <p:sp>
        <p:nvSpPr>
          <p:cNvPr id="3" name="文本框 2"/>
          <p:cNvSpPr txBox="1"/>
          <p:nvPr/>
        </p:nvSpPr>
        <p:spPr>
          <a:xfrm>
            <a:off x="1056005" y="5589905"/>
            <a:ext cx="9467850" cy="1243330"/>
          </a:xfrm>
          <a:prstGeom prst="rect">
            <a:avLst/>
          </a:prstGeom>
          <a:noFill/>
          <a:ln w="9525">
            <a:noFill/>
          </a:ln>
        </p:spPr>
        <p:txBody>
          <a:bodyPr wrap="square" rtlCol="0" anchor="t">
            <a:spAutoFit/>
          </a:bodyPr>
          <a:lstStyle/>
          <a:p>
            <a:pPr lvl="0" algn="l" eaLnBrk="0" hangingPunct="0">
              <a:lnSpc>
                <a:spcPct val="135000"/>
              </a:lnSpc>
            </a:pPr>
            <a:r>
              <a:rPr lang="zh-CN" altLang="en-US" sz="2800" dirty="0">
                <a:latin typeface="Times New Roman" panose="02020603050405020304" charset="0"/>
                <a:ea typeface="宋体" panose="02010600030101010101" pitchFamily="2" charset="-122"/>
                <a:sym typeface="+mn-ea"/>
              </a:rPr>
              <a:t>从梯度原理出发，已经发展了许多边缘检测算子，下面是几种最典型的边缘检测算子：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8790"/>
                                        </p:tgtEl>
                                        <p:attrNameLst>
                                          <p:attrName>style.visibility</p:attrName>
                                        </p:attrNameLst>
                                      </p:cBhvr>
                                      <p:to>
                                        <p:strVal val="visible"/>
                                      </p:to>
                                    </p:set>
                                    <p:animEffect transition="in" filter="box(in)">
                                      <p:cBhvr>
                                        <p:cTn id="7" dur="500"/>
                                        <p:tgtEl>
                                          <p:spTgt spid="28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9218" name="文本框 356356"/>
          <p:cNvSpPr txBox="1"/>
          <p:nvPr/>
        </p:nvSpPr>
        <p:spPr>
          <a:xfrm>
            <a:off x="1056005" y="1838960"/>
            <a:ext cx="9468485" cy="5273675"/>
          </a:xfrm>
          <a:prstGeom prst="rect">
            <a:avLst/>
          </a:prstGeom>
          <a:noFill/>
          <a:ln w="9525">
            <a:noFill/>
          </a:ln>
        </p:spPr>
        <p:txBody>
          <a:bodyPr wrap="square" anchor="t">
            <a:spAutoFit/>
          </a:bodyPr>
          <a:lstStyle/>
          <a:p>
            <a:pPr lvl="0" indent="0" eaLnBrk="0" hangingPunct="0">
              <a:lnSpc>
                <a:spcPct val="135000"/>
              </a:lnSpc>
            </a:pPr>
            <a:r>
              <a:rPr lang="en-US" altLang="zh-CN" sz="2600" dirty="0">
                <a:solidFill>
                  <a:schemeClr val="tx1"/>
                </a:solidFill>
                <a:latin typeface="Times New Roman" panose="02020603050405020304" charset="0"/>
                <a:ea typeface="宋体" panose="02010600030101010101" pitchFamily="2" charset="-122"/>
              </a:rPr>
              <a:t>1</a:t>
            </a:r>
            <a:r>
              <a:rPr lang="zh-CN" altLang="en-US" sz="2600" dirty="0">
                <a:solidFill>
                  <a:schemeClr val="tx1"/>
                </a:solidFill>
                <a:latin typeface="Times New Roman" panose="02020603050405020304" charset="0"/>
                <a:ea typeface="宋体" panose="02010600030101010101" pitchFamily="2" charset="-122"/>
              </a:rPr>
              <a:t>、Roberts(罗伯特)边缘检测算子是基于：任意一对相互垂直方向上的差分可以看成是梯度的近似求解，并可用对角线上相邻像素之差来代替梯度寻找边缘。所以，罗伯特算子是一个交叉算子，其在点(i,j)的梯度幅值表示为：</a:t>
            </a:r>
          </a:p>
          <a:p>
            <a:pPr lvl="0" indent="0" eaLnBrk="0" hangingPunct="0">
              <a:lnSpc>
                <a:spcPct val="135000"/>
              </a:lnSpc>
            </a:pPr>
            <a:endParaRPr lang="zh-CN" altLang="en-US" sz="2600" dirty="0">
              <a:solidFill>
                <a:schemeClr val="tx1"/>
              </a:solidFill>
              <a:latin typeface="Times New Roman" panose="02020603050405020304" charset="0"/>
              <a:ea typeface="宋体" panose="02010600030101010101" pitchFamily="2" charset="-122"/>
            </a:endParaRPr>
          </a:p>
          <a:p>
            <a:pPr lvl="0" indent="0" eaLnBrk="0" hangingPunct="0">
              <a:lnSpc>
                <a:spcPct val="135000"/>
              </a:lnSpc>
            </a:pPr>
            <a:endParaRPr lang="zh-CN" altLang="en-US" sz="2600" dirty="0">
              <a:solidFill>
                <a:schemeClr val="tx1"/>
              </a:solidFill>
              <a:latin typeface="Times New Roman" panose="02020603050405020304" charset="0"/>
              <a:ea typeface="宋体" panose="02010600030101010101" pitchFamily="2" charset="-122"/>
            </a:endParaRPr>
          </a:p>
          <a:p>
            <a:pPr lvl="0" indent="0" eaLnBrk="0" hangingPunct="0">
              <a:lnSpc>
                <a:spcPct val="135000"/>
              </a:lnSpc>
            </a:pPr>
            <a:endParaRPr lang="zh-CN" altLang="en-US" sz="2600" dirty="0">
              <a:solidFill>
                <a:schemeClr val="tx1"/>
              </a:solidFill>
              <a:latin typeface="Times New Roman" panose="02020603050405020304" charset="0"/>
              <a:ea typeface="宋体" panose="02010600030101010101" pitchFamily="2" charset="-122"/>
            </a:endParaRPr>
          </a:p>
          <a:p>
            <a:pPr lvl="0" indent="0" eaLnBrk="0" hangingPunct="0">
              <a:lnSpc>
                <a:spcPct val="135000"/>
              </a:lnSpc>
            </a:pPr>
            <a:r>
              <a:rPr lang="zh-CN" altLang="en-US" sz="2600" dirty="0">
                <a:solidFill>
                  <a:schemeClr val="tx1"/>
                </a:solidFill>
                <a:latin typeface="Times New Roman" panose="02020603050405020304" charset="0"/>
                <a:ea typeface="宋体" panose="02010600030101010101" pitchFamily="2" charset="-122"/>
              </a:rPr>
              <a:t>简化为</a:t>
            </a:r>
          </a:p>
          <a:p>
            <a:pPr lvl="0" indent="0" eaLnBrk="0" hangingPunct="0">
              <a:lnSpc>
                <a:spcPct val="135000"/>
              </a:lnSpc>
            </a:pPr>
            <a:endParaRPr lang="zh-CN" altLang="en-US" dirty="0">
              <a:solidFill>
                <a:schemeClr val="tx1"/>
              </a:solidFill>
              <a:latin typeface="Times New Roman" panose="02020603050405020304" charset="0"/>
              <a:ea typeface="宋体" panose="02010600030101010101" pitchFamily="2" charset="-122"/>
            </a:endParaRPr>
          </a:p>
          <a:p>
            <a:pPr lvl="0" indent="0" eaLnBrk="0" hangingPunct="0">
              <a:lnSpc>
                <a:spcPct val="135000"/>
              </a:lnSpc>
            </a:pPr>
            <a:r>
              <a:rPr lang="zh-CN" altLang="en-US" sz="2600" dirty="0">
                <a:solidFill>
                  <a:schemeClr val="tx1"/>
                </a:solidFill>
                <a:latin typeface="Times New Roman" panose="02020603050405020304" charset="0"/>
                <a:ea typeface="宋体" panose="02010600030101010101" pitchFamily="2" charset="-122"/>
              </a:rPr>
              <a:t>则算子为：  </a:t>
            </a:r>
          </a:p>
        </p:txBody>
      </p:sp>
      <p:graphicFrame>
        <p:nvGraphicFramePr>
          <p:cNvPr id="15363" name="对象 358405"/>
          <p:cNvGraphicFramePr/>
          <p:nvPr/>
        </p:nvGraphicFramePr>
        <p:xfrm>
          <a:off x="1216025" y="4248150"/>
          <a:ext cx="6545263" cy="571500"/>
        </p:xfrm>
        <a:graphic>
          <a:graphicData uri="http://schemas.openxmlformats.org/presentationml/2006/ole">
            <mc:AlternateContent xmlns:mc="http://schemas.openxmlformats.org/markup-compatibility/2006">
              <mc:Choice xmlns:v="urn:schemas-microsoft-com:vml" Requires="v">
                <p:oleObj spid="_x0000_s19703" r:id="rId5" imgW="3454400" imgH="254000" progId="Equation.3">
                  <p:embed/>
                </p:oleObj>
              </mc:Choice>
              <mc:Fallback>
                <p:oleObj r:id="rId5" imgW="3454400" imgH="254000" progId="Equation.3">
                  <p:embed/>
                  <p:pic>
                    <p:nvPicPr>
                      <p:cNvPr id="0" name="图片 3082"/>
                      <p:cNvPicPr/>
                      <p:nvPr/>
                    </p:nvPicPr>
                    <p:blipFill>
                      <a:blip r:embed="rId6"/>
                      <a:stretch>
                        <a:fillRect/>
                      </a:stretch>
                    </p:blipFill>
                    <p:spPr>
                      <a:xfrm>
                        <a:off x="1216025" y="4248150"/>
                        <a:ext cx="6545263" cy="571500"/>
                      </a:xfrm>
                      <a:prstGeom prst="rect">
                        <a:avLst/>
                      </a:prstGeom>
                      <a:noFill/>
                      <a:ln w="38100">
                        <a:noFill/>
                        <a:miter/>
                      </a:ln>
                    </p:spPr>
                  </p:pic>
                </p:oleObj>
              </mc:Fallback>
            </mc:AlternateContent>
          </a:graphicData>
        </a:graphic>
      </p:graphicFrame>
      <p:graphicFrame>
        <p:nvGraphicFramePr>
          <p:cNvPr id="15367" name="对象 358416"/>
          <p:cNvGraphicFramePr/>
          <p:nvPr/>
        </p:nvGraphicFramePr>
        <p:xfrm>
          <a:off x="1216025" y="4958715"/>
          <a:ext cx="3665220" cy="539750"/>
        </p:xfrm>
        <a:graphic>
          <a:graphicData uri="http://schemas.openxmlformats.org/presentationml/2006/ole">
            <mc:AlternateContent xmlns:mc="http://schemas.openxmlformats.org/markup-compatibility/2006">
              <mc:Choice xmlns:v="urn:schemas-microsoft-com:vml" Requires="v">
                <p:oleObj spid="_x0000_s19704" r:id="rId7" imgW="1651000" imgH="228600" progId="Equation.3">
                  <p:embed/>
                </p:oleObj>
              </mc:Choice>
              <mc:Fallback>
                <p:oleObj r:id="rId7" imgW="1651000" imgH="228600" progId="Equation.3">
                  <p:embed/>
                  <p:pic>
                    <p:nvPicPr>
                      <p:cNvPr id="0" name="图片 3083"/>
                      <p:cNvPicPr/>
                      <p:nvPr/>
                    </p:nvPicPr>
                    <p:blipFill>
                      <a:blip r:embed="rId8"/>
                      <a:stretch>
                        <a:fillRect/>
                      </a:stretch>
                    </p:blipFill>
                    <p:spPr>
                      <a:xfrm>
                        <a:off x="1216025" y="4958715"/>
                        <a:ext cx="3665220" cy="539750"/>
                      </a:xfrm>
                      <a:prstGeom prst="rect">
                        <a:avLst/>
                      </a:prstGeom>
                      <a:noFill/>
                      <a:ln w="38100">
                        <a:noFill/>
                        <a:miter/>
                      </a:ln>
                    </p:spPr>
                  </p:pic>
                </p:oleObj>
              </mc:Fallback>
            </mc:AlternateContent>
          </a:graphicData>
        </a:graphic>
      </p:graphicFrame>
      <p:graphicFrame>
        <p:nvGraphicFramePr>
          <p:cNvPr id="15369" name="对象 358418"/>
          <p:cNvGraphicFramePr/>
          <p:nvPr/>
        </p:nvGraphicFramePr>
        <p:xfrm>
          <a:off x="5064760" y="4958715"/>
          <a:ext cx="3778885" cy="548005"/>
        </p:xfrm>
        <a:graphic>
          <a:graphicData uri="http://schemas.openxmlformats.org/presentationml/2006/ole">
            <mc:AlternateContent xmlns:mc="http://schemas.openxmlformats.org/markup-compatibility/2006">
              <mc:Choice xmlns:v="urn:schemas-microsoft-com:vml" Requires="v">
                <p:oleObj spid="_x0000_s19705" r:id="rId9" imgW="1651000" imgH="241300" progId="Equation.3">
                  <p:embed/>
                </p:oleObj>
              </mc:Choice>
              <mc:Fallback>
                <p:oleObj r:id="rId9" imgW="1651000" imgH="241300" progId="Equation.3">
                  <p:embed/>
                  <p:pic>
                    <p:nvPicPr>
                      <p:cNvPr id="0" name="图片 3084"/>
                      <p:cNvPicPr/>
                      <p:nvPr/>
                    </p:nvPicPr>
                    <p:blipFill>
                      <a:blip r:embed="rId10"/>
                      <a:stretch>
                        <a:fillRect/>
                      </a:stretch>
                    </p:blipFill>
                    <p:spPr>
                      <a:xfrm>
                        <a:off x="5064760" y="4958715"/>
                        <a:ext cx="3778885" cy="548005"/>
                      </a:xfrm>
                      <a:prstGeom prst="rect">
                        <a:avLst/>
                      </a:prstGeom>
                      <a:noFill/>
                      <a:ln w="38100">
                        <a:noFill/>
                        <a:miter/>
                      </a:ln>
                    </p:spPr>
                  </p:pic>
                </p:oleObj>
              </mc:Fallback>
            </mc:AlternateContent>
          </a:graphicData>
        </a:graphic>
      </p:graphicFrame>
      <p:graphicFrame>
        <p:nvGraphicFramePr>
          <p:cNvPr id="16388" name="对象 359430"/>
          <p:cNvGraphicFramePr/>
          <p:nvPr/>
        </p:nvGraphicFramePr>
        <p:xfrm>
          <a:off x="2815590" y="6559233"/>
          <a:ext cx="2613025" cy="635000"/>
        </p:xfrm>
        <a:graphic>
          <a:graphicData uri="http://schemas.openxmlformats.org/presentationml/2006/ole">
            <mc:AlternateContent xmlns:mc="http://schemas.openxmlformats.org/markup-compatibility/2006">
              <mc:Choice xmlns:v="urn:schemas-microsoft-com:vml" Requires="v">
                <p:oleObj spid="_x0000_s19706" r:id="rId11" imgW="1203960" imgH="281940" progId="Equation.3">
                  <p:embed/>
                </p:oleObj>
              </mc:Choice>
              <mc:Fallback>
                <p:oleObj r:id="rId11" imgW="1203960" imgH="281940" progId="Equation.3">
                  <p:embed/>
                  <p:pic>
                    <p:nvPicPr>
                      <p:cNvPr id="0" name="图片 3086"/>
                      <p:cNvPicPr/>
                      <p:nvPr/>
                    </p:nvPicPr>
                    <p:blipFill>
                      <a:blip r:embed="rId12"/>
                      <a:stretch>
                        <a:fillRect/>
                      </a:stretch>
                    </p:blipFill>
                    <p:spPr>
                      <a:xfrm>
                        <a:off x="2815590" y="6559233"/>
                        <a:ext cx="2613025" cy="635000"/>
                      </a:xfrm>
                      <a:prstGeom prst="rect">
                        <a:avLst/>
                      </a:prstGeom>
                      <a:noFill/>
                      <a:ln w="38100">
                        <a:noFill/>
                        <a:miter/>
                      </a:ln>
                    </p:spPr>
                  </p:pic>
                </p:oleObj>
              </mc:Fallback>
            </mc:AlternateContent>
          </a:graphicData>
        </a:graphic>
      </p:graphicFrame>
      <p:grpSp>
        <p:nvGrpSpPr>
          <p:cNvPr id="3" name="组合 2"/>
          <p:cNvGrpSpPr/>
          <p:nvPr/>
        </p:nvGrpSpPr>
        <p:grpSpPr>
          <a:xfrm>
            <a:off x="2285365" y="5427345"/>
            <a:ext cx="4507230" cy="1011555"/>
            <a:chOff x="1915" y="8659"/>
            <a:chExt cx="7098" cy="1593"/>
          </a:xfrm>
        </p:grpSpPr>
        <p:graphicFrame>
          <p:nvGraphicFramePr>
            <p:cNvPr id="16389" name="对象 359431"/>
            <p:cNvGraphicFramePr/>
            <p:nvPr/>
          </p:nvGraphicFramePr>
          <p:xfrm>
            <a:off x="6003" y="8659"/>
            <a:ext cx="3010" cy="1572"/>
          </p:xfrm>
          <a:graphic>
            <a:graphicData uri="http://schemas.openxmlformats.org/presentationml/2006/ole">
              <mc:AlternateContent xmlns:mc="http://schemas.openxmlformats.org/markup-compatibility/2006">
                <mc:Choice xmlns:v="urn:schemas-microsoft-com:vml" Requires="v">
                  <p:oleObj spid="_x0000_s19707" r:id="rId13" imgW="1083945" imgH="459105" progId="Equation.3">
                    <p:embed/>
                  </p:oleObj>
                </mc:Choice>
                <mc:Fallback>
                  <p:oleObj r:id="rId13" imgW="1083945" imgH="459105" progId="Equation.3">
                    <p:embed/>
                    <p:pic>
                      <p:nvPicPr>
                        <p:cNvPr id="0" name="图片 3087"/>
                        <p:cNvPicPr/>
                        <p:nvPr/>
                      </p:nvPicPr>
                      <p:blipFill>
                        <a:blip r:embed="rId14"/>
                        <a:stretch>
                          <a:fillRect/>
                        </a:stretch>
                      </p:blipFill>
                      <p:spPr>
                        <a:xfrm>
                          <a:off x="6003" y="8659"/>
                          <a:ext cx="3010" cy="1572"/>
                        </a:xfrm>
                        <a:prstGeom prst="rect">
                          <a:avLst/>
                        </a:prstGeom>
                        <a:noFill/>
                        <a:ln w="38100">
                          <a:noFill/>
                          <a:miter/>
                        </a:ln>
                      </p:spPr>
                    </p:pic>
                  </p:oleObj>
                </mc:Fallback>
              </mc:AlternateContent>
            </a:graphicData>
          </a:graphic>
        </p:graphicFrame>
        <p:graphicFrame>
          <p:nvGraphicFramePr>
            <p:cNvPr id="16390" name="对象 359432"/>
            <p:cNvGraphicFramePr/>
            <p:nvPr/>
          </p:nvGraphicFramePr>
          <p:xfrm>
            <a:off x="1915" y="8672"/>
            <a:ext cx="3360" cy="1580"/>
          </p:xfrm>
          <a:graphic>
            <a:graphicData uri="http://schemas.openxmlformats.org/presentationml/2006/ole">
              <mc:AlternateContent xmlns:mc="http://schemas.openxmlformats.org/markup-compatibility/2006">
                <mc:Choice xmlns:v="urn:schemas-microsoft-com:vml" Requires="v">
                  <p:oleObj spid="_x0000_s19708" r:id="rId15" imgW="1127125" imgH="461010" progId="Equation.3">
                    <p:embed/>
                  </p:oleObj>
                </mc:Choice>
                <mc:Fallback>
                  <p:oleObj r:id="rId15" imgW="1127125" imgH="461010" progId="Equation.3">
                    <p:embed/>
                    <p:pic>
                      <p:nvPicPr>
                        <p:cNvPr id="0" name="图片 3088"/>
                        <p:cNvPicPr/>
                        <p:nvPr/>
                      </p:nvPicPr>
                      <p:blipFill>
                        <a:blip r:embed="rId16"/>
                        <a:stretch>
                          <a:fillRect/>
                        </a:stretch>
                      </p:blipFill>
                      <p:spPr>
                        <a:xfrm>
                          <a:off x="1915" y="8672"/>
                          <a:ext cx="3360" cy="1580"/>
                        </a:xfrm>
                        <a:prstGeom prst="rect">
                          <a:avLst/>
                        </a:prstGeom>
                        <a:noFill/>
                        <a:ln w="38100">
                          <a:noFill/>
                          <a:miter/>
                        </a:ln>
                      </p:spPr>
                    </p:pic>
                  </p:oleObj>
                </mc:Fallback>
              </mc:AlternateContent>
            </a:graphicData>
          </a:graphic>
        </p:graphicFrame>
      </p:grpSp>
      <p:sp>
        <p:nvSpPr>
          <p:cNvPr id="7" name="文本框 6"/>
          <p:cNvSpPr txBox="1"/>
          <p:nvPr/>
        </p:nvSpPr>
        <p:spPr>
          <a:xfrm>
            <a:off x="8843645" y="6559550"/>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4" name="文本框 356356"/>
          <p:cNvSpPr txBox="1"/>
          <p:nvPr/>
        </p:nvSpPr>
        <p:spPr>
          <a:xfrm>
            <a:off x="1056005" y="1838960"/>
            <a:ext cx="9468485" cy="626110"/>
          </a:xfrm>
          <a:prstGeom prst="rect">
            <a:avLst/>
          </a:prstGeom>
          <a:noFill/>
          <a:ln w="9525">
            <a:noFill/>
          </a:ln>
        </p:spPr>
        <p:txBody>
          <a:bodyPr wrap="square" anchor="t">
            <a:spAutoFit/>
          </a:bodyPr>
          <a:lstStyle/>
          <a:p>
            <a:pPr lvl="0" indent="0" eaLnBrk="0" hangingPunct="0">
              <a:lnSpc>
                <a:spcPct val="135000"/>
              </a:lnSpc>
            </a:pPr>
            <a:r>
              <a:rPr lang="en-US" altLang="zh-CN" sz="2600" dirty="0">
                <a:solidFill>
                  <a:schemeClr val="tx1"/>
                </a:solidFill>
                <a:latin typeface="Times New Roman" panose="02020603050405020304" charset="0"/>
                <a:ea typeface="宋体" panose="02010600030101010101" pitchFamily="2" charset="-122"/>
              </a:rPr>
              <a:t>2</a:t>
            </a:r>
            <a:r>
              <a:rPr lang="zh-CN" altLang="en-US" sz="2600" dirty="0">
                <a:solidFill>
                  <a:schemeClr val="tx1"/>
                </a:solidFill>
                <a:latin typeface="Times New Roman" panose="02020603050405020304" charset="0"/>
                <a:ea typeface="宋体" panose="02010600030101010101" pitchFamily="2" charset="-122"/>
              </a:rPr>
              <a:t>、Sobel算子是3×3的，其在点(i,j)的梯度幅值表示为： </a:t>
            </a:r>
          </a:p>
        </p:txBody>
      </p:sp>
      <p:sp>
        <p:nvSpPr>
          <p:cNvPr id="19460" name="文本框 210004"/>
          <p:cNvSpPr txBox="1"/>
          <p:nvPr/>
        </p:nvSpPr>
        <p:spPr>
          <a:xfrm>
            <a:off x="1224598" y="3534093"/>
            <a:ext cx="4835525" cy="626110"/>
          </a:xfrm>
          <a:prstGeom prst="rect">
            <a:avLst/>
          </a:prstGeom>
          <a:noFill/>
          <a:ln w="9525">
            <a:noFill/>
          </a:ln>
        </p:spPr>
        <p:txBody>
          <a:bodyPr wrap="square" anchor="t">
            <a:spAutoFit/>
          </a:bodyPr>
          <a:lstStyle/>
          <a:p>
            <a:pPr lvl="0" algn="l" eaLnBrk="0" hangingPunct="0">
              <a:lnSpc>
                <a:spcPct val="135000"/>
              </a:lnSpc>
            </a:pPr>
            <a:r>
              <a:rPr lang="en-US" altLang="zh-CN" sz="2600" dirty="0">
                <a:latin typeface="Times New Roman" panose="02020603050405020304" charset="0"/>
                <a:ea typeface="宋体" panose="02010600030101010101" pitchFamily="2" charset="-122"/>
                <a:sym typeface="+mn-ea"/>
              </a:rPr>
              <a:t>简化的卷积模板表示形式为 ：  </a:t>
            </a:r>
          </a:p>
        </p:txBody>
      </p:sp>
      <p:sp>
        <p:nvSpPr>
          <p:cNvPr id="19461" name="文本框 210005"/>
          <p:cNvSpPr txBox="1"/>
          <p:nvPr/>
        </p:nvSpPr>
        <p:spPr>
          <a:xfrm>
            <a:off x="1149350" y="4860925"/>
            <a:ext cx="9375775" cy="1577340"/>
          </a:xfrm>
          <a:prstGeom prst="rect">
            <a:avLst/>
          </a:prstGeom>
          <a:noFill/>
          <a:ln w="9525">
            <a:noFill/>
          </a:ln>
        </p:spPr>
        <p:txBody>
          <a:bodyPr wrap="square" anchor="t">
            <a:spAutoFit/>
          </a:bodyPr>
          <a:lstStyle/>
          <a:p>
            <a:pPr lvl="0" indent="0">
              <a:lnSpc>
                <a:spcPct val="125000"/>
              </a:lnSpc>
            </a:pPr>
            <a:r>
              <a:rPr lang="zh-CN" altLang="en-US" sz="2600" dirty="0">
                <a:solidFill>
                  <a:srgbClr val="FF0000"/>
                </a:solidFill>
                <a:latin typeface="Times New Roman" panose="02020603050405020304" charset="0"/>
                <a:ea typeface="宋体" panose="02010600030101010101" pitchFamily="2" charset="-122"/>
              </a:rPr>
              <a:t>其中，</a:t>
            </a:r>
            <a:r>
              <a:rPr lang="en-US" altLang="zh-CN" sz="2600" err="1">
                <a:latin typeface="Times New Roman" panose="02020603050405020304" charset="0"/>
                <a:ea typeface="宋体" panose="02010600030101010101" pitchFamily="2" charset="-122"/>
              </a:rPr>
              <a:t>G</a:t>
            </a:r>
            <a:r>
              <a:rPr lang="en-US" altLang="zh-CN" sz="2600" baseline="-25000" err="1">
                <a:latin typeface="Times New Roman" panose="02020603050405020304" charset="0"/>
                <a:ea typeface="宋体" panose="02010600030101010101" pitchFamily="2" charset="-122"/>
              </a:rPr>
              <a:t>x</a:t>
            </a:r>
            <a:r>
              <a:rPr lang="zh-CN" altLang="en-US" sz="2600" dirty="0">
                <a:latin typeface="Times New Roman" panose="02020603050405020304" charset="0"/>
                <a:ea typeface="宋体" panose="02010600030101010101" pitchFamily="2" charset="-122"/>
              </a:rPr>
              <a:t>和</a:t>
            </a:r>
            <a:r>
              <a:rPr lang="en-US" altLang="zh-CN" sz="2600" err="1">
                <a:latin typeface="Times New Roman" panose="02020603050405020304" charset="0"/>
                <a:ea typeface="宋体" panose="02010600030101010101" pitchFamily="2" charset="-122"/>
              </a:rPr>
              <a:t>G</a:t>
            </a:r>
            <a:r>
              <a:rPr lang="en-US" altLang="zh-CN" sz="2600" baseline="-25000" err="1">
                <a:latin typeface="Times New Roman" panose="02020603050405020304" charset="0"/>
                <a:ea typeface="宋体" panose="02010600030101010101" pitchFamily="2" charset="-122"/>
              </a:rPr>
              <a:t>y</a:t>
            </a:r>
            <a:r>
              <a:rPr lang="zh-CN" altLang="en-US" sz="2600" dirty="0">
                <a:latin typeface="Times New Roman" panose="02020603050405020304" charset="0"/>
                <a:ea typeface="宋体" panose="02010600030101010101" pitchFamily="2" charset="-122"/>
              </a:rPr>
              <a:t>是</a:t>
            </a:r>
            <a:r>
              <a:rPr lang="en-US" altLang="zh-CN" sz="2600">
                <a:latin typeface="Times New Roman" panose="02020603050405020304" charset="0"/>
                <a:ea typeface="宋体" panose="02010600030101010101" pitchFamily="2" charset="-122"/>
              </a:rPr>
              <a:t>3×3</a:t>
            </a:r>
            <a:r>
              <a:rPr lang="zh-CN" altLang="en-US" sz="2600" dirty="0">
                <a:latin typeface="Times New Roman" panose="02020603050405020304" charset="0"/>
                <a:ea typeface="宋体" panose="02010600030101010101" pitchFamily="2" charset="-122"/>
              </a:rPr>
              <a:t>像素窗口(模板)的中心点像素在</a:t>
            </a:r>
            <a:r>
              <a:rPr lang="en-US" altLang="zh-CN" sz="2600">
                <a:latin typeface="Times New Roman" panose="02020603050405020304" charset="0"/>
                <a:ea typeface="宋体" panose="02010600030101010101" pitchFamily="2" charset="-122"/>
              </a:rPr>
              <a:t>x</a:t>
            </a:r>
            <a:r>
              <a:rPr lang="zh-CN" altLang="en-US" sz="2600" dirty="0">
                <a:latin typeface="Times New Roman" panose="02020603050405020304" charset="0"/>
                <a:ea typeface="宋体" panose="02010600030101010101" pitchFamily="2" charset="-122"/>
              </a:rPr>
              <a:t>方向和</a:t>
            </a:r>
            <a:r>
              <a:rPr lang="en-US" altLang="zh-CN" sz="2600">
                <a:latin typeface="Times New Roman" panose="02020603050405020304" charset="0"/>
                <a:ea typeface="宋体" panose="02010600030101010101" pitchFamily="2" charset="-122"/>
              </a:rPr>
              <a:t>y</a:t>
            </a:r>
            <a:r>
              <a:rPr lang="zh-CN" altLang="en-US" sz="2600" dirty="0">
                <a:latin typeface="Times New Roman" panose="02020603050405020304" charset="0"/>
                <a:ea typeface="宋体" panose="02010600030101010101" pitchFamily="2" charset="-122"/>
              </a:rPr>
              <a:t>方向上的梯度，也即利用</a:t>
            </a:r>
            <a:r>
              <a:rPr lang="en-US" altLang="zh-CN" sz="2600" err="1">
                <a:latin typeface="Times New Roman" panose="02020603050405020304" charset="0"/>
                <a:ea typeface="宋体" panose="02010600030101010101" pitchFamily="2" charset="-122"/>
              </a:rPr>
              <a:t>Sobel</a:t>
            </a:r>
            <a:r>
              <a:rPr lang="en-US" altLang="zh-CN" sz="2600">
                <a:latin typeface="Times New Roman" panose="02020603050405020304" charset="0"/>
                <a:ea typeface="宋体" panose="02010600030101010101" pitchFamily="2" charset="-122"/>
              </a:rPr>
              <a:t> </a:t>
            </a:r>
            <a:r>
              <a:rPr lang="zh-CN" altLang="en-US" sz="2600" dirty="0">
                <a:latin typeface="Times New Roman" panose="02020603050405020304" charset="0"/>
                <a:ea typeface="宋体" panose="02010600030101010101" pitchFamily="2" charset="-122"/>
              </a:rPr>
              <a:t>边缘检测算子得到的是边缘检测结果图像中与</a:t>
            </a:r>
            <a:r>
              <a:rPr lang="en-US" altLang="zh-CN" sz="2600">
                <a:latin typeface="Times New Roman" panose="02020603050405020304" charset="0"/>
                <a:ea typeface="宋体" panose="02010600030101010101" pitchFamily="2" charset="-122"/>
              </a:rPr>
              <a:t>3×3</a:t>
            </a:r>
            <a:r>
              <a:rPr lang="zh-CN" altLang="en-US" sz="2600" dirty="0">
                <a:latin typeface="Times New Roman" panose="02020603050405020304" charset="0"/>
                <a:ea typeface="宋体" panose="02010600030101010101" pitchFamily="2" charset="-122"/>
              </a:rPr>
              <a:t>模板的中心点(</a:t>
            </a:r>
            <a:r>
              <a:rPr lang="en-US" altLang="zh-CN" sz="2600">
                <a:latin typeface="Times New Roman" panose="02020603050405020304" charset="0"/>
                <a:ea typeface="宋体" panose="02010600030101010101" pitchFamily="2" charset="-122"/>
              </a:rPr>
              <a:t>i</a:t>
            </a:r>
            <a:r>
              <a:rPr lang="zh-CN" altLang="en-US" sz="2600" dirty="0">
                <a:latin typeface="Times New Roman" panose="02020603050405020304" charset="0"/>
                <a:ea typeface="宋体" panose="02010600030101010101" pitchFamily="2" charset="-122"/>
              </a:rPr>
              <a:t>，</a:t>
            </a:r>
            <a:r>
              <a:rPr lang="en-US" altLang="zh-CN" sz="2600">
                <a:latin typeface="Times New Roman" panose="02020603050405020304" charset="0"/>
                <a:ea typeface="宋体" panose="02010600030101010101" pitchFamily="2" charset="-122"/>
              </a:rPr>
              <a:t>j</a:t>
            </a:r>
            <a:r>
              <a:rPr lang="zh-CN" altLang="en-US" sz="2600" dirty="0">
                <a:latin typeface="Times New Roman" panose="02020603050405020304" charset="0"/>
                <a:ea typeface="宋体" panose="02010600030101010101" pitchFamily="2" charset="-122"/>
              </a:rPr>
              <a:t>)对应的那个位置处的像素值。   </a:t>
            </a:r>
            <a:endParaRPr lang="en-US" altLang="zh-CN" sz="2600">
              <a:latin typeface="Times New Roman" panose="02020603050405020304" charset="0"/>
              <a:ea typeface="宋体" panose="02010600030101010101" pitchFamily="2" charset="-122"/>
            </a:endParaRPr>
          </a:p>
        </p:txBody>
      </p:sp>
      <p:graphicFrame>
        <p:nvGraphicFramePr>
          <p:cNvPr id="19462" name="对象 210006"/>
          <p:cNvGraphicFramePr/>
          <p:nvPr/>
        </p:nvGraphicFramePr>
        <p:xfrm>
          <a:off x="3140393" y="2568893"/>
          <a:ext cx="3340100" cy="764540"/>
        </p:xfrm>
        <a:graphic>
          <a:graphicData uri="http://schemas.openxmlformats.org/presentationml/2006/ole">
            <mc:AlternateContent xmlns:mc="http://schemas.openxmlformats.org/markup-compatibility/2006">
              <mc:Choice xmlns:v="urn:schemas-microsoft-com:vml" Requires="v">
                <p:oleObj spid="_x0000_s20563" r:id="rId5" imgW="1206500" imgH="304800" progId="Equation.3">
                  <p:embed/>
                </p:oleObj>
              </mc:Choice>
              <mc:Fallback>
                <p:oleObj r:id="rId5" imgW="1206500" imgH="304800" progId="Equation.3">
                  <p:embed/>
                  <p:pic>
                    <p:nvPicPr>
                      <p:cNvPr id="0" name="图片 3089"/>
                      <p:cNvPicPr/>
                      <p:nvPr/>
                    </p:nvPicPr>
                    <p:blipFill>
                      <a:blip r:embed="rId6"/>
                      <a:stretch>
                        <a:fillRect/>
                      </a:stretch>
                    </p:blipFill>
                    <p:spPr>
                      <a:xfrm>
                        <a:off x="3140393" y="2568893"/>
                        <a:ext cx="3340100" cy="764540"/>
                      </a:xfrm>
                      <a:prstGeom prst="rect">
                        <a:avLst/>
                      </a:prstGeom>
                      <a:noFill/>
                      <a:ln w="38100">
                        <a:noFill/>
                        <a:miter/>
                      </a:ln>
                    </p:spPr>
                  </p:pic>
                </p:oleObj>
              </mc:Fallback>
            </mc:AlternateContent>
          </a:graphicData>
        </a:graphic>
      </p:graphicFrame>
      <p:graphicFrame>
        <p:nvGraphicFramePr>
          <p:cNvPr id="19464" name="内容占位符 210009"/>
          <p:cNvGraphicFramePr>
            <a:graphicFrameLocks noGrp="1"/>
          </p:cNvGraphicFramePr>
          <p:nvPr/>
        </p:nvGraphicFramePr>
        <p:xfrm>
          <a:off x="3170555" y="4172903"/>
          <a:ext cx="2787015" cy="686435"/>
        </p:xfrm>
        <a:graphic>
          <a:graphicData uri="http://schemas.openxmlformats.org/presentationml/2006/ole">
            <mc:AlternateContent xmlns:mc="http://schemas.openxmlformats.org/markup-compatibility/2006">
              <mc:Choice xmlns:v="urn:schemas-microsoft-com:vml" Requires="v">
                <p:oleObj spid="_x0000_s20564" r:id="rId7" imgW="1155700" imgH="279400" progId="Equation.3">
                  <p:embed/>
                </p:oleObj>
              </mc:Choice>
              <mc:Fallback>
                <p:oleObj r:id="rId7" imgW="1155700" imgH="279400" progId="Equation.3">
                  <p:embed/>
                  <p:pic>
                    <p:nvPicPr>
                      <p:cNvPr id="0" name="图片 3090"/>
                      <p:cNvPicPr/>
                      <p:nvPr/>
                    </p:nvPicPr>
                    <p:blipFill>
                      <a:blip r:embed="rId8"/>
                      <a:stretch>
                        <a:fillRect/>
                      </a:stretch>
                    </p:blipFill>
                    <p:spPr>
                      <a:xfrm>
                        <a:off x="3170555" y="4172903"/>
                        <a:ext cx="2787015" cy="686435"/>
                      </a:xfrm>
                      <a:prstGeom prst="rect">
                        <a:avLst/>
                      </a:prstGeom>
                      <a:noFill/>
                      <a:ln w="38100">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a:grpSpLocks noChangeAspect="1"/>
          </p:cNvGrpSpPr>
          <p:nvPr/>
        </p:nvGrpSpPr>
        <p:grpSpPr>
          <a:xfrm>
            <a:off x="-2540" y="-5715"/>
            <a:ext cx="4716780" cy="7573010"/>
            <a:chOff x="-4" y="-9"/>
            <a:chExt cx="7428" cy="11926"/>
          </a:xfrm>
        </p:grpSpPr>
        <p:sp>
          <p:nvSpPr>
            <p:cNvPr id="9"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0"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pic>
        <p:nvPicPr>
          <p:cNvPr id="2" name="图片 1"/>
          <p:cNvPicPr>
            <a:picLocks noChangeAspect="1"/>
          </p:cNvPicPr>
          <p:nvPr/>
        </p:nvPicPr>
        <p:blipFill>
          <a:blip r:embed="rId4"/>
          <a:srcRect l="18249"/>
          <a:stretch>
            <a:fillRect/>
          </a:stretch>
        </p:blipFill>
        <p:spPr>
          <a:xfrm>
            <a:off x="2293620" y="4602480"/>
            <a:ext cx="3422015" cy="2318385"/>
          </a:xfrm>
          <a:prstGeom prst="rect">
            <a:avLst/>
          </a:prstGeom>
        </p:spPr>
      </p:pic>
      <p:pic>
        <p:nvPicPr>
          <p:cNvPr id="4" name="图片 3"/>
          <p:cNvPicPr>
            <a:picLocks noChangeAspect="1"/>
          </p:cNvPicPr>
          <p:nvPr/>
        </p:nvPicPr>
        <p:blipFill>
          <a:blip r:embed="rId5"/>
          <a:stretch>
            <a:fillRect/>
          </a:stretch>
        </p:blipFill>
        <p:spPr>
          <a:xfrm>
            <a:off x="6323330" y="4602480"/>
            <a:ext cx="2950845" cy="2318385"/>
          </a:xfrm>
          <a:prstGeom prst="rect">
            <a:avLst/>
          </a:prstGeom>
        </p:spPr>
      </p:pic>
      <p:pic>
        <p:nvPicPr>
          <p:cNvPr id="6" name="图片 5"/>
          <p:cNvPicPr>
            <a:picLocks noChangeAspect="1"/>
          </p:cNvPicPr>
          <p:nvPr/>
        </p:nvPicPr>
        <p:blipFill>
          <a:blip r:embed="rId6"/>
          <a:stretch>
            <a:fillRect/>
          </a:stretch>
        </p:blipFill>
        <p:spPr>
          <a:xfrm>
            <a:off x="2252980" y="1845945"/>
            <a:ext cx="7012940" cy="2266315"/>
          </a:xfrm>
          <a:prstGeom prst="rect">
            <a:avLst/>
          </a:prstGeom>
        </p:spPr>
      </p:pic>
      <p:sp>
        <p:nvSpPr>
          <p:cNvPr id="5" name="object 5"/>
          <p:cNvSpPr txBox="1">
            <a:spLocks noGrp="1" noChangeAspect="1"/>
          </p:cNvSpPr>
          <p:nvPr/>
        </p:nvSpPr>
        <p:spPr>
          <a:xfrm>
            <a:off x="904240" y="75883"/>
            <a:ext cx="6850380" cy="84645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04240" y="1120775"/>
            <a:ext cx="4707890" cy="579120"/>
          </a:xfrm>
          <a:prstGeom prst="rect">
            <a:avLst/>
          </a:prstGeom>
          <a:noFill/>
        </p:spPr>
        <p:txBody>
          <a:bodyPr wrap="square" rtlCol="0">
            <a:spAutoFit/>
          </a:bodyPr>
          <a:lstStyle/>
          <a:p>
            <a:pPr algn="l"/>
            <a:r>
              <a:rPr sz="3200" b="1" spc="-5" dirty="0">
                <a:solidFill>
                  <a:schemeClr val="tx1"/>
                </a:solidFill>
                <a:latin typeface="Times New Roman" panose="02020603050405020304" charset="0"/>
                <a:ea typeface="宋体" panose="02010600030101010101" pitchFamily="2" charset="-122"/>
                <a:cs typeface="新宋体" panose="02010609030101010101" charset="-122"/>
                <a:sym typeface="+mn-ea"/>
              </a:rPr>
              <a:t>概述</a:t>
            </a:r>
            <a:endParaRPr lang="zh-CN" altLang="en-US" sz="3200" b="1" spc="-5" dirty="0">
              <a:solidFill>
                <a:schemeClr val="tx1"/>
              </a:solidFill>
              <a:latin typeface="Times New Roman" panose="02020603050405020304" charset="0"/>
              <a:ea typeface="宋体" panose="02010600030101010101" pitchFamily="2" charset="-122"/>
              <a:cs typeface="新宋体" panose="02010609030101010101"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graphicFrame>
        <p:nvGraphicFramePr>
          <p:cNvPr id="21508" name="对象 362508"/>
          <p:cNvGraphicFramePr/>
          <p:nvPr/>
        </p:nvGraphicFramePr>
        <p:xfrm>
          <a:off x="1463199" y="5197316"/>
          <a:ext cx="2835275" cy="1452880"/>
        </p:xfrm>
        <a:graphic>
          <a:graphicData uri="http://schemas.openxmlformats.org/presentationml/2006/ole">
            <mc:AlternateContent xmlns:mc="http://schemas.openxmlformats.org/markup-compatibility/2006">
              <mc:Choice xmlns:v="urn:schemas-microsoft-com:vml" Requires="v">
                <p:oleObj spid="_x0000_s21669" r:id="rId5" imgW="1536700" imgH="711200" progId="Equation.3">
                  <p:embed/>
                </p:oleObj>
              </mc:Choice>
              <mc:Fallback>
                <p:oleObj r:id="rId5" imgW="1536700" imgH="711200" progId="Equation.3">
                  <p:embed/>
                  <p:pic>
                    <p:nvPicPr>
                      <p:cNvPr id="0" name="图片 3091"/>
                      <p:cNvPicPr/>
                      <p:nvPr/>
                    </p:nvPicPr>
                    <p:blipFill>
                      <a:blip r:embed="rId6"/>
                      <a:stretch>
                        <a:fillRect/>
                      </a:stretch>
                    </p:blipFill>
                    <p:spPr>
                      <a:xfrm>
                        <a:off x="1463199" y="5197316"/>
                        <a:ext cx="2835275" cy="1452880"/>
                      </a:xfrm>
                      <a:prstGeom prst="rect">
                        <a:avLst/>
                      </a:prstGeom>
                      <a:noFill/>
                      <a:ln w="38100">
                        <a:noFill/>
                        <a:miter/>
                      </a:ln>
                    </p:spPr>
                  </p:pic>
                </p:oleObj>
              </mc:Fallback>
            </mc:AlternateContent>
          </a:graphicData>
        </a:graphic>
      </p:graphicFrame>
      <p:graphicFrame>
        <p:nvGraphicFramePr>
          <p:cNvPr id="21509" name="对象 362509"/>
          <p:cNvGraphicFramePr/>
          <p:nvPr/>
        </p:nvGraphicFramePr>
        <p:xfrm>
          <a:off x="4578191" y="5264468"/>
          <a:ext cx="2927350" cy="1317625"/>
        </p:xfrm>
        <a:graphic>
          <a:graphicData uri="http://schemas.openxmlformats.org/presentationml/2006/ole">
            <mc:AlternateContent xmlns:mc="http://schemas.openxmlformats.org/markup-compatibility/2006">
              <mc:Choice xmlns:v="urn:schemas-microsoft-com:vml" Requires="v">
                <p:oleObj spid="_x0000_s21670" r:id="rId7" imgW="1714500" imgH="711200" progId="Equation.3">
                  <p:embed/>
                </p:oleObj>
              </mc:Choice>
              <mc:Fallback>
                <p:oleObj r:id="rId7" imgW="1714500" imgH="711200" progId="Equation.3">
                  <p:embed/>
                  <p:pic>
                    <p:nvPicPr>
                      <p:cNvPr id="0" name="图片 3092"/>
                      <p:cNvPicPr/>
                      <p:nvPr/>
                    </p:nvPicPr>
                    <p:blipFill>
                      <a:blip r:embed="rId8"/>
                      <a:stretch>
                        <a:fillRect/>
                      </a:stretch>
                    </p:blipFill>
                    <p:spPr>
                      <a:xfrm>
                        <a:off x="4578191" y="5264468"/>
                        <a:ext cx="2927350" cy="1317625"/>
                      </a:xfrm>
                      <a:prstGeom prst="rect">
                        <a:avLst/>
                      </a:prstGeom>
                      <a:noFill/>
                      <a:ln w="38100">
                        <a:noFill/>
                        <a:miter/>
                      </a:ln>
                    </p:spPr>
                  </p:pic>
                </p:oleObj>
              </mc:Fallback>
            </mc:AlternateContent>
          </a:graphicData>
        </a:graphic>
      </p:graphicFrame>
      <p:graphicFrame>
        <p:nvGraphicFramePr>
          <p:cNvPr id="21511" name="对象 362510"/>
          <p:cNvGraphicFramePr/>
          <p:nvPr/>
        </p:nvGraphicFramePr>
        <p:xfrm>
          <a:off x="1421130" y="2637155"/>
          <a:ext cx="5664200" cy="1054100"/>
        </p:xfrm>
        <a:graphic>
          <a:graphicData uri="http://schemas.openxmlformats.org/presentationml/2006/ole">
            <mc:AlternateContent xmlns:mc="http://schemas.openxmlformats.org/markup-compatibility/2006">
              <mc:Choice xmlns:v="urn:schemas-microsoft-com:vml" Requires="v">
                <p:oleObj spid="_x0000_s21671" r:id="rId9" imgW="3086100" imgH="457200" progId="Equation.3">
                  <p:embed/>
                </p:oleObj>
              </mc:Choice>
              <mc:Fallback>
                <p:oleObj r:id="rId9" imgW="3086100" imgH="457200" progId="Equation.3">
                  <p:embed/>
                  <p:pic>
                    <p:nvPicPr>
                      <p:cNvPr id="0" name="图片 3093"/>
                      <p:cNvPicPr/>
                      <p:nvPr/>
                    </p:nvPicPr>
                    <p:blipFill>
                      <a:blip r:embed="rId10"/>
                      <a:stretch>
                        <a:fillRect/>
                      </a:stretch>
                    </p:blipFill>
                    <p:spPr>
                      <a:xfrm>
                        <a:off x="1421130" y="2637155"/>
                        <a:ext cx="5664200" cy="1054100"/>
                      </a:xfrm>
                      <a:prstGeom prst="rect">
                        <a:avLst/>
                      </a:prstGeom>
                      <a:noFill/>
                      <a:ln w="38100">
                        <a:noFill/>
                        <a:miter/>
                      </a:ln>
                    </p:spPr>
                  </p:pic>
                </p:oleObj>
              </mc:Fallback>
            </mc:AlternateContent>
          </a:graphicData>
        </a:graphic>
      </p:graphicFrame>
      <p:graphicFrame>
        <p:nvGraphicFramePr>
          <p:cNvPr id="21515" name="对象 362516"/>
          <p:cNvGraphicFramePr/>
          <p:nvPr/>
        </p:nvGraphicFramePr>
        <p:xfrm>
          <a:off x="1463040" y="3884295"/>
          <a:ext cx="5580063" cy="982663"/>
        </p:xfrm>
        <a:graphic>
          <a:graphicData uri="http://schemas.openxmlformats.org/presentationml/2006/ole">
            <mc:AlternateContent xmlns:mc="http://schemas.openxmlformats.org/markup-compatibility/2006">
              <mc:Choice xmlns:v="urn:schemas-microsoft-com:vml" Requires="v">
                <p:oleObj spid="_x0000_s21672" r:id="rId11" imgW="3086100" imgH="457200" progId="Equation.3">
                  <p:embed/>
                </p:oleObj>
              </mc:Choice>
              <mc:Fallback>
                <p:oleObj r:id="rId11" imgW="3086100" imgH="457200" progId="Equation.3">
                  <p:embed/>
                  <p:pic>
                    <p:nvPicPr>
                      <p:cNvPr id="0" name="图片 3094"/>
                      <p:cNvPicPr/>
                      <p:nvPr/>
                    </p:nvPicPr>
                    <p:blipFill>
                      <a:blip r:embed="rId12"/>
                      <a:stretch>
                        <a:fillRect/>
                      </a:stretch>
                    </p:blipFill>
                    <p:spPr>
                      <a:xfrm>
                        <a:off x="1463040" y="3884295"/>
                        <a:ext cx="5580063" cy="982663"/>
                      </a:xfrm>
                      <a:prstGeom prst="rect">
                        <a:avLst/>
                      </a:prstGeom>
                      <a:noFill/>
                      <a:ln w="38100">
                        <a:noFill/>
                        <a:miter/>
                      </a:ln>
                    </p:spPr>
                  </p:pic>
                </p:oleObj>
              </mc:Fallback>
            </mc:AlternateContent>
          </a:graphicData>
        </a:graphic>
      </p:graphicFrame>
      <p:sp>
        <p:nvSpPr>
          <p:cNvPr id="4" name="文本框 356356"/>
          <p:cNvSpPr txBox="1"/>
          <p:nvPr/>
        </p:nvSpPr>
        <p:spPr>
          <a:xfrm>
            <a:off x="1056005" y="1838960"/>
            <a:ext cx="9468485" cy="626110"/>
          </a:xfrm>
          <a:prstGeom prst="rect">
            <a:avLst/>
          </a:prstGeom>
          <a:noFill/>
          <a:ln w="9525">
            <a:noFill/>
          </a:ln>
        </p:spPr>
        <p:txBody>
          <a:bodyPr wrap="square" anchor="t">
            <a:spAutoFit/>
          </a:bodyPr>
          <a:lstStyle/>
          <a:p>
            <a:pPr lvl="0" indent="0" eaLnBrk="0" hangingPunct="0">
              <a:lnSpc>
                <a:spcPct val="135000"/>
              </a:lnSpc>
            </a:pPr>
            <a:r>
              <a:rPr lang="en-US" altLang="zh-CN" sz="2600" dirty="0">
                <a:solidFill>
                  <a:schemeClr val="tx1"/>
                </a:solidFill>
                <a:latin typeface="Times New Roman" panose="02020603050405020304" charset="0"/>
                <a:ea typeface="宋体" panose="02010600030101010101" pitchFamily="2" charset="-122"/>
              </a:rPr>
              <a:t>2</a:t>
            </a:r>
            <a:r>
              <a:rPr lang="zh-CN" altLang="en-US" sz="2600" dirty="0">
                <a:solidFill>
                  <a:schemeClr val="tx1"/>
                </a:solidFill>
                <a:latin typeface="Times New Roman" panose="02020603050405020304" charset="0"/>
                <a:ea typeface="宋体" panose="02010600030101010101" pitchFamily="2" charset="-122"/>
              </a:rPr>
              <a:t>、Sobel算子是3×3的，其在点(i,j)的梯度幅值表示为： </a:t>
            </a:r>
          </a:p>
        </p:txBody>
      </p:sp>
      <p:sp>
        <p:nvSpPr>
          <p:cNvPr id="7" name="文本框 6"/>
          <p:cNvSpPr txBox="1"/>
          <p:nvPr/>
        </p:nvSpPr>
        <p:spPr>
          <a:xfrm>
            <a:off x="9004935" y="2981325"/>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13</a:t>
            </a:r>
          </a:p>
        </p:txBody>
      </p:sp>
      <p:sp>
        <p:nvSpPr>
          <p:cNvPr id="3" name="文本框 2"/>
          <p:cNvSpPr txBox="1"/>
          <p:nvPr/>
        </p:nvSpPr>
        <p:spPr>
          <a:xfrm>
            <a:off x="9004935" y="4274820"/>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3" name="文本框 356356"/>
          <p:cNvSpPr txBox="1"/>
          <p:nvPr/>
        </p:nvSpPr>
        <p:spPr>
          <a:xfrm>
            <a:off x="1056005" y="1838960"/>
            <a:ext cx="9468485" cy="4903470"/>
          </a:xfrm>
          <a:prstGeom prst="rect">
            <a:avLst/>
          </a:prstGeom>
          <a:noFill/>
          <a:ln w="9525">
            <a:noFill/>
          </a:ln>
        </p:spPr>
        <p:txBody>
          <a:bodyPr wrap="square" anchor="t">
            <a:spAutoFit/>
          </a:bodyPr>
          <a:lstStyle/>
          <a:p>
            <a:pPr lvl="0" indent="0" eaLnBrk="0" hangingPunct="0">
              <a:lnSpc>
                <a:spcPct val="135000"/>
              </a:lnSpc>
            </a:pPr>
            <a:r>
              <a:rPr lang="en-US" altLang="zh-CN" sz="2600" dirty="0">
                <a:solidFill>
                  <a:schemeClr val="tx1"/>
                </a:solidFill>
                <a:latin typeface="Times New Roman" panose="02020603050405020304" charset="0"/>
                <a:ea typeface="宋体" panose="02010600030101010101" pitchFamily="2" charset="-122"/>
              </a:rPr>
              <a:t>3</a:t>
            </a:r>
            <a:r>
              <a:rPr lang="zh-CN" altLang="en-US" sz="2600" dirty="0">
                <a:solidFill>
                  <a:schemeClr val="tx1"/>
                </a:solidFill>
                <a:latin typeface="Times New Roman" panose="02020603050405020304" charset="0"/>
                <a:ea typeface="宋体" panose="02010600030101010101" pitchFamily="2" charset="-122"/>
              </a:rPr>
              <a:t>、Prewitt算子在方向和方向的梯度幅值形式与Sobel算子的形式完全相同，只是系数均为1。对应的3×3模板分别为：</a:t>
            </a:r>
          </a:p>
          <a:p>
            <a:pPr lvl="0" indent="0" eaLnBrk="0" hangingPunct="0">
              <a:lnSpc>
                <a:spcPct val="135000"/>
              </a:lnSpc>
            </a:pPr>
            <a:endParaRPr lang="zh-CN" altLang="en-US" sz="2600" dirty="0">
              <a:solidFill>
                <a:schemeClr val="tx1"/>
              </a:solidFill>
              <a:latin typeface="Times New Roman" panose="02020603050405020304" charset="0"/>
              <a:ea typeface="宋体" panose="02010600030101010101" pitchFamily="2" charset="-122"/>
            </a:endParaRPr>
          </a:p>
          <a:p>
            <a:pPr lvl="0" indent="0" eaLnBrk="0" hangingPunct="0">
              <a:lnSpc>
                <a:spcPct val="135000"/>
              </a:lnSpc>
            </a:pPr>
            <a:endParaRPr lang="zh-CN" altLang="en-US" sz="2600" dirty="0">
              <a:solidFill>
                <a:schemeClr val="tx1"/>
              </a:solidFill>
              <a:latin typeface="Times New Roman" panose="02020603050405020304" charset="0"/>
              <a:ea typeface="宋体" panose="02010600030101010101" pitchFamily="2" charset="-122"/>
            </a:endParaRPr>
          </a:p>
          <a:p>
            <a:pPr lvl="0" indent="0" eaLnBrk="0" hangingPunct="0">
              <a:lnSpc>
                <a:spcPct val="135000"/>
              </a:lnSpc>
            </a:pPr>
            <a:endParaRPr lang="zh-CN" altLang="en-US" sz="2600" dirty="0">
              <a:solidFill>
                <a:schemeClr val="tx1"/>
              </a:solidFill>
              <a:latin typeface="Times New Roman" panose="02020603050405020304" charset="0"/>
              <a:ea typeface="宋体" panose="02010600030101010101" pitchFamily="2" charset="-122"/>
            </a:endParaRPr>
          </a:p>
          <a:p>
            <a:pPr lvl="0" indent="0" eaLnBrk="0" hangingPunct="0">
              <a:lnSpc>
                <a:spcPct val="135000"/>
              </a:lnSpc>
            </a:pPr>
            <a:endParaRPr lang="zh-CN" altLang="en-US" sz="2600" dirty="0">
              <a:solidFill>
                <a:schemeClr val="tx1"/>
              </a:solidFill>
              <a:latin typeface="Times New Roman" panose="02020603050405020304" charset="0"/>
              <a:ea typeface="宋体" panose="02010600030101010101" pitchFamily="2" charset="-122"/>
            </a:endParaRPr>
          </a:p>
          <a:p>
            <a:pPr lvl="0" indent="0" eaLnBrk="0" hangingPunct="0">
              <a:lnSpc>
                <a:spcPct val="135000"/>
              </a:lnSpc>
            </a:pPr>
            <a:r>
              <a:rPr lang="zh-CN" altLang="en-US" sz="2600" dirty="0">
                <a:solidFill>
                  <a:srgbClr val="0000FF"/>
                </a:solidFill>
                <a:latin typeface="Times New Roman" panose="02020603050405020304" charset="0"/>
                <a:ea typeface="黑体" panose="02010609060101010101" charset="-122"/>
                <a:sym typeface="+mn-ea"/>
              </a:rPr>
              <a:t>上述几类梯度算子对噪声都有一定的敏感性，所以比较适用于图像边缘灰度值比较尖锐，且图像中噪声比较小的情况下应用。</a:t>
            </a:r>
          </a:p>
          <a:p>
            <a:pPr lvl="0" indent="0" eaLnBrk="0" hangingPunct="0">
              <a:lnSpc>
                <a:spcPct val="135000"/>
              </a:lnSpc>
            </a:pPr>
            <a:r>
              <a:rPr lang="zh-CN" altLang="en-US" sz="2600" dirty="0">
                <a:solidFill>
                  <a:schemeClr val="tx1"/>
                </a:solidFill>
                <a:latin typeface="Times New Roman" panose="02020603050405020304" charset="0"/>
                <a:ea typeface="宋体" panose="02010600030101010101" pitchFamily="2" charset="-122"/>
              </a:rPr>
              <a:t> </a:t>
            </a:r>
          </a:p>
        </p:txBody>
      </p:sp>
      <p:graphicFrame>
        <p:nvGraphicFramePr>
          <p:cNvPr id="24580" name="对象 214073"/>
          <p:cNvGraphicFramePr/>
          <p:nvPr/>
        </p:nvGraphicFramePr>
        <p:xfrm>
          <a:off x="1864202" y="3586321"/>
          <a:ext cx="2748915" cy="1442720"/>
        </p:xfrm>
        <a:graphic>
          <a:graphicData uri="http://schemas.openxmlformats.org/presentationml/2006/ole">
            <mc:AlternateContent xmlns:mc="http://schemas.openxmlformats.org/markup-compatibility/2006">
              <mc:Choice xmlns:v="urn:schemas-microsoft-com:vml" Requires="v">
                <p:oleObj spid="_x0000_s22611" r:id="rId5" imgW="1485900" imgH="711200" progId="Equation.3">
                  <p:embed/>
                </p:oleObj>
              </mc:Choice>
              <mc:Fallback>
                <p:oleObj r:id="rId5" imgW="1485900" imgH="711200" progId="Equation.3">
                  <p:embed/>
                  <p:pic>
                    <p:nvPicPr>
                      <p:cNvPr id="0" name="图片 3095"/>
                      <p:cNvPicPr/>
                      <p:nvPr/>
                    </p:nvPicPr>
                    <p:blipFill>
                      <a:blip r:embed="rId6"/>
                      <a:stretch>
                        <a:fillRect/>
                      </a:stretch>
                    </p:blipFill>
                    <p:spPr>
                      <a:xfrm>
                        <a:off x="1864202" y="3586321"/>
                        <a:ext cx="2748915" cy="1442720"/>
                      </a:xfrm>
                      <a:prstGeom prst="rect">
                        <a:avLst/>
                      </a:prstGeom>
                      <a:noFill/>
                      <a:ln w="38100">
                        <a:noFill/>
                        <a:miter/>
                      </a:ln>
                    </p:spPr>
                  </p:pic>
                </p:oleObj>
              </mc:Fallback>
            </mc:AlternateContent>
          </a:graphicData>
        </a:graphic>
      </p:graphicFrame>
      <p:graphicFrame>
        <p:nvGraphicFramePr>
          <p:cNvPr id="24581" name="对象 214074"/>
          <p:cNvGraphicFramePr/>
          <p:nvPr/>
        </p:nvGraphicFramePr>
        <p:xfrm>
          <a:off x="5055553" y="3579971"/>
          <a:ext cx="2844800" cy="1449070"/>
        </p:xfrm>
        <a:graphic>
          <a:graphicData uri="http://schemas.openxmlformats.org/presentationml/2006/ole">
            <mc:AlternateContent xmlns:mc="http://schemas.openxmlformats.org/markup-compatibility/2006">
              <mc:Choice xmlns:v="urn:schemas-microsoft-com:vml" Requires="v">
                <p:oleObj spid="_x0000_s22612" r:id="rId7" imgW="1676400" imgH="711200" progId="Equation.3">
                  <p:embed/>
                </p:oleObj>
              </mc:Choice>
              <mc:Fallback>
                <p:oleObj r:id="rId7" imgW="1676400" imgH="711200" progId="Equation.3">
                  <p:embed/>
                  <p:pic>
                    <p:nvPicPr>
                      <p:cNvPr id="0" name="图片 3096"/>
                      <p:cNvPicPr/>
                      <p:nvPr/>
                    </p:nvPicPr>
                    <p:blipFill>
                      <a:blip r:embed="rId8"/>
                      <a:stretch>
                        <a:fillRect/>
                      </a:stretch>
                    </p:blipFill>
                    <p:spPr>
                      <a:xfrm>
                        <a:off x="5055553" y="3579971"/>
                        <a:ext cx="2844800" cy="1449070"/>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3" name="文本框 356356"/>
          <p:cNvSpPr txBox="1"/>
          <p:nvPr/>
        </p:nvSpPr>
        <p:spPr>
          <a:xfrm>
            <a:off x="1056005" y="1838960"/>
            <a:ext cx="9468485" cy="1160780"/>
          </a:xfrm>
          <a:prstGeom prst="rect">
            <a:avLst/>
          </a:prstGeom>
          <a:noFill/>
          <a:ln w="9525">
            <a:noFill/>
          </a:ln>
        </p:spPr>
        <p:txBody>
          <a:bodyPr wrap="square" anchor="t">
            <a:spAutoFit/>
          </a:bodyPr>
          <a:lstStyle/>
          <a:p>
            <a:pPr lvl="0" indent="0" eaLnBrk="0" hangingPunct="0">
              <a:lnSpc>
                <a:spcPct val="135000"/>
              </a:lnSpc>
            </a:pPr>
            <a:r>
              <a:rPr lang="en-US" altLang="zh-CN" sz="2600" dirty="0">
                <a:solidFill>
                  <a:schemeClr val="tx1"/>
                </a:solidFill>
                <a:latin typeface="Times New Roman" panose="02020603050405020304" charset="0"/>
                <a:ea typeface="宋体" panose="02010600030101010101" pitchFamily="2" charset="-122"/>
              </a:rPr>
              <a:t>4</a:t>
            </a:r>
            <a:r>
              <a:rPr lang="zh-CN" altLang="en-US" sz="2600" dirty="0">
                <a:solidFill>
                  <a:schemeClr val="tx1"/>
                </a:solidFill>
                <a:latin typeface="Times New Roman" panose="02020603050405020304" charset="0"/>
                <a:ea typeface="宋体" panose="02010600030101010101" pitchFamily="2" charset="-122"/>
              </a:rPr>
              <a:t>、拉普拉斯算子，是一种无方向性的二阶导数算子，其在点(x,y)处的拉普拉斯值定义为：  </a:t>
            </a:r>
          </a:p>
        </p:txBody>
      </p:sp>
      <p:graphicFrame>
        <p:nvGraphicFramePr>
          <p:cNvPr id="28675" name="对象 225329"/>
          <p:cNvGraphicFramePr/>
          <p:nvPr/>
        </p:nvGraphicFramePr>
        <p:xfrm>
          <a:off x="3538538" y="3001963"/>
          <a:ext cx="2170112" cy="862012"/>
        </p:xfrm>
        <a:graphic>
          <a:graphicData uri="http://schemas.openxmlformats.org/presentationml/2006/ole">
            <mc:AlternateContent xmlns:mc="http://schemas.openxmlformats.org/markup-compatibility/2006">
              <mc:Choice xmlns:v="urn:schemas-microsoft-com:vml" Requires="v">
                <p:oleObj spid="_x0000_s23676" r:id="rId5" imgW="1203960" imgH="461010" progId="Equation.3">
                  <p:embed/>
                </p:oleObj>
              </mc:Choice>
              <mc:Fallback>
                <p:oleObj r:id="rId5" imgW="1203960" imgH="461010" progId="Equation.3">
                  <p:embed/>
                  <p:pic>
                    <p:nvPicPr>
                      <p:cNvPr id="0" name="图片 3097"/>
                      <p:cNvPicPr/>
                      <p:nvPr/>
                    </p:nvPicPr>
                    <p:blipFill>
                      <a:blip r:embed="rId6"/>
                      <a:stretch>
                        <a:fillRect/>
                      </a:stretch>
                    </p:blipFill>
                    <p:spPr>
                      <a:xfrm>
                        <a:off x="3538538" y="3001963"/>
                        <a:ext cx="2170112" cy="862012"/>
                      </a:xfrm>
                      <a:prstGeom prst="rect">
                        <a:avLst/>
                      </a:prstGeom>
                      <a:noFill/>
                      <a:ln w="38100">
                        <a:noFill/>
                        <a:miter/>
                      </a:ln>
                    </p:spPr>
                  </p:pic>
                </p:oleObj>
              </mc:Fallback>
            </mc:AlternateContent>
          </a:graphicData>
        </a:graphic>
      </p:graphicFrame>
      <p:graphicFrame>
        <p:nvGraphicFramePr>
          <p:cNvPr id="28677" name="对象 225330"/>
          <p:cNvGraphicFramePr/>
          <p:nvPr/>
        </p:nvGraphicFramePr>
        <p:xfrm>
          <a:off x="1262380" y="4478655"/>
          <a:ext cx="7834630" cy="889000"/>
        </p:xfrm>
        <a:graphic>
          <a:graphicData uri="http://schemas.openxmlformats.org/presentationml/2006/ole">
            <mc:AlternateContent xmlns:mc="http://schemas.openxmlformats.org/markup-compatibility/2006">
              <mc:Choice xmlns:v="urn:schemas-microsoft-com:vml" Requires="v">
                <p:oleObj spid="_x0000_s23677" r:id="rId7" imgW="3581400" imgH="419100" progId="Equation.3">
                  <p:embed/>
                </p:oleObj>
              </mc:Choice>
              <mc:Fallback>
                <p:oleObj r:id="rId7" imgW="3581400" imgH="419100" progId="Equation.3">
                  <p:embed/>
                  <p:pic>
                    <p:nvPicPr>
                      <p:cNvPr id="0" name="图片 3098"/>
                      <p:cNvPicPr/>
                      <p:nvPr/>
                    </p:nvPicPr>
                    <p:blipFill>
                      <a:blip r:embed="rId8"/>
                      <a:stretch>
                        <a:fillRect/>
                      </a:stretch>
                    </p:blipFill>
                    <p:spPr>
                      <a:xfrm>
                        <a:off x="1262380" y="4478655"/>
                        <a:ext cx="7834630" cy="889000"/>
                      </a:xfrm>
                      <a:prstGeom prst="rect">
                        <a:avLst/>
                      </a:prstGeom>
                      <a:noFill/>
                      <a:ln w="38100">
                        <a:noFill/>
                        <a:miter/>
                      </a:ln>
                    </p:spPr>
                  </p:pic>
                </p:oleObj>
              </mc:Fallback>
            </mc:AlternateContent>
          </a:graphicData>
        </a:graphic>
      </p:graphicFrame>
      <p:graphicFrame>
        <p:nvGraphicFramePr>
          <p:cNvPr id="28678" name="对象 225332"/>
          <p:cNvGraphicFramePr/>
          <p:nvPr/>
        </p:nvGraphicFramePr>
        <p:xfrm>
          <a:off x="2023745" y="5613400"/>
          <a:ext cx="3990975" cy="455613"/>
        </p:xfrm>
        <a:graphic>
          <a:graphicData uri="http://schemas.openxmlformats.org/presentationml/2006/ole">
            <mc:AlternateContent xmlns:mc="http://schemas.openxmlformats.org/markup-compatibility/2006">
              <mc:Choice xmlns:v="urn:schemas-microsoft-com:vml" Requires="v">
                <p:oleObj spid="_x0000_s23678" r:id="rId9" imgW="2120900" imgH="203200" progId="Equation.3">
                  <p:embed/>
                </p:oleObj>
              </mc:Choice>
              <mc:Fallback>
                <p:oleObj r:id="rId9" imgW="2120900" imgH="203200" progId="Equation.3">
                  <p:embed/>
                  <p:pic>
                    <p:nvPicPr>
                      <p:cNvPr id="0" name="图片 3099"/>
                      <p:cNvPicPr/>
                      <p:nvPr/>
                    </p:nvPicPr>
                    <p:blipFill>
                      <a:blip r:embed="rId10"/>
                      <a:stretch>
                        <a:fillRect/>
                      </a:stretch>
                    </p:blipFill>
                    <p:spPr>
                      <a:xfrm>
                        <a:off x="2023745" y="5613400"/>
                        <a:ext cx="3990975" cy="455613"/>
                      </a:xfrm>
                      <a:prstGeom prst="rect">
                        <a:avLst/>
                      </a:prstGeom>
                      <a:noFill/>
                      <a:ln w="38100">
                        <a:noFill/>
                        <a:miter/>
                      </a:ln>
                    </p:spPr>
                  </p:pic>
                </p:oleObj>
              </mc:Fallback>
            </mc:AlternateContent>
          </a:graphicData>
        </a:graphic>
      </p:graphicFrame>
      <p:sp>
        <p:nvSpPr>
          <p:cNvPr id="28680" name="文本框 225335"/>
          <p:cNvSpPr txBox="1"/>
          <p:nvPr/>
        </p:nvSpPr>
        <p:spPr>
          <a:xfrm>
            <a:off x="1069975" y="3797300"/>
            <a:ext cx="8435975" cy="645795"/>
          </a:xfrm>
          <a:prstGeom prst="rect">
            <a:avLst/>
          </a:prstGeom>
          <a:noFill/>
          <a:ln w="9525">
            <a:noFill/>
          </a:ln>
        </p:spPr>
        <p:txBody>
          <a:bodyPr anchor="t">
            <a:spAutoFit/>
          </a:bodyPr>
          <a:lstStyle/>
          <a:p>
            <a:pPr lvl="0" indent="0">
              <a:lnSpc>
                <a:spcPct val="130000"/>
              </a:lnSpc>
            </a:pPr>
            <a:r>
              <a:rPr lang="zh-CN" altLang="en-US" sz="2800" dirty="0">
                <a:latin typeface="Times New Roman" panose="02020603050405020304" charset="0"/>
                <a:ea typeface="宋体" panose="02010600030101010101" pitchFamily="2" charset="-122"/>
              </a:rPr>
              <a:t>二阶差分的偏导数近似式为：</a:t>
            </a:r>
            <a:r>
              <a:rPr lang="zh-CN" altLang="en-US" sz="2600" dirty="0">
                <a:latin typeface="Times New Roman" panose="02020603050405020304" charset="0"/>
                <a:ea typeface="宋体" panose="02010600030101010101" pitchFamily="2" charset="-122"/>
              </a:rPr>
              <a:t> </a:t>
            </a:r>
            <a:endParaRPr lang="en-US" altLang="zh-CN" sz="2600">
              <a:latin typeface="Times New Roman" panose="02020603050405020304" charset="0"/>
              <a:ea typeface="宋体" panose="02010600030101010101" pitchFamily="2" charset="-122"/>
            </a:endParaRPr>
          </a:p>
        </p:txBody>
      </p:sp>
      <p:sp>
        <p:nvSpPr>
          <p:cNvPr id="28681" name="文本框 225336"/>
          <p:cNvSpPr txBox="1"/>
          <p:nvPr/>
        </p:nvSpPr>
        <p:spPr>
          <a:xfrm>
            <a:off x="1069975" y="6069330"/>
            <a:ext cx="9331960" cy="1121410"/>
          </a:xfrm>
          <a:prstGeom prst="rect">
            <a:avLst/>
          </a:prstGeom>
          <a:noFill/>
          <a:ln w="9525">
            <a:noFill/>
          </a:ln>
        </p:spPr>
        <p:txBody>
          <a:bodyPr wrap="square" anchor="t">
            <a:spAutoFit/>
          </a:bodyPr>
          <a:lstStyle/>
          <a:p>
            <a:pPr lvl="0" indent="0">
              <a:lnSpc>
                <a:spcPct val="130000"/>
              </a:lnSpc>
            </a:pPr>
            <a:r>
              <a:rPr lang="zh-CN" altLang="en-US" sz="2600" dirty="0">
                <a:latin typeface="Times New Roman" panose="02020603050405020304" charset="0"/>
                <a:ea typeface="宋体" panose="02010600030101010101" pitchFamily="2" charset="-122"/>
              </a:rPr>
              <a:t>以上是以</a:t>
            </a:r>
            <a:r>
              <a:rPr lang="en-US" altLang="zh-CN" sz="2600">
                <a:latin typeface="Times New Roman" panose="02020603050405020304" charset="0"/>
                <a:ea typeface="宋体" panose="02010600030101010101" pitchFamily="2" charset="-122"/>
              </a:rPr>
              <a:t>(</a:t>
            </a:r>
            <a:r>
              <a:rPr lang="en-US" altLang="zh-CN" sz="2600" i="1">
                <a:latin typeface="Times New Roman" panose="02020603050405020304" charset="0"/>
                <a:ea typeface="宋体" panose="02010600030101010101" pitchFamily="2" charset="-122"/>
              </a:rPr>
              <a:t>i</a:t>
            </a:r>
            <a:r>
              <a:rPr lang="en-US" altLang="zh-CN" sz="2600">
                <a:latin typeface="Times New Roman" panose="02020603050405020304" charset="0"/>
                <a:ea typeface="宋体" panose="02010600030101010101" pitchFamily="2" charset="-122"/>
              </a:rPr>
              <a:t>+1,</a:t>
            </a:r>
            <a:r>
              <a:rPr lang="en-US" altLang="zh-CN" sz="2600" i="1">
                <a:latin typeface="Times New Roman" panose="02020603050405020304" charset="0"/>
                <a:ea typeface="宋体" panose="02010600030101010101" pitchFamily="2" charset="-122"/>
              </a:rPr>
              <a:t>j</a:t>
            </a:r>
            <a:r>
              <a:rPr lang="en-US" altLang="zh-CN" sz="2600">
                <a:latin typeface="Times New Roman" panose="02020603050405020304" charset="0"/>
                <a:ea typeface="宋体" panose="02010600030101010101" pitchFamily="2" charset="-122"/>
              </a:rPr>
              <a:t>)</a:t>
            </a:r>
            <a:r>
              <a:rPr lang="zh-CN" altLang="en-US" sz="2600" dirty="0">
                <a:latin typeface="Times New Roman" panose="02020603050405020304" charset="0"/>
                <a:ea typeface="宋体" panose="02010600030101010101" pitchFamily="2" charset="-122"/>
              </a:rPr>
              <a:t>为中心，用</a:t>
            </a:r>
            <a:r>
              <a:rPr lang="en-US" altLang="zh-CN" sz="2600" i="1">
                <a:latin typeface="Times New Roman" panose="02020603050405020304" charset="0"/>
                <a:ea typeface="宋体" panose="02010600030101010101" pitchFamily="2" charset="-122"/>
              </a:rPr>
              <a:t>i</a:t>
            </a:r>
            <a:r>
              <a:rPr lang="zh-CN" altLang="en-US" sz="2600" dirty="0">
                <a:latin typeface="Times New Roman" panose="02020603050405020304" charset="0"/>
                <a:ea typeface="宋体" panose="02010600030101010101" pitchFamily="2" charset="-122"/>
              </a:rPr>
              <a:t>替换</a:t>
            </a:r>
            <a:r>
              <a:rPr lang="en-US" altLang="zh-CN" sz="2600" i="1">
                <a:latin typeface="Times New Roman" panose="02020603050405020304" charset="0"/>
                <a:ea typeface="宋体" panose="02010600030101010101" pitchFamily="2" charset="-122"/>
              </a:rPr>
              <a:t>i</a:t>
            </a:r>
            <a:r>
              <a:rPr lang="en-US" altLang="zh-CN" sz="2600">
                <a:latin typeface="Times New Roman" panose="02020603050405020304" charset="0"/>
                <a:ea typeface="宋体" panose="02010600030101010101" pitchFamily="2" charset="-122"/>
              </a:rPr>
              <a:t>+1</a:t>
            </a:r>
            <a:r>
              <a:rPr lang="zh-CN" altLang="en-US" sz="2600" dirty="0">
                <a:latin typeface="Times New Roman" panose="02020603050405020304" charset="0"/>
                <a:ea typeface="宋体" panose="02010600030101010101" pitchFamily="2" charset="-122"/>
              </a:rPr>
              <a:t>可得以</a:t>
            </a:r>
            <a:r>
              <a:rPr lang="en-US" altLang="zh-CN" sz="2600">
                <a:latin typeface="Times New Roman" panose="02020603050405020304" charset="0"/>
                <a:ea typeface="宋体" panose="02010600030101010101" pitchFamily="2" charset="-122"/>
              </a:rPr>
              <a:t>(</a:t>
            </a:r>
            <a:r>
              <a:rPr lang="en-US" altLang="zh-CN" sz="2600" i="1">
                <a:latin typeface="Times New Roman" panose="02020603050405020304" charset="0"/>
                <a:ea typeface="宋体" panose="02010600030101010101" pitchFamily="2" charset="-122"/>
              </a:rPr>
              <a:t>i</a:t>
            </a:r>
            <a:r>
              <a:rPr lang="en-US" altLang="zh-CN" sz="2600" err="1">
                <a:latin typeface="Times New Roman" panose="02020603050405020304" charset="0"/>
                <a:ea typeface="宋体" panose="02010600030101010101" pitchFamily="2" charset="-122"/>
              </a:rPr>
              <a:t>,</a:t>
            </a:r>
            <a:r>
              <a:rPr lang="en-US" altLang="zh-CN" sz="2600" i="1">
                <a:latin typeface="Times New Roman" panose="02020603050405020304" charset="0"/>
                <a:ea typeface="宋体" panose="02010600030101010101" pitchFamily="2" charset="-122"/>
              </a:rPr>
              <a:t>j</a:t>
            </a:r>
            <a:r>
              <a:rPr lang="en-US" altLang="zh-CN" sz="2600">
                <a:latin typeface="Times New Roman" panose="02020603050405020304" charset="0"/>
                <a:ea typeface="宋体" panose="02010600030101010101" pitchFamily="2" charset="-122"/>
              </a:rPr>
              <a:t>)</a:t>
            </a:r>
            <a:r>
              <a:rPr lang="zh-CN" altLang="en-US" sz="2600" dirty="0">
                <a:latin typeface="Times New Roman" panose="02020603050405020304" charset="0"/>
                <a:ea typeface="宋体" panose="02010600030101010101" pitchFamily="2" charset="-122"/>
              </a:rPr>
              <a:t>为中心的二阶偏导数。</a:t>
            </a:r>
            <a:endParaRPr lang="en-US" altLang="zh-CN" sz="2600" dirty="0">
              <a:latin typeface="Times New Roman" panose="02020603050405020304" charset="0"/>
              <a:ea typeface="宋体" panose="02010600030101010101" pitchFamily="2" charset="-122"/>
            </a:endParaRPr>
          </a:p>
        </p:txBody>
      </p:sp>
      <p:sp>
        <p:nvSpPr>
          <p:cNvPr id="4" name="文本框 3"/>
          <p:cNvSpPr txBox="1"/>
          <p:nvPr/>
        </p:nvSpPr>
        <p:spPr>
          <a:xfrm>
            <a:off x="9505950" y="3250565"/>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3" name="文本框 356356"/>
          <p:cNvSpPr txBox="1"/>
          <p:nvPr/>
        </p:nvSpPr>
        <p:spPr>
          <a:xfrm>
            <a:off x="1056005" y="1838960"/>
            <a:ext cx="9468485" cy="626110"/>
          </a:xfrm>
          <a:prstGeom prst="rect">
            <a:avLst/>
          </a:prstGeom>
          <a:noFill/>
          <a:ln w="9525">
            <a:noFill/>
          </a:ln>
        </p:spPr>
        <p:txBody>
          <a:bodyPr wrap="square" anchor="t">
            <a:spAutoFit/>
          </a:bodyPr>
          <a:lstStyle/>
          <a:p>
            <a:pPr lvl="0" indent="0" eaLnBrk="0" hangingPunct="0">
              <a:lnSpc>
                <a:spcPct val="135000"/>
              </a:lnSpc>
            </a:pPr>
            <a:r>
              <a:rPr lang="en-US" altLang="zh-CN" sz="2600" dirty="0">
                <a:solidFill>
                  <a:schemeClr val="tx1"/>
                </a:solidFill>
                <a:latin typeface="Times New Roman" panose="02020603050405020304" charset="0"/>
                <a:ea typeface="宋体" panose="02010600030101010101" pitchFamily="2" charset="-122"/>
              </a:rPr>
              <a:t>4</a:t>
            </a:r>
            <a:r>
              <a:rPr lang="zh-CN" altLang="en-US" sz="2600" dirty="0">
                <a:solidFill>
                  <a:schemeClr val="tx1"/>
                </a:solidFill>
                <a:latin typeface="Times New Roman" panose="02020603050405020304" charset="0"/>
                <a:ea typeface="宋体" panose="02010600030101010101" pitchFamily="2" charset="-122"/>
              </a:rPr>
              <a:t>、拉普拉斯算子</a:t>
            </a:r>
          </a:p>
        </p:txBody>
      </p:sp>
      <p:graphicFrame>
        <p:nvGraphicFramePr>
          <p:cNvPr id="30723" name="内容占位符 268334"/>
          <p:cNvGraphicFramePr>
            <a:graphicFrameLocks noGrp="1"/>
          </p:cNvGraphicFramePr>
          <p:nvPr/>
        </p:nvGraphicFramePr>
        <p:xfrm>
          <a:off x="1245235" y="2600325"/>
          <a:ext cx="8153400" cy="1063625"/>
        </p:xfrm>
        <a:graphic>
          <a:graphicData uri="http://schemas.openxmlformats.org/presentationml/2006/ole">
            <mc:AlternateContent xmlns:mc="http://schemas.openxmlformats.org/markup-compatibility/2006">
              <mc:Choice xmlns:v="urn:schemas-microsoft-com:vml" Requires="v">
                <p:oleObj spid="_x0000_s24700" r:id="rId5" imgW="4176395" imgH="444500" progId="Equation.3">
                  <p:embed/>
                </p:oleObj>
              </mc:Choice>
              <mc:Fallback>
                <p:oleObj r:id="rId5" imgW="4176395" imgH="444500" progId="Equation.3">
                  <p:embed/>
                  <p:pic>
                    <p:nvPicPr>
                      <p:cNvPr id="0" name="图片 3103"/>
                      <p:cNvPicPr/>
                      <p:nvPr/>
                    </p:nvPicPr>
                    <p:blipFill>
                      <a:blip r:embed="rId6"/>
                      <a:stretch>
                        <a:fillRect/>
                      </a:stretch>
                    </p:blipFill>
                    <p:spPr>
                      <a:xfrm>
                        <a:off x="1245235" y="2600325"/>
                        <a:ext cx="8153400" cy="1063625"/>
                      </a:xfrm>
                      <a:prstGeom prst="rect">
                        <a:avLst/>
                      </a:prstGeom>
                      <a:noFill/>
                      <a:ln w="38100">
                        <a:miter/>
                      </a:ln>
                    </p:spPr>
                  </p:pic>
                </p:oleObj>
              </mc:Fallback>
            </mc:AlternateContent>
          </a:graphicData>
        </a:graphic>
      </p:graphicFrame>
      <p:sp>
        <p:nvSpPr>
          <p:cNvPr id="30724" name="文本框 268336"/>
          <p:cNvSpPr txBox="1"/>
          <p:nvPr/>
        </p:nvSpPr>
        <p:spPr>
          <a:xfrm>
            <a:off x="1059498" y="3752850"/>
            <a:ext cx="3311525" cy="725170"/>
          </a:xfrm>
          <a:prstGeom prst="rect">
            <a:avLst/>
          </a:prstGeom>
          <a:noFill/>
          <a:ln w="9525">
            <a:noFill/>
          </a:ln>
        </p:spPr>
        <p:txBody>
          <a:bodyPr anchor="t">
            <a:spAutoFit/>
          </a:bodyPr>
          <a:lstStyle/>
          <a:p>
            <a:pPr lvl="0" indent="0">
              <a:lnSpc>
                <a:spcPct val="130000"/>
              </a:lnSpc>
            </a:pPr>
            <a:r>
              <a:rPr lang="zh-CN" altLang="en-US" sz="2800" dirty="0">
                <a:latin typeface="Times New Roman" panose="02020603050405020304" charset="0"/>
                <a:ea typeface="宋体" panose="02010600030101010101" pitchFamily="2" charset="-122"/>
              </a:rPr>
              <a:t>对应的几种模板为</a:t>
            </a:r>
            <a:r>
              <a:rPr lang="zh-CN" altLang="en-US" sz="3200" dirty="0">
                <a:latin typeface="Times New Roman" panose="02020603050405020304" charset="0"/>
                <a:ea typeface="宋体" panose="02010600030101010101" pitchFamily="2" charset="-122"/>
              </a:rPr>
              <a:t>：</a:t>
            </a:r>
            <a:r>
              <a:rPr lang="zh-CN" altLang="en-US" sz="2800" dirty="0">
                <a:latin typeface="Times New Roman" panose="02020603050405020304" charset="0"/>
                <a:ea typeface="宋体" panose="02010600030101010101" pitchFamily="2" charset="-122"/>
              </a:rPr>
              <a:t> </a:t>
            </a:r>
          </a:p>
        </p:txBody>
      </p:sp>
      <p:grpSp>
        <p:nvGrpSpPr>
          <p:cNvPr id="30725" name="组合 1"/>
          <p:cNvGrpSpPr/>
          <p:nvPr/>
        </p:nvGrpSpPr>
        <p:grpSpPr>
          <a:xfrm>
            <a:off x="1492885" y="4549775"/>
            <a:ext cx="6661150" cy="1431925"/>
            <a:chOff x="2096" y="5634"/>
            <a:chExt cx="10490" cy="2255"/>
          </a:xfrm>
        </p:grpSpPr>
        <p:graphicFrame>
          <p:nvGraphicFramePr>
            <p:cNvPr id="30726" name="对象 268318"/>
            <p:cNvGraphicFramePr/>
            <p:nvPr/>
          </p:nvGraphicFramePr>
          <p:xfrm>
            <a:off x="3130" y="5634"/>
            <a:ext cx="3589" cy="2155"/>
          </p:xfrm>
          <a:graphic>
            <a:graphicData uri="http://schemas.openxmlformats.org/presentationml/2006/ole">
              <mc:AlternateContent xmlns:mc="http://schemas.openxmlformats.org/markup-compatibility/2006">
                <mc:Choice xmlns:v="urn:schemas-microsoft-com:vml" Requires="v">
                  <p:oleObj spid="_x0000_s24701" r:id="rId7" imgW="1294130" imgH="717550" progId="Equation.3">
                    <p:embed/>
                  </p:oleObj>
                </mc:Choice>
                <mc:Fallback>
                  <p:oleObj r:id="rId7" imgW="1294130" imgH="717550" progId="Equation.3">
                    <p:embed/>
                    <p:pic>
                      <p:nvPicPr>
                        <p:cNvPr id="0" name="图片 3104"/>
                        <p:cNvPicPr/>
                        <p:nvPr/>
                      </p:nvPicPr>
                      <p:blipFill>
                        <a:blip r:embed="rId8"/>
                        <a:stretch>
                          <a:fillRect/>
                        </a:stretch>
                      </p:blipFill>
                      <p:spPr>
                        <a:xfrm>
                          <a:off x="3130" y="5634"/>
                          <a:ext cx="3589" cy="2155"/>
                        </a:xfrm>
                        <a:prstGeom prst="rect">
                          <a:avLst/>
                        </a:prstGeom>
                        <a:noFill/>
                        <a:ln w="38100">
                          <a:noFill/>
                          <a:miter/>
                        </a:ln>
                      </p:spPr>
                    </p:pic>
                  </p:oleObj>
                </mc:Fallback>
              </mc:AlternateContent>
            </a:graphicData>
          </a:graphic>
        </p:graphicFrame>
        <p:graphicFrame>
          <p:nvGraphicFramePr>
            <p:cNvPr id="30727" name="对象 268319"/>
            <p:cNvGraphicFramePr/>
            <p:nvPr/>
          </p:nvGraphicFramePr>
          <p:xfrm>
            <a:off x="8614" y="5715"/>
            <a:ext cx="3972" cy="2175"/>
          </p:xfrm>
          <a:graphic>
            <a:graphicData uri="http://schemas.openxmlformats.org/presentationml/2006/ole">
              <mc:AlternateContent xmlns:mc="http://schemas.openxmlformats.org/markup-compatibility/2006">
                <mc:Choice xmlns:v="urn:schemas-microsoft-com:vml" Requires="v">
                  <p:oleObj spid="_x0000_s24702" r:id="rId9" imgW="1383665" imgH="717550" progId="Equation.3">
                    <p:embed/>
                  </p:oleObj>
                </mc:Choice>
                <mc:Fallback>
                  <p:oleObj r:id="rId9" imgW="1383665" imgH="717550" progId="Equation.3">
                    <p:embed/>
                    <p:pic>
                      <p:nvPicPr>
                        <p:cNvPr id="0" name="图片 3105"/>
                        <p:cNvPicPr/>
                        <p:nvPr/>
                      </p:nvPicPr>
                      <p:blipFill>
                        <a:blip r:embed="rId10"/>
                        <a:stretch>
                          <a:fillRect/>
                        </a:stretch>
                      </p:blipFill>
                      <p:spPr>
                        <a:xfrm>
                          <a:off x="8614" y="5715"/>
                          <a:ext cx="3972" cy="2175"/>
                        </a:xfrm>
                        <a:prstGeom prst="rect">
                          <a:avLst/>
                        </a:prstGeom>
                        <a:noFill/>
                        <a:ln w="38100">
                          <a:noFill/>
                          <a:miter/>
                        </a:ln>
                      </p:spPr>
                    </p:pic>
                  </p:oleObj>
                </mc:Fallback>
              </mc:AlternateContent>
            </a:graphicData>
          </a:graphic>
        </p:graphicFrame>
        <p:sp>
          <p:nvSpPr>
            <p:cNvPr id="30728" name="文本框 268337"/>
            <p:cNvSpPr txBox="1"/>
            <p:nvPr/>
          </p:nvSpPr>
          <p:spPr>
            <a:xfrm>
              <a:off x="2096" y="6394"/>
              <a:ext cx="1360" cy="816"/>
            </a:xfrm>
            <a:prstGeom prst="rect">
              <a:avLst/>
            </a:prstGeom>
            <a:noFill/>
            <a:ln w="9525">
              <a:noFill/>
            </a:ln>
          </p:spPr>
          <p:txBody>
            <a:bodyPr wrap="square" anchor="t">
              <a:spAutoFit/>
            </a:bodyPr>
            <a:lstStyle/>
            <a:p>
              <a:pPr lvl="0" indent="0">
                <a:spcBef>
                  <a:spcPct val="50000"/>
                </a:spcBef>
              </a:pPr>
              <a:r>
                <a:rPr lang="en-US" altLang="zh-CN" sz="2800" i="1">
                  <a:latin typeface="Times New Roman" panose="02020603050405020304" charset="0"/>
                  <a:ea typeface="宋体" panose="02010600030101010101" pitchFamily="2" charset="-122"/>
                </a:rPr>
                <a:t>H</a:t>
              </a:r>
              <a:r>
                <a:rPr lang="en-US" altLang="zh-CN" sz="2800" i="1" baseline="-25000">
                  <a:latin typeface="Times New Roman" panose="02020603050405020304" charset="0"/>
                  <a:ea typeface="宋体" panose="02010600030101010101" pitchFamily="2" charset="-122"/>
                </a:rPr>
                <a:t>1</a:t>
              </a:r>
              <a:r>
                <a:rPr lang="en-US" altLang="zh-CN" sz="2800" i="1">
                  <a:latin typeface="Times New Roman" panose="02020603050405020304" charset="0"/>
                  <a:ea typeface="宋体" panose="02010600030101010101" pitchFamily="2" charset="-122"/>
                </a:rPr>
                <a:t>=</a:t>
              </a:r>
            </a:p>
          </p:txBody>
        </p:sp>
        <p:sp>
          <p:nvSpPr>
            <p:cNvPr id="30729" name="文本框 268338"/>
            <p:cNvSpPr txBox="1"/>
            <p:nvPr/>
          </p:nvSpPr>
          <p:spPr>
            <a:xfrm>
              <a:off x="7541" y="6419"/>
              <a:ext cx="1360" cy="816"/>
            </a:xfrm>
            <a:prstGeom prst="rect">
              <a:avLst/>
            </a:prstGeom>
            <a:noFill/>
            <a:ln w="9525">
              <a:noFill/>
            </a:ln>
          </p:spPr>
          <p:txBody>
            <a:bodyPr anchor="t">
              <a:spAutoFit/>
            </a:bodyPr>
            <a:lstStyle/>
            <a:p>
              <a:pPr lvl="0" indent="0">
                <a:spcBef>
                  <a:spcPct val="50000"/>
                </a:spcBef>
              </a:pPr>
              <a:r>
                <a:rPr lang="en-US" altLang="zh-CN" sz="2800" i="1">
                  <a:latin typeface="Times New Roman" panose="02020603050405020304" charset="0"/>
                  <a:ea typeface="宋体" panose="02010600030101010101" pitchFamily="2" charset="-122"/>
                </a:rPr>
                <a:t>H</a:t>
              </a:r>
              <a:r>
                <a:rPr lang="en-US" altLang="zh-CN" sz="2800" i="1" baseline="-25000">
                  <a:latin typeface="Times New Roman" panose="02020603050405020304" charset="0"/>
                  <a:ea typeface="宋体" panose="02010600030101010101" pitchFamily="2" charset="-122"/>
                </a:rPr>
                <a:t>2</a:t>
              </a:r>
              <a:r>
                <a:rPr lang="en-US" altLang="zh-CN" sz="2800" i="1">
                  <a:latin typeface="Times New Roman" panose="02020603050405020304" charset="0"/>
                  <a:ea typeface="宋体" panose="02010600030101010101" pitchFamily="2" charset="-122"/>
                </a:rPr>
                <a:t>=</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359428"/>
          <p:cNvSpPr txBox="1"/>
          <p:nvPr/>
        </p:nvSpPr>
        <p:spPr>
          <a:xfrm>
            <a:off x="971550" y="1819275"/>
            <a:ext cx="9456420" cy="1626870"/>
          </a:xfrm>
          <a:prstGeom prst="rect">
            <a:avLst/>
          </a:prstGeom>
          <a:noFill/>
          <a:ln w="9525">
            <a:noFill/>
          </a:ln>
        </p:spPr>
        <p:txBody>
          <a:bodyPr wrap="square" anchor="t">
            <a:spAutoFit/>
          </a:bodyPr>
          <a:lstStyle/>
          <a:p>
            <a:pPr marL="12700" indent="0" defTabSz="0">
              <a:lnSpc>
                <a:spcPct val="120000"/>
              </a:lnSpc>
              <a:buFont typeface="Arial" panose="020B0604020202020204" pitchFamily="34" charset="0"/>
              <a:buNone/>
              <a:tabLst>
                <a:tab pos="423545" algn="l"/>
              </a:tabLst>
            </a:pPr>
            <a:r>
              <a:rPr lang="en-US" altLang="zh-CN" sz="2800" dirty="0">
                <a:latin typeface="Times New Roman" panose="02020603050405020304" charset="0"/>
                <a:cs typeface="新宋体" panose="02010609030101010101" charset="-122"/>
                <a:sym typeface="+mn-ea"/>
              </a:rPr>
              <a:t>4</a:t>
            </a:r>
            <a:r>
              <a:rPr lang="zh-CN" altLang="en-US" sz="2800" dirty="0">
                <a:latin typeface="Times New Roman" panose="02020603050405020304" charset="0"/>
                <a:cs typeface="新宋体" panose="02010609030101010101" charset="-122"/>
                <a:sym typeface="+mn-ea"/>
              </a:rPr>
              <a:t>、</a:t>
            </a:r>
            <a:r>
              <a:rPr lang="zh-CN" sz="2800" dirty="0">
                <a:latin typeface="Times New Roman" panose="02020603050405020304" charset="0"/>
                <a:cs typeface="新宋体" panose="02010609030101010101" charset="-122"/>
                <a:sym typeface="+mn-ea"/>
              </a:rPr>
              <a:t>拉普拉斯算子，有各向同性</a:t>
            </a:r>
            <a:r>
              <a:rPr lang="en-US" altLang="zh-CN" sz="2800" dirty="0">
                <a:latin typeface="Times New Roman" panose="02020603050405020304" charset="0"/>
                <a:cs typeface="新宋体" panose="02010609030101010101" charset="-122"/>
                <a:sym typeface="+mn-ea"/>
              </a:rPr>
              <a:t>(</a:t>
            </a:r>
            <a:r>
              <a:rPr lang="zh-CN" altLang="en-US" sz="2800" dirty="0">
                <a:latin typeface="Times New Roman" panose="02020603050405020304" charset="0"/>
                <a:ea typeface="宋体" panose="02010600030101010101" pitchFamily="2" charset="-122"/>
                <a:sym typeface="+mn-ea"/>
              </a:rPr>
              <a:t>无方向性</a:t>
            </a:r>
            <a:r>
              <a:rPr lang="en-US" altLang="zh-CN" sz="2800" dirty="0">
                <a:latin typeface="Times New Roman" panose="02020603050405020304" charset="0"/>
                <a:cs typeface="新宋体" panose="02010609030101010101" charset="-122"/>
                <a:sym typeface="+mn-ea"/>
              </a:rPr>
              <a:t>)</a:t>
            </a:r>
            <a:r>
              <a:rPr lang="zh-CN" sz="2800" dirty="0">
                <a:latin typeface="Times New Roman" panose="02020603050405020304" charset="0"/>
                <a:cs typeface="新宋体" panose="02010609030101010101" charset="-122"/>
                <a:sym typeface="+mn-ea"/>
              </a:rPr>
              <a:t>，相应是与线的方向无关，因此也是考虑各个方向异性，下图所示的就是对拉普拉斯算子在线检测模板各向异性的扩展：</a:t>
            </a:r>
            <a:endParaRPr lang="zh-CN" sz="2800" dirty="0">
              <a:solidFill>
                <a:srgbClr val="FF0000"/>
              </a:solidFill>
              <a:latin typeface="Times New Roman" panose="02020603050405020304" charset="0"/>
              <a:ea typeface="楷体" panose="02010609060101010101" charset="-122"/>
              <a:cs typeface="新宋体" panose="02010609030101010101" charset="-122"/>
              <a:sym typeface="+mn-ea"/>
            </a:endParaRP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pic>
        <p:nvPicPr>
          <p:cNvPr id="5" name="图片 4"/>
          <p:cNvPicPr>
            <a:picLocks noChangeAspect="1"/>
          </p:cNvPicPr>
          <p:nvPr/>
        </p:nvPicPr>
        <p:blipFill>
          <a:blip r:embed="rId4"/>
          <a:srcRect l="19993"/>
          <a:stretch>
            <a:fillRect/>
          </a:stretch>
        </p:blipFill>
        <p:spPr>
          <a:xfrm>
            <a:off x="1097915" y="3446145"/>
            <a:ext cx="9443085" cy="27463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7" name="object 7"/>
          <p:cNvSpPr txBox="1"/>
          <p:nvPr/>
        </p:nvSpPr>
        <p:spPr>
          <a:xfrm>
            <a:off x="1364615" y="2609850"/>
            <a:ext cx="8851265" cy="2341880"/>
          </a:xfrm>
          <a:prstGeom prst="rect">
            <a:avLst/>
          </a:prstGeom>
        </p:spPr>
        <p:txBody>
          <a:bodyPr vert="horz" wrap="square" lIns="0" tIns="0" rIns="0" bIns="0" rtlCol="0">
            <a:spAutoFit/>
          </a:bodyPr>
          <a:lstStyle/>
          <a:p>
            <a:pPr marL="469900" indent="-457200" defTabSz="0">
              <a:lnSpc>
                <a:spcPct val="100000"/>
              </a:lnSpc>
              <a:buClr>
                <a:srgbClr val="000000"/>
              </a:buClr>
              <a:buFont typeface="+mj-ea"/>
              <a:buAutoNum type="circleNumDbPlain"/>
              <a:tabLst>
                <a:tab pos="390525" algn="l"/>
              </a:tabLst>
            </a:pPr>
            <a:r>
              <a:rPr sz="2000" spc="-5" dirty="0">
                <a:solidFill>
                  <a:srgbClr val="EE2B0A"/>
                </a:solidFill>
                <a:latin typeface="Times New Roman" panose="02020603050405020304" charset="0"/>
                <a:cs typeface="Times New Roman" panose="02020603050405020304"/>
              </a:rPr>
              <a:t>	</a:t>
            </a:r>
            <a:r>
              <a:rPr sz="2800" spc="-5" dirty="0">
                <a:latin typeface="Times New Roman" panose="02020603050405020304" charset="0"/>
                <a:cs typeface="新宋体" panose="02010609030101010101" charset="-122"/>
              </a:rPr>
              <a:t>第一个模板对水平线有最大响应</a:t>
            </a:r>
            <a:endParaRPr sz="2800">
              <a:latin typeface="Times New Roman" panose="02020603050405020304" charset="0"/>
              <a:cs typeface="新宋体" panose="02010609030101010101" charset="-122"/>
            </a:endParaRPr>
          </a:p>
          <a:p>
            <a:pPr marL="469900" indent="-457200" defTabSz="0">
              <a:lnSpc>
                <a:spcPct val="100000"/>
              </a:lnSpc>
              <a:spcBef>
                <a:spcPts val="1685"/>
              </a:spcBef>
              <a:buClr>
                <a:srgbClr val="000000"/>
              </a:buClr>
              <a:buFont typeface="+mj-ea"/>
              <a:buAutoNum type="circleNumDbPlain"/>
              <a:tabLst>
                <a:tab pos="390525" algn="l"/>
              </a:tabLst>
            </a:pPr>
            <a:r>
              <a:rPr sz="2000" spc="-5" dirty="0">
                <a:solidFill>
                  <a:srgbClr val="EE2B0A"/>
                </a:solidFill>
                <a:latin typeface="Times New Roman" panose="02020603050405020304" charset="0"/>
                <a:cs typeface="Times New Roman" panose="02020603050405020304"/>
              </a:rPr>
              <a:t>	</a:t>
            </a:r>
            <a:r>
              <a:rPr sz="2800" spc="-5" dirty="0">
                <a:latin typeface="Times New Roman" panose="02020603050405020304" charset="0"/>
                <a:cs typeface="新宋体" panose="02010609030101010101" charset="-122"/>
              </a:rPr>
              <a:t>第二个模板对45</a:t>
            </a:r>
            <a:r>
              <a:rPr sz="2850" spc="-7" baseline="23000" dirty="0">
                <a:latin typeface="Times New Roman" panose="02020603050405020304" charset="0"/>
                <a:cs typeface="新宋体" panose="02010609030101010101" charset="-122"/>
              </a:rPr>
              <a:t>o</a:t>
            </a:r>
            <a:r>
              <a:rPr sz="2800" spc="-5" dirty="0">
                <a:latin typeface="Times New Roman" panose="02020603050405020304" charset="0"/>
                <a:cs typeface="新宋体" panose="02010609030101010101" charset="-122"/>
              </a:rPr>
              <a:t>方向线有最大响应</a:t>
            </a:r>
            <a:endParaRPr sz="2800">
              <a:latin typeface="Times New Roman" panose="02020603050405020304" charset="0"/>
              <a:cs typeface="新宋体" panose="02010609030101010101" charset="-122"/>
            </a:endParaRPr>
          </a:p>
          <a:p>
            <a:pPr marL="469900" indent="-457200" defTabSz="0">
              <a:lnSpc>
                <a:spcPct val="100000"/>
              </a:lnSpc>
              <a:spcBef>
                <a:spcPts val="1690"/>
              </a:spcBef>
              <a:buClr>
                <a:srgbClr val="000000"/>
              </a:buClr>
              <a:buFont typeface="+mj-ea"/>
              <a:buAutoNum type="circleNumDbPlain"/>
              <a:tabLst>
                <a:tab pos="390525" algn="l"/>
              </a:tabLst>
            </a:pPr>
            <a:r>
              <a:rPr sz="2000" spc="-5" dirty="0">
                <a:solidFill>
                  <a:srgbClr val="EE2B0A"/>
                </a:solidFill>
                <a:latin typeface="Times New Roman" panose="02020603050405020304" charset="0"/>
                <a:cs typeface="Times New Roman" panose="02020603050405020304"/>
              </a:rPr>
              <a:t>	</a:t>
            </a:r>
            <a:r>
              <a:rPr sz="2800" spc="-5" dirty="0">
                <a:latin typeface="Times New Roman" panose="02020603050405020304" charset="0"/>
                <a:cs typeface="新宋体" panose="02010609030101010101" charset="-122"/>
              </a:rPr>
              <a:t>第三个模板对垂直线有最大响应</a:t>
            </a:r>
            <a:endParaRPr sz="2800">
              <a:latin typeface="Times New Roman" panose="02020603050405020304" charset="0"/>
              <a:cs typeface="新宋体" panose="02010609030101010101" charset="-122"/>
            </a:endParaRPr>
          </a:p>
          <a:p>
            <a:pPr marL="469900" indent="-457200" defTabSz="0">
              <a:lnSpc>
                <a:spcPts val="3295"/>
              </a:lnSpc>
              <a:spcBef>
                <a:spcPts val="1690"/>
              </a:spcBef>
              <a:buClr>
                <a:srgbClr val="000000"/>
              </a:buClr>
              <a:buFont typeface="+mj-ea"/>
              <a:buAutoNum type="circleNumDbPlain"/>
              <a:tabLst>
                <a:tab pos="390525" algn="l"/>
              </a:tabLst>
            </a:pPr>
            <a:r>
              <a:rPr sz="2000" spc="-5" dirty="0">
                <a:solidFill>
                  <a:srgbClr val="EE2B0A"/>
                </a:solidFill>
                <a:latin typeface="Times New Roman" panose="02020603050405020304" charset="0"/>
                <a:cs typeface="Times New Roman" panose="02020603050405020304"/>
              </a:rPr>
              <a:t>	</a:t>
            </a:r>
            <a:r>
              <a:rPr sz="2800" spc="-5" dirty="0">
                <a:latin typeface="Times New Roman" panose="02020603050405020304" charset="0"/>
                <a:cs typeface="新宋体" panose="02010609030101010101" charset="-122"/>
              </a:rPr>
              <a:t>第四个模板对-4</a:t>
            </a:r>
            <a:r>
              <a:rPr sz="2800" dirty="0">
                <a:latin typeface="Times New Roman" panose="02020603050405020304" charset="0"/>
                <a:cs typeface="新宋体" panose="02010609030101010101" charset="-122"/>
              </a:rPr>
              <a:t>5</a:t>
            </a:r>
            <a:r>
              <a:rPr sz="2850" spc="-7" baseline="23000" dirty="0">
                <a:latin typeface="Times New Roman" panose="02020603050405020304" charset="0"/>
                <a:cs typeface="新宋体" panose="02010609030101010101" charset="-122"/>
              </a:rPr>
              <a:t>o</a:t>
            </a:r>
            <a:r>
              <a:rPr sz="2800" spc="-5" dirty="0">
                <a:latin typeface="Times New Roman" panose="02020603050405020304" charset="0"/>
                <a:cs typeface="新宋体" panose="02010609030101010101" charset="-122"/>
              </a:rPr>
              <a:t>方向线有最大响应</a:t>
            </a:r>
            <a:endParaRPr sz="2800">
              <a:latin typeface="Times New Roman" panose="02020603050405020304" charset="0"/>
              <a:cs typeface="新宋体" panose="02010609030101010101" charset="-122"/>
            </a:endParaRP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3" name="文本框 356356"/>
          <p:cNvSpPr txBox="1"/>
          <p:nvPr/>
        </p:nvSpPr>
        <p:spPr>
          <a:xfrm>
            <a:off x="1056005" y="1838960"/>
            <a:ext cx="9468485" cy="667385"/>
          </a:xfrm>
          <a:prstGeom prst="rect">
            <a:avLst/>
          </a:prstGeom>
          <a:noFill/>
          <a:ln w="9525">
            <a:noFill/>
          </a:ln>
        </p:spPr>
        <p:txBody>
          <a:bodyPr wrap="square" anchor="t">
            <a:spAutoFit/>
          </a:bodyPr>
          <a:lstStyle/>
          <a:p>
            <a:pPr lvl="0" indent="0" eaLnBrk="0" hangingPunct="0">
              <a:lnSpc>
                <a:spcPct val="135000"/>
              </a:lnSpc>
            </a:pPr>
            <a:r>
              <a:rPr lang="en-US" altLang="zh-CN" sz="2800" dirty="0">
                <a:solidFill>
                  <a:schemeClr val="tx1"/>
                </a:solidFill>
                <a:latin typeface="Times New Roman" panose="02020603050405020304" charset="0"/>
                <a:ea typeface="宋体" panose="02010600030101010101" pitchFamily="2" charset="-122"/>
              </a:rPr>
              <a:t>4</a:t>
            </a:r>
            <a:r>
              <a:rPr lang="zh-CN" altLang="en-US" sz="2800" dirty="0">
                <a:solidFill>
                  <a:schemeClr val="tx1"/>
                </a:solidFill>
                <a:latin typeface="Times New Roman" panose="02020603050405020304" charset="0"/>
                <a:ea typeface="宋体" panose="02010600030101010101" pitchFamily="2" charset="-122"/>
              </a:rPr>
              <a:t>、拉普拉斯算子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body" idx="1"/>
          </p:nvPr>
        </p:nvSpPr>
        <p:spPr>
          <a:xfrm>
            <a:off x="763270" y="2755265"/>
            <a:ext cx="9624060" cy="3678555"/>
          </a:xfrm>
          <a:prstGeom prst="rect">
            <a:avLst/>
          </a:prstGeom>
        </p:spPr>
        <p:txBody>
          <a:bodyPr vert="horz" wrap="square" lIns="0" tIns="89154" rIns="0" bIns="0" rtlCol="0">
            <a:spAutoFit/>
          </a:bodyPr>
          <a:lstStyle/>
          <a:p>
            <a:pPr marL="264160" indent="0" defTabSz="0">
              <a:lnSpc>
                <a:spcPct val="140000"/>
              </a:lnSpc>
              <a:buNone/>
              <a:tabLst>
                <a:tab pos="1052830" algn="l"/>
              </a:tabLst>
            </a:pPr>
            <a:r>
              <a:rPr sz="2800" dirty="0">
                <a:latin typeface="Times New Roman" panose="02020603050405020304" charset="0"/>
              </a:rPr>
              <a:t>用</a:t>
            </a:r>
            <a:r>
              <a:rPr sz="2800" spc="-5" dirty="0">
                <a:latin typeface="Times New Roman" panose="02020603050405020304" charset="0"/>
              </a:rPr>
              <a:t>R</a:t>
            </a:r>
            <a:r>
              <a:rPr sz="2850" baseline="-20000" dirty="0">
                <a:latin typeface="Times New Roman" panose="02020603050405020304" charset="0"/>
              </a:rPr>
              <a:t>1</a:t>
            </a:r>
            <a:r>
              <a:rPr sz="2800" spc="-5" dirty="0">
                <a:latin typeface="Times New Roman" panose="02020603050405020304" charset="0"/>
              </a:rPr>
              <a:t>,R</a:t>
            </a:r>
            <a:r>
              <a:rPr sz="2850" baseline="-20000" dirty="0">
                <a:latin typeface="Times New Roman" panose="02020603050405020304" charset="0"/>
              </a:rPr>
              <a:t>2</a:t>
            </a:r>
            <a:r>
              <a:rPr sz="2800" spc="-5" dirty="0">
                <a:latin typeface="Times New Roman" panose="02020603050405020304" charset="0"/>
              </a:rPr>
              <a:t>,</a:t>
            </a:r>
            <a:r>
              <a:rPr sz="2800" dirty="0">
                <a:latin typeface="Times New Roman" panose="02020603050405020304" charset="0"/>
              </a:rPr>
              <a:t>R</a:t>
            </a:r>
            <a:r>
              <a:rPr sz="2850" spc="-7" baseline="-20000" dirty="0">
                <a:latin typeface="Times New Roman" panose="02020603050405020304" charset="0"/>
              </a:rPr>
              <a:t>3</a:t>
            </a:r>
            <a:r>
              <a:rPr sz="2800" spc="-10" dirty="0">
                <a:latin typeface="Times New Roman" panose="02020603050405020304" charset="0"/>
              </a:rPr>
              <a:t>和</a:t>
            </a:r>
            <a:r>
              <a:rPr sz="2800" dirty="0">
                <a:latin typeface="Times New Roman" panose="02020603050405020304" charset="0"/>
              </a:rPr>
              <a:t>R</a:t>
            </a:r>
            <a:r>
              <a:rPr sz="2850" spc="-7" baseline="-20000" dirty="0">
                <a:latin typeface="Times New Roman" panose="02020603050405020304" charset="0"/>
              </a:rPr>
              <a:t>4</a:t>
            </a:r>
            <a:r>
              <a:rPr sz="2800" spc="-5" dirty="0">
                <a:latin typeface="Times New Roman" panose="02020603050405020304" charset="0"/>
              </a:rPr>
              <a:t>分别代表水平、45</a:t>
            </a:r>
            <a:r>
              <a:rPr sz="2850" spc="-7" baseline="23000" dirty="0">
                <a:latin typeface="Times New Roman" panose="02020603050405020304" charset="0"/>
              </a:rPr>
              <a:t>o</a:t>
            </a:r>
            <a:r>
              <a:rPr sz="2800" spc="-5" dirty="0">
                <a:latin typeface="Times New Roman" panose="02020603050405020304" charset="0"/>
              </a:rPr>
              <a:t>、垂直和</a:t>
            </a:r>
            <a:r>
              <a:rPr sz="2800" dirty="0">
                <a:latin typeface="Times New Roman" panose="02020603050405020304" charset="0"/>
              </a:rPr>
              <a:t>-4</a:t>
            </a:r>
            <a:r>
              <a:rPr sz="2800" spc="-5" dirty="0">
                <a:latin typeface="Times New Roman" panose="02020603050405020304" charset="0"/>
              </a:rPr>
              <a:t>5</a:t>
            </a:r>
            <a:r>
              <a:rPr sz="2850" spc="-7" baseline="23000" dirty="0">
                <a:latin typeface="Times New Roman" panose="02020603050405020304" charset="0"/>
              </a:rPr>
              <a:t>o</a:t>
            </a:r>
            <a:r>
              <a:rPr sz="2800" spc="-5" dirty="0">
                <a:latin typeface="Times New Roman" panose="02020603050405020304" charset="0"/>
              </a:rPr>
              <a:t>方向线的模板响应，在图像中心的点，如</a:t>
            </a:r>
            <a:r>
              <a:rPr sz="2800" dirty="0">
                <a:latin typeface="Times New Roman" panose="02020603050405020304" charset="0"/>
                <a:cs typeface="新宋体" panose="02010609030101010101" charset="-122"/>
                <a:sym typeface="+mn-ea"/>
              </a:rPr>
              <a:t>果                          </a:t>
            </a:r>
            <a:r>
              <a:rPr sz="2800" spc="-5" dirty="0">
                <a:latin typeface="Times New Roman" panose="02020603050405020304" charset="0"/>
                <a:cs typeface="新宋体" panose="02010609030101010101" charset="-122"/>
                <a:sym typeface="+mn-ea"/>
              </a:rPr>
              <a:t>则此点被认为与在模板i方向上的线更相关</a:t>
            </a:r>
            <a:r>
              <a:rPr lang="zh-CN" sz="2800" spc="-5" dirty="0">
                <a:latin typeface="Times New Roman" panose="02020603050405020304" charset="0"/>
                <a:cs typeface="新宋体" panose="02010609030101010101" charset="-122"/>
                <a:sym typeface="+mn-ea"/>
              </a:rPr>
              <a:t>。</a:t>
            </a:r>
            <a:r>
              <a:rPr lang="zh-CN" altLang="en-US" sz="2800" spc="-254" dirty="0">
                <a:latin typeface="Times New Roman" panose="02020603050405020304"/>
                <a:cs typeface="Times New Roman" panose="02020603050405020304"/>
                <a:sym typeface="+mn-ea"/>
              </a:rPr>
              <a:t>如果</a:t>
            </a:r>
            <a:r>
              <a:rPr lang="en-US" sz="2800" i="1" spc="-254" dirty="0">
                <a:latin typeface="Times New Roman" panose="02020603050405020304"/>
                <a:cs typeface="Times New Roman" panose="02020603050405020304"/>
                <a:sym typeface="+mn-ea"/>
              </a:rPr>
              <a:t>| </a:t>
            </a:r>
            <a:r>
              <a:rPr sz="2800" i="1" spc="-254" dirty="0">
                <a:latin typeface="Times New Roman" panose="02020603050405020304"/>
                <a:cs typeface="Times New Roman" panose="02020603050405020304"/>
                <a:sym typeface="+mn-ea"/>
              </a:rPr>
              <a:t>R</a:t>
            </a:r>
            <a:r>
              <a:rPr sz="2800" i="1" baseline="-20000" dirty="0">
                <a:latin typeface="Times New Roman" panose="02020603050405020304"/>
                <a:cs typeface="Times New Roman" panose="02020603050405020304"/>
                <a:sym typeface="+mn-ea"/>
              </a:rPr>
              <a:t>i </a:t>
            </a:r>
            <a:r>
              <a:rPr lang="en-US" sz="2800" i="1" spc="225" dirty="0">
                <a:latin typeface="Times New Roman" panose="02020603050405020304"/>
                <a:cs typeface="Times New Roman" panose="02020603050405020304"/>
                <a:sym typeface="+mn-ea"/>
              </a:rPr>
              <a:t>|&gt;</a:t>
            </a:r>
            <a:r>
              <a:rPr sz="2800" spc="45" dirty="0">
                <a:latin typeface="Times New Roman" panose="02020603050405020304"/>
                <a:cs typeface="Times New Roman" panose="02020603050405020304"/>
                <a:sym typeface="+mn-ea"/>
              </a:rPr>
              <a:t> </a:t>
            </a:r>
            <a:r>
              <a:rPr lang="en-US" sz="2800" spc="45" dirty="0">
                <a:latin typeface="Times New Roman" panose="02020603050405020304"/>
                <a:cs typeface="Times New Roman" panose="02020603050405020304"/>
                <a:sym typeface="+mn-ea"/>
              </a:rPr>
              <a:t>|</a:t>
            </a:r>
            <a:r>
              <a:rPr sz="2800" i="1" spc="20" dirty="0">
                <a:latin typeface="Times New Roman" panose="02020603050405020304"/>
                <a:cs typeface="Times New Roman" panose="02020603050405020304"/>
                <a:sym typeface="+mn-ea"/>
              </a:rPr>
              <a:t>R</a:t>
            </a:r>
            <a:r>
              <a:rPr sz="2800" i="1" baseline="-20000" dirty="0">
                <a:latin typeface="Times New Roman" panose="02020603050405020304"/>
                <a:cs typeface="Times New Roman" panose="02020603050405020304"/>
                <a:sym typeface="+mn-ea"/>
              </a:rPr>
              <a:t>j</a:t>
            </a:r>
            <a:r>
              <a:rPr lang="en-US" sz="2800" i="1" dirty="0">
                <a:latin typeface="Times New Roman" panose="02020603050405020304"/>
                <a:cs typeface="Times New Roman" panose="02020603050405020304"/>
                <a:sym typeface="+mn-ea"/>
              </a:rPr>
              <a:t>|</a:t>
            </a:r>
            <a:r>
              <a:rPr sz="2800" i="1" spc="135" baseline="-20000" dirty="0">
                <a:latin typeface="Times New Roman" panose="02020603050405020304"/>
                <a:cs typeface="Times New Roman" panose="02020603050405020304"/>
                <a:sym typeface="+mn-ea"/>
              </a:rPr>
              <a:t> </a:t>
            </a:r>
            <a:r>
              <a:rPr sz="2800" dirty="0">
                <a:latin typeface="Times New Roman" panose="02020603050405020304"/>
                <a:cs typeface="Times New Roman" panose="02020603050405020304"/>
                <a:sym typeface="+mn-ea"/>
              </a:rPr>
              <a:t>,</a:t>
            </a:r>
            <a:r>
              <a:rPr sz="2800" spc="-65" dirty="0">
                <a:latin typeface="Times New Roman" panose="02020603050405020304"/>
                <a:cs typeface="Times New Roman" panose="02020603050405020304"/>
                <a:sym typeface="+mn-ea"/>
              </a:rPr>
              <a:t> </a:t>
            </a:r>
            <a:r>
              <a:rPr sz="2800" i="1" dirty="0">
                <a:latin typeface="Times New Roman" panose="02020603050405020304"/>
                <a:cs typeface="Times New Roman" panose="02020603050405020304"/>
                <a:sym typeface="+mn-ea"/>
              </a:rPr>
              <a:t>j</a:t>
            </a:r>
            <a:r>
              <a:rPr sz="2800" i="1" spc="-125" dirty="0">
                <a:latin typeface="Times New Roman" panose="02020603050405020304"/>
                <a:cs typeface="Times New Roman" panose="02020603050405020304"/>
                <a:sym typeface="+mn-ea"/>
              </a:rPr>
              <a:t> </a:t>
            </a:r>
            <a:r>
              <a:rPr lang="en-US" sz="2800" i="1" spc="-125" dirty="0">
                <a:latin typeface="Times New Roman" panose="02020603050405020304"/>
                <a:cs typeface="Times New Roman" panose="02020603050405020304"/>
                <a:sym typeface="+mn-ea"/>
              </a:rPr>
              <a:t>=</a:t>
            </a:r>
            <a:r>
              <a:rPr sz="2800" spc="-305" dirty="0">
                <a:latin typeface="Times New Roman" panose="02020603050405020304"/>
                <a:cs typeface="Times New Roman" panose="02020603050405020304"/>
                <a:sym typeface="+mn-ea"/>
              </a:rPr>
              <a:t> </a:t>
            </a:r>
            <a:r>
              <a:rPr lang="en-US" sz="2800" dirty="0">
                <a:latin typeface="Times New Roman" panose="02020603050405020304"/>
                <a:cs typeface="Times New Roman" panose="02020603050405020304"/>
                <a:sym typeface="+mn-ea"/>
              </a:rPr>
              <a:t>2,3,4,</a:t>
            </a:r>
            <a:r>
              <a:rPr sz="2800" spc="-5" dirty="0">
                <a:latin typeface="新宋体" panose="02010609030101010101" charset="-122"/>
                <a:cs typeface="新宋体" panose="02010609030101010101" charset="-122"/>
                <a:sym typeface="+mn-ea"/>
              </a:rPr>
              <a:t>则该点与水平线有更大的关联</a:t>
            </a:r>
            <a:r>
              <a:rPr lang="zh-CN" sz="2800" spc="-5" dirty="0">
                <a:latin typeface="新宋体" panose="02010609030101010101" charset="-122"/>
                <a:cs typeface="新宋体" panose="02010609030101010101" charset="-122"/>
                <a:sym typeface="+mn-ea"/>
              </a:rPr>
              <a:t>，</a:t>
            </a:r>
            <a:r>
              <a:rPr sz="2800" spc="-5" dirty="0">
                <a:latin typeface="新宋体" panose="02010609030101010101" charset="-122"/>
                <a:cs typeface="新宋体" panose="02010609030101010101" charset="-122"/>
                <a:sym typeface="+mn-ea"/>
              </a:rPr>
              <a:t>在灰度恒定的区域，上述4个模板的响应为</a:t>
            </a:r>
            <a:r>
              <a:rPr sz="2800" dirty="0">
                <a:latin typeface="新宋体" panose="02010609030101010101" charset="-122"/>
                <a:cs typeface="新宋体" panose="02010609030101010101" charset="-122"/>
                <a:sym typeface="+mn-ea"/>
              </a:rPr>
              <a:t>零</a:t>
            </a:r>
            <a:r>
              <a:rPr lang="zh-CN" sz="2800" dirty="0">
                <a:latin typeface="新宋体" panose="02010609030101010101" charset="-122"/>
                <a:cs typeface="新宋体" panose="02010609030101010101" charset="-122"/>
                <a:sym typeface="+mn-ea"/>
              </a:rPr>
              <a:t>。</a:t>
            </a:r>
          </a:p>
          <a:p>
            <a:pPr marL="264160" indent="0" defTabSz="0">
              <a:lnSpc>
                <a:spcPct val="120000"/>
              </a:lnSpc>
              <a:buNone/>
              <a:tabLst>
                <a:tab pos="1052830" algn="l"/>
              </a:tabLst>
            </a:pPr>
            <a:endParaRPr lang="zh-CN" sz="2800" spc="-5" dirty="0">
              <a:latin typeface="新宋体" panose="02010609030101010101" charset="-122"/>
              <a:cs typeface="新宋体" panose="02010609030101010101" charset="-122"/>
              <a:sym typeface="+mn-ea"/>
            </a:endParaRPr>
          </a:p>
        </p:txBody>
      </p:sp>
      <p:sp>
        <p:nvSpPr>
          <p:cNvPr id="14" name="object 14"/>
          <p:cNvSpPr txBox="1"/>
          <p:nvPr/>
        </p:nvSpPr>
        <p:spPr>
          <a:xfrm>
            <a:off x="5989955" y="3540760"/>
            <a:ext cx="4196080" cy="431165"/>
          </a:xfrm>
          <a:prstGeom prst="rect">
            <a:avLst/>
          </a:prstGeom>
        </p:spPr>
        <p:txBody>
          <a:bodyPr vert="horz" wrap="square" lIns="0" tIns="0" rIns="0" bIns="0" rtlCol="0">
            <a:spAutoFit/>
          </a:bodyPr>
          <a:lstStyle/>
          <a:p>
            <a:pPr marL="12700">
              <a:lnSpc>
                <a:spcPct val="100000"/>
              </a:lnSpc>
            </a:pPr>
            <a:r>
              <a:rPr lang="en-US" sz="2800" i="1" spc="-254" dirty="0">
                <a:latin typeface="Times New Roman" panose="02020603050405020304"/>
                <a:cs typeface="Times New Roman" panose="02020603050405020304"/>
              </a:rPr>
              <a:t>| </a:t>
            </a:r>
            <a:r>
              <a:rPr sz="2800" i="1" spc="-254" dirty="0">
                <a:latin typeface="Times New Roman" panose="02020603050405020304"/>
                <a:cs typeface="Times New Roman" panose="02020603050405020304"/>
              </a:rPr>
              <a:t>R</a:t>
            </a:r>
            <a:r>
              <a:rPr sz="2800" i="1" baseline="-20000" dirty="0">
                <a:latin typeface="Times New Roman" panose="02020603050405020304"/>
                <a:cs typeface="Times New Roman" panose="02020603050405020304"/>
              </a:rPr>
              <a:t>i </a:t>
            </a:r>
            <a:r>
              <a:rPr lang="en-US" sz="2800" i="1" spc="225" dirty="0">
                <a:latin typeface="Times New Roman" panose="02020603050405020304"/>
                <a:cs typeface="Times New Roman" panose="02020603050405020304"/>
              </a:rPr>
              <a:t>|</a:t>
            </a:r>
            <a:r>
              <a:rPr sz="2800" dirty="0">
                <a:latin typeface="Symbol" panose="05050102010706020507"/>
                <a:cs typeface="Symbol" panose="05050102010706020507"/>
              </a:rPr>
              <a:t></a:t>
            </a:r>
            <a:r>
              <a:rPr sz="2800" spc="45" dirty="0">
                <a:latin typeface="Times New Roman" panose="02020603050405020304"/>
                <a:cs typeface="Times New Roman" panose="02020603050405020304"/>
              </a:rPr>
              <a:t> </a:t>
            </a:r>
            <a:r>
              <a:rPr lang="en-US" sz="2800" spc="45" dirty="0">
                <a:latin typeface="Times New Roman" panose="02020603050405020304"/>
                <a:cs typeface="Times New Roman" panose="02020603050405020304"/>
              </a:rPr>
              <a:t>|</a:t>
            </a:r>
            <a:r>
              <a:rPr sz="2800" i="1" spc="20" dirty="0">
                <a:latin typeface="Times New Roman" panose="02020603050405020304"/>
                <a:cs typeface="Times New Roman" panose="02020603050405020304"/>
              </a:rPr>
              <a:t>R</a:t>
            </a:r>
            <a:r>
              <a:rPr sz="2800" i="1" baseline="-20000" dirty="0">
                <a:latin typeface="Times New Roman" panose="02020603050405020304"/>
                <a:cs typeface="Times New Roman" panose="02020603050405020304"/>
              </a:rPr>
              <a:t>j</a:t>
            </a:r>
            <a:r>
              <a:rPr lang="en-US" sz="2800" i="1" dirty="0">
                <a:latin typeface="Times New Roman" panose="02020603050405020304"/>
                <a:cs typeface="Times New Roman" panose="02020603050405020304"/>
              </a:rPr>
              <a:t>|</a:t>
            </a:r>
            <a:r>
              <a:rPr sz="2800" i="1" spc="135" baseline="-20000" dirty="0">
                <a:latin typeface="Times New Roman" panose="02020603050405020304"/>
                <a:cs typeface="Times New Roman" panose="02020603050405020304"/>
              </a:rPr>
              <a:t> </a:t>
            </a:r>
            <a:r>
              <a:rPr sz="2800" dirty="0">
                <a:latin typeface="Times New Roman" panose="02020603050405020304"/>
                <a:cs typeface="Times New Roman" panose="02020603050405020304"/>
              </a:rPr>
              <a:t>,</a:t>
            </a:r>
            <a:r>
              <a:rPr sz="2800" spc="-65" dirty="0">
                <a:latin typeface="Times New Roman" panose="02020603050405020304"/>
                <a:cs typeface="Times New Roman" panose="02020603050405020304"/>
              </a:rPr>
              <a:t> </a:t>
            </a:r>
            <a:r>
              <a:rPr sz="2800" i="1" dirty="0">
                <a:latin typeface="Times New Roman" panose="02020603050405020304"/>
                <a:cs typeface="Times New Roman" panose="02020603050405020304"/>
              </a:rPr>
              <a:t>j</a:t>
            </a:r>
            <a:r>
              <a:rPr sz="2800" i="1" spc="-125" dirty="0">
                <a:latin typeface="Times New Roman" panose="02020603050405020304"/>
                <a:cs typeface="Times New Roman" panose="02020603050405020304"/>
              </a:rPr>
              <a:t> </a:t>
            </a:r>
            <a:r>
              <a:rPr sz="2800" dirty="0">
                <a:latin typeface="Symbol" panose="05050102010706020507"/>
                <a:cs typeface="Symbol" panose="05050102010706020507"/>
              </a:rPr>
              <a:t></a:t>
            </a:r>
            <a:r>
              <a:rPr sz="2800" spc="-305" dirty="0">
                <a:latin typeface="Times New Roman" panose="02020603050405020304"/>
                <a:cs typeface="Times New Roman" panose="02020603050405020304"/>
              </a:rPr>
              <a:t> </a:t>
            </a:r>
            <a:r>
              <a:rPr sz="2800" i="1" dirty="0">
                <a:latin typeface="Times New Roman" panose="02020603050405020304"/>
                <a:cs typeface="Times New Roman" panose="02020603050405020304"/>
              </a:rPr>
              <a:t>i</a:t>
            </a:r>
          </a:p>
        </p:txBody>
      </p:sp>
      <p:grpSp>
        <p:nvGrpSpPr>
          <p:cNvPr id="13" name="组合 12"/>
          <p:cNvGrpSpPr>
            <a:grpSpLocks noChangeAspect="1"/>
          </p:cNvGrpSpPr>
          <p:nvPr/>
        </p:nvGrpSpPr>
        <p:grpSpPr>
          <a:xfrm>
            <a:off x="-2540" y="-5715"/>
            <a:ext cx="4716780" cy="7573010"/>
            <a:chOff x="-4" y="-9"/>
            <a:chExt cx="7428" cy="11926"/>
          </a:xfrm>
        </p:grpSpPr>
        <p:sp>
          <p:nvSpPr>
            <p:cNvPr id="2"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5" name="文本框 356356"/>
          <p:cNvSpPr txBox="1"/>
          <p:nvPr/>
        </p:nvSpPr>
        <p:spPr>
          <a:xfrm>
            <a:off x="1056005" y="1838960"/>
            <a:ext cx="9468485" cy="667385"/>
          </a:xfrm>
          <a:prstGeom prst="rect">
            <a:avLst/>
          </a:prstGeom>
          <a:noFill/>
          <a:ln w="9525">
            <a:noFill/>
          </a:ln>
        </p:spPr>
        <p:txBody>
          <a:bodyPr wrap="square" anchor="t">
            <a:spAutoFit/>
          </a:bodyPr>
          <a:lstStyle/>
          <a:p>
            <a:pPr lvl="0" indent="0" eaLnBrk="0" hangingPunct="0">
              <a:lnSpc>
                <a:spcPct val="135000"/>
              </a:lnSpc>
            </a:pPr>
            <a:r>
              <a:rPr lang="en-US" altLang="zh-CN" sz="2800" dirty="0">
                <a:solidFill>
                  <a:schemeClr val="tx1"/>
                </a:solidFill>
                <a:latin typeface="Times New Roman" panose="02020603050405020304" charset="0"/>
                <a:ea typeface="宋体" panose="02010600030101010101" pitchFamily="2" charset="-122"/>
              </a:rPr>
              <a:t>4</a:t>
            </a:r>
            <a:r>
              <a:rPr lang="zh-CN" altLang="en-US" sz="2800" dirty="0">
                <a:solidFill>
                  <a:schemeClr val="tx1"/>
                </a:solidFill>
                <a:latin typeface="Times New Roman" panose="02020603050405020304" charset="0"/>
                <a:ea typeface="宋体" panose="02010600030101010101" pitchFamily="2" charset="-122"/>
              </a:rPr>
              <a:t>、拉普拉斯算子</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2554109" y="1906524"/>
            <a:ext cx="6248400" cy="5013197"/>
          </a:xfrm>
          <a:prstGeom prst="rect">
            <a:avLst/>
          </a:prstGeom>
          <a:blipFill>
            <a:blip r:embed="rId2" cstate="print"/>
            <a:stretch>
              <a:fillRect/>
            </a:stretch>
          </a:blipFill>
        </p:spPr>
        <p:txBody>
          <a:bodyPr wrap="square" lIns="0" tIns="0" rIns="0" bIns="0" rtlCol="0"/>
          <a:lstStyle/>
          <a:p>
            <a:endParaRPr>
              <a:solidFill>
                <a:schemeClr val="tx1"/>
              </a:solidFill>
            </a:endParaRPr>
          </a:p>
        </p:txBody>
      </p:sp>
      <p:sp>
        <p:nvSpPr>
          <p:cNvPr id="7" name="object 7"/>
          <p:cNvSpPr txBox="1"/>
          <p:nvPr/>
        </p:nvSpPr>
        <p:spPr>
          <a:xfrm>
            <a:off x="1538605" y="1986594"/>
            <a:ext cx="2235200" cy="805815"/>
          </a:xfrm>
          <a:prstGeom prst="rect">
            <a:avLst/>
          </a:prstGeom>
        </p:spPr>
        <p:txBody>
          <a:bodyPr vert="horz" wrap="square" lIns="0" tIns="0" rIns="0" bIns="0" rtlCol="0">
            <a:spAutoFit/>
          </a:bodyPr>
          <a:lstStyle/>
          <a:p>
            <a:pPr marL="12700" marR="5080">
              <a:lnSpc>
                <a:spcPct val="145000"/>
              </a:lnSpc>
            </a:pPr>
            <a:r>
              <a:rPr sz="1800" dirty="0">
                <a:solidFill>
                  <a:schemeClr val="tx1"/>
                </a:solidFill>
                <a:latin typeface="宋体" panose="02010600030101010101" pitchFamily="2" charset="-122"/>
                <a:cs typeface="宋体" panose="02010600030101010101" pitchFamily="2" charset="-122"/>
              </a:rPr>
              <a:t>二值电路接线模板， 寻找方向为</a:t>
            </a:r>
            <a:r>
              <a:rPr sz="1800" dirty="0">
                <a:solidFill>
                  <a:schemeClr val="tx1"/>
                </a:solidFill>
                <a:latin typeface="Times New Roman" panose="02020603050405020304"/>
                <a:cs typeface="Times New Roman" panose="02020603050405020304"/>
              </a:rPr>
              <a:t>-4</a:t>
            </a:r>
            <a:r>
              <a:rPr sz="1800" spc="-5" dirty="0">
                <a:solidFill>
                  <a:schemeClr val="tx1"/>
                </a:solidFill>
                <a:latin typeface="Times New Roman" panose="02020603050405020304"/>
                <a:cs typeface="Times New Roman" panose="02020603050405020304"/>
              </a:rPr>
              <a:t>5</a:t>
            </a:r>
            <a:r>
              <a:rPr sz="1800" baseline="23000" dirty="0">
                <a:solidFill>
                  <a:schemeClr val="tx1"/>
                </a:solidFill>
                <a:latin typeface="Times New Roman" panose="02020603050405020304"/>
                <a:cs typeface="Times New Roman" panose="02020603050405020304"/>
              </a:rPr>
              <a:t>o</a:t>
            </a:r>
            <a:r>
              <a:rPr sz="1800" dirty="0">
                <a:solidFill>
                  <a:schemeClr val="tx1"/>
                </a:solidFill>
                <a:latin typeface="宋体" panose="02010600030101010101" pitchFamily="2" charset="-122"/>
                <a:cs typeface="宋体" panose="02010600030101010101" pitchFamily="2" charset="-122"/>
              </a:rPr>
              <a:t>的线条</a:t>
            </a:r>
          </a:p>
        </p:txBody>
      </p:sp>
      <p:sp>
        <p:nvSpPr>
          <p:cNvPr id="8" name="object 8"/>
          <p:cNvSpPr txBox="1"/>
          <p:nvPr/>
        </p:nvSpPr>
        <p:spPr>
          <a:xfrm>
            <a:off x="1322197" y="4781867"/>
            <a:ext cx="1168400" cy="1262380"/>
          </a:xfrm>
          <a:prstGeom prst="rect">
            <a:avLst/>
          </a:prstGeom>
        </p:spPr>
        <p:txBody>
          <a:bodyPr vert="horz" wrap="square" lIns="0" tIns="0" rIns="0" bIns="0" rtlCol="0">
            <a:spAutoFit/>
          </a:bodyPr>
          <a:lstStyle/>
          <a:p>
            <a:pPr marL="12700" marR="5080">
              <a:lnSpc>
                <a:spcPct val="154000"/>
              </a:lnSpc>
            </a:pPr>
            <a:r>
              <a:rPr sz="1800" dirty="0">
                <a:solidFill>
                  <a:schemeClr val="tx1"/>
                </a:solidFill>
                <a:latin typeface="宋体" panose="02010600030101010101" pitchFamily="2" charset="-122"/>
                <a:cs typeface="宋体" panose="02010600030101010101" pitchFamily="2" charset="-122"/>
              </a:rPr>
              <a:t>使用</a:t>
            </a:r>
            <a:r>
              <a:rPr sz="1800" dirty="0">
                <a:solidFill>
                  <a:schemeClr val="tx1"/>
                </a:solidFill>
                <a:latin typeface="Times New Roman" panose="02020603050405020304"/>
                <a:cs typeface="Times New Roman" panose="02020603050405020304"/>
              </a:rPr>
              <a:t>-4</a:t>
            </a:r>
            <a:r>
              <a:rPr sz="1800" spc="-5" dirty="0">
                <a:solidFill>
                  <a:schemeClr val="tx1"/>
                </a:solidFill>
                <a:latin typeface="Times New Roman" panose="02020603050405020304"/>
                <a:cs typeface="Times New Roman" panose="02020603050405020304"/>
              </a:rPr>
              <a:t>5</a:t>
            </a:r>
            <a:r>
              <a:rPr sz="1800" baseline="23000" dirty="0">
                <a:solidFill>
                  <a:schemeClr val="tx1"/>
                </a:solidFill>
                <a:latin typeface="Times New Roman" panose="02020603050405020304"/>
                <a:cs typeface="Times New Roman" panose="02020603050405020304"/>
              </a:rPr>
              <a:t>o</a:t>
            </a:r>
            <a:r>
              <a:rPr sz="1800" dirty="0">
                <a:solidFill>
                  <a:schemeClr val="tx1"/>
                </a:solidFill>
                <a:latin typeface="宋体" panose="02010600030101010101" pitchFamily="2" charset="-122"/>
                <a:cs typeface="宋体" panose="02010600030101010101" pitchFamily="2" charset="-122"/>
              </a:rPr>
              <a:t>模 板，得到结 果的绝对值</a:t>
            </a:r>
          </a:p>
        </p:txBody>
      </p:sp>
      <p:sp>
        <p:nvSpPr>
          <p:cNvPr id="9" name="object 9"/>
          <p:cNvSpPr txBox="1"/>
          <p:nvPr/>
        </p:nvSpPr>
        <p:spPr>
          <a:xfrm>
            <a:off x="7658227" y="4408182"/>
            <a:ext cx="1854200" cy="273685"/>
          </a:xfrm>
          <a:prstGeom prst="rect">
            <a:avLst/>
          </a:prstGeom>
        </p:spPr>
        <p:txBody>
          <a:bodyPr vert="horz" wrap="square" lIns="0" tIns="0" rIns="0" bIns="0" rtlCol="0">
            <a:spAutoFit/>
          </a:bodyPr>
          <a:lstStyle/>
          <a:p>
            <a:pPr marL="12700">
              <a:lnSpc>
                <a:spcPts val="2155"/>
              </a:lnSpc>
            </a:pPr>
            <a:r>
              <a:rPr sz="1800" dirty="0">
                <a:solidFill>
                  <a:schemeClr val="tx1"/>
                </a:solidFill>
                <a:latin typeface="宋体" panose="02010600030101010101" pitchFamily="2" charset="-122"/>
                <a:cs typeface="宋体" panose="02010600030101010101" pitchFamily="2" charset="-122"/>
              </a:rPr>
              <a:t>使用阈值方法，阈</a:t>
            </a:r>
          </a:p>
        </p:txBody>
      </p:sp>
      <p:sp>
        <p:nvSpPr>
          <p:cNvPr id="10" name="object 10"/>
          <p:cNvSpPr txBox="1"/>
          <p:nvPr/>
        </p:nvSpPr>
        <p:spPr>
          <a:xfrm>
            <a:off x="7658227" y="4682942"/>
            <a:ext cx="1854200" cy="2062480"/>
          </a:xfrm>
          <a:prstGeom prst="rect">
            <a:avLst/>
          </a:prstGeom>
        </p:spPr>
        <p:txBody>
          <a:bodyPr vert="horz" wrap="square" lIns="0" tIns="0" rIns="0" bIns="0" rtlCol="0">
            <a:spAutoFit/>
          </a:bodyPr>
          <a:lstStyle/>
          <a:p>
            <a:pPr marL="12700" marR="5080" algn="just">
              <a:lnSpc>
                <a:spcPct val="150000"/>
              </a:lnSpc>
            </a:pPr>
            <a:r>
              <a:rPr sz="1800" dirty="0">
                <a:solidFill>
                  <a:schemeClr val="tx1"/>
                </a:solidFill>
                <a:latin typeface="宋体" panose="02010600030101010101" pitchFamily="2" charset="-122"/>
                <a:cs typeface="宋体" panose="02010600030101010101" pitchFamily="2" charset="-122"/>
              </a:rPr>
              <a:t>值等于图像中最大 值得到的结果，一 些孤立点使用点模</a:t>
            </a:r>
          </a:p>
          <a:p>
            <a:pPr marL="12700" marR="5080" algn="just">
              <a:lnSpc>
                <a:spcPct val="150000"/>
              </a:lnSpc>
              <a:spcBef>
                <a:spcPts val="5"/>
              </a:spcBef>
            </a:pPr>
            <a:r>
              <a:rPr sz="1800" dirty="0">
                <a:solidFill>
                  <a:schemeClr val="tx1"/>
                </a:solidFill>
                <a:latin typeface="宋体" panose="02010600030101010101" pitchFamily="2" charset="-122"/>
                <a:cs typeface="宋体" panose="02010600030101010101" pitchFamily="2" charset="-122"/>
              </a:rPr>
              <a:t>板检测删除，或用 形态学腐蚀法删除</a:t>
            </a:r>
          </a:p>
        </p:txBody>
      </p:sp>
      <p:grpSp>
        <p:nvGrpSpPr>
          <p:cNvPr id="13" name="组合 12"/>
          <p:cNvGrpSpPr>
            <a:grpSpLocks noChangeAspect="1"/>
          </p:cNvGrpSpPr>
          <p:nvPr/>
        </p:nvGrpSpPr>
        <p:grpSpPr>
          <a:xfrm>
            <a:off x="-2540" y="-5715"/>
            <a:ext cx="4716780" cy="7573010"/>
            <a:chOff x="-4" y="-9"/>
            <a:chExt cx="7428" cy="11926"/>
          </a:xfrm>
        </p:grpSpPr>
        <p:sp>
          <p:nvSpPr>
            <p:cNvPr id="11"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文本框 2"/>
          <p:cNvSpPr txBox="1"/>
          <p:nvPr/>
        </p:nvSpPr>
        <p:spPr>
          <a:xfrm>
            <a:off x="971550" y="1192530"/>
            <a:ext cx="9556750" cy="584775"/>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a:latin typeface="Times New Roman" panose="02020603050405020304" charset="0"/>
                <a:sym typeface="+mn-ea"/>
              </a:rPr>
              <a:t>线</a:t>
            </a:r>
            <a:r>
              <a:rPr lang="zh-CN" altLang="en-US" sz="3200" b="1" smtClean="0">
                <a:latin typeface="Times New Roman" panose="02020603050405020304" charset="0"/>
                <a:sym typeface="+mn-ea"/>
              </a:rPr>
              <a:t>检测</a:t>
            </a:r>
            <a:r>
              <a:rPr lang="en-US" altLang="zh-CN" sz="3200" b="1" smtClean="0">
                <a:latin typeface="Times New Roman" panose="02020603050405020304" charset="0"/>
                <a:sym typeface="+mn-ea"/>
              </a:rPr>
              <a:t>—</a:t>
            </a:r>
            <a:r>
              <a:rPr lang="zh-CN" altLang="en-US" sz="3200" b="1" smtClean="0">
                <a:latin typeface="Times New Roman" panose="02020603050405020304" charset="0"/>
                <a:sym typeface="+mn-ea"/>
              </a:rPr>
              <a:t>一阶导数和二阶导数的区别：</a:t>
            </a:r>
            <a:endParaRPr lang="zh-CN" altLang="en-US" sz="3200" b="1" dirty="0">
              <a:latin typeface="Times New Roman" panose="02020603050405020304" charset="0"/>
              <a:sym typeface="+mn-ea"/>
            </a:endParaRPr>
          </a:p>
        </p:txBody>
      </p:sp>
      <p:pic>
        <p:nvPicPr>
          <p:cNvPr id="2" name="图片 1"/>
          <p:cNvPicPr>
            <a:picLocks noChangeAspect="1"/>
          </p:cNvPicPr>
          <p:nvPr/>
        </p:nvPicPr>
        <p:blipFill rotWithShape="1">
          <a:blip r:embed="rId4"/>
          <a:srcRect b="13514"/>
          <a:stretch/>
        </p:blipFill>
        <p:spPr>
          <a:xfrm>
            <a:off x="830580" y="1724025"/>
            <a:ext cx="9773920" cy="48768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062355" y="1892300"/>
            <a:ext cx="9519920" cy="3360920"/>
          </a:xfrm>
          <a:prstGeom prst="rect">
            <a:avLst/>
          </a:prstGeom>
        </p:spPr>
        <p:txBody>
          <a:bodyPr vert="horz" wrap="square" lIns="0" tIns="0" rIns="0" bIns="0" rtlCol="0">
            <a:spAutoFit/>
          </a:bodyPr>
          <a:lstStyle/>
          <a:p>
            <a:pPr marL="469900" indent="-457200" defTabSz="0">
              <a:lnSpc>
                <a:spcPct val="130000"/>
              </a:lnSpc>
              <a:buFont typeface="Arial" panose="020B0604020202020204" pitchFamily="34" charset="0"/>
              <a:buChar char="•"/>
              <a:tabLst>
                <a:tab pos="423545" algn="l"/>
              </a:tabLst>
            </a:pPr>
            <a:r>
              <a:rPr sz="2800" spc="-5" smtClean="0">
                <a:latin typeface="Times New Roman" panose="02020603050405020304" charset="0"/>
                <a:cs typeface="新宋体" panose="02010609030101010101" charset="-122"/>
              </a:rPr>
              <a:t>一阶导数用于检测图像中的一个点是否在边缘上</a:t>
            </a:r>
            <a:endParaRPr sz="2800" spc="-5" dirty="0">
              <a:latin typeface="Times New Roman" panose="02020603050405020304" charset="0"/>
              <a:cs typeface="新宋体" panose="02010609030101010101" charset="-122"/>
            </a:endParaRPr>
          </a:p>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cs typeface="新宋体" panose="02010609030101010101" charset="-122"/>
              </a:rPr>
              <a:t>二阶导数可以判断一个边缘像素是在边缘亮的一边还是暗的一边</a:t>
            </a:r>
          </a:p>
          <a:p>
            <a:pPr marL="469900" indent="-457200" defTabSz="0">
              <a:lnSpc>
                <a:spcPct val="130000"/>
              </a:lnSpc>
              <a:buFont typeface="Arial" panose="020B0604020202020204" pitchFamily="34" charset="0"/>
              <a:buChar char="•"/>
              <a:tabLst>
                <a:tab pos="423545" algn="l"/>
              </a:tabLst>
            </a:pPr>
            <a:r>
              <a:rPr sz="2800" spc="-5" smtClean="0">
                <a:latin typeface="Times New Roman" panose="02020603050405020304" charset="0"/>
                <a:cs typeface="新宋体" panose="02010609030101010101" charset="-122"/>
              </a:rPr>
              <a:t>一条连接二阶导数正负值的虚构直线将在边缘中点附近穿过零点</a:t>
            </a:r>
            <a:r>
              <a:rPr lang="zh-CN" altLang="en-US" sz="2800" spc="-5">
                <a:latin typeface="Times New Roman" panose="02020603050405020304" charset="0"/>
                <a:cs typeface="新宋体" panose="02010609030101010101" charset="-122"/>
              </a:rPr>
              <a:t>，可以用于确定粗边线的</a:t>
            </a:r>
            <a:r>
              <a:rPr lang="zh-CN" altLang="en-US" sz="2800" spc="-5" smtClean="0">
                <a:latin typeface="Times New Roman" panose="02020603050405020304" charset="0"/>
                <a:cs typeface="新宋体" panose="02010609030101010101" charset="-122"/>
              </a:rPr>
              <a:t>中心。</a:t>
            </a:r>
            <a:endParaRPr sz="2800" spc="-5" dirty="0">
              <a:latin typeface="Times New Roman" panose="02020603050405020304" charset="0"/>
              <a:cs typeface="新宋体" panose="02010609030101010101" charset="-122"/>
            </a:endParaRPr>
          </a:p>
          <a:p>
            <a:pPr marL="469900" indent="-457200" defTabSz="0">
              <a:lnSpc>
                <a:spcPct val="130000"/>
              </a:lnSpc>
              <a:buFont typeface="Arial" panose="020B0604020202020204" pitchFamily="34" charset="0"/>
              <a:buChar char="•"/>
              <a:tabLst>
                <a:tab pos="423545" algn="l"/>
              </a:tabLst>
            </a:pPr>
            <a:r>
              <a:rPr sz="2800" spc="-5" dirty="0">
                <a:latin typeface="Times New Roman" panose="02020603050405020304" charset="0"/>
                <a:cs typeface="新宋体" panose="02010609030101010101" charset="-122"/>
              </a:rPr>
              <a:t>一阶导数使用梯度算子，二阶导数使用拉普拉斯算子</a:t>
            </a:r>
            <a:endParaRPr sz="2800">
              <a:latin typeface="Times New Roman" panose="02020603050405020304" charset="0"/>
              <a:cs typeface="新宋体" panose="02010609030101010101" charset="-122"/>
            </a:endParaRP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文本框 2"/>
          <p:cNvSpPr txBox="1"/>
          <p:nvPr/>
        </p:nvSpPr>
        <p:spPr>
          <a:xfrm>
            <a:off x="971550" y="1192530"/>
            <a:ext cx="9556750" cy="584775"/>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a:latin typeface="Times New Roman" panose="02020603050405020304" charset="0"/>
                <a:sym typeface="+mn-ea"/>
              </a:rPr>
              <a:t>线</a:t>
            </a:r>
            <a:r>
              <a:rPr lang="zh-CN" altLang="en-US" sz="3200" b="1" smtClean="0">
                <a:latin typeface="Times New Roman" panose="02020603050405020304" charset="0"/>
                <a:sym typeface="+mn-ea"/>
              </a:rPr>
              <a:t>检测</a:t>
            </a:r>
            <a:r>
              <a:rPr lang="en-US" altLang="zh-CN" sz="3200" b="1" smtClean="0">
                <a:latin typeface="Times New Roman" panose="02020603050405020304" charset="0"/>
                <a:sym typeface="+mn-ea"/>
              </a:rPr>
              <a:t>—</a:t>
            </a:r>
            <a:r>
              <a:rPr lang="zh-CN" altLang="en-US" sz="3200" b="1" smtClean="0">
                <a:latin typeface="Times New Roman" panose="02020603050405020304" charset="0"/>
                <a:sym typeface="+mn-ea"/>
              </a:rPr>
              <a:t>一阶导数和二阶导数的区别：</a:t>
            </a:r>
            <a:endParaRPr lang="zh-CN" altLang="en-US" sz="3200" b="1" dirty="0">
              <a:latin typeface="Times New Roman" panose="02020603050405020304" charset="0"/>
              <a:sym typeface="+mn-ea"/>
            </a:endParaRPr>
          </a:p>
        </p:txBody>
      </p:sp>
    </p:spTree>
    <p:extLst>
      <p:ext uri="{BB962C8B-B14F-4D97-AF65-F5344CB8AC3E}">
        <p14:creationId xmlns:p14="http://schemas.microsoft.com/office/powerpoint/2010/main" val="165633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5"/>
          <p:cNvSpPr/>
          <p:nvPr/>
        </p:nvSpPr>
        <p:spPr>
          <a:xfrm>
            <a:off x="304800" y="3067156"/>
            <a:ext cx="10083800" cy="941855"/>
          </a:xfrm>
          <a:prstGeom prst="rect">
            <a:avLst/>
          </a:prstGeom>
          <a:noFill/>
          <a:ln w="9525">
            <a:noFill/>
          </a:ln>
        </p:spPr>
        <p:txBody>
          <a:bodyPr lIns="101538" tIns="50769" rIns="101538" bIns="50769" anchor="b"/>
          <a:lstStyle/>
          <a:p>
            <a:pPr lvl="0" indent="0" algn="ctr">
              <a:buClr>
                <a:srgbClr val="000000"/>
              </a:buClr>
            </a:pPr>
            <a:endParaRPr lang="zh-CN" altLang="en-US" sz="4850" b="1" dirty="0">
              <a:solidFill>
                <a:srgbClr val="0033CC"/>
              </a:solidFill>
              <a:latin typeface="Times New Roman" panose="02020603050405020304" charset="0"/>
              <a:ea typeface="黑体" panose="02010609060101010101" charset="-122"/>
            </a:endParaRPr>
          </a:p>
        </p:txBody>
      </p:sp>
      <p:grpSp>
        <p:nvGrpSpPr>
          <p:cNvPr id="7" name="组合 6"/>
          <p:cNvGrpSpPr>
            <a:grpSpLocks noChangeAspect="1"/>
          </p:cNvGrpSpPr>
          <p:nvPr/>
        </p:nvGrpSpPr>
        <p:grpSpPr>
          <a:xfrm>
            <a:off x="-2540" y="-5715"/>
            <a:ext cx="4716780" cy="7573010"/>
            <a:chOff x="-4" y="-9"/>
            <a:chExt cx="7428" cy="11926"/>
          </a:xfrm>
        </p:grpSpPr>
        <p:sp>
          <p:nvSpPr>
            <p:cNvPr id="3"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6"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354309" name="矩形 354308"/>
          <p:cNvSpPr/>
          <p:nvPr/>
        </p:nvSpPr>
        <p:spPr>
          <a:xfrm>
            <a:off x="904240" y="1699895"/>
            <a:ext cx="9352280" cy="4882515"/>
          </a:xfrm>
          <a:prstGeom prst="rect">
            <a:avLst/>
          </a:prstGeom>
          <a:noFill/>
          <a:ln w="9525" cap="flat" cmpd="sng">
            <a:solidFill>
              <a:schemeClr val="bg1"/>
            </a:solidFill>
            <a:prstDash val="solid"/>
            <a:miter/>
            <a:headEnd type="none" w="med" len="med"/>
            <a:tailEnd type="none" w="med" len="med"/>
          </a:ln>
        </p:spPr>
        <p:txBody>
          <a:bodyPr anchor="t"/>
          <a:lstStyle/>
          <a:p>
            <a:pPr marL="13335" lvl="0" indent="-13335">
              <a:lnSpc>
                <a:spcPct val="150000"/>
              </a:lnSpc>
              <a:spcBef>
                <a:spcPct val="70000"/>
              </a:spcBef>
              <a:buClr>
                <a:schemeClr val="folHlink"/>
              </a:buClr>
              <a:buSzPct val="60000"/>
              <a:buFont typeface="Wingdings" panose="05000000000000000000" pitchFamily="2" charset="2"/>
              <a:buNone/>
            </a:pPr>
            <a:r>
              <a:rPr lang="zh-CN" altLang="en-US" sz="3200" b="1" dirty="0">
                <a:solidFill>
                  <a:srgbClr val="FF0000"/>
                </a:solidFill>
                <a:latin typeface="Times New Roman" panose="02020603050405020304" charset="0"/>
                <a:ea typeface="宋体" panose="02010600030101010101" pitchFamily="2" charset="-122"/>
              </a:rPr>
              <a:t>传统的图像分割方法</a:t>
            </a:r>
            <a:r>
              <a:rPr lang="en-US" altLang="zh-CN" sz="3200" b="1" dirty="0">
                <a:solidFill>
                  <a:srgbClr val="FF0000"/>
                </a:solidFill>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ROI</a:t>
            </a:r>
            <a:r>
              <a:rPr lang="zh-CN" altLang="en-US" sz="2800" b="1" dirty="0">
                <a:latin typeface="Times New Roman" panose="02020603050405020304" charset="0"/>
                <a:ea typeface="宋体" panose="02010600030101010101" pitchFamily="2" charset="-122"/>
              </a:rPr>
              <a:t>结构特征信息、灰度值、边缘轮廓特征</a:t>
            </a:r>
            <a:r>
              <a:rPr lang="en-US" altLang="zh-CN" sz="2400" b="1" dirty="0">
                <a:latin typeface="Times New Roman" panose="02020603050405020304" charset="0"/>
                <a:ea typeface="宋体" panose="02010600030101010101" pitchFamily="2" charset="-122"/>
              </a:rPr>
              <a:t>......</a:t>
            </a:r>
          </a:p>
          <a:p>
            <a:pPr marL="1028700" lvl="1" indent="-571500">
              <a:lnSpc>
                <a:spcPct val="100000"/>
              </a:lnSpc>
              <a:spcBef>
                <a:spcPct val="70000"/>
              </a:spcBef>
              <a:buClr>
                <a:srgbClr val="000000"/>
              </a:buClr>
              <a:buFont typeface="+mj-lt"/>
              <a:buAutoNum type="arabicPeriod"/>
            </a:pPr>
            <a:r>
              <a:rPr lang="zh-CN" altLang="en-US" sz="2800" b="1" dirty="0">
                <a:solidFill>
                  <a:schemeClr val="tx1"/>
                </a:solidFill>
                <a:latin typeface="Times New Roman" panose="02020603050405020304" charset="0"/>
                <a:ea typeface="宋体" panose="02010600030101010101" pitchFamily="2" charset="-122"/>
              </a:rPr>
              <a:t>基于边缘分割</a:t>
            </a:r>
          </a:p>
          <a:p>
            <a:pPr marL="1028700" lvl="1" indent="-571500">
              <a:lnSpc>
                <a:spcPct val="100000"/>
              </a:lnSpc>
              <a:spcBef>
                <a:spcPct val="70000"/>
              </a:spcBef>
              <a:buClr>
                <a:srgbClr val="000000"/>
              </a:buClr>
              <a:buFont typeface="+mj-lt"/>
              <a:buAutoNum type="arabicPeriod"/>
            </a:pPr>
            <a:r>
              <a:rPr lang="zh-CN" altLang="en-US" sz="2800" b="1" dirty="0">
                <a:solidFill>
                  <a:schemeClr val="tx1"/>
                </a:solidFill>
                <a:latin typeface="Times New Roman" panose="02020603050405020304" charset="0"/>
                <a:ea typeface="宋体" panose="02010600030101010101" pitchFamily="2" charset="-122"/>
              </a:rPr>
              <a:t>基于阈值分割</a:t>
            </a:r>
          </a:p>
          <a:p>
            <a:pPr marL="1028700" lvl="1" indent="-571500">
              <a:lnSpc>
                <a:spcPct val="100000"/>
              </a:lnSpc>
              <a:spcBef>
                <a:spcPct val="70000"/>
              </a:spcBef>
              <a:buClr>
                <a:srgbClr val="000000"/>
              </a:buClr>
              <a:buFont typeface="+mj-lt"/>
              <a:buAutoNum type="arabicPeriod"/>
            </a:pPr>
            <a:r>
              <a:rPr lang="zh-CN" altLang="en-US" sz="2800" b="1" dirty="0">
                <a:solidFill>
                  <a:schemeClr val="tx1"/>
                </a:solidFill>
                <a:latin typeface="Times New Roman" panose="02020603050405020304" charset="0"/>
                <a:ea typeface="宋体" panose="02010600030101010101" pitchFamily="2" charset="-122"/>
              </a:rPr>
              <a:t>基于跟踪分割</a:t>
            </a:r>
          </a:p>
          <a:p>
            <a:pPr marL="1028700" lvl="1" indent="-571500">
              <a:lnSpc>
                <a:spcPct val="100000"/>
              </a:lnSpc>
              <a:spcBef>
                <a:spcPct val="70000"/>
              </a:spcBef>
              <a:buClr>
                <a:srgbClr val="000000"/>
              </a:buClr>
              <a:buFont typeface="+mj-lt"/>
              <a:buAutoNum type="arabicPeriod"/>
            </a:pPr>
            <a:r>
              <a:rPr lang="zh-CN" altLang="en-US" sz="2800" b="1" dirty="0">
                <a:solidFill>
                  <a:schemeClr val="tx1"/>
                </a:solidFill>
                <a:latin typeface="Times New Roman" panose="02020603050405020304" charset="0"/>
                <a:ea typeface="宋体" panose="02010600030101010101" pitchFamily="2" charset="-122"/>
              </a:rPr>
              <a:t>基于区域生长分割</a:t>
            </a:r>
            <a:r>
              <a:rPr lang="zh-CN" altLang="en-US" sz="2800" dirty="0">
                <a:solidFill>
                  <a:schemeClr val="tx1"/>
                </a:solidFill>
                <a:latin typeface="Times New Roman" panose="02020603050405020304" charset="0"/>
                <a:ea typeface="宋体" panose="02010600030101010101" pitchFamily="2" charset="-122"/>
              </a:rPr>
              <a:t> </a:t>
            </a:r>
          </a:p>
        </p:txBody>
      </p:sp>
      <p:sp>
        <p:nvSpPr>
          <p:cNvPr id="2" name="object 5"/>
          <p:cNvSpPr txBox="1">
            <a:spLocks noGrp="1" noChangeAspect="1"/>
          </p:cNvSpPr>
          <p:nvPr/>
        </p:nvSpPr>
        <p:spPr>
          <a:xfrm>
            <a:off x="904240" y="75883"/>
            <a:ext cx="6850380" cy="84645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04240" y="1120775"/>
            <a:ext cx="4707890" cy="579120"/>
          </a:xfrm>
          <a:prstGeom prst="rect">
            <a:avLst/>
          </a:prstGeom>
          <a:noFill/>
        </p:spPr>
        <p:txBody>
          <a:bodyPr wrap="square" rtlCol="0">
            <a:spAutoFit/>
          </a:bodyPr>
          <a:lstStyle/>
          <a:p>
            <a:pPr algn="l"/>
            <a:r>
              <a:rPr sz="3200" b="1" spc="-5" dirty="0">
                <a:solidFill>
                  <a:schemeClr val="tx1"/>
                </a:solidFill>
                <a:latin typeface="Times New Roman" panose="02020603050405020304" charset="0"/>
                <a:ea typeface="宋体" panose="02010600030101010101" pitchFamily="2" charset="-122"/>
                <a:cs typeface="新宋体" panose="02010609030101010101" charset="-122"/>
                <a:sym typeface="+mn-ea"/>
              </a:rPr>
              <a:t>概述</a:t>
            </a:r>
            <a:endParaRPr lang="zh-CN" altLang="en-US" sz="3200" b="1" spc="-5" dirty="0">
              <a:solidFill>
                <a:schemeClr val="tx1"/>
              </a:solidFill>
              <a:latin typeface="Times New Roman" panose="02020603050405020304" charset="0"/>
              <a:ea typeface="宋体" panose="02010600030101010101" pitchFamily="2" charset="-122"/>
              <a:cs typeface="新宋体" panose="02010609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4309">
                                            <p:txEl>
                                              <p:charRg st="1" end="62"/>
                                            </p:txEl>
                                          </p:spTgt>
                                        </p:tgtEl>
                                        <p:attrNameLst>
                                          <p:attrName>style.visibility</p:attrName>
                                        </p:attrNameLst>
                                      </p:cBhvr>
                                      <p:to>
                                        <p:strVal val="visible"/>
                                      </p:to>
                                    </p:set>
                                    <p:animEffect transition="in" filter="wipe(up)">
                                      <p:cBhvr>
                                        <p:cTn id="7" dur="500"/>
                                        <p:tgtEl>
                                          <p:spTgt spid="354309">
                                            <p:txEl>
                                              <p:charRg st="1" end="6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54309">
                                            <p:txEl>
                                              <p:charRg st="62" end="68"/>
                                            </p:txEl>
                                          </p:spTgt>
                                        </p:tgtEl>
                                        <p:attrNameLst>
                                          <p:attrName>style.visibility</p:attrName>
                                        </p:attrNameLst>
                                      </p:cBhvr>
                                      <p:to>
                                        <p:strVal val="visible"/>
                                      </p:to>
                                    </p:set>
                                    <p:animEffect transition="in" filter="wipe(up)">
                                      <p:cBhvr>
                                        <p:cTn id="11" dur="500"/>
                                        <p:tgtEl>
                                          <p:spTgt spid="354309">
                                            <p:txEl>
                                              <p:charRg st="62"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362498"/>
          <p:cNvSpPr txBox="1"/>
          <p:nvPr/>
        </p:nvSpPr>
        <p:spPr>
          <a:xfrm>
            <a:off x="961390" y="1694088"/>
            <a:ext cx="9303006" cy="4277995"/>
          </a:xfrm>
          <a:prstGeom prst="rect">
            <a:avLst/>
          </a:prstGeom>
          <a:noFill/>
          <a:ln w="9525">
            <a:noFill/>
          </a:ln>
        </p:spPr>
        <p:txBody>
          <a:bodyPr anchor="t">
            <a:spAutoFit/>
          </a:bodyPr>
          <a:lstStyle/>
          <a:p>
            <a:pPr lvl="0" indent="0">
              <a:lnSpc>
                <a:spcPct val="150000"/>
              </a:lnSpc>
            </a:pPr>
            <a:r>
              <a:rPr lang="en-US" altLang="zh-CN" sz="3530" b="1" err="1">
                <a:solidFill>
                  <a:schemeClr val="tx1"/>
                </a:solidFill>
                <a:latin typeface="Times New Roman" panose="02020603050405020304" charset="0"/>
                <a:ea typeface="宋体" panose="02010600030101010101" pitchFamily="2" charset="-122"/>
              </a:rPr>
              <a:t>Hough</a:t>
            </a:r>
            <a:r>
              <a:rPr lang="en-US" altLang="zh-CN" sz="3530" b="1" dirty="0">
                <a:solidFill>
                  <a:schemeClr val="tx1"/>
                </a:solidFill>
                <a:latin typeface="Times New Roman" panose="02020603050405020304" charset="0"/>
                <a:ea typeface="宋体" panose="02010600030101010101" pitchFamily="2" charset="-122"/>
              </a:rPr>
              <a:t>(</a:t>
            </a:r>
            <a:r>
              <a:rPr lang="zh-CN" altLang="en-US" sz="3530" b="1" dirty="0">
                <a:solidFill>
                  <a:schemeClr val="tx1"/>
                </a:solidFill>
                <a:latin typeface="Times New Roman" panose="02020603050405020304" charset="0"/>
                <a:ea typeface="宋体" panose="02010600030101010101" pitchFamily="2" charset="-122"/>
              </a:rPr>
              <a:t>哈夫</a:t>
            </a:r>
            <a:r>
              <a:rPr lang="en-US" altLang="zh-CN" sz="3530" b="1" dirty="0">
                <a:solidFill>
                  <a:schemeClr val="tx1"/>
                </a:solidFill>
                <a:latin typeface="Times New Roman" panose="02020603050405020304" charset="0"/>
                <a:ea typeface="宋体" panose="02010600030101010101" pitchFamily="2" charset="-122"/>
              </a:rPr>
              <a:t>)</a:t>
            </a:r>
            <a:r>
              <a:rPr lang="zh-CN" altLang="en-US" sz="3530" b="1" dirty="0">
                <a:solidFill>
                  <a:schemeClr val="tx1"/>
                </a:solidFill>
                <a:latin typeface="Times New Roman" panose="02020603050405020304" charset="0"/>
                <a:ea typeface="宋体" panose="02010600030101010101" pitchFamily="2" charset="-122"/>
              </a:rPr>
              <a:t>变换</a:t>
            </a:r>
            <a:r>
              <a:rPr lang="en-US" altLang="zh-CN" sz="3530" b="1" dirty="0">
                <a:solidFill>
                  <a:schemeClr val="tx1"/>
                </a:solidFill>
                <a:latin typeface="Times New Roman" panose="02020603050405020304" charset="0"/>
                <a:ea typeface="宋体" panose="02010600030101010101" pitchFamily="2" charset="-122"/>
              </a:rPr>
              <a:t>:</a:t>
            </a:r>
            <a:r>
              <a:rPr lang="zh-CN" altLang="en-US" sz="2865" dirty="0">
                <a:solidFill>
                  <a:schemeClr val="tx1"/>
                </a:solidFill>
                <a:latin typeface="Times New Roman" panose="02020603050405020304" charset="0"/>
                <a:ea typeface="宋体" panose="02010600030101010101" pitchFamily="2" charset="-122"/>
              </a:rPr>
              <a:t>基本思想是将图像空间 </a:t>
            </a:r>
            <a:r>
              <a:rPr lang="en-US" altLang="zh-CN" sz="2865" i="1">
                <a:solidFill>
                  <a:schemeClr val="tx1"/>
                </a:solidFill>
                <a:latin typeface="Times New Roman" panose="02020603050405020304" charset="0"/>
                <a:ea typeface="宋体" panose="02010600030101010101" pitchFamily="2" charset="-122"/>
              </a:rPr>
              <a:t>X</a:t>
            </a:r>
            <a:r>
              <a:rPr lang="en-US" altLang="zh-CN" sz="2865">
                <a:solidFill>
                  <a:schemeClr val="tx1"/>
                </a:solidFill>
                <a:latin typeface="Times New Roman" panose="02020603050405020304" charset="0"/>
                <a:ea typeface="宋体" panose="02010600030101010101" pitchFamily="2" charset="-122"/>
              </a:rPr>
              <a:t>-</a:t>
            </a:r>
            <a:r>
              <a:rPr lang="en-US" altLang="zh-CN" sz="2865" i="1">
                <a:solidFill>
                  <a:schemeClr val="tx1"/>
                </a:solidFill>
                <a:latin typeface="Times New Roman" panose="02020603050405020304" charset="0"/>
                <a:ea typeface="宋体" panose="02010600030101010101" pitchFamily="2" charset="-122"/>
              </a:rPr>
              <a:t>Y </a:t>
            </a:r>
            <a:r>
              <a:rPr lang="zh-CN" altLang="en-US" sz="2865" dirty="0">
                <a:solidFill>
                  <a:schemeClr val="tx1"/>
                </a:solidFill>
                <a:latin typeface="Times New Roman" panose="02020603050405020304" charset="0"/>
                <a:ea typeface="宋体" panose="02010600030101010101" pitchFamily="2" charset="-122"/>
              </a:rPr>
              <a:t>变换到</a:t>
            </a:r>
            <a:r>
              <a:rPr lang="zh-CN" altLang="en-US" sz="2865" dirty="0">
                <a:latin typeface="Times New Roman" panose="02020603050405020304" charset="0"/>
                <a:ea typeface="宋体" panose="02010600030101010101" pitchFamily="2" charset="-122"/>
              </a:rPr>
              <a:t>参数空间</a:t>
            </a:r>
            <a:r>
              <a:rPr lang="en-US" altLang="zh-CN" sz="2865" i="1">
                <a:latin typeface="Times New Roman" panose="02020603050405020304" charset="0"/>
                <a:ea typeface="宋体" panose="02010600030101010101" pitchFamily="2" charset="-122"/>
              </a:rPr>
              <a:t>P</a:t>
            </a:r>
            <a:r>
              <a:rPr lang="en-US" altLang="zh-CN" sz="2865">
                <a:latin typeface="Times New Roman" panose="02020603050405020304" charset="0"/>
                <a:ea typeface="宋体" panose="02010600030101010101" pitchFamily="2" charset="-122"/>
              </a:rPr>
              <a:t>-</a:t>
            </a:r>
            <a:r>
              <a:rPr lang="en-US" altLang="zh-CN" sz="2865" i="1">
                <a:latin typeface="Times New Roman" panose="02020603050405020304" charset="0"/>
                <a:ea typeface="宋体" panose="02010600030101010101" pitchFamily="2" charset="-122"/>
              </a:rPr>
              <a:t>Q</a:t>
            </a:r>
            <a:r>
              <a:rPr lang="zh-CN" altLang="en-US" sz="2865" dirty="0">
                <a:latin typeface="Times New Roman" panose="02020603050405020304" charset="0"/>
                <a:ea typeface="宋体" panose="02010600030101010101" pitchFamily="2" charset="-122"/>
              </a:rPr>
              <a:t>，利用图像空间</a:t>
            </a:r>
            <a:r>
              <a:rPr lang="en-US" altLang="zh-CN" sz="2865" i="1">
                <a:latin typeface="Times New Roman" panose="02020603050405020304" charset="0"/>
                <a:ea typeface="宋体" panose="02010600030101010101" pitchFamily="2" charset="-122"/>
              </a:rPr>
              <a:t>X</a:t>
            </a:r>
            <a:r>
              <a:rPr lang="en-US" altLang="zh-CN" sz="2865">
                <a:latin typeface="Times New Roman" panose="02020603050405020304" charset="0"/>
                <a:ea typeface="宋体" panose="02010600030101010101" pitchFamily="2" charset="-122"/>
              </a:rPr>
              <a:t>-</a:t>
            </a:r>
            <a:r>
              <a:rPr lang="en-US" altLang="zh-CN" sz="2865" i="1">
                <a:latin typeface="Times New Roman" panose="02020603050405020304" charset="0"/>
                <a:ea typeface="宋体" panose="02010600030101010101" pitchFamily="2" charset="-122"/>
              </a:rPr>
              <a:t>Y</a:t>
            </a:r>
            <a:r>
              <a:rPr lang="zh-CN" altLang="en-US" sz="2865" dirty="0">
                <a:latin typeface="Times New Roman" panose="02020603050405020304" charset="0"/>
                <a:ea typeface="宋体" panose="02010600030101010101" pitchFamily="2" charset="-122"/>
              </a:rPr>
              <a:t>与参数空间</a:t>
            </a:r>
            <a:r>
              <a:rPr lang="en-US" altLang="zh-CN" sz="2865" i="1">
                <a:latin typeface="Times New Roman" panose="02020603050405020304" charset="0"/>
                <a:ea typeface="宋体" panose="02010600030101010101" pitchFamily="2" charset="-122"/>
              </a:rPr>
              <a:t>P</a:t>
            </a:r>
            <a:r>
              <a:rPr lang="en-US" altLang="zh-CN" sz="2865">
                <a:latin typeface="Times New Roman" panose="02020603050405020304" charset="0"/>
                <a:ea typeface="宋体" panose="02010600030101010101" pitchFamily="2" charset="-122"/>
              </a:rPr>
              <a:t>-</a:t>
            </a:r>
            <a:r>
              <a:rPr lang="en-US" altLang="zh-CN" sz="2865" i="1">
                <a:latin typeface="Times New Roman" panose="02020603050405020304" charset="0"/>
                <a:ea typeface="宋体" panose="02010600030101010101" pitchFamily="2" charset="-122"/>
              </a:rPr>
              <a:t>Q</a:t>
            </a:r>
            <a:r>
              <a:rPr lang="zh-CN" altLang="en-US" sz="2865" dirty="0">
                <a:latin typeface="Times New Roman" panose="02020603050405020304" charset="0"/>
                <a:ea typeface="宋体" panose="02010600030101010101" pitchFamily="2" charset="-122"/>
              </a:rPr>
              <a:t>的点－</a:t>
            </a:r>
            <a:r>
              <a:rPr lang="zh-CN" altLang="en-US" sz="3090" dirty="0">
                <a:solidFill>
                  <a:srgbClr val="000099"/>
                </a:solidFill>
                <a:latin typeface="Times New Roman" panose="02020603050405020304" charset="0"/>
                <a:ea typeface="宋体" panose="02010600030101010101" pitchFamily="2" charset="-122"/>
              </a:rPr>
              <a:t>线对偶性</a:t>
            </a:r>
            <a:r>
              <a:rPr lang="zh-CN" altLang="en-US" sz="2865" dirty="0">
                <a:latin typeface="Times New Roman" panose="02020603050405020304" charset="0"/>
                <a:ea typeface="宋体" panose="02010600030101010101" pitchFamily="2" charset="-122"/>
              </a:rPr>
              <a:t>，通过利用图像空间</a:t>
            </a:r>
            <a:r>
              <a:rPr lang="en-US" altLang="zh-CN" sz="2865" i="1">
                <a:latin typeface="Times New Roman" panose="02020603050405020304" charset="0"/>
                <a:ea typeface="宋体" panose="02010600030101010101" pitchFamily="2" charset="-122"/>
              </a:rPr>
              <a:t>X</a:t>
            </a:r>
            <a:r>
              <a:rPr lang="en-US" altLang="zh-CN" sz="2865">
                <a:latin typeface="Times New Roman" panose="02020603050405020304" charset="0"/>
                <a:ea typeface="宋体" panose="02010600030101010101" pitchFamily="2" charset="-122"/>
              </a:rPr>
              <a:t>-</a:t>
            </a:r>
            <a:r>
              <a:rPr lang="en-US" altLang="zh-CN" sz="2865" i="1">
                <a:latin typeface="Times New Roman" panose="02020603050405020304" charset="0"/>
                <a:ea typeface="宋体" panose="02010600030101010101" pitchFamily="2" charset="-122"/>
              </a:rPr>
              <a:t>Y</a:t>
            </a:r>
            <a:r>
              <a:rPr lang="zh-CN" altLang="en-US" sz="2865" dirty="0">
                <a:latin typeface="Times New Roman" panose="02020603050405020304" charset="0"/>
                <a:ea typeface="宋体" panose="02010600030101010101" pitchFamily="2" charset="-122"/>
              </a:rPr>
              <a:t>中的边缘数据点去计算参数空间</a:t>
            </a:r>
            <a:r>
              <a:rPr lang="en-US" altLang="zh-CN" sz="2865" i="1">
                <a:latin typeface="Times New Roman" panose="02020603050405020304" charset="0"/>
                <a:ea typeface="宋体" panose="02010600030101010101" pitchFamily="2" charset="-122"/>
              </a:rPr>
              <a:t>P</a:t>
            </a:r>
            <a:r>
              <a:rPr lang="en-US" altLang="zh-CN" sz="2865">
                <a:latin typeface="Times New Roman" panose="02020603050405020304" charset="0"/>
                <a:ea typeface="宋体" panose="02010600030101010101" pitchFamily="2" charset="-122"/>
              </a:rPr>
              <a:t>-</a:t>
            </a:r>
            <a:r>
              <a:rPr lang="en-US" altLang="zh-CN" sz="2865" i="1">
                <a:latin typeface="Times New Roman" panose="02020603050405020304" charset="0"/>
                <a:ea typeface="宋体" panose="02010600030101010101" pitchFamily="2" charset="-122"/>
              </a:rPr>
              <a:t>Q</a:t>
            </a:r>
            <a:r>
              <a:rPr lang="zh-CN" altLang="en-US" sz="2865" dirty="0">
                <a:latin typeface="Times New Roman" panose="02020603050405020304" charset="0"/>
                <a:ea typeface="宋体" panose="02010600030101010101" pitchFamily="2" charset="-122"/>
              </a:rPr>
              <a:t>中的参考点的轨迹，从而将不连续的边缘像素点连接起来，或将边缘像素点连接起来组成封闭边界的区域，从而实现对图像中</a:t>
            </a:r>
            <a:r>
              <a:rPr lang="zh-CN" altLang="en-US" sz="2865" dirty="0">
                <a:solidFill>
                  <a:srgbClr val="FF0000"/>
                </a:solidFill>
                <a:latin typeface="Times New Roman" panose="02020603050405020304" charset="0"/>
                <a:ea typeface="宋体" panose="02010600030101010101" pitchFamily="2" charset="-122"/>
              </a:rPr>
              <a:t>直线段、圆和椭圆</a:t>
            </a:r>
            <a:r>
              <a:rPr lang="zh-CN" altLang="en-US" sz="2865" dirty="0">
                <a:latin typeface="Times New Roman" panose="02020603050405020304" charset="0"/>
                <a:ea typeface="宋体" panose="02010600030101010101" pitchFamily="2" charset="-122"/>
              </a:rPr>
              <a:t>的检测。 </a:t>
            </a:r>
            <a:endParaRPr lang="en-US" altLang="zh-CN" sz="2865">
              <a:latin typeface="Times New Roman" panose="02020603050405020304" charset="0"/>
              <a:ea typeface="宋体" panose="02010600030101010101" pitchFamily="2" charset="-122"/>
            </a:endParaRP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矩形 363528"/>
          <p:cNvSpPr/>
          <p:nvPr/>
        </p:nvSpPr>
        <p:spPr>
          <a:xfrm>
            <a:off x="1202690" y="2413000"/>
            <a:ext cx="9448165" cy="528320"/>
          </a:xfrm>
          <a:prstGeom prst="rect">
            <a:avLst/>
          </a:prstGeom>
          <a:noFill/>
          <a:ln w="9525">
            <a:noFill/>
          </a:ln>
        </p:spPr>
        <p:txBody>
          <a:bodyPr wrap="square" anchor="ctr">
            <a:spAutoFit/>
          </a:bodyPr>
          <a:lstStyle/>
          <a:p>
            <a:pPr lvl="0" indent="0"/>
            <a:r>
              <a:rPr lang="zh-CN" altLang="en-US" sz="2865" dirty="0">
                <a:latin typeface="Times New Roman" panose="02020603050405020304" charset="0"/>
                <a:ea typeface="宋体" panose="02010600030101010101" pitchFamily="2" charset="-122"/>
              </a:rPr>
              <a:t>图像空间中，所有过点</a:t>
            </a:r>
            <a:r>
              <a:rPr lang="en-US" altLang="zh-CN" sz="2865">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x</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y</a:t>
            </a:r>
            <a:r>
              <a:rPr lang="en-US" altLang="zh-CN" sz="2865">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的直线都满足方程：</a:t>
            </a:r>
            <a:r>
              <a:rPr lang="zh-CN" altLang="en-US" sz="1985" dirty="0">
                <a:latin typeface="Times New Roman" panose="02020603050405020304" charset="0"/>
                <a:ea typeface="宋体" panose="02010600030101010101" pitchFamily="2" charset="-122"/>
              </a:rPr>
              <a:t> </a:t>
            </a:r>
          </a:p>
        </p:txBody>
      </p:sp>
      <p:graphicFrame>
        <p:nvGraphicFramePr>
          <p:cNvPr id="20482" name="对象 363530"/>
          <p:cNvGraphicFramePr/>
          <p:nvPr/>
        </p:nvGraphicFramePr>
        <p:xfrm>
          <a:off x="4218631" y="2974557"/>
          <a:ext cx="1747158" cy="460423"/>
        </p:xfrm>
        <a:graphic>
          <a:graphicData uri="http://schemas.openxmlformats.org/presentationml/2006/ole">
            <mc:AlternateContent xmlns:mc="http://schemas.openxmlformats.org/markup-compatibility/2006">
              <mc:Choice xmlns:v="urn:schemas-microsoft-com:vml" Requires="v">
                <p:oleObj spid="_x0000_s25847" r:id="rId4" imgW="690245" imgH="179070" progId="Equation.3">
                  <p:embed/>
                </p:oleObj>
              </mc:Choice>
              <mc:Fallback>
                <p:oleObj r:id="rId4" imgW="690245" imgH="179070" progId="Equation.3">
                  <p:embed/>
                  <p:pic>
                    <p:nvPicPr>
                      <p:cNvPr id="0" name="图片 3077"/>
                      <p:cNvPicPr/>
                      <p:nvPr/>
                    </p:nvPicPr>
                    <p:blipFill>
                      <a:blip r:embed="rId5"/>
                      <a:stretch>
                        <a:fillRect/>
                      </a:stretch>
                    </p:blipFill>
                    <p:spPr>
                      <a:xfrm>
                        <a:off x="4218631" y="2974557"/>
                        <a:ext cx="1747158" cy="460423"/>
                      </a:xfrm>
                      <a:prstGeom prst="rect">
                        <a:avLst/>
                      </a:prstGeom>
                      <a:noFill/>
                      <a:ln w="38100">
                        <a:noFill/>
                        <a:miter/>
                      </a:ln>
                    </p:spPr>
                  </p:pic>
                </p:oleObj>
              </mc:Fallback>
            </mc:AlternateContent>
          </a:graphicData>
        </a:graphic>
      </p:graphicFrame>
      <p:graphicFrame>
        <p:nvGraphicFramePr>
          <p:cNvPr id="20483" name="对象 363532"/>
          <p:cNvGraphicFramePr/>
          <p:nvPr/>
        </p:nvGraphicFramePr>
        <p:xfrm>
          <a:off x="4142431" y="3596040"/>
          <a:ext cx="1748910" cy="490185"/>
        </p:xfrm>
        <a:graphic>
          <a:graphicData uri="http://schemas.openxmlformats.org/presentationml/2006/ole">
            <mc:AlternateContent xmlns:mc="http://schemas.openxmlformats.org/markup-compatibility/2006">
              <mc:Choice xmlns:v="urn:schemas-microsoft-com:vml" Requires="v">
                <p:oleObj spid="_x0000_s25848" r:id="rId6" imgW="779145" imgH="179070" progId="Equation.3">
                  <p:embed/>
                </p:oleObj>
              </mc:Choice>
              <mc:Fallback>
                <p:oleObj r:id="rId6" imgW="779145" imgH="179070" progId="Equation.3">
                  <p:embed/>
                  <p:pic>
                    <p:nvPicPr>
                      <p:cNvPr id="0" name="图片 3078"/>
                      <p:cNvPicPr/>
                      <p:nvPr/>
                    </p:nvPicPr>
                    <p:blipFill>
                      <a:blip r:embed="rId7"/>
                      <a:stretch>
                        <a:fillRect/>
                      </a:stretch>
                    </p:blipFill>
                    <p:spPr>
                      <a:xfrm>
                        <a:off x="4142431" y="3596040"/>
                        <a:ext cx="1748910" cy="490185"/>
                      </a:xfrm>
                      <a:prstGeom prst="rect">
                        <a:avLst/>
                      </a:prstGeom>
                      <a:noFill/>
                      <a:ln w="38100">
                        <a:noFill/>
                        <a:miter/>
                      </a:ln>
                    </p:spPr>
                  </p:pic>
                </p:oleObj>
              </mc:Fallback>
            </mc:AlternateContent>
          </a:graphicData>
        </a:graphic>
      </p:graphicFrame>
      <p:grpSp>
        <p:nvGrpSpPr>
          <p:cNvPr id="20484" name="组合 1"/>
          <p:cNvGrpSpPr/>
          <p:nvPr/>
        </p:nvGrpSpPr>
        <p:grpSpPr>
          <a:xfrm>
            <a:off x="3744203" y="5838825"/>
            <a:ext cx="4296119" cy="633739"/>
            <a:chOff x="4368" y="7675"/>
            <a:chExt cx="6135" cy="904"/>
          </a:xfrm>
        </p:grpSpPr>
        <p:graphicFrame>
          <p:nvGraphicFramePr>
            <p:cNvPr id="20485" name="对象 363535"/>
            <p:cNvGraphicFramePr/>
            <p:nvPr/>
          </p:nvGraphicFramePr>
          <p:xfrm>
            <a:off x="4368" y="7675"/>
            <a:ext cx="2900" cy="904"/>
          </p:xfrm>
          <a:graphic>
            <a:graphicData uri="http://schemas.openxmlformats.org/presentationml/2006/ole">
              <mc:AlternateContent xmlns:mc="http://schemas.openxmlformats.org/markup-compatibility/2006">
                <mc:Choice xmlns:v="urn:schemas-microsoft-com:vml" Requires="v">
                  <p:oleObj spid="_x0000_s25849" r:id="rId8" imgW="793115" imgH="230505" progId="Equation.3">
                    <p:embed/>
                  </p:oleObj>
                </mc:Choice>
                <mc:Fallback>
                  <p:oleObj r:id="rId8" imgW="793115" imgH="230505" progId="Equation.3">
                    <p:embed/>
                    <p:pic>
                      <p:nvPicPr>
                        <p:cNvPr id="0" name="图片 3079"/>
                        <p:cNvPicPr/>
                        <p:nvPr/>
                      </p:nvPicPr>
                      <p:blipFill>
                        <a:blip r:embed="rId9"/>
                        <a:stretch>
                          <a:fillRect/>
                        </a:stretch>
                      </p:blipFill>
                      <p:spPr>
                        <a:xfrm>
                          <a:off x="4368" y="7675"/>
                          <a:ext cx="2900" cy="904"/>
                        </a:xfrm>
                        <a:prstGeom prst="rect">
                          <a:avLst/>
                        </a:prstGeom>
                        <a:noFill/>
                        <a:ln w="38100">
                          <a:noFill/>
                          <a:miter/>
                        </a:ln>
                      </p:spPr>
                    </p:pic>
                  </p:oleObj>
                </mc:Fallback>
              </mc:AlternateContent>
            </a:graphicData>
          </a:graphic>
        </p:graphicFrame>
        <p:graphicFrame>
          <p:nvGraphicFramePr>
            <p:cNvPr id="20486" name="对象 363537"/>
            <p:cNvGraphicFramePr/>
            <p:nvPr/>
          </p:nvGraphicFramePr>
          <p:xfrm>
            <a:off x="7543" y="7680"/>
            <a:ext cx="2960" cy="898"/>
          </p:xfrm>
          <a:graphic>
            <a:graphicData uri="http://schemas.openxmlformats.org/presentationml/2006/ole">
              <mc:AlternateContent xmlns:mc="http://schemas.openxmlformats.org/markup-compatibility/2006">
                <mc:Choice xmlns:v="urn:schemas-microsoft-com:vml" Requires="v">
                  <p:oleObj spid="_x0000_s25850" r:id="rId10" imgW="831215" imgH="243205" progId="Equation.3">
                    <p:embed/>
                  </p:oleObj>
                </mc:Choice>
                <mc:Fallback>
                  <p:oleObj r:id="rId10" imgW="831215" imgH="243205" progId="Equation.3">
                    <p:embed/>
                    <p:pic>
                      <p:nvPicPr>
                        <p:cNvPr id="0" name="图片 3080"/>
                        <p:cNvPicPr/>
                        <p:nvPr/>
                      </p:nvPicPr>
                      <p:blipFill>
                        <a:blip r:embed="rId11"/>
                        <a:stretch>
                          <a:fillRect/>
                        </a:stretch>
                      </p:blipFill>
                      <p:spPr>
                        <a:xfrm>
                          <a:off x="7543" y="7680"/>
                          <a:ext cx="2960" cy="898"/>
                        </a:xfrm>
                        <a:prstGeom prst="rect">
                          <a:avLst/>
                        </a:prstGeom>
                        <a:noFill/>
                        <a:ln w="38100">
                          <a:noFill/>
                          <a:miter/>
                        </a:ln>
                      </p:spPr>
                    </p:pic>
                  </p:oleObj>
                </mc:Fallback>
              </mc:AlternateContent>
            </a:graphicData>
          </a:graphic>
        </p:graphicFrame>
      </p:grpSp>
      <p:graphicFrame>
        <p:nvGraphicFramePr>
          <p:cNvPr id="20487" name="对象 363539"/>
          <p:cNvGraphicFramePr/>
          <p:nvPr>
            <p:extLst>
              <p:ext uri="{D42A27DB-BD31-4B8C-83A1-F6EECF244321}">
                <p14:modId xmlns:p14="http://schemas.microsoft.com/office/powerpoint/2010/main" val="3373508105"/>
              </p:ext>
            </p:extLst>
          </p:nvPr>
        </p:nvGraphicFramePr>
        <p:xfrm>
          <a:off x="3775715" y="6573185"/>
          <a:ext cx="2190075" cy="635489"/>
        </p:xfrm>
        <a:graphic>
          <a:graphicData uri="http://schemas.openxmlformats.org/presentationml/2006/ole">
            <mc:AlternateContent xmlns:mc="http://schemas.openxmlformats.org/markup-compatibility/2006">
              <mc:Choice xmlns:v="urn:schemas-microsoft-com:vml" Requires="v">
                <p:oleObj spid="_x0000_s25851" r:id="rId12" imgW="829310" imgH="229870" progId="Equation.3">
                  <p:embed/>
                </p:oleObj>
              </mc:Choice>
              <mc:Fallback>
                <p:oleObj r:id="rId12" imgW="829310" imgH="229870" progId="Equation.3">
                  <p:embed/>
                  <p:pic>
                    <p:nvPicPr>
                      <p:cNvPr id="0" name="图片 3081"/>
                      <p:cNvPicPr/>
                      <p:nvPr/>
                    </p:nvPicPr>
                    <p:blipFill>
                      <a:blip r:embed="rId13"/>
                      <a:stretch>
                        <a:fillRect/>
                      </a:stretch>
                    </p:blipFill>
                    <p:spPr>
                      <a:xfrm>
                        <a:off x="3775715" y="6573185"/>
                        <a:ext cx="2190075" cy="635489"/>
                      </a:xfrm>
                      <a:prstGeom prst="rect">
                        <a:avLst/>
                      </a:prstGeom>
                      <a:solidFill>
                        <a:schemeClr val="accent1"/>
                      </a:solidFill>
                      <a:ln w="38100">
                        <a:noFill/>
                        <a:miter/>
                      </a:ln>
                    </p:spPr>
                  </p:pic>
                </p:oleObj>
              </mc:Fallback>
            </mc:AlternateContent>
          </a:graphicData>
        </a:graphic>
      </p:graphicFrame>
      <p:graphicFrame>
        <p:nvGraphicFramePr>
          <p:cNvPr id="20488" name="对象 363541"/>
          <p:cNvGraphicFramePr/>
          <p:nvPr>
            <p:extLst>
              <p:ext uri="{D42A27DB-BD31-4B8C-83A1-F6EECF244321}">
                <p14:modId xmlns:p14="http://schemas.microsoft.com/office/powerpoint/2010/main" val="2539059695"/>
              </p:ext>
            </p:extLst>
          </p:nvPr>
        </p:nvGraphicFramePr>
        <p:xfrm>
          <a:off x="6044570" y="6573185"/>
          <a:ext cx="2074531" cy="637240"/>
        </p:xfrm>
        <a:graphic>
          <a:graphicData uri="http://schemas.openxmlformats.org/presentationml/2006/ole">
            <mc:AlternateContent xmlns:mc="http://schemas.openxmlformats.org/markup-compatibility/2006">
              <mc:Choice xmlns:v="urn:schemas-microsoft-com:vml" Requires="v">
                <p:oleObj spid="_x0000_s25852" r:id="rId14" imgW="907415" imgH="242570" progId="Equation.3">
                  <p:embed/>
                </p:oleObj>
              </mc:Choice>
              <mc:Fallback>
                <p:oleObj r:id="rId14" imgW="907415" imgH="242570" progId="Equation.3">
                  <p:embed/>
                  <p:pic>
                    <p:nvPicPr>
                      <p:cNvPr id="0" name="图片 3082"/>
                      <p:cNvPicPr/>
                      <p:nvPr/>
                    </p:nvPicPr>
                    <p:blipFill>
                      <a:blip r:embed="rId15"/>
                      <a:stretch>
                        <a:fillRect/>
                      </a:stretch>
                    </p:blipFill>
                    <p:spPr>
                      <a:xfrm>
                        <a:off x="6044570" y="6573185"/>
                        <a:ext cx="2074531" cy="637240"/>
                      </a:xfrm>
                      <a:prstGeom prst="rect">
                        <a:avLst/>
                      </a:prstGeom>
                      <a:solidFill>
                        <a:schemeClr val="accent1"/>
                      </a:solidFill>
                      <a:ln w="38100">
                        <a:noFill/>
                        <a:miter/>
                      </a:ln>
                    </p:spPr>
                  </p:pic>
                </p:oleObj>
              </mc:Fallback>
            </mc:AlternateContent>
          </a:graphicData>
        </a:graphic>
      </p:graphicFrame>
      <p:sp>
        <p:nvSpPr>
          <p:cNvPr id="20489" name="矩形 363542"/>
          <p:cNvSpPr/>
          <p:nvPr/>
        </p:nvSpPr>
        <p:spPr>
          <a:xfrm>
            <a:off x="8962919" y="3029484"/>
            <a:ext cx="246380" cy="394335"/>
          </a:xfrm>
          <a:prstGeom prst="rect">
            <a:avLst/>
          </a:prstGeom>
          <a:noFill/>
          <a:ln w="9525">
            <a:noFill/>
          </a:ln>
        </p:spPr>
        <p:txBody>
          <a:bodyPr wrap="none" anchor="ctr">
            <a:spAutoFit/>
          </a:bodyPr>
          <a:lstStyle/>
          <a:p>
            <a:pPr lvl="0" indent="0"/>
            <a:r>
              <a:rPr lang="zh-CN" altLang="en-US" sz="1985" b="1" dirty="0">
                <a:solidFill>
                  <a:srgbClr val="FF0000"/>
                </a:solidFill>
                <a:latin typeface="Times New Roman" panose="02020603050405020304" charset="0"/>
                <a:ea typeface="楷体" panose="02010609060101010101" charset="-122"/>
              </a:rPr>
              <a:t> </a:t>
            </a: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20494" name="矩形 363548"/>
          <p:cNvSpPr/>
          <p:nvPr/>
        </p:nvSpPr>
        <p:spPr>
          <a:xfrm>
            <a:off x="1121715" y="3552463"/>
            <a:ext cx="2734310" cy="528320"/>
          </a:xfrm>
          <a:prstGeom prst="rect">
            <a:avLst/>
          </a:prstGeom>
          <a:noFill/>
          <a:ln w="9525">
            <a:noFill/>
          </a:ln>
        </p:spPr>
        <p:txBody>
          <a:bodyPr wrap="none" anchor="ctr">
            <a:spAutoFit/>
          </a:bodyPr>
          <a:lstStyle/>
          <a:p>
            <a:pPr lvl="0" indent="0"/>
            <a:r>
              <a:rPr lang="zh-CN" altLang="en-US" sz="2865" dirty="0">
                <a:latin typeface="Times New Roman" panose="02020603050405020304" charset="0"/>
                <a:ea typeface="宋体" panose="02010600030101010101" pitchFamily="2" charset="-122"/>
              </a:rPr>
              <a:t>若将其改写成：</a:t>
            </a:r>
          </a:p>
        </p:txBody>
      </p:sp>
      <p:sp>
        <p:nvSpPr>
          <p:cNvPr id="20495" name="文本框 363549"/>
          <p:cNvSpPr txBox="1"/>
          <p:nvPr/>
        </p:nvSpPr>
        <p:spPr>
          <a:xfrm>
            <a:off x="1202245" y="3972433"/>
            <a:ext cx="9369531" cy="1927860"/>
          </a:xfrm>
          <a:prstGeom prst="rect">
            <a:avLst/>
          </a:prstGeom>
          <a:noFill/>
          <a:ln w="9525">
            <a:noFill/>
          </a:ln>
        </p:spPr>
        <p:txBody>
          <a:bodyPr anchor="t">
            <a:spAutoFit/>
          </a:bodyPr>
          <a:lstStyle/>
          <a:p>
            <a:pPr lvl="0" indent="0">
              <a:lnSpc>
                <a:spcPct val="140000"/>
              </a:lnSpc>
            </a:pPr>
            <a:r>
              <a:rPr lang="en-US" altLang="zh-CN" sz="2865" i="1">
                <a:latin typeface="Times New Roman" panose="02020603050405020304" charset="0"/>
                <a:ea typeface="宋体" panose="02010600030101010101" pitchFamily="2" charset="-122"/>
              </a:rPr>
              <a:t>p</a:t>
            </a:r>
            <a:r>
              <a:rPr lang="zh-CN" altLang="en-US" sz="2865" dirty="0">
                <a:latin typeface="Times New Roman" panose="02020603050405020304" charset="0"/>
                <a:ea typeface="宋体" panose="02010600030101010101" pitchFamily="2" charset="-122"/>
              </a:rPr>
              <a:t>和</a:t>
            </a:r>
            <a:r>
              <a:rPr lang="en-US" altLang="zh-CN" sz="2865" i="1">
                <a:latin typeface="Times New Roman" panose="02020603050405020304" charset="0"/>
                <a:ea typeface="宋体" panose="02010600030101010101" pitchFamily="2" charset="-122"/>
              </a:rPr>
              <a:t>q</a:t>
            </a:r>
            <a:r>
              <a:rPr lang="zh-CN" altLang="en-US" sz="2865" dirty="0">
                <a:latin typeface="Times New Roman" panose="02020603050405020304" charset="0"/>
                <a:ea typeface="宋体" panose="02010600030101010101" pitchFamily="2" charset="-122"/>
              </a:rPr>
              <a:t>可以看作是变量，而</a:t>
            </a:r>
            <a:r>
              <a:rPr lang="en-US" altLang="zh-CN" sz="2865" i="1">
                <a:latin typeface="Times New Roman" panose="02020603050405020304" charset="0"/>
                <a:ea typeface="宋体" panose="02010600030101010101" pitchFamily="2" charset="-122"/>
              </a:rPr>
              <a:t>x</a:t>
            </a:r>
            <a:r>
              <a:rPr lang="zh-CN" altLang="en-US" sz="2865" dirty="0">
                <a:latin typeface="Times New Roman" panose="02020603050405020304" charset="0"/>
                <a:ea typeface="宋体" panose="02010600030101010101" pitchFamily="2" charset="-122"/>
              </a:rPr>
              <a:t>和</a:t>
            </a:r>
            <a:r>
              <a:rPr lang="en-US" altLang="zh-CN" sz="2865" i="1">
                <a:latin typeface="Times New Roman" panose="02020603050405020304" charset="0"/>
                <a:ea typeface="宋体" panose="02010600030101010101" pitchFamily="2" charset="-122"/>
              </a:rPr>
              <a:t>y</a:t>
            </a:r>
            <a:r>
              <a:rPr lang="zh-CN" altLang="en-US" sz="2865" dirty="0">
                <a:latin typeface="Times New Roman" panose="02020603050405020304" charset="0"/>
                <a:ea typeface="宋体" panose="02010600030101010101" pitchFamily="2" charset="-122"/>
              </a:rPr>
              <a:t>是参数，上式就可表示参数空间</a:t>
            </a:r>
            <a:r>
              <a:rPr lang="en-US" altLang="zh-CN" sz="2865" i="1">
                <a:latin typeface="Times New Roman" panose="02020603050405020304" charset="0"/>
                <a:ea typeface="宋体" panose="02010600030101010101" pitchFamily="2" charset="-122"/>
              </a:rPr>
              <a:t>P</a:t>
            </a:r>
            <a:r>
              <a:rPr lang="en-US" altLang="zh-CN" sz="2865">
                <a:latin typeface="Times New Roman" panose="02020603050405020304" charset="0"/>
                <a:ea typeface="宋体" panose="02010600030101010101" pitchFamily="2" charset="-122"/>
              </a:rPr>
              <a:t>-</a:t>
            </a:r>
            <a:r>
              <a:rPr lang="en-US" altLang="zh-CN" sz="2865" i="1">
                <a:latin typeface="Times New Roman" panose="02020603050405020304" charset="0"/>
                <a:ea typeface="宋体" panose="02010600030101010101" pitchFamily="2" charset="-122"/>
              </a:rPr>
              <a:t>Q</a:t>
            </a:r>
            <a:r>
              <a:rPr lang="zh-CN" altLang="en-US" sz="2865" dirty="0">
                <a:latin typeface="Times New Roman" panose="02020603050405020304" charset="0"/>
                <a:ea typeface="宋体" panose="02010600030101010101" pitchFamily="2" charset="-122"/>
              </a:rPr>
              <a:t>中过点</a:t>
            </a:r>
            <a:r>
              <a:rPr lang="en-US" altLang="zh-CN" sz="2865">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p</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q</a:t>
            </a:r>
            <a:r>
              <a:rPr lang="en-US" altLang="zh-CN" sz="2865">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的一条直线。</a:t>
            </a:r>
            <a:r>
              <a:rPr lang="en-US" altLang="zh-CN" sz="2865">
                <a:latin typeface="Times New Roman" panose="02020603050405020304" charset="0"/>
                <a:ea typeface="宋体" panose="02010600030101010101" pitchFamily="2" charset="-122"/>
              </a:rPr>
              <a:t> </a:t>
            </a:r>
          </a:p>
          <a:p>
            <a:pPr lvl="0" indent="0">
              <a:lnSpc>
                <a:spcPct val="140000"/>
              </a:lnSpc>
            </a:pPr>
            <a:r>
              <a:rPr lang="zh-CN" altLang="en-US" sz="2865" dirty="0">
                <a:latin typeface="Times New Roman" panose="02020603050405020304" charset="0"/>
                <a:ea typeface="宋体" panose="02010600030101010101" pitchFamily="2" charset="-122"/>
              </a:rPr>
              <a:t>一般地</a:t>
            </a:r>
            <a:r>
              <a:rPr lang="zh-CN" altLang="en-US" sz="2205" dirty="0">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对于过同一条直线的点</a:t>
            </a:r>
            <a:r>
              <a:rPr lang="en-US" altLang="zh-CN" sz="2865">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x</a:t>
            </a:r>
            <a:r>
              <a:rPr lang="en-US" altLang="zh-CN" sz="2865" baseline="-25000" err="1">
                <a:latin typeface="Times New Roman" panose="02020603050405020304" charset="0"/>
                <a:ea typeface="宋体" panose="02010600030101010101" pitchFamily="2" charset="-122"/>
              </a:rPr>
              <a:t>i</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y</a:t>
            </a:r>
            <a:r>
              <a:rPr lang="en-US" altLang="zh-CN" sz="2865" baseline="-25000" err="1">
                <a:latin typeface="Times New Roman" panose="02020603050405020304" charset="0"/>
                <a:ea typeface="宋体" panose="02010600030101010101" pitchFamily="2" charset="-122"/>
              </a:rPr>
              <a:t>i</a:t>
            </a:r>
            <a:r>
              <a:rPr lang="en-US" altLang="zh-CN" sz="2865">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和</a:t>
            </a:r>
            <a:r>
              <a:rPr lang="en-US" altLang="zh-CN" sz="2865">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x</a:t>
            </a:r>
            <a:r>
              <a:rPr lang="en-US" altLang="zh-CN" sz="2865" baseline="-25000" err="1">
                <a:latin typeface="Times New Roman" panose="02020603050405020304" charset="0"/>
                <a:ea typeface="宋体" panose="02010600030101010101" pitchFamily="2" charset="-122"/>
              </a:rPr>
              <a:t>j</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y</a:t>
            </a:r>
            <a:r>
              <a:rPr lang="en-US" altLang="zh-CN" sz="2865" baseline="-25000" err="1">
                <a:latin typeface="Times New Roman" panose="02020603050405020304" charset="0"/>
                <a:ea typeface="宋体" panose="02010600030101010101" pitchFamily="2" charset="-122"/>
              </a:rPr>
              <a:t>j</a:t>
            </a:r>
            <a:r>
              <a:rPr lang="en-US" altLang="zh-CN" sz="2865">
                <a:latin typeface="Times New Roman" panose="02020603050405020304" charset="0"/>
                <a:ea typeface="宋体" panose="02010600030101010101" pitchFamily="2" charset="-122"/>
              </a:rPr>
              <a:t>)</a:t>
            </a:r>
            <a:r>
              <a:rPr lang="zh-CN" altLang="en-US" sz="2205" dirty="0">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有</a:t>
            </a:r>
          </a:p>
        </p:txBody>
      </p:sp>
      <p:sp>
        <p:nvSpPr>
          <p:cNvPr id="20496" name="文本框 363550"/>
          <p:cNvSpPr txBox="1"/>
          <p:nvPr/>
        </p:nvSpPr>
        <p:spPr>
          <a:xfrm>
            <a:off x="1202245" y="5833383"/>
            <a:ext cx="2857077" cy="703580"/>
          </a:xfrm>
          <a:prstGeom prst="rect">
            <a:avLst/>
          </a:prstGeom>
          <a:noFill/>
          <a:ln w="9525">
            <a:noFill/>
          </a:ln>
        </p:spPr>
        <p:txBody>
          <a:bodyPr anchor="t">
            <a:spAutoFit/>
          </a:bodyPr>
          <a:lstStyle/>
          <a:p>
            <a:pPr lvl="0" indent="0">
              <a:lnSpc>
                <a:spcPct val="130000"/>
              </a:lnSpc>
            </a:pPr>
            <a:r>
              <a:rPr lang="zh-CN" altLang="en-US" sz="2865" dirty="0">
                <a:latin typeface="Times New Roman" panose="02020603050405020304" charset="0"/>
                <a:ea typeface="宋体" panose="02010600030101010101" pitchFamily="2" charset="-122"/>
              </a:rPr>
              <a:t>图像空间方程</a:t>
            </a:r>
            <a:r>
              <a:rPr lang="zh-CN" altLang="en-US" sz="3090" dirty="0">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 </a:t>
            </a:r>
            <a:endParaRPr lang="en-US" altLang="zh-CN" sz="2865">
              <a:latin typeface="Times New Roman" panose="02020603050405020304" charset="0"/>
              <a:ea typeface="宋体" panose="02010600030101010101" pitchFamily="2" charset="-122"/>
            </a:endParaRPr>
          </a:p>
        </p:txBody>
      </p:sp>
      <p:sp>
        <p:nvSpPr>
          <p:cNvPr id="20497" name="文本框 363551"/>
          <p:cNvSpPr txBox="1"/>
          <p:nvPr/>
        </p:nvSpPr>
        <p:spPr>
          <a:xfrm>
            <a:off x="1202245" y="6547653"/>
            <a:ext cx="2937607" cy="703580"/>
          </a:xfrm>
          <a:prstGeom prst="rect">
            <a:avLst/>
          </a:prstGeom>
          <a:noFill/>
          <a:ln w="9525">
            <a:noFill/>
          </a:ln>
        </p:spPr>
        <p:txBody>
          <a:bodyPr anchor="t">
            <a:spAutoFit/>
          </a:bodyPr>
          <a:lstStyle/>
          <a:p>
            <a:pPr lvl="0" indent="0">
              <a:lnSpc>
                <a:spcPct val="130000"/>
              </a:lnSpc>
            </a:pPr>
            <a:r>
              <a:rPr lang="zh-CN" altLang="en-US" sz="2865" dirty="0">
                <a:latin typeface="Times New Roman" panose="02020603050405020304" charset="0"/>
                <a:ea typeface="宋体" panose="02010600030101010101" pitchFamily="2" charset="-122"/>
              </a:rPr>
              <a:t>参数空间方程</a:t>
            </a:r>
            <a:r>
              <a:rPr lang="zh-CN" altLang="en-US" sz="3090" dirty="0">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 </a:t>
            </a:r>
            <a:endParaRPr lang="en-US" altLang="zh-CN" sz="2865">
              <a:latin typeface="Times New Roman" panose="02020603050405020304" charset="0"/>
              <a:ea typeface="宋体" panose="02010600030101010101" pitchFamily="2" charset="-122"/>
            </a:endParaRP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16"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1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4" name="文本框 3"/>
          <p:cNvSpPr txBox="1"/>
          <p:nvPr/>
        </p:nvSpPr>
        <p:spPr>
          <a:xfrm>
            <a:off x="9209405" y="3068955"/>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16</a:t>
            </a:r>
          </a:p>
        </p:txBody>
      </p:sp>
      <p:sp>
        <p:nvSpPr>
          <p:cNvPr id="5" name="文本框 4"/>
          <p:cNvSpPr txBox="1"/>
          <p:nvPr/>
        </p:nvSpPr>
        <p:spPr>
          <a:xfrm>
            <a:off x="9209405" y="3552190"/>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17</a:t>
            </a:r>
          </a:p>
        </p:txBody>
      </p:sp>
      <p:sp>
        <p:nvSpPr>
          <p:cNvPr id="6" name="文本框 5"/>
          <p:cNvSpPr txBox="1"/>
          <p:nvPr/>
        </p:nvSpPr>
        <p:spPr>
          <a:xfrm>
            <a:off x="9209405" y="6716395"/>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364546"/>
          <p:cNvSpPr txBox="1"/>
          <p:nvPr/>
        </p:nvSpPr>
        <p:spPr>
          <a:xfrm>
            <a:off x="970720" y="2295301"/>
            <a:ext cx="9557579" cy="2011680"/>
          </a:xfrm>
          <a:prstGeom prst="rect">
            <a:avLst/>
          </a:prstGeom>
          <a:noFill/>
          <a:ln w="9525">
            <a:noFill/>
          </a:ln>
        </p:spPr>
        <p:txBody>
          <a:bodyPr wrap="square" anchor="t">
            <a:spAutoFit/>
          </a:bodyPr>
          <a:lstStyle/>
          <a:p>
            <a:pPr lvl="0" indent="0">
              <a:lnSpc>
                <a:spcPct val="150000"/>
              </a:lnSpc>
            </a:pPr>
            <a:r>
              <a:rPr lang="zh-CN" altLang="en-US" sz="2800" smtClean="0">
                <a:latin typeface="Times New Roman" panose="02020603050405020304" charset="0"/>
                <a:ea typeface="宋体" panose="02010600030101010101" pitchFamily="2" charset="-122"/>
              </a:rPr>
              <a:t>图像</a:t>
            </a:r>
            <a:r>
              <a:rPr lang="zh-CN" altLang="en-US" sz="2800" dirty="0">
                <a:latin typeface="Times New Roman" panose="02020603050405020304" charset="0"/>
                <a:ea typeface="宋体" panose="02010600030101010101" pitchFamily="2" charset="-122"/>
              </a:rPr>
              <a:t>空间</a:t>
            </a:r>
            <a:r>
              <a:rPr lang="en-US" altLang="zh-CN" sz="2800" i="1">
                <a:latin typeface="Times New Roman" panose="02020603050405020304" charset="0"/>
                <a:ea typeface="宋体" panose="02010600030101010101" pitchFamily="2" charset="-122"/>
              </a:rPr>
              <a:t>X</a:t>
            </a:r>
            <a:r>
              <a:rPr lang="en-US" altLang="zh-CN" sz="2800">
                <a:latin typeface="Times New Roman" panose="02020603050405020304" charset="0"/>
                <a:ea typeface="宋体" panose="02010600030101010101" pitchFamily="2" charset="-122"/>
              </a:rPr>
              <a:t>-</a:t>
            </a:r>
            <a:r>
              <a:rPr lang="en-US" altLang="zh-CN" sz="2800" i="1">
                <a:latin typeface="Times New Roman" panose="02020603050405020304" charset="0"/>
                <a:ea typeface="宋体" panose="02010600030101010101" pitchFamily="2" charset="-122"/>
              </a:rPr>
              <a:t>Y</a:t>
            </a:r>
            <a:r>
              <a:rPr lang="zh-CN" altLang="en-US" sz="2800" dirty="0">
                <a:latin typeface="Times New Roman" panose="02020603050405020304" charset="0"/>
                <a:ea typeface="宋体" panose="02010600030101010101" pitchFamily="2" charset="-122"/>
              </a:rPr>
              <a:t>中的</a:t>
            </a:r>
            <a:r>
              <a:rPr lang="zh-CN" altLang="en-US" sz="2800" dirty="0">
                <a:solidFill>
                  <a:srgbClr val="000099"/>
                </a:solidFill>
                <a:latin typeface="Times New Roman" panose="02020603050405020304" charset="0"/>
                <a:ea typeface="宋体" panose="02010600030101010101" pitchFamily="2" charset="-122"/>
              </a:rPr>
              <a:t>一条直线</a:t>
            </a:r>
            <a:r>
              <a:rPr lang="en-US" altLang="zh-CN" sz="2800">
                <a:latin typeface="Times New Roman" panose="02020603050405020304" charset="0"/>
                <a:ea typeface="宋体" panose="02010600030101010101" pitchFamily="2" charset="-122"/>
              </a:rPr>
              <a:t>(</a:t>
            </a:r>
            <a:r>
              <a:rPr lang="zh-CN" altLang="en-US" sz="2800" dirty="0">
                <a:latin typeface="Times New Roman" panose="02020603050405020304" charset="0"/>
                <a:ea typeface="宋体" panose="02010600030101010101" pitchFamily="2" charset="-122"/>
              </a:rPr>
              <a:t>两点可以决定一条直线</a:t>
            </a:r>
            <a:r>
              <a:rPr lang="en-US" altLang="zh-CN" sz="2800">
                <a:latin typeface="Times New Roman" panose="02020603050405020304" charset="0"/>
                <a:ea typeface="宋体" panose="02010600030101010101" pitchFamily="2" charset="-122"/>
              </a:rPr>
              <a:t>)</a:t>
            </a:r>
            <a:r>
              <a:rPr lang="zh-CN" altLang="en-US" sz="2800" dirty="0">
                <a:latin typeface="Times New Roman" panose="02020603050405020304" charset="0"/>
                <a:ea typeface="宋体" panose="02010600030101010101" pitchFamily="2" charset="-122"/>
              </a:rPr>
              <a:t>和参数空间</a:t>
            </a:r>
            <a:r>
              <a:rPr lang="en-US" altLang="zh-CN" sz="2800" i="1">
                <a:latin typeface="Times New Roman" panose="02020603050405020304" charset="0"/>
                <a:ea typeface="宋体" panose="02010600030101010101" pitchFamily="2" charset="-122"/>
              </a:rPr>
              <a:t>P-Q</a:t>
            </a:r>
            <a:r>
              <a:rPr lang="zh-CN" altLang="en-US" sz="2800" dirty="0">
                <a:latin typeface="Times New Roman" panose="02020603050405020304" charset="0"/>
                <a:ea typeface="宋体" panose="02010600030101010101" pitchFamily="2" charset="-122"/>
              </a:rPr>
              <a:t>中的</a:t>
            </a:r>
            <a:r>
              <a:rPr lang="zh-CN" altLang="en-US" sz="2800" dirty="0">
                <a:solidFill>
                  <a:srgbClr val="000099"/>
                </a:solidFill>
                <a:latin typeface="Times New Roman" panose="02020603050405020304" charset="0"/>
                <a:ea typeface="宋体" panose="02010600030101010101" pitchFamily="2" charset="-122"/>
              </a:rPr>
              <a:t>一点</a:t>
            </a:r>
            <a:r>
              <a:rPr lang="zh-CN" altLang="en-US" sz="2800" dirty="0">
                <a:latin typeface="Times New Roman" panose="02020603050405020304" charset="0"/>
                <a:ea typeface="宋体" panose="02010600030101010101" pitchFamily="2" charset="-122"/>
              </a:rPr>
              <a:t>相对应；反之，参数空间</a:t>
            </a:r>
            <a:r>
              <a:rPr lang="en-US" altLang="zh-CN" sz="2800" i="1">
                <a:latin typeface="Times New Roman" panose="02020603050405020304" charset="0"/>
                <a:ea typeface="宋体" panose="02010600030101010101" pitchFamily="2" charset="-122"/>
              </a:rPr>
              <a:t>P-Q</a:t>
            </a:r>
            <a:r>
              <a:rPr lang="zh-CN" altLang="en-US" sz="2800" dirty="0">
                <a:latin typeface="Times New Roman" panose="02020603050405020304" charset="0"/>
                <a:ea typeface="宋体" panose="02010600030101010101" pitchFamily="2" charset="-122"/>
              </a:rPr>
              <a:t>中的</a:t>
            </a:r>
            <a:r>
              <a:rPr lang="zh-CN" altLang="en-US" sz="2800" dirty="0">
                <a:solidFill>
                  <a:srgbClr val="000099"/>
                </a:solidFill>
                <a:latin typeface="Times New Roman" panose="02020603050405020304" charset="0"/>
                <a:ea typeface="宋体" panose="02010600030101010101" pitchFamily="2" charset="-122"/>
              </a:rPr>
              <a:t>一点</a:t>
            </a:r>
            <a:r>
              <a:rPr lang="zh-CN" altLang="en-US" sz="2800" dirty="0">
                <a:latin typeface="Times New Roman" panose="02020603050405020304" charset="0"/>
                <a:ea typeface="宋体" panose="02010600030101010101" pitchFamily="2" charset="-122"/>
              </a:rPr>
              <a:t>和图像空间</a:t>
            </a:r>
            <a:r>
              <a:rPr lang="en-US" altLang="zh-CN" sz="2800" i="1">
                <a:latin typeface="Times New Roman" panose="02020603050405020304" charset="0"/>
                <a:ea typeface="宋体" panose="02010600030101010101" pitchFamily="2" charset="-122"/>
              </a:rPr>
              <a:t>X-Y</a:t>
            </a:r>
            <a:r>
              <a:rPr lang="zh-CN" altLang="en-US" sz="2800" dirty="0">
                <a:latin typeface="Times New Roman" panose="02020603050405020304" charset="0"/>
                <a:ea typeface="宋体" panose="02010600030101010101" pitchFamily="2" charset="-122"/>
              </a:rPr>
              <a:t>中的</a:t>
            </a:r>
            <a:r>
              <a:rPr lang="zh-CN" altLang="en-US" sz="2800" dirty="0">
                <a:solidFill>
                  <a:srgbClr val="000099"/>
                </a:solidFill>
                <a:latin typeface="Times New Roman" panose="02020603050405020304" charset="0"/>
                <a:ea typeface="宋体" panose="02010600030101010101" pitchFamily="2" charset="-122"/>
              </a:rPr>
              <a:t>一条直线</a:t>
            </a:r>
            <a:r>
              <a:rPr lang="zh-CN" altLang="en-US" sz="2800" dirty="0">
                <a:latin typeface="Times New Roman" panose="02020603050405020304" charset="0"/>
                <a:ea typeface="宋体" panose="02010600030101010101" pitchFamily="2" charset="-122"/>
              </a:rPr>
              <a:t>相对应。 </a:t>
            </a: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365592"/>
          <p:cNvGrpSpPr/>
          <p:nvPr/>
        </p:nvGrpSpPr>
        <p:grpSpPr>
          <a:xfrm>
            <a:off x="1010408" y="2353994"/>
            <a:ext cx="9367844" cy="3818843"/>
            <a:chOff x="482" y="1112"/>
            <a:chExt cx="4823" cy="1886"/>
          </a:xfrm>
        </p:grpSpPr>
        <p:graphicFrame>
          <p:nvGraphicFramePr>
            <p:cNvPr id="22530" name="内容占位符 365571"/>
            <p:cNvGraphicFramePr>
              <a:graphicFrameLocks noGrp="1"/>
            </p:cNvGraphicFramePr>
            <p:nvPr>
              <p:ph sz="half" idx="4294967295"/>
            </p:nvPr>
          </p:nvGraphicFramePr>
          <p:xfrm>
            <a:off x="1670" y="1508"/>
            <a:ext cx="542" cy="264"/>
          </p:xfrm>
          <a:graphic>
            <a:graphicData uri="http://schemas.openxmlformats.org/presentationml/2006/ole">
              <mc:AlternateContent xmlns:mc="http://schemas.openxmlformats.org/markup-compatibility/2006">
                <mc:Choice xmlns:v="urn:schemas-microsoft-com:vml" Requires="v">
                  <p:oleObj spid="_x0000_s26789" r:id="rId3" imgW="497205" imgH="241935" progId="Equation.3">
                    <p:embed/>
                  </p:oleObj>
                </mc:Choice>
                <mc:Fallback>
                  <p:oleObj r:id="rId3" imgW="497205" imgH="241935" progId="Equation.3">
                    <p:embed/>
                    <p:pic>
                      <p:nvPicPr>
                        <p:cNvPr id="0" name="图片 3083"/>
                        <p:cNvPicPr/>
                        <p:nvPr/>
                      </p:nvPicPr>
                      <p:blipFill>
                        <a:blip r:embed="rId4"/>
                        <a:stretch>
                          <a:fillRect/>
                        </a:stretch>
                      </p:blipFill>
                      <p:spPr>
                        <a:xfrm>
                          <a:off x="1670" y="1508"/>
                          <a:ext cx="542" cy="264"/>
                        </a:xfrm>
                        <a:prstGeom prst="rect">
                          <a:avLst/>
                        </a:prstGeom>
                        <a:noFill/>
                        <a:ln w="38100">
                          <a:miter/>
                        </a:ln>
                      </p:spPr>
                    </p:pic>
                  </p:oleObj>
                </mc:Fallback>
              </mc:AlternateContent>
            </a:graphicData>
          </a:graphic>
        </p:graphicFrame>
        <p:sp>
          <p:nvSpPr>
            <p:cNvPr id="22531" name="文本框 365572"/>
            <p:cNvSpPr txBox="1"/>
            <p:nvPr/>
          </p:nvSpPr>
          <p:spPr>
            <a:xfrm>
              <a:off x="4601" y="2803"/>
              <a:ext cx="222" cy="195"/>
            </a:xfrm>
            <a:prstGeom prst="rect">
              <a:avLst/>
            </a:prstGeom>
            <a:solidFill>
              <a:srgbClr val="FFFFFF"/>
            </a:solidFill>
            <a:ln w="28575" cap="flat" cmpd="sng">
              <a:solidFill>
                <a:srgbClr val="FFFFFF"/>
              </a:solidFill>
              <a:prstDash val="solid"/>
              <a:miter/>
              <a:headEnd type="none" w="med" len="med"/>
              <a:tailEnd type="none" w="med" len="med"/>
            </a:ln>
          </p:spPr>
          <p:txBody>
            <a:bodyPr wrap="square" anchor="t">
              <a:spAutoFit/>
            </a:bodyPr>
            <a:lstStyle/>
            <a:p>
              <a:pPr lvl="0" indent="0" algn="just"/>
              <a:r>
                <a:rPr lang="en-US" altLang="zh-CN" sz="1985" b="1" i="1">
                  <a:solidFill>
                    <a:srgbClr val="C00000"/>
                  </a:solidFill>
                  <a:latin typeface="Times New Roman" panose="02020603050405020304" charset="0"/>
                  <a:ea typeface="宋体" panose="02010600030101010101" pitchFamily="2" charset="-122"/>
                </a:rPr>
                <a:t>P</a:t>
              </a:r>
            </a:p>
          </p:txBody>
        </p:sp>
        <p:sp>
          <p:nvSpPr>
            <p:cNvPr id="22532" name="文本框 365573"/>
            <p:cNvSpPr txBox="1"/>
            <p:nvPr/>
          </p:nvSpPr>
          <p:spPr>
            <a:xfrm>
              <a:off x="2964" y="1146"/>
              <a:ext cx="246" cy="195"/>
            </a:xfrm>
            <a:prstGeom prst="rect">
              <a:avLst/>
            </a:prstGeom>
            <a:solidFill>
              <a:srgbClr val="FFFFFF"/>
            </a:solidFill>
            <a:ln w="28575" cap="flat" cmpd="sng">
              <a:solidFill>
                <a:srgbClr val="FFFFFF"/>
              </a:solidFill>
              <a:prstDash val="solid"/>
              <a:miter/>
              <a:headEnd type="none" w="med" len="med"/>
              <a:tailEnd type="none" w="med" len="med"/>
            </a:ln>
          </p:spPr>
          <p:txBody>
            <a:bodyPr wrap="square" anchor="t">
              <a:spAutoFit/>
            </a:bodyPr>
            <a:lstStyle/>
            <a:p>
              <a:pPr lvl="0" indent="0" algn="just"/>
              <a:r>
                <a:rPr lang="en-US" altLang="zh-CN" sz="1985" b="1" i="1">
                  <a:solidFill>
                    <a:srgbClr val="C00000"/>
                  </a:solidFill>
                  <a:latin typeface="Times New Roman" panose="02020603050405020304" charset="0"/>
                  <a:ea typeface="宋体" panose="02010600030101010101" pitchFamily="2" charset="-122"/>
                </a:rPr>
                <a:t>Q</a:t>
              </a:r>
            </a:p>
          </p:txBody>
        </p:sp>
        <p:sp>
          <p:nvSpPr>
            <p:cNvPr id="22533" name="文本框 365574"/>
            <p:cNvSpPr txBox="1"/>
            <p:nvPr/>
          </p:nvSpPr>
          <p:spPr>
            <a:xfrm>
              <a:off x="2251" y="2803"/>
              <a:ext cx="238" cy="195"/>
            </a:xfrm>
            <a:prstGeom prst="rect">
              <a:avLst/>
            </a:prstGeom>
            <a:solidFill>
              <a:srgbClr val="FFFFFF"/>
            </a:solidFill>
            <a:ln w="28575" cap="flat" cmpd="sng">
              <a:solidFill>
                <a:srgbClr val="FFFFFF"/>
              </a:solidFill>
              <a:prstDash val="solid"/>
              <a:miter/>
              <a:headEnd type="none" w="med" len="med"/>
              <a:tailEnd type="none" w="med" len="med"/>
            </a:ln>
          </p:spPr>
          <p:txBody>
            <a:bodyPr wrap="square" anchor="t">
              <a:spAutoFit/>
            </a:bodyPr>
            <a:lstStyle/>
            <a:p>
              <a:pPr lvl="0" indent="0" algn="just"/>
              <a:r>
                <a:rPr lang="en-US" altLang="zh-CN" sz="1985" b="1" i="1">
                  <a:solidFill>
                    <a:srgbClr val="C00000"/>
                  </a:solidFill>
                  <a:latin typeface="Times New Roman" panose="02020603050405020304" charset="0"/>
                  <a:ea typeface="宋体" panose="02010600030101010101" pitchFamily="2" charset="-122"/>
                </a:rPr>
                <a:t>X</a:t>
              </a:r>
            </a:p>
          </p:txBody>
        </p:sp>
        <p:sp>
          <p:nvSpPr>
            <p:cNvPr id="22534" name="文本框 365575"/>
            <p:cNvSpPr txBox="1"/>
            <p:nvPr/>
          </p:nvSpPr>
          <p:spPr>
            <a:xfrm>
              <a:off x="482" y="1112"/>
              <a:ext cx="317" cy="213"/>
            </a:xfrm>
            <a:prstGeom prst="rect">
              <a:avLst/>
            </a:prstGeom>
            <a:solidFill>
              <a:srgbClr val="FFFFFF"/>
            </a:solidFill>
            <a:ln w="28575" cap="flat" cmpd="sng">
              <a:solidFill>
                <a:srgbClr val="FFFFFF"/>
              </a:solidFill>
              <a:prstDash val="solid"/>
              <a:miter/>
              <a:headEnd type="none" w="med" len="med"/>
              <a:tailEnd type="none" w="med" len="med"/>
            </a:ln>
          </p:spPr>
          <p:txBody>
            <a:bodyPr anchor="t">
              <a:spAutoFit/>
            </a:bodyPr>
            <a:lstStyle/>
            <a:p>
              <a:pPr lvl="0" indent="0" algn="just">
                <a:lnSpc>
                  <a:spcPct val="112000"/>
                </a:lnSpc>
              </a:pPr>
              <a:r>
                <a:rPr lang="en-US" altLang="zh-CN" sz="1985" b="1" i="1">
                  <a:solidFill>
                    <a:srgbClr val="C00000"/>
                  </a:solidFill>
                  <a:latin typeface="Times New Roman" panose="02020603050405020304" charset="0"/>
                  <a:ea typeface="宋体" panose="02010600030101010101" pitchFamily="2" charset="-122"/>
                </a:rPr>
                <a:t>Y</a:t>
              </a:r>
            </a:p>
          </p:txBody>
        </p:sp>
        <p:sp>
          <p:nvSpPr>
            <p:cNvPr id="22535" name="直接连接符 365578"/>
            <p:cNvSpPr/>
            <p:nvPr/>
          </p:nvSpPr>
          <p:spPr>
            <a:xfrm>
              <a:off x="641" y="1255"/>
              <a:ext cx="0" cy="1664"/>
            </a:xfrm>
            <a:prstGeom prst="line">
              <a:avLst/>
            </a:prstGeom>
            <a:ln w="28575" cap="flat" cmpd="sng">
              <a:solidFill>
                <a:srgbClr val="000000"/>
              </a:solidFill>
              <a:prstDash val="solid"/>
              <a:round/>
              <a:headEnd type="triangle" w="med" len="med"/>
              <a:tailEnd type="none" w="med" len="med"/>
            </a:ln>
          </p:spPr>
        </p:sp>
        <p:sp>
          <p:nvSpPr>
            <p:cNvPr id="22536" name="直接连接符 365579"/>
            <p:cNvSpPr/>
            <p:nvPr/>
          </p:nvSpPr>
          <p:spPr>
            <a:xfrm>
              <a:off x="525" y="2734"/>
              <a:ext cx="1862" cy="0"/>
            </a:xfrm>
            <a:prstGeom prst="line">
              <a:avLst/>
            </a:prstGeom>
            <a:ln w="28575" cap="flat" cmpd="sng">
              <a:solidFill>
                <a:srgbClr val="000000"/>
              </a:solidFill>
              <a:prstDash val="solid"/>
              <a:round/>
              <a:headEnd type="none" w="med" len="med"/>
              <a:tailEnd type="triangle" w="med" len="med"/>
            </a:ln>
          </p:spPr>
        </p:sp>
        <p:sp>
          <p:nvSpPr>
            <p:cNvPr id="22537" name="直接连接符 365580"/>
            <p:cNvSpPr/>
            <p:nvPr/>
          </p:nvSpPr>
          <p:spPr>
            <a:xfrm flipV="1">
              <a:off x="702" y="1387"/>
              <a:ext cx="1173" cy="1056"/>
            </a:xfrm>
            <a:prstGeom prst="line">
              <a:avLst/>
            </a:prstGeom>
            <a:ln w="28575" cap="flat" cmpd="sng">
              <a:solidFill>
                <a:srgbClr val="000000"/>
              </a:solidFill>
              <a:prstDash val="solid"/>
              <a:round/>
              <a:headEnd type="none" w="med" len="med"/>
              <a:tailEnd type="none" w="med" len="med"/>
            </a:ln>
          </p:spPr>
        </p:sp>
        <p:sp>
          <p:nvSpPr>
            <p:cNvPr id="22538" name="直接连接符 365582"/>
            <p:cNvSpPr/>
            <p:nvPr/>
          </p:nvSpPr>
          <p:spPr>
            <a:xfrm>
              <a:off x="3002" y="1255"/>
              <a:ext cx="0" cy="1664"/>
            </a:xfrm>
            <a:prstGeom prst="line">
              <a:avLst/>
            </a:prstGeom>
            <a:ln w="28575" cap="flat" cmpd="sng">
              <a:solidFill>
                <a:srgbClr val="000000"/>
              </a:solidFill>
              <a:prstDash val="solid"/>
              <a:round/>
              <a:headEnd type="triangle" w="med" len="med"/>
              <a:tailEnd type="none" w="med" len="med"/>
            </a:ln>
          </p:spPr>
        </p:sp>
        <p:sp>
          <p:nvSpPr>
            <p:cNvPr id="22539" name="直接连接符 365583"/>
            <p:cNvSpPr/>
            <p:nvPr/>
          </p:nvSpPr>
          <p:spPr>
            <a:xfrm>
              <a:off x="2886" y="2734"/>
              <a:ext cx="1864" cy="0"/>
            </a:xfrm>
            <a:prstGeom prst="line">
              <a:avLst/>
            </a:prstGeom>
            <a:ln w="28575" cap="flat" cmpd="sng">
              <a:solidFill>
                <a:srgbClr val="000000"/>
              </a:solidFill>
              <a:prstDash val="solid"/>
              <a:round/>
              <a:headEnd type="none" w="med" len="med"/>
              <a:tailEnd type="triangle" w="med" len="med"/>
            </a:ln>
          </p:spPr>
        </p:sp>
        <p:sp>
          <p:nvSpPr>
            <p:cNvPr id="22540" name="直接连接符 365584"/>
            <p:cNvSpPr/>
            <p:nvPr/>
          </p:nvSpPr>
          <p:spPr>
            <a:xfrm flipV="1">
              <a:off x="3451" y="1687"/>
              <a:ext cx="603" cy="977"/>
            </a:xfrm>
            <a:prstGeom prst="line">
              <a:avLst/>
            </a:prstGeom>
            <a:ln w="28575" cap="flat" cmpd="sng">
              <a:solidFill>
                <a:srgbClr val="000000"/>
              </a:solidFill>
              <a:prstDash val="solid"/>
              <a:round/>
              <a:headEnd type="none" w="med" len="med"/>
              <a:tailEnd type="none" w="med" len="med"/>
            </a:ln>
          </p:spPr>
        </p:sp>
        <p:sp>
          <p:nvSpPr>
            <p:cNvPr id="22541" name="直接连接符 365585"/>
            <p:cNvSpPr/>
            <p:nvPr/>
          </p:nvSpPr>
          <p:spPr>
            <a:xfrm>
              <a:off x="3313" y="1761"/>
              <a:ext cx="999" cy="898"/>
            </a:xfrm>
            <a:prstGeom prst="line">
              <a:avLst/>
            </a:prstGeom>
            <a:ln w="28575" cap="flat" cmpd="sng">
              <a:solidFill>
                <a:srgbClr val="000000"/>
              </a:solidFill>
              <a:prstDash val="solid"/>
              <a:round/>
              <a:headEnd type="none" w="med" len="med"/>
              <a:tailEnd type="none" w="med" len="med"/>
            </a:ln>
          </p:spPr>
        </p:sp>
        <p:graphicFrame>
          <p:nvGraphicFramePr>
            <p:cNvPr id="22542" name="内容占位符 365586"/>
            <p:cNvGraphicFramePr>
              <a:graphicFrameLocks noGrp="1"/>
            </p:cNvGraphicFramePr>
            <p:nvPr>
              <p:ph sz="half" idx="4294967295"/>
            </p:nvPr>
          </p:nvGraphicFramePr>
          <p:xfrm>
            <a:off x="958" y="2211"/>
            <a:ext cx="490" cy="246"/>
          </p:xfrm>
          <a:graphic>
            <a:graphicData uri="http://schemas.openxmlformats.org/presentationml/2006/ole">
              <mc:AlternateContent xmlns:mc="http://schemas.openxmlformats.org/markup-compatibility/2006">
                <mc:Choice xmlns:v="urn:schemas-microsoft-com:vml" Requires="v">
                  <p:oleObj spid="_x0000_s26790" r:id="rId5" imgW="459105" imgH="229235" progId="Equation.3">
                    <p:embed/>
                  </p:oleObj>
                </mc:Choice>
                <mc:Fallback>
                  <p:oleObj r:id="rId5" imgW="459105" imgH="229235" progId="Equation.3">
                    <p:embed/>
                    <p:pic>
                      <p:nvPicPr>
                        <p:cNvPr id="0" name="图片 3084"/>
                        <p:cNvPicPr/>
                        <p:nvPr/>
                      </p:nvPicPr>
                      <p:blipFill>
                        <a:blip r:embed="rId6"/>
                        <a:stretch>
                          <a:fillRect/>
                        </a:stretch>
                      </p:blipFill>
                      <p:spPr>
                        <a:xfrm>
                          <a:off x="958" y="2211"/>
                          <a:ext cx="490" cy="246"/>
                        </a:xfrm>
                        <a:prstGeom prst="rect">
                          <a:avLst/>
                        </a:prstGeom>
                        <a:noFill/>
                        <a:ln w="38100">
                          <a:miter/>
                        </a:ln>
                      </p:spPr>
                    </p:pic>
                  </p:oleObj>
                </mc:Fallback>
              </mc:AlternateContent>
            </a:graphicData>
          </a:graphic>
        </p:graphicFrame>
        <p:graphicFrame>
          <p:nvGraphicFramePr>
            <p:cNvPr id="22543" name="对象 365587"/>
            <p:cNvGraphicFramePr/>
            <p:nvPr/>
          </p:nvGraphicFramePr>
          <p:xfrm>
            <a:off x="3870" y="1420"/>
            <a:ext cx="964" cy="267"/>
          </p:xfrm>
          <a:graphic>
            <a:graphicData uri="http://schemas.openxmlformats.org/presentationml/2006/ole">
              <mc:AlternateContent xmlns:mc="http://schemas.openxmlformats.org/markup-compatibility/2006">
                <mc:Choice xmlns:v="urn:schemas-microsoft-com:vml" Requires="v">
                  <p:oleObj spid="_x0000_s26791" r:id="rId7" imgW="827405" imgH="229235" progId="Equation.3">
                    <p:embed/>
                  </p:oleObj>
                </mc:Choice>
                <mc:Fallback>
                  <p:oleObj r:id="rId7" imgW="827405" imgH="229235" progId="Equation.3">
                    <p:embed/>
                    <p:pic>
                      <p:nvPicPr>
                        <p:cNvPr id="0" name="图片 3085"/>
                        <p:cNvPicPr/>
                        <p:nvPr/>
                      </p:nvPicPr>
                      <p:blipFill>
                        <a:blip r:embed="rId8"/>
                        <a:stretch>
                          <a:fillRect/>
                        </a:stretch>
                      </p:blipFill>
                      <p:spPr>
                        <a:xfrm>
                          <a:off x="3870" y="1420"/>
                          <a:ext cx="964" cy="267"/>
                        </a:xfrm>
                        <a:prstGeom prst="rect">
                          <a:avLst/>
                        </a:prstGeom>
                        <a:noFill/>
                        <a:ln w="38100">
                          <a:noFill/>
                          <a:miter/>
                        </a:ln>
                      </p:spPr>
                    </p:pic>
                  </p:oleObj>
                </mc:Fallback>
              </mc:AlternateContent>
            </a:graphicData>
          </a:graphic>
        </p:graphicFrame>
        <p:graphicFrame>
          <p:nvGraphicFramePr>
            <p:cNvPr id="22544" name="对象 365588"/>
            <p:cNvGraphicFramePr/>
            <p:nvPr>
              <p:extLst>
                <p:ext uri="{D42A27DB-BD31-4B8C-83A1-F6EECF244321}">
                  <p14:modId xmlns:p14="http://schemas.microsoft.com/office/powerpoint/2010/main" val="958185691"/>
                </p:ext>
              </p:extLst>
            </p:nvPr>
          </p:nvGraphicFramePr>
          <p:xfrm>
            <a:off x="4217" y="2285"/>
            <a:ext cx="1088" cy="287"/>
          </p:xfrm>
          <a:graphic>
            <a:graphicData uri="http://schemas.openxmlformats.org/presentationml/2006/ole">
              <mc:AlternateContent xmlns:mc="http://schemas.openxmlformats.org/markup-compatibility/2006">
                <mc:Choice xmlns:v="urn:schemas-microsoft-com:vml" Requires="v">
                  <p:oleObj spid="_x0000_s26792" r:id="rId9" imgW="907415" imgH="242570" progId="Equation.3">
                    <p:embed/>
                  </p:oleObj>
                </mc:Choice>
                <mc:Fallback>
                  <p:oleObj r:id="rId9" imgW="907415" imgH="242570" progId="Equation.3">
                    <p:embed/>
                    <p:pic>
                      <p:nvPicPr>
                        <p:cNvPr id="0" name="图片 3086"/>
                        <p:cNvPicPr/>
                        <p:nvPr/>
                      </p:nvPicPr>
                      <p:blipFill>
                        <a:blip r:embed="rId10"/>
                        <a:stretch>
                          <a:fillRect/>
                        </a:stretch>
                      </p:blipFill>
                      <p:spPr>
                        <a:xfrm>
                          <a:off x="4217" y="2285"/>
                          <a:ext cx="1088" cy="287"/>
                        </a:xfrm>
                        <a:prstGeom prst="rect">
                          <a:avLst/>
                        </a:prstGeom>
                        <a:noFill/>
                        <a:ln w="38100">
                          <a:noFill/>
                          <a:miter/>
                        </a:ln>
                      </p:spPr>
                    </p:pic>
                  </p:oleObj>
                </mc:Fallback>
              </mc:AlternateContent>
            </a:graphicData>
          </a:graphic>
        </p:graphicFrame>
      </p:grpSp>
      <p:sp>
        <p:nvSpPr>
          <p:cNvPr id="22545" name="矩形 365589"/>
          <p:cNvSpPr/>
          <p:nvPr/>
        </p:nvSpPr>
        <p:spPr>
          <a:xfrm>
            <a:off x="2768071" y="6308320"/>
            <a:ext cx="4764405" cy="427990"/>
          </a:xfrm>
          <a:prstGeom prst="rect">
            <a:avLst/>
          </a:prstGeom>
          <a:noFill/>
          <a:ln w="9525">
            <a:noFill/>
          </a:ln>
        </p:spPr>
        <p:txBody>
          <a:bodyPr wrap="none" anchor="ctr">
            <a:spAutoFit/>
          </a:bodyPr>
          <a:lstStyle/>
          <a:p>
            <a:pPr lvl="0" indent="0"/>
            <a:r>
              <a:rPr lang="zh-CN" altLang="en-US" sz="2205" b="1" dirty="0">
                <a:solidFill>
                  <a:srgbClr val="FF0000"/>
                </a:solidFill>
                <a:latin typeface="Times New Roman" panose="02020603050405020304" charset="0"/>
                <a:ea typeface="黑体" panose="02010609060101010101" charset="-122"/>
              </a:rPr>
              <a:t>图像空间直线与参数空间点的对偶性</a:t>
            </a:r>
            <a:r>
              <a:rPr lang="zh-CN" altLang="en-US" sz="2205" dirty="0">
                <a:solidFill>
                  <a:srgbClr val="FF0000"/>
                </a:solidFill>
                <a:latin typeface="Times New Roman" panose="02020603050405020304" charset="0"/>
                <a:ea typeface="宋体" panose="02010600030101010101" pitchFamily="2" charset="-122"/>
              </a:rPr>
              <a:t> </a:t>
            </a:r>
          </a:p>
        </p:txBody>
      </p:sp>
      <p:grpSp>
        <p:nvGrpSpPr>
          <p:cNvPr id="22548" name="组合 4"/>
          <p:cNvGrpSpPr/>
          <p:nvPr/>
        </p:nvGrpSpPr>
        <p:grpSpPr>
          <a:xfrm>
            <a:off x="1785951" y="3273090"/>
            <a:ext cx="5637124" cy="1456549"/>
            <a:chOff x="685" y="8283"/>
            <a:chExt cx="8050" cy="2078"/>
          </a:xfrm>
        </p:grpSpPr>
        <p:sp>
          <p:nvSpPr>
            <p:cNvPr id="2" name="椭圆 1"/>
            <p:cNvSpPr/>
            <p:nvPr/>
          </p:nvSpPr>
          <p:spPr>
            <a:xfrm>
              <a:off x="685" y="10191"/>
              <a:ext cx="171" cy="170"/>
            </a:xfrm>
            <a:prstGeom prst="ellipse">
              <a:avLst/>
            </a:prstGeom>
            <a:gradFill>
              <a:gsLst>
                <a:gs pos="99000">
                  <a:srgbClr val="E30000"/>
                </a:gs>
                <a:gs pos="100000">
                  <a:srgbClr val="760303"/>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985" strike="noStrike" noProof="1"/>
            </a:p>
          </p:txBody>
        </p:sp>
        <p:sp>
          <p:nvSpPr>
            <p:cNvPr id="3" name="椭圆 2"/>
            <p:cNvSpPr/>
            <p:nvPr/>
          </p:nvSpPr>
          <p:spPr>
            <a:xfrm>
              <a:off x="2736" y="8283"/>
              <a:ext cx="171" cy="170"/>
            </a:xfrm>
            <a:prstGeom prst="ellipse">
              <a:avLst/>
            </a:prstGeom>
            <a:gradFill>
              <a:gsLst>
                <a:gs pos="99000">
                  <a:srgbClr val="E30000"/>
                </a:gs>
                <a:gs pos="100000">
                  <a:srgbClr val="760303"/>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985" strike="noStrike" noProof="1"/>
            </a:p>
          </p:txBody>
        </p:sp>
        <p:sp>
          <p:nvSpPr>
            <p:cNvPr id="6" name="椭圆 5"/>
            <p:cNvSpPr/>
            <p:nvPr/>
          </p:nvSpPr>
          <p:spPr>
            <a:xfrm>
              <a:off x="8564" y="9960"/>
              <a:ext cx="171" cy="170"/>
            </a:xfrm>
            <a:prstGeom prst="ellipse">
              <a:avLst/>
            </a:prstGeom>
            <a:gradFill>
              <a:gsLst>
                <a:gs pos="99000">
                  <a:srgbClr val="E30000"/>
                </a:gs>
                <a:gs pos="100000">
                  <a:srgbClr val="760303"/>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985" strike="noStrike" noProof="1"/>
            </a:p>
          </p:txBody>
        </p:sp>
      </p:grpSp>
      <p:grpSp>
        <p:nvGrpSpPr>
          <p:cNvPr id="7" name="组合 6"/>
          <p:cNvGrpSpPr>
            <a:grpSpLocks noChangeAspect="1"/>
          </p:cNvGrpSpPr>
          <p:nvPr/>
        </p:nvGrpSpPr>
        <p:grpSpPr>
          <a:xfrm>
            <a:off x="-2540" y="-5715"/>
            <a:ext cx="4716780" cy="7573010"/>
            <a:chOff x="-4" y="-9"/>
            <a:chExt cx="7428" cy="11926"/>
          </a:xfrm>
        </p:grpSpPr>
        <p:sp>
          <p:nvSpPr>
            <p:cNvPr id="8" name="object 2"/>
            <p:cNvSpPr/>
            <p:nvPr/>
          </p:nvSpPr>
          <p:spPr>
            <a:xfrm>
              <a:off x="-4" y="-9"/>
              <a:ext cx="1320" cy="11927"/>
            </a:xfrm>
            <a:prstGeom prst="rect">
              <a:avLst/>
            </a:prstGeom>
            <a:blipFill>
              <a:blip r:embed="rId11"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1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4" name="文本框 3"/>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文本框 366594"/>
          <p:cNvSpPr txBox="1"/>
          <p:nvPr/>
        </p:nvSpPr>
        <p:spPr>
          <a:xfrm>
            <a:off x="893115" y="2457009"/>
            <a:ext cx="9369531" cy="3517886"/>
          </a:xfrm>
          <a:prstGeom prst="rect">
            <a:avLst/>
          </a:prstGeom>
          <a:noFill/>
          <a:ln w="9525">
            <a:noFill/>
          </a:ln>
        </p:spPr>
        <p:txBody>
          <a:bodyPr>
            <a:spAutoFit/>
          </a:bodyPr>
          <a:lstStyle/>
          <a:p>
            <a:pPr lvl="0" fontAlgn="base">
              <a:lnSpc>
                <a:spcPct val="115000"/>
              </a:lnSpc>
            </a:pPr>
            <a:r>
              <a:rPr lang="zh-CN" altLang="en-US" sz="2800" b="1" strike="noStrike" noProof="1" smtClean="0">
                <a:latin typeface="Times New Roman" panose="02020603050405020304" charset="0"/>
                <a:ea typeface="宋体" panose="02010600030101010101" pitchFamily="2" charset="-122"/>
                <a:cs typeface="+mn-ea"/>
              </a:rPr>
              <a:t>上述</a:t>
            </a:r>
            <a:r>
              <a:rPr lang="zh-CN" altLang="en-US" sz="2800" b="1" strike="noStrike" noProof="1">
                <a:latin typeface="Times New Roman" panose="02020603050405020304" charset="0"/>
                <a:ea typeface="宋体" panose="02010600030101010101" pitchFamily="2" charset="-122"/>
                <a:cs typeface="+mn-ea"/>
              </a:rPr>
              <a:t>结论推广到更一般的情况：</a:t>
            </a:r>
            <a:r>
              <a:rPr lang="zh-CN" altLang="en-US" sz="2800" strike="noStrike" noProof="1">
                <a:latin typeface="Times New Roman" panose="02020603050405020304" charset="0"/>
                <a:ea typeface="宋体" panose="02010600030101010101" pitchFamily="2" charset="-122"/>
                <a:cs typeface="+mn-ea"/>
              </a:rPr>
              <a:t>如果图像空间</a:t>
            </a:r>
            <a:r>
              <a:rPr lang="en-US" altLang="zh-CN" sz="2800" i="1" strike="noStrike" noProof="1">
                <a:solidFill>
                  <a:srgbClr val="FF0000"/>
                </a:solidFill>
                <a:latin typeface="Times New Roman" panose="02020603050405020304" charset="0"/>
                <a:ea typeface="宋体" panose="02010600030101010101" pitchFamily="2" charset="-122"/>
                <a:cs typeface="+mn-ea"/>
              </a:rPr>
              <a:t>X-Y </a:t>
            </a:r>
            <a:r>
              <a:rPr lang="zh-CN" altLang="en-US" sz="2800" strike="noStrike" noProof="1">
                <a:latin typeface="Times New Roman" panose="02020603050405020304" charset="0"/>
                <a:ea typeface="宋体" panose="02010600030101010101" pitchFamily="2" charset="-122"/>
                <a:cs typeface="+mn-ea"/>
              </a:rPr>
              <a:t>中的直线上有</a:t>
            </a:r>
            <a:r>
              <a:rPr lang="en-US" altLang="zh-CN" sz="2800" i="1" strike="noStrike" noProof="1">
                <a:solidFill>
                  <a:srgbClr val="FF0000"/>
                </a:solidFill>
                <a:latin typeface="Times New Roman" panose="02020603050405020304" charset="0"/>
                <a:ea typeface="宋体" panose="02010600030101010101" pitchFamily="2" charset="-122"/>
                <a:cs typeface="+mn-ea"/>
              </a:rPr>
              <a:t>n </a:t>
            </a:r>
            <a:r>
              <a:rPr lang="zh-CN" altLang="en-US" sz="2800" strike="noStrike" noProof="1">
                <a:latin typeface="Times New Roman" panose="02020603050405020304" charset="0"/>
                <a:ea typeface="宋体" panose="02010600030101010101" pitchFamily="2" charset="-122"/>
                <a:cs typeface="+mn-ea"/>
              </a:rPr>
              <a:t>个点，那么这些点对应参数空间</a:t>
            </a:r>
            <a:r>
              <a:rPr lang="en-US" altLang="zh-CN" sz="2800" i="1" strike="noStrike" noProof="1">
                <a:solidFill>
                  <a:srgbClr val="FF0000"/>
                </a:solidFill>
                <a:latin typeface="Times New Roman" panose="02020603050405020304" charset="0"/>
                <a:ea typeface="宋体" panose="02010600030101010101" pitchFamily="2" charset="-122"/>
                <a:cs typeface="+mn-ea"/>
              </a:rPr>
              <a:t>P-Q</a:t>
            </a:r>
            <a:r>
              <a:rPr lang="en-US" altLang="zh-CN" sz="2800" strike="noStrike" noProof="1">
                <a:latin typeface="Times New Roman" panose="02020603050405020304" charset="0"/>
                <a:ea typeface="宋体" panose="02010600030101010101" pitchFamily="2" charset="-122"/>
                <a:cs typeface="+mn-ea"/>
              </a:rPr>
              <a:t> </a:t>
            </a:r>
            <a:r>
              <a:rPr lang="zh-CN" altLang="en-US" sz="2800" strike="noStrike" noProof="1">
                <a:latin typeface="Times New Roman" panose="02020603050405020304" charset="0"/>
                <a:ea typeface="宋体" panose="02010600030101010101" pitchFamily="2" charset="-122"/>
                <a:cs typeface="+mn-ea"/>
              </a:rPr>
              <a:t>上的一个由</a:t>
            </a:r>
            <a:r>
              <a:rPr lang="en-US" altLang="zh-CN" sz="2800" i="1" strike="noStrike" noProof="1">
                <a:solidFill>
                  <a:srgbClr val="FF0000"/>
                </a:solidFill>
                <a:latin typeface="Times New Roman" panose="02020603050405020304" charset="0"/>
                <a:ea typeface="宋体" panose="02010600030101010101" pitchFamily="2" charset="-122"/>
                <a:cs typeface="+mn-ea"/>
              </a:rPr>
              <a:t>n </a:t>
            </a:r>
            <a:r>
              <a:rPr lang="zh-CN" altLang="en-US" sz="2800" strike="noStrike" noProof="1">
                <a:latin typeface="Times New Roman" panose="02020603050405020304" charset="0"/>
                <a:ea typeface="宋体" panose="02010600030101010101" pitchFamily="2" charset="-122"/>
                <a:cs typeface="+mn-ea"/>
              </a:rPr>
              <a:t>条直线组成的直线簇，且所有这些直线相交于同一点。 </a:t>
            </a:r>
            <a:endParaRPr lang="zh-CN" altLang="en-US" sz="2800" b="1" strike="noStrike" noProof="1">
              <a:solidFill>
                <a:srgbClr val="000099"/>
              </a:solidFill>
              <a:latin typeface="Times New Roman" panose="02020603050405020304" charset="0"/>
              <a:ea typeface="宋体" panose="02010600030101010101" pitchFamily="2" charset="-122"/>
              <a:cs typeface="+mn-ea"/>
            </a:endParaRPr>
          </a:p>
          <a:p>
            <a:pPr marL="914400" lvl="1" indent="-457200" fontAlgn="base">
              <a:lnSpc>
                <a:spcPct val="150000"/>
              </a:lnSpc>
              <a:buFont typeface="Arial" panose="020B0604020202020204" pitchFamily="34" charset="0"/>
              <a:buChar char="•"/>
            </a:pPr>
            <a:r>
              <a:rPr lang="zh-CN" altLang="en-US" sz="2800" b="1" strike="noStrike" noProof="1">
                <a:solidFill>
                  <a:schemeClr val="tx1"/>
                </a:solidFill>
                <a:latin typeface="Times New Roman" panose="02020603050405020304" charset="0"/>
                <a:ea typeface="宋体" panose="02010600030101010101" pitchFamily="2" charset="-122"/>
                <a:cs typeface="+mn-ea"/>
              </a:rPr>
              <a:t>图像空间中共线的点对应参数空间中的相交线；</a:t>
            </a:r>
          </a:p>
          <a:p>
            <a:pPr marL="914400" lvl="1" indent="-457200" fontAlgn="base">
              <a:lnSpc>
                <a:spcPct val="150000"/>
              </a:lnSpc>
              <a:buFont typeface="Arial" panose="020B0604020202020204" pitchFamily="34" charset="0"/>
              <a:buChar char="•"/>
            </a:pPr>
            <a:r>
              <a:rPr lang="zh-CN" altLang="en-US" sz="2800" b="1" strike="noStrike" noProof="1">
                <a:solidFill>
                  <a:schemeClr val="tx1"/>
                </a:solidFill>
                <a:latin typeface="Times New Roman" panose="02020603050405020304" charset="0"/>
                <a:ea typeface="宋体" panose="02010600030101010101" pitchFamily="2" charset="-122"/>
                <a:cs typeface="+mn-ea"/>
              </a:rPr>
              <a:t>参数空间中相交于同一点的所有直线，在图像空间都有共线的点与之对应。即点</a:t>
            </a:r>
            <a:r>
              <a:rPr lang="en-US" altLang="zh-CN" sz="2800" b="1" strike="noStrike" noProof="1">
                <a:solidFill>
                  <a:schemeClr val="tx1"/>
                </a:solidFill>
                <a:latin typeface="Times New Roman" panose="02020603050405020304" charset="0"/>
                <a:ea typeface="宋体" panose="02010600030101010101" pitchFamily="2" charset="-122"/>
                <a:cs typeface="+mn-ea"/>
              </a:rPr>
              <a:t>-</a:t>
            </a:r>
            <a:r>
              <a:rPr lang="zh-CN" altLang="en-US" sz="2800" b="1" strike="noStrike" noProof="1">
                <a:solidFill>
                  <a:schemeClr val="tx1"/>
                </a:solidFill>
                <a:latin typeface="Times New Roman" panose="02020603050405020304" charset="0"/>
                <a:ea typeface="宋体" panose="02010600030101010101" pitchFamily="2" charset="-122"/>
                <a:cs typeface="+mn-ea"/>
              </a:rPr>
              <a:t>线对偶</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4" name="文本框 3"/>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365592"/>
          <p:cNvGrpSpPr/>
          <p:nvPr/>
        </p:nvGrpSpPr>
        <p:grpSpPr>
          <a:xfrm>
            <a:off x="1315208" y="2277794"/>
            <a:ext cx="8431177" cy="3818843"/>
            <a:chOff x="482" y="1112"/>
            <a:chExt cx="4341" cy="1886"/>
          </a:xfrm>
        </p:grpSpPr>
        <p:sp>
          <p:nvSpPr>
            <p:cNvPr id="24578" name="文本框 365572"/>
            <p:cNvSpPr txBox="1"/>
            <p:nvPr/>
          </p:nvSpPr>
          <p:spPr>
            <a:xfrm>
              <a:off x="4601" y="2803"/>
              <a:ext cx="222" cy="195"/>
            </a:xfrm>
            <a:prstGeom prst="rect">
              <a:avLst/>
            </a:prstGeom>
            <a:solidFill>
              <a:srgbClr val="FFFFFF"/>
            </a:solidFill>
            <a:ln w="28575" cap="flat" cmpd="sng">
              <a:solidFill>
                <a:srgbClr val="FFFFFF"/>
              </a:solidFill>
              <a:prstDash val="solid"/>
              <a:miter/>
              <a:headEnd type="none" w="med" len="med"/>
              <a:tailEnd type="none" w="med" len="med"/>
            </a:ln>
          </p:spPr>
          <p:txBody>
            <a:bodyPr wrap="square" anchor="t">
              <a:spAutoFit/>
            </a:bodyPr>
            <a:lstStyle/>
            <a:p>
              <a:pPr lvl="0" indent="0" algn="just"/>
              <a:r>
                <a:rPr lang="en-US" altLang="zh-CN" sz="1985" b="1" i="1">
                  <a:solidFill>
                    <a:srgbClr val="C00000"/>
                  </a:solidFill>
                  <a:latin typeface="Times New Roman" panose="02020603050405020304" charset="0"/>
                  <a:ea typeface="宋体" panose="02010600030101010101" pitchFamily="2" charset="-122"/>
                </a:rPr>
                <a:t>P</a:t>
              </a:r>
            </a:p>
          </p:txBody>
        </p:sp>
        <p:sp>
          <p:nvSpPr>
            <p:cNvPr id="24579" name="文本框 365573"/>
            <p:cNvSpPr txBox="1"/>
            <p:nvPr/>
          </p:nvSpPr>
          <p:spPr>
            <a:xfrm>
              <a:off x="2964" y="1146"/>
              <a:ext cx="246" cy="195"/>
            </a:xfrm>
            <a:prstGeom prst="rect">
              <a:avLst/>
            </a:prstGeom>
            <a:solidFill>
              <a:srgbClr val="FFFFFF"/>
            </a:solidFill>
            <a:ln w="28575" cap="flat" cmpd="sng">
              <a:solidFill>
                <a:srgbClr val="FFFFFF"/>
              </a:solidFill>
              <a:prstDash val="solid"/>
              <a:miter/>
              <a:headEnd type="none" w="med" len="med"/>
              <a:tailEnd type="none" w="med" len="med"/>
            </a:ln>
          </p:spPr>
          <p:txBody>
            <a:bodyPr wrap="square" anchor="t">
              <a:spAutoFit/>
            </a:bodyPr>
            <a:lstStyle/>
            <a:p>
              <a:pPr lvl="0" indent="0" algn="just"/>
              <a:r>
                <a:rPr lang="en-US" altLang="zh-CN" sz="1985" b="1" i="1">
                  <a:solidFill>
                    <a:srgbClr val="C00000"/>
                  </a:solidFill>
                  <a:latin typeface="Times New Roman" panose="02020603050405020304" charset="0"/>
                  <a:ea typeface="宋体" panose="02010600030101010101" pitchFamily="2" charset="-122"/>
                </a:rPr>
                <a:t>Q</a:t>
              </a:r>
            </a:p>
          </p:txBody>
        </p:sp>
        <p:sp>
          <p:nvSpPr>
            <p:cNvPr id="24580" name="文本框 365574"/>
            <p:cNvSpPr txBox="1"/>
            <p:nvPr/>
          </p:nvSpPr>
          <p:spPr>
            <a:xfrm>
              <a:off x="2251" y="2803"/>
              <a:ext cx="238" cy="195"/>
            </a:xfrm>
            <a:prstGeom prst="rect">
              <a:avLst/>
            </a:prstGeom>
            <a:solidFill>
              <a:srgbClr val="FFFFFF"/>
            </a:solidFill>
            <a:ln w="28575" cap="flat" cmpd="sng">
              <a:solidFill>
                <a:srgbClr val="FFFFFF"/>
              </a:solidFill>
              <a:prstDash val="solid"/>
              <a:miter/>
              <a:headEnd type="none" w="med" len="med"/>
              <a:tailEnd type="none" w="med" len="med"/>
            </a:ln>
          </p:spPr>
          <p:txBody>
            <a:bodyPr wrap="square" anchor="t">
              <a:spAutoFit/>
            </a:bodyPr>
            <a:lstStyle/>
            <a:p>
              <a:pPr lvl="0" indent="0" algn="just"/>
              <a:r>
                <a:rPr lang="en-US" altLang="zh-CN" sz="1985" b="1" i="1">
                  <a:solidFill>
                    <a:srgbClr val="C00000"/>
                  </a:solidFill>
                  <a:latin typeface="Times New Roman" panose="02020603050405020304" charset="0"/>
                  <a:ea typeface="宋体" panose="02010600030101010101" pitchFamily="2" charset="-122"/>
                </a:rPr>
                <a:t>X</a:t>
              </a:r>
            </a:p>
          </p:txBody>
        </p:sp>
        <p:sp>
          <p:nvSpPr>
            <p:cNvPr id="24581" name="文本框 365575"/>
            <p:cNvSpPr txBox="1"/>
            <p:nvPr/>
          </p:nvSpPr>
          <p:spPr>
            <a:xfrm>
              <a:off x="482" y="1112"/>
              <a:ext cx="317" cy="213"/>
            </a:xfrm>
            <a:prstGeom prst="rect">
              <a:avLst/>
            </a:prstGeom>
            <a:solidFill>
              <a:srgbClr val="FFFFFF"/>
            </a:solidFill>
            <a:ln w="28575" cap="flat" cmpd="sng">
              <a:solidFill>
                <a:srgbClr val="FFFFFF"/>
              </a:solidFill>
              <a:prstDash val="solid"/>
              <a:miter/>
              <a:headEnd type="none" w="med" len="med"/>
              <a:tailEnd type="none" w="med" len="med"/>
            </a:ln>
          </p:spPr>
          <p:txBody>
            <a:bodyPr anchor="t">
              <a:spAutoFit/>
            </a:bodyPr>
            <a:lstStyle/>
            <a:p>
              <a:pPr lvl="0" indent="0" algn="just">
                <a:lnSpc>
                  <a:spcPct val="112000"/>
                </a:lnSpc>
              </a:pPr>
              <a:r>
                <a:rPr lang="en-US" altLang="zh-CN" sz="1985" b="1" i="1">
                  <a:solidFill>
                    <a:srgbClr val="C00000"/>
                  </a:solidFill>
                  <a:latin typeface="Times New Roman" panose="02020603050405020304" charset="0"/>
                  <a:ea typeface="宋体" panose="02010600030101010101" pitchFamily="2" charset="-122"/>
                </a:rPr>
                <a:t>Y</a:t>
              </a:r>
            </a:p>
          </p:txBody>
        </p:sp>
        <p:sp>
          <p:nvSpPr>
            <p:cNvPr id="24582" name="直接连接符 365578"/>
            <p:cNvSpPr/>
            <p:nvPr/>
          </p:nvSpPr>
          <p:spPr>
            <a:xfrm>
              <a:off x="641" y="1255"/>
              <a:ext cx="0" cy="1664"/>
            </a:xfrm>
            <a:prstGeom prst="line">
              <a:avLst/>
            </a:prstGeom>
            <a:ln w="28575" cap="flat" cmpd="sng">
              <a:solidFill>
                <a:srgbClr val="000000"/>
              </a:solidFill>
              <a:prstDash val="solid"/>
              <a:round/>
              <a:headEnd type="triangle" w="med" len="med"/>
              <a:tailEnd type="none" w="med" len="med"/>
            </a:ln>
          </p:spPr>
        </p:sp>
        <p:sp>
          <p:nvSpPr>
            <p:cNvPr id="24583" name="直接连接符 365579"/>
            <p:cNvSpPr/>
            <p:nvPr/>
          </p:nvSpPr>
          <p:spPr>
            <a:xfrm>
              <a:off x="525" y="2734"/>
              <a:ext cx="1862" cy="0"/>
            </a:xfrm>
            <a:prstGeom prst="line">
              <a:avLst/>
            </a:prstGeom>
            <a:ln w="28575" cap="flat" cmpd="sng">
              <a:solidFill>
                <a:srgbClr val="000000"/>
              </a:solidFill>
              <a:prstDash val="solid"/>
              <a:round/>
              <a:headEnd type="none" w="med" len="med"/>
              <a:tailEnd type="triangle" w="med" len="med"/>
            </a:ln>
          </p:spPr>
        </p:sp>
        <p:sp>
          <p:nvSpPr>
            <p:cNvPr id="24584" name="直接连接符 365580"/>
            <p:cNvSpPr/>
            <p:nvPr/>
          </p:nvSpPr>
          <p:spPr>
            <a:xfrm flipV="1">
              <a:off x="702" y="1387"/>
              <a:ext cx="1173" cy="1056"/>
            </a:xfrm>
            <a:prstGeom prst="line">
              <a:avLst/>
            </a:prstGeom>
            <a:ln w="28575" cap="flat" cmpd="sng">
              <a:solidFill>
                <a:srgbClr val="000000"/>
              </a:solidFill>
              <a:prstDash val="solid"/>
              <a:round/>
              <a:headEnd type="none" w="med" len="med"/>
              <a:tailEnd type="none" w="med" len="med"/>
            </a:ln>
          </p:spPr>
        </p:sp>
        <p:sp>
          <p:nvSpPr>
            <p:cNvPr id="24585" name="直接连接符 365582"/>
            <p:cNvSpPr/>
            <p:nvPr/>
          </p:nvSpPr>
          <p:spPr>
            <a:xfrm>
              <a:off x="3002" y="1255"/>
              <a:ext cx="0" cy="1664"/>
            </a:xfrm>
            <a:prstGeom prst="line">
              <a:avLst/>
            </a:prstGeom>
            <a:ln w="28575" cap="flat" cmpd="sng">
              <a:solidFill>
                <a:srgbClr val="000000"/>
              </a:solidFill>
              <a:prstDash val="solid"/>
              <a:round/>
              <a:headEnd type="triangle" w="med" len="med"/>
              <a:tailEnd type="none" w="med" len="med"/>
            </a:ln>
          </p:spPr>
        </p:sp>
        <p:sp>
          <p:nvSpPr>
            <p:cNvPr id="24586" name="直接连接符 365583"/>
            <p:cNvSpPr/>
            <p:nvPr/>
          </p:nvSpPr>
          <p:spPr>
            <a:xfrm>
              <a:off x="2886" y="2734"/>
              <a:ext cx="1864" cy="0"/>
            </a:xfrm>
            <a:prstGeom prst="line">
              <a:avLst/>
            </a:prstGeom>
            <a:ln w="28575" cap="flat" cmpd="sng">
              <a:solidFill>
                <a:srgbClr val="000000"/>
              </a:solidFill>
              <a:prstDash val="solid"/>
              <a:round/>
              <a:headEnd type="none" w="med" len="med"/>
              <a:tailEnd type="triangle" w="med" len="med"/>
            </a:ln>
          </p:spPr>
        </p:sp>
        <p:sp>
          <p:nvSpPr>
            <p:cNvPr id="24587" name="直接连接符 365584"/>
            <p:cNvSpPr/>
            <p:nvPr/>
          </p:nvSpPr>
          <p:spPr>
            <a:xfrm flipV="1">
              <a:off x="3451" y="1687"/>
              <a:ext cx="603" cy="977"/>
            </a:xfrm>
            <a:prstGeom prst="line">
              <a:avLst/>
            </a:prstGeom>
            <a:ln w="28575" cap="flat" cmpd="sng">
              <a:solidFill>
                <a:srgbClr val="000000"/>
              </a:solidFill>
              <a:prstDash val="solid"/>
              <a:round/>
              <a:headEnd type="none" w="med" len="med"/>
              <a:tailEnd type="none" w="med" len="med"/>
            </a:ln>
          </p:spPr>
        </p:sp>
        <p:sp>
          <p:nvSpPr>
            <p:cNvPr id="24588" name="直接连接符 365585"/>
            <p:cNvSpPr/>
            <p:nvPr/>
          </p:nvSpPr>
          <p:spPr>
            <a:xfrm>
              <a:off x="3313" y="1761"/>
              <a:ext cx="999" cy="898"/>
            </a:xfrm>
            <a:prstGeom prst="line">
              <a:avLst/>
            </a:prstGeom>
            <a:ln w="28575" cap="flat" cmpd="sng">
              <a:solidFill>
                <a:srgbClr val="000000"/>
              </a:solidFill>
              <a:prstDash val="solid"/>
              <a:round/>
              <a:headEnd type="none" w="med" len="med"/>
              <a:tailEnd type="none" w="med" len="med"/>
            </a:ln>
          </p:spPr>
        </p:sp>
        <p:sp>
          <p:nvSpPr>
            <p:cNvPr id="24589" name="直接连接符 365584"/>
            <p:cNvSpPr/>
            <p:nvPr/>
          </p:nvSpPr>
          <p:spPr>
            <a:xfrm flipH="1" flipV="1">
              <a:off x="3671" y="1682"/>
              <a:ext cx="163" cy="977"/>
            </a:xfrm>
            <a:prstGeom prst="line">
              <a:avLst/>
            </a:prstGeom>
            <a:ln w="28575" cap="flat" cmpd="sng">
              <a:solidFill>
                <a:srgbClr val="000000"/>
              </a:solidFill>
              <a:prstDash val="solid"/>
              <a:round/>
              <a:headEnd type="none" w="med" len="med"/>
              <a:tailEnd type="none" w="med" len="med"/>
            </a:ln>
          </p:spPr>
        </p:sp>
      </p:grpSp>
      <p:sp>
        <p:nvSpPr>
          <p:cNvPr id="24590" name="矩形 365589"/>
          <p:cNvSpPr/>
          <p:nvPr/>
        </p:nvSpPr>
        <p:spPr>
          <a:xfrm>
            <a:off x="3330760" y="6318896"/>
            <a:ext cx="4841240" cy="396240"/>
          </a:xfrm>
          <a:prstGeom prst="rect">
            <a:avLst/>
          </a:prstGeom>
          <a:noFill/>
          <a:ln w="9525">
            <a:noFill/>
          </a:ln>
        </p:spPr>
        <p:txBody>
          <a:bodyPr wrap="none" anchor="ctr">
            <a:spAutoFit/>
          </a:bodyPr>
          <a:lstStyle/>
          <a:p>
            <a:pPr lvl="0" indent="0" algn="ctr"/>
            <a:r>
              <a:rPr lang="zh-CN" altLang="en-US" sz="2000" b="1" dirty="0">
                <a:solidFill>
                  <a:schemeClr val="tx1"/>
                </a:solidFill>
                <a:latin typeface="Times New Roman" panose="02020603050405020304" charset="0"/>
                <a:ea typeface="黑体" panose="02010609060101010101" charset="-122"/>
              </a:rPr>
              <a:t>图像空间一条直线与参数空间直线蔟交点 </a:t>
            </a:r>
          </a:p>
        </p:txBody>
      </p:sp>
      <p:grpSp>
        <p:nvGrpSpPr>
          <p:cNvPr id="24593" name="组合 4"/>
          <p:cNvGrpSpPr/>
          <p:nvPr/>
        </p:nvGrpSpPr>
        <p:grpSpPr>
          <a:xfrm>
            <a:off x="2090751" y="3196890"/>
            <a:ext cx="5637124" cy="1456549"/>
            <a:chOff x="685" y="8283"/>
            <a:chExt cx="8050" cy="2078"/>
          </a:xfrm>
        </p:grpSpPr>
        <p:sp>
          <p:nvSpPr>
            <p:cNvPr id="2" name="椭圆 1"/>
            <p:cNvSpPr/>
            <p:nvPr/>
          </p:nvSpPr>
          <p:spPr>
            <a:xfrm>
              <a:off x="685" y="10191"/>
              <a:ext cx="171" cy="170"/>
            </a:xfrm>
            <a:prstGeom prst="ellipse">
              <a:avLst/>
            </a:prstGeom>
            <a:gradFill>
              <a:gsLst>
                <a:gs pos="99000">
                  <a:srgbClr val="E30000"/>
                </a:gs>
                <a:gs pos="100000">
                  <a:srgbClr val="760303"/>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985" strike="noStrike" noProof="1"/>
            </a:p>
          </p:txBody>
        </p:sp>
        <p:sp>
          <p:nvSpPr>
            <p:cNvPr id="3" name="椭圆 2"/>
            <p:cNvSpPr/>
            <p:nvPr/>
          </p:nvSpPr>
          <p:spPr>
            <a:xfrm>
              <a:off x="2736" y="8283"/>
              <a:ext cx="171" cy="170"/>
            </a:xfrm>
            <a:prstGeom prst="ellipse">
              <a:avLst/>
            </a:prstGeom>
            <a:gradFill>
              <a:gsLst>
                <a:gs pos="99000">
                  <a:srgbClr val="E30000"/>
                </a:gs>
                <a:gs pos="100000">
                  <a:srgbClr val="760303"/>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985" strike="noStrike" noProof="1"/>
            </a:p>
          </p:txBody>
        </p:sp>
        <p:sp>
          <p:nvSpPr>
            <p:cNvPr id="6" name="椭圆 5"/>
            <p:cNvSpPr/>
            <p:nvPr/>
          </p:nvSpPr>
          <p:spPr>
            <a:xfrm>
              <a:off x="8564" y="9960"/>
              <a:ext cx="171" cy="170"/>
            </a:xfrm>
            <a:prstGeom prst="ellipse">
              <a:avLst/>
            </a:prstGeom>
            <a:gradFill>
              <a:gsLst>
                <a:gs pos="99000">
                  <a:srgbClr val="E30000"/>
                </a:gs>
                <a:gs pos="100000">
                  <a:srgbClr val="760303"/>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985" strike="noStrike" noProof="1"/>
            </a:p>
          </p:txBody>
        </p:sp>
        <p:sp>
          <p:nvSpPr>
            <p:cNvPr id="8" name="椭圆 7"/>
            <p:cNvSpPr/>
            <p:nvPr/>
          </p:nvSpPr>
          <p:spPr>
            <a:xfrm>
              <a:off x="1730" y="9207"/>
              <a:ext cx="171" cy="170"/>
            </a:xfrm>
            <a:prstGeom prst="ellipse">
              <a:avLst/>
            </a:prstGeom>
            <a:gradFill>
              <a:gsLst>
                <a:gs pos="99000">
                  <a:srgbClr val="E30000"/>
                </a:gs>
                <a:gs pos="100000">
                  <a:srgbClr val="760303"/>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985" strike="noStrike" noProof="1"/>
            </a:p>
          </p:txBody>
        </p:sp>
      </p:grpSp>
      <p:sp>
        <p:nvSpPr>
          <p:cNvPr id="24598" name="文本框 8"/>
          <p:cNvSpPr txBox="1"/>
          <p:nvPr/>
        </p:nvSpPr>
        <p:spPr>
          <a:xfrm>
            <a:off x="2090751" y="4653439"/>
            <a:ext cx="402652" cy="394335"/>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A</a:t>
            </a:r>
          </a:p>
        </p:txBody>
      </p:sp>
      <p:sp>
        <p:nvSpPr>
          <p:cNvPr id="24599" name="文本框 9"/>
          <p:cNvSpPr txBox="1"/>
          <p:nvPr/>
        </p:nvSpPr>
        <p:spPr>
          <a:xfrm>
            <a:off x="3125391" y="3844634"/>
            <a:ext cx="402652" cy="394335"/>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B</a:t>
            </a:r>
          </a:p>
        </p:txBody>
      </p:sp>
      <p:sp>
        <p:nvSpPr>
          <p:cNvPr id="24600" name="文本框 10"/>
          <p:cNvSpPr txBox="1"/>
          <p:nvPr/>
        </p:nvSpPr>
        <p:spPr>
          <a:xfrm>
            <a:off x="3855416" y="3088349"/>
            <a:ext cx="400901" cy="394335"/>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C</a:t>
            </a:r>
          </a:p>
        </p:txBody>
      </p:sp>
      <p:sp>
        <p:nvSpPr>
          <p:cNvPr id="24601" name="文本框 11"/>
          <p:cNvSpPr txBox="1"/>
          <p:nvPr/>
        </p:nvSpPr>
        <p:spPr>
          <a:xfrm>
            <a:off x="6413130" y="3652061"/>
            <a:ext cx="400902" cy="394335"/>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C</a:t>
            </a:r>
          </a:p>
        </p:txBody>
      </p:sp>
      <p:sp>
        <p:nvSpPr>
          <p:cNvPr id="24602" name="文本框 12"/>
          <p:cNvSpPr txBox="1"/>
          <p:nvPr/>
        </p:nvSpPr>
        <p:spPr>
          <a:xfrm>
            <a:off x="7206179" y="2717209"/>
            <a:ext cx="402652" cy="394335"/>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B</a:t>
            </a:r>
          </a:p>
        </p:txBody>
      </p:sp>
      <p:sp>
        <p:nvSpPr>
          <p:cNvPr id="24603" name="文本框 13"/>
          <p:cNvSpPr txBox="1"/>
          <p:nvPr/>
        </p:nvSpPr>
        <p:spPr>
          <a:xfrm>
            <a:off x="8352861" y="2937792"/>
            <a:ext cx="402652" cy="394335"/>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A</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5"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7" name="文本框 6"/>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1" name="文本框 372740"/>
          <p:cNvSpPr txBox="1"/>
          <p:nvPr/>
        </p:nvSpPr>
        <p:spPr>
          <a:xfrm>
            <a:off x="828040" y="2409825"/>
            <a:ext cx="9690100" cy="2419124"/>
          </a:xfrm>
          <a:prstGeom prst="rect">
            <a:avLst/>
          </a:prstGeom>
          <a:noFill/>
          <a:ln w="9525">
            <a:noFill/>
          </a:ln>
        </p:spPr>
        <p:txBody>
          <a:bodyPr wrap="square">
            <a:spAutoFit/>
          </a:bodyPr>
          <a:lstStyle/>
          <a:p>
            <a:pPr lvl="0" fontAlgn="base">
              <a:lnSpc>
                <a:spcPct val="135000"/>
              </a:lnSpc>
            </a:pPr>
            <a:r>
              <a:rPr lang="zh-CN" altLang="en-US" sz="2800" strike="noStrike" noProof="1">
                <a:solidFill>
                  <a:schemeClr val="tx1"/>
                </a:solidFill>
                <a:latin typeface="Times New Roman" panose="02020603050405020304" charset="0"/>
                <a:ea typeface="宋体" panose="02010600030101010101" pitchFamily="2" charset="-122"/>
                <a:cs typeface="+mn-ea"/>
              </a:rPr>
              <a:t>在实际</a:t>
            </a:r>
            <a:r>
              <a:rPr lang="zh-CN" altLang="en-US" sz="2800" strike="noStrike" noProof="1" smtClean="0">
                <a:solidFill>
                  <a:schemeClr val="tx1"/>
                </a:solidFill>
                <a:latin typeface="Times New Roman" panose="02020603050405020304" charset="0"/>
                <a:ea typeface="宋体" panose="02010600030101010101" pitchFamily="2" charset="-122"/>
                <a:cs typeface="+mn-ea"/>
              </a:rPr>
              <a:t>中直线</a:t>
            </a:r>
            <a:r>
              <a:rPr lang="zh-CN" altLang="en-US" sz="2800" strike="noStrike" noProof="1">
                <a:solidFill>
                  <a:schemeClr val="tx1"/>
                </a:solidFill>
                <a:latin typeface="Times New Roman" panose="02020603050405020304" charset="0"/>
                <a:ea typeface="宋体" panose="02010600030101010101" pitchFamily="2" charset="-122"/>
                <a:cs typeface="+mn-ea"/>
              </a:rPr>
              <a:t>方程接近竖直(也即当该直线的斜率接近无穷大)或为垂直时，则会由于参数空间中 </a:t>
            </a:r>
            <a:r>
              <a:rPr lang="en-US" altLang="zh-CN" sz="2800" i="1" strike="noStrike" noProof="1">
                <a:solidFill>
                  <a:schemeClr val="tx1"/>
                </a:solidFill>
                <a:latin typeface="Times New Roman" panose="02020603050405020304" charset="0"/>
                <a:ea typeface="宋体" panose="02010600030101010101" pitchFamily="2" charset="-122"/>
                <a:cs typeface="+mn-ea"/>
              </a:rPr>
              <a:t>p</a:t>
            </a:r>
            <a:r>
              <a:rPr lang="zh-CN" altLang="en-US" sz="2800" strike="noStrike" noProof="1">
                <a:solidFill>
                  <a:schemeClr val="tx1"/>
                </a:solidFill>
                <a:latin typeface="Times New Roman" panose="02020603050405020304" charset="0"/>
                <a:ea typeface="宋体" panose="02010600030101010101" pitchFamily="2" charset="-122"/>
                <a:cs typeface="+mn-ea"/>
              </a:rPr>
              <a:t>和 </a:t>
            </a:r>
            <a:r>
              <a:rPr lang="en-US" altLang="zh-CN" sz="2800" i="1" strike="noStrike" noProof="1">
                <a:solidFill>
                  <a:schemeClr val="tx1"/>
                </a:solidFill>
                <a:latin typeface="Times New Roman" panose="02020603050405020304" charset="0"/>
                <a:ea typeface="宋体" panose="02010600030101010101" pitchFamily="2" charset="-122"/>
                <a:cs typeface="+mn-ea"/>
              </a:rPr>
              <a:t>q</a:t>
            </a:r>
            <a:r>
              <a:rPr lang="zh-CN" altLang="en-US" sz="2800" strike="noStrike" noProof="1">
                <a:solidFill>
                  <a:schemeClr val="tx1"/>
                </a:solidFill>
                <a:latin typeface="Times New Roman" panose="02020603050405020304" charset="0"/>
                <a:ea typeface="宋体" panose="02010600030101010101" pitchFamily="2" charset="-122"/>
                <a:cs typeface="+mn-ea"/>
              </a:rPr>
              <a:t>的值接近无穷大或为无穷大而无法表示，所以一般通过极坐标方程进行</a:t>
            </a:r>
            <a:r>
              <a:rPr lang="en-US" altLang="zh-CN" sz="2800" strike="noStrike" noProof="1">
                <a:solidFill>
                  <a:schemeClr val="tx1"/>
                </a:solidFill>
                <a:latin typeface="Times New Roman" panose="02020603050405020304" charset="0"/>
                <a:ea typeface="宋体" panose="02010600030101010101" pitchFamily="2" charset="-122"/>
                <a:cs typeface="+mn-ea"/>
              </a:rPr>
              <a:t>Hough</a:t>
            </a:r>
            <a:r>
              <a:rPr lang="zh-CN" altLang="en-US" sz="2800" strike="noStrike" noProof="1">
                <a:solidFill>
                  <a:schemeClr val="tx1"/>
                </a:solidFill>
                <a:latin typeface="Times New Roman" panose="02020603050405020304" charset="0"/>
                <a:ea typeface="宋体" panose="02010600030101010101" pitchFamily="2" charset="-122"/>
                <a:cs typeface="+mn-ea"/>
              </a:rPr>
              <a:t>变换。直线</a:t>
            </a:r>
            <a:r>
              <a:rPr lang="en-US" altLang="zh-CN" sz="2800" i="1" strike="noStrike" noProof="1">
                <a:solidFill>
                  <a:schemeClr val="tx1"/>
                </a:solidFill>
                <a:latin typeface="Times New Roman" panose="02020603050405020304" charset="0"/>
                <a:ea typeface="宋体" panose="02010600030101010101" pitchFamily="2" charset="-122"/>
                <a:cs typeface="+mn-ea"/>
              </a:rPr>
              <a:t>L</a:t>
            </a:r>
            <a:r>
              <a:rPr lang="zh-CN" altLang="en-US" sz="2800" strike="noStrike" noProof="1">
                <a:solidFill>
                  <a:schemeClr val="tx1"/>
                </a:solidFill>
                <a:latin typeface="Times New Roman" panose="02020603050405020304" charset="0"/>
                <a:ea typeface="宋体" panose="02010600030101010101" pitchFamily="2" charset="-122"/>
                <a:cs typeface="+mn-ea"/>
              </a:rPr>
              <a:t>的法向参数在极坐标中表示为： </a:t>
            </a:r>
          </a:p>
        </p:txBody>
      </p:sp>
      <p:graphicFrame>
        <p:nvGraphicFramePr>
          <p:cNvPr id="25603" name="对象 372741"/>
          <p:cNvGraphicFramePr/>
          <p:nvPr>
            <p:extLst>
              <p:ext uri="{D42A27DB-BD31-4B8C-83A1-F6EECF244321}">
                <p14:modId xmlns:p14="http://schemas.microsoft.com/office/powerpoint/2010/main" val="3890150323"/>
              </p:ext>
            </p:extLst>
          </p:nvPr>
        </p:nvGraphicFramePr>
        <p:xfrm>
          <a:off x="1311025" y="5314091"/>
          <a:ext cx="7067413" cy="1034639"/>
        </p:xfrm>
        <a:graphic>
          <a:graphicData uri="http://schemas.openxmlformats.org/presentationml/2006/ole">
            <mc:AlternateContent xmlns:mc="http://schemas.openxmlformats.org/markup-compatibility/2006">
              <mc:Choice xmlns:v="urn:schemas-microsoft-com:vml" Requires="v">
                <p:oleObj spid="_x0000_s27690" r:id="rId3" imgW="2946400" imgH="419100" progId="Equation.3">
                  <p:embed/>
                </p:oleObj>
              </mc:Choice>
              <mc:Fallback>
                <p:oleObj r:id="rId3" imgW="2946400" imgH="419100" progId="Equation.3">
                  <p:embed/>
                  <p:pic>
                    <p:nvPicPr>
                      <p:cNvPr id="0" name="图片 3087"/>
                      <p:cNvPicPr/>
                      <p:nvPr/>
                    </p:nvPicPr>
                    <p:blipFill>
                      <a:blip r:embed="rId4"/>
                      <a:stretch>
                        <a:fillRect/>
                      </a:stretch>
                    </p:blipFill>
                    <p:spPr>
                      <a:xfrm>
                        <a:off x="1311025" y="5314091"/>
                        <a:ext cx="7067413" cy="1034639"/>
                      </a:xfrm>
                      <a:prstGeom prst="rect">
                        <a:avLst/>
                      </a:prstGeom>
                      <a:noFill/>
                      <a:ln w="38100">
                        <a:noFill/>
                        <a:miter/>
                      </a:ln>
                    </p:spPr>
                  </p:pic>
                </p:oleObj>
              </mc:Fallback>
            </mc:AlternateContent>
          </a:graphicData>
        </a:graphic>
      </p:graphicFrame>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5"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6"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
        <p:nvSpPr>
          <p:cNvPr id="2" name="文本框 1"/>
          <p:cNvSpPr txBox="1"/>
          <p:nvPr/>
        </p:nvSpPr>
        <p:spPr>
          <a:xfrm>
            <a:off x="9232900" y="5651704"/>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19</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文本框 373768"/>
          <p:cNvSpPr txBox="1"/>
          <p:nvPr/>
        </p:nvSpPr>
        <p:spPr>
          <a:xfrm>
            <a:off x="1005510" y="2389646"/>
            <a:ext cx="9369531" cy="1097280"/>
          </a:xfrm>
          <a:prstGeom prst="rect">
            <a:avLst/>
          </a:prstGeom>
          <a:noFill/>
          <a:ln w="9525">
            <a:noFill/>
          </a:ln>
        </p:spPr>
        <p:txBody>
          <a:bodyPr anchor="t">
            <a:spAutoFit/>
          </a:bodyPr>
          <a:lstStyle/>
          <a:p>
            <a:pPr lvl="0" indent="0" fontAlgn="base">
              <a:lnSpc>
                <a:spcPct val="115000"/>
              </a:lnSpc>
            </a:pPr>
            <a:r>
              <a:rPr lang="zh-CN" altLang="en-US" sz="2865" b="1" strike="noStrike" noProof="1">
                <a:solidFill>
                  <a:srgbClr val="FF0000"/>
                </a:solidFill>
                <a:effectLst/>
                <a:latin typeface="Times New Roman" panose="02020603050405020304" charset="0"/>
                <a:ea typeface="宋体" panose="02010600030101010101" pitchFamily="2" charset="-122"/>
                <a:cs typeface="+mn-ea"/>
              </a:rPr>
              <a:t>其中，</a:t>
            </a:r>
            <a:r>
              <a:rPr lang="zh-CN" altLang="en-US" sz="2865" strike="noStrike" noProof="1">
                <a:solidFill>
                  <a:srgbClr val="003399"/>
                </a:solidFill>
                <a:latin typeface="Times New Roman" panose="02020603050405020304" charset="0"/>
                <a:ea typeface="宋体" panose="02010600030101010101" pitchFamily="2" charset="-122"/>
                <a:cs typeface="+mn-ea"/>
              </a:rPr>
              <a:t>  </a:t>
            </a:r>
            <a:r>
              <a:rPr lang="zh-CN" altLang="en-US" sz="2865" strike="noStrike" noProof="1">
                <a:latin typeface="Times New Roman" panose="02020603050405020304" charset="0"/>
                <a:ea typeface="宋体" panose="02010600030101010101" pitchFamily="2" charset="-122"/>
                <a:cs typeface="+mn-ea"/>
              </a:rPr>
              <a:t>是直角坐标系的原点到直线</a:t>
            </a:r>
            <a:r>
              <a:rPr lang="en-US" altLang="zh-CN" sz="2865" i="1" strike="noStrike" noProof="1">
                <a:latin typeface="Times New Roman" panose="02020603050405020304" charset="0"/>
                <a:ea typeface="宋体" panose="02010600030101010101" pitchFamily="2" charset="-122"/>
                <a:cs typeface="+mn-ea"/>
              </a:rPr>
              <a:t>L</a:t>
            </a:r>
            <a:r>
              <a:rPr lang="zh-CN" altLang="en-US" sz="2865" strike="noStrike" noProof="1">
                <a:latin typeface="Times New Roman" panose="02020603050405020304" charset="0"/>
                <a:ea typeface="宋体" panose="02010600030101010101" pitchFamily="2" charset="-122"/>
                <a:cs typeface="+mn-ea"/>
              </a:rPr>
              <a:t>的法线距离，  是该法线(直线</a:t>
            </a:r>
            <a:r>
              <a:rPr lang="en-US" altLang="zh-CN" sz="2865" strike="noStrike" noProof="1">
                <a:latin typeface="Times New Roman" panose="02020603050405020304" charset="0"/>
                <a:ea typeface="宋体" panose="02010600030101010101" pitchFamily="2" charset="-122"/>
                <a:cs typeface="+mn-ea"/>
              </a:rPr>
              <a:t>L</a:t>
            </a:r>
            <a:r>
              <a:rPr lang="zh-CN" altLang="en-US" sz="2865" strike="noStrike" noProof="1">
                <a:latin typeface="Times New Roman" panose="02020603050405020304" charset="0"/>
                <a:ea typeface="宋体" panose="02010600030101010101" pitchFamily="2" charset="-122"/>
                <a:cs typeface="+mn-ea"/>
              </a:rPr>
              <a:t>的垂线)与轴     的正向夹角，如下图所示。</a:t>
            </a:r>
            <a:r>
              <a:rPr lang="zh-CN" altLang="en-US" sz="1985" strike="noStrike" noProof="1">
                <a:latin typeface="Times New Roman" panose="02020603050405020304" charset="0"/>
                <a:ea typeface="宋体" panose="02010600030101010101" pitchFamily="2" charset="-122"/>
                <a:cs typeface="+mn-ea"/>
              </a:rPr>
              <a:t> </a:t>
            </a:r>
            <a:endParaRPr lang="zh-CN" altLang="en-US" sz="1985" strike="noStrike" noProof="1">
              <a:latin typeface="Times New Roman" panose="02020603050405020304" charset="0"/>
              <a:ea typeface="宋体" panose="02010600030101010101" pitchFamily="2" charset="-122"/>
            </a:endParaRPr>
          </a:p>
        </p:txBody>
      </p:sp>
      <p:graphicFrame>
        <p:nvGraphicFramePr>
          <p:cNvPr id="2" name="对象 373769"/>
          <p:cNvGraphicFramePr/>
          <p:nvPr/>
        </p:nvGraphicFramePr>
        <p:xfrm>
          <a:off x="1978898" y="2500026"/>
          <a:ext cx="381644" cy="406153"/>
        </p:xfrm>
        <a:graphic>
          <a:graphicData uri="http://schemas.openxmlformats.org/presentationml/2006/ole">
            <mc:AlternateContent xmlns:mc="http://schemas.openxmlformats.org/markup-compatibility/2006">
              <mc:Choice xmlns:v="urn:schemas-microsoft-com:vml" Requires="v">
                <p:oleObj spid="_x0000_s28919" r:id="rId3" imgW="156845" imgH="169545" progId="Equation.3">
                  <p:embed/>
                </p:oleObj>
              </mc:Choice>
              <mc:Fallback>
                <p:oleObj r:id="rId3" imgW="156845" imgH="169545" progId="Equation.3">
                  <p:embed/>
                  <p:pic>
                    <p:nvPicPr>
                      <p:cNvPr id="0" name="图片 3089"/>
                      <p:cNvPicPr/>
                      <p:nvPr/>
                    </p:nvPicPr>
                    <p:blipFill>
                      <a:blip r:embed="rId4"/>
                      <a:stretch>
                        <a:fillRect/>
                      </a:stretch>
                    </p:blipFill>
                    <p:spPr>
                      <a:xfrm>
                        <a:off x="1978898" y="2500026"/>
                        <a:ext cx="381644" cy="406153"/>
                      </a:xfrm>
                      <a:prstGeom prst="rect">
                        <a:avLst/>
                      </a:prstGeom>
                      <a:noFill/>
                      <a:ln w="38100">
                        <a:noFill/>
                        <a:miter/>
                      </a:ln>
                    </p:spPr>
                  </p:pic>
                </p:oleObj>
              </mc:Fallback>
            </mc:AlternateContent>
          </a:graphicData>
        </a:graphic>
      </p:graphicFrame>
      <p:graphicFrame>
        <p:nvGraphicFramePr>
          <p:cNvPr id="26631" name="对象 373771"/>
          <p:cNvGraphicFramePr/>
          <p:nvPr/>
        </p:nvGraphicFramePr>
        <p:xfrm>
          <a:off x="8979505" y="2500176"/>
          <a:ext cx="411404" cy="474428"/>
        </p:xfrm>
        <a:graphic>
          <a:graphicData uri="http://schemas.openxmlformats.org/presentationml/2006/ole">
            <mc:AlternateContent xmlns:mc="http://schemas.openxmlformats.org/markup-compatibility/2006">
              <mc:Choice xmlns:v="urn:schemas-microsoft-com:vml" Requires="v">
                <p:oleObj spid="_x0000_s28920" r:id="rId5" imgW="143510" imgH="182880" progId="Equation.3">
                  <p:embed/>
                </p:oleObj>
              </mc:Choice>
              <mc:Fallback>
                <p:oleObj r:id="rId5" imgW="143510" imgH="182880" progId="Equation.3">
                  <p:embed/>
                  <p:pic>
                    <p:nvPicPr>
                      <p:cNvPr id="0" name="图片 3090"/>
                      <p:cNvPicPr/>
                      <p:nvPr/>
                    </p:nvPicPr>
                    <p:blipFill>
                      <a:blip r:embed="rId6"/>
                      <a:stretch>
                        <a:fillRect/>
                      </a:stretch>
                    </p:blipFill>
                    <p:spPr>
                      <a:xfrm>
                        <a:off x="8979505" y="2500176"/>
                        <a:ext cx="411404" cy="474428"/>
                      </a:xfrm>
                      <a:prstGeom prst="rect">
                        <a:avLst/>
                      </a:prstGeom>
                      <a:noFill/>
                      <a:ln w="38100">
                        <a:noFill/>
                        <a:miter/>
                      </a:ln>
                    </p:spPr>
                  </p:pic>
                </p:oleObj>
              </mc:Fallback>
            </mc:AlternateContent>
          </a:graphicData>
        </a:graphic>
      </p:graphicFrame>
      <p:graphicFrame>
        <p:nvGraphicFramePr>
          <p:cNvPr id="26632" name="对象 373773"/>
          <p:cNvGraphicFramePr/>
          <p:nvPr/>
        </p:nvGraphicFramePr>
        <p:xfrm>
          <a:off x="4861547" y="3007974"/>
          <a:ext cx="455172" cy="372890"/>
        </p:xfrm>
        <a:graphic>
          <a:graphicData uri="http://schemas.openxmlformats.org/presentationml/2006/ole">
            <mc:AlternateContent xmlns:mc="http://schemas.openxmlformats.org/markup-compatibility/2006">
              <mc:Choice xmlns:v="urn:schemas-microsoft-com:vml" Requires="v">
                <p:oleObj spid="_x0000_s28921" r:id="rId7" imgW="131445" imgH="144780" progId="Equation.3">
                  <p:embed/>
                </p:oleObj>
              </mc:Choice>
              <mc:Fallback>
                <p:oleObj r:id="rId7" imgW="131445" imgH="144780" progId="Equation.3">
                  <p:embed/>
                  <p:pic>
                    <p:nvPicPr>
                      <p:cNvPr id="0" name="图片 3091"/>
                      <p:cNvPicPr/>
                      <p:nvPr/>
                    </p:nvPicPr>
                    <p:blipFill>
                      <a:blip r:embed="rId8"/>
                      <a:stretch>
                        <a:fillRect/>
                      </a:stretch>
                    </p:blipFill>
                    <p:spPr>
                      <a:xfrm>
                        <a:off x="4861547" y="3007974"/>
                        <a:ext cx="455172" cy="372890"/>
                      </a:xfrm>
                      <a:prstGeom prst="rect">
                        <a:avLst/>
                      </a:prstGeom>
                      <a:noFill/>
                      <a:ln w="38100">
                        <a:noFill/>
                        <a:miter/>
                      </a:ln>
                    </p:spPr>
                  </p:pic>
                </p:oleObj>
              </mc:Fallback>
            </mc:AlternateContent>
          </a:graphicData>
        </a:graphic>
      </p:graphicFrame>
      <p:sp>
        <p:nvSpPr>
          <p:cNvPr id="26633" name="文本框 373776"/>
          <p:cNvSpPr txBox="1"/>
          <p:nvPr/>
        </p:nvSpPr>
        <p:spPr>
          <a:xfrm>
            <a:off x="2444106" y="6449430"/>
            <a:ext cx="567214" cy="409654"/>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72000"/>
              </a:lnSpc>
            </a:pPr>
            <a:r>
              <a:rPr lang="en-US" altLang="zh-CN" sz="1985" b="1">
                <a:latin typeface="宋体" panose="02010600030101010101" pitchFamily="2" charset="-122"/>
                <a:ea typeface="宋体" panose="02010600030101010101" pitchFamily="2" charset="-122"/>
              </a:rPr>
              <a:t>О</a:t>
            </a:r>
            <a:endParaRPr lang="en-US" altLang="zh-CN" sz="1985" b="1">
              <a:latin typeface="Tahoma" panose="020B0604030504040204" pitchFamily="34" charset="0"/>
              <a:ea typeface="宋体" panose="02010600030101010101" pitchFamily="2" charset="-122"/>
            </a:endParaRPr>
          </a:p>
        </p:txBody>
      </p:sp>
      <p:sp>
        <p:nvSpPr>
          <p:cNvPr id="26634" name="文本框 373777"/>
          <p:cNvSpPr txBox="1"/>
          <p:nvPr/>
        </p:nvSpPr>
        <p:spPr>
          <a:xfrm>
            <a:off x="4530893" y="4553466"/>
            <a:ext cx="933102" cy="383394"/>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985" b="1">
                <a:latin typeface="宋体" panose="02010600030101010101" pitchFamily="2" charset="-122"/>
                <a:ea typeface="宋体" panose="02010600030101010101" pitchFamily="2" charset="-122"/>
              </a:rPr>
              <a:t>(</a:t>
            </a:r>
            <a:r>
              <a:rPr lang="en-US" altLang="zh-CN" sz="1985" b="1" i="1" err="1">
                <a:latin typeface="Times New Roman" panose="02020603050405020304" charset="0"/>
                <a:ea typeface="宋体" panose="02010600030101010101" pitchFamily="2" charset="-122"/>
              </a:rPr>
              <a:t>x,y</a:t>
            </a:r>
            <a:r>
              <a:rPr lang="en-US" altLang="zh-CN" sz="1985" b="1">
                <a:latin typeface="宋体" panose="02010600030101010101" pitchFamily="2" charset="-122"/>
                <a:ea typeface="宋体" panose="02010600030101010101" pitchFamily="2" charset="-122"/>
              </a:rPr>
              <a:t>)</a:t>
            </a:r>
            <a:endParaRPr lang="en-US" altLang="zh-CN" sz="1985">
              <a:latin typeface="Tahoma" panose="020B0604030504040204" pitchFamily="34" charset="0"/>
              <a:ea typeface="宋体" panose="02010600030101010101" pitchFamily="2" charset="-122"/>
            </a:endParaRPr>
          </a:p>
        </p:txBody>
      </p:sp>
      <p:sp>
        <p:nvSpPr>
          <p:cNvPr id="26635" name="文本框 373778"/>
          <p:cNvSpPr txBox="1"/>
          <p:nvPr/>
        </p:nvSpPr>
        <p:spPr>
          <a:xfrm>
            <a:off x="9086109" y="6134312"/>
            <a:ext cx="581219" cy="616232"/>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r>
              <a:rPr lang="en-US" altLang="zh-CN" sz="1985" b="1" i="1">
                <a:solidFill>
                  <a:srgbClr val="FF0000"/>
                </a:solidFill>
                <a:latin typeface="Times New Roman" panose="02020603050405020304" charset="0"/>
                <a:ea typeface="宋体" panose="02010600030101010101" pitchFamily="2" charset="-122"/>
              </a:rPr>
              <a:t>X</a:t>
            </a:r>
          </a:p>
        </p:txBody>
      </p:sp>
      <p:sp>
        <p:nvSpPr>
          <p:cNvPr id="26636" name="文本框 373779"/>
          <p:cNvSpPr txBox="1"/>
          <p:nvPr/>
        </p:nvSpPr>
        <p:spPr>
          <a:xfrm>
            <a:off x="2246282" y="3979250"/>
            <a:ext cx="579468" cy="574216"/>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112000"/>
              </a:lnSpc>
            </a:pPr>
            <a:r>
              <a:rPr lang="en-US" altLang="zh-CN" sz="1985" b="1" i="1">
                <a:solidFill>
                  <a:srgbClr val="FF0000"/>
                </a:solidFill>
                <a:latin typeface="Times New Roman" panose="02020603050405020304" charset="0"/>
                <a:ea typeface="宋体" panose="02010600030101010101" pitchFamily="2" charset="-122"/>
              </a:rPr>
              <a:t>Y</a:t>
            </a:r>
          </a:p>
        </p:txBody>
      </p:sp>
      <p:sp>
        <p:nvSpPr>
          <p:cNvPr id="26637" name="文本框 373780"/>
          <p:cNvSpPr txBox="1"/>
          <p:nvPr/>
        </p:nvSpPr>
        <p:spPr>
          <a:xfrm>
            <a:off x="3568030" y="5423544"/>
            <a:ext cx="1001377" cy="714269"/>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96000"/>
              </a:lnSpc>
            </a:pPr>
            <a:endParaRPr lang="zh-CN" altLang="en-US" sz="1765" dirty="0">
              <a:latin typeface="Times New Roman" panose="02020603050405020304" charset="0"/>
              <a:ea typeface="宋体" panose="02010600030101010101" pitchFamily="2" charset="-122"/>
            </a:endParaRPr>
          </a:p>
          <a:p>
            <a:pPr lvl="0" indent="0"/>
            <a:endParaRPr lang="zh-CN" altLang="en-US" sz="1985" dirty="0">
              <a:latin typeface="Tahoma" panose="020B0604030504040204" pitchFamily="34" charset="0"/>
              <a:ea typeface="宋体" panose="02010600030101010101" pitchFamily="2" charset="-122"/>
            </a:endParaRPr>
          </a:p>
        </p:txBody>
      </p:sp>
      <p:sp>
        <p:nvSpPr>
          <p:cNvPr id="26638" name="直接连接符 373781"/>
          <p:cNvSpPr/>
          <p:nvPr/>
        </p:nvSpPr>
        <p:spPr>
          <a:xfrm>
            <a:off x="3011320" y="4019515"/>
            <a:ext cx="1751" cy="3128429"/>
          </a:xfrm>
          <a:prstGeom prst="line">
            <a:avLst/>
          </a:prstGeom>
          <a:ln w="9525" cap="flat" cmpd="sng">
            <a:solidFill>
              <a:srgbClr val="000000"/>
            </a:solidFill>
            <a:prstDash val="solid"/>
            <a:round/>
            <a:headEnd type="triangle" w="med" len="med"/>
            <a:tailEnd type="none" w="med" len="med"/>
          </a:ln>
        </p:spPr>
      </p:sp>
      <p:sp>
        <p:nvSpPr>
          <p:cNvPr id="26639" name="直接连接符 373782"/>
          <p:cNvSpPr/>
          <p:nvPr/>
        </p:nvSpPr>
        <p:spPr>
          <a:xfrm>
            <a:off x="2781984" y="6859085"/>
            <a:ext cx="7037652" cy="0"/>
          </a:xfrm>
          <a:prstGeom prst="line">
            <a:avLst/>
          </a:prstGeom>
          <a:ln w="9525" cap="flat" cmpd="sng">
            <a:solidFill>
              <a:srgbClr val="000000"/>
            </a:solidFill>
            <a:prstDash val="solid"/>
            <a:round/>
            <a:headEnd type="none" w="med" len="med"/>
            <a:tailEnd type="triangle" w="med" len="med"/>
          </a:ln>
        </p:spPr>
      </p:sp>
      <p:sp>
        <p:nvSpPr>
          <p:cNvPr id="26640" name="直接连接符 373783"/>
          <p:cNvSpPr/>
          <p:nvPr/>
        </p:nvSpPr>
        <p:spPr>
          <a:xfrm flipH="1" flipV="1">
            <a:off x="3396465" y="4089541"/>
            <a:ext cx="2885087" cy="2456176"/>
          </a:xfrm>
          <a:prstGeom prst="line">
            <a:avLst/>
          </a:prstGeom>
          <a:ln w="9525" cap="flat" cmpd="sng">
            <a:solidFill>
              <a:srgbClr val="000000"/>
            </a:solidFill>
            <a:prstDash val="solid"/>
            <a:round/>
            <a:headEnd type="none" w="med" len="med"/>
            <a:tailEnd type="none" w="med" len="med"/>
          </a:ln>
        </p:spPr>
      </p:sp>
      <p:sp>
        <p:nvSpPr>
          <p:cNvPr id="26641" name="直接连接符 373784"/>
          <p:cNvSpPr/>
          <p:nvPr/>
        </p:nvSpPr>
        <p:spPr>
          <a:xfrm flipV="1">
            <a:off x="3011320" y="5096171"/>
            <a:ext cx="1558087" cy="1804930"/>
          </a:xfrm>
          <a:prstGeom prst="line">
            <a:avLst/>
          </a:prstGeom>
          <a:ln w="9525" cap="flat" cmpd="sng">
            <a:solidFill>
              <a:srgbClr val="000000"/>
            </a:solidFill>
            <a:prstDash val="solid"/>
            <a:round/>
            <a:headEnd type="none" w="med" len="med"/>
            <a:tailEnd type="none" w="med" len="med"/>
          </a:ln>
        </p:spPr>
      </p:sp>
      <p:graphicFrame>
        <p:nvGraphicFramePr>
          <p:cNvPr id="26642" name="对象 373787"/>
          <p:cNvGraphicFramePr/>
          <p:nvPr/>
        </p:nvGraphicFramePr>
        <p:xfrm>
          <a:off x="3305431" y="6570226"/>
          <a:ext cx="197825" cy="295861"/>
        </p:xfrm>
        <a:graphic>
          <a:graphicData uri="http://schemas.openxmlformats.org/presentationml/2006/ole">
            <mc:AlternateContent xmlns:mc="http://schemas.openxmlformats.org/markup-compatibility/2006">
              <mc:Choice xmlns:v="urn:schemas-microsoft-com:vml" Requires="v">
                <p:oleObj spid="_x0000_s28922" r:id="rId9" imgW="127635" imgH="179070" progId="Equation.3">
                  <p:embed/>
                </p:oleObj>
              </mc:Choice>
              <mc:Fallback>
                <p:oleObj r:id="rId9" imgW="127635" imgH="179070" progId="Equation.3">
                  <p:embed/>
                  <p:pic>
                    <p:nvPicPr>
                      <p:cNvPr id="0" name="图片 3092"/>
                      <p:cNvPicPr/>
                      <p:nvPr/>
                    </p:nvPicPr>
                    <p:blipFill>
                      <a:blip r:embed="rId10"/>
                      <a:stretch>
                        <a:fillRect/>
                      </a:stretch>
                    </p:blipFill>
                    <p:spPr>
                      <a:xfrm>
                        <a:off x="3305431" y="6570226"/>
                        <a:ext cx="197825" cy="295861"/>
                      </a:xfrm>
                      <a:prstGeom prst="rect">
                        <a:avLst/>
                      </a:prstGeom>
                      <a:noFill/>
                      <a:ln w="38100">
                        <a:noFill/>
                        <a:miter/>
                      </a:ln>
                    </p:spPr>
                  </p:pic>
                </p:oleObj>
              </mc:Fallback>
            </mc:AlternateContent>
          </a:graphicData>
        </a:graphic>
      </p:graphicFrame>
      <p:graphicFrame>
        <p:nvGraphicFramePr>
          <p:cNvPr id="26643" name="对象 373788"/>
          <p:cNvGraphicFramePr/>
          <p:nvPr/>
        </p:nvGraphicFramePr>
        <p:xfrm>
          <a:off x="3599542" y="5449804"/>
          <a:ext cx="374641" cy="397399"/>
        </p:xfrm>
        <a:graphic>
          <a:graphicData uri="http://schemas.openxmlformats.org/presentationml/2006/ole">
            <mc:AlternateContent xmlns:mc="http://schemas.openxmlformats.org/markup-compatibility/2006">
              <mc:Choice xmlns:v="urn:schemas-microsoft-com:vml" Requires="v">
                <p:oleObj spid="_x0000_s28923" r:id="rId11" imgW="156845" imgH="169545" progId="Equation.3">
                  <p:embed/>
                </p:oleObj>
              </mc:Choice>
              <mc:Fallback>
                <p:oleObj r:id="rId11" imgW="156845" imgH="169545" progId="Equation.3">
                  <p:embed/>
                  <p:pic>
                    <p:nvPicPr>
                      <p:cNvPr id="0" name="图片 3093"/>
                      <p:cNvPicPr/>
                      <p:nvPr/>
                    </p:nvPicPr>
                    <p:blipFill>
                      <a:blip r:embed="rId12"/>
                      <a:stretch>
                        <a:fillRect/>
                      </a:stretch>
                    </p:blipFill>
                    <p:spPr>
                      <a:xfrm>
                        <a:off x="3599542" y="5449804"/>
                        <a:ext cx="374641" cy="397399"/>
                      </a:xfrm>
                      <a:prstGeom prst="rect">
                        <a:avLst/>
                      </a:prstGeom>
                      <a:noFill/>
                      <a:ln w="38100">
                        <a:noFill/>
                        <a:miter/>
                      </a:ln>
                    </p:spPr>
                  </p:pic>
                </p:oleObj>
              </mc:Fallback>
            </mc:AlternateContent>
          </a:graphicData>
        </a:graphic>
      </p:graphicFrame>
      <p:sp>
        <p:nvSpPr>
          <p:cNvPr id="26644" name="直接连接符 373784"/>
          <p:cNvSpPr/>
          <p:nvPr/>
        </p:nvSpPr>
        <p:spPr>
          <a:xfrm flipV="1">
            <a:off x="4560654" y="5076913"/>
            <a:ext cx="8753" cy="1782172"/>
          </a:xfrm>
          <a:prstGeom prst="line">
            <a:avLst/>
          </a:prstGeom>
          <a:ln w="28575" cap="flat" cmpd="dbl">
            <a:solidFill>
              <a:srgbClr val="FF0000"/>
            </a:solidFill>
            <a:prstDash val="sysDot"/>
            <a:round/>
            <a:headEnd type="none" w="med" len="med"/>
            <a:tailEnd type="none" w="med" len="med"/>
          </a:ln>
        </p:spPr>
      </p:sp>
      <p:sp>
        <p:nvSpPr>
          <p:cNvPr id="26645" name="直接连接符 373784"/>
          <p:cNvSpPr/>
          <p:nvPr/>
        </p:nvSpPr>
        <p:spPr>
          <a:xfrm flipH="1" flipV="1">
            <a:off x="3757101" y="6053781"/>
            <a:ext cx="803553" cy="805303"/>
          </a:xfrm>
          <a:prstGeom prst="line">
            <a:avLst/>
          </a:prstGeom>
          <a:ln w="28575" cap="flat" cmpd="dbl">
            <a:solidFill>
              <a:srgbClr val="FF0000"/>
            </a:solidFill>
            <a:prstDash val="sysDot"/>
            <a:round/>
            <a:headEnd type="none" w="med" len="med"/>
            <a:tailEnd type="none" w="med" len="med"/>
          </a:ln>
        </p:spPr>
      </p:sp>
      <p:sp>
        <p:nvSpPr>
          <p:cNvPr id="26646" name="文本框 373776"/>
          <p:cNvSpPr txBox="1"/>
          <p:nvPr/>
        </p:nvSpPr>
        <p:spPr>
          <a:xfrm>
            <a:off x="3757101" y="6939615"/>
            <a:ext cx="567214" cy="409654"/>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72000"/>
              </a:lnSpc>
            </a:pPr>
            <a:r>
              <a:rPr lang="en-US" altLang="zh-CN" sz="1985" b="1" i="1">
                <a:solidFill>
                  <a:srgbClr val="C00000"/>
                </a:solidFill>
                <a:latin typeface="Times New Roman" panose="02020603050405020304" charset="0"/>
                <a:ea typeface="宋体" panose="02010600030101010101" pitchFamily="2" charset="-122"/>
              </a:rPr>
              <a:t>x</a:t>
            </a:r>
          </a:p>
        </p:txBody>
      </p:sp>
      <p:sp>
        <p:nvSpPr>
          <p:cNvPr id="26647" name="文本框 373776"/>
          <p:cNvSpPr txBox="1"/>
          <p:nvPr/>
        </p:nvSpPr>
        <p:spPr>
          <a:xfrm>
            <a:off x="4618426" y="5960997"/>
            <a:ext cx="567214" cy="409654"/>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72000"/>
              </a:lnSpc>
            </a:pPr>
            <a:r>
              <a:rPr lang="en-US" altLang="zh-CN" sz="1985" b="1" i="1">
                <a:solidFill>
                  <a:srgbClr val="C00000"/>
                </a:solidFill>
                <a:latin typeface="Times New Roman" panose="02020603050405020304" charset="0"/>
                <a:ea typeface="宋体" panose="02010600030101010101" pitchFamily="2" charset="-122"/>
              </a:rPr>
              <a:t>y</a:t>
            </a:r>
          </a:p>
        </p:txBody>
      </p:sp>
      <p:sp>
        <p:nvSpPr>
          <p:cNvPr id="26648" name="直接连接符 373784"/>
          <p:cNvSpPr/>
          <p:nvPr/>
        </p:nvSpPr>
        <p:spPr>
          <a:xfrm flipV="1">
            <a:off x="3049834" y="6053781"/>
            <a:ext cx="707267" cy="815807"/>
          </a:xfrm>
          <a:prstGeom prst="line">
            <a:avLst/>
          </a:prstGeom>
          <a:ln w="19050" cap="flat" cmpd="sng">
            <a:solidFill>
              <a:srgbClr val="FF0000"/>
            </a:solidFill>
            <a:prstDash val="solid"/>
            <a:round/>
            <a:headEnd type="none" w="med" len="med"/>
            <a:tailEnd type="none" w="med" len="med"/>
          </a:ln>
        </p:spPr>
      </p:sp>
      <p:sp>
        <p:nvSpPr>
          <p:cNvPr id="26649" name="直接连接符 373784"/>
          <p:cNvSpPr/>
          <p:nvPr/>
        </p:nvSpPr>
        <p:spPr>
          <a:xfrm flipV="1">
            <a:off x="3757101" y="5096171"/>
            <a:ext cx="803553" cy="957610"/>
          </a:xfrm>
          <a:prstGeom prst="line">
            <a:avLst/>
          </a:prstGeom>
          <a:ln w="19050" cap="flat" cmpd="sng">
            <a:solidFill>
              <a:srgbClr val="00B050"/>
            </a:solidFill>
            <a:prstDash val="solid"/>
            <a:round/>
            <a:headEnd type="none" w="med" len="med"/>
            <a:tailEnd type="none" w="med" len="med"/>
          </a:ln>
        </p:spPr>
      </p:sp>
      <p:graphicFrame>
        <p:nvGraphicFramePr>
          <p:cNvPr id="26650" name="对象 373787"/>
          <p:cNvGraphicFramePr/>
          <p:nvPr/>
        </p:nvGraphicFramePr>
        <p:xfrm>
          <a:off x="4324315" y="6293622"/>
          <a:ext cx="197825" cy="294111"/>
        </p:xfrm>
        <a:graphic>
          <a:graphicData uri="http://schemas.openxmlformats.org/presentationml/2006/ole">
            <mc:AlternateContent xmlns:mc="http://schemas.openxmlformats.org/markup-compatibility/2006">
              <mc:Choice xmlns:v="urn:schemas-microsoft-com:vml" Requires="v">
                <p:oleObj spid="_x0000_s28924" r:id="rId13" imgW="127635" imgH="179070" progId="Equation.3">
                  <p:embed/>
                </p:oleObj>
              </mc:Choice>
              <mc:Fallback>
                <p:oleObj r:id="rId13" imgW="127635" imgH="179070" progId="Equation.3">
                  <p:embed/>
                  <p:pic>
                    <p:nvPicPr>
                      <p:cNvPr id="0" name="图片 3094"/>
                      <p:cNvPicPr/>
                      <p:nvPr/>
                    </p:nvPicPr>
                    <p:blipFill>
                      <a:blip r:embed="rId10"/>
                      <a:stretch>
                        <a:fillRect/>
                      </a:stretch>
                    </p:blipFill>
                    <p:spPr>
                      <a:xfrm>
                        <a:off x="4324315" y="6293622"/>
                        <a:ext cx="197825" cy="294111"/>
                      </a:xfrm>
                      <a:prstGeom prst="rect">
                        <a:avLst/>
                      </a:prstGeom>
                      <a:noFill/>
                      <a:ln w="38100">
                        <a:noFill/>
                        <a:miter/>
                      </a:ln>
                    </p:spPr>
                  </p:pic>
                </p:oleObj>
              </mc:Fallback>
            </mc:AlternateContent>
          </a:graphicData>
        </a:graphic>
      </p:graphicFrame>
      <p:sp>
        <p:nvSpPr>
          <p:cNvPr id="26651" name="矩形 369737"/>
          <p:cNvSpPr/>
          <p:nvPr/>
        </p:nvSpPr>
        <p:spPr>
          <a:xfrm>
            <a:off x="4844841" y="6929572"/>
            <a:ext cx="1656715" cy="427990"/>
          </a:xfrm>
          <a:prstGeom prst="rect">
            <a:avLst/>
          </a:prstGeom>
          <a:noFill/>
          <a:ln w="9525">
            <a:noFill/>
          </a:ln>
        </p:spPr>
        <p:txBody>
          <a:bodyPr wrap="none" anchor="ctr">
            <a:spAutoFit/>
          </a:bodyPr>
          <a:lstStyle/>
          <a:p>
            <a:pPr lvl="0" indent="0" algn="ctr"/>
            <a:r>
              <a:rPr lang="en-US" altLang="zh-CN" sz="2205">
                <a:solidFill>
                  <a:srgbClr val="FF0000"/>
                </a:solidFill>
                <a:latin typeface="Times New Roman" panose="02020603050405020304" charset="0"/>
                <a:ea typeface="黑体" panose="02010609060101010101" charset="-122"/>
              </a:rPr>
              <a:t> </a:t>
            </a:r>
            <a:r>
              <a:rPr lang="zh-CN" altLang="en-US" sz="2205" dirty="0">
                <a:solidFill>
                  <a:srgbClr val="FF0000"/>
                </a:solidFill>
                <a:latin typeface="Times New Roman" panose="02020603050405020304" charset="0"/>
                <a:ea typeface="黑体" panose="02010609060101010101" charset="-122"/>
              </a:rPr>
              <a:t>直线极坐标</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14"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15"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5" name="文本框 4"/>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369706"/>
          <p:cNvSpPr txBox="1"/>
          <p:nvPr/>
        </p:nvSpPr>
        <p:spPr>
          <a:xfrm>
            <a:off x="892810" y="2251075"/>
            <a:ext cx="9693275" cy="1972848"/>
          </a:xfrm>
          <a:prstGeom prst="rect">
            <a:avLst/>
          </a:prstGeom>
          <a:noFill/>
          <a:ln w="9525">
            <a:noFill/>
          </a:ln>
        </p:spPr>
        <p:txBody>
          <a:bodyPr wrap="square" anchor="t">
            <a:spAutoFit/>
          </a:bodyPr>
          <a:lstStyle/>
          <a:p>
            <a:pPr lvl="0" indent="0">
              <a:lnSpc>
                <a:spcPct val="115000"/>
              </a:lnSpc>
            </a:pPr>
            <a:r>
              <a:rPr lang="zh-CN" altLang="en-US" sz="2600" smtClean="0">
                <a:latin typeface="Times New Roman" panose="02020603050405020304" charset="0"/>
                <a:ea typeface="宋体" panose="02010600030101010101" pitchFamily="2" charset="-122"/>
              </a:rPr>
              <a:t>式</a:t>
            </a:r>
            <a:r>
              <a:rPr lang="en-US" altLang="zh-CN" sz="2600" smtClean="0">
                <a:latin typeface="Times New Roman" panose="02020603050405020304" charset="0"/>
                <a:ea typeface="宋体" panose="02010600030101010101" pitchFamily="2" charset="-122"/>
              </a:rPr>
              <a:t>19</a:t>
            </a:r>
            <a:r>
              <a:rPr lang="zh-CN" altLang="en-US" sz="2600" smtClean="0">
                <a:latin typeface="Times New Roman" panose="02020603050405020304" charset="0"/>
                <a:ea typeface="宋体" panose="02010600030101010101" pitchFamily="2" charset="-122"/>
              </a:rPr>
              <a:t>表示了图像</a:t>
            </a:r>
            <a:r>
              <a:rPr lang="zh-CN" altLang="en-US" sz="2600" dirty="0">
                <a:latin typeface="Times New Roman" panose="02020603050405020304" charset="0"/>
                <a:ea typeface="宋体" panose="02010600030101010101" pitchFamily="2" charset="-122"/>
              </a:rPr>
              <a:t>空间</a:t>
            </a:r>
            <a:r>
              <a:rPr lang="en-US" altLang="zh-CN" sz="2600" i="1">
                <a:latin typeface="Times New Roman" panose="02020603050405020304" charset="0"/>
                <a:ea typeface="宋体" panose="02010600030101010101" pitchFamily="2" charset="-122"/>
              </a:rPr>
              <a:t>X-Y</a:t>
            </a:r>
            <a:r>
              <a:rPr lang="zh-CN" altLang="en-US" sz="2600" dirty="0">
                <a:latin typeface="Times New Roman" panose="02020603050405020304" charset="0"/>
                <a:ea typeface="宋体" panose="02010600030101010101" pitchFamily="2" charset="-122"/>
              </a:rPr>
              <a:t>中的</a:t>
            </a:r>
            <a:r>
              <a:rPr lang="zh-CN" altLang="en-US" sz="2600" dirty="0">
                <a:solidFill>
                  <a:srgbClr val="000099"/>
                </a:solidFill>
                <a:latin typeface="Times New Roman" panose="02020603050405020304" charset="0"/>
                <a:ea typeface="宋体" panose="02010600030101010101" pitchFamily="2" charset="-122"/>
              </a:rPr>
              <a:t>一条直线</a:t>
            </a:r>
            <a:r>
              <a:rPr lang="zh-CN" altLang="en-US" sz="2600" dirty="0">
                <a:latin typeface="Times New Roman" panose="02020603050405020304" charset="0"/>
                <a:ea typeface="宋体" panose="02010600030101010101" pitchFamily="2" charset="-122"/>
              </a:rPr>
              <a:t>就与极坐标空间</a:t>
            </a:r>
            <a:r>
              <a:rPr lang="en-US" altLang="zh-CN" sz="2600">
                <a:latin typeface="Times New Roman" panose="02020603050405020304" charset="0"/>
                <a:ea typeface="宋体" panose="02010600030101010101" pitchFamily="2" charset="-122"/>
              </a:rPr>
              <a:t>O-       </a:t>
            </a:r>
            <a:r>
              <a:rPr lang="zh-CN" altLang="en-US" sz="2600" dirty="0">
                <a:latin typeface="Times New Roman" panose="02020603050405020304" charset="0"/>
                <a:ea typeface="宋体" panose="02010600030101010101" pitchFamily="2" charset="-122"/>
              </a:rPr>
              <a:t>中的</a:t>
            </a:r>
            <a:r>
              <a:rPr lang="zh-CN" altLang="en-US" sz="2600" dirty="0">
                <a:solidFill>
                  <a:srgbClr val="000099"/>
                </a:solidFill>
                <a:latin typeface="Times New Roman" panose="02020603050405020304" charset="0"/>
                <a:ea typeface="宋体" panose="02010600030101010101" pitchFamily="2" charset="-122"/>
              </a:rPr>
              <a:t>一组曲线的交点</a:t>
            </a:r>
            <a:r>
              <a:rPr lang="zh-CN" altLang="en-US" sz="2600" dirty="0">
                <a:latin typeface="Times New Roman" panose="02020603050405020304" charset="0"/>
                <a:ea typeface="宋体" panose="02010600030101010101" pitchFamily="2" charset="-122"/>
              </a:rPr>
              <a:t>一一对应(如下图所示)；</a:t>
            </a:r>
          </a:p>
          <a:p>
            <a:pPr lvl="0" indent="0">
              <a:lnSpc>
                <a:spcPct val="120000"/>
              </a:lnSpc>
            </a:pPr>
            <a:r>
              <a:rPr lang="zh-CN" altLang="en-US" sz="2600" dirty="0">
                <a:latin typeface="Times New Roman" panose="02020603050405020304" charset="0"/>
                <a:ea typeface="宋体" panose="02010600030101010101" pitchFamily="2" charset="-122"/>
              </a:rPr>
              <a:t>图像空间</a:t>
            </a:r>
            <a:r>
              <a:rPr lang="en-US" altLang="zh-CN" sz="2600" i="1">
                <a:latin typeface="Times New Roman" panose="02020603050405020304" charset="0"/>
                <a:ea typeface="宋体" panose="02010600030101010101" pitchFamily="2" charset="-122"/>
              </a:rPr>
              <a:t>X-Y</a:t>
            </a:r>
            <a:r>
              <a:rPr lang="zh-CN" altLang="en-US" sz="2600" dirty="0">
                <a:latin typeface="Times New Roman" panose="02020603050405020304" charset="0"/>
                <a:ea typeface="宋体" panose="02010600030101010101" pitchFamily="2" charset="-122"/>
              </a:rPr>
              <a:t>中的</a:t>
            </a:r>
            <a:r>
              <a:rPr lang="zh-CN" altLang="en-US" sz="2600" dirty="0">
                <a:solidFill>
                  <a:srgbClr val="000099"/>
                </a:solidFill>
                <a:latin typeface="Times New Roman" panose="02020603050405020304" charset="0"/>
                <a:ea typeface="宋体" panose="02010600030101010101" pitchFamily="2" charset="-122"/>
              </a:rPr>
              <a:t>一点</a:t>
            </a:r>
            <a:r>
              <a:rPr lang="zh-CN" altLang="en-US" sz="2600" dirty="0">
                <a:latin typeface="Times New Roman" panose="02020603050405020304" charset="0"/>
                <a:ea typeface="宋体" panose="02010600030101010101" pitchFamily="2" charset="-122"/>
              </a:rPr>
              <a:t>与</a:t>
            </a:r>
            <a:r>
              <a:rPr lang="zh-CN" altLang="en-US" sz="2600">
                <a:latin typeface="Times New Roman" panose="02020603050405020304" charset="0"/>
                <a:ea typeface="宋体" panose="02010600030101010101" pitchFamily="2" charset="-122"/>
              </a:rPr>
              <a:t>极坐标</a:t>
            </a:r>
            <a:r>
              <a:rPr lang="zh-CN" altLang="en-US" sz="2600" smtClean="0">
                <a:latin typeface="Times New Roman" panose="02020603050405020304" charset="0"/>
                <a:ea typeface="宋体" panose="02010600030101010101" pitchFamily="2" charset="-122"/>
              </a:rPr>
              <a:t>空间 </a:t>
            </a:r>
            <a:r>
              <a:rPr lang="en-US" altLang="zh-CN" sz="2600" smtClean="0">
                <a:latin typeface="Times New Roman" panose="02020603050405020304" charset="0"/>
                <a:ea typeface="宋体" panose="02010600030101010101" pitchFamily="2" charset="-122"/>
              </a:rPr>
              <a:t>O-      </a:t>
            </a:r>
            <a:r>
              <a:rPr lang="zh-CN" altLang="en-US" sz="2600" dirty="0">
                <a:latin typeface="Times New Roman" panose="02020603050405020304" charset="0"/>
                <a:ea typeface="宋体" panose="02010600030101010101" pitchFamily="2" charset="-122"/>
              </a:rPr>
              <a:t>中的</a:t>
            </a:r>
            <a:r>
              <a:rPr lang="zh-CN" altLang="en-US" sz="2600" dirty="0">
                <a:solidFill>
                  <a:srgbClr val="000099"/>
                </a:solidFill>
                <a:latin typeface="Times New Roman" panose="02020603050405020304" charset="0"/>
                <a:ea typeface="宋体" panose="02010600030101010101" pitchFamily="2" charset="-122"/>
              </a:rPr>
              <a:t>一条曲线相对应</a:t>
            </a:r>
            <a:r>
              <a:rPr lang="zh-CN" altLang="en-US" sz="2600" dirty="0">
                <a:latin typeface="Times New Roman" panose="02020603050405020304" charset="0"/>
                <a:ea typeface="宋体" panose="02010600030101010101" pitchFamily="2" charset="-122"/>
              </a:rPr>
              <a:t>。把图像空间中的直线检测转化为参数空间中曲线的交点的检测 </a:t>
            </a:r>
          </a:p>
        </p:txBody>
      </p:sp>
      <p:graphicFrame>
        <p:nvGraphicFramePr>
          <p:cNvPr id="27651" name="对象 369710"/>
          <p:cNvGraphicFramePr/>
          <p:nvPr/>
        </p:nvGraphicFramePr>
        <p:xfrm>
          <a:off x="6479699" y="3210636"/>
          <a:ext cx="516445" cy="507691"/>
        </p:xfrm>
        <a:graphic>
          <a:graphicData uri="http://schemas.openxmlformats.org/presentationml/2006/ole">
            <mc:AlternateContent xmlns:mc="http://schemas.openxmlformats.org/markup-compatibility/2006">
              <mc:Choice xmlns:v="urn:schemas-microsoft-com:vml" Requires="v">
                <p:oleObj spid="_x0000_s29861" r:id="rId3" imgW="246380" imgH="207645" progId="Equation.3">
                  <p:embed/>
                </p:oleObj>
              </mc:Choice>
              <mc:Fallback>
                <p:oleObj r:id="rId3" imgW="246380" imgH="207645" progId="Equation.3">
                  <p:embed/>
                  <p:pic>
                    <p:nvPicPr>
                      <p:cNvPr id="0" name="图片 3095"/>
                      <p:cNvPicPr/>
                      <p:nvPr/>
                    </p:nvPicPr>
                    <p:blipFill>
                      <a:blip r:embed="rId4"/>
                      <a:stretch>
                        <a:fillRect/>
                      </a:stretch>
                    </p:blipFill>
                    <p:spPr>
                      <a:xfrm>
                        <a:off x="6479699" y="3210636"/>
                        <a:ext cx="516445" cy="507691"/>
                      </a:xfrm>
                      <a:prstGeom prst="rect">
                        <a:avLst/>
                      </a:prstGeom>
                      <a:noFill/>
                      <a:ln w="38100">
                        <a:noFill/>
                        <a:miter/>
                      </a:ln>
                    </p:spPr>
                  </p:pic>
                </p:oleObj>
              </mc:Fallback>
            </mc:AlternateContent>
          </a:graphicData>
        </a:graphic>
      </p:graphicFrame>
      <p:graphicFrame>
        <p:nvGraphicFramePr>
          <p:cNvPr id="27652" name="内容占位符 369712"/>
          <p:cNvGraphicFramePr>
            <a:graphicFrameLocks noGrp="1"/>
          </p:cNvGraphicFramePr>
          <p:nvPr>
            <p:ph idx="4294967295"/>
            <p:extLst>
              <p:ext uri="{D42A27DB-BD31-4B8C-83A1-F6EECF244321}">
                <p14:modId xmlns:p14="http://schemas.microsoft.com/office/powerpoint/2010/main" val="3146926024"/>
              </p:ext>
            </p:extLst>
          </p:nvPr>
        </p:nvGraphicFramePr>
        <p:xfrm>
          <a:off x="9080500" y="2313243"/>
          <a:ext cx="476179" cy="479681"/>
        </p:xfrm>
        <a:graphic>
          <a:graphicData uri="http://schemas.openxmlformats.org/presentationml/2006/ole">
            <mc:AlternateContent xmlns:mc="http://schemas.openxmlformats.org/markup-compatibility/2006">
              <mc:Choice xmlns:v="urn:schemas-microsoft-com:vml" Requires="v">
                <p:oleObj spid="_x0000_s29862" r:id="rId5" imgW="246380" imgH="207645" progId="Equation.3">
                  <p:embed/>
                </p:oleObj>
              </mc:Choice>
              <mc:Fallback>
                <p:oleObj r:id="rId5" imgW="246380" imgH="207645" progId="Equation.3">
                  <p:embed/>
                  <p:pic>
                    <p:nvPicPr>
                      <p:cNvPr id="0" name="图片 3096"/>
                      <p:cNvPicPr/>
                      <p:nvPr/>
                    </p:nvPicPr>
                    <p:blipFill>
                      <a:blip r:embed="rId4"/>
                      <a:stretch>
                        <a:fillRect/>
                      </a:stretch>
                    </p:blipFill>
                    <p:spPr>
                      <a:xfrm>
                        <a:off x="9080500" y="2313243"/>
                        <a:ext cx="476179" cy="479681"/>
                      </a:xfrm>
                      <a:prstGeom prst="rect">
                        <a:avLst/>
                      </a:prstGeom>
                      <a:noFill/>
                      <a:ln w="38100">
                        <a:miter/>
                      </a:ln>
                    </p:spPr>
                  </p:pic>
                </p:oleObj>
              </mc:Fallback>
            </mc:AlternateContent>
          </a:graphicData>
        </a:graphic>
      </p:graphicFrame>
      <p:sp>
        <p:nvSpPr>
          <p:cNvPr id="27653" name="文本框 369715"/>
          <p:cNvSpPr txBox="1"/>
          <p:nvPr/>
        </p:nvSpPr>
        <p:spPr>
          <a:xfrm>
            <a:off x="3884992" y="5709823"/>
            <a:ext cx="728274" cy="796551"/>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985" b="1">
                <a:latin typeface="Times New Roman" panose="02020603050405020304" charset="0"/>
                <a:ea typeface="宋体" panose="02010600030101010101" pitchFamily="2" charset="-122"/>
              </a:rPr>
              <a:t>C</a:t>
            </a:r>
          </a:p>
          <a:p>
            <a:pPr lvl="0" indent="0" algn="just">
              <a:lnSpc>
                <a:spcPct val="96000"/>
              </a:lnSpc>
            </a:pPr>
            <a:r>
              <a:rPr lang="en-US" altLang="zh-CN" sz="4850" b="1">
                <a:latin typeface="Times New Roman" panose="02020603050405020304" charset="0"/>
                <a:ea typeface="宋体" panose="02010600030101010101" pitchFamily="2" charset="-122"/>
              </a:rPr>
              <a:t>·</a:t>
            </a:r>
          </a:p>
        </p:txBody>
      </p:sp>
      <p:sp>
        <p:nvSpPr>
          <p:cNvPr id="27654" name="文本框 369716"/>
          <p:cNvSpPr txBox="1"/>
          <p:nvPr/>
        </p:nvSpPr>
        <p:spPr>
          <a:xfrm>
            <a:off x="3219741" y="5121601"/>
            <a:ext cx="728274" cy="798301"/>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110000"/>
              </a:lnSpc>
            </a:pPr>
            <a:r>
              <a:rPr lang="en-US" altLang="zh-CN" sz="1985" b="1">
                <a:latin typeface="Times New Roman" panose="02020603050405020304" charset="0"/>
                <a:ea typeface="宋体" panose="02010600030101010101" pitchFamily="2" charset="-122"/>
              </a:rPr>
              <a:t>B</a:t>
            </a:r>
          </a:p>
          <a:p>
            <a:pPr lvl="0" indent="0" algn="just">
              <a:lnSpc>
                <a:spcPct val="96000"/>
              </a:lnSpc>
            </a:pPr>
            <a:r>
              <a:rPr lang="en-US" altLang="zh-CN" sz="4850" b="1">
                <a:latin typeface="Times New Roman" panose="02020603050405020304" charset="0"/>
                <a:ea typeface="宋体" panose="02010600030101010101" pitchFamily="2" charset="-122"/>
              </a:rPr>
              <a:t>·</a:t>
            </a:r>
          </a:p>
        </p:txBody>
      </p:sp>
      <p:sp>
        <p:nvSpPr>
          <p:cNvPr id="27655" name="文本框 369717"/>
          <p:cNvSpPr txBox="1"/>
          <p:nvPr/>
        </p:nvSpPr>
        <p:spPr>
          <a:xfrm>
            <a:off x="4948882" y="6686691"/>
            <a:ext cx="351155" cy="394335"/>
          </a:xfrm>
          <a:prstGeom prst="rect">
            <a:avLst/>
          </a:prstGeom>
          <a:solidFill>
            <a:srgbClr val="FFFFFF"/>
          </a:solidFill>
          <a:ln w="9525" cap="flat" cmpd="sng">
            <a:solidFill>
              <a:srgbClr val="FFFFFF"/>
            </a:solidFill>
            <a:prstDash val="solid"/>
            <a:miter/>
            <a:headEnd type="none" w="med" len="med"/>
            <a:tailEnd type="none" w="med" len="med"/>
          </a:ln>
        </p:spPr>
        <p:txBody>
          <a:bodyPr wrap="none" anchor="t">
            <a:spAutoFit/>
          </a:bodyPr>
          <a:lstStyle/>
          <a:p>
            <a:pPr lvl="0" indent="0" algn="just"/>
            <a:r>
              <a:rPr lang="en-US" altLang="zh-CN" sz="1985" b="1" i="1">
                <a:solidFill>
                  <a:srgbClr val="FF0000"/>
                </a:solidFill>
                <a:latin typeface="Times New Roman" panose="02020603050405020304" charset="0"/>
                <a:ea typeface="宋体" panose="02010600030101010101" pitchFamily="2" charset="-122"/>
              </a:rPr>
              <a:t>X</a:t>
            </a:r>
          </a:p>
        </p:txBody>
      </p:sp>
      <p:sp>
        <p:nvSpPr>
          <p:cNvPr id="27656" name="文本框 369718"/>
          <p:cNvSpPr txBox="1"/>
          <p:nvPr/>
        </p:nvSpPr>
        <p:spPr>
          <a:xfrm>
            <a:off x="2164094" y="4174495"/>
            <a:ext cx="502439" cy="558460"/>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112000"/>
              </a:lnSpc>
            </a:pPr>
            <a:r>
              <a:rPr lang="en-US" altLang="zh-CN" sz="1985" b="1" i="1">
                <a:solidFill>
                  <a:srgbClr val="FF0000"/>
                </a:solidFill>
                <a:latin typeface="Times New Roman" panose="02020603050405020304" charset="0"/>
                <a:ea typeface="宋体" panose="02010600030101010101" pitchFamily="2" charset="-122"/>
              </a:rPr>
              <a:t>Y</a:t>
            </a:r>
          </a:p>
        </p:txBody>
      </p:sp>
      <p:sp>
        <p:nvSpPr>
          <p:cNvPr id="27657" name="文本框 369719"/>
          <p:cNvSpPr txBox="1"/>
          <p:nvPr/>
        </p:nvSpPr>
        <p:spPr>
          <a:xfrm>
            <a:off x="2542236" y="5063830"/>
            <a:ext cx="728274" cy="437665"/>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985" b="1">
                <a:latin typeface="Times New Roman" panose="02020603050405020304" charset="0"/>
                <a:ea typeface="宋体" panose="02010600030101010101" pitchFamily="2" charset="-122"/>
              </a:rPr>
              <a:t>A </a:t>
            </a:r>
            <a:r>
              <a:rPr lang="en-US" altLang="zh-CN" sz="4850" b="1">
                <a:latin typeface="Times New Roman" panose="02020603050405020304" charset="0"/>
                <a:ea typeface="宋体" panose="02010600030101010101" pitchFamily="2" charset="-122"/>
              </a:rPr>
              <a:t>·</a:t>
            </a:r>
          </a:p>
        </p:txBody>
      </p:sp>
      <p:sp>
        <p:nvSpPr>
          <p:cNvPr id="27658" name="直接连接符 369720"/>
          <p:cNvSpPr/>
          <p:nvPr/>
        </p:nvSpPr>
        <p:spPr>
          <a:xfrm>
            <a:off x="2517727" y="4409083"/>
            <a:ext cx="0" cy="2431666"/>
          </a:xfrm>
          <a:prstGeom prst="line">
            <a:avLst/>
          </a:prstGeom>
          <a:ln w="28575" cap="flat" cmpd="sng">
            <a:solidFill>
              <a:srgbClr val="000000"/>
            </a:solidFill>
            <a:prstDash val="solid"/>
            <a:round/>
            <a:headEnd type="triangle" w="med" len="med"/>
            <a:tailEnd type="none" w="med" len="med"/>
          </a:ln>
        </p:spPr>
      </p:sp>
      <p:sp>
        <p:nvSpPr>
          <p:cNvPr id="27659" name="直接连接符 369721"/>
          <p:cNvSpPr/>
          <p:nvPr/>
        </p:nvSpPr>
        <p:spPr>
          <a:xfrm>
            <a:off x="2344411" y="6595657"/>
            <a:ext cx="2977873" cy="0"/>
          </a:xfrm>
          <a:prstGeom prst="line">
            <a:avLst/>
          </a:prstGeom>
          <a:ln w="28575" cap="flat" cmpd="sng">
            <a:solidFill>
              <a:srgbClr val="000000"/>
            </a:solidFill>
            <a:prstDash val="solid"/>
            <a:round/>
            <a:headEnd type="none" w="med" len="med"/>
            <a:tailEnd type="triangle" w="med" len="med"/>
          </a:ln>
        </p:spPr>
      </p:sp>
      <p:sp>
        <p:nvSpPr>
          <p:cNvPr id="27660" name="直接连接符 369722"/>
          <p:cNvSpPr/>
          <p:nvPr/>
        </p:nvSpPr>
        <p:spPr>
          <a:xfrm flipH="1" flipV="1">
            <a:off x="2517727" y="5083087"/>
            <a:ext cx="1820686" cy="1512570"/>
          </a:xfrm>
          <a:prstGeom prst="line">
            <a:avLst/>
          </a:prstGeom>
          <a:ln w="28575" cap="flat" cmpd="sng">
            <a:solidFill>
              <a:srgbClr val="000000"/>
            </a:solidFill>
            <a:prstDash val="solid"/>
            <a:round/>
            <a:headEnd type="none" w="med" len="med"/>
            <a:tailEnd type="none" w="med" len="med"/>
          </a:ln>
        </p:spPr>
      </p:sp>
      <p:sp>
        <p:nvSpPr>
          <p:cNvPr id="27661" name="文本框 369725"/>
          <p:cNvSpPr txBox="1"/>
          <p:nvPr/>
        </p:nvSpPr>
        <p:spPr>
          <a:xfrm>
            <a:off x="8280899" y="5961918"/>
            <a:ext cx="465675" cy="565464"/>
          </a:xfrm>
          <a:prstGeom prst="rect">
            <a:avLst/>
          </a:prstGeom>
          <a:solidFill>
            <a:srgbClr val="FFFFFF"/>
          </a:solidFill>
          <a:ln w="2857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985" b="1">
                <a:latin typeface="Times New Roman" panose="02020603050405020304" charset="0"/>
                <a:ea typeface="宋体" panose="02010600030101010101" pitchFamily="2" charset="-122"/>
              </a:rPr>
              <a:t>C</a:t>
            </a:r>
          </a:p>
        </p:txBody>
      </p:sp>
      <p:sp>
        <p:nvSpPr>
          <p:cNvPr id="27662" name="文本框 369726"/>
          <p:cNvSpPr txBox="1"/>
          <p:nvPr/>
        </p:nvSpPr>
        <p:spPr>
          <a:xfrm>
            <a:off x="8035806" y="4631417"/>
            <a:ext cx="465675" cy="567214"/>
          </a:xfrm>
          <a:prstGeom prst="rect">
            <a:avLst/>
          </a:prstGeom>
          <a:solidFill>
            <a:srgbClr val="FFFFFF"/>
          </a:solidFill>
          <a:ln w="2857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985" b="1">
                <a:latin typeface="Times New Roman" panose="02020603050405020304" charset="0"/>
                <a:ea typeface="宋体" panose="02010600030101010101" pitchFamily="2" charset="-122"/>
              </a:rPr>
              <a:t>A</a:t>
            </a:r>
          </a:p>
        </p:txBody>
      </p:sp>
      <p:sp>
        <p:nvSpPr>
          <p:cNvPr id="27663" name="文本框 369728"/>
          <p:cNvSpPr txBox="1"/>
          <p:nvPr/>
        </p:nvSpPr>
        <p:spPr>
          <a:xfrm>
            <a:off x="7466842" y="5203883"/>
            <a:ext cx="465675" cy="565463"/>
          </a:xfrm>
          <a:prstGeom prst="rect">
            <a:avLst/>
          </a:prstGeom>
          <a:solidFill>
            <a:srgbClr val="FFFFFF"/>
          </a:solidFill>
          <a:ln w="2857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985" b="1">
                <a:latin typeface="Times New Roman" panose="02020603050405020304" charset="0"/>
                <a:ea typeface="宋体" panose="02010600030101010101" pitchFamily="2" charset="-122"/>
              </a:rPr>
              <a:t>B</a:t>
            </a:r>
          </a:p>
        </p:txBody>
      </p:sp>
      <p:sp>
        <p:nvSpPr>
          <p:cNvPr id="27664" name="直接连接符 369729"/>
          <p:cNvSpPr/>
          <p:nvPr/>
        </p:nvSpPr>
        <p:spPr>
          <a:xfrm flipV="1">
            <a:off x="6010293" y="4435343"/>
            <a:ext cx="0" cy="2480685"/>
          </a:xfrm>
          <a:prstGeom prst="line">
            <a:avLst/>
          </a:prstGeom>
          <a:ln w="28575" cap="flat" cmpd="sng">
            <a:solidFill>
              <a:srgbClr val="000000"/>
            </a:solidFill>
            <a:prstDash val="solid"/>
            <a:round/>
            <a:headEnd type="none" w="med" len="med"/>
            <a:tailEnd type="triangle" w="med" len="med"/>
          </a:ln>
        </p:spPr>
      </p:sp>
      <p:sp>
        <p:nvSpPr>
          <p:cNvPr id="27665" name="任意多边形 369730"/>
          <p:cNvSpPr/>
          <p:nvPr/>
        </p:nvSpPr>
        <p:spPr>
          <a:xfrm>
            <a:off x="6010293" y="5209134"/>
            <a:ext cx="1607106" cy="917346"/>
          </a:xfrm>
          <a:custGeom>
            <a:avLst/>
            <a:gdLst/>
            <a:ahLst/>
            <a:cxnLst/>
            <a:rect l="0" t="0" r="0" b="0"/>
            <a:pathLst>
              <a:path w="4140" h="2964">
                <a:moveTo>
                  <a:pt x="0" y="0"/>
                </a:moveTo>
                <a:cubicBezTo>
                  <a:pt x="2070" y="455"/>
                  <a:pt x="4140" y="910"/>
                  <a:pt x="4140" y="1404"/>
                </a:cubicBezTo>
                <a:cubicBezTo>
                  <a:pt x="4140" y="1898"/>
                  <a:pt x="2070" y="2431"/>
                  <a:pt x="0" y="2964"/>
                </a:cubicBezTo>
              </a:path>
            </a:pathLst>
          </a:custGeom>
          <a:noFill/>
          <a:ln w="28575" cap="flat" cmpd="sng">
            <a:solidFill>
              <a:srgbClr val="000000"/>
            </a:solidFill>
            <a:prstDash val="solid"/>
            <a:round/>
            <a:headEnd type="none" w="med" len="med"/>
            <a:tailEnd type="none" w="med" len="med"/>
          </a:ln>
        </p:spPr>
        <p:txBody>
          <a:bodyPr/>
          <a:lstStyle/>
          <a:p>
            <a:endParaRPr lang="zh-CN" altLang="en-US" sz="1985"/>
          </a:p>
        </p:txBody>
      </p:sp>
      <p:sp>
        <p:nvSpPr>
          <p:cNvPr id="27666" name="任意多边形 369731"/>
          <p:cNvSpPr/>
          <p:nvPr/>
        </p:nvSpPr>
        <p:spPr>
          <a:xfrm>
            <a:off x="6010293" y="5450725"/>
            <a:ext cx="2443921" cy="919097"/>
          </a:xfrm>
          <a:custGeom>
            <a:avLst/>
            <a:gdLst/>
            <a:ahLst/>
            <a:cxnLst/>
            <a:rect l="0" t="0" r="0" b="0"/>
            <a:pathLst>
              <a:path w="4140" h="2964">
                <a:moveTo>
                  <a:pt x="0" y="0"/>
                </a:moveTo>
                <a:cubicBezTo>
                  <a:pt x="2070" y="455"/>
                  <a:pt x="4140" y="910"/>
                  <a:pt x="4140" y="1404"/>
                </a:cubicBezTo>
                <a:cubicBezTo>
                  <a:pt x="4140" y="1898"/>
                  <a:pt x="2070" y="2431"/>
                  <a:pt x="0" y="2964"/>
                </a:cubicBezTo>
              </a:path>
            </a:pathLst>
          </a:custGeom>
          <a:noFill/>
          <a:ln w="28575" cap="flat" cmpd="sng">
            <a:solidFill>
              <a:srgbClr val="000000"/>
            </a:solidFill>
            <a:prstDash val="solid"/>
            <a:round/>
            <a:headEnd type="none" w="med" len="med"/>
            <a:tailEnd type="none" w="med" len="med"/>
          </a:ln>
        </p:spPr>
        <p:txBody>
          <a:bodyPr/>
          <a:lstStyle/>
          <a:p>
            <a:endParaRPr lang="zh-CN" altLang="en-US" sz="1985"/>
          </a:p>
        </p:txBody>
      </p:sp>
      <p:sp>
        <p:nvSpPr>
          <p:cNvPr id="27667" name="任意多边形 369732"/>
          <p:cNvSpPr/>
          <p:nvPr/>
        </p:nvSpPr>
        <p:spPr>
          <a:xfrm>
            <a:off x="6010293" y="4967543"/>
            <a:ext cx="2443921" cy="917346"/>
          </a:xfrm>
          <a:custGeom>
            <a:avLst/>
            <a:gdLst/>
            <a:ahLst/>
            <a:cxnLst/>
            <a:rect l="0" t="0" r="0" b="0"/>
            <a:pathLst>
              <a:path w="4140" h="2964">
                <a:moveTo>
                  <a:pt x="0" y="0"/>
                </a:moveTo>
                <a:cubicBezTo>
                  <a:pt x="2070" y="455"/>
                  <a:pt x="4140" y="910"/>
                  <a:pt x="4140" y="1404"/>
                </a:cubicBezTo>
                <a:cubicBezTo>
                  <a:pt x="4140" y="1898"/>
                  <a:pt x="2070" y="2431"/>
                  <a:pt x="0" y="2964"/>
                </a:cubicBezTo>
              </a:path>
            </a:pathLst>
          </a:custGeom>
          <a:noFill/>
          <a:ln w="28575" cap="flat" cmpd="sng">
            <a:solidFill>
              <a:srgbClr val="000000"/>
            </a:solidFill>
            <a:prstDash val="solid"/>
            <a:round/>
            <a:headEnd type="none" w="med" len="med"/>
            <a:tailEnd type="none" w="med" len="med"/>
          </a:ln>
        </p:spPr>
        <p:txBody>
          <a:bodyPr/>
          <a:lstStyle/>
          <a:p>
            <a:endParaRPr lang="zh-CN" altLang="en-US" sz="1985"/>
          </a:p>
        </p:txBody>
      </p:sp>
      <p:sp>
        <p:nvSpPr>
          <p:cNvPr id="27668" name="椭圆 369733"/>
          <p:cNvSpPr/>
          <p:nvPr/>
        </p:nvSpPr>
        <p:spPr>
          <a:xfrm>
            <a:off x="7550873" y="5596031"/>
            <a:ext cx="75279" cy="96286"/>
          </a:xfrm>
          <a:prstGeom prst="ellipse">
            <a:avLst/>
          </a:prstGeom>
          <a:solidFill>
            <a:srgbClr val="000000"/>
          </a:solidFill>
          <a:ln w="28575" cap="flat" cmpd="sng">
            <a:solidFill>
              <a:srgbClr val="000000"/>
            </a:solidFill>
            <a:prstDash val="solid"/>
            <a:round/>
            <a:headEnd type="none" w="med" len="med"/>
            <a:tailEnd type="none" w="med" len="med"/>
          </a:ln>
        </p:spPr>
        <p:txBody>
          <a:bodyPr anchor="t"/>
          <a:lstStyle/>
          <a:p>
            <a:pPr lvl="0" indent="0"/>
            <a:endParaRPr lang="zh-CN" altLang="en-US" sz="1985">
              <a:latin typeface="Times New Roman" panose="02020603050405020304" charset="0"/>
              <a:ea typeface="宋体" panose="02010600030101010101" pitchFamily="2" charset="-122"/>
            </a:endParaRPr>
          </a:p>
        </p:txBody>
      </p:sp>
      <p:sp>
        <p:nvSpPr>
          <p:cNvPr id="27669" name="直接连接符 369734"/>
          <p:cNvSpPr/>
          <p:nvPr/>
        </p:nvSpPr>
        <p:spPr>
          <a:xfrm>
            <a:off x="5821221" y="6600909"/>
            <a:ext cx="2979623" cy="0"/>
          </a:xfrm>
          <a:prstGeom prst="line">
            <a:avLst/>
          </a:prstGeom>
          <a:ln w="28575" cap="flat" cmpd="sng">
            <a:solidFill>
              <a:srgbClr val="000000"/>
            </a:solidFill>
            <a:prstDash val="solid"/>
            <a:round/>
            <a:headEnd type="none" w="med" len="med"/>
            <a:tailEnd type="triangle" w="med" len="med"/>
          </a:ln>
        </p:spPr>
      </p:sp>
      <p:sp>
        <p:nvSpPr>
          <p:cNvPr id="27670" name="矩形 369737"/>
          <p:cNvSpPr/>
          <p:nvPr/>
        </p:nvSpPr>
        <p:spPr>
          <a:xfrm>
            <a:off x="2500840" y="7096807"/>
            <a:ext cx="6596380" cy="396240"/>
          </a:xfrm>
          <a:prstGeom prst="rect">
            <a:avLst/>
          </a:prstGeom>
          <a:noFill/>
          <a:ln w="9525">
            <a:noFill/>
          </a:ln>
        </p:spPr>
        <p:txBody>
          <a:bodyPr wrap="none" anchor="ctr">
            <a:spAutoFit/>
          </a:bodyPr>
          <a:lstStyle/>
          <a:p>
            <a:pPr lvl="0" indent="0" algn="ctr"/>
            <a:r>
              <a:rPr lang="zh-CN" altLang="en-US" sz="2000" dirty="0">
                <a:solidFill>
                  <a:srgbClr val="FF0000"/>
                </a:solidFill>
                <a:latin typeface="Times New Roman" panose="02020603050405020304" charset="0"/>
                <a:ea typeface="黑体" panose="02010609060101010101" charset="-122"/>
              </a:rPr>
              <a:t>图像空间的一条直线与极坐标空间的曲线簇交点对应示例 </a:t>
            </a:r>
          </a:p>
        </p:txBody>
      </p:sp>
      <p:graphicFrame>
        <p:nvGraphicFramePr>
          <p:cNvPr id="27671" name="对象 369710"/>
          <p:cNvGraphicFramePr/>
          <p:nvPr/>
        </p:nvGraphicFramePr>
        <p:xfrm>
          <a:off x="6213369" y="4172744"/>
          <a:ext cx="325623" cy="409654"/>
        </p:xfrm>
        <a:graphic>
          <a:graphicData uri="http://schemas.openxmlformats.org/presentationml/2006/ole">
            <mc:AlternateContent xmlns:mc="http://schemas.openxmlformats.org/markup-compatibility/2006">
              <mc:Choice xmlns:v="urn:schemas-microsoft-com:vml" Requires="v">
                <p:oleObj spid="_x0000_s29863" r:id="rId6" imgW="156210" imgH="168910" progId="Equation.3">
                  <p:embed/>
                </p:oleObj>
              </mc:Choice>
              <mc:Fallback>
                <p:oleObj r:id="rId6" imgW="156210" imgH="168910" progId="Equation.3">
                  <p:embed/>
                  <p:pic>
                    <p:nvPicPr>
                      <p:cNvPr id="0" name="图片 3097"/>
                      <p:cNvPicPr/>
                      <p:nvPr/>
                    </p:nvPicPr>
                    <p:blipFill>
                      <a:blip r:embed="rId7"/>
                      <a:stretch>
                        <a:fillRect/>
                      </a:stretch>
                    </p:blipFill>
                    <p:spPr>
                      <a:xfrm>
                        <a:off x="6213369" y="4172744"/>
                        <a:ext cx="325623" cy="409654"/>
                      </a:xfrm>
                      <a:prstGeom prst="rect">
                        <a:avLst/>
                      </a:prstGeom>
                      <a:noFill/>
                      <a:ln w="38100">
                        <a:noFill/>
                        <a:miter/>
                      </a:ln>
                    </p:spPr>
                  </p:pic>
                </p:oleObj>
              </mc:Fallback>
            </mc:AlternateContent>
          </a:graphicData>
        </a:graphic>
      </p:graphicFrame>
      <p:graphicFrame>
        <p:nvGraphicFramePr>
          <p:cNvPr id="27672" name="对象 369710"/>
          <p:cNvGraphicFramePr/>
          <p:nvPr/>
        </p:nvGraphicFramePr>
        <p:xfrm>
          <a:off x="8923390" y="6403084"/>
          <a:ext cx="271353" cy="441166"/>
        </p:xfrm>
        <a:graphic>
          <a:graphicData uri="http://schemas.openxmlformats.org/presentationml/2006/ole">
            <mc:AlternateContent xmlns:mc="http://schemas.openxmlformats.org/markup-compatibility/2006">
              <mc:Choice xmlns:v="urn:schemas-microsoft-com:vml" Requires="v">
                <p:oleObj spid="_x0000_s29864" r:id="rId8" imgW="129540" imgH="180975" progId="Equation.3">
                  <p:embed/>
                </p:oleObj>
              </mc:Choice>
              <mc:Fallback>
                <p:oleObj r:id="rId8" imgW="129540" imgH="180975" progId="Equation.3">
                  <p:embed/>
                  <p:pic>
                    <p:nvPicPr>
                      <p:cNvPr id="0" name="图片 3098"/>
                      <p:cNvPicPr/>
                      <p:nvPr/>
                    </p:nvPicPr>
                    <p:blipFill>
                      <a:blip r:embed="rId9"/>
                      <a:stretch>
                        <a:fillRect/>
                      </a:stretch>
                    </p:blipFill>
                    <p:spPr>
                      <a:xfrm>
                        <a:off x="8923390" y="6403084"/>
                        <a:ext cx="271353" cy="441166"/>
                      </a:xfrm>
                      <a:prstGeom prst="rect">
                        <a:avLst/>
                      </a:prstGeom>
                      <a:noFill/>
                      <a:ln w="38100">
                        <a:noFill/>
                        <a:miter/>
                      </a:ln>
                    </p:spPr>
                  </p:pic>
                </p:oleObj>
              </mc:Fallback>
            </mc:AlternateContent>
          </a:graphicData>
        </a:graphic>
      </p:graphicFrame>
      <p:sp>
        <p:nvSpPr>
          <p:cNvPr id="27673" name="文本框 373776"/>
          <p:cNvSpPr txBox="1"/>
          <p:nvPr/>
        </p:nvSpPr>
        <p:spPr>
          <a:xfrm>
            <a:off x="2122078" y="6683190"/>
            <a:ext cx="567214" cy="409654"/>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72000"/>
              </a:lnSpc>
            </a:pPr>
            <a:r>
              <a:rPr lang="en-US" altLang="zh-CN" sz="2205" b="1" i="1">
                <a:solidFill>
                  <a:srgbClr val="FF0000"/>
                </a:solidFill>
                <a:latin typeface="宋体" panose="02010600030101010101" pitchFamily="2" charset="-122"/>
                <a:ea typeface="宋体" panose="02010600030101010101" pitchFamily="2" charset="-122"/>
              </a:rPr>
              <a:t>О</a:t>
            </a:r>
          </a:p>
        </p:txBody>
      </p:sp>
      <p:sp>
        <p:nvSpPr>
          <p:cNvPr id="27674" name="文本框 373776"/>
          <p:cNvSpPr txBox="1"/>
          <p:nvPr/>
        </p:nvSpPr>
        <p:spPr>
          <a:xfrm>
            <a:off x="5821221" y="6691944"/>
            <a:ext cx="567214" cy="409654"/>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72000"/>
              </a:lnSpc>
            </a:pPr>
            <a:r>
              <a:rPr lang="en-US" altLang="zh-CN" sz="2205" b="1" i="1">
                <a:latin typeface="宋体" panose="02010600030101010101" pitchFamily="2" charset="-122"/>
                <a:ea typeface="宋体" panose="02010600030101010101" pitchFamily="2" charset="-122"/>
              </a:rPr>
              <a:t>О</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10"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11"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2" name="文本框 1"/>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组合 370719"/>
          <p:cNvGrpSpPr/>
          <p:nvPr/>
        </p:nvGrpSpPr>
        <p:grpSpPr>
          <a:xfrm>
            <a:off x="1563525" y="4698035"/>
            <a:ext cx="3828692" cy="2668005"/>
            <a:chOff x="907" y="2469"/>
            <a:chExt cx="2187" cy="1524"/>
          </a:xfrm>
        </p:grpSpPr>
        <p:sp>
          <p:nvSpPr>
            <p:cNvPr id="28674" name="文本框 370692"/>
            <p:cNvSpPr txBox="1"/>
            <p:nvPr/>
          </p:nvSpPr>
          <p:spPr>
            <a:xfrm>
              <a:off x="1189" y="3097"/>
              <a:ext cx="492" cy="275"/>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985" b="1">
                  <a:latin typeface="Times New Roman" panose="02020603050405020304" charset="0"/>
                  <a:ea typeface="宋体" panose="02010600030101010101" pitchFamily="2" charset="-122"/>
                </a:rPr>
                <a:t>…</a:t>
              </a:r>
            </a:p>
          </p:txBody>
        </p:sp>
        <p:sp>
          <p:nvSpPr>
            <p:cNvPr id="28675" name="文本框 370693"/>
            <p:cNvSpPr txBox="1"/>
            <p:nvPr/>
          </p:nvSpPr>
          <p:spPr>
            <a:xfrm>
              <a:off x="1671" y="3463"/>
              <a:ext cx="386" cy="334"/>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105">
                  <a:latin typeface="宋体" panose="02010600030101010101" pitchFamily="2" charset="-122"/>
                  <a:ea typeface="宋体" panose="02010600030101010101" pitchFamily="2" charset="-122"/>
                </a:rPr>
                <a:t>┆</a:t>
              </a:r>
            </a:p>
          </p:txBody>
        </p:sp>
        <p:sp>
          <p:nvSpPr>
            <p:cNvPr id="28676" name="文本框 370696"/>
            <p:cNvSpPr txBox="1"/>
            <p:nvPr/>
          </p:nvSpPr>
          <p:spPr>
            <a:xfrm>
              <a:off x="1676" y="2709"/>
              <a:ext cx="386" cy="334"/>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985" b="1">
                  <a:latin typeface="宋体" panose="02010600030101010101" pitchFamily="2" charset="-122"/>
                  <a:ea typeface="宋体" panose="02010600030101010101" pitchFamily="2" charset="-122"/>
                </a:rPr>
                <a:t>┆</a:t>
              </a:r>
            </a:p>
          </p:txBody>
        </p:sp>
        <p:sp>
          <p:nvSpPr>
            <p:cNvPr id="28677" name="文本框 370697"/>
            <p:cNvSpPr txBox="1"/>
            <p:nvPr/>
          </p:nvSpPr>
          <p:spPr>
            <a:xfrm>
              <a:off x="2149" y="3104"/>
              <a:ext cx="493" cy="275"/>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96000"/>
                </a:lnSpc>
              </a:pPr>
              <a:r>
                <a:rPr lang="en-US" altLang="zh-CN" sz="1985" b="1">
                  <a:latin typeface="Times New Roman" panose="02020603050405020304" charset="0"/>
                  <a:ea typeface="宋体" panose="02010600030101010101" pitchFamily="2" charset="-122"/>
                </a:rPr>
                <a:t>…</a:t>
              </a:r>
            </a:p>
          </p:txBody>
        </p:sp>
        <p:sp>
          <p:nvSpPr>
            <p:cNvPr id="28678" name="文本框 370699"/>
            <p:cNvSpPr txBox="1"/>
            <p:nvPr/>
          </p:nvSpPr>
          <p:spPr>
            <a:xfrm>
              <a:off x="907" y="3049"/>
              <a:ext cx="414" cy="225"/>
            </a:xfrm>
            <a:prstGeom prst="rect">
              <a:avLst/>
            </a:prstGeom>
            <a:solidFill>
              <a:srgbClr val="FFFFFF"/>
            </a:solidFill>
            <a:ln w="9525" cap="flat" cmpd="sng">
              <a:solidFill>
                <a:srgbClr val="FFFFFF"/>
              </a:solidFill>
              <a:prstDash val="solid"/>
              <a:miter/>
              <a:headEnd type="none" w="med" len="med"/>
              <a:tailEnd type="none" w="med" len="med"/>
            </a:ln>
          </p:spPr>
          <p:txBody>
            <a:bodyPr anchor="t">
              <a:spAutoFit/>
            </a:bodyPr>
            <a:lstStyle/>
            <a:p>
              <a:pPr lvl="0" indent="0" algn="just"/>
              <a:r>
                <a:rPr lang="en-US" altLang="zh-CN" sz="1985" b="1">
                  <a:latin typeface="Times New Roman" panose="02020603050405020304" charset="0"/>
                  <a:ea typeface="宋体" panose="02010600030101010101" pitchFamily="2" charset="-122"/>
                </a:rPr>
                <a:t>0</a:t>
              </a:r>
            </a:p>
          </p:txBody>
        </p:sp>
        <p:sp>
          <p:nvSpPr>
            <p:cNvPr id="28679" name="文本框 370700"/>
            <p:cNvSpPr txBox="1"/>
            <p:nvPr/>
          </p:nvSpPr>
          <p:spPr>
            <a:xfrm>
              <a:off x="1719" y="3685"/>
              <a:ext cx="533" cy="308"/>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lvl="0" indent="0" algn="just">
                <a:lnSpc>
                  <a:spcPct val="112000"/>
                </a:lnSpc>
              </a:pPr>
              <a:r>
                <a:rPr lang="en-US" altLang="zh-CN" sz="1985" b="1">
                  <a:latin typeface="Times New Roman" panose="02020603050405020304" charset="0"/>
                  <a:ea typeface="宋体" panose="02010600030101010101" pitchFamily="2" charset="-122"/>
                </a:rPr>
                <a:t>0</a:t>
              </a:r>
            </a:p>
          </p:txBody>
        </p:sp>
        <p:sp>
          <p:nvSpPr>
            <p:cNvPr id="28680" name="直接连接符 370701"/>
            <p:cNvSpPr/>
            <p:nvPr/>
          </p:nvSpPr>
          <p:spPr>
            <a:xfrm>
              <a:off x="1225" y="2469"/>
              <a:ext cx="14" cy="1285"/>
            </a:xfrm>
            <a:prstGeom prst="line">
              <a:avLst/>
            </a:prstGeom>
            <a:ln w="9525" cap="flat" cmpd="sng">
              <a:solidFill>
                <a:srgbClr val="000000"/>
              </a:solidFill>
              <a:prstDash val="solid"/>
              <a:round/>
              <a:headEnd type="triangle" w="med" len="med"/>
              <a:tailEnd type="none" w="med" len="med"/>
            </a:ln>
          </p:spPr>
        </p:sp>
        <p:sp>
          <p:nvSpPr>
            <p:cNvPr id="28681" name="直接连接符 370702"/>
            <p:cNvSpPr/>
            <p:nvPr/>
          </p:nvSpPr>
          <p:spPr>
            <a:xfrm flipV="1">
              <a:off x="1225" y="3756"/>
              <a:ext cx="1869" cy="3"/>
            </a:xfrm>
            <a:prstGeom prst="line">
              <a:avLst/>
            </a:prstGeom>
            <a:ln w="9525" cap="flat" cmpd="sng">
              <a:solidFill>
                <a:srgbClr val="000000"/>
              </a:solidFill>
              <a:prstDash val="solid"/>
              <a:round/>
              <a:headEnd type="none" w="med" len="med"/>
              <a:tailEnd type="triangle" w="med" len="med"/>
            </a:ln>
          </p:spPr>
        </p:sp>
        <p:sp>
          <p:nvSpPr>
            <p:cNvPr id="28682" name="直接连接符 370703"/>
            <p:cNvSpPr/>
            <p:nvPr/>
          </p:nvSpPr>
          <p:spPr>
            <a:xfrm>
              <a:off x="1239" y="3496"/>
              <a:ext cx="1294" cy="0"/>
            </a:xfrm>
            <a:prstGeom prst="line">
              <a:avLst/>
            </a:prstGeom>
            <a:ln w="9525" cap="flat" cmpd="sng">
              <a:solidFill>
                <a:srgbClr val="000000"/>
              </a:solidFill>
              <a:prstDash val="solid"/>
              <a:round/>
              <a:headEnd type="none" w="med" len="med"/>
              <a:tailEnd type="none" w="med" len="med"/>
            </a:ln>
          </p:spPr>
        </p:sp>
        <p:sp>
          <p:nvSpPr>
            <p:cNvPr id="28683" name="直接连接符 370704"/>
            <p:cNvSpPr/>
            <p:nvPr/>
          </p:nvSpPr>
          <p:spPr>
            <a:xfrm flipV="1">
              <a:off x="1225" y="3319"/>
              <a:ext cx="1308" cy="3"/>
            </a:xfrm>
            <a:prstGeom prst="line">
              <a:avLst/>
            </a:prstGeom>
            <a:ln w="9525" cap="flat" cmpd="sng">
              <a:solidFill>
                <a:srgbClr val="000000"/>
              </a:solidFill>
              <a:prstDash val="solid"/>
              <a:round/>
              <a:headEnd type="none" w="med" len="med"/>
              <a:tailEnd type="none" w="med" len="med"/>
            </a:ln>
          </p:spPr>
        </p:sp>
        <p:sp>
          <p:nvSpPr>
            <p:cNvPr id="28684" name="直接连接符 370705"/>
            <p:cNvSpPr/>
            <p:nvPr/>
          </p:nvSpPr>
          <p:spPr>
            <a:xfrm>
              <a:off x="1239" y="3147"/>
              <a:ext cx="1294" cy="0"/>
            </a:xfrm>
            <a:prstGeom prst="line">
              <a:avLst/>
            </a:prstGeom>
            <a:ln w="9525" cap="flat" cmpd="sng">
              <a:solidFill>
                <a:srgbClr val="000000"/>
              </a:solidFill>
              <a:prstDash val="solid"/>
              <a:round/>
              <a:headEnd type="none" w="med" len="med"/>
              <a:tailEnd type="none" w="med" len="med"/>
            </a:ln>
          </p:spPr>
        </p:sp>
        <p:sp>
          <p:nvSpPr>
            <p:cNvPr id="28685" name="直接连接符 370706"/>
            <p:cNvSpPr/>
            <p:nvPr/>
          </p:nvSpPr>
          <p:spPr>
            <a:xfrm>
              <a:off x="1239" y="2967"/>
              <a:ext cx="1294" cy="0"/>
            </a:xfrm>
            <a:prstGeom prst="line">
              <a:avLst/>
            </a:prstGeom>
            <a:ln w="9525" cap="flat" cmpd="sng">
              <a:solidFill>
                <a:srgbClr val="000000"/>
              </a:solidFill>
              <a:prstDash val="solid"/>
              <a:round/>
              <a:headEnd type="none" w="med" len="med"/>
              <a:tailEnd type="none" w="med" len="med"/>
            </a:ln>
          </p:spPr>
        </p:sp>
        <p:sp>
          <p:nvSpPr>
            <p:cNvPr id="28686" name="直接连接符 370707"/>
            <p:cNvSpPr/>
            <p:nvPr/>
          </p:nvSpPr>
          <p:spPr>
            <a:xfrm>
              <a:off x="1225" y="2704"/>
              <a:ext cx="1308" cy="0"/>
            </a:xfrm>
            <a:prstGeom prst="line">
              <a:avLst/>
            </a:prstGeom>
            <a:ln w="9525" cap="flat" cmpd="sng">
              <a:solidFill>
                <a:srgbClr val="000000"/>
              </a:solidFill>
              <a:prstDash val="solid"/>
              <a:round/>
              <a:headEnd type="none" w="med" len="med"/>
              <a:tailEnd type="none" w="med" len="med"/>
            </a:ln>
          </p:spPr>
        </p:sp>
        <p:sp>
          <p:nvSpPr>
            <p:cNvPr id="28687" name="直接连接符 370708"/>
            <p:cNvSpPr/>
            <p:nvPr/>
          </p:nvSpPr>
          <p:spPr>
            <a:xfrm>
              <a:off x="1550" y="2709"/>
              <a:ext cx="0" cy="1048"/>
            </a:xfrm>
            <a:prstGeom prst="line">
              <a:avLst/>
            </a:prstGeom>
            <a:ln w="9525" cap="flat" cmpd="sng">
              <a:solidFill>
                <a:srgbClr val="000000"/>
              </a:solidFill>
              <a:prstDash val="solid"/>
              <a:round/>
              <a:headEnd type="none" w="med" len="med"/>
              <a:tailEnd type="none" w="med" len="med"/>
            </a:ln>
          </p:spPr>
        </p:sp>
        <p:sp>
          <p:nvSpPr>
            <p:cNvPr id="28688" name="直接连接符 370709"/>
            <p:cNvSpPr/>
            <p:nvPr/>
          </p:nvSpPr>
          <p:spPr>
            <a:xfrm>
              <a:off x="1761" y="2709"/>
              <a:ext cx="0" cy="1048"/>
            </a:xfrm>
            <a:prstGeom prst="line">
              <a:avLst/>
            </a:prstGeom>
            <a:ln w="9525" cap="flat" cmpd="sng">
              <a:solidFill>
                <a:srgbClr val="000000"/>
              </a:solidFill>
              <a:prstDash val="solid"/>
              <a:round/>
              <a:headEnd type="none" w="med" len="med"/>
              <a:tailEnd type="none" w="med" len="med"/>
            </a:ln>
          </p:spPr>
        </p:sp>
        <p:sp>
          <p:nvSpPr>
            <p:cNvPr id="28689" name="直接连接符 370710"/>
            <p:cNvSpPr/>
            <p:nvPr/>
          </p:nvSpPr>
          <p:spPr>
            <a:xfrm>
              <a:off x="1985" y="2709"/>
              <a:ext cx="0" cy="1048"/>
            </a:xfrm>
            <a:prstGeom prst="line">
              <a:avLst/>
            </a:prstGeom>
            <a:ln w="9525" cap="flat" cmpd="sng">
              <a:solidFill>
                <a:srgbClr val="000000"/>
              </a:solidFill>
              <a:prstDash val="solid"/>
              <a:round/>
              <a:headEnd type="none" w="med" len="med"/>
              <a:tailEnd type="none" w="med" len="med"/>
            </a:ln>
          </p:spPr>
        </p:sp>
        <p:sp>
          <p:nvSpPr>
            <p:cNvPr id="28690" name="直接连接符 370711"/>
            <p:cNvSpPr/>
            <p:nvPr/>
          </p:nvSpPr>
          <p:spPr>
            <a:xfrm>
              <a:off x="2207" y="2704"/>
              <a:ext cx="0" cy="1053"/>
            </a:xfrm>
            <a:prstGeom prst="line">
              <a:avLst/>
            </a:prstGeom>
            <a:ln w="9525" cap="flat" cmpd="sng">
              <a:solidFill>
                <a:srgbClr val="000000"/>
              </a:solidFill>
              <a:prstDash val="solid"/>
              <a:round/>
              <a:headEnd type="none" w="med" len="med"/>
              <a:tailEnd type="none" w="med" len="med"/>
            </a:ln>
          </p:spPr>
        </p:sp>
        <p:sp>
          <p:nvSpPr>
            <p:cNvPr id="28691" name="直接连接符 370712"/>
            <p:cNvSpPr/>
            <p:nvPr/>
          </p:nvSpPr>
          <p:spPr>
            <a:xfrm>
              <a:off x="2533" y="2709"/>
              <a:ext cx="0" cy="1037"/>
            </a:xfrm>
            <a:prstGeom prst="line">
              <a:avLst/>
            </a:prstGeom>
            <a:ln w="9525" cap="flat" cmpd="sng">
              <a:solidFill>
                <a:srgbClr val="000000"/>
              </a:solidFill>
              <a:prstDash val="solid"/>
              <a:round/>
              <a:headEnd type="none" w="med" len="med"/>
              <a:tailEnd type="none" w="med" len="med"/>
            </a:ln>
          </p:spPr>
        </p:sp>
        <p:sp>
          <p:nvSpPr>
            <p:cNvPr id="28692" name="文本框 370713"/>
            <p:cNvSpPr txBox="1"/>
            <p:nvPr/>
          </p:nvSpPr>
          <p:spPr>
            <a:xfrm>
              <a:off x="1701" y="3476"/>
              <a:ext cx="386" cy="334"/>
            </a:xfrm>
            <a:prstGeom prst="rect">
              <a:avLst/>
            </a:prstGeom>
            <a:noFill/>
            <a:ln w="9525">
              <a:noFill/>
            </a:ln>
          </p:spPr>
          <p:txBody>
            <a:bodyPr anchor="t"/>
            <a:lstStyle/>
            <a:p>
              <a:pPr lvl="0" indent="0" algn="just">
                <a:lnSpc>
                  <a:spcPct val="96000"/>
                </a:lnSpc>
              </a:pPr>
              <a:r>
                <a:rPr lang="en-US" altLang="zh-CN" sz="1985" b="1">
                  <a:latin typeface="宋体" panose="02010600030101010101" pitchFamily="2" charset="-122"/>
                  <a:ea typeface="宋体" panose="02010600030101010101" pitchFamily="2" charset="-122"/>
                </a:rPr>
                <a:t>┆</a:t>
              </a:r>
            </a:p>
          </p:txBody>
        </p:sp>
      </p:grpSp>
      <p:sp>
        <p:nvSpPr>
          <p:cNvPr id="28694" name="文本框 370717"/>
          <p:cNvSpPr txBox="1"/>
          <p:nvPr/>
        </p:nvSpPr>
        <p:spPr>
          <a:xfrm>
            <a:off x="791210" y="2268855"/>
            <a:ext cx="9826625" cy="2252924"/>
          </a:xfrm>
          <a:prstGeom prst="rect">
            <a:avLst/>
          </a:prstGeom>
          <a:noFill/>
          <a:ln w="9525">
            <a:noFill/>
          </a:ln>
        </p:spPr>
        <p:txBody>
          <a:bodyPr wrap="square" anchor="t">
            <a:spAutoFit/>
          </a:bodyPr>
          <a:lstStyle/>
          <a:p>
            <a:pPr lvl="0" indent="0">
              <a:lnSpc>
                <a:spcPct val="135000"/>
              </a:lnSpc>
            </a:pPr>
            <a:r>
              <a:rPr lang="zh-CN" altLang="en-US" sz="2600" smtClean="0">
                <a:latin typeface="Times New Roman" panose="02020603050405020304" charset="0"/>
                <a:ea typeface="宋体" panose="02010600030101010101" pitchFamily="2" charset="-122"/>
              </a:rPr>
              <a:t>精度</a:t>
            </a:r>
            <a:r>
              <a:rPr lang="zh-CN" altLang="en-US" sz="2600" dirty="0">
                <a:latin typeface="Times New Roman" panose="02020603050405020304" charset="0"/>
                <a:ea typeface="宋体" panose="02010600030101010101" pitchFamily="2" charset="-122"/>
              </a:rPr>
              <a:t>要求将参数空间</a:t>
            </a:r>
            <a:r>
              <a:rPr lang="en-US" altLang="zh-CN" sz="2600">
                <a:latin typeface="Times New Roman" panose="02020603050405020304" charset="0"/>
                <a:ea typeface="宋体" panose="02010600030101010101" pitchFamily="2" charset="-122"/>
              </a:rPr>
              <a:t>O-        </a:t>
            </a:r>
            <a:r>
              <a:rPr lang="zh-CN" altLang="en-US" sz="2600" dirty="0">
                <a:latin typeface="Times New Roman" panose="02020603050405020304" charset="0"/>
                <a:ea typeface="宋体" panose="02010600030101010101" pitchFamily="2" charset="-122"/>
              </a:rPr>
              <a:t>离散化成一个累加器阵列，将参数空间细分成网格阵列(也即把每个网格近似看作是一点，认为通过每个网格的曲线近似相交于该网格对应的“点”)，其中的每一个格子对应一个累加器(用于记录相交于该点的曲线数)，如下图所示。 </a:t>
            </a:r>
          </a:p>
        </p:txBody>
      </p:sp>
      <p:graphicFrame>
        <p:nvGraphicFramePr>
          <p:cNvPr id="28695" name="对象 370718"/>
          <p:cNvGraphicFramePr/>
          <p:nvPr>
            <p:extLst>
              <p:ext uri="{D42A27DB-BD31-4B8C-83A1-F6EECF244321}">
                <p14:modId xmlns:p14="http://schemas.microsoft.com/office/powerpoint/2010/main" val="3771580018"/>
              </p:ext>
            </p:extLst>
          </p:nvPr>
        </p:nvGraphicFramePr>
        <p:xfrm>
          <a:off x="4279900" y="2393315"/>
          <a:ext cx="561975" cy="479425"/>
        </p:xfrm>
        <a:graphic>
          <a:graphicData uri="http://schemas.openxmlformats.org/presentationml/2006/ole">
            <mc:AlternateContent xmlns:mc="http://schemas.openxmlformats.org/markup-compatibility/2006">
              <mc:Choice xmlns:v="urn:schemas-microsoft-com:vml" Requires="v">
                <p:oleObj spid="_x0000_s31049" r:id="rId3" imgW="246380" imgH="207645" progId="Equation.3">
                  <p:embed/>
                </p:oleObj>
              </mc:Choice>
              <mc:Fallback>
                <p:oleObj r:id="rId3" imgW="246380" imgH="207645" progId="Equation.3">
                  <p:embed/>
                  <p:pic>
                    <p:nvPicPr>
                      <p:cNvPr id="0" name="图片 3099"/>
                      <p:cNvPicPr/>
                      <p:nvPr/>
                    </p:nvPicPr>
                    <p:blipFill>
                      <a:blip r:embed="rId4"/>
                      <a:stretch>
                        <a:fillRect/>
                      </a:stretch>
                    </p:blipFill>
                    <p:spPr>
                      <a:xfrm>
                        <a:off x="4279900" y="2393315"/>
                        <a:ext cx="561975" cy="479425"/>
                      </a:xfrm>
                      <a:prstGeom prst="rect">
                        <a:avLst/>
                      </a:prstGeom>
                      <a:noFill/>
                      <a:ln w="38100">
                        <a:noFill/>
                        <a:miter/>
                      </a:ln>
                    </p:spPr>
                  </p:pic>
                </p:oleObj>
              </mc:Fallback>
            </mc:AlternateContent>
          </a:graphicData>
        </a:graphic>
      </p:graphicFrame>
      <p:grpSp>
        <p:nvGrpSpPr>
          <p:cNvPr id="28696" name="组合 370721"/>
          <p:cNvGrpSpPr/>
          <p:nvPr/>
        </p:nvGrpSpPr>
        <p:grpSpPr>
          <a:xfrm>
            <a:off x="5840479" y="6507758"/>
            <a:ext cx="2925352" cy="411405"/>
            <a:chOff x="2835" y="3541"/>
            <a:chExt cx="1671" cy="235"/>
          </a:xfrm>
        </p:grpSpPr>
        <p:sp>
          <p:nvSpPr>
            <p:cNvPr id="28697" name="矩形 370714"/>
            <p:cNvSpPr/>
            <p:nvPr/>
          </p:nvSpPr>
          <p:spPr>
            <a:xfrm>
              <a:off x="2835" y="3550"/>
              <a:ext cx="1671" cy="226"/>
            </a:xfrm>
            <a:prstGeom prst="rect">
              <a:avLst/>
            </a:prstGeom>
            <a:noFill/>
            <a:ln w="9525">
              <a:noFill/>
            </a:ln>
          </p:spPr>
          <p:txBody>
            <a:bodyPr wrap="none" anchor="ctr">
              <a:spAutoFit/>
            </a:bodyPr>
            <a:lstStyle/>
            <a:p>
              <a:pPr lvl="0" indent="0"/>
              <a:r>
                <a:rPr lang="zh-CN" altLang="en-US" sz="2000" b="1" dirty="0">
                  <a:solidFill>
                    <a:schemeClr val="tx1"/>
                  </a:solidFill>
                  <a:latin typeface="Times New Roman" panose="02020603050405020304" charset="0"/>
                  <a:ea typeface="黑体" panose="02010609060101010101" charset="-122"/>
                </a:rPr>
                <a:t>      平面细分成网格阵列</a:t>
              </a:r>
              <a:r>
                <a:rPr lang="zh-CN" altLang="en-US" sz="2000" dirty="0">
                  <a:solidFill>
                    <a:schemeClr val="tx1"/>
                  </a:solidFill>
                  <a:latin typeface="Times New Roman" panose="02020603050405020304" charset="0"/>
                  <a:ea typeface="宋体" panose="02010600030101010101" pitchFamily="2" charset="-122"/>
                </a:rPr>
                <a:t> </a:t>
              </a:r>
            </a:p>
          </p:txBody>
        </p:sp>
        <p:graphicFrame>
          <p:nvGraphicFramePr>
            <p:cNvPr id="28698" name="对象 370720"/>
            <p:cNvGraphicFramePr/>
            <p:nvPr/>
          </p:nvGraphicFramePr>
          <p:xfrm>
            <a:off x="2910" y="3541"/>
            <a:ext cx="232" cy="217"/>
          </p:xfrm>
          <a:graphic>
            <a:graphicData uri="http://schemas.openxmlformats.org/presentationml/2006/ole">
              <mc:AlternateContent xmlns:mc="http://schemas.openxmlformats.org/markup-compatibility/2006">
                <mc:Choice xmlns:v="urn:schemas-microsoft-com:vml" Requires="v">
                  <p:oleObj spid="_x0000_s31050" r:id="rId5" imgW="246380" imgH="207645" progId="Equation.3">
                    <p:embed/>
                  </p:oleObj>
                </mc:Choice>
                <mc:Fallback>
                  <p:oleObj r:id="rId5" imgW="246380" imgH="207645" progId="Equation.3">
                    <p:embed/>
                    <p:pic>
                      <p:nvPicPr>
                        <p:cNvPr id="0" name="图片 3100"/>
                        <p:cNvPicPr/>
                        <p:nvPr/>
                      </p:nvPicPr>
                      <p:blipFill>
                        <a:blip r:embed="rId4"/>
                        <a:stretch>
                          <a:fillRect/>
                        </a:stretch>
                      </p:blipFill>
                      <p:spPr>
                        <a:xfrm>
                          <a:off x="2910" y="3541"/>
                          <a:ext cx="232" cy="217"/>
                        </a:xfrm>
                        <a:prstGeom prst="rect">
                          <a:avLst/>
                        </a:prstGeom>
                        <a:noFill/>
                        <a:ln w="38100">
                          <a:noFill/>
                          <a:miter/>
                        </a:ln>
                      </p:spPr>
                    </p:pic>
                  </p:oleObj>
                </mc:Fallback>
              </mc:AlternateContent>
            </a:graphicData>
          </a:graphic>
        </p:graphicFrame>
      </p:grpSp>
      <p:graphicFrame>
        <p:nvGraphicFramePr>
          <p:cNvPr id="28699" name="对象 1">
            <a:hlinkClick r:id="" action="ppaction://ole?verb=0"/>
          </p:cNvPr>
          <p:cNvGraphicFramePr>
            <a:graphicFrameLocks noChangeAspect="1"/>
          </p:cNvGraphicFramePr>
          <p:nvPr/>
        </p:nvGraphicFramePr>
        <p:xfrm>
          <a:off x="1776276" y="4402173"/>
          <a:ext cx="444668" cy="483182"/>
        </p:xfrm>
        <a:graphic>
          <a:graphicData uri="http://schemas.openxmlformats.org/presentationml/2006/ole">
            <mc:AlternateContent xmlns:mc="http://schemas.openxmlformats.org/markup-compatibility/2006">
              <mc:Choice xmlns:v="urn:schemas-microsoft-com:vml" Requires="v">
                <p:oleObj spid="_x0000_s31051" r:id="rId6" imgW="156210" imgH="168910" progId="Equation.KSEE3">
                  <p:embed/>
                </p:oleObj>
              </mc:Choice>
              <mc:Fallback>
                <p:oleObj r:id="rId6" imgW="156210" imgH="168910" progId="Equation.KSEE3">
                  <p:embed/>
                  <p:pic>
                    <p:nvPicPr>
                      <p:cNvPr id="0" name="图片 3101"/>
                      <p:cNvPicPr/>
                      <p:nvPr/>
                    </p:nvPicPr>
                    <p:blipFill>
                      <a:blip r:embed="rId7"/>
                      <a:stretch>
                        <a:fillRect/>
                      </a:stretch>
                    </p:blipFill>
                    <p:spPr>
                      <a:xfrm>
                        <a:off x="1776276" y="4402173"/>
                        <a:ext cx="444668" cy="483182"/>
                      </a:xfrm>
                      <a:prstGeom prst="rect">
                        <a:avLst/>
                      </a:prstGeom>
                      <a:noFill/>
                      <a:ln w="38100">
                        <a:noFill/>
                        <a:miter/>
                      </a:ln>
                    </p:spPr>
                  </p:pic>
                </p:oleObj>
              </mc:Fallback>
            </mc:AlternateContent>
          </a:graphicData>
        </a:graphic>
      </p:graphicFrame>
      <p:graphicFrame>
        <p:nvGraphicFramePr>
          <p:cNvPr id="28700" name="对象 370720"/>
          <p:cNvGraphicFramePr/>
          <p:nvPr/>
        </p:nvGraphicFramePr>
        <p:xfrm>
          <a:off x="5227748" y="6898521"/>
          <a:ext cx="250344" cy="414906"/>
        </p:xfrm>
        <a:graphic>
          <a:graphicData uri="http://schemas.openxmlformats.org/presentationml/2006/ole">
            <mc:AlternateContent xmlns:mc="http://schemas.openxmlformats.org/markup-compatibility/2006">
              <mc:Choice xmlns:v="urn:schemas-microsoft-com:vml" Requires="v">
                <p:oleObj spid="_x0000_s31052" r:id="rId8" imgW="129540" imgH="180975" progId="Equation.3">
                  <p:embed/>
                </p:oleObj>
              </mc:Choice>
              <mc:Fallback>
                <p:oleObj r:id="rId8" imgW="129540" imgH="180975" progId="Equation.3">
                  <p:embed/>
                  <p:pic>
                    <p:nvPicPr>
                      <p:cNvPr id="0" name="图片 3102"/>
                      <p:cNvPicPr/>
                      <p:nvPr/>
                    </p:nvPicPr>
                    <p:blipFill>
                      <a:blip r:embed="rId9"/>
                      <a:stretch>
                        <a:fillRect/>
                      </a:stretch>
                    </p:blipFill>
                    <p:spPr>
                      <a:xfrm>
                        <a:off x="5227748" y="6898521"/>
                        <a:ext cx="250344" cy="414906"/>
                      </a:xfrm>
                      <a:prstGeom prst="rect">
                        <a:avLst/>
                      </a:prstGeom>
                      <a:noFill/>
                      <a:ln w="38100">
                        <a:noFill/>
                        <a:miter/>
                      </a:ln>
                    </p:spPr>
                  </p:pic>
                </p:oleObj>
              </mc:Fallback>
            </mc:AlternateContent>
          </a:graphicData>
        </a:graphic>
      </p:graphicFrame>
      <p:graphicFrame>
        <p:nvGraphicFramePr>
          <p:cNvPr id="28701" name="对象 370720"/>
          <p:cNvGraphicFramePr/>
          <p:nvPr/>
        </p:nvGraphicFramePr>
        <p:xfrm>
          <a:off x="4161596" y="6833747"/>
          <a:ext cx="551458" cy="533952"/>
        </p:xfrm>
        <a:graphic>
          <a:graphicData uri="http://schemas.openxmlformats.org/presentationml/2006/ole">
            <mc:AlternateContent xmlns:mc="http://schemas.openxmlformats.org/markup-compatibility/2006">
              <mc:Choice xmlns:v="urn:schemas-microsoft-com:vml" Requires="v">
                <p:oleObj spid="_x0000_s31053" r:id="rId10" imgW="283210" imgH="231775" progId="Equation.3">
                  <p:embed/>
                </p:oleObj>
              </mc:Choice>
              <mc:Fallback>
                <p:oleObj r:id="rId10" imgW="283210" imgH="231775" progId="Equation.3">
                  <p:embed/>
                  <p:pic>
                    <p:nvPicPr>
                      <p:cNvPr id="0" name="图片 3103"/>
                      <p:cNvPicPr/>
                      <p:nvPr/>
                    </p:nvPicPr>
                    <p:blipFill>
                      <a:blip r:embed="rId11"/>
                      <a:stretch>
                        <a:fillRect/>
                      </a:stretch>
                    </p:blipFill>
                    <p:spPr>
                      <a:xfrm>
                        <a:off x="4161596" y="6833747"/>
                        <a:ext cx="551458" cy="533952"/>
                      </a:xfrm>
                      <a:prstGeom prst="rect">
                        <a:avLst/>
                      </a:prstGeom>
                      <a:noFill/>
                      <a:ln w="38100">
                        <a:noFill/>
                        <a:miter/>
                      </a:ln>
                    </p:spPr>
                  </p:pic>
                </p:oleObj>
              </mc:Fallback>
            </mc:AlternateContent>
          </a:graphicData>
        </a:graphic>
      </p:graphicFrame>
      <p:graphicFrame>
        <p:nvGraphicFramePr>
          <p:cNvPr id="28702" name="对象 370720"/>
          <p:cNvGraphicFramePr/>
          <p:nvPr/>
        </p:nvGraphicFramePr>
        <p:xfrm>
          <a:off x="1668564" y="6776804"/>
          <a:ext cx="525198" cy="505940"/>
        </p:xfrm>
        <a:graphic>
          <a:graphicData uri="http://schemas.openxmlformats.org/presentationml/2006/ole">
            <mc:AlternateContent xmlns:mc="http://schemas.openxmlformats.org/markup-compatibility/2006">
              <mc:Choice xmlns:v="urn:schemas-microsoft-com:vml" Requires="v">
                <p:oleObj spid="_x0000_s31054" r:id="rId12" imgW="270510" imgH="218440" progId="Equation.3">
                  <p:embed/>
                </p:oleObj>
              </mc:Choice>
              <mc:Fallback>
                <p:oleObj r:id="rId12" imgW="270510" imgH="218440" progId="Equation.3">
                  <p:embed/>
                  <p:pic>
                    <p:nvPicPr>
                      <p:cNvPr id="0" name="图片 3104"/>
                      <p:cNvPicPr/>
                      <p:nvPr/>
                    </p:nvPicPr>
                    <p:blipFill>
                      <a:blip r:embed="rId13"/>
                      <a:stretch>
                        <a:fillRect/>
                      </a:stretch>
                    </p:blipFill>
                    <p:spPr>
                      <a:xfrm>
                        <a:off x="1668564" y="6776804"/>
                        <a:ext cx="525198" cy="505940"/>
                      </a:xfrm>
                      <a:prstGeom prst="rect">
                        <a:avLst/>
                      </a:prstGeom>
                      <a:noFill/>
                      <a:ln w="38100">
                        <a:noFill/>
                        <a:miter/>
                      </a:ln>
                    </p:spPr>
                  </p:pic>
                </p:oleObj>
              </mc:Fallback>
            </mc:AlternateContent>
          </a:graphicData>
        </a:graphic>
      </p:graphicFrame>
      <p:graphicFrame>
        <p:nvGraphicFramePr>
          <p:cNvPr id="28703" name="对象 10">
            <a:hlinkClick r:id="" action="ppaction://ole?verb=0"/>
          </p:cNvPr>
          <p:cNvGraphicFramePr>
            <a:graphicFrameLocks noChangeAspect="1"/>
          </p:cNvGraphicFramePr>
          <p:nvPr/>
        </p:nvGraphicFramePr>
        <p:xfrm>
          <a:off x="1222146" y="4546464"/>
          <a:ext cx="891086" cy="668752"/>
        </p:xfrm>
        <a:graphic>
          <a:graphicData uri="http://schemas.openxmlformats.org/presentationml/2006/ole">
            <mc:AlternateContent xmlns:mc="http://schemas.openxmlformats.org/markup-compatibility/2006">
              <mc:Choice xmlns:v="urn:schemas-microsoft-com:vml" Requires="v">
                <p:oleObj spid="_x0000_s31055" r:id="rId14" imgW="309245" imgH="231775" progId="Equation.KSEE3">
                  <p:embed/>
                </p:oleObj>
              </mc:Choice>
              <mc:Fallback>
                <p:oleObj r:id="rId14" imgW="309245" imgH="231775" progId="Equation.KSEE3">
                  <p:embed/>
                  <p:pic>
                    <p:nvPicPr>
                      <p:cNvPr id="0" name="图片 3105"/>
                      <p:cNvPicPr/>
                      <p:nvPr/>
                    </p:nvPicPr>
                    <p:blipFill>
                      <a:blip r:embed="rId15"/>
                      <a:stretch>
                        <a:fillRect/>
                      </a:stretch>
                    </p:blipFill>
                    <p:spPr>
                      <a:xfrm>
                        <a:off x="1222146" y="4546464"/>
                        <a:ext cx="891086" cy="668752"/>
                      </a:xfrm>
                      <a:prstGeom prst="rect">
                        <a:avLst/>
                      </a:prstGeom>
                      <a:noFill/>
                      <a:ln w="38100">
                        <a:noFill/>
                        <a:miter/>
                      </a:ln>
                    </p:spPr>
                  </p:pic>
                </p:oleObj>
              </mc:Fallback>
            </mc:AlternateContent>
          </a:graphicData>
        </a:graphic>
      </p:graphicFrame>
      <p:graphicFrame>
        <p:nvGraphicFramePr>
          <p:cNvPr id="28704" name="对象 11">
            <a:hlinkClick r:id="" action="ppaction://ole?verb=0"/>
          </p:cNvPr>
          <p:cNvGraphicFramePr>
            <a:graphicFrameLocks noChangeAspect="1"/>
          </p:cNvGraphicFramePr>
          <p:nvPr/>
        </p:nvGraphicFramePr>
        <p:xfrm>
          <a:off x="1241404" y="6263860"/>
          <a:ext cx="852571" cy="631989"/>
        </p:xfrm>
        <a:graphic>
          <a:graphicData uri="http://schemas.openxmlformats.org/presentationml/2006/ole">
            <mc:AlternateContent xmlns:mc="http://schemas.openxmlformats.org/markup-compatibility/2006">
              <mc:Choice xmlns:v="urn:schemas-microsoft-com:vml" Requires="v">
                <p:oleObj spid="_x0000_s31056" r:id="rId16" imgW="295910" imgH="218440" progId="Equation.KSEE3">
                  <p:embed/>
                </p:oleObj>
              </mc:Choice>
              <mc:Fallback>
                <p:oleObj r:id="rId16" imgW="295910" imgH="218440" progId="Equation.KSEE3">
                  <p:embed/>
                  <p:pic>
                    <p:nvPicPr>
                      <p:cNvPr id="0" name="图片 3106"/>
                      <p:cNvPicPr/>
                      <p:nvPr/>
                    </p:nvPicPr>
                    <p:blipFill>
                      <a:blip r:embed="rId17"/>
                      <a:stretch>
                        <a:fillRect/>
                      </a:stretch>
                    </p:blipFill>
                    <p:spPr>
                      <a:xfrm>
                        <a:off x="1241404" y="6263860"/>
                        <a:ext cx="852571" cy="631989"/>
                      </a:xfrm>
                      <a:prstGeom prst="rect">
                        <a:avLst/>
                      </a:prstGeom>
                      <a:noFill/>
                      <a:ln w="38100">
                        <a:noFill/>
                        <a:miter/>
                      </a:ln>
                    </p:spPr>
                  </p:pic>
                </p:oleObj>
              </mc:Fallback>
            </mc:AlternateContent>
          </a:graphicData>
        </a:graphic>
      </p:graphicFrame>
      <p:grpSp>
        <p:nvGrpSpPr>
          <p:cNvPr id="2" name="组合 1"/>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1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19"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194685"/>
          <p:cNvSpPr txBox="1"/>
          <p:nvPr/>
        </p:nvSpPr>
        <p:spPr>
          <a:xfrm>
            <a:off x="969315" y="1658497"/>
            <a:ext cx="9450061" cy="5074920"/>
          </a:xfrm>
          <a:prstGeom prst="rect">
            <a:avLst/>
          </a:prstGeom>
          <a:noFill/>
          <a:ln w="9525">
            <a:noFill/>
          </a:ln>
        </p:spPr>
        <p:txBody>
          <a:bodyPr anchor="t">
            <a:spAutoFit/>
          </a:bodyPr>
          <a:lstStyle/>
          <a:p>
            <a:pPr lvl="0" indent="0">
              <a:lnSpc>
                <a:spcPct val="120000"/>
              </a:lnSpc>
            </a:pPr>
            <a:r>
              <a:rPr lang="en-US" altLang="zh-CN" sz="3200" b="1">
                <a:solidFill>
                  <a:srgbClr val="FF0000"/>
                </a:solidFill>
                <a:latin typeface="Times New Roman" panose="02020603050405020304" charset="0"/>
                <a:ea typeface="宋体" panose="02010600030101010101" pitchFamily="2" charset="-122"/>
              </a:rPr>
              <a:t>1.</a:t>
            </a:r>
            <a:r>
              <a:rPr lang="zh-CN" altLang="en-US" sz="3200" b="1" dirty="0">
                <a:solidFill>
                  <a:srgbClr val="FF0000"/>
                </a:solidFill>
                <a:latin typeface="Times New Roman" panose="02020603050405020304" charset="0"/>
                <a:ea typeface="宋体" panose="02010600030101010101" pitchFamily="2" charset="-122"/>
              </a:rPr>
              <a:t>图像分割的定义 </a:t>
            </a:r>
          </a:p>
          <a:p>
            <a:pPr lvl="0" indent="0">
              <a:lnSpc>
                <a:spcPct val="120000"/>
              </a:lnSpc>
            </a:pPr>
            <a:r>
              <a:rPr lang="zh-CN" altLang="en-US" sz="2865" b="1" dirty="0">
                <a:latin typeface="Times New Roman" panose="02020603050405020304" charset="0"/>
                <a:ea typeface="宋体" panose="02010600030101010101" pitchFamily="2" charset="-122"/>
              </a:rPr>
              <a:t>设</a:t>
            </a:r>
            <a:r>
              <a:rPr lang="en-US" altLang="zh-CN" sz="2865" b="1" i="1">
                <a:latin typeface="Times New Roman" panose="02020603050405020304" charset="0"/>
                <a:ea typeface="宋体" panose="02010600030101010101" pitchFamily="2" charset="-122"/>
              </a:rPr>
              <a:t>R</a:t>
            </a:r>
            <a:r>
              <a:rPr lang="zh-CN" altLang="en-US" sz="2865" b="1" dirty="0">
                <a:latin typeface="Times New Roman" panose="02020603050405020304" charset="0"/>
                <a:ea typeface="宋体" panose="02010600030101010101" pitchFamily="2" charset="-122"/>
              </a:rPr>
              <a:t>代表整个图像区域，对</a:t>
            </a:r>
            <a:r>
              <a:rPr lang="en-US" altLang="zh-CN" sz="2865" b="1" i="1">
                <a:latin typeface="Times New Roman" panose="02020603050405020304" charset="0"/>
                <a:ea typeface="宋体" panose="02010600030101010101" pitchFamily="2" charset="-122"/>
              </a:rPr>
              <a:t>R</a:t>
            </a:r>
            <a:r>
              <a:rPr lang="zh-CN" altLang="en-US" sz="2865" b="1" dirty="0">
                <a:latin typeface="Times New Roman" panose="02020603050405020304" charset="0"/>
                <a:ea typeface="宋体" panose="02010600030101010101" pitchFamily="2" charset="-122"/>
              </a:rPr>
              <a:t>的分割可看作将</a:t>
            </a:r>
            <a:r>
              <a:rPr lang="en-US" altLang="zh-CN" sz="2865" b="1" i="1">
                <a:latin typeface="Times New Roman" panose="02020603050405020304" charset="0"/>
                <a:ea typeface="宋体" panose="02010600030101010101" pitchFamily="2" charset="-122"/>
              </a:rPr>
              <a:t>R</a:t>
            </a:r>
            <a:r>
              <a:rPr lang="zh-CN" altLang="en-US" sz="2865" b="1" dirty="0">
                <a:latin typeface="Times New Roman" panose="02020603050405020304" charset="0"/>
                <a:ea typeface="宋体" panose="02010600030101010101" pitchFamily="2" charset="-122"/>
              </a:rPr>
              <a:t>分成若干个满足以下</a:t>
            </a:r>
            <a:r>
              <a:rPr lang="en-US" altLang="zh-CN" sz="2865" b="1">
                <a:latin typeface="Times New Roman" panose="02020603050405020304" charset="0"/>
                <a:ea typeface="宋体" panose="02010600030101010101" pitchFamily="2" charset="-122"/>
              </a:rPr>
              <a:t>5</a:t>
            </a:r>
            <a:r>
              <a:rPr lang="zh-CN" altLang="en-US" sz="2865" b="1" dirty="0">
                <a:latin typeface="Times New Roman" panose="02020603050405020304" charset="0"/>
                <a:ea typeface="宋体" panose="02010600030101010101" pitchFamily="2" charset="-122"/>
              </a:rPr>
              <a:t>个条件的非空子集</a:t>
            </a:r>
            <a:r>
              <a:rPr lang="en-US" altLang="zh-CN" sz="2865" b="1">
                <a:latin typeface="Times New Roman" panose="02020603050405020304" charset="0"/>
                <a:ea typeface="宋体" panose="02010600030101010101" pitchFamily="2" charset="-122"/>
              </a:rPr>
              <a:t>(</a:t>
            </a:r>
            <a:r>
              <a:rPr lang="zh-CN" altLang="en-US" sz="2865" b="1" dirty="0">
                <a:latin typeface="Times New Roman" panose="02020603050405020304" charset="0"/>
                <a:ea typeface="宋体" panose="02010600030101010101" pitchFamily="2" charset="-122"/>
              </a:rPr>
              <a:t>子区域</a:t>
            </a:r>
            <a:r>
              <a:rPr lang="en-US" altLang="zh-CN" sz="2865" b="1">
                <a:latin typeface="Times New Roman" panose="02020603050405020304" charset="0"/>
                <a:ea typeface="宋体" panose="02010600030101010101" pitchFamily="2" charset="-122"/>
              </a:rPr>
              <a:t>)</a:t>
            </a:r>
            <a:r>
              <a:rPr lang="en-US" altLang="zh-CN" sz="2865" b="1" i="1">
                <a:latin typeface="Times New Roman" panose="02020603050405020304" charset="0"/>
                <a:ea typeface="宋体" panose="02010600030101010101" pitchFamily="2" charset="-122"/>
              </a:rPr>
              <a:t>R</a:t>
            </a:r>
            <a:r>
              <a:rPr lang="en-US" altLang="zh-CN" sz="2865" b="1" baseline="-25000">
                <a:latin typeface="Times New Roman" panose="02020603050405020304" charset="0"/>
                <a:ea typeface="宋体" panose="02010600030101010101" pitchFamily="2" charset="-122"/>
              </a:rPr>
              <a:t>1</a:t>
            </a:r>
            <a:r>
              <a:rPr lang="en-US" altLang="zh-CN" sz="2865" b="1">
                <a:latin typeface="Times New Roman" panose="02020603050405020304" charset="0"/>
                <a:ea typeface="宋体" panose="02010600030101010101" pitchFamily="2" charset="-122"/>
              </a:rPr>
              <a:t>,</a:t>
            </a:r>
            <a:r>
              <a:rPr lang="en-US" altLang="zh-CN" sz="2865" b="1" i="1">
                <a:latin typeface="Times New Roman" panose="02020603050405020304" charset="0"/>
                <a:ea typeface="宋体" panose="02010600030101010101" pitchFamily="2" charset="-122"/>
              </a:rPr>
              <a:t>R</a:t>
            </a:r>
            <a:r>
              <a:rPr lang="en-US" altLang="zh-CN" sz="2865" b="1" baseline="-25000">
                <a:latin typeface="Times New Roman" panose="02020603050405020304" charset="0"/>
                <a:ea typeface="宋体" panose="02010600030101010101" pitchFamily="2" charset="-122"/>
              </a:rPr>
              <a:t>2...</a:t>
            </a:r>
            <a:r>
              <a:rPr lang="en-US" altLang="zh-CN" sz="2865" b="1" i="1" err="1">
                <a:latin typeface="Times New Roman" panose="02020603050405020304" charset="0"/>
                <a:ea typeface="宋体" panose="02010600030101010101" pitchFamily="2" charset="-122"/>
              </a:rPr>
              <a:t>R</a:t>
            </a:r>
            <a:r>
              <a:rPr lang="en-US" altLang="zh-CN" sz="2865" b="1" baseline="-25000" err="1">
                <a:latin typeface="Times New Roman" panose="02020603050405020304" charset="0"/>
                <a:ea typeface="宋体" panose="02010600030101010101" pitchFamily="2" charset="-122"/>
              </a:rPr>
              <a:t>n</a:t>
            </a:r>
            <a:r>
              <a:rPr lang="zh-CN" altLang="en-US" sz="2865" b="1" dirty="0">
                <a:latin typeface="Times New Roman" panose="02020603050405020304" charset="0"/>
                <a:ea typeface="宋体" panose="02010600030101010101" pitchFamily="2" charset="-122"/>
              </a:rPr>
              <a:t>。</a:t>
            </a:r>
          </a:p>
          <a:p>
            <a:pPr lvl="0" indent="0">
              <a:lnSpc>
                <a:spcPct val="120000"/>
              </a:lnSpc>
            </a:pPr>
            <a:endParaRPr lang="en-US" altLang="zh-CN" sz="1105" b="1">
              <a:latin typeface="Times New Roman" panose="02020603050405020304" charset="0"/>
              <a:ea typeface="宋体" panose="02010600030101010101" pitchFamily="2" charset="-122"/>
            </a:endParaRPr>
          </a:p>
          <a:p>
            <a:pPr lvl="0" indent="0">
              <a:lnSpc>
                <a:spcPct val="120000"/>
              </a:lnSpc>
            </a:pPr>
            <a:r>
              <a:rPr lang="en-US" altLang="zh-CN" sz="2865" b="1">
                <a:latin typeface="Times New Roman" panose="02020603050405020304" charset="0"/>
                <a:ea typeface="宋体" panose="02010600030101010101" pitchFamily="2" charset="-122"/>
              </a:rPr>
              <a:t>1)                 </a:t>
            </a:r>
            <a:r>
              <a:rPr lang="zh-CN" altLang="en-US" sz="2865" b="1" dirty="0">
                <a:latin typeface="Times New Roman" panose="02020603050405020304" charset="0"/>
                <a:ea typeface="宋体" panose="02010600030101010101" pitchFamily="2" charset="-122"/>
              </a:rPr>
              <a:t>即分割成的所有子区域并集构成 区域</a:t>
            </a:r>
            <a:r>
              <a:rPr lang="en-US" altLang="zh-CN" sz="2865" b="1" i="1">
                <a:latin typeface="Times New Roman" panose="02020603050405020304" charset="0"/>
                <a:ea typeface="宋体" panose="02010600030101010101" pitchFamily="2" charset="-122"/>
              </a:rPr>
              <a:t>R</a:t>
            </a:r>
            <a:r>
              <a:rPr lang="zh-CN" altLang="en-US" sz="2865" b="1" dirty="0">
                <a:latin typeface="Times New Roman" panose="02020603050405020304" charset="0"/>
                <a:ea typeface="宋体" panose="02010600030101010101" pitchFamily="2" charset="-122"/>
              </a:rPr>
              <a:t>。</a:t>
            </a:r>
          </a:p>
          <a:p>
            <a:pPr lvl="0" indent="0">
              <a:lnSpc>
                <a:spcPct val="120000"/>
              </a:lnSpc>
            </a:pPr>
            <a:endParaRPr lang="zh-CN" altLang="en-US" sz="2865" b="1" dirty="0">
              <a:latin typeface="Times New Roman" panose="02020603050405020304" charset="0"/>
              <a:ea typeface="宋体" panose="02010600030101010101" pitchFamily="2" charset="-122"/>
            </a:endParaRPr>
          </a:p>
          <a:p>
            <a:pPr lvl="0" indent="0">
              <a:lnSpc>
                <a:spcPct val="120000"/>
              </a:lnSpc>
            </a:pPr>
            <a:r>
              <a:rPr lang="en-US" altLang="zh-CN" sz="2865" b="1">
                <a:latin typeface="Times New Roman" panose="02020603050405020304" charset="0"/>
                <a:ea typeface="宋体" panose="02010600030101010101" pitchFamily="2" charset="-122"/>
              </a:rPr>
              <a:t>2)</a:t>
            </a:r>
            <a:r>
              <a:rPr lang="zh-CN" altLang="en-US" sz="2865" b="1" dirty="0">
                <a:latin typeface="Times New Roman" panose="02020603050405020304" charset="0"/>
                <a:ea typeface="宋体" panose="02010600030101010101" pitchFamily="2" charset="-122"/>
              </a:rPr>
              <a:t>对于所有的</a:t>
            </a:r>
            <a:r>
              <a:rPr lang="en-US" altLang="zh-CN" sz="2865" b="1" i="1">
                <a:latin typeface="Times New Roman" panose="02020603050405020304" charset="0"/>
                <a:ea typeface="宋体" panose="02010600030101010101" pitchFamily="2" charset="-122"/>
              </a:rPr>
              <a:t>i</a:t>
            </a:r>
            <a:r>
              <a:rPr lang="zh-CN" altLang="en-US" sz="2865" b="1" dirty="0">
                <a:latin typeface="Times New Roman" panose="02020603050405020304" charset="0"/>
                <a:ea typeface="宋体" panose="02010600030101010101" pitchFamily="2" charset="-122"/>
              </a:rPr>
              <a:t>和</a:t>
            </a:r>
            <a:r>
              <a:rPr lang="en-US" altLang="zh-CN" sz="2865" b="1" i="1">
                <a:latin typeface="Times New Roman" panose="02020603050405020304" charset="0"/>
                <a:ea typeface="宋体" panose="02010600030101010101" pitchFamily="2" charset="-122"/>
              </a:rPr>
              <a:t>j</a:t>
            </a:r>
            <a:r>
              <a:rPr lang="zh-CN" altLang="en-US" sz="2865" b="1" dirty="0">
                <a:latin typeface="Times New Roman" panose="02020603050405020304" charset="0"/>
                <a:ea typeface="宋体" panose="02010600030101010101" pitchFamily="2" charset="-122"/>
              </a:rPr>
              <a:t>及</a:t>
            </a:r>
            <a:r>
              <a:rPr lang="en-US" altLang="zh-CN" sz="2865" b="1" i="1" err="1">
                <a:latin typeface="Times New Roman" panose="02020603050405020304" charset="0"/>
                <a:ea typeface="宋体" panose="02010600030101010101" pitchFamily="2" charset="-122"/>
              </a:rPr>
              <a:t>i</a:t>
            </a:r>
            <a:r>
              <a:rPr lang="en-US" altLang="zh-CN" sz="2865" b="1" err="1">
                <a:latin typeface="Times New Roman" panose="02020603050405020304" charset="0"/>
                <a:ea typeface="宋体" panose="02010600030101010101" pitchFamily="2" charset="-122"/>
              </a:rPr>
              <a:t>≠</a:t>
            </a:r>
            <a:r>
              <a:rPr lang="en-US" altLang="zh-CN" sz="2865" b="1" i="1" err="1">
                <a:latin typeface="Times New Roman" panose="02020603050405020304" charset="0"/>
                <a:ea typeface="宋体" panose="02010600030101010101" pitchFamily="2" charset="-122"/>
              </a:rPr>
              <a:t>j</a:t>
            </a:r>
            <a:r>
              <a:rPr lang="zh-CN" altLang="en-US" sz="2865" b="1" dirty="0">
                <a:latin typeface="Times New Roman" panose="02020603050405020304" charset="0"/>
                <a:ea typeface="宋体" panose="02010600030101010101" pitchFamily="2" charset="-122"/>
              </a:rPr>
              <a:t>，有           </a:t>
            </a:r>
            <a:r>
              <a:rPr lang="en-US" altLang="zh-CN" sz="2865" b="1">
                <a:latin typeface="Times New Roman" panose="02020603050405020304" charset="0"/>
                <a:ea typeface="宋体" panose="02010600030101010101" pitchFamily="2" charset="-122"/>
              </a:rPr>
              <a:t>           </a:t>
            </a:r>
            <a:r>
              <a:rPr lang="zh-CN" altLang="en-US" sz="2865" b="1" dirty="0">
                <a:latin typeface="Times New Roman" panose="02020603050405020304" charset="0"/>
                <a:ea typeface="宋体" panose="02010600030101010101" pitchFamily="2" charset="-122"/>
              </a:rPr>
              <a:t>。即分割成的各子区域互不重叠。</a:t>
            </a:r>
          </a:p>
          <a:p>
            <a:pPr lvl="0" indent="0">
              <a:lnSpc>
                <a:spcPct val="120000"/>
              </a:lnSpc>
            </a:pPr>
            <a:r>
              <a:rPr lang="en-US" altLang="zh-CN" sz="2865" b="1">
                <a:latin typeface="Times New Roman" panose="02020603050405020304" charset="0"/>
                <a:ea typeface="宋体" panose="02010600030101010101" pitchFamily="2" charset="-122"/>
              </a:rPr>
              <a:t>3</a:t>
            </a:r>
            <a:r>
              <a:rPr lang="en-US" altLang="zh-CN" sz="2865" b="1" dirty="0">
                <a:latin typeface="Times New Roman" panose="02020603050405020304" charset="0"/>
                <a:ea typeface="宋体" panose="02010600030101010101" pitchFamily="2" charset="-122"/>
              </a:rPr>
              <a:t>)</a:t>
            </a:r>
            <a:r>
              <a:rPr lang="zh-CN" altLang="en-US" sz="2865" b="1" dirty="0">
                <a:latin typeface="Times New Roman" panose="02020603050405020304" charset="0"/>
                <a:ea typeface="宋体" panose="02010600030101010101" pitchFamily="2" charset="-122"/>
              </a:rPr>
              <a:t>对于</a:t>
            </a:r>
            <a:r>
              <a:rPr lang="en-US" altLang="zh-CN" sz="2865" b="1" i="1">
                <a:latin typeface="Times New Roman" panose="02020603050405020304" charset="0"/>
                <a:ea typeface="宋体" panose="02010600030101010101" pitchFamily="2" charset="-122"/>
              </a:rPr>
              <a:t>i</a:t>
            </a:r>
            <a:r>
              <a:rPr lang="en-US" altLang="zh-CN" sz="2865" b="1">
                <a:latin typeface="Times New Roman" panose="02020603050405020304" charset="0"/>
                <a:ea typeface="宋体" panose="02010600030101010101" pitchFamily="2" charset="-122"/>
              </a:rPr>
              <a:t>=1,2,…,</a:t>
            </a:r>
            <a:r>
              <a:rPr lang="en-US" altLang="zh-CN" sz="2865" b="1" i="1">
                <a:latin typeface="Times New Roman" panose="02020603050405020304" charset="0"/>
                <a:ea typeface="宋体" panose="02010600030101010101" pitchFamily="2" charset="-122"/>
              </a:rPr>
              <a:t>n</a:t>
            </a:r>
            <a:r>
              <a:rPr lang="zh-CN" altLang="en-US" sz="2865" b="1" dirty="0">
                <a:latin typeface="Times New Roman" panose="02020603050405020304" charset="0"/>
                <a:ea typeface="宋体" panose="02010600030101010101" pitchFamily="2" charset="-122"/>
              </a:rPr>
              <a:t>；有</a:t>
            </a:r>
            <a:r>
              <a:rPr lang="en-US" altLang="zh-CN" sz="2865" b="1" i="1" err="1">
                <a:latin typeface="Times New Roman" panose="02020603050405020304" charset="0"/>
                <a:ea typeface="宋体" panose="02010600030101010101" pitchFamily="2" charset="-122"/>
              </a:rPr>
              <a:t>P</a:t>
            </a:r>
            <a:r>
              <a:rPr lang="en-US" altLang="zh-CN" sz="2865" b="1" err="1">
                <a:latin typeface="Times New Roman" panose="02020603050405020304" charset="0"/>
                <a:ea typeface="宋体" panose="02010600030101010101" pitchFamily="2" charset="-122"/>
              </a:rPr>
              <a:t>(</a:t>
            </a:r>
            <a:r>
              <a:rPr lang="en-US" altLang="zh-CN" sz="2865" b="1" i="1" err="1">
                <a:latin typeface="Times New Roman" panose="02020603050405020304" charset="0"/>
                <a:ea typeface="宋体" panose="02010600030101010101" pitchFamily="2" charset="-122"/>
              </a:rPr>
              <a:t>R</a:t>
            </a:r>
            <a:r>
              <a:rPr lang="en-US" altLang="zh-CN" sz="2865" b="1" baseline="-25000" err="1">
                <a:latin typeface="Times New Roman" panose="02020603050405020304" charset="0"/>
                <a:ea typeface="宋体" panose="02010600030101010101" pitchFamily="2" charset="-122"/>
              </a:rPr>
              <a:t>i</a:t>
            </a:r>
            <a:r>
              <a:rPr lang="en-US" altLang="zh-CN" sz="2865" b="1">
                <a:latin typeface="Times New Roman" panose="02020603050405020304" charset="0"/>
                <a:ea typeface="宋体" panose="02010600030101010101" pitchFamily="2" charset="-122"/>
              </a:rPr>
              <a:t>)=TRUE</a:t>
            </a:r>
            <a:r>
              <a:rPr lang="zh-CN" altLang="en-US" sz="2865" b="1" dirty="0">
                <a:latin typeface="Times New Roman" panose="02020603050405020304" charset="0"/>
                <a:ea typeface="宋体" panose="02010600030101010101" pitchFamily="2" charset="-122"/>
              </a:rPr>
              <a:t>。即分割得到的属于同一区域的像素应具有某些相同的</a:t>
            </a:r>
            <a:r>
              <a:rPr lang="zh-CN" altLang="en-US" sz="2865" b="1" u="sng" dirty="0">
                <a:solidFill>
                  <a:srgbClr val="FF0000"/>
                </a:solidFill>
                <a:latin typeface="Times New Roman" panose="02020603050405020304" charset="0"/>
                <a:ea typeface="宋体" panose="02010600030101010101" pitchFamily="2" charset="-122"/>
              </a:rPr>
              <a:t>特性</a:t>
            </a:r>
            <a:r>
              <a:rPr lang="en-US" altLang="zh-CN" sz="2865" b="1" u="sng" dirty="0">
                <a:solidFill>
                  <a:srgbClr val="FF0000"/>
                </a:solidFill>
                <a:latin typeface="Times New Roman" panose="02020603050405020304" charset="0"/>
                <a:ea typeface="宋体" panose="02010600030101010101" pitchFamily="2" charset="-122"/>
              </a:rPr>
              <a:t>(</a:t>
            </a:r>
            <a:r>
              <a:rPr lang="zh-CN" altLang="en-US" sz="2865" b="1" u="sng" dirty="0">
                <a:solidFill>
                  <a:srgbClr val="FF0000"/>
                </a:solidFill>
                <a:latin typeface="Times New Roman" panose="02020603050405020304" charset="0"/>
                <a:ea typeface="宋体" panose="02010600030101010101" pitchFamily="2" charset="-122"/>
              </a:rPr>
              <a:t>属性</a:t>
            </a:r>
            <a:r>
              <a:rPr lang="en-US" altLang="zh-CN" sz="2865" b="1" u="sng" dirty="0">
                <a:solidFill>
                  <a:srgbClr val="FF0000"/>
                </a:solidFill>
                <a:latin typeface="Times New Roman" panose="02020603050405020304" charset="0"/>
                <a:ea typeface="宋体" panose="02010600030101010101" pitchFamily="2" charset="-122"/>
              </a:rPr>
              <a:t>)</a:t>
            </a:r>
            <a:r>
              <a:rPr lang="zh-CN" altLang="en-US" sz="2865" b="1" dirty="0">
                <a:latin typeface="Times New Roman" panose="02020603050405020304" charset="0"/>
                <a:ea typeface="宋体" panose="02010600030101010101" pitchFamily="2" charset="-122"/>
              </a:rPr>
              <a:t>。</a:t>
            </a:r>
          </a:p>
        </p:txBody>
      </p:sp>
      <p:graphicFrame>
        <p:nvGraphicFramePr>
          <p:cNvPr id="10245" name="对象 1">
            <a:hlinkClick r:id="" action="ppaction://ole?verb=0"/>
          </p:cNvPr>
          <p:cNvGraphicFramePr>
            <a:graphicFrameLocks noChangeAspect="1"/>
          </p:cNvGraphicFramePr>
          <p:nvPr/>
        </p:nvGraphicFramePr>
        <p:xfrm>
          <a:off x="1417484" y="3366796"/>
          <a:ext cx="1568591" cy="1109918"/>
        </p:xfrm>
        <a:graphic>
          <a:graphicData uri="http://schemas.openxmlformats.org/presentationml/2006/ole">
            <mc:AlternateContent xmlns:mc="http://schemas.openxmlformats.org/markup-compatibility/2006">
              <mc:Choice xmlns:v="urn:schemas-microsoft-com:vml" Requires="v">
                <p:oleObj spid="_x0000_s3160" r:id="rId3" imgW="612775" imgH="434340" progId="Equation.KSEE3">
                  <p:embed/>
                </p:oleObj>
              </mc:Choice>
              <mc:Fallback>
                <p:oleObj r:id="rId3" imgW="612775" imgH="434340" progId="Equation.KSEE3">
                  <p:embed/>
                  <p:pic>
                    <p:nvPicPr>
                      <p:cNvPr id="0" name="图片 3075"/>
                      <p:cNvPicPr/>
                      <p:nvPr/>
                    </p:nvPicPr>
                    <p:blipFill>
                      <a:blip r:embed="rId4"/>
                      <a:stretch>
                        <a:fillRect/>
                      </a:stretch>
                    </p:blipFill>
                    <p:spPr>
                      <a:xfrm>
                        <a:off x="1417484" y="3366796"/>
                        <a:ext cx="1568591" cy="1109918"/>
                      </a:xfrm>
                      <a:prstGeom prst="rect">
                        <a:avLst/>
                      </a:prstGeom>
                      <a:noFill/>
                      <a:ln w="38100">
                        <a:noFill/>
                        <a:miter/>
                      </a:ln>
                    </p:spPr>
                  </p:pic>
                </p:oleObj>
              </mc:Fallback>
            </mc:AlternateContent>
          </a:graphicData>
        </a:graphic>
      </p:graphicFrame>
      <p:graphicFrame>
        <p:nvGraphicFramePr>
          <p:cNvPr id="10246" name="对象 2">
            <a:hlinkClick r:id="" action="ppaction://ole?verb=0"/>
          </p:cNvPr>
          <p:cNvGraphicFramePr>
            <a:graphicFrameLocks noChangeAspect="1"/>
          </p:cNvGraphicFramePr>
          <p:nvPr/>
        </p:nvGraphicFramePr>
        <p:xfrm>
          <a:off x="5276850" y="4610100"/>
          <a:ext cx="2117090" cy="668655"/>
        </p:xfrm>
        <a:graphic>
          <a:graphicData uri="http://schemas.openxmlformats.org/presentationml/2006/ole">
            <mc:AlternateContent xmlns:mc="http://schemas.openxmlformats.org/markup-compatibility/2006">
              <mc:Choice xmlns:v="urn:schemas-microsoft-com:vml" Requires="v">
                <p:oleObj spid="_x0000_s3161" r:id="rId5" imgW="762000" imgH="241300" progId="Equation.KSEE3">
                  <p:embed/>
                </p:oleObj>
              </mc:Choice>
              <mc:Fallback>
                <p:oleObj r:id="rId5" imgW="762000" imgH="241300" progId="Equation.KSEE3">
                  <p:embed/>
                  <p:pic>
                    <p:nvPicPr>
                      <p:cNvPr id="0" name="图片 3076"/>
                      <p:cNvPicPr/>
                      <p:nvPr/>
                    </p:nvPicPr>
                    <p:blipFill>
                      <a:blip r:embed="rId6"/>
                      <a:stretch>
                        <a:fillRect/>
                      </a:stretch>
                    </p:blipFill>
                    <p:spPr>
                      <a:xfrm>
                        <a:off x="5276850" y="4610100"/>
                        <a:ext cx="2117090" cy="668655"/>
                      </a:xfrm>
                      <a:prstGeom prst="rect">
                        <a:avLst/>
                      </a:prstGeom>
                      <a:noFill/>
                      <a:ln w="38100">
                        <a:noFill/>
                        <a:miter/>
                      </a:ln>
                    </p:spPr>
                  </p:pic>
                </p:oleObj>
              </mc:Fallback>
            </mc:AlternateContent>
          </a:graphicData>
        </a:graphic>
      </p:graphicFrame>
      <p:sp>
        <p:nvSpPr>
          <p:cNvPr id="12" name="文本框 11"/>
          <p:cNvSpPr txBox="1"/>
          <p:nvPr/>
        </p:nvSpPr>
        <p:spPr>
          <a:xfrm>
            <a:off x="904240" y="111061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图像分割的概念</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7"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8"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375835"/>
          <p:cNvSpPr txBox="1"/>
          <p:nvPr/>
        </p:nvSpPr>
        <p:spPr>
          <a:xfrm>
            <a:off x="904240" y="2267585"/>
            <a:ext cx="9743440" cy="4968240"/>
          </a:xfrm>
          <a:prstGeom prst="rect">
            <a:avLst/>
          </a:prstGeom>
          <a:noFill/>
          <a:ln w="9525">
            <a:noFill/>
          </a:ln>
        </p:spPr>
        <p:txBody>
          <a:bodyPr wrap="square" anchor="t">
            <a:spAutoFit/>
          </a:bodyPr>
          <a:lstStyle/>
          <a:p>
            <a:pPr lvl="0" indent="0">
              <a:lnSpc>
                <a:spcPct val="125000"/>
              </a:lnSpc>
            </a:pPr>
            <a:r>
              <a:rPr lang="zh-CN" altLang="en-US" sz="2800" dirty="0">
                <a:latin typeface="Times New Roman" panose="02020603050405020304" charset="0"/>
                <a:ea typeface="宋体" panose="02010600030101010101" pitchFamily="2" charset="-122"/>
              </a:rPr>
              <a:t>设图像中的边缘上的点</a:t>
            </a:r>
            <a:r>
              <a:rPr lang="zh-CN" altLang="en-US" sz="2800">
                <a:latin typeface="Times New Roman" panose="02020603050405020304" charset="0"/>
                <a:ea typeface="宋体" panose="02010600030101010101" pitchFamily="2" charset="-122"/>
              </a:rPr>
              <a:t>共有</a:t>
            </a:r>
            <a:r>
              <a:rPr lang="en-US" altLang="zh-CN" sz="2800" i="1" smtClean="0">
                <a:latin typeface="Times New Roman" panose="02020603050405020304" charset="0"/>
                <a:ea typeface="宋体" panose="02010600030101010101" pitchFamily="2" charset="-122"/>
              </a:rPr>
              <a:t>m</a:t>
            </a:r>
            <a:r>
              <a:rPr lang="zh-CN" altLang="en-US" sz="2800" smtClean="0">
                <a:latin typeface="Times New Roman" panose="02020603050405020304" charset="0"/>
                <a:ea typeface="宋体" panose="02010600030101010101" pitchFamily="2" charset="-122"/>
              </a:rPr>
              <a:t>个</a:t>
            </a:r>
            <a:r>
              <a:rPr lang="zh-CN" altLang="en-US" sz="2800" dirty="0">
                <a:latin typeface="Times New Roman" panose="02020603050405020304" charset="0"/>
                <a:ea typeface="宋体" panose="02010600030101010101" pitchFamily="2" charset="-122"/>
              </a:rPr>
              <a:t>，用</a:t>
            </a:r>
            <a:r>
              <a:rPr lang="en-US" altLang="zh-CN" sz="2800">
                <a:latin typeface="Times New Roman" panose="02020603050405020304" charset="0"/>
                <a:ea typeface="宋体" panose="02010600030101010101" pitchFamily="2" charset="-122"/>
              </a:rPr>
              <a:t>Hough</a:t>
            </a:r>
            <a:r>
              <a:rPr lang="zh-CN" altLang="en-US" sz="2800" dirty="0">
                <a:latin typeface="Times New Roman" panose="02020603050405020304" charset="0"/>
                <a:ea typeface="宋体" panose="02010600030101010101" pitchFamily="2" charset="-122"/>
              </a:rPr>
              <a:t>变换提取直线的算法可描述如下：</a:t>
            </a:r>
          </a:p>
          <a:p>
            <a:pPr lvl="0" indent="0">
              <a:lnSpc>
                <a:spcPct val="125000"/>
              </a:lnSpc>
            </a:pPr>
            <a:r>
              <a:rPr lang="zh-CN" altLang="en-US" sz="2800" dirty="0">
                <a:latin typeface="Times New Roman" panose="02020603050405020304" charset="0"/>
                <a:ea typeface="宋体" panose="02010600030101010101" pitchFamily="2" charset="-122"/>
              </a:rPr>
              <a:t>(</a:t>
            </a:r>
            <a:r>
              <a:rPr lang="en-US" altLang="zh-CN" sz="2800">
                <a:latin typeface="Times New Roman" panose="02020603050405020304" charset="0"/>
                <a:ea typeface="宋体" panose="02010600030101010101" pitchFamily="2" charset="-122"/>
              </a:rPr>
              <a:t>1</a:t>
            </a:r>
            <a:r>
              <a:rPr lang="zh-CN" altLang="en-US" sz="2800" dirty="0">
                <a:latin typeface="Times New Roman" panose="02020603050405020304" charset="0"/>
                <a:ea typeface="宋体" panose="02010600030101010101" pitchFamily="2" charset="-122"/>
              </a:rPr>
              <a:t>)以一定的量化间隔将自变量参数    离散化，离散取值为      ，</a:t>
            </a:r>
            <a:r>
              <a:rPr lang="en-US" altLang="zh-CN" sz="2800" i="1">
                <a:latin typeface="Times New Roman" panose="02020603050405020304" charset="0"/>
                <a:ea typeface="宋体" panose="02010600030101010101" pitchFamily="2" charset="-122"/>
              </a:rPr>
              <a:t>k</a:t>
            </a:r>
            <a:r>
              <a:rPr lang="en-US" altLang="zh-CN" sz="2800">
                <a:latin typeface="Times New Roman" panose="02020603050405020304" charset="0"/>
                <a:ea typeface="宋体" panose="02010600030101010101" pitchFamily="2" charset="-122"/>
              </a:rPr>
              <a:t>=1,2,…,</a:t>
            </a:r>
            <a:r>
              <a:rPr lang="en-US" altLang="zh-CN" sz="2800" i="1">
                <a:latin typeface="Times New Roman" panose="02020603050405020304" charset="0"/>
                <a:ea typeface="宋体" panose="02010600030101010101" pitchFamily="2" charset="-122"/>
              </a:rPr>
              <a:t>n</a:t>
            </a:r>
            <a:r>
              <a:rPr lang="zh-CN" altLang="en-US" sz="3200" dirty="0">
                <a:latin typeface="Times New Roman" panose="02020603050405020304" charset="0"/>
                <a:ea typeface="宋体" panose="02010600030101010101" pitchFamily="2" charset="-122"/>
              </a:rPr>
              <a:t>。</a:t>
            </a:r>
          </a:p>
          <a:p>
            <a:pPr lvl="0" indent="0">
              <a:lnSpc>
                <a:spcPct val="125000"/>
              </a:lnSpc>
            </a:pPr>
            <a:r>
              <a:rPr lang="zh-CN" altLang="en-US" sz="2800" dirty="0">
                <a:latin typeface="Times New Roman" panose="02020603050405020304" charset="0"/>
                <a:ea typeface="宋体" panose="02010600030101010101" pitchFamily="2" charset="-122"/>
              </a:rPr>
              <a:t>(</a:t>
            </a:r>
            <a:r>
              <a:rPr lang="en-US" altLang="zh-CN" sz="2800">
                <a:latin typeface="Times New Roman" panose="02020603050405020304" charset="0"/>
                <a:ea typeface="宋体" panose="02010600030101010101" pitchFamily="2" charset="-122"/>
              </a:rPr>
              <a:t>2</a:t>
            </a:r>
            <a:r>
              <a:rPr lang="zh-CN" altLang="en-US" sz="2800" dirty="0">
                <a:latin typeface="Times New Roman" panose="02020603050405020304" charset="0"/>
                <a:ea typeface="宋体" panose="02010600030101010101" pitchFamily="2" charset="-122"/>
              </a:rPr>
              <a:t>)输入图像中边缘上的每一个数据点</a:t>
            </a:r>
            <a:r>
              <a:rPr lang="en-US" altLang="zh-CN" sz="2800">
                <a:latin typeface="Times New Roman" panose="02020603050405020304" charset="0"/>
                <a:ea typeface="宋体" panose="02010600030101010101" pitchFamily="2" charset="-122"/>
              </a:rPr>
              <a:t>(</a:t>
            </a:r>
            <a:r>
              <a:rPr lang="en-US" altLang="zh-CN" sz="2800" i="1" err="1">
                <a:latin typeface="Times New Roman" panose="02020603050405020304" charset="0"/>
                <a:ea typeface="宋体" panose="02010600030101010101" pitchFamily="2" charset="-122"/>
              </a:rPr>
              <a:t>x</a:t>
            </a:r>
            <a:r>
              <a:rPr lang="en-US" altLang="zh-CN" sz="2800" baseline="-25000" err="1">
                <a:latin typeface="Times New Roman" panose="02020603050405020304" charset="0"/>
                <a:ea typeface="宋体" panose="02010600030101010101" pitchFamily="2" charset="-122"/>
              </a:rPr>
              <a:t>i</a:t>
            </a:r>
            <a:r>
              <a:rPr lang="en-US" altLang="zh-CN" sz="2800" err="1">
                <a:latin typeface="Times New Roman" panose="02020603050405020304" charset="0"/>
                <a:ea typeface="宋体" panose="02010600030101010101" pitchFamily="2" charset="-122"/>
              </a:rPr>
              <a:t>,</a:t>
            </a:r>
            <a:r>
              <a:rPr lang="en-US" altLang="zh-CN" sz="2800" i="1" err="1">
                <a:latin typeface="Times New Roman" panose="02020603050405020304" charset="0"/>
                <a:ea typeface="宋体" panose="02010600030101010101" pitchFamily="2" charset="-122"/>
              </a:rPr>
              <a:t>y</a:t>
            </a:r>
            <a:r>
              <a:rPr lang="en-US" altLang="zh-CN" sz="2800" baseline="-25000" err="1">
                <a:latin typeface="Times New Roman" panose="02020603050405020304" charset="0"/>
                <a:ea typeface="宋体" panose="02010600030101010101" pitchFamily="2" charset="-122"/>
              </a:rPr>
              <a:t>i</a:t>
            </a:r>
            <a:r>
              <a:rPr lang="en-US" altLang="zh-CN" sz="2800">
                <a:latin typeface="Times New Roman" panose="02020603050405020304" charset="0"/>
                <a:ea typeface="宋体" panose="02010600030101010101" pitchFamily="2" charset="-122"/>
              </a:rPr>
              <a:t>)</a:t>
            </a:r>
            <a:r>
              <a:rPr lang="zh-CN" altLang="en-US" sz="2800" dirty="0">
                <a:latin typeface="Times New Roman" panose="02020603050405020304" charset="0"/>
                <a:ea typeface="宋体" panose="02010600030101010101" pitchFamily="2" charset="-122"/>
              </a:rPr>
              <a:t>，且</a:t>
            </a:r>
            <a:r>
              <a:rPr lang="en-US" altLang="zh-CN" sz="2800" i="1">
                <a:latin typeface="Times New Roman" panose="02020603050405020304" charset="0"/>
                <a:ea typeface="宋体" panose="02010600030101010101" pitchFamily="2" charset="-122"/>
              </a:rPr>
              <a:t>i</a:t>
            </a:r>
            <a:r>
              <a:rPr lang="en-US" altLang="zh-CN" sz="2800">
                <a:latin typeface="Times New Roman" panose="02020603050405020304" charset="0"/>
                <a:ea typeface="宋体" panose="02010600030101010101" pitchFamily="2" charset="-122"/>
              </a:rPr>
              <a:t>=1, 2,…,m</a:t>
            </a:r>
            <a:r>
              <a:rPr lang="zh-CN" altLang="en-US" sz="2800" dirty="0">
                <a:latin typeface="Times New Roman" panose="02020603050405020304" charset="0"/>
                <a:ea typeface="宋体" panose="02010600030101010101" pitchFamily="2" charset="-122"/>
              </a:rPr>
              <a:t>；并对每一个     做</a:t>
            </a:r>
            <a:r>
              <a:rPr lang="en-US" altLang="zh-CN" sz="2800">
                <a:latin typeface="Times New Roman" panose="02020603050405020304" charset="0"/>
                <a:ea typeface="宋体" panose="02010600030101010101" pitchFamily="2" charset="-122"/>
              </a:rPr>
              <a:t>Hough</a:t>
            </a:r>
            <a:r>
              <a:rPr lang="zh-CN" altLang="en-US" sz="2800" dirty="0">
                <a:latin typeface="Times New Roman" panose="02020603050405020304" charset="0"/>
                <a:ea typeface="宋体" panose="02010600030101010101" pitchFamily="2" charset="-122"/>
              </a:rPr>
              <a:t>变换，得到</a:t>
            </a:r>
            <a:r>
              <a:rPr lang="en-US" altLang="zh-CN" sz="2800" i="1" err="1">
                <a:latin typeface="Times New Roman" panose="02020603050405020304" charset="0"/>
                <a:ea typeface="宋体" panose="02010600030101010101" pitchFamily="2" charset="-122"/>
              </a:rPr>
              <a:t>m</a:t>
            </a:r>
            <a:r>
              <a:rPr lang="en-US" altLang="zh-CN" sz="2800" err="1">
                <a:latin typeface="Times New Roman" panose="02020603050405020304" charset="0"/>
                <a:ea typeface="宋体" panose="02010600030101010101" pitchFamily="2" charset="-122"/>
              </a:rPr>
              <a:t>×</a:t>
            </a:r>
            <a:r>
              <a:rPr lang="en-US" altLang="zh-CN" sz="2800" i="1" err="1">
                <a:latin typeface="Times New Roman" panose="02020603050405020304" charset="0"/>
                <a:ea typeface="宋体" panose="02010600030101010101" pitchFamily="2" charset="-122"/>
              </a:rPr>
              <a:t>n</a:t>
            </a:r>
            <a:r>
              <a:rPr lang="zh-CN" altLang="en-US" sz="2800" dirty="0">
                <a:latin typeface="Times New Roman" panose="02020603050405020304" charset="0"/>
                <a:ea typeface="宋体" panose="02010600030101010101" pitchFamily="2" charset="-122"/>
              </a:rPr>
              <a:t>个      值。</a:t>
            </a:r>
            <a:endParaRPr lang="zh-CN" altLang="en-US" sz="2400" b="1" dirty="0">
              <a:latin typeface="Times New Roman" panose="02020603050405020304" charset="0"/>
              <a:ea typeface="宋体" panose="02010600030101010101" pitchFamily="2" charset="-122"/>
            </a:endParaRPr>
          </a:p>
          <a:p>
            <a:pPr lvl="0" indent="0">
              <a:lnSpc>
                <a:spcPct val="125000"/>
              </a:lnSpc>
            </a:pPr>
            <a:r>
              <a:rPr lang="zh-CN" altLang="en-US" sz="2800" dirty="0">
                <a:latin typeface="Times New Roman" panose="02020603050405020304" charset="0"/>
                <a:ea typeface="宋体" panose="02010600030101010101" pitchFamily="2" charset="-122"/>
              </a:rPr>
              <a:t>(</a:t>
            </a:r>
            <a:r>
              <a:rPr lang="en-US" altLang="zh-CN" sz="2800">
                <a:latin typeface="Times New Roman" panose="02020603050405020304" charset="0"/>
                <a:ea typeface="宋体" panose="02010600030101010101" pitchFamily="2" charset="-122"/>
              </a:rPr>
              <a:t>3</a:t>
            </a:r>
            <a:r>
              <a:rPr lang="zh-CN" altLang="en-US" sz="2800" dirty="0">
                <a:latin typeface="Times New Roman" panose="02020603050405020304" charset="0"/>
                <a:ea typeface="宋体" panose="02010600030101010101" pitchFamily="2" charset="-122"/>
              </a:rPr>
              <a:t>)用给定的因变量量化间隔       对所有的</a:t>
            </a:r>
            <a:r>
              <a:rPr lang="en-US" altLang="zh-CN" sz="2800" i="1" err="1">
                <a:latin typeface="Times New Roman" panose="02020603050405020304" charset="0"/>
                <a:ea typeface="宋体" panose="02010600030101010101" pitchFamily="2" charset="-122"/>
              </a:rPr>
              <a:t>m</a:t>
            </a:r>
            <a:r>
              <a:rPr lang="en-US" altLang="zh-CN" sz="2800" err="1">
                <a:latin typeface="Times New Roman" panose="02020603050405020304" charset="0"/>
                <a:ea typeface="宋体" panose="02010600030101010101" pitchFamily="2" charset="-122"/>
              </a:rPr>
              <a:t>×</a:t>
            </a:r>
            <a:r>
              <a:rPr lang="en-US" altLang="zh-CN" sz="2800" i="1" err="1">
                <a:latin typeface="Times New Roman" panose="02020603050405020304" charset="0"/>
                <a:ea typeface="宋体" panose="02010600030101010101" pitchFamily="2" charset="-122"/>
              </a:rPr>
              <a:t>n</a:t>
            </a:r>
            <a:r>
              <a:rPr lang="zh-CN" altLang="en-US" sz="2800" dirty="0">
                <a:latin typeface="Times New Roman" panose="02020603050405020304" charset="0"/>
                <a:ea typeface="宋体" panose="02010600030101010101" pitchFamily="2" charset="-122"/>
              </a:rPr>
              <a:t>个     进行量化分区，且设     的间隔总数为</a:t>
            </a:r>
            <a:r>
              <a:rPr lang="en-US" altLang="zh-CN" sz="2800" i="1">
                <a:latin typeface="Times New Roman" panose="02020603050405020304" charset="0"/>
                <a:ea typeface="宋体" panose="02010600030101010101" pitchFamily="2" charset="-122"/>
              </a:rPr>
              <a:t>h</a:t>
            </a:r>
            <a:r>
              <a:rPr lang="zh-CN" altLang="en-US" sz="2800" dirty="0">
                <a:latin typeface="Times New Roman" panose="02020603050405020304" charset="0"/>
                <a:ea typeface="宋体" panose="02010600030101010101" pitchFamily="2" charset="-122"/>
              </a:rPr>
              <a:t>个，也即建立的          平面的网格总数为</a:t>
            </a:r>
            <a:r>
              <a:rPr lang="en-US" altLang="zh-CN" sz="2800" i="1" err="1">
                <a:latin typeface="Times New Roman" panose="02020603050405020304" charset="0"/>
                <a:ea typeface="宋体" panose="02010600030101010101" pitchFamily="2" charset="-122"/>
              </a:rPr>
              <a:t>n</a:t>
            </a:r>
            <a:r>
              <a:rPr lang="en-US" altLang="zh-CN" sz="2800" err="1">
                <a:latin typeface="Times New Roman" panose="02020603050405020304" charset="0"/>
                <a:ea typeface="宋体" panose="02010600030101010101" pitchFamily="2" charset="-122"/>
              </a:rPr>
              <a:t>×</a:t>
            </a:r>
            <a:r>
              <a:rPr lang="en-US" altLang="zh-CN" sz="2800" i="1" err="1">
                <a:latin typeface="Times New Roman" panose="02020603050405020304" charset="0"/>
                <a:ea typeface="宋体" panose="02010600030101010101" pitchFamily="2" charset="-122"/>
              </a:rPr>
              <a:t>h</a:t>
            </a:r>
            <a:r>
              <a:rPr lang="zh-CN" altLang="en-US" sz="2800" dirty="0">
                <a:latin typeface="Times New Roman" panose="02020603050405020304" charset="0"/>
                <a:ea typeface="宋体" panose="02010600030101010101" pitchFamily="2" charset="-122"/>
              </a:rPr>
              <a:t>个。</a:t>
            </a:r>
          </a:p>
        </p:txBody>
      </p:sp>
      <p:graphicFrame>
        <p:nvGraphicFramePr>
          <p:cNvPr id="29699" name="对象 375836"/>
          <p:cNvGraphicFramePr/>
          <p:nvPr/>
        </p:nvGraphicFramePr>
        <p:xfrm>
          <a:off x="6414572" y="3484324"/>
          <a:ext cx="357135" cy="416657"/>
        </p:xfrm>
        <a:graphic>
          <a:graphicData uri="http://schemas.openxmlformats.org/presentationml/2006/ole">
            <mc:AlternateContent xmlns:mc="http://schemas.openxmlformats.org/markup-compatibility/2006">
              <mc:Choice xmlns:v="urn:schemas-microsoft-com:vml" Requires="v">
                <p:oleObj spid="_x0000_s32073" r:id="rId4" imgW="130175" imgH="182245" progId="Equation.3">
                  <p:embed/>
                </p:oleObj>
              </mc:Choice>
              <mc:Fallback>
                <p:oleObj r:id="rId4" imgW="130175" imgH="182245" progId="Equation.3">
                  <p:embed/>
                  <p:pic>
                    <p:nvPicPr>
                      <p:cNvPr id="0" name="图片 3107"/>
                      <p:cNvPicPr/>
                      <p:nvPr/>
                    </p:nvPicPr>
                    <p:blipFill>
                      <a:blip r:embed="rId5"/>
                      <a:stretch>
                        <a:fillRect/>
                      </a:stretch>
                    </p:blipFill>
                    <p:spPr>
                      <a:xfrm>
                        <a:off x="6414572" y="3484324"/>
                        <a:ext cx="357135" cy="416657"/>
                      </a:xfrm>
                      <a:prstGeom prst="rect">
                        <a:avLst/>
                      </a:prstGeom>
                      <a:noFill/>
                      <a:ln w="38100">
                        <a:noFill/>
                        <a:miter/>
                      </a:ln>
                    </p:spPr>
                  </p:pic>
                </p:oleObj>
              </mc:Fallback>
            </mc:AlternateContent>
          </a:graphicData>
        </a:graphic>
      </p:graphicFrame>
      <p:graphicFrame>
        <p:nvGraphicFramePr>
          <p:cNvPr id="29700" name="对象 375838"/>
          <p:cNvGraphicFramePr/>
          <p:nvPr/>
        </p:nvGraphicFramePr>
        <p:xfrm>
          <a:off x="9964310" y="3453823"/>
          <a:ext cx="516444" cy="523447"/>
        </p:xfrm>
        <a:graphic>
          <a:graphicData uri="http://schemas.openxmlformats.org/presentationml/2006/ole">
            <mc:AlternateContent xmlns:mc="http://schemas.openxmlformats.org/markup-compatibility/2006">
              <mc:Choice xmlns:v="urn:schemas-microsoft-com:vml" Requires="v">
                <p:oleObj spid="_x0000_s32074" r:id="rId6" imgW="181610" imgH="233045" progId="Equation.3">
                  <p:embed/>
                </p:oleObj>
              </mc:Choice>
              <mc:Fallback>
                <p:oleObj r:id="rId6" imgW="181610" imgH="233045" progId="Equation.3">
                  <p:embed/>
                  <p:pic>
                    <p:nvPicPr>
                      <p:cNvPr id="0" name="图片 3108"/>
                      <p:cNvPicPr/>
                      <p:nvPr/>
                    </p:nvPicPr>
                    <p:blipFill>
                      <a:blip r:embed="rId7"/>
                      <a:stretch>
                        <a:fillRect/>
                      </a:stretch>
                    </p:blipFill>
                    <p:spPr>
                      <a:xfrm>
                        <a:off x="9964310" y="3453823"/>
                        <a:ext cx="516444" cy="523447"/>
                      </a:xfrm>
                      <a:prstGeom prst="rect">
                        <a:avLst/>
                      </a:prstGeom>
                      <a:noFill/>
                      <a:ln w="38100">
                        <a:noFill/>
                        <a:miter/>
                      </a:ln>
                    </p:spPr>
                  </p:pic>
                </p:oleObj>
              </mc:Fallback>
            </mc:AlternateContent>
          </a:graphicData>
        </a:graphic>
      </p:graphicFrame>
      <p:graphicFrame>
        <p:nvGraphicFramePr>
          <p:cNvPr id="29701" name="对象 375840"/>
          <p:cNvGraphicFramePr/>
          <p:nvPr/>
        </p:nvGraphicFramePr>
        <p:xfrm>
          <a:off x="2692885" y="5060668"/>
          <a:ext cx="516445" cy="523448"/>
        </p:xfrm>
        <a:graphic>
          <a:graphicData uri="http://schemas.openxmlformats.org/presentationml/2006/ole">
            <mc:AlternateContent xmlns:mc="http://schemas.openxmlformats.org/markup-compatibility/2006">
              <mc:Choice xmlns:v="urn:schemas-microsoft-com:vml" Requires="v">
                <p:oleObj spid="_x0000_s32075" r:id="rId8" imgW="181610" imgH="233045" progId="Equation.3">
                  <p:embed/>
                </p:oleObj>
              </mc:Choice>
              <mc:Fallback>
                <p:oleObj r:id="rId8" imgW="181610" imgH="233045" progId="Equation.3">
                  <p:embed/>
                  <p:pic>
                    <p:nvPicPr>
                      <p:cNvPr id="0" name="图片 3109"/>
                      <p:cNvPicPr/>
                      <p:nvPr/>
                    </p:nvPicPr>
                    <p:blipFill>
                      <a:blip r:embed="rId7"/>
                      <a:stretch>
                        <a:fillRect/>
                      </a:stretch>
                    </p:blipFill>
                    <p:spPr>
                      <a:xfrm>
                        <a:off x="2692885" y="5060668"/>
                        <a:ext cx="516445" cy="523448"/>
                      </a:xfrm>
                      <a:prstGeom prst="rect">
                        <a:avLst/>
                      </a:prstGeom>
                      <a:noFill/>
                      <a:ln w="38100">
                        <a:noFill/>
                        <a:miter/>
                      </a:ln>
                    </p:spPr>
                  </p:pic>
                </p:oleObj>
              </mc:Fallback>
            </mc:AlternateContent>
          </a:graphicData>
        </a:graphic>
      </p:graphicFrame>
      <p:graphicFrame>
        <p:nvGraphicFramePr>
          <p:cNvPr id="29702" name="对象 375842"/>
          <p:cNvGraphicFramePr/>
          <p:nvPr/>
        </p:nvGraphicFramePr>
        <p:xfrm>
          <a:off x="7399237" y="5061003"/>
          <a:ext cx="423660" cy="602227"/>
        </p:xfrm>
        <a:graphic>
          <a:graphicData uri="http://schemas.openxmlformats.org/presentationml/2006/ole">
            <mc:AlternateContent xmlns:mc="http://schemas.openxmlformats.org/markup-compatibility/2006">
              <mc:Choice xmlns:v="urn:schemas-microsoft-com:vml" Requires="v">
                <p:oleObj spid="_x0000_s32076" r:id="rId9" imgW="220345" imgH="233045" progId="Equation.3">
                  <p:embed/>
                </p:oleObj>
              </mc:Choice>
              <mc:Fallback>
                <p:oleObj r:id="rId9" imgW="220345" imgH="233045" progId="Equation.3">
                  <p:embed/>
                  <p:pic>
                    <p:nvPicPr>
                      <p:cNvPr id="0" name="图片 3110"/>
                      <p:cNvPicPr/>
                      <p:nvPr/>
                    </p:nvPicPr>
                    <p:blipFill>
                      <a:blip r:embed="rId10"/>
                      <a:stretch>
                        <a:fillRect/>
                      </a:stretch>
                    </p:blipFill>
                    <p:spPr>
                      <a:xfrm>
                        <a:off x="7399237" y="5061003"/>
                        <a:ext cx="423660" cy="602227"/>
                      </a:xfrm>
                      <a:prstGeom prst="rect">
                        <a:avLst/>
                      </a:prstGeom>
                      <a:noFill/>
                      <a:ln w="38100">
                        <a:noFill/>
                        <a:miter/>
                      </a:ln>
                    </p:spPr>
                  </p:pic>
                </p:oleObj>
              </mc:Fallback>
            </mc:AlternateContent>
          </a:graphicData>
        </a:graphic>
      </p:graphicFrame>
      <p:graphicFrame>
        <p:nvGraphicFramePr>
          <p:cNvPr id="29703" name="对象 375844"/>
          <p:cNvGraphicFramePr/>
          <p:nvPr/>
        </p:nvGraphicFramePr>
        <p:xfrm>
          <a:off x="5387027" y="5631141"/>
          <a:ext cx="516444" cy="507691"/>
        </p:xfrm>
        <a:graphic>
          <a:graphicData uri="http://schemas.openxmlformats.org/presentationml/2006/ole">
            <mc:AlternateContent xmlns:mc="http://schemas.openxmlformats.org/markup-compatibility/2006">
              <mc:Choice xmlns:v="urn:schemas-microsoft-com:vml" Requires="v">
                <p:oleObj spid="_x0000_s32077" r:id="rId11" imgW="246380" imgH="207645" progId="Equation.3">
                  <p:embed/>
                </p:oleObj>
              </mc:Choice>
              <mc:Fallback>
                <p:oleObj r:id="rId11" imgW="246380" imgH="207645" progId="Equation.3">
                  <p:embed/>
                  <p:pic>
                    <p:nvPicPr>
                      <p:cNvPr id="0" name="图片 3111"/>
                      <p:cNvPicPr/>
                      <p:nvPr/>
                    </p:nvPicPr>
                    <p:blipFill>
                      <a:blip r:embed="rId12"/>
                      <a:stretch>
                        <a:fillRect/>
                      </a:stretch>
                    </p:blipFill>
                    <p:spPr>
                      <a:xfrm>
                        <a:off x="5387027" y="5631141"/>
                        <a:ext cx="516444" cy="507691"/>
                      </a:xfrm>
                      <a:prstGeom prst="rect">
                        <a:avLst/>
                      </a:prstGeom>
                      <a:noFill/>
                      <a:ln w="38100">
                        <a:noFill/>
                        <a:miter/>
                      </a:ln>
                    </p:spPr>
                  </p:pic>
                </p:oleObj>
              </mc:Fallback>
            </mc:AlternateContent>
          </a:graphicData>
        </a:graphic>
      </p:graphicFrame>
      <p:graphicFrame>
        <p:nvGraphicFramePr>
          <p:cNvPr id="29704" name="对象 375846"/>
          <p:cNvGraphicFramePr/>
          <p:nvPr/>
        </p:nvGraphicFramePr>
        <p:xfrm>
          <a:off x="8479023" y="5583922"/>
          <a:ext cx="423660" cy="602227"/>
        </p:xfrm>
        <a:graphic>
          <a:graphicData uri="http://schemas.openxmlformats.org/presentationml/2006/ole">
            <mc:AlternateContent xmlns:mc="http://schemas.openxmlformats.org/markup-compatibility/2006">
              <mc:Choice xmlns:v="urn:schemas-microsoft-com:vml" Requires="v">
                <p:oleObj spid="_x0000_s32078" r:id="rId13" imgW="220345" imgH="233045" progId="Equation.3">
                  <p:embed/>
                </p:oleObj>
              </mc:Choice>
              <mc:Fallback>
                <p:oleObj r:id="rId13" imgW="220345" imgH="233045" progId="Equation.3">
                  <p:embed/>
                  <p:pic>
                    <p:nvPicPr>
                      <p:cNvPr id="0" name="图片 3112"/>
                      <p:cNvPicPr/>
                      <p:nvPr/>
                    </p:nvPicPr>
                    <p:blipFill>
                      <a:blip r:embed="rId14"/>
                      <a:stretch>
                        <a:fillRect/>
                      </a:stretch>
                    </p:blipFill>
                    <p:spPr>
                      <a:xfrm>
                        <a:off x="8479023" y="5583922"/>
                        <a:ext cx="423660" cy="602227"/>
                      </a:xfrm>
                      <a:prstGeom prst="rect">
                        <a:avLst/>
                      </a:prstGeom>
                      <a:noFill/>
                      <a:ln w="38100">
                        <a:noFill/>
                        <a:miter/>
                      </a:ln>
                    </p:spPr>
                  </p:pic>
                </p:oleObj>
              </mc:Fallback>
            </mc:AlternateContent>
          </a:graphicData>
        </a:graphic>
      </p:graphicFrame>
      <p:graphicFrame>
        <p:nvGraphicFramePr>
          <p:cNvPr id="29705" name="对象 375848"/>
          <p:cNvGraphicFramePr/>
          <p:nvPr/>
        </p:nvGraphicFramePr>
        <p:xfrm>
          <a:off x="2760535" y="6185870"/>
          <a:ext cx="381644" cy="486683"/>
        </p:xfrm>
        <a:graphic>
          <a:graphicData uri="http://schemas.openxmlformats.org/presentationml/2006/ole">
            <mc:AlternateContent xmlns:mc="http://schemas.openxmlformats.org/markup-compatibility/2006">
              <mc:Choice xmlns:v="urn:schemas-microsoft-com:vml" Requires="v">
                <p:oleObj spid="_x0000_s32079" r:id="rId15" imgW="156845" imgH="169545" progId="Equation.3">
                  <p:embed/>
                </p:oleObj>
              </mc:Choice>
              <mc:Fallback>
                <p:oleObj r:id="rId15" imgW="156845" imgH="169545" progId="Equation.3">
                  <p:embed/>
                  <p:pic>
                    <p:nvPicPr>
                      <p:cNvPr id="0" name="图片 3113"/>
                      <p:cNvPicPr/>
                      <p:nvPr/>
                    </p:nvPicPr>
                    <p:blipFill>
                      <a:blip r:embed="rId16"/>
                      <a:stretch>
                        <a:fillRect/>
                      </a:stretch>
                    </p:blipFill>
                    <p:spPr>
                      <a:xfrm>
                        <a:off x="2760535" y="6185870"/>
                        <a:ext cx="381644" cy="486683"/>
                      </a:xfrm>
                      <a:prstGeom prst="rect">
                        <a:avLst/>
                      </a:prstGeom>
                      <a:noFill/>
                      <a:ln w="38100">
                        <a:noFill/>
                        <a:miter/>
                      </a:ln>
                    </p:spPr>
                  </p:pic>
                </p:oleObj>
              </mc:Fallback>
            </mc:AlternateContent>
          </a:graphicData>
        </a:graphic>
      </p:graphicFrame>
      <p:graphicFrame>
        <p:nvGraphicFramePr>
          <p:cNvPr id="29706" name="对象 375850"/>
          <p:cNvGraphicFramePr/>
          <p:nvPr/>
        </p:nvGraphicFramePr>
        <p:xfrm>
          <a:off x="8026365" y="6185954"/>
          <a:ext cx="714269" cy="493686"/>
        </p:xfrm>
        <a:graphic>
          <a:graphicData uri="http://schemas.openxmlformats.org/presentationml/2006/ole">
            <mc:AlternateContent xmlns:mc="http://schemas.openxmlformats.org/markup-compatibility/2006">
              <mc:Choice xmlns:v="urn:schemas-microsoft-com:vml" Requires="v">
                <p:oleObj spid="_x0000_s32080" r:id="rId17" imgW="386080" imgH="205740" progId="Equation.3">
                  <p:embed/>
                </p:oleObj>
              </mc:Choice>
              <mc:Fallback>
                <p:oleObj r:id="rId17" imgW="386080" imgH="205740" progId="Equation.3">
                  <p:embed/>
                  <p:pic>
                    <p:nvPicPr>
                      <p:cNvPr id="0" name="图片 3114"/>
                      <p:cNvPicPr/>
                      <p:nvPr/>
                    </p:nvPicPr>
                    <p:blipFill>
                      <a:blip r:embed="rId18"/>
                      <a:stretch>
                        <a:fillRect/>
                      </a:stretch>
                    </p:blipFill>
                    <p:spPr>
                      <a:xfrm>
                        <a:off x="8026365" y="6185954"/>
                        <a:ext cx="714269" cy="493686"/>
                      </a:xfrm>
                      <a:prstGeom prst="rect">
                        <a:avLst/>
                      </a:prstGeom>
                      <a:noFill/>
                      <a:ln w="38100">
                        <a:noFill/>
                        <a:miter/>
                      </a:ln>
                    </p:spPr>
                  </p:pic>
                </p:oleObj>
              </mc:Fallback>
            </mc:AlternateContent>
          </a:graphicData>
        </a:graphic>
      </p:graphicFrame>
      <p:grpSp>
        <p:nvGrpSpPr>
          <p:cNvPr id="2" name="组合 1"/>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19"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20"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组合 1"/>
          <p:cNvGrpSpPr/>
          <p:nvPr/>
        </p:nvGrpSpPr>
        <p:grpSpPr>
          <a:xfrm>
            <a:off x="850900" y="1724025"/>
            <a:ext cx="9471085" cy="4413842"/>
            <a:chOff x="589" y="2246"/>
            <a:chExt cx="13527" cy="6302"/>
          </a:xfrm>
        </p:grpSpPr>
        <p:grpSp>
          <p:nvGrpSpPr>
            <p:cNvPr id="31746" name="组合 375832"/>
            <p:cNvGrpSpPr>
              <a:grpSpLocks noChangeAspect="1"/>
            </p:cNvGrpSpPr>
            <p:nvPr/>
          </p:nvGrpSpPr>
          <p:grpSpPr>
            <a:xfrm>
              <a:off x="2479" y="5433"/>
              <a:ext cx="360" cy="773"/>
              <a:chOff x="1338" y="2780"/>
              <a:chExt cx="144" cy="309"/>
            </a:xfrm>
          </p:grpSpPr>
          <p:sp>
            <p:nvSpPr>
              <p:cNvPr id="31747" name="矩形 375833"/>
              <p:cNvSpPr>
                <a:spLocks noChangeAspect="1" noTextEdit="1"/>
              </p:cNvSpPr>
              <p:nvPr/>
            </p:nvSpPr>
            <p:spPr>
              <a:xfrm>
                <a:off x="1338" y="2795"/>
                <a:ext cx="144" cy="272"/>
              </a:xfrm>
              <a:prstGeom prst="rect">
                <a:avLst/>
              </a:prstGeom>
              <a:noFill/>
              <a:ln w="9525">
                <a:noFill/>
              </a:ln>
            </p:spPr>
            <p:txBody>
              <a:bodyPr anchor="t"/>
              <a:lstStyle/>
              <a:p>
                <a:pPr lvl="0" indent="0">
                  <a:lnSpc>
                    <a:spcPct val="135000"/>
                  </a:lnSpc>
                </a:pPr>
                <a:endParaRPr lang="zh-CN" altLang="en-US" sz="1985">
                  <a:latin typeface="Times New Roman" panose="02020603050405020304" charset="0"/>
                  <a:ea typeface="宋体" panose="02010600030101010101" pitchFamily="2" charset="-122"/>
                </a:endParaRPr>
              </a:p>
            </p:txBody>
          </p:sp>
          <p:sp>
            <p:nvSpPr>
              <p:cNvPr id="31748" name="矩形 375834"/>
              <p:cNvSpPr/>
              <p:nvPr/>
            </p:nvSpPr>
            <p:spPr>
              <a:xfrm>
                <a:off x="1368" y="2780"/>
                <a:ext cx="73" cy="309"/>
              </a:xfrm>
              <a:prstGeom prst="rect">
                <a:avLst/>
              </a:prstGeom>
              <a:noFill/>
              <a:ln w="9525">
                <a:noFill/>
              </a:ln>
            </p:spPr>
            <p:txBody>
              <a:bodyPr wrap="none" lIns="0" tIns="0" rIns="0" bIns="0" anchor="t">
                <a:spAutoFit/>
              </a:bodyPr>
              <a:lstStyle/>
              <a:p>
                <a:pPr lvl="0" indent="0">
                  <a:lnSpc>
                    <a:spcPct val="135000"/>
                  </a:lnSpc>
                </a:pPr>
                <a:endParaRPr lang="en-US" altLang="zh-CN" sz="2535">
                  <a:latin typeface="Times New Roman" panose="02020603050405020304" charset="0"/>
                  <a:ea typeface="宋体" panose="02010600030101010101" pitchFamily="2" charset="-122"/>
                </a:endParaRPr>
              </a:p>
            </p:txBody>
          </p:sp>
        </p:grpSp>
        <p:sp>
          <p:nvSpPr>
            <p:cNvPr id="31749" name="文本框 375835"/>
            <p:cNvSpPr txBox="1"/>
            <p:nvPr/>
          </p:nvSpPr>
          <p:spPr>
            <a:xfrm>
              <a:off x="621" y="2246"/>
              <a:ext cx="13495" cy="6302"/>
            </a:xfrm>
            <a:prstGeom prst="rect">
              <a:avLst/>
            </a:prstGeom>
            <a:noFill/>
            <a:ln w="9525">
              <a:noFill/>
            </a:ln>
          </p:spPr>
          <p:txBody>
            <a:bodyPr anchor="t">
              <a:spAutoFit/>
            </a:bodyPr>
            <a:lstStyle/>
            <a:p>
              <a:pPr lvl="0" indent="0">
                <a:lnSpc>
                  <a:spcPct val="135000"/>
                </a:lnSpc>
              </a:pPr>
              <a:endParaRPr lang="zh-CN" altLang="en-US" sz="2600" dirty="0">
                <a:latin typeface="Times New Roman" panose="02020603050405020304" charset="0"/>
                <a:ea typeface="宋体" panose="02010600030101010101" pitchFamily="2" charset="-122"/>
              </a:endParaRPr>
            </a:p>
            <a:p>
              <a:pPr lvl="0" indent="0">
                <a:lnSpc>
                  <a:spcPct val="135000"/>
                </a:lnSpc>
              </a:pPr>
              <a:r>
                <a:rPr lang="zh-CN" altLang="en-US" sz="2600" dirty="0">
                  <a:latin typeface="Times New Roman" panose="02020603050405020304" charset="0"/>
                  <a:ea typeface="宋体" panose="02010600030101010101" pitchFamily="2" charset="-122"/>
                </a:rPr>
                <a:t> (</a:t>
              </a:r>
              <a:r>
                <a:rPr lang="en-US" altLang="zh-CN" sz="2600">
                  <a:latin typeface="Times New Roman" panose="02020603050405020304" charset="0"/>
                  <a:ea typeface="宋体" panose="02010600030101010101" pitchFamily="2" charset="-122"/>
                </a:rPr>
                <a:t>4</a:t>
              </a:r>
              <a:r>
                <a:rPr lang="zh-CN" altLang="en-US" sz="2600" dirty="0">
                  <a:latin typeface="Times New Roman" panose="02020603050405020304" charset="0"/>
                  <a:ea typeface="宋体" panose="02010600030101010101" pitchFamily="2" charset="-122"/>
                </a:rPr>
                <a:t>)建立一个参数空间累加器        ，并置每个元素为</a:t>
              </a:r>
              <a:r>
                <a:rPr lang="en-US" altLang="zh-CN" sz="2600">
                  <a:latin typeface="Times New Roman" panose="02020603050405020304" charset="0"/>
                  <a:ea typeface="宋体" panose="02010600030101010101" pitchFamily="2" charset="-122"/>
                </a:rPr>
                <a:t>0</a:t>
              </a:r>
              <a:r>
                <a:rPr lang="zh-CN" altLang="en-US" sz="2600" dirty="0">
                  <a:latin typeface="Times New Roman" panose="02020603050405020304" charset="0"/>
                  <a:ea typeface="宋体" panose="02010600030101010101" pitchFamily="2" charset="-122"/>
                </a:rPr>
                <a:t>。</a:t>
              </a:r>
            </a:p>
            <a:p>
              <a:pPr lvl="0" indent="0">
                <a:lnSpc>
                  <a:spcPct val="135000"/>
                </a:lnSpc>
              </a:pPr>
              <a:r>
                <a:rPr lang="zh-CN" altLang="en-US" sz="2600" dirty="0">
                  <a:latin typeface="Times New Roman" panose="02020603050405020304" charset="0"/>
                  <a:ea typeface="宋体" panose="02010600030101010101" pitchFamily="2" charset="-122"/>
                </a:rPr>
                <a:t> (</a:t>
              </a:r>
              <a:r>
                <a:rPr lang="en-US" altLang="zh-CN" sz="2600">
                  <a:latin typeface="Times New Roman" panose="02020603050405020304" charset="0"/>
                  <a:ea typeface="宋体" panose="02010600030101010101" pitchFamily="2" charset="-122"/>
                </a:rPr>
                <a:t>5</a:t>
              </a:r>
              <a:r>
                <a:rPr lang="zh-CN" altLang="en-US" sz="2600" dirty="0">
                  <a:latin typeface="Times New Roman" panose="02020603050405020304" charset="0"/>
                  <a:ea typeface="宋体" panose="02010600030101010101" pitchFamily="2" charset="-122"/>
                </a:rPr>
                <a:t>)对        中的所有元素         考察是否对累加单元          投票，这里</a:t>
              </a:r>
              <a:r>
                <a:rPr lang="en-US" altLang="zh-CN" sz="2600" i="1">
                  <a:latin typeface="Times New Roman" panose="02020603050405020304" charset="0"/>
                  <a:ea typeface="宋体" panose="02010600030101010101" pitchFamily="2" charset="-122"/>
                </a:rPr>
                <a:t>j</a:t>
              </a:r>
              <a:r>
                <a:rPr lang="en-US" altLang="zh-CN" sz="2600">
                  <a:latin typeface="Times New Roman" panose="02020603050405020304" charset="0"/>
                  <a:ea typeface="宋体" panose="02010600030101010101" pitchFamily="2" charset="-122"/>
                </a:rPr>
                <a:t>=1,2,…,</a:t>
              </a:r>
              <a:r>
                <a:rPr lang="en-US" altLang="zh-CN" sz="2600" i="1">
                  <a:latin typeface="Times New Roman" panose="02020603050405020304" charset="0"/>
                  <a:ea typeface="宋体" panose="02010600030101010101" pitchFamily="2" charset="-122"/>
                </a:rPr>
                <a:t>h</a:t>
              </a:r>
              <a:r>
                <a:rPr lang="zh-CN" altLang="en-US" sz="2600" dirty="0">
                  <a:latin typeface="Times New Roman" panose="02020603050405020304" charset="0"/>
                  <a:ea typeface="宋体" panose="02010600030101010101" pitchFamily="2" charset="-122"/>
                </a:rPr>
                <a:t>。若投票，则在相应的累加单元上加</a:t>
              </a:r>
              <a:r>
                <a:rPr lang="en-US" altLang="zh-CN" sz="2600">
                  <a:latin typeface="Times New Roman" panose="02020603050405020304" charset="0"/>
                  <a:ea typeface="宋体" panose="02010600030101010101" pitchFamily="2" charset="-122"/>
                </a:rPr>
                <a:t>1</a:t>
              </a:r>
              <a:r>
                <a:rPr lang="zh-CN" altLang="en-US" sz="2600" dirty="0">
                  <a:latin typeface="Times New Roman" panose="02020603050405020304" charset="0"/>
                  <a:ea typeface="宋体" panose="02010600030101010101" pitchFamily="2" charset="-122"/>
                </a:rPr>
                <a:t>，也即         </a:t>
              </a:r>
            </a:p>
            <a:p>
              <a:pPr lvl="0" indent="0">
                <a:lnSpc>
                  <a:spcPct val="135000"/>
                </a:lnSpc>
              </a:pPr>
              <a:r>
                <a:rPr lang="en-US" altLang="zh-CN" sz="2600">
                  <a:latin typeface="Times New Roman" panose="02020603050405020304" charset="0"/>
                  <a:ea typeface="宋体" panose="02010600030101010101" pitchFamily="2" charset="-122"/>
                </a:rPr>
                <a:t>         =          </a:t>
              </a:r>
              <a:r>
                <a:rPr lang="en-US" altLang="zh-CN" sz="2600" smtClean="0">
                  <a:latin typeface="Times New Roman" panose="02020603050405020304" charset="0"/>
                  <a:ea typeface="宋体" panose="02010600030101010101" pitchFamily="2" charset="-122"/>
                </a:rPr>
                <a:t>+1</a:t>
              </a:r>
              <a:r>
                <a:rPr lang="zh-CN" altLang="en-US" sz="2600" dirty="0">
                  <a:latin typeface="Times New Roman" panose="02020603050405020304" charset="0"/>
                  <a:ea typeface="宋体" panose="02010600030101010101" pitchFamily="2" charset="-122"/>
                </a:rPr>
                <a:t>。</a:t>
              </a:r>
            </a:p>
            <a:p>
              <a:pPr lvl="0" indent="0">
                <a:lnSpc>
                  <a:spcPct val="135000"/>
                </a:lnSpc>
              </a:pPr>
              <a:r>
                <a:rPr lang="zh-CN" altLang="en-US" sz="2600" dirty="0">
                  <a:latin typeface="Times New Roman" panose="02020603050405020304" charset="0"/>
                  <a:ea typeface="宋体" panose="02010600030101010101" pitchFamily="2" charset="-122"/>
                </a:rPr>
                <a:t>(</a:t>
              </a:r>
              <a:r>
                <a:rPr lang="en-US" altLang="zh-CN" sz="2600">
                  <a:latin typeface="Times New Roman" panose="02020603050405020304" charset="0"/>
                  <a:ea typeface="宋体" panose="02010600030101010101" pitchFamily="2" charset="-122"/>
                </a:rPr>
                <a:t>6</a:t>
              </a:r>
              <a:r>
                <a:rPr lang="zh-CN" altLang="en-US" sz="2600" dirty="0">
                  <a:latin typeface="Times New Roman" panose="02020603050405020304" charset="0"/>
                  <a:ea typeface="宋体" panose="02010600030101010101" pitchFamily="2" charset="-122"/>
                </a:rPr>
                <a:t>)找出对应图像平面上共线点的累加器的局部峰值。</a:t>
              </a:r>
            </a:p>
            <a:p>
              <a:pPr lvl="0" indent="0">
                <a:lnSpc>
                  <a:spcPct val="135000"/>
                </a:lnSpc>
              </a:pPr>
              <a:r>
                <a:rPr lang="zh-CN" altLang="en-US" sz="2600" dirty="0">
                  <a:latin typeface="Times New Roman" panose="02020603050405020304" charset="0"/>
                  <a:ea typeface="宋体" panose="02010600030101010101" pitchFamily="2" charset="-122"/>
                </a:rPr>
                <a:t>(</a:t>
              </a:r>
              <a:r>
                <a:rPr lang="en-US" altLang="zh-CN" sz="2600">
                  <a:latin typeface="Times New Roman" panose="02020603050405020304" charset="0"/>
                  <a:ea typeface="宋体" panose="02010600030101010101" pitchFamily="2" charset="-122"/>
                </a:rPr>
                <a:t>7</a:t>
              </a:r>
              <a:r>
                <a:rPr lang="zh-CN" altLang="en-US" sz="2600" dirty="0">
                  <a:latin typeface="Times New Roman" panose="02020603050405020304" charset="0"/>
                  <a:ea typeface="宋体" panose="02010600030101010101" pitchFamily="2" charset="-122"/>
                </a:rPr>
                <a:t>)如果                           (阈值)，查找与其相关的像素并组合成直线，即确定了由峰值</a:t>
              </a:r>
              <a:r>
                <a:rPr lang="zh-CN" altLang="en-US" sz="2600">
                  <a:latin typeface="Times New Roman" panose="02020603050405020304" charset="0"/>
                  <a:ea typeface="宋体" panose="02010600030101010101" pitchFamily="2" charset="-122"/>
                </a:rPr>
                <a:t>参数                    </a:t>
              </a:r>
              <a:r>
                <a:rPr lang="zh-CN" altLang="en-US" sz="2600" smtClean="0">
                  <a:latin typeface="Times New Roman" panose="02020603050405020304" charset="0"/>
                  <a:ea typeface="宋体" panose="02010600030101010101" pitchFamily="2" charset="-122"/>
                </a:rPr>
                <a:t>决定</a:t>
              </a:r>
              <a:r>
                <a:rPr lang="zh-CN" altLang="en-US" sz="2600" dirty="0">
                  <a:latin typeface="Times New Roman" panose="02020603050405020304" charset="0"/>
                  <a:ea typeface="宋体" panose="02010600030101010101" pitchFamily="2" charset="-122"/>
                </a:rPr>
                <a:t>的直线，输出直线。 </a:t>
              </a:r>
            </a:p>
          </p:txBody>
        </p:sp>
        <p:graphicFrame>
          <p:nvGraphicFramePr>
            <p:cNvPr id="31750" name="对象 375852"/>
            <p:cNvGraphicFramePr/>
            <p:nvPr/>
          </p:nvGraphicFramePr>
          <p:xfrm>
            <a:off x="6752" y="3099"/>
            <a:ext cx="850" cy="748"/>
          </p:xfrm>
          <a:graphic>
            <a:graphicData uri="http://schemas.openxmlformats.org/presentationml/2006/ole">
              <mc:AlternateContent xmlns:mc="http://schemas.openxmlformats.org/markup-compatibility/2006">
                <mc:Choice xmlns:v="urn:schemas-microsoft-com:vml" Requires="v">
                  <p:oleObj spid="_x0000_s33097" r:id="rId3" imgW="321945" imgH="231775" progId="Equation.3">
                    <p:embed/>
                  </p:oleObj>
                </mc:Choice>
                <mc:Fallback>
                  <p:oleObj r:id="rId3" imgW="321945" imgH="231775" progId="Equation.3">
                    <p:embed/>
                    <p:pic>
                      <p:nvPicPr>
                        <p:cNvPr id="0" name="图片 3115"/>
                        <p:cNvPicPr/>
                        <p:nvPr/>
                      </p:nvPicPr>
                      <p:blipFill>
                        <a:blip r:embed="rId4"/>
                        <a:stretch>
                          <a:fillRect/>
                        </a:stretch>
                      </p:blipFill>
                      <p:spPr>
                        <a:xfrm>
                          <a:off x="6752" y="3099"/>
                          <a:ext cx="850" cy="748"/>
                        </a:xfrm>
                        <a:prstGeom prst="rect">
                          <a:avLst/>
                        </a:prstGeom>
                        <a:noFill/>
                        <a:ln w="38100">
                          <a:noFill/>
                          <a:miter/>
                        </a:ln>
                      </p:spPr>
                    </p:pic>
                  </p:oleObj>
                </mc:Fallback>
              </mc:AlternateContent>
            </a:graphicData>
          </a:graphic>
        </p:graphicFrame>
        <p:graphicFrame>
          <p:nvGraphicFramePr>
            <p:cNvPr id="31751" name="对象 375854"/>
            <p:cNvGraphicFramePr/>
            <p:nvPr/>
          </p:nvGraphicFramePr>
          <p:xfrm>
            <a:off x="1942" y="3777"/>
            <a:ext cx="850" cy="860"/>
          </p:xfrm>
          <a:graphic>
            <a:graphicData uri="http://schemas.openxmlformats.org/presentationml/2006/ole">
              <mc:AlternateContent xmlns:mc="http://schemas.openxmlformats.org/markup-compatibility/2006">
                <mc:Choice xmlns:v="urn:schemas-microsoft-com:vml" Requires="v">
                  <p:oleObj spid="_x0000_s33098" r:id="rId5" imgW="309245" imgH="231775" progId="Equation.3">
                    <p:embed/>
                  </p:oleObj>
                </mc:Choice>
                <mc:Fallback>
                  <p:oleObj r:id="rId5" imgW="309245" imgH="231775" progId="Equation.3">
                    <p:embed/>
                    <p:pic>
                      <p:nvPicPr>
                        <p:cNvPr id="0" name="图片 3116"/>
                        <p:cNvPicPr/>
                        <p:nvPr/>
                      </p:nvPicPr>
                      <p:blipFill>
                        <a:blip r:embed="rId6"/>
                        <a:stretch>
                          <a:fillRect/>
                        </a:stretch>
                      </p:blipFill>
                      <p:spPr>
                        <a:xfrm>
                          <a:off x="1942" y="3777"/>
                          <a:ext cx="850" cy="860"/>
                        </a:xfrm>
                        <a:prstGeom prst="rect">
                          <a:avLst/>
                        </a:prstGeom>
                        <a:noFill/>
                        <a:ln w="38100">
                          <a:noFill/>
                          <a:miter/>
                        </a:ln>
                      </p:spPr>
                    </p:pic>
                  </p:oleObj>
                </mc:Fallback>
              </mc:AlternateContent>
            </a:graphicData>
          </a:graphic>
        </p:graphicFrame>
        <p:graphicFrame>
          <p:nvGraphicFramePr>
            <p:cNvPr id="31752" name="对象 375856"/>
            <p:cNvGraphicFramePr/>
            <p:nvPr/>
          </p:nvGraphicFramePr>
          <p:xfrm>
            <a:off x="5632" y="3962"/>
            <a:ext cx="1117" cy="557"/>
          </p:xfrm>
          <a:graphic>
            <a:graphicData uri="http://schemas.openxmlformats.org/presentationml/2006/ole">
              <mc:AlternateContent xmlns:mc="http://schemas.openxmlformats.org/markup-compatibility/2006">
                <mc:Choice xmlns:v="urn:schemas-microsoft-com:vml" Requires="v">
                  <p:oleObj spid="_x0000_s33099" r:id="rId7" imgW="437515" imgH="205740" progId="Equation.3">
                    <p:embed/>
                  </p:oleObj>
                </mc:Choice>
                <mc:Fallback>
                  <p:oleObj r:id="rId7" imgW="437515" imgH="205740" progId="Equation.3">
                    <p:embed/>
                    <p:pic>
                      <p:nvPicPr>
                        <p:cNvPr id="0" name="图片 3117"/>
                        <p:cNvPicPr/>
                        <p:nvPr/>
                      </p:nvPicPr>
                      <p:blipFill>
                        <a:blip r:embed="rId8"/>
                        <a:stretch>
                          <a:fillRect/>
                        </a:stretch>
                      </p:blipFill>
                      <p:spPr>
                        <a:xfrm>
                          <a:off x="5632" y="3962"/>
                          <a:ext cx="1117" cy="557"/>
                        </a:xfrm>
                        <a:prstGeom prst="rect">
                          <a:avLst/>
                        </a:prstGeom>
                        <a:noFill/>
                        <a:ln w="38100">
                          <a:noFill/>
                          <a:miter/>
                        </a:ln>
                      </p:spPr>
                    </p:pic>
                  </p:oleObj>
                </mc:Fallback>
              </mc:AlternateContent>
            </a:graphicData>
          </a:graphic>
        </p:graphicFrame>
        <p:graphicFrame>
          <p:nvGraphicFramePr>
            <p:cNvPr id="31753" name="对象 375858"/>
            <p:cNvGraphicFramePr/>
            <p:nvPr/>
          </p:nvGraphicFramePr>
          <p:xfrm>
            <a:off x="11008" y="4008"/>
            <a:ext cx="1173" cy="578"/>
          </p:xfrm>
          <a:graphic>
            <a:graphicData uri="http://schemas.openxmlformats.org/presentationml/2006/ole">
              <mc:AlternateContent xmlns:mc="http://schemas.openxmlformats.org/markup-compatibility/2006">
                <mc:Choice xmlns:v="urn:schemas-microsoft-com:vml" Requires="v">
                  <p:oleObj spid="_x0000_s33100" r:id="rId9" imgW="511175" imgH="204470" progId="Equation.3">
                    <p:embed/>
                  </p:oleObj>
                </mc:Choice>
                <mc:Fallback>
                  <p:oleObj r:id="rId9" imgW="511175" imgH="204470" progId="Equation.3">
                    <p:embed/>
                    <p:pic>
                      <p:nvPicPr>
                        <p:cNvPr id="0" name="图片 3118"/>
                        <p:cNvPicPr/>
                        <p:nvPr/>
                      </p:nvPicPr>
                      <p:blipFill>
                        <a:blip r:embed="rId10"/>
                        <a:stretch>
                          <a:fillRect/>
                        </a:stretch>
                      </p:blipFill>
                      <p:spPr>
                        <a:xfrm>
                          <a:off x="11008" y="4008"/>
                          <a:ext cx="1173" cy="578"/>
                        </a:xfrm>
                        <a:prstGeom prst="rect">
                          <a:avLst/>
                        </a:prstGeom>
                        <a:noFill/>
                        <a:ln w="38100">
                          <a:noFill/>
                          <a:miter/>
                        </a:ln>
                      </p:spPr>
                    </p:pic>
                  </p:oleObj>
                </mc:Fallback>
              </mc:AlternateContent>
            </a:graphicData>
          </a:graphic>
        </p:graphicFrame>
        <p:graphicFrame>
          <p:nvGraphicFramePr>
            <p:cNvPr id="31754" name="对象 375860"/>
            <p:cNvGraphicFramePr/>
            <p:nvPr/>
          </p:nvGraphicFramePr>
          <p:xfrm>
            <a:off x="589" y="5503"/>
            <a:ext cx="1230" cy="625"/>
          </p:xfrm>
          <a:graphic>
            <a:graphicData uri="http://schemas.openxmlformats.org/presentationml/2006/ole">
              <mc:AlternateContent xmlns:mc="http://schemas.openxmlformats.org/markup-compatibility/2006">
                <mc:Choice xmlns:v="urn:schemas-microsoft-com:vml" Requires="v">
                  <p:oleObj spid="_x0000_s33101" r:id="rId11" imgW="511175" imgH="204470" progId="Equation.3">
                    <p:embed/>
                  </p:oleObj>
                </mc:Choice>
                <mc:Fallback>
                  <p:oleObj r:id="rId11" imgW="511175" imgH="204470" progId="Equation.3">
                    <p:embed/>
                    <p:pic>
                      <p:nvPicPr>
                        <p:cNvPr id="0" name="图片 3119"/>
                        <p:cNvPicPr/>
                        <p:nvPr/>
                      </p:nvPicPr>
                      <p:blipFill>
                        <a:blip r:embed="rId10"/>
                        <a:stretch>
                          <a:fillRect/>
                        </a:stretch>
                      </p:blipFill>
                      <p:spPr>
                        <a:xfrm>
                          <a:off x="589" y="5503"/>
                          <a:ext cx="1230" cy="625"/>
                        </a:xfrm>
                        <a:prstGeom prst="rect">
                          <a:avLst/>
                        </a:prstGeom>
                        <a:noFill/>
                        <a:ln w="38100">
                          <a:noFill/>
                          <a:miter/>
                        </a:ln>
                      </p:spPr>
                    </p:pic>
                  </p:oleObj>
                </mc:Fallback>
              </mc:AlternateContent>
            </a:graphicData>
          </a:graphic>
        </p:graphicFrame>
        <p:graphicFrame>
          <p:nvGraphicFramePr>
            <p:cNvPr id="31755" name="对象 375862"/>
            <p:cNvGraphicFramePr/>
            <p:nvPr/>
          </p:nvGraphicFramePr>
          <p:xfrm>
            <a:off x="2118" y="5531"/>
            <a:ext cx="1138" cy="580"/>
          </p:xfrm>
          <a:graphic>
            <a:graphicData uri="http://schemas.openxmlformats.org/presentationml/2006/ole">
              <mc:AlternateContent xmlns:mc="http://schemas.openxmlformats.org/markup-compatibility/2006">
                <mc:Choice xmlns:v="urn:schemas-microsoft-com:vml" Requires="v">
                  <p:oleObj spid="_x0000_s33102" r:id="rId12" imgW="511175" imgH="204470" progId="Equation.3">
                    <p:embed/>
                  </p:oleObj>
                </mc:Choice>
                <mc:Fallback>
                  <p:oleObj r:id="rId12" imgW="511175" imgH="204470" progId="Equation.3">
                    <p:embed/>
                    <p:pic>
                      <p:nvPicPr>
                        <p:cNvPr id="0" name="图片 3120"/>
                        <p:cNvPicPr/>
                        <p:nvPr/>
                      </p:nvPicPr>
                      <p:blipFill>
                        <a:blip r:embed="rId10"/>
                        <a:stretch>
                          <a:fillRect/>
                        </a:stretch>
                      </p:blipFill>
                      <p:spPr>
                        <a:xfrm>
                          <a:off x="2118" y="5531"/>
                          <a:ext cx="1138" cy="580"/>
                        </a:xfrm>
                        <a:prstGeom prst="rect">
                          <a:avLst/>
                        </a:prstGeom>
                        <a:noFill/>
                        <a:ln w="38100">
                          <a:noFill/>
                          <a:miter/>
                        </a:ln>
                      </p:spPr>
                    </p:pic>
                  </p:oleObj>
                </mc:Fallback>
              </mc:AlternateContent>
            </a:graphicData>
          </a:graphic>
        </p:graphicFrame>
        <p:graphicFrame>
          <p:nvGraphicFramePr>
            <p:cNvPr id="31756" name="对象 375863"/>
            <p:cNvGraphicFramePr/>
            <p:nvPr/>
          </p:nvGraphicFramePr>
          <p:xfrm>
            <a:off x="2312" y="6992"/>
            <a:ext cx="3013" cy="751"/>
          </p:xfrm>
          <a:graphic>
            <a:graphicData uri="http://schemas.openxmlformats.org/presentationml/2006/ole">
              <mc:AlternateContent xmlns:mc="http://schemas.openxmlformats.org/markup-compatibility/2006">
                <mc:Choice xmlns:v="urn:schemas-microsoft-com:vml" Requires="v">
                  <p:oleObj spid="_x0000_s33103" r:id="rId13" imgW="1188720" imgH="242570" progId="Equation.3">
                    <p:embed/>
                  </p:oleObj>
                </mc:Choice>
                <mc:Fallback>
                  <p:oleObj r:id="rId13" imgW="1188720" imgH="242570" progId="Equation.3">
                    <p:embed/>
                    <p:pic>
                      <p:nvPicPr>
                        <p:cNvPr id="0" name="图片 3121"/>
                        <p:cNvPicPr/>
                        <p:nvPr/>
                      </p:nvPicPr>
                      <p:blipFill>
                        <a:blip r:embed="rId14"/>
                        <a:stretch>
                          <a:fillRect/>
                        </a:stretch>
                      </p:blipFill>
                      <p:spPr>
                        <a:xfrm>
                          <a:off x="2312" y="6992"/>
                          <a:ext cx="3013" cy="751"/>
                        </a:xfrm>
                        <a:prstGeom prst="rect">
                          <a:avLst/>
                        </a:prstGeom>
                        <a:noFill/>
                        <a:ln w="38100">
                          <a:noFill/>
                          <a:miter/>
                        </a:ln>
                      </p:spPr>
                    </p:pic>
                  </p:oleObj>
                </mc:Fallback>
              </mc:AlternateContent>
            </a:graphicData>
          </a:graphic>
        </p:graphicFrame>
        <p:graphicFrame>
          <p:nvGraphicFramePr>
            <p:cNvPr id="31757" name="对象 375865"/>
            <p:cNvGraphicFramePr/>
            <p:nvPr/>
          </p:nvGraphicFramePr>
          <p:xfrm>
            <a:off x="6043" y="7616"/>
            <a:ext cx="2267" cy="793"/>
          </p:xfrm>
          <a:graphic>
            <a:graphicData uri="http://schemas.openxmlformats.org/presentationml/2006/ole">
              <mc:AlternateContent xmlns:mc="http://schemas.openxmlformats.org/markup-compatibility/2006">
                <mc:Choice xmlns:v="urn:schemas-microsoft-com:vml" Requires="v">
                  <p:oleObj spid="_x0000_s33104" r:id="rId15" imgW="805180" imgH="242570" progId="Equation.3">
                    <p:embed/>
                  </p:oleObj>
                </mc:Choice>
                <mc:Fallback>
                  <p:oleObj r:id="rId15" imgW="805180" imgH="242570" progId="Equation.3">
                    <p:embed/>
                    <p:pic>
                      <p:nvPicPr>
                        <p:cNvPr id="0" name="图片 3122"/>
                        <p:cNvPicPr/>
                        <p:nvPr/>
                      </p:nvPicPr>
                      <p:blipFill>
                        <a:blip r:embed="rId16"/>
                        <a:stretch>
                          <a:fillRect/>
                        </a:stretch>
                      </p:blipFill>
                      <p:spPr>
                        <a:xfrm>
                          <a:off x="6043" y="7616"/>
                          <a:ext cx="2267" cy="793"/>
                        </a:xfrm>
                        <a:prstGeom prst="rect">
                          <a:avLst/>
                        </a:prstGeom>
                        <a:noFill/>
                        <a:ln w="38100">
                          <a:noFill/>
                          <a:miter/>
                        </a:ln>
                      </p:spPr>
                    </p:pic>
                  </p:oleObj>
                </mc:Fallback>
              </mc:AlternateContent>
            </a:graphicData>
          </a:graphic>
        </p:graphicFrame>
      </p:grpSp>
      <p:grpSp>
        <p:nvGrpSpPr>
          <p:cNvPr id="2" name="组合 1"/>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1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1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69" name="组合 95"/>
          <p:cNvGrpSpPr/>
          <p:nvPr/>
        </p:nvGrpSpPr>
        <p:grpSpPr>
          <a:xfrm>
            <a:off x="1071774" y="2863806"/>
            <a:ext cx="3126678" cy="3035644"/>
            <a:chOff x="2273" y="41959"/>
            <a:chExt cx="3278" cy="3314"/>
          </a:xfrm>
        </p:grpSpPr>
        <p:grpSp>
          <p:nvGrpSpPr>
            <p:cNvPr id="32770" name="组合 54"/>
            <p:cNvGrpSpPr/>
            <p:nvPr/>
          </p:nvGrpSpPr>
          <p:grpSpPr>
            <a:xfrm>
              <a:off x="2283" y="41959"/>
              <a:ext cx="3268" cy="1665"/>
              <a:chOff x="2310" y="42053"/>
              <a:chExt cx="3268" cy="1665"/>
            </a:xfrm>
          </p:grpSpPr>
          <p:sp>
            <p:nvSpPr>
              <p:cNvPr id="27" name="矩形 27"/>
              <p:cNvSpPr/>
              <p:nvPr/>
            </p:nvSpPr>
            <p:spPr>
              <a:xfrm>
                <a:off x="3143" y="42890"/>
                <a:ext cx="405" cy="405"/>
              </a:xfrm>
              <a:prstGeom prst="rect">
                <a:avLst/>
              </a:prstGeom>
              <a:solidFill>
                <a:schemeClr val="tx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nvGrpSpPr>
              <p:cNvPr id="32772" name="组合 30"/>
              <p:cNvGrpSpPr/>
              <p:nvPr/>
            </p:nvGrpSpPr>
            <p:grpSpPr>
              <a:xfrm>
                <a:off x="2328" y="42053"/>
                <a:ext cx="3234" cy="828"/>
                <a:chOff x="2290" y="42053"/>
                <a:chExt cx="3234" cy="828"/>
              </a:xfrm>
            </p:grpSpPr>
            <p:grpSp>
              <p:nvGrpSpPr>
                <p:cNvPr id="32773" name="组合 19"/>
                <p:cNvGrpSpPr/>
                <p:nvPr/>
              </p:nvGrpSpPr>
              <p:grpSpPr>
                <a:xfrm>
                  <a:off x="2300" y="42053"/>
                  <a:ext cx="3216" cy="409"/>
                  <a:chOff x="2300" y="42053"/>
                  <a:chExt cx="3216" cy="409"/>
                </a:xfrm>
              </p:grpSpPr>
              <p:sp>
                <p:nvSpPr>
                  <p:cNvPr id="4" name="矩形 1"/>
                  <p:cNvSpPr/>
                  <p:nvPr/>
                </p:nvSpPr>
                <p:spPr>
                  <a:xfrm>
                    <a:off x="2300" y="42057"/>
                    <a:ext cx="405" cy="405"/>
                  </a:xfrm>
                  <a:prstGeom prst="rect">
                    <a:avLst/>
                  </a:prstGeom>
                  <a:solidFill>
                    <a:schemeClr val="tx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5" name="矩形 3"/>
                  <p:cNvSpPr/>
                  <p:nvPr/>
                </p:nvSpPr>
                <p:spPr>
                  <a:xfrm>
                    <a:off x="2729" y="42057"/>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nvGrpSpPr>
                  <p:cNvPr id="32776" name="组合 11"/>
                  <p:cNvGrpSpPr/>
                  <p:nvPr/>
                </p:nvGrpSpPr>
                <p:grpSpPr>
                  <a:xfrm>
                    <a:off x="3133" y="42053"/>
                    <a:ext cx="794" cy="408"/>
                    <a:chOff x="2729" y="43421"/>
                    <a:chExt cx="794" cy="408"/>
                  </a:xfrm>
                </p:grpSpPr>
                <p:sp>
                  <p:nvSpPr>
                    <p:cNvPr id="9" name="矩形 9"/>
                    <p:cNvSpPr/>
                    <p:nvPr/>
                  </p:nvSpPr>
                  <p:spPr>
                    <a:xfrm>
                      <a:off x="2729" y="43425"/>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0" name="矩形 10"/>
                    <p:cNvSpPr/>
                    <p:nvPr/>
                  </p:nvSpPr>
                  <p:spPr>
                    <a:xfrm>
                      <a:off x="3119" y="43421"/>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32779" name="组合 12"/>
                  <p:cNvGrpSpPr/>
                  <p:nvPr/>
                </p:nvGrpSpPr>
                <p:grpSpPr>
                  <a:xfrm>
                    <a:off x="3920" y="42054"/>
                    <a:ext cx="794" cy="408"/>
                    <a:chOff x="2729" y="43421"/>
                    <a:chExt cx="794" cy="408"/>
                  </a:xfrm>
                </p:grpSpPr>
                <p:sp>
                  <p:nvSpPr>
                    <p:cNvPr id="13" name="矩形 9"/>
                    <p:cNvSpPr/>
                    <p:nvPr/>
                  </p:nvSpPr>
                  <p:spPr>
                    <a:xfrm>
                      <a:off x="2729" y="43425"/>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4" name="矩形 10"/>
                    <p:cNvSpPr/>
                    <p:nvPr/>
                  </p:nvSpPr>
                  <p:spPr>
                    <a:xfrm>
                      <a:off x="3119" y="43421"/>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sp>
                <p:nvSpPr>
                  <p:cNvPr id="15" name="矩形 15"/>
                  <p:cNvSpPr/>
                  <p:nvPr/>
                </p:nvSpPr>
                <p:spPr>
                  <a:xfrm>
                    <a:off x="4708" y="42056"/>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16" name="矩形 16"/>
                  <p:cNvSpPr/>
                  <p:nvPr/>
                </p:nvSpPr>
                <p:spPr>
                  <a:xfrm>
                    <a:off x="5112" y="42056"/>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32784" name="组合 29"/>
                <p:cNvGrpSpPr/>
                <p:nvPr/>
              </p:nvGrpSpPr>
              <p:grpSpPr>
                <a:xfrm>
                  <a:off x="2290" y="42469"/>
                  <a:ext cx="3235" cy="413"/>
                  <a:chOff x="2299" y="42469"/>
                  <a:chExt cx="3235" cy="413"/>
                </a:xfrm>
              </p:grpSpPr>
              <p:sp>
                <p:nvSpPr>
                  <p:cNvPr id="18" name="矩形 18"/>
                  <p:cNvSpPr/>
                  <p:nvPr/>
                </p:nvSpPr>
                <p:spPr>
                  <a:xfrm>
                    <a:off x="2721" y="42469"/>
                    <a:ext cx="405" cy="405"/>
                  </a:xfrm>
                  <a:prstGeom prst="rect">
                    <a:avLst/>
                  </a:prstGeom>
                  <a:solidFill>
                    <a:schemeClr val="tx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0" name="矩形 20"/>
                  <p:cNvSpPr/>
                  <p:nvPr/>
                </p:nvSpPr>
                <p:spPr>
                  <a:xfrm>
                    <a:off x="2299"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1" name="矩形 21"/>
                  <p:cNvSpPr/>
                  <p:nvPr/>
                </p:nvSpPr>
                <p:spPr>
                  <a:xfrm>
                    <a:off x="3105"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2" name="矩形 22"/>
                  <p:cNvSpPr/>
                  <p:nvPr/>
                </p:nvSpPr>
                <p:spPr>
                  <a:xfrm>
                    <a:off x="3518"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3" name="矩形 23"/>
                  <p:cNvSpPr/>
                  <p:nvPr/>
                </p:nvSpPr>
                <p:spPr>
                  <a:xfrm>
                    <a:off x="3902"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4" name="矩形 24"/>
                  <p:cNvSpPr/>
                  <p:nvPr/>
                </p:nvSpPr>
                <p:spPr>
                  <a:xfrm>
                    <a:off x="4324"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5" name="矩形 25"/>
                  <p:cNvSpPr/>
                  <p:nvPr/>
                </p:nvSpPr>
                <p:spPr>
                  <a:xfrm>
                    <a:off x="4727" y="42478"/>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26" name="矩形 26"/>
                  <p:cNvSpPr/>
                  <p:nvPr/>
                </p:nvSpPr>
                <p:spPr>
                  <a:xfrm>
                    <a:off x="5130" y="42478"/>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grpSp>
          <p:sp>
            <p:nvSpPr>
              <p:cNvPr id="31" name="矩形 31"/>
              <p:cNvSpPr/>
              <p:nvPr/>
            </p:nvSpPr>
            <p:spPr>
              <a:xfrm>
                <a:off x="2731" y="42891"/>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2" name="矩形 32"/>
              <p:cNvSpPr/>
              <p:nvPr/>
            </p:nvSpPr>
            <p:spPr>
              <a:xfrm>
                <a:off x="2318" y="42891"/>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3" name="矩形 33"/>
              <p:cNvSpPr/>
              <p:nvPr/>
            </p:nvSpPr>
            <p:spPr>
              <a:xfrm>
                <a:off x="3946" y="4289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4" name="矩形 34"/>
              <p:cNvSpPr/>
              <p:nvPr/>
            </p:nvSpPr>
            <p:spPr>
              <a:xfrm>
                <a:off x="4368" y="4289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5" name="矩形 35"/>
              <p:cNvSpPr/>
              <p:nvPr/>
            </p:nvSpPr>
            <p:spPr>
              <a:xfrm>
                <a:off x="3543" y="4289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6" name="矩形 36"/>
              <p:cNvSpPr/>
              <p:nvPr/>
            </p:nvSpPr>
            <p:spPr>
              <a:xfrm>
                <a:off x="4761" y="42902"/>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7" name="矩形 37"/>
              <p:cNvSpPr/>
              <p:nvPr/>
            </p:nvSpPr>
            <p:spPr>
              <a:xfrm>
                <a:off x="5174" y="42902"/>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8" name="矩形 38"/>
              <p:cNvSpPr/>
              <p:nvPr/>
            </p:nvSpPr>
            <p:spPr>
              <a:xfrm>
                <a:off x="3528" y="43303"/>
                <a:ext cx="405" cy="405"/>
              </a:xfrm>
              <a:prstGeom prst="rect">
                <a:avLst/>
              </a:prstGeom>
              <a:solidFill>
                <a:schemeClr val="tx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0" name="矩形 40"/>
              <p:cNvSpPr/>
              <p:nvPr/>
            </p:nvSpPr>
            <p:spPr>
              <a:xfrm>
                <a:off x="4756" y="43295"/>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1" name="矩形 41"/>
              <p:cNvSpPr/>
              <p:nvPr/>
            </p:nvSpPr>
            <p:spPr>
              <a:xfrm>
                <a:off x="4344" y="43295"/>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2" name="矩形 42"/>
              <p:cNvSpPr/>
              <p:nvPr/>
            </p:nvSpPr>
            <p:spPr>
              <a:xfrm>
                <a:off x="3950" y="43294"/>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5" name="矩形 45"/>
              <p:cNvSpPr/>
              <p:nvPr/>
            </p:nvSpPr>
            <p:spPr>
              <a:xfrm>
                <a:off x="3116" y="43314"/>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3" name="矩形 43"/>
              <p:cNvSpPr/>
              <p:nvPr/>
            </p:nvSpPr>
            <p:spPr>
              <a:xfrm>
                <a:off x="2666" y="43314"/>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4" name="矩形 44"/>
              <p:cNvSpPr/>
              <p:nvPr/>
            </p:nvSpPr>
            <p:spPr>
              <a:xfrm>
                <a:off x="2310" y="4331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46" name="矩形 46"/>
              <p:cNvSpPr/>
              <p:nvPr/>
            </p:nvSpPr>
            <p:spPr>
              <a:xfrm>
                <a:off x="5160" y="4331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32808" name="组合 57"/>
            <p:cNvGrpSpPr/>
            <p:nvPr/>
          </p:nvGrpSpPr>
          <p:grpSpPr>
            <a:xfrm rot="10800000">
              <a:off x="2273" y="43609"/>
              <a:ext cx="3268" cy="1665"/>
              <a:chOff x="2310" y="42053"/>
              <a:chExt cx="3268" cy="1665"/>
            </a:xfrm>
          </p:grpSpPr>
          <p:sp>
            <p:nvSpPr>
              <p:cNvPr id="58" name="矩形 27"/>
              <p:cNvSpPr/>
              <p:nvPr/>
            </p:nvSpPr>
            <p:spPr>
              <a:xfrm>
                <a:off x="3143" y="42890"/>
                <a:ext cx="405" cy="405"/>
              </a:xfrm>
              <a:prstGeom prst="rect">
                <a:avLst/>
              </a:prstGeom>
              <a:solidFill>
                <a:schemeClr val="tx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nvGrpSpPr>
              <p:cNvPr id="32810" name="组合 30"/>
              <p:cNvGrpSpPr/>
              <p:nvPr/>
            </p:nvGrpSpPr>
            <p:grpSpPr>
              <a:xfrm>
                <a:off x="2328" y="42053"/>
                <a:ext cx="3234" cy="828"/>
                <a:chOff x="2290" y="42053"/>
                <a:chExt cx="3234" cy="828"/>
              </a:xfrm>
            </p:grpSpPr>
            <p:grpSp>
              <p:nvGrpSpPr>
                <p:cNvPr id="32811" name="组合 19"/>
                <p:cNvGrpSpPr/>
                <p:nvPr/>
              </p:nvGrpSpPr>
              <p:grpSpPr>
                <a:xfrm>
                  <a:off x="2300" y="42053"/>
                  <a:ext cx="3216" cy="409"/>
                  <a:chOff x="2300" y="42053"/>
                  <a:chExt cx="3216" cy="409"/>
                </a:xfrm>
              </p:grpSpPr>
              <p:sp>
                <p:nvSpPr>
                  <p:cNvPr id="61" name="矩形 1"/>
                  <p:cNvSpPr/>
                  <p:nvPr/>
                </p:nvSpPr>
                <p:spPr>
                  <a:xfrm>
                    <a:off x="2300" y="42057"/>
                    <a:ext cx="405" cy="405"/>
                  </a:xfrm>
                  <a:prstGeom prst="rect">
                    <a:avLst/>
                  </a:prstGeom>
                  <a:solidFill>
                    <a:schemeClr val="tx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62" name="矩形 3"/>
                  <p:cNvSpPr/>
                  <p:nvPr/>
                </p:nvSpPr>
                <p:spPr>
                  <a:xfrm>
                    <a:off x="2729" y="42057"/>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nvGrpSpPr>
                  <p:cNvPr id="32814" name="组合 11"/>
                  <p:cNvGrpSpPr/>
                  <p:nvPr/>
                </p:nvGrpSpPr>
                <p:grpSpPr>
                  <a:xfrm>
                    <a:off x="3133" y="42053"/>
                    <a:ext cx="794" cy="408"/>
                    <a:chOff x="2729" y="43421"/>
                    <a:chExt cx="794" cy="408"/>
                  </a:xfrm>
                </p:grpSpPr>
                <p:sp>
                  <p:nvSpPr>
                    <p:cNvPr id="64" name="矩形 9"/>
                    <p:cNvSpPr/>
                    <p:nvPr/>
                  </p:nvSpPr>
                  <p:spPr>
                    <a:xfrm>
                      <a:off x="2729" y="43425"/>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65" name="矩形 10"/>
                    <p:cNvSpPr/>
                    <p:nvPr/>
                  </p:nvSpPr>
                  <p:spPr>
                    <a:xfrm>
                      <a:off x="3119" y="43421"/>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32817" name="组合 12"/>
                  <p:cNvGrpSpPr/>
                  <p:nvPr/>
                </p:nvGrpSpPr>
                <p:grpSpPr>
                  <a:xfrm>
                    <a:off x="3920" y="42054"/>
                    <a:ext cx="794" cy="408"/>
                    <a:chOff x="2729" y="43421"/>
                    <a:chExt cx="794" cy="408"/>
                  </a:xfrm>
                </p:grpSpPr>
                <p:sp>
                  <p:nvSpPr>
                    <p:cNvPr id="67" name="矩形 9"/>
                    <p:cNvSpPr/>
                    <p:nvPr/>
                  </p:nvSpPr>
                  <p:spPr>
                    <a:xfrm>
                      <a:off x="2729" y="43425"/>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68" name="矩形 10"/>
                    <p:cNvSpPr/>
                    <p:nvPr/>
                  </p:nvSpPr>
                  <p:spPr>
                    <a:xfrm>
                      <a:off x="3119" y="43421"/>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sp>
                <p:nvSpPr>
                  <p:cNvPr id="69" name="矩形 15"/>
                  <p:cNvSpPr/>
                  <p:nvPr/>
                </p:nvSpPr>
                <p:spPr>
                  <a:xfrm>
                    <a:off x="4708" y="42056"/>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70" name="矩形 16"/>
                  <p:cNvSpPr/>
                  <p:nvPr/>
                </p:nvSpPr>
                <p:spPr>
                  <a:xfrm>
                    <a:off x="5112" y="42056"/>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32822" name="组合 29"/>
                <p:cNvGrpSpPr/>
                <p:nvPr/>
              </p:nvGrpSpPr>
              <p:grpSpPr>
                <a:xfrm>
                  <a:off x="2290" y="42469"/>
                  <a:ext cx="3235" cy="413"/>
                  <a:chOff x="2299" y="42469"/>
                  <a:chExt cx="3235" cy="413"/>
                </a:xfrm>
              </p:grpSpPr>
              <p:sp>
                <p:nvSpPr>
                  <p:cNvPr id="72" name="矩形 18"/>
                  <p:cNvSpPr/>
                  <p:nvPr/>
                </p:nvSpPr>
                <p:spPr>
                  <a:xfrm>
                    <a:off x="2721" y="42469"/>
                    <a:ext cx="405" cy="405"/>
                  </a:xfrm>
                  <a:prstGeom prst="rect">
                    <a:avLst/>
                  </a:prstGeom>
                  <a:solidFill>
                    <a:schemeClr val="tx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73" name="矩形 20"/>
                  <p:cNvSpPr/>
                  <p:nvPr/>
                </p:nvSpPr>
                <p:spPr>
                  <a:xfrm>
                    <a:off x="2299"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74" name="矩形 21"/>
                  <p:cNvSpPr/>
                  <p:nvPr/>
                </p:nvSpPr>
                <p:spPr>
                  <a:xfrm>
                    <a:off x="3105"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75" name="矩形 22"/>
                  <p:cNvSpPr/>
                  <p:nvPr/>
                </p:nvSpPr>
                <p:spPr>
                  <a:xfrm>
                    <a:off x="3518"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76" name="矩形 23"/>
                  <p:cNvSpPr/>
                  <p:nvPr/>
                </p:nvSpPr>
                <p:spPr>
                  <a:xfrm>
                    <a:off x="3902"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77" name="矩形 24"/>
                  <p:cNvSpPr/>
                  <p:nvPr/>
                </p:nvSpPr>
                <p:spPr>
                  <a:xfrm>
                    <a:off x="4324" y="42469"/>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78" name="矩形 25"/>
                  <p:cNvSpPr/>
                  <p:nvPr/>
                </p:nvSpPr>
                <p:spPr>
                  <a:xfrm>
                    <a:off x="4727" y="42478"/>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79" name="矩形 26"/>
                  <p:cNvSpPr/>
                  <p:nvPr/>
                </p:nvSpPr>
                <p:spPr>
                  <a:xfrm>
                    <a:off x="5130" y="42478"/>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grpSp>
          <p:sp>
            <p:nvSpPr>
              <p:cNvPr id="80" name="矩形 31"/>
              <p:cNvSpPr/>
              <p:nvPr/>
            </p:nvSpPr>
            <p:spPr>
              <a:xfrm>
                <a:off x="2731" y="42891"/>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1" name="矩形 32"/>
              <p:cNvSpPr/>
              <p:nvPr/>
            </p:nvSpPr>
            <p:spPr>
              <a:xfrm>
                <a:off x="2318" y="42891"/>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2" name="矩形 33"/>
              <p:cNvSpPr/>
              <p:nvPr/>
            </p:nvSpPr>
            <p:spPr>
              <a:xfrm>
                <a:off x="3946" y="4289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3" name="矩形 34"/>
              <p:cNvSpPr/>
              <p:nvPr/>
            </p:nvSpPr>
            <p:spPr>
              <a:xfrm>
                <a:off x="4368" y="4289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4" name="矩形 35"/>
              <p:cNvSpPr/>
              <p:nvPr/>
            </p:nvSpPr>
            <p:spPr>
              <a:xfrm>
                <a:off x="3543" y="4289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5" name="矩形 36"/>
              <p:cNvSpPr/>
              <p:nvPr/>
            </p:nvSpPr>
            <p:spPr>
              <a:xfrm>
                <a:off x="4761" y="42902"/>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6" name="矩形 37"/>
              <p:cNvSpPr/>
              <p:nvPr/>
            </p:nvSpPr>
            <p:spPr>
              <a:xfrm>
                <a:off x="5174" y="42902"/>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7" name="矩形 38"/>
              <p:cNvSpPr/>
              <p:nvPr/>
            </p:nvSpPr>
            <p:spPr>
              <a:xfrm>
                <a:off x="3528" y="43303"/>
                <a:ext cx="405" cy="405"/>
              </a:xfrm>
              <a:prstGeom prst="rect">
                <a:avLst/>
              </a:prstGeom>
              <a:solidFill>
                <a:schemeClr val="tx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8" name="矩形 40"/>
              <p:cNvSpPr/>
              <p:nvPr/>
            </p:nvSpPr>
            <p:spPr>
              <a:xfrm>
                <a:off x="4756" y="43295"/>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89" name="矩形 41"/>
              <p:cNvSpPr/>
              <p:nvPr/>
            </p:nvSpPr>
            <p:spPr>
              <a:xfrm>
                <a:off x="4344" y="43295"/>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90" name="矩形 42"/>
              <p:cNvSpPr/>
              <p:nvPr/>
            </p:nvSpPr>
            <p:spPr>
              <a:xfrm>
                <a:off x="3950" y="43294"/>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91" name="矩形 45"/>
              <p:cNvSpPr/>
              <p:nvPr/>
            </p:nvSpPr>
            <p:spPr>
              <a:xfrm>
                <a:off x="3116" y="43314"/>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92" name="矩形 43"/>
              <p:cNvSpPr/>
              <p:nvPr/>
            </p:nvSpPr>
            <p:spPr>
              <a:xfrm>
                <a:off x="2666" y="43314"/>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93" name="矩形 44"/>
              <p:cNvSpPr/>
              <p:nvPr/>
            </p:nvSpPr>
            <p:spPr>
              <a:xfrm>
                <a:off x="2310" y="4331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94" name="矩形 46"/>
              <p:cNvSpPr/>
              <p:nvPr/>
            </p:nvSpPr>
            <p:spPr>
              <a:xfrm>
                <a:off x="5160" y="43313"/>
                <a:ext cx="405" cy="405"/>
              </a:xfrm>
              <a:prstGeom prst="rect">
                <a:avLst/>
              </a:prstGeom>
              <a:solidFill>
                <a:schemeClr val="bg1"/>
              </a:solidFill>
              <a:ln>
                <a:solidFill>
                  <a:schemeClr val="tx1">
                    <a:alpha val="79000"/>
                  </a:schemeClr>
                </a:solidFill>
              </a:ln>
            </p:spPr>
            <p:style>
              <a:lnRef idx="2">
                <a:schemeClr val="accent1">
                  <a:shade val="50000"/>
                </a:schemeClr>
              </a:lnRef>
              <a:fillRef idx="1">
                <a:schemeClr val="accent1"/>
              </a:fillRef>
              <a:effectRef idx="0">
                <a:schemeClr val="accent1"/>
              </a:effectRef>
              <a:fontRef idx="minor">
                <a:schemeClr val="lt1"/>
              </a:fontRef>
            </p:style>
          </p:sp>
        </p:grpSp>
      </p:grpSp>
      <p:graphicFrame>
        <p:nvGraphicFramePr>
          <p:cNvPr id="32846" name="对象 363530"/>
          <p:cNvGraphicFramePr/>
          <p:nvPr/>
        </p:nvGraphicFramePr>
        <p:xfrm>
          <a:off x="1673225" y="2482215"/>
          <a:ext cx="1421765" cy="381635"/>
        </p:xfrm>
        <a:graphic>
          <a:graphicData uri="http://schemas.openxmlformats.org/presentationml/2006/ole">
            <mc:AlternateContent xmlns:mc="http://schemas.openxmlformats.org/markup-compatibility/2006">
              <mc:Choice xmlns:v="urn:schemas-microsoft-com:vml" Requires="v">
                <p:oleObj spid="_x0000_s33875" r:id="rId3" imgW="690245" imgH="179070" progId="Equation.3">
                  <p:embed/>
                </p:oleObj>
              </mc:Choice>
              <mc:Fallback>
                <p:oleObj r:id="rId3" imgW="690245" imgH="179070" progId="Equation.3">
                  <p:embed/>
                  <p:pic>
                    <p:nvPicPr>
                      <p:cNvPr id="0" name="图片 3123"/>
                      <p:cNvPicPr/>
                      <p:nvPr/>
                    </p:nvPicPr>
                    <p:blipFill>
                      <a:blip r:embed="rId4"/>
                      <a:stretch>
                        <a:fillRect/>
                      </a:stretch>
                    </p:blipFill>
                    <p:spPr>
                      <a:xfrm>
                        <a:off x="1673225" y="2482215"/>
                        <a:ext cx="1421765" cy="381635"/>
                      </a:xfrm>
                      <a:prstGeom prst="rect">
                        <a:avLst/>
                      </a:prstGeom>
                      <a:noFill/>
                      <a:ln w="38100">
                        <a:noFill/>
                        <a:miter/>
                      </a:ln>
                    </p:spPr>
                  </p:pic>
                </p:oleObj>
              </mc:Fallback>
            </mc:AlternateContent>
          </a:graphicData>
        </a:graphic>
      </p:graphicFrame>
      <p:graphicFrame>
        <p:nvGraphicFramePr>
          <p:cNvPr id="32847" name="对象 5">
            <a:hlinkClick r:id="" action="ppaction://ole?verb=0"/>
          </p:cNvPr>
          <p:cNvGraphicFramePr>
            <a:graphicFrameLocks noChangeAspect="1"/>
          </p:cNvGraphicFramePr>
          <p:nvPr/>
        </p:nvGraphicFramePr>
        <p:xfrm>
          <a:off x="1119505" y="5989320"/>
          <a:ext cx="3080385" cy="509270"/>
        </p:xfrm>
        <a:graphic>
          <a:graphicData uri="http://schemas.openxmlformats.org/presentationml/2006/ole">
            <mc:AlternateContent xmlns:mc="http://schemas.openxmlformats.org/markup-compatibility/2006">
              <mc:Choice xmlns:v="urn:schemas-microsoft-com:vml" Requires="v">
                <p:oleObj spid="_x0000_s33876" r:id="rId5" imgW="1237615" imgH="203835" progId="Equation.KSEE3">
                  <p:embed/>
                </p:oleObj>
              </mc:Choice>
              <mc:Fallback>
                <p:oleObj r:id="rId5" imgW="1237615" imgH="203835" progId="Equation.KSEE3">
                  <p:embed/>
                  <p:pic>
                    <p:nvPicPr>
                      <p:cNvPr id="0" name="图片 3124"/>
                      <p:cNvPicPr/>
                      <p:nvPr/>
                    </p:nvPicPr>
                    <p:blipFill>
                      <a:blip r:embed="rId6"/>
                      <a:stretch>
                        <a:fillRect/>
                      </a:stretch>
                    </p:blipFill>
                    <p:spPr>
                      <a:xfrm>
                        <a:off x="1119505" y="5989320"/>
                        <a:ext cx="3080385" cy="509270"/>
                      </a:xfrm>
                      <a:prstGeom prst="rect">
                        <a:avLst/>
                      </a:prstGeom>
                      <a:noFill/>
                      <a:ln w="38100">
                        <a:noFill/>
                        <a:miter/>
                      </a:ln>
                    </p:spPr>
                  </p:pic>
                </p:oleObj>
              </mc:Fallback>
            </mc:AlternateContent>
          </a:graphicData>
        </a:graphic>
      </p:graphicFrame>
      <p:sp>
        <p:nvSpPr>
          <p:cNvPr id="32848" name="文本框 27"/>
          <p:cNvSpPr txBox="1"/>
          <p:nvPr/>
        </p:nvSpPr>
        <p:spPr>
          <a:xfrm>
            <a:off x="4200204" y="5440777"/>
            <a:ext cx="6347892" cy="1303020"/>
          </a:xfrm>
          <a:prstGeom prst="rect">
            <a:avLst/>
          </a:prstGeom>
          <a:noFill/>
          <a:ln w="9525">
            <a:noFill/>
          </a:ln>
        </p:spPr>
        <p:txBody>
          <a:bodyPr wrap="square" anchor="t">
            <a:spAutoFit/>
          </a:bodyPr>
          <a:lstStyle/>
          <a:p>
            <a:pPr lvl="0" indent="0"/>
            <a:r>
              <a:rPr lang="zh-CN" altLang="en-US" sz="1985">
                <a:latin typeface="Times New Roman" panose="02020603050405020304" charset="0"/>
                <a:ea typeface="宋体" panose="02010600030101010101" pitchFamily="2" charset="-122"/>
              </a:rPr>
              <a:t>遍历完整个8*8的像素空间的时候ρ = (9√2)/2就记了5票， 别的ρ值的票数均小于5票，所以得到该直线在这个8*8的像素坐标中的极坐标方程为 (9√2)/2=x*Cos45°+y*Sin45°，</a:t>
            </a:r>
            <a:r>
              <a:rPr lang="zh-CN" altLang="en-US" sz="1985">
                <a:latin typeface="Times New Roman" panose="02020603050405020304" charset="0"/>
                <a:ea typeface="宋体" panose="02010600030101010101" pitchFamily="2" charset="-122"/>
                <a:sym typeface="+mn-ea"/>
              </a:rPr>
              <a:t>求出</a:t>
            </a:r>
            <a:r>
              <a:rPr lang="zh-CN" altLang="en-US" sz="1985">
                <a:latin typeface="Times New Roman" panose="02020603050405020304" charset="0"/>
                <a:ea typeface="宋体" panose="02010600030101010101" pitchFamily="2" charset="-122"/>
              </a:rPr>
              <a:t>该直线方程。</a:t>
            </a:r>
          </a:p>
        </p:txBody>
      </p:sp>
      <p:graphicFrame>
        <p:nvGraphicFramePr>
          <p:cNvPr id="2" name="表格 1"/>
          <p:cNvGraphicFramePr/>
          <p:nvPr/>
        </p:nvGraphicFramePr>
        <p:xfrm>
          <a:off x="4200204" y="2623966"/>
          <a:ext cx="6344285" cy="2851785"/>
        </p:xfrm>
        <a:graphic>
          <a:graphicData uri="http://schemas.openxmlformats.org/drawingml/2006/table">
            <a:tbl>
              <a:tblPr firstRow="1" bandRow="1">
                <a:tableStyleId>{5940675A-B579-460E-94D1-54222C63F5DA}</a:tableStyleId>
              </a:tblPr>
              <a:tblGrid>
                <a:gridCol w="1057275">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1057910">
                  <a:extLst>
                    <a:ext uri="{9D8B030D-6E8A-4147-A177-3AD203B41FA5}">
                      <a16:colId xmlns:a16="http://schemas.microsoft.com/office/drawing/2014/main" val="20002"/>
                    </a:ext>
                  </a:extLst>
                </a:gridCol>
                <a:gridCol w="1057275">
                  <a:extLst>
                    <a:ext uri="{9D8B030D-6E8A-4147-A177-3AD203B41FA5}">
                      <a16:colId xmlns:a16="http://schemas.microsoft.com/office/drawing/2014/main" val="20003"/>
                    </a:ext>
                  </a:extLst>
                </a:gridCol>
                <a:gridCol w="1057275">
                  <a:extLst>
                    <a:ext uri="{9D8B030D-6E8A-4147-A177-3AD203B41FA5}">
                      <a16:colId xmlns:a16="http://schemas.microsoft.com/office/drawing/2014/main" val="20004"/>
                    </a:ext>
                  </a:extLst>
                </a:gridCol>
                <a:gridCol w="1057275">
                  <a:extLst>
                    <a:ext uri="{9D8B030D-6E8A-4147-A177-3AD203B41FA5}">
                      <a16:colId xmlns:a16="http://schemas.microsoft.com/office/drawing/2014/main" val="20005"/>
                    </a:ext>
                  </a:extLst>
                </a:gridCol>
              </a:tblGrid>
              <a:tr h="447040">
                <a:tc>
                  <a:txBody>
                    <a:bodyPr/>
                    <a:lstStyle/>
                    <a:p>
                      <a:pPr marL="0" indent="0" algn="ctr">
                        <a:buNone/>
                      </a:pPr>
                      <a:r>
                        <a:rPr lang="en-US" altLang="zh-CN" sz="1985" b="0" u="none">
                          <a:solidFill>
                            <a:srgbClr val="000000"/>
                          </a:solidFill>
                          <a:latin typeface="Times New Roman" panose="02020603050405020304" charset="0"/>
                          <a:ea typeface="Times New Roman" panose="02020603050405020304" charset="0"/>
                          <a:cs typeface="Times New Roman" panose="02020603050405020304" charset="0"/>
                        </a:rPr>
                        <a:t>(</a:t>
                      </a:r>
                      <a:r>
                        <a:rPr lang="en-US" altLang="zh-CN" sz="1985" b="0" i="1" u="none">
                          <a:solidFill>
                            <a:srgbClr val="000000"/>
                          </a:solidFill>
                          <a:latin typeface="Times New Roman" panose="02020603050405020304" charset="0"/>
                          <a:ea typeface="Times New Roman" panose="02020603050405020304" charset="0"/>
                          <a:cs typeface="Times New Roman" panose="02020603050405020304" charset="0"/>
                        </a:rPr>
                        <a:t>x</a:t>
                      </a:r>
                      <a:r>
                        <a:rPr lang="en-US" altLang="zh-CN" sz="1985" b="0" u="none">
                          <a:solidFill>
                            <a:srgbClr val="000000"/>
                          </a:solidFill>
                          <a:latin typeface="Times New Roman" panose="02020603050405020304" charset="0"/>
                          <a:ea typeface="Times New Roman" panose="02020603050405020304" charset="0"/>
                          <a:cs typeface="Times New Roman" panose="02020603050405020304" charset="0"/>
                        </a:rPr>
                        <a:t>,</a:t>
                      </a:r>
                      <a:r>
                        <a:rPr lang="en-US" altLang="zh-CN" sz="1985" b="0" i="1" u="none">
                          <a:solidFill>
                            <a:srgbClr val="000000"/>
                          </a:solidFill>
                          <a:latin typeface="Times New Roman" panose="02020603050405020304" charset="0"/>
                          <a:ea typeface="Times New Roman" panose="02020603050405020304" charset="0"/>
                          <a:cs typeface="Times New Roman" panose="02020603050405020304" charset="0"/>
                        </a:rPr>
                        <a:t>y</a:t>
                      </a:r>
                      <a:r>
                        <a:rPr lang="en-US" altLang="zh-CN" sz="1985" b="0" u="none">
                          <a:solidFill>
                            <a:srgbClr val="000000"/>
                          </a:solidFill>
                          <a:latin typeface="Times New Roman" panose="02020603050405020304" charset="0"/>
                          <a:ea typeface="Times New Roman" panose="02020603050405020304" charset="0"/>
                          <a:cs typeface="Times New Roman" panose="02020603050405020304" charset="0"/>
                        </a:rPr>
                        <a:t>)</a:t>
                      </a:r>
                      <a:endParaRPr lang="zh-CN" altLang="en-US" sz="1985" b="0" u="none">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70026" marB="70026">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985" b="0" u="none">
                          <a:solidFill>
                            <a:srgbClr val="000000"/>
                          </a:solidFill>
                          <a:latin typeface="Times New Roman" panose="02020603050405020304" charset="0"/>
                          <a:ea typeface="Times New Roman" panose="02020603050405020304" charset="0"/>
                          <a:cs typeface="Times New Roman" panose="02020603050405020304" charset="0"/>
                        </a:rPr>
                        <a:t>0˚</a:t>
                      </a:r>
                      <a:endParaRPr lang="zh-CN" altLang="en-US" sz="1985" b="0" u="none">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70026" marB="70026">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985" b="0" u="none">
                          <a:solidFill>
                            <a:srgbClr val="000000"/>
                          </a:solidFill>
                          <a:latin typeface="Times New Roman" panose="02020603050405020304" charset="0"/>
                          <a:ea typeface="Times New Roman" panose="02020603050405020304" charset="0"/>
                          <a:cs typeface="Times New Roman" panose="02020603050405020304" charset="0"/>
                        </a:rPr>
                        <a:t>45˚</a:t>
                      </a:r>
                      <a:endParaRPr lang="zh-CN" altLang="en-US" sz="1985" b="0" u="none">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70026" marB="70026">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985" b="0" u="none">
                          <a:solidFill>
                            <a:srgbClr val="000000"/>
                          </a:solidFill>
                          <a:latin typeface="Times New Roman" panose="02020603050405020304" charset="0"/>
                          <a:ea typeface="Times New Roman" panose="02020603050405020304" charset="0"/>
                          <a:cs typeface="Times New Roman" panose="02020603050405020304" charset="0"/>
                        </a:rPr>
                        <a:t>90˚</a:t>
                      </a:r>
                      <a:endParaRPr lang="zh-CN" altLang="en-US" sz="1985" b="0" u="none">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70026" marB="70026">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985" b="0" u="none">
                          <a:solidFill>
                            <a:srgbClr val="000000"/>
                          </a:solidFill>
                          <a:latin typeface="Times New Roman" panose="02020603050405020304" charset="0"/>
                          <a:ea typeface="Times New Roman" panose="02020603050405020304" charset="0"/>
                          <a:cs typeface="Times New Roman" panose="02020603050405020304" charset="0"/>
                        </a:rPr>
                        <a:t>135˚</a:t>
                      </a:r>
                      <a:endParaRPr lang="zh-CN" altLang="en-US" sz="1985" b="0" u="none">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70026" marB="70026">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985" b="0" u="none">
                          <a:solidFill>
                            <a:srgbClr val="000000"/>
                          </a:solidFill>
                          <a:latin typeface="Times New Roman" panose="02020603050405020304" charset="0"/>
                          <a:ea typeface="Times New Roman" panose="02020603050405020304" charset="0"/>
                          <a:cs typeface="Times New Roman" panose="02020603050405020304" charset="0"/>
                        </a:rPr>
                        <a:t>180˚</a:t>
                      </a:r>
                      <a:endParaRPr lang="zh-CN" altLang="en-US" sz="1985" b="0" u="none">
                        <a:solidFill>
                          <a:srgbClr val="000000"/>
                        </a:solidFill>
                        <a:latin typeface="Times New Roman" panose="02020603050405020304" charset="0"/>
                        <a:ea typeface="Times New Roman" panose="02020603050405020304" charset="0"/>
                        <a:cs typeface="Times New Roman" panose="02020603050405020304" charset="0"/>
                      </a:endParaRPr>
                    </a:p>
                  </a:txBody>
                  <a:tcPr marL="0" marR="0" marT="70026" marB="70026">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0695">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(1,8)</a:t>
                      </a:r>
                    </a:p>
                  </a:txBody>
                  <a:tcPr marL="0" marR="0" marT="70026" marB="70026"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1</a:t>
                      </a:r>
                    </a:p>
                  </a:txBody>
                  <a:tcPr marL="0" marR="0" marT="70026" marB="7002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(9√2)/2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8</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7√2)/2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-1</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330">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(3,6)</a:t>
                      </a:r>
                    </a:p>
                  </a:txBody>
                  <a:tcPr marL="0" marR="0" marT="70026" marB="70026"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3</a:t>
                      </a:r>
                    </a:p>
                  </a:txBody>
                  <a:tcPr marL="0" marR="0" marT="70026" marB="7002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(9√2)/2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6</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3√2)/2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-3</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0695">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(5,4)</a:t>
                      </a:r>
                    </a:p>
                  </a:txBody>
                  <a:tcPr marL="0" marR="0" marT="70026" marB="70026"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5</a:t>
                      </a:r>
                    </a:p>
                  </a:txBody>
                  <a:tcPr marL="0" marR="0" marT="70026" marB="7002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(9√2)/2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4</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-5</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330">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(7,2)</a:t>
                      </a:r>
                    </a:p>
                  </a:txBody>
                  <a:tcPr marL="0" marR="0" marT="70026" marB="70026"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7</a:t>
                      </a:r>
                    </a:p>
                  </a:txBody>
                  <a:tcPr marL="0" marR="0" marT="70026" marB="7002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(9√2)/2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-5√2)/2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-7</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0695">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(8,1)</a:t>
                      </a:r>
                    </a:p>
                  </a:txBody>
                  <a:tcPr marL="0" marR="0" marT="70026" marB="70026"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8</a:t>
                      </a:r>
                    </a:p>
                  </a:txBody>
                  <a:tcPr marL="0" marR="0" marT="70026" marB="70026"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1" u="none">
                          <a:solidFill>
                            <a:srgbClr val="FF0000"/>
                          </a:solidFill>
                          <a:latin typeface="Times New Roman" panose="02020603050405020304" charset="0"/>
                          <a:ea typeface="Times New Roman" panose="02020603050405020304" charset="0"/>
                          <a:cs typeface="Times New Roman" panose="02020603050405020304" charset="0"/>
                        </a:rPr>
                        <a:t>(9√2)/2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1</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-7√2)/2</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2205" b="0" u="none">
                          <a:solidFill>
                            <a:srgbClr val="FF0000"/>
                          </a:solidFill>
                          <a:latin typeface="Times New Roman" panose="02020603050405020304" charset="0"/>
                          <a:ea typeface="Times New Roman" panose="02020603050405020304" charset="0"/>
                          <a:cs typeface="Times New Roman" panose="02020603050405020304" charset="0"/>
                        </a:rPr>
                        <a:t>-8</a:t>
                      </a:r>
                    </a:p>
                  </a:txBody>
                  <a:tcPr marL="0" marR="0" marT="70026" marB="70026"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17" name="组合 16"/>
          <p:cNvGrpSpPr>
            <a:grpSpLocks noChangeAspect="1"/>
          </p:cNvGrpSpPr>
          <p:nvPr/>
        </p:nvGrpSpPr>
        <p:grpSpPr>
          <a:xfrm>
            <a:off x="-2540" y="-5715"/>
            <a:ext cx="4716780" cy="7573010"/>
            <a:chOff x="-4" y="-9"/>
            <a:chExt cx="7428" cy="11926"/>
          </a:xfrm>
        </p:grpSpPr>
        <p:sp>
          <p:nvSpPr>
            <p:cNvPr id="19" name="object 2"/>
            <p:cNvSpPr/>
            <p:nvPr/>
          </p:nvSpPr>
          <p:spPr>
            <a:xfrm>
              <a:off x="-4" y="-9"/>
              <a:ext cx="1320" cy="11927"/>
            </a:xfrm>
            <a:prstGeom prst="rect">
              <a:avLst/>
            </a:prstGeom>
            <a:blipFill>
              <a:blip r:embed="rId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28" name="object 3"/>
            <p:cNvSpPr/>
            <p:nvPr/>
          </p:nvSpPr>
          <p:spPr>
            <a:xfrm>
              <a:off x="1304" y="1587"/>
              <a:ext cx="6120" cy="120"/>
            </a:xfrm>
            <a:prstGeom prst="rect">
              <a:avLst/>
            </a:prstGeom>
            <a:blipFill>
              <a:blip r:embed="rId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29"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0493" name="文本框 363547"/>
          <p:cNvSpPr txBox="1"/>
          <p:nvPr/>
        </p:nvSpPr>
        <p:spPr>
          <a:xfrm>
            <a:off x="826135" y="1621155"/>
            <a:ext cx="8037195" cy="749300"/>
          </a:xfrm>
          <a:prstGeom prst="rect">
            <a:avLst/>
          </a:prstGeom>
          <a:noFill/>
          <a:ln w="9525">
            <a:noFill/>
          </a:ln>
        </p:spPr>
        <p:txBody>
          <a:bodyPr wrap="square" anchor="t">
            <a:spAutoFit/>
          </a:bodyPr>
          <a:lstStyle/>
          <a:p>
            <a:pPr lvl="0" indent="0" eaLnBrk="0" hangingPunct="0">
              <a:lnSpc>
                <a:spcPct val="135000"/>
              </a:lnSpc>
            </a:pPr>
            <a:r>
              <a:rPr lang="en-US" altLang="zh-CN" sz="3200" b="1">
                <a:solidFill>
                  <a:srgbClr val="FF0000"/>
                </a:solidFill>
                <a:latin typeface="Times New Roman" panose="02020603050405020304" charset="0"/>
                <a:ea typeface="宋体" panose="02010600030101010101" pitchFamily="2" charset="-122"/>
              </a:rPr>
              <a:t>Hough变换的基本原理</a:t>
            </a:r>
          </a:p>
        </p:txBody>
      </p:sp>
      <p:sp>
        <p:nvSpPr>
          <p:cNvPr id="3" name="文本框 2"/>
          <p:cNvSpPr txBox="1"/>
          <p:nvPr/>
        </p:nvSpPr>
        <p:spPr>
          <a:xfrm>
            <a:off x="971550" y="1192530"/>
            <a:ext cx="4751705" cy="579120"/>
          </a:xfrm>
          <a:prstGeom prst="rect">
            <a:avLst/>
          </a:prstGeom>
          <a:noFill/>
        </p:spPr>
        <p:txBody>
          <a:bodyPr wrap="square" rtlCol="0">
            <a:spAutoFit/>
          </a:bodyPr>
          <a:lstStyle/>
          <a:p>
            <a:pPr marL="457200" lvl="0" indent="-457200" algn="l">
              <a:buFont typeface="Arial" panose="020B0604020202020204" pitchFamily="34" charset="0"/>
            </a:pPr>
            <a:r>
              <a:rPr lang="zh-CN" altLang="en-US" sz="3200" b="1" dirty="0">
                <a:latin typeface="Times New Roman" panose="02020603050405020304" charset="0"/>
                <a:sym typeface="+mn-ea"/>
              </a:rPr>
              <a:t>线检测：</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7" name="矩形 397316"/>
          <p:cNvSpPr/>
          <p:nvPr/>
        </p:nvSpPr>
        <p:spPr>
          <a:xfrm>
            <a:off x="856615" y="1830070"/>
            <a:ext cx="9564370" cy="3688080"/>
          </a:xfrm>
          <a:prstGeom prst="rect">
            <a:avLst/>
          </a:prstGeom>
          <a:noFill/>
          <a:ln w="9525" cap="flat" cmpd="sng">
            <a:noFill/>
            <a:prstDash val="solid"/>
            <a:miter/>
            <a:headEnd type="none" w="med" len="med"/>
            <a:tailEnd type="none" w="med" len="med"/>
          </a:ln>
        </p:spPr>
        <p:txBody>
          <a:bodyPr anchor="t"/>
          <a:lstStyle/>
          <a:p>
            <a:pPr marL="0" lvl="0" indent="0">
              <a:lnSpc>
                <a:spcPct val="150000"/>
              </a:lnSpc>
              <a:spcBef>
                <a:spcPct val="70000"/>
              </a:spcBef>
              <a:buClr>
                <a:schemeClr val="folHlink"/>
              </a:buClr>
              <a:buSzPct val="60000"/>
              <a:buFont typeface="Wingdings" panose="05000000000000000000" pitchFamily="2" charset="2"/>
              <a:buNone/>
            </a:pPr>
            <a:r>
              <a:rPr lang="zh-CN" altLang="en-US" sz="3200" b="1" dirty="0">
                <a:solidFill>
                  <a:srgbClr val="FF0000"/>
                </a:solidFill>
                <a:latin typeface="Times New Roman" panose="02020603050405020304" charset="0"/>
                <a:ea typeface="宋体" panose="02010600030101010101" pitchFamily="2" charset="-122"/>
              </a:rPr>
              <a:t>基于阈值</a:t>
            </a:r>
            <a:r>
              <a:rPr lang="zh-CN" altLang="en-US" sz="2800" dirty="0">
                <a:latin typeface="Times New Roman" panose="02020603050405020304" charset="0"/>
                <a:ea typeface="宋体" panose="02010600030101010101" pitchFamily="2" charset="-122"/>
              </a:rPr>
              <a:t>的图像分割适用于那些物体(前景)与背景在灰度上有较大差异的图像分割问题。基于阈值的图像分割方法是一种区域分割技术。</a:t>
            </a:r>
            <a:r>
              <a:rPr lang="zh-CN" altLang="en-US" sz="3200" dirty="0">
                <a:latin typeface="Times New Roman" panose="02020603050405020304" charset="0"/>
                <a:ea typeface="宋体" panose="02010600030101010101" pitchFamily="2" charset="-122"/>
              </a:rPr>
              <a:t> </a:t>
            </a:r>
          </a:p>
        </p:txBody>
      </p:sp>
      <p:grpSp>
        <p:nvGrpSpPr>
          <p:cNvPr id="2" name="组合 1"/>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8" name="文本框 7"/>
          <p:cNvSpPr txBox="1"/>
          <p:nvPr/>
        </p:nvSpPr>
        <p:spPr>
          <a:xfrm>
            <a:off x="932815"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97317">
                                            <p:txEl>
                                              <p:charRg st="1" end="48"/>
                                            </p:txEl>
                                          </p:spTgt>
                                        </p:tgtEl>
                                        <p:attrNameLst>
                                          <p:attrName>style.visibility</p:attrName>
                                        </p:attrNameLst>
                                      </p:cBhvr>
                                      <p:to>
                                        <p:strVal val="visible"/>
                                      </p:to>
                                    </p:set>
                                    <p:animEffect transition="in" filter="wipe(up)">
                                      <p:cBhvr>
                                        <p:cTn id="7" dur="500"/>
                                        <p:tgtEl>
                                          <p:spTgt spid="397317">
                                            <p:txEl>
                                              <p:charRg st="1"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2" name="文本框 377861"/>
          <p:cNvSpPr txBox="1"/>
          <p:nvPr/>
        </p:nvSpPr>
        <p:spPr>
          <a:xfrm>
            <a:off x="856615" y="2385695"/>
            <a:ext cx="9633585" cy="1600200"/>
          </a:xfrm>
          <a:prstGeom prst="rect">
            <a:avLst/>
          </a:prstGeom>
          <a:noFill/>
          <a:ln w="9525">
            <a:noFill/>
          </a:ln>
        </p:spPr>
        <p:txBody>
          <a:bodyPr wrap="square">
            <a:spAutoFit/>
          </a:bodyPr>
          <a:lstStyle/>
          <a:p>
            <a:pPr lvl="0" fontAlgn="base">
              <a:lnSpc>
                <a:spcPct val="115000"/>
              </a:lnSpc>
            </a:pPr>
            <a:r>
              <a:rPr lang="zh-CN" altLang="en-US" sz="2865" strike="noStrike" noProof="1">
                <a:latin typeface="Times New Roman" panose="02020603050405020304" charset="0"/>
                <a:ea typeface="宋体" panose="02010600030101010101" pitchFamily="2" charset="-122"/>
                <a:cs typeface="+mn-ea"/>
              </a:rPr>
              <a:t>图像由较亮的物体和较暗的背景组成，且物体与背景的灰度有较大差异时，该图像的灰度直方图会呈现出类似于下图所示的两个峰值的情况。</a:t>
            </a:r>
            <a:r>
              <a:rPr lang="zh-CN" altLang="en-US" sz="1985" strike="noStrike" noProof="1">
                <a:latin typeface="Times New Roman" panose="02020603050405020304" charset="0"/>
                <a:ea typeface="宋体" panose="02010600030101010101" pitchFamily="2" charset="-122"/>
                <a:cs typeface="+mn-ea"/>
              </a:rPr>
              <a:t> </a:t>
            </a:r>
            <a:endParaRPr lang="zh-CN" altLang="en-US" sz="1985" strike="noStrike" noProof="1">
              <a:latin typeface="Times New Roman" panose="02020603050405020304" charset="0"/>
              <a:ea typeface="宋体" panose="02010600030101010101" pitchFamily="2" charset="-122"/>
            </a:endParaRPr>
          </a:p>
        </p:txBody>
      </p:sp>
      <p:grpSp>
        <p:nvGrpSpPr>
          <p:cNvPr id="38915" name="组合 377862"/>
          <p:cNvGrpSpPr/>
          <p:nvPr/>
        </p:nvGrpSpPr>
        <p:grpSpPr>
          <a:xfrm>
            <a:off x="2047117" y="4615938"/>
            <a:ext cx="7254734" cy="2380289"/>
            <a:chOff x="377" y="936"/>
            <a:chExt cx="4008" cy="1087"/>
          </a:xfrm>
        </p:grpSpPr>
        <p:grpSp>
          <p:nvGrpSpPr>
            <p:cNvPr id="38916" name="组合 377863"/>
            <p:cNvGrpSpPr/>
            <p:nvPr/>
          </p:nvGrpSpPr>
          <p:grpSpPr>
            <a:xfrm>
              <a:off x="1429" y="936"/>
              <a:ext cx="1905" cy="952"/>
              <a:chOff x="2820" y="5895"/>
              <a:chExt cx="2775" cy="1740"/>
            </a:xfrm>
          </p:grpSpPr>
          <p:sp>
            <p:nvSpPr>
              <p:cNvPr id="38917" name="文本框 377864"/>
              <p:cNvSpPr txBox="1"/>
              <p:nvPr/>
            </p:nvSpPr>
            <p:spPr>
              <a:xfrm>
                <a:off x="4110" y="7215"/>
                <a:ext cx="525" cy="420"/>
              </a:xfrm>
              <a:prstGeom prst="rect">
                <a:avLst/>
              </a:prstGeom>
              <a:solidFill>
                <a:srgbClr val="FFFFFF"/>
              </a:solidFill>
              <a:ln w="28575" cap="flat" cmpd="sng">
                <a:solidFill>
                  <a:srgbClr val="FFFFFF"/>
                </a:solidFill>
                <a:prstDash val="solid"/>
                <a:miter/>
                <a:headEnd type="none" w="med" len="med"/>
                <a:tailEnd type="none" w="med" len="med"/>
              </a:ln>
            </p:spPr>
            <p:txBody>
              <a:bodyPr anchor="t"/>
              <a:lstStyle/>
              <a:p>
                <a:pPr lvl="0" indent="0" algn="just"/>
                <a:r>
                  <a:rPr lang="en-US" altLang="zh-CN" sz="1545" b="1">
                    <a:latin typeface="Times New Roman" panose="02020603050405020304" charset="0"/>
                    <a:ea typeface="宋体" panose="02010600030101010101" pitchFamily="2" charset="-122"/>
                  </a:rPr>
                  <a:t>T</a:t>
                </a:r>
              </a:p>
            </p:txBody>
          </p:sp>
          <p:sp>
            <p:nvSpPr>
              <p:cNvPr id="38918" name="直接连接符 377865"/>
              <p:cNvSpPr/>
              <p:nvPr/>
            </p:nvSpPr>
            <p:spPr>
              <a:xfrm>
                <a:off x="2820" y="5895"/>
                <a:ext cx="0" cy="1320"/>
              </a:xfrm>
              <a:prstGeom prst="line">
                <a:avLst/>
              </a:prstGeom>
              <a:ln w="28575" cap="flat" cmpd="sng">
                <a:solidFill>
                  <a:srgbClr val="000000"/>
                </a:solidFill>
                <a:prstDash val="solid"/>
                <a:round/>
                <a:headEnd type="triangle" w="med" len="med"/>
                <a:tailEnd type="none" w="med" len="med"/>
              </a:ln>
            </p:spPr>
          </p:sp>
          <p:sp>
            <p:nvSpPr>
              <p:cNvPr id="38919" name="直接连接符 377866"/>
              <p:cNvSpPr/>
              <p:nvPr/>
            </p:nvSpPr>
            <p:spPr>
              <a:xfrm>
                <a:off x="2820" y="7215"/>
                <a:ext cx="2775" cy="0"/>
              </a:xfrm>
              <a:prstGeom prst="line">
                <a:avLst/>
              </a:prstGeom>
              <a:ln w="28575" cap="flat" cmpd="sng">
                <a:solidFill>
                  <a:srgbClr val="000000"/>
                </a:solidFill>
                <a:prstDash val="solid"/>
                <a:round/>
                <a:headEnd type="none" w="med" len="med"/>
                <a:tailEnd type="triangle" w="med" len="med"/>
              </a:ln>
            </p:spPr>
          </p:sp>
          <p:sp>
            <p:nvSpPr>
              <p:cNvPr id="38920" name="直接连接符 377867"/>
              <p:cNvSpPr/>
              <p:nvPr/>
            </p:nvSpPr>
            <p:spPr>
              <a:xfrm>
                <a:off x="2925" y="7080"/>
                <a:ext cx="0" cy="135"/>
              </a:xfrm>
              <a:prstGeom prst="line">
                <a:avLst/>
              </a:prstGeom>
              <a:ln w="28575" cap="flat" cmpd="sng">
                <a:solidFill>
                  <a:srgbClr val="000000"/>
                </a:solidFill>
                <a:prstDash val="solid"/>
                <a:round/>
                <a:headEnd type="none" w="med" len="med"/>
                <a:tailEnd type="none" w="med" len="med"/>
              </a:ln>
            </p:spPr>
          </p:sp>
          <p:sp>
            <p:nvSpPr>
              <p:cNvPr id="38921" name="直接连接符 377868"/>
              <p:cNvSpPr/>
              <p:nvPr/>
            </p:nvSpPr>
            <p:spPr>
              <a:xfrm>
                <a:off x="3030" y="7080"/>
                <a:ext cx="0" cy="135"/>
              </a:xfrm>
              <a:prstGeom prst="line">
                <a:avLst/>
              </a:prstGeom>
              <a:ln w="28575" cap="flat" cmpd="sng">
                <a:solidFill>
                  <a:srgbClr val="000000"/>
                </a:solidFill>
                <a:prstDash val="solid"/>
                <a:round/>
                <a:headEnd type="none" w="med" len="med"/>
                <a:tailEnd type="none" w="med" len="med"/>
              </a:ln>
            </p:spPr>
          </p:sp>
          <p:sp>
            <p:nvSpPr>
              <p:cNvPr id="38922" name="直接连接符 377869"/>
              <p:cNvSpPr/>
              <p:nvPr/>
            </p:nvSpPr>
            <p:spPr>
              <a:xfrm>
                <a:off x="3135" y="6975"/>
                <a:ext cx="0" cy="240"/>
              </a:xfrm>
              <a:prstGeom prst="line">
                <a:avLst/>
              </a:prstGeom>
              <a:ln w="28575" cap="flat" cmpd="sng">
                <a:solidFill>
                  <a:srgbClr val="000000"/>
                </a:solidFill>
                <a:prstDash val="solid"/>
                <a:round/>
                <a:headEnd type="none" w="med" len="med"/>
                <a:tailEnd type="none" w="med" len="med"/>
              </a:ln>
            </p:spPr>
          </p:sp>
          <p:sp>
            <p:nvSpPr>
              <p:cNvPr id="38923" name="直接连接符 377870"/>
              <p:cNvSpPr/>
              <p:nvPr/>
            </p:nvSpPr>
            <p:spPr>
              <a:xfrm>
                <a:off x="3345" y="6660"/>
                <a:ext cx="0" cy="555"/>
              </a:xfrm>
              <a:prstGeom prst="line">
                <a:avLst/>
              </a:prstGeom>
              <a:ln w="28575" cap="flat" cmpd="sng">
                <a:solidFill>
                  <a:srgbClr val="000000"/>
                </a:solidFill>
                <a:prstDash val="solid"/>
                <a:round/>
                <a:headEnd type="none" w="med" len="med"/>
                <a:tailEnd type="none" w="med" len="med"/>
              </a:ln>
            </p:spPr>
          </p:sp>
          <p:sp>
            <p:nvSpPr>
              <p:cNvPr id="38924" name="直接连接符 377871"/>
              <p:cNvSpPr/>
              <p:nvPr/>
            </p:nvSpPr>
            <p:spPr>
              <a:xfrm>
                <a:off x="3450" y="6270"/>
                <a:ext cx="0" cy="945"/>
              </a:xfrm>
              <a:prstGeom prst="line">
                <a:avLst/>
              </a:prstGeom>
              <a:ln w="28575" cap="flat" cmpd="sng">
                <a:solidFill>
                  <a:srgbClr val="000000"/>
                </a:solidFill>
                <a:prstDash val="solid"/>
                <a:round/>
                <a:headEnd type="none" w="med" len="med"/>
                <a:tailEnd type="none" w="med" len="med"/>
              </a:ln>
            </p:spPr>
          </p:sp>
          <p:sp>
            <p:nvSpPr>
              <p:cNvPr id="38925" name="直接连接符 377872"/>
              <p:cNvSpPr/>
              <p:nvPr/>
            </p:nvSpPr>
            <p:spPr>
              <a:xfrm>
                <a:off x="3240" y="6810"/>
                <a:ext cx="0" cy="390"/>
              </a:xfrm>
              <a:prstGeom prst="line">
                <a:avLst/>
              </a:prstGeom>
              <a:ln w="28575" cap="flat" cmpd="sng">
                <a:solidFill>
                  <a:srgbClr val="000000"/>
                </a:solidFill>
                <a:prstDash val="solid"/>
                <a:round/>
                <a:headEnd type="none" w="med" len="med"/>
                <a:tailEnd type="none" w="med" len="med"/>
              </a:ln>
            </p:spPr>
          </p:sp>
          <p:sp>
            <p:nvSpPr>
              <p:cNvPr id="38926" name="直接连接符 377873"/>
              <p:cNvSpPr/>
              <p:nvPr/>
            </p:nvSpPr>
            <p:spPr>
              <a:xfrm>
                <a:off x="3555" y="6270"/>
                <a:ext cx="0" cy="945"/>
              </a:xfrm>
              <a:prstGeom prst="line">
                <a:avLst/>
              </a:prstGeom>
              <a:ln w="28575" cap="flat" cmpd="sng">
                <a:solidFill>
                  <a:srgbClr val="000000"/>
                </a:solidFill>
                <a:prstDash val="solid"/>
                <a:round/>
                <a:headEnd type="none" w="med" len="med"/>
                <a:tailEnd type="none" w="med" len="med"/>
              </a:ln>
            </p:spPr>
          </p:sp>
          <p:sp>
            <p:nvSpPr>
              <p:cNvPr id="38927" name="直接连接符 377874"/>
              <p:cNvSpPr/>
              <p:nvPr/>
            </p:nvSpPr>
            <p:spPr>
              <a:xfrm>
                <a:off x="3660" y="6555"/>
                <a:ext cx="0" cy="660"/>
              </a:xfrm>
              <a:prstGeom prst="line">
                <a:avLst/>
              </a:prstGeom>
              <a:ln w="28575" cap="flat" cmpd="sng">
                <a:solidFill>
                  <a:srgbClr val="000000"/>
                </a:solidFill>
                <a:prstDash val="solid"/>
                <a:round/>
                <a:headEnd type="none" w="med" len="med"/>
                <a:tailEnd type="none" w="med" len="med"/>
              </a:ln>
            </p:spPr>
          </p:sp>
          <p:sp>
            <p:nvSpPr>
              <p:cNvPr id="38928" name="直接连接符 377875"/>
              <p:cNvSpPr/>
              <p:nvPr/>
            </p:nvSpPr>
            <p:spPr>
              <a:xfrm>
                <a:off x="3765" y="6810"/>
                <a:ext cx="0" cy="405"/>
              </a:xfrm>
              <a:prstGeom prst="line">
                <a:avLst/>
              </a:prstGeom>
              <a:ln w="28575" cap="flat" cmpd="sng">
                <a:solidFill>
                  <a:srgbClr val="000000"/>
                </a:solidFill>
                <a:prstDash val="solid"/>
                <a:round/>
                <a:headEnd type="none" w="med" len="med"/>
                <a:tailEnd type="none" w="med" len="med"/>
              </a:ln>
            </p:spPr>
          </p:sp>
          <p:sp>
            <p:nvSpPr>
              <p:cNvPr id="38929" name="直接连接符 377876"/>
              <p:cNvSpPr/>
              <p:nvPr/>
            </p:nvSpPr>
            <p:spPr>
              <a:xfrm>
                <a:off x="3870" y="6975"/>
                <a:ext cx="0" cy="225"/>
              </a:xfrm>
              <a:prstGeom prst="line">
                <a:avLst/>
              </a:prstGeom>
              <a:ln w="28575" cap="flat" cmpd="sng">
                <a:solidFill>
                  <a:srgbClr val="000000"/>
                </a:solidFill>
                <a:prstDash val="solid"/>
                <a:round/>
                <a:headEnd type="none" w="med" len="med"/>
                <a:tailEnd type="none" w="med" len="med"/>
              </a:ln>
            </p:spPr>
          </p:sp>
          <p:sp>
            <p:nvSpPr>
              <p:cNvPr id="38930" name="直接连接符 377877"/>
              <p:cNvSpPr/>
              <p:nvPr/>
            </p:nvSpPr>
            <p:spPr>
              <a:xfrm>
                <a:off x="3975" y="7080"/>
                <a:ext cx="0" cy="120"/>
              </a:xfrm>
              <a:prstGeom prst="line">
                <a:avLst/>
              </a:prstGeom>
              <a:ln w="28575" cap="flat" cmpd="sng">
                <a:solidFill>
                  <a:srgbClr val="000000"/>
                </a:solidFill>
                <a:prstDash val="solid"/>
                <a:round/>
                <a:headEnd type="none" w="med" len="med"/>
                <a:tailEnd type="none" w="med" len="med"/>
              </a:ln>
            </p:spPr>
          </p:sp>
          <p:sp>
            <p:nvSpPr>
              <p:cNvPr id="38931" name="直接连接符 377878"/>
              <p:cNvSpPr/>
              <p:nvPr/>
            </p:nvSpPr>
            <p:spPr>
              <a:xfrm>
                <a:off x="4485" y="7080"/>
                <a:ext cx="0" cy="120"/>
              </a:xfrm>
              <a:prstGeom prst="line">
                <a:avLst/>
              </a:prstGeom>
              <a:ln w="28575" cap="flat" cmpd="sng">
                <a:solidFill>
                  <a:srgbClr val="000000"/>
                </a:solidFill>
                <a:prstDash val="solid"/>
                <a:round/>
                <a:headEnd type="none" w="med" len="med"/>
                <a:tailEnd type="none" w="med" len="med"/>
              </a:ln>
            </p:spPr>
          </p:sp>
          <p:sp>
            <p:nvSpPr>
              <p:cNvPr id="38932" name="直接连接符 377879"/>
              <p:cNvSpPr/>
              <p:nvPr/>
            </p:nvSpPr>
            <p:spPr>
              <a:xfrm>
                <a:off x="4590" y="6975"/>
                <a:ext cx="0" cy="225"/>
              </a:xfrm>
              <a:prstGeom prst="line">
                <a:avLst/>
              </a:prstGeom>
              <a:ln w="28575" cap="flat" cmpd="sng">
                <a:solidFill>
                  <a:srgbClr val="000000"/>
                </a:solidFill>
                <a:prstDash val="solid"/>
                <a:round/>
                <a:headEnd type="none" w="med" len="med"/>
                <a:tailEnd type="none" w="med" len="med"/>
              </a:ln>
            </p:spPr>
          </p:sp>
          <p:sp>
            <p:nvSpPr>
              <p:cNvPr id="38933" name="直接连接符 377880"/>
              <p:cNvSpPr/>
              <p:nvPr/>
            </p:nvSpPr>
            <p:spPr>
              <a:xfrm>
                <a:off x="4695" y="6810"/>
                <a:ext cx="0" cy="390"/>
              </a:xfrm>
              <a:prstGeom prst="line">
                <a:avLst/>
              </a:prstGeom>
              <a:ln w="28575" cap="flat" cmpd="sng">
                <a:solidFill>
                  <a:srgbClr val="000000"/>
                </a:solidFill>
                <a:prstDash val="solid"/>
                <a:round/>
                <a:headEnd type="none" w="med" len="med"/>
                <a:tailEnd type="none" w="med" len="med"/>
              </a:ln>
            </p:spPr>
          </p:sp>
          <p:sp>
            <p:nvSpPr>
              <p:cNvPr id="38934" name="直接连接符 377881"/>
              <p:cNvSpPr/>
              <p:nvPr/>
            </p:nvSpPr>
            <p:spPr>
              <a:xfrm>
                <a:off x="4800" y="6555"/>
                <a:ext cx="0" cy="660"/>
              </a:xfrm>
              <a:prstGeom prst="line">
                <a:avLst/>
              </a:prstGeom>
              <a:ln w="28575" cap="flat" cmpd="sng">
                <a:solidFill>
                  <a:srgbClr val="000000"/>
                </a:solidFill>
                <a:prstDash val="solid"/>
                <a:round/>
                <a:headEnd type="none" w="med" len="med"/>
                <a:tailEnd type="none" w="med" len="med"/>
              </a:ln>
            </p:spPr>
          </p:sp>
          <p:sp>
            <p:nvSpPr>
              <p:cNvPr id="38935" name="直接连接符 377882"/>
              <p:cNvSpPr/>
              <p:nvPr/>
            </p:nvSpPr>
            <p:spPr>
              <a:xfrm>
                <a:off x="4905" y="6660"/>
                <a:ext cx="0" cy="555"/>
              </a:xfrm>
              <a:prstGeom prst="line">
                <a:avLst/>
              </a:prstGeom>
              <a:ln w="28575" cap="flat" cmpd="sng">
                <a:solidFill>
                  <a:srgbClr val="000000"/>
                </a:solidFill>
                <a:prstDash val="solid"/>
                <a:round/>
                <a:headEnd type="none" w="med" len="med"/>
                <a:tailEnd type="none" w="med" len="med"/>
              </a:ln>
            </p:spPr>
          </p:sp>
          <p:sp>
            <p:nvSpPr>
              <p:cNvPr id="38936" name="直接连接符 377883"/>
              <p:cNvSpPr/>
              <p:nvPr/>
            </p:nvSpPr>
            <p:spPr>
              <a:xfrm>
                <a:off x="5115" y="7080"/>
                <a:ext cx="0" cy="135"/>
              </a:xfrm>
              <a:prstGeom prst="line">
                <a:avLst/>
              </a:prstGeom>
              <a:ln w="28575" cap="flat" cmpd="sng">
                <a:solidFill>
                  <a:srgbClr val="000000"/>
                </a:solidFill>
                <a:prstDash val="solid"/>
                <a:round/>
                <a:headEnd type="none" w="med" len="med"/>
                <a:tailEnd type="none" w="med" len="med"/>
              </a:ln>
            </p:spPr>
          </p:sp>
          <p:sp>
            <p:nvSpPr>
              <p:cNvPr id="38937" name="直接连接符 377884"/>
              <p:cNvSpPr/>
              <p:nvPr/>
            </p:nvSpPr>
            <p:spPr>
              <a:xfrm>
                <a:off x="5010" y="6975"/>
                <a:ext cx="0" cy="225"/>
              </a:xfrm>
              <a:prstGeom prst="line">
                <a:avLst/>
              </a:prstGeom>
              <a:ln w="28575" cap="flat" cmpd="sng">
                <a:solidFill>
                  <a:srgbClr val="000000"/>
                </a:solidFill>
                <a:prstDash val="solid"/>
                <a:round/>
                <a:headEnd type="none" w="med" len="med"/>
                <a:tailEnd type="none" w="med" len="med"/>
              </a:ln>
            </p:spPr>
          </p:sp>
          <p:sp>
            <p:nvSpPr>
              <p:cNvPr id="38938" name="直接连接符 377885"/>
              <p:cNvSpPr/>
              <p:nvPr/>
            </p:nvSpPr>
            <p:spPr>
              <a:xfrm>
                <a:off x="4305" y="7173"/>
                <a:ext cx="0" cy="113"/>
              </a:xfrm>
              <a:prstGeom prst="line">
                <a:avLst/>
              </a:prstGeom>
              <a:ln w="28575" cap="flat" cmpd="sng">
                <a:solidFill>
                  <a:srgbClr val="000000"/>
                </a:solidFill>
                <a:prstDash val="solid"/>
                <a:round/>
                <a:headEnd type="none" w="med" len="med"/>
                <a:tailEnd type="none" w="med" len="med"/>
              </a:ln>
            </p:spPr>
          </p:sp>
        </p:grpSp>
        <p:sp>
          <p:nvSpPr>
            <p:cNvPr id="38939" name="矩形 377886"/>
            <p:cNvSpPr/>
            <p:nvPr/>
          </p:nvSpPr>
          <p:spPr>
            <a:xfrm>
              <a:off x="377" y="1870"/>
              <a:ext cx="4008" cy="153"/>
            </a:xfrm>
            <a:prstGeom prst="rect">
              <a:avLst/>
            </a:prstGeom>
            <a:noFill/>
            <a:ln w="9525">
              <a:noFill/>
            </a:ln>
          </p:spPr>
          <p:txBody>
            <a:bodyPr wrap="square" anchor="ctr">
              <a:spAutoFit/>
            </a:bodyPr>
            <a:lstStyle/>
            <a:p>
              <a:pPr lvl="0" indent="0" algn="ctr"/>
              <a:r>
                <a:rPr lang="zh-CN" altLang="en-US" sz="1600" b="1" dirty="0">
                  <a:solidFill>
                    <a:srgbClr val="FF0000"/>
                  </a:solidFill>
                  <a:latin typeface="Times New Roman" panose="02020603050405020304" charset="0"/>
                  <a:ea typeface="黑体" panose="02010609060101010101" charset="-122"/>
                </a:rPr>
                <a:t>基于单一阈值分割的灰度直方图</a:t>
              </a:r>
              <a:r>
                <a:rPr lang="zh-CN" altLang="en-US" sz="1600" dirty="0">
                  <a:solidFill>
                    <a:srgbClr val="FF0000"/>
                  </a:solidFill>
                  <a:latin typeface="Times New Roman" panose="02020603050405020304" charset="0"/>
                  <a:ea typeface="黑体" panose="02010609060101010101" charset="-122"/>
                </a:rPr>
                <a:t> </a:t>
              </a:r>
            </a:p>
          </p:txBody>
        </p:sp>
      </p:grpSp>
      <p:grpSp>
        <p:nvGrpSpPr>
          <p:cNvPr id="2" name="组合 1"/>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2815" y="1083945"/>
            <a:ext cx="6346825" cy="1261110"/>
          </a:xfrm>
          <a:prstGeom prst="rect">
            <a:avLst/>
          </a:prstGeom>
          <a:noFill/>
        </p:spPr>
        <p:txBody>
          <a:bodyPr wrap="square" rtlCol="0">
            <a:spAutoFit/>
          </a:bodyPr>
          <a:lstStyle/>
          <a:p>
            <a:pPr algn="l">
              <a:lnSpc>
                <a:spcPct val="120000"/>
              </a:lnSpc>
            </a:pPr>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a:p>
            <a:pPr algn="l">
              <a:lnSpc>
                <a:spcPct val="120000"/>
              </a:lnSpc>
            </a:pPr>
            <a:r>
              <a:rPr lang="en-US" altLang="zh-CN" sz="2800" b="1">
                <a:solidFill>
                  <a:srgbClr val="FF0000"/>
                </a:solidFill>
                <a:latin typeface="Times New Roman" panose="02020603050405020304" charset="0"/>
                <a:ea typeface="宋体" panose="02010600030101010101" pitchFamily="2" charset="-122"/>
                <a:cs typeface="+mn-ea"/>
                <a:sym typeface="+mn-ea"/>
              </a:rPr>
              <a:t>1. 阈值化分割方法</a:t>
            </a:r>
            <a:r>
              <a:rPr lang="zh-CN" altLang="en-US" sz="3200" dirty="0">
                <a:solidFill>
                  <a:srgbClr val="000099"/>
                </a:solidFill>
                <a:latin typeface="Times New Roman" panose="02020603050405020304" charset="0"/>
                <a:ea typeface="宋体" panose="02010600030101010101" pitchFamily="2" charset="-122"/>
                <a:cs typeface="+mn-ea"/>
                <a:sym typeface="+mn-ea"/>
              </a:rPr>
              <a:t> </a:t>
            </a:r>
            <a:endParaRPr lang="zh-CN" altLang="en-US" sz="3200" b="1" strike="noStrike" spc="-5" noProof="1">
              <a:solidFill>
                <a:srgbClr val="000099"/>
              </a:solidFill>
              <a:effectLst>
                <a:outerShdw blurRad="38100" dist="38100" dir="2700000">
                  <a:srgbClr val="C0C0C0"/>
                </a:outerShdw>
              </a:effectLst>
              <a:latin typeface="Times New Roman" panose="02020603050405020304" charset="0"/>
              <a:ea typeface="宋体" panose="02010600030101010101" pitchFamily="2" charset="-122"/>
              <a:cs typeface="+mn-ea"/>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1" name="文本框 378910"/>
          <p:cNvSpPr txBox="1"/>
          <p:nvPr/>
        </p:nvSpPr>
        <p:spPr>
          <a:xfrm>
            <a:off x="969315" y="1723020"/>
            <a:ext cx="9369531" cy="1899920"/>
          </a:xfrm>
          <a:prstGeom prst="rect">
            <a:avLst/>
          </a:prstGeom>
          <a:noFill/>
          <a:ln w="9525">
            <a:noFill/>
          </a:ln>
        </p:spPr>
        <p:txBody>
          <a:bodyPr>
            <a:spAutoFit/>
          </a:bodyPr>
          <a:lstStyle/>
          <a:p>
            <a:pPr lvl="0" fontAlgn="base">
              <a:lnSpc>
                <a:spcPct val="115000"/>
              </a:lnSpc>
            </a:pPr>
            <a:endParaRPr lang="zh-CN" altLang="en-US" sz="3090" b="1" strike="noStrike" noProof="1">
              <a:solidFill>
                <a:srgbClr val="000099"/>
              </a:solidFill>
              <a:effectLst>
                <a:outerShdw blurRad="38100" dist="38100" dir="2700000">
                  <a:srgbClr val="C0C0C0"/>
                </a:outerShdw>
              </a:effectLst>
              <a:latin typeface="Times New Roman" panose="02020603050405020304" charset="0"/>
              <a:ea typeface="宋体" panose="02010600030101010101" pitchFamily="2" charset="-122"/>
              <a:cs typeface="+mn-ea"/>
            </a:endParaRPr>
          </a:p>
          <a:p>
            <a:pPr lvl="0" fontAlgn="base">
              <a:lnSpc>
                <a:spcPct val="145000"/>
              </a:lnSpc>
            </a:pPr>
            <a:r>
              <a:rPr lang="zh-CN" altLang="en-US" sz="2865" strike="noStrike" noProof="1">
                <a:solidFill>
                  <a:srgbClr val="000099"/>
                </a:solidFill>
                <a:latin typeface="Times New Roman" panose="02020603050405020304" charset="0"/>
                <a:ea typeface="宋体" panose="02010600030101010101" pitchFamily="2" charset="-122"/>
                <a:cs typeface="+mn-ea"/>
              </a:rPr>
              <a:t>    </a:t>
            </a:r>
            <a:r>
              <a:rPr lang="zh-CN" altLang="en-US" sz="2865" b="1" strike="noStrike" noProof="1">
                <a:solidFill>
                  <a:srgbClr val="000099"/>
                </a:solidFill>
                <a:latin typeface="Times New Roman" panose="02020603050405020304" charset="0"/>
                <a:ea typeface="宋体" panose="02010600030101010101" pitchFamily="2" charset="-122"/>
                <a:cs typeface="+mn-ea"/>
              </a:rPr>
              <a:t>提取物体</a:t>
            </a:r>
            <a:r>
              <a:rPr lang="en-US" altLang="zh-CN" sz="2865" b="1" strike="noStrike" noProof="1">
                <a:solidFill>
                  <a:srgbClr val="000099"/>
                </a:solidFill>
                <a:latin typeface="Times New Roman" panose="02020603050405020304" charset="0"/>
                <a:ea typeface="宋体" panose="02010600030101010101" pitchFamily="2" charset="-122"/>
                <a:cs typeface="+mn-ea"/>
              </a:rPr>
              <a:t>/</a:t>
            </a:r>
            <a:r>
              <a:rPr lang="zh-CN" altLang="en-US" sz="2865" b="1" strike="noStrike" noProof="1">
                <a:solidFill>
                  <a:srgbClr val="000099"/>
                </a:solidFill>
                <a:latin typeface="Times New Roman" panose="02020603050405020304" charset="0"/>
                <a:ea typeface="宋体" panose="02010600030101010101" pitchFamily="2" charset="-122"/>
                <a:cs typeface="+mn-ea"/>
              </a:rPr>
              <a:t>目标的方法</a:t>
            </a:r>
            <a:r>
              <a:rPr lang="zh-CN" altLang="en-US" sz="2865" strike="noStrike" noProof="1">
                <a:latin typeface="Times New Roman" panose="02020603050405020304" charset="0"/>
                <a:ea typeface="宋体" panose="02010600030101010101" pitchFamily="2" charset="-122"/>
                <a:cs typeface="+mn-ea"/>
              </a:rPr>
              <a:t>是通过选取位于两个峰值中间的谷底对应的灰度值</a:t>
            </a:r>
            <a:r>
              <a:rPr lang="en-US" altLang="zh-CN" sz="2865" strike="noStrike" noProof="1">
                <a:latin typeface="Times New Roman" panose="02020603050405020304" charset="0"/>
                <a:ea typeface="宋体" panose="02010600030101010101" pitchFamily="2" charset="-122"/>
                <a:cs typeface="+mn-ea"/>
              </a:rPr>
              <a:t>T</a:t>
            </a:r>
            <a:r>
              <a:rPr lang="zh-CN" altLang="en-US" sz="2865" strike="noStrike" noProof="1">
                <a:latin typeface="Times New Roman" panose="02020603050405020304" charset="0"/>
                <a:ea typeface="宋体" panose="02010600030101010101" pitchFamily="2" charset="-122"/>
                <a:cs typeface="+mn-ea"/>
              </a:rPr>
              <a:t>作为灰度阈值，可区分目标和背景。 </a:t>
            </a:r>
            <a:endParaRPr lang="zh-CN" altLang="en-US" sz="2865" strike="noStrike" noProof="1">
              <a:latin typeface="Times New Roman" panose="02020603050405020304" charset="0"/>
              <a:ea typeface="宋体" panose="02010600030101010101" pitchFamily="2" charset="-122"/>
            </a:endParaRPr>
          </a:p>
        </p:txBody>
      </p:sp>
      <p:graphicFrame>
        <p:nvGraphicFramePr>
          <p:cNvPr id="39940" name="对象 378911"/>
          <p:cNvGraphicFramePr/>
          <p:nvPr/>
        </p:nvGraphicFramePr>
        <p:xfrm>
          <a:off x="2714722" y="4391025"/>
          <a:ext cx="4051027" cy="1032889"/>
        </p:xfrm>
        <a:graphic>
          <a:graphicData uri="http://schemas.openxmlformats.org/presentationml/2006/ole">
            <mc:AlternateContent xmlns:mc="http://schemas.openxmlformats.org/markup-compatibility/2006">
              <mc:Choice xmlns:v="urn:schemas-microsoft-com:vml" Requires="v">
                <p:oleObj spid="_x0000_s34899" r:id="rId3" imgW="2032000" imgH="457200" progId="Equation.3">
                  <p:embed/>
                </p:oleObj>
              </mc:Choice>
              <mc:Fallback>
                <p:oleObj r:id="rId3" imgW="2032000" imgH="457200" progId="Equation.3">
                  <p:embed/>
                  <p:pic>
                    <p:nvPicPr>
                      <p:cNvPr id="0" name="图片 3130"/>
                      <p:cNvPicPr/>
                      <p:nvPr/>
                    </p:nvPicPr>
                    <p:blipFill>
                      <a:blip r:embed="rId4"/>
                      <a:stretch>
                        <a:fillRect/>
                      </a:stretch>
                    </p:blipFill>
                    <p:spPr>
                      <a:xfrm>
                        <a:off x="2714722" y="4391025"/>
                        <a:ext cx="4051027" cy="1032889"/>
                      </a:xfrm>
                      <a:prstGeom prst="rect">
                        <a:avLst/>
                      </a:prstGeom>
                      <a:noFill/>
                      <a:ln w="38100">
                        <a:noFill/>
                        <a:miter/>
                      </a:ln>
                    </p:spPr>
                  </p:pic>
                </p:oleObj>
              </mc:Fallback>
            </mc:AlternateContent>
          </a:graphicData>
        </a:graphic>
      </p:graphicFrame>
      <p:graphicFrame>
        <p:nvGraphicFramePr>
          <p:cNvPr id="39943" name="对象 378914"/>
          <p:cNvGraphicFramePr/>
          <p:nvPr/>
        </p:nvGraphicFramePr>
        <p:xfrm>
          <a:off x="2740982" y="6138183"/>
          <a:ext cx="4128056" cy="1032889"/>
        </p:xfrm>
        <a:graphic>
          <a:graphicData uri="http://schemas.openxmlformats.org/presentationml/2006/ole">
            <mc:AlternateContent xmlns:mc="http://schemas.openxmlformats.org/markup-compatibility/2006">
              <mc:Choice xmlns:v="urn:schemas-microsoft-com:vml" Requires="v">
                <p:oleObj spid="_x0000_s34900" r:id="rId5" imgW="2032000" imgH="457200" progId="Equation.3">
                  <p:embed/>
                </p:oleObj>
              </mc:Choice>
              <mc:Fallback>
                <p:oleObj r:id="rId5" imgW="2032000" imgH="457200" progId="Equation.3">
                  <p:embed/>
                  <p:pic>
                    <p:nvPicPr>
                      <p:cNvPr id="0" name="图片 3131"/>
                      <p:cNvPicPr/>
                      <p:nvPr/>
                    </p:nvPicPr>
                    <p:blipFill>
                      <a:blip r:embed="rId6"/>
                      <a:stretch>
                        <a:fillRect/>
                      </a:stretch>
                    </p:blipFill>
                    <p:spPr>
                      <a:xfrm>
                        <a:off x="2740982" y="6138183"/>
                        <a:ext cx="4128056" cy="1032889"/>
                      </a:xfrm>
                      <a:prstGeom prst="rect">
                        <a:avLst/>
                      </a:prstGeom>
                      <a:noFill/>
                      <a:ln w="38100">
                        <a:noFill/>
                        <a:miter/>
                      </a:ln>
                    </p:spPr>
                  </p:pic>
                </p:oleObj>
              </mc:Fallback>
            </mc:AlternateContent>
          </a:graphicData>
        </a:graphic>
      </p:graphicFrame>
      <p:sp>
        <p:nvSpPr>
          <p:cNvPr id="39945" name="矩形 378917"/>
          <p:cNvSpPr/>
          <p:nvPr/>
        </p:nvSpPr>
        <p:spPr>
          <a:xfrm>
            <a:off x="1692275" y="3793173"/>
            <a:ext cx="5461000" cy="457200"/>
          </a:xfrm>
          <a:prstGeom prst="rect">
            <a:avLst/>
          </a:prstGeom>
          <a:noFill/>
          <a:ln w="9525">
            <a:noFill/>
          </a:ln>
        </p:spPr>
        <p:txBody>
          <a:bodyPr wrap="square" anchor="ctr">
            <a:spAutoFit/>
          </a:bodyPr>
          <a:lstStyle/>
          <a:p>
            <a:pPr lvl="0" indent="0"/>
            <a:r>
              <a:rPr lang="zh-CN" altLang="en-US" sz="2400" b="1" dirty="0">
                <a:solidFill>
                  <a:schemeClr val="tx1"/>
                </a:solidFill>
                <a:latin typeface="宋体" panose="02010600030101010101" pitchFamily="2" charset="-122"/>
                <a:ea typeface="宋体" panose="02010600030101010101" pitchFamily="2" charset="-122"/>
              </a:rPr>
              <a:t>从暗的背景上分割出亮的物体</a:t>
            </a:r>
            <a:r>
              <a:rPr lang="en-US" altLang="zh-CN" sz="2400" b="1">
                <a:solidFill>
                  <a:schemeClr val="tx1"/>
                </a:solidFill>
                <a:latin typeface="宋体" panose="02010600030101010101" pitchFamily="2" charset="-122"/>
                <a:ea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rPr>
              <a:t> </a:t>
            </a:r>
          </a:p>
        </p:txBody>
      </p:sp>
      <p:sp>
        <p:nvSpPr>
          <p:cNvPr id="39946" name="矩形 378918"/>
          <p:cNvSpPr/>
          <p:nvPr/>
        </p:nvSpPr>
        <p:spPr>
          <a:xfrm>
            <a:off x="1683385" y="5640070"/>
            <a:ext cx="4842510" cy="457200"/>
          </a:xfrm>
          <a:prstGeom prst="rect">
            <a:avLst/>
          </a:prstGeom>
          <a:noFill/>
          <a:ln w="9525">
            <a:noFill/>
          </a:ln>
        </p:spPr>
        <p:txBody>
          <a:bodyPr wrap="square" anchor="ctr">
            <a:spAutoFit/>
          </a:bodyPr>
          <a:lstStyle/>
          <a:p>
            <a:pPr lvl="0" indent="0"/>
            <a:r>
              <a:rPr lang="zh-CN" altLang="en-US" sz="2400" b="1" dirty="0">
                <a:solidFill>
                  <a:schemeClr val="tx1"/>
                </a:solidFill>
                <a:latin typeface="宋体" panose="02010600030101010101" pitchFamily="2" charset="-122"/>
                <a:ea typeface="宋体" panose="02010600030101010101" pitchFamily="2" charset="-122"/>
              </a:rPr>
              <a:t>从亮的背景上分割出暗的物体</a:t>
            </a:r>
            <a:r>
              <a:rPr lang="en-US" altLang="zh-CN" sz="2400" b="1">
                <a:solidFill>
                  <a:schemeClr val="tx1"/>
                </a:solidFill>
                <a:latin typeface="宋体" panose="02010600030101010101" pitchFamily="2" charset="-122"/>
                <a:ea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rPr>
              <a:t>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1545" y="1083945"/>
            <a:ext cx="6346825" cy="1188085"/>
          </a:xfrm>
          <a:prstGeom prst="rect">
            <a:avLst/>
          </a:prstGeom>
          <a:noFill/>
        </p:spPr>
        <p:txBody>
          <a:bodyPr wrap="square" rtlCol="0">
            <a:spAutoFit/>
          </a:bodyPr>
          <a:lstStyle/>
          <a:p>
            <a:pPr algn="l">
              <a:lnSpc>
                <a:spcPct val="120000"/>
              </a:lnSpc>
            </a:pPr>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a:p>
            <a:pPr algn="l">
              <a:lnSpc>
                <a:spcPct val="120000"/>
              </a:lnSpc>
            </a:pPr>
            <a:r>
              <a:rPr lang="en-US" altLang="zh-CN" sz="2800" b="1">
                <a:solidFill>
                  <a:srgbClr val="FF0000"/>
                </a:solidFill>
                <a:latin typeface="Times New Roman" panose="02020603050405020304" charset="0"/>
                <a:ea typeface="宋体" panose="02010600030101010101" pitchFamily="2" charset="-122"/>
                <a:cs typeface="+mn-ea"/>
                <a:sym typeface="+mn-ea"/>
              </a:rPr>
              <a:t>1. 阈值化分割方法</a:t>
            </a:r>
            <a:r>
              <a:rPr lang="zh-CN" altLang="en-US" sz="2800" dirty="0">
                <a:solidFill>
                  <a:srgbClr val="000099"/>
                </a:solidFill>
                <a:latin typeface="Times New Roman" panose="02020603050405020304" charset="0"/>
                <a:ea typeface="宋体" panose="02010600030101010101" pitchFamily="2" charset="-122"/>
                <a:cs typeface="+mn-ea"/>
                <a:sym typeface="+mn-ea"/>
              </a:rPr>
              <a:t> </a:t>
            </a:r>
            <a:endParaRPr lang="zh-CN" altLang="en-US" sz="2800" b="1" strike="noStrike" spc="-5" noProof="1">
              <a:solidFill>
                <a:srgbClr val="000099"/>
              </a:solidFill>
              <a:effectLst>
                <a:outerShdw blurRad="38100" dist="38100" dir="2700000">
                  <a:srgbClr val="C0C0C0"/>
                </a:outerShdw>
              </a:effectLst>
              <a:latin typeface="Times New Roman" panose="02020603050405020304" charset="0"/>
              <a:ea typeface="宋体" panose="02010600030101010101" pitchFamily="2" charset="-122"/>
              <a:cs typeface="+mn-ea"/>
              <a:sym typeface="+mn-ea"/>
            </a:endParaRPr>
          </a:p>
        </p:txBody>
      </p:sp>
      <p:sp>
        <p:nvSpPr>
          <p:cNvPr id="2" name="文本框 1"/>
          <p:cNvSpPr txBox="1"/>
          <p:nvPr/>
        </p:nvSpPr>
        <p:spPr>
          <a:xfrm>
            <a:off x="8213090" y="4725035"/>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20</a:t>
            </a:r>
          </a:p>
        </p:txBody>
      </p:sp>
      <p:sp>
        <p:nvSpPr>
          <p:cNvPr id="3" name="文本框 2"/>
          <p:cNvSpPr txBox="1"/>
          <p:nvPr/>
        </p:nvSpPr>
        <p:spPr>
          <a:xfrm>
            <a:off x="8236585" y="6471920"/>
            <a:ext cx="65913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21</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380929"/>
          <p:cNvSpPr/>
          <p:nvPr/>
        </p:nvSpPr>
        <p:spPr>
          <a:xfrm>
            <a:off x="1453515" y="2494280"/>
            <a:ext cx="7922895" cy="528320"/>
          </a:xfrm>
          <a:prstGeom prst="rect">
            <a:avLst/>
          </a:prstGeom>
          <a:noFill/>
          <a:ln w="9525">
            <a:noFill/>
          </a:ln>
        </p:spPr>
        <p:txBody>
          <a:bodyPr wrap="square" anchor="ctr">
            <a:spAutoFit/>
          </a:bodyPr>
          <a:lstStyle/>
          <a:p>
            <a:pPr lvl="0" indent="0"/>
            <a:r>
              <a:rPr lang="zh-CN" altLang="en-US" sz="2865" b="1" dirty="0">
                <a:solidFill>
                  <a:srgbClr val="FF0000"/>
                </a:solidFill>
                <a:latin typeface="宋体" panose="02010600030101010101" pitchFamily="2" charset="-122"/>
                <a:ea typeface="宋体" panose="02010600030101010101" pitchFamily="2" charset="-122"/>
              </a:rPr>
              <a:t>例</a:t>
            </a:r>
            <a:r>
              <a:rPr lang="en-US" altLang="zh-CN" sz="2865" b="1" dirty="0">
                <a:solidFill>
                  <a:srgbClr val="FF0000"/>
                </a:solidFill>
                <a:latin typeface="宋体" panose="02010600030101010101" pitchFamily="2" charset="-122"/>
                <a:ea typeface="宋体" panose="02010600030101010101" pitchFamily="2" charset="-122"/>
              </a:rPr>
              <a:t>.</a:t>
            </a:r>
            <a:r>
              <a:rPr lang="zh-CN" altLang="en-US" sz="2865" b="1" dirty="0">
                <a:latin typeface="宋体" panose="02010600030101010101" pitchFamily="2" charset="-122"/>
                <a:ea typeface="宋体" panose="02010600030101010101" pitchFamily="2" charset="-122"/>
              </a:rPr>
              <a:t>利用阈值化方法提取物体的轮廓</a:t>
            </a:r>
            <a:r>
              <a:rPr lang="zh-CN" altLang="en-US" sz="1985" dirty="0">
                <a:latin typeface="宋体" panose="02010600030101010101" pitchFamily="2" charset="-122"/>
                <a:ea typeface="宋体" panose="02010600030101010101" pitchFamily="2" charset="-122"/>
              </a:rPr>
              <a:t>。</a:t>
            </a:r>
          </a:p>
        </p:txBody>
      </p:sp>
      <p:pic>
        <p:nvPicPr>
          <p:cNvPr id="40962" name="图片 380930" descr="blood1"/>
          <p:cNvPicPr>
            <a:picLocks noChangeAspect="1"/>
          </p:cNvPicPr>
          <p:nvPr/>
        </p:nvPicPr>
        <p:blipFill>
          <a:blip r:embed="rId2"/>
          <a:stretch>
            <a:fillRect/>
          </a:stretch>
        </p:blipFill>
        <p:spPr>
          <a:xfrm>
            <a:off x="2700073" y="3434336"/>
            <a:ext cx="2620738" cy="2554213"/>
          </a:xfrm>
          <a:prstGeom prst="rect">
            <a:avLst/>
          </a:prstGeom>
          <a:noFill/>
          <a:ln w="9525">
            <a:noFill/>
          </a:ln>
        </p:spPr>
      </p:pic>
      <p:pic>
        <p:nvPicPr>
          <p:cNvPr id="40963" name="图片 380931" descr="lunkuotiqu"/>
          <p:cNvPicPr>
            <a:picLocks noChangeAspect="1"/>
          </p:cNvPicPr>
          <p:nvPr/>
        </p:nvPicPr>
        <p:blipFill>
          <a:blip r:embed="rId3"/>
          <a:stretch>
            <a:fillRect/>
          </a:stretch>
        </p:blipFill>
        <p:spPr>
          <a:xfrm>
            <a:off x="5956300" y="3434336"/>
            <a:ext cx="2699517" cy="2631242"/>
          </a:xfrm>
          <a:prstGeom prst="rect">
            <a:avLst/>
          </a:prstGeom>
          <a:noFill/>
          <a:ln w="9525">
            <a:noFill/>
          </a:ln>
        </p:spPr>
      </p:pic>
      <p:sp>
        <p:nvSpPr>
          <p:cNvPr id="40964" name="矩形 380933"/>
          <p:cNvSpPr/>
          <p:nvPr/>
        </p:nvSpPr>
        <p:spPr>
          <a:xfrm>
            <a:off x="3543891" y="5608030"/>
            <a:ext cx="431800" cy="260350"/>
          </a:xfrm>
          <a:prstGeom prst="rect">
            <a:avLst/>
          </a:prstGeom>
          <a:noFill/>
          <a:ln w="9525">
            <a:noFill/>
          </a:ln>
        </p:spPr>
        <p:txBody>
          <a:bodyPr wrap="none" anchor="ctr">
            <a:spAutoFit/>
          </a:bodyPr>
          <a:lstStyle/>
          <a:p>
            <a:pPr lvl="0" indent="0"/>
            <a:r>
              <a:rPr lang="zh-CN" altLang="en-US" sz="1105" dirty="0">
                <a:latin typeface="Times New Roman" panose="02020603050405020304" charset="0"/>
                <a:ea typeface="宋体" panose="02010600030101010101" pitchFamily="2" charset="-122"/>
              </a:rPr>
              <a:t>       </a:t>
            </a:r>
          </a:p>
        </p:txBody>
      </p:sp>
      <p:sp>
        <p:nvSpPr>
          <p:cNvPr id="40965" name="矩形 380934"/>
          <p:cNvSpPr/>
          <p:nvPr/>
        </p:nvSpPr>
        <p:spPr>
          <a:xfrm>
            <a:off x="2700073" y="6230535"/>
            <a:ext cx="6276116" cy="792480"/>
          </a:xfrm>
          <a:prstGeom prst="rect">
            <a:avLst/>
          </a:prstGeom>
          <a:noFill/>
          <a:ln w="9525">
            <a:noFill/>
          </a:ln>
        </p:spPr>
        <p:txBody>
          <a:bodyPr wrap="square" anchor="ctr">
            <a:spAutoFit/>
          </a:bodyPr>
          <a:lstStyle/>
          <a:p>
            <a:pPr lvl="0" indent="0" algn="ctr"/>
            <a:r>
              <a:rPr lang="zh-CN" altLang="en-US" sz="2000" b="1" dirty="0">
                <a:latin typeface="Times New Roman" panose="02020603050405020304" charset="0"/>
                <a:ea typeface="黑体" panose="02010609060101010101" charset="-122"/>
              </a:rPr>
              <a:t>(</a:t>
            </a:r>
            <a:r>
              <a:rPr lang="en-US" altLang="zh-CN" sz="2000" b="1">
                <a:latin typeface="Times New Roman" panose="02020603050405020304" charset="0"/>
                <a:ea typeface="黑体" panose="02010609060101010101" charset="-122"/>
              </a:rPr>
              <a:t>a</a:t>
            </a:r>
            <a:r>
              <a:rPr lang="zh-CN" altLang="en-US" sz="2000" b="1" dirty="0">
                <a:latin typeface="Times New Roman" panose="02020603050405020304" charset="0"/>
                <a:ea typeface="黑体" panose="02010609060101010101" charset="-122"/>
              </a:rPr>
              <a:t>)细胞图像                        (</a:t>
            </a:r>
            <a:r>
              <a:rPr lang="en-US" altLang="zh-CN" sz="2000" b="1">
                <a:latin typeface="Times New Roman" panose="02020603050405020304" charset="0"/>
                <a:ea typeface="黑体" panose="02010609060101010101" charset="-122"/>
              </a:rPr>
              <a:t>b</a:t>
            </a:r>
            <a:r>
              <a:rPr lang="zh-CN" altLang="en-US" sz="2000" b="1" dirty="0">
                <a:latin typeface="Times New Roman" panose="02020603050405020304" charset="0"/>
                <a:ea typeface="黑体" panose="02010609060101010101" charset="-122"/>
              </a:rPr>
              <a:t>)提取的边界轮廓图</a:t>
            </a:r>
          </a:p>
          <a:p>
            <a:pPr lvl="0" indent="0" algn="ctr" eaLnBrk="0" hangingPunct="0">
              <a:spcBef>
                <a:spcPct val="30000"/>
              </a:spcBef>
              <a:buClr>
                <a:srgbClr val="000000"/>
              </a:buClr>
            </a:pPr>
            <a:r>
              <a:rPr lang="zh-CN" altLang="en-US" sz="2000" b="1" dirty="0">
                <a:solidFill>
                  <a:srgbClr val="FF0000"/>
                </a:solidFill>
                <a:latin typeface="Times New Roman" panose="02020603050405020304" charset="0"/>
                <a:ea typeface="黑体" panose="02010609060101010101" charset="-122"/>
              </a:rPr>
              <a:t>用阈值化方法提取细胞边界轮廓</a:t>
            </a:r>
          </a:p>
        </p:txBody>
      </p:sp>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4"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5"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2815" y="1083945"/>
            <a:ext cx="6346825" cy="1188085"/>
          </a:xfrm>
          <a:prstGeom prst="rect">
            <a:avLst/>
          </a:prstGeom>
          <a:noFill/>
        </p:spPr>
        <p:txBody>
          <a:bodyPr wrap="square" rtlCol="0">
            <a:spAutoFit/>
          </a:bodyPr>
          <a:lstStyle/>
          <a:p>
            <a:pPr algn="l">
              <a:lnSpc>
                <a:spcPct val="120000"/>
              </a:lnSpc>
            </a:pPr>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a:p>
            <a:pPr algn="l">
              <a:lnSpc>
                <a:spcPct val="120000"/>
              </a:lnSpc>
            </a:pPr>
            <a:r>
              <a:rPr lang="en-US" altLang="zh-CN" sz="2800" b="1">
                <a:solidFill>
                  <a:srgbClr val="FF0000"/>
                </a:solidFill>
                <a:latin typeface="Times New Roman" panose="02020603050405020304" charset="0"/>
                <a:ea typeface="宋体" panose="02010600030101010101" pitchFamily="2" charset="-122"/>
                <a:cs typeface="+mn-ea"/>
                <a:sym typeface="+mn-ea"/>
              </a:rPr>
              <a:t>1. 阈值化分割方法</a:t>
            </a:r>
            <a:r>
              <a:rPr lang="zh-CN" altLang="en-US" sz="2800" dirty="0">
                <a:solidFill>
                  <a:srgbClr val="000099"/>
                </a:solidFill>
                <a:latin typeface="Times New Roman" panose="02020603050405020304" charset="0"/>
                <a:ea typeface="宋体" panose="02010600030101010101" pitchFamily="2" charset="-122"/>
                <a:cs typeface="+mn-ea"/>
                <a:sym typeface="+mn-ea"/>
              </a:rPr>
              <a:t> </a:t>
            </a:r>
            <a:endParaRPr lang="zh-CN" altLang="en-US" sz="2800" b="1" strike="noStrike" spc="-5" noProof="1">
              <a:solidFill>
                <a:srgbClr val="000099"/>
              </a:solidFill>
              <a:effectLst>
                <a:outerShdw blurRad="38100" dist="38100" dir="2700000">
                  <a:srgbClr val="C0C0C0"/>
                </a:outerShdw>
              </a:effectLst>
              <a:latin typeface="Times New Roman" panose="02020603050405020304" charset="0"/>
              <a:ea typeface="宋体" panose="02010600030101010101" pitchFamily="2" charset="-122"/>
              <a:cs typeface="+mn-ea"/>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图片 381956"/>
          <p:cNvPicPr>
            <a:picLocks noChangeAspect="1"/>
          </p:cNvPicPr>
          <p:nvPr/>
        </p:nvPicPr>
        <p:blipFill>
          <a:blip r:embed="rId3"/>
          <a:stretch>
            <a:fillRect/>
          </a:stretch>
        </p:blipFill>
        <p:spPr>
          <a:xfrm>
            <a:off x="4116542" y="4883605"/>
            <a:ext cx="3653626" cy="2067529"/>
          </a:xfrm>
          <a:prstGeom prst="rect">
            <a:avLst/>
          </a:prstGeom>
          <a:noFill/>
          <a:ln w="9525">
            <a:noFill/>
          </a:ln>
        </p:spPr>
      </p:pic>
      <p:graphicFrame>
        <p:nvGraphicFramePr>
          <p:cNvPr id="41986" name="对象 381959"/>
          <p:cNvGraphicFramePr/>
          <p:nvPr/>
        </p:nvGraphicFramePr>
        <p:xfrm>
          <a:off x="2528570" y="3157220"/>
          <a:ext cx="1663700" cy="487680"/>
        </p:xfrm>
        <a:graphic>
          <a:graphicData uri="http://schemas.openxmlformats.org/presentationml/2006/ole">
            <mc:AlternateContent xmlns:mc="http://schemas.openxmlformats.org/markup-compatibility/2006">
              <mc:Choice xmlns:v="urn:schemas-microsoft-com:vml" Requires="v">
                <p:oleObj spid="_x0000_s35964" r:id="rId4" imgW="754380" imgH="217170" progId="Equation.3">
                  <p:embed/>
                </p:oleObj>
              </mc:Choice>
              <mc:Fallback>
                <p:oleObj r:id="rId4" imgW="754380" imgH="217170" progId="Equation.3">
                  <p:embed/>
                  <p:pic>
                    <p:nvPicPr>
                      <p:cNvPr id="0" name="图片 3132"/>
                      <p:cNvPicPr/>
                      <p:nvPr/>
                    </p:nvPicPr>
                    <p:blipFill>
                      <a:blip r:embed="rId5"/>
                      <a:stretch>
                        <a:fillRect/>
                      </a:stretch>
                    </p:blipFill>
                    <p:spPr>
                      <a:xfrm>
                        <a:off x="2528570" y="3157220"/>
                        <a:ext cx="1663700" cy="487680"/>
                      </a:xfrm>
                      <a:prstGeom prst="rect">
                        <a:avLst/>
                      </a:prstGeom>
                      <a:noFill/>
                      <a:ln w="38100">
                        <a:noFill/>
                        <a:miter/>
                      </a:ln>
                    </p:spPr>
                  </p:pic>
                </p:oleObj>
              </mc:Fallback>
            </mc:AlternateContent>
          </a:graphicData>
        </a:graphic>
      </p:graphicFrame>
      <p:graphicFrame>
        <p:nvGraphicFramePr>
          <p:cNvPr id="41989" name="对象 381962"/>
          <p:cNvGraphicFramePr/>
          <p:nvPr/>
        </p:nvGraphicFramePr>
        <p:xfrm>
          <a:off x="2528693" y="3747426"/>
          <a:ext cx="2065778" cy="435915"/>
        </p:xfrm>
        <a:graphic>
          <a:graphicData uri="http://schemas.openxmlformats.org/presentationml/2006/ole">
            <mc:AlternateContent xmlns:mc="http://schemas.openxmlformats.org/markup-compatibility/2006">
              <mc:Choice xmlns:v="urn:schemas-microsoft-com:vml" Requires="v">
                <p:oleObj spid="_x0000_s35965" r:id="rId6" imgW="1048385" imgH="217170" progId="Equation.3">
                  <p:embed/>
                </p:oleObj>
              </mc:Choice>
              <mc:Fallback>
                <p:oleObj r:id="rId6" imgW="1048385" imgH="217170" progId="Equation.3">
                  <p:embed/>
                  <p:pic>
                    <p:nvPicPr>
                      <p:cNvPr id="0" name="图片 3133"/>
                      <p:cNvPicPr/>
                      <p:nvPr/>
                    </p:nvPicPr>
                    <p:blipFill>
                      <a:blip r:embed="rId7"/>
                      <a:stretch>
                        <a:fillRect/>
                      </a:stretch>
                    </p:blipFill>
                    <p:spPr>
                      <a:xfrm>
                        <a:off x="2528693" y="3747426"/>
                        <a:ext cx="2065778" cy="435915"/>
                      </a:xfrm>
                      <a:prstGeom prst="rect">
                        <a:avLst/>
                      </a:prstGeom>
                      <a:noFill/>
                      <a:ln w="38100">
                        <a:noFill/>
                        <a:miter/>
                      </a:ln>
                    </p:spPr>
                  </p:pic>
                </p:oleObj>
              </mc:Fallback>
            </mc:AlternateContent>
          </a:graphicData>
        </a:graphic>
      </p:graphicFrame>
      <p:graphicFrame>
        <p:nvGraphicFramePr>
          <p:cNvPr id="41991" name="对象 381964"/>
          <p:cNvGraphicFramePr/>
          <p:nvPr/>
        </p:nvGraphicFramePr>
        <p:xfrm>
          <a:off x="2528570" y="4227830"/>
          <a:ext cx="1631315" cy="441325"/>
        </p:xfrm>
        <a:graphic>
          <a:graphicData uri="http://schemas.openxmlformats.org/presentationml/2006/ole">
            <mc:AlternateContent xmlns:mc="http://schemas.openxmlformats.org/markup-compatibility/2006">
              <mc:Choice xmlns:v="urn:schemas-microsoft-com:vml" Requires="v">
                <p:oleObj spid="_x0000_s35966" r:id="rId8" imgW="792480" imgH="217170" progId="Equation.3">
                  <p:embed/>
                </p:oleObj>
              </mc:Choice>
              <mc:Fallback>
                <p:oleObj r:id="rId8" imgW="792480" imgH="217170" progId="Equation.3">
                  <p:embed/>
                  <p:pic>
                    <p:nvPicPr>
                      <p:cNvPr id="0" name="图片 3134"/>
                      <p:cNvPicPr/>
                      <p:nvPr/>
                    </p:nvPicPr>
                    <p:blipFill>
                      <a:blip r:embed="rId9"/>
                      <a:stretch>
                        <a:fillRect/>
                      </a:stretch>
                    </p:blipFill>
                    <p:spPr>
                      <a:xfrm>
                        <a:off x="2528570" y="4227830"/>
                        <a:ext cx="1631315" cy="441325"/>
                      </a:xfrm>
                      <a:prstGeom prst="rect">
                        <a:avLst/>
                      </a:prstGeom>
                      <a:noFill/>
                      <a:ln w="38100">
                        <a:noFill/>
                        <a:miter/>
                      </a:ln>
                    </p:spPr>
                  </p:pic>
                </p:oleObj>
              </mc:Fallback>
            </mc:AlternateContent>
          </a:graphicData>
        </a:graphic>
      </p:graphicFrame>
      <p:sp>
        <p:nvSpPr>
          <p:cNvPr id="41992" name="矩形 381965"/>
          <p:cNvSpPr txBox="1"/>
          <p:nvPr/>
        </p:nvSpPr>
        <p:spPr>
          <a:xfrm>
            <a:off x="921385" y="2344738"/>
            <a:ext cx="9690100" cy="1071880"/>
          </a:xfrm>
          <a:prstGeom prst="rect">
            <a:avLst/>
          </a:prstGeom>
          <a:noFill/>
          <a:ln w="9525">
            <a:noFill/>
          </a:ln>
        </p:spPr>
        <p:txBody>
          <a:bodyPr wrap="square" anchor="t">
            <a:spAutoFit/>
          </a:bodyPr>
          <a:lstStyle/>
          <a:p>
            <a:pPr lvl="0" algn="l">
              <a:lnSpc>
                <a:spcPct val="115000"/>
              </a:lnSpc>
            </a:pPr>
            <a:r>
              <a:rPr lang="zh-CN" altLang="en-US" sz="2800" dirty="0">
                <a:latin typeface="Times New Roman" panose="02020603050405020304" charset="0"/>
                <a:ea typeface="宋体" panose="02010600030101010101" pitchFamily="2" charset="-122"/>
                <a:sym typeface="+mn-ea"/>
              </a:rPr>
              <a:t>当在较暗的背景上有2个较亮的物体，且有如下图直方图和约定时：</a:t>
            </a:r>
          </a:p>
        </p:txBody>
      </p:sp>
      <p:sp>
        <p:nvSpPr>
          <p:cNvPr id="41995" name="矩形 381971"/>
          <p:cNvSpPr/>
          <p:nvPr/>
        </p:nvSpPr>
        <p:spPr>
          <a:xfrm>
            <a:off x="4286356" y="3173973"/>
            <a:ext cx="2961005" cy="478155"/>
          </a:xfrm>
          <a:prstGeom prst="rect">
            <a:avLst/>
          </a:prstGeom>
          <a:noFill/>
          <a:ln w="9525">
            <a:noFill/>
          </a:ln>
        </p:spPr>
        <p:txBody>
          <a:bodyPr wrap="none" anchor="ctr">
            <a:spAutoFit/>
          </a:bodyPr>
          <a:lstStyle/>
          <a:p>
            <a:pPr lvl="0" indent="0"/>
            <a:r>
              <a:rPr lang="en-US" altLang="zh-CN" sz="2535">
                <a:latin typeface="Times New Roman" panose="02020603050405020304" charset="0"/>
                <a:ea typeface="宋体" panose="02010600030101010101" pitchFamily="2" charset="-122"/>
              </a:rPr>
              <a:t>,</a:t>
            </a:r>
            <a:r>
              <a:rPr lang="zh-CN" altLang="en-US" sz="2535" dirty="0">
                <a:latin typeface="Times New Roman" panose="02020603050405020304" charset="0"/>
                <a:ea typeface="宋体" panose="02010600030101010101" pitchFamily="2" charset="-122"/>
              </a:rPr>
              <a:t>为背景</a:t>
            </a:r>
            <a:r>
              <a:rPr lang="en-US" altLang="zh-CN" sz="2535">
                <a:latin typeface="Times New Roman" panose="02020603050405020304" charset="0"/>
                <a:ea typeface="宋体" panose="02010600030101010101" pitchFamily="2" charset="-122"/>
              </a:rPr>
              <a:t>(</a:t>
            </a:r>
            <a:r>
              <a:rPr lang="zh-CN" altLang="en-US" sz="2535" dirty="0">
                <a:latin typeface="Times New Roman" panose="02020603050405020304" charset="0"/>
                <a:ea typeface="宋体" panose="02010600030101010101" pitchFamily="2" charset="-122"/>
              </a:rPr>
              <a:t>序号为</a:t>
            </a:r>
            <a:r>
              <a:rPr lang="en-US" altLang="zh-CN" sz="2535">
                <a:latin typeface="Times New Roman" panose="02020603050405020304" charset="0"/>
                <a:ea typeface="宋体" panose="02010600030101010101" pitchFamily="2" charset="-122"/>
              </a:rPr>
              <a:t>1)</a:t>
            </a:r>
            <a:r>
              <a:rPr lang="zh-CN" altLang="en-US" sz="2535" dirty="0">
                <a:latin typeface="Times New Roman" panose="02020603050405020304" charset="0"/>
                <a:ea typeface="宋体" panose="02010600030101010101" pitchFamily="2" charset="-122"/>
              </a:rPr>
              <a:t>；</a:t>
            </a:r>
            <a:r>
              <a:rPr lang="zh-CN" altLang="en-US" sz="1985" dirty="0">
                <a:latin typeface="Times New Roman" panose="02020603050405020304" charset="0"/>
                <a:ea typeface="宋体" panose="02010600030101010101" pitchFamily="2" charset="-122"/>
              </a:rPr>
              <a:t> </a:t>
            </a:r>
          </a:p>
        </p:txBody>
      </p:sp>
      <p:sp>
        <p:nvSpPr>
          <p:cNvPr id="41996" name="矩形 381972"/>
          <p:cNvSpPr/>
          <p:nvPr/>
        </p:nvSpPr>
        <p:spPr>
          <a:xfrm>
            <a:off x="4564059" y="3704904"/>
            <a:ext cx="3283585" cy="478155"/>
          </a:xfrm>
          <a:prstGeom prst="rect">
            <a:avLst/>
          </a:prstGeom>
          <a:noFill/>
          <a:ln w="9525">
            <a:noFill/>
          </a:ln>
        </p:spPr>
        <p:txBody>
          <a:bodyPr wrap="none" anchor="ctr">
            <a:spAutoFit/>
          </a:bodyPr>
          <a:lstStyle/>
          <a:p>
            <a:pPr lvl="0" indent="0"/>
            <a:r>
              <a:rPr lang="en-US" altLang="zh-CN" sz="2535">
                <a:latin typeface="Times New Roman" panose="02020603050405020304" charset="0"/>
                <a:ea typeface="宋体" panose="02010600030101010101" pitchFamily="2" charset="-122"/>
              </a:rPr>
              <a:t>,</a:t>
            </a:r>
            <a:r>
              <a:rPr lang="zh-CN" altLang="en-US" sz="2535" dirty="0">
                <a:latin typeface="Times New Roman" panose="02020603050405020304" charset="0"/>
                <a:ea typeface="宋体" panose="02010600030101010101" pitchFamily="2" charset="-122"/>
              </a:rPr>
              <a:t>为物体甲</a:t>
            </a:r>
            <a:r>
              <a:rPr lang="en-US" altLang="zh-CN" sz="2535">
                <a:latin typeface="Times New Roman" panose="02020603050405020304" charset="0"/>
                <a:ea typeface="宋体" panose="02010600030101010101" pitchFamily="2" charset="-122"/>
              </a:rPr>
              <a:t>(</a:t>
            </a:r>
            <a:r>
              <a:rPr lang="zh-CN" altLang="en-US" sz="2535" dirty="0">
                <a:latin typeface="Times New Roman" panose="02020603050405020304" charset="0"/>
                <a:ea typeface="宋体" panose="02010600030101010101" pitchFamily="2" charset="-122"/>
              </a:rPr>
              <a:t>序号为</a:t>
            </a:r>
            <a:r>
              <a:rPr lang="en-US" altLang="zh-CN" sz="2535">
                <a:latin typeface="Times New Roman" panose="02020603050405020304" charset="0"/>
                <a:ea typeface="宋体" panose="02010600030101010101" pitchFamily="2" charset="-122"/>
              </a:rPr>
              <a:t>2)</a:t>
            </a:r>
            <a:r>
              <a:rPr lang="zh-CN" altLang="en-US" sz="2535" dirty="0">
                <a:latin typeface="Times New Roman" panose="02020603050405020304" charset="0"/>
                <a:ea typeface="宋体" panose="02010600030101010101" pitchFamily="2" charset="-122"/>
              </a:rPr>
              <a:t>；</a:t>
            </a:r>
            <a:r>
              <a:rPr lang="zh-CN" altLang="en-US" sz="1985" dirty="0">
                <a:latin typeface="Times New Roman" panose="02020603050405020304" charset="0"/>
                <a:ea typeface="宋体" panose="02010600030101010101" pitchFamily="2" charset="-122"/>
              </a:rPr>
              <a:t> </a:t>
            </a:r>
          </a:p>
        </p:txBody>
      </p:sp>
      <p:sp>
        <p:nvSpPr>
          <p:cNvPr id="41997" name="矩形 381973"/>
          <p:cNvSpPr/>
          <p:nvPr/>
        </p:nvSpPr>
        <p:spPr>
          <a:xfrm>
            <a:off x="4160308" y="4191106"/>
            <a:ext cx="3283585" cy="478155"/>
          </a:xfrm>
          <a:prstGeom prst="rect">
            <a:avLst/>
          </a:prstGeom>
          <a:noFill/>
          <a:ln w="9525">
            <a:noFill/>
          </a:ln>
        </p:spPr>
        <p:txBody>
          <a:bodyPr wrap="none" anchor="ctr">
            <a:spAutoFit/>
          </a:bodyPr>
          <a:lstStyle/>
          <a:p>
            <a:pPr lvl="0" indent="0"/>
            <a:r>
              <a:rPr lang="en-US" altLang="zh-CN" sz="2535">
                <a:latin typeface="Times New Roman" panose="02020603050405020304" charset="0"/>
                <a:ea typeface="宋体" panose="02010600030101010101" pitchFamily="2" charset="-122"/>
              </a:rPr>
              <a:t>,</a:t>
            </a:r>
            <a:r>
              <a:rPr lang="zh-CN" altLang="en-US" sz="2535" dirty="0">
                <a:latin typeface="Times New Roman" panose="02020603050405020304" charset="0"/>
                <a:ea typeface="宋体" panose="02010600030101010101" pitchFamily="2" charset="-122"/>
              </a:rPr>
              <a:t>为物体乙</a:t>
            </a:r>
            <a:r>
              <a:rPr lang="en-US" altLang="zh-CN" sz="2535">
                <a:latin typeface="Times New Roman" panose="02020603050405020304" charset="0"/>
                <a:ea typeface="宋体" panose="02010600030101010101" pitchFamily="2" charset="-122"/>
              </a:rPr>
              <a:t>(</a:t>
            </a:r>
            <a:r>
              <a:rPr lang="zh-CN" altLang="en-US" sz="2535" dirty="0">
                <a:latin typeface="Times New Roman" panose="02020603050405020304" charset="0"/>
                <a:ea typeface="宋体" panose="02010600030101010101" pitchFamily="2" charset="-122"/>
              </a:rPr>
              <a:t>序号为</a:t>
            </a:r>
            <a:r>
              <a:rPr lang="en-US" altLang="zh-CN" sz="2535">
                <a:latin typeface="Times New Roman" panose="02020603050405020304" charset="0"/>
                <a:ea typeface="宋体" panose="02010600030101010101" pitchFamily="2" charset="-122"/>
              </a:rPr>
              <a:t>0)</a:t>
            </a:r>
            <a:r>
              <a:rPr lang="zh-CN" altLang="en-US" sz="2535" dirty="0">
                <a:latin typeface="Times New Roman" panose="02020603050405020304" charset="0"/>
                <a:ea typeface="宋体" panose="02010600030101010101" pitchFamily="2" charset="-122"/>
              </a:rPr>
              <a:t>。</a:t>
            </a:r>
            <a:r>
              <a:rPr lang="zh-CN" altLang="en-US" sz="1985" dirty="0">
                <a:latin typeface="Times New Roman" panose="02020603050405020304" charset="0"/>
                <a:ea typeface="宋体" panose="02010600030101010101" pitchFamily="2" charset="-122"/>
              </a:rPr>
              <a:t> </a:t>
            </a:r>
          </a:p>
        </p:txBody>
      </p:sp>
      <p:sp>
        <p:nvSpPr>
          <p:cNvPr id="41998" name="矩形 380934"/>
          <p:cNvSpPr/>
          <p:nvPr/>
        </p:nvSpPr>
        <p:spPr>
          <a:xfrm>
            <a:off x="4190533" y="6929861"/>
            <a:ext cx="3484880" cy="394335"/>
          </a:xfrm>
          <a:prstGeom prst="rect">
            <a:avLst/>
          </a:prstGeom>
          <a:noFill/>
          <a:ln w="9525">
            <a:noFill/>
          </a:ln>
        </p:spPr>
        <p:txBody>
          <a:bodyPr wrap="none" anchor="ctr">
            <a:spAutoFit/>
          </a:bodyPr>
          <a:lstStyle/>
          <a:p>
            <a:pPr lvl="0" indent="0" eaLnBrk="0" hangingPunct="0">
              <a:spcBef>
                <a:spcPct val="30000"/>
              </a:spcBef>
              <a:buClr>
                <a:srgbClr val="000000"/>
              </a:buClr>
            </a:pPr>
            <a:r>
              <a:rPr lang="zh-CN" altLang="en-US" sz="1985" b="1">
                <a:solidFill>
                  <a:srgbClr val="FF0000"/>
                </a:solidFill>
                <a:latin typeface="Times New Roman" panose="02020603050405020304" charset="0"/>
                <a:ea typeface="黑体" panose="02010609060101010101" charset="-122"/>
              </a:rPr>
              <a:t>多</a:t>
            </a:r>
            <a:r>
              <a:rPr lang="zh-CN" altLang="en-US" sz="1985" b="1" dirty="0">
                <a:solidFill>
                  <a:srgbClr val="FF0000"/>
                </a:solidFill>
                <a:latin typeface="Times New Roman" panose="02020603050405020304" charset="0"/>
                <a:ea typeface="黑体" panose="02010609060101010101" charset="-122"/>
              </a:rPr>
              <a:t>阈值方法分割的图像直方图</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10"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11"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32815" y="1083945"/>
            <a:ext cx="6346825" cy="1261110"/>
          </a:xfrm>
          <a:prstGeom prst="rect">
            <a:avLst/>
          </a:prstGeom>
          <a:noFill/>
        </p:spPr>
        <p:txBody>
          <a:bodyPr wrap="square" rtlCol="0">
            <a:spAutoFit/>
          </a:bodyPr>
          <a:lstStyle/>
          <a:p>
            <a:pPr algn="l">
              <a:lnSpc>
                <a:spcPct val="120000"/>
              </a:lnSpc>
            </a:pPr>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a:p>
            <a:pPr algn="l">
              <a:lnSpc>
                <a:spcPct val="120000"/>
              </a:lnSpc>
            </a:pPr>
            <a:r>
              <a:rPr lang="en-US" altLang="zh-CN" sz="2800" b="1">
                <a:solidFill>
                  <a:srgbClr val="FF0000"/>
                </a:solidFill>
                <a:latin typeface="Times New Roman" panose="02020603050405020304" charset="0"/>
                <a:ea typeface="宋体" panose="02010600030101010101" pitchFamily="2" charset="-122"/>
                <a:cs typeface="+mn-ea"/>
                <a:sym typeface="+mn-ea"/>
              </a:rPr>
              <a:t>1. 阈值化分割方法</a:t>
            </a:r>
            <a:r>
              <a:rPr lang="zh-CN" altLang="en-US" sz="3200" dirty="0">
                <a:solidFill>
                  <a:srgbClr val="000099"/>
                </a:solidFill>
                <a:latin typeface="Times New Roman" panose="02020603050405020304" charset="0"/>
                <a:ea typeface="宋体" panose="02010600030101010101" pitchFamily="2" charset="-122"/>
                <a:cs typeface="+mn-ea"/>
                <a:sym typeface="+mn-ea"/>
              </a:rPr>
              <a:t> </a:t>
            </a:r>
            <a:endParaRPr lang="zh-CN" altLang="en-US" sz="3200" b="1" strike="noStrike" spc="-5" noProof="1">
              <a:solidFill>
                <a:srgbClr val="000099"/>
              </a:solidFill>
              <a:effectLst>
                <a:outerShdw blurRad="38100" dist="38100" dir="2700000">
                  <a:srgbClr val="C0C0C0"/>
                </a:outerShdw>
              </a:effectLst>
              <a:latin typeface="Times New Roman" panose="02020603050405020304" charset="0"/>
              <a:ea typeface="宋体" panose="02010600030101010101" pitchFamily="2" charset="-122"/>
              <a:cs typeface="+mn-ea"/>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09" name="对象 398340"/>
          <p:cNvGraphicFramePr/>
          <p:nvPr/>
        </p:nvGraphicFramePr>
        <p:xfrm>
          <a:off x="1761534" y="3271432"/>
          <a:ext cx="5598610" cy="1624612"/>
        </p:xfrm>
        <a:graphic>
          <a:graphicData uri="http://schemas.openxmlformats.org/presentationml/2006/ole">
            <mc:AlternateContent xmlns:mc="http://schemas.openxmlformats.org/markup-compatibility/2006">
              <mc:Choice xmlns:v="urn:schemas-microsoft-com:vml" Requires="v">
                <p:oleObj spid="_x0000_s36906" r:id="rId3" imgW="2437130" imgH="711200" progId="Equation.3">
                  <p:embed/>
                </p:oleObj>
              </mc:Choice>
              <mc:Fallback>
                <p:oleObj r:id="rId3" imgW="2437130" imgH="711200" progId="Equation.3">
                  <p:embed/>
                  <p:pic>
                    <p:nvPicPr>
                      <p:cNvPr id="0" name="图片 3135"/>
                      <p:cNvPicPr/>
                      <p:nvPr/>
                    </p:nvPicPr>
                    <p:blipFill>
                      <a:blip r:embed="rId4"/>
                      <a:stretch>
                        <a:fillRect/>
                      </a:stretch>
                    </p:blipFill>
                    <p:spPr>
                      <a:xfrm>
                        <a:off x="1761534" y="3271432"/>
                        <a:ext cx="5598610" cy="1624612"/>
                      </a:xfrm>
                      <a:prstGeom prst="rect">
                        <a:avLst/>
                      </a:prstGeom>
                      <a:noFill/>
                      <a:ln w="38100">
                        <a:noFill/>
                        <a:miter/>
                      </a:ln>
                    </p:spPr>
                  </p:pic>
                </p:oleObj>
              </mc:Fallback>
            </mc:AlternateContent>
          </a:graphicData>
        </a:graphic>
      </p:graphicFrame>
      <p:sp>
        <p:nvSpPr>
          <p:cNvPr id="43011" name="矩形 398349"/>
          <p:cNvSpPr txBox="1"/>
          <p:nvPr/>
        </p:nvSpPr>
        <p:spPr>
          <a:xfrm>
            <a:off x="1052424" y="2489999"/>
            <a:ext cx="9102725" cy="581660"/>
          </a:xfrm>
          <a:prstGeom prst="rect">
            <a:avLst/>
          </a:prstGeom>
          <a:noFill/>
          <a:ln w="9525">
            <a:noFill/>
          </a:ln>
        </p:spPr>
        <p:txBody>
          <a:bodyPr wrap="square" anchor="t">
            <a:spAutoFit/>
          </a:bodyPr>
          <a:lstStyle/>
          <a:p>
            <a:pPr lvl="0" algn="l">
              <a:lnSpc>
                <a:spcPct val="115000"/>
              </a:lnSpc>
            </a:pPr>
            <a:r>
              <a:rPr lang="zh-CN" altLang="en-US" sz="2800" dirty="0">
                <a:latin typeface="宋体" panose="02010600030101010101" pitchFamily="2" charset="-122"/>
                <a:ea typeface="宋体" panose="02010600030101010101" pitchFamily="2" charset="-122"/>
                <a:sym typeface="+mn-ea"/>
              </a:rPr>
              <a:t>可用两个阈值进行分割，更一般的多个阈值的情况为：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5"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6"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1"/>
          <p:cNvSpPr txBox="1"/>
          <p:nvPr/>
        </p:nvSpPr>
        <p:spPr>
          <a:xfrm>
            <a:off x="932815" y="1083945"/>
            <a:ext cx="6346825" cy="1188085"/>
          </a:xfrm>
          <a:prstGeom prst="rect">
            <a:avLst/>
          </a:prstGeom>
          <a:noFill/>
        </p:spPr>
        <p:txBody>
          <a:bodyPr wrap="square" rtlCol="0">
            <a:spAutoFit/>
          </a:bodyPr>
          <a:lstStyle/>
          <a:p>
            <a:pPr algn="l">
              <a:lnSpc>
                <a:spcPct val="120000"/>
              </a:lnSpc>
            </a:pPr>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a:p>
            <a:pPr algn="l">
              <a:lnSpc>
                <a:spcPct val="120000"/>
              </a:lnSpc>
            </a:pPr>
            <a:r>
              <a:rPr lang="en-US" altLang="zh-CN" sz="2800" b="1">
                <a:solidFill>
                  <a:srgbClr val="FF0000"/>
                </a:solidFill>
                <a:latin typeface="Times New Roman" panose="02020603050405020304" charset="0"/>
                <a:ea typeface="宋体" panose="02010600030101010101" pitchFamily="2" charset="-122"/>
                <a:cs typeface="+mn-ea"/>
                <a:sym typeface="+mn-ea"/>
              </a:rPr>
              <a:t>1. 阈值化分割方法</a:t>
            </a:r>
            <a:r>
              <a:rPr lang="zh-CN" altLang="en-US" sz="2800" dirty="0">
                <a:solidFill>
                  <a:srgbClr val="000099"/>
                </a:solidFill>
                <a:latin typeface="Times New Roman" panose="02020603050405020304" charset="0"/>
                <a:ea typeface="宋体" panose="02010600030101010101" pitchFamily="2" charset="-122"/>
                <a:cs typeface="+mn-ea"/>
                <a:sym typeface="+mn-ea"/>
              </a:rPr>
              <a:t> </a:t>
            </a:r>
            <a:endParaRPr lang="zh-CN" altLang="en-US" sz="2800" b="1" strike="noStrike" spc="-5" noProof="1">
              <a:solidFill>
                <a:srgbClr val="000099"/>
              </a:solidFill>
              <a:effectLst>
                <a:outerShdw blurRad="38100" dist="38100" dir="2700000">
                  <a:srgbClr val="C0C0C0"/>
                </a:outerShdw>
              </a:effectLst>
              <a:latin typeface="Times New Roman" panose="02020603050405020304" charset="0"/>
              <a:ea typeface="宋体" panose="02010600030101010101" pitchFamily="2" charset="-122"/>
              <a:cs typeface="+mn-ea"/>
              <a:sym typeface="+mn-ea"/>
            </a:endParaRPr>
          </a:p>
        </p:txBody>
      </p:sp>
      <p:sp>
        <p:nvSpPr>
          <p:cNvPr id="3" name="文本框 2"/>
          <p:cNvSpPr txBox="1"/>
          <p:nvPr/>
        </p:nvSpPr>
        <p:spPr>
          <a:xfrm>
            <a:off x="8769985" y="3881120"/>
            <a:ext cx="1282700" cy="365760"/>
          </a:xfrm>
          <a:prstGeom prst="rect">
            <a:avLst/>
          </a:prstGeom>
          <a:noFill/>
        </p:spPr>
        <p:txBody>
          <a:bodyPr wrap="square" rtlCol="0">
            <a:spAutoFit/>
          </a:bodyPr>
          <a:lstStyle/>
          <a:p>
            <a:r>
              <a:rPr lang="zh-CN" altLang="en-US" b="1">
                <a:solidFill>
                  <a:srgbClr val="FF0000"/>
                </a:solidFill>
                <a:latin typeface="Times New Roman" panose="02020603050405020304" charset="0"/>
              </a:rPr>
              <a:t>式</a:t>
            </a:r>
            <a:r>
              <a:rPr lang="en-US" altLang="zh-CN" b="1">
                <a:solidFill>
                  <a:srgbClr val="FF0000"/>
                </a:solidFill>
                <a:latin typeface="Times New Roman" panose="02020603050405020304" charset="0"/>
              </a:rPr>
              <a:t>22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399364"/>
          <p:cNvSpPr txBox="1"/>
          <p:nvPr/>
        </p:nvSpPr>
        <p:spPr>
          <a:xfrm>
            <a:off x="932815" y="2355215"/>
            <a:ext cx="9511665" cy="2103120"/>
          </a:xfrm>
          <a:prstGeom prst="rect">
            <a:avLst/>
          </a:prstGeom>
          <a:noFill/>
          <a:ln w="9525">
            <a:noFill/>
          </a:ln>
        </p:spPr>
        <p:txBody>
          <a:bodyPr wrap="square" anchor="t">
            <a:spAutoFit/>
          </a:bodyPr>
          <a:lstStyle/>
          <a:p>
            <a:pPr lvl="0" indent="0">
              <a:lnSpc>
                <a:spcPct val="115000"/>
              </a:lnSpc>
            </a:pPr>
            <a:r>
              <a:rPr lang="zh-CN" altLang="en-US" sz="2865" dirty="0">
                <a:latin typeface="Times New Roman" panose="02020603050405020304" charset="0"/>
                <a:ea typeface="宋体" panose="02010600030101010101" pitchFamily="2" charset="-122"/>
              </a:rPr>
              <a:t>是将比阈值大的亮像素的灰度级保持不变，而将比阈值小的暗像素变为黑色；或将比阈值小的暗像素的灰度级保持不变，而将比阈值大的亮像素变为白色。利用半阈值化方法分割后的图像可定义为：</a:t>
            </a:r>
            <a:r>
              <a:rPr lang="zh-CN" altLang="en-US" sz="1985" dirty="0">
                <a:latin typeface="Times New Roman" panose="02020603050405020304" charset="0"/>
                <a:ea typeface="宋体" panose="02010600030101010101" pitchFamily="2" charset="-122"/>
              </a:rPr>
              <a:t> </a:t>
            </a:r>
          </a:p>
        </p:txBody>
      </p:sp>
      <p:grpSp>
        <p:nvGrpSpPr>
          <p:cNvPr id="2" name="组合 1"/>
          <p:cNvGrpSpPr/>
          <p:nvPr/>
        </p:nvGrpSpPr>
        <p:grpSpPr>
          <a:xfrm>
            <a:off x="2237740" y="4795520"/>
            <a:ext cx="7116445" cy="2286000"/>
            <a:chOff x="3524" y="7552"/>
            <a:chExt cx="11207" cy="3600"/>
          </a:xfrm>
        </p:grpSpPr>
        <p:graphicFrame>
          <p:nvGraphicFramePr>
            <p:cNvPr id="44035" name="对象 399365"/>
            <p:cNvGraphicFramePr/>
            <p:nvPr/>
          </p:nvGraphicFramePr>
          <p:xfrm>
            <a:off x="3538" y="7552"/>
            <a:ext cx="7863" cy="1478"/>
          </p:xfrm>
          <a:graphic>
            <a:graphicData uri="http://schemas.openxmlformats.org/presentationml/2006/ole">
              <mc:AlternateContent xmlns:mc="http://schemas.openxmlformats.org/markup-compatibility/2006">
                <mc:Choice xmlns:v="urn:schemas-microsoft-com:vml" Requires="v">
                  <p:oleObj spid="_x0000_s37971" r:id="rId3" imgW="2438400" imgH="457200" progId="Equation.3">
                    <p:embed/>
                  </p:oleObj>
                </mc:Choice>
                <mc:Fallback>
                  <p:oleObj r:id="rId3" imgW="2438400" imgH="457200" progId="Equation.3">
                    <p:embed/>
                    <p:pic>
                      <p:nvPicPr>
                        <p:cNvPr id="0" name="图片 3136"/>
                        <p:cNvPicPr/>
                        <p:nvPr/>
                      </p:nvPicPr>
                      <p:blipFill>
                        <a:blip r:embed="rId4"/>
                        <a:stretch>
                          <a:fillRect/>
                        </a:stretch>
                      </p:blipFill>
                      <p:spPr>
                        <a:xfrm>
                          <a:off x="3538" y="7552"/>
                          <a:ext cx="7863" cy="1478"/>
                        </a:xfrm>
                        <a:prstGeom prst="rect">
                          <a:avLst/>
                        </a:prstGeom>
                        <a:noFill/>
                        <a:ln w="38100">
                          <a:noFill/>
                          <a:miter/>
                        </a:ln>
                      </p:spPr>
                    </p:pic>
                  </p:oleObj>
                </mc:Fallback>
              </mc:AlternateContent>
            </a:graphicData>
          </a:graphic>
        </p:graphicFrame>
        <p:graphicFrame>
          <p:nvGraphicFramePr>
            <p:cNvPr id="44036" name="对象 399366"/>
            <p:cNvGraphicFramePr/>
            <p:nvPr/>
          </p:nvGraphicFramePr>
          <p:xfrm>
            <a:off x="3524" y="9564"/>
            <a:ext cx="8502" cy="1588"/>
          </p:xfrm>
          <a:graphic>
            <a:graphicData uri="http://schemas.openxmlformats.org/presentationml/2006/ole">
              <mc:AlternateContent xmlns:mc="http://schemas.openxmlformats.org/markup-compatibility/2006">
                <mc:Choice xmlns:v="urn:schemas-microsoft-com:vml" Requires="v">
                  <p:oleObj spid="_x0000_s37972" r:id="rId5" imgW="2589530" imgH="482600" progId="Equation.3">
                    <p:embed/>
                  </p:oleObj>
                </mc:Choice>
                <mc:Fallback>
                  <p:oleObj r:id="rId5" imgW="2589530" imgH="482600" progId="Equation.3">
                    <p:embed/>
                    <p:pic>
                      <p:nvPicPr>
                        <p:cNvPr id="0" name="图片 3137"/>
                        <p:cNvPicPr/>
                        <p:nvPr/>
                      </p:nvPicPr>
                      <p:blipFill>
                        <a:blip r:embed="rId6"/>
                        <a:stretch>
                          <a:fillRect/>
                        </a:stretch>
                      </p:blipFill>
                      <p:spPr>
                        <a:xfrm>
                          <a:off x="3524" y="9564"/>
                          <a:ext cx="8502" cy="1588"/>
                        </a:xfrm>
                        <a:prstGeom prst="rect">
                          <a:avLst/>
                        </a:prstGeom>
                        <a:noFill/>
                        <a:ln w="38100">
                          <a:noFill/>
                          <a:miter/>
                        </a:ln>
                      </p:spPr>
                    </p:pic>
                  </p:oleObj>
                </mc:Fallback>
              </mc:AlternateContent>
            </a:graphicData>
          </a:graphic>
        </p:graphicFrame>
        <p:sp>
          <p:nvSpPr>
            <p:cNvPr id="44037" name="矩形 399367"/>
            <p:cNvSpPr/>
            <p:nvPr/>
          </p:nvSpPr>
          <p:spPr>
            <a:xfrm>
              <a:off x="13545" y="7806"/>
              <a:ext cx="1186" cy="621"/>
            </a:xfrm>
            <a:prstGeom prst="rect">
              <a:avLst/>
            </a:prstGeom>
            <a:noFill/>
            <a:ln w="9525">
              <a:noFill/>
            </a:ln>
          </p:spPr>
          <p:txBody>
            <a:bodyPr wrap="none" anchor="ctr">
              <a:spAutoFit/>
            </a:bodyPr>
            <a:lstStyle/>
            <a:p>
              <a:pPr lvl="0" indent="0"/>
              <a:r>
                <a:rPr lang="zh-CN" altLang="en-US" sz="1985" b="1" dirty="0">
                  <a:solidFill>
                    <a:srgbClr val="FF0000"/>
                  </a:solidFill>
                  <a:latin typeface="Times New Roman" panose="02020603050405020304" charset="0"/>
                  <a:ea typeface="宋体" panose="02010600030101010101" pitchFamily="2" charset="-122"/>
                </a:rPr>
                <a:t>式</a:t>
              </a:r>
              <a:r>
                <a:rPr lang="en-US" altLang="zh-CN" sz="1985" b="1" dirty="0">
                  <a:solidFill>
                    <a:srgbClr val="FF0000"/>
                  </a:solidFill>
                  <a:latin typeface="Times New Roman" panose="02020603050405020304" charset="0"/>
                  <a:ea typeface="宋体" panose="02010600030101010101" pitchFamily="2" charset="-122"/>
                </a:rPr>
                <a:t>23</a:t>
              </a:r>
              <a:r>
                <a:rPr lang="zh-CN" altLang="en-US" sz="1985" b="1" dirty="0">
                  <a:solidFill>
                    <a:srgbClr val="FF0000"/>
                  </a:solidFill>
                  <a:latin typeface="Times New Roman" panose="02020603050405020304" charset="0"/>
                  <a:ea typeface="宋体" panose="02010600030101010101" pitchFamily="2" charset="-122"/>
                </a:rPr>
                <a:t> </a:t>
              </a:r>
            </a:p>
          </p:txBody>
        </p:sp>
        <p:sp>
          <p:nvSpPr>
            <p:cNvPr id="3" name="矩形 399367"/>
            <p:cNvSpPr/>
            <p:nvPr/>
          </p:nvSpPr>
          <p:spPr>
            <a:xfrm>
              <a:off x="13545" y="10048"/>
              <a:ext cx="1186" cy="621"/>
            </a:xfrm>
            <a:prstGeom prst="rect">
              <a:avLst/>
            </a:prstGeom>
            <a:noFill/>
            <a:ln w="9525">
              <a:noFill/>
            </a:ln>
          </p:spPr>
          <p:txBody>
            <a:bodyPr wrap="square" anchor="ctr">
              <a:spAutoFit/>
            </a:bodyPr>
            <a:lstStyle/>
            <a:p>
              <a:pPr lvl="0" indent="0"/>
              <a:r>
                <a:rPr lang="zh-CN" altLang="en-US" sz="1985" b="1" dirty="0">
                  <a:solidFill>
                    <a:srgbClr val="FF0000"/>
                  </a:solidFill>
                  <a:latin typeface="Times New Roman" panose="02020603050405020304" charset="0"/>
                  <a:ea typeface="宋体" panose="02010600030101010101" pitchFamily="2" charset="-122"/>
                </a:rPr>
                <a:t>式</a:t>
              </a:r>
              <a:r>
                <a:rPr lang="en-US" altLang="zh-CN" sz="1985" b="1" dirty="0">
                  <a:solidFill>
                    <a:srgbClr val="FF0000"/>
                  </a:solidFill>
                  <a:latin typeface="Times New Roman" panose="02020603050405020304" charset="0"/>
                  <a:ea typeface="宋体" panose="02010600030101010101" pitchFamily="2" charset="-122"/>
                </a:rPr>
                <a:t>24</a:t>
              </a:r>
              <a:r>
                <a:rPr lang="zh-CN" altLang="en-US" sz="1985" b="1" dirty="0">
                  <a:solidFill>
                    <a:srgbClr val="FF0000"/>
                  </a:solidFill>
                  <a:latin typeface="Times New Roman" panose="02020603050405020304" charset="0"/>
                  <a:ea typeface="宋体" panose="02010600030101010101" pitchFamily="2" charset="-122"/>
                </a:rPr>
                <a:t> </a:t>
              </a:r>
            </a:p>
          </p:txBody>
        </p:sp>
      </p:grpSp>
      <p:sp>
        <p:nvSpPr>
          <p:cNvPr id="378911" name="文本框 378910"/>
          <p:cNvSpPr txBox="1"/>
          <p:nvPr/>
        </p:nvSpPr>
        <p:spPr>
          <a:xfrm>
            <a:off x="969010" y="1722755"/>
            <a:ext cx="8022590" cy="581660"/>
          </a:xfrm>
          <a:prstGeom prst="rect">
            <a:avLst/>
          </a:prstGeom>
          <a:noFill/>
          <a:ln w="9525">
            <a:noFill/>
          </a:ln>
        </p:spPr>
        <p:txBody>
          <a:bodyPr wrap="square">
            <a:spAutoFit/>
          </a:bodyPr>
          <a:lstStyle/>
          <a:p>
            <a:pPr lvl="0" fontAlgn="base">
              <a:lnSpc>
                <a:spcPct val="115000"/>
              </a:lnSpc>
            </a:pPr>
            <a:r>
              <a:rPr lang="en-US" altLang="zh-CN" sz="2800" b="1" strike="noStrike" noProof="1">
                <a:solidFill>
                  <a:srgbClr val="FF0000"/>
                </a:solidFill>
                <a:latin typeface="Times New Roman" panose="02020603050405020304" charset="0"/>
                <a:ea typeface="宋体" panose="02010600030101010101" pitchFamily="2" charset="-122"/>
                <a:cs typeface="+mn-ea"/>
              </a:rPr>
              <a:t>2. </a:t>
            </a:r>
            <a:r>
              <a:rPr lang="zh-CN" altLang="en-US" sz="2800" b="1" strike="noStrike" noProof="1">
                <a:solidFill>
                  <a:srgbClr val="FF0000"/>
                </a:solidFill>
                <a:latin typeface="Times New Roman" panose="02020603050405020304" charset="0"/>
                <a:ea typeface="宋体" panose="02010600030101010101" pitchFamily="2" charset="-122"/>
                <a:cs typeface="+mn-ea"/>
              </a:rPr>
              <a:t>半</a:t>
            </a:r>
            <a:r>
              <a:rPr lang="en-US" altLang="zh-CN" sz="2800" b="1" strike="noStrike" noProof="1">
                <a:solidFill>
                  <a:srgbClr val="FF0000"/>
                </a:solidFill>
                <a:latin typeface="Times New Roman" panose="02020603050405020304" charset="0"/>
                <a:ea typeface="宋体" panose="02010600030101010101" pitchFamily="2" charset="-122"/>
                <a:cs typeface="+mn-ea"/>
              </a:rPr>
              <a:t>阈值化分割方法</a:t>
            </a:r>
            <a:r>
              <a:rPr lang="zh-CN" altLang="en-US" strike="noStrike" noProof="1">
                <a:solidFill>
                  <a:srgbClr val="000099"/>
                </a:solidFill>
                <a:latin typeface="Times New Roman" panose="02020603050405020304" charset="0"/>
                <a:ea typeface="宋体" panose="02010600030101010101" pitchFamily="2" charset="-122"/>
                <a:cs typeface="+mn-ea"/>
              </a:rPr>
              <a:t>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2815"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文本框 194685"/>
          <p:cNvSpPr txBox="1"/>
          <p:nvPr/>
        </p:nvSpPr>
        <p:spPr>
          <a:xfrm>
            <a:off x="904545" y="1689740"/>
            <a:ext cx="9450061" cy="2765425"/>
          </a:xfrm>
          <a:prstGeom prst="rect">
            <a:avLst/>
          </a:prstGeom>
          <a:noFill/>
          <a:ln w="9525">
            <a:noFill/>
          </a:ln>
        </p:spPr>
        <p:txBody>
          <a:bodyPr anchor="t">
            <a:spAutoFit/>
          </a:bodyPr>
          <a:lstStyle/>
          <a:p>
            <a:pPr lvl="0" indent="0">
              <a:lnSpc>
                <a:spcPct val="150000"/>
              </a:lnSpc>
            </a:pPr>
            <a:r>
              <a:rPr lang="en-US" altLang="zh-CN" sz="2865" b="1">
                <a:latin typeface="Times New Roman" panose="02020603050405020304" charset="0"/>
                <a:ea typeface="宋体" panose="02010600030101010101" pitchFamily="2" charset="-122"/>
              </a:rPr>
              <a:t>4</a:t>
            </a:r>
            <a:r>
              <a:rPr lang="en-US" altLang="zh-CN" sz="2865" b="1" dirty="0">
                <a:latin typeface="Times New Roman" panose="02020603050405020304" charset="0"/>
                <a:ea typeface="宋体" panose="02010600030101010101" pitchFamily="2" charset="-122"/>
              </a:rPr>
              <a:t>)</a:t>
            </a:r>
            <a:r>
              <a:rPr lang="zh-CN" altLang="en-US" sz="2865" b="1" dirty="0">
                <a:latin typeface="Times New Roman" panose="02020603050405020304" charset="0"/>
                <a:ea typeface="宋体" panose="02010600030101010101" pitchFamily="2" charset="-122"/>
              </a:rPr>
              <a:t>对于</a:t>
            </a:r>
            <a:r>
              <a:rPr lang="en-US" altLang="zh-CN" sz="2865" b="1" err="1">
                <a:latin typeface="Times New Roman" panose="02020603050405020304" charset="0"/>
                <a:ea typeface="宋体" panose="02010600030101010101" pitchFamily="2" charset="-122"/>
              </a:rPr>
              <a:t>i≠j</a:t>
            </a:r>
            <a:r>
              <a:rPr lang="zh-CN" altLang="en-US" sz="2865" b="1" dirty="0">
                <a:latin typeface="Times New Roman" panose="02020603050405020304" charset="0"/>
                <a:ea typeface="宋体" panose="02010600030101010101" pitchFamily="2" charset="-122"/>
              </a:rPr>
              <a:t>，有</a:t>
            </a:r>
            <a:r>
              <a:rPr lang="en-US" altLang="zh-CN" sz="2865" b="1" i="1" err="1">
                <a:latin typeface="Times New Roman" panose="02020603050405020304" charset="0"/>
                <a:ea typeface="宋体" panose="02010600030101010101" pitchFamily="2" charset="-122"/>
              </a:rPr>
              <a:t>S</a:t>
            </a:r>
            <a:r>
              <a:rPr lang="en-US" altLang="zh-CN" sz="2865" b="1" err="1">
                <a:latin typeface="Times New Roman" panose="02020603050405020304" charset="0"/>
                <a:ea typeface="宋体" panose="02010600030101010101" pitchFamily="2" charset="-122"/>
              </a:rPr>
              <a:t>(</a:t>
            </a:r>
            <a:r>
              <a:rPr lang="en-US" altLang="zh-CN" sz="2865" b="1" i="1" err="1">
                <a:latin typeface="Times New Roman" panose="02020603050405020304" charset="0"/>
                <a:ea typeface="宋体" panose="02010600030101010101" pitchFamily="2" charset="-122"/>
              </a:rPr>
              <a:t>R</a:t>
            </a:r>
            <a:r>
              <a:rPr lang="en-US" altLang="zh-CN" sz="2865" b="1" baseline="-25000" err="1">
                <a:latin typeface="Times New Roman" panose="02020603050405020304" charset="0"/>
                <a:ea typeface="宋体" panose="02010600030101010101" pitchFamily="2" charset="-122"/>
              </a:rPr>
              <a:t>i</a:t>
            </a:r>
            <a:r>
              <a:rPr lang="en-US" altLang="zh-CN" sz="2865" b="1" err="1">
                <a:latin typeface="Times New Roman" panose="02020603050405020304" charset="0"/>
                <a:ea typeface="宋体" panose="02010600030101010101" pitchFamily="2" charset="-122"/>
              </a:rPr>
              <a:t>∪</a:t>
            </a:r>
            <a:r>
              <a:rPr lang="en-US" altLang="zh-CN" sz="2865" b="1" i="1" err="1">
                <a:latin typeface="Times New Roman" panose="02020603050405020304" charset="0"/>
                <a:ea typeface="宋体" panose="02010600030101010101" pitchFamily="2" charset="-122"/>
              </a:rPr>
              <a:t>R</a:t>
            </a:r>
            <a:r>
              <a:rPr lang="en-US" altLang="zh-CN" sz="2865" b="1" baseline="-25000" err="1">
                <a:latin typeface="Times New Roman" panose="02020603050405020304" charset="0"/>
                <a:ea typeface="宋体" panose="02010600030101010101" pitchFamily="2" charset="-122"/>
              </a:rPr>
              <a:t>j</a:t>
            </a:r>
            <a:r>
              <a:rPr lang="en-US" altLang="zh-CN" sz="2865" b="1">
                <a:latin typeface="Times New Roman" panose="02020603050405020304" charset="0"/>
                <a:ea typeface="宋体" panose="02010600030101010101" pitchFamily="2" charset="-122"/>
              </a:rPr>
              <a:t>)=FALSE</a:t>
            </a:r>
            <a:r>
              <a:rPr lang="zh-CN" altLang="en-US" sz="2865" b="1" dirty="0">
                <a:latin typeface="Times New Roman" panose="02020603050405020304" charset="0"/>
                <a:ea typeface="宋体" panose="02010600030101010101" pitchFamily="2" charset="-122"/>
              </a:rPr>
              <a:t>。即分割得到的属于不同区域的像素应具有不同的性质或特征。</a:t>
            </a:r>
          </a:p>
          <a:p>
            <a:pPr lvl="0" indent="0">
              <a:lnSpc>
                <a:spcPct val="150000"/>
              </a:lnSpc>
            </a:pPr>
            <a:r>
              <a:rPr lang="en-US" altLang="zh-CN" sz="2865" b="1">
                <a:latin typeface="Times New Roman" panose="02020603050405020304" charset="0"/>
                <a:ea typeface="宋体" panose="02010600030101010101" pitchFamily="2" charset="-122"/>
              </a:rPr>
              <a:t>5</a:t>
            </a:r>
            <a:r>
              <a:rPr lang="en-US" altLang="zh-CN" sz="2865" b="1" dirty="0">
                <a:latin typeface="Times New Roman" panose="02020603050405020304" charset="0"/>
                <a:ea typeface="宋体" panose="02010600030101010101" pitchFamily="2" charset="-122"/>
              </a:rPr>
              <a:t>)</a:t>
            </a:r>
            <a:r>
              <a:rPr lang="zh-CN" altLang="en-US" sz="2865" b="1" dirty="0">
                <a:latin typeface="Times New Roman" panose="02020603050405020304" charset="0"/>
                <a:ea typeface="宋体" panose="02010600030101010101" pitchFamily="2" charset="-122"/>
              </a:rPr>
              <a:t>对于</a:t>
            </a:r>
            <a:r>
              <a:rPr lang="en-US" altLang="zh-CN" sz="2865" b="1">
                <a:latin typeface="Times New Roman" panose="02020603050405020304" charset="0"/>
                <a:ea typeface="宋体" panose="02010600030101010101" pitchFamily="2" charset="-122"/>
              </a:rPr>
              <a:t>i=1,2,…,n</a:t>
            </a:r>
            <a:r>
              <a:rPr lang="zh-CN" altLang="en-US" sz="2865" b="1" dirty="0">
                <a:latin typeface="Times New Roman" panose="02020603050405020304" charset="0"/>
                <a:ea typeface="宋体" panose="02010600030101010101" pitchFamily="2" charset="-122"/>
              </a:rPr>
              <a:t>；</a:t>
            </a:r>
            <a:r>
              <a:rPr lang="en-US" altLang="zh-CN" sz="2865" b="1" i="1" err="1">
                <a:latin typeface="Times New Roman" panose="02020603050405020304" charset="0"/>
                <a:ea typeface="宋体" panose="02010600030101010101" pitchFamily="2" charset="-122"/>
              </a:rPr>
              <a:t>R</a:t>
            </a:r>
            <a:r>
              <a:rPr lang="en-US" altLang="zh-CN" sz="2865" b="1" baseline="-25000" err="1">
                <a:latin typeface="Times New Roman" panose="02020603050405020304" charset="0"/>
                <a:ea typeface="宋体" panose="02010600030101010101" pitchFamily="2" charset="-122"/>
              </a:rPr>
              <a:t>i</a:t>
            </a:r>
            <a:r>
              <a:rPr lang="zh-CN" altLang="en-US" sz="2865" b="1" dirty="0">
                <a:latin typeface="Times New Roman" panose="02020603050405020304" charset="0"/>
                <a:ea typeface="宋体" panose="02010600030101010101" pitchFamily="2" charset="-122"/>
              </a:rPr>
              <a:t>是连通的区域。即同一子区域内的像素应当是连通的。</a:t>
            </a:r>
            <a:r>
              <a:rPr lang="zh-CN" altLang="en-US" sz="3090" b="1" dirty="0">
                <a:latin typeface="Times New Roman" panose="02020603050405020304" charset="0"/>
                <a:ea typeface="宋体" panose="02010600030101010101" pitchFamily="2" charset="-122"/>
              </a:rPr>
              <a:t>    </a:t>
            </a:r>
          </a:p>
        </p:txBody>
      </p:sp>
      <p:sp>
        <p:nvSpPr>
          <p:cNvPr id="12" name="文本框 11"/>
          <p:cNvSpPr txBox="1"/>
          <p:nvPr/>
        </p:nvSpPr>
        <p:spPr>
          <a:xfrm>
            <a:off x="904240" y="1110615"/>
            <a:ext cx="4707890" cy="579120"/>
          </a:xfrm>
          <a:prstGeom prst="rect">
            <a:avLst/>
          </a:prstGeom>
          <a:noFill/>
        </p:spPr>
        <p:txBody>
          <a:bodyPr wrap="square" rtlCol="0">
            <a:spAutoFit/>
          </a:bodyPr>
          <a:lstStyle/>
          <a:p>
            <a:pPr lvl="0"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图像分割的概念</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组合 384003"/>
          <p:cNvGrpSpPr/>
          <p:nvPr/>
        </p:nvGrpSpPr>
        <p:grpSpPr>
          <a:xfrm>
            <a:off x="1939272" y="4071003"/>
            <a:ext cx="7384283" cy="3422540"/>
            <a:chOff x="716" y="890"/>
            <a:chExt cx="4218" cy="1955"/>
          </a:xfrm>
        </p:grpSpPr>
        <p:pic>
          <p:nvPicPr>
            <p:cNvPr id="45058" name="图片 384004"/>
            <p:cNvPicPr>
              <a:picLocks noChangeAspect="1"/>
            </p:cNvPicPr>
            <p:nvPr/>
          </p:nvPicPr>
          <p:blipFill>
            <a:blip r:embed="rId3"/>
            <a:stretch>
              <a:fillRect/>
            </a:stretch>
          </p:blipFill>
          <p:spPr>
            <a:xfrm>
              <a:off x="716" y="890"/>
              <a:ext cx="4218" cy="1330"/>
            </a:xfrm>
            <a:prstGeom prst="rect">
              <a:avLst/>
            </a:prstGeom>
            <a:noFill/>
            <a:ln w="9525">
              <a:noFill/>
            </a:ln>
          </p:spPr>
        </p:pic>
        <p:sp>
          <p:nvSpPr>
            <p:cNvPr id="45059" name="矩形 384005"/>
            <p:cNvSpPr/>
            <p:nvPr/>
          </p:nvSpPr>
          <p:spPr>
            <a:xfrm>
              <a:off x="1245" y="2351"/>
              <a:ext cx="3146" cy="494"/>
            </a:xfrm>
            <a:prstGeom prst="rect">
              <a:avLst/>
            </a:prstGeom>
            <a:noFill/>
            <a:ln w="9525">
              <a:noFill/>
            </a:ln>
          </p:spPr>
          <p:txBody>
            <a:bodyPr wrap="none" anchor="ctr">
              <a:spAutoFit/>
            </a:bodyPr>
            <a:lstStyle/>
            <a:p>
              <a:pPr lvl="0" indent="0" algn="ctr"/>
              <a:r>
                <a:rPr lang="zh-CN" altLang="en-US" sz="2205" b="1" dirty="0">
                  <a:latin typeface="Times New Roman" panose="02020603050405020304" charset="0"/>
                  <a:ea typeface="黑体" panose="02010609060101010101" charset="-122"/>
                </a:rPr>
                <a:t>(</a:t>
              </a:r>
              <a:r>
                <a:rPr lang="en-US" altLang="zh-CN" sz="2205" b="1">
                  <a:latin typeface="Times New Roman" panose="02020603050405020304" charset="0"/>
                  <a:ea typeface="黑体" panose="02010609060101010101" charset="-122"/>
                </a:rPr>
                <a:t>a</a:t>
              </a:r>
              <a:r>
                <a:rPr lang="zh-CN" altLang="en-US" sz="2205" b="1" dirty="0">
                  <a:latin typeface="Times New Roman" panose="02020603050405020304" charset="0"/>
                  <a:ea typeface="黑体" panose="02010609060101010101" charset="-122"/>
                </a:rPr>
                <a:t>)式(</a:t>
              </a:r>
              <a:r>
                <a:rPr lang="en-US" altLang="zh-CN" sz="2205" b="1">
                  <a:latin typeface="Times New Roman" panose="02020603050405020304" charset="0"/>
                  <a:ea typeface="黑体" panose="02010609060101010101" charset="-122"/>
                </a:rPr>
                <a:t>10</a:t>
              </a:r>
              <a:r>
                <a:rPr lang="zh-CN" altLang="en-US" sz="2205" b="1" dirty="0">
                  <a:latin typeface="Times New Roman" panose="02020603050405020304" charset="0"/>
                  <a:ea typeface="黑体" panose="02010609060101010101" charset="-122"/>
                </a:rPr>
                <a:t>)的图示                     (</a:t>
              </a:r>
              <a:r>
                <a:rPr lang="en-US" altLang="zh-CN" sz="2205" b="1">
                  <a:latin typeface="Times New Roman" panose="02020603050405020304" charset="0"/>
                  <a:ea typeface="黑体" panose="02010609060101010101" charset="-122"/>
                </a:rPr>
                <a:t>b</a:t>
              </a:r>
              <a:r>
                <a:rPr lang="zh-CN" altLang="en-US" sz="2205" b="1" dirty="0">
                  <a:latin typeface="Times New Roman" panose="02020603050405020304" charset="0"/>
                  <a:ea typeface="黑体" panose="02010609060101010101" charset="-122"/>
                </a:rPr>
                <a:t>)式(</a:t>
              </a:r>
              <a:r>
                <a:rPr lang="en-US" altLang="zh-CN" sz="2205" b="1">
                  <a:latin typeface="Times New Roman" panose="02020603050405020304" charset="0"/>
                  <a:ea typeface="黑体" panose="02010609060101010101" charset="-122"/>
                </a:rPr>
                <a:t>11</a:t>
              </a:r>
              <a:r>
                <a:rPr lang="zh-CN" altLang="en-US" sz="2205" b="1" dirty="0">
                  <a:latin typeface="Times New Roman" panose="02020603050405020304" charset="0"/>
                  <a:ea typeface="黑体" panose="02010609060101010101" charset="-122"/>
                </a:rPr>
                <a:t>)的图示</a:t>
              </a:r>
            </a:p>
            <a:p>
              <a:pPr lvl="0" indent="0" algn="ctr">
                <a:spcBef>
                  <a:spcPct val="30000"/>
                </a:spcBef>
              </a:pPr>
              <a:r>
                <a:rPr lang="zh-CN" altLang="en-US" sz="2205" b="1" dirty="0">
                  <a:solidFill>
                    <a:srgbClr val="FF0000"/>
                  </a:solidFill>
                  <a:latin typeface="Times New Roman" panose="02020603050405020304" charset="0"/>
                  <a:ea typeface="黑体" panose="02010609060101010101" charset="-122"/>
                </a:rPr>
                <a:t>半阈值化的图示 </a:t>
              </a:r>
            </a:p>
          </p:txBody>
        </p:sp>
      </p:grpSp>
      <p:sp>
        <p:nvSpPr>
          <p:cNvPr id="378911" name="文本框 378910"/>
          <p:cNvSpPr txBox="1"/>
          <p:nvPr/>
        </p:nvSpPr>
        <p:spPr>
          <a:xfrm>
            <a:off x="969010" y="1722755"/>
            <a:ext cx="8022590" cy="581660"/>
          </a:xfrm>
          <a:prstGeom prst="rect">
            <a:avLst/>
          </a:prstGeom>
          <a:noFill/>
          <a:ln w="9525">
            <a:noFill/>
          </a:ln>
        </p:spPr>
        <p:txBody>
          <a:bodyPr wrap="square">
            <a:spAutoFit/>
          </a:bodyPr>
          <a:lstStyle/>
          <a:p>
            <a:pPr lvl="0" fontAlgn="base">
              <a:lnSpc>
                <a:spcPct val="115000"/>
              </a:lnSpc>
            </a:pPr>
            <a:r>
              <a:rPr lang="en-US" altLang="zh-CN" sz="2800" b="1" strike="noStrike" noProof="1">
                <a:solidFill>
                  <a:srgbClr val="FF0000"/>
                </a:solidFill>
                <a:latin typeface="Times New Roman" panose="02020603050405020304" charset="0"/>
                <a:ea typeface="宋体" panose="02010600030101010101" pitchFamily="2" charset="-122"/>
                <a:cs typeface="+mn-ea"/>
              </a:rPr>
              <a:t>2. </a:t>
            </a:r>
            <a:r>
              <a:rPr lang="zh-CN" altLang="en-US" sz="2800" b="1" strike="noStrike" noProof="1">
                <a:solidFill>
                  <a:srgbClr val="FF0000"/>
                </a:solidFill>
                <a:latin typeface="Times New Roman" panose="02020603050405020304" charset="0"/>
                <a:ea typeface="宋体" panose="02010600030101010101" pitchFamily="2" charset="-122"/>
                <a:cs typeface="+mn-ea"/>
              </a:rPr>
              <a:t>半</a:t>
            </a:r>
            <a:r>
              <a:rPr lang="en-US" altLang="zh-CN" sz="2800" b="1" strike="noStrike" noProof="1">
                <a:solidFill>
                  <a:srgbClr val="FF0000"/>
                </a:solidFill>
                <a:latin typeface="Times New Roman" panose="02020603050405020304" charset="0"/>
                <a:ea typeface="宋体" panose="02010600030101010101" pitchFamily="2" charset="-122"/>
                <a:cs typeface="+mn-ea"/>
              </a:rPr>
              <a:t>阈值化分割方法</a:t>
            </a:r>
            <a:r>
              <a:rPr lang="zh-CN" altLang="en-US" strike="noStrike" noProof="1">
                <a:solidFill>
                  <a:srgbClr val="000099"/>
                </a:solidFill>
                <a:latin typeface="Times New Roman" panose="02020603050405020304" charset="0"/>
                <a:ea typeface="宋体" panose="02010600030101010101" pitchFamily="2" charset="-122"/>
                <a:cs typeface="+mn-ea"/>
              </a:rPr>
              <a:t>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4"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5"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2815"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grpSp>
        <p:nvGrpSpPr>
          <p:cNvPr id="2" name="组合 1"/>
          <p:cNvGrpSpPr/>
          <p:nvPr/>
        </p:nvGrpSpPr>
        <p:grpSpPr>
          <a:xfrm>
            <a:off x="951230" y="2346960"/>
            <a:ext cx="5431790" cy="1909445"/>
            <a:chOff x="3538" y="7552"/>
            <a:chExt cx="8554" cy="3007"/>
          </a:xfrm>
        </p:grpSpPr>
        <p:graphicFrame>
          <p:nvGraphicFramePr>
            <p:cNvPr id="44035" name="对象 399365"/>
            <p:cNvGraphicFramePr/>
            <p:nvPr/>
          </p:nvGraphicFramePr>
          <p:xfrm>
            <a:off x="3538" y="7552"/>
            <a:ext cx="7863" cy="1478"/>
          </p:xfrm>
          <a:graphic>
            <a:graphicData uri="http://schemas.openxmlformats.org/presentationml/2006/ole">
              <mc:AlternateContent xmlns:mc="http://schemas.openxmlformats.org/markup-compatibility/2006">
                <mc:Choice xmlns:v="urn:schemas-microsoft-com:vml" Requires="v">
                  <p:oleObj spid="_x0000_s38995" r:id="rId6" imgW="2438400" imgH="457200" progId="Equation.3">
                    <p:embed/>
                  </p:oleObj>
                </mc:Choice>
                <mc:Fallback>
                  <p:oleObj r:id="rId6" imgW="2438400" imgH="457200" progId="Equation.3">
                    <p:embed/>
                    <p:pic>
                      <p:nvPicPr>
                        <p:cNvPr id="0" name="图片 3136"/>
                        <p:cNvPicPr/>
                        <p:nvPr/>
                      </p:nvPicPr>
                      <p:blipFill>
                        <a:blip r:embed="rId7"/>
                        <a:stretch>
                          <a:fillRect/>
                        </a:stretch>
                      </p:blipFill>
                      <p:spPr>
                        <a:xfrm>
                          <a:off x="3538" y="7552"/>
                          <a:ext cx="7863" cy="1478"/>
                        </a:xfrm>
                        <a:prstGeom prst="rect">
                          <a:avLst/>
                        </a:prstGeom>
                        <a:noFill/>
                        <a:ln w="38100">
                          <a:noFill/>
                          <a:miter/>
                        </a:ln>
                      </p:spPr>
                    </p:pic>
                  </p:oleObj>
                </mc:Fallback>
              </mc:AlternateContent>
            </a:graphicData>
          </a:graphic>
        </p:graphicFrame>
        <p:graphicFrame>
          <p:nvGraphicFramePr>
            <p:cNvPr id="44036" name="对象 399366"/>
            <p:cNvGraphicFramePr/>
            <p:nvPr/>
          </p:nvGraphicFramePr>
          <p:xfrm>
            <a:off x="3590" y="8971"/>
            <a:ext cx="8502" cy="1588"/>
          </p:xfrm>
          <a:graphic>
            <a:graphicData uri="http://schemas.openxmlformats.org/presentationml/2006/ole">
              <mc:AlternateContent xmlns:mc="http://schemas.openxmlformats.org/markup-compatibility/2006">
                <mc:Choice xmlns:v="urn:schemas-microsoft-com:vml" Requires="v">
                  <p:oleObj spid="_x0000_s38996" r:id="rId8" imgW="2589530" imgH="482600" progId="Equation.3">
                    <p:embed/>
                  </p:oleObj>
                </mc:Choice>
                <mc:Fallback>
                  <p:oleObj r:id="rId8" imgW="2589530" imgH="482600" progId="Equation.3">
                    <p:embed/>
                    <p:pic>
                      <p:nvPicPr>
                        <p:cNvPr id="0" name="图片 3137"/>
                        <p:cNvPicPr/>
                        <p:nvPr/>
                      </p:nvPicPr>
                      <p:blipFill>
                        <a:blip r:embed="rId9"/>
                        <a:stretch>
                          <a:fillRect/>
                        </a:stretch>
                      </p:blipFill>
                      <p:spPr>
                        <a:xfrm>
                          <a:off x="3590" y="8971"/>
                          <a:ext cx="8502" cy="1588"/>
                        </a:xfrm>
                        <a:prstGeom prst="rect">
                          <a:avLst/>
                        </a:prstGeom>
                        <a:noFill/>
                        <a:ln w="38100">
                          <a:noFill/>
                          <a:miter/>
                        </a:ln>
                      </p:spPr>
                    </p:pic>
                  </p:oleObj>
                </mc:Fallback>
              </mc:AlternateContent>
            </a:graphicData>
          </a:graphic>
        </p:graphicFrame>
      </p:grpSp>
      <p:sp>
        <p:nvSpPr>
          <p:cNvPr id="3" name="矩形 399367"/>
          <p:cNvSpPr/>
          <p:nvPr/>
        </p:nvSpPr>
        <p:spPr>
          <a:xfrm>
            <a:off x="7931785" y="2451735"/>
            <a:ext cx="753110" cy="394335"/>
          </a:xfrm>
          <a:prstGeom prst="rect">
            <a:avLst/>
          </a:prstGeom>
          <a:noFill/>
          <a:ln w="9525">
            <a:noFill/>
          </a:ln>
        </p:spPr>
        <p:txBody>
          <a:bodyPr wrap="none" anchor="ctr">
            <a:spAutoFit/>
          </a:bodyPr>
          <a:lstStyle/>
          <a:p>
            <a:pPr lvl="0" indent="0"/>
            <a:r>
              <a:rPr lang="zh-CN" altLang="en-US" sz="1985" b="1" dirty="0">
                <a:solidFill>
                  <a:srgbClr val="FF0000"/>
                </a:solidFill>
                <a:latin typeface="Times New Roman" panose="02020603050405020304" charset="0"/>
                <a:ea typeface="宋体" panose="02010600030101010101" pitchFamily="2" charset="-122"/>
              </a:rPr>
              <a:t>式</a:t>
            </a:r>
            <a:r>
              <a:rPr lang="en-US" altLang="zh-CN" sz="1985" b="1" dirty="0">
                <a:solidFill>
                  <a:srgbClr val="FF0000"/>
                </a:solidFill>
                <a:latin typeface="Times New Roman" panose="02020603050405020304" charset="0"/>
                <a:ea typeface="宋体" panose="02010600030101010101" pitchFamily="2" charset="-122"/>
              </a:rPr>
              <a:t>25</a:t>
            </a:r>
            <a:r>
              <a:rPr lang="zh-CN" altLang="en-US" sz="1985" b="1" dirty="0">
                <a:solidFill>
                  <a:srgbClr val="FF0000"/>
                </a:solidFill>
                <a:latin typeface="Times New Roman" panose="02020603050405020304" charset="0"/>
                <a:ea typeface="宋体" panose="02010600030101010101" pitchFamily="2" charset="-122"/>
              </a:rPr>
              <a:t> </a:t>
            </a:r>
          </a:p>
        </p:txBody>
      </p:sp>
      <p:sp>
        <p:nvSpPr>
          <p:cNvPr id="5" name="矩形 399367"/>
          <p:cNvSpPr/>
          <p:nvPr/>
        </p:nvSpPr>
        <p:spPr>
          <a:xfrm>
            <a:off x="7885430" y="3444240"/>
            <a:ext cx="753110" cy="394335"/>
          </a:xfrm>
          <a:prstGeom prst="rect">
            <a:avLst/>
          </a:prstGeom>
          <a:noFill/>
          <a:ln w="9525">
            <a:noFill/>
          </a:ln>
        </p:spPr>
        <p:txBody>
          <a:bodyPr wrap="none" anchor="ctr">
            <a:spAutoFit/>
          </a:bodyPr>
          <a:lstStyle/>
          <a:p>
            <a:pPr lvl="0" indent="0"/>
            <a:r>
              <a:rPr lang="zh-CN" altLang="en-US" sz="1985" b="1" dirty="0">
                <a:solidFill>
                  <a:srgbClr val="FF0000"/>
                </a:solidFill>
                <a:latin typeface="Times New Roman" panose="02020603050405020304" charset="0"/>
                <a:ea typeface="宋体" panose="02010600030101010101" pitchFamily="2" charset="-122"/>
              </a:rPr>
              <a:t>式</a:t>
            </a:r>
            <a:r>
              <a:rPr lang="en-US" altLang="zh-CN" sz="1985" b="1" dirty="0">
                <a:solidFill>
                  <a:srgbClr val="FF0000"/>
                </a:solidFill>
                <a:latin typeface="Times New Roman" panose="02020603050405020304" charset="0"/>
                <a:ea typeface="宋体" panose="02010600030101010101" pitchFamily="2" charset="-122"/>
              </a:rPr>
              <a:t>26</a:t>
            </a:r>
            <a:r>
              <a:rPr lang="zh-CN" altLang="en-US" sz="1985" b="1" dirty="0">
                <a:solidFill>
                  <a:srgbClr val="FF0000"/>
                </a:solidFill>
                <a:latin typeface="Times New Roman" panose="02020603050405020304" charset="0"/>
                <a:ea typeface="宋体" panose="02010600030101010101" pitchFamily="2" charset="-122"/>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文本框 385027"/>
          <p:cNvSpPr txBox="1"/>
          <p:nvPr/>
        </p:nvSpPr>
        <p:spPr>
          <a:xfrm>
            <a:off x="910895" y="3030617"/>
            <a:ext cx="9523589" cy="3371215"/>
          </a:xfrm>
          <a:prstGeom prst="rect">
            <a:avLst/>
          </a:prstGeom>
          <a:noFill/>
          <a:ln w="9525">
            <a:noFill/>
          </a:ln>
        </p:spPr>
        <p:txBody>
          <a:bodyPr wrap="square" anchor="t">
            <a:spAutoFit/>
          </a:bodyPr>
          <a:lstStyle/>
          <a:p>
            <a:pPr lvl="0" indent="0" eaLnBrk="0" hangingPunct="0">
              <a:lnSpc>
                <a:spcPct val="150000"/>
              </a:lnSpc>
            </a:pPr>
            <a:r>
              <a:rPr lang="zh-CN" altLang="en-US" sz="2865" dirty="0">
                <a:latin typeface="Times New Roman" panose="02020603050405020304" charset="0"/>
                <a:ea typeface="宋体" panose="02010600030101010101" pitchFamily="2" charset="-122"/>
              </a:rPr>
              <a:t>首先求图像</a:t>
            </a:r>
            <a:r>
              <a:rPr lang="en-US" altLang="zh-CN" sz="2865" i="1" err="1">
                <a:latin typeface="Times New Roman" panose="02020603050405020304" charset="0"/>
                <a:ea typeface="宋体" panose="02010600030101010101" pitchFamily="2" charset="-122"/>
              </a:rPr>
              <a:t>f </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x,y</a:t>
            </a:r>
            <a:r>
              <a:rPr lang="en-US" altLang="zh-CN" sz="2865">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的直方图</a:t>
            </a:r>
            <a:r>
              <a:rPr lang="en-US" altLang="zh-CN" sz="2865" i="1" err="1">
                <a:latin typeface="Times New Roman" panose="02020603050405020304" charset="0"/>
                <a:ea typeface="宋体" panose="02010600030101010101" pitchFamily="2" charset="-122"/>
              </a:rPr>
              <a:t>P</a:t>
            </a:r>
            <a:r>
              <a:rPr lang="en-US" altLang="zh-CN" sz="2865" err="1">
                <a:latin typeface="Times New Roman" panose="02020603050405020304" charset="0"/>
                <a:ea typeface="宋体" panose="02010600030101010101" pitchFamily="2" charset="-122"/>
              </a:rPr>
              <a:t>( </a:t>
            </a:r>
            <a:r>
              <a:rPr lang="en-US" altLang="zh-CN" sz="2865" i="1" err="1">
                <a:latin typeface="Times New Roman" panose="02020603050405020304" charset="0"/>
                <a:ea typeface="宋体" panose="02010600030101010101" pitchFamily="2" charset="-122"/>
              </a:rPr>
              <a:t>f </a:t>
            </a:r>
            <a:r>
              <a:rPr lang="en-US" altLang="zh-CN" sz="2865">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，在该直方图具有双峰特征的情况下，接着在直方图</a:t>
            </a:r>
            <a:r>
              <a:rPr lang="en-US" altLang="zh-CN" sz="2865" i="1" err="1">
                <a:latin typeface="Times New Roman" panose="02020603050405020304" charset="0"/>
                <a:ea typeface="宋体" panose="02010600030101010101" pitchFamily="2" charset="-122"/>
              </a:rPr>
              <a:t>P</a:t>
            </a:r>
            <a:r>
              <a:rPr lang="en-US" altLang="zh-CN" sz="2865" err="1">
                <a:latin typeface="Times New Roman" panose="02020603050405020304" charset="0"/>
                <a:ea typeface="宋体" panose="02010600030101010101" pitchFamily="2" charset="-122"/>
              </a:rPr>
              <a:t>( </a:t>
            </a:r>
            <a:r>
              <a:rPr lang="en-US" altLang="zh-CN" sz="2865" i="1" err="1">
                <a:latin typeface="Times New Roman" panose="02020603050405020304" charset="0"/>
                <a:ea typeface="宋体" panose="02010600030101010101" pitchFamily="2" charset="-122"/>
              </a:rPr>
              <a:t>f </a:t>
            </a:r>
            <a:r>
              <a:rPr lang="en-US" altLang="zh-CN" sz="2865">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上找出两个局部极大值(或最大值)，并设这两个局部极大值的位置分别为</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i</a:t>
            </a:r>
            <a:r>
              <a:rPr lang="en-US" altLang="zh-CN" sz="2865" baseline="-25000">
                <a:latin typeface="Times New Roman" panose="02020603050405020304" charset="0"/>
                <a:ea typeface="宋体" panose="02010600030101010101" pitchFamily="2" charset="-122"/>
              </a:rPr>
              <a:t> </a:t>
            </a:r>
            <a:r>
              <a:rPr lang="zh-CN" altLang="en-US" sz="2865" dirty="0">
                <a:latin typeface="Times New Roman" panose="02020603050405020304" charset="0"/>
                <a:ea typeface="宋体" panose="02010600030101010101" pitchFamily="2" charset="-122"/>
              </a:rPr>
              <a:t>和</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j</a:t>
            </a:r>
            <a:r>
              <a:rPr lang="en-US" altLang="zh-CN" sz="2865" baseline="-25000">
                <a:latin typeface="Times New Roman" panose="02020603050405020304" charset="0"/>
                <a:ea typeface="宋体" panose="02010600030101010101" pitchFamily="2" charset="-122"/>
              </a:rPr>
              <a:t> </a:t>
            </a:r>
            <a:r>
              <a:rPr lang="zh-CN" altLang="en-US" sz="2865" dirty="0">
                <a:latin typeface="Times New Roman" panose="02020603050405020304" charset="0"/>
                <a:ea typeface="宋体" panose="02010600030101010101" pitchFamily="2" charset="-122"/>
              </a:rPr>
              <a:t>；然后找出位于</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i</a:t>
            </a:r>
            <a:r>
              <a:rPr lang="en-US" altLang="zh-CN" sz="2865" i="1" baseline="-25000">
                <a:latin typeface="Times New Roman" panose="02020603050405020304" charset="0"/>
                <a:ea typeface="宋体" panose="02010600030101010101" pitchFamily="2" charset="-122"/>
              </a:rPr>
              <a:t> </a:t>
            </a:r>
            <a:r>
              <a:rPr lang="zh-CN" altLang="en-US" sz="2865" dirty="0">
                <a:latin typeface="Times New Roman" panose="02020603050405020304" charset="0"/>
                <a:ea typeface="宋体" panose="02010600030101010101" pitchFamily="2" charset="-122"/>
              </a:rPr>
              <a:t>和</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j</a:t>
            </a:r>
            <a:r>
              <a:rPr lang="en-US" altLang="zh-CN" sz="2865" i="1" baseline="-25000">
                <a:latin typeface="Times New Roman" panose="02020603050405020304" charset="0"/>
                <a:ea typeface="宋体" panose="02010600030101010101" pitchFamily="2" charset="-122"/>
              </a:rPr>
              <a:t> </a:t>
            </a:r>
            <a:r>
              <a:rPr lang="zh-CN" altLang="en-US" sz="2865" dirty="0">
                <a:latin typeface="Times New Roman" panose="02020603050405020304" charset="0"/>
                <a:ea typeface="宋体" panose="02010600030101010101" pitchFamily="2" charset="-122"/>
              </a:rPr>
              <a:t>之间的具有最小值</a:t>
            </a:r>
            <a:r>
              <a:rPr lang="en-US" altLang="zh-CN" sz="2865" i="1" err="1">
                <a:latin typeface="Times New Roman" panose="02020603050405020304" charset="0"/>
                <a:ea typeface="宋体" panose="02010600030101010101" pitchFamily="2" charset="-122"/>
              </a:rPr>
              <a:t>P</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T</a:t>
            </a:r>
            <a:r>
              <a:rPr lang="en-US" altLang="zh-CN" sz="2865">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的点</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T</a:t>
            </a:r>
            <a:r>
              <a:rPr lang="en-US" altLang="zh-CN" sz="2865" baseline="-25000">
                <a:latin typeface="Times New Roman" panose="02020603050405020304" charset="0"/>
                <a:ea typeface="宋体" panose="02010600030101010101" pitchFamily="2" charset="-122"/>
              </a:rPr>
              <a:t> </a:t>
            </a:r>
            <a:r>
              <a:rPr lang="zh-CN" altLang="en-US" sz="2865" dirty="0">
                <a:latin typeface="Times New Roman" panose="02020603050405020304" charset="0"/>
                <a:ea typeface="宋体" panose="02010600030101010101" pitchFamily="2" charset="-122"/>
              </a:rPr>
              <a:t>，也即对于直方图上所有满足</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i</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T</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j</a:t>
            </a:r>
            <a:r>
              <a:rPr lang="en-US" altLang="zh-CN" sz="2865" baseline="-25000">
                <a:latin typeface="Times New Roman" panose="02020603050405020304" charset="0"/>
                <a:ea typeface="宋体" panose="02010600030101010101" pitchFamily="2" charset="-122"/>
              </a:rPr>
              <a:t> </a:t>
            </a:r>
            <a:r>
              <a:rPr lang="zh-CN" altLang="en-US" sz="2865" dirty="0">
                <a:latin typeface="Times New Roman" panose="02020603050405020304" charset="0"/>
                <a:ea typeface="宋体" panose="02010600030101010101" pitchFamily="2" charset="-122"/>
              </a:rPr>
              <a:t>的位置点，有</a:t>
            </a:r>
            <a:r>
              <a:rPr lang="en-US" altLang="zh-CN" sz="2865" i="1" err="1">
                <a:latin typeface="Times New Roman" panose="02020603050405020304" charset="0"/>
                <a:ea typeface="宋体" panose="02010600030101010101" pitchFamily="2" charset="-122"/>
              </a:rPr>
              <a:t>P</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i</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P</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T</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P</a:t>
            </a:r>
            <a:r>
              <a:rPr lang="en-US" altLang="zh-CN" sz="2865" err="1">
                <a:latin typeface="Times New Roman" panose="02020603050405020304" charset="0"/>
                <a:ea typeface="宋体" panose="02010600030101010101" pitchFamily="2" charset="-122"/>
              </a:rPr>
              <a:t>(</a:t>
            </a:r>
            <a:r>
              <a:rPr lang="en-US" altLang="zh-CN" sz="2865" i="1" err="1">
                <a:latin typeface="Times New Roman" panose="02020603050405020304" charset="0"/>
                <a:ea typeface="宋体" panose="02010600030101010101" pitchFamily="2" charset="-122"/>
              </a:rPr>
              <a:t>r</a:t>
            </a:r>
            <a:r>
              <a:rPr lang="en-US" altLang="zh-CN" sz="2865" i="1" baseline="-25000" err="1">
                <a:latin typeface="Times New Roman" panose="02020603050405020304" charset="0"/>
                <a:ea typeface="宋体" panose="02010600030101010101" pitchFamily="2" charset="-122"/>
              </a:rPr>
              <a:t>j</a:t>
            </a:r>
            <a:r>
              <a:rPr lang="en-US" altLang="zh-CN" sz="2865">
                <a:latin typeface="Times New Roman" panose="02020603050405020304" charset="0"/>
                <a:ea typeface="宋体" panose="02010600030101010101" pitchFamily="2" charset="-122"/>
              </a:rPr>
              <a:t>)</a:t>
            </a:r>
            <a:r>
              <a:rPr lang="zh-CN" altLang="en-US" sz="2865" dirty="0">
                <a:latin typeface="Times New Roman" panose="02020603050405020304" charset="0"/>
                <a:ea typeface="宋体" panose="02010600030101010101" pitchFamily="2" charset="-122"/>
              </a:rPr>
              <a:t>。</a:t>
            </a:r>
            <a:endParaRPr lang="zh-CN" altLang="en-US" sz="3090" dirty="0">
              <a:latin typeface="Times New Roman" panose="02020603050405020304" charset="0"/>
              <a:ea typeface="宋体" panose="02010600030101010101" pitchFamily="2" charset="-122"/>
            </a:endParaRPr>
          </a:p>
        </p:txBody>
      </p:sp>
      <p:sp>
        <p:nvSpPr>
          <p:cNvPr id="46082" name="文本框 385029"/>
          <p:cNvSpPr txBox="1"/>
          <p:nvPr/>
        </p:nvSpPr>
        <p:spPr>
          <a:xfrm>
            <a:off x="910895" y="2449460"/>
            <a:ext cx="9369531" cy="581660"/>
          </a:xfrm>
          <a:prstGeom prst="rect">
            <a:avLst/>
          </a:prstGeom>
          <a:noFill/>
          <a:ln w="9525">
            <a:noFill/>
          </a:ln>
        </p:spPr>
        <p:txBody>
          <a:bodyPr anchor="t">
            <a:spAutoFit/>
          </a:bodyPr>
          <a:lstStyle/>
          <a:p>
            <a:pPr lvl="0" algn="l">
              <a:lnSpc>
                <a:spcPct val="115000"/>
              </a:lnSpc>
            </a:pPr>
            <a:r>
              <a:rPr lang="zh-CN" altLang="en-US" sz="2800" dirty="0">
                <a:latin typeface="宋体" panose="02010600030101010101" pitchFamily="2" charset="-122"/>
                <a:ea typeface="宋体" panose="02010600030101010101" pitchFamily="2" charset="-122"/>
                <a:sym typeface="+mn-ea"/>
              </a:rPr>
              <a:t>利用极大值和极小值寻找谷底及其阈值 </a:t>
            </a:r>
          </a:p>
        </p:txBody>
      </p:sp>
      <p:sp>
        <p:nvSpPr>
          <p:cNvPr id="46083" name="文本框 385030"/>
          <p:cNvSpPr txBox="1"/>
          <p:nvPr/>
        </p:nvSpPr>
        <p:spPr>
          <a:xfrm>
            <a:off x="910445" y="1763232"/>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3.基于双峰形直方图的阈值选取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0" name="文本框 9"/>
          <p:cNvSpPr txBox="1"/>
          <p:nvPr/>
        </p:nvSpPr>
        <p:spPr>
          <a:xfrm>
            <a:off x="932815"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29" name="组合 18"/>
          <p:cNvGrpSpPr/>
          <p:nvPr/>
        </p:nvGrpSpPr>
        <p:grpSpPr>
          <a:xfrm>
            <a:off x="2766695" y="3035300"/>
            <a:ext cx="5469890" cy="4368805"/>
            <a:chOff x="2210" y="1897"/>
            <a:chExt cx="9305" cy="8059"/>
          </a:xfrm>
        </p:grpSpPr>
        <p:grpSp>
          <p:nvGrpSpPr>
            <p:cNvPr id="48130" name="组合 7"/>
            <p:cNvGrpSpPr/>
            <p:nvPr/>
          </p:nvGrpSpPr>
          <p:grpSpPr>
            <a:xfrm>
              <a:off x="2210" y="2617"/>
              <a:ext cx="8732" cy="6524"/>
              <a:chOff x="2210" y="2617"/>
              <a:chExt cx="8732" cy="6524"/>
            </a:xfrm>
          </p:grpSpPr>
          <p:grpSp>
            <p:nvGrpSpPr>
              <p:cNvPr id="48131" name="组合 3"/>
              <p:cNvGrpSpPr/>
              <p:nvPr/>
            </p:nvGrpSpPr>
            <p:grpSpPr>
              <a:xfrm>
                <a:off x="2210" y="2655"/>
                <a:ext cx="8732" cy="6487"/>
                <a:chOff x="2210" y="2655"/>
                <a:chExt cx="8732" cy="6487"/>
              </a:xfrm>
            </p:grpSpPr>
            <p:cxnSp>
              <p:nvCxnSpPr>
                <p:cNvPr id="2" name="直接箭头连接符 1"/>
                <p:cNvCxnSpPr/>
                <p:nvPr/>
              </p:nvCxnSpPr>
              <p:spPr>
                <a:xfrm flipV="1">
                  <a:off x="2210" y="2655"/>
                  <a:ext cx="2" cy="6487"/>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3" name="直接箭头连接符 2"/>
                <p:cNvCxnSpPr/>
                <p:nvPr/>
              </p:nvCxnSpPr>
              <p:spPr>
                <a:xfrm>
                  <a:off x="2210" y="9142"/>
                  <a:ext cx="8732" cy="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grpSp>
          <p:sp>
            <p:nvSpPr>
              <p:cNvPr id="7" name="任意多边形 6"/>
              <p:cNvSpPr/>
              <p:nvPr/>
            </p:nvSpPr>
            <p:spPr>
              <a:xfrm>
                <a:off x="2662" y="2617"/>
                <a:ext cx="7490" cy="6070"/>
              </a:xfrm>
              <a:custGeom>
                <a:avLst/>
                <a:gdLst>
                  <a:gd name="connisteX0" fmla="*/ 0 w 4756150"/>
                  <a:gd name="connsiteY0" fmla="*/ 3854467 h 3854467"/>
                  <a:gd name="connisteX1" fmla="*/ 1105535 w 4756150"/>
                  <a:gd name="connsiteY1" fmla="*/ 1136667 h 3854467"/>
                  <a:gd name="connisteX2" fmla="*/ 1957070 w 4756150"/>
                  <a:gd name="connsiteY2" fmla="*/ 3546492 h 3854467"/>
                  <a:gd name="connisteX3" fmla="*/ 3307080 w 4756150"/>
                  <a:gd name="connsiteY3" fmla="*/ 1100472 h 3854467"/>
                  <a:gd name="connisteX4" fmla="*/ 3841115 w 4756150"/>
                  <a:gd name="connsiteY4" fmla="*/ 167657 h 3854467"/>
                  <a:gd name="connisteX5" fmla="*/ 4756150 w 4756150"/>
                  <a:gd name="connsiteY5" fmla="*/ 3673492 h 385446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4756150" h="3854468">
                    <a:moveTo>
                      <a:pt x="0" y="3854468"/>
                    </a:moveTo>
                    <a:cubicBezTo>
                      <a:pt x="203835" y="3262648"/>
                      <a:pt x="714375" y="1198263"/>
                      <a:pt x="1105535" y="1136668"/>
                    </a:cubicBezTo>
                    <a:cubicBezTo>
                      <a:pt x="1496695" y="1075073"/>
                      <a:pt x="1517015" y="3553478"/>
                      <a:pt x="1957070" y="3546493"/>
                    </a:cubicBezTo>
                    <a:cubicBezTo>
                      <a:pt x="2397125" y="3539508"/>
                      <a:pt x="2930525" y="1776113"/>
                      <a:pt x="3307080" y="1100473"/>
                    </a:cubicBezTo>
                    <a:cubicBezTo>
                      <a:pt x="3683635" y="424833"/>
                      <a:pt x="3551555" y="-346692"/>
                      <a:pt x="3841115" y="167658"/>
                    </a:cubicBezTo>
                    <a:cubicBezTo>
                      <a:pt x="4130675" y="682008"/>
                      <a:pt x="4584065" y="2953403"/>
                      <a:pt x="4756150" y="3673493"/>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fontAlgn="base"/>
                <a:endParaRPr lang="zh-CN" altLang="en-US" sz="1985" strike="noStrike" noProof="1"/>
              </a:p>
            </p:txBody>
          </p:sp>
        </p:grpSp>
        <p:cxnSp>
          <p:nvCxnSpPr>
            <p:cNvPr id="9" name="直接连接符 8"/>
            <p:cNvCxnSpPr>
              <a:stCxn id="7" idx="1"/>
            </p:cNvCxnSpPr>
            <p:nvPr/>
          </p:nvCxnSpPr>
          <p:spPr>
            <a:xfrm flipH="1">
              <a:off x="4365" y="4407"/>
              <a:ext cx="38" cy="4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725" y="8235"/>
              <a:ext cx="9" cy="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8447" y="2617"/>
              <a:ext cx="36" cy="6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805" y="6445"/>
              <a:ext cx="9" cy="907"/>
            </a:xfrm>
            <a:prstGeom prst="line">
              <a:avLst/>
            </a:prstGeom>
          </p:spPr>
          <p:style>
            <a:lnRef idx="1">
              <a:schemeClr val="accent1"/>
            </a:lnRef>
            <a:fillRef idx="0">
              <a:schemeClr val="accent1"/>
            </a:fillRef>
            <a:effectRef idx="0">
              <a:schemeClr val="accent1"/>
            </a:effectRef>
            <a:fontRef idx="minor">
              <a:schemeClr val="tx1"/>
            </a:fontRef>
          </p:style>
        </p:cxnSp>
        <p:sp>
          <p:nvSpPr>
            <p:cNvPr id="48139" name="文本框 12"/>
            <p:cNvSpPr txBox="1"/>
            <p:nvPr/>
          </p:nvSpPr>
          <p:spPr>
            <a:xfrm>
              <a:off x="4146" y="9229"/>
              <a:ext cx="7369" cy="727"/>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r</a:t>
              </a:r>
              <a:r>
                <a:rPr lang="en-US" altLang="zh-CN" sz="1985" i="1" baseline="-25000">
                  <a:latin typeface="Times New Roman" panose="02020603050405020304" charset="0"/>
                  <a:ea typeface="宋体" panose="02010600030101010101" pitchFamily="2" charset="-122"/>
                </a:rPr>
                <a:t>i</a:t>
              </a:r>
              <a:r>
                <a:rPr lang="en-US" altLang="zh-CN" sz="1985" i="1">
                  <a:latin typeface="Times New Roman" panose="02020603050405020304" charset="0"/>
                  <a:ea typeface="宋体" panose="02010600030101010101" pitchFamily="2" charset="-122"/>
                </a:rPr>
                <a:t>        r</a:t>
              </a:r>
              <a:r>
                <a:rPr lang="en-US" altLang="zh-CN" sz="1985" i="1" baseline="-25000">
                  <a:latin typeface="Times New Roman" panose="02020603050405020304" charset="0"/>
                  <a:ea typeface="宋体" panose="02010600030101010101" pitchFamily="2" charset="-122"/>
                </a:rPr>
                <a:t>T </a:t>
              </a:r>
              <a:r>
                <a:rPr lang="en-US" altLang="zh-CN" sz="1985" i="1">
                  <a:latin typeface="Times New Roman" panose="02020603050405020304" charset="0"/>
                  <a:ea typeface="宋体" panose="02010600030101010101" pitchFamily="2" charset="-122"/>
                </a:rPr>
                <a:t>                  r</a:t>
              </a:r>
              <a:r>
                <a:rPr lang="en-US" altLang="zh-CN" sz="1985" i="1" baseline="-25000">
                  <a:latin typeface="Times New Roman" panose="02020603050405020304" charset="0"/>
                  <a:ea typeface="宋体" panose="02010600030101010101" pitchFamily="2" charset="-122"/>
                </a:rPr>
                <a:t>j</a:t>
              </a:r>
              <a:endParaRPr lang="en-US" altLang="zh-CN" sz="1985" i="1">
                <a:latin typeface="Times New Roman" panose="02020603050405020304" charset="0"/>
                <a:ea typeface="宋体" panose="02010600030101010101" pitchFamily="2" charset="-122"/>
              </a:endParaRPr>
            </a:p>
          </p:txBody>
        </p:sp>
        <p:sp>
          <p:nvSpPr>
            <p:cNvPr id="48140" name="文本框 13"/>
            <p:cNvSpPr txBox="1"/>
            <p:nvPr/>
          </p:nvSpPr>
          <p:spPr>
            <a:xfrm>
              <a:off x="4146" y="3687"/>
              <a:ext cx="1250" cy="727"/>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P</a:t>
              </a:r>
              <a:r>
                <a:rPr lang="en-US" altLang="zh-CN" sz="1985">
                  <a:latin typeface="Times New Roman" panose="02020603050405020304" charset="0"/>
                  <a:ea typeface="宋体" panose="02010600030101010101" pitchFamily="2" charset="-122"/>
                </a:rPr>
                <a:t>(</a:t>
              </a:r>
              <a:r>
                <a:rPr lang="en-US" altLang="zh-CN" sz="1985" i="1">
                  <a:latin typeface="Times New Roman" panose="02020603050405020304" charset="0"/>
                  <a:ea typeface="宋体" panose="02010600030101010101" pitchFamily="2" charset="-122"/>
                </a:rPr>
                <a:t>r</a:t>
              </a:r>
              <a:r>
                <a:rPr lang="en-US" altLang="zh-CN" sz="1985" i="1" baseline="-25000">
                  <a:latin typeface="Times New Roman" panose="02020603050405020304" charset="0"/>
                  <a:ea typeface="宋体" panose="02010600030101010101" pitchFamily="2" charset="-122"/>
                </a:rPr>
                <a:t>i</a:t>
              </a:r>
              <a:r>
                <a:rPr lang="en-US" altLang="zh-CN" sz="1985">
                  <a:latin typeface="Times New Roman" panose="02020603050405020304" charset="0"/>
                  <a:ea typeface="宋体" panose="02010600030101010101" pitchFamily="2" charset="-122"/>
                </a:rPr>
                <a:t>)</a:t>
              </a:r>
              <a:r>
                <a:rPr lang="en-US" altLang="zh-CN" sz="1985" i="1">
                  <a:latin typeface="Times New Roman" panose="02020603050405020304" charset="0"/>
                  <a:ea typeface="宋体" panose="02010600030101010101" pitchFamily="2" charset="-122"/>
                </a:rPr>
                <a:t> </a:t>
              </a:r>
            </a:p>
          </p:txBody>
        </p:sp>
        <p:sp>
          <p:nvSpPr>
            <p:cNvPr id="48141" name="文本框 16"/>
            <p:cNvSpPr txBox="1"/>
            <p:nvPr/>
          </p:nvSpPr>
          <p:spPr>
            <a:xfrm>
              <a:off x="5951" y="8235"/>
              <a:ext cx="1250" cy="727"/>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P</a:t>
              </a:r>
              <a:r>
                <a:rPr lang="en-US" altLang="zh-CN" sz="1985">
                  <a:latin typeface="Times New Roman" panose="02020603050405020304" charset="0"/>
                  <a:ea typeface="宋体" panose="02010600030101010101" pitchFamily="2" charset="-122"/>
                </a:rPr>
                <a:t>(</a:t>
              </a:r>
              <a:r>
                <a:rPr lang="en-US" altLang="zh-CN" sz="1985" i="1">
                  <a:latin typeface="Times New Roman" panose="02020603050405020304" charset="0"/>
                  <a:ea typeface="宋体" panose="02010600030101010101" pitchFamily="2" charset="-122"/>
                </a:rPr>
                <a:t>r</a:t>
              </a:r>
              <a:r>
                <a:rPr lang="en-US" altLang="zh-CN" sz="1985" i="1" baseline="-25000">
                  <a:latin typeface="Times New Roman" panose="02020603050405020304" charset="0"/>
                  <a:ea typeface="宋体" panose="02010600030101010101" pitchFamily="2" charset="-122"/>
                </a:rPr>
                <a:t>T</a:t>
              </a:r>
              <a:r>
                <a:rPr lang="en-US" altLang="zh-CN" sz="1985">
                  <a:latin typeface="Times New Roman" panose="02020603050405020304" charset="0"/>
                  <a:ea typeface="宋体" panose="02010600030101010101" pitchFamily="2" charset="-122"/>
                </a:rPr>
                <a:t>)</a:t>
              </a:r>
              <a:r>
                <a:rPr lang="en-US" altLang="zh-CN" sz="1985" i="1">
                  <a:latin typeface="Times New Roman" panose="02020603050405020304" charset="0"/>
                  <a:ea typeface="宋体" panose="02010600030101010101" pitchFamily="2" charset="-122"/>
                </a:rPr>
                <a:t> </a:t>
              </a:r>
            </a:p>
          </p:txBody>
        </p:sp>
        <p:sp>
          <p:nvSpPr>
            <p:cNvPr id="48142" name="文本框 17"/>
            <p:cNvSpPr txBox="1"/>
            <p:nvPr/>
          </p:nvSpPr>
          <p:spPr>
            <a:xfrm>
              <a:off x="8555" y="1897"/>
              <a:ext cx="1250" cy="727"/>
            </a:xfrm>
            <a:prstGeom prst="rect">
              <a:avLst/>
            </a:prstGeom>
            <a:noFill/>
            <a:ln w="9525">
              <a:noFill/>
            </a:ln>
          </p:spPr>
          <p:txBody>
            <a:bodyPr wrap="square" anchor="t">
              <a:spAutoFit/>
            </a:bodyPr>
            <a:lstStyle/>
            <a:p>
              <a:pPr lvl="0" indent="0"/>
              <a:r>
                <a:rPr lang="en-US" altLang="zh-CN" sz="1985" i="1">
                  <a:latin typeface="Times New Roman" panose="02020603050405020304" charset="0"/>
                  <a:ea typeface="宋体" panose="02010600030101010101" pitchFamily="2" charset="-122"/>
                </a:rPr>
                <a:t>P</a:t>
              </a:r>
              <a:r>
                <a:rPr lang="en-US" altLang="zh-CN" sz="1985">
                  <a:latin typeface="Times New Roman" panose="02020603050405020304" charset="0"/>
                  <a:ea typeface="宋体" panose="02010600030101010101" pitchFamily="2" charset="-122"/>
                </a:rPr>
                <a:t>(</a:t>
              </a:r>
              <a:r>
                <a:rPr lang="en-US" altLang="zh-CN" sz="1985" i="1">
                  <a:latin typeface="Times New Roman" panose="02020603050405020304" charset="0"/>
                  <a:ea typeface="宋体" panose="02010600030101010101" pitchFamily="2" charset="-122"/>
                </a:rPr>
                <a:t>r</a:t>
              </a:r>
              <a:r>
                <a:rPr lang="en-US" altLang="zh-CN" sz="1985" i="1" baseline="-25000">
                  <a:latin typeface="Times New Roman" panose="02020603050405020304" charset="0"/>
                  <a:ea typeface="宋体" panose="02010600030101010101" pitchFamily="2" charset="-122"/>
                </a:rPr>
                <a:t>j</a:t>
              </a:r>
              <a:r>
                <a:rPr lang="en-US" altLang="zh-CN" sz="1985">
                  <a:latin typeface="Times New Roman" panose="02020603050405020304" charset="0"/>
                  <a:ea typeface="宋体" panose="02010600030101010101" pitchFamily="2" charset="-122"/>
                </a:rPr>
                <a:t>)</a:t>
              </a:r>
              <a:r>
                <a:rPr lang="en-US" altLang="zh-CN" sz="1985" i="1">
                  <a:latin typeface="Times New Roman" panose="02020603050405020304" charset="0"/>
                  <a:ea typeface="宋体" panose="02010600030101010101" pitchFamily="2" charset="-122"/>
                </a:rPr>
                <a:t> </a:t>
              </a:r>
            </a:p>
          </p:txBody>
        </p:sp>
      </p:gr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2815"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
        <p:nvSpPr>
          <p:cNvPr id="5" name="文本框 385029"/>
          <p:cNvSpPr txBox="1"/>
          <p:nvPr/>
        </p:nvSpPr>
        <p:spPr>
          <a:xfrm>
            <a:off x="910895" y="2449460"/>
            <a:ext cx="9369531" cy="581660"/>
          </a:xfrm>
          <a:prstGeom prst="rect">
            <a:avLst/>
          </a:prstGeom>
          <a:noFill/>
          <a:ln w="9525">
            <a:noFill/>
          </a:ln>
        </p:spPr>
        <p:txBody>
          <a:bodyPr anchor="t">
            <a:spAutoFit/>
          </a:bodyPr>
          <a:lstStyle/>
          <a:p>
            <a:pPr lvl="0" algn="l">
              <a:lnSpc>
                <a:spcPct val="115000"/>
              </a:lnSpc>
            </a:pPr>
            <a:r>
              <a:rPr lang="zh-CN" altLang="en-US" sz="2800" dirty="0">
                <a:latin typeface="宋体" panose="02010600030101010101" pitchFamily="2" charset="-122"/>
                <a:ea typeface="宋体" panose="02010600030101010101" pitchFamily="2" charset="-122"/>
                <a:sym typeface="+mn-ea"/>
              </a:rPr>
              <a:t>利用极大值和极小值寻找谷底及其阈值 </a:t>
            </a:r>
          </a:p>
        </p:txBody>
      </p:sp>
      <p:sp>
        <p:nvSpPr>
          <p:cNvPr id="6" name="文本框 385030"/>
          <p:cNvSpPr txBox="1"/>
          <p:nvPr/>
        </p:nvSpPr>
        <p:spPr>
          <a:xfrm>
            <a:off x="910445" y="1763232"/>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3.基于双峰形直方图的阈值选取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文本框 386051"/>
          <p:cNvSpPr txBox="1"/>
          <p:nvPr/>
        </p:nvSpPr>
        <p:spPr>
          <a:xfrm>
            <a:off x="933120" y="2954911"/>
            <a:ext cx="9450061" cy="701040"/>
          </a:xfrm>
          <a:prstGeom prst="rect">
            <a:avLst/>
          </a:prstGeom>
          <a:noFill/>
          <a:ln w="9525">
            <a:noFill/>
          </a:ln>
        </p:spPr>
        <p:txBody>
          <a:bodyPr anchor="t">
            <a:spAutoFit/>
          </a:bodyPr>
          <a:lstStyle/>
          <a:p>
            <a:pPr lvl="0" indent="0" eaLnBrk="0" hangingPunct="0">
              <a:lnSpc>
                <a:spcPct val="100000"/>
              </a:lnSpc>
            </a:pPr>
            <a:r>
              <a:rPr lang="zh-CN" altLang="en-US" sz="2800" dirty="0">
                <a:latin typeface="宋体" panose="02010600030101010101" pitchFamily="2" charset="-122"/>
                <a:ea typeface="宋体" panose="02010600030101010101" pitchFamily="2" charset="-122"/>
              </a:rPr>
              <a:t>测定直方图双极性的强弱，也即计算：</a:t>
            </a:r>
            <a:r>
              <a:rPr lang="zh-CN" altLang="en-US" sz="4000" dirty="0">
                <a:latin typeface="宋体" panose="02010600030101010101" pitchFamily="2" charset="-122"/>
                <a:ea typeface="宋体" panose="02010600030101010101" pitchFamily="2" charset="-122"/>
              </a:rPr>
              <a:t> </a:t>
            </a:r>
          </a:p>
        </p:txBody>
      </p:sp>
      <p:grpSp>
        <p:nvGrpSpPr>
          <p:cNvPr id="47106" name="组合 386052"/>
          <p:cNvGrpSpPr/>
          <p:nvPr/>
        </p:nvGrpSpPr>
        <p:grpSpPr>
          <a:xfrm>
            <a:off x="2077734" y="3655753"/>
            <a:ext cx="4551715" cy="912094"/>
            <a:chOff x="1156" y="1298"/>
            <a:chExt cx="2600" cy="521"/>
          </a:xfrm>
        </p:grpSpPr>
        <p:graphicFrame>
          <p:nvGraphicFramePr>
            <p:cNvPr id="47107" name="对象 386053"/>
            <p:cNvGraphicFramePr/>
            <p:nvPr/>
          </p:nvGraphicFramePr>
          <p:xfrm>
            <a:off x="1156" y="1298"/>
            <a:ext cx="1783" cy="521"/>
          </p:xfrm>
          <a:graphic>
            <a:graphicData uri="http://schemas.openxmlformats.org/presentationml/2006/ole">
              <mc:AlternateContent xmlns:mc="http://schemas.openxmlformats.org/markup-compatibility/2006">
                <mc:Choice xmlns:v="urn:schemas-microsoft-com:vml" Requires="v">
                  <p:oleObj spid="_x0000_s39978" r:id="rId3" imgW="1587500" imgH="457200" progId="Equation.3">
                    <p:embed/>
                  </p:oleObj>
                </mc:Choice>
                <mc:Fallback>
                  <p:oleObj r:id="rId3" imgW="1587500" imgH="457200" progId="Equation.3">
                    <p:embed/>
                    <p:pic>
                      <p:nvPicPr>
                        <p:cNvPr id="0" name="图片 3138"/>
                        <p:cNvPicPr/>
                        <p:nvPr/>
                      </p:nvPicPr>
                      <p:blipFill>
                        <a:blip r:embed="rId4"/>
                        <a:stretch>
                          <a:fillRect/>
                        </a:stretch>
                      </p:blipFill>
                      <p:spPr>
                        <a:xfrm>
                          <a:off x="1156" y="1298"/>
                          <a:ext cx="1783" cy="521"/>
                        </a:xfrm>
                        <a:prstGeom prst="rect">
                          <a:avLst/>
                        </a:prstGeom>
                        <a:noFill/>
                        <a:ln w="38100">
                          <a:noFill/>
                          <a:miter/>
                        </a:ln>
                      </p:spPr>
                    </p:pic>
                  </p:oleObj>
                </mc:Fallback>
              </mc:AlternateContent>
            </a:graphicData>
          </a:graphic>
        </p:graphicFrame>
        <p:sp>
          <p:nvSpPr>
            <p:cNvPr id="47108" name="矩形 386054"/>
            <p:cNvSpPr/>
            <p:nvPr/>
          </p:nvSpPr>
          <p:spPr>
            <a:xfrm>
              <a:off x="3229" y="1446"/>
              <a:ext cx="527" cy="225"/>
            </a:xfrm>
            <a:prstGeom prst="rect">
              <a:avLst/>
            </a:prstGeom>
            <a:noFill/>
            <a:ln w="9525">
              <a:noFill/>
            </a:ln>
          </p:spPr>
          <p:txBody>
            <a:bodyPr wrap="none" anchor="ctr">
              <a:spAutoFit/>
            </a:bodyPr>
            <a:lstStyle/>
            <a:p>
              <a:pPr lvl="0" indent="0"/>
              <a:r>
                <a:rPr lang="zh-CN" altLang="en-US" sz="1985" b="1" dirty="0">
                  <a:solidFill>
                    <a:srgbClr val="FF0000"/>
                  </a:solidFill>
                  <a:latin typeface="Times New Roman" panose="02020603050405020304" charset="0"/>
                  <a:ea typeface="宋体" panose="02010600030101010101" pitchFamily="2" charset="-122"/>
                </a:rPr>
                <a:t>(式</a:t>
              </a:r>
              <a:r>
                <a:rPr lang="en-US" altLang="zh-CN" sz="1985" b="1">
                  <a:solidFill>
                    <a:srgbClr val="FF0000"/>
                  </a:solidFill>
                  <a:latin typeface="Times New Roman" panose="02020603050405020304" charset="0"/>
                  <a:ea typeface="宋体" panose="02010600030101010101" pitchFamily="2" charset="-122"/>
                </a:rPr>
                <a:t>27</a:t>
              </a:r>
              <a:r>
                <a:rPr lang="zh-CN" altLang="en-US" sz="1985" b="1" dirty="0">
                  <a:solidFill>
                    <a:srgbClr val="FF0000"/>
                  </a:solidFill>
                  <a:latin typeface="Times New Roman" panose="02020603050405020304" charset="0"/>
                  <a:ea typeface="宋体" panose="02010600030101010101" pitchFamily="2" charset="-122"/>
                </a:rPr>
                <a:t>) </a:t>
              </a:r>
            </a:p>
          </p:txBody>
        </p:sp>
      </p:grpSp>
      <p:sp>
        <p:nvSpPr>
          <p:cNvPr id="47109" name="文本框 386055"/>
          <p:cNvSpPr txBox="1"/>
          <p:nvPr/>
        </p:nvSpPr>
        <p:spPr>
          <a:xfrm>
            <a:off x="834390" y="4657725"/>
            <a:ext cx="9794875" cy="2724150"/>
          </a:xfrm>
          <a:prstGeom prst="rect">
            <a:avLst/>
          </a:prstGeom>
          <a:noFill/>
          <a:ln w="9525">
            <a:noFill/>
          </a:ln>
        </p:spPr>
        <p:txBody>
          <a:bodyPr wrap="square" anchor="t">
            <a:spAutoFit/>
          </a:bodyPr>
          <a:lstStyle/>
          <a:p>
            <a:pPr marL="342900" lvl="0" indent="-342900" eaLnBrk="0" hangingPunct="0">
              <a:lnSpc>
                <a:spcPct val="120000"/>
              </a:lnSpc>
              <a:buFont typeface="Arial" panose="020B0604020202020204" pitchFamily="34" charset="0"/>
              <a:buChar char="•"/>
            </a:pPr>
            <a:r>
              <a:rPr lang="zh-CN" altLang="en-US" sz="2400" dirty="0">
                <a:latin typeface="Times New Roman" panose="02020603050405020304" charset="0"/>
                <a:ea typeface="宋体" panose="02010600030101010101" pitchFamily="2" charset="-122"/>
              </a:rPr>
              <a:t>当</a:t>
            </a:r>
            <a:r>
              <a:rPr lang="en-US" altLang="zh-CN" sz="2400" i="1">
                <a:latin typeface="Times New Roman" panose="02020603050405020304" charset="0"/>
                <a:ea typeface="宋体" panose="02010600030101010101" pitchFamily="2" charset="-122"/>
              </a:rPr>
              <a:t>K</a:t>
            </a:r>
            <a:r>
              <a:rPr lang="en-US" altLang="zh-CN" sz="2400" baseline="-25000">
                <a:latin typeface="Times New Roman" panose="02020603050405020304" charset="0"/>
                <a:ea typeface="宋体" panose="02010600030101010101" pitchFamily="2" charset="-122"/>
              </a:rPr>
              <a:t>T</a:t>
            </a:r>
            <a:r>
              <a:rPr lang="zh-CN" altLang="en-US" sz="2400" dirty="0">
                <a:latin typeface="Times New Roman" panose="02020603050405020304" charset="0"/>
                <a:ea typeface="宋体" panose="02010600030101010101" pitchFamily="2" charset="-122"/>
              </a:rPr>
              <a:t>的值较小，说明谷低峰高，就认为在该直方图的两个峰值之间存在一个有用的阈值</a:t>
            </a:r>
            <a:r>
              <a:rPr lang="en-US" altLang="zh-CN" sz="2400" i="1">
                <a:latin typeface="Times New Roman" panose="02020603050405020304" charset="0"/>
                <a:ea typeface="宋体" panose="02010600030101010101" pitchFamily="2" charset="-122"/>
              </a:rPr>
              <a:t>K</a:t>
            </a:r>
            <a:r>
              <a:rPr lang="en-US" altLang="zh-CN" sz="2400" baseline="-25000">
                <a:latin typeface="Times New Roman" panose="02020603050405020304" charset="0"/>
                <a:ea typeface="宋体" panose="02010600030101010101" pitchFamily="2" charset="-122"/>
              </a:rPr>
              <a:t>T</a:t>
            </a:r>
            <a:r>
              <a:rPr lang="zh-CN" altLang="en-US" sz="2400" dirty="0">
                <a:latin typeface="Times New Roman" panose="02020603050405020304" charset="0"/>
                <a:ea typeface="宋体" panose="02010600030101010101" pitchFamily="2" charset="-122"/>
              </a:rPr>
              <a:t>，并可以将其作为进行基于阈值的图像分割方法的一个可用的阈值；</a:t>
            </a:r>
          </a:p>
          <a:p>
            <a:pPr marL="342900" lvl="0" indent="-342900" eaLnBrk="0" hangingPunct="0">
              <a:lnSpc>
                <a:spcPct val="120000"/>
              </a:lnSpc>
              <a:buFont typeface="Arial" panose="020B0604020202020204" pitchFamily="34" charset="0"/>
              <a:buChar char="•"/>
            </a:pPr>
            <a:r>
              <a:rPr lang="zh-CN" altLang="en-US" sz="2400" dirty="0">
                <a:latin typeface="Times New Roman" panose="02020603050405020304" charset="0"/>
                <a:ea typeface="宋体" panose="02010600030101010101" pitchFamily="2" charset="-122"/>
              </a:rPr>
              <a:t>当</a:t>
            </a:r>
            <a:r>
              <a:rPr lang="en-US" altLang="zh-CN" sz="2400" i="1">
                <a:latin typeface="Times New Roman" panose="02020603050405020304" charset="0"/>
                <a:ea typeface="宋体" panose="02010600030101010101" pitchFamily="2" charset="-122"/>
              </a:rPr>
              <a:t>K</a:t>
            </a:r>
            <a:r>
              <a:rPr lang="en-US" altLang="zh-CN" sz="2400" baseline="-25000">
                <a:latin typeface="Times New Roman" panose="02020603050405020304" charset="0"/>
                <a:ea typeface="宋体" panose="02010600030101010101" pitchFamily="2" charset="-122"/>
              </a:rPr>
              <a:t>T</a:t>
            </a:r>
            <a:r>
              <a:rPr lang="zh-CN" altLang="en-US" sz="2400" dirty="0">
                <a:latin typeface="Times New Roman" panose="02020603050405020304" charset="0"/>
                <a:ea typeface="宋体" panose="02010600030101010101" pitchFamily="2" charset="-122"/>
              </a:rPr>
              <a:t>的值较大，特别是接近</a:t>
            </a:r>
            <a:r>
              <a:rPr lang="en-US" altLang="zh-CN" sz="2400">
                <a:latin typeface="Times New Roman" panose="02020603050405020304" charset="0"/>
                <a:ea typeface="宋体" panose="02010600030101010101" pitchFamily="2" charset="-122"/>
              </a:rPr>
              <a:t>1</a:t>
            </a:r>
            <a:r>
              <a:rPr lang="zh-CN" altLang="en-US" sz="2400" dirty="0">
                <a:latin typeface="Times New Roman" panose="02020603050405020304" charset="0"/>
                <a:ea typeface="宋体" panose="02010600030101010101" pitchFamily="2" charset="-122"/>
              </a:rPr>
              <a:t>时，说明谷和峰的高度比较接近，说明该直方图的双极性较弱，这时若利用阈值</a:t>
            </a:r>
            <a:r>
              <a:rPr lang="en-US" altLang="zh-CN" sz="2400" i="1">
                <a:latin typeface="Times New Roman" panose="02020603050405020304" charset="0"/>
                <a:ea typeface="宋体" panose="02010600030101010101" pitchFamily="2" charset="-122"/>
              </a:rPr>
              <a:t>K</a:t>
            </a:r>
            <a:r>
              <a:rPr lang="en-US" altLang="zh-CN" sz="2400" baseline="-25000">
                <a:latin typeface="Times New Roman" panose="02020603050405020304" charset="0"/>
                <a:ea typeface="宋体" panose="02010600030101010101" pitchFamily="2" charset="-122"/>
              </a:rPr>
              <a:t>T</a:t>
            </a:r>
            <a:r>
              <a:rPr lang="zh-CN" altLang="en-US" sz="2400" dirty="0">
                <a:latin typeface="Times New Roman" panose="02020603050405020304" charset="0"/>
                <a:ea typeface="宋体" panose="02010600030101010101" pitchFamily="2" charset="-122"/>
              </a:rPr>
              <a:t>进行基于阈值的图像分割，很难得到满意的分割效果。</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5"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6"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2815"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
        <p:nvSpPr>
          <p:cNvPr id="46082" name="文本框 385029"/>
          <p:cNvSpPr txBox="1"/>
          <p:nvPr/>
        </p:nvSpPr>
        <p:spPr>
          <a:xfrm>
            <a:off x="910895" y="2449460"/>
            <a:ext cx="9369531" cy="581660"/>
          </a:xfrm>
          <a:prstGeom prst="rect">
            <a:avLst/>
          </a:prstGeom>
          <a:noFill/>
          <a:ln w="9525">
            <a:noFill/>
          </a:ln>
        </p:spPr>
        <p:txBody>
          <a:bodyPr anchor="t">
            <a:spAutoFit/>
          </a:bodyPr>
          <a:lstStyle/>
          <a:p>
            <a:pPr lvl="0" algn="l">
              <a:lnSpc>
                <a:spcPct val="115000"/>
              </a:lnSpc>
            </a:pPr>
            <a:r>
              <a:rPr lang="zh-CN" altLang="en-US" sz="2800" dirty="0">
                <a:latin typeface="宋体" panose="02010600030101010101" pitchFamily="2" charset="-122"/>
                <a:ea typeface="宋体" panose="02010600030101010101" pitchFamily="2" charset="-122"/>
                <a:sym typeface="+mn-ea"/>
              </a:rPr>
              <a:t>利用极大值和极小值寻找谷底及其阈值 </a:t>
            </a:r>
          </a:p>
        </p:txBody>
      </p:sp>
      <p:sp>
        <p:nvSpPr>
          <p:cNvPr id="46083" name="文本框 385030"/>
          <p:cNvSpPr txBox="1"/>
          <p:nvPr/>
        </p:nvSpPr>
        <p:spPr>
          <a:xfrm>
            <a:off x="910445" y="1763232"/>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3.基于双峰形直方图的阈值选取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框 387074"/>
          <p:cNvSpPr txBox="1"/>
          <p:nvPr/>
        </p:nvSpPr>
        <p:spPr>
          <a:xfrm>
            <a:off x="969315" y="3004873"/>
            <a:ext cx="9450061" cy="1785620"/>
          </a:xfrm>
          <a:prstGeom prst="rect">
            <a:avLst/>
          </a:prstGeom>
          <a:noFill/>
          <a:ln w="9525">
            <a:noFill/>
          </a:ln>
        </p:spPr>
        <p:txBody>
          <a:bodyPr anchor="t">
            <a:spAutoFit/>
          </a:bodyPr>
          <a:lstStyle/>
          <a:p>
            <a:pPr lvl="0" indent="0" eaLnBrk="0" hangingPunct="0">
              <a:lnSpc>
                <a:spcPct val="120000"/>
              </a:lnSpc>
            </a:pPr>
            <a:r>
              <a:rPr lang="zh-CN" altLang="en-US" sz="2865" dirty="0">
                <a:latin typeface="Times New Roman" panose="02020603050405020304" charset="0"/>
                <a:ea typeface="宋体" panose="02010600030101010101" pitchFamily="2" charset="-122"/>
              </a:rPr>
              <a:t>通常情况下由于直方图呈锯齿形状，这时，需要利用某些解析函数对双峰之间的直方图进行</a:t>
            </a:r>
            <a:r>
              <a:rPr lang="zh-CN" altLang="en-US" sz="3090" dirty="0">
                <a:solidFill>
                  <a:srgbClr val="000099"/>
                </a:solidFill>
                <a:latin typeface="Times New Roman" panose="02020603050405020304" charset="0"/>
                <a:ea typeface="宋体" panose="02010600030101010101" pitchFamily="2" charset="-122"/>
              </a:rPr>
              <a:t>拟合</a:t>
            </a:r>
            <a:r>
              <a:rPr lang="en-US" altLang="zh-CN" sz="3090" dirty="0">
                <a:solidFill>
                  <a:srgbClr val="000099"/>
                </a:solidFill>
                <a:latin typeface="Times New Roman" panose="02020603050405020304" charset="0"/>
                <a:ea typeface="宋体" panose="02010600030101010101" pitchFamily="2" charset="-122"/>
              </a:rPr>
              <a:t>(curve fitting)</a:t>
            </a:r>
            <a:r>
              <a:rPr lang="zh-CN" altLang="en-US" sz="2865" dirty="0">
                <a:latin typeface="Times New Roman" panose="02020603050405020304" charset="0"/>
                <a:ea typeface="宋体" panose="02010600030101010101" pitchFamily="2" charset="-122"/>
              </a:rPr>
              <a:t>，并通过对拟合函数求微分获得最小值。</a:t>
            </a:r>
            <a:r>
              <a:rPr lang="zh-CN" altLang="en-US" sz="1985" dirty="0">
                <a:latin typeface="Times New Roman" panose="02020603050405020304" charset="0"/>
                <a:ea typeface="宋体" panose="02010600030101010101" pitchFamily="2" charset="-122"/>
              </a:rPr>
              <a:t> </a:t>
            </a:r>
            <a:r>
              <a:rPr lang="zh-CN" altLang="en-US" sz="3310" dirty="0">
                <a:solidFill>
                  <a:srgbClr val="000066"/>
                </a:solidFill>
                <a:latin typeface="Times New Roman" panose="02020603050405020304" charset="0"/>
                <a:ea typeface="宋体" panose="02010600030101010101" pitchFamily="2" charset="-122"/>
              </a:rPr>
              <a:t> </a:t>
            </a:r>
          </a:p>
        </p:txBody>
      </p:sp>
      <p:sp>
        <p:nvSpPr>
          <p:cNvPr id="49154" name="矩形 387075"/>
          <p:cNvSpPr/>
          <p:nvPr/>
        </p:nvSpPr>
        <p:spPr>
          <a:xfrm>
            <a:off x="413156" y="4922957"/>
            <a:ext cx="3829050" cy="528320"/>
          </a:xfrm>
          <a:prstGeom prst="rect">
            <a:avLst/>
          </a:prstGeom>
          <a:noFill/>
          <a:ln w="9525">
            <a:noFill/>
          </a:ln>
        </p:spPr>
        <p:txBody>
          <a:bodyPr wrap="none" anchor="ctr">
            <a:spAutoFit/>
          </a:bodyPr>
          <a:lstStyle/>
          <a:p>
            <a:pPr lvl="0" indent="0"/>
            <a:r>
              <a:rPr lang="en-US" altLang="zh-CN" sz="2865">
                <a:solidFill>
                  <a:srgbClr val="FF0000"/>
                </a:solidFill>
                <a:latin typeface="Times New Roman" panose="02020603050405020304" charset="0"/>
                <a:ea typeface="宋体" panose="02010600030101010101" pitchFamily="2" charset="-122"/>
              </a:rPr>
              <a:t>    </a:t>
            </a:r>
            <a:r>
              <a:rPr lang="zh-CN" altLang="en-US" sz="2865" dirty="0">
                <a:solidFill>
                  <a:srgbClr val="FF0000"/>
                </a:solidFill>
                <a:latin typeface="Times New Roman" panose="02020603050405020304" charset="0"/>
                <a:ea typeface="宋体" panose="02010600030101010101" pitchFamily="2" charset="-122"/>
              </a:rPr>
              <a:t>设有二次曲线方程：</a:t>
            </a:r>
          </a:p>
        </p:txBody>
      </p:sp>
      <p:graphicFrame>
        <p:nvGraphicFramePr>
          <p:cNvPr id="49155" name="对象 387076"/>
          <p:cNvGraphicFramePr/>
          <p:nvPr>
            <p:extLst>
              <p:ext uri="{D42A27DB-BD31-4B8C-83A1-F6EECF244321}">
                <p14:modId xmlns:p14="http://schemas.microsoft.com/office/powerpoint/2010/main" val="3009655791"/>
              </p:ext>
            </p:extLst>
          </p:nvPr>
        </p:nvGraphicFramePr>
        <p:xfrm>
          <a:off x="4051300" y="4870247"/>
          <a:ext cx="2461428" cy="633739"/>
        </p:xfrm>
        <a:graphic>
          <a:graphicData uri="http://schemas.openxmlformats.org/presentationml/2006/ole">
            <mc:AlternateContent xmlns:mc="http://schemas.openxmlformats.org/markup-compatibility/2006">
              <mc:Choice xmlns:v="urn:schemas-microsoft-com:vml" Requires="v">
                <p:oleObj spid="_x0000_s41045" r:id="rId3" imgW="1035685" imgH="230505" progId="Equation.3">
                  <p:embed/>
                </p:oleObj>
              </mc:Choice>
              <mc:Fallback>
                <p:oleObj r:id="rId3" imgW="1035685" imgH="230505" progId="Equation.3">
                  <p:embed/>
                  <p:pic>
                    <p:nvPicPr>
                      <p:cNvPr id="0" name="图片 3139"/>
                      <p:cNvPicPr/>
                      <p:nvPr/>
                    </p:nvPicPr>
                    <p:blipFill>
                      <a:blip r:embed="rId4"/>
                      <a:stretch>
                        <a:fillRect/>
                      </a:stretch>
                    </p:blipFill>
                    <p:spPr>
                      <a:xfrm>
                        <a:off x="4051300" y="4870247"/>
                        <a:ext cx="2461428" cy="633739"/>
                      </a:xfrm>
                      <a:prstGeom prst="rect">
                        <a:avLst/>
                      </a:prstGeom>
                      <a:noFill/>
                      <a:ln w="38100">
                        <a:noFill/>
                        <a:miter/>
                      </a:ln>
                    </p:spPr>
                  </p:pic>
                </p:oleObj>
              </mc:Fallback>
            </mc:AlternateContent>
          </a:graphicData>
        </a:graphic>
      </p:graphicFrame>
      <p:graphicFrame>
        <p:nvGraphicFramePr>
          <p:cNvPr id="49156" name="对象 387077"/>
          <p:cNvGraphicFramePr/>
          <p:nvPr/>
        </p:nvGraphicFramePr>
        <p:xfrm>
          <a:off x="4288663" y="6523545"/>
          <a:ext cx="1349758" cy="922597"/>
        </p:xfrm>
        <a:graphic>
          <a:graphicData uri="http://schemas.openxmlformats.org/presentationml/2006/ole">
            <mc:AlternateContent xmlns:mc="http://schemas.openxmlformats.org/markup-compatibility/2006">
              <mc:Choice xmlns:v="urn:schemas-microsoft-com:vml" Requires="v">
                <p:oleObj spid="_x0000_s41046" r:id="rId5" imgW="575310" imgH="396240" progId="Equation.3">
                  <p:embed/>
                </p:oleObj>
              </mc:Choice>
              <mc:Fallback>
                <p:oleObj r:id="rId5" imgW="575310" imgH="396240" progId="Equation.3">
                  <p:embed/>
                  <p:pic>
                    <p:nvPicPr>
                      <p:cNvPr id="0" name="图片 3140"/>
                      <p:cNvPicPr/>
                      <p:nvPr/>
                    </p:nvPicPr>
                    <p:blipFill>
                      <a:blip r:embed="rId6"/>
                      <a:stretch>
                        <a:fillRect/>
                      </a:stretch>
                    </p:blipFill>
                    <p:spPr>
                      <a:xfrm>
                        <a:off x="4288663" y="6523545"/>
                        <a:ext cx="1349758" cy="922597"/>
                      </a:xfrm>
                      <a:prstGeom prst="rect">
                        <a:avLst/>
                      </a:prstGeom>
                      <a:noFill/>
                      <a:ln w="38100">
                        <a:noFill/>
                        <a:miter/>
                      </a:ln>
                    </p:spPr>
                  </p:pic>
                </p:oleObj>
              </mc:Fallback>
            </mc:AlternateContent>
          </a:graphicData>
        </a:graphic>
      </p:graphicFrame>
      <p:sp>
        <p:nvSpPr>
          <p:cNvPr id="49159" name="矩形 387080"/>
          <p:cNvSpPr/>
          <p:nvPr/>
        </p:nvSpPr>
        <p:spPr>
          <a:xfrm>
            <a:off x="771195" y="6037642"/>
            <a:ext cx="7650480" cy="518160"/>
          </a:xfrm>
          <a:prstGeom prst="rect">
            <a:avLst/>
          </a:prstGeom>
          <a:noFill/>
          <a:ln w="9525">
            <a:noFill/>
          </a:ln>
        </p:spPr>
        <p:txBody>
          <a:bodyPr wrap="none" anchor="ctr">
            <a:spAutoFit/>
          </a:bodyPr>
          <a:lstStyle/>
          <a:p>
            <a:pPr lvl="0" indent="0"/>
            <a:r>
              <a:rPr lang="zh-CN" altLang="en-US" sz="2800" dirty="0">
                <a:latin typeface="Times New Roman" panose="02020603050405020304" charset="0"/>
                <a:ea typeface="宋体" panose="02010600030101010101" pitchFamily="2" charset="-122"/>
              </a:rPr>
              <a:t>对应于直方图双峰之间的最小值谷底阈值就为：</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
        <p:nvSpPr>
          <p:cNvPr id="46082" name="文本框 385029"/>
          <p:cNvSpPr txBox="1"/>
          <p:nvPr/>
        </p:nvSpPr>
        <p:spPr>
          <a:xfrm>
            <a:off x="908990" y="2449460"/>
            <a:ext cx="9369531" cy="581660"/>
          </a:xfrm>
          <a:prstGeom prst="rect">
            <a:avLst/>
          </a:prstGeom>
          <a:noFill/>
          <a:ln w="9525">
            <a:noFill/>
          </a:ln>
        </p:spPr>
        <p:txBody>
          <a:bodyPr anchor="t">
            <a:spAutoFit/>
          </a:bodyPr>
          <a:lstStyle/>
          <a:p>
            <a:pPr lvl="0" algn="l">
              <a:lnSpc>
                <a:spcPct val="115000"/>
              </a:lnSpc>
            </a:pPr>
            <a:r>
              <a:rPr lang="zh-CN" altLang="en-US" sz="2800" dirty="0">
                <a:latin typeface="宋体" panose="02010600030101010101" pitchFamily="2" charset="-122"/>
                <a:ea typeface="宋体" panose="02010600030101010101" pitchFamily="2" charset="-122"/>
                <a:sym typeface="+mn-ea"/>
              </a:rPr>
              <a:t>双峰形直方图谷底阈值的获取</a:t>
            </a:r>
          </a:p>
        </p:txBody>
      </p:sp>
      <p:sp>
        <p:nvSpPr>
          <p:cNvPr id="46083" name="文本框 385030"/>
          <p:cNvSpPr txBox="1"/>
          <p:nvPr/>
        </p:nvSpPr>
        <p:spPr>
          <a:xfrm>
            <a:off x="908540" y="1763232"/>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3.基于双峰形直方图的阈值选取 </a:t>
            </a:r>
          </a:p>
        </p:txBody>
      </p:sp>
      <p:sp>
        <p:nvSpPr>
          <p:cNvPr id="44037" name="矩形 399367"/>
          <p:cNvSpPr/>
          <p:nvPr/>
        </p:nvSpPr>
        <p:spPr>
          <a:xfrm>
            <a:off x="8624570" y="5371465"/>
            <a:ext cx="753110" cy="394335"/>
          </a:xfrm>
          <a:prstGeom prst="rect">
            <a:avLst/>
          </a:prstGeom>
          <a:noFill/>
          <a:ln w="9525">
            <a:noFill/>
          </a:ln>
        </p:spPr>
        <p:txBody>
          <a:bodyPr wrap="none" anchor="ctr">
            <a:spAutoFit/>
          </a:bodyPr>
          <a:lstStyle/>
          <a:p>
            <a:pPr lvl="0" indent="0"/>
            <a:r>
              <a:rPr lang="zh-CN" altLang="en-US" sz="1985" b="1" dirty="0">
                <a:solidFill>
                  <a:srgbClr val="FF0000"/>
                </a:solidFill>
                <a:latin typeface="Times New Roman" panose="02020603050405020304" charset="0"/>
                <a:ea typeface="宋体" panose="02010600030101010101" pitchFamily="2" charset="-122"/>
              </a:rPr>
              <a:t>式</a:t>
            </a:r>
            <a:r>
              <a:rPr lang="en-US" altLang="zh-CN" sz="1985" b="1" dirty="0">
                <a:solidFill>
                  <a:srgbClr val="FF0000"/>
                </a:solidFill>
                <a:latin typeface="Times New Roman" panose="02020603050405020304" charset="0"/>
                <a:ea typeface="宋体" panose="02010600030101010101" pitchFamily="2" charset="-122"/>
              </a:rPr>
              <a:t>28</a:t>
            </a:r>
            <a:r>
              <a:rPr lang="zh-CN" altLang="en-US" sz="1985" b="1" dirty="0">
                <a:solidFill>
                  <a:srgbClr val="FF0000"/>
                </a:solidFill>
                <a:latin typeface="Times New Roman" panose="02020603050405020304" charset="0"/>
                <a:ea typeface="宋体" panose="02010600030101010101" pitchFamily="2" charset="-122"/>
              </a:rPr>
              <a:t> </a:t>
            </a:r>
          </a:p>
        </p:txBody>
      </p:sp>
      <p:sp>
        <p:nvSpPr>
          <p:cNvPr id="2" name="矩形 399367"/>
          <p:cNvSpPr/>
          <p:nvPr/>
        </p:nvSpPr>
        <p:spPr>
          <a:xfrm>
            <a:off x="8648065" y="6787515"/>
            <a:ext cx="753110" cy="394335"/>
          </a:xfrm>
          <a:prstGeom prst="rect">
            <a:avLst/>
          </a:prstGeom>
          <a:noFill/>
          <a:ln w="9525">
            <a:noFill/>
          </a:ln>
        </p:spPr>
        <p:txBody>
          <a:bodyPr wrap="none" anchor="ctr">
            <a:spAutoFit/>
          </a:bodyPr>
          <a:lstStyle/>
          <a:p>
            <a:pPr lvl="0" indent="0"/>
            <a:r>
              <a:rPr lang="zh-CN" altLang="en-US" sz="1985" b="1" dirty="0">
                <a:solidFill>
                  <a:srgbClr val="FF0000"/>
                </a:solidFill>
                <a:latin typeface="Times New Roman" panose="02020603050405020304" charset="0"/>
                <a:ea typeface="宋体" panose="02010600030101010101" pitchFamily="2" charset="-122"/>
              </a:rPr>
              <a:t>式</a:t>
            </a:r>
            <a:r>
              <a:rPr lang="en-US" altLang="zh-CN" sz="1985" b="1" dirty="0">
                <a:solidFill>
                  <a:srgbClr val="FF0000"/>
                </a:solidFill>
                <a:latin typeface="Times New Roman" panose="02020603050405020304" charset="0"/>
                <a:ea typeface="宋体" panose="02010600030101010101" pitchFamily="2" charset="-122"/>
              </a:rPr>
              <a:t>29</a:t>
            </a:r>
            <a:r>
              <a:rPr lang="zh-CN" altLang="en-US" sz="1985" b="1" dirty="0">
                <a:solidFill>
                  <a:srgbClr val="FF0000"/>
                </a:solidFill>
                <a:latin typeface="Times New Roman" panose="02020603050405020304" charset="0"/>
                <a:ea typeface="宋体" panose="02010600030101010101" pitchFamily="2" charset="-122"/>
              </a:rPr>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图片 388097"/>
          <p:cNvPicPr>
            <a:picLocks noChangeAspect="1"/>
          </p:cNvPicPr>
          <p:nvPr/>
        </p:nvPicPr>
        <p:blipFill>
          <a:blip r:embed="rId2"/>
          <a:stretch>
            <a:fillRect/>
          </a:stretch>
        </p:blipFill>
        <p:spPr>
          <a:xfrm>
            <a:off x="1978894" y="3037122"/>
            <a:ext cx="8497702" cy="2738032"/>
          </a:xfrm>
          <a:prstGeom prst="rect">
            <a:avLst/>
          </a:prstGeom>
          <a:noFill/>
          <a:ln w="9525">
            <a:noFill/>
          </a:ln>
        </p:spPr>
      </p:pic>
      <p:sp>
        <p:nvSpPr>
          <p:cNvPr id="50180" name="矩形 388103"/>
          <p:cNvSpPr/>
          <p:nvPr/>
        </p:nvSpPr>
        <p:spPr>
          <a:xfrm>
            <a:off x="2534408" y="5706490"/>
            <a:ext cx="7479030" cy="396240"/>
          </a:xfrm>
          <a:prstGeom prst="rect">
            <a:avLst/>
          </a:prstGeom>
          <a:noFill/>
          <a:ln w="9525">
            <a:noFill/>
          </a:ln>
        </p:spPr>
        <p:txBody>
          <a:bodyPr wrap="none" anchor="ctr">
            <a:spAutoFit/>
          </a:bodyPr>
          <a:lstStyle/>
          <a:p>
            <a:pPr lvl="0" indent="0"/>
            <a:r>
              <a:rPr lang="zh-CN" altLang="en-US" sz="2000" dirty="0">
                <a:latin typeface="Times New Roman" panose="02020603050405020304" charset="0"/>
                <a:ea typeface="黑体" panose="02010609060101010101" charset="-122"/>
              </a:rPr>
              <a:t>(</a:t>
            </a:r>
            <a:r>
              <a:rPr lang="en-US" altLang="zh-CN" sz="2000">
                <a:latin typeface="Times New Roman" panose="02020603050405020304" charset="0"/>
                <a:ea typeface="黑体" panose="02010609060101010101" charset="-122"/>
              </a:rPr>
              <a:t>a</a:t>
            </a:r>
            <a:r>
              <a:rPr lang="zh-CN" altLang="en-US" sz="2000" dirty="0">
                <a:latin typeface="Times New Roman" panose="02020603050405020304" charset="0"/>
                <a:ea typeface="黑体" panose="02010609060101010101" charset="-122"/>
              </a:rPr>
              <a:t>)用</a:t>
            </a:r>
            <a:r>
              <a:rPr lang="en-US" altLang="zh-CN" sz="2000">
                <a:latin typeface="Times New Roman" panose="02020603050405020304" charset="0"/>
                <a:ea typeface="黑体" panose="02010609060101010101" charset="-122"/>
              </a:rPr>
              <a:t>1</a:t>
            </a:r>
            <a:r>
              <a:rPr lang="zh-CN" altLang="en-US" sz="2000" dirty="0">
                <a:latin typeface="Times New Roman" panose="02020603050405020304" charset="0"/>
                <a:ea typeface="黑体" panose="02010609060101010101" charset="-122"/>
              </a:rPr>
              <a:t>个二次曲线拟合谷底                     (</a:t>
            </a:r>
            <a:r>
              <a:rPr lang="en-US" altLang="zh-CN" sz="2000">
                <a:latin typeface="Times New Roman" panose="02020603050405020304" charset="0"/>
                <a:ea typeface="黑体" panose="02010609060101010101" charset="-122"/>
              </a:rPr>
              <a:t>b</a:t>
            </a:r>
            <a:r>
              <a:rPr lang="zh-CN" altLang="en-US" sz="2000" dirty="0">
                <a:latin typeface="Times New Roman" panose="02020603050405020304" charset="0"/>
                <a:ea typeface="黑体" panose="02010609060101010101" charset="-122"/>
              </a:rPr>
              <a:t>)用</a:t>
            </a:r>
            <a:r>
              <a:rPr lang="en-US" altLang="zh-CN" sz="2000">
                <a:latin typeface="Times New Roman" panose="02020603050405020304" charset="0"/>
                <a:ea typeface="黑体" panose="02010609060101010101" charset="-122"/>
              </a:rPr>
              <a:t>2</a:t>
            </a:r>
            <a:r>
              <a:rPr lang="zh-CN" altLang="en-US" sz="2000" dirty="0">
                <a:latin typeface="Times New Roman" panose="02020603050405020304" charset="0"/>
                <a:ea typeface="黑体" panose="02010609060101010101" charset="-122"/>
              </a:rPr>
              <a:t>个二次曲线拟合谷底</a:t>
            </a:r>
            <a:r>
              <a:rPr lang="zh-CN" altLang="en-US" sz="1600" dirty="0">
                <a:latin typeface="Times New Roman" panose="02020603050405020304" charset="0"/>
                <a:ea typeface="宋体" panose="02010600030101010101" pitchFamily="2" charset="-122"/>
              </a:rPr>
              <a:t>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4"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
        <p:nvSpPr>
          <p:cNvPr id="46082" name="文本框 385029"/>
          <p:cNvSpPr txBox="1"/>
          <p:nvPr/>
        </p:nvSpPr>
        <p:spPr>
          <a:xfrm>
            <a:off x="908990" y="2449460"/>
            <a:ext cx="9369531" cy="581660"/>
          </a:xfrm>
          <a:prstGeom prst="rect">
            <a:avLst/>
          </a:prstGeom>
          <a:noFill/>
          <a:ln w="9525">
            <a:noFill/>
          </a:ln>
        </p:spPr>
        <p:txBody>
          <a:bodyPr anchor="t">
            <a:spAutoFit/>
          </a:bodyPr>
          <a:lstStyle/>
          <a:p>
            <a:pPr lvl="0" indent="0">
              <a:lnSpc>
                <a:spcPct val="115000"/>
              </a:lnSpc>
            </a:pPr>
            <a:r>
              <a:rPr lang="zh-CN" altLang="en-US" sz="2800" dirty="0">
                <a:solidFill>
                  <a:schemeClr val="tx1"/>
                </a:solidFill>
                <a:latin typeface="宋体" panose="02010600030101010101" pitchFamily="2" charset="-122"/>
                <a:ea typeface="宋体" panose="02010600030101010101" pitchFamily="2" charset="-122"/>
                <a:sym typeface="+mn-ea"/>
              </a:rPr>
              <a:t>双峰形直方图谷底阈值的获取</a:t>
            </a:r>
          </a:p>
        </p:txBody>
      </p:sp>
      <p:sp>
        <p:nvSpPr>
          <p:cNvPr id="46083" name="文本框 385030"/>
          <p:cNvSpPr txBox="1"/>
          <p:nvPr/>
        </p:nvSpPr>
        <p:spPr>
          <a:xfrm>
            <a:off x="908540" y="1763232"/>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3.基于双峰形直方图的阈值选取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框 393218"/>
          <p:cNvSpPr txBox="1"/>
          <p:nvPr/>
        </p:nvSpPr>
        <p:spPr>
          <a:xfrm>
            <a:off x="930910" y="2351405"/>
            <a:ext cx="9679940" cy="2650490"/>
          </a:xfrm>
          <a:prstGeom prst="rect">
            <a:avLst/>
          </a:prstGeom>
          <a:noFill/>
          <a:ln w="9525">
            <a:noFill/>
          </a:ln>
        </p:spPr>
        <p:txBody>
          <a:bodyPr wrap="square" anchor="t">
            <a:spAutoFit/>
          </a:bodyPr>
          <a:lstStyle/>
          <a:p>
            <a:pPr lvl="0" indent="0" eaLnBrk="0" hangingPunct="0">
              <a:lnSpc>
                <a:spcPct val="120000"/>
              </a:lnSpc>
            </a:pPr>
            <a:r>
              <a:rPr lang="en-US" altLang="zh-CN" sz="2800" b="1">
                <a:solidFill>
                  <a:srgbClr val="002D80"/>
                </a:solidFill>
                <a:latin typeface="Times New Roman" panose="02020603050405020304" charset="0"/>
                <a:ea typeface="宋体" panose="02010600030101010101" pitchFamily="2" charset="-122"/>
              </a:rPr>
              <a:t>1)</a:t>
            </a:r>
            <a:r>
              <a:rPr lang="zh-CN" altLang="en-US" sz="2800" b="1" dirty="0">
                <a:solidFill>
                  <a:srgbClr val="002D80"/>
                </a:solidFill>
                <a:latin typeface="Times New Roman" panose="02020603050405020304" charset="0"/>
                <a:ea typeface="宋体" panose="02010600030101010101" pitchFamily="2" charset="-122"/>
              </a:rPr>
              <a:t>选取</a:t>
            </a:r>
            <a:r>
              <a:rPr lang="en-US" altLang="zh-CN" sz="2800" b="1" dirty="0">
                <a:solidFill>
                  <a:srgbClr val="002D80"/>
                </a:solidFill>
                <a:latin typeface="Times New Roman" panose="02020603050405020304" charset="0"/>
                <a:ea typeface="宋体" panose="02010600030101010101" pitchFamily="2" charset="-122"/>
              </a:rPr>
              <a:t>:</a:t>
            </a:r>
            <a:r>
              <a:rPr lang="zh-CN" altLang="en-US" sz="2800" b="1" dirty="0">
                <a:solidFill>
                  <a:srgbClr val="002D80"/>
                </a:solidFill>
                <a:latin typeface="Times New Roman" panose="02020603050405020304" charset="0"/>
                <a:ea typeface="宋体" panose="02010600030101010101" pitchFamily="2" charset="-122"/>
              </a:rPr>
              <a:t> </a:t>
            </a:r>
            <a:r>
              <a:rPr lang="zh-CN" altLang="en-US" sz="2800" dirty="0">
                <a:latin typeface="Times New Roman" panose="02020603050405020304" charset="0"/>
                <a:ea typeface="宋体" panose="02010600030101010101" pitchFamily="2" charset="-122"/>
              </a:rPr>
              <a:t>如果图像中的背景具有同一灰度值，或背景的灰度值在整个图像中可几乎看作接近于某一恒定值；而图像中的物体为另一确定的灰度值，或明显可几乎看作接近于另一恒定值</a:t>
            </a:r>
            <a:r>
              <a:rPr lang="en-US" altLang="zh-CN" sz="2800">
                <a:latin typeface="Times New Roman" panose="02020603050405020304" charset="0"/>
                <a:ea typeface="宋体" panose="02010600030101010101" pitchFamily="2" charset="-122"/>
              </a:rPr>
              <a:t>,</a:t>
            </a:r>
            <a:r>
              <a:rPr lang="zh-CN" altLang="en-US" sz="2800" dirty="0">
                <a:latin typeface="Times New Roman" panose="02020603050405020304" charset="0"/>
                <a:ea typeface="宋体" panose="02010600030101010101" pitchFamily="2" charset="-122"/>
              </a:rPr>
              <a:t>如图</a:t>
            </a:r>
            <a:r>
              <a:rPr lang="en-US" altLang="zh-CN" sz="2800">
                <a:latin typeface="Times New Roman" panose="02020603050405020304" charset="0"/>
                <a:ea typeface="宋体" panose="02010600030101010101" pitchFamily="2" charset="-122"/>
              </a:rPr>
              <a:t>(a)</a:t>
            </a:r>
            <a:r>
              <a:rPr lang="zh-CN" altLang="en-US" sz="2800" dirty="0">
                <a:latin typeface="Times New Roman" panose="02020603050405020304" charset="0"/>
                <a:ea typeface="宋体" panose="02010600030101010101" pitchFamily="2" charset="-122"/>
              </a:rPr>
              <a:t>，或与背景有明显的灰度级区别，如图</a:t>
            </a:r>
            <a:r>
              <a:rPr lang="en-US" altLang="zh-CN" sz="2800">
                <a:latin typeface="Times New Roman" panose="02020603050405020304" charset="0"/>
                <a:ea typeface="宋体" panose="02010600030101010101" pitchFamily="2" charset="-122"/>
              </a:rPr>
              <a:t>(b)</a:t>
            </a:r>
            <a:r>
              <a:rPr lang="zh-CN" altLang="en-US" sz="2800" dirty="0">
                <a:latin typeface="Times New Roman" panose="02020603050405020304" charset="0"/>
                <a:ea typeface="宋体" panose="02010600030101010101" pitchFamily="2" charset="-122"/>
              </a:rPr>
              <a:t>，则可使用一个固定的全局阈值一般会取得较好的分割效果。</a:t>
            </a:r>
            <a:r>
              <a:rPr lang="zh-CN" altLang="en-US" sz="2000" dirty="0">
                <a:latin typeface="Times New Roman" panose="02020603050405020304" charset="0"/>
                <a:ea typeface="宋体" panose="02010600030101010101" pitchFamily="2" charset="-122"/>
              </a:rPr>
              <a:t> </a:t>
            </a:r>
          </a:p>
        </p:txBody>
      </p:sp>
      <p:grpSp>
        <p:nvGrpSpPr>
          <p:cNvPr id="51202" name="组合 393245"/>
          <p:cNvGrpSpPr/>
          <p:nvPr/>
        </p:nvGrpSpPr>
        <p:grpSpPr>
          <a:xfrm>
            <a:off x="2484557" y="5424928"/>
            <a:ext cx="2372143" cy="1706894"/>
            <a:chOff x="1298" y="2523"/>
            <a:chExt cx="1355" cy="975"/>
          </a:xfrm>
        </p:grpSpPr>
        <p:sp>
          <p:nvSpPr>
            <p:cNvPr id="51203" name="文本框 393220"/>
            <p:cNvSpPr txBox="1"/>
            <p:nvPr/>
          </p:nvSpPr>
          <p:spPr>
            <a:xfrm>
              <a:off x="1298" y="3199"/>
              <a:ext cx="169" cy="225"/>
            </a:xfrm>
            <a:prstGeom prst="rect">
              <a:avLst/>
            </a:prstGeom>
            <a:solidFill>
              <a:srgbClr val="FFFFFF"/>
            </a:solidFill>
            <a:ln w="28575">
              <a:noFill/>
            </a:ln>
          </p:spPr>
          <p:txBody>
            <a:bodyPr wrap="none" anchor="t">
              <a:spAutoFit/>
            </a:bodyPr>
            <a:lstStyle/>
            <a:p>
              <a:pPr lvl="0" indent="0" algn="just">
                <a:lnSpc>
                  <a:spcPct val="112000"/>
                </a:lnSpc>
              </a:pPr>
              <a:r>
                <a:rPr lang="en-US" altLang="zh-CN" sz="1765" b="1">
                  <a:latin typeface="Times New Roman" panose="02020603050405020304" charset="0"/>
                  <a:ea typeface="宋体" panose="02010600030101010101" pitchFamily="2" charset="-122"/>
                </a:rPr>
                <a:t>0</a:t>
              </a:r>
            </a:p>
          </p:txBody>
        </p:sp>
        <p:sp>
          <p:nvSpPr>
            <p:cNvPr id="51204" name="文本框 393221"/>
            <p:cNvSpPr txBox="1"/>
            <p:nvPr/>
          </p:nvSpPr>
          <p:spPr>
            <a:xfrm>
              <a:off x="2365" y="3249"/>
              <a:ext cx="288" cy="249"/>
            </a:xfrm>
            <a:prstGeom prst="rect">
              <a:avLst/>
            </a:prstGeom>
            <a:solidFill>
              <a:srgbClr val="FFFFFF"/>
            </a:solidFill>
            <a:ln w="28575">
              <a:noFill/>
            </a:ln>
          </p:spPr>
          <p:txBody>
            <a:bodyPr wrap="none" anchor="t"/>
            <a:lstStyle/>
            <a:p>
              <a:pPr lvl="0" indent="0" algn="just">
                <a:lnSpc>
                  <a:spcPct val="112000"/>
                </a:lnSpc>
              </a:pPr>
              <a:r>
                <a:rPr lang="en-US" altLang="zh-CN" sz="1765" b="1">
                  <a:latin typeface="Times New Roman" panose="02020603050405020304" charset="0"/>
                  <a:ea typeface="宋体" panose="02010600030101010101" pitchFamily="2" charset="-122"/>
                </a:rPr>
                <a:t>255</a:t>
              </a:r>
            </a:p>
            <a:p>
              <a:pPr lvl="0" indent="0" algn="just"/>
              <a:endParaRPr lang="en-US" altLang="zh-CN" sz="1765" b="1">
                <a:latin typeface="Times New Roman" panose="02020603050405020304" charset="0"/>
                <a:ea typeface="宋体" panose="02010600030101010101" pitchFamily="2" charset="-122"/>
              </a:endParaRPr>
            </a:p>
          </p:txBody>
        </p:sp>
        <p:sp>
          <p:nvSpPr>
            <p:cNvPr id="51205" name="文本框 393222"/>
            <p:cNvSpPr txBox="1"/>
            <p:nvPr/>
          </p:nvSpPr>
          <p:spPr>
            <a:xfrm>
              <a:off x="1853" y="3257"/>
              <a:ext cx="287" cy="219"/>
            </a:xfrm>
            <a:prstGeom prst="rect">
              <a:avLst/>
            </a:prstGeom>
            <a:solidFill>
              <a:srgbClr val="FFFFFF"/>
            </a:solidFill>
            <a:ln w="28575" cap="flat" cmpd="sng">
              <a:solidFill>
                <a:srgbClr val="FFFFFF"/>
              </a:solidFill>
              <a:prstDash val="solid"/>
              <a:miter/>
              <a:headEnd type="none" w="med" len="med"/>
              <a:tailEnd type="none" w="med" len="med"/>
            </a:ln>
          </p:spPr>
          <p:txBody>
            <a:bodyPr anchor="t"/>
            <a:lstStyle/>
            <a:p>
              <a:pPr lvl="0" indent="0" algn="just"/>
              <a:r>
                <a:rPr lang="en-US" altLang="zh-CN" sz="1765" b="1">
                  <a:latin typeface="Times New Roman" panose="02020603050405020304" charset="0"/>
                  <a:ea typeface="宋体" panose="02010600030101010101" pitchFamily="2" charset="-122"/>
                </a:rPr>
                <a:t>T</a:t>
              </a:r>
              <a:r>
                <a:rPr lang="en-US" altLang="zh-CN" sz="990">
                  <a:latin typeface="Times New Roman" panose="02020603050405020304" charset="0"/>
                  <a:ea typeface="宋体" panose="02010600030101010101" pitchFamily="2" charset="-122"/>
                </a:rPr>
                <a:t> </a:t>
              </a:r>
              <a:endParaRPr lang="en-US" altLang="zh-CN" sz="1985">
                <a:latin typeface="Times New Roman" panose="02020603050405020304" charset="0"/>
                <a:ea typeface="宋体" panose="02010600030101010101" pitchFamily="2" charset="-122"/>
              </a:endParaRPr>
            </a:p>
          </p:txBody>
        </p:sp>
        <p:sp>
          <p:nvSpPr>
            <p:cNvPr id="51206" name="直接连接符 393223"/>
            <p:cNvSpPr/>
            <p:nvPr/>
          </p:nvSpPr>
          <p:spPr>
            <a:xfrm>
              <a:off x="1454" y="2523"/>
              <a:ext cx="0" cy="721"/>
            </a:xfrm>
            <a:prstGeom prst="line">
              <a:avLst/>
            </a:prstGeom>
            <a:ln w="28575" cap="flat" cmpd="sng">
              <a:solidFill>
                <a:srgbClr val="000000"/>
              </a:solidFill>
              <a:prstDash val="solid"/>
              <a:round/>
              <a:headEnd type="triangle" w="med" len="med"/>
              <a:tailEnd type="none" w="med" len="med"/>
            </a:ln>
          </p:spPr>
        </p:sp>
        <p:sp>
          <p:nvSpPr>
            <p:cNvPr id="51207" name="直接连接符 393224"/>
            <p:cNvSpPr/>
            <p:nvPr/>
          </p:nvSpPr>
          <p:spPr>
            <a:xfrm>
              <a:off x="1452" y="3248"/>
              <a:ext cx="1182" cy="0"/>
            </a:xfrm>
            <a:prstGeom prst="line">
              <a:avLst/>
            </a:prstGeom>
            <a:ln w="28575" cap="flat" cmpd="sng">
              <a:solidFill>
                <a:srgbClr val="000000"/>
              </a:solidFill>
              <a:prstDash val="solid"/>
              <a:round/>
              <a:headEnd type="none" w="med" len="med"/>
              <a:tailEnd type="triangle" w="med" len="med"/>
            </a:ln>
          </p:spPr>
        </p:sp>
        <p:sp>
          <p:nvSpPr>
            <p:cNvPr id="51208" name="直接连接符 393225"/>
            <p:cNvSpPr/>
            <p:nvPr/>
          </p:nvSpPr>
          <p:spPr>
            <a:xfrm>
              <a:off x="1762" y="2884"/>
              <a:ext cx="0" cy="364"/>
            </a:xfrm>
            <a:prstGeom prst="line">
              <a:avLst/>
            </a:prstGeom>
            <a:ln w="28575" cap="flat" cmpd="sng">
              <a:solidFill>
                <a:srgbClr val="000000"/>
              </a:solidFill>
              <a:prstDash val="solid"/>
              <a:round/>
              <a:headEnd type="none" w="med" len="med"/>
              <a:tailEnd type="none" w="med" len="med"/>
            </a:ln>
          </p:spPr>
        </p:sp>
        <p:sp>
          <p:nvSpPr>
            <p:cNvPr id="51209" name="直接连接符 393226"/>
            <p:cNvSpPr/>
            <p:nvPr/>
          </p:nvSpPr>
          <p:spPr>
            <a:xfrm>
              <a:off x="2265" y="2688"/>
              <a:ext cx="0" cy="560"/>
            </a:xfrm>
            <a:prstGeom prst="line">
              <a:avLst/>
            </a:prstGeom>
            <a:ln w="28575" cap="flat" cmpd="sng">
              <a:solidFill>
                <a:srgbClr val="000000"/>
              </a:solidFill>
              <a:prstDash val="solid"/>
              <a:round/>
              <a:headEnd type="none" w="med" len="med"/>
              <a:tailEnd type="none" w="med" len="med"/>
            </a:ln>
          </p:spPr>
        </p:sp>
        <p:sp>
          <p:nvSpPr>
            <p:cNvPr id="51210" name="直接连接符 393227"/>
            <p:cNvSpPr/>
            <p:nvPr/>
          </p:nvSpPr>
          <p:spPr>
            <a:xfrm>
              <a:off x="1959" y="3212"/>
              <a:ext cx="0" cy="71"/>
            </a:xfrm>
            <a:prstGeom prst="line">
              <a:avLst/>
            </a:prstGeom>
            <a:ln w="28575" cap="flat" cmpd="sng">
              <a:solidFill>
                <a:srgbClr val="000000"/>
              </a:solidFill>
              <a:prstDash val="solid"/>
              <a:round/>
              <a:headEnd type="none" w="med" len="med"/>
              <a:tailEnd type="none" w="med" len="med"/>
            </a:ln>
          </p:spPr>
        </p:sp>
      </p:grpSp>
      <p:grpSp>
        <p:nvGrpSpPr>
          <p:cNvPr id="51211" name="组合 393246"/>
          <p:cNvGrpSpPr/>
          <p:nvPr/>
        </p:nvGrpSpPr>
        <p:grpSpPr>
          <a:xfrm>
            <a:off x="6773673" y="5384664"/>
            <a:ext cx="2450924" cy="1747158"/>
            <a:chOff x="3158" y="2523"/>
            <a:chExt cx="1400" cy="998"/>
          </a:xfrm>
        </p:grpSpPr>
        <p:sp>
          <p:nvSpPr>
            <p:cNvPr id="51212" name="文本框 393228"/>
            <p:cNvSpPr txBox="1"/>
            <p:nvPr/>
          </p:nvSpPr>
          <p:spPr>
            <a:xfrm>
              <a:off x="3158" y="3204"/>
              <a:ext cx="169" cy="225"/>
            </a:xfrm>
            <a:prstGeom prst="rect">
              <a:avLst/>
            </a:prstGeom>
            <a:solidFill>
              <a:srgbClr val="FFFFFF"/>
            </a:solidFill>
            <a:ln w="28575">
              <a:noFill/>
            </a:ln>
          </p:spPr>
          <p:txBody>
            <a:bodyPr wrap="none" anchor="t">
              <a:spAutoFit/>
            </a:bodyPr>
            <a:lstStyle/>
            <a:p>
              <a:pPr lvl="0" indent="0" algn="just">
                <a:lnSpc>
                  <a:spcPct val="112000"/>
                </a:lnSpc>
              </a:pPr>
              <a:r>
                <a:rPr lang="en-US" altLang="zh-CN" sz="1765" b="1">
                  <a:latin typeface="Times New Roman" panose="02020603050405020304" charset="0"/>
                  <a:ea typeface="宋体" panose="02010600030101010101" pitchFamily="2" charset="-122"/>
                </a:rPr>
                <a:t>0</a:t>
              </a:r>
            </a:p>
          </p:txBody>
        </p:sp>
        <p:sp>
          <p:nvSpPr>
            <p:cNvPr id="51213" name="文本框 393229"/>
            <p:cNvSpPr txBox="1"/>
            <p:nvPr/>
          </p:nvSpPr>
          <p:spPr>
            <a:xfrm>
              <a:off x="4258" y="3270"/>
              <a:ext cx="300" cy="251"/>
            </a:xfrm>
            <a:prstGeom prst="rect">
              <a:avLst/>
            </a:prstGeom>
            <a:solidFill>
              <a:srgbClr val="FFFFFF"/>
            </a:solidFill>
            <a:ln w="28575">
              <a:noFill/>
            </a:ln>
          </p:spPr>
          <p:txBody>
            <a:bodyPr wrap="none" anchor="t"/>
            <a:lstStyle/>
            <a:p>
              <a:pPr lvl="0" indent="0" algn="just">
                <a:lnSpc>
                  <a:spcPct val="112000"/>
                </a:lnSpc>
              </a:pPr>
              <a:r>
                <a:rPr lang="en-US" altLang="zh-CN" sz="1765" b="1">
                  <a:latin typeface="Times New Roman" panose="02020603050405020304" charset="0"/>
                  <a:ea typeface="宋体" panose="02010600030101010101" pitchFamily="2" charset="-122"/>
                </a:rPr>
                <a:t>255</a:t>
              </a:r>
            </a:p>
            <a:p>
              <a:pPr lvl="0" indent="0" algn="just"/>
              <a:endParaRPr lang="en-US" altLang="zh-CN" sz="1765" b="1">
                <a:latin typeface="Times New Roman" panose="02020603050405020304" charset="0"/>
                <a:ea typeface="宋体" panose="02010600030101010101" pitchFamily="2" charset="-122"/>
              </a:endParaRPr>
            </a:p>
          </p:txBody>
        </p:sp>
        <p:sp>
          <p:nvSpPr>
            <p:cNvPr id="51214" name="文本框 393230"/>
            <p:cNvSpPr txBox="1"/>
            <p:nvPr/>
          </p:nvSpPr>
          <p:spPr>
            <a:xfrm>
              <a:off x="3652" y="3254"/>
              <a:ext cx="300" cy="222"/>
            </a:xfrm>
            <a:prstGeom prst="rect">
              <a:avLst/>
            </a:prstGeom>
            <a:solidFill>
              <a:srgbClr val="FFFFFF"/>
            </a:solidFill>
            <a:ln w="28575" cap="flat" cmpd="sng">
              <a:solidFill>
                <a:srgbClr val="FFFFFF"/>
              </a:solidFill>
              <a:prstDash val="solid"/>
              <a:miter/>
              <a:headEnd type="none" w="med" len="med"/>
              <a:tailEnd type="none" w="med" len="med"/>
            </a:ln>
          </p:spPr>
          <p:txBody>
            <a:bodyPr anchor="t"/>
            <a:lstStyle/>
            <a:p>
              <a:pPr lvl="0" indent="0" algn="just"/>
              <a:r>
                <a:rPr lang="en-US" altLang="zh-CN" sz="1765" b="1">
                  <a:latin typeface="Times New Roman" panose="02020603050405020304" charset="0"/>
                  <a:ea typeface="宋体" panose="02010600030101010101" pitchFamily="2" charset="-122"/>
                </a:rPr>
                <a:t>T</a:t>
              </a:r>
              <a:r>
                <a:rPr lang="en-US" altLang="zh-CN" sz="1105" b="1">
                  <a:latin typeface="Times New Roman" panose="02020603050405020304" charset="0"/>
                  <a:ea typeface="宋体" panose="02010600030101010101" pitchFamily="2" charset="-122"/>
                </a:rPr>
                <a:t> </a:t>
              </a:r>
            </a:p>
          </p:txBody>
        </p:sp>
        <p:sp>
          <p:nvSpPr>
            <p:cNvPr id="51215" name="直接连接符 393231"/>
            <p:cNvSpPr/>
            <p:nvPr/>
          </p:nvSpPr>
          <p:spPr>
            <a:xfrm>
              <a:off x="3316" y="2523"/>
              <a:ext cx="0" cy="727"/>
            </a:xfrm>
            <a:prstGeom prst="line">
              <a:avLst/>
            </a:prstGeom>
            <a:ln w="28575" cap="flat" cmpd="sng">
              <a:solidFill>
                <a:srgbClr val="000000"/>
              </a:solidFill>
              <a:prstDash val="solid"/>
              <a:round/>
              <a:headEnd type="triangle" w="med" len="med"/>
              <a:tailEnd type="none" w="med" len="med"/>
            </a:ln>
          </p:spPr>
        </p:sp>
        <p:sp>
          <p:nvSpPr>
            <p:cNvPr id="51216" name="直接连接符 393232"/>
            <p:cNvSpPr/>
            <p:nvPr/>
          </p:nvSpPr>
          <p:spPr>
            <a:xfrm>
              <a:off x="3316" y="3254"/>
              <a:ext cx="1230" cy="0"/>
            </a:xfrm>
            <a:prstGeom prst="line">
              <a:avLst/>
            </a:prstGeom>
            <a:ln w="28575" cap="flat" cmpd="sng">
              <a:solidFill>
                <a:srgbClr val="000000"/>
              </a:solidFill>
              <a:prstDash val="solid"/>
              <a:round/>
              <a:headEnd type="none" w="med" len="med"/>
              <a:tailEnd type="triangle" w="med" len="med"/>
            </a:ln>
          </p:spPr>
        </p:sp>
        <p:sp>
          <p:nvSpPr>
            <p:cNvPr id="51217" name="直接连接符 393233"/>
            <p:cNvSpPr/>
            <p:nvPr/>
          </p:nvSpPr>
          <p:spPr>
            <a:xfrm>
              <a:off x="3580" y="2887"/>
              <a:ext cx="0" cy="367"/>
            </a:xfrm>
            <a:prstGeom prst="line">
              <a:avLst/>
            </a:prstGeom>
            <a:ln w="28575" cap="flat" cmpd="sng">
              <a:solidFill>
                <a:srgbClr val="000000"/>
              </a:solidFill>
              <a:prstDash val="solid"/>
              <a:round/>
              <a:headEnd type="none" w="med" len="med"/>
              <a:tailEnd type="none" w="med" len="med"/>
            </a:ln>
          </p:spPr>
        </p:sp>
        <p:sp>
          <p:nvSpPr>
            <p:cNvPr id="51218" name="直接连接符 393234"/>
            <p:cNvSpPr/>
            <p:nvPr/>
          </p:nvSpPr>
          <p:spPr>
            <a:xfrm>
              <a:off x="3757" y="3225"/>
              <a:ext cx="0" cy="64"/>
            </a:xfrm>
            <a:prstGeom prst="line">
              <a:avLst/>
            </a:prstGeom>
            <a:ln w="28575" cap="flat" cmpd="sng">
              <a:solidFill>
                <a:srgbClr val="000000"/>
              </a:solidFill>
              <a:prstDash val="solid"/>
              <a:round/>
              <a:headEnd type="none" w="med" len="med"/>
              <a:tailEnd type="none" w="med" len="med"/>
            </a:ln>
          </p:spPr>
        </p:sp>
        <p:sp>
          <p:nvSpPr>
            <p:cNvPr id="51219" name="直接连接符 393235"/>
            <p:cNvSpPr/>
            <p:nvPr/>
          </p:nvSpPr>
          <p:spPr>
            <a:xfrm>
              <a:off x="3958" y="3180"/>
              <a:ext cx="0" cy="71"/>
            </a:xfrm>
            <a:prstGeom prst="line">
              <a:avLst/>
            </a:prstGeom>
            <a:ln w="28575" cap="flat" cmpd="sng">
              <a:solidFill>
                <a:srgbClr val="000000"/>
              </a:solidFill>
              <a:prstDash val="solid"/>
              <a:round/>
              <a:headEnd type="none" w="med" len="med"/>
              <a:tailEnd type="none" w="med" len="med"/>
            </a:ln>
          </p:spPr>
        </p:sp>
        <p:sp>
          <p:nvSpPr>
            <p:cNvPr id="51220" name="直接连接符 393236"/>
            <p:cNvSpPr/>
            <p:nvPr/>
          </p:nvSpPr>
          <p:spPr>
            <a:xfrm>
              <a:off x="3902" y="3227"/>
              <a:ext cx="0" cy="16"/>
            </a:xfrm>
            <a:prstGeom prst="line">
              <a:avLst/>
            </a:prstGeom>
            <a:ln w="28575" cap="flat" cmpd="sng">
              <a:solidFill>
                <a:srgbClr val="000000"/>
              </a:solidFill>
              <a:prstDash val="solid"/>
              <a:round/>
              <a:headEnd type="none" w="med" len="med"/>
              <a:tailEnd type="none" w="med" len="med"/>
            </a:ln>
          </p:spPr>
        </p:sp>
        <p:sp>
          <p:nvSpPr>
            <p:cNvPr id="51221" name="直接连接符 393237"/>
            <p:cNvSpPr/>
            <p:nvPr/>
          </p:nvSpPr>
          <p:spPr>
            <a:xfrm>
              <a:off x="4014" y="3037"/>
              <a:ext cx="0" cy="221"/>
            </a:xfrm>
            <a:prstGeom prst="line">
              <a:avLst/>
            </a:prstGeom>
            <a:ln w="28575" cap="flat" cmpd="sng">
              <a:solidFill>
                <a:srgbClr val="000000"/>
              </a:solidFill>
              <a:prstDash val="solid"/>
              <a:round/>
              <a:headEnd type="none" w="med" len="med"/>
              <a:tailEnd type="none" w="med" len="med"/>
            </a:ln>
          </p:spPr>
        </p:sp>
        <p:sp>
          <p:nvSpPr>
            <p:cNvPr id="51222" name="直接连接符 393238"/>
            <p:cNvSpPr/>
            <p:nvPr/>
          </p:nvSpPr>
          <p:spPr>
            <a:xfrm>
              <a:off x="4071" y="2855"/>
              <a:ext cx="0" cy="388"/>
            </a:xfrm>
            <a:prstGeom prst="line">
              <a:avLst/>
            </a:prstGeom>
            <a:ln w="28575" cap="flat" cmpd="sng">
              <a:solidFill>
                <a:srgbClr val="000000"/>
              </a:solidFill>
              <a:prstDash val="solid"/>
              <a:round/>
              <a:headEnd type="none" w="med" len="med"/>
              <a:tailEnd type="none" w="med" len="med"/>
            </a:ln>
          </p:spPr>
        </p:sp>
        <p:sp>
          <p:nvSpPr>
            <p:cNvPr id="51223" name="直接连接符 393239"/>
            <p:cNvSpPr/>
            <p:nvPr/>
          </p:nvSpPr>
          <p:spPr>
            <a:xfrm>
              <a:off x="4127" y="3006"/>
              <a:ext cx="0" cy="251"/>
            </a:xfrm>
            <a:prstGeom prst="line">
              <a:avLst/>
            </a:prstGeom>
            <a:ln w="28575" cap="flat" cmpd="sng">
              <a:solidFill>
                <a:srgbClr val="000000"/>
              </a:solidFill>
              <a:prstDash val="solid"/>
              <a:round/>
              <a:headEnd type="none" w="med" len="med"/>
              <a:tailEnd type="none" w="med" len="med"/>
            </a:ln>
          </p:spPr>
        </p:sp>
        <p:sp>
          <p:nvSpPr>
            <p:cNvPr id="51224" name="直接连接符 393240"/>
            <p:cNvSpPr/>
            <p:nvPr/>
          </p:nvSpPr>
          <p:spPr>
            <a:xfrm>
              <a:off x="4184" y="3085"/>
              <a:ext cx="0" cy="164"/>
            </a:xfrm>
            <a:prstGeom prst="line">
              <a:avLst/>
            </a:prstGeom>
            <a:ln w="28575" cap="flat" cmpd="sng">
              <a:solidFill>
                <a:srgbClr val="000000"/>
              </a:solidFill>
              <a:prstDash val="solid"/>
              <a:round/>
              <a:headEnd type="none" w="med" len="med"/>
              <a:tailEnd type="none" w="med" len="med"/>
            </a:ln>
          </p:spPr>
        </p:sp>
        <p:sp>
          <p:nvSpPr>
            <p:cNvPr id="51225" name="直接连接符 393241"/>
            <p:cNvSpPr/>
            <p:nvPr/>
          </p:nvSpPr>
          <p:spPr>
            <a:xfrm>
              <a:off x="4240" y="3204"/>
              <a:ext cx="0" cy="49"/>
            </a:xfrm>
            <a:prstGeom prst="line">
              <a:avLst/>
            </a:prstGeom>
            <a:ln w="28575" cap="flat" cmpd="sng">
              <a:solidFill>
                <a:srgbClr val="000000"/>
              </a:solidFill>
              <a:prstDash val="solid"/>
              <a:round/>
              <a:headEnd type="none" w="med" len="med"/>
              <a:tailEnd type="none" w="med" len="med"/>
            </a:ln>
          </p:spPr>
        </p:sp>
      </p:grpSp>
      <p:sp>
        <p:nvSpPr>
          <p:cNvPr id="51227" name="文本框 393243"/>
          <p:cNvSpPr txBox="1"/>
          <p:nvPr/>
        </p:nvSpPr>
        <p:spPr>
          <a:xfrm>
            <a:off x="899650" y="1724497"/>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4.其它阈值选取方法 </a:t>
            </a:r>
          </a:p>
        </p:txBody>
      </p:sp>
      <p:sp>
        <p:nvSpPr>
          <p:cNvPr id="51228" name="矩形 393244"/>
          <p:cNvSpPr/>
          <p:nvPr/>
        </p:nvSpPr>
        <p:spPr>
          <a:xfrm>
            <a:off x="1204824" y="7010612"/>
            <a:ext cx="9026525" cy="427990"/>
          </a:xfrm>
          <a:prstGeom prst="rect">
            <a:avLst/>
          </a:prstGeom>
          <a:noFill/>
          <a:ln w="9525">
            <a:noFill/>
          </a:ln>
        </p:spPr>
        <p:txBody>
          <a:bodyPr wrap="none" anchor="ctr">
            <a:spAutoFit/>
          </a:bodyPr>
          <a:lstStyle/>
          <a:p>
            <a:pPr lvl="0" indent="0"/>
            <a:r>
              <a:rPr lang="en-US" altLang="zh-CN" sz="2205">
                <a:latin typeface="Times New Roman" panose="02020603050405020304" charset="0"/>
                <a:ea typeface="黑体" panose="02010609060101010101" charset="-122"/>
              </a:rPr>
              <a:t>(a)</a:t>
            </a:r>
            <a:r>
              <a:rPr lang="zh-CN" altLang="en-US" sz="2205" dirty="0">
                <a:latin typeface="Times New Roman" panose="02020603050405020304" charset="0"/>
                <a:ea typeface="黑体" panose="02010609060101010101" charset="-122"/>
              </a:rPr>
              <a:t>物体和背景分别具有恒定灰度值        </a:t>
            </a:r>
            <a:r>
              <a:rPr lang="en-US" altLang="zh-CN" sz="2205">
                <a:latin typeface="Times New Roman" panose="02020603050405020304" charset="0"/>
                <a:ea typeface="黑体" panose="02010609060101010101" charset="-122"/>
              </a:rPr>
              <a:t>(b)</a:t>
            </a:r>
            <a:r>
              <a:rPr lang="zh-CN" altLang="en-US" sz="2205" dirty="0">
                <a:latin typeface="Times New Roman" panose="02020603050405020304" charset="0"/>
                <a:ea typeface="黑体" panose="02010609060101010101" charset="-122"/>
              </a:rPr>
              <a:t>物体与背景有明显的灰度区别</a:t>
            </a:r>
            <a:r>
              <a:rPr lang="zh-CN" altLang="en-US" sz="1985" dirty="0">
                <a:latin typeface="Times New Roman" panose="02020603050405020304" charset="0"/>
                <a:ea typeface="宋体" panose="02010600030101010101" pitchFamily="2" charset="-122"/>
              </a:rPr>
              <a:t>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文本框 394242"/>
          <p:cNvSpPr txBox="1"/>
          <p:nvPr/>
        </p:nvSpPr>
        <p:spPr>
          <a:xfrm>
            <a:off x="893115" y="2386062"/>
            <a:ext cx="9450061" cy="2138680"/>
          </a:xfrm>
          <a:prstGeom prst="rect">
            <a:avLst/>
          </a:prstGeom>
          <a:noFill/>
          <a:ln w="9525">
            <a:noFill/>
          </a:ln>
        </p:spPr>
        <p:txBody>
          <a:bodyPr>
            <a:spAutoFit/>
          </a:bodyPr>
          <a:lstStyle/>
          <a:p>
            <a:pPr lvl="0" eaLnBrk="0" fontAlgn="base" hangingPunct="0">
              <a:lnSpc>
                <a:spcPct val="120000"/>
              </a:lnSpc>
            </a:pPr>
            <a:r>
              <a:rPr lang="en-US" altLang="zh-CN" sz="2800" b="1" strike="noStrike" noProof="1">
                <a:solidFill>
                  <a:srgbClr val="002D80"/>
                </a:solidFill>
                <a:effectLst/>
                <a:latin typeface="Times New Roman" panose="02020603050405020304" charset="0"/>
                <a:ea typeface="宋体" panose="02010600030101010101" pitchFamily="2" charset="-122"/>
                <a:cs typeface="+mn-ea"/>
              </a:rPr>
              <a:t>2)类二值图像的阈值选取</a:t>
            </a:r>
            <a:r>
              <a:rPr lang="zh-CN" altLang="en-US" sz="2800" strike="noStrike" noProof="1">
                <a:solidFill>
                  <a:srgbClr val="002D80"/>
                </a:solidFill>
                <a:effectLst>
                  <a:outerShdw blurRad="38100" dist="38100" dir="2700000">
                    <a:srgbClr val="C0C0C0"/>
                  </a:outerShdw>
                </a:effectLst>
                <a:latin typeface="Times New Roman" panose="02020603050405020304" charset="0"/>
                <a:ea typeface="宋体" panose="02010600030101010101" pitchFamily="2" charset="-122"/>
              </a:rPr>
              <a:t>：</a:t>
            </a:r>
            <a:r>
              <a:rPr lang="zh-CN" altLang="en-US" sz="2800" strike="noStrike" noProof="1">
                <a:latin typeface="Times New Roman" panose="02020603050405020304" charset="0"/>
                <a:ea typeface="宋体" panose="02010600030101010101" pitchFamily="2" charset="-122"/>
                <a:cs typeface="+mn-ea"/>
              </a:rPr>
              <a:t>当图像可看作是一幅类二值图像，并且大约已知该类二值图像灰度分布的百分比时，就可通过试探的方法选取阈值，直到阈值化后的图像的效果达到最佳为止。 </a:t>
            </a:r>
            <a:r>
              <a:rPr lang="en-US" altLang="zh-CN" sz="2800" strike="noStrike" noProof="1">
                <a:latin typeface="Times New Roman" panose="02020603050405020304" charset="0"/>
                <a:ea typeface="宋体" panose="02010600030101010101" pitchFamily="2" charset="-122"/>
                <a:cs typeface="+mn-ea"/>
              </a:rPr>
              <a:t> </a:t>
            </a:r>
          </a:p>
        </p:txBody>
      </p:sp>
      <p:sp>
        <p:nvSpPr>
          <p:cNvPr id="51227" name="文本框 393243"/>
          <p:cNvSpPr txBox="1"/>
          <p:nvPr/>
        </p:nvSpPr>
        <p:spPr>
          <a:xfrm>
            <a:off x="899650" y="1724497"/>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4.其它阈值选取方法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文本框 394242"/>
          <p:cNvSpPr txBox="1"/>
          <p:nvPr/>
        </p:nvSpPr>
        <p:spPr>
          <a:xfrm>
            <a:off x="827405" y="2319655"/>
            <a:ext cx="9702800" cy="4695190"/>
          </a:xfrm>
          <a:prstGeom prst="rect">
            <a:avLst/>
          </a:prstGeom>
          <a:noFill/>
          <a:ln w="9525">
            <a:noFill/>
          </a:ln>
        </p:spPr>
        <p:txBody>
          <a:bodyPr wrap="square" anchor="t">
            <a:spAutoFit/>
          </a:bodyPr>
          <a:lstStyle/>
          <a:p>
            <a:pPr lvl="0" indent="0" eaLnBrk="0" fontAlgn="base" hangingPunct="0">
              <a:lnSpc>
                <a:spcPct val="120000"/>
              </a:lnSpc>
            </a:pPr>
            <a:r>
              <a:rPr lang="en-US" altLang="zh-CN" sz="3090" b="1" strike="noStrike" noProof="1">
                <a:solidFill>
                  <a:srgbClr val="FF0000"/>
                </a:solidFill>
                <a:latin typeface="Times New Roman" panose="02020603050405020304" charset="0"/>
                <a:ea typeface="黑体" panose="02010609060101010101" charset="-122"/>
                <a:cs typeface="+mn-ea"/>
              </a:rPr>
              <a:t>OSTU</a:t>
            </a:r>
            <a:r>
              <a:rPr lang="zh-CN" altLang="en-US" sz="3090" b="1" strike="noStrike" noProof="1">
                <a:solidFill>
                  <a:srgbClr val="FF0000"/>
                </a:solidFill>
                <a:latin typeface="Times New Roman" panose="02020603050405020304" charset="0"/>
                <a:ea typeface="黑体" panose="02010609060101010101" charset="-122"/>
                <a:cs typeface="+mn-ea"/>
              </a:rPr>
              <a:t>：</a:t>
            </a:r>
            <a:r>
              <a:rPr lang="en-US" altLang="zh-CN" sz="2800" strike="noStrike" noProof="1">
                <a:solidFill>
                  <a:schemeClr val="tx1"/>
                </a:solidFill>
                <a:latin typeface="Times New Roman" panose="02020603050405020304" charset="0"/>
                <a:ea typeface="宋体" panose="02010600030101010101" pitchFamily="2" charset="-122"/>
                <a:cs typeface="+mn-ea"/>
              </a:rPr>
              <a:t>使用归一化的灰度级直方图并且视为这幅图像的概率分布:</a:t>
            </a:r>
          </a:p>
          <a:p>
            <a:pPr lvl="1" indent="0" eaLnBrk="0" fontAlgn="base" hangingPunct="0">
              <a:lnSpc>
                <a:spcPct val="120000"/>
              </a:lnSpc>
            </a:pPr>
            <a:endParaRPr lang="en-US" altLang="zh-CN" sz="2800" strike="noStrike" noProof="1">
              <a:solidFill>
                <a:schemeClr val="tx1"/>
              </a:solidFill>
              <a:latin typeface="Times New Roman" panose="02020603050405020304" charset="0"/>
              <a:ea typeface="宋体" panose="02010600030101010101" pitchFamily="2" charset="-122"/>
              <a:cs typeface="+mn-ea"/>
            </a:endParaRPr>
          </a:p>
          <a:p>
            <a:pPr lvl="1" indent="0" eaLnBrk="0" fontAlgn="base" hangingPunct="0">
              <a:lnSpc>
                <a:spcPct val="120000"/>
              </a:lnSpc>
            </a:pPr>
            <a:r>
              <a:rPr lang="en-US" altLang="zh-CN" sz="2800" strike="noStrike" noProof="1">
                <a:solidFill>
                  <a:schemeClr val="tx1"/>
                </a:solidFill>
                <a:latin typeface="Times New Roman" panose="02020603050405020304" charset="0"/>
                <a:ea typeface="宋体" panose="02010600030101010101" pitchFamily="2" charset="-122"/>
                <a:cs typeface="+mn-ea"/>
              </a:rPr>
              <a:t>通过一个灰度级为</a:t>
            </a:r>
            <a:r>
              <a:rPr lang="en-US" altLang="zh-CN" sz="2800" i="1" strike="noStrike" noProof="1">
                <a:solidFill>
                  <a:schemeClr val="tx1"/>
                </a:solidFill>
                <a:latin typeface="Times New Roman" panose="02020603050405020304" charset="0"/>
                <a:ea typeface="宋体" panose="02010600030101010101" pitchFamily="2" charset="-122"/>
                <a:cs typeface="+mn-ea"/>
              </a:rPr>
              <a:t>k</a:t>
            </a:r>
            <a:r>
              <a:rPr lang="en-US" altLang="zh-CN" sz="2800" strike="noStrike" noProof="1">
                <a:solidFill>
                  <a:schemeClr val="tx1"/>
                </a:solidFill>
                <a:latin typeface="Times New Roman" panose="02020603050405020304" charset="0"/>
                <a:ea typeface="宋体" panose="02010600030101010101" pitchFamily="2" charset="-122"/>
                <a:cs typeface="+mn-ea"/>
              </a:rPr>
              <a:t>的</a:t>
            </a:r>
            <a:r>
              <a:rPr lang="zh-CN" altLang="en-US" sz="2800" strike="noStrike" noProof="1">
                <a:solidFill>
                  <a:schemeClr val="tx1"/>
                </a:solidFill>
                <a:latin typeface="Times New Roman" panose="02020603050405020304" charset="0"/>
                <a:ea typeface="宋体" panose="02010600030101010101" pitchFamily="2" charset="-122"/>
                <a:cs typeface="+mn-ea"/>
              </a:rPr>
              <a:t>阈值</a:t>
            </a:r>
            <a:r>
              <a:rPr lang="en-US" altLang="zh-CN" sz="2800" strike="noStrike" noProof="1">
                <a:solidFill>
                  <a:schemeClr val="tx1"/>
                </a:solidFill>
                <a:latin typeface="Times New Roman" panose="02020603050405020304" charset="0"/>
                <a:ea typeface="宋体" panose="02010600030101010101" pitchFamily="2" charset="-122"/>
                <a:cs typeface="+mn-ea"/>
              </a:rPr>
              <a:t>将这些像素点划分为两类</a:t>
            </a:r>
            <a:r>
              <a:rPr lang="zh-CN" altLang="en-US" sz="2800" strike="noStrike" noProof="1">
                <a:solidFill>
                  <a:schemeClr val="tx1"/>
                </a:solidFill>
                <a:latin typeface="Times New Roman" panose="02020603050405020304" charset="0"/>
                <a:ea typeface="宋体" panose="02010600030101010101" pitchFamily="2" charset="-122"/>
                <a:cs typeface="+mn-ea"/>
              </a:rPr>
              <a:t>：</a:t>
            </a:r>
            <a:r>
              <a:rPr lang="en-US" altLang="zh-CN" sz="2800" i="1" strike="noStrike" noProof="1">
                <a:solidFill>
                  <a:schemeClr val="tx1"/>
                </a:solidFill>
                <a:latin typeface="Times New Roman" panose="02020603050405020304" charset="0"/>
                <a:ea typeface="宋体" panose="02010600030101010101" pitchFamily="2" charset="-122"/>
                <a:cs typeface="+mn-ea"/>
              </a:rPr>
              <a:t>C</a:t>
            </a:r>
            <a:r>
              <a:rPr lang="en-US" altLang="zh-CN" sz="2800" strike="noStrike" baseline="-25000" noProof="1">
                <a:solidFill>
                  <a:schemeClr val="tx1"/>
                </a:solidFill>
                <a:latin typeface="Times New Roman" panose="02020603050405020304" charset="0"/>
                <a:ea typeface="宋体" panose="02010600030101010101" pitchFamily="2" charset="-122"/>
                <a:cs typeface="+mn-ea"/>
              </a:rPr>
              <a:t>1</a:t>
            </a:r>
            <a:r>
              <a:rPr lang="en-US" altLang="zh-CN" sz="2800" strike="noStrike" noProof="1">
                <a:solidFill>
                  <a:schemeClr val="tx1"/>
                </a:solidFill>
                <a:latin typeface="Times New Roman" panose="02020603050405020304" charset="0"/>
                <a:ea typeface="宋体" panose="02010600030101010101" pitchFamily="2" charset="-122"/>
                <a:cs typeface="+mn-ea"/>
              </a:rPr>
              <a:t>和</a:t>
            </a:r>
            <a:r>
              <a:rPr lang="en-US" altLang="zh-CN" sz="2800" i="1" strike="noStrike" noProof="1">
                <a:solidFill>
                  <a:schemeClr val="tx1"/>
                </a:solidFill>
                <a:latin typeface="Times New Roman" panose="02020603050405020304" charset="0"/>
                <a:ea typeface="宋体" panose="02010600030101010101" pitchFamily="2" charset="-122"/>
                <a:cs typeface="+mn-ea"/>
              </a:rPr>
              <a:t>C</a:t>
            </a:r>
            <a:r>
              <a:rPr lang="en-US" altLang="zh-CN" sz="2800" strike="noStrike" baseline="-25000" noProof="1">
                <a:solidFill>
                  <a:schemeClr val="tx1"/>
                </a:solidFill>
                <a:latin typeface="Times New Roman" panose="02020603050405020304" charset="0"/>
                <a:ea typeface="宋体" panose="02010600030101010101" pitchFamily="2" charset="-122"/>
                <a:cs typeface="+mn-ea"/>
              </a:rPr>
              <a:t>2</a:t>
            </a:r>
            <a:r>
              <a:rPr lang="en-US" altLang="zh-CN" sz="2800" strike="noStrike" noProof="1">
                <a:solidFill>
                  <a:schemeClr val="tx1"/>
                </a:solidFill>
                <a:latin typeface="Times New Roman" panose="02020603050405020304" charset="0"/>
                <a:ea typeface="宋体" panose="02010600030101010101" pitchFamily="2" charset="-122"/>
                <a:cs typeface="+mn-ea"/>
              </a:rPr>
              <a:t>；</a:t>
            </a:r>
            <a:r>
              <a:rPr lang="en-US" altLang="zh-CN" sz="2800" i="1" strike="noStrike" noProof="1">
                <a:solidFill>
                  <a:schemeClr val="tx1"/>
                </a:solidFill>
                <a:latin typeface="Times New Roman" panose="02020603050405020304" charset="0"/>
                <a:ea typeface="宋体" panose="02010600030101010101" pitchFamily="2" charset="-122"/>
                <a:cs typeface="+mn-ea"/>
              </a:rPr>
              <a:t>C</a:t>
            </a:r>
            <a:r>
              <a:rPr lang="en-US" altLang="zh-CN" sz="2800" strike="noStrike" baseline="-25000" noProof="1">
                <a:solidFill>
                  <a:schemeClr val="tx1"/>
                </a:solidFill>
                <a:latin typeface="Times New Roman" panose="02020603050405020304" charset="0"/>
                <a:ea typeface="宋体" panose="02010600030101010101" pitchFamily="2" charset="-122"/>
                <a:cs typeface="+mn-ea"/>
              </a:rPr>
              <a:t>1</a:t>
            </a:r>
            <a:r>
              <a:rPr lang="en-US" altLang="zh-CN" sz="2800" strike="noStrike" noProof="1">
                <a:solidFill>
                  <a:schemeClr val="tx1"/>
                </a:solidFill>
                <a:latin typeface="Times New Roman" panose="02020603050405020304" charset="0"/>
                <a:ea typeface="宋体" panose="02010600030101010101" pitchFamily="2" charset="-122"/>
                <a:cs typeface="+mn-ea"/>
              </a:rPr>
              <a:t>表示灰度级为[0,…,</a:t>
            </a:r>
            <a:r>
              <a:rPr lang="en-US" altLang="zh-CN" sz="2800" i="1" strike="noStrike" noProof="1">
                <a:solidFill>
                  <a:schemeClr val="tx1"/>
                </a:solidFill>
                <a:latin typeface="Times New Roman" panose="02020603050405020304" charset="0"/>
                <a:ea typeface="宋体" panose="02010600030101010101" pitchFamily="2" charset="-122"/>
                <a:cs typeface="+mn-ea"/>
              </a:rPr>
              <a:t>k</a:t>
            </a:r>
            <a:r>
              <a:rPr lang="en-US" altLang="zh-CN" sz="2800" strike="noStrike" noProof="1">
                <a:solidFill>
                  <a:schemeClr val="tx1"/>
                </a:solidFill>
                <a:latin typeface="Times New Roman" panose="02020603050405020304" charset="0"/>
                <a:ea typeface="宋体" panose="02010600030101010101" pitchFamily="2" charset="-122"/>
                <a:cs typeface="+mn-ea"/>
              </a:rPr>
              <a:t>-1]的像素点，</a:t>
            </a:r>
            <a:r>
              <a:rPr lang="en-US" altLang="zh-CN" sz="2800" i="1" strike="noStrike" noProof="1">
                <a:solidFill>
                  <a:schemeClr val="tx1"/>
                </a:solidFill>
                <a:latin typeface="Times New Roman" panose="02020603050405020304" charset="0"/>
                <a:ea typeface="宋体" panose="02010600030101010101" pitchFamily="2" charset="-122"/>
                <a:cs typeface="+mn-ea"/>
              </a:rPr>
              <a:t>C</a:t>
            </a:r>
            <a:r>
              <a:rPr lang="en-US" altLang="zh-CN" sz="2800" strike="noStrike" baseline="-25000" noProof="1">
                <a:solidFill>
                  <a:schemeClr val="tx1"/>
                </a:solidFill>
                <a:latin typeface="Times New Roman" panose="02020603050405020304" charset="0"/>
                <a:ea typeface="宋体" panose="02010600030101010101" pitchFamily="2" charset="-122"/>
                <a:cs typeface="+mn-ea"/>
              </a:rPr>
              <a:t>2</a:t>
            </a:r>
            <a:r>
              <a:rPr lang="en-US" altLang="zh-CN" sz="2800" strike="noStrike" noProof="1">
                <a:solidFill>
                  <a:schemeClr val="tx1"/>
                </a:solidFill>
                <a:latin typeface="Times New Roman" panose="02020603050405020304" charset="0"/>
                <a:ea typeface="宋体" panose="02010600030101010101" pitchFamily="2" charset="-122"/>
                <a:cs typeface="+mn-ea"/>
              </a:rPr>
              <a:t>表示灰度级为[</a:t>
            </a:r>
            <a:r>
              <a:rPr lang="en-US" altLang="zh-CN" sz="2800" i="1" strike="noStrike" noProof="1">
                <a:solidFill>
                  <a:schemeClr val="tx1"/>
                </a:solidFill>
                <a:latin typeface="Times New Roman" panose="02020603050405020304" charset="0"/>
                <a:ea typeface="宋体" panose="02010600030101010101" pitchFamily="2" charset="-122"/>
                <a:cs typeface="+mn-ea"/>
              </a:rPr>
              <a:t>k</a:t>
            </a:r>
            <a:r>
              <a:rPr lang="en-US" altLang="zh-CN" sz="2800" strike="noStrike" noProof="1">
                <a:solidFill>
                  <a:schemeClr val="tx1"/>
                </a:solidFill>
                <a:latin typeface="Times New Roman" panose="02020603050405020304" charset="0"/>
                <a:ea typeface="宋体" panose="02010600030101010101" pitchFamily="2" charset="-122"/>
                <a:cs typeface="+mn-ea"/>
              </a:rPr>
              <a:t>,…,</a:t>
            </a:r>
            <a:r>
              <a:rPr lang="en-US" altLang="zh-CN" sz="2800" i="1" strike="noStrike" noProof="1">
                <a:solidFill>
                  <a:schemeClr val="tx1"/>
                </a:solidFill>
                <a:latin typeface="Times New Roman" panose="02020603050405020304" charset="0"/>
                <a:ea typeface="宋体" panose="02010600030101010101" pitchFamily="2" charset="-122"/>
                <a:cs typeface="+mn-ea"/>
              </a:rPr>
              <a:t>L</a:t>
            </a:r>
            <a:r>
              <a:rPr lang="en-US" altLang="zh-CN" sz="2800" strike="noStrike" noProof="1">
                <a:solidFill>
                  <a:schemeClr val="tx1"/>
                </a:solidFill>
                <a:latin typeface="Times New Roman" panose="02020603050405020304" charset="0"/>
                <a:ea typeface="宋体" panose="02010600030101010101" pitchFamily="2" charset="-122"/>
                <a:cs typeface="+mn-ea"/>
              </a:rPr>
              <a:t>-1]的像素点。每一类出现的</a:t>
            </a:r>
            <a:r>
              <a:rPr lang="en-US" altLang="zh-CN" sz="2800" b="1" strike="noStrike" noProof="1">
                <a:solidFill>
                  <a:srgbClr val="FF0000"/>
                </a:solidFill>
                <a:latin typeface="Times New Roman" panose="02020603050405020304" charset="0"/>
                <a:ea typeface="宋体" panose="02010600030101010101" pitchFamily="2" charset="-122"/>
                <a:cs typeface="+mn-ea"/>
              </a:rPr>
              <a:t>概率</a:t>
            </a:r>
            <a:r>
              <a:rPr lang="en-US" altLang="zh-CN" sz="2800" strike="noStrike" noProof="1">
                <a:solidFill>
                  <a:schemeClr val="tx1"/>
                </a:solidFill>
                <a:latin typeface="Times New Roman" panose="02020603050405020304" charset="0"/>
                <a:ea typeface="宋体" panose="02010600030101010101" pitchFamily="2" charset="-122"/>
                <a:cs typeface="+mn-ea"/>
              </a:rPr>
              <a:t>以及各类的</a:t>
            </a:r>
            <a:r>
              <a:rPr lang="en-US" altLang="zh-CN" sz="2800" b="1" strike="noStrike" noProof="1">
                <a:solidFill>
                  <a:srgbClr val="FF0000"/>
                </a:solidFill>
                <a:latin typeface="Times New Roman" panose="02020603050405020304" charset="0"/>
                <a:ea typeface="宋体" panose="02010600030101010101" pitchFamily="2" charset="-122"/>
                <a:cs typeface="+mn-ea"/>
              </a:rPr>
              <a:t>平均灰度</a:t>
            </a:r>
            <a:r>
              <a:rPr lang="en-US" altLang="zh-CN" sz="2800" strike="noStrike" noProof="1">
                <a:solidFill>
                  <a:schemeClr val="tx1"/>
                </a:solidFill>
                <a:latin typeface="Times New Roman" panose="02020603050405020304" charset="0"/>
                <a:ea typeface="宋体" panose="02010600030101010101" pitchFamily="2" charset="-122"/>
                <a:cs typeface="+mn-ea"/>
              </a:rPr>
              <a:t>分别由下面的式子给出</a:t>
            </a:r>
            <a:r>
              <a:rPr lang="zh-CN" altLang="en-US" sz="3200" strike="noStrike" noProof="1">
                <a:solidFill>
                  <a:schemeClr val="tx1"/>
                </a:solidFill>
                <a:latin typeface="Times New Roman" panose="02020603050405020304" charset="0"/>
                <a:ea typeface="宋体" panose="02010600030101010101" pitchFamily="2" charset="-122"/>
                <a:cs typeface="+mn-ea"/>
              </a:rPr>
              <a:t>。</a:t>
            </a:r>
            <a:endParaRPr lang="zh-CN" altLang="en-US" strike="noStrike" noProof="1">
              <a:solidFill>
                <a:schemeClr val="tx1"/>
              </a:solidFill>
              <a:latin typeface="Times New Roman" panose="02020603050405020304" charset="0"/>
              <a:ea typeface="宋体" panose="02010600030101010101" pitchFamily="2" charset="-122"/>
              <a:cs typeface="+mn-ea"/>
            </a:endParaRPr>
          </a:p>
          <a:p>
            <a:pPr lvl="1" indent="0" eaLnBrk="0" fontAlgn="base" hangingPunct="0">
              <a:lnSpc>
                <a:spcPct val="140000"/>
              </a:lnSpc>
            </a:pPr>
            <a:endParaRPr lang="zh-CN" altLang="en-US" strike="noStrike" noProof="1">
              <a:solidFill>
                <a:schemeClr val="tx1"/>
              </a:solidFill>
              <a:latin typeface="Times New Roman" panose="02020603050405020304" charset="0"/>
              <a:ea typeface="宋体" panose="02010600030101010101" pitchFamily="2" charset="-122"/>
              <a:cs typeface="+mn-ea"/>
            </a:endParaRPr>
          </a:p>
          <a:p>
            <a:pPr lvl="1" indent="0" eaLnBrk="0" fontAlgn="base" hangingPunct="0">
              <a:lnSpc>
                <a:spcPct val="140000"/>
              </a:lnSpc>
            </a:pPr>
            <a:r>
              <a:rPr lang="zh-CN" altLang="en-US" sz="2400" strike="noStrike" noProof="1">
                <a:solidFill>
                  <a:schemeClr val="tx1"/>
                </a:solidFill>
                <a:latin typeface="Times New Roman" panose="02020603050405020304" charset="0"/>
                <a:ea typeface="宋体" panose="02010600030101010101" pitchFamily="2" charset="-122"/>
                <a:cs typeface="+mn-ea"/>
              </a:rPr>
              <a:t>其中                      </a:t>
            </a:r>
            <a:r>
              <a:rPr lang="en-US" altLang="zh-CN" sz="2400" strike="noStrike" noProof="1">
                <a:solidFill>
                  <a:schemeClr val="tx1"/>
                </a:solidFill>
                <a:latin typeface="Times New Roman" panose="02020603050405020304" charset="0"/>
                <a:ea typeface="宋体" panose="02010600030101010101" pitchFamily="2" charset="-122"/>
                <a:cs typeface="+mn-ea"/>
              </a:rPr>
              <a:t>/</a:t>
            </a:r>
            <a:r>
              <a:rPr lang="en-US" altLang="zh-CN" sz="2400" i="1" strike="noStrike" noProof="1">
                <a:solidFill>
                  <a:schemeClr val="tx1"/>
                </a:solidFill>
                <a:latin typeface="Times New Roman" panose="02020603050405020304" charset="0"/>
                <a:ea typeface="宋体" panose="02010600030101010101" pitchFamily="2" charset="-122"/>
                <a:cs typeface="+mn-ea"/>
              </a:rPr>
              <a:t>N</a:t>
            </a:r>
            <a:r>
              <a:rPr lang="zh-CN" altLang="en-US" sz="2400" strike="noStrike" noProof="1">
                <a:solidFill>
                  <a:schemeClr val="tx1"/>
                </a:solidFill>
                <a:latin typeface="Times New Roman" panose="02020603050405020304" charset="0"/>
                <a:ea typeface="宋体" panose="02010600030101010101" pitchFamily="2" charset="-122"/>
                <a:cs typeface="+mn-ea"/>
              </a:rPr>
              <a:t>是图像的</a:t>
            </a:r>
            <a:r>
              <a:rPr lang="zh-CN" altLang="en-US" sz="2400" b="1" strike="noStrike" noProof="1">
                <a:solidFill>
                  <a:srgbClr val="FF0000"/>
                </a:solidFill>
                <a:latin typeface="Times New Roman" panose="02020603050405020304" charset="0"/>
                <a:ea typeface="宋体" panose="02010600030101010101" pitchFamily="2" charset="-122"/>
                <a:cs typeface="+mn-ea"/>
              </a:rPr>
              <a:t>灰度均值，设</a:t>
            </a:r>
          </a:p>
        </p:txBody>
      </p:sp>
      <p:graphicFrame>
        <p:nvGraphicFramePr>
          <p:cNvPr id="55299" name="对象 1">
            <a:hlinkClick r:id="" action="ppaction://ole?verb=0"/>
          </p:cNvPr>
          <p:cNvGraphicFramePr>
            <a:graphicFrameLocks noChangeAspect="1"/>
          </p:cNvGraphicFramePr>
          <p:nvPr/>
        </p:nvGraphicFramePr>
        <p:xfrm>
          <a:off x="2423324" y="3038687"/>
          <a:ext cx="4495694" cy="856073"/>
        </p:xfrm>
        <a:graphic>
          <a:graphicData uri="http://schemas.openxmlformats.org/presentationml/2006/ole">
            <mc:AlternateContent xmlns:mc="http://schemas.openxmlformats.org/markup-compatibility/2006">
              <mc:Choice xmlns:v="urn:schemas-microsoft-com:vml" Requires="v">
                <p:oleObj spid="_x0000_s42108" r:id="rId4" imgW="2070100" imgH="393700" progId="Equation.KSEE3">
                  <p:embed/>
                </p:oleObj>
              </mc:Choice>
              <mc:Fallback>
                <p:oleObj r:id="rId4" imgW="2070100" imgH="393700" progId="Equation.KSEE3">
                  <p:embed/>
                  <p:pic>
                    <p:nvPicPr>
                      <p:cNvPr id="0" name="图片 3124"/>
                      <p:cNvPicPr/>
                      <p:nvPr/>
                    </p:nvPicPr>
                    <p:blipFill>
                      <a:blip r:embed="rId5"/>
                      <a:stretch>
                        <a:fillRect/>
                      </a:stretch>
                    </p:blipFill>
                    <p:spPr>
                      <a:xfrm>
                        <a:off x="2423324" y="3038687"/>
                        <a:ext cx="4495694" cy="856073"/>
                      </a:xfrm>
                      <a:prstGeom prst="rect">
                        <a:avLst/>
                      </a:prstGeom>
                      <a:noFill/>
                      <a:ln w="38100">
                        <a:noFill/>
                        <a:miter/>
                      </a:ln>
                    </p:spPr>
                  </p:pic>
                </p:oleObj>
              </mc:Fallback>
            </mc:AlternateContent>
          </a:graphicData>
        </a:graphic>
      </p:graphicFrame>
      <p:graphicFrame>
        <p:nvGraphicFramePr>
          <p:cNvPr id="55300" name="对象 2">
            <a:hlinkClick r:id="" action="ppaction://ole?verb=0"/>
          </p:cNvPr>
          <p:cNvGraphicFramePr>
            <a:graphicFrameLocks noChangeAspect="1"/>
          </p:cNvGraphicFramePr>
          <p:nvPr/>
        </p:nvGraphicFramePr>
        <p:xfrm>
          <a:off x="1954530" y="6258560"/>
          <a:ext cx="1776095" cy="1004570"/>
        </p:xfrm>
        <a:graphic>
          <a:graphicData uri="http://schemas.openxmlformats.org/presentationml/2006/ole">
            <mc:AlternateContent xmlns:mc="http://schemas.openxmlformats.org/markup-compatibility/2006">
              <mc:Choice xmlns:v="urn:schemas-microsoft-com:vml" Requires="v">
                <p:oleObj spid="_x0000_s42109" r:id="rId6" imgW="764540" imgH="433070" progId="Equation.KSEE3">
                  <p:embed/>
                </p:oleObj>
              </mc:Choice>
              <mc:Fallback>
                <p:oleObj r:id="rId6" imgW="764540" imgH="433070" progId="Equation.KSEE3">
                  <p:embed/>
                  <p:pic>
                    <p:nvPicPr>
                      <p:cNvPr id="0" name="图片 3125"/>
                      <p:cNvPicPr/>
                      <p:nvPr/>
                    </p:nvPicPr>
                    <p:blipFill>
                      <a:blip r:embed="rId7"/>
                      <a:stretch>
                        <a:fillRect/>
                      </a:stretch>
                    </p:blipFill>
                    <p:spPr>
                      <a:xfrm>
                        <a:off x="1954530" y="6258560"/>
                        <a:ext cx="1776095" cy="1004570"/>
                      </a:xfrm>
                      <a:prstGeom prst="rect">
                        <a:avLst/>
                      </a:prstGeom>
                      <a:noFill/>
                      <a:ln w="38100">
                        <a:noFill/>
                        <a:miter/>
                      </a:ln>
                    </p:spPr>
                  </p:pic>
                </p:oleObj>
              </mc:Fallback>
            </mc:AlternateContent>
          </a:graphicData>
        </a:graphic>
      </p:graphicFrame>
      <p:graphicFrame>
        <p:nvGraphicFramePr>
          <p:cNvPr id="55301" name="对象 4">
            <a:hlinkClick r:id="" action="ppaction://ole?verb=0"/>
          </p:cNvPr>
          <p:cNvGraphicFramePr>
            <a:graphicFrameLocks noChangeAspect="1"/>
          </p:cNvGraphicFramePr>
          <p:nvPr/>
        </p:nvGraphicFramePr>
        <p:xfrm>
          <a:off x="7047689" y="6280811"/>
          <a:ext cx="2198829" cy="982121"/>
        </p:xfrm>
        <a:graphic>
          <a:graphicData uri="http://schemas.openxmlformats.org/presentationml/2006/ole">
            <mc:AlternateContent xmlns:mc="http://schemas.openxmlformats.org/markup-compatibility/2006">
              <mc:Choice xmlns:v="urn:schemas-microsoft-com:vml" Requires="v">
                <p:oleObj spid="_x0000_s42110" r:id="rId8" imgW="968375" imgH="433070" progId="Equation.KSEE3">
                  <p:embed/>
                </p:oleObj>
              </mc:Choice>
              <mc:Fallback>
                <p:oleObj r:id="rId8" imgW="968375" imgH="433070" progId="Equation.KSEE3">
                  <p:embed/>
                  <p:pic>
                    <p:nvPicPr>
                      <p:cNvPr id="0" name="图片 3126"/>
                      <p:cNvPicPr/>
                      <p:nvPr/>
                    </p:nvPicPr>
                    <p:blipFill>
                      <a:blip r:embed="rId9"/>
                      <a:stretch>
                        <a:fillRect/>
                      </a:stretch>
                    </p:blipFill>
                    <p:spPr>
                      <a:xfrm>
                        <a:off x="7047689" y="6280811"/>
                        <a:ext cx="2198829" cy="982121"/>
                      </a:xfrm>
                      <a:prstGeom prst="rect">
                        <a:avLst/>
                      </a:prstGeom>
                      <a:noFill/>
                      <a:ln w="38100">
                        <a:noFill/>
                        <a:miter/>
                      </a:ln>
                    </p:spPr>
                  </p:pic>
                </p:oleObj>
              </mc:Fallback>
            </mc:AlternateContent>
          </a:graphicData>
        </a:graphic>
      </p:graphicFrame>
      <p:sp>
        <p:nvSpPr>
          <p:cNvPr id="2" name="文本框 393243"/>
          <p:cNvSpPr txBox="1"/>
          <p:nvPr/>
        </p:nvSpPr>
        <p:spPr>
          <a:xfrm>
            <a:off x="899650" y="1724497"/>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4.其它阈值选取方法 </a:t>
            </a:r>
          </a:p>
        </p:txBody>
      </p:sp>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10"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11"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文本框 6"/>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文本框 394242"/>
          <p:cNvSpPr txBox="1"/>
          <p:nvPr/>
        </p:nvSpPr>
        <p:spPr>
          <a:xfrm>
            <a:off x="965284" y="2491493"/>
            <a:ext cx="8333140" cy="3790315"/>
          </a:xfrm>
          <a:prstGeom prst="rect">
            <a:avLst/>
          </a:prstGeom>
          <a:noFill/>
          <a:ln w="9525">
            <a:noFill/>
          </a:ln>
        </p:spPr>
        <p:txBody>
          <a:bodyPr wrap="square" anchor="t">
            <a:spAutoFit/>
          </a:bodyPr>
          <a:lstStyle/>
          <a:p>
            <a:pPr lvl="0" indent="0" eaLnBrk="0" hangingPunct="0">
              <a:lnSpc>
                <a:spcPct val="120000"/>
              </a:lnSpc>
            </a:pPr>
            <a:r>
              <a:rPr lang="zh-CN" altLang="en-US" sz="3090">
                <a:latin typeface="Times New Roman" panose="02020603050405020304" charset="0"/>
                <a:ea typeface="宋体" panose="02010600030101010101" pitchFamily="2" charset="-122"/>
              </a:rPr>
              <a:t>假设</a:t>
            </a:r>
            <a:r>
              <a:rPr lang="en-US" altLang="zh-CN" sz="3090" i="1">
                <a:latin typeface="Times New Roman" panose="02020603050405020304" charset="0"/>
                <a:ea typeface="宋体" panose="02010600030101010101" pitchFamily="2" charset="-122"/>
              </a:rPr>
              <a:t>k</a:t>
            </a:r>
            <a:r>
              <a:rPr lang="zh-CN" altLang="en-US" sz="3090">
                <a:latin typeface="Times New Roman" panose="02020603050405020304" charset="0"/>
                <a:ea typeface="宋体" panose="02010600030101010101" pitchFamily="2" charset="-122"/>
              </a:rPr>
              <a:t>是所选的阈值</a:t>
            </a:r>
            <a:endParaRPr lang="en-US" altLang="zh-CN" sz="3090" b="1">
              <a:solidFill>
                <a:srgbClr val="FF0000"/>
              </a:solidFill>
              <a:latin typeface="Times New Roman" panose="02020603050405020304" charset="0"/>
              <a:ea typeface="宋体" panose="02010600030101010101" pitchFamily="2" charset="-122"/>
            </a:endParaRPr>
          </a:p>
          <a:p>
            <a:pPr lvl="0" indent="0" eaLnBrk="0" hangingPunct="0">
              <a:lnSpc>
                <a:spcPct val="120000"/>
              </a:lnSpc>
            </a:pPr>
            <a:r>
              <a:rPr lang="en-US" altLang="zh-CN" sz="2865">
                <a:latin typeface="Times New Roman" panose="02020603050405020304" charset="0"/>
                <a:ea typeface="宋体" panose="02010600030101010101" pitchFamily="2" charset="-122"/>
              </a:rPr>
              <a:t>概率分布</a:t>
            </a:r>
          </a:p>
          <a:p>
            <a:pPr lvl="0" indent="0" eaLnBrk="0" hangingPunct="0">
              <a:lnSpc>
                <a:spcPct val="120000"/>
              </a:lnSpc>
            </a:pPr>
            <a:endParaRPr lang="en-US" altLang="zh-CN" sz="2865">
              <a:latin typeface="Times New Roman" panose="02020603050405020304" charset="0"/>
              <a:ea typeface="宋体" panose="02010600030101010101" pitchFamily="2" charset="-122"/>
            </a:endParaRPr>
          </a:p>
          <a:p>
            <a:pPr lvl="0" indent="0" eaLnBrk="0" hangingPunct="0">
              <a:lnSpc>
                <a:spcPct val="120000"/>
              </a:lnSpc>
            </a:pPr>
            <a:endParaRPr lang="en-US" altLang="zh-CN" sz="2865">
              <a:latin typeface="Times New Roman" panose="02020603050405020304" charset="0"/>
              <a:ea typeface="华光楷体_CNKI" panose="02000500000000000000" charset="-122"/>
            </a:endParaRPr>
          </a:p>
          <a:p>
            <a:pPr lvl="0" indent="0" eaLnBrk="0" hangingPunct="0">
              <a:lnSpc>
                <a:spcPct val="120000"/>
              </a:lnSpc>
            </a:pPr>
            <a:endParaRPr lang="zh-CN" altLang="en-US" sz="2865">
              <a:latin typeface="Times New Roman" panose="02020603050405020304" charset="0"/>
              <a:ea typeface="华光楷体_CNKI" panose="02000500000000000000" charset="-122"/>
            </a:endParaRPr>
          </a:p>
          <a:p>
            <a:pPr lvl="0" indent="0" eaLnBrk="0" hangingPunct="0">
              <a:lnSpc>
                <a:spcPct val="120000"/>
              </a:lnSpc>
            </a:pPr>
            <a:r>
              <a:rPr lang="zh-CN" altLang="en-US" sz="2800" b="1">
                <a:solidFill>
                  <a:srgbClr val="0000FF"/>
                </a:solidFill>
                <a:latin typeface="Times New Roman" panose="02020603050405020304" charset="0"/>
                <a:ea typeface="华光楷体_CNKI" panose="02000500000000000000" charset="-122"/>
              </a:rPr>
              <a:t>平均灰度</a:t>
            </a:r>
          </a:p>
          <a:p>
            <a:pPr lvl="0" indent="0" eaLnBrk="0" hangingPunct="0">
              <a:lnSpc>
                <a:spcPct val="120000"/>
              </a:lnSpc>
            </a:pPr>
            <a:endParaRPr lang="zh-CN" altLang="en-US" sz="2865">
              <a:latin typeface="Times New Roman" panose="02020603050405020304" charset="0"/>
              <a:ea typeface="华光楷体_CNKI" panose="02000500000000000000" charset="-122"/>
            </a:endParaRPr>
          </a:p>
        </p:txBody>
      </p:sp>
      <p:graphicFrame>
        <p:nvGraphicFramePr>
          <p:cNvPr id="57347" name="对象 1">
            <a:hlinkClick r:id="" action="ppaction://ole?verb=0"/>
          </p:cNvPr>
          <p:cNvGraphicFramePr>
            <a:graphicFrameLocks noChangeAspect="1"/>
          </p:cNvGraphicFramePr>
          <p:nvPr/>
        </p:nvGraphicFramePr>
        <p:xfrm>
          <a:off x="4994910" y="4195780"/>
          <a:ext cx="1008380" cy="238090"/>
        </p:xfrm>
        <a:graphic>
          <a:graphicData uri="http://schemas.openxmlformats.org/presentationml/2006/ole">
            <mc:AlternateContent xmlns:mc="http://schemas.openxmlformats.org/markup-compatibility/2006">
              <mc:Choice xmlns:v="urn:schemas-microsoft-com:vml" Requires="v">
                <p:oleObj spid="_x0000_s43132" r:id="rId3" imgW="915670" imgH="215900" progId="Equation.KSEE3">
                  <p:embed/>
                </p:oleObj>
              </mc:Choice>
              <mc:Fallback>
                <p:oleObj r:id="rId3" imgW="915670" imgH="215900" progId="Equation.KSEE3">
                  <p:embed/>
                  <p:pic>
                    <p:nvPicPr>
                      <p:cNvPr id="0" name="图片 3127"/>
                      <p:cNvPicPr/>
                      <p:nvPr/>
                    </p:nvPicPr>
                    <p:blipFill>
                      <a:blip r:embed="rId4"/>
                      <a:stretch>
                        <a:fillRect/>
                      </a:stretch>
                    </p:blipFill>
                    <p:spPr>
                      <a:xfrm>
                        <a:off x="4994910" y="4195780"/>
                        <a:ext cx="1008380" cy="238090"/>
                      </a:xfrm>
                      <a:prstGeom prst="rect">
                        <a:avLst/>
                      </a:prstGeom>
                      <a:noFill/>
                      <a:ln w="38100">
                        <a:noFill/>
                        <a:miter/>
                      </a:ln>
                    </p:spPr>
                  </p:pic>
                </p:oleObj>
              </mc:Fallback>
            </mc:AlternateContent>
          </a:graphicData>
        </a:graphic>
      </p:graphicFrame>
      <p:graphicFrame>
        <p:nvGraphicFramePr>
          <p:cNvPr id="57348" name="对象 2">
            <a:hlinkClick r:id="" action="ppaction://ole?verb=0"/>
          </p:cNvPr>
          <p:cNvGraphicFramePr>
            <a:graphicFrameLocks noChangeAspect="1"/>
          </p:cNvGraphicFramePr>
          <p:nvPr/>
        </p:nvGraphicFramePr>
        <p:xfrm>
          <a:off x="1037498" y="3407339"/>
          <a:ext cx="5582853" cy="1976495"/>
        </p:xfrm>
        <a:graphic>
          <a:graphicData uri="http://schemas.openxmlformats.org/presentationml/2006/ole">
            <mc:AlternateContent xmlns:mc="http://schemas.openxmlformats.org/markup-compatibility/2006">
              <mc:Choice xmlns:v="urn:schemas-microsoft-com:vml" Requires="v">
                <p:oleObj spid="_x0000_s43133" r:id="rId5" imgW="2527300" imgH="889000" progId="Equation.KSEE3">
                  <p:embed/>
                </p:oleObj>
              </mc:Choice>
              <mc:Fallback>
                <p:oleObj r:id="rId5" imgW="2527300" imgH="889000" progId="Equation.KSEE3">
                  <p:embed/>
                  <p:pic>
                    <p:nvPicPr>
                      <p:cNvPr id="0" name="图片 3128"/>
                      <p:cNvPicPr/>
                      <p:nvPr/>
                    </p:nvPicPr>
                    <p:blipFill>
                      <a:blip r:embed="rId6"/>
                      <a:stretch>
                        <a:fillRect/>
                      </a:stretch>
                    </p:blipFill>
                    <p:spPr>
                      <a:xfrm>
                        <a:off x="1037498" y="3407339"/>
                        <a:ext cx="5582853" cy="1976495"/>
                      </a:xfrm>
                      <a:prstGeom prst="rect">
                        <a:avLst/>
                      </a:prstGeom>
                      <a:noFill/>
                      <a:ln w="38100">
                        <a:noFill/>
                        <a:miter/>
                      </a:ln>
                    </p:spPr>
                  </p:pic>
                </p:oleObj>
              </mc:Fallback>
            </mc:AlternateContent>
          </a:graphicData>
        </a:graphic>
      </p:graphicFrame>
      <p:graphicFrame>
        <p:nvGraphicFramePr>
          <p:cNvPr id="57349" name="对象 3">
            <a:hlinkClick r:id="" action="ppaction://ole?verb=0"/>
          </p:cNvPr>
          <p:cNvGraphicFramePr>
            <a:graphicFrameLocks noChangeAspect="1"/>
          </p:cNvGraphicFramePr>
          <p:nvPr/>
        </p:nvGraphicFramePr>
        <p:xfrm>
          <a:off x="1048923" y="5603311"/>
          <a:ext cx="6589483" cy="1890713"/>
        </p:xfrm>
        <a:graphic>
          <a:graphicData uri="http://schemas.openxmlformats.org/presentationml/2006/ole">
            <mc:AlternateContent xmlns:mc="http://schemas.openxmlformats.org/markup-compatibility/2006">
              <mc:Choice xmlns:v="urn:schemas-microsoft-com:vml" Requires="v">
                <p:oleObj spid="_x0000_s43134" r:id="rId7" imgW="2870200" imgH="889000" progId="Equation.KSEE3">
                  <p:embed/>
                </p:oleObj>
              </mc:Choice>
              <mc:Fallback>
                <p:oleObj r:id="rId7" imgW="2870200" imgH="889000" progId="Equation.KSEE3">
                  <p:embed/>
                  <p:pic>
                    <p:nvPicPr>
                      <p:cNvPr id="0" name="图片 3129"/>
                      <p:cNvPicPr/>
                      <p:nvPr/>
                    </p:nvPicPr>
                    <p:blipFill>
                      <a:blip r:embed="rId8"/>
                      <a:stretch>
                        <a:fillRect/>
                      </a:stretch>
                    </p:blipFill>
                    <p:spPr>
                      <a:xfrm>
                        <a:off x="1048923" y="5603311"/>
                        <a:ext cx="6589483" cy="1890713"/>
                      </a:xfrm>
                      <a:prstGeom prst="rect">
                        <a:avLst/>
                      </a:prstGeom>
                      <a:noFill/>
                      <a:ln w="38100">
                        <a:noFill/>
                        <a:miter/>
                      </a:ln>
                    </p:spPr>
                  </p:pic>
                </p:oleObj>
              </mc:Fallback>
            </mc:AlternateContent>
          </a:graphicData>
        </a:graphic>
      </p:graphicFrame>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9"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10"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文本框 6"/>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2" name="文本框 393243"/>
          <p:cNvSpPr txBox="1"/>
          <p:nvPr/>
        </p:nvSpPr>
        <p:spPr>
          <a:xfrm>
            <a:off x="899650" y="1724497"/>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4.其它阈值选取方法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283683"/>
          <p:cNvSpPr txBox="1"/>
          <p:nvPr/>
        </p:nvSpPr>
        <p:spPr>
          <a:xfrm>
            <a:off x="904240" y="1724025"/>
            <a:ext cx="9558020" cy="4332605"/>
          </a:xfrm>
          <a:prstGeom prst="rect">
            <a:avLst/>
          </a:prstGeom>
          <a:noFill/>
          <a:ln w="9525">
            <a:noFill/>
          </a:ln>
        </p:spPr>
        <p:txBody>
          <a:bodyPr wrap="square" anchor="t">
            <a:spAutoFit/>
          </a:bodyPr>
          <a:lstStyle/>
          <a:p>
            <a:pPr lvl="0" indent="0" eaLnBrk="0" hangingPunct="0">
              <a:lnSpc>
                <a:spcPct val="135000"/>
              </a:lnSpc>
            </a:pPr>
            <a:r>
              <a:rPr lang="en-US" altLang="zh-CN" sz="3200" b="1">
                <a:solidFill>
                  <a:schemeClr val="tx1"/>
                </a:solidFill>
                <a:latin typeface="Times New Roman" panose="02020603050405020304" charset="0"/>
              </a:rPr>
              <a:t>灰度图像的分割</a:t>
            </a:r>
            <a:r>
              <a:rPr lang="en-US" altLang="zh-CN" sz="3530" b="1">
                <a:solidFill>
                  <a:schemeClr val="tx1"/>
                </a:solidFill>
                <a:latin typeface="Times New Roman" panose="02020603050405020304" charset="0"/>
              </a:rPr>
              <a:t> </a:t>
            </a:r>
            <a:endParaRPr lang="en-US" altLang="zh-CN" sz="3530" b="1" dirty="0">
              <a:solidFill>
                <a:schemeClr val="tx1"/>
              </a:solidFill>
              <a:latin typeface="Times New Roman" panose="02020603050405020304" charset="0"/>
            </a:endParaRPr>
          </a:p>
          <a:p>
            <a:pPr lvl="0" indent="0" eaLnBrk="0" hangingPunct="0">
              <a:lnSpc>
                <a:spcPct val="135000"/>
              </a:lnSpc>
            </a:pPr>
            <a:r>
              <a:rPr lang="zh-CN" altLang="en-US" sz="3090" dirty="0">
                <a:solidFill>
                  <a:schemeClr val="tx1"/>
                </a:solidFill>
                <a:latin typeface="Times New Roman" panose="02020603050405020304" charset="0"/>
              </a:rPr>
              <a:t>    </a:t>
            </a:r>
            <a:r>
              <a:rPr lang="zh-CN" altLang="en-US" sz="2800" dirty="0">
                <a:solidFill>
                  <a:schemeClr val="tx1"/>
                </a:solidFill>
                <a:latin typeface="Times New Roman" panose="02020603050405020304" charset="0"/>
              </a:rPr>
              <a:t>灰度图像分割的依据是基于相邻像素灰度值的不连续性和相似性。也即，同一区域内部的像素一般具有灰度相似性，而在不同区域之间的边界上一般具有灰度不连续性。</a:t>
            </a:r>
          </a:p>
          <a:p>
            <a:pPr lvl="0" indent="0" eaLnBrk="0" hangingPunct="0">
              <a:lnSpc>
                <a:spcPct val="135000"/>
              </a:lnSpc>
            </a:pPr>
            <a:r>
              <a:rPr lang="zh-CN" altLang="en-US" sz="2800" dirty="0">
                <a:solidFill>
                  <a:schemeClr val="tx1"/>
                </a:solidFill>
                <a:latin typeface="Times New Roman" panose="02020603050405020304" charset="0"/>
              </a:rPr>
              <a:t>    灰度图像的各种分割算法分为利用区域间灰度不连续的基于边界的图像分割算法和利用区域内灰度相似性的基于区域的图像分割算法。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2" name="文本框 11"/>
          <p:cNvSpPr txBox="1"/>
          <p:nvPr/>
        </p:nvSpPr>
        <p:spPr>
          <a:xfrm>
            <a:off x="904240" y="1110615"/>
            <a:ext cx="4707890" cy="579120"/>
          </a:xfrm>
          <a:prstGeom prst="rect">
            <a:avLst/>
          </a:prstGeom>
          <a:noFill/>
        </p:spPr>
        <p:txBody>
          <a:bodyPr wrap="square" rtlCol="0">
            <a:spAutoFit/>
          </a:bodyPr>
          <a:lstStyle/>
          <a:p>
            <a:pPr lvl="0"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图像分割的概念</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框 394242"/>
          <p:cNvSpPr txBox="1"/>
          <p:nvPr/>
        </p:nvSpPr>
        <p:spPr>
          <a:xfrm>
            <a:off x="912495" y="2343785"/>
            <a:ext cx="8861425" cy="4287520"/>
          </a:xfrm>
          <a:prstGeom prst="rect">
            <a:avLst/>
          </a:prstGeom>
          <a:noFill/>
          <a:ln w="9525">
            <a:noFill/>
          </a:ln>
        </p:spPr>
        <p:txBody>
          <a:bodyPr wrap="square" anchor="t">
            <a:spAutoFit/>
          </a:bodyPr>
          <a:lstStyle/>
          <a:p>
            <a:pPr lvl="0" indent="0" eaLnBrk="0" hangingPunct="0">
              <a:lnSpc>
                <a:spcPct val="120000"/>
              </a:lnSpc>
            </a:pPr>
            <a:r>
              <a:rPr lang="zh-CN" altLang="en-US" sz="2865">
                <a:solidFill>
                  <a:schemeClr val="tx1"/>
                </a:solidFill>
                <a:latin typeface="Times New Roman" panose="02020603050405020304" charset="0"/>
                <a:ea typeface="宋体" panose="02010600030101010101" pitchFamily="2" charset="-122"/>
              </a:rPr>
              <a:t>容易验证，对于任意选定的</a:t>
            </a:r>
            <a:r>
              <a:rPr lang="zh-CN" altLang="en-US" sz="2865" i="1">
                <a:solidFill>
                  <a:schemeClr val="tx1"/>
                </a:solidFill>
                <a:latin typeface="Times New Roman" panose="02020603050405020304" charset="0"/>
                <a:ea typeface="宋体" panose="02010600030101010101" pitchFamily="2" charset="-122"/>
              </a:rPr>
              <a:t>k</a:t>
            </a:r>
            <a:r>
              <a:rPr lang="zh-CN" altLang="en-US" sz="2865">
                <a:solidFill>
                  <a:schemeClr val="tx1"/>
                </a:solidFill>
                <a:latin typeface="Times New Roman" panose="02020603050405020304" charset="0"/>
                <a:ea typeface="宋体" panose="02010600030101010101" pitchFamily="2" charset="-122"/>
              </a:rPr>
              <a:t>，有</a:t>
            </a:r>
          </a:p>
          <a:p>
            <a:pPr lvl="1" indent="0" eaLnBrk="0" fontAlgn="base" hangingPunct="0">
              <a:lnSpc>
                <a:spcPct val="120000"/>
              </a:lnSpc>
            </a:pPr>
            <a:endParaRPr lang="zh-CN" altLang="en-US" sz="2865">
              <a:solidFill>
                <a:schemeClr val="tx1"/>
              </a:solidFill>
              <a:latin typeface="Times New Roman" panose="02020603050405020304" charset="0"/>
              <a:ea typeface="宋体" panose="02010600030101010101" pitchFamily="2" charset="-122"/>
            </a:endParaRPr>
          </a:p>
          <a:p>
            <a:pPr lvl="1" indent="0" eaLnBrk="0" fontAlgn="base" hangingPunct="0">
              <a:lnSpc>
                <a:spcPct val="120000"/>
              </a:lnSpc>
            </a:pPr>
            <a:endParaRPr lang="zh-CN" altLang="en-US" sz="2865">
              <a:solidFill>
                <a:schemeClr val="tx1"/>
              </a:solidFill>
              <a:latin typeface="Times New Roman" panose="02020603050405020304" charset="0"/>
              <a:ea typeface="宋体" panose="02010600030101010101" pitchFamily="2" charset="-122"/>
            </a:endParaRPr>
          </a:p>
          <a:p>
            <a:pPr lvl="1" indent="0" eaLnBrk="0" fontAlgn="base" hangingPunct="0">
              <a:lnSpc>
                <a:spcPct val="120000"/>
              </a:lnSpc>
            </a:pPr>
            <a:r>
              <a:rPr lang="zh-CN" altLang="en-US" sz="2865">
                <a:solidFill>
                  <a:schemeClr val="tx1"/>
                </a:solidFill>
                <a:latin typeface="Times New Roman" panose="02020603050405020304" charset="0"/>
                <a:ea typeface="宋体" panose="02010600030101010101" pitchFamily="2" charset="-122"/>
              </a:rPr>
              <a:t>则</a:t>
            </a:r>
            <a:r>
              <a:rPr lang="en-US" altLang="zh-CN" sz="2865" i="1">
                <a:solidFill>
                  <a:schemeClr val="tx1"/>
                </a:solidFill>
                <a:latin typeface="Times New Roman" panose="02020603050405020304" charset="0"/>
                <a:ea typeface="宋体" panose="02010600030101010101" pitchFamily="2" charset="-122"/>
              </a:rPr>
              <a:t>C</a:t>
            </a:r>
            <a:r>
              <a:rPr lang="en-US" altLang="zh-CN" sz="2865" baseline="-25000">
                <a:solidFill>
                  <a:schemeClr val="tx1"/>
                </a:solidFill>
                <a:latin typeface="Times New Roman" panose="02020603050405020304" charset="0"/>
                <a:ea typeface="宋体" panose="02010600030101010101" pitchFamily="2" charset="-122"/>
              </a:rPr>
              <a:t>1</a:t>
            </a:r>
            <a:r>
              <a:rPr lang="zh-CN" altLang="en-US" sz="2865">
                <a:solidFill>
                  <a:schemeClr val="tx1"/>
                </a:solidFill>
                <a:latin typeface="Times New Roman" panose="02020603050405020304" charset="0"/>
                <a:ea typeface="宋体" panose="02010600030101010101" pitchFamily="2" charset="-122"/>
              </a:rPr>
              <a:t>，</a:t>
            </a:r>
            <a:r>
              <a:rPr lang="en-US" altLang="zh-CN" sz="2865" i="1">
                <a:solidFill>
                  <a:schemeClr val="tx1"/>
                </a:solidFill>
                <a:latin typeface="Times New Roman" panose="02020603050405020304" charset="0"/>
                <a:ea typeface="宋体" panose="02010600030101010101" pitchFamily="2" charset="-122"/>
              </a:rPr>
              <a:t>C</a:t>
            </a:r>
            <a:r>
              <a:rPr lang="en-US" altLang="zh-CN" sz="2865" baseline="-25000">
                <a:solidFill>
                  <a:schemeClr val="tx1"/>
                </a:solidFill>
                <a:latin typeface="Times New Roman" panose="02020603050405020304" charset="0"/>
                <a:ea typeface="宋体" panose="02010600030101010101" pitchFamily="2" charset="-122"/>
              </a:rPr>
              <a:t>2</a:t>
            </a:r>
            <a:r>
              <a:rPr lang="zh-CN" altLang="en-US" sz="2865">
                <a:solidFill>
                  <a:schemeClr val="tx1"/>
                </a:solidFill>
                <a:latin typeface="Times New Roman" panose="02020603050405020304" charset="0"/>
                <a:ea typeface="宋体" panose="02010600030101010101" pitchFamily="2" charset="-122"/>
              </a:rPr>
              <a:t>两类的类内方差</a:t>
            </a:r>
          </a:p>
          <a:p>
            <a:pPr lvl="1" indent="0" eaLnBrk="0" fontAlgn="base" hangingPunct="0">
              <a:lnSpc>
                <a:spcPct val="120000"/>
              </a:lnSpc>
            </a:pPr>
            <a:endParaRPr lang="zh-CN" altLang="en-US" sz="2865">
              <a:solidFill>
                <a:schemeClr val="tx1"/>
              </a:solidFill>
              <a:latin typeface="Times New Roman" panose="02020603050405020304" charset="0"/>
              <a:ea typeface="宋体" panose="02010600030101010101" pitchFamily="2" charset="-122"/>
            </a:endParaRPr>
          </a:p>
          <a:p>
            <a:pPr lvl="1" indent="0" eaLnBrk="0" fontAlgn="base" hangingPunct="0">
              <a:lnSpc>
                <a:spcPct val="120000"/>
              </a:lnSpc>
            </a:pPr>
            <a:endParaRPr lang="zh-CN" altLang="en-US" sz="2865">
              <a:solidFill>
                <a:schemeClr val="tx1"/>
              </a:solidFill>
              <a:latin typeface="Times New Roman" panose="02020603050405020304" charset="0"/>
              <a:ea typeface="宋体" panose="02010600030101010101" pitchFamily="2" charset="-122"/>
            </a:endParaRPr>
          </a:p>
          <a:p>
            <a:pPr lvl="1" indent="0" eaLnBrk="0" fontAlgn="base" hangingPunct="0">
              <a:lnSpc>
                <a:spcPct val="120000"/>
              </a:lnSpc>
            </a:pPr>
            <a:endParaRPr lang="en-US" altLang="zh-CN" sz="2865">
              <a:solidFill>
                <a:schemeClr val="tx1"/>
              </a:solidFill>
              <a:latin typeface="Times New Roman" panose="02020603050405020304" charset="0"/>
              <a:ea typeface="宋体" panose="02010600030101010101" pitchFamily="2" charset="-122"/>
            </a:endParaRPr>
          </a:p>
          <a:p>
            <a:pPr lvl="1" indent="0" eaLnBrk="0" fontAlgn="base" hangingPunct="0">
              <a:lnSpc>
                <a:spcPct val="120000"/>
              </a:lnSpc>
            </a:pPr>
            <a:endParaRPr lang="en-US" altLang="zh-CN" sz="2865">
              <a:solidFill>
                <a:schemeClr val="tx1"/>
              </a:solidFill>
              <a:latin typeface="Times New Roman" panose="02020603050405020304" charset="0"/>
              <a:ea typeface="宋体" panose="02010600030101010101" pitchFamily="2" charset="-122"/>
            </a:endParaRPr>
          </a:p>
        </p:txBody>
      </p:sp>
      <p:graphicFrame>
        <p:nvGraphicFramePr>
          <p:cNvPr id="58371" name="对象 2">
            <a:hlinkClick r:id="" action="ppaction://ole?verb=0"/>
          </p:cNvPr>
          <p:cNvGraphicFramePr>
            <a:graphicFrameLocks noChangeAspect="1"/>
          </p:cNvGraphicFramePr>
          <p:nvPr/>
        </p:nvGraphicFramePr>
        <p:xfrm>
          <a:off x="1989949" y="2984403"/>
          <a:ext cx="5491820" cy="588222"/>
        </p:xfrm>
        <a:graphic>
          <a:graphicData uri="http://schemas.openxmlformats.org/presentationml/2006/ole">
            <mc:AlternateContent xmlns:mc="http://schemas.openxmlformats.org/markup-compatibility/2006">
              <mc:Choice xmlns:v="urn:schemas-microsoft-com:vml" Requires="v">
                <p:oleObj spid="_x0000_s44115" r:id="rId3" imgW="2019300" imgH="215900" progId="Equation.KSEE3">
                  <p:embed/>
                </p:oleObj>
              </mc:Choice>
              <mc:Fallback>
                <p:oleObj r:id="rId3" imgW="2019300" imgH="215900" progId="Equation.KSEE3">
                  <p:embed/>
                  <p:pic>
                    <p:nvPicPr>
                      <p:cNvPr id="0" name="图片 3130"/>
                      <p:cNvPicPr/>
                      <p:nvPr/>
                    </p:nvPicPr>
                    <p:blipFill>
                      <a:blip r:embed="rId4"/>
                      <a:stretch>
                        <a:fillRect/>
                      </a:stretch>
                    </p:blipFill>
                    <p:spPr>
                      <a:xfrm>
                        <a:off x="1989949" y="2984403"/>
                        <a:ext cx="5491820" cy="588222"/>
                      </a:xfrm>
                      <a:prstGeom prst="rect">
                        <a:avLst/>
                      </a:prstGeom>
                      <a:noFill/>
                      <a:ln w="38100">
                        <a:noFill/>
                        <a:miter/>
                      </a:ln>
                    </p:spPr>
                  </p:pic>
                </p:oleObj>
              </mc:Fallback>
            </mc:AlternateContent>
          </a:graphicData>
        </a:graphic>
      </p:graphicFrame>
      <p:graphicFrame>
        <p:nvGraphicFramePr>
          <p:cNvPr id="58372" name="对象 3">
            <a:hlinkClick r:id="" action="ppaction://ole?verb=0"/>
          </p:cNvPr>
          <p:cNvGraphicFramePr>
            <a:graphicFrameLocks noChangeAspect="1"/>
          </p:cNvGraphicFramePr>
          <p:nvPr/>
        </p:nvGraphicFramePr>
        <p:xfrm>
          <a:off x="2061069" y="4608641"/>
          <a:ext cx="3441797" cy="2130552"/>
        </p:xfrm>
        <a:graphic>
          <a:graphicData uri="http://schemas.openxmlformats.org/presentationml/2006/ole">
            <mc:AlternateContent xmlns:mc="http://schemas.openxmlformats.org/markup-compatibility/2006">
              <mc:Choice xmlns:v="urn:schemas-microsoft-com:vml" Requires="v">
                <p:oleObj spid="_x0000_s44116" r:id="rId5" imgW="1440180" imgH="892175" progId="Equation.KSEE3">
                  <p:embed/>
                </p:oleObj>
              </mc:Choice>
              <mc:Fallback>
                <p:oleObj r:id="rId5" imgW="1440180" imgH="892175" progId="Equation.KSEE3">
                  <p:embed/>
                  <p:pic>
                    <p:nvPicPr>
                      <p:cNvPr id="0" name="图片 3131"/>
                      <p:cNvPicPr/>
                      <p:nvPr/>
                    </p:nvPicPr>
                    <p:blipFill>
                      <a:blip r:embed="rId6"/>
                      <a:stretch>
                        <a:fillRect/>
                      </a:stretch>
                    </p:blipFill>
                    <p:spPr>
                      <a:xfrm>
                        <a:off x="2061069" y="4608641"/>
                        <a:ext cx="3441797" cy="2130552"/>
                      </a:xfrm>
                      <a:prstGeom prst="rect">
                        <a:avLst/>
                      </a:prstGeom>
                      <a:noFill/>
                      <a:ln w="38100">
                        <a:noFill/>
                        <a:miter/>
                      </a:ln>
                    </p:spPr>
                  </p:pic>
                </p:oleObj>
              </mc:Fallback>
            </mc:AlternateContent>
          </a:graphicData>
        </a:graphic>
      </p:graphicFrame>
      <p:sp>
        <p:nvSpPr>
          <p:cNvPr id="2" name="文本框 393243"/>
          <p:cNvSpPr txBox="1"/>
          <p:nvPr/>
        </p:nvSpPr>
        <p:spPr>
          <a:xfrm>
            <a:off x="899650" y="1724497"/>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4.其它阈值选取方法 </a:t>
            </a:r>
          </a:p>
        </p:txBody>
      </p:sp>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文本框 6"/>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394242"/>
          <p:cNvSpPr txBox="1"/>
          <p:nvPr/>
        </p:nvSpPr>
        <p:spPr>
          <a:xfrm>
            <a:off x="1079514" y="2350863"/>
            <a:ext cx="9450061" cy="4147820"/>
          </a:xfrm>
          <a:prstGeom prst="rect">
            <a:avLst/>
          </a:prstGeom>
          <a:noFill/>
          <a:ln w="9525">
            <a:noFill/>
          </a:ln>
        </p:spPr>
        <p:txBody>
          <a:bodyPr anchor="t">
            <a:spAutoFit/>
          </a:bodyPr>
          <a:lstStyle/>
          <a:p>
            <a:pPr lvl="0" indent="0" eaLnBrk="0" hangingPunct="0">
              <a:lnSpc>
                <a:spcPct val="120000"/>
              </a:lnSpc>
            </a:pPr>
            <a:r>
              <a:rPr lang="en-US" altLang="zh-CN" sz="2865">
                <a:solidFill>
                  <a:schemeClr val="tx1"/>
                </a:solidFill>
                <a:latin typeface="Times New Roman" panose="02020603050405020304" charset="0"/>
                <a:ea typeface="宋体" panose="02010600030101010101" pitchFamily="2" charset="-122"/>
              </a:rPr>
              <a:t>类间方差</a:t>
            </a:r>
          </a:p>
          <a:p>
            <a:pPr lvl="1" indent="0" eaLnBrk="0" fontAlgn="base" hangingPunct="0">
              <a:lnSpc>
                <a:spcPct val="140000"/>
              </a:lnSpc>
            </a:pPr>
            <a:endParaRPr lang="en-US" altLang="zh-CN" sz="1985">
              <a:solidFill>
                <a:schemeClr val="tx1"/>
              </a:solidFill>
              <a:latin typeface="Times New Roman" panose="02020603050405020304" charset="0"/>
              <a:ea typeface="宋体" panose="02010600030101010101" pitchFamily="2" charset="-122"/>
            </a:endParaRPr>
          </a:p>
          <a:p>
            <a:pPr lvl="1" indent="0" eaLnBrk="0" fontAlgn="base" hangingPunct="0">
              <a:lnSpc>
                <a:spcPct val="140000"/>
              </a:lnSpc>
            </a:pPr>
            <a:endParaRPr lang="en-US" altLang="zh-CN" sz="3090">
              <a:solidFill>
                <a:schemeClr val="tx1"/>
              </a:solidFill>
              <a:latin typeface="Times New Roman" panose="02020603050405020304" charset="0"/>
              <a:ea typeface="宋体" panose="02010600030101010101" pitchFamily="2" charset="-122"/>
            </a:endParaRPr>
          </a:p>
          <a:p>
            <a:pPr lvl="1" indent="0" eaLnBrk="0" fontAlgn="base" hangingPunct="0">
              <a:lnSpc>
                <a:spcPct val="140000"/>
              </a:lnSpc>
            </a:pPr>
            <a:r>
              <a:rPr lang="en-US" altLang="zh-CN" sz="2865">
                <a:solidFill>
                  <a:schemeClr val="tx1"/>
                </a:solidFill>
                <a:latin typeface="Times New Roman" panose="02020603050405020304" charset="0"/>
                <a:ea typeface="宋体" panose="02010600030101010101" pitchFamily="2" charset="-122"/>
              </a:rPr>
              <a:t>问题简化为一个优化问题，即寻找</a:t>
            </a:r>
            <a:r>
              <a:rPr lang="zh-CN" altLang="en-US" sz="2865">
                <a:solidFill>
                  <a:schemeClr val="tx1"/>
                </a:solidFill>
                <a:latin typeface="Times New Roman" panose="02020603050405020304" charset="0"/>
                <a:ea typeface="宋体" panose="02010600030101010101" pitchFamily="2" charset="-122"/>
              </a:rPr>
              <a:t>阈值</a:t>
            </a:r>
            <a:r>
              <a:rPr lang="en-US" altLang="zh-CN" sz="2865" i="1">
                <a:solidFill>
                  <a:schemeClr val="tx1"/>
                </a:solidFill>
                <a:latin typeface="Times New Roman" panose="02020603050405020304" charset="0"/>
                <a:ea typeface="宋体" panose="02010600030101010101" pitchFamily="2" charset="-122"/>
              </a:rPr>
              <a:t>k</a:t>
            </a:r>
            <a:r>
              <a:rPr lang="en-US" altLang="zh-CN" sz="2865">
                <a:solidFill>
                  <a:schemeClr val="tx1"/>
                </a:solidFill>
                <a:latin typeface="Times New Roman" panose="02020603050405020304" charset="0"/>
                <a:ea typeface="宋体" panose="02010600030101010101" pitchFamily="2" charset="-122"/>
              </a:rPr>
              <a:t>使</a:t>
            </a:r>
            <a:r>
              <a:rPr lang="zh-CN" altLang="en-US" sz="2865">
                <a:solidFill>
                  <a:schemeClr val="tx1"/>
                </a:solidFill>
                <a:latin typeface="Times New Roman" panose="02020603050405020304" charset="0"/>
                <a:ea typeface="宋体" panose="02010600030101010101" pitchFamily="2" charset="-122"/>
              </a:rPr>
              <a:t>下</a:t>
            </a:r>
            <a:r>
              <a:rPr lang="en-US" altLang="zh-CN" sz="2865">
                <a:solidFill>
                  <a:schemeClr val="tx1"/>
                </a:solidFill>
                <a:latin typeface="Times New Roman" panose="02020603050405020304" charset="0"/>
                <a:ea typeface="宋体" panose="02010600030101010101" pitchFamily="2" charset="-122"/>
              </a:rPr>
              <a:t>式中给出的一个目标函数取最大值。</a:t>
            </a:r>
          </a:p>
          <a:p>
            <a:pPr lvl="1" indent="0" eaLnBrk="0" fontAlgn="base" hangingPunct="0">
              <a:lnSpc>
                <a:spcPct val="140000"/>
              </a:lnSpc>
            </a:pPr>
            <a:endParaRPr lang="en-US" altLang="zh-CN" sz="2865">
              <a:solidFill>
                <a:schemeClr val="tx1"/>
              </a:solidFill>
              <a:latin typeface="Times New Roman" panose="02020603050405020304" charset="0"/>
              <a:ea typeface="宋体" panose="02010600030101010101" pitchFamily="2" charset="-122"/>
            </a:endParaRPr>
          </a:p>
          <a:p>
            <a:pPr lvl="1" indent="0" eaLnBrk="0" fontAlgn="base" hangingPunct="0">
              <a:lnSpc>
                <a:spcPct val="140000"/>
              </a:lnSpc>
            </a:pPr>
            <a:endParaRPr lang="en-US" altLang="zh-CN" sz="2865">
              <a:solidFill>
                <a:schemeClr val="tx1"/>
              </a:solidFill>
              <a:latin typeface="Times New Roman" panose="02020603050405020304" charset="0"/>
              <a:ea typeface="宋体" panose="02010600030101010101" pitchFamily="2" charset="-122"/>
            </a:endParaRPr>
          </a:p>
        </p:txBody>
      </p:sp>
      <p:graphicFrame>
        <p:nvGraphicFramePr>
          <p:cNvPr id="59395" name="对象 2">
            <a:hlinkClick r:id="" action="ppaction://ole?verb=0"/>
          </p:cNvPr>
          <p:cNvGraphicFramePr>
            <a:graphicFrameLocks noChangeAspect="1"/>
          </p:cNvGraphicFramePr>
          <p:nvPr/>
        </p:nvGraphicFramePr>
        <p:xfrm>
          <a:off x="2759040" y="2396746"/>
          <a:ext cx="5738663" cy="1258725"/>
        </p:xfrm>
        <a:graphic>
          <a:graphicData uri="http://schemas.openxmlformats.org/presentationml/2006/ole">
            <mc:AlternateContent xmlns:mc="http://schemas.openxmlformats.org/markup-compatibility/2006">
              <mc:Choice xmlns:v="urn:schemas-microsoft-com:vml" Requires="v">
                <p:oleObj spid="_x0000_s45139" r:id="rId3" imgW="2082800" imgH="482600" progId="Equation.KSEE3">
                  <p:embed/>
                </p:oleObj>
              </mc:Choice>
              <mc:Fallback>
                <p:oleObj r:id="rId3" imgW="2082800" imgH="482600" progId="Equation.KSEE3">
                  <p:embed/>
                  <p:pic>
                    <p:nvPicPr>
                      <p:cNvPr id="0" name="图片 3132"/>
                      <p:cNvPicPr/>
                      <p:nvPr/>
                    </p:nvPicPr>
                    <p:blipFill>
                      <a:blip r:embed="rId4"/>
                      <a:stretch>
                        <a:fillRect/>
                      </a:stretch>
                    </p:blipFill>
                    <p:spPr>
                      <a:xfrm>
                        <a:off x="2759040" y="2396746"/>
                        <a:ext cx="5738663" cy="1258725"/>
                      </a:xfrm>
                      <a:prstGeom prst="rect">
                        <a:avLst/>
                      </a:prstGeom>
                      <a:noFill/>
                      <a:ln w="38100">
                        <a:noFill/>
                        <a:miter/>
                      </a:ln>
                    </p:spPr>
                  </p:pic>
                </p:oleObj>
              </mc:Fallback>
            </mc:AlternateContent>
          </a:graphicData>
        </a:graphic>
      </p:graphicFrame>
      <p:cxnSp>
        <p:nvCxnSpPr>
          <p:cNvPr id="6" name="直接连接符 5"/>
          <p:cNvCxnSpPr/>
          <p:nvPr/>
        </p:nvCxnSpPr>
        <p:spPr>
          <a:xfrm flipV="1">
            <a:off x="3372693" y="3807871"/>
            <a:ext cx="2874583" cy="0"/>
          </a:xfrm>
          <a:prstGeom prst="line">
            <a:avLst/>
          </a:prstGeom>
          <a:ln w="44450" cmpd="sng">
            <a:solidFill>
              <a:srgbClr val="FF000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59397" name="对象 6">
            <a:hlinkClick r:id="" action="ppaction://ole?verb=0"/>
          </p:cNvPr>
          <p:cNvGraphicFramePr>
            <a:graphicFrameLocks noChangeAspect="1"/>
          </p:cNvGraphicFramePr>
          <p:nvPr/>
        </p:nvGraphicFramePr>
        <p:xfrm>
          <a:off x="1684461" y="5263608"/>
          <a:ext cx="3709649" cy="1158937"/>
        </p:xfrm>
        <a:graphic>
          <a:graphicData uri="http://schemas.openxmlformats.org/presentationml/2006/ole">
            <mc:AlternateContent xmlns:mc="http://schemas.openxmlformats.org/markup-compatibility/2006">
              <mc:Choice xmlns:v="urn:schemas-microsoft-com:vml" Requires="v">
                <p:oleObj spid="_x0000_s45140" r:id="rId5" imgW="1350645" imgH="445770" progId="Equation.KSEE3">
                  <p:embed/>
                </p:oleObj>
              </mc:Choice>
              <mc:Fallback>
                <p:oleObj r:id="rId5" imgW="1350645" imgH="445770" progId="Equation.KSEE3">
                  <p:embed/>
                  <p:pic>
                    <p:nvPicPr>
                      <p:cNvPr id="0" name="图片 3133"/>
                      <p:cNvPicPr/>
                      <p:nvPr/>
                    </p:nvPicPr>
                    <p:blipFill>
                      <a:blip r:embed="rId6"/>
                      <a:stretch>
                        <a:fillRect/>
                      </a:stretch>
                    </p:blipFill>
                    <p:spPr>
                      <a:xfrm>
                        <a:off x="1684461" y="5263608"/>
                        <a:ext cx="3709649" cy="1158937"/>
                      </a:xfrm>
                      <a:prstGeom prst="rect">
                        <a:avLst/>
                      </a:prstGeom>
                      <a:noFill/>
                      <a:ln w="38100">
                        <a:noFill/>
                        <a:miter/>
                      </a:ln>
                    </p:spPr>
                  </p:pic>
                </p:oleObj>
              </mc:Fallback>
            </mc:AlternateContent>
          </a:graphicData>
        </a:graphic>
      </p:graphicFrame>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2" name="object 3"/>
            <p:cNvSpPr/>
            <p:nvPr/>
          </p:nvSpPr>
          <p:spPr>
            <a:xfrm>
              <a:off x="1304" y="1587"/>
              <a:ext cx="6120" cy="120"/>
            </a:xfrm>
            <a:prstGeom prst="rect">
              <a:avLst/>
            </a:prstGeom>
            <a:blipFill>
              <a:blip r:embed="rId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文本框 6"/>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93243"/>
          <p:cNvSpPr txBox="1"/>
          <p:nvPr/>
        </p:nvSpPr>
        <p:spPr>
          <a:xfrm>
            <a:off x="899650" y="1724497"/>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4.其它阈值选取方法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文本框 394242"/>
          <p:cNvSpPr txBox="1"/>
          <p:nvPr/>
        </p:nvSpPr>
        <p:spPr>
          <a:xfrm>
            <a:off x="827405" y="2319655"/>
            <a:ext cx="9702800" cy="3813175"/>
          </a:xfrm>
          <a:prstGeom prst="rect">
            <a:avLst/>
          </a:prstGeom>
          <a:noFill/>
          <a:ln w="9525">
            <a:noFill/>
          </a:ln>
        </p:spPr>
        <p:txBody>
          <a:bodyPr wrap="square" anchor="t">
            <a:spAutoFit/>
          </a:bodyPr>
          <a:lstStyle/>
          <a:p>
            <a:pPr lvl="0" indent="0">
              <a:lnSpc>
                <a:spcPct val="130000"/>
              </a:lnSpc>
            </a:pPr>
            <a:r>
              <a:rPr lang="en-US" altLang="zh-CN" sz="2800" b="1" strike="noStrike" noProof="1">
                <a:solidFill>
                  <a:srgbClr val="FF0000"/>
                </a:solidFill>
                <a:latin typeface="Times New Roman" panose="02020603050405020304" charset="0"/>
                <a:ea typeface="黑体" panose="02010609060101010101" charset="-122"/>
                <a:cs typeface="+mn-ea"/>
              </a:rPr>
              <a:t>OSTU</a:t>
            </a:r>
            <a:r>
              <a:rPr lang="zh-CN" altLang="en-US" sz="2800" b="1" strike="noStrike" noProof="1">
                <a:solidFill>
                  <a:srgbClr val="FF0000"/>
                </a:solidFill>
                <a:latin typeface="Times New Roman" panose="02020603050405020304" charset="0"/>
                <a:ea typeface="黑体" panose="02010609060101010101" charset="-122"/>
                <a:cs typeface="+mn-ea"/>
              </a:rPr>
              <a:t>：</a:t>
            </a:r>
            <a:r>
              <a:rPr lang="zh-CN" altLang="en-US" sz="2800">
                <a:latin typeface="宋体" panose="02010600030101010101" pitchFamily="2" charset="-122"/>
                <a:ea typeface="宋体" panose="02010600030101010101" pitchFamily="2" charset="-122"/>
                <a:sym typeface="+mn-ea"/>
              </a:rPr>
              <a:t>当目标与背景的面积相差不大时，能够有效地对图像进行分割。但是，当图像中的目标与背景的面积相差很大时，表现为直方图没有明显的双峰，或者两个峰的大小相差很大，分割效果不佳，或者目标与背景的灰度有较大的重叠时也不能准确的将目标与背景分开。</a:t>
            </a:r>
          </a:p>
          <a:p>
            <a:pPr lvl="0" indent="0">
              <a:lnSpc>
                <a:spcPct val="130000"/>
              </a:lnSpc>
            </a:pPr>
            <a:r>
              <a:rPr lang="zh-CN" altLang="en-US" sz="2400">
                <a:latin typeface="宋体" panose="02010600030101010101" pitchFamily="2" charset="-122"/>
                <a:ea typeface="宋体" panose="02010600030101010101" pitchFamily="2" charset="-122"/>
                <a:sym typeface="+mn-ea"/>
              </a:rPr>
              <a:t>导致这种现象出现的原因是该方法忽略了图像的空间信息，同时该方法将图像的灰度分布作为分割图像的依据，因而对噪声也相当敏感。</a:t>
            </a:r>
            <a:endParaRPr lang="zh-CN" altLang="en-US" sz="2400" b="1" strike="noStrike" noProof="1">
              <a:solidFill>
                <a:srgbClr val="FF0000"/>
              </a:solidFill>
              <a:latin typeface="宋体" panose="02010600030101010101" pitchFamily="2" charset="-122"/>
              <a:ea typeface="宋体" panose="02010600030101010101" pitchFamily="2" charset="-122"/>
              <a:cs typeface="+mn-ea"/>
              <a:sym typeface="+mn-ea"/>
            </a:endParaRPr>
          </a:p>
        </p:txBody>
      </p:sp>
      <p:sp>
        <p:nvSpPr>
          <p:cNvPr id="2" name="文本框 393243"/>
          <p:cNvSpPr txBox="1"/>
          <p:nvPr/>
        </p:nvSpPr>
        <p:spPr>
          <a:xfrm>
            <a:off x="899650" y="1724497"/>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4.其它阈值选取方法 </a:t>
            </a:r>
          </a:p>
        </p:txBody>
      </p:sp>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文本框 6"/>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文本框 395266"/>
          <p:cNvSpPr txBox="1"/>
          <p:nvPr/>
        </p:nvSpPr>
        <p:spPr>
          <a:xfrm>
            <a:off x="855015" y="2356988"/>
            <a:ext cx="9450061" cy="2138680"/>
          </a:xfrm>
          <a:prstGeom prst="rect">
            <a:avLst/>
          </a:prstGeom>
          <a:noFill/>
          <a:ln w="9525">
            <a:noFill/>
          </a:ln>
        </p:spPr>
        <p:txBody>
          <a:bodyPr>
            <a:spAutoFit/>
          </a:bodyPr>
          <a:lstStyle/>
          <a:p>
            <a:pPr lvl="0" algn="l" eaLnBrk="0" fontAlgn="base" hangingPunct="0">
              <a:lnSpc>
                <a:spcPct val="120000"/>
              </a:lnSpc>
            </a:pPr>
            <a:r>
              <a:rPr lang="en-US" altLang="zh-CN" sz="2800" b="1">
                <a:solidFill>
                  <a:srgbClr val="002D80"/>
                </a:solidFill>
                <a:effectLst/>
                <a:latin typeface="Times New Roman" panose="02020603050405020304" charset="0"/>
                <a:ea typeface="宋体" panose="02010600030101010101" pitchFamily="2" charset="-122"/>
                <a:cs typeface="+mn-ea"/>
                <a:sym typeface="+mn-ea"/>
              </a:rPr>
              <a:t>3)迭代式阈值的选取</a:t>
            </a:r>
            <a:r>
              <a:rPr lang="zh-CN" altLang="en-US" sz="2800" b="1">
                <a:solidFill>
                  <a:srgbClr val="002D80"/>
                </a:solidFill>
                <a:effectLst/>
                <a:latin typeface="Times New Roman" panose="02020603050405020304" charset="0"/>
                <a:ea typeface="宋体" panose="02010600030101010101" pitchFamily="2" charset="-122"/>
                <a:cs typeface="+mn-ea"/>
                <a:sym typeface="+mn-ea"/>
              </a:rPr>
              <a:t>：</a:t>
            </a:r>
            <a:r>
              <a:rPr lang="en-US" altLang="zh-CN" sz="2800">
                <a:solidFill>
                  <a:schemeClr val="tx1"/>
                </a:solidFill>
                <a:effectLst/>
                <a:latin typeface="Times New Roman" panose="02020603050405020304" charset="0"/>
                <a:ea typeface="宋体" panose="02010600030101010101" pitchFamily="2" charset="-122"/>
                <a:cs typeface="+mn-ea"/>
                <a:sym typeface="+mn-ea"/>
              </a:rPr>
              <a:t>首先根据图像中物体的灰度分布情况，选取一个近似阈值作为初始阈值，一个比较好的方法就是将图像的灰度均值作为初始阈值；然后通过分割图像和修改阈值的迭代过程来获得任可的最佳阈值。</a:t>
            </a:r>
          </a:p>
        </p:txBody>
      </p:sp>
      <p:sp>
        <p:nvSpPr>
          <p:cNvPr id="51227" name="文本框 393243"/>
          <p:cNvSpPr txBox="1"/>
          <p:nvPr/>
        </p:nvSpPr>
        <p:spPr>
          <a:xfrm>
            <a:off x="899650" y="1724497"/>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4.其它阈值选取方法 </a:t>
            </a:r>
          </a:p>
        </p:txBody>
      </p:sp>
      <p:grpSp>
        <p:nvGrpSpPr>
          <p:cNvPr id="13" name="组合 12"/>
          <p:cNvGrpSpPr>
            <a:grpSpLocks noChangeAspect="1"/>
          </p:cNvGrpSpPr>
          <p:nvPr/>
        </p:nvGrpSpPr>
        <p:grpSpPr>
          <a:xfrm>
            <a:off x="-2540" y="-5715"/>
            <a:ext cx="4716780" cy="7573010"/>
            <a:chOff x="-4" y="-9"/>
            <a:chExt cx="7428" cy="11926"/>
          </a:xfrm>
        </p:grpSpPr>
        <p:sp>
          <p:nvSpPr>
            <p:cNvPr id="1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15"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6"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4" name="文本框 3"/>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文本框 396290"/>
          <p:cNvSpPr txBox="1"/>
          <p:nvPr/>
        </p:nvSpPr>
        <p:spPr>
          <a:xfrm>
            <a:off x="930910" y="2960370"/>
            <a:ext cx="9693275" cy="3538220"/>
          </a:xfrm>
          <a:prstGeom prst="rect">
            <a:avLst/>
          </a:prstGeom>
          <a:noFill/>
          <a:ln w="9525">
            <a:noFill/>
          </a:ln>
        </p:spPr>
        <p:txBody>
          <a:bodyPr wrap="square">
            <a:spAutoFit/>
          </a:bodyPr>
          <a:lstStyle/>
          <a:p>
            <a:pPr lvl="0" eaLnBrk="0" fontAlgn="base" hangingPunct="0">
              <a:lnSpc>
                <a:spcPct val="120000"/>
              </a:lnSpc>
              <a:spcBef>
                <a:spcPct val="20000"/>
              </a:spcBef>
            </a:pPr>
            <a:r>
              <a:rPr lang="zh-CN" altLang="en-US" sz="2600" strike="noStrike" noProof="1">
                <a:latin typeface="Times New Roman" panose="02020603050405020304" charset="0"/>
                <a:ea typeface="宋体" panose="02010600030101010101" pitchFamily="2" charset="-122"/>
                <a:cs typeface="+mn-ea"/>
              </a:rPr>
              <a:t>迭代式阈值选取过程可描述为：</a:t>
            </a:r>
          </a:p>
          <a:p>
            <a:pPr lvl="0" fontAlgn="base">
              <a:lnSpc>
                <a:spcPct val="125000"/>
              </a:lnSpc>
            </a:pPr>
            <a:r>
              <a:rPr lang="zh-CN" altLang="en-US" sz="2600" strike="noStrike" noProof="1">
                <a:latin typeface="Times New Roman" panose="02020603050405020304" charset="0"/>
                <a:ea typeface="宋体" panose="02010600030101010101" pitchFamily="2" charset="-122"/>
                <a:cs typeface="+mn-ea"/>
              </a:rPr>
              <a:t>① 选取一个初始阈值</a:t>
            </a:r>
            <a:r>
              <a:rPr lang="en-US" altLang="zh-CN" sz="2600" i="1" strike="noStrike" noProof="1">
                <a:latin typeface="Times New Roman" panose="02020603050405020304" charset="0"/>
                <a:ea typeface="宋体" panose="02010600030101010101" pitchFamily="2" charset="-122"/>
                <a:cs typeface="+mn-ea"/>
              </a:rPr>
              <a:t>T</a:t>
            </a:r>
            <a:r>
              <a:rPr lang="zh-CN" altLang="en-US" sz="2600" strike="noStrike" noProof="1">
                <a:latin typeface="Times New Roman" panose="02020603050405020304" charset="0"/>
                <a:ea typeface="宋体" panose="02010600030101010101" pitchFamily="2" charset="-122"/>
                <a:cs typeface="+mn-ea"/>
              </a:rPr>
              <a:t>；</a:t>
            </a:r>
          </a:p>
          <a:p>
            <a:pPr lvl="0" fontAlgn="base">
              <a:lnSpc>
                <a:spcPct val="125000"/>
              </a:lnSpc>
            </a:pPr>
            <a:r>
              <a:rPr lang="zh-CN" altLang="en-US" sz="2600" strike="noStrike" noProof="1">
                <a:latin typeface="Times New Roman" panose="02020603050405020304" charset="0"/>
                <a:ea typeface="宋体" panose="02010600030101010101" pitchFamily="2" charset="-122"/>
                <a:cs typeface="+mn-ea"/>
              </a:rPr>
              <a:t>② 利用阈值</a:t>
            </a:r>
            <a:r>
              <a:rPr lang="en-US" altLang="zh-CN" sz="2600" i="1" strike="noStrike" noProof="1">
                <a:latin typeface="Times New Roman" panose="02020603050405020304" charset="0"/>
                <a:ea typeface="宋体" panose="02010600030101010101" pitchFamily="2" charset="-122"/>
                <a:cs typeface="+mn-ea"/>
              </a:rPr>
              <a:t>T</a:t>
            </a:r>
            <a:r>
              <a:rPr lang="zh-CN" altLang="en-US" sz="2600" strike="noStrike" noProof="1">
                <a:latin typeface="Times New Roman" panose="02020603050405020304" charset="0"/>
                <a:ea typeface="宋体" panose="02010600030101010101" pitchFamily="2" charset="-122"/>
                <a:cs typeface="+mn-ea"/>
              </a:rPr>
              <a:t>把给定图像分割成两组图像，记为</a:t>
            </a:r>
            <a:r>
              <a:rPr lang="en-US" altLang="zh-CN" sz="2600" i="1" strike="noStrike" noProof="1">
                <a:latin typeface="Times New Roman" panose="02020603050405020304" charset="0"/>
                <a:ea typeface="宋体" panose="02010600030101010101" pitchFamily="2" charset="-122"/>
                <a:cs typeface="+mn-ea"/>
              </a:rPr>
              <a:t>R</a:t>
            </a:r>
            <a:r>
              <a:rPr lang="en-US" altLang="zh-CN" sz="2600" strike="noStrike" baseline="-25000" noProof="1">
                <a:latin typeface="Times New Roman" panose="02020603050405020304" charset="0"/>
                <a:ea typeface="宋体" panose="02010600030101010101" pitchFamily="2" charset="-122"/>
                <a:cs typeface="+mn-ea"/>
              </a:rPr>
              <a:t>1</a:t>
            </a:r>
            <a:r>
              <a:rPr lang="zh-CN" altLang="en-US" sz="2600" strike="noStrike" noProof="1">
                <a:latin typeface="Times New Roman" panose="02020603050405020304" charset="0"/>
                <a:ea typeface="宋体" panose="02010600030101010101" pitchFamily="2" charset="-122"/>
                <a:cs typeface="+mn-ea"/>
              </a:rPr>
              <a:t>和</a:t>
            </a:r>
            <a:r>
              <a:rPr lang="en-US" altLang="zh-CN" sz="2600" i="1" strike="noStrike" noProof="1">
                <a:latin typeface="Times New Roman" panose="02020603050405020304" charset="0"/>
                <a:ea typeface="宋体" panose="02010600030101010101" pitchFamily="2" charset="-122"/>
                <a:cs typeface="+mn-ea"/>
              </a:rPr>
              <a:t>R</a:t>
            </a:r>
            <a:r>
              <a:rPr lang="en-US" altLang="zh-CN" sz="2600" strike="noStrike" baseline="-25000" noProof="1">
                <a:latin typeface="Times New Roman" panose="02020603050405020304" charset="0"/>
                <a:ea typeface="宋体" panose="02010600030101010101" pitchFamily="2" charset="-122"/>
                <a:cs typeface="+mn-ea"/>
              </a:rPr>
              <a:t>2</a:t>
            </a:r>
            <a:r>
              <a:rPr lang="zh-CN" altLang="en-US" sz="2600" strike="noStrike" noProof="1">
                <a:latin typeface="Times New Roman" panose="02020603050405020304" charset="0"/>
                <a:ea typeface="宋体" panose="02010600030101010101" pitchFamily="2" charset="-122"/>
                <a:cs typeface="+mn-ea"/>
              </a:rPr>
              <a:t>；</a:t>
            </a:r>
          </a:p>
          <a:p>
            <a:pPr lvl="0" fontAlgn="base">
              <a:lnSpc>
                <a:spcPct val="125000"/>
              </a:lnSpc>
            </a:pPr>
            <a:r>
              <a:rPr lang="zh-CN" altLang="en-US" sz="2600" strike="noStrike" noProof="1">
                <a:latin typeface="Times New Roman" panose="02020603050405020304" charset="0"/>
                <a:ea typeface="宋体" panose="02010600030101010101" pitchFamily="2" charset="-122"/>
                <a:cs typeface="+mn-ea"/>
              </a:rPr>
              <a:t>③ 计算</a:t>
            </a:r>
            <a:r>
              <a:rPr lang="en-US" altLang="zh-CN" sz="2600" i="1" strike="noStrike" noProof="1">
                <a:latin typeface="Times New Roman" panose="02020603050405020304" charset="0"/>
                <a:ea typeface="宋体" panose="02010600030101010101" pitchFamily="2" charset="-122"/>
                <a:cs typeface="+mn-ea"/>
              </a:rPr>
              <a:t>R</a:t>
            </a:r>
            <a:r>
              <a:rPr lang="en-US" altLang="zh-CN" sz="2600" strike="noStrike" baseline="-25000" noProof="1">
                <a:latin typeface="Times New Roman" panose="02020603050405020304" charset="0"/>
                <a:ea typeface="宋体" panose="02010600030101010101" pitchFamily="2" charset="-122"/>
                <a:cs typeface="+mn-ea"/>
              </a:rPr>
              <a:t>1</a:t>
            </a:r>
            <a:r>
              <a:rPr lang="zh-CN" altLang="en-US" sz="2600" strike="noStrike" noProof="1">
                <a:latin typeface="Times New Roman" panose="02020603050405020304" charset="0"/>
                <a:ea typeface="宋体" panose="02010600030101010101" pitchFamily="2" charset="-122"/>
                <a:cs typeface="+mn-ea"/>
              </a:rPr>
              <a:t>和</a:t>
            </a:r>
            <a:r>
              <a:rPr lang="en-US" altLang="zh-CN" sz="2600" i="1" strike="noStrike" noProof="1">
                <a:latin typeface="Times New Roman" panose="02020603050405020304" charset="0"/>
                <a:ea typeface="宋体" panose="02010600030101010101" pitchFamily="2" charset="-122"/>
                <a:cs typeface="+mn-ea"/>
              </a:rPr>
              <a:t>R</a:t>
            </a:r>
            <a:r>
              <a:rPr lang="en-US" altLang="zh-CN" sz="2600" strike="noStrike" baseline="-25000" noProof="1">
                <a:latin typeface="Times New Roman" panose="02020603050405020304" charset="0"/>
                <a:ea typeface="宋体" panose="02010600030101010101" pitchFamily="2" charset="-122"/>
                <a:cs typeface="+mn-ea"/>
              </a:rPr>
              <a:t>2</a:t>
            </a:r>
            <a:r>
              <a:rPr lang="zh-CN" altLang="en-US" sz="2600" strike="noStrike" noProof="1">
                <a:latin typeface="Times New Roman" panose="02020603050405020304" charset="0"/>
                <a:ea typeface="宋体" panose="02010600030101010101" pitchFamily="2" charset="-122"/>
                <a:cs typeface="+mn-ea"/>
              </a:rPr>
              <a:t>均值</a:t>
            </a:r>
            <a:r>
              <a:rPr lang="el-GR" altLang="zh-CN" sz="2600" i="1" strike="noStrike" noProof="1">
                <a:latin typeface="Times New Roman" panose="02020603050405020304" charset="0"/>
                <a:ea typeface="宋体" panose="02010600030101010101" pitchFamily="2" charset="-122"/>
                <a:cs typeface="+mn-ea"/>
              </a:rPr>
              <a:t>μ</a:t>
            </a:r>
            <a:r>
              <a:rPr lang="en-US" altLang="zh-CN" sz="2600" strike="noStrike" baseline="-25000" noProof="1">
                <a:latin typeface="Times New Roman" panose="02020603050405020304" charset="0"/>
                <a:ea typeface="宋体" panose="02010600030101010101" pitchFamily="2" charset="-122"/>
                <a:cs typeface="+mn-ea"/>
              </a:rPr>
              <a:t>1</a:t>
            </a:r>
            <a:r>
              <a:rPr lang="zh-CN" altLang="en-US" sz="2600" strike="noStrike" noProof="1">
                <a:latin typeface="Times New Roman" panose="02020603050405020304" charset="0"/>
                <a:ea typeface="宋体" panose="02010600030101010101" pitchFamily="2" charset="-122"/>
                <a:cs typeface="+mn-ea"/>
              </a:rPr>
              <a:t>和</a:t>
            </a:r>
            <a:r>
              <a:rPr lang="el-GR" altLang="zh-CN" sz="2600" i="1" strike="noStrike" noProof="1">
                <a:latin typeface="Times New Roman" panose="02020603050405020304" charset="0"/>
                <a:ea typeface="宋体" panose="02010600030101010101" pitchFamily="2" charset="-122"/>
                <a:cs typeface="+mn-ea"/>
              </a:rPr>
              <a:t>μ</a:t>
            </a:r>
            <a:r>
              <a:rPr lang="en-US" altLang="zh-CN" sz="2600" strike="noStrike" baseline="-25000" noProof="1">
                <a:latin typeface="Times New Roman" panose="02020603050405020304" charset="0"/>
                <a:ea typeface="宋体" panose="02010600030101010101" pitchFamily="2" charset="-122"/>
                <a:cs typeface="+mn-ea"/>
              </a:rPr>
              <a:t>2</a:t>
            </a:r>
            <a:r>
              <a:rPr lang="zh-CN" altLang="en-US" sz="2600" strike="noStrike" noProof="1">
                <a:latin typeface="Times New Roman" panose="02020603050405020304" charset="0"/>
                <a:ea typeface="宋体" panose="02010600030101010101" pitchFamily="2" charset="-122"/>
                <a:cs typeface="+mn-ea"/>
              </a:rPr>
              <a:t>；</a:t>
            </a:r>
          </a:p>
          <a:p>
            <a:pPr lvl="0" fontAlgn="base">
              <a:lnSpc>
                <a:spcPct val="125000"/>
              </a:lnSpc>
            </a:pPr>
            <a:r>
              <a:rPr lang="zh-CN" altLang="en-US" sz="2600" strike="noStrike" noProof="1">
                <a:latin typeface="Times New Roman" panose="02020603050405020304" charset="0"/>
                <a:ea typeface="宋体" panose="02010600030101010101" pitchFamily="2" charset="-122"/>
                <a:cs typeface="+mn-ea"/>
              </a:rPr>
              <a:t>④ 选择新的阈值</a:t>
            </a:r>
            <a:r>
              <a:rPr lang="en-US" altLang="zh-CN" sz="2600" strike="noStrike" noProof="1">
                <a:latin typeface="Times New Roman" panose="02020603050405020304" charset="0"/>
                <a:ea typeface="宋体" panose="02010600030101010101" pitchFamily="2" charset="-122"/>
                <a:cs typeface="+mn-ea"/>
              </a:rPr>
              <a:t>T</a:t>
            </a:r>
            <a:r>
              <a:rPr lang="zh-CN" altLang="en-US" sz="2600" strike="noStrike" noProof="1">
                <a:latin typeface="Times New Roman" panose="02020603050405020304" charset="0"/>
                <a:ea typeface="宋体" panose="02010600030101010101" pitchFamily="2" charset="-122"/>
                <a:cs typeface="+mn-ea"/>
              </a:rPr>
              <a:t>，且</a:t>
            </a:r>
            <a:r>
              <a:rPr lang="en-US" altLang="zh-CN" sz="2600" strike="noStrike" noProof="1">
                <a:latin typeface="Times New Roman" panose="02020603050405020304" charset="0"/>
                <a:ea typeface="宋体" panose="02010600030101010101" pitchFamily="2" charset="-122"/>
                <a:cs typeface="+mn-ea"/>
              </a:rPr>
              <a:t>:</a:t>
            </a:r>
          </a:p>
          <a:p>
            <a:pPr lvl="0" fontAlgn="base">
              <a:lnSpc>
                <a:spcPct val="125000"/>
              </a:lnSpc>
            </a:pPr>
            <a:endParaRPr lang="en-US" altLang="zh-CN" sz="2600" strike="noStrike" noProof="1">
              <a:latin typeface="Times New Roman" panose="02020603050405020304" charset="0"/>
              <a:ea typeface="宋体" panose="02010600030101010101" pitchFamily="2" charset="-122"/>
              <a:cs typeface="+mn-ea"/>
            </a:endParaRPr>
          </a:p>
          <a:p>
            <a:pPr lvl="0" fontAlgn="base">
              <a:lnSpc>
                <a:spcPct val="125000"/>
              </a:lnSpc>
            </a:pPr>
            <a:r>
              <a:rPr lang="zh-CN" altLang="en-US" sz="2600" strike="noStrike" noProof="1">
                <a:latin typeface="Times New Roman" panose="02020603050405020304" charset="0"/>
                <a:ea typeface="宋体" panose="02010600030101010101" pitchFamily="2" charset="-122"/>
                <a:cs typeface="+mn-ea"/>
              </a:rPr>
              <a:t>⑤ 重复第②至④步，直至</a:t>
            </a:r>
            <a:r>
              <a:rPr lang="en-US" altLang="zh-CN" sz="2600" i="1" strike="noStrike" noProof="1">
                <a:latin typeface="Times New Roman" panose="02020603050405020304" charset="0"/>
                <a:ea typeface="宋体" panose="02010600030101010101" pitchFamily="2" charset="-122"/>
                <a:cs typeface="+mn-ea"/>
              </a:rPr>
              <a:t>R</a:t>
            </a:r>
            <a:r>
              <a:rPr lang="en-US" altLang="zh-CN" sz="2600" strike="noStrike" baseline="-25000" noProof="1">
                <a:latin typeface="Times New Roman" panose="02020603050405020304" charset="0"/>
                <a:ea typeface="宋体" panose="02010600030101010101" pitchFamily="2" charset="-122"/>
                <a:cs typeface="+mn-ea"/>
              </a:rPr>
              <a:t>1</a:t>
            </a:r>
            <a:r>
              <a:rPr lang="zh-CN" altLang="en-US" sz="2600" strike="noStrike" noProof="1">
                <a:latin typeface="Times New Roman" panose="02020603050405020304" charset="0"/>
                <a:ea typeface="宋体" panose="02010600030101010101" pitchFamily="2" charset="-122"/>
                <a:cs typeface="+mn-ea"/>
              </a:rPr>
              <a:t>和</a:t>
            </a:r>
            <a:r>
              <a:rPr lang="en-US" altLang="zh-CN" sz="2600" i="1" strike="noStrike" noProof="1">
                <a:latin typeface="Times New Roman" panose="02020603050405020304" charset="0"/>
                <a:ea typeface="宋体" panose="02010600030101010101" pitchFamily="2" charset="-122"/>
                <a:cs typeface="+mn-ea"/>
              </a:rPr>
              <a:t>R</a:t>
            </a:r>
            <a:r>
              <a:rPr lang="en-US" altLang="zh-CN" sz="2600" strike="noStrike" baseline="-25000" noProof="1">
                <a:latin typeface="Times New Roman" panose="02020603050405020304" charset="0"/>
                <a:ea typeface="宋体" panose="02010600030101010101" pitchFamily="2" charset="-122"/>
                <a:cs typeface="+mn-ea"/>
              </a:rPr>
              <a:t>2</a:t>
            </a:r>
            <a:r>
              <a:rPr lang="zh-CN" altLang="en-US" sz="2600" strike="noStrike" noProof="1">
                <a:latin typeface="Times New Roman" panose="02020603050405020304" charset="0"/>
                <a:ea typeface="宋体" panose="02010600030101010101" pitchFamily="2" charset="-122"/>
                <a:cs typeface="+mn-ea"/>
              </a:rPr>
              <a:t>的均值</a:t>
            </a:r>
            <a:r>
              <a:rPr lang="el-GR" altLang="zh-CN" sz="2600" i="1" strike="noStrike" noProof="1">
                <a:latin typeface="Times New Roman" panose="02020603050405020304" charset="0"/>
                <a:ea typeface="宋体" panose="02010600030101010101" pitchFamily="2" charset="-122"/>
                <a:cs typeface="+mn-ea"/>
              </a:rPr>
              <a:t>μ</a:t>
            </a:r>
            <a:r>
              <a:rPr lang="en-US" altLang="zh-CN" sz="2600" strike="noStrike" baseline="-25000" noProof="1">
                <a:latin typeface="Times New Roman" panose="02020603050405020304" charset="0"/>
                <a:ea typeface="宋体" panose="02010600030101010101" pitchFamily="2" charset="-122"/>
                <a:cs typeface="+mn-ea"/>
              </a:rPr>
              <a:t>1</a:t>
            </a:r>
            <a:r>
              <a:rPr lang="zh-CN" altLang="en-US" sz="2600" strike="noStrike" noProof="1">
                <a:latin typeface="Times New Roman" panose="02020603050405020304" charset="0"/>
                <a:ea typeface="宋体" panose="02010600030101010101" pitchFamily="2" charset="-122"/>
                <a:cs typeface="+mn-ea"/>
              </a:rPr>
              <a:t>和</a:t>
            </a:r>
            <a:r>
              <a:rPr lang="el-GR" altLang="zh-CN" sz="2600" i="1" strike="noStrike" noProof="1">
                <a:latin typeface="Times New Roman" panose="02020603050405020304" charset="0"/>
                <a:ea typeface="宋体" panose="02010600030101010101" pitchFamily="2" charset="-122"/>
                <a:cs typeface="+mn-ea"/>
              </a:rPr>
              <a:t>μ</a:t>
            </a:r>
            <a:r>
              <a:rPr lang="en-US" altLang="zh-CN" sz="2600" strike="noStrike" baseline="-25000" noProof="1">
                <a:latin typeface="Times New Roman" panose="02020603050405020304" charset="0"/>
                <a:ea typeface="宋体" panose="02010600030101010101" pitchFamily="2" charset="-122"/>
                <a:cs typeface="+mn-ea"/>
              </a:rPr>
              <a:t>2</a:t>
            </a:r>
            <a:r>
              <a:rPr lang="zh-CN" altLang="en-US" sz="2600" strike="noStrike" noProof="1">
                <a:latin typeface="Times New Roman" panose="02020603050405020304" charset="0"/>
                <a:ea typeface="宋体" panose="02010600030101010101" pitchFamily="2" charset="-122"/>
                <a:cs typeface="+mn-ea"/>
              </a:rPr>
              <a:t>不再变化为止。  </a:t>
            </a:r>
          </a:p>
        </p:txBody>
      </p:sp>
      <p:graphicFrame>
        <p:nvGraphicFramePr>
          <p:cNvPr id="54274" name="对象 396291"/>
          <p:cNvGraphicFramePr/>
          <p:nvPr/>
        </p:nvGraphicFramePr>
        <p:xfrm>
          <a:off x="4743684" y="5071622"/>
          <a:ext cx="1825938" cy="798301"/>
        </p:xfrm>
        <a:graphic>
          <a:graphicData uri="http://schemas.openxmlformats.org/presentationml/2006/ole">
            <mc:AlternateContent xmlns:mc="http://schemas.openxmlformats.org/markup-compatibility/2006">
              <mc:Choice xmlns:v="urn:schemas-microsoft-com:vml" Requires="v">
                <p:oleObj spid="_x0000_s46122" r:id="rId3" imgW="767080" imgH="396240" progId="Equation.3">
                  <p:embed/>
                </p:oleObj>
              </mc:Choice>
              <mc:Fallback>
                <p:oleObj r:id="rId3" imgW="767080" imgH="396240" progId="Equation.3">
                  <p:embed/>
                  <p:pic>
                    <p:nvPicPr>
                      <p:cNvPr id="0" name="图片 3141"/>
                      <p:cNvPicPr/>
                      <p:nvPr/>
                    </p:nvPicPr>
                    <p:blipFill>
                      <a:blip r:embed="rId4"/>
                      <a:stretch>
                        <a:fillRect/>
                      </a:stretch>
                    </p:blipFill>
                    <p:spPr>
                      <a:xfrm>
                        <a:off x="4743684" y="5071622"/>
                        <a:ext cx="1825938" cy="798301"/>
                      </a:xfrm>
                      <a:prstGeom prst="rect">
                        <a:avLst/>
                      </a:prstGeom>
                      <a:noFill/>
                      <a:ln w="38100">
                        <a:noFill/>
                        <a:miter/>
                      </a:ln>
                    </p:spPr>
                  </p:pic>
                </p:oleObj>
              </mc:Fallback>
            </mc:AlternateContent>
          </a:graphicData>
        </a:graphic>
      </p:graphicFrame>
      <p:sp>
        <p:nvSpPr>
          <p:cNvPr id="395267" name="文本框 395266"/>
          <p:cNvSpPr txBox="1"/>
          <p:nvPr/>
        </p:nvSpPr>
        <p:spPr>
          <a:xfrm>
            <a:off x="855015" y="2356988"/>
            <a:ext cx="9450061" cy="603250"/>
          </a:xfrm>
          <a:prstGeom prst="rect">
            <a:avLst/>
          </a:prstGeom>
          <a:noFill/>
          <a:ln w="9525">
            <a:noFill/>
          </a:ln>
        </p:spPr>
        <p:txBody>
          <a:bodyPr>
            <a:spAutoFit/>
          </a:bodyPr>
          <a:lstStyle/>
          <a:p>
            <a:pPr lvl="0" algn="l" eaLnBrk="0" fontAlgn="base" hangingPunct="0">
              <a:lnSpc>
                <a:spcPct val="120000"/>
              </a:lnSpc>
            </a:pPr>
            <a:r>
              <a:rPr lang="en-US" altLang="zh-CN" sz="2800" b="1">
                <a:solidFill>
                  <a:srgbClr val="002D80"/>
                </a:solidFill>
                <a:effectLst/>
                <a:latin typeface="Times New Roman" panose="02020603050405020304" charset="0"/>
                <a:ea typeface="宋体" panose="02010600030101010101" pitchFamily="2" charset="-122"/>
                <a:cs typeface="+mn-ea"/>
                <a:sym typeface="+mn-ea"/>
              </a:rPr>
              <a:t>3)迭代式阈值的选取 </a:t>
            </a:r>
          </a:p>
        </p:txBody>
      </p:sp>
      <p:sp>
        <p:nvSpPr>
          <p:cNvPr id="2" name="文本框 393243"/>
          <p:cNvSpPr txBox="1"/>
          <p:nvPr/>
        </p:nvSpPr>
        <p:spPr>
          <a:xfrm>
            <a:off x="899650" y="1724497"/>
            <a:ext cx="7555847" cy="581660"/>
          </a:xfrm>
          <a:prstGeom prst="rect">
            <a:avLst/>
          </a:prstGeom>
          <a:noFill/>
          <a:ln w="9525">
            <a:noFill/>
          </a:ln>
        </p:spPr>
        <p:txBody>
          <a:bodyPr wrap="square" anchor="t">
            <a:spAutoFit/>
          </a:bodyPr>
          <a:lstStyle/>
          <a:p>
            <a:pPr lvl="0" algn="l" fontAlgn="base">
              <a:lnSpc>
                <a:spcPct val="115000"/>
              </a:lnSpc>
            </a:pPr>
            <a:r>
              <a:rPr lang="en-US" altLang="zh-CN" sz="2800" b="1">
                <a:solidFill>
                  <a:srgbClr val="FF0000"/>
                </a:solidFill>
                <a:latin typeface="Times New Roman" panose="02020603050405020304" charset="0"/>
                <a:ea typeface="宋体" panose="02010600030101010101" pitchFamily="2" charset="-122"/>
                <a:cs typeface="+mn-ea"/>
                <a:sym typeface="+mn-ea"/>
              </a:rPr>
              <a:t>4.其它阈值选取方法 </a:t>
            </a:r>
          </a:p>
        </p:txBody>
      </p:sp>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5"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6"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8" name="文本框 7"/>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文本框 416771"/>
          <p:cNvSpPr txBox="1"/>
          <p:nvPr/>
        </p:nvSpPr>
        <p:spPr>
          <a:xfrm>
            <a:off x="954299" y="2450937"/>
            <a:ext cx="6999138" cy="603250"/>
          </a:xfrm>
          <a:prstGeom prst="rect">
            <a:avLst/>
          </a:prstGeom>
          <a:noFill/>
          <a:ln w="9525">
            <a:noFill/>
          </a:ln>
        </p:spPr>
        <p:txBody>
          <a:bodyPr anchor="t">
            <a:spAutoFit/>
          </a:bodyPr>
          <a:lstStyle/>
          <a:p>
            <a:pPr lvl="0" algn="l" eaLnBrk="0" fontAlgn="base" hangingPunct="0">
              <a:lnSpc>
                <a:spcPct val="120000"/>
              </a:lnSpc>
            </a:pPr>
            <a:r>
              <a:rPr lang="en-US" altLang="zh-CN" sz="2800" b="1">
                <a:solidFill>
                  <a:srgbClr val="002D80"/>
                </a:solidFill>
                <a:effectLst/>
                <a:latin typeface="Times New Roman" panose="02020603050405020304" charset="0"/>
                <a:ea typeface="宋体" panose="02010600030101010101" pitchFamily="2" charset="-122"/>
                <a:cs typeface="+mn-ea"/>
                <a:sym typeface="+mn-ea"/>
              </a:rPr>
              <a:t>K-Means方法 </a:t>
            </a:r>
          </a:p>
        </p:txBody>
      </p:sp>
      <p:sp>
        <p:nvSpPr>
          <p:cNvPr id="87042" name="文本框 3"/>
          <p:cNvSpPr txBox="1"/>
          <p:nvPr/>
        </p:nvSpPr>
        <p:spPr>
          <a:xfrm>
            <a:off x="853440" y="2981960"/>
            <a:ext cx="9577070" cy="2151380"/>
          </a:xfrm>
          <a:prstGeom prst="rect">
            <a:avLst/>
          </a:prstGeom>
          <a:noFill/>
          <a:ln w="9525">
            <a:noFill/>
          </a:ln>
        </p:spPr>
        <p:txBody>
          <a:bodyPr wrap="square" anchor="t">
            <a:spAutoFit/>
          </a:bodyPr>
          <a:lstStyle/>
          <a:p>
            <a:pPr lvl="0" indent="0">
              <a:lnSpc>
                <a:spcPct val="130000"/>
              </a:lnSpc>
            </a:pPr>
            <a:r>
              <a:rPr lang="zh-CN" altLang="en-US" sz="2600">
                <a:solidFill>
                  <a:schemeClr val="tx1"/>
                </a:solidFill>
                <a:latin typeface="Times New Roman" panose="02020603050405020304" charset="0"/>
                <a:ea typeface="宋体" panose="02010600030101010101" pitchFamily="2" charset="-122"/>
              </a:rPr>
              <a:t>基本思想：</a:t>
            </a:r>
          </a:p>
          <a:p>
            <a:pPr lvl="0" indent="0">
              <a:lnSpc>
                <a:spcPct val="130000"/>
              </a:lnSpc>
            </a:pPr>
            <a:r>
              <a:rPr lang="zh-CN" altLang="en-US" sz="2600">
                <a:solidFill>
                  <a:schemeClr val="tx1"/>
                </a:solidFill>
                <a:latin typeface="Times New Roman" panose="02020603050405020304" charset="0"/>
                <a:ea typeface="宋体" panose="02010600030101010101" pitchFamily="2" charset="-122"/>
                <a:sym typeface="宋体" panose="02010600030101010101" pitchFamily="2" charset="-122"/>
              </a:rPr>
              <a:t>以图像空间中的</a:t>
            </a:r>
            <a:r>
              <a:rPr lang="en-US" altLang="zh-CN" sz="2600" i="1">
                <a:solidFill>
                  <a:schemeClr val="tx1"/>
                </a:solidFill>
                <a:latin typeface="Times New Roman" panose="02020603050405020304" charset="0"/>
                <a:ea typeface="宋体" panose="02010600030101010101" pitchFamily="2" charset="-122"/>
                <a:sym typeface="宋体" panose="02010600030101010101" pitchFamily="2" charset="-122"/>
              </a:rPr>
              <a:t>k</a:t>
            </a:r>
            <a:r>
              <a:rPr lang="zh-CN" altLang="en-US" sz="2600">
                <a:solidFill>
                  <a:schemeClr val="tx1"/>
                </a:solidFill>
                <a:latin typeface="Times New Roman" panose="02020603050405020304" charset="0"/>
                <a:ea typeface="宋体" panose="02010600030101010101" pitchFamily="2" charset="-122"/>
                <a:sym typeface="宋体" panose="02010600030101010101" pitchFamily="2" charset="-122"/>
              </a:rPr>
              <a:t>个点进行聚类，对最靠近中心点的对象归类。持续迭代，逐渐更新各个聚类中心的值</a:t>
            </a:r>
            <a:r>
              <a:rPr lang="en-US" altLang="zh-CN" sz="2600">
                <a:solidFill>
                  <a:schemeClr val="tx1"/>
                </a:solidFill>
                <a:latin typeface="Times New Roman" panose="02020603050405020304" charset="0"/>
                <a:ea typeface="宋体" panose="02010600030101010101" pitchFamily="2" charset="-122"/>
                <a:sym typeface="宋体" panose="02010600030101010101" pitchFamily="2" charset="-122"/>
              </a:rPr>
              <a:t>(</a:t>
            </a:r>
            <a:r>
              <a:rPr lang="zh-CN" altLang="en-US" sz="2600">
                <a:solidFill>
                  <a:schemeClr val="tx1"/>
                </a:solidFill>
                <a:latin typeface="Times New Roman" panose="02020603050405020304" charset="0"/>
                <a:ea typeface="宋体" panose="02010600030101010101" pitchFamily="2" charset="-122"/>
                <a:sym typeface="宋体" panose="02010600030101010101" pitchFamily="2" charset="-122"/>
              </a:rPr>
              <a:t>也是持续的迭代更新</a:t>
            </a:r>
            <a:r>
              <a:rPr lang="en-US" altLang="zh-CN" sz="2600">
                <a:solidFill>
                  <a:schemeClr val="tx1"/>
                </a:solidFill>
                <a:latin typeface="Times New Roman" panose="02020603050405020304" charset="0"/>
                <a:ea typeface="宋体" panose="02010600030101010101" pitchFamily="2" charset="-122"/>
                <a:sym typeface="宋体" panose="02010600030101010101" pitchFamily="2" charset="-122"/>
              </a:rPr>
              <a:t>)</a:t>
            </a:r>
            <a:r>
              <a:rPr lang="zh-CN" altLang="en-US" sz="2600">
                <a:solidFill>
                  <a:schemeClr val="tx1"/>
                </a:solidFill>
                <a:latin typeface="Times New Roman" panose="02020603050405020304" charset="0"/>
                <a:ea typeface="宋体" panose="02010600030101010101" pitchFamily="2" charset="-122"/>
                <a:sym typeface="宋体" panose="02010600030101010101" pitchFamily="2" charset="-122"/>
              </a:rPr>
              <a:t>，直至满足条件或设定的阈值。 </a:t>
            </a:r>
          </a:p>
        </p:txBody>
      </p:sp>
      <p:sp>
        <p:nvSpPr>
          <p:cNvPr id="2"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4.其它阈值选取方法 </a:t>
            </a:r>
          </a:p>
        </p:txBody>
      </p:sp>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8" name="文本框 7"/>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框 3"/>
          <p:cNvSpPr txBox="1"/>
          <p:nvPr/>
        </p:nvSpPr>
        <p:spPr>
          <a:xfrm>
            <a:off x="914400" y="2392680"/>
            <a:ext cx="9495790" cy="4526280"/>
          </a:xfrm>
          <a:prstGeom prst="rect">
            <a:avLst/>
          </a:prstGeom>
          <a:noFill/>
          <a:ln w="9525">
            <a:noFill/>
          </a:ln>
        </p:spPr>
        <p:txBody>
          <a:bodyPr wrap="square" anchor="t">
            <a:spAutoFit/>
          </a:bodyPr>
          <a:lstStyle/>
          <a:p>
            <a:pPr lvl="0" indent="0">
              <a:lnSpc>
                <a:spcPct val="130000"/>
              </a:lnSpc>
            </a:pPr>
            <a:r>
              <a:rPr lang="zh-CN" altLang="en-US" sz="2800">
                <a:latin typeface="Times New Roman" panose="02020603050405020304" charset="0"/>
                <a:ea typeface="宋体" panose="02010600030101010101" pitchFamily="2" charset="-122"/>
                <a:sym typeface="宋体" panose="02010600030101010101" pitchFamily="2" charset="-122"/>
              </a:rPr>
              <a:t>设定把图像分割为</a:t>
            </a:r>
            <a:r>
              <a:rPr lang="en-US" altLang="zh-CN" sz="2800" i="1">
                <a:latin typeface="Times New Roman" panose="02020603050405020304" charset="0"/>
                <a:ea typeface="宋体" panose="02010600030101010101" pitchFamily="2" charset="-122"/>
                <a:sym typeface="宋体" panose="02010600030101010101" pitchFamily="2" charset="-122"/>
              </a:rPr>
              <a:t>k</a:t>
            </a:r>
            <a:r>
              <a:rPr lang="zh-CN" altLang="en-US" sz="2800">
                <a:latin typeface="Times New Roman" panose="02020603050405020304" charset="0"/>
                <a:ea typeface="宋体" panose="02010600030101010101" pitchFamily="2" charset="-122"/>
                <a:sym typeface="宋体" panose="02010600030101010101" pitchFamily="2" charset="-122"/>
              </a:rPr>
              <a:t>个类别</a:t>
            </a:r>
            <a:r>
              <a:rPr lang="en-US" altLang="zh-CN" sz="2800">
                <a:latin typeface="Times New Roman" panose="02020603050405020304" charset="0"/>
                <a:ea typeface="宋体" panose="02010600030101010101" pitchFamily="2" charset="-122"/>
                <a:sym typeface="宋体" panose="02010600030101010101" pitchFamily="2" charset="-122"/>
              </a:rPr>
              <a:t>(</a:t>
            </a:r>
            <a:r>
              <a:rPr lang="zh-CN" altLang="en-US" sz="2800">
                <a:latin typeface="Times New Roman" panose="02020603050405020304" charset="0"/>
                <a:ea typeface="宋体" panose="02010600030101010101" pitchFamily="2" charset="-122"/>
                <a:sym typeface="宋体" panose="02010600030101010101" pitchFamily="2" charset="-122"/>
              </a:rPr>
              <a:t>一般是</a:t>
            </a:r>
            <a:r>
              <a:rPr lang="en-US" altLang="zh-CN" sz="2800">
                <a:latin typeface="Times New Roman" panose="02020603050405020304" charset="0"/>
                <a:ea typeface="宋体" panose="02010600030101010101" pitchFamily="2" charset="-122"/>
                <a:sym typeface="宋体" panose="02010600030101010101" pitchFamily="2" charset="-122"/>
              </a:rPr>
              <a:t>2</a:t>
            </a:r>
            <a:r>
              <a:rPr lang="en-US" altLang="zh-CN" sz="2800" i="1" baseline="30000">
                <a:latin typeface="Times New Roman" panose="02020603050405020304" charset="0"/>
                <a:ea typeface="宋体" panose="02010600030101010101" pitchFamily="2" charset="-122"/>
                <a:sym typeface="宋体" panose="02010600030101010101" pitchFamily="2" charset="-122"/>
              </a:rPr>
              <a:t>n</a:t>
            </a:r>
            <a:r>
              <a:rPr lang="en-US" altLang="zh-CN" sz="2800">
                <a:latin typeface="Times New Roman" panose="02020603050405020304" charset="0"/>
                <a:ea typeface="宋体" panose="02010600030101010101" pitchFamily="2" charset="-122"/>
                <a:sym typeface="宋体" panose="02010600030101010101" pitchFamily="2" charset="-122"/>
              </a:rPr>
              <a:t>)</a:t>
            </a:r>
          </a:p>
          <a:p>
            <a:pPr lvl="0" indent="0">
              <a:lnSpc>
                <a:spcPct val="130000"/>
              </a:lnSpc>
            </a:pPr>
            <a:r>
              <a:rPr lang="en-US" altLang="zh-CN" sz="2800">
                <a:latin typeface="Times New Roman" panose="02020603050405020304" charset="0"/>
                <a:ea typeface="宋体" panose="02010600030101010101" pitchFamily="2" charset="-122"/>
                <a:sym typeface="宋体" panose="02010600030101010101" pitchFamily="2" charset="-122"/>
              </a:rPr>
              <a:t>1</a:t>
            </a:r>
            <a:r>
              <a:rPr lang="zh-CN" altLang="en-US" sz="2800">
                <a:latin typeface="Times New Roman" panose="02020603050405020304" charset="0"/>
                <a:ea typeface="宋体" panose="02010600030101010101" pitchFamily="2" charset="-122"/>
                <a:sym typeface="宋体" panose="02010600030101010101" pitchFamily="2" charset="-122"/>
              </a:rPr>
              <a:t>、初始时随机地从样本集D={X</a:t>
            </a:r>
            <a:r>
              <a:rPr lang="zh-CN" altLang="en-US" sz="2800" baseline="-25000">
                <a:latin typeface="Times New Roman" panose="02020603050405020304" charset="0"/>
                <a:ea typeface="宋体" panose="02010600030101010101" pitchFamily="2" charset="-122"/>
                <a:sym typeface="宋体" panose="02010600030101010101" pitchFamily="2" charset="-122"/>
              </a:rPr>
              <a:t>1</a:t>
            </a:r>
            <a:r>
              <a:rPr lang="zh-CN" altLang="en-US" sz="2800">
                <a:latin typeface="Times New Roman" panose="02020603050405020304" charset="0"/>
                <a:ea typeface="宋体" panose="02010600030101010101" pitchFamily="2" charset="-122"/>
                <a:sym typeface="宋体" panose="02010600030101010101" pitchFamily="2" charset="-122"/>
              </a:rPr>
              <a:t>,X</a:t>
            </a:r>
            <a:r>
              <a:rPr lang="zh-CN" altLang="en-US" sz="2800" baseline="-25000">
                <a:latin typeface="Times New Roman" panose="02020603050405020304" charset="0"/>
                <a:ea typeface="宋体" panose="02010600030101010101" pitchFamily="2" charset="-122"/>
                <a:sym typeface="宋体" panose="02010600030101010101" pitchFamily="2" charset="-122"/>
              </a:rPr>
              <a:t>2</a:t>
            </a:r>
            <a:r>
              <a:rPr lang="zh-CN" altLang="en-US" sz="2800">
                <a:latin typeface="Times New Roman" panose="02020603050405020304" charset="0"/>
                <a:ea typeface="宋体" panose="02010600030101010101" pitchFamily="2" charset="-122"/>
                <a:sym typeface="宋体" panose="02010600030101010101" pitchFamily="2" charset="-122"/>
              </a:rPr>
              <a:t>,...,X</a:t>
            </a:r>
            <a:r>
              <a:rPr lang="zh-CN" altLang="en-US" sz="2800" baseline="-25000">
                <a:latin typeface="Times New Roman" panose="02020603050405020304" charset="0"/>
                <a:ea typeface="宋体" panose="02010600030101010101" pitchFamily="2" charset="-122"/>
                <a:sym typeface="宋体" panose="02010600030101010101" pitchFamily="2" charset="-122"/>
              </a:rPr>
              <a:t>m</a:t>
            </a:r>
            <a:r>
              <a:rPr lang="zh-CN" altLang="en-US" sz="2800">
                <a:latin typeface="Times New Roman" panose="02020603050405020304" charset="0"/>
                <a:ea typeface="宋体" panose="02010600030101010101" pitchFamily="2" charset="-122"/>
                <a:sym typeface="宋体" panose="02010600030101010101" pitchFamily="2" charset="-122"/>
              </a:rPr>
              <a:t>}中选择</a:t>
            </a:r>
            <a:r>
              <a:rPr lang="zh-CN" altLang="en-US" sz="2800" i="1">
                <a:latin typeface="Times New Roman" panose="02020603050405020304" charset="0"/>
                <a:ea typeface="宋体" panose="02010600030101010101" pitchFamily="2" charset="-122"/>
                <a:sym typeface="宋体" panose="02010600030101010101" pitchFamily="2" charset="-122"/>
              </a:rPr>
              <a:t>k</a:t>
            </a:r>
            <a:r>
              <a:rPr lang="zh-CN" altLang="en-US" sz="2800">
                <a:latin typeface="Times New Roman" panose="02020603050405020304" charset="0"/>
                <a:ea typeface="宋体" panose="02010600030101010101" pitchFamily="2" charset="-122"/>
                <a:sym typeface="宋体" panose="02010600030101010101" pitchFamily="2" charset="-122"/>
              </a:rPr>
              <a:t>个点作为</a:t>
            </a:r>
            <a:r>
              <a:rPr lang="zh-CN" altLang="en-US" sz="2800" b="1" i="1">
                <a:latin typeface="Times New Roman" panose="02020603050405020304" charset="0"/>
                <a:ea typeface="宋体" panose="02010600030101010101" pitchFamily="2" charset="-122"/>
                <a:sym typeface="宋体" panose="02010600030101010101" pitchFamily="2" charset="-122"/>
              </a:rPr>
              <a:t>k</a:t>
            </a:r>
            <a:r>
              <a:rPr lang="zh-CN" altLang="en-US" sz="2800">
                <a:latin typeface="Times New Roman" panose="02020603050405020304" charset="0"/>
                <a:ea typeface="宋体" panose="02010600030101010101" pitchFamily="2" charset="-122"/>
                <a:sym typeface="宋体" panose="02010600030101010101" pitchFamily="2" charset="-122"/>
              </a:rPr>
              <a:t>个类的初始聚类中心；</a:t>
            </a:r>
          </a:p>
          <a:p>
            <a:pPr lvl="0" indent="0">
              <a:lnSpc>
                <a:spcPct val="130000"/>
              </a:lnSpc>
            </a:pPr>
            <a:r>
              <a:rPr lang="en-US" altLang="zh-CN" sz="2800">
                <a:latin typeface="Times New Roman" panose="02020603050405020304" charset="0"/>
                <a:ea typeface="宋体" panose="02010600030101010101" pitchFamily="2" charset="-122"/>
                <a:sym typeface="宋体" panose="02010600030101010101" pitchFamily="2" charset="-122"/>
              </a:rPr>
              <a:t>2</a:t>
            </a:r>
            <a:r>
              <a:rPr lang="zh-CN" altLang="en-US" sz="2800">
                <a:latin typeface="Times New Roman" panose="02020603050405020304" charset="0"/>
                <a:ea typeface="宋体" panose="02010600030101010101" pitchFamily="2" charset="-122"/>
                <a:sym typeface="宋体" panose="02010600030101010101" pitchFamily="2" charset="-122"/>
              </a:rPr>
              <a:t>、第</a:t>
            </a:r>
            <a:r>
              <a:rPr lang="en-US" altLang="zh-CN" sz="2800" i="1">
                <a:latin typeface="Times New Roman" panose="02020603050405020304" charset="0"/>
                <a:ea typeface="宋体" panose="02010600030101010101" pitchFamily="2" charset="-122"/>
                <a:sym typeface="宋体" panose="02010600030101010101" pitchFamily="2" charset="-122"/>
              </a:rPr>
              <a:t>i</a:t>
            </a:r>
            <a:r>
              <a:rPr lang="zh-CN" altLang="en-US" sz="2800">
                <a:latin typeface="Times New Roman" panose="02020603050405020304" charset="0"/>
                <a:ea typeface="宋体" panose="02010600030101010101" pitchFamily="2" charset="-122"/>
                <a:sym typeface="宋体" panose="02010600030101010101" pitchFamily="2" charset="-122"/>
              </a:rPr>
              <a:t>次迭代时，对任意样本点求到</a:t>
            </a:r>
            <a:r>
              <a:rPr lang="en-US" altLang="zh-CN" sz="2800" b="1" i="1">
                <a:latin typeface="Times New Roman" panose="02020603050405020304" charset="0"/>
                <a:ea typeface="宋体" panose="02010600030101010101" pitchFamily="2" charset="-122"/>
                <a:sym typeface="宋体" panose="02010600030101010101" pitchFamily="2" charset="-122"/>
              </a:rPr>
              <a:t>k</a:t>
            </a:r>
            <a:r>
              <a:rPr lang="zh-CN" altLang="en-US" sz="2800">
                <a:latin typeface="Times New Roman" panose="02020603050405020304" charset="0"/>
                <a:ea typeface="宋体" panose="02010600030101010101" pitchFamily="2" charset="-122"/>
                <a:sym typeface="宋体" panose="02010600030101010101" pitchFamily="2" charset="-122"/>
              </a:rPr>
              <a:t>个聚类中心的欧式距离，选择最小的，将该点归到最短距离聚类中心所在点的类</a:t>
            </a:r>
          </a:p>
          <a:p>
            <a:pPr lvl="0" indent="0">
              <a:lnSpc>
                <a:spcPct val="130000"/>
              </a:lnSpc>
            </a:pPr>
            <a:r>
              <a:rPr lang="en-US" altLang="zh-CN" sz="2800">
                <a:latin typeface="Times New Roman" panose="02020603050405020304" charset="0"/>
                <a:ea typeface="宋体" panose="02010600030101010101" pitchFamily="2" charset="-122"/>
                <a:sym typeface="宋体" panose="02010600030101010101" pitchFamily="2" charset="-122"/>
              </a:rPr>
              <a:t>3</a:t>
            </a:r>
            <a:r>
              <a:rPr lang="zh-CN" altLang="en-US" sz="2800">
                <a:latin typeface="Times New Roman" panose="02020603050405020304" charset="0"/>
                <a:ea typeface="宋体" panose="02010600030101010101" pitchFamily="2" charset="-122"/>
                <a:sym typeface="宋体" panose="02010600030101010101" pitchFamily="2" charset="-122"/>
              </a:rPr>
              <a:t>、求当前类的灰度均值</a:t>
            </a:r>
          </a:p>
          <a:p>
            <a:pPr lvl="0" indent="0">
              <a:lnSpc>
                <a:spcPct val="130000"/>
              </a:lnSpc>
            </a:pPr>
            <a:r>
              <a:rPr lang="en-US" altLang="zh-CN" sz="2800">
                <a:latin typeface="Times New Roman" panose="02020603050405020304" charset="0"/>
                <a:ea typeface="宋体" panose="02010600030101010101" pitchFamily="2" charset="-122"/>
                <a:sym typeface="宋体" panose="02010600030101010101" pitchFamily="2" charset="-122"/>
              </a:rPr>
              <a:t>4</a:t>
            </a:r>
            <a:r>
              <a:rPr lang="zh-CN" altLang="en-US" sz="2800">
                <a:latin typeface="Times New Roman" panose="02020603050405020304" charset="0"/>
                <a:ea typeface="宋体" panose="02010600030101010101" pitchFamily="2" charset="-122"/>
                <a:sym typeface="宋体" panose="02010600030101010101" pitchFamily="2" charset="-122"/>
              </a:rPr>
              <a:t>、迭代第</a:t>
            </a:r>
            <a:r>
              <a:rPr lang="en-US" altLang="zh-CN" sz="2800">
                <a:latin typeface="Times New Roman" panose="02020603050405020304" charset="0"/>
                <a:ea typeface="宋体" panose="02010600030101010101" pitchFamily="2" charset="-122"/>
                <a:sym typeface="宋体" panose="02010600030101010101" pitchFamily="2" charset="-122"/>
              </a:rPr>
              <a:t>2</a:t>
            </a:r>
            <a:r>
              <a:rPr lang="zh-CN" altLang="en-US" sz="2800">
                <a:latin typeface="Times New Roman" panose="02020603050405020304" charset="0"/>
                <a:ea typeface="宋体" panose="02010600030101010101" pitchFamily="2" charset="-122"/>
                <a:sym typeface="宋体" panose="02010600030101010101" pitchFamily="2" charset="-122"/>
              </a:rPr>
              <a:t>到</a:t>
            </a:r>
            <a:r>
              <a:rPr lang="en-US" altLang="zh-CN" sz="2800">
                <a:latin typeface="Times New Roman" panose="02020603050405020304" charset="0"/>
                <a:ea typeface="宋体" panose="02010600030101010101" pitchFamily="2" charset="-122"/>
                <a:sym typeface="宋体" panose="02010600030101010101" pitchFamily="2" charset="-122"/>
              </a:rPr>
              <a:t>3</a:t>
            </a:r>
            <a:r>
              <a:rPr lang="zh-CN" altLang="en-US" sz="2800">
                <a:latin typeface="Times New Roman" panose="02020603050405020304" charset="0"/>
                <a:ea typeface="宋体" panose="02010600030101010101" pitchFamily="2" charset="-122"/>
                <a:sym typeface="宋体" panose="02010600030101010101" pitchFamily="2" charset="-122"/>
              </a:rPr>
              <a:t>步，值保持不变或相差很小，则迭代结束，否则继续迭代。</a:t>
            </a:r>
          </a:p>
        </p:txBody>
      </p:sp>
      <p:sp>
        <p:nvSpPr>
          <p:cNvPr id="2"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4.其它阈值选取方法 </a:t>
            </a:r>
          </a:p>
        </p:txBody>
      </p:sp>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8" name="文本框 7"/>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p:nvPr/>
        </p:nvSpPr>
        <p:spPr>
          <a:xfrm>
            <a:off x="848427" y="2199384"/>
            <a:ext cx="9353775" cy="4201795"/>
          </a:xfrm>
          <a:prstGeom prst="rect">
            <a:avLst/>
          </a:prstGeom>
          <a:noFill/>
          <a:ln w="9525">
            <a:noFill/>
          </a:ln>
        </p:spPr>
        <p:txBody>
          <a:bodyPr wrap="square" anchor="t">
            <a:spAutoFit/>
          </a:bodyPr>
          <a:lstStyle/>
          <a:p>
            <a:pPr lvl="0" indent="0" fontAlgn="base">
              <a:lnSpc>
                <a:spcPct val="130000"/>
              </a:lnSpc>
            </a:pPr>
            <a:r>
              <a:rPr lang="zh-CN" altLang="en-US" sz="2645" strike="noStrike" noProof="1">
                <a:latin typeface="Times New Roman" panose="02020603050405020304" charset="0"/>
                <a:ea typeface="宋体" panose="02010600030101010101" pitchFamily="2" charset="-122"/>
                <a:cs typeface="+mn-ea"/>
              </a:rPr>
              <a:t>设定样本集</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D={X</a:t>
            </a:r>
            <a:r>
              <a:rPr lang="zh-CN" altLang="en-US" sz="1985" strike="noStrike" baseline="-25000" noProof="1">
                <a:latin typeface="Times New Roman" panose="02020603050405020304" charset="0"/>
                <a:ea typeface="宋体" panose="02010600030101010101" pitchFamily="2" charset="-122"/>
                <a:cs typeface="+mn-ea"/>
                <a:sym typeface="宋体" panose="02010600030101010101" pitchFamily="2" charset="-122"/>
              </a:rPr>
              <a:t>1</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,X</a:t>
            </a:r>
            <a:r>
              <a:rPr lang="zh-CN" altLang="en-US" sz="1985" strike="noStrike" baseline="-25000" noProof="1">
                <a:latin typeface="Times New Roman" panose="02020603050405020304" charset="0"/>
                <a:ea typeface="宋体" panose="02010600030101010101" pitchFamily="2" charset="-122"/>
                <a:cs typeface="+mn-ea"/>
                <a:sym typeface="宋体" panose="02010600030101010101" pitchFamily="2" charset="-122"/>
              </a:rPr>
              <a:t>2</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,...,X</a:t>
            </a:r>
            <a:r>
              <a:rPr lang="zh-CN" altLang="en-US" sz="1985" strike="noStrike" baseline="-25000" noProof="1">
                <a:latin typeface="Times New Roman" panose="02020603050405020304" charset="0"/>
                <a:ea typeface="宋体" panose="02010600030101010101" pitchFamily="2" charset="-122"/>
                <a:cs typeface="+mn-ea"/>
                <a:sym typeface="宋体" panose="02010600030101010101" pitchFamily="2" charset="-122"/>
              </a:rPr>
              <a:t>m</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a:t>
            </a:r>
          </a:p>
          <a:p>
            <a:pPr lvl="0" indent="0" fontAlgn="base">
              <a:lnSpc>
                <a:spcPct val="130000"/>
              </a:lnSpc>
            </a:pPr>
            <a:r>
              <a:rPr lang="zh-CN" altLang="en-US" sz="2645" strike="noStrike" noProof="1">
                <a:latin typeface="Times New Roman" panose="02020603050405020304" charset="0"/>
                <a:ea typeface="宋体" panose="02010600030101010101" pitchFamily="2" charset="-122"/>
                <a:cs typeface="+mn-ea"/>
              </a:rPr>
              <a:t>设定聚类的中心点集合</a:t>
            </a:r>
            <a:r>
              <a:rPr lang="en-US" altLang="zh-CN" sz="1985" strike="noStrike" noProof="1">
                <a:latin typeface="Times New Roman" panose="02020603050405020304" charset="0"/>
                <a:ea typeface="宋体" panose="02010600030101010101" pitchFamily="2" charset="-122"/>
                <a:cs typeface="+mn-ea"/>
                <a:sym typeface="宋体" panose="02010600030101010101" pitchFamily="2" charset="-122"/>
              </a:rPr>
              <a:t>U</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a:t>
            </a:r>
            <a:r>
              <a:rPr lang="en-US" altLang="zh-CN" sz="1985" strike="noStrike" noProof="1">
                <a:latin typeface="Times New Roman" panose="02020603050405020304" charset="0"/>
                <a:ea typeface="宋体" panose="02010600030101010101" pitchFamily="2" charset="-122"/>
                <a:cs typeface="+mn-ea"/>
                <a:sym typeface="宋体" panose="02010600030101010101" pitchFamily="2" charset="-122"/>
              </a:rPr>
              <a:t>U</a:t>
            </a:r>
            <a:r>
              <a:rPr lang="zh-CN" altLang="en-US" sz="1985" strike="noStrike" baseline="-25000" noProof="1">
                <a:latin typeface="Times New Roman" panose="02020603050405020304" charset="0"/>
                <a:ea typeface="宋体" panose="02010600030101010101" pitchFamily="2" charset="-122"/>
                <a:cs typeface="+mn-ea"/>
                <a:sym typeface="宋体" panose="02010600030101010101" pitchFamily="2" charset="-122"/>
              </a:rPr>
              <a:t>1</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a:t>
            </a:r>
            <a:r>
              <a:rPr lang="en-US" altLang="zh-CN" sz="1985" strike="noStrike" noProof="1">
                <a:latin typeface="Times New Roman" panose="02020603050405020304" charset="0"/>
                <a:ea typeface="宋体" panose="02010600030101010101" pitchFamily="2" charset="-122"/>
                <a:cs typeface="+mn-ea"/>
                <a:sym typeface="宋体" panose="02010600030101010101" pitchFamily="2" charset="-122"/>
              </a:rPr>
              <a:t>U</a:t>
            </a:r>
            <a:r>
              <a:rPr lang="zh-CN" altLang="en-US" sz="1985" strike="noStrike" baseline="-25000" noProof="1">
                <a:latin typeface="Times New Roman" panose="02020603050405020304" charset="0"/>
                <a:ea typeface="宋体" panose="02010600030101010101" pitchFamily="2" charset="-122"/>
                <a:cs typeface="+mn-ea"/>
                <a:sym typeface="宋体" panose="02010600030101010101" pitchFamily="2" charset="-122"/>
              </a:rPr>
              <a:t>2</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a:t>
            </a:r>
            <a:r>
              <a:rPr lang="en-US" altLang="zh-CN" sz="1985" strike="noStrike" noProof="1">
                <a:latin typeface="Times New Roman" panose="02020603050405020304" charset="0"/>
                <a:ea typeface="宋体" panose="02010600030101010101" pitchFamily="2" charset="-122"/>
                <a:cs typeface="+mn-ea"/>
                <a:sym typeface="宋体" panose="02010600030101010101" pitchFamily="2" charset="-122"/>
              </a:rPr>
              <a:t>U</a:t>
            </a:r>
            <a:r>
              <a:rPr lang="en-US" altLang="zh-CN" sz="1985" strike="noStrike" baseline="-25000" noProof="1">
                <a:latin typeface="Times New Roman" panose="02020603050405020304" charset="0"/>
                <a:ea typeface="宋体" panose="02010600030101010101" pitchFamily="2" charset="-122"/>
                <a:cs typeface="+mn-ea"/>
                <a:sym typeface="宋体" panose="02010600030101010101" pitchFamily="2" charset="-122"/>
              </a:rPr>
              <a:t>k</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a:t>
            </a:r>
          </a:p>
          <a:p>
            <a:pPr lvl="0" indent="0" fontAlgn="base">
              <a:lnSpc>
                <a:spcPct val="130000"/>
              </a:lnSpc>
            </a:pPr>
            <a:r>
              <a:rPr lang="zh-CN" altLang="en-US" sz="2645" strike="noStrike" noProof="1">
                <a:latin typeface="Times New Roman" panose="02020603050405020304" charset="0"/>
                <a:ea typeface="宋体" panose="02010600030101010101" pitchFamily="2" charset="-122"/>
                <a:cs typeface="+mn-ea"/>
              </a:rPr>
              <a:t>聚类后成簇的集合</a:t>
            </a:r>
            <a:r>
              <a:rPr lang="en-US" altLang="zh-CN" sz="1985" strike="noStrike" noProof="1">
                <a:latin typeface="Times New Roman" panose="02020603050405020304" charset="0"/>
                <a:ea typeface="宋体" panose="02010600030101010101" pitchFamily="2" charset="-122"/>
                <a:cs typeface="+mn-ea"/>
                <a:sym typeface="宋体" panose="02010600030101010101" pitchFamily="2" charset="-122"/>
              </a:rPr>
              <a:t>C</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a:t>
            </a:r>
            <a:r>
              <a:rPr lang="en-US" altLang="zh-CN" sz="1985" strike="noStrike" noProof="1">
                <a:latin typeface="Times New Roman" panose="02020603050405020304" charset="0"/>
                <a:ea typeface="宋体" panose="02010600030101010101" pitchFamily="2" charset="-122"/>
                <a:cs typeface="+mn-ea"/>
                <a:sym typeface="宋体" panose="02010600030101010101" pitchFamily="2" charset="-122"/>
              </a:rPr>
              <a:t>C</a:t>
            </a:r>
            <a:r>
              <a:rPr lang="zh-CN" altLang="en-US" sz="1985" strike="noStrike" baseline="-25000" noProof="1">
                <a:latin typeface="Times New Roman" panose="02020603050405020304" charset="0"/>
                <a:ea typeface="宋体" panose="02010600030101010101" pitchFamily="2" charset="-122"/>
                <a:cs typeface="+mn-ea"/>
                <a:sym typeface="宋体" panose="02010600030101010101" pitchFamily="2" charset="-122"/>
              </a:rPr>
              <a:t>1</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a:t>
            </a:r>
            <a:r>
              <a:rPr lang="en-US" altLang="zh-CN" sz="1985" strike="noStrike" noProof="1">
                <a:latin typeface="Times New Roman" panose="02020603050405020304" charset="0"/>
                <a:ea typeface="宋体" panose="02010600030101010101" pitchFamily="2" charset="-122"/>
                <a:cs typeface="+mn-ea"/>
                <a:sym typeface="宋体" panose="02010600030101010101" pitchFamily="2" charset="-122"/>
              </a:rPr>
              <a:t>C</a:t>
            </a:r>
            <a:r>
              <a:rPr lang="zh-CN" altLang="en-US" sz="1985" strike="noStrike" baseline="-25000" noProof="1">
                <a:latin typeface="Times New Roman" panose="02020603050405020304" charset="0"/>
                <a:ea typeface="宋体" panose="02010600030101010101" pitchFamily="2" charset="-122"/>
                <a:cs typeface="+mn-ea"/>
                <a:sym typeface="宋体" panose="02010600030101010101" pitchFamily="2" charset="-122"/>
              </a:rPr>
              <a:t>2</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a:t>
            </a:r>
            <a:r>
              <a:rPr lang="en-US" altLang="zh-CN" sz="1985" strike="noStrike" noProof="1">
                <a:latin typeface="Times New Roman" panose="02020603050405020304" charset="0"/>
                <a:ea typeface="宋体" panose="02010600030101010101" pitchFamily="2" charset="-122"/>
                <a:cs typeface="+mn-ea"/>
                <a:sym typeface="宋体" panose="02010600030101010101" pitchFamily="2" charset="-122"/>
              </a:rPr>
              <a:t>C</a:t>
            </a:r>
            <a:r>
              <a:rPr lang="en-US" altLang="zh-CN" sz="1985" strike="noStrike" baseline="-25000" noProof="1">
                <a:latin typeface="Times New Roman" panose="02020603050405020304" charset="0"/>
                <a:ea typeface="宋体" panose="02010600030101010101" pitchFamily="2" charset="-122"/>
                <a:cs typeface="+mn-ea"/>
                <a:sym typeface="宋体" panose="02010600030101010101" pitchFamily="2" charset="-122"/>
              </a:rPr>
              <a:t>k</a:t>
            </a:r>
            <a:r>
              <a:rPr lang="zh-CN" altLang="en-US" sz="1985" strike="noStrike" noProof="1">
                <a:latin typeface="Times New Roman" panose="02020603050405020304" charset="0"/>
                <a:ea typeface="宋体" panose="02010600030101010101" pitchFamily="2" charset="-122"/>
                <a:cs typeface="+mn-ea"/>
                <a:sym typeface="宋体" panose="02010600030101010101" pitchFamily="2" charset="-122"/>
              </a:rPr>
              <a:t>}</a:t>
            </a:r>
            <a:endParaRPr lang="zh-CN" altLang="en-US" sz="1985" strike="noStrike" noProof="1">
              <a:latin typeface="Times New Roman" panose="02020603050405020304" charset="0"/>
              <a:ea typeface="宋体" panose="02010600030101010101" pitchFamily="2" charset="-122"/>
              <a:sym typeface="宋体" panose="02010600030101010101" pitchFamily="2" charset="-122"/>
            </a:endParaRPr>
          </a:p>
          <a:p>
            <a:pPr marL="0" lvl="1" fontAlgn="base">
              <a:lnSpc>
                <a:spcPct val="130000"/>
              </a:lnSpc>
              <a:buFont typeface="Arial" panose="020B0604020202020204" pitchFamily="34" charset="0"/>
            </a:pPr>
            <a:r>
              <a:rPr lang="zh-CN" altLang="en-US" sz="2645" strike="noStrike" noProof="1">
                <a:latin typeface="Times New Roman" panose="02020603050405020304" charset="0"/>
                <a:ea typeface="宋体" panose="02010600030101010101" pitchFamily="2" charset="-122"/>
                <a:cs typeface="+mn-ea"/>
              </a:rPr>
              <a:t>假设样本点分类为</a:t>
            </a:r>
            <a:r>
              <a:rPr lang="en-US" altLang="zh-CN" sz="2645" strike="noStrike" noProof="1">
                <a:latin typeface="Times New Roman" panose="02020603050405020304" charset="0"/>
                <a:ea typeface="宋体" panose="02010600030101010101" pitchFamily="2" charset="-122"/>
                <a:cs typeface="+mn-ea"/>
              </a:rPr>
              <a:t>k</a:t>
            </a:r>
            <a:r>
              <a:rPr lang="zh-CN" altLang="en-US" sz="2645" strike="noStrike" noProof="1">
                <a:latin typeface="Times New Roman" panose="02020603050405020304" charset="0"/>
                <a:ea typeface="宋体" panose="02010600030101010101" pitchFamily="2" charset="-122"/>
                <a:cs typeface="+mn-ea"/>
              </a:rPr>
              <a:t>个，就要考虑那些距离聚类中心点最近的那些点，理论上符合该式</a:t>
            </a:r>
          </a:p>
          <a:p>
            <a:pPr marL="0" lvl="1" fontAlgn="base">
              <a:lnSpc>
                <a:spcPct val="130000"/>
              </a:lnSpc>
              <a:buFont typeface="Arial" panose="020B0604020202020204" pitchFamily="34" charset="0"/>
            </a:pPr>
            <a:endParaRPr lang="zh-CN" altLang="en-US" sz="1325" strike="noStrike" noProof="1">
              <a:latin typeface="Times New Roman" panose="02020603050405020304" charset="0"/>
              <a:ea typeface="宋体" panose="02010600030101010101" pitchFamily="2" charset="-122"/>
              <a:cs typeface="+mn-ea"/>
            </a:endParaRPr>
          </a:p>
          <a:p>
            <a:pPr marL="0" lvl="1" fontAlgn="base">
              <a:lnSpc>
                <a:spcPct val="130000"/>
              </a:lnSpc>
              <a:buFont typeface="Arial" panose="020B0604020202020204" pitchFamily="34" charset="0"/>
            </a:pPr>
            <a:endParaRPr lang="zh-CN" altLang="en-US" sz="1325" strike="noStrike" noProof="1">
              <a:latin typeface="Times New Roman" panose="02020603050405020304" charset="0"/>
              <a:ea typeface="宋体" panose="02010600030101010101" pitchFamily="2" charset="-122"/>
              <a:cs typeface="+mn-ea"/>
            </a:endParaRPr>
          </a:p>
          <a:p>
            <a:pPr marL="0" lvl="1" fontAlgn="base">
              <a:lnSpc>
                <a:spcPct val="130000"/>
              </a:lnSpc>
              <a:buFont typeface="Arial" panose="020B0604020202020204" pitchFamily="34" charset="0"/>
            </a:pPr>
            <a:endParaRPr lang="zh-CN" altLang="en-US" sz="2205" strike="noStrike" noProof="1">
              <a:latin typeface="Times New Roman" panose="02020603050405020304" charset="0"/>
              <a:ea typeface="宋体" panose="02010600030101010101" pitchFamily="2" charset="-122"/>
              <a:cs typeface="+mn-ea"/>
            </a:endParaRPr>
          </a:p>
          <a:p>
            <a:pPr marL="0" lvl="1" fontAlgn="base">
              <a:lnSpc>
                <a:spcPct val="130000"/>
              </a:lnSpc>
              <a:buFont typeface="Arial" panose="020B0604020202020204" pitchFamily="34" charset="0"/>
            </a:pPr>
            <a:r>
              <a:rPr lang="zh-CN" altLang="en-US" sz="2645" strike="noStrike" noProof="1">
                <a:latin typeface="Times New Roman" panose="02020603050405020304" charset="0"/>
                <a:ea typeface="宋体" panose="02010600030101010101" pitchFamily="2" charset="-122"/>
                <a:cs typeface="+mn-ea"/>
              </a:rPr>
              <a:t>此时                      ，E越小簇内相似度越高</a:t>
            </a:r>
            <a:endParaRPr lang="en-US" altLang="zh-CN" sz="2645" strike="noStrike" noProof="1">
              <a:latin typeface="Times New Roman" panose="02020603050405020304" charset="0"/>
              <a:ea typeface="宋体" panose="02010600030101010101" pitchFamily="2" charset="-122"/>
              <a:cs typeface="+mn-ea"/>
            </a:endParaRPr>
          </a:p>
        </p:txBody>
      </p:sp>
      <p:graphicFrame>
        <p:nvGraphicFramePr>
          <p:cNvPr id="89091" name="对象 1">
            <a:hlinkClick r:id="" action="ppaction://ole?verb=0"/>
          </p:cNvPr>
          <p:cNvGraphicFramePr>
            <a:graphicFrameLocks noChangeAspect="1"/>
          </p:cNvGraphicFramePr>
          <p:nvPr/>
        </p:nvGraphicFramePr>
        <p:xfrm>
          <a:off x="2447167" y="4914600"/>
          <a:ext cx="2988377" cy="861325"/>
        </p:xfrm>
        <a:graphic>
          <a:graphicData uri="http://schemas.openxmlformats.org/presentationml/2006/ole">
            <mc:AlternateContent xmlns:mc="http://schemas.openxmlformats.org/markup-compatibility/2006">
              <mc:Choice xmlns:v="urn:schemas-microsoft-com:vml" Requires="v">
                <p:oleObj spid="_x0000_s47187" r:id="rId3" imgW="1591945" imgH="458470" progId="Equation.KSEE3">
                  <p:embed/>
                </p:oleObj>
              </mc:Choice>
              <mc:Fallback>
                <p:oleObj r:id="rId3" imgW="1591945" imgH="458470" progId="Equation.KSEE3">
                  <p:embed/>
                  <p:pic>
                    <p:nvPicPr>
                      <p:cNvPr id="0" name="图片 3135"/>
                      <p:cNvPicPr/>
                      <p:nvPr/>
                    </p:nvPicPr>
                    <p:blipFill>
                      <a:blip r:embed="rId4"/>
                      <a:stretch>
                        <a:fillRect/>
                      </a:stretch>
                    </p:blipFill>
                    <p:spPr>
                      <a:xfrm>
                        <a:off x="2447167" y="4914600"/>
                        <a:ext cx="2988377" cy="861325"/>
                      </a:xfrm>
                      <a:prstGeom prst="rect">
                        <a:avLst/>
                      </a:prstGeom>
                      <a:noFill/>
                      <a:ln w="38100">
                        <a:noFill/>
                        <a:miter/>
                      </a:ln>
                    </p:spPr>
                  </p:pic>
                </p:oleObj>
              </mc:Fallback>
            </mc:AlternateContent>
          </a:graphicData>
        </a:graphic>
      </p:graphicFrame>
      <p:graphicFrame>
        <p:nvGraphicFramePr>
          <p:cNvPr id="89092" name="对象 3">
            <a:hlinkClick r:id="" action="ppaction://ole?verb=0"/>
          </p:cNvPr>
          <p:cNvGraphicFramePr>
            <a:graphicFrameLocks noChangeAspect="1"/>
          </p:cNvGraphicFramePr>
          <p:nvPr/>
        </p:nvGraphicFramePr>
        <p:xfrm>
          <a:off x="1626447" y="5776057"/>
          <a:ext cx="1873206" cy="850821"/>
        </p:xfrm>
        <a:graphic>
          <a:graphicData uri="http://schemas.openxmlformats.org/presentationml/2006/ole">
            <mc:AlternateContent xmlns:mc="http://schemas.openxmlformats.org/markup-compatibility/2006">
              <mc:Choice xmlns:v="urn:schemas-microsoft-com:vml" Requires="v">
                <p:oleObj spid="_x0000_s47188" r:id="rId5" imgW="981075" imgH="445770" progId="Equation.KSEE3">
                  <p:embed/>
                </p:oleObj>
              </mc:Choice>
              <mc:Fallback>
                <p:oleObj r:id="rId5" imgW="981075" imgH="445770" progId="Equation.KSEE3">
                  <p:embed/>
                  <p:pic>
                    <p:nvPicPr>
                      <p:cNvPr id="0" name="图片 3136"/>
                      <p:cNvPicPr/>
                      <p:nvPr/>
                    </p:nvPicPr>
                    <p:blipFill>
                      <a:blip r:embed="rId6"/>
                      <a:stretch>
                        <a:fillRect/>
                      </a:stretch>
                    </p:blipFill>
                    <p:spPr>
                      <a:xfrm>
                        <a:off x="1626447" y="5776057"/>
                        <a:ext cx="1873206" cy="850821"/>
                      </a:xfrm>
                      <a:prstGeom prst="rect">
                        <a:avLst/>
                      </a:prstGeom>
                      <a:noFill/>
                      <a:ln w="38100">
                        <a:noFill/>
                        <a:miter/>
                      </a:ln>
                    </p:spPr>
                  </p:pic>
                </p:oleObj>
              </mc:Fallback>
            </mc:AlternateContent>
          </a:graphicData>
        </a:graphic>
      </p:graphicFrame>
      <p:sp>
        <p:nvSpPr>
          <p:cNvPr id="3"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4.其它阈值选取方法 </a:t>
            </a:r>
          </a:p>
        </p:txBody>
      </p:sp>
      <p:grpSp>
        <p:nvGrpSpPr>
          <p:cNvPr id="4" name="组合 3"/>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7"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8"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8" name="文本框 7"/>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阈值分割</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7" name="矩形 430086"/>
          <p:cNvSpPr/>
          <p:nvPr/>
        </p:nvSpPr>
        <p:spPr>
          <a:xfrm>
            <a:off x="581025" y="1773555"/>
            <a:ext cx="9777730" cy="4226560"/>
          </a:xfrm>
          <a:prstGeom prst="rect">
            <a:avLst/>
          </a:prstGeom>
          <a:noFill/>
          <a:ln w="9525" cap="flat" cmpd="sng">
            <a:noFill/>
            <a:prstDash val="solid"/>
            <a:miter/>
            <a:headEnd type="none" w="med" len="med"/>
            <a:tailEnd type="none" w="med" len="med"/>
          </a:ln>
        </p:spPr>
        <p:txBody>
          <a:bodyPr anchor="t"/>
          <a:lstStyle/>
          <a:p>
            <a:pPr marL="342900" lvl="0" indent="-342900">
              <a:lnSpc>
                <a:spcPct val="150000"/>
              </a:lnSpc>
              <a:spcBef>
                <a:spcPct val="70000"/>
              </a:spcBef>
              <a:buClr>
                <a:schemeClr val="folHlink"/>
              </a:buClr>
              <a:buSzPct val="60000"/>
              <a:buFont typeface="Wingdings" panose="05000000000000000000" pitchFamily="2" charset="2"/>
              <a:buNone/>
            </a:pPr>
            <a:r>
              <a:rPr lang="zh-CN" altLang="en-US" sz="3200" b="1" dirty="0">
                <a:latin typeface="Times New Roman" panose="02020603050405020304" charset="0"/>
                <a:ea typeface="宋体" panose="02010600030101010101" pitchFamily="2" charset="-122"/>
              </a:rPr>
              <a:t>   </a:t>
            </a:r>
            <a:r>
              <a:rPr lang="zh-CN" altLang="en-US" sz="3600" b="1" dirty="0">
                <a:solidFill>
                  <a:srgbClr val="000099"/>
                </a:solidFill>
                <a:latin typeface="Times New Roman" panose="02020603050405020304" charset="0"/>
                <a:ea typeface="宋体" panose="02010600030101010101" pitchFamily="2" charset="-122"/>
              </a:rPr>
              <a:t>基于跟踪</a:t>
            </a:r>
            <a:r>
              <a:rPr lang="zh-CN" altLang="en-US" sz="2800" dirty="0">
                <a:latin typeface="Times New Roman" panose="02020603050405020304" charset="0"/>
                <a:ea typeface="宋体" panose="02010600030101010101" pitchFamily="2" charset="-122"/>
              </a:rPr>
              <a:t>的图像分割方法是先通过对图像上的点的简便运算，来检测出可能存在的物体上的点，然后在检测到的点的基础上通过跟踪运算来检测物体的边缘轮廓的一种图像分割方法。这种方法的特点是跟踪计算不需要在每个图像点上都进行，只需要在已检测到的点和正在跟踪的物体的边缘轮廓延伸点上进行即可。</a:t>
            </a:r>
            <a:r>
              <a:rPr lang="zh-CN" altLang="en-US" sz="3200" dirty="0">
                <a:latin typeface="Times New Roman" panose="02020603050405020304" charset="0"/>
                <a:ea typeface="宋体" panose="02010600030101010101" pitchFamily="2" charset="-122"/>
              </a:rPr>
              <a:t>  </a:t>
            </a:r>
          </a:p>
        </p:txBody>
      </p:sp>
      <p:grpSp>
        <p:nvGrpSpPr>
          <p:cNvPr id="3" name="组合 2"/>
          <p:cNvGrpSpPr>
            <a:grpSpLocks noChangeAspect="1"/>
          </p:cNvGrpSpPr>
          <p:nvPr/>
        </p:nvGrpSpPr>
        <p:grpSpPr>
          <a:xfrm>
            <a:off x="-2540" y="-5715"/>
            <a:ext cx="4716780" cy="7573010"/>
            <a:chOff x="-4" y="-9"/>
            <a:chExt cx="7428" cy="11926"/>
          </a:xfrm>
        </p:grpSpPr>
        <p:sp>
          <p:nvSpPr>
            <p:cNvPr id="5"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6"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7"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8" name="文本框 7"/>
          <p:cNvSpPr txBox="1"/>
          <p:nvPr/>
        </p:nvSpPr>
        <p:spPr>
          <a:xfrm>
            <a:off x="930910" y="1160145"/>
            <a:ext cx="4707890" cy="579120"/>
          </a:xfrm>
          <a:prstGeom prst="rect">
            <a:avLst/>
          </a:prstGeom>
          <a:noFill/>
        </p:spPr>
        <p:txBody>
          <a:bodyPr wrap="square" rtlCol="0">
            <a:spAutoFit/>
          </a:bodyPr>
          <a:lstStyle/>
          <a:p>
            <a:pPr algn="l"/>
            <a:r>
              <a:rPr lang="zh-CN" altLang="en-US" sz="3200" b="1" spc="-5" dirty="0">
                <a:solidFill>
                  <a:srgbClr val="002D80"/>
                </a:solidFill>
                <a:latin typeface="宋体" panose="02010600030101010101" pitchFamily="2" charset="-122"/>
                <a:ea typeface="宋体" panose="02010600030101010101" pitchFamily="2" charset="-122"/>
                <a:cs typeface="新宋体" panose="02010609030101010101" charset="-122"/>
                <a:sym typeface="+mn-ea"/>
              </a:rPr>
              <a:t>基于跟踪的图像分割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30087">
                                            <p:txEl>
                                              <p:charRg st="1" end="144"/>
                                            </p:txEl>
                                          </p:spTgt>
                                        </p:tgtEl>
                                        <p:attrNameLst>
                                          <p:attrName>style.visibility</p:attrName>
                                        </p:attrNameLst>
                                      </p:cBhvr>
                                      <p:to>
                                        <p:strVal val="visible"/>
                                      </p:to>
                                    </p:set>
                                    <p:animEffect transition="in" filter="wipe(up)">
                                      <p:cBhvr>
                                        <p:cTn id="7" dur="500"/>
                                        <p:tgtEl>
                                          <p:spTgt spid="430087">
                                            <p:txEl>
                                              <p:charRg st="1"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文本框 401410"/>
          <p:cNvSpPr txBox="1"/>
          <p:nvPr/>
        </p:nvSpPr>
        <p:spPr>
          <a:xfrm>
            <a:off x="930910" y="2378710"/>
            <a:ext cx="9544050" cy="1228090"/>
          </a:xfrm>
          <a:prstGeom prst="rect">
            <a:avLst/>
          </a:prstGeom>
          <a:noFill/>
          <a:ln w="9525">
            <a:noFill/>
          </a:ln>
        </p:spPr>
        <p:txBody>
          <a:bodyPr wrap="square" anchor="t">
            <a:spAutoFit/>
          </a:bodyPr>
          <a:lstStyle/>
          <a:p>
            <a:pPr lvl="0" indent="0" eaLnBrk="0" hangingPunct="0">
              <a:lnSpc>
                <a:spcPct val="130000"/>
              </a:lnSpc>
            </a:pPr>
            <a:r>
              <a:rPr lang="zh-CN" altLang="en-US" sz="2865" dirty="0">
                <a:latin typeface="Times New Roman" panose="02020603050405020304" charset="0"/>
                <a:ea typeface="宋体" panose="02010600030101010101" pitchFamily="2" charset="-122"/>
              </a:rPr>
              <a:t>假设图像是由</a:t>
            </a:r>
            <a:r>
              <a:rPr lang="zh-CN" altLang="en-US" sz="2865" dirty="0">
                <a:solidFill>
                  <a:srgbClr val="FF0000"/>
                </a:solidFill>
                <a:latin typeface="Times New Roman" panose="02020603050405020304" charset="0"/>
                <a:ea typeface="宋体" panose="02010600030101010101" pitchFamily="2" charset="-122"/>
              </a:rPr>
              <a:t>黑色物体</a:t>
            </a:r>
            <a:r>
              <a:rPr lang="zh-CN" altLang="en-US" sz="2865" dirty="0">
                <a:latin typeface="Times New Roman" panose="02020603050405020304" charset="0"/>
                <a:ea typeface="宋体" panose="02010600030101010101" pitchFamily="2" charset="-122"/>
              </a:rPr>
              <a:t>和</a:t>
            </a:r>
            <a:r>
              <a:rPr lang="zh-CN" altLang="en-US" sz="2865" dirty="0">
                <a:solidFill>
                  <a:srgbClr val="FF0000"/>
                </a:solidFill>
                <a:latin typeface="Times New Roman" panose="02020603050405020304" charset="0"/>
                <a:ea typeface="宋体" panose="02010600030101010101" pitchFamily="2" charset="-122"/>
              </a:rPr>
              <a:t>白色背景</a:t>
            </a:r>
            <a:r>
              <a:rPr lang="zh-CN" altLang="en-US" sz="2865" dirty="0">
                <a:latin typeface="Times New Roman" panose="02020603050405020304" charset="0"/>
                <a:ea typeface="宋体" panose="02010600030101010101" pitchFamily="2" charset="-122"/>
              </a:rPr>
              <a:t>组成的二值图像。轮廓跟踪的目的是找出目标的边缘轮廓，如下图示。</a:t>
            </a:r>
            <a:r>
              <a:rPr lang="zh-CN" altLang="en-US" sz="1985" dirty="0">
                <a:latin typeface="Times New Roman" panose="02020603050405020304" charset="0"/>
                <a:ea typeface="宋体" panose="02010600030101010101" pitchFamily="2" charset="-122"/>
              </a:rPr>
              <a:t> </a:t>
            </a:r>
          </a:p>
        </p:txBody>
      </p:sp>
      <p:sp>
        <p:nvSpPr>
          <p:cNvPr id="59395" name="矩形 401580"/>
          <p:cNvSpPr/>
          <p:nvPr/>
        </p:nvSpPr>
        <p:spPr>
          <a:xfrm>
            <a:off x="2061912" y="6612383"/>
            <a:ext cx="8183245" cy="427990"/>
          </a:xfrm>
          <a:prstGeom prst="rect">
            <a:avLst/>
          </a:prstGeom>
          <a:noFill/>
          <a:ln w="9525">
            <a:noFill/>
          </a:ln>
        </p:spPr>
        <p:txBody>
          <a:bodyPr wrap="none" anchor="ctr">
            <a:spAutoFit/>
          </a:bodyPr>
          <a:lstStyle/>
          <a:p>
            <a:pPr lvl="0" indent="0"/>
            <a:r>
              <a:rPr lang="zh-CN" altLang="en-US" sz="2205" b="1" dirty="0">
                <a:solidFill>
                  <a:srgbClr val="000099"/>
                </a:solidFill>
                <a:latin typeface="Times New Roman" panose="02020603050405020304" charset="0"/>
                <a:ea typeface="黑体" panose="02010609060101010101" charset="-122"/>
              </a:rPr>
              <a:t>(</a:t>
            </a:r>
            <a:r>
              <a:rPr lang="en-US" altLang="zh-CN" sz="2205" b="1">
                <a:solidFill>
                  <a:srgbClr val="000099"/>
                </a:solidFill>
                <a:latin typeface="Times New Roman" panose="02020603050405020304" charset="0"/>
                <a:ea typeface="黑体" panose="02010609060101010101" charset="-122"/>
              </a:rPr>
              <a:t>a</a:t>
            </a:r>
            <a:r>
              <a:rPr lang="zh-CN" altLang="en-US" sz="2205" b="1" dirty="0">
                <a:solidFill>
                  <a:srgbClr val="000099"/>
                </a:solidFill>
                <a:latin typeface="Times New Roman" panose="02020603050405020304" charset="0"/>
                <a:ea typeface="黑体" panose="02010609060101010101" charset="-122"/>
              </a:rPr>
              <a:t>)轮廓跟踪过程                               (</a:t>
            </a:r>
            <a:r>
              <a:rPr lang="en-US" altLang="zh-CN" sz="2205" b="1">
                <a:solidFill>
                  <a:srgbClr val="000099"/>
                </a:solidFill>
                <a:latin typeface="Times New Roman" panose="02020603050405020304" charset="0"/>
                <a:ea typeface="黑体" panose="02010609060101010101" charset="-122"/>
              </a:rPr>
              <a:t>b</a:t>
            </a:r>
            <a:r>
              <a:rPr lang="zh-CN" altLang="en-US" sz="2205" b="1" dirty="0">
                <a:solidFill>
                  <a:srgbClr val="000099"/>
                </a:solidFill>
                <a:latin typeface="Times New Roman" panose="02020603050405020304" charset="0"/>
                <a:ea typeface="黑体" panose="02010609060101010101" charset="-122"/>
              </a:rPr>
              <a:t>)利用不同起点跟踪小凸部分</a:t>
            </a:r>
            <a:r>
              <a:rPr lang="zh-CN" altLang="en-US" sz="2205" dirty="0">
                <a:solidFill>
                  <a:srgbClr val="000099"/>
                </a:solidFill>
                <a:latin typeface="Times New Roman" panose="02020603050405020304" charset="0"/>
                <a:ea typeface="黑体" panose="02010609060101010101" charset="-122"/>
              </a:rPr>
              <a:t> </a:t>
            </a:r>
          </a:p>
        </p:txBody>
      </p:sp>
      <p:sp>
        <p:nvSpPr>
          <p:cNvPr id="59396" name="矩形 401581"/>
          <p:cNvSpPr/>
          <p:nvPr/>
        </p:nvSpPr>
        <p:spPr>
          <a:xfrm>
            <a:off x="3160033" y="7123483"/>
            <a:ext cx="4950866" cy="427990"/>
          </a:xfrm>
          <a:prstGeom prst="rect">
            <a:avLst/>
          </a:prstGeom>
          <a:noFill/>
          <a:ln w="9525">
            <a:noFill/>
          </a:ln>
        </p:spPr>
        <p:txBody>
          <a:bodyPr wrap="square" anchor="ctr">
            <a:spAutoFit/>
          </a:bodyPr>
          <a:lstStyle/>
          <a:p>
            <a:pPr lvl="0" indent="0" algn="ctr"/>
            <a:r>
              <a:rPr lang="zh-CN" altLang="en-US" sz="2205" b="1" dirty="0">
                <a:solidFill>
                  <a:srgbClr val="FF0000"/>
                </a:solidFill>
                <a:latin typeface="Times New Roman" panose="02020603050405020304" charset="0"/>
                <a:ea typeface="黑体" panose="02010609060101010101" charset="-122"/>
              </a:rPr>
              <a:t>轮廓跟踪法示例</a:t>
            </a:r>
            <a:r>
              <a:rPr lang="zh-CN" altLang="en-US" sz="2205" dirty="0">
                <a:solidFill>
                  <a:srgbClr val="FF0000"/>
                </a:solidFill>
                <a:latin typeface="Times New Roman" panose="02020603050405020304" charset="0"/>
                <a:ea typeface="黑体" panose="02010609060101010101" charset="-122"/>
              </a:rPr>
              <a:t> </a:t>
            </a:r>
          </a:p>
        </p:txBody>
      </p:sp>
      <p:grpSp>
        <p:nvGrpSpPr>
          <p:cNvPr id="59397" name="组合 401582"/>
          <p:cNvGrpSpPr/>
          <p:nvPr/>
        </p:nvGrpSpPr>
        <p:grpSpPr>
          <a:xfrm>
            <a:off x="2068830" y="3835400"/>
            <a:ext cx="2668270" cy="2620010"/>
            <a:chOff x="2220" y="8115"/>
            <a:chExt cx="3435" cy="3465"/>
          </a:xfrm>
        </p:grpSpPr>
        <p:sp>
          <p:nvSpPr>
            <p:cNvPr id="59398" name="直接连接符 401583"/>
            <p:cNvSpPr/>
            <p:nvPr/>
          </p:nvSpPr>
          <p:spPr>
            <a:xfrm>
              <a:off x="2220" y="8115"/>
              <a:ext cx="3435" cy="15"/>
            </a:xfrm>
            <a:prstGeom prst="line">
              <a:avLst/>
            </a:prstGeom>
            <a:ln w="9525" cap="flat" cmpd="sng">
              <a:solidFill>
                <a:srgbClr val="000000"/>
              </a:solidFill>
              <a:prstDash val="dash"/>
              <a:round/>
              <a:headEnd type="none" w="med" len="med"/>
              <a:tailEnd type="none" w="med" len="med"/>
            </a:ln>
          </p:spPr>
        </p:sp>
        <p:sp>
          <p:nvSpPr>
            <p:cNvPr id="59399" name="直接连接符 401584"/>
            <p:cNvSpPr/>
            <p:nvPr/>
          </p:nvSpPr>
          <p:spPr>
            <a:xfrm>
              <a:off x="5655" y="8130"/>
              <a:ext cx="0" cy="3450"/>
            </a:xfrm>
            <a:prstGeom prst="line">
              <a:avLst/>
            </a:prstGeom>
            <a:ln w="9525" cap="flat" cmpd="sng">
              <a:solidFill>
                <a:srgbClr val="000000"/>
              </a:solidFill>
              <a:prstDash val="dash"/>
              <a:round/>
              <a:headEnd type="none" w="med" len="med"/>
              <a:tailEnd type="none" w="med" len="med"/>
            </a:ln>
          </p:spPr>
        </p:sp>
        <p:sp>
          <p:nvSpPr>
            <p:cNvPr id="59400" name="直接连接符 401585"/>
            <p:cNvSpPr/>
            <p:nvPr/>
          </p:nvSpPr>
          <p:spPr>
            <a:xfrm>
              <a:off x="2220" y="8130"/>
              <a:ext cx="0" cy="3450"/>
            </a:xfrm>
            <a:prstGeom prst="line">
              <a:avLst/>
            </a:prstGeom>
            <a:ln w="9525" cap="flat" cmpd="sng">
              <a:solidFill>
                <a:srgbClr val="000000"/>
              </a:solidFill>
              <a:prstDash val="dash"/>
              <a:round/>
              <a:headEnd type="none" w="med" len="med"/>
              <a:tailEnd type="none" w="med" len="med"/>
            </a:ln>
          </p:spPr>
        </p:sp>
        <p:sp>
          <p:nvSpPr>
            <p:cNvPr id="59401" name="直接连接符 401586"/>
            <p:cNvSpPr/>
            <p:nvPr/>
          </p:nvSpPr>
          <p:spPr>
            <a:xfrm>
              <a:off x="2220" y="11580"/>
              <a:ext cx="3435" cy="0"/>
            </a:xfrm>
            <a:prstGeom prst="line">
              <a:avLst/>
            </a:prstGeom>
            <a:ln w="9525" cap="flat" cmpd="sng">
              <a:solidFill>
                <a:srgbClr val="000000"/>
              </a:solidFill>
              <a:prstDash val="dash"/>
              <a:round/>
              <a:headEnd type="none" w="med" len="med"/>
              <a:tailEnd type="none" w="med" len="med"/>
            </a:ln>
          </p:spPr>
        </p:sp>
        <p:grpSp>
          <p:nvGrpSpPr>
            <p:cNvPr id="59402" name="组合 401587"/>
            <p:cNvGrpSpPr/>
            <p:nvPr/>
          </p:nvGrpSpPr>
          <p:grpSpPr>
            <a:xfrm>
              <a:off x="2415" y="8325"/>
              <a:ext cx="3060" cy="3015"/>
              <a:chOff x="2415" y="8325"/>
              <a:chExt cx="3060" cy="3015"/>
            </a:xfrm>
          </p:grpSpPr>
          <p:sp>
            <p:nvSpPr>
              <p:cNvPr id="59403" name="直接连接符 401588"/>
              <p:cNvSpPr/>
              <p:nvPr/>
            </p:nvSpPr>
            <p:spPr>
              <a:xfrm>
                <a:off x="3525" y="8820"/>
                <a:ext cx="0" cy="270"/>
              </a:xfrm>
              <a:prstGeom prst="line">
                <a:avLst/>
              </a:prstGeom>
              <a:ln w="12700" cap="flat" cmpd="sng">
                <a:solidFill>
                  <a:srgbClr val="000000"/>
                </a:solidFill>
                <a:prstDash val="solid"/>
                <a:round/>
                <a:headEnd type="none" w="med" len="med"/>
                <a:tailEnd type="none" w="med" len="med"/>
              </a:ln>
            </p:spPr>
          </p:sp>
          <p:sp>
            <p:nvSpPr>
              <p:cNvPr id="59404" name="直接连接符 401589"/>
              <p:cNvSpPr/>
              <p:nvPr/>
            </p:nvSpPr>
            <p:spPr>
              <a:xfrm>
                <a:off x="3525" y="8820"/>
                <a:ext cx="330" cy="0"/>
              </a:xfrm>
              <a:prstGeom prst="line">
                <a:avLst/>
              </a:prstGeom>
              <a:ln w="12700" cap="flat" cmpd="sng">
                <a:solidFill>
                  <a:srgbClr val="000000"/>
                </a:solidFill>
                <a:prstDash val="solid"/>
                <a:round/>
                <a:headEnd type="none" w="med" len="med"/>
                <a:tailEnd type="none" w="med" len="med"/>
              </a:ln>
            </p:spPr>
          </p:sp>
          <p:sp>
            <p:nvSpPr>
              <p:cNvPr id="59405" name="直接连接符 401590"/>
              <p:cNvSpPr/>
              <p:nvPr/>
            </p:nvSpPr>
            <p:spPr>
              <a:xfrm flipV="1">
                <a:off x="3855" y="8490"/>
                <a:ext cx="0" cy="330"/>
              </a:xfrm>
              <a:prstGeom prst="line">
                <a:avLst/>
              </a:prstGeom>
              <a:ln w="12700" cap="flat" cmpd="sng">
                <a:solidFill>
                  <a:srgbClr val="000000"/>
                </a:solidFill>
                <a:prstDash val="solid"/>
                <a:round/>
                <a:headEnd type="none" w="med" len="med"/>
                <a:tailEnd type="none" w="med" len="med"/>
              </a:ln>
            </p:spPr>
          </p:sp>
          <p:sp>
            <p:nvSpPr>
              <p:cNvPr id="59406" name="直接连接符 401591"/>
              <p:cNvSpPr/>
              <p:nvPr/>
            </p:nvSpPr>
            <p:spPr>
              <a:xfrm>
                <a:off x="3855" y="8490"/>
                <a:ext cx="465" cy="0"/>
              </a:xfrm>
              <a:prstGeom prst="line">
                <a:avLst/>
              </a:prstGeom>
              <a:ln w="12700" cap="flat" cmpd="sng">
                <a:solidFill>
                  <a:srgbClr val="000000"/>
                </a:solidFill>
                <a:prstDash val="solid"/>
                <a:round/>
                <a:headEnd type="none" w="med" len="med"/>
                <a:tailEnd type="none" w="med" len="med"/>
              </a:ln>
            </p:spPr>
          </p:sp>
          <p:sp>
            <p:nvSpPr>
              <p:cNvPr id="59407" name="直接连接符 401592"/>
              <p:cNvSpPr/>
              <p:nvPr/>
            </p:nvSpPr>
            <p:spPr>
              <a:xfrm>
                <a:off x="4320" y="8490"/>
                <a:ext cx="0" cy="495"/>
              </a:xfrm>
              <a:prstGeom prst="line">
                <a:avLst/>
              </a:prstGeom>
              <a:ln w="12700" cap="flat" cmpd="sng">
                <a:solidFill>
                  <a:srgbClr val="000000"/>
                </a:solidFill>
                <a:prstDash val="solid"/>
                <a:round/>
                <a:headEnd type="none" w="med" len="med"/>
                <a:tailEnd type="none" w="med" len="med"/>
              </a:ln>
            </p:spPr>
          </p:sp>
          <p:sp>
            <p:nvSpPr>
              <p:cNvPr id="59408" name="直接连接符 401593"/>
              <p:cNvSpPr/>
              <p:nvPr/>
            </p:nvSpPr>
            <p:spPr>
              <a:xfrm>
                <a:off x="4320" y="8985"/>
                <a:ext cx="750" cy="0"/>
              </a:xfrm>
              <a:prstGeom prst="line">
                <a:avLst/>
              </a:prstGeom>
              <a:ln w="12700" cap="flat" cmpd="sng">
                <a:solidFill>
                  <a:srgbClr val="000000"/>
                </a:solidFill>
                <a:prstDash val="solid"/>
                <a:round/>
                <a:headEnd type="none" w="med" len="med"/>
                <a:tailEnd type="none" w="med" len="med"/>
              </a:ln>
            </p:spPr>
          </p:sp>
          <p:sp>
            <p:nvSpPr>
              <p:cNvPr id="59409" name="直接连接符 401594"/>
              <p:cNvSpPr/>
              <p:nvPr/>
            </p:nvSpPr>
            <p:spPr>
              <a:xfrm>
                <a:off x="5070" y="8985"/>
                <a:ext cx="0" cy="285"/>
              </a:xfrm>
              <a:prstGeom prst="line">
                <a:avLst/>
              </a:prstGeom>
              <a:ln w="9525" cap="flat" cmpd="sng">
                <a:solidFill>
                  <a:srgbClr val="000000"/>
                </a:solidFill>
                <a:prstDash val="solid"/>
                <a:round/>
                <a:headEnd type="none" w="med" len="med"/>
                <a:tailEnd type="none" w="med" len="med"/>
              </a:ln>
            </p:spPr>
          </p:sp>
          <p:sp>
            <p:nvSpPr>
              <p:cNvPr id="59410" name="直接连接符 401595"/>
              <p:cNvSpPr/>
              <p:nvPr/>
            </p:nvSpPr>
            <p:spPr>
              <a:xfrm>
                <a:off x="5070" y="9270"/>
                <a:ext cx="195" cy="0"/>
              </a:xfrm>
              <a:prstGeom prst="line">
                <a:avLst/>
              </a:prstGeom>
              <a:ln w="12700" cap="flat" cmpd="sng">
                <a:solidFill>
                  <a:srgbClr val="000000"/>
                </a:solidFill>
                <a:prstDash val="solid"/>
                <a:round/>
                <a:headEnd type="none" w="med" len="med"/>
                <a:tailEnd type="none" w="med" len="med"/>
              </a:ln>
            </p:spPr>
          </p:sp>
          <p:sp>
            <p:nvSpPr>
              <p:cNvPr id="59411" name="直接连接符 401596"/>
              <p:cNvSpPr/>
              <p:nvPr/>
            </p:nvSpPr>
            <p:spPr>
              <a:xfrm>
                <a:off x="5265" y="9270"/>
                <a:ext cx="0" cy="480"/>
              </a:xfrm>
              <a:prstGeom prst="line">
                <a:avLst/>
              </a:prstGeom>
              <a:ln w="12700" cap="flat" cmpd="sng">
                <a:solidFill>
                  <a:srgbClr val="000000"/>
                </a:solidFill>
                <a:prstDash val="solid"/>
                <a:round/>
                <a:headEnd type="none" w="med" len="med"/>
                <a:tailEnd type="none" w="med" len="med"/>
              </a:ln>
            </p:spPr>
          </p:sp>
          <p:sp>
            <p:nvSpPr>
              <p:cNvPr id="59412" name="直接连接符 401597"/>
              <p:cNvSpPr/>
              <p:nvPr/>
            </p:nvSpPr>
            <p:spPr>
              <a:xfrm flipH="1">
                <a:off x="4905" y="9765"/>
                <a:ext cx="360" cy="0"/>
              </a:xfrm>
              <a:prstGeom prst="line">
                <a:avLst/>
              </a:prstGeom>
              <a:ln w="12700" cap="flat" cmpd="sng">
                <a:solidFill>
                  <a:srgbClr val="000000"/>
                </a:solidFill>
                <a:prstDash val="solid"/>
                <a:round/>
                <a:headEnd type="none" w="med" len="med"/>
                <a:tailEnd type="none" w="med" len="med"/>
              </a:ln>
            </p:spPr>
          </p:sp>
          <p:sp>
            <p:nvSpPr>
              <p:cNvPr id="59413" name="直接连接符 401598"/>
              <p:cNvSpPr/>
              <p:nvPr/>
            </p:nvSpPr>
            <p:spPr>
              <a:xfrm>
                <a:off x="4905" y="9765"/>
                <a:ext cx="0" cy="555"/>
              </a:xfrm>
              <a:prstGeom prst="line">
                <a:avLst/>
              </a:prstGeom>
              <a:ln w="12700" cap="flat" cmpd="sng">
                <a:solidFill>
                  <a:srgbClr val="000000"/>
                </a:solidFill>
                <a:prstDash val="solid"/>
                <a:round/>
                <a:headEnd type="none" w="med" len="med"/>
                <a:tailEnd type="none" w="med" len="med"/>
              </a:ln>
            </p:spPr>
          </p:sp>
          <p:sp>
            <p:nvSpPr>
              <p:cNvPr id="59414" name="直接连接符 401599"/>
              <p:cNvSpPr/>
              <p:nvPr/>
            </p:nvSpPr>
            <p:spPr>
              <a:xfrm>
                <a:off x="4905" y="10320"/>
                <a:ext cx="285" cy="0"/>
              </a:xfrm>
              <a:prstGeom prst="line">
                <a:avLst/>
              </a:prstGeom>
              <a:ln w="12700" cap="flat" cmpd="sng">
                <a:solidFill>
                  <a:srgbClr val="000000"/>
                </a:solidFill>
                <a:prstDash val="solid"/>
                <a:round/>
                <a:headEnd type="none" w="med" len="med"/>
                <a:tailEnd type="none" w="med" len="med"/>
              </a:ln>
            </p:spPr>
          </p:sp>
          <p:sp>
            <p:nvSpPr>
              <p:cNvPr id="59415" name="直接连接符 401600"/>
              <p:cNvSpPr/>
              <p:nvPr/>
            </p:nvSpPr>
            <p:spPr>
              <a:xfrm>
                <a:off x="5190" y="10320"/>
                <a:ext cx="0" cy="375"/>
              </a:xfrm>
              <a:prstGeom prst="line">
                <a:avLst/>
              </a:prstGeom>
              <a:ln w="12700" cap="flat" cmpd="sng">
                <a:solidFill>
                  <a:srgbClr val="000000"/>
                </a:solidFill>
                <a:prstDash val="solid"/>
                <a:round/>
                <a:headEnd type="none" w="med" len="med"/>
                <a:tailEnd type="none" w="med" len="med"/>
              </a:ln>
            </p:spPr>
          </p:sp>
          <p:sp>
            <p:nvSpPr>
              <p:cNvPr id="59416" name="直接连接符 401601"/>
              <p:cNvSpPr/>
              <p:nvPr/>
            </p:nvSpPr>
            <p:spPr>
              <a:xfrm flipH="1">
                <a:off x="4530" y="10695"/>
                <a:ext cx="660" cy="0"/>
              </a:xfrm>
              <a:prstGeom prst="line">
                <a:avLst/>
              </a:prstGeom>
              <a:ln w="12700" cap="flat" cmpd="sng">
                <a:solidFill>
                  <a:srgbClr val="000000"/>
                </a:solidFill>
                <a:prstDash val="solid"/>
                <a:round/>
                <a:headEnd type="none" w="med" len="med"/>
                <a:tailEnd type="none" w="med" len="med"/>
              </a:ln>
            </p:spPr>
          </p:sp>
          <p:sp>
            <p:nvSpPr>
              <p:cNvPr id="59417" name="直接连接符 401602"/>
              <p:cNvSpPr/>
              <p:nvPr/>
            </p:nvSpPr>
            <p:spPr>
              <a:xfrm>
                <a:off x="4530" y="10710"/>
                <a:ext cx="0" cy="285"/>
              </a:xfrm>
              <a:prstGeom prst="line">
                <a:avLst/>
              </a:prstGeom>
              <a:ln w="12700" cap="flat" cmpd="sng">
                <a:solidFill>
                  <a:srgbClr val="000000"/>
                </a:solidFill>
                <a:prstDash val="solid"/>
                <a:round/>
                <a:headEnd type="none" w="med" len="med"/>
                <a:tailEnd type="none" w="med" len="med"/>
              </a:ln>
            </p:spPr>
          </p:sp>
          <p:sp>
            <p:nvSpPr>
              <p:cNvPr id="59418" name="直接连接符 401603"/>
              <p:cNvSpPr/>
              <p:nvPr/>
            </p:nvSpPr>
            <p:spPr>
              <a:xfrm flipH="1">
                <a:off x="4095" y="10995"/>
                <a:ext cx="435" cy="0"/>
              </a:xfrm>
              <a:prstGeom prst="line">
                <a:avLst/>
              </a:prstGeom>
              <a:ln w="12700" cap="flat" cmpd="sng">
                <a:solidFill>
                  <a:srgbClr val="000000"/>
                </a:solidFill>
                <a:prstDash val="solid"/>
                <a:round/>
                <a:headEnd type="none" w="med" len="med"/>
                <a:tailEnd type="none" w="med" len="med"/>
              </a:ln>
            </p:spPr>
          </p:sp>
          <p:sp>
            <p:nvSpPr>
              <p:cNvPr id="59419" name="直接连接符 401604"/>
              <p:cNvSpPr/>
              <p:nvPr/>
            </p:nvSpPr>
            <p:spPr>
              <a:xfrm flipV="1">
                <a:off x="4095" y="10485"/>
                <a:ext cx="0" cy="510"/>
              </a:xfrm>
              <a:prstGeom prst="line">
                <a:avLst/>
              </a:prstGeom>
              <a:ln w="12700" cap="flat" cmpd="sng">
                <a:solidFill>
                  <a:srgbClr val="000000"/>
                </a:solidFill>
                <a:prstDash val="solid"/>
                <a:round/>
                <a:headEnd type="none" w="med" len="med"/>
                <a:tailEnd type="none" w="med" len="med"/>
              </a:ln>
            </p:spPr>
          </p:sp>
          <p:sp>
            <p:nvSpPr>
              <p:cNvPr id="59420" name="直接连接符 401605"/>
              <p:cNvSpPr/>
              <p:nvPr/>
            </p:nvSpPr>
            <p:spPr>
              <a:xfrm flipH="1">
                <a:off x="3675" y="10485"/>
                <a:ext cx="420" cy="0"/>
              </a:xfrm>
              <a:prstGeom prst="line">
                <a:avLst/>
              </a:prstGeom>
              <a:ln w="12700" cap="flat" cmpd="sng">
                <a:solidFill>
                  <a:srgbClr val="000000"/>
                </a:solidFill>
                <a:prstDash val="solid"/>
                <a:round/>
                <a:headEnd type="none" w="med" len="med"/>
                <a:tailEnd type="none" w="med" len="med"/>
              </a:ln>
            </p:spPr>
          </p:sp>
          <p:sp>
            <p:nvSpPr>
              <p:cNvPr id="59421" name="直接连接符 401606"/>
              <p:cNvSpPr/>
              <p:nvPr/>
            </p:nvSpPr>
            <p:spPr>
              <a:xfrm>
                <a:off x="3675" y="10485"/>
                <a:ext cx="0" cy="270"/>
              </a:xfrm>
              <a:prstGeom prst="line">
                <a:avLst/>
              </a:prstGeom>
              <a:ln w="12700" cap="flat" cmpd="sng">
                <a:solidFill>
                  <a:srgbClr val="000000"/>
                </a:solidFill>
                <a:prstDash val="solid"/>
                <a:round/>
                <a:headEnd type="none" w="med" len="med"/>
                <a:tailEnd type="none" w="med" len="med"/>
              </a:ln>
            </p:spPr>
          </p:sp>
          <p:sp>
            <p:nvSpPr>
              <p:cNvPr id="59422" name="直接连接符 401607"/>
              <p:cNvSpPr/>
              <p:nvPr/>
            </p:nvSpPr>
            <p:spPr>
              <a:xfrm flipH="1">
                <a:off x="3345" y="10755"/>
                <a:ext cx="330" cy="0"/>
              </a:xfrm>
              <a:prstGeom prst="line">
                <a:avLst/>
              </a:prstGeom>
              <a:ln w="12700" cap="flat" cmpd="sng">
                <a:solidFill>
                  <a:srgbClr val="000000"/>
                </a:solidFill>
                <a:prstDash val="solid"/>
                <a:round/>
                <a:headEnd type="none" w="med" len="med"/>
                <a:tailEnd type="none" w="med" len="med"/>
              </a:ln>
            </p:spPr>
          </p:sp>
          <p:sp>
            <p:nvSpPr>
              <p:cNvPr id="59423" name="直接连接符 401608"/>
              <p:cNvSpPr/>
              <p:nvPr/>
            </p:nvSpPr>
            <p:spPr>
              <a:xfrm>
                <a:off x="3345" y="10755"/>
                <a:ext cx="0" cy="330"/>
              </a:xfrm>
              <a:prstGeom prst="line">
                <a:avLst/>
              </a:prstGeom>
              <a:ln w="12700" cap="flat" cmpd="sng">
                <a:solidFill>
                  <a:srgbClr val="000000"/>
                </a:solidFill>
                <a:prstDash val="solid"/>
                <a:round/>
                <a:headEnd type="none" w="med" len="med"/>
                <a:tailEnd type="none" w="med" len="med"/>
              </a:ln>
            </p:spPr>
          </p:sp>
          <p:sp>
            <p:nvSpPr>
              <p:cNvPr id="59424" name="直接连接符 401609"/>
              <p:cNvSpPr/>
              <p:nvPr/>
            </p:nvSpPr>
            <p:spPr>
              <a:xfrm flipH="1">
                <a:off x="2805" y="11085"/>
                <a:ext cx="540" cy="0"/>
              </a:xfrm>
              <a:prstGeom prst="line">
                <a:avLst/>
              </a:prstGeom>
              <a:ln w="12700" cap="flat" cmpd="sng">
                <a:solidFill>
                  <a:srgbClr val="000000"/>
                </a:solidFill>
                <a:prstDash val="solid"/>
                <a:round/>
                <a:headEnd type="none" w="med" len="med"/>
                <a:tailEnd type="none" w="med" len="med"/>
              </a:ln>
            </p:spPr>
          </p:sp>
          <p:sp>
            <p:nvSpPr>
              <p:cNvPr id="59425" name="直接连接符 401610"/>
              <p:cNvSpPr/>
              <p:nvPr/>
            </p:nvSpPr>
            <p:spPr>
              <a:xfrm flipV="1">
                <a:off x="2985" y="10080"/>
                <a:ext cx="0" cy="1260"/>
              </a:xfrm>
              <a:prstGeom prst="line">
                <a:avLst/>
              </a:prstGeom>
              <a:ln w="12700" cap="flat" cmpd="sng">
                <a:solidFill>
                  <a:srgbClr val="000000"/>
                </a:solidFill>
                <a:prstDash val="solid"/>
                <a:round/>
                <a:headEnd type="none" w="med" len="med"/>
                <a:tailEnd type="none" w="med" len="med"/>
              </a:ln>
            </p:spPr>
          </p:sp>
          <p:sp>
            <p:nvSpPr>
              <p:cNvPr id="59426" name="直接连接符 401611"/>
              <p:cNvSpPr/>
              <p:nvPr/>
            </p:nvSpPr>
            <p:spPr>
              <a:xfrm>
                <a:off x="2985" y="10080"/>
                <a:ext cx="225" cy="0"/>
              </a:xfrm>
              <a:prstGeom prst="line">
                <a:avLst/>
              </a:prstGeom>
              <a:ln w="12700" cap="flat" cmpd="sng">
                <a:solidFill>
                  <a:srgbClr val="000000"/>
                </a:solidFill>
                <a:prstDash val="solid"/>
                <a:round/>
                <a:headEnd type="none" w="med" len="med"/>
                <a:tailEnd type="none" w="med" len="med"/>
              </a:ln>
            </p:spPr>
          </p:sp>
          <p:sp>
            <p:nvSpPr>
              <p:cNvPr id="59427" name="直接连接符 401612"/>
              <p:cNvSpPr/>
              <p:nvPr/>
            </p:nvSpPr>
            <p:spPr>
              <a:xfrm flipV="1">
                <a:off x="3210" y="9660"/>
                <a:ext cx="0" cy="420"/>
              </a:xfrm>
              <a:prstGeom prst="line">
                <a:avLst/>
              </a:prstGeom>
              <a:ln w="12700" cap="flat" cmpd="sng">
                <a:solidFill>
                  <a:srgbClr val="000000"/>
                </a:solidFill>
                <a:prstDash val="solid"/>
                <a:round/>
                <a:headEnd type="none" w="med" len="med"/>
                <a:tailEnd type="none" w="med" len="med"/>
              </a:ln>
            </p:spPr>
          </p:sp>
          <p:sp>
            <p:nvSpPr>
              <p:cNvPr id="59428" name="直接连接符 401613"/>
              <p:cNvSpPr/>
              <p:nvPr/>
            </p:nvSpPr>
            <p:spPr>
              <a:xfrm>
                <a:off x="3210" y="9660"/>
                <a:ext cx="315" cy="0"/>
              </a:xfrm>
              <a:prstGeom prst="line">
                <a:avLst/>
              </a:prstGeom>
              <a:ln w="12700" cap="flat" cmpd="sng">
                <a:solidFill>
                  <a:srgbClr val="000000"/>
                </a:solidFill>
                <a:prstDash val="solid"/>
                <a:round/>
                <a:headEnd type="none" w="med" len="med"/>
                <a:tailEnd type="none" w="med" len="med"/>
              </a:ln>
            </p:spPr>
          </p:sp>
          <p:sp>
            <p:nvSpPr>
              <p:cNvPr id="59429" name="直接连接符 401614"/>
              <p:cNvSpPr/>
              <p:nvPr/>
            </p:nvSpPr>
            <p:spPr>
              <a:xfrm flipV="1">
                <a:off x="3525" y="9405"/>
                <a:ext cx="0" cy="255"/>
              </a:xfrm>
              <a:prstGeom prst="line">
                <a:avLst/>
              </a:prstGeom>
              <a:ln w="12700" cap="flat" cmpd="sng">
                <a:solidFill>
                  <a:srgbClr val="000000"/>
                </a:solidFill>
                <a:prstDash val="solid"/>
                <a:round/>
                <a:headEnd type="none" w="med" len="med"/>
                <a:tailEnd type="none" w="med" len="med"/>
              </a:ln>
            </p:spPr>
          </p:sp>
          <p:sp>
            <p:nvSpPr>
              <p:cNvPr id="59430" name="直接连接符 401615"/>
              <p:cNvSpPr/>
              <p:nvPr/>
            </p:nvSpPr>
            <p:spPr>
              <a:xfrm flipH="1">
                <a:off x="3165" y="9405"/>
                <a:ext cx="360" cy="0"/>
              </a:xfrm>
              <a:prstGeom prst="line">
                <a:avLst/>
              </a:prstGeom>
              <a:ln w="12700" cap="flat" cmpd="sng">
                <a:solidFill>
                  <a:srgbClr val="000000"/>
                </a:solidFill>
                <a:prstDash val="solid"/>
                <a:round/>
                <a:headEnd type="none" w="med" len="med"/>
                <a:tailEnd type="none" w="med" len="med"/>
              </a:ln>
            </p:spPr>
          </p:sp>
          <p:sp>
            <p:nvSpPr>
              <p:cNvPr id="59431" name="直接连接符 401616"/>
              <p:cNvSpPr/>
              <p:nvPr/>
            </p:nvSpPr>
            <p:spPr>
              <a:xfrm flipV="1">
                <a:off x="3165" y="9090"/>
                <a:ext cx="0" cy="315"/>
              </a:xfrm>
              <a:prstGeom prst="line">
                <a:avLst/>
              </a:prstGeom>
              <a:ln w="12700" cap="flat" cmpd="sng">
                <a:solidFill>
                  <a:srgbClr val="000000"/>
                </a:solidFill>
                <a:prstDash val="solid"/>
                <a:round/>
                <a:headEnd type="none" w="med" len="med"/>
                <a:tailEnd type="none" w="med" len="med"/>
              </a:ln>
            </p:spPr>
          </p:sp>
          <p:sp>
            <p:nvSpPr>
              <p:cNvPr id="59432" name="直接连接符 401617"/>
              <p:cNvSpPr/>
              <p:nvPr/>
            </p:nvSpPr>
            <p:spPr>
              <a:xfrm>
                <a:off x="3165" y="9090"/>
                <a:ext cx="360" cy="0"/>
              </a:xfrm>
              <a:prstGeom prst="line">
                <a:avLst/>
              </a:prstGeom>
              <a:ln w="12700" cap="flat" cmpd="sng">
                <a:solidFill>
                  <a:srgbClr val="000000"/>
                </a:solidFill>
                <a:prstDash val="solid"/>
                <a:round/>
                <a:headEnd type="none" w="med" len="med"/>
                <a:tailEnd type="none" w="med" len="med"/>
              </a:ln>
            </p:spPr>
          </p:sp>
          <p:sp>
            <p:nvSpPr>
              <p:cNvPr id="59433" name="文本框 401618"/>
              <p:cNvSpPr txBox="1"/>
              <p:nvPr/>
            </p:nvSpPr>
            <p:spPr>
              <a:xfrm>
                <a:off x="3900" y="9525"/>
                <a:ext cx="630" cy="420"/>
              </a:xfrm>
              <a:prstGeom prst="rect">
                <a:avLst/>
              </a:prstGeom>
              <a:solidFill>
                <a:srgbClr val="FFFFFF"/>
              </a:solidFill>
              <a:ln w="9525">
                <a:noFill/>
              </a:ln>
            </p:spPr>
            <p:txBody>
              <a:bodyPr anchor="t"/>
              <a:lstStyle/>
              <a:p>
                <a:pPr lvl="0" indent="0" algn="just"/>
                <a:r>
                  <a:rPr lang="zh-CN" altLang="en-US" sz="1325" b="1" dirty="0">
                    <a:latin typeface="Times New Roman" panose="02020603050405020304" charset="0"/>
                    <a:ea typeface="宋体" panose="02010600030101010101" pitchFamily="2" charset="-122"/>
                  </a:rPr>
                  <a:t>黑</a:t>
                </a:r>
                <a:endParaRPr lang="zh-CN" altLang="en-US" sz="1325" b="1" dirty="0">
                  <a:latin typeface="Tahoma" panose="020B0604030504040204" pitchFamily="34" charset="0"/>
                  <a:ea typeface="宋体" panose="02010600030101010101" pitchFamily="2" charset="-122"/>
                </a:endParaRPr>
              </a:p>
            </p:txBody>
          </p:sp>
          <p:sp>
            <p:nvSpPr>
              <p:cNvPr id="59434" name="直接连接符 401619"/>
              <p:cNvSpPr/>
              <p:nvPr/>
            </p:nvSpPr>
            <p:spPr>
              <a:xfrm>
                <a:off x="2985" y="9225"/>
                <a:ext cx="360" cy="0"/>
              </a:xfrm>
              <a:prstGeom prst="line">
                <a:avLst/>
              </a:prstGeom>
              <a:ln w="9525" cap="flat" cmpd="sng">
                <a:solidFill>
                  <a:srgbClr val="000000"/>
                </a:solidFill>
                <a:prstDash val="solid"/>
                <a:round/>
                <a:headEnd type="none" w="med" len="med"/>
                <a:tailEnd type="arrow" w="med" len="med"/>
              </a:ln>
            </p:spPr>
          </p:sp>
          <p:sp>
            <p:nvSpPr>
              <p:cNvPr id="59435" name="直接连接符 401620"/>
              <p:cNvSpPr/>
              <p:nvPr/>
            </p:nvSpPr>
            <p:spPr>
              <a:xfrm flipV="1">
                <a:off x="3345" y="8910"/>
                <a:ext cx="0" cy="315"/>
              </a:xfrm>
              <a:prstGeom prst="line">
                <a:avLst/>
              </a:prstGeom>
              <a:ln w="9525" cap="flat" cmpd="sng">
                <a:solidFill>
                  <a:srgbClr val="000000"/>
                </a:solidFill>
                <a:prstDash val="solid"/>
                <a:round/>
                <a:headEnd type="none" w="med" len="med"/>
                <a:tailEnd type="arrow" w="med" len="med"/>
              </a:ln>
            </p:spPr>
          </p:sp>
          <p:sp>
            <p:nvSpPr>
              <p:cNvPr id="59436" name="直接连接符 401621"/>
              <p:cNvSpPr/>
              <p:nvPr/>
            </p:nvSpPr>
            <p:spPr>
              <a:xfrm>
                <a:off x="3345" y="8910"/>
                <a:ext cx="375" cy="0"/>
              </a:xfrm>
              <a:prstGeom prst="line">
                <a:avLst/>
              </a:prstGeom>
              <a:ln w="9525" cap="flat" cmpd="sng">
                <a:solidFill>
                  <a:srgbClr val="000000"/>
                </a:solidFill>
                <a:prstDash val="solid"/>
                <a:round/>
                <a:headEnd type="none" w="med" len="med"/>
                <a:tailEnd type="arrow" w="med" len="med"/>
              </a:ln>
            </p:spPr>
          </p:sp>
          <p:sp>
            <p:nvSpPr>
              <p:cNvPr id="59437" name="直接连接符 401622"/>
              <p:cNvSpPr/>
              <p:nvPr/>
            </p:nvSpPr>
            <p:spPr>
              <a:xfrm flipV="1">
                <a:off x="3720" y="8655"/>
                <a:ext cx="0" cy="255"/>
              </a:xfrm>
              <a:prstGeom prst="line">
                <a:avLst/>
              </a:prstGeom>
              <a:ln w="9525" cap="flat" cmpd="sng">
                <a:solidFill>
                  <a:srgbClr val="000000"/>
                </a:solidFill>
                <a:prstDash val="solid"/>
                <a:round/>
                <a:headEnd type="none" w="med" len="med"/>
                <a:tailEnd type="arrow" w="med" len="med"/>
              </a:ln>
            </p:spPr>
          </p:sp>
          <p:sp>
            <p:nvSpPr>
              <p:cNvPr id="59438" name="直接连接符 401623"/>
              <p:cNvSpPr/>
              <p:nvPr/>
            </p:nvSpPr>
            <p:spPr>
              <a:xfrm>
                <a:off x="3720" y="8655"/>
                <a:ext cx="300" cy="0"/>
              </a:xfrm>
              <a:prstGeom prst="line">
                <a:avLst/>
              </a:prstGeom>
              <a:ln w="9525" cap="flat" cmpd="sng">
                <a:solidFill>
                  <a:srgbClr val="000000"/>
                </a:solidFill>
                <a:prstDash val="solid"/>
                <a:round/>
                <a:headEnd type="none" w="med" len="med"/>
                <a:tailEnd type="arrow" w="med" len="med"/>
              </a:ln>
            </p:spPr>
          </p:sp>
          <p:sp>
            <p:nvSpPr>
              <p:cNvPr id="59439" name="直接连接符 401624"/>
              <p:cNvSpPr/>
              <p:nvPr/>
            </p:nvSpPr>
            <p:spPr>
              <a:xfrm flipV="1">
                <a:off x="4020" y="8325"/>
                <a:ext cx="0" cy="330"/>
              </a:xfrm>
              <a:prstGeom prst="line">
                <a:avLst/>
              </a:prstGeom>
              <a:ln w="9525" cap="flat" cmpd="sng">
                <a:solidFill>
                  <a:srgbClr val="000000"/>
                </a:solidFill>
                <a:prstDash val="solid"/>
                <a:round/>
                <a:headEnd type="none" w="med" len="med"/>
                <a:tailEnd type="arrow" w="med" len="med"/>
              </a:ln>
            </p:spPr>
          </p:sp>
          <p:sp>
            <p:nvSpPr>
              <p:cNvPr id="59440" name="直接连接符 401625"/>
              <p:cNvSpPr/>
              <p:nvPr/>
            </p:nvSpPr>
            <p:spPr>
              <a:xfrm>
                <a:off x="4020" y="8325"/>
                <a:ext cx="420" cy="0"/>
              </a:xfrm>
              <a:prstGeom prst="line">
                <a:avLst/>
              </a:prstGeom>
              <a:ln w="9525" cap="flat" cmpd="sng">
                <a:solidFill>
                  <a:srgbClr val="000000"/>
                </a:solidFill>
                <a:prstDash val="solid"/>
                <a:round/>
                <a:headEnd type="none" w="med" len="med"/>
                <a:tailEnd type="arrow" w="med" len="med"/>
              </a:ln>
            </p:spPr>
          </p:sp>
          <p:sp>
            <p:nvSpPr>
              <p:cNvPr id="59441" name="直接连接符 401626"/>
              <p:cNvSpPr/>
              <p:nvPr/>
            </p:nvSpPr>
            <p:spPr>
              <a:xfrm>
                <a:off x="4440" y="8325"/>
                <a:ext cx="0" cy="330"/>
              </a:xfrm>
              <a:prstGeom prst="line">
                <a:avLst/>
              </a:prstGeom>
              <a:ln w="9525" cap="flat" cmpd="sng">
                <a:solidFill>
                  <a:srgbClr val="000000"/>
                </a:solidFill>
                <a:prstDash val="solid"/>
                <a:round/>
                <a:headEnd type="none" w="med" len="med"/>
                <a:tailEnd type="arrow" w="med" len="med"/>
              </a:ln>
            </p:spPr>
          </p:sp>
          <p:sp>
            <p:nvSpPr>
              <p:cNvPr id="59442" name="直接连接符 401627"/>
              <p:cNvSpPr/>
              <p:nvPr/>
            </p:nvSpPr>
            <p:spPr>
              <a:xfrm flipH="1">
                <a:off x="4095" y="8655"/>
                <a:ext cx="345" cy="0"/>
              </a:xfrm>
              <a:prstGeom prst="line">
                <a:avLst/>
              </a:prstGeom>
              <a:ln w="9525" cap="flat" cmpd="sng">
                <a:solidFill>
                  <a:srgbClr val="000000"/>
                </a:solidFill>
                <a:prstDash val="solid"/>
                <a:round/>
                <a:headEnd type="none" w="med" len="med"/>
                <a:tailEnd type="arrow" w="med" len="med"/>
              </a:ln>
            </p:spPr>
          </p:sp>
          <p:sp>
            <p:nvSpPr>
              <p:cNvPr id="59443" name="直接连接符 401628"/>
              <p:cNvSpPr/>
              <p:nvPr/>
            </p:nvSpPr>
            <p:spPr>
              <a:xfrm>
                <a:off x="4095" y="8655"/>
                <a:ext cx="0" cy="255"/>
              </a:xfrm>
              <a:prstGeom prst="line">
                <a:avLst/>
              </a:prstGeom>
              <a:ln w="9525" cap="flat" cmpd="sng">
                <a:solidFill>
                  <a:srgbClr val="000000"/>
                </a:solidFill>
                <a:prstDash val="solid"/>
                <a:round/>
                <a:headEnd type="none" w="med" len="med"/>
                <a:tailEnd type="arrow" w="med" len="med"/>
              </a:ln>
            </p:spPr>
          </p:sp>
          <p:sp>
            <p:nvSpPr>
              <p:cNvPr id="59444" name="直接连接符 401629"/>
              <p:cNvSpPr/>
              <p:nvPr/>
            </p:nvSpPr>
            <p:spPr>
              <a:xfrm>
                <a:off x="4095" y="8910"/>
                <a:ext cx="435" cy="0"/>
              </a:xfrm>
              <a:prstGeom prst="line">
                <a:avLst/>
              </a:prstGeom>
              <a:ln w="9525" cap="flat" cmpd="sng">
                <a:solidFill>
                  <a:srgbClr val="000000"/>
                </a:solidFill>
                <a:prstDash val="solid"/>
                <a:round/>
                <a:headEnd type="none" w="med" len="med"/>
                <a:tailEnd type="arrow" w="med" len="med"/>
              </a:ln>
            </p:spPr>
          </p:sp>
          <p:sp>
            <p:nvSpPr>
              <p:cNvPr id="59445" name="直接连接符 401630"/>
              <p:cNvSpPr/>
              <p:nvPr/>
            </p:nvSpPr>
            <p:spPr>
              <a:xfrm>
                <a:off x="4530" y="8910"/>
                <a:ext cx="0" cy="315"/>
              </a:xfrm>
              <a:prstGeom prst="line">
                <a:avLst/>
              </a:prstGeom>
              <a:ln w="9525" cap="flat" cmpd="sng">
                <a:solidFill>
                  <a:srgbClr val="000000"/>
                </a:solidFill>
                <a:prstDash val="solid"/>
                <a:round/>
                <a:headEnd type="none" w="med" len="med"/>
                <a:tailEnd type="arrow" w="med" len="med"/>
              </a:ln>
            </p:spPr>
          </p:sp>
          <p:sp>
            <p:nvSpPr>
              <p:cNvPr id="59446" name="直接连接符 401631"/>
              <p:cNvSpPr/>
              <p:nvPr/>
            </p:nvSpPr>
            <p:spPr>
              <a:xfrm>
                <a:off x="4530" y="9225"/>
                <a:ext cx="210" cy="0"/>
              </a:xfrm>
              <a:prstGeom prst="line">
                <a:avLst/>
              </a:prstGeom>
              <a:ln w="9525" cap="flat" cmpd="sng">
                <a:solidFill>
                  <a:srgbClr val="000000"/>
                </a:solidFill>
                <a:prstDash val="solid"/>
                <a:round/>
                <a:headEnd type="none" w="med" len="med"/>
                <a:tailEnd type="arrow" w="med" len="med"/>
              </a:ln>
            </p:spPr>
          </p:sp>
          <p:sp>
            <p:nvSpPr>
              <p:cNvPr id="59447" name="直接连接符 401632"/>
              <p:cNvSpPr/>
              <p:nvPr/>
            </p:nvSpPr>
            <p:spPr>
              <a:xfrm flipV="1">
                <a:off x="4740" y="8820"/>
                <a:ext cx="0" cy="405"/>
              </a:xfrm>
              <a:prstGeom prst="line">
                <a:avLst/>
              </a:prstGeom>
              <a:ln w="9525" cap="flat" cmpd="sng">
                <a:solidFill>
                  <a:srgbClr val="000000"/>
                </a:solidFill>
                <a:prstDash val="solid"/>
                <a:round/>
                <a:headEnd type="none" w="med" len="med"/>
                <a:tailEnd type="arrow" w="med" len="med"/>
              </a:ln>
            </p:spPr>
          </p:sp>
          <p:sp>
            <p:nvSpPr>
              <p:cNvPr id="59448" name="直接连接符 401633"/>
              <p:cNvSpPr/>
              <p:nvPr/>
            </p:nvSpPr>
            <p:spPr>
              <a:xfrm>
                <a:off x="4740" y="8820"/>
                <a:ext cx="405" cy="0"/>
              </a:xfrm>
              <a:prstGeom prst="line">
                <a:avLst/>
              </a:prstGeom>
              <a:ln w="9525" cap="flat" cmpd="sng">
                <a:solidFill>
                  <a:srgbClr val="000000"/>
                </a:solidFill>
                <a:prstDash val="solid"/>
                <a:round/>
                <a:headEnd type="none" w="med" len="med"/>
                <a:tailEnd type="arrow" w="med" len="med"/>
              </a:ln>
            </p:spPr>
          </p:sp>
          <p:sp>
            <p:nvSpPr>
              <p:cNvPr id="59449" name="直接连接符 401634"/>
              <p:cNvSpPr/>
              <p:nvPr/>
            </p:nvSpPr>
            <p:spPr>
              <a:xfrm>
                <a:off x="5145" y="8820"/>
                <a:ext cx="0" cy="360"/>
              </a:xfrm>
              <a:prstGeom prst="line">
                <a:avLst/>
              </a:prstGeom>
              <a:ln w="9525" cap="flat" cmpd="sng">
                <a:solidFill>
                  <a:srgbClr val="000000"/>
                </a:solidFill>
                <a:prstDash val="solid"/>
                <a:round/>
                <a:headEnd type="none" w="med" len="med"/>
                <a:tailEnd type="arrow" w="med" len="med"/>
              </a:ln>
            </p:spPr>
          </p:sp>
          <p:sp>
            <p:nvSpPr>
              <p:cNvPr id="59450" name="直接连接符 401635"/>
              <p:cNvSpPr/>
              <p:nvPr/>
            </p:nvSpPr>
            <p:spPr>
              <a:xfrm flipH="1">
                <a:off x="4905" y="9180"/>
                <a:ext cx="240" cy="0"/>
              </a:xfrm>
              <a:prstGeom prst="line">
                <a:avLst/>
              </a:prstGeom>
              <a:ln w="9525" cap="flat" cmpd="sng">
                <a:solidFill>
                  <a:srgbClr val="000000"/>
                </a:solidFill>
                <a:prstDash val="solid"/>
                <a:round/>
                <a:headEnd type="none" w="med" len="med"/>
                <a:tailEnd type="arrow" w="med" len="med"/>
              </a:ln>
            </p:spPr>
          </p:sp>
          <p:sp>
            <p:nvSpPr>
              <p:cNvPr id="59451" name="直接连接符 401636"/>
              <p:cNvSpPr/>
              <p:nvPr/>
            </p:nvSpPr>
            <p:spPr>
              <a:xfrm>
                <a:off x="4905" y="9165"/>
                <a:ext cx="0" cy="255"/>
              </a:xfrm>
              <a:prstGeom prst="line">
                <a:avLst/>
              </a:prstGeom>
              <a:ln w="9525" cap="flat" cmpd="sng">
                <a:solidFill>
                  <a:srgbClr val="000000"/>
                </a:solidFill>
                <a:prstDash val="solid"/>
                <a:round/>
                <a:headEnd type="none" w="med" len="med"/>
                <a:tailEnd type="arrow" w="med" len="med"/>
              </a:ln>
            </p:spPr>
          </p:sp>
          <p:sp>
            <p:nvSpPr>
              <p:cNvPr id="59452" name="直接连接符 401637"/>
              <p:cNvSpPr/>
              <p:nvPr/>
            </p:nvSpPr>
            <p:spPr>
              <a:xfrm>
                <a:off x="4905" y="9405"/>
                <a:ext cx="285" cy="0"/>
              </a:xfrm>
              <a:prstGeom prst="line">
                <a:avLst/>
              </a:prstGeom>
              <a:ln w="9525" cap="flat" cmpd="sng">
                <a:solidFill>
                  <a:srgbClr val="000000"/>
                </a:solidFill>
                <a:prstDash val="solid"/>
                <a:round/>
                <a:headEnd type="none" w="med" len="med"/>
                <a:tailEnd type="arrow" w="med" len="med"/>
              </a:ln>
            </p:spPr>
          </p:sp>
          <p:sp>
            <p:nvSpPr>
              <p:cNvPr id="59453" name="直接连接符 401638"/>
              <p:cNvSpPr/>
              <p:nvPr/>
            </p:nvSpPr>
            <p:spPr>
              <a:xfrm>
                <a:off x="5475" y="9222"/>
                <a:ext cx="0" cy="408"/>
              </a:xfrm>
              <a:prstGeom prst="line">
                <a:avLst/>
              </a:prstGeom>
              <a:ln w="9525" cap="flat" cmpd="sng">
                <a:solidFill>
                  <a:srgbClr val="000000"/>
                </a:solidFill>
                <a:prstDash val="solid"/>
                <a:round/>
                <a:headEnd type="none" w="med" len="med"/>
                <a:tailEnd type="arrow" w="med" len="med"/>
              </a:ln>
            </p:spPr>
          </p:sp>
          <p:sp>
            <p:nvSpPr>
              <p:cNvPr id="59454" name="直接连接符 401639"/>
              <p:cNvSpPr/>
              <p:nvPr/>
            </p:nvSpPr>
            <p:spPr>
              <a:xfrm flipH="1">
                <a:off x="5070" y="9630"/>
                <a:ext cx="405" cy="0"/>
              </a:xfrm>
              <a:prstGeom prst="line">
                <a:avLst/>
              </a:prstGeom>
              <a:ln w="9525" cap="flat" cmpd="sng">
                <a:solidFill>
                  <a:srgbClr val="000000"/>
                </a:solidFill>
                <a:prstDash val="solid"/>
                <a:round/>
                <a:headEnd type="none" w="med" len="med"/>
                <a:tailEnd type="arrow" w="med" len="med"/>
              </a:ln>
            </p:spPr>
          </p:sp>
          <p:sp>
            <p:nvSpPr>
              <p:cNvPr id="59455" name="直接连接符 401640"/>
              <p:cNvSpPr/>
              <p:nvPr/>
            </p:nvSpPr>
            <p:spPr>
              <a:xfrm>
                <a:off x="5070" y="9630"/>
                <a:ext cx="0" cy="315"/>
              </a:xfrm>
              <a:prstGeom prst="line">
                <a:avLst/>
              </a:prstGeom>
              <a:ln w="9525" cap="flat" cmpd="sng">
                <a:solidFill>
                  <a:srgbClr val="000000"/>
                </a:solidFill>
                <a:prstDash val="solid"/>
                <a:round/>
                <a:headEnd type="none" w="med" len="med"/>
                <a:tailEnd type="arrow" w="med" len="med"/>
              </a:ln>
            </p:spPr>
          </p:sp>
          <p:sp>
            <p:nvSpPr>
              <p:cNvPr id="59456" name="直接连接符 401641"/>
              <p:cNvSpPr/>
              <p:nvPr/>
            </p:nvSpPr>
            <p:spPr>
              <a:xfrm flipH="1">
                <a:off x="4740" y="9945"/>
                <a:ext cx="330" cy="0"/>
              </a:xfrm>
              <a:prstGeom prst="line">
                <a:avLst/>
              </a:prstGeom>
              <a:ln w="9525" cap="flat" cmpd="sng">
                <a:solidFill>
                  <a:srgbClr val="000000"/>
                </a:solidFill>
                <a:prstDash val="solid"/>
                <a:round/>
                <a:headEnd type="none" w="med" len="med"/>
                <a:tailEnd type="arrow" w="med" len="med"/>
              </a:ln>
            </p:spPr>
          </p:sp>
          <p:sp>
            <p:nvSpPr>
              <p:cNvPr id="59457" name="直接连接符 401642"/>
              <p:cNvSpPr/>
              <p:nvPr/>
            </p:nvSpPr>
            <p:spPr>
              <a:xfrm>
                <a:off x="4740" y="9945"/>
                <a:ext cx="0" cy="225"/>
              </a:xfrm>
              <a:prstGeom prst="line">
                <a:avLst/>
              </a:prstGeom>
              <a:ln w="9525" cap="flat" cmpd="sng">
                <a:solidFill>
                  <a:srgbClr val="000000"/>
                </a:solidFill>
                <a:prstDash val="solid"/>
                <a:round/>
                <a:headEnd type="none" w="med" len="med"/>
                <a:tailEnd type="none" w="med" len="med"/>
              </a:ln>
            </p:spPr>
          </p:sp>
          <p:sp>
            <p:nvSpPr>
              <p:cNvPr id="59458" name="直接连接符 401643"/>
              <p:cNvSpPr/>
              <p:nvPr/>
            </p:nvSpPr>
            <p:spPr>
              <a:xfrm>
                <a:off x="4740" y="10170"/>
                <a:ext cx="330" cy="0"/>
              </a:xfrm>
              <a:prstGeom prst="line">
                <a:avLst/>
              </a:prstGeom>
              <a:ln w="9525" cap="flat" cmpd="sng">
                <a:solidFill>
                  <a:srgbClr val="000000"/>
                </a:solidFill>
                <a:prstDash val="solid"/>
                <a:round/>
                <a:headEnd type="none" w="med" len="med"/>
                <a:tailEnd type="arrow" w="med" len="med"/>
              </a:ln>
            </p:spPr>
          </p:sp>
          <p:sp>
            <p:nvSpPr>
              <p:cNvPr id="59459" name="直接连接符 401644"/>
              <p:cNvSpPr/>
              <p:nvPr/>
            </p:nvSpPr>
            <p:spPr>
              <a:xfrm>
                <a:off x="5070" y="10170"/>
                <a:ext cx="0" cy="345"/>
              </a:xfrm>
              <a:prstGeom prst="line">
                <a:avLst/>
              </a:prstGeom>
              <a:ln w="9525" cap="flat" cmpd="sng">
                <a:solidFill>
                  <a:srgbClr val="000000"/>
                </a:solidFill>
                <a:prstDash val="solid"/>
                <a:round/>
                <a:headEnd type="none" w="med" len="med"/>
                <a:tailEnd type="arrow" w="med" len="med"/>
              </a:ln>
            </p:spPr>
          </p:sp>
          <p:sp>
            <p:nvSpPr>
              <p:cNvPr id="59460" name="直接连接符 401645"/>
              <p:cNvSpPr/>
              <p:nvPr/>
            </p:nvSpPr>
            <p:spPr>
              <a:xfrm>
                <a:off x="5070" y="10515"/>
                <a:ext cx="315" cy="0"/>
              </a:xfrm>
              <a:prstGeom prst="line">
                <a:avLst/>
              </a:prstGeom>
              <a:ln w="9525" cap="flat" cmpd="sng">
                <a:solidFill>
                  <a:srgbClr val="000000"/>
                </a:solidFill>
                <a:prstDash val="solid"/>
                <a:round/>
                <a:headEnd type="none" w="med" len="med"/>
                <a:tailEnd type="arrow" w="med" len="med"/>
              </a:ln>
            </p:spPr>
          </p:sp>
          <p:sp>
            <p:nvSpPr>
              <p:cNvPr id="59461" name="直接连接符 401646"/>
              <p:cNvSpPr/>
              <p:nvPr/>
            </p:nvSpPr>
            <p:spPr>
              <a:xfrm>
                <a:off x="5385" y="10515"/>
                <a:ext cx="0" cy="315"/>
              </a:xfrm>
              <a:prstGeom prst="line">
                <a:avLst/>
              </a:prstGeom>
              <a:ln w="9525" cap="flat" cmpd="sng">
                <a:solidFill>
                  <a:srgbClr val="000000"/>
                </a:solidFill>
                <a:prstDash val="solid"/>
                <a:round/>
                <a:headEnd type="none" w="med" len="med"/>
                <a:tailEnd type="arrow" w="med" len="med"/>
              </a:ln>
            </p:spPr>
          </p:sp>
          <p:sp>
            <p:nvSpPr>
              <p:cNvPr id="59462" name="直接连接符 401647"/>
              <p:cNvSpPr/>
              <p:nvPr/>
            </p:nvSpPr>
            <p:spPr>
              <a:xfrm flipH="1">
                <a:off x="4995" y="10830"/>
                <a:ext cx="390" cy="0"/>
              </a:xfrm>
              <a:prstGeom prst="line">
                <a:avLst/>
              </a:prstGeom>
              <a:ln w="9525" cap="flat" cmpd="sng">
                <a:solidFill>
                  <a:srgbClr val="000000"/>
                </a:solidFill>
                <a:prstDash val="solid"/>
                <a:round/>
                <a:headEnd type="none" w="med" len="med"/>
                <a:tailEnd type="arrow" w="med" len="med"/>
              </a:ln>
            </p:spPr>
          </p:sp>
          <p:sp>
            <p:nvSpPr>
              <p:cNvPr id="59463" name="直接连接符 401648"/>
              <p:cNvSpPr/>
              <p:nvPr/>
            </p:nvSpPr>
            <p:spPr>
              <a:xfrm flipV="1">
                <a:off x="4995" y="10605"/>
                <a:ext cx="0" cy="225"/>
              </a:xfrm>
              <a:prstGeom prst="line">
                <a:avLst/>
              </a:prstGeom>
              <a:ln w="9525" cap="flat" cmpd="sng">
                <a:solidFill>
                  <a:srgbClr val="000000"/>
                </a:solidFill>
                <a:prstDash val="solid"/>
                <a:round/>
                <a:headEnd type="none" w="med" len="med"/>
                <a:tailEnd type="none" w="med" len="med"/>
              </a:ln>
            </p:spPr>
          </p:sp>
          <p:sp>
            <p:nvSpPr>
              <p:cNvPr id="59464" name="直接连接符 401649"/>
              <p:cNvSpPr/>
              <p:nvPr/>
            </p:nvSpPr>
            <p:spPr>
              <a:xfrm flipH="1">
                <a:off x="4740" y="10605"/>
                <a:ext cx="255" cy="0"/>
              </a:xfrm>
              <a:prstGeom prst="line">
                <a:avLst/>
              </a:prstGeom>
              <a:ln w="9525" cap="flat" cmpd="sng">
                <a:solidFill>
                  <a:srgbClr val="000000"/>
                </a:solidFill>
                <a:prstDash val="solid"/>
                <a:round/>
                <a:headEnd type="none" w="med" len="med"/>
                <a:tailEnd type="arrow" w="med" len="med"/>
              </a:ln>
            </p:spPr>
          </p:sp>
          <p:sp>
            <p:nvSpPr>
              <p:cNvPr id="59465" name="直接连接符 401650"/>
              <p:cNvSpPr/>
              <p:nvPr/>
            </p:nvSpPr>
            <p:spPr>
              <a:xfrm>
                <a:off x="4740" y="10605"/>
                <a:ext cx="0" cy="300"/>
              </a:xfrm>
              <a:prstGeom prst="line">
                <a:avLst/>
              </a:prstGeom>
              <a:ln w="9525" cap="flat" cmpd="sng">
                <a:solidFill>
                  <a:srgbClr val="000000"/>
                </a:solidFill>
                <a:prstDash val="solid"/>
                <a:round/>
                <a:headEnd type="none" w="med" len="med"/>
                <a:tailEnd type="arrow" w="med" len="med"/>
              </a:ln>
            </p:spPr>
          </p:sp>
          <p:sp>
            <p:nvSpPr>
              <p:cNvPr id="59466" name="直接连接符 401651"/>
              <p:cNvSpPr/>
              <p:nvPr/>
            </p:nvSpPr>
            <p:spPr>
              <a:xfrm flipH="1">
                <a:off x="4320" y="10905"/>
                <a:ext cx="420" cy="0"/>
              </a:xfrm>
              <a:prstGeom prst="line">
                <a:avLst/>
              </a:prstGeom>
              <a:ln w="9525" cap="flat" cmpd="sng">
                <a:solidFill>
                  <a:srgbClr val="000000"/>
                </a:solidFill>
                <a:prstDash val="solid"/>
                <a:round/>
                <a:headEnd type="none" w="med" len="med"/>
                <a:tailEnd type="arrow" w="med" len="med"/>
              </a:ln>
            </p:spPr>
          </p:sp>
          <p:sp>
            <p:nvSpPr>
              <p:cNvPr id="59467" name="直接连接符 401652"/>
              <p:cNvSpPr/>
              <p:nvPr/>
            </p:nvSpPr>
            <p:spPr>
              <a:xfrm>
                <a:off x="4320" y="10905"/>
                <a:ext cx="0" cy="255"/>
              </a:xfrm>
              <a:prstGeom prst="line">
                <a:avLst/>
              </a:prstGeom>
              <a:ln w="9525" cap="flat" cmpd="sng">
                <a:solidFill>
                  <a:srgbClr val="000000"/>
                </a:solidFill>
                <a:prstDash val="solid"/>
                <a:round/>
                <a:headEnd type="none" w="med" len="med"/>
                <a:tailEnd type="arrow" w="med" len="med"/>
              </a:ln>
            </p:spPr>
          </p:sp>
          <p:sp>
            <p:nvSpPr>
              <p:cNvPr id="59468" name="直接连接符 401653"/>
              <p:cNvSpPr/>
              <p:nvPr/>
            </p:nvSpPr>
            <p:spPr>
              <a:xfrm flipH="1">
                <a:off x="3900" y="11160"/>
                <a:ext cx="420" cy="0"/>
              </a:xfrm>
              <a:prstGeom prst="line">
                <a:avLst/>
              </a:prstGeom>
              <a:ln w="9525" cap="flat" cmpd="sng">
                <a:solidFill>
                  <a:srgbClr val="000000"/>
                </a:solidFill>
                <a:prstDash val="solid"/>
                <a:round/>
                <a:headEnd type="none" w="med" len="med"/>
                <a:tailEnd type="arrow" w="med" len="med"/>
              </a:ln>
            </p:spPr>
          </p:sp>
          <p:sp>
            <p:nvSpPr>
              <p:cNvPr id="59469" name="直接连接符 401654"/>
              <p:cNvSpPr/>
              <p:nvPr/>
            </p:nvSpPr>
            <p:spPr>
              <a:xfrm flipV="1">
                <a:off x="3900" y="10905"/>
                <a:ext cx="0" cy="255"/>
              </a:xfrm>
              <a:prstGeom prst="line">
                <a:avLst/>
              </a:prstGeom>
              <a:ln w="9525" cap="flat" cmpd="sng">
                <a:solidFill>
                  <a:srgbClr val="000000"/>
                </a:solidFill>
                <a:prstDash val="solid"/>
                <a:round/>
                <a:headEnd type="none" w="med" len="med"/>
                <a:tailEnd type="arrow" w="med" len="med"/>
              </a:ln>
            </p:spPr>
          </p:sp>
          <p:sp>
            <p:nvSpPr>
              <p:cNvPr id="59470" name="直接连接符 401655"/>
              <p:cNvSpPr/>
              <p:nvPr/>
            </p:nvSpPr>
            <p:spPr>
              <a:xfrm>
                <a:off x="3900" y="10905"/>
                <a:ext cx="315" cy="0"/>
              </a:xfrm>
              <a:prstGeom prst="line">
                <a:avLst/>
              </a:prstGeom>
              <a:ln w="9525" cap="flat" cmpd="sng">
                <a:solidFill>
                  <a:srgbClr val="000000"/>
                </a:solidFill>
                <a:prstDash val="solid"/>
                <a:round/>
                <a:headEnd type="none" w="med" len="med"/>
                <a:tailEnd type="none" w="med" len="med"/>
              </a:ln>
            </p:spPr>
          </p:sp>
          <p:sp>
            <p:nvSpPr>
              <p:cNvPr id="59471" name="直接连接符 401656"/>
              <p:cNvSpPr/>
              <p:nvPr/>
            </p:nvSpPr>
            <p:spPr>
              <a:xfrm flipV="1">
                <a:off x="4215" y="10605"/>
                <a:ext cx="0" cy="300"/>
              </a:xfrm>
              <a:prstGeom prst="line">
                <a:avLst/>
              </a:prstGeom>
              <a:ln w="9525" cap="flat" cmpd="sng">
                <a:solidFill>
                  <a:srgbClr val="000000"/>
                </a:solidFill>
                <a:prstDash val="solid"/>
                <a:round/>
                <a:headEnd type="none" w="med" len="med"/>
                <a:tailEnd type="arrow" w="med" len="med"/>
              </a:ln>
            </p:spPr>
          </p:sp>
          <p:sp>
            <p:nvSpPr>
              <p:cNvPr id="59472" name="直接连接符 401657"/>
              <p:cNvSpPr/>
              <p:nvPr/>
            </p:nvSpPr>
            <p:spPr>
              <a:xfrm flipH="1">
                <a:off x="3900" y="10605"/>
                <a:ext cx="315" cy="0"/>
              </a:xfrm>
              <a:prstGeom prst="line">
                <a:avLst/>
              </a:prstGeom>
              <a:ln w="9525" cap="flat" cmpd="sng">
                <a:solidFill>
                  <a:srgbClr val="000000"/>
                </a:solidFill>
                <a:prstDash val="solid"/>
                <a:round/>
                <a:headEnd type="none" w="med" len="med"/>
                <a:tailEnd type="arrow" w="med" len="med"/>
              </a:ln>
            </p:spPr>
          </p:sp>
          <p:sp>
            <p:nvSpPr>
              <p:cNvPr id="59473" name="直接连接符 401658"/>
              <p:cNvSpPr/>
              <p:nvPr/>
            </p:nvSpPr>
            <p:spPr>
              <a:xfrm flipV="1">
                <a:off x="3918" y="10388"/>
                <a:ext cx="0" cy="227"/>
              </a:xfrm>
              <a:prstGeom prst="line">
                <a:avLst/>
              </a:prstGeom>
              <a:ln w="9525" cap="flat" cmpd="sng">
                <a:solidFill>
                  <a:srgbClr val="000000"/>
                </a:solidFill>
                <a:prstDash val="solid"/>
                <a:round/>
                <a:headEnd type="none" w="med" len="med"/>
                <a:tailEnd type="arrow" w="med" len="med"/>
              </a:ln>
            </p:spPr>
          </p:sp>
          <p:sp>
            <p:nvSpPr>
              <p:cNvPr id="59474" name="直接连接符 401659"/>
              <p:cNvSpPr/>
              <p:nvPr/>
            </p:nvSpPr>
            <p:spPr>
              <a:xfrm flipH="1">
                <a:off x="3525" y="10395"/>
                <a:ext cx="375" cy="0"/>
              </a:xfrm>
              <a:prstGeom prst="line">
                <a:avLst/>
              </a:prstGeom>
              <a:ln w="9525" cap="flat" cmpd="sng">
                <a:solidFill>
                  <a:srgbClr val="000000"/>
                </a:solidFill>
                <a:prstDash val="solid"/>
                <a:round/>
                <a:headEnd type="none" w="med" len="med"/>
                <a:tailEnd type="arrow" w="med" len="med"/>
              </a:ln>
            </p:spPr>
          </p:sp>
          <p:sp>
            <p:nvSpPr>
              <p:cNvPr id="59475" name="直接连接符 401660"/>
              <p:cNvSpPr/>
              <p:nvPr/>
            </p:nvSpPr>
            <p:spPr>
              <a:xfrm>
                <a:off x="3525" y="10395"/>
                <a:ext cx="0" cy="210"/>
              </a:xfrm>
              <a:prstGeom prst="line">
                <a:avLst/>
              </a:prstGeom>
              <a:ln w="9525" cap="flat" cmpd="sng">
                <a:solidFill>
                  <a:srgbClr val="000000"/>
                </a:solidFill>
                <a:prstDash val="solid"/>
                <a:round/>
                <a:headEnd type="none" w="med" len="med"/>
                <a:tailEnd type="arrow" w="med" len="med"/>
              </a:ln>
            </p:spPr>
          </p:sp>
          <p:sp>
            <p:nvSpPr>
              <p:cNvPr id="59476" name="直接连接符 401661"/>
              <p:cNvSpPr/>
              <p:nvPr/>
            </p:nvSpPr>
            <p:spPr>
              <a:xfrm>
                <a:off x="3525" y="10605"/>
                <a:ext cx="330" cy="0"/>
              </a:xfrm>
              <a:prstGeom prst="line">
                <a:avLst/>
              </a:prstGeom>
              <a:ln w="9525" cap="flat" cmpd="sng">
                <a:solidFill>
                  <a:srgbClr val="000000"/>
                </a:solidFill>
                <a:prstDash val="solid"/>
                <a:round/>
                <a:headEnd type="none" w="med" len="med"/>
                <a:tailEnd type="arrow" w="med" len="med"/>
              </a:ln>
            </p:spPr>
          </p:sp>
          <p:sp>
            <p:nvSpPr>
              <p:cNvPr id="59477" name="直接连接符 401662"/>
              <p:cNvSpPr/>
              <p:nvPr/>
            </p:nvSpPr>
            <p:spPr>
              <a:xfrm>
                <a:off x="3855" y="10605"/>
                <a:ext cx="0" cy="225"/>
              </a:xfrm>
              <a:prstGeom prst="line">
                <a:avLst/>
              </a:prstGeom>
              <a:ln w="9525" cap="flat" cmpd="sng">
                <a:solidFill>
                  <a:srgbClr val="000000"/>
                </a:solidFill>
                <a:prstDash val="solid"/>
                <a:round/>
                <a:headEnd type="none" w="med" len="med"/>
                <a:tailEnd type="arrow" w="med" len="med"/>
              </a:ln>
            </p:spPr>
          </p:sp>
          <p:sp>
            <p:nvSpPr>
              <p:cNvPr id="59478" name="直接连接符 401663"/>
              <p:cNvSpPr/>
              <p:nvPr/>
            </p:nvSpPr>
            <p:spPr>
              <a:xfrm flipH="1">
                <a:off x="3525" y="10830"/>
                <a:ext cx="330" cy="0"/>
              </a:xfrm>
              <a:prstGeom prst="line">
                <a:avLst/>
              </a:prstGeom>
              <a:ln w="9525" cap="flat" cmpd="sng">
                <a:solidFill>
                  <a:srgbClr val="000000"/>
                </a:solidFill>
                <a:prstDash val="solid"/>
                <a:round/>
                <a:headEnd type="none" w="med" len="med"/>
                <a:tailEnd type="arrow" w="med" len="med"/>
              </a:ln>
            </p:spPr>
          </p:sp>
          <p:sp>
            <p:nvSpPr>
              <p:cNvPr id="59479" name="直接连接符 401664"/>
              <p:cNvSpPr/>
              <p:nvPr/>
            </p:nvSpPr>
            <p:spPr>
              <a:xfrm flipV="1">
                <a:off x="3525" y="10695"/>
                <a:ext cx="0" cy="135"/>
              </a:xfrm>
              <a:prstGeom prst="line">
                <a:avLst/>
              </a:prstGeom>
              <a:ln w="9525" cap="flat" cmpd="sng">
                <a:solidFill>
                  <a:srgbClr val="000000"/>
                </a:solidFill>
                <a:prstDash val="solid"/>
                <a:round/>
                <a:headEnd type="none" w="med" len="med"/>
                <a:tailEnd type="none" w="med" len="med"/>
              </a:ln>
            </p:spPr>
          </p:sp>
          <p:sp>
            <p:nvSpPr>
              <p:cNvPr id="59480" name="直接连接符 401665"/>
              <p:cNvSpPr/>
              <p:nvPr/>
            </p:nvSpPr>
            <p:spPr>
              <a:xfrm flipH="1">
                <a:off x="3210" y="10695"/>
                <a:ext cx="315" cy="0"/>
              </a:xfrm>
              <a:prstGeom prst="line">
                <a:avLst/>
              </a:prstGeom>
              <a:ln w="9525" cap="flat" cmpd="sng">
                <a:solidFill>
                  <a:srgbClr val="000000"/>
                </a:solidFill>
                <a:prstDash val="solid"/>
                <a:round/>
                <a:headEnd type="none" w="med" len="med"/>
                <a:tailEnd type="none" w="med" len="med"/>
              </a:ln>
            </p:spPr>
          </p:sp>
          <p:sp>
            <p:nvSpPr>
              <p:cNvPr id="59481" name="直接连接符 401666"/>
              <p:cNvSpPr/>
              <p:nvPr/>
            </p:nvSpPr>
            <p:spPr>
              <a:xfrm>
                <a:off x="3210" y="10710"/>
                <a:ext cx="0" cy="285"/>
              </a:xfrm>
              <a:prstGeom prst="line">
                <a:avLst/>
              </a:prstGeom>
              <a:ln w="9525" cap="flat" cmpd="sng">
                <a:solidFill>
                  <a:srgbClr val="000000"/>
                </a:solidFill>
                <a:prstDash val="solid"/>
                <a:round/>
                <a:headEnd type="none" w="med" len="med"/>
                <a:tailEnd type="arrow" w="med" len="med"/>
              </a:ln>
            </p:spPr>
          </p:sp>
          <p:sp>
            <p:nvSpPr>
              <p:cNvPr id="59482" name="直接连接符 401667"/>
              <p:cNvSpPr/>
              <p:nvPr/>
            </p:nvSpPr>
            <p:spPr>
              <a:xfrm>
                <a:off x="3210" y="10995"/>
                <a:ext cx="315" cy="0"/>
              </a:xfrm>
              <a:prstGeom prst="line">
                <a:avLst/>
              </a:prstGeom>
              <a:ln w="9525" cap="flat" cmpd="sng">
                <a:solidFill>
                  <a:srgbClr val="000000"/>
                </a:solidFill>
                <a:prstDash val="solid"/>
                <a:round/>
                <a:headEnd type="none" w="med" len="med"/>
                <a:tailEnd type="arrow" w="med" len="med"/>
              </a:ln>
            </p:spPr>
          </p:sp>
          <p:sp>
            <p:nvSpPr>
              <p:cNvPr id="59483" name="直接连接符 401668"/>
              <p:cNvSpPr/>
              <p:nvPr/>
            </p:nvSpPr>
            <p:spPr>
              <a:xfrm>
                <a:off x="3510" y="11010"/>
                <a:ext cx="0" cy="225"/>
              </a:xfrm>
              <a:prstGeom prst="line">
                <a:avLst/>
              </a:prstGeom>
              <a:ln w="9525" cap="flat" cmpd="sng">
                <a:solidFill>
                  <a:srgbClr val="000000"/>
                </a:solidFill>
                <a:prstDash val="solid"/>
                <a:round/>
                <a:headEnd type="none" w="med" len="med"/>
                <a:tailEnd type="arrow" w="med" len="med"/>
              </a:ln>
            </p:spPr>
          </p:sp>
          <p:sp>
            <p:nvSpPr>
              <p:cNvPr id="59484" name="直接连接符 401669"/>
              <p:cNvSpPr/>
              <p:nvPr/>
            </p:nvSpPr>
            <p:spPr>
              <a:xfrm flipH="1">
                <a:off x="3120" y="11235"/>
                <a:ext cx="390" cy="0"/>
              </a:xfrm>
              <a:prstGeom prst="line">
                <a:avLst/>
              </a:prstGeom>
              <a:ln w="9525" cap="flat" cmpd="sng">
                <a:solidFill>
                  <a:srgbClr val="000000"/>
                </a:solidFill>
                <a:prstDash val="solid"/>
                <a:round/>
                <a:headEnd type="none" w="med" len="med"/>
                <a:tailEnd type="arrow" w="med" len="med"/>
              </a:ln>
            </p:spPr>
          </p:sp>
          <p:sp>
            <p:nvSpPr>
              <p:cNvPr id="59485" name="直接连接符 401670"/>
              <p:cNvSpPr/>
              <p:nvPr/>
            </p:nvSpPr>
            <p:spPr>
              <a:xfrm flipV="1">
                <a:off x="3120" y="10905"/>
                <a:ext cx="0" cy="330"/>
              </a:xfrm>
              <a:prstGeom prst="line">
                <a:avLst/>
              </a:prstGeom>
              <a:ln w="9525" cap="flat" cmpd="sng">
                <a:solidFill>
                  <a:srgbClr val="000000"/>
                </a:solidFill>
                <a:prstDash val="solid"/>
                <a:round/>
                <a:headEnd type="none" w="med" len="med"/>
                <a:tailEnd type="arrow" w="med" len="med"/>
              </a:ln>
            </p:spPr>
          </p:sp>
          <p:sp>
            <p:nvSpPr>
              <p:cNvPr id="59486" name="直接连接符 401671"/>
              <p:cNvSpPr/>
              <p:nvPr/>
            </p:nvSpPr>
            <p:spPr>
              <a:xfrm flipH="1">
                <a:off x="2805" y="10905"/>
                <a:ext cx="315" cy="0"/>
              </a:xfrm>
              <a:prstGeom prst="line">
                <a:avLst/>
              </a:prstGeom>
              <a:ln w="9525" cap="flat" cmpd="sng">
                <a:solidFill>
                  <a:srgbClr val="000000"/>
                </a:solidFill>
                <a:prstDash val="solid"/>
                <a:round/>
                <a:headEnd type="none" w="med" len="med"/>
                <a:tailEnd type="arrow" w="med" len="med"/>
              </a:ln>
            </p:spPr>
          </p:sp>
          <p:sp>
            <p:nvSpPr>
              <p:cNvPr id="59487" name="直接连接符 401672"/>
              <p:cNvSpPr/>
              <p:nvPr/>
            </p:nvSpPr>
            <p:spPr>
              <a:xfrm flipV="1">
                <a:off x="2805" y="10605"/>
                <a:ext cx="0" cy="300"/>
              </a:xfrm>
              <a:prstGeom prst="line">
                <a:avLst/>
              </a:prstGeom>
              <a:ln w="9525" cap="flat" cmpd="sng">
                <a:solidFill>
                  <a:srgbClr val="000000"/>
                </a:solidFill>
                <a:prstDash val="solid"/>
                <a:round/>
                <a:headEnd type="none" w="med" len="med"/>
                <a:tailEnd type="arrow" w="med" len="med"/>
              </a:ln>
            </p:spPr>
          </p:sp>
          <p:sp>
            <p:nvSpPr>
              <p:cNvPr id="59488" name="直接连接符 401673"/>
              <p:cNvSpPr/>
              <p:nvPr/>
            </p:nvSpPr>
            <p:spPr>
              <a:xfrm>
                <a:off x="2805" y="10635"/>
                <a:ext cx="315" cy="0"/>
              </a:xfrm>
              <a:prstGeom prst="line">
                <a:avLst/>
              </a:prstGeom>
              <a:ln w="9525" cap="flat" cmpd="sng">
                <a:solidFill>
                  <a:srgbClr val="000000"/>
                </a:solidFill>
                <a:prstDash val="solid"/>
                <a:round/>
                <a:headEnd type="none" w="med" len="med"/>
                <a:tailEnd type="none" w="med" len="med"/>
              </a:ln>
            </p:spPr>
          </p:sp>
          <p:sp>
            <p:nvSpPr>
              <p:cNvPr id="59489" name="直接连接符 401674"/>
              <p:cNvSpPr/>
              <p:nvPr/>
            </p:nvSpPr>
            <p:spPr>
              <a:xfrm flipV="1">
                <a:off x="3120" y="10395"/>
                <a:ext cx="0" cy="240"/>
              </a:xfrm>
              <a:prstGeom prst="line">
                <a:avLst/>
              </a:prstGeom>
              <a:ln w="9525" cap="flat" cmpd="sng">
                <a:solidFill>
                  <a:srgbClr val="000000"/>
                </a:solidFill>
                <a:prstDash val="solid"/>
                <a:round/>
                <a:headEnd type="none" w="med" len="med"/>
                <a:tailEnd type="arrow" w="med" len="med"/>
              </a:ln>
            </p:spPr>
          </p:sp>
          <p:sp>
            <p:nvSpPr>
              <p:cNvPr id="59490" name="直接连接符 401675"/>
              <p:cNvSpPr/>
              <p:nvPr/>
            </p:nvSpPr>
            <p:spPr>
              <a:xfrm flipH="1">
                <a:off x="2805" y="10395"/>
                <a:ext cx="315" cy="0"/>
              </a:xfrm>
              <a:prstGeom prst="line">
                <a:avLst/>
              </a:prstGeom>
              <a:ln w="9525" cap="flat" cmpd="sng">
                <a:solidFill>
                  <a:srgbClr val="000000"/>
                </a:solidFill>
                <a:prstDash val="solid"/>
                <a:round/>
                <a:headEnd type="none" w="med" len="med"/>
                <a:tailEnd type="arrow" w="med" len="med"/>
              </a:ln>
            </p:spPr>
          </p:sp>
          <p:sp>
            <p:nvSpPr>
              <p:cNvPr id="59491" name="直接连接符 401676"/>
              <p:cNvSpPr/>
              <p:nvPr/>
            </p:nvSpPr>
            <p:spPr>
              <a:xfrm flipV="1">
                <a:off x="2805" y="10170"/>
                <a:ext cx="0" cy="225"/>
              </a:xfrm>
              <a:prstGeom prst="line">
                <a:avLst/>
              </a:prstGeom>
              <a:ln w="9525" cap="flat" cmpd="sng">
                <a:solidFill>
                  <a:srgbClr val="000000"/>
                </a:solidFill>
                <a:prstDash val="solid"/>
                <a:round/>
                <a:headEnd type="none" w="med" len="med"/>
                <a:tailEnd type="arrow" w="med" len="med"/>
              </a:ln>
            </p:spPr>
          </p:sp>
          <p:sp>
            <p:nvSpPr>
              <p:cNvPr id="59492" name="直接连接符 401677"/>
              <p:cNvSpPr/>
              <p:nvPr/>
            </p:nvSpPr>
            <p:spPr>
              <a:xfrm>
                <a:off x="2805" y="10170"/>
                <a:ext cx="315" cy="0"/>
              </a:xfrm>
              <a:prstGeom prst="line">
                <a:avLst/>
              </a:prstGeom>
              <a:ln w="9525" cap="flat" cmpd="sng">
                <a:solidFill>
                  <a:srgbClr val="000000"/>
                </a:solidFill>
                <a:prstDash val="solid"/>
                <a:round/>
                <a:headEnd type="none" w="med" len="med"/>
                <a:tailEnd type="none" w="med" len="med"/>
              </a:ln>
            </p:spPr>
          </p:sp>
          <p:sp>
            <p:nvSpPr>
              <p:cNvPr id="59493" name="直接连接符 401678"/>
              <p:cNvSpPr/>
              <p:nvPr/>
            </p:nvSpPr>
            <p:spPr>
              <a:xfrm flipV="1">
                <a:off x="3120" y="9855"/>
                <a:ext cx="0" cy="315"/>
              </a:xfrm>
              <a:prstGeom prst="line">
                <a:avLst/>
              </a:prstGeom>
              <a:ln w="9525" cap="flat" cmpd="sng">
                <a:solidFill>
                  <a:srgbClr val="000000"/>
                </a:solidFill>
                <a:prstDash val="solid"/>
                <a:round/>
                <a:headEnd type="none" w="med" len="med"/>
                <a:tailEnd type="arrow" w="med" len="med"/>
              </a:ln>
            </p:spPr>
          </p:sp>
          <p:sp>
            <p:nvSpPr>
              <p:cNvPr id="59494" name="直接连接符 401679"/>
              <p:cNvSpPr/>
              <p:nvPr/>
            </p:nvSpPr>
            <p:spPr>
              <a:xfrm>
                <a:off x="3120" y="9855"/>
                <a:ext cx="315" cy="0"/>
              </a:xfrm>
              <a:prstGeom prst="line">
                <a:avLst/>
              </a:prstGeom>
              <a:ln w="9525" cap="flat" cmpd="sng">
                <a:solidFill>
                  <a:srgbClr val="000000"/>
                </a:solidFill>
                <a:prstDash val="solid"/>
                <a:round/>
                <a:headEnd type="none" w="med" len="med"/>
                <a:tailEnd type="arrow" w="med" len="med"/>
              </a:ln>
            </p:spPr>
          </p:sp>
          <p:sp>
            <p:nvSpPr>
              <p:cNvPr id="59495" name="直接连接符 401680"/>
              <p:cNvSpPr/>
              <p:nvPr/>
            </p:nvSpPr>
            <p:spPr>
              <a:xfrm flipV="1">
                <a:off x="3435" y="9525"/>
                <a:ext cx="0" cy="330"/>
              </a:xfrm>
              <a:prstGeom prst="line">
                <a:avLst/>
              </a:prstGeom>
              <a:ln w="9525" cap="flat" cmpd="sng">
                <a:solidFill>
                  <a:srgbClr val="000000"/>
                </a:solidFill>
                <a:prstDash val="solid"/>
                <a:round/>
                <a:headEnd type="none" w="med" len="med"/>
                <a:tailEnd type="none" w="med" len="med"/>
              </a:ln>
            </p:spPr>
          </p:sp>
          <p:sp>
            <p:nvSpPr>
              <p:cNvPr id="59496" name="直接连接符 401681"/>
              <p:cNvSpPr/>
              <p:nvPr/>
            </p:nvSpPr>
            <p:spPr>
              <a:xfrm>
                <a:off x="3435" y="9525"/>
                <a:ext cx="285" cy="0"/>
              </a:xfrm>
              <a:prstGeom prst="line">
                <a:avLst/>
              </a:prstGeom>
              <a:ln w="9525" cap="flat" cmpd="sng">
                <a:solidFill>
                  <a:srgbClr val="000000"/>
                </a:solidFill>
                <a:prstDash val="solid"/>
                <a:round/>
                <a:headEnd type="none" w="med" len="med"/>
                <a:tailEnd type="arrow" w="med" len="med"/>
              </a:ln>
            </p:spPr>
          </p:sp>
          <p:sp>
            <p:nvSpPr>
              <p:cNvPr id="59497" name="直接连接符 401682"/>
              <p:cNvSpPr/>
              <p:nvPr/>
            </p:nvSpPr>
            <p:spPr>
              <a:xfrm flipV="1">
                <a:off x="3720" y="9296"/>
                <a:ext cx="0" cy="227"/>
              </a:xfrm>
              <a:prstGeom prst="line">
                <a:avLst/>
              </a:prstGeom>
              <a:ln w="9525" cap="flat" cmpd="sng">
                <a:solidFill>
                  <a:srgbClr val="000000"/>
                </a:solidFill>
                <a:prstDash val="solid"/>
                <a:round/>
                <a:headEnd type="none" w="med" len="med"/>
                <a:tailEnd type="arrow" w="med" len="med"/>
              </a:ln>
            </p:spPr>
          </p:sp>
          <p:sp>
            <p:nvSpPr>
              <p:cNvPr id="59498" name="直接连接符 401683"/>
              <p:cNvSpPr/>
              <p:nvPr/>
            </p:nvSpPr>
            <p:spPr>
              <a:xfrm flipH="1">
                <a:off x="3362" y="9325"/>
                <a:ext cx="357" cy="0"/>
              </a:xfrm>
              <a:prstGeom prst="line">
                <a:avLst/>
              </a:prstGeom>
              <a:ln w="9525" cap="flat" cmpd="sng">
                <a:solidFill>
                  <a:srgbClr val="000000"/>
                </a:solidFill>
                <a:prstDash val="solid"/>
                <a:round/>
                <a:headEnd type="none" w="med" len="med"/>
                <a:tailEnd type="none" w="med" len="med"/>
              </a:ln>
            </p:spPr>
          </p:sp>
          <p:sp>
            <p:nvSpPr>
              <p:cNvPr id="59499" name="直接连接符 401684"/>
              <p:cNvSpPr/>
              <p:nvPr/>
            </p:nvSpPr>
            <p:spPr>
              <a:xfrm>
                <a:off x="3362" y="9325"/>
                <a:ext cx="0" cy="210"/>
              </a:xfrm>
              <a:prstGeom prst="line">
                <a:avLst/>
              </a:prstGeom>
              <a:ln w="9525" cap="flat" cmpd="sng">
                <a:solidFill>
                  <a:srgbClr val="000000"/>
                </a:solidFill>
                <a:prstDash val="solid"/>
                <a:round/>
                <a:headEnd type="none" w="med" len="med"/>
                <a:tailEnd type="none" w="med" len="med"/>
              </a:ln>
            </p:spPr>
          </p:sp>
          <p:sp>
            <p:nvSpPr>
              <p:cNvPr id="59500" name="直接连接符 401685"/>
              <p:cNvSpPr/>
              <p:nvPr/>
            </p:nvSpPr>
            <p:spPr>
              <a:xfrm flipH="1" flipV="1">
                <a:off x="2985" y="9523"/>
                <a:ext cx="377" cy="2"/>
              </a:xfrm>
              <a:prstGeom prst="line">
                <a:avLst/>
              </a:prstGeom>
              <a:ln w="9525" cap="flat" cmpd="sng">
                <a:solidFill>
                  <a:srgbClr val="000000"/>
                </a:solidFill>
                <a:prstDash val="solid"/>
                <a:round/>
                <a:headEnd type="none" w="med" len="med"/>
                <a:tailEnd type="arrow" w="med" len="med"/>
              </a:ln>
            </p:spPr>
          </p:sp>
          <p:sp>
            <p:nvSpPr>
              <p:cNvPr id="59501" name="直接连接符 401686"/>
              <p:cNvSpPr/>
              <p:nvPr/>
            </p:nvSpPr>
            <p:spPr>
              <a:xfrm flipV="1">
                <a:off x="2985" y="9225"/>
                <a:ext cx="0" cy="298"/>
              </a:xfrm>
              <a:prstGeom prst="line">
                <a:avLst/>
              </a:prstGeom>
              <a:ln w="9525" cap="flat" cmpd="sng">
                <a:solidFill>
                  <a:srgbClr val="000000"/>
                </a:solidFill>
                <a:prstDash val="solid"/>
                <a:round/>
                <a:headEnd type="none" w="med" len="med"/>
                <a:tailEnd type="arrow" w="med" len="med"/>
              </a:ln>
            </p:spPr>
          </p:sp>
          <p:sp>
            <p:nvSpPr>
              <p:cNvPr id="59502" name="文本框 401687"/>
              <p:cNvSpPr txBox="1"/>
              <p:nvPr/>
            </p:nvSpPr>
            <p:spPr>
              <a:xfrm>
                <a:off x="2475" y="8535"/>
                <a:ext cx="690" cy="420"/>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起点</a:t>
                </a:r>
                <a:endParaRPr lang="zh-CN" altLang="en-US" sz="1325" b="1" dirty="0">
                  <a:latin typeface="Tahoma" panose="020B0604030504040204" pitchFamily="34" charset="0"/>
                  <a:ea typeface="宋体" panose="02010600030101010101" pitchFamily="2" charset="-122"/>
                </a:endParaRPr>
              </a:p>
            </p:txBody>
          </p:sp>
          <p:sp>
            <p:nvSpPr>
              <p:cNvPr id="59503" name="直接连接符 401688"/>
              <p:cNvSpPr/>
              <p:nvPr/>
            </p:nvSpPr>
            <p:spPr>
              <a:xfrm flipH="1" flipV="1">
                <a:off x="2805" y="8910"/>
                <a:ext cx="180" cy="312"/>
              </a:xfrm>
              <a:prstGeom prst="line">
                <a:avLst/>
              </a:prstGeom>
              <a:ln w="9525" cap="flat" cmpd="sng">
                <a:solidFill>
                  <a:srgbClr val="000000"/>
                </a:solidFill>
                <a:prstDash val="solid"/>
                <a:round/>
                <a:headEnd type="arrow" w="med" len="med"/>
                <a:tailEnd type="none" w="med" len="med"/>
              </a:ln>
            </p:spPr>
          </p:sp>
          <p:sp>
            <p:nvSpPr>
              <p:cNvPr id="59504" name="文本框 401689"/>
              <p:cNvSpPr txBox="1"/>
              <p:nvPr/>
            </p:nvSpPr>
            <p:spPr>
              <a:xfrm>
                <a:off x="2415" y="9628"/>
                <a:ext cx="435" cy="422"/>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白</a:t>
                </a:r>
                <a:endParaRPr lang="zh-CN" altLang="en-US" sz="1325" b="1" dirty="0">
                  <a:latin typeface="Tahoma" panose="020B0604030504040204" pitchFamily="34" charset="0"/>
                  <a:ea typeface="宋体" panose="02010600030101010101" pitchFamily="2" charset="-122"/>
                </a:endParaRPr>
              </a:p>
            </p:txBody>
          </p:sp>
          <p:sp>
            <p:nvSpPr>
              <p:cNvPr id="59505" name="直接连接符 401690"/>
              <p:cNvSpPr/>
              <p:nvPr/>
            </p:nvSpPr>
            <p:spPr>
              <a:xfrm>
                <a:off x="2805" y="11085"/>
                <a:ext cx="0" cy="255"/>
              </a:xfrm>
              <a:prstGeom prst="line">
                <a:avLst/>
              </a:prstGeom>
              <a:ln w="12700" cap="flat" cmpd="sng">
                <a:solidFill>
                  <a:srgbClr val="000000"/>
                </a:solidFill>
                <a:prstDash val="solid"/>
                <a:round/>
                <a:headEnd type="none" w="med" len="med"/>
                <a:tailEnd type="none" w="med" len="med"/>
              </a:ln>
            </p:spPr>
          </p:sp>
          <p:sp>
            <p:nvSpPr>
              <p:cNvPr id="59506" name="直接连接符 401691"/>
              <p:cNvSpPr/>
              <p:nvPr/>
            </p:nvSpPr>
            <p:spPr>
              <a:xfrm>
                <a:off x="2805" y="11340"/>
                <a:ext cx="180" cy="0"/>
              </a:xfrm>
              <a:prstGeom prst="line">
                <a:avLst/>
              </a:prstGeom>
              <a:ln w="12700" cap="flat" cmpd="sng">
                <a:solidFill>
                  <a:srgbClr val="000000"/>
                </a:solidFill>
                <a:prstDash val="solid"/>
                <a:round/>
                <a:headEnd type="none" w="med" len="med"/>
                <a:tailEnd type="none" w="med" len="med"/>
              </a:ln>
            </p:spPr>
          </p:sp>
          <p:sp>
            <p:nvSpPr>
              <p:cNvPr id="59507" name="直接连接符 401692"/>
              <p:cNvSpPr/>
              <p:nvPr/>
            </p:nvSpPr>
            <p:spPr>
              <a:xfrm>
                <a:off x="5190" y="9222"/>
                <a:ext cx="0" cy="183"/>
              </a:xfrm>
              <a:prstGeom prst="line">
                <a:avLst/>
              </a:prstGeom>
              <a:ln w="9525" cap="flat" cmpd="sng">
                <a:solidFill>
                  <a:srgbClr val="000000"/>
                </a:solidFill>
                <a:prstDash val="solid"/>
                <a:round/>
                <a:headEnd type="none" w="med" len="med"/>
                <a:tailEnd type="none" w="med" len="med"/>
              </a:ln>
            </p:spPr>
          </p:sp>
          <p:sp>
            <p:nvSpPr>
              <p:cNvPr id="59508" name="直接连接符 401693"/>
              <p:cNvSpPr/>
              <p:nvPr/>
            </p:nvSpPr>
            <p:spPr>
              <a:xfrm>
                <a:off x="5190" y="9222"/>
                <a:ext cx="285" cy="3"/>
              </a:xfrm>
              <a:prstGeom prst="line">
                <a:avLst/>
              </a:prstGeom>
              <a:ln w="9525" cap="flat" cmpd="sng">
                <a:solidFill>
                  <a:srgbClr val="000000"/>
                </a:solidFill>
                <a:prstDash val="solid"/>
                <a:round/>
                <a:headEnd type="none" w="med" len="med"/>
                <a:tailEnd type="arrow" w="med" len="med"/>
              </a:ln>
            </p:spPr>
          </p:sp>
        </p:grpSp>
      </p:grpSp>
      <p:grpSp>
        <p:nvGrpSpPr>
          <p:cNvPr id="59509" name="组合 401694"/>
          <p:cNvGrpSpPr/>
          <p:nvPr/>
        </p:nvGrpSpPr>
        <p:grpSpPr>
          <a:xfrm>
            <a:off x="6196965" y="3896995"/>
            <a:ext cx="2852420" cy="2558415"/>
            <a:chOff x="6195" y="8115"/>
            <a:chExt cx="3435" cy="3465"/>
          </a:xfrm>
        </p:grpSpPr>
        <p:sp>
          <p:nvSpPr>
            <p:cNvPr id="59510" name="直接连接符 401695"/>
            <p:cNvSpPr/>
            <p:nvPr/>
          </p:nvSpPr>
          <p:spPr>
            <a:xfrm>
              <a:off x="6195" y="8115"/>
              <a:ext cx="3435" cy="15"/>
            </a:xfrm>
            <a:prstGeom prst="line">
              <a:avLst/>
            </a:prstGeom>
            <a:ln w="9525" cap="flat" cmpd="sng">
              <a:solidFill>
                <a:srgbClr val="000000"/>
              </a:solidFill>
              <a:prstDash val="dash"/>
              <a:round/>
              <a:headEnd type="none" w="med" len="med"/>
              <a:tailEnd type="none" w="med" len="med"/>
            </a:ln>
          </p:spPr>
        </p:sp>
        <p:sp>
          <p:nvSpPr>
            <p:cNvPr id="59511" name="直接连接符 401696"/>
            <p:cNvSpPr/>
            <p:nvPr/>
          </p:nvSpPr>
          <p:spPr>
            <a:xfrm>
              <a:off x="9630" y="8130"/>
              <a:ext cx="0" cy="3450"/>
            </a:xfrm>
            <a:prstGeom prst="line">
              <a:avLst/>
            </a:prstGeom>
            <a:ln w="9525" cap="flat" cmpd="sng">
              <a:solidFill>
                <a:srgbClr val="000000"/>
              </a:solidFill>
              <a:prstDash val="dash"/>
              <a:round/>
              <a:headEnd type="none" w="med" len="med"/>
              <a:tailEnd type="none" w="med" len="med"/>
            </a:ln>
          </p:spPr>
        </p:sp>
        <p:sp>
          <p:nvSpPr>
            <p:cNvPr id="59512" name="直接连接符 401697"/>
            <p:cNvSpPr/>
            <p:nvPr/>
          </p:nvSpPr>
          <p:spPr>
            <a:xfrm>
              <a:off x="6195" y="8130"/>
              <a:ext cx="0" cy="3450"/>
            </a:xfrm>
            <a:prstGeom prst="line">
              <a:avLst/>
            </a:prstGeom>
            <a:ln w="9525" cap="flat" cmpd="sng">
              <a:solidFill>
                <a:srgbClr val="000000"/>
              </a:solidFill>
              <a:prstDash val="dash"/>
              <a:round/>
              <a:headEnd type="none" w="med" len="med"/>
              <a:tailEnd type="none" w="med" len="med"/>
            </a:ln>
          </p:spPr>
        </p:sp>
        <p:sp>
          <p:nvSpPr>
            <p:cNvPr id="59513" name="直接连接符 401698"/>
            <p:cNvSpPr/>
            <p:nvPr/>
          </p:nvSpPr>
          <p:spPr>
            <a:xfrm>
              <a:off x="6195" y="11580"/>
              <a:ext cx="3435" cy="0"/>
            </a:xfrm>
            <a:prstGeom prst="line">
              <a:avLst/>
            </a:prstGeom>
            <a:ln w="9525" cap="flat" cmpd="sng">
              <a:solidFill>
                <a:srgbClr val="000000"/>
              </a:solidFill>
              <a:prstDash val="dash"/>
              <a:round/>
              <a:headEnd type="none" w="med" len="med"/>
              <a:tailEnd type="none" w="med" len="med"/>
            </a:ln>
          </p:spPr>
        </p:sp>
        <p:grpSp>
          <p:nvGrpSpPr>
            <p:cNvPr id="59514" name="组合 401699"/>
            <p:cNvGrpSpPr/>
            <p:nvPr/>
          </p:nvGrpSpPr>
          <p:grpSpPr>
            <a:xfrm>
              <a:off x="6390" y="8490"/>
              <a:ext cx="2850" cy="3000"/>
              <a:chOff x="6390" y="8490"/>
              <a:chExt cx="2850" cy="3000"/>
            </a:xfrm>
          </p:grpSpPr>
          <p:sp>
            <p:nvSpPr>
              <p:cNvPr id="59515" name="直接连接符 401700"/>
              <p:cNvSpPr/>
              <p:nvPr/>
            </p:nvSpPr>
            <p:spPr>
              <a:xfrm>
                <a:off x="7500" y="8820"/>
                <a:ext cx="0" cy="270"/>
              </a:xfrm>
              <a:prstGeom prst="line">
                <a:avLst/>
              </a:prstGeom>
              <a:ln w="12700" cap="flat" cmpd="sng">
                <a:solidFill>
                  <a:srgbClr val="000000"/>
                </a:solidFill>
                <a:prstDash val="solid"/>
                <a:round/>
                <a:headEnd type="none" w="med" len="med"/>
                <a:tailEnd type="none" w="med" len="med"/>
              </a:ln>
            </p:spPr>
          </p:sp>
          <p:sp>
            <p:nvSpPr>
              <p:cNvPr id="59516" name="直接连接符 401701"/>
              <p:cNvSpPr/>
              <p:nvPr/>
            </p:nvSpPr>
            <p:spPr>
              <a:xfrm>
                <a:off x="7500" y="8820"/>
                <a:ext cx="345" cy="0"/>
              </a:xfrm>
              <a:prstGeom prst="line">
                <a:avLst/>
              </a:prstGeom>
              <a:ln w="12700" cap="flat" cmpd="sng">
                <a:solidFill>
                  <a:srgbClr val="000000"/>
                </a:solidFill>
                <a:prstDash val="solid"/>
                <a:round/>
                <a:headEnd type="none" w="med" len="med"/>
                <a:tailEnd type="none" w="med" len="med"/>
              </a:ln>
            </p:spPr>
          </p:sp>
          <p:sp>
            <p:nvSpPr>
              <p:cNvPr id="59517" name="直接连接符 401702"/>
              <p:cNvSpPr/>
              <p:nvPr/>
            </p:nvSpPr>
            <p:spPr>
              <a:xfrm flipV="1">
                <a:off x="7830" y="8490"/>
                <a:ext cx="0" cy="330"/>
              </a:xfrm>
              <a:prstGeom prst="line">
                <a:avLst/>
              </a:prstGeom>
              <a:ln w="12700" cap="flat" cmpd="sng">
                <a:solidFill>
                  <a:srgbClr val="000000"/>
                </a:solidFill>
                <a:prstDash val="solid"/>
                <a:round/>
                <a:headEnd type="none" w="med" len="med"/>
                <a:tailEnd type="none" w="med" len="med"/>
              </a:ln>
            </p:spPr>
          </p:sp>
          <p:sp>
            <p:nvSpPr>
              <p:cNvPr id="59518" name="直接连接符 401703"/>
              <p:cNvSpPr/>
              <p:nvPr/>
            </p:nvSpPr>
            <p:spPr>
              <a:xfrm>
                <a:off x="7830" y="8490"/>
                <a:ext cx="465" cy="0"/>
              </a:xfrm>
              <a:prstGeom prst="line">
                <a:avLst/>
              </a:prstGeom>
              <a:ln w="12700" cap="flat" cmpd="sng">
                <a:solidFill>
                  <a:srgbClr val="000000"/>
                </a:solidFill>
                <a:prstDash val="solid"/>
                <a:round/>
                <a:headEnd type="none" w="med" len="med"/>
                <a:tailEnd type="none" w="med" len="med"/>
              </a:ln>
            </p:spPr>
          </p:sp>
          <p:sp>
            <p:nvSpPr>
              <p:cNvPr id="59519" name="直接连接符 401704"/>
              <p:cNvSpPr/>
              <p:nvPr/>
            </p:nvSpPr>
            <p:spPr>
              <a:xfrm>
                <a:off x="8295" y="8490"/>
                <a:ext cx="0" cy="495"/>
              </a:xfrm>
              <a:prstGeom prst="line">
                <a:avLst/>
              </a:prstGeom>
              <a:ln w="12700" cap="flat" cmpd="sng">
                <a:solidFill>
                  <a:srgbClr val="000000"/>
                </a:solidFill>
                <a:prstDash val="solid"/>
                <a:round/>
                <a:headEnd type="none" w="med" len="med"/>
                <a:tailEnd type="none" w="med" len="med"/>
              </a:ln>
            </p:spPr>
          </p:sp>
          <p:sp>
            <p:nvSpPr>
              <p:cNvPr id="59520" name="直接连接符 401705"/>
              <p:cNvSpPr/>
              <p:nvPr/>
            </p:nvSpPr>
            <p:spPr>
              <a:xfrm>
                <a:off x="8295" y="8985"/>
                <a:ext cx="750" cy="0"/>
              </a:xfrm>
              <a:prstGeom prst="line">
                <a:avLst/>
              </a:prstGeom>
              <a:ln w="12700" cap="flat" cmpd="sng">
                <a:solidFill>
                  <a:srgbClr val="000000"/>
                </a:solidFill>
                <a:prstDash val="solid"/>
                <a:round/>
                <a:headEnd type="none" w="med" len="med"/>
                <a:tailEnd type="none" w="med" len="med"/>
              </a:ln>
            </p:spPr>
          </p:sp>
          <p:sp>
            <p:nvSpPr>
              <p:cNvPr id="59521" name="直接连接符 401706"/>
              <p:cNvSpPr/>
              <p:nvPr/>
            </p:nvSpPr>
            <p:spPr>
              <a:xfrm>
                <a:off x="9045" y="8985"/>
                <a:ext cx="0" cy="285"/>
              </a:xfrm>
              <a:prstGeom prst="line">
                <a:avLst/>
              </a:prstGeom>
              <a:ln w="12700" cap="flat" cmpd="sng">
                <a:solidFill>
                  <a:srgbClr val="000000"/>
                </a:solidFill>
                <a:prstDash val="solid"/>
                <a:round/>
                <a:headEnd type="none" w="med" len="med"/>
                <a:tailEnd type="none" w="med" len="med"/>
              </a:ln>
            </p:spPr>
          </p:sp>
          <p:sp>
            <p:nvSpPr>
              <p:cNvPr id="59522" name="直接连接符 401707"/>
              <p:cNvSpPr/>
              <p:nvPr/>
            </p:nvSpPr>
            <p:spPr>
              <a:xfrm>
                <a:off x="9045" y="9270"/>
                <a:ext cx="195" cy="0"/>
              </a:xfrm>
              <a:prstGeom prst="line">
                <a:avLst/>
              </a:prstGeom>
              <a:ln w="12700" cap="flat" cmpd="sng">
                <a:solidFill>
                  <a:srgbClr val="000000"/>
                </a:solidFill>
                <a:prstDash val="solid"/>
                <a:round/>
                <a:headEnd type="none" w="med" len="med"/>
                <a:tailEnd type="none" w="med" len="med"/>
              </a:ln>
            </p:spPr>
          </p:sp>
          <p:sp>
            <p:nvSpPr>
              <p:cNvPr id="59523" name="直接连接符 401708"/>
              <p:cNvSpPr/>
              <p:nvPr/>
            </p:nvSpPr>
            <p:spPr>
              <a:xfrm>
                <a:off x="9240" y="9270"/>
                <a:ext cx="0" cy="480"/>
              </a:xfrm>
              <a:prstGeom prst="line">
                <a:avLst/>
              </a:prstGeom>
              <a:ln w="12700" cap="flat" cmpd="sng">
                <a:solidFill>
                  <a:srgbClr val="000000"/>
                </a:solidFill>
                <a:prstDash val="solid"/>
                <a:round/>
                <a:headEnd type="none" w="med" len="med"/>
                <a:tailEnd type="none" w="med" len="med"/>
              </a:ln>
            </p:spPr>
          </p:sp>
          <p:sp>
            <p:nvSpPr>
              <p:cNvPr id="59524" name="直接连接符 401709"/>
              <p:cNvSpPr/>
              <p:nvPr/>
            </p:nvSpPr>
            <p:spPr>
              <a:xfrm flipH="1">
                <a:off x="8880" y="9765"/>
                <a:ext cx="360" cy="0"/>
              </a:xfrm>
              <a:prstGeom prst="line">
                <a:avLst/>
              </a:prstGeom>
              <a:ln w="12700" cap="flat" cmpd="sng">
                <a:solidFill>
                  <a:srgbClr val="000000"/>
                </a:solidFill>
                <a:prstDash val="solid"/>
                <a:round/>
                <a:headEnd type="none" w="med" len="med"/>
                <a:tailEnd type="none" w="med" len="med"/>
              </a:ln>
            </p:spPr>
          </p:sp>
          <p:sp>
            <p:nvSpPr>
              <p:cNvPr id="59525" name="直接连接符 401710"/>
              <p:cNvSpPr/>
              <p:nvPr/>
            </p:nvSpPr>
            <p:spPr>
              <a:xfrm>
                <a:off x="8880" y="9765"/>
                <a:ext cx="0" cy="555"/>
              </a:xfrm>
              <a:prstGeom prst="line">
                <a:avLst/>
              </a:prstGeom>
              <a:ln w="12700" cap="flat" cmpd="sng">
                <a:solidFill>
                  <a:srgbClr val="000000"/>
                </a:solidFill>
                <a:prstDash val="solid"/>
                <a:round/>
                <a:headEnd type="none" w="med" len="med"/>
                <a:tailEnd type="none" w="med" len="med"/>
              </a:ln>
            </p:spPr>
          </p:sp>
          <p:sp>
            <p:nvSpPr>
              <p:cNvPr id="59526" name="直接连接符 401711"/>
              <p:cNvSpPr/>
              <p:nvPr/>
            </p:nvSpPr>
            <p:spPr>
              <a:xfrm>
                <a:off x="8880" y="10320"/>
                <a:ext cx="285" cy="0"/>
              </a:xfrm>
              <a:prstGeom prst="line">
                <a:avLst/>
              </a:prstGeom>
              <a:ln w="12700" cap="flat" cmpd="sng">
                <a:solidFill>
                  <a:srgbClr val="000000"/>
                </a:solidFill>
                <a:prstDash val="solid"/>
                <a:round/>
                <a:headEnd type="none" w="med" len="med"/>
                <a:tailEnd type="none" w="med" len="med"/>
              </a:ln>
            </p:spPr>
          </p:sp>
          <p:sp>
            <p:nvSpPr>
              <p:cNvPr id="59527" name="直接连接符 401712"/>
              <p:cNvSpPr/>
              <p:nvPr/>
            </p:nvSpPr>
            <p:spPr>
              <a:xfrm>
                <a:off x="9165" y="10320"/>
                <a:ext cx="0" cy="375"/>
              </a:xfrm>
              <a:prstGeom prst="line">
                <a:avLst/>
              </a:prstGeom>
              <a:ln w="12700" cap="flat" cmpd="sng">
                <a:solidFill>
                  <a:srgbClr val="000000"/>
                </a:solidFill>
                <a:prstDash val="solid"/>
                <a:round/>
                <a:headEnd type="none" w="med" len="med"/>
                <a:tailEnd type="none" w="med" len="med"/>
              </a:ln>
            </p:spPr>
          </p:sp>
          <p:sp>
            <p:nvSpPr>
              <p:cNvPr id="59528" name="直接连接符 401713"/>
              <p:cNvSpPr/>
              <p:nvPr/>
            </p:nvSpPr>
            <p:spPr>
              <a:xfrm flipH="1">
                <a:off x="8505" y="10695"/>
                <a:ext cx="660" cy="0"/>
              </a:xfrm>
              <a:prstGeom prst="line">
                <a:avLst/>
              </a:prstGeom>
              <a:ln w="12700" cap="flat" cmpd="sng">
                <a:solidFill>
                  <a:srgbClr val="000000"/>
                </a:solidFill>
                <a:prstDash val="solid"/>
                <a:round/>
                <a:headEnd type="none" w="med" len="med"/>
                <a:tailEnd type="none" w="med" len="med"/>
              </a:ln>
            </p:spPr>
          </p:sp>
          <p:sp>
            <p:nvSpPr>
              <p:cNvPr id="59529" name="直接连接符 401714"/>
              <p:cNvSpPr/>
              <p:nvPr/>
            </p:nvSpPr>
            <p:spPr>
              <a:xfrm>
                <a:off x="8505" y="10710"/>
                <a:ext cx="0" cy="285"/>
              </a:xfrm>
              <a:prstGeom prst="line">
                <a:avLst/>
              </a:prstGeom>
              <a:ln w="12700" cap="flat" cmpd="sng">
                <a:solidFill>
                  <a:srgbClr val="000000"/>
                </a:solidFill>
                <a:prstDash val="solid"/>
                <a:round/>
                <a:headEnd type="none" w="med" len="med"/>
                <a:tailEnd type="none" w="med" len="med"/>
              </a:ln>
            </p:spPr>
          </p:sp>
          <p:sp>
            <p:nvSpPr>
              <p:cNvPr id="59530" name="直接连接符 401715"/>
              <p:cNvSpPr/>
              <p:nvPr/>
            </p:nvSpPr>
            <p:spPr>
              <a:xfrm flipH="1">
                <a:off x="8070" y="10995"/>
                <a:ext cx="435" cy="0"/>
              </a:xfrm>
              <a:prstGeom prst="line">
                <a:avLst/>
              </a:prstGeom>
              <a:ln w="12700" cap="flat" cmpd="sng">
                <a:solidFill>
                  <a:srgbClr val="000000"/>
                </a:solidFill>
                <a:prstDash val="solid"/>
                <a:round/>
                <a:headEnd type="none" w="med" len="med"/>
                <a:tailEnd type="none" w="med" len="med"/>
              </a:ln>
            </p:spPr>
          </p:sp>
          <p:sp>
            <p:nvSpPr>
              <p:cNvPr id="59531" name="直接连接符 401716"/>
              <p:cNvSpPr/>
              <p:nvPr/>
            </p:nvSpPr>
            <p:spPr>
              <a:xfrm flipV="1">
                <a:off x="8070" y="10485"/>
                <a:ext cx="0" cy="510"/>
              </a:xfrm>
              <a:prstGeom prst="line">
                <a:avLst/>
              </a:prstGeom>
              <a:ln w="12700" cap="flat" cmpd="sng">
                <a:solidFill>
                  <a:srgbClr val="000000"/>
                </a:solidFill>
                <a:prstDash val="solid"/>
                <a:round/>
                <a:headEnd type="none" w="med" len="med"/>
                <a:tailEnd type="none" w="med" len="med"/>
              </a:ln>
            </p:spPr>
          </p:sp>
          <p:sp>
            <p:nvSpPr>
              <p:cNvPr id="59532" name="直接连接符 401717"/>
              <p:cNvSpPr/>
              <p:nvPr/>
            </p:nvSpPr>
            <p:spPr>
              <a:xfrm flipH="1">
                <a:off x="7650" y="10485"/>
                <a:ext cx="420" cy="0"/>
              </a:xfrm>
              <a:prstGeom prst="line">
                <a:avLst/>
              </a:prstGeom>
              <a:ln w="12700" cap="flat" cmpd="sng">
                <a:solidFill>
                  <a:srgbClr val="000000"/>
                </a:solidFill>
                <a:prstDash val="solid"/>
                <a:round/>
                <a:headEnd type="none" w="med" len="med"/>
                <a:tailEnd type="none" w="med" len="med"/>
              </a:ln>
            </p:spPr>
          </p:sp>
          <p:sp>
            <p:nvSpPr>
              <p:cNvPr id="59533" name="直接连接符 401718"/>
              <p:cNvSpPr/>
              <p:nvPr/>
            </p:nvSpPr>
            <p:spPr>
              <a:xfrm>
                <a:off x="7650" y="10485"/>
                <a:ext cx="0" cy="270"/>
              </a:xfrm>
              <a:prstGeom prst="line">
                <a:avLst/>
              </a:prstGeom>
              <a:ln w="12700" cap="flat" cmpd="sng">
                <a:solidFill>
                  <a:srgbClr val="000000"/>
                </a:solidFill>
                <a:prstDash val="solid"/>
                <a:round/>
                <a:headEnd type="none" w="med" len="med"/>
                <a:tailEnd type="none" w="med" len="med"/>
              </a:ln>
            </p:spPr>
          </p:sp>
          <p:sp>
            <p:nvSpPr>
              <p:cNvPr id="59534" name="直接连接符 401719"/>
              <p:cNvSpPr/>
              <p:nvPr/>
            </p:nvSpPr>
            <p:spPr>
              <a:xfrm flipH="1">
                <a:off x="7320" y="10755"/>
                <a:ext cx="300" cy="0"/>
              </a:xfrm>
              <a:prstGeom prst="line">
                <a:avLst/>
              </a:prstGeom>
              <a:ln w="12700" cap="flat" cmpd="sng">
                <a:solidFill>
                  <a:srgbClr val="000000"/>
                </a:solidFill>
                <a:prstDash val="solid"/>
                <a:round/>
                <a:headEnd type="none" w="med" len="med"/>
                <a:tailEnd type="none" w="med" len="med"/>
              </a:ln>
            </p:spPr>
          </p:sp>
          <p:sp>
            <p:nvSpPr>
              <p:cNvPr id="59535" name="直接连接符 401720"/>
              <p:cNvSpPr/>
              <p:nvPr/>
            </p:nvSpPr>
            <p:spPr>
              <a:xfrm>
                <a:off x="7320" y="10755"/>
                <a:ext cx="0" cy="330"/>
              </a:xfrm>
              <a:prstGeom prst="line">
                <a:avLst/>
              </a:prstGeom>
              <a:ln w="12700" cap="flat" cmpd="sng">
                <a:solidFill>
                  <a:srgbClr val="000000"/>
                </a:solidFill>
                <a:prstDash val="solid"/>
                <a:round/>
                <a:headEnd type="none" w="med" len="med"/>
                <a:tailEnd type="none" w="med" len="med"/>
              </a:ln>
            </p:spPr>
          </p:sp>
          <p:sp>
            <p:nvSpPr>
              <p:cNvPr id="59536" name="直接连接符 401721"/>
              <p:cNvSpPr/>
              <p:nvPr/>
            </p:nvSpPr>
            <p:spPr>
              <a:xfrm flipH="1">
                <a:off x="6780" y="11085"/>
                <a:ext cx="540" cy="0"/>
              </a:xfrm>
              <a:prstGeom prst="line">
                <a:avLst/>
              </a:prstGeom>
              <a:ln w="12700" cap="flat" cmpd="sng">
                <a:solidFill>
                  <a:srgbClr val="000000"/>
                </a:solidFill>
                <a:prstDash val="solid"/>
                <a:round/>
                <a:headEnd type="none" w="med" len="med"/>
                <a:tailEnd type="none" w="med" len="med"/>
              </a:ln>
            </p:spPr>
          </p:sp>
          <p:sp>
            <p:nvSpPr>
              <p:cNvPr id="59537" name="直接连接符 401722"/>
              <p:cNvSpPr/>
              <p:nvPr/>
            </p:nvSpPr>
            <p:spPr>
              <a:xfrm flipV="1">
                <a:off x="6960" y="10080"/>
                <a:ext cx="0" cy="1260"/>
              </a:xfrm>
              <a:prstGeom prst="line">
                <a:avLst/>
              </a:prstGeom>
              <a:ln w="12700" cap="flat" cmpd="sng">
                <a:solidFill>
                  <a:srgbClr val="000000"/>
                </a:solidFill>
                <a:prstDash val="solid"/>
                <a:round/>
                <a:headEnd type="none" w="med" len="med"/>
                <a:tailEnd type="none" w="med" len="med"/>
              </a:ln>
            </p:spPr>
          </p:sp>
          <p:sp>
            <p:nvSpPr>
              <p:cNvPr id="59538" name="直接连接符 401723"/>
              <p:cNvSpPr/>
              <p:nvPr/>
            </p:nvSpPr>
            <p:spPr>
              <a:xfrm>
                <a:off x="6960" y="10080"/>
                <a:ext cx="225" cy="0"/>
              </a:xfrm>
              <a:prstGeom prst="line">
                <a:avLst/>
              </a:prstGeom>
              <a:ln w="12700" cap="flat" cmpd="sng">
                <a:solidFill>
                  <a:srgbClr val="000000"/>
                </a:solidFill>
                <a:prstDash val="solid"/>
                <a:round/>
                <a:headEnd type="none" w="med" len="med"/>
                <a:tailEnd type="none" w="med" len="med"/>
              </a:ln>
            </p:spPr>
          </p:sp>
          <p:sp>
            <p:nvSpPr>
              <p:cNvPr id="59539" name="直接连接符 401724"/>
              <p:cNvSpPr/>
              <p:nvPr/>
            </p:nvSpPr>
            <p:spPr>
              <a:xfrm flipV="1">
                <a:off x="7185" y="9660"/>
                <a:ext cx="0" cy="420"/>
              </a:xfrm>
              <a:prstGeom prst="line">
                <a:avLst/>
              </a:prstGeom>
              <a:ln w="12700" cap="flat" cmpd="sng">
                <a:solidFill>
                  <a:srgbClr val="000000"/>
                </a:solidFill>
                <a:prstDash val="solid"/>
                <a:round/>
                <a:headEnd type="none" w="med" len="med"/>
                <a:tailEnd type="none" w="med" len="med"/>
              </a:ln>
            </p:spPr>
          </p:sp>
          <p:sp>
            <p:nvSpPr>
              <p:cNvPr id="59540" name="直接连接符 401725"/>
              <p:cNvSpPr/>
              <p:nvPr/>
            </p:nvSpPr>
            <p:spPr>
              <a:xfrm>
                <a:off x="7185" y="9660"/>
                <a:ext cx="315" cy="0"/>
              </a:xfrm>
              <a:prstGeom prst="line">
                <a:avLst/>
              </a:prstGeom>
              <a:ln w="12700" cap="flat" cmpd="sng">
                <a:solidFill>
                  <a:srgbClr val="000000"/>
                </a:solidFill>
                <a:prstDash val="solid"/>
                <a:round/>
                <a:headEnd type="none" w="med" len="med"/>
                <a:tailEnd type="none" w="med" len="med"/>
              </a:ln>
            </p:spPr>
          </p:sp>
          <p:sp>
            <p:nvSpPr>
              <p:cNvPr id="59541" name="直接连接符 401726"/>
              <p:cNvSpPr/>
              <p:nvPr/>
            </p:nvSpPr>
            <p:spPr>
              <a:xfrm flipV="1">
                <a:off x="7500" y="9405"/>
                <a:ext cx="0" cy="255"/>
              </a:xfrm>
              <a:prstGeom prst="line">
                <a:avLst/>
              </a:prstGeom>
              <a:ln w="12700" cap="flat" cmpd="sng">
                <a:solidFill>
                  <a:srgbClr val="000000"/>
                </a:solidFill>
                <a:prstDash val="solid"/>
                <a:round/>
                <a:headEnd type="none" w="med" len="med"/>
                <a:tailEnd type="none" w="med" len="med"/>
              </a:ln>
            </p:spPr>
          </p:sp>
          <p:sp>
            <p:nvSpPr>
              <p:cNvPr id="59542" name="直接连接符 401727"/>
              <p:cNvSpPr/>
              <p:nvPr/>
            </p:nvSpPr>
            <p:spPr>
              <a:xfrm flipH="1">
                <a:off x="7140" y="9405"/>
                <a:ext cx="360" cy="0"/>
              </a:xfrm>
              <a:prstGeom prst="line">
                <a:avLst/>
              </a:prstGeom>
              <a:ln w="12700" cap="flat" cmpd="sng">
                <a:solidFill>
                  <a:srgbClr val="000000"/>
                </a:solidFill>
                <a:prstDash val="solid"/>
                <a:round/>
                <a:headEnd type="none" w="med" len="med"/>
                <a:tailEnd type="none" w="med" len="med"/>
              </a:ln>
            </p:spPr>
          </p:sp>
          <p:sp>
            <p:nvSpPr>
              <p:cNvPr id="59543" name="直接连接符 401728"/>
              <p:cNvSpPr/>
              <p:nvPr/>
            </p:nvSpPr>
            <p:spPr>
              <a:xfrm flipV="1">
                <a:off x="7140" y="9090"/>
                <a:ext cx="0" cy="315"/>
              </a:xfrm>
              <a:prstGeom prst="line">
                <a:avLst/>
              </a:prstGeom>
              <a:ln w="12700" cap="flat" cmpd="sng">
                <a:solidFill>
                  <a:srgbClr val="000000"/>
                </a:solidFill>
                <a:prstDash val="solid"/>
                <a:round/>
                <a:headEnd type="none" w="med" len="med"/>
                <a:tailEnd type="none" w="med" len="med"/>
              </a:ln>
            </p:spPr>
          </p:sp>
          <p:sp>
            <p:nvSpPr>
              <p:cNvPr id="59544" name="直接连接符 401729"/>
              <p:cNvSpPr/>
              <p:nvPr/>
            </p:nvSpPr>
            <p:spPr>
              <a:xfrm>
                <a:off x="7140" y="9090"/>
                <a:ext cx="360" cy="0"/>
              </a:xfrm>
              <a:prstGeom prst="line">
                <a:avLst/>
              </a:prstGeom>
              <a:ln w="12700" cap="flat" cmpd="sng">
                <a:solidFill>
                  <a:srgbClr val="000000"/>
                </a:solidFill>
                <a:prstDash val="solid"/>
                <a:round/>
                <a:headEnd type="none" w="med" len="med"/>
                <a:tailEnd type="none" w="med" len="med"/>
              </a:ln>
            </p:spPr>
          </p:sp>
          <p:sp>
            <p:nvSpPr>
              <p:cNvPr id="59545" name="文本框 401730"/>
              <p:cNvSpPr txBox="1"/>
              <p:nvPr/>
            </p:nvSpPr>
            <p:spPr>
              <a:xfrm>
                <a:off x="7875" y="9525"/>
                <a:ext cx="630" cy="420"/>
              </a:xfrm>
              <a:prstGeom prst="rect">
                <a:avLst/>
              </a:prstGeom>
              <a:solidFill>
                <a:srgbClr val="FFFFFF"/>
              </a:solidFill>
              <a:ln w="9525">
                <a:noFill/>
              </a:ln>
            </p:spPr>
            <p:txBody>
              <a:bodyPr anchor="t"/>
              <a:lstStyle/>
              <a:p>
                <a:pPr lvl="0" indent="0" algn="just"/>
                <a:r>
                  <a:rPr lang="zh-CN" altLang="en-US" sz="1325" b="1" dirty="0">
                    <a:latin typeface="Times New Roman" panose="02020603050405020304" charset="0"/>
                    <a:ea typeface="宋体" panose="02010600030101010101" pitchFamily="2" charset="-122"/>
                  </a:rPr>
                  <a:t>黑</a:t>
                </a:r>
                <a:endParaRPr lang="zh-CN" altLang="en-US" sz="1325" b="1" dirty="0">
                  <a:latin typeface="Tahoma" panose="020B0604030504040204" pitchFamily="34" charset="0"/>
                  <a:ea typeface="宋体" panose="02010600030101010101" pitchFamily="2" charset="-122"/>
                </a:endParaRPr>
              </a:p>
            </p:txBody>
          </p:sp>
          <p:sp>
            <p:nvSpPr>
              <p:cNvPr id="59546" name="文本框 401731"/>
              <p:cNvSpPr txBox="1"/>
              <p:nvPr/>
            </p:nvSpPr>
            <p:spPr>
              <a:xfrm>
                <a:off x="6390" y="9628"/>
                <a:ext cx="435" cy="422"/>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白</a:t>
                </a:r>
                <a:endParaRPr lang="zh-CN" altLang="en-US" sz="1325" b="1" dirty="0">
                  <a:latin typeface="Tahoma" panose="020B0604030504040204" pitchFamily="34" charset="0"/>
                  <a:ea typeface="宋体" panose="02010600030101010101" pitchFamily="2" charset="-122"/>
                </a:endParaRPr>
              </a:p>
            </p:txBody>
          </p:sp>
          <p:sp>
            <p:nvSpPr>
              <p:cNvPr id="59547" name="直接连接符 401732"/>
              <p:cNvSpPr/>
              <p:nvPr/>
            </p:nvSpPr>
            <p:spPr>
              <a:xfrm>
                <a:off x="6780" y="11085"/>
                <a:ext cx="0" cy="255"/>
              </a:xfrm>
              <a:prstGeom prst="line">
                <a:avLst/>
              </a:prstGeom>
              <a:ln w="12700" cap="flat" cmpd="sng">
                <a:solidFill>
                  <a:srgbClr val="000000"/>
                </a:solidFill>
                <a:prstDash val="solid"/>
                <a:round/>
                <a:headEnd type="none" w="med" len="med"/>
                <a:tailEnd type="none" w="med" len="med"/>
              </a:ln>
            </p:spPr>
          </p:sp>
          <p:sp>
            <p:nvSpPr>
              <p:cNvPr id="59548" name="直接连接符 401733"/>
              <p:cNvSpPr/>
              <p:nvPr/>
            </p:nvSpPr>
            <p:spPr>
              <a:xfrm>
                <a:off x="6780" y="11340"/>
                <a:ext cx="180" cy="0"/>
              </a:xfrm>
              <a:prstGeom prst="line">
                <a:avLst/>
              </a:prstGeom>
              <a:ln w="12700" cap="flat" cmpd="sng">
                <a:solidFill>
                  <a:srgbClr val="000000"/>
                </a:solidFill>
                <a:prstDash val="solid"/>
                <a:round/>
                <a:headEnd type="none" w="med" len="med"/>
                <a:tailEnd type="none" w="med" len="med"/>
              </a:ln>
            </p:spPr>
          </p:sp>
          <p:sp>
            <p:nvSpPr>
              <p:cNvPr id="59549" name="直接连接符 401734"/>
              <p:cNvSpPr/>
              <p:nvPr/>
            </p:nvSpPr>
            <p:spPr>
              <a:xfrm>
                <a:off x="7140" y="10995"/>
                <a:ext cx="0" cy="240"/>
              </a:xfrm>
              <a:prstGeom prst="line">
                <a:avLst/>
              </a:prstGeom>
              <a:ln w="9525" cap="flat" cmpd="sng">
                <a:solidFill>
                  <a:srgbClr val="000000"/>
                </a:solidFill>
                <a:prstDash val="solid"/>
                <a:round/>
                <a:headEnd type="none" w="med" len="med"/>
                <a:tailEnd type="arrow" w="med" len="med"/>
              </a:ln>
            </p:spPr>
          </p:sp>
          <p:sp>
            <p:nvSpPr>
              <p:cNvPr id="59550" name="直接连接符 401735"/>
              <p:cNvSpPr/>
              <p:nvPr/>
            </p:nvSpPr>
            <p:spPr>
              <a:xfrm flipH="1">
                <a:off x="6870" y="11235"/>
                <a:ext cx="270" cy="0"/>
              </a:xfrm>
              <a:prstGeom prst="line">
                <a:avLst/>
              </a:prstGeom>
              <a:ln w="9525" cap="flat" cmpd="sng">
                <a:solidFill>
                  <a:srgbClr val="000000"/>
                </a:solidFill>
                <a:prstDash val="solid"/>
                <a:round/>
                <a:headEnd type="none" w="med" len="med"/>
                <a:tailEnd type="none" w="med" len="med"/>
              </a:ln>
            </p:spPr>
          </p:sp>
          <p:sp>
            <p:nvSpPr>
              <p:cNvPr id="59551" name="直接连接符 401736"/>
              <p:cNvSpPr/>
              <p:nvPr/>
            </p:nvSpPr>
            <p:spPr>
              <a:xfrm>
                <a:off x="6870" y="11235"/>
                <a:ext cx="0" cy="255"/>
              </a:xfrm>
              <a:prstGeom prst="line">
                <a:avLst/>
              </a:prstGeom>
              <a:ln w="9525" cap="flat" cmpd="sng">
                <a:solidFill>
                  <a:srgbClr val="000000"/>
                </a:solidFill>
                <a:prstDash val="solid"/>
                <a:round/>
                <a:headEnd type="none" w="med" len="med"/>
                <a:tailEnd type="arrow" w="med" len="med"/>
              </a:ln>
            </p:spPr>
          </p:sp>
          <p:sp>
            <p:nvSpPr>
              <p:cNvPr id="59552" name="直接连接符 401737"/>
              <p:cNvSpPr/>
              <p:nvPr/>
            </p:nvSpPr>
            <p:spPr>
              <a:xfrm flipH="1">
                <a:off x="6645" y="11490"/>
                <a:ext cx="225" cy="0"/>
              </a:xfrm>
              <a:prstGeom prst="line">
                <a:avLst/>
              </a:prstGeom>
              <a:ln w="9525" cap="flat" cmpd="sng">
                <a:solidFill>
                  <a:srgbClr val="000000"/>
                </a:solidFill>
                <a:prstDash val="solid"/>
                <a:round/>
                <a:headEnd type="none" w="med" len="med"/>
                <a:tailEnd type="arrow" w="med" len="med"/>
              </a:ln>
            </p:spPr>
          </p:sp>
          <p:sp>
            <p:nvSpPr>
              <p:cNvPr id="59553" name="直接连接符 401738"/>
              <p:cNvSpPr/>
              <p:nvPr/>
            </p:nvSpPr>
            <p:spPr>
              <a:xfrm flipV="1">
                <a:off x="6645" y="11160"/>
                <a:ext cx="0" cy="330"/>
              </a:xfrm>
              <a:prstGeom prst="line">
                <a:avLst/>
              </a:prstGeom>
              <a:ln w="9525" cap="flat" cmpd="sng">
                <a:solidFill>
                  <a:srgbClr val="000000"/>
                </a:solidFill>
                <a:prstDash val="solid"/>
                <a:round/>
                <a:headEnd type="none" w="med" len="med"/>
                <a:tailEnd type="arrow" w="med" len="med"/>
              </a:ln>
            </p:spPr>
          </p:sp>
          <p:sp>
            <p:nvSpPr>
              <p:cNvPr id="59554" name="直接连接符 401739"/>
              <p:cNvSpPr/>
              <p:nvPr/>
            </p:nvSpPr>
            <p:spPr>
              <a:xfrm>
                <a:off x="6645" y="11160"/>
                <a:ext cx="225" cy="0"/>
              </a:xfrm>
              <a:prstGeom prst="line">
                <a:avLst/>
              </a:prstGeom>
              <a:ln w="9525" cap="flat" cmpd="sng">
                <a:solidFill>
                  <a:srgbClr val="000000"/>
                </a:solidFill>
                <a:prstDash val="solid"/>
                <a:round/>
                <a:headEnd type="none" w="med" len="med"/>
                <a:tailEnd type="none" w="med" len="med"/>
              </a:ln>
            </p:spPr>
          </p:sp>
          <p:sp>
            <p:nvSpPr>
              <p:cNvPr id="59555" name="直接连接符 401740"/>
              <p:cNvSpPr/>
              <p:nvPr/>
            </p:nvSpPr>
            <p:spPr>
              <a:xfrm flipV="1">
                <a:off x="6870" y="10830"/>
                <a:ext cx="0" cy="330"/>
              </a:xfrm>
              <a:prstGeom prst="line">
                <a:avLst/>
              </a:prstGeom>
              <a:ln w="9525" cap="flat" cmpd="sng">
                <a:solidFill>
                  <a:srgbClr val="000000"/>
                </a:solidFill>
                <a:prstDash val="solid"/>
                <a:round/>
                <a:headEnd type="none" w="med" len="med"/>
                <a:tailEnd type="arrow" w="med" len="med"/>
              </a:ln>
            </p:spPr>
          </p:sp>
          <p:sp>
            <p:nvSpPr>
              <p:cNvPr id="59556" name="直接连接符 401741"/>
              <p:cNvSpPr/>
              <p:nvPr/>
            </p:nvSpPr>
            <p:spPr>
              <a:xfrm>
                <a:off x="6870" y="10845"/>
                <a:ext cx="270" cy="0"/>
              </a:xfrm>
              <a:prstGeom prst="line">
                <a:avLst/>
              </a:prstGeom>
              <a:ln w="9525" cap="flat" cmpd="sng">
                <a:solidFill>
                  <a:srgbClr val="000000"/>
                </a:solidFill>
                <a:prstDash val="solid"/>
                <a:round/>
                <a:headEnd type="none" w="med" len="med"/>
                <a:tailEnd type="arrow" w="med" len="med"/>
              </a:ln>
            </p:spPr>
          </p:sp>
          <p:sp>
            <p:nvSpPr>
              <p:cNvPr id="59557" name="直接连接符 401742"/>
              <p:cNvSpPr/>
              <p:nvPr/>
            </p:nvSpPr>
            <p:spPr>
              <a:xfrm flipV="1">
                <a:off x="7140" y="10605"/>
                <a:ext cx="0" cy="240"/>
              </a:xfrm>
              <a:prstGeom prst="line">
                <a:avLst/>
              </a:prstGeom>
              <a:ln w="9525" cap="flat" cmpd="sng">
                <a:solidFill>
                  <a:srgbClr val="000000"/>
                </a:solidFill>
                <a:prstDash val="solid"/>
                <a:round/>
                <a:headEnd type="none" w="med" len="med"/>
                <a:tailEnd type="arrow" w="med" len="med"/>
              </a:ln>
            </p:spPr>
          </p:sp>
          <p:sp>
            <p:nvSpPr>
              <p:cNvPr id="59558" name="直接连接符 401743"/>
              <p:cNvSpPr/>
              <p:nvPr/>
            </p:nvSpPr>
            <p:spPr>
              <a:xfrm flipH="1">
                <a:off x="6780" y="10635"/>
                <a:ext cx="360" cy="0"/>
              </a:xfrm>
              <a:prstGeom prst="line">
                <a:avLst/>
              </a:prstGeom>
              <a:ln w="9525" cap="flat" cmpd="sng">
                <a:solidFill>
                  <a:srgbClr val="000000"/>
                </a:solidFill>
                <a:prstDash val="solid"/>
                <a:round/>
                <a:headEnd type="none" w="med" len="med"/>
                <a:tailEnd type="arrow" w="med" len="med"/>
              </a:ln>
            </p:spPr>
          </p:sp>
          <p:sp>
            <p:nvSpPr>
              <p:cNvPr id="59559" name="直接连接符 401744"/>
              <p:cNvSpPr/>
              <p:nvPr/>
            </p:nvSpPr>
            <p:spPr>
              <a:xfrm flipV="1">
                <a:off x="6780" y="10320"/>
                <a:ext cx="0" cy="315"/>
              </a:xfrm>
              <a:prstGeom prst="line">
                <a:avLst/>
              </a:prstGeom>
              <a:ln w="9525" cap="flat" cmpd="sng">
                <a:solidFill>
                  <a:srgbClr val="000000"/>
                </a:solidFill>
                <a:prstDash val="solid"/>
                <a:round/>
                <a:headEnd type="none" w="med" len="med"/>
                <a:tailEnd type="arrow" w="med" len="med"/>
              </a:ln>
            </p:spPr>
          </p:sp>
          <p:sp>
            <p:nvSpPr>
              <p:cNvPr id="59560" name="直接连接符 401745"/>
              <p:cNvSpPr/>
              <p:nvPr/>
            </p:nvSpPr>
            <p:spPr>
              <a:xfrm>
                <a:off x="7140" y="10995"/>
                <a:ext cx="360" cy="0"/>
              </a:xfrm>
              <a:prstGeom prst="line">
                <a:avLst/>
              </a:prstGeom>
              <a:ln w="9525" cap="flat" cmpd="sng">
                <a:solidFill>
                  <a:srgbClr val="000000"/>
                </a:solidFill>
                <a:prstDash val="solid"/>
                <a:round/>
                <a:headEnd type="none" w="med" len="med"/>
                <a:tailEnd type="arrow" w="med" len="med"/>
              </a:ln>
            </p:spPr>
          </p:sp>
          <p:sp>
            <p:nvSpPr>
              <p:cNvPr id="59561" name="文本框 401746"/>
              <p:cNvSpPr txBox="1"/>
              <p:nvPr/>
            </p:nvSpPr>
            <p:spPr>
              <a:xfrm>
                <a:off x="7770" y="11085"/>
                <a:ext cx="855" cy="405"/>
              </a:xfrm>
              <a:prstGeom prst="rect">
                <a:avLst/>
              </a:prstGeom>
              <a:solidFill>
                <a:srgbClr val="FFFFFF"/>
              </a:solidFill>
              <a:ln w="9525">
                <a:noFill/>
              </a:ln>
            </p:spPr>
            <p:txBody>
              <a:bodyPr anchor="t"/>
              <a:lstStyle/>
              <a:p>
                <a:pPr lvl="0" indent="0" algn="just">
                  <a:lnSpc>
                    <a:spcPct val="96000"/>
                  </a:lnSpc>
                </a:pPr>
                <a:r>
                  <a:rPr lang="zh-CN" altLang="en-US" sz="1325" b="1" dirty="0">
                    <a:latin typeface="Times New Roman" panose="02020603050405020304" charset="0"/>
                    <a:ea typeface="宋体" panose="02010600030101010101" pitchFamily="2" charset="-122"/>
                  </a:rPr>
                  <a:t>起点</a:t>
                </a:r>
                <a:endParaRPr lang="zh-CN" altLang="en-US" sz="1325" b="1" dirty="0">
                  <a:latin typeface="Tahoma" panose="020B0604030504040204" pitchFamily="34" charset="0"/>
                  <a:ea typeface="宋体" panose="02010600030101010101" pitchFamily="2" charset="-122"/>
                </a:endParaRPr>
              </a:p>
            </p:txBody>
          </p:sp>
          <p:sp>
            <p:nvSpPr>
              <p:cNvPr id="59562" name="直接连接符 401747"/>
              <p:cNvSpPr/>
              <p:nvPr/>
            </p:nvSpPr>
            <p:spPr>
              <a:xfrm>
                <a:off x="7560" y="11040"/>
                <a:ext cx="315" cy="195"/>
              </a:xfrm>
              <a:prstGeom prst="line">
                <a:avLst/>
              </a:prstGeom>
              <a:ln w="9525" cap="flat" cmpd="sng">
                <a:solidFill>
                  <a:srgbClr val="000000"/>
                </a:solidFill>
                <a:prstDash val="solid"/>
                <a:round/>
                <a:headEnd type="arrow" w="med" len="med"/>
                <a:tailEnd type="none" w="med" len="med"/>
              </a:ln>
            </p:spPr>
          </p:sp>
        </p:grpSp>
      </p:grpSp>
      <p:grpSp>
        <p:nvGrpSpPr>
          <p:cNvPr id="2" name="组合 1"/>
          <p:cNvGrpSpPr>
            <a:grpSpLocks noChangeAspect="1"/>
          </p:cNvGrpSpPr>
          <p:nvPr/>
        </p:nvGrpSpPr>
        <p:grpSpPr>
          <a:xfrm>
            <a:off x="-2540" y="-5715"/>
            <a:ext cx="4716780" cy="7573010"/>
            <a:chOff x="-4" y="-9"/>
            <a:chExt cx="7428" cy="11926"/>
          </a:xfrm>
        </p:grpSpPr>
        <p:sp>
          <p:nvSpPr>
            <p:cNvPr id="4" name="object 2"/>
            <p:cNvSpPr/>
            <p:nvPr/>
          </p:nvSpPr>
          <p:spPr>
            <a:xfrm>
              <a:off x="-4" y="-9"/>
              <a:ext cx="1320" cy="11927"/>
            </a:xfrm>
            <a:prstGeom prst="rect">
              <a:avLst/>
            </a:prstGeom>
            <a:blipFill>
              <a:blip r:embed="rId2"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sp>
          <p:nvSpPr>
            <p:cNvPr id="9" name="object 3"/>
            <p:cNvSpPr/>
            <p:nvPr/>
          </p:nvSpPr>
          <p:spPr>
            <a:xfrm>
              <a:off x="1304" y="1587"/>
              <a:ext cx="6120" cy="120"/>
            </a:xfrm>
            <a:prstGeom prst="rect">
              <a:avLst/>
            </a:prstGeom>
            <a:blipFill>
              <a:blip r:embed="rId3" cstate="print"/>
              <a:stretch>
                <a:fillRect/>
              </a:stretch>
            </a:blipFill>
          </p:spPr>
          <p:txBody>
            <a:bodyPr wrap="square" lIns="0" tIns="0" rIns="0" bIns="0" rtlCol="0"/>
            <a:lstStyle/>
            <a:p>
              <a:endParaRPr>
                <a:latin typeface="Times New Roman" panose="02020603050405020304" charset="0"/>
                <a:ea typeface="楷体" panose="02010609060101010101" charset="-122"/>
              </a:endParaRPr>
            </a:p>
          </p:txBody>
        </p:sp>
      </p:grpSp>
      <p:sp>
        <p:nvSpPr>
          <p:cNvPr id="10" name="object 5"/>
          <p:cNvSpPr txBox="1">
            <a:spLocks noGrp="1" noChangeAspect="1"/>
          </p:cNvSpPr>
          <p:nvPr/>
        </p:nvSpPr>
        <p:spPr>
          <a:xfrm>
            <a:off x="828040" y="56833"/>
            <a:ext cx="6850380" cy="864235"/>
          </a:xfrm>
          <a:prstGeom prst="rect">
            <a:avLst/>
          </a:prstGeom>
          <a:noFill/>
          <a:ln w="9525">
            <a:noFill/>
          </a:ln>
        </p:spPr>
        <p:txBody>
          <a:bodyPr vert="horz" wrap="square" lIns="0" tIns="300898" rIns="0" bIns="0" rtlCol="0" anchor="ctr">
            <a:spAutoFit/>
          </a:bodyPr>
          <a:lstStyle>
            <a:lvl1pPr marL="0" lvl="0" indent="0" algn="ctr" defTabSz="1008380" eaLnBrk="1" fontAlgn="base" latinLnBrk="0" hangingPunct="1">
              <a:lnSpc>
                <a:spcPct val="100000"/>
              </a:lnSpc>
              <a:spcBef>
                <a:spcPct val="0"/>
              </a:spcBef>
              <a:spcAft>
                <a:spcPct val="0"/>
              </a:spcAft>
              <a:buNone/>
              <a:defRPr sz="4850" b="0" i="0" u="none" kern="1200" baseline="0">
                <a:solidFill>
                  <a:schemeClr val="tx2"/>
                </a:solidFill>
                <a:latin typeface="+mj-lt"/>
                <a:ea typeface="+mj-ea"/>
                <a:cs typeface="+mj-cs"/>
              </a:defRPr>
            </a:lvl1pPr>
          </a:lstStyle>
          <a:p>
            <a:pPr marL="227965" algn="l">
              <a:lnSpc>
                <a:spcPts val="3750"/>
              </a:lnSpc>
            </a:pPr>
            <a:r>
              <a:rPr lang="zh-CN" altLang="en-US" sz="4000" b="1" dirty="0">
                <a:solidFill>
                  <a:srgbClr val="FF0000"/>
                </a:solidFill>
                <a:latin typeface="Times New Roman" panose="02020603050405020304" charset="0"/>
                <a:ea typeface="黑体" panose="02010609060101010101" charset="-122"/>
                <a:sym typeface="+mn-ea"/>
              </a:rPr>
              <a:t> 图像分割</a:t>
            </a:r>
            <a:endParaRPr lang="zh-CN" altLang="en-US" sz="4000" b="1" spc="-15" dirty="0">
              <a:solidFill>
                <a:srgbClr val="FF0000"/>
              </a:solidFill>
              <a:latin typeface="Times New Roman" panose="02020603050405020304" charset="0"/>
              <a:ea typeface="黑体" panose="02010609060101010101" charset="-122"/>
              <a:cs typeface="新宋体" panose="02010609030101010101" charset="-122"/>
              <a:sym typeface="+mn-ea"/>
            </a:endParaRPr>
          </a:p>
        </p:txBody>
      </p:sp>
      <p:sp>
        <p:nvSpPr>
          <p:cNvPr id="11" name="文本框 10"/>
          <p:cNvSpPr txBox="1"/>
          <p:nvPr/>
        </p:nvSpPr>
        <p:spPr>
          <a:xfrm>
            <a:off x="930910" y="1160145"/>
            <a:ext cx="4707890" cy="613410"/>
          </a:xfrm>
          <a:prstGeom prst="rect">
            <a:avLst/>
          </a:prstGeom>
          <a:noFill/>
        </p:spPr>
        <p:txBody>
          <a:bodyPr wrap="square" rtlCol="0">
            <a:spAutoFit/>
          </a:bodyPr>
          <a:lstStyle/>
          <a:p>
            <a:pPr algn="l"/>
            <a:r>
              <a:rPr lang="zh-CN" altLang="en-US" sz="3200" b="1" spc="-5" dirty="0">
                <a:solidFill>
                  <a:srgbClr val="002D80"/>
                </a:solidFill>
                <a:latin typeface="Times New Roman" panose="02020603050405020304" charset="0"/>
                <a:ea typeface="宋体" panose="02010600030101010101" pitchFamily="2" charset="-122"/>
                <a:cs typeface="新宋体" panose="02010609030101010101" charset="-122"/>
                <a:sym typeface="+mn-ea"/>
              </a:rPr>
              <a:t>基于跟踪的图像分割</a:t>
            </a:r>
          </a:p>
        </p:txBody>
      </p:sp>
      <p:sp>
        <p:nvSpPr>
          <p:cNvPr id="12" name="文本框 393243"/>
          <p:cNvSpPr txBox="1"/>
          <p:nvPr/>
        </p:nvSpPr>
        <p:spPr>
          <a:xfrm>
            <a:off x="899650" y="1724497"/>
            <a:ext cx="7555847" cy="632460"/>
          </a:xfrm>
          <a:prstGeom prst="rect">
            <a:avLst/>
          </a:prstGeom>
          <a:noFill/>
          <a:ln w="9525">
            <a:noFill/>
          </a:ln>
        </p:spPr>
        <p:txBody>
          <a:bodyPr wrap="square" anchor="t">
            <a:spAutoFit/>
          </a:bodyPr>
          <a:lstStyle/>
          <a:p>
            <a:pPr lvl="0" algn="l" fontAlgn="base">
              <a:lnSpc>
                <a:spcPct val="115000"/>
              </a:lnSpc>
            </a:pPr>
            <a:r>
              <a:rPr lang="en-US" altLang="zh-CN" sz="3090" b="1">
                <a:solidFill>
                  <a:srgbClr val="FF0000"/>
                </a:solidFill>
                <a:latin typeface="Times New Roman" panose="02020603050405020304" charset="0"/>
                <a:ea typeface="宋体" panose="02010600030101010101" pitchFamily="2" charset="-122"/>
                <a:cs typeface="+mn-ea"/>
                <a:sym typeface="+mn-ea"/>
              </a:rPr>
              <a:t>1.</a:t>
            </a:r>
            <a:r>
              <a:rPr lang="zh-CN" altLang="en-US" sz="3090" b="1">
                <a:solidFill>
                  <a:srgbClr val="FF0000"/>
                </a:solidFill>
                <a:latin typeface="Times New Roman" panose="02020603050405020304" charset="0"/>
                <a:ea typeface="宋体" panose="02010600030101010101" pitchFamily="2" charset="-122"/>
                <a:cs typeface="+mn-ea"/>
                <a:sym typeface="+mn-ea"/>
              </a:rPr>
              <a:t>轮廓跟踪</a:t>
            </a:r>
            <a:r>
              <a:rPr lang="en-US" altLang="zh-CN" sz="3090" b="1">
                <a:solidFill>
                  <a:srgbClr val="FF0000"/>
                </a:solidFill>
                <a:latin typeface="Times New Roman" panose="02020603050405020304" charset="0"/>
                <a:ea typeface="宋体" panose="02010600030101010101" pitchFamily="2" charset="-122"/>
                <a:cs typeface="+mn-ea"/>
                <a:sym typeface="+mn-ea"/>
              </a:rPr>
              <a:t>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01411"/>
                                        </p:tgtEl>
                                        <p:attrNameLst>
                                          <p:attrName>style.visibility</p:attrName>
                                        </p:attrNameLst>
                                      </p:cBhvr>
                                      <p:to>
                                        <p:strVal val="visible"/>
                                      </p:to>
                                    </p:set>
                                    <p:animEffect transition="in" filter="box(in)">
                                      <p:cBhvr>
                                        <p:cTn id="7" dur="500"/>
                                        <p:tgtEl>
                                          <p:spTgt spid="401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solidFill>
            <a:srgbClr val="00CC00"/>
          </a:solidFill>
          <a:prstDash val="solid"/>
          <a:miter/>
          <a:headEnd type="none" w="med" len="med"/>
          <a:tailEnd type="none" w="med" len="med"/>
        </a:ln>
      </a:spPr>
      <a:bodyPr anchor="t"/>
      <a:lstStyle>
        <a:defPPr marL="342900" lvl="0" indent="-342900">
          <a:lnSpc>
            <a:spcPct val="150000"/>
          </a:lnSpc>
          <a:spcBef>
            <a:spcPct val="70000"/>
          </a:spcBef>
          <a:buClr>
            <a:schemeClr val="folHlink"/>
          </a:buClr>
          <a:buSzPct val="60000"/>
          <a:buFont typeface="Wingdings" panose="05000000000000000000" pitchFamily="2" charset="2"/>
          <a:buNone/>
          <a:defRPr lang="zh-CN" altLang="en-US" sz="3310" b="1" dirty="0">
            <a:latin typeface="Times New Roman" panose="02020603050405020304" charset="0"/>
            <a:ea typeface="黑体" panose="02010609060101010101" charset="-122"/>
          </a:defRPr>
        </a:defPPr>
      </a:lstStyle>
    </a:spDef>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8437</Words>
  <Application>Microsoft Office PowerPoint</Application>
  <PresentationFormat>自定义</PresentationFormat>
  <Paragraphs>828</Paragraphs>
  <Slides>115</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115</vt:i4>
      </vt:variant>
    </vt:vector>
  </HeadingPairs>
  <TitlesOfParts>
    <vt:vector size="131" baseType="lpstr">
      <vt:lpstr>黑体</vt:lpstr>
      <vt:lpstr>华光楷体_CNKI</vt:lpstr>
      <vt:lpstr>华文中宋</vt:lpstr>
      <vt:lpstr>楷体</vt:lpstr>
      <vt:lpstr>宋体</vt:lpstr>
      <vt:lpstr>新宋体</vt:lpstr>
      <vt:lpstr>Arial</vt:lpstr>
      <vt:lpstr>Calibri</vt:lpstr>
      <vt:lpstr>Symbol</vt:lpstr>
      <vt:lpstr>Tahoma</vt:lpstr>
      <vt:lpstr>Times New Roman</vt:lpstr>
      <vt:lpstr>Wingdings</vt:lpstr>
      <vt:lpstr>默认设计模板</vt:lpstr>
      <vt:lpstr>Equation.KSEE3</vt:lpstr>
      <vt:lpstr>Microsoft 公式 3.0</vt:lpstr>
      <vt:lpstr>公式</vt:lpstr>
      <vt:lpstr>研究生课程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- 1-概述.ppt</dc:title>
  <dc:creator>pengyuxin</dc:creator>
  <cp:lastModifiedBy>Windows 用户</cp:lastModifiedBy>
  <cp:revision>602</cp:revision>
  <dcterms:created xsi:type="dcterms:W3CDTF">2021-02-27T08:05:00Z</dcterms:created>
  <dcterms:modified xsi:type="dcterms:W3CDTF">2024-05-27T09:35:53Z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2009-02-25T16:00:00Z</vt:filetime>
  </property>
  <property fmtid="{D5CDD505-2E9C-101B-9397-08002B2CF9AE}" pid="3" name="Creator">
    <vt:lpwstr>PScript5.dll Version 5.2</vt:lpwstr>
  </property>
  <property fmtid="{D5CDD505-2E9C-101B-9397-08002B2CF9AE}" pid="4" name="LastSaved">
    <vt:filetime>2015-05-16T16:00:00Z</vt:filetime>
  </property>
  <property fmtid="{D5CDD505-2E9C-101B-9397-08002B2CF9AE}" pid="5" name="KSOProductBuildVer">
    <vt:lpwstr>2052-10.8.0.5715</vt:lpwstr>
  </property>
  <property fmtid="{D5CDD505-2E9C-101B-9397-08002B2CF9AE}" pid="6" name="ICV">
    <vt:lpwstr>6171447DAD87424CA0E8E51F1C93B12C</vt:lpwstr>
  </property>
</Properties>
</file>