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256" r:id="rId2"/>
    <p:sldId id="1031" r:id="rId3"/>
    <p:sldId id="1032" r:id="rId4"/>
    <p:sldId id="1033" r:id="rId5"/>
    <p:sldId id="1034" r:id="rId6"/>
    <p:sldId id="1103" r:id="rId7"/>
    <p:sldId id="1036" r:id="rId8"/>
    <p:sldId id="1037" r:id="rId9"/>
    <p:sldId id="1038" r:id="rId10"/>
    <p:sldId id="1039" r:id="rId11"/>
    <p:sldId id="1040" r:id="rId12"/>
    <p:sldId id="1041" r:id="rId13"/>
    <p:sldId id="1042" r:id="rId14"/>
    <p:sldId id="1208" r:id="rId15"/>
    <p:sldId id="1043" r:id="rId16"/>
    <p:sldId id="1044" r:id="rId17"/>
    <p:sldId id="1045" r:id="rId18"/>
    <p:sldId id="1046" r:id="rId19"/>
    <p:sldId id="1047" r:id="rId20"/>
    <p:sldId id="1048" r:id="rId21"/>
    <p:sldId id="1209" r:id="rId22"/>
    <p:sldId id="1050" r:id="rId23"/>
    <p:sldId id="1051" r:id="rId24"/>
    <p:sldId id="1052" r:id="rId25"/>
    <p:sldId id="1053" r:id="rId26"/>
    <p:sldId id="1054" r:id="rId27"/>
    <p:sldId id="1055" r:id="rId28"/>
    <p:sldId id="1056" r:id="rId29"/>
    <p:sldId id="1058" r:id="rId30"/>
    <p:sldId id="1059" r:id="rId31"/>
    <p:sldId id="1060" r:id="rId32"/>
    <p:sldId id="1061" r:id="rId33"/>
    <p:sldId id="1062" r:id="rId34"/>
    <p:sldId id="1063" r:id="rId35"/>
    <p:sldId id="1064" r:id="rId36"/>
    <p:sldId id="1065" r:id="rId37"/>
    <p:sldId id="1170" r:id="rId38"/>
    <p:sldId id="1067" r:id="rId39"/>
    <p:sldId id="1068" r:id="rId40"/>
    <p:sldId id="1069" r:id="rId41"/>
    <p:sldId id="1070" r:id="rId42"/>
    <p:sldId id="1071" r:id="rId43"/>
    <p:sldId id="1072" r:id="rId44"/>
    <p:sldId id="1073" r:id="rId45"/>
    <p:sldId id="1074" r:id="rId46"/>
    <p:sldId id="1075" r:id="rId47"/>
    <p:sldId id="1076" r:id="rId48"/>
    <p:sldId id="1077" r:id="rId49"/>
    <p:sldId id="1078" r:id="rId50"/>
    <p:sldId id="1079" r:id="rId51"/>
    <p:sldId id="1080" r:id="rId52"/>
    <p:sldId id="1081" r:id="rId53"/>
    <p:sldId id="1082" r:id="rId54"/>
    <p:sldId id="1083" r:id="rId55"/>
    <p:sldId id="1084" r:id="rId56"/>
    <p:sldId id="1085" r:id="rId57"/>
    <p:sldId id="1086" r:id="rId58"/>
    <p:sldId id="1087" r:id="rId59"/>
    <p:sldId id="1088" r:id="rId60"/>
    <p:sldId id="1089" r:id="rId61"/>
    <p:sldId id="1090" r:id="rId62"/>
    <p:sldId id="1091" r:id="rId63"/>
    <p:sldId id="1092" r:id="rId64"/>
    <p:sldId id="1210" r:id="rId65"/>
    <p:sldId id="1094" r:id="rId66"/>
    <p:sldId id="1095" r:id="rId67"/>
    <p:sldId id="1096" r:id="rId68"/>
    <p:sldId id="1097" r:id="rId69"/>
    <p:sldId id="1098" r:id="rId70"/>
    <p:sldId id="1099" r:id="rId71"/>
    <p:sldId id="1100" r:id="rId72"/>
    <p:sldId id="1101" r:id="rId73"/>
  </p:sldIdLst>
  <p:sldSz cx="10693400" cy="7562850"/>
  <p:notesSz cx="10693400" cy="75628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40">
          <p15:clr>
            <a:srgbClr val="A4A3A4"/>
          </p15:clr>
        </p15:guide>
        <p15:guide id="2" pos="2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440" y="91"/>
      </p:cViewPr>
      <p:guideLst>
        <p:guide orient="horz" pos="2740"/>
        <p:guide pos="21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225306" cy="313842"/>
          </a:xfrm>
          <a:prstGeom prst="rect">
            <a:avLst/>
          </a:prstGeom>
        </p:spPr>
        <p:txBody>
          <a:bodyPr vert="horz" lIns="91440" tIns="45720" rIns="91440" bIns="45720" rtlCol="0"/>
          <a:lstStyle>
            <a:lvl1pPr algn="l">
              <a:defRPr sz="825"/>
            </a:lvl1pPr>
          </a:lstStyle>
          <a:p>
            <a:endParaRPr lang="zh-CN" altLang="en-US"/>
          </a:p>
        </p:txBody>
      </p:sp>
      <p:sp>
        <p:nvSpPr>
          <p:cNvPr id="3" name="日期占位符 2"/>
          <p:cNvSpPr>
            <a:spLocks noGrp="1"/>
          </p:cNvSpPr>
          <p:nvPr>
            <p:ph type="dt" sz="quarter" idx="1"/>
          </p:nvPr>
        </p:nvSpPr>
        <p:spPr>
          <a:xfrm>
            <a:off x="9444619" y="0"/>
            <a:ext cx="7225306" cy="313842"/>
          </a:xfrm>
          <a:prstGeom prst="rect">
            <a:avLst/>
          </a:prstGeom>
        </p:spPr>
        <p:txBody>
          <a:bodyPr vert="horz" lIns="91440" tIns="45720" rIns="91440" bIns="45720" rtlCol="0"/>
          <a:lstStyle>
            <a:lvl1pPr algn="r">
              <a:defRPr sz="825"/>
            </a:lvl1pPr>
          </a:lstStyle>
          <a:p>
            <a:fld id="{0F9B84EA-7D68-4D60-9CB1-D50884785D1C}" type="datetimeFigureOut">
              <a:rPr lang="zh-CN" altLang="en-US" smtClean="0"/>
              <a:t>2024-04-29</a:t>
            </a:fld>
            <a:endParaRPr lang="zh-CN" altLang="en-US"/>
          </a:p>
        </p:txBody>
      </p:sp>
      <p:sp>
        <p:nvSpPr>
          <p:cNvPr id="4" name="页脚占位符 3"/>
          <p:cNvSpPr>
            <a:spLocks noGrp="1"/>
          </p:cNvSpPr>
          <p:nvPr>
            <p:ph type="ftr" sz="quarter" idx="2"/>
          </p:nvPr>
        </p:nvSpPr>
        <p:spPr>
          <a:xfrm>
            <a:off x="0" y="5941266"/>
            <a:ext cx="7225306" cy="313841"/>
          </a:xfrm>
          <a:prstGeom prst="rect">
            <a:avLst/>
          </a:prstGeom>
        </p:spPr>
        <p:txBody>
          <a:bodyPr vert="horz" lIns="91440" tIns="45720" rIns="91440" bIns="45720" rtlCol="0" anchor="b"/>
          <a:lstStyle>
            <a:lvl1pPr algn="l">
              <a:defRPr sz="825"/>
            </a:lvl1pPr>
          </a:lstStyle>
          <a:p>
            <a:endParaRPr lang="zh-CN" altLang="en-US"/>
          </a:p>
        </p:txBody>
      </p:sp>
      <p:sp>
        <p:nvSpPr>
          <p:cNvPr id="5" name="灯片编号占位符 4"/>
          <p:cNvSpPr>
            <a:spLocks noGrp="1"/>
          </p:cNvSpPr>
          <p:nvPr>
            <p:ph type="sldNum" sz="quarter" idx="3"/>
          </p:nvPr>
        </p:nvSpPr>
        <p:spPr>
          <a:xfrm>
            <a:off x="9444619" y="5941266"/>
            <a:ext cx="7225306" cy="313841"/>
          </a:xfrm>
          <a:prstGeom prst="rect">
            <a:avLst/>
          </a:prstGeom>
        </p:spPr>
        <p:txBody>
          <a:bodyPr vert="horz" lIns="91440" tIns="45720" rIns="91440" bIns="45720" rtlCol="0" anchor="b"/>
          <a:lstStyle>
            <a:lvl1pPr algn="r">
              <a:defRPr sz="82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225306" cy="31384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9444619" y="0"/>
            <a:ext cx="7225306" cy="31384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2024-04-29</a:t>
            </a:fld>
            <a:endParaRPr lang="zh-CN" altLang="en-US"/>
          </a:p>
        </p:txBody>
      </p:sp>
      <p:sp>
        <p:nvSpPr>
          <p:cNvPr id="4" name="幻灯片图像占位符 3"/>
          <p:cNvSpPr>
            <a:spLocks noGrp="1" noRot="1" noChangeAspect="1"/>
          </p:cNvSpPr>
          <p:nvPr>
            <p:ph type="sldImg" idx="2"/>
          </p:nvPr>
        </p:nvSpPr>
        <p:spPr>
          <a:xfrm>
            <a:off x="6460359" y="781888"/>
            <a:ext cx="3753064" cy="2111099"/>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667378" y="3010270"/>
            <a:ext cx="13339026" cy="246294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5941266"/>
            <a:ext cx="7225306" cy="31384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9444619" y="5941266"/>
            <a:ext cx="7225306" cy="31384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36675" y="1237717"/>
            <a:ext cx="8020050" cy="2632992"/>
          </a:xfrm>
        </p:spPr>
        <p:txBody>
          <a:bodyPr anchor="b"/>
          <a:lstStyle>
            <a:lvl1pPr algn="ctr">
              <a:defRPr sz="496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36675" y="3972247"/>
            <a:ext cx="8020050" cy="1825938"/>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2570" indent="0" algn="ctr">
              <a:buNone/>
              <a:defRPr sz="1325"/>
            </a:lvl5pPr>
            <a:lvl6pPr marL="1890395" indent="0" algn="ctr">
              <a:buNone/>
              <a:defRPr sz="1325"/>
            </a:lvl6pPr>
            <a:lvl7pPr marL="2268855" indent="0" algn="ctr">
              <a:buNone/>
              <a:defRPr sz="1325"/>
            </a:lvl7pPr>
            <a:lvl8pPr marL="2646680" indent="0" algn="ctr">
              <a:buNone/>
              <a:defRPr sz="1325"/>
            </a:lvl8pPr>
            <a:lvl9pPr marL="3025140" indent="0" algn="ctr">
              <a:buNone/>
              <a:defRPr sz="1325"/>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9A0DB2DC-4C9A-4742-B13C-FB6460FD3503}" type="slidenum">
              <a:rPr lang="en-US" altLang="zh-CN"/>
              <a:t>‹#›</a:t>
            </a:fld>
            <a:endParaRPr lang="zh-C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2715" y="302865"/>
            <a:ext cx="2406015" cy="645293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670" y="302865"/>
            <a:ext cx="7078565" cy="645293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新宋体" panose="02010609030101010101" charset="-122"/>
                <a:cs typeface="新宋体" panose="02010609030101010101" charset="-122"/>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534670" y="7033450"/>
            <a:ext cx="2459482" cy="378142"/>
          </a:xfrm>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新宋体" panose="02010609030101010101" charset="-122"/>
                <a:cs typeface="新宋体" panose="02010609030101010101" charset="-122"/>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0"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534670" y="7033450"/>
            <a:ext cx="2459482" cy="378142"/>
          </a:xfrm>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8BD707-D9CF-40AE-B4C6-C98DA3205C09}" type="datetimeFigureOut">
              <a:rPr lang="en-US"/>
              <a:t>4/29/2024</a:t>
            </a:fld>
            <a:endParaRPr lang="en-US"/>
          </a:p>
        </p:txBody>
      </p:sp>
      <p:sp>
        <p:nvSpPr>
          <p:cNvPr id="5" name="页脚占位符 4"/>
          <p:cNvSpPr>
            <a:spLocks noGrp="1"/>
          </p:cNvSpPr>
          <p:nvPr>
            <p:ph type="ftr" sz="quarter" idx="11"/>
          </p:nvPr>
        </p:nvSpPr>
        <p:spPr/>
        <p:txBody>
          <a:bodyPr/>
          <a:lstStyle/>
          <a:p>
            <a:endParaRPr/>
          </a:p>
        </p:txBody>
      </p:sp>
      <p:sp>
        <p:nvSpPr>
          <p:cNvPr id="6" name="灯片编号占位符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9602" y="1885461"/>
            <a:ext cx="9223058" cy="3145935"/>
          </a:xfrm>
        </p:spPr>
        <p:txBody>
          <a:bodyPr anchor="b"/>
          <a:lstStyle>
            <a:lvl1pPr>
              <a:defRPr sz="496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9602" y="5061158"/>
            <a:ext cx="9223058" cy="1654373"/>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2570" indent="0">
              <a:buNone/>
              <a:defRPr sz="1325">
                <a:solidFill>
                  <a:schemeClr val="tx1">
                    <a:tint val="75000"/>
                  </a:schemeClr>
                </a:solidFill>
              </a:defRPr>
            </a:lvl5pPr>
            <a:lvl6pPr marL="1890395" indent="0">
              <a:buNone/>
              <a:defRPr sz="1325">
                <a:solidFill>
                  <a:schemeClr val="tx1">
                    <a:tint val="75000"/>
                  </a:schemeClr>
                </a:solidFill>
              </a:defRPr>
            </a:lvl6pPr>
            <a:lvl7pPr marL="2268855" indent="0">
              <a:buNone/>
              <a:defRPr sz="1325">
                <a:solidFill>
                  <a:schemeClr val="tx1">
                    <a:tint val="75000"/>
                  </a:schemeClr>
                </a:solidFill>
              </a:defRPr>
            </a:lvl7pPr>
            <a:lvl8pPr marL="2646680" indent="0">
              <a:buNone/>
              <a:defRPr sz="1325">
                <a:solidFill>
                  <a:schemeClr val="tx1">
                    <a:tint val="75000"/>
                  </a:schemeClr>
                </a:solidFill>
              </a:defRPr>
            </a:lvl8pPr>
            <a:lvl9pPr marL="3025140" indent="0">
              <a:buNone/>
              <a:defRPr sz="1325">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670" y="1764665"/>
            <a:ext cx="4715789" cy="49911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42941" y="1764665"/>
            <a:ext cx="4715789" cy="49911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6564" y="402652"/>
            <a:ext cx="9223058" cy="146180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40900" y="1961222"/>
            <a:ext cx="4274531" cy="908592"/>
          </a:xfrm>
        </p:spPr>
        <p:txBody>
          <a:bodyPr anchor="ctr" anchorCtr="0"/>
          <a:lstStyle>
            <a:lvl1pPr marL="0" indent="0">
              <a:buNone/>
              <a:defRPr sz="2315"/>
            </a:lvl1pPr>
            <a:lvl2pPr marL="377825" indent="0">
              <a:buNone/>
              <a:defRPr sz="1985"/>
            </a:lvl2pPr>
            <a:lvl3pPr marL="756285" indent="0">
              <a:buNone/>
              <a:defRPr sz="1655"/>
            </a:lvl3pPr>
            <a:lvl4pPr marL="1134110" indent="0">
              <a:buNone/>
              <a:defRPr sz="1490"/>
            </a:lvl4pPr>
            <a:lvl5pPr marL="1512570" indent="0">
              <a:buNone/>
              <a:defRPr sz="1490"/>
            </a:lvl5pPr>
            <a:lvl6pPr marL="1890395" indent="0">
              <a:buNone/>
              <a:defRPr sz="1490"/>
            </a:lvl6pPr>
            <a:lvl7pPr marL="2268855" indent="0">
              <a:buNone/>
              <a:defRPr sz="1490"/>
            </a:lvl7pPr>
            <a:lvl8pPr marL="2646680" indent="0">
              <a:buNone/>
              <a:defRPr sz="1490"/>
            </a:lvl8pPr>
            <a:lvl9pPr marL="3025140" indent="0">
              <a:buNone/>
              <a:defRPr sz="1490"/>
            </a:lvl9pPr>
          </a:lstStyle>
          <a:p>
            <a:pPr lvl="0"/>
            <a:r>
              <a:rPr lang="zh-CN" altLang="en-US" smtClean="0"/>
              <a:t>单击此处编辑母版文本样式</a:t>
            </a:r>
          </a:p>
        </p:txBody>
      </p:sp>
      <p:sp>
        <p:nvSpPr>
          <p:cNvPr id="4" name="内容占位符 3"/>
          <p:cNvSpPr>
            <a:spLocks noGrp="1"/>
          </p:cNvSpPr>
          <p:nvPr>
            <p:ph sz="half" idx="2"/>
          </p:nvPr>
        </p:nvSpPr>
        <p:spPr>
          <a:xfrm>
            <a:off x="1040900" y="2939321"/>
            <a:ext cx="4274531" cy="388650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87857" y="1961222"/>
            <a:ext cx="4295582" cy="908592"/>
          </a:xfrm>
        </p:spPr>
        <p:txBody>
          <a:bodyPr anchor="ctr" anchorCtr="0"/>
          <a:lstStyle>
            <a:lvl1pPr marL="0" indent="0">
              <a:buNone/>
              <a:defRPr sz="2315"/>
            </a:lvl1pPr>
            <a:lvl2pPr marL="377825" indent="0">
              <a:buNone/>
              <a:defRPr sz="1985"/>
            </a:lvl2pPr>
            <a:lvl3pPr marL="756285" indent="0">
              <a:buNone/>
              <a:defRPr sz="1655"/>
            </a:lvl3pPr>
            <a:lvl4pPr marL="1134110" indent="0">
              <a:buNone/>
              <a:defRPr sz="1490"/>
            </a:lvl4pPr>
            <a:lvl5pPr marL="1512570" indent="0">
              <a:buNone/>
              <a:defRPr sz="1490"/>
            </a:lvl5pPr>
            <a:lvl6pPr marL="1890395" indent="0">
              <a:buNone/>
              <a:defRPr sz="1490"/>
            </a:lvl6pPr>
            <a:lvl7pPr marL="2268855" indent="0">
              <a:buNone/>
              <a:defRPr sz="1490"/>
            </a:lvl7pPr>
            <a:lvl8pPr marL="2646680" indent="0">
              <a:buNone/>
              <a:defRPr sz="1490"/>
            </a:lvl8pPr>
            <a:lvl9pPr marL="3025140" indent="0">
              <a:buNone/>
              <a:defRPr sz="1490"/>
            </a:lvl9pPr>
          </a:lstStyle>
          <a:p>
            <a:pPr lvl="0"/>
            <a:r>
              <a:rPr lang="zh-CN" altLang="en-US" smtClean="0"/>
              <a:t>单击此处编辑母版文本样式</a:t>
            </a:r>
          </a:p>
        </p:txBody>
      </p:sp>
      <p:sp>
        <p:nvSpPr>
          <p:cNvPr id="6" name="内容占位符 5"/>
          <p:cNvSpPr>
            <a:spLocks noGrp="1"/>
          </p:cNvSpPr>
          <p:nvPr>
            <p:ph sz="quarter" idx="4"/>
          </p:nvPr>
        </p:nvSpPr>
        <p:spPr>
          <a:xfrm>
            <a:off x="5487857" y="2939321"/>
            <a:ext cx="4295582" cy="388650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6564" y="504190"/>
            <a:ext cx="3448900" cy="1764665"/>
          </a:xfrm>
        </p:spPr>
        <p:txBody>
          <a:bodyPr anchor="b"/>
          <a:lstStyle>
            <a:lvl1pPr>
              <a:defRPr sz="264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46088" y="1088910"/>
            <a:ext cx="5413534" cy="5374525"/>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736564" y="2268855"/>
            <a:ext cx="3448900" cy="4203335"/>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2570" indent="0">
              <a:buNone/>
              <a:defRPr sz="825"/>
            </a:lvl5pPr>
            <a:lvl6pPr marL="1890395" indent="0">
              <a:buNone/>
              <a:defRPr sz="825"/>
            </a:lvl6pPr>
            <a:lvl7pPr marL="2268855" indent="0">
              <a:buNone/>
              <a:defRPr sz="825"/>
            </a:lvl7pPr>
            <a:lvl8pPr marL="2646680" indent="0">
              <a:buNone/>
              <a:defRPr sz="825"/>
            </a:lvl8pPr>
            <a:lvl9pPr marL="3025140" indent="0">
              <a:buNone/>
              <a:defRPr sz="82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6564" y="504190"/>
            <a:ext cx="3653358" cy="1764665"/>
          </a:xfrm>
        </p:spPr>
        <p:txBody>
          <a:bodyPr anchor="b"/>
          <a:lstStyle>
            <a:lvl1pPr>
              <a:defRPr sz="2645"/>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546088" y="504191"/>
            <a:ext cx="5413534" cy="5959246"/>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2570" indent="0">
              <a:buNone/>
              <a:defRPr sz="1655"/>
            </a:lvl5pPr>
            <a:lvl6pPr marL="1890395" indent="0">
              <a:buNone/>
              <a:defRPr sz="1655"/>
            </a:lvl6pPr>
            <a:lvl7pPr marL="2268855" indent="0">
              <a:buNone/>
              <a:defRPr sz="1655"/>
            </a:lvl7pPr>
            <a:lvl8pPr marL="2646680" indent="0">
              <a:buNone/>
              <a:defRPr sz="1655"/>
            </a:lvl8pPr>
            <a:lvl9pPr marL="3025140" indent="0">
              <a:buNone/>
              <a:defRPr sz="1655"/>
            </a:lvl9pPr>
          </a:lstStyle>
          <a:p>
            <a:endParaRPr lang="zh-CN" altLang="en-US"/>
          </a:p>
        </p:txBody>
      </p:sp>
      <p:sp>
        <p:nvSpPr>
          <p:cNvPr id="4" name="文本占位符 3"/>
          <p:cNvSpPr>
            <a:spLocks noGrp="1"/>
          </p:cNvSpPr>
          <p:nvPr>
            <p:ph type="body" sz="half" idx="2"/>
          </p:nvPr>
        </p:nvSpPr>
        <p:spPr>
          <a:xfrm>
            <a:off x="736564" y="2268855"/>
            <a:ext cx="3653358" cy="4203335"/>
          </a:xfrm>
        </p:spPr>
        <p:txBody>
          <a:bodyPr/>
          <a:lstStyle>
            <a:lvl1pPr marL="0" indent="0">
              <a:buNone/>
              <a:defRPr sz="1655"/>
            </a:lvl1pPr>
            <a:lvl2pPr marL="377825" indent="0">
              <a:buNone/>
              <a:defRPr sz="1490"/>
            </a:lvl2pPr>
            <a:lvl3pPr marL="756285" indent="0">
              <a:buNone/>
              <a:defRPr sz="1325"/>
            </a:lvl3pPr>
            <a:lvl4pPr marL="1134110" indent="0">
              <a:buNone/>
              <a:defRPr sz="1160"/>
            </a:lvl4pPr>
            <a:lvl5pPr marL="1512570" indent="0">
              <a:buNone/>
              <a:defRPr sz="1160"/>
            </a:lvl5pPr>
            <a:lvl6pPr marL="1890395" indent="0">
              <a:buNone/>
              <a:defRPr sz="1160"/>
            </a:lvl6pPr>
            <a:lvl7pPr marL="2268855" indent="0">
              <a:buNone/>
              <a:defRPr sz="1160"/>
            </a:lvl7pPr>
            <a:lvl8pPr marL="2646680" indent="0">
              <a:buNone/>
              <a:defRPr sz="1160"/>
            </a:lvl8pPr>
            <a:lvl9pPr marL="3025140" indent="0">
              <a:buNone/>
              <a:defRPr sz="116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34670" y="302865"/>
            <a:ext cx="9624060" cy="1260475"/>
          </a:xfrm>
          <a:prstGeom prst="rect">
            <a:avLst/>
          </a:prstGeom>
          <a:noFill/>
          <a:ln w="9525">
            <a:noFill/>
          </a:ln>
        </p:spPr>
        <p:txBody>
          <a:bodyPr anchor="ctr"/>
          <a:lstStyle/>
          <a:p>
            <a:pPr lvl="0"/>
            <a:r>
              <a:rPr lang="zh-CN" altLang="en-US"/>
              <a:t>单击此处编辑母版标题样式</a:t>
            </a:r>
          </a:p>
        </p:txBody>
      </p:sp>
      <p:sp>
        <p:nvSpPr>
          <p:cNvPr id="1027" name="Rectangle 3"/>
          <p:cNvSpPr>
            <a:spLocks noGrp="1"/>
          </p:cNvSpPr>
          <p:nvPr>
            <p:ph type="body" idx="1"/>
          </p:nvPr>
        </p:nvSpPr>
        <p:spPr>
          <a:xfrm>
            <a:off x="534670" y="1764665"/>
            <a:ext cx="9624060" cy="4991131"/>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534670" y="6887095"/>
            <a:ext cx="2495127" cy="525198"/>
          </a:xfrm>
          <a:prstGeom prst="rect">
            <a:avLst/>
          </a:prstGeom>
          <a:noFill/>
          <a:ln w="9525">
            <a:noFill/>
          </a:ln>
        </p:spPr>
        <p:txBody>
          <a:bodyPr/>
          <a:lstStyle>
            <a:lvl1pPr>
              <a:defRPr sz="1545"/>
            </a:lvl1pPr>
          </a:lstStyle>
          <a:p>
            <a:pPr lvl="0" eaLnBrk="1" hangingPunct="1"/>
            <a:endParaRPr lang="zh-CN" altLang="en-US" dirty="0"/>
          </a:p>
        </p:txBody>
      </p:sp>
      <p:sp>
        <p:nvSpPr>
          <p:cNvPr id="1029" name="Rectangle 5"/>
          <p:cNvSpPr>
            <a:spLocks noGrp="1"/>
          </p:cNvSpPr>
          <p:nvPr>
            <p:ph type="ftr" sz="quarter" idx="3"/>
          </p:nvPr>
        </p:nvSpPr>
        <p:spPr>
          <a:xfrm>
            <a:off x="3653578" y="6887095"/>
            <a:ext cx="3386243" cy="525198"/>
          </a:xfrm>
          <a:prstGeom prst="rect">
            <a:avLst/>
          </a:prstGeom>
          <a:noFill/>
          <a:ln w="9525">
            <a:noFill/>
          </a:ln>
        </p:spPr>
        <p:txBody>
          <a:bodyPr/>
          <a:lstStyle>
            <a:lvl1pPr algn="ctr">
              <a:defRPr sz="1545"/>
            </a:lvl1pPr>
          </a:lstStyle>
          <a:p>
            <a:endParaRPr/>
          </a:p>
        </p:txBody>
      </p:sp>
      <p:sp>
        <p:nvSpPr>
          <p:cNvPr id="1030" name="Rectangle 6"/>
          <p:cNvSpPr>
            <a:spLocks noGrp="1"/>
          </p:cNvSpPr>
          <p:nvPr>
            <p:ph type="sldNum" sz="quarter" idx="4"/>
          </p:nvPr>
        </p:nvSpPr>
        <p:spPr>
          <a:xfrm>
            <a:off x="7663603" y="6887095"/>
            <a:ext cx="2495127" cy="525198"/>
          </a:xfrm>
          <a:prstGeom prst="rect">
            <a:avLst/>
          </a:prstGeom>
          <a:noFill/>
          <a:ln w="9525">
            <a:noFill/>
          </a:ln>
        </p:spPr>
        <p:txBody>
          <a:bodyPr/>
          <a:lstStyle>
            <a:lvl1pPr algn="r">
              <a:defRPr sz="1545"/>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p:titleStyle>
    <p:bodyStyle>
      <a:lvl1pPr marL="377825" lvl="0" indent="-377190" algn="l" defTabSz="1008380" eaLnBrk="1" fontAlgn="base" latinLnBrk="0" hangingPunct="1">
        <a:lnSpc>
          <a:spcPct val="100000"/>
        </a:lnSpc>
        <a:spcBef>
          <a:spcPct val="22000"/>
        </a:spcBef>
        <a:spcAft>
          <a:spcPct val="0"/>
        </a:spcAft>
        <a:buChar char="•"/>
        <a:defRPr sz="3530" b="0" i="0" u="none" kern="1200" baseline="0">
          <a:solidFill>
            <a:schemeClr val="tx1"/>
          </a:solidFill>
          <a:latin typeface="+mn-lt"/>
          <a:ea typeface="+mn-ea"/>
          <a:cs typeface="+mn-cs"/>
        </a:defRPr>
      </a:lvl1pPr>
      <a:lvl2pPr marL="819150" lvl="1" indent="-314325" algn="l" defTabSz="1008380" eaLnBrk="0" fontAlgn="base" latinLnBrk="0" hangingPunct="0">
        <a:lnSpc>
          <a:spcPct val="100000"/>
        </a:lnSpc>
        <a:spcBef>
          <a:spcPct val="22000"/>
        </a:spcBef>
        <a:spcAft>
          <a:spcPct val="0"/>
        </a:spcAft>
        <a:buChar char="–"/>
        <a:defRPr sz="3090" b="0" i="0" u="none" kern="1200" baseline="0">
          <a:solidFill>
            <a:schemeClr val="tx1"/>
          </a:solidFill>
          <a:latin typeface="+mn-lt"/>
          <a:ea typeface="+mn-ea"/>
          <a:cs typeface="+mn-cs"/>
        </a:defRPr>
      </a:lvl2pPr>
      <a:lvl3pPr marL="1260475" lvl="2" indent="-251460" algn="l" defTabSz="1008380" eaLnBrk="0" fontAlgn="base" latinLnBrk="0" hangingPunct="0">
        <a:lnSpc>
          <a:spcPct val="100000"/>
        </a:lnSpc>
        <a:spcBef>
          <a:spcPct val="22000"/>
        </a:spcBef>
        <a:spcAft>
          <a:spcPct val="0"/>
        </a:spcAft>
        <a:buChar char="•"/>
        <a:defRPr sz="2645" b="0" i="0" u="none" kern="1200" baseline="0">
          <a:solidFill>
            <a:schemeClr val="tx1"/>
          </a:solidFill>
          <a:latin typeface="+mn-lt"/>
          <a:ea typeface="+mn-ea"/>
          <a:cs typeface="+mn-cs"/>
        </a:defRPr>
      </a:lvl3pPr>
      <a:lvl4pPr marL="1764665" lvl="3"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4pPr>
      <a:lvl5pPr marL="2268855" lvl="4"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5pPr>
      <a:lvl6pPr marL="2773045" lvl="5"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6pPr>
      <a:lvl7pPr marL="3277235" lvl="6"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7pPr>
      <a:lvl8pPr marL="3781425" lvl="7"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8pPr>
      <a:lvl9pPr marL="4285615" lvl="8"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9pPr>
    </p:bodyStyle>
    <p:otherStyle>
      <a:lvl1pPr marL="0" lvl="0"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1pPr>
      <a:lvl2pPr marL="504190" lvl="1"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2pPr>
      <a:lvl3pPr marL="1008380" lvl="2"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3pPr>
      <a:lvl4pPr marL="1512570" lvl="3"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4pPr>
      <a:lvl5pPr marL="2016760" lvl="4"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5pPr>
      <a:lvl6pPr marL="2520950" lvl="5"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6pPr>
      <a:lvl7pPr marL="3025140" lvl="6"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7pPr>
      <a:lvl8pPr marL="3529330" lvl="7"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8pPr>
      <a:lvl9pPr marL="4033520" lvl="8"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2.bin"/><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10" Type="http://schemas.openxmlformats.org/officeDocument/2006/relationships/image" Target="../media/image2.png"/><Relationship Id="rId4" Type="http://schemas.openxmlformats.org/officeDocument/2006/relationships/image" Target="../media/image7.wmf"/><Relationship Id="rId9"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2.wmf"/></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7.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6247" y="1864232"/>
            <a:ext cx="7340600" cy="1755140"/>
          </a:xfrm>
          <a:prstGeom prst="rect">
            <a:avLst/>
          </a:prstGeom>
        </p:spPr>
        <p:txBody>
          <a:bodyPr vert="horz" wrap="square" lIns="0" tIns="0" rIns="0" bIns="0" rtlCol="0">
            <a:spAutoFit/>
          </a:bodyPr>
          <a:lstStyle/>
          <a:p>
            <a:pPr marL="12700" marR="5080" indent="1955800">
              <a:lnSpc>
                <a:spcPts val="6910"/>
              </a:lnSpc>
            </a:pPr>
            <a:r>
              <a:rPr sz="4800" b="1" spc="-20" dirty="0">
                <a:latin typeface="Times New Roman" panose="02020603050405020304" charset="0"/>
                <a:cs typeface="新宋体" panose="02010609030101010101" charset="-122"/>
              </a:rPr>
              <a:t>数字图像处理 Digital Image Processing</a:t>
            </a:r>
          </a:p>
        </p:txBody>
      </p:sp>
      <p:grpSp>
        <p:nvGrpSpPr>
          <p:cNvPr id="3" name="组合 2"/>
          <p:cNvGrpSpPr/>
          <p:nvPr/>
        </p:nvGrpSpPr>
        <p:grpSpPr>
          <a:xfrm>
            <a:off x="-3175" y="-4445"/>
            <a:ext cx="4735195" cy="7571740"/>
            <a:chOff x="-5" y="-7"/>
            <a:chExt cx="745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nvGrpSpPr>
            <p:cNvPr id="4097" name="组合 1"/>
            <p:cNvGrpSpPr/>
            <p:nvPr/>
          </p:nvGrpSpPr>
          <p:grpSpPr>
            <a:xfrm>
              <a:off x="1246" y="26"/>
              <a:ext cx="6207" cy="1683"/>
              <a:chOff x="1310" y="-11"/>
              <a:chExt cx="6572" cy="1537"/>
            </a:xfrm>
          </p:grpSpPr>
          <p:sp>
            <p:nvSpPr>
              <p:cNvPr id="4100" name="object 3"/>
              <p:cNvSpPr/>
              <p:nvPr/>
            </p:nvSpPr>
            <p:spPr>
              <a:xfrm>
                <a:off x="1310" y="1417"/>
                <a:ext cx="6137" cy="10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2" name="object 4"/>
              <p:cNvSpPr txBox="1"/>
              <p:nvPr/>
            </p:nvSpPr>
            <p:spPr>
              <a:xfrm>
                <a:off x="1354" y="-11"/>
                <a:ext cx="6528" cy="1446"/>
              </a:xfrm>
              <a:prstGeom prst="rect">
                <a:avLst/>
              </a:prstGeom>
            </p:spPr>
            <p:txBody>
              <a:bodyPr vert="horz" wrap="square" lIns="0" tIns="0" rIns="0" bIns="0" rtlCol="0">
                <a:spAutoFit/>
              </a:bodyPr>
              <a:lstStyle/>
              <a:p>
                <a:pPr marL="12700" fontAlgn="base">
                  <a:lnSpc>
                    <a:spcPct val="150000"/>
                  </a:lnSpc>
                </a:pPr>
                <a:r>
                  <a:rPr sz="4400" b="1" strike="noStrike" spc="-15" noProof="1">
                    <a:latin typeface="Times New Roman" panose="02020603050405020304" charset="0"/>
                    <a:ea typeface="宋体" panose="02010600030101010101" pitchFamily="2" charset="-122"/>
                    <a:cs typeface="新宋体" panose="02010609030101010101" charset="-122"/>
                  </a:rPr>
                  <a:t>研究生课程</a:t>
                </a:r>
                <a:endParaRPr sz="4400" b="1" strike="noStrike" spc="-15" noProof="1">
                  <a:latin typeface="Times New Roman" panose="02020603050405020304" charset="0"/>
                  <a:cs typeface="新宋体" panose="02010609030101010101" charset="-122"/>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65555" y="2275840"/>
            <a:ext cx="9333230" cy="2847340"/>
          </a:xfrm>
          <a:prstGeom prst="rect">
            <a:avLst/>
          </a:prstGeom>
        </p:spPr>
        <p:txBody>
          <a:bodyPr vert="horz" wrap="square" lIns="0" tIns="0" rIns="0" bIns="0" rtlCol="0">
            <a:spAutoFit/>
          </a:bodyPr>
          <a:lstStyle/>
          <a:p>
            <a:pPr marL="12700">
              <a:lnSpc>
                <a:spcPct val="120000"/>
              </a:lnSpc>
            </a:pPr>
            <a:r>
              <a:rPr sz="2800" spc="-5" dirty="0">
                <a:latin typeface="Times New Roman" panose="02020603050405020304" charset="0"/>
                <a:cs typeface="新宋体" panose="02010609030101010101" charset="-122"/>
              </a:rPr>
              <a:t>算法：</a:t>
            </a:r>
          </a:p>
          <a:p>
            <a:pPr marL="471170" indent="0" defTabSz="0">
              <a:lnSpc>
                <a:spcPct val="120000"/>
              </a:lnSpc>
              <a:spcBef>
                <a:spcPts val="760"/>
              </a:spcBef>
              <a:buFont typeface="+mj-ea"/>
              <a:buAutoNum type="circleNumDbPlain"/>
              <a:tabLst>
                <a:tab pos="1454150" algn="l"/>
              </a:tabLst>
            </a:pPr>
            <a:r>
              <a:rPr sz="2800" spc="-5" dirty="0">
                <a:latin typeface="Times New Roman" panose="02020603050405020304" charset="0"/>
                <a:cs typeface="新宋体" panose="02010609030101010101" charset="-122"/>
              </a:rPr>
              <a:t>给每一个线段边界一个方向编码</a:t>
            </a:r>
          </a:p>
          <a:p>
            <a:pPr marL="471170" indent="0" defTabSz="0">
              <a:lnSpc>
                <a:spcPct val="120000"/>
              </a:lnSpc>
              <a:spcBef>
                <a:spcPts val="755"/>
              </a:spcBef>
              <a:buFont typeface="+mj-ea"/>
              <a:buAutoNum type="circleNumDbPlain"/>
              <a:tabLst>
                <a:tab pos="1454150" algn="l"/>
              </a:tabLst>
            </a:pPr>
            <a:r>
              <a:rPr sz="2800" spc="-5" dirty="0">
                <a:latin typeface="Times New Roman" panose="02020603050405020304" charset="0"/>
                <a:cs typeface="新宋体" panose="02010609030101010101" charset="-122"/>
              </a:rPr>
              <a:t>有4链码和8链码两种编码方法</a:t>
            </a:r>
          </a:p>
          <a:p>
            <a:pPr marL="471170" indent="0" defTabSz="0">
              <a:lnSpc>
                <a:spcPct val="120000"/>
              </a:lnSpc>
              <a:spcBef>
                <a:spcPts val="755"/>
              </a:spcBef>
              <a:buFont typeface="+mj-ea"/>
              <a:buAutoNum type="circleNumDbPlain"/>
              <a:tabLst>
                <a:tab pos="1454150" algn="l"/>
              </a:tabLst>
            </a:pPr>
            <a:r>
              <a:rPr sz="2800" spc="120" dirty="0">
                <a:latin typeface="Times New Roman" panose="02020603050405020304" charset="0"/>
                <a:cs typeface="新宋体" panose="02010609030101010101" charset="-122"/>
              </a:rPr>
              <a:t>从起点开始，沿边界编码，至起点</a:t>
            </a:r>
            <a:r>
              <a:rPr sz="2800" spc="-5" dirty="0">
                <a:latin typeface="Times New Roman" panose="02020603050405020304" charset="0"/>
                <a:cs typeface="新宋体" panose="02010609030101010101" charset="-122"/>
              </a:rPr>
              <a:t>被重新碰到，结束一个对象的编码</a:t>
            </a:r>
          </a:p>
        </p:txBody>
      </p:sp>
      <p:sp>
        <p:nvSpPr>
          <p:cNvPr id="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1" name="文本框 80"/>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sz="3200" spc="-5" dirty="0">
                <a:latin typeface="Times New Roman" panose="02020603050405020304" charset="0"/>
                <a:ea typeface="黑体" panose="02010609060101010101" charset="-122"/>
                <a:cs typeface="新宋体" panose="02010609030101010101" charset="-122"/>
                <a:sym typeface="+mn-ea"/>
              </a:rPr>
              <a:t>链码</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2" name="组合 1"/>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39850" y="2187575"/>
            <a:ext cx="9114790" cy="2986405"/>
          </a:xfrm>
          <a:prstGeom prst="rect">
            <a:avLst/>
          </a:prstGeom>
        </p:spPr>
        <p:txBody>
          <a:bodyPr vert="horz" wrap="square" lIns="0" tIns="0" rIns="0" bIns="0" rtlCol="0">
            <a:spAutoFit/>
          </a:bodyPr>
          <a:lstStyle/>
          <a:p>
            <a:pPr marL="511175" marR="4066540" indent="-456565" defTabSz="0">
              <a:lnSpc>
                <a:spcPct val="140000"/>
              </a:lnSpc>
              <a:spcBef>
                <a:spcPts val="5"/>
              </a:spcBef>
              <a:tabLst>
                <a:tab pos="977900" algn="l"/>
              </a:tabLst>
            </a:pPr>
            <a:r>
              <a:rPr sz="2800" spc="-5" dirty="0">
                <a:latin typeface="Times New Roman" panose="02020603050405020304" charset="0"/>
                <a:cs typeface="新宋体" panose="02010609030101010101" charset="-122"/>
              </a:rPr>
              <a:t>问题1：</a:t>
            </a:r>
          </a:p>
          <a:p>
            <a:pPr marL="968375" marR="4066540" lvl="1" indent="-456565" defTabSz="0">
              <a:lnSpc>
                <a:spcPct val="140000"/>
              </a:lnSpc>
              <a:spcBef>
                <a:spcPts val="5"/>
              </a:spcBef>
              <a:tabLst>
                <a:tab pos="977900" algn="l"/>
              </a:tabLst>
            </a:pPr>
            <a:r>
              <a:rPr sz="2800" spc="-5" dirty="0">
                <a:latin typeface="Times New Roman" panose="02020603050405020304" charset="0"/>
                <a:cs typeface="新宋体" panose="02010609030101010101" charset="-122"/>
              </a:rPr>
              <a:t>1)链码相当长</a:t>
            </a:r>
            <a:r>
              <a:rPr lang="zh-CN" sz="2800" spc="-5" dirty="0">
                <a:latin typeface="Times New Roman" panose="02020603050405020304" charset="0"/>
                <a:cs typeface="新宋体" panose="02010609030101010101" charset="-122"/>
              </a:rPr>
              <a:t>且</a:t>
            </a:r>
            <a:r>
              <a:rPr sz="2800" spc="-5" dirty="0">
                <a:latin typeface="Times New Roman" panose="02020603050405020304" charset="0"/>
                <a:cs typeface="新宋体" panose="02010609030101010101" charset="-122"/>
              </a:rPr>
              <a:t>噪音会产生不必要的链码</a:t>
            </a:r>
          </a:p>
          <a:p>
            <a:pPr marL="511175" marR="4066540" indent="-456565" defTabSz="0">
              <a:lnSpc>
                <a:spcPct val="140000"/>
              </a:lnSpc>
              <a:spcBef>
                <a:spcPts val="5"/>
              </a:spcBef>
              <a:tabLst>
                <a:tab pos="977900" algn="l"/>
              </a:tabLst>
            </a:pPr>
            <a:r>
              <a:rPr sz="2800" spc="-5" dirty="0">
                <a:latin typeface="Times New Roman" panose="02020603050405020304" charset="0"/>
                <a:cs typeface="新宋体" panose="02010609030101010101" charset="-122"/>
              </a:rPr>
              <a:t>改进： </a:t>
            </a:r>
          </a:p>
          <a:p>
            <a:pPr marL="529590" marR="4066540" lvl="1" indent="-17145" defTabSz="0">
              <a:lnSpc>
                <a:spcPct val="140000"/>
              </a:lnSpc>
              <a:spcBef>
                <a:spcPts val="5"/>
              </a:spcBef>
              <a:tabLst>
                <a:tab pos="537210" algn="l"/>
              </a:tabLst>
            </a:pPr>
            <a:r>
              <a:rPr sz="2800" spc="-5" dirty="0">
                <a:latin typeface="Times New Roman" panose="02020603050405020304" charset="0"/>
                <a:cs typeface="新宋体" panose="02010609030101010101" charset="-122"/>
              </a:rPr>
              <a:t>加大网格空间</a:t>
            </a:r>
            <a:r>
              <a:rPr lang="zh-CN" sz="2800" spc="-5" dirty="0">
                <a:latin typeface="Times New Roman" panose="02020603050405020304" charset="0"/>
                <a:cs typeface="新宋体" panose="02010609030101010101" charset="-122"/>
              </a:rPr>
              <a:t>，选择更大的间隔网格，</a:t>
            </a:r>
            <a:r>
              <a:rPr sz="2800" spc="-5" dirty="0">
                <a:latin typeface="Times New Roman" panose="02020603050405020304" charset="0"/>
                <a:cs typeface="新宋体" panose="02010609030101010101" charset="-122"/>
              </a:rPr>
              <a:t>依据原始边界与结果的接近程度，来确定新点的位置</a:t>
            </a:r>
          </a:p>
        </p:txBody>
      </p:sp>
      <p:sp>
        <p:nvSpPr>
          <p:cNvPr id="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1" name="文本框 80"/>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sz="3200" spc="-5" dirty="0">
                <a:latin typeface="Times New Roman" panose="02020603050405020304" charset="0"/>
                <a:ea typeface="黑体" panose="02010609060101010101" charset="-122"/>
                <a:cs typeface="新宋体" panose="02010609030101010101" charset="-122"/>
                <a:sym typeface="+mn-ea"/>
              </a:rPr>
              <a:t>链码</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2" name="组合 1"/>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78890" y="2219960"/>
            <a:ext cx="9126220" cy="1108710"/>
          </a:xfrm>
          <a:prstGeom prst="rect">
            <a:avLst/>
          </a:prstGeom>
        </p:spPr>
        <p:txBody>
          <a:bodyPr vert="horz" wrap="square" lIns="0" tIns="0" rIns="0" bIns="0" rtlCol="0">
            <a:spAutoFit/>
          </a:bodyPr>
          <a:lstStyle/>
          <a:p>
            <a:pPr marL="12700" defTabSz="0">
              <a:lnSpc>
                <a:spcPct val="130000"/>
              </a:lnSpc>
              <a:tabLst>
                <a:tab pos="354965" algn="l"/>
              </a:tabLst>
            </a:pPr>
            <a:r>
              <a:rPr lang="zh-CN" sz="2800" spc="-5" dirty="0">
                <a:latin typeface="新宋体" panose="02010609030101010101" charset="-122"/>
                <a:cs typeface="新宋体" panose="02010609030101010101" charset="-122"/>
              </a:rPr>
              <a:t>改进的</a:t>
            </a:r>
            <a:r>
              <a:rPr sz="2800" spc="-5" dirty="0">
                <a:latin typeface="新宋体" panose="02010609030101010101" charset="-122"/>
                <a:cs typeface="新宋体" panose="02010609030101010101" charset="-122"/>
              </a:rPr>
              <a:t>链码举例</a:t>
            </a:r>
            <a:r>
              <a:rPr lang="zh-CN" sz="2800" spc="-5" dirty="0">
                <a:latin typeface="新宋体" panose="02010609030101010101" charset="-122"/>
                <a:cs typeface="新宋体" panose="02010609030101010101" charset="-122"/>
              </a:rPr>
              <a:t>，编码表达法的精确度依赖于采样网格的大小。</a:t>
            </a:r>
            <a:endParaRPr sz="2800" spc="-5" dirty="0">
              <a:latin typeface="新宋体" panose="02010609030101010101" charset="-122"/>
              <a:cs typeface="新宋体" panose="02010609030101010101" charset="-122"/>
            </a:endParaRPr>
          </a:p>
        </p:txBody>
      </p:sp>
      <p:sp>
        <p:nvSpPr>
          <p:cNvPr id="6" name="object 6"/>
          <p:cNvSpPr txBox="1"/>
          <p:nvPr/>
        </p:nvSpPr>
        <p:spPr>
          <a:xfrm>
            <a:off x="4037965" y="5750560"/>
            <a:ext cx="3989070" cy="534035"/>
          </a:xfrm>
          <a:prstGeom prst="rect">
            <a:avLst/>
          </a:prstGeom>
        </p:spPr>
        <p:txBody>
          <a:bodyPr vert="horz" wrap="square" lIns="0" tIns="0" rIns="0" bIns="0" rtlCol="0">
            <a:spAutoFit/>
          </a:bodyPr>
          <a:lstStyle/>
          <a:p>
            <a:pPr marL="12700">
              <a:lnSpc>
                <a:spcPts val="4205"/>
              </a:lnSpc>
            </a:pPr>
            <a:r>
              <a:rPr sz="2800" dirty="0">
                <a:latin typeface="Times New Roman" panose="02020603050405020304" charset="0"/>
                <a:cs typeface="新宋体" panose="02010609030101010101" charset="-122"/>
              </a:rPr>
              <a:t>4-链码：003332221101</a:t>
            </a:r>
          </a:p>
        </p:txBody>
      </p:sp>
      <p:sp>
        <p:nvSpPr>
          <p:cNvPr id="7" name="object 7"/>
          <p:cNvSpPr/>
          <p:nvPr/>
        </p:nvSpPr>
        <p:spPr>
          <a:xfrm>
            <a:off x="7023227" y="5378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8" name="object 8"/>
          <p:cNvSpPr/>
          <p:nvPr/>
        </p:nvSpPr>
        <p:spPr>
          <a:xfrm>
            <a:off x="7023227" y="5378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9" name="object 9"/>
          <p:cNvSpPr/>
          <p:nvPr/>
        </p:nvSpPr>
        <p:spPr>
          <a:xfrm>
            <a:off x="7023227" y="4997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10" name="object 10"/>
          <p:cNvSpPr/>
          <p:nvPr/>
        </p:nvSpPr>
        <p:spPr>
          <a:xfrm>
            <a:off x="7023227" y="4997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11" name="object 11"/>
          <p:cNvSpPr/>
          <p:nvPr/>
        </p:nvSpPr>
        <p:spPr>
          <a:xfrm>
            <a:off x="7023227" y="4616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12" name="object 12"/>
          <p:cNvSpPr/>
          <p:nvPr/>
        </p:nvSpPr>
        <p:spPr>
          <a:xfrm>
            <a:off x="7023227" y="4616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13" name="object 13"/>
          <p:cNvSpPr/>
          <p:nvPr/>
        </p:nvSpPr>
        <p:spPr>
          <a:xfrm>
            <a:off x="7023227" y="43113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14" name="object 14"/>
          <p:cNvSpPr/>
          <p:nvPr/>
        </p:nvSpPr>
        <p:spPr>
          <a:xfrm>
            <a:off x="7023227" y="43113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15" name="object 15"/>
          <p:cNvSpPr/>
          <p:nvPr/>
        </p:nvSpPr>
        <p:spPr>
          <a:xfrm>
            <a:off x="4813439" y="5378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16" name="object 16"/>
          <p:cNvSpPr/>
          <p:nvPr/>
        </p:nvSpPr>
        <p:spPr>
          <a:xfrm>
            <a:off x="4813439" y="5378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4813439" y="4997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18" name="object 18"/>
          <p:cNvSpPr/>
          <p:nvPr/>
        </p:nvSpPr>
        <p:spPr>
          <a:xfrm>
            <a:off x="4813439" y="4997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4813439" y="4616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20" name="object 20"/>
          <p:cNvSpPr/>
          <p:nvPr/>
        </p:nvSpPr>
        <p:spPr>
          <a:xfrm>
            <a:off x="4813439" y="4616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21" name="object 21"/>
          <p:cNvSpPr/>
          <p:nvPr/>
        </p:nvSpPr>
        <p:spPr>
          <a:xfrm>
            <a:off x="4813439" y="43113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22" name="object 22"/>
          <p:cNvSpPr/>
          <p:nvPr/>
        </p:nvSpPr>
        <p:spPr>
          <a:xfrm>
            <a:off x="4813439" y="43113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23" name="object 23"/>
          <p:cNvSpPr/>
          <p:nvPr/>
        </p:nvSpPr>
        <p:spPr>
          <a:xfrm>
            <a:off x="7023227" y="39303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24" name="object 24"/>
          <p:cNvSpPr/>
          <p:nvPr/>
        </p:nvSpPr>
        <p:spPr>
          <a:xfrm>
            <a:off x="7023227" y="39303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25" name="object 25"/>
          <p:cNvSpPr/>
          <p:nvPr/>
        </p:nvSpPr>
        <p:spPr>
          <a:xfrm>
            <a:off x="7023227" y="3625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26" name="object 26"/>
          <p:cNvSpPr/>
          <p:nvPr/>
        </p:nvSpPr>
        <p:spPr>
          <a:xfrm>
            <a:off x="7023227" y="36255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27" name="object 27"/>
          <p:cNvSpPr/>
          <p:nvPr/>
        </p:nvSpPr>
        <p:spPr>
          <a:xfrm>
            <a:off x="7023227" y="3320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28" name="object 28"/>
          <p:cNvSpPr/>
          <p:nvPr/>
        </p:nvSpPr>
        <p:spPr>
          <a:xfrm>
            <a:off x="7023227" y="33207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29" name="object 29"/>
          <p:cNvSpPr/>
          <p:nvPr/>
        </p:nvSpPr>
        <p:spPr>
          <a:xfrm>
            <a:off x="4813439" y="4006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30" name="object 30"/>
          <p:cNvSpPr/>
          <p:nvPr/>
        </p:nvSpPr>
        <p:spPr>
          <a:xfrm>
            <a:off x="4813439" y="40065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1" name="object 31"/>
          <p:cNvSpPr/>
          <p:nvPr/>
        </p:nvSpPr>
        <p:spPr>
          <a:xfrm>
            <a:off x="6642227" y="5378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32" name="object 32"/>
          <p:cNvSpPr/>
          <p:nvPr/>
        </p:nvSpPr>
        <p:spPr>
          <a:xfrm>
            <a:off x="6642227" y="5378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3" name="object 33"/>
          <p:cNvSpPr/>
          <p:nvPr/>
        </p:nvSpPr>
        <p:spPr>
          <a:xfrm>
            <a:off x="6261227" y="5378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34" name="object 34"/>
          <p:cNvSpPr/>
          <p:nvPr/>
        </p:nvSpPr>
        <p:spPr>
          <a:xfrm>
            <a:off x="6261227" y="5378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5" name="object 35"/>
          <p:cNvSpPr/>
          <p:nvPr/>
        </p:nvSpPr>
        <p:spPr>
          <a:xfrm>
            <a:off x="5880239" y="5378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36" name="object 36"/>
          <p:cNvSpPr/>
          <p:nvPr/>
        </p:nvSpPr>
        <p:spPr>
          <a:xfrm>
            <a:off x="5880239" y="5378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7" name="object 37"/>
          <p:cNvSpPr/>
          <p:nvPr/>
        </p:nvSpPr>
        <p:spPr>
          <a:xfrm>
            <a:off x="5575439" y="5378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38" name="object 38"/>
          <p:cNvSpPr/>
          <p:nvPr/>
        </p:nvSpPr>
        <p:spPr>
          <a:xfrm>
            <a:off x="5575439" y="5378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9" name="object 39"/>
          <p:cNvSpPr/>
          <p:nvPr/>
        </p:nvSpPr>
        <p:spPr>
          <a:xfrm>
            <a:off x="5194439" y="5378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40" name="object 40"/>
          <p:cNvSpPr/>
          <p:nvPr/>
        </p:nvSpPr>
        <p:spPr>
          <a:xfrm>
            <a:off x="5194439" y="5378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1" name="object 41"/>
          <p:cNvSpPr/>
          <p:nvPr/>
        </p:nvSpPr>
        <p:spPr>
          <a:xfrm>
            <a:off x="6642227" y="3320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42" name="object 42"/>
          <p:cNvSpPr/>
          <p:nvPr/>
        </p:nvSpPr>
        <p:spPr>
          <a:xfrm>
            <a:off x="6642227" y="33207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3" name="object 43"/>
          <p:cNvSpPr/>
          <p:nvPr/>
        </p:nvSpPr>
        <p:spPr>
          <a:xfrm>
            <a:off x="6337427" y="3320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44" name="object 44"/>
          <p:cNvSpPr/>
          <p:nvPr/>
        </p:nvSpPr>
        <p:spPr>
          <a:xfrm>
            <a:off x="6337427" y="33207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5" name="object 45"/>
          <p:cNvSpPr/>
          <p:nvPr/>
        </p:nvSpPr>
        <p:spPr>
          <a:xfrm>
            <a:off x="5956439" y="3320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46" name="object 46"/>
          <p:cNvSpPr/>
          <p:nvPr/>
        </p:nvSpPr>
        <p:spPr>
          <a:xfrm>
            <a:off x="5956439" y="33207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7" name="object 47"/>
          <p:cNvSpPr/>
          <p:nvPr/>
        </p:nvSpPr>
        <p:spPr>
          <a:xfrm>
            <a:off x="5575439" y="3320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48" name="object 48"/>
          <p:cNvSpPr/>
          <p:nvPr/>
        </p:nvSpPr>
        <p:spPr>
          <a:xfrm>
            <a:off x="5575439" y="33207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9" name="object 49"/>
          <p:cNvSpPr/>
          <p:nvPr/>
        </p:nvSpPr>
        <p:spPr>
          <a:xfrm>
            <a:off x="5575439" y="3625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50" name="object 50"/>
          <p:cNvSpPr/>
          <p:nvPr/>
        </p:nvSpPr>
        <p:spPr>
          <a:xfrm>
            <a:off x="5575439" y="36255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1" name="object 51"/>
          <p:cNvSpPr/>
          <p:nvPr/>
        </p:nvSpPr>
        <p:spPr>
          <a:xfrm>
            <a:off x="5575439" y="4006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52" name="object 52"/>
          <p:cNvSpPr/>
          <p:nvPr/>
        </p:nvSpPr>
        <p:spPr>
          <a:xfrm>
            <a:off x="5575439" y="40065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3" name="object 53"/>
          <p:cNvSpPr/>
          <p:nvPr/>
        </p:nvSpPr>
        <p:spPr>
          <a:xfrm>
            <a:off x="5194439" y="4006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54" name="object 54"/>
          <p:cNvSpPr/>
          <p:nvPr/>
        </p:nvSpPr>
        <p:spPr>
          <a:xfrm>
            <a:off x="5194439" y="40065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5" name="object 55"/>
          <p:cNvSpPr/>
          <p:nvPr/>
        </p:nvSpPr>
        <p:spPr>
          <a:xfrm>
            <a:off x="4661039" y="3015995"/>
            <a:ext cx="2667000" cy="0"/>
          </a:xfrm>
          <a:custGeom>
            <a:avLst/>
            <a:gdLst/>
            <a:ahLst/>
            <a:cxnLst/>
            <a:rect l="l" t="t" r="r" b="b"/>
            <a:pathLst>
              <a:path w="2667000">
                <a:moveTo>
                  <a:pt x="0" y="0"/>
                </a:moveTo>
                <a:lnTo>
                  <a:pt x="2667000" y="0"/>
                </a:lnTo>
              </a:path>
            </a:pathLst>
          </a:custGeom>
          <a:ln w="28575">
            <a:solidFill>
              <a:srgbClr val="000000"/>
            </a:solidFill>
          </a:ln>
        </p:spPr>
        <p:txBody>
          <a:bodyPr wrap="square" lIns="0" tIns="0" rIns="0" bIns="0" rtlCol="0"/>
          <a:lstStyle/>
          <a:p>
            <a:endParaRPr/>
          </a:p>
        </p:txBody>
      </p:sp>
      <p:sp>
        <p:nvSpPr>
          <p:cNvPr id="56" name="object 56"/>
          <p:cNvSpPr/>
          <p:nvPr/>
        </p:nvSpPr>
        <p:spPr>
          <a:xfrm>
            <a:off x="4661039" y="3663696"/>
            <a:ext cx="2667000" cy="0"/>
          </a:xfrm>
          <a:custGeom>
            <a:avLst/>
            <a:gdLst/>
            <a:ahLst/>
            <a:cxnLst/>
            <a:rect l="l" t="t" r="r" b="b"/>
            <a:pathLst>
              <a:path w="2667000">
                <a:moveTo>
                  <a:pt x="0" y="0"/>
                </a:moveTo>
                <a:lnTo>
                  <a:pt x="2667000" y="0"/>
                </a:lnTo>
              </a:path>
            </a:pathLst>
          </a:custGeom>
          <a:ln w="12700">
            <a:solidFill>
              <a:srgbClr val="000000"/>
            </a:solidFill>
          </a:ln>
        </p:spPr>
        <p:txBody>
          <a:bodyPr wrap="square" lIns="0" tIns="0" rIns="0" bIns="0" rtlCol="0"/>
          <a:lstStyle/>
          <a:p>
            <a:endParaRPr/>
          </a:p>
        </p:txBody>
      </p:sp>
      <p:sp>
        <p:nvSpPr>
          <p:cNvPr id="57" name="object 57"/>
          <p:cNvSpPr/>
          <p:nvPr/>
        </p:nvSpPr>
        <p:spPr>
          <a:xfrm>
            <a:off x="4661039" y="4311396"/>
            <a:ext cx="2667000" cy="0"/>
          </a:xfrm>
          <a:custGeom>
            <a:avLst/>
            <a:gdLst/>
            <a:ahLst/>
            <a:cxnLst/>
            <a:rect l="l" t="t" r="r" b="b"/>
            <a:pathLst>
              <a:path w="2667000">
                <a:moveTo>
                  <a:pt x="0" y="0"/>
                </a:moveTo>
                <a:lnTo>
                  <a:pt x="2667000" y="0"/>
                </a:lnTo>
              </a:path>
            </a:pathLst>
          </a:custGeom>
          <a:ln w="12700">
            <a:solidFill>
              <a:srgbClr val="000000"/>
            </a:solidFill>
          </a:ln>
        </p:spPr>
        <p:txBody>
          <a:bodyPr wrap="square" lIns="0" tIns="0" rIns="0" bIns="0" rtlCol="0"/>
          <a:lstStyle/>
          <a:p>
            <a:endParaRPr/>
          </a:p>
        </p:txBody>
      </p:sp>
      <p:sp>
        <p:nvSpPr>
          <p:cNvPr id="58" name="object 58"/>
          <p:cNvSpPr/>
          <p:nvPr/>
        </p:nvSpPr>
        <p:spPr>
          <a:xfrm>
            <a:off x="4661039" y="4959096"/>
            <a:ext cx="2667000" cy="0"/>
          </a:xfrm>
          <a:custGeom>
            <a:avLst/>
            <a:gdLst/>
            <a:ahLst/>
            <a:cxnLst/>
            <a:rect l="l" t="t" r="r" b="b"/>
            <a:pathLst>
              <a:path w="2667000">
                <a:moveTo>
                  <a:pt x="0" y="0"/>
                </a:moveTo>
                <a:lnTo>
                  <a:pt x="2667000" y="0"/>
                </a:lnTo>
              </a:path>
            </a:pathLst>
          </a:custGeom>
          <a:ln w="12700">
            <a:solidFill>
              <a:srgbClr val="000000"/>
            </a:solidFill>
          </a:ln>
        </p:spPr>
        <p:txBody>
          <a:bodyPr wrap="square" lIns="0" tIns="0" rIns="0" bIns="0" rtlCol="0"/>
          <a:lstStyle/>
          <a:p>
            <a:endParaRPr/>
          </a:p>
        </p:txBody>
      </p:sp>
      <p:sp>
        <p:nvSpPr>
          <p:cNvPr id="59" name="object 59"/>
          <p:cNvSpPr/>
          <p:nvPr/>
        </p:nvSpPr>
        <p:spPr>
          <a:xfrm>
            <a:off x="4661039" y="5606796"/>
            <a:ext cx="2667000" cy="0"/>
          </a:xfrm>
          <a:custGeom>
            <a:avLst/>
            <a:gdLst/>
            <a:ahLst/>
            <a:cxnLst/>
            <a:rect l="l" t="t" r="r" b="b"/>
            <a:pathLst>
              <a:path w="2667000">
                <a:moveTo>
                  <a:pt x="0" y="0"/>
                </a:moveTo>
                <a:lnTo>
                  <a:pt x="2667000" y="0"/>
                </a:lnTo>
              </a:path>
            </a:pathLst>
          </a:custGeom>
          <a:ln w="28575">
            <a:solidFill>
              <a:srgbClr val="000000"/>
            </a:solidFill>
          </a:ln>
        </p:spPr>
        <p:txBody>
          <a:bodyPr wrap="square" lIns="0" tIns="0" rIns="0" bIns="0" rtlCol="0"/>
          <a:lstStyle/>
          <a:p>
            <a:endParaRPr/>
          </a:p>
        </p:txBody>
      </p:sp>
      <p:sp>
        <p:nvSpPr>
          <p:cNvPr id="60" name="object 60"/>
          <p:cNvSpPr/>
          <p:nvPr/>
        </p:nvSpPr>
        <p:spPr>
          <a:xfrm>
            <a:off x="4661039" y="3015995"/>
            <a:ext cx="0" cy="2590800"/>
          </a:xfrm>
          <a:custGeom>
            <a:avLst/>
            <a:gdLst/>
            <a:ahLst/>
            <a:cxnLst/>
            <a:rect l="l" t="t" r="r" b="b"/>
            <a:pathLst>
              <a:path h="2590800">
                <a:moveTo>
                  <a:pt x="0" y="0"/>
                </a:moveTo>
                <a:lnTo>
                  <a:pt x="0" y="2590800"/>
                </a:lnTo>
              </a:path>
            </a:pathLst>
          </a:custGeom>
          <a:ln w="28575">
            <a:solidFill>
              <a:srgbClr val="000000"/>
            </a:solidFill>
          </a:ln>
        </p:spPr>
        <p:txBody>
          <a:bodyPr wrap="square" lIns="0" tIns="0" rIns="0" bIns="0" rtlCol="0"/>
          <a:lstStyle/>
          <a:p>
            <a:endParaRPr/>
          </a:p>
        </p:txBody>
      </p:sp>
      <p:sp>
        <p:nvSpPr>
          <p:cNvPr id="61" name="object 61"/>
          <p:cNvSpPr/>
          <p:nvPr/>
        </p:nvSpPr>
        <p:spPr>
          <a:xfrm>
            <a:off x="5327789" y="3015995"/>
            <a:ext cx="0" cy="2590800"/>
          </a:xfrm>
          <a:custGeom>
            <a:avLst/>
            <a:gdLst/>
            <a:ahLst/>
            <a:cxnLst/>
            <a:rect l="l" t="t" r="r" b="b"/>
            <a:pathLst>
              <a:path h="2590800">
                <a:moveTo>
                  <a:pt x="0" y="0"/>
                </a:moveTo>
                <a:lnTo>
                  <a:pt x="0" y="2590800"/>
                </a:lnTo>
              </a:path>
            </a:pathLst>
          </a:custGeom>
          <a:ln w="12700">
            <a:solidFill>
              <a:srgbClr val="000000"/>
            </a:solidFill>
          </a:ln>
        </p:spPr>
        <p:txBody>
          <a:bodyPr wrap="square" lIns="0" tIns="0" rIns="0" bIns="0" rtlCol="0"/>
          <a:lstStyle/>
          <a:p>
            <a:endParaRPr/>
          </a:p>
        </p:txBody>
      </p:sp>
      <p:sp>
        <p:nvSpPr>
          <p:cNvPr id="62" name="object 62"/>
          <p:cNvSpPr/>
          <p:nvPr/>
        </p:nvSpPr>
        <p:spPr>
          <a:xfrm>
            <a:off x="5994539" y="3015995"/>
            <a:ext cx="0" cy="2590800"/>
          </a:xfrm>
          <a:custGeom>
            <a:avLst/>
            <a:gdLst/>
            <a:ahLst/>
            <a:cxnLst/>
            <a:rect l="l" t="t" r="r" b="b"/>
            <a:pathLst>
              <a:path h="2590800">
                <a:moveTo>
                  <a:pt x="0" y="0"/>
                </a:moveTo>
                <a:lnTo>
                  <a:pt x="0" y="2590800"/>
                </a:lnTo>
              </a:path>
            </a:pathLst>
          </a:custGeom>
          <a:ln w="12700">
            <a:solidFill>
              <a:srgbClr val="000000"/>
            </a:solidFill>
          </a:ln>
        </p:spPr>
        <p:txBody>
          <a:bodyPr wrap="square" lIns="0" tIns="0" rIns="0" bIns="0" rtlCol="0"/>
          <a:lstStyle/>
          <a:p>
            <a:endParaRPr/>
          </a:p>
        </p:txBody>
      </p:sp>
      <p:sp>
        <p:nvSpPr>
          <p:cNvPr id="63" name="object 63"/>
          <p:cNvSpPr/>
          <p:nvPr/>
        </p:nvSpPr>
        <p:spPr>
          <a:xfrm>
            <a:off x="6661289" y="3015995"/>
            <a:ext cx="0" cy="2590800"/>
          </a:xfrm>
          <a:custGeom>
            <a:avLst/>
            <a:gdLst/>
            <a:ahLst/>
            <a:cxnLst/>
            <a:rect l="l" t="t" r="r" b="b"/>
            <a:pathLst>
              <a:path h="2590800">
                <a:moveTo>
                  <a:pt x="0" y="0"/>
                </a:moveTo>
                <a:lnTo>
                  <a:pt x="0" y="2590800"/>
                </a:lnTo>
              </a:path>
            </a:pathLst>
          </a:custGeom>
          <a:ln w="12700">
            <a:solidFill>
              <a:srgbClr val="000000"/>
            </a:solidFill>
          </a:ln>
        </p:spPr>
        <p:txBody>
          <a:bodyPr wrap="square" lIns="0" tIns="0" rIns="0" bIns="0" rtlCol="0"/>
          <a:lstStyle/>
          <a:p>
            <a:endParaRPr/>
          </a:p>
        </p:txBody>
      </p:sp>
      <p:sp>
        <p:nvSpPr>
          <p:cNvPr id="64" name="object 64"/>
          <p:cNvSpPr/>
          <p:nvPr/>
        </p:nvSpPr>
        <p:spPr>
          <a:xfrm>
            <a:off x="7328027" y="3015995"/>
            <a:ext cx="0" cy="2590800"/>
          </a:xfrm>
          <a:custGeom>
            <a:avLst/>
            <a:gdLst/>
            <a:ahLst/>
            <a:cxnLst/>
            <a:rect l="l" t="t" r="r" b="b"/>
            <a:pathLst>
              <a:path h="2590800">
                <a:moveTo>
                  <a:pt x="0" y="0"/>
                </a:moveTo>
                <a:lnTo>
                  <a:pt x="0" y="2590800"/>
                </a:lnTo>
              </a:path>
            </a:pathLst>
          </a:custGeom>
          <a:ln w="28575">
            <a:solidFill>
              <a:srgbClr val="000000"/>
            </a:solidFill>
          </a:ln>
        </p:spPr>
        <p:txBody>
          <a:bodyPr wrap="square" lIns="0" tIns="0" rIns="0" bIns="0" rtlCol="0"/>
          <a:lstStyle/>
          <a:p>
            <a:endParaRPr/>
          </a:p>
        </p:txBody>
      </p:sp>
      <p:sp>
        <p:nvSpPr>
          <p:cNvPr id="65" name="object 65"/>
          <p:cNvSpPr/>
          <p:nvPr/>
        </p:nvSpPr>
        <p:spPr>
          <a:xfrm>
            <a:off x="5562485" y="3272790"/>
            <a:ext cx="228600" cy="228600"/>
          </a:xfrm>
          <a:custGeom>
            <a:avLst/>
            <a:gdLst/>
            <a:ahLst/>
            <a:cxnLst/>
            <a:rect l="l" t="t" r="r" b="b"/>
            <a:pathLst>
              <a:path w="228600" h="228600">
                <a:moveTo>
                  <a:pt x="228600" y="114300"/>
                </a:moveTo>
                <a:lnTo>
                  <a:pt x="219634" y="70080"/>
                </a:lnTo>
                <a:lnTo>
                  <a:pt x="195167" y="33718"/>
                </a:lnTo>
                <a:lnTo>
                  <a:pt x="158841" y="9072"/>
                </a:lnTo>
                <a:lnTo>
                  <a:pt x="114300" y="0"/>
                </a:lnTo>
                <a:lnTo>
                  <a:pt x="69758" y="9072"/>
                </a:lnTo>
                <a:lnTo>
                  <a:pt x="33432" y="33718"/>
                </a:lnTo>
                <a:lnTo>
                  <a:pt x="8965" y="70080"/>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EE2B0A"/>
          </a:solidFill>
        </p:spPr>
        <p:txBody>
          <a:bodyPr wrap="square" lIns="0" tIns="0" rIns="0" bIns="0" rtlCol="0"/>
          <a:lstStyle/>
          <a:p>
            <a:endParaRPr/>
          </a:p>
        </p:txBody>
      </p:sp>
      <p:sp>
        <p:nvSpPr>
          <p:cNvPr id="66" name="object 66"/>
          <p:cNvSpPr/>
          <p:nvPr/>
        </p:nvSpPr>
        <p:spPr>
          <a:xfrm>
            <a:off x="5562485" y="3272790"/>
            <a:ext cx="228600" cy="228600"/>
          </a:xfrm>
          <a:custGeom>
            <a:avLst/>
            <a:gdLst/>
            <a:ahLst/>
            <a:cxnLst/>
            <a:rect l="l" t="t" r="r" b="b"/>
            <a:pathLst>
              <a:path w="228600" h="228600">
                <a:moveTo>
                  <a:pt x="114300" y="0"/>
                </a:moveTo>
                <a:lnTo>
                  <a:pt x="69758" y="9072"/>
                </a:lnTo>
                <a:lnTo>
                  <a:pt x="33432" y="33718"/>
                </a:lnTo>
                <a:lnTo>
                  <a:pt x="8965" y="70080"/>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70080"/>
                </a:lnTo>
                <a:lnTo>
                  <a:pt x="195167" y="33718"/>
                </a:lnTo>
                <a:lnTo>
                  <a:pt x="158841" y="9072"/>
                </a:lnTo>
                <a:lnTo>
                  <a:pt x="114300" y="0"/>
                </a:lnTo>
                <a:close/>
              </a:path>
            </a:pathLst>
          </a:custGeom>
          <a:ln w="9525">
            <a:solidFill>
              <a:srgbClr val="000000"/>
            </a:solidFill>
          </a:ln>
        </p:spPr>
        <p:txBody>
          <a:bodyPr wrap="square" lIns="0" tIns="0" rIns="0" bIns="0" rtlCol="0"/>
          <a:lstStyle/>
          <a:p>
            <a:endParaRPr/>
          </a:p>
        </p:txBody>
      </p:sp>
      <p:sp>
        <p:nvSpPr>
          <p:cNvPr id="67" name="object 67"/>
          <p:cNvSpPr/>
          <p:nvPr/>
        </p:nvSpPr>
        <p:spPr>
          <a:xfrm>
            <a:off x="6185027" y="3244595"/>
            <a:ext cx="228600" cy="228600"/>
          </a:xfrm>
          <a:custGeom>
            <a:avLst/>
            <a:gdLst/>
            <a:ahLst/>
            <a:cxnLst/>
            <a:rect l="l" t="t" r="r" b="b"/>
            <a:pathLst>
              <a:path w="228600" h="228600">
                <a:moveTo>
                  <a:pt x="228600" y="114300"/>
                </a:moveTo>
                <a:lnTo>
                  <a:pt x="219634" y="69758"/>
                </a:lnTo>
                <a:lnTo>
                  <a:pt x="195167" y="33432"/>
                </a:lnTo>
                <a:lnTo>
                  <a:pt x="158841" y="8965"/>
                </a:lnTo>
                <a:lnTo>
                  <a:pt x="114300" y="0"/>
                </a:ln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3333CC"/>
          </a:solidFill>
        </p:spPr>
        <p:txBody>
          <a:bodyPr wrap="square" lIns="0" tIns="0" rIns="0" bIns="0" rtlCol="0"/>
          <a:lstStyle/>
          <a:p>
            <a:endParaRPr/>
          </a:p>
        </p:txBody>
      </p:sp>
      <p:sp>
        <p:nvSpPr>
          <p:cNvPr id="68" name="object 68"/>
          <p:cNvSpPr/>
          <p:nvPr/>
        </p:nvSpPr>
        <p:spPr>
          <a:xfrm>
            <a:off x="6185027" y="3244595"/>
            <a:ext cx="228600" cy="228600"/>
          </a:xfrm>
          <a:custGeom>
            <a:avLst/>
            <a:gdLst/>
            <a:ahLst/>
            <a:cxnLst/>
            <a:rect l="l" t="t" r="r" b="b"/>
            <a:pathLst>
              <a:path w="228600" h="228600">
                <a:moveTo>
                  <a:pt x="114300" y="0"/>
                </a:move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69758"/>
                </a:lnTo>
                <a:lnTo>
                  <a:pt x="195167" y="33432"/>
                </a:lnTo>
                <a:lnTo>
                  <a:pt x="158841" y="8965"/>
                </a:lnTo>
                <a:lnTo>
                  <a:pt x="114300" y="0"/>
                </a:lnTo>
                <a:close/>
              </a:path>
            </a:pathLst>
          </a:custGeom>
          <a:ln w="9525">
            <a:solidFill>
              <a:srgbClr val="000000"/>
            </a:solidFill>
          </a:ln>
        </p:spPr>
        <p:txBody>
          <a:bodyPr wrap="square" lIns="0" tIns="0" rIns="0" bIns="0" rtlCol="0"/>
          <a:lstStyle/>
          <a:p>
            <a:endParaRPr/>
          </a:p>
        </p:txBody>
      </p:sp>
      <p:sp>
        <p:nvSpPr>
          <p:cNvPr id="69" name="object 69"/>
          <p:cNvSpPr/>
          <p:nvPr/>
        </p:nvSpPr>
        <p:spPr>
          <a:xfrm>
            <a:off x="6870827" y="3244595"/>
            <a:ext cx="228600" cy="228600"/>
          </a:xfrm>
          <a:custGeom>
            <a:avLst/>
            <a:gdLst/>
            <a:ahLst/>
            <a:cxnLst/>
            <a:rect l="l" t="t" r="r" b="b"/>
            <a:pathLst>
              <a:path w="228600" h="228600">
                <a:moveTo>
                  <a:pt x="228600" y="114300"/>
                </a:moveTo>
                <a:lnTo>
                  <a:pt x="219634" y="69758"/>
                </a:lnTo>
                <a:lnTo>
                  <a:pt x="195167" y="33432"/>
                </a:lnTo>
                <a:lnTo>
                  <a:pt x="158841" y="8965"/>
                </a:lnTo>
                <a:lnTo>
                  <a:pt x="114300" y="0"/>
                </a:ln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3333CC"/>
          </a:solidFill>
        </p:spPr>
        <p:txBody>
          <a:bodyPr wrap="square" lIns="0" tIns="0" rIns="0" bIns="0" rtlCol="0"/>
          <a:lstStyle/>
          <a:p>
            <a:endParaRPr/>
          </a:p>
        </p:txBody>
      </p:sp>
      <p:sp>
        <p:nvSpPr>
          <p:cNvPr id="70" name="object 70"/>
          <p:cNvSpPr/>
          <p:nvPr/>
        </p:nvSpPr>
        <p:spPr>
          <a:xfrm>
            <a:off x="6870827" y="3244595"/>
            <a:ext cx="228600" cy="228600"/>
          </a:xfrm>
          <a:custGeom>
            <a:avLst/>
            <a:gdLst/>
            <a:ahLst/>
            <a:cxnLst/>
            <a:rect l="l" t="t" r="r" b="b"/>
            <a:pathLst>
              <a:path w="228600" h="228600">
                <a:moveTo>
                  <a:pt x="114300" y="0"/>
                </a:move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69758"/>
                </a:lnTo>
                <a:lnTo>
                  <a:pt x="195167" y="33432"/>
                </a:lnTo>
                <a:lnTo>
                  <a:pt x="158841" y="8965"/>
                </a:lnTo>
                <a:lnTo>
                  <a:pt x="114300" y="0"/>
                </a:lnTo>
                <a:close/>
              </a:path>
            </a:pathLst>
          </a:custGeom>
          <a:ln w="9525">
            <a:solidFill>
              <a:srgbClr val="000000"/>
            </a:solidFill>
          </a:ln>
        </p:spPr>
        <p:txBody>
          <a:bodyPr wrap="square" lIns="0" tIns="0" rIns="0" bIns="0" rtlCol="0"/>
          <a:lstStyle/>
          <a:p>
            <a:endParaRPr/>
          </a:p>
        </p:txBody>
      </p:sp>
      <p:sp>
        <p:nvSpPr>
          <p:cNvPr id="71" name="object 71"/>
          <p:cNvSpPr/>
          <p:nvPr/>
        </p:nvSpPr>
        <p:spPr>
          <a:xfrm>
            <a:off x="5575439" y="5225796"/>
            <a:ext cx="228600" cy="228600"/>
          </a:xfrm>
          <a:custGeom>
            <a:avLst/>
            <a:gdLst/>
            <a:ahLst/>
            <a:cxnLst/>
            <a:rect l="l" t="t" r="r" b="b"/>
            <a:pathLst>
              <a:path w="228600" h="228600">
                <a:moveTo>
                  <a:pt x="228600" y="114300"/>
                </a:moveTo>
                <a:lnTo>
                  <a:pt x="219634" y="69758"/>
                </a:lnTo>
                <a:lnTo>
                  <a:pt x="195167" y="33432"/>
                </a:lnTo>
                <a:lnTo>
                  <a:pt x="158841" y="8965"/>
                </a:lnTo>
                <a:lnTo>
                  <a:pt x="114300" y="0"/>
                </a:ln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3333CC"/>
          </a:solidFill>
        </p:spPr>
        <p:txBody>
          <a:bodyPr wrap="square" lIns="0" tIns="0" rIns="0" bIns="0" rtlCol="0"/>
          <a:lstStyle/>
          <a:p>
            <a:endParaRPr/>
          </a:p>
        </p:txBody>
      </p:sp>
      <p:sp>
        <p:nvSpPr>
          <p:cNvPr id="72" name="object 72"/>
          <p:cNvSpPr/>
          <p:nvPr/>
        </p:nvSpPr>
        <p:spPr>
          <a:xfrm>
            <a:off x="5575439" y="5225796"/>
            <a:ext cx="228600" cy="228600"/>
          </a:xfrm>
          <a:custGeom>
            <a:avLst/>
            <a:gdLst/>
            <a:ahLst/>
            <a:cxnLst/>
            <a:rect l="l" t="t" r="r" b="b"/>
            <a:pathLst>
              <a:path w="228600" h="228600">
                <a:moveTo>
                  <a:pt x="114300" y="0"/>
                </a:move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69758"/>
                </a:lnTo>
                <a:lnTo>
                  <a:pt x="195167" y="33432"/>
                </a:lnTo>
                <a:lnTo>
                  <a:pt x="158841" y="8965"/>
                </a:lnTo>
                <a:lnTo>
                  <a:pt x="114300" y="0"/>
                </a:lnTo>
                <a:close/>
              </a:path>
            </a:pathLst>
          </a:custGeom>
          <a:ln w="9525">
            <a:solidFill>
              <a:srgbClr val="000000"/>
            </a:solidFill>
          </a:ln>
        </p:spPr>
        <p:txBody>
          <a:bodyPr wrap="square" lIns="0" tIns="0" rIns="0" bIns="0" rtlCol="0"/>
          <a:lstStyle/>
          <a:p>
            <a:endParaRPr/>
          </a:p>
        </p:txBody>
      </p:sp>
      <p:sp>
        <p:nvSpPr>
          <p:cNvPr id="73" name="object 73"/>
          <p:cNvSpPr/>
          <p:nvPr/>
        </p:nvSpPr>
        <p:spPr>
          <a:xfrm>
            <a:off x="6185027" y="5225796"/>
            <a:ext cx="228600" cy="228600"/>
          </a:xfrm>
          <a:custGeom>
            <a:avLst/>
            <a:gdLst/>
            <a:ahLst/>
            <a:cxnLst/>
            <a:rect l="l" t="t" r="r" b="b"/>
            <a:pathLst>
              <a:path w="228600" h="228600">
                <a:moveTo>
                  <a:pt x="228600" y="114300"/>
                </a:moveTo>
                <a:lnTo>
                  <a:pt x="219634" y="69758"/>
                </a:lnTo>
                <a:lnTo>
                  <a:pt x="195167" y="33432"/>
                </a:lnTo>
                <a:lnTo>
                  <a:pt x="158841" y="8965"/>
                </a:lnTo>
                <a:lnTo>
                  <a:pt x="114300" y="0"/>
                </a:ln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3333CC"/>
          </a:solidFill>
        </p:spPr>
        <p:txBody>
          <a:bodyPr wrap="square" lIns="0" tIns="0" rIns="0" bIns="0" rtlCol="0"/>
          <a:lstStyle/>
          <a:p>
            <a:endParaRPr/>
          </a:p>
        </p:txBody>
      </p:sp>
      <p:sp>
        <p:nvSpPr>
          <p:cNvPr id="74" name="object 74"/>
          <p:cNvSpPr/>
          <p:nvPr/>
        </p:nvSpPr>
        <p:spPr>
          <a:xfrm>
            <a:off x="6185027" y="5225796"/>
            <a:ext cx="228600" cy="228600"/>
          </a:xfrm>
          <a:custGeom>
            <a:avLst/>
            <a:gdLst/>
            <a:ahLst/>
            <a:cxnLst/>
            <a:rect l="l" t="t" r="r" b="b"/>
            <a:pathLst>
              <a:path w="228600" h="228600">
                <a:moveTo>
                  <a:pt x="114300" y="0"/>
                </a:move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69758"/>
                </a:lnTo>
                <a:lnTo>
                  <a:pt x="195167" y="33432"/>
                </a:lnTo>
                <a:lnTo>
                  <a:pt x="158841" y="8965"/>
                </a:lnTo>
                <a:lnTo>
                  <a:pt x="114300" y="0"/>
                </a:lnTo>
                <a:close/>
              </a:path>
            </a:pathLst>
          </a:custGeom>
          <a:ln w="9525">
            <a:solidFill>
              <a:srgbClr val="000000"/>
            </a:solidFill>
          </a:ln>
        </p:spPr>
        <p:txBody>
          <a:bodyPr wrap="square" lIns="0" tIns="0" rIns="0" bIns="0" rtlCol="0"/>
          <a:lstStyle/>
          <a:p>
            <a:endParaRPr/>
          </a:p>
        </p:txBody>
      </p:sp>
      <p:sp>
        <p:nvSpPr>
          <p:cNvPr id="75" name="object 75"/>
          <p:cNvSpPr/>
          <p:nvPr/>
        </p:nvSpPr>
        <p:spPr>
          <a:xfrm>
            <a:off x="6870827" y="5225796"/>
            <a:ext cx="228600" cy="228600"/>
          </a:xfrm>
          <a:custGeom>
            <a:avLst/>
            <a:gdLst/>
            <a:ahLst/>
            <a:cxnLst/>
            <a:rect l="l" t="t" r="r" b="b"/>
            <a:pathLst>
              <a:path w="228600" h="228600">
                <a:moveTo>
                  <a:pt x="228600" y="114300"/>
                </a:moveTo>
                <a:lnTo>
                  <a:pt x="219634" y="69758"/>
                </a:lnTo>
                <a:lnTo>
                  <a:pt x="195167" y="33432"/>
                </a:lnTo>
                <a:lnTo>
                  <a:pt x="158841" y="8965"/>
                </a:lnTo>
                <a:lnTo>
                  <a:pt x="114300" y="0"/>
                </a:ln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3333CC"/>
          </a:solidFill>
        </p:spPr>
        <p:txBody>
          <a:bodyPr wrap="square" lIns="0" tIns="0" rIns="0" bIns="0" rtlCol="0"/>
          <a:lstStyle/>
          <a:p>
            <a:endParaRPr/>
          </a:p>
        </p:txBody>
      </p:sp>
      <p:sp>
        <p:nvSpPr>
          <p:cNvPr id="76" name="object 76"/>
          <p:cNvSpPr/>
          <p:nvPr/>
        </p:nvSpPr>
        <p:spPr>
          <a:xfrm>
            <a:off x="6870827" y="5225796"/>
            <a:ext cx="228600" cy="228600"/>
          </a:xfrm>
          <a:custGeom>
            <a:avLst/>
            <a:gdLst/>
            <a:ahLst/>
            <a:cxnLst/>
            <a:rect l="l" t="t" r="r" b="b"/>
            <a:pathLst>
              <a:path w="228600" h="228600">
                <a:moveTo>
                  <a:pt x="114300" y="0"/>
                </a:move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69758"/>
                </a:lnTo>
                <a:lnTo>
                  <a:pt x="195167" y="33432"/>
                </a:lnTo>
                <a:lnTo>
                  <a:pt x="158841" y="8965"/>
                </a:lnTo>
                <a:lnTo>
                  <a:pt x="114300" y="0"/>
                </a:lnTo>
                <a:close/>
              </a:path>
            </a:pathLst>
          </a:custGeom>
          <a:ln w="9525">
            <a:solidFill>
              <a:srgbClr val="000000"/>
            </a:solidFill>
          </a:ln>
        </p:spPr>
        <p:txBody>
          <a:bodyPr wrap="square" lIns="0" tIns="0" rIns="0" bIns="0" rtlCol="0"/>
          <a:lstStyle/>
          <a:p>
            <a:endParaRPr/>
          </a:p>
        </p:txBody>
      </p:sp>
      <p:sp>
        <p:nvSpPr>
          <p:cNvPr id="77" name="object 77"/>
          <p:cNvSpPr/>
          <p:nvPr/>
        </p:nvSpPr>
        <p:spPr>
          <a:xfrm>
            <a:off x="6870827" y="4539996"/>
            <a:ext cx="228600" cy="228600"/>
          </a:xfrm>
          <a:custGeom>
            <a:avLst/>
            <a:gdLst/>
            <a:ahLst/>
            <a:cxnLst/>
            <a:rect l="l" t="t" r="r" b="b"/>
            <a:pathLst>
              <a:path w="228600" h="228600">
                <a:moveTo>
                  <a:pt x="228600" y="114300"/>
                </a:moveTo>
                <a:lnTo>
                  <a:pt x="219634" y="69758"/>
                </a:lnTo>
                <a:lnTo>
                  <a:pt x="195167" y="33432"/>
                </a:lnTo>
                <a:lnTo>
                  <a:pt x="158841" y="8965"/>
                </a:lnTo>
                <a:lnTo>
                  <a:pt x="114300" y="0"/>
                </a:ln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3333CC"/>
          </a:solidFill>
        </p:spPr>
        <p:txBody>
          <a:bodyPr wrap="square" lIns="0" tIns="0" rIns="0" bIns="0" rtlCol="0"/>
          <a:lstStyle/>
          <a:p>
            <a:endParaRPr/>
          </a:p>
        </p:txBody>
      </p:sp>
      <p:sp>
        <p:nvSpPr>
          <p:cNvPr id="78" name="object 78"/>
          <p:cNvSpPr/>
          <p:nvPr/>
        </p:nvSpPr>
        <p:spPr>
          <a:xfrm>
            <a:off x="6870827" y="4539996"/>
            <a:ext cx="228600" cy="228600"/>
          </a:xfrm>
          <a:custGeom>
            <a:avLst/>
            <a:gdLst/>
            <a:ahLst/>
            <a:cxnLst/>
            <a:rect l="l" t="t" r="r" b="b"/>
            <a:pathLst>
              <a:path w="228600" h="228600">
                <a:moveTo>
                  <a:pt x="114300" y="0"/>
                </a:move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69758"/>
                </a:lnTo>
                <a:lnTo>
                  <a:pt x="195167" y="33432"/>
                </a:lnTo>
                <a:lnTo>
                  <a:pt x="158841" y="8965"/>
                </a:lnTo>
                <a:lnTo>
                  <a:pt x="114300" y="0"/>
                </a:lnTo>
                <a:close/>
              </a:path>
            </a:pathLst>
          </a:custGeom>
          <a:ln w="9525">
            <a:solidFill>
              <a:srgbClr val="000000"/>
            </a:solidFill>
          </a:ln>
        </p:spPr>
        <p:txBody>
          <a:bodyPr wrap="square" lIns="0" tIns="0" rIns="0" bIns="0" rtlCol="0"/>
          <a:lstStyle/>
          <a:p>
            <a:endParaRPr/>
          </a:p>
        </p:txBody>
      </p:sp>
      <p:sp>
        <p:nvSpPr>
          <p:cNvPr id="79" name="object 79"/>
          <p:cNvSpPr/>
          <p:nvPr/>
        </p:nvSpPr>
        <p:spPr>
          <a:xfrm>
            <a:off x="6870827" y="3930396"/>
            <a:ext cx="228600" cy="228600"/>
          </a:xfrm>
          <a:custGeom>
            <a:avLst/>
            <a:gdLst/>
            <a:ahLst/>
            <a:cxnLst/>
            <a:rect l="l" t="t" r="r" b="b"/>
            <a:pathLst>
              <a:path w="228600" h="228600">
                <a:moveTo>
                  <a:pt x="228600" y="114300"/>
                </a:moveTo>
                <a:lnTo>
                  <a:pt x="219634" y="69758"/>
                </a:lnTo>
                <a:lnTo>
                  <a:pt x="195167" y="33432"/>
                </a:lnTo>
                <a:lnTo>
                  <a:pt x="158841" y="8965"/>
                </a:lnTo>
                <a:lnTo>
                  <a:pt x="114300" y="0"/>
                </a:ln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3333CC"/>
          </a:solidFill>
        </p:spPr>
        <p:txBody>
          <a:bodyPr wrap="square" lIns="0" tIns="0" rIns="0" bIns="0" rtlCol="0"/>
          <a:lstStyle/>
          <a:p>
            <a:endParaRPr/>
          </a:p>
        </p:txBody>
      </p:sp>
      <p:sp>
        <p:nvSpPr>
          <p:cNvPr id="80" name="object 80"/>
          <p:cNvSpPr/>
          <p:nvPr/>
        </p:nvSpPr>
        <p:spPr>
          <a:xfrm>
            <a:off x="6870827" y="3930396"/>
            <a:ext cx="228600" cy="228600"/>
          </a:xfrm>
          <a:custGeom>
            <a:avLst/>
            <a:gdLst/>
            <a:ahLst/>
            <a:cxnLst/>
            <a:rect l="l" t="t" r="r" b="b"/>
            <a:pathLst>
              <a:path w="228600" h="228600">
                <a:moveTo>
                  <a:pt x="114300" y="0"/>
                </a:move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69758"/>
                </a:lnTo>
                <a:lnTo>
                  <a:pt x="195167" y="33432"/>
                </a:lnTo>
                <a:lnTo>
                  <a:pt x="158841" y="8965"/>
                </a:lnTo>
                <a:lnTo>
                  <a:pt x="114300" y="0"/>
                </a:lnTo>
                <a:close/>
              </a:path>
            </a:pathLst>
          </a:custGeom>
          <a:ln w="9525">
            <a:solidFill>
              <a:srgbClr val="000000"/>
            </a:solidFill>
          </a:ln>
        </p:spPr>
        <p:txBody>
          <a:bodyPr wrap="square" lIns="0" tIns="0" rIns="0" bIns="0" rtlCol="0"/>
          <a:lstStyle/>
          <a:p>
            <a:endParaRPr/>
          </a:p>
        </p:txBody>
      </p:sp>
      <p:sp>
        <p:nvSpPr>
          <p:cNvPr id="81" name="object 81"/>
          <p:cNvSpPr/>
          <p:nvPr/>
        </p:nvSpPr>
        <p:spPr>
          <a:xfrm>
            <a:off x="5575439" y="3930396"/>
            <a:ext cx="228600" cy="228600"/>
          </a:xfrm>
          <a:custGeom>
            <a:avLst/>
            <a:gdLst/>
            <a:ahLst/>
            <a:cxnLst/>
            <a:rect l="l" t="t" r="r" b="b"/>
            <a:pathLst>
              <a:path w="228600" h="228600">
                <a:moveTo>
                  <a:pt x="228600" y="114300"/>
                </a:moveTo>
                <a:lnTo>
                  <a:pt x="219634" y="69758"/>
                </a:lnTo>
                <a:lnTo>
                  <a:pt x="195167" y="33432"/>
                </a:lnTo>
                <a:lnTo>
                  <a:pt x="158841" y="8965"/>
                </a:lnTo>
                <a:lnTo>
                  <a:pt x="114300" y="0"/>
                </a:ln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3333CC"/>
          </a:solidFill>
        </p:spPr>
        <p:txBody>
          <a:bodyPr wrap="square" lIns="0" tIns="0" rIns="0" bIns="0" rtlCol="0"/>
          <a:lstStyle/>
          <a:p>
            <a:endParaRPr/>
          </a:p>
        </p:txBody>
      </p:sp>
      <p:sp>
        <p:nvSpPr>
          <p:cNvPr id="82" name="object 82"/>
          <p:cNvSpPr/>
          <p:nvPr/>
        </p:nvSpPr>
        <p:spPr>
          <a:xfrm>
            <a:off x="5575439" y="3930396"/>
            <a:ext cx="228600" cy="228600"/>
          </a:xfrm>
          <a:custGeom>
            <a:avLst/>
            <a:gdLst/>
            <a:ahLst/>
            <a:cxnLst/>
            <a:rect l="l" t="t" r="r" b="b"/>
            <a:pathLst>
              <a:path w="228600" h="228600">
                <a:moveTo>
                  <a:pt x="114300" y="0"/>
                </a:move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69758"/>
                </a:lnTo>
                <a:lnTo>
                  <a:pt x="195167" y="33432"/>
                </a:lnTo>
                <a:lnTo>
                  <a:pt x="158841" y="8965"/>
                </a:lnTo>
                <a:lnTo>
                  <a:pt x="114300" y="0"/>
                </a:lnTo>
                <a:close/>
              </a:path>
            </a:pathLst>
          </a:custGeom>
          <a:ln w="9525">
            <a:solidFill>
              <a:srgbClr val="000000"/>
            </a:solidFill>
          </a:ln>
        </p:spPr>
        <p:txBody>
          <a:bodyPr wrap="square" lIns="0" tIns="0" rIns="0" bIns="0" rtlCol="0"/>
          <a:lstStyle/>
          <a:p>
            <a:endParaRPr/>
          </a:p>
        </p:txBody>
      </p:sp>
      <p:sp>
        <p:nvSpPr>
          <p:cNvPr id="83" name="object 83"/>
          <p:cNvSpPr/>
          <p:nvPr/>
        </p:nvSpPr>
        <p:spPr>
          <a:xfrm>
            <a:off x="4889639" y="5225796"/>
            <a:ext cx="228600" cy="228600"/>
          </a:xfrm>
          <a:custGeom>
            <a:avLst/>
            <a:gdLst/>
            <a:ahLst/>
            <a:cxnLst/>
            <a:rect l="l" t="t" r="r" b="b"/>
            <a:pathLst>
              <a:path w="228600" h="228600">
                <a:moveTo>
                  <a:pt x="228600" y="114300"/>
                </a:moveTo>
                <a:lnTo>
                  <a:pt x="219634" y="69758"/>
                </a:lnTo>
                <a:lnTo>
                  <a:pt x="195167" y="33432"/>
                </a:lnTo>
                <a:lnTo>
                  <a:pt x="158841" y="8965"/>
                </a:lnTo>
                <a:lnTo>
                  <a:pt x="114300" y="0"/>
                </a:ln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3333CC"/>
          </a:solidFill>
        </p:spPr>
        <p:txBody>
          <a:bodyPr wrap="square" lIns="0" tIns="0" rIns="0" bIns="0" rtlCol="0"/>
          <a:lstStyle/>
          <a:p>
            <a:endParaRPr/>
          </a:p>
        </p:txBody>
      </p:sp>
      <p:sp>
        <p:nvSpPr>
          <p:cNvPr id="84" name="object 84"/>
          <p:cNvSpPr/>
          <p:nvPr/>
        </p:nvSpPr>
        <p:spPr>
          <a:xfrm>
            <a:off x="4889639" y="5225796"/>
            <a:ext cx="228600" cy="228600"/>
          </a:xfrm>
          <a:custGeom>
            <a:avLst/>
            <a:gdLst/>
            <a:ahLst/>
            <a:cxnLst/>
            <a:rect l="l" t="t" r="r" b="b"/>
            <a:pathLst>
              <a:path w="228600" h="228600">
                <a:moveTo>
                  <a:pt x="114300" y="0"/>
                </a:move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69758"/>
                </a:lnTo>
                <a:lnTo>
                  <a:pt x="195167" y="33432"/>
                </a:lnTo>
                <a:lnTo>
                  <a:pt x="158841" y="8965"/>
                </a:lnTo>
                <a:lnTo>
                  <a:pt x="114300" y="0"/>
                </a:lnTo>
                <a:close/>
              </a:path>
            </a:pathLst>
          </a:custGeom>
          <a:ln w="9525">
            <a:solidFill>
              <a:srgbClr val="000000"/>
            </a:solidFill>
          </a:ln>
        </p:spPr>
        <p:txBody>
          <a:bodyPr wrap="square" lIns="0" tIns="0" rIns="0" bIns="0" rtlCol="0"/>
          <a:lstStyle/>
          <a:p>
            <a:endParaRPr/>
          </a:p>
        </p:txBody>
      </p:sp>
      <p:sp>
        <p:nvSpPr>
          <p:cNvPr id="85" name="object 85"/>
          <p:cNvSpPr/>
          <p:nvPr/>
        </p:nvSpPr>
        <p:spPr>
          <a:xfrm>
            <a:off x="4889639" y="4539996"/>
            <a:ext cx="228600" cy="228600"/>
          </a:xfrm>
          <a:custGeom>
            <a:avLst/>
            <a:gdLst/>
            <a:ahLst/>
            <a:cxnLst/>
            <a:rect l="l" t="t" r="r" b="b"/>
            <a:pathLst>
              <a:path w="228600" h="228600">
                <a:moveTo>
                  <a:pt x="228600" y="114300"/>
                </a:moveTo>
                <a:lnTo>
                  <a:pt x="219634" y="69758"/>
                </a:lnTo>
                <a:lnTo>
                  <a:pt x="195167" y="33432"/>
                </a:lnTo>
                <a:lnTo>
                  <a:pt x="158841" y="8965"/>
                </a:lnTo>
                <a:lnTo>
                  <a:pt x="114300" y="0"/>
                </a:ln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3333CC"/>
          </a:solidFill>
        </p:spPr>
        <p:txBody>
          <a:bodyPr wrap="square" lIns="0" tIns="0" rIns="0" bIns="0" rtlCol="0"/>
          <a:lstStyle/>
          <a:p>
            <a:endParaRPr/>
          </a:p>
        </p:txBody>
      </p:sp>
      <p:sp>
        <p:nvSpPr>
          <p:cNvPr id="86" name="object 86"/>
          <p:cNvSpPr/>
          <p:nvPr/>
        </p:nvSpPr>
        <p:spPr>
          <a:xfrm>
            <a:off x="4889639" y="4539996"/>
            <a:ext cx="228600" cy="228600"/>
          </a:xfrm>
          <a:custGeom>
            <a:avLst/>
            <a:gdLst/>
            <a:ahLst/>
            <a:cxnLst/>
            <a:rect l="l" t="t" r="r" b="b"/>
            <a:pathLst>
              <a:path w="228600" h="228600">
                <a:moveTo>
                  <a:pt x="114300" y="0"/>
                </a:move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69758"/>
                </a:lnTo>
                <a:lnTo>
                  <a:pt x="195167" y="33432"/>
                </a:lnTo>
                <a:lnTo>
                  <a:pt x="158841" y="8965"/>
                </a:lnTo>
                <a:lnTo>
                  <a:pt x="114300" y="0"/>
                </a:lnTo>
                <a:close/>
              </a:path>
            </a:pathLst>
          </a:custGeom>
          <a:ln w="9525">
            <a:solidFill>
              <a:srgbClr val="000000"/>
            </a:solidFill>
          </a:ln>
        </p:spPr>
        <p:txBody>
          <a:bodyPr wrap="square" lIns="0" tIns="0" rIns="0" bIns="0" rtlCol="0"/>
          <a:lstStyle/>
          <a:p>
            <a:endParaRPr/>
          </a:p>
        </p:txBody>
      </p:sp>
      <p:sp>
        <p:nvSpPr>
          <p:cNvPr id="87" name="object 87"/>
          <p:cNvSpPr/>
          <p:nvPr/>
        </p:nvSpPr>
        <p:spPr>
          <a:xfrm>
            <a:off x="4889639" y="3930396"/>
            <a:ext cx="228600" cy="228600"/>
          </a:xfrm>
          <a:custGeom>
            <a:avLst/>
            <a:gdLst/>
            <a:ahLst/>
            <a:cxnLst/>
            <a:rect l="l" t="t" r="r" b="b"/>
            <a:pathLst>
              <a:path w="228600" h="228600">
                <a:moveTo>
                  <a:pt x="228600" y="114300"/>
                </a:moveTo>
                <a:lnTo>
                  <a:pt x="219634" y="69758"/>
                </a:lnTo>
                <a:lnTo>
                  <a:pt x="195167" y="33432"/>
                </a:lnTo>
                <a:lnTo>
                  <a:pt x="158841" y="8965"/>
                </a:lnTo>
                <a:lnTo>
                  <a:pt x="114300" y="0"/>
                </a:ln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close/>
              </a:path>
            </a:pathLst>
          </a:custGeom>
          <a:solidFill>
            <a:srgbClr val="3333CC"/>
          </a:solidFill>
        </p:spPr>
        <p:txBody>
          <a:bodyPr wrap="square" lIns="0" tIns="0" rIns="0" bIns="0" rtlCol="0"/>
          <a:lstStyle/>
          <a:p>
            <a:endParaRPr/>
          </a:p>
        </p:txBody>
      </p:sp>
      <p:sp>
        <p:nvSpPr>
          <p:cNvPr id="88" name="object 88"/>
          <p:cNvSpPr/>
          <p:nvPr/>
        </p:nvSpPr>
        <p:spPr>
          <a:xfrm>
            <a:off x="4889639" y="3930396"/>
            <a:ext cx="228600" cy="228600"/>
          </a:xfrm>
          <a:custGeom>
            <a:avLst/>
            <a:gdLst/>
            <a:ahLst/>
            <a:cxnLst/>
            <a:rect l="l" t="t" r="r" b="b"/>
            <a:pathLst>
              <a:path w="228600" h="228600">
                <a:moveTo>
                  <a:pt x="114300" y="0"/>
                </a:moveTo>
                <a:lnTo>
                  <a:pt x="69758" y="8965"/>
                </a:lnTo>
                <a:lnTo>
                  <a:pt x="33432" y="33432"/>
                </a:lnTo>
                <a:lnTo>
                  <a:pt x="8965" y="69758"/>
                </a:lnTo>
                <a:lnTo>
                  <a:pt x="0" y="114300"/>
                </a:lnTo>
                <a:lnTo>
                  <a:pt x="8965" y="158841"/>
                </a:lnTo>
                <a:lnTo>
                  <a:pt x="33432" y="195167"/>
                </a:lnTo>
                <a:lnTo>
                  <a:pt x="69758" y="219634"/>
                </a:lnTo>
                <a:lnTo>
                  <a:pt x="114300" y="228600"/>
                </a:lnTo>
                <a:lnTo>
                  <a:pt x="158841" y="219634"/>
                </a:lnTo>
                <a:lnTo>
                  <a:pt x="195167" y="195167"/>
                </a:lnTo>
                <a:lnTo>
                  <a:pt x="219634" y="158841"/>
                </a:lnTo>
                <a:lnTo>
                  <a:pt x="228600" y="114300"/>
                </a:lnTo>
                <a:lnTo>
                  <a:pt x="219634" y="69758"/>
                </a:lnTo>
                <a:lnTo>
                  <a:pt x="195167" y="33432"/>
                </a:lnTo>
                <a:lnTo>
                  <a:pt x="158841" y="8965"/>
                </a:lnTo>
                <a:lnTo>
                  <a:pt x="114300" y="0"/>
                </a:lnTo>
                <a:close/>
              </a:path>
            </a:pathLst>
          </a:custGeom>
          <a:ln w="9525">
            <a:solidFill>
              <a:srgbClr val="000000"/>
            </a:solidFill>
          </a:ln>
        </p:spPr>
        <p:txBody>
          <a:bodyPr wrap="square" lIns="0" tIns="0" rIns="0" bIns="0" rtlCol="0"/>
          <a:lstStyle/>
          <a:p>
            <a:endParaRPr/>
          </a:p>
        </p:txBody>
      </p:sp>
      <p:sp>
        <p:nvSpPr>
          <p:cNvPr id="89" name="object 89"/>
          <p:cNvSpPr/>
          <p:nvPr/>
        </p:nvSpPr>
        <p:spPr>
          <a:xfrm>
            <a:off x="5727839" y="3263646"/>
            <a:ext cx="609600" cy="114300"/>
          </a:xfrm>
          <a:custGeom>
            <a:avLst/>
            <a:gdLst/>
            <a:ahLst/>
            <a:cxnLst/>
            <a:rect l="l" t="t" r="r" b="b"/>
            <a:pathLst>
              <a:path w="609600" h="114300">
                <a:moveTo>
                  <a:pt x="514350" y="76200"/>
                </a:moveTo>
                <a:lnTo>
                  <a:pt x="514350" y="38100"/>
                </a:lnTo>
                <a:lnTo>
                  <a:pt x="0" y="38100"/>
                </a:lnTo>
                <a:lnTo>
                  <a:pt x="0" y="76200"/>
                </a:lnTo>
                <a:lnTo>
                  <a:pt x="514350" y="76200"/>
                </a:lnTo>
                <a:close/>
              </a:path>
              <a:path w="609600" h="114300">
                <a:moveTo>
                  <a:pt x="609587" y="57150"/>
                </a:moveTo>
                <a:lnTo>
                  <a:pt x="495300" y="0"/>
                </a:lnTo>
                <a:lnTo>
                  <a:pt x="495300" y="38100"/>
                </a:lnTo>
                <a:lnTo>
                  <a:pt x="514350" y="38100"/>
                </a:lnTo>
                <a:lnTo>
                  <a:pt x="514350" y="104773"/>
                </a:lnTo>
                <a:lnTo>
                  <a:pt x="609587" y="57150"/>
                </a:lnTo>
                <a:close/>
              </a:path>
              <a:path w="609600" h="114300">
                <a:moveTo>
                  <a:pt x="514350" y="104773"/>
                </a:moveTo>
                <a:lnTo>
                  <a:pt x="514350" y="76200"/>
                </a:lnTo>
                <a:lnTo>
                  <a:pt x="495300" y="76200"/>
                </a:lnTo>
                <a:lnTo>
                  <a:pt x="495300" y="114300"/>
                </a:lnTo>
                <a:lnTo>
                  <a:pt x="514350" y="104773"/>
                </a:lnTo>
                <a:close/>
              </a:path>
            </a:pathLst>
          </a:custGeom>
          <a:solidFill>
            <a:srgbClr val="000000"/>
          </a:solidFill>
        </p:spPr>
        <p:txBody>
          <a:bodyPr wrap="square" lIns="0" tIns="0" rIns="0" bIns="0" rtlCol="0"/>
          <a:lstStyle/>
          <a:p>
            <a:endParaRPr/>
          </a:p>
        </p:txBody>
      </p:sp>
      <p:sp>
        <p:nvSpPr>
          <p:cNvPr id="90" name="object 90"/>
          <p:cNvSpPr/>
          <p:nvPr/>
        </p:nvSpPr>
        <p:spPr>
          <a:xfrm>
            <a:off x="6337427" y="3263646"/>
            <a:ext cx="609600" cy="114300"/>
          </a:xfrm>
          <a:custGeom>
            <a:avLst/>
            <a:gdLst/>
            <a:ahLst/>
            <a:cxnLst/>
            <a:rect l="l" t="t" r="r" b="b"/>
            <a:pathLst>
              <a:path w="609600" h="114300">
                <a:moveTo>
                  <a:pt x="514350" y="76200"/>
                </a:moveTo>
                <a:lnTo>
                  <a:pt x="514350" y="38100"/>
                </a:lnTo>
                <a:lnTo>
                  <a:pt x="0" y="38100"/>
                </a:lnTo>
                <a:lnTo>
                  <a:pt x="0" y="76200"/>
                </a:lnTo>
                <a:lnTo>
                  <a:pt x="514350" y="76200"/>
                </a:lnTo>
                <a:close/>
              </a:path>
              <a:path w="609600" h="114300">
                <a:moveTo>
                  <a:pt x="609600" y="57150"/>
                </a:moveTo>
                <a:lnTo>
                  <a:pt x="495300" y="0"/>
                </a:lnTo>
                <a:lnTo>
                  <a:pt x="495300" y="38100"/>
                </a:lnTo>
                <a:lnTo>
                  <a:pt x="514350" y="38100"/>
                </a:lnTo>
                <a:lnTo>
                  <a:pt x="514350" y="104775"/>
                </a:lnTo>
                <a:lnTo>
                  <a:pt x="609600" y="57150"/>
                </a:lnTo>
                <a:close/>
              </a:path>
              <a:path w="609600" h="114300">
                <a:moveTo>
                  <a:pt x="514350" y="104775"/>
                </a:moveTo>
                <a:lnTo>
                  <a:pt x="514350" y="76200"/>
                </a:lnTo>
                <a:lnTo>
                  <a:pt x="495300" y="76200"/>
                </a:lnTo>
                <a:lnTo>
                  <a:pt x="495300" y="114300"/>
                </a:lnTo>
                <a:lnTo>
                  <a:pt x="514350" y="104775"/>
                </a:lnTo>
                <a:close/>
              </a:path>
            </a:pathLst>
          </a:custGeom>
          <a:solidFill>
            <a:srgbClr val="000000"/>
          </a:solidFill>
        </p:spPr>
        <p:txBody>
          <a:bodyPr wrap="square" lIns="0" tIns="0" rIns="0" bIns="0" rtlCol="0"/>
          <a:lstStyle/>
          <a:p>
            <a:endParaRPr/>
          </a:p>
        </p:txBody>
      </p:sp>
      <p:sp>
        <p:nvSpPr>
          <p:cNvPr id="91" name="object 91"/>
          <p:cNvSpPr/>
          <p:nvPr/>
        </p:nvSpPr>
        <p:spPr>
          <a:xfrm>
            <a:off x="6889877" y="3320796"/>
            <a:ext cx="114300" cy="685800"/>
          </a:xfrm>
          <a:custGeom>
            <a:avLst/>
            <a:gdLst/>
            <a:ahLst/>
            <a:cxnLst/>
            <a:rect l="l" t="t" r="r" b="b"/>
            <a:pathLst>
              <a:path w="114300" h="685800">
                <a:moveTo>
                  <a:pt x="114300" y="571500"/>
                </a:moveTo>
                <a:lnTo>
                  <a:pt x="0" y="571500"/>
                </a:lnTo>
                <a:lnTo>
                  <a:pt x="38100" y="647700"/>
                </a:lnTo>
                <a:lnTo>
                  <a:pt x="38100" y="590550"/>
                </a:lnTo>
                <a:lnTo>
                  <a:pt x="76200" y="590550"/>
                </a:lnTo>
                <a:lnTo>
                  <a:pt x="76200" y="647700"/>
                </a:lnTo>
                <a:lnTo>
                  <a:pt x="114300" y="571500"/>
                </a:lnTo>
                <a:close/>
              </a:path>
              <a:path w="114300" h="685800">
                <a:moveTo>
                  <a:pt x="76200" y="571500"/>
                </a:moveTo>
                <a:lnTo>
                  <a:pt x="76200" y="0"/>
                </a:lnTo>
                <a:lnTo>
                  <a:pt x="38100" y="0"/>
                </a:lnTo>
                <a:lnTo>
                  <a:pt x="38100" y="571500"/>
                </a:lnTo>
                <a:lnTo>
                  <a:pt x="76200" y="571500"/>
                </a:lnTo>
                <a:close/>
              </a:path>
              <a:path w="114300" h="685800">
                <a:moveTo>
                  <a:pt x="76200" y="647700"/>
                </a:moveTo>
                <a:lnTo>
                  <a:pt x="76200" y="590550"/>
                </a:lnTo>
                <a:lnTo>
                  <a:pt x="38100" y="590550"/>
                </a:lnTo>
                <a:lnTo>
                  <a:pt x="38100" y="647700"/>
                </a:lnTo>
                <a:lnTo>
                  <a:pt x="57150" y="685800"/>
                </a:lnTo>
                <a:lnTo>
                  <a:pt x="76200" y="647700"/>
                </a:lnTo>
                <a:close/>
              </a:path>
            </a:pathLst>
          </a:custGeom>
          <a:solidFill>
            <a:srgbClr val="000000"/>
          </a:solidFill>
        </p:spPr>
        <p:txBody>
          <a:bodyPr wrap="square" lIns="0" tIns="0" rIns="0" bIns="0" rtlCol="0"/>
          <a:lstStyle/>
          <a:p>
            <a:endParaRPr/>
          </a:p>
        </p:txBody>
      </p:sp>
      <p:sp>
        <p:nvSpPr>
          <p:cNvPr id="92" name="object 92"/>
          <p:cNvSpPr/>
          <p:nvPr/>
        </p:nvSpPr>
        <p:spPr>
          <a:xfrm>
            <a:off x="6889877" y="4006596"/>
            <a:ext cx="114300" cy="685800"/>
          </a:xfrm>
          <a:custGeom>
            <a:avLst/>
            <a:gdLst/>
            <a:ahLst/>
            <a:cxnLst/>
            <a:rect l="l" t="t" r="r" b="b"/>
            <a:pathLst>
              <a:path w="114300" h="685800">
                <a:moveTo>
                  <a:pt x="114300" y="571500"/>
                </a:moveTo>
                <a:lnTo>
                  <a:pt x="0" y="571500"/>
                </a:lnTo>
                <a:lnTo>
                  <a:pt x="38100" y="647700"/>
                </a:lnTo>
                <a:lnTo>
                  <a:pt x="38100" y="590550"/>
                </a:lnTo>
                <a:lnTo>
                  <a:pt x="76200" y="590550"/>
                </a:lnTo>
                <a:lnTo>
                  <a:pt x="76200" y="647700"/>
                </a:lnTo>
                <a:lnTo>
                  <a:pt x="114300" y="571500"/>
                </a:lnTo>
                <a:close/>
              </a:path>
              <a:path w="114300" h="685800">
                <a:moveTo>
                  <a:pt x="76200" y="571500"/>
                </a:moveTo>
                <a:lnTo>
                  <a:pt x="76200" y="0"/>
                </a:lnTo>
                <a:lnTo>
                  <a:pt x="38100" y="0"/>
                </a:lnTo>
                <a:lnTo>
                  <a:pt x="38100" y="571500"/>
                </a:lnTo>
                <a:lnTo>
                  <a:pt x="76200" y="571500"/>
                </a:lnTo>
                <a:close/>
              </a:path>
              <a:path w="114300" h="685800">
                <a:moveTo>
                  <a:pt x="76200" y="647700"/>
                </a:moveTo>
                <a:lnTo>
                  <a:pt x="76200" y="590550"/>
                </a:lnTo>
                <a:lnTo>
                  <a:pt x="38100" y="590550"/>
                </a:lnTo>
                <a:lnTo>
                  <a:pt x="38100" y="647700"/>
                </a:lnTo>
                <a:lnTo>
                  <a:pt x="57150" y="685800"/>
                </a:lnTo>
                <a:lnTo>
                  <a:pt x="76200" y="647700"/>
                </a:lnTo>
                <a:close/>
              </a:path>
            </a:pathLst>
          </a:custGeom>
          <a:solidFill>
            <a:srgbClr val="000000"/>
          </a:solidFill>
        </p:spPr>
        <p:txBody>
          <a:bodyPr wrap="square" lIns="0" tIns="0" rIns="0" bIns="0" rtlCol="0"/>
          <a:lstStyle/>
          <a:p>
            <a:endParaRPr/>
          </a:p>
        </p:txBody>
      </p:sp>
      <p:sp>
        <p:nvSpPr>
          <p:cNvPr id="93" name="object 93"/>
          <p:cNvSpPr/>
          <p:nvPr/>
        </p:nvSpPr>
        <p:spPr>
          <a:xfrm>
            <a:off x="6889877" y="4692396"/>
            <a:ext cx="114300" cy="685800"/>
          </a:xfrm>
          <a:custGeom>
            <a:avLst/>
            <a:gdLst/>
            <a:ahLst/>
            <a:cxnLst/>
            <a:rect l="l" t="t" r="r" b="b"/>
            <a:pathLst>
              <a:path w="114300" h="685800">
                <a:moveTo>
                  <a:pt x="114300" y="571500"/>
                </a:moveTo>
                <a:lnTo>
                  <a:pt x="0" y="571500"/>
                </a:lnTo>
                <a:lnTo>
                  <a:pt x="38100" y="647700"/>
                </a:lnTo>
                <a:lnTo>
                  <a:pt x="38100" y="590550"/>
                </a:lnTo>
                <a:lnTo>
                  <a:pt x="76200" y="590550"/>
                </a:lnTo>
                <a:lnTo>
                  <a:pt x="76200" y="647700"/>
                </a:lnTo>
                <a:lnTo>
                  <a:pt x="114300" y="571500"/>
                </a:lnTo>
                <a:close/>
              </a:path>
              <a:path w="114300" h="685800">
                <a:moveTo>
                  <a:pt x="76200" y="571500"/>
                </a:moveTo>
                <a:lnTo>
                  <a:pt x="76200" y="0"/>
                </a:lnTo>
                <a:lnTo>
                  <a:pt x="38100" y="0"/>
                </a:lnTo>
                <a:lnTo>
                  <a:pt x="38100" y="571500"/>
                </a:lnTo>
                <a:lnTo>
                  <a:pt x="76200" y="571500"/>
                </a:lnTo>
                <a:close/>
              </a:path>
              <a:path w="114300" h="685800">
                <a:moveTo>
                  <a:pt x="76200" y="647700"/>
                </a:moveTo>
                <a:lnTo>
                  <a:pt x="76200" y="590550"/>
                </a:lnTo>
                <a:lnTo>
                  <a:pt x="38100" y="590550"/>
                </a:lnTo>
                <a:lnTo>
                  <a:pt x="38100" y="647700"/>
                </a:lnTo>
                <a:lnTo>
                  <a:pt x="57150" y="685800"/>
                </a:lnTo>
                <a:lnTo>
                  <a:pt x="76200" y="647700"/>
                </a:lnTo>
                <a:close/>
              </a:path>
            </a:pathLst>
          </a:custGeom>
          <a:solidFill>
            <a:srgbClr val="000000"/>
          </a:solidFill>
        </p:spPr>
        <p:txBody>
          <a:bodyPr wrap="square" lIns="0" tIns="0" rIns="0" bIns="0" rtlCol="0"/>
          <a:lstStyle/>
          <a:p>
            <a:endParaRPr/>
          </a:p>
        </p:txBody>
      </p:sp>
      <p:sp>
        <p:nvSpPr>
          <p:cNvPr id="94" name="object 94"/>
          <p:cNvSpPr/>
          <p:nvPr/>
        </p:nvSpPr>
        <p:spPr>
          <a:xfrm>
            <a:off x="6261227" y="5321046"/>
            <a:ext cx="685800" cy="114300"/>
          </a:xfrm>
          <a:custGeom>
            <a:avLst/>
            <a:gdLst/>
            <a:ahLst/>
            <a:cxnLst/>
            <a:rect l="l" t="t" r="r" b="b"/>
            <a:pathLst>
              <a:path w="685800" h="114300">
                <a:moveTo>
                  <a:pt x="114300" y="38100"/>
                </a:moveTo>
                <a:lnTo>
                  <a:pt x="114300" y="0"/>
                </a:lnTo>
                <a:lnTo>
                  <a:pt x="0" y="57150"/>
                </a:lnTo>
                <a:lnTo>
                  <a:pt x="95250" y="104775"/>
                </a:lnTo>
                <a:lnTo>
                  <a:pt x="95250" y="38100"/>
                </a:lnTo>
                <a:lnTo>
                  <a:pt x="114300" y="38100"/>
                </a:lnTo>
                <a:close/>
              </a:path>
              <a:path w="685800" h="114300">
                <a:moveTo>
                  <a:pt x="685800" y="76200"/>
                </a:moveTo>
                <a:lnTo>
                  <a:pt x="685800" y="38100"/>
                </a:lnTo>
                <a:lnTo>
                  <a:pt x="95250" y="38100"/>
                </a:lnTo>
                <a:lnTo>
                  <a:pt x="95250" y="76200"/>
                </a:lnTo>
                <a:lnTo>
                  <a:pt x="685800" y="76200"/>
                </a:lnTo>
                <a:close/>
              </a:path>
              <a:path w="685800" h="114300">
                <a:moveTo>
                  <a:pt x="114300" y="114300"/>
                </a:moveTo>
                <a:lnTo>
                  <a:pt x="114300" y="76200"/>
                </a:lnTo>
                <a:lnTo>
                  <a:pt x="95250" y="76200"/>
                </a:lnTo>
                <a:lnTo>
                  <a:pt x="95250" y="104775"/>
                </a:lnTo>
                <a:lnTo>
                  <a:pt x="114300" y="114300"/>
                </a:lnTo>
                <a:close/>
              </a:path>
            </a:pathLst>
          </a:custGeom>
          <a:solidFill>
            <a:srgbClr val="000000"/>
          </a:solidFill>
        </p:spPr>
        <p:txBody>
          <a:bodyPr wrap="square" lIns="0" tIns="0" rIns="0" bIns="0" rtlCol="0"/>
          <a:lstStyle/>
          <a:p>
            <a:endParaRPr/>
          </a:p>
        </p:txBody>
      </p:sp>
      <p:sp>
        <p:nvSpPr>
          <p:cNvPr id="95" name="object 95"/>
          <p:cNvSpPr/>
          <p:nvPr/>
        </p:nvSpPr>
        <p:spPr>
          <a:xfrm>
            <a:off x="5575439" y="5321046"/>
            <a:ext cx="685800" cy="114300"/>
          </a:xfrm>
          <a:custGeom>
            <a:avLst/>
            <a:gdLst/>
            <a:ahLst/>
            <a:cxnLst/>
            <a:rect l="l" t="t" r="r" b="b"/>
            <a:pathLst>
              <a:path w="685800" h="114300">
                <a:moveTo>
                  <a:pt x="114300" y="38100"/>
                </a:moveTo>
                <a:lnTo>
                  <a:pt x="114300" y="0"/>
                </a:lnTo>
                <a:lnTo>
                  <a:pt x="0" y="57150"/>
                </a:lnTo>
                <a:lnTo>
                  <a:pt x="95237" y="104768"/>
                </a:lnTo>
                <a:lnTo>
                  <a:pt x="95237" y="38100"/>
                </a:lnTo>
                <a:lnTo>
                  <a:pt x="114300" y="38100"/>
                </a:lnTo>
                <a:close/>
              </a:path>
              <a:path w="685800" h="114300">
                <a:moveTo>
                  <a:pt x="685787" y="76199"/>
                </a:moveTo>
                <a:lnTo>
                  <a:pt x="685787" y="38099"/>
                </a:lnTo>
                <a:lnTo>
                  <a:pt x="95237" y="38100"/>
                </a:lnTo>
                <a:lnTo>
                  <a:pt x="95237" y="76200"/>
                </a:lnTo>
                <a:lnTo>
                  <a:pt x="685787" y="76199"/>
                </a:lnTo>
                <a:close/>
              </a:path>
              <a:path w="685800" h="114300">
                <a:moveTo>
                  <a:pt x="114300" y="114300"/>
                </a:moveTo>
                <a:lnTo>
                  <a:pt x="114300" y="76200"/>
                </a:lnTo>
                <a:lnTo>
                  <a:pt x="95237" y="76200"/>
                </a:lnTo>
                <a:lnTo>
                  <a:pt x="95237" y="104768"/>
                </a:lnTo>
                <a:lnTo>
                  <a:pt x="114300" y="114300"/>
                </a:lnTo>
                <a:close/>
              </a:path>
            </a:pathLst>
          </a:custGeom>
          <a:solidFill>
            <a:srgbClr val="000000"/>
          </a:solidFill>
        </p:spPr>
        <p:txBody>
          <a:bodyPr wrap="square" lIns="0" tIns="0" rIns="0" bIns="0" rtlCol="0"/>
          <a:lstStyle/>
          <a:p>
            <a:endParaRPr/>
          </a:p>
        </p:txBody>
      </p:sp>
      <p:sp>
        <p:nvSpPr>
          <p:cNvPr id="96" name="object 96"/>
          <p:cNvSpPr/>
          <p:nvPr/>
        </p:nvSpPr>
        <p:spPr>
          <a:xfrm>
            <a:off x="4965839" y="5321046"/>
            <a:ext cx="685800" cy="114300"/>
          </a:xfrm>
          <a:custGeom>
            <a:avLst/>
            <a:gdLst/>
            <a:ahLst/>
            <a:cxnLst/>
            <a:rect l="l" t="t" r="r" b="b"/>
            <a:pathLst>
              <a:path w="685800" h="114300">
                <a:moveTo>
                  <a:pt x="114300" y="38100"/>
                </a:moveTo>
                <a:lnTo>
                  <a:pt x="114300" y="0"/>
                </a:lnTo>
                <a:lnTo>
                  <a:pt x="0" y="57150"/>
                </a:lnTo>
                <a:lnTo>
                  <a:pt x="95250" y="104775"/>
                </a:lnTo>
                <a:lnTo>
                  <a:pt x="95250" y="38100"/>
                </a:lnTo>
                <a:lnTo>
                  <a:pt x="114300" y="38100"/>
                </a:lnTo>
                <a:close/>
              </a:path>
              <a:path w="685800" h="114300">
                <a:moveTo>
                  <a:pt x="685800" y="76200"/>
                </a:moveTo>
                <a:lnTo>
                  <a:pt x="685800" y="38100"/>
                </a:lnTo>
                <a:lnTo>
                  <a:pt x="95250" y="38100"/>
                </a:lnTo>
                <a:lnTo>
                  <a:pt x="95250" y="76200"/>
                </a:lnTo>
                <a:lnTo>
                  <a:pt x="685800" y="76200"/>
                </a:lnTo>
                <a:close/>
              </a:path>
              <a:path w="685800" h="114300">
                <a:moveTo>
                  <a:pt x="114300" y="114300"/>
                </a:moveTo>
                <a:lnTo>
                  <a:pt x="114300" y="76200"/>
                </a:lnTo>
                <a:lnTo>
                  <a:pt x="95250" y="76200"/>
                </a:lnTo>
                <a:lnTo>
                  <a:pt x="95250" y="104775"/>
                </a:lnTo>
                <a:lnTo>
                  <a:pt x="114300" y="114300"/>
                </a:lnTo>
                <a:close/>
              </a:path>
            </a:pathLst>
          </a:custGeom>
          <a:solidFill>
            <a:srgbClr val="000000"/>
          </a:solidFill>
        </p:spPr>
        <p:txBody>
          <a:bodyPr wrap="square" lIns="0" tIns="0" rIns="0" bIns="0" rtlCol="0"/>
          <a:lstStyle/>
          <a:p>
            <a:endParaRPr/>
          </a:p>
        </p:txBody>
      </p:sp>
      <p:sp>
        <p:nvSpPr>
          <p:cNvPr id="97" name="object 97"/>
          <p:cNvSpPr/>
          <p:nvPr/>
        </p:nvSpPr>
        <p:spPr>
          <a:xfrm>
            <a:off x="4908689" y="4657344"/>
            <a:ext cx="114300" cy="721360"/>
          </a:xfrm>
          <a:custGeom>
            <a:avLst/>
            <a:gdLst/>
            <a:ahLst/>
            <a:cxnLst/>
            <a:rect l="l" t="t" r="r" b="b"/>
            <a:pathLst>
              <a:path w="114300" h="721360">
                <a:moveTo>
                  <a:pt x="114300" y="114300"/>
                </a:moveTo>
                <a:lnTo>
                  <a:pt x="57150" y="0"/>
                </a:lnTo>
                <a:lnTo>
                  <a:pt x="0" y="114300"/>
                </a:lnTo>
                <a:lnTo>
                  <a:pt x="38100" y="114300"/>
                </a:lnTo>
                <a:lnTo>
                  <a:pt x="38100" y="95250"/>
                </a:lnTo>
                <a:lnTo>
                  <a:pt x="76200" y="95250"/>
                </a:lnTo>
                <a:lnTo>
                  <a:pt x="76200" y="114300"/>
                </a:lnTo>
                <a:lnTo>
                  <a:pt x="114300" y="114300"/>
                </a:lnTo>
                <a:close/>
              </a:path>
              <a:path w="114300" h="721360">
                <a:moveTo>
                  <a:pt x="76200" y="114300"/>
                </a:moveTo>
                <a:lnTo>
                  <a:pt x="76200" y="95250"/>
                </a:lnTo>
                <a:lnTo>
                  <a:pt x="38100" y="95250"/>
                </a:lnTo>
                <a:lnTo>
                  <a:pt x="38100" y="114300"/>
                </a:lnTo>
                <a:lnTo>
                  <a:pt x="76200" y="114300"/>
                </a:lnTo>
                <a:close/>
              </a:path>
              <a:path w="114300" h="721360">
                <a:moveTo>
                  <a:pt x="76200" y="720851"/>
                </a:moveTo>
                <a:lnTo>
                  <a:pt x="76200" y="114300"/>
                </a:lnTo>
                <a:lnTo>
                  <a:pt x="38100" y="114300"/>
                </a:lnTo>
                <a:lnTo>
                  <a:pt x="38100" y="720851"/>
                </a:lnTo>
                <a:lnTo>
                  <a:pt x="76200" y="720851"/>
                </a:lnTo>
                <a:close/>
              </a:path>
            </a:pathLst>
          </a:custGeom>
          <a:solidFill>
            <a:srgbClr val="000000"/>
          </a:solidFill>
        </p:spPr>
        <p:txBody>
          <a:bodyPr wrap="square" lIns="0" tIns="0" rIns="0" bIns="0" rtlCol="0"/>
          <a:lstStyle/>
          <a:p>
            <a:endParaRPr/>
          </a:p>
        </p:txBody>
      </p:sp>
      <p:sp>
        <p:nvSpPr>
          <p:cNvPr id="98" name="object 98"/>
          <p:cNvSpPr/>
          <p:nvPr/>
        </p:nvSpPr>
        <p:spPr>
          <a:xfrm>
            <a:off x="4908689" y="3971544"/>
            <a:ext cx="114300" cy="721360"/>
          </a:xfrm>
          <a:custGeom>
            <a:avLst/>
            <a:gdLst/>
            <a:ahLst/>
            <a:cxnLst/>
            <a:rect l="l" t="t" r="r" b="b"/>
            <a:pathLst>
              <a:path w="114300" h="721360">
                <a:moveTo>
                  <a:pt x="114300" y="114300"/>
                </a:moveTo>
                <a:lnTo>
                  <a:pt x="57150" y="0"/>
                </a:lnTo>
                <a:lnTo>
                  <a:pt x="0" y="114300"/>
                </a:lnTo>
                <a:lnTo>
                  <a:pt x="38100" y="114300"/>
                </a:lnTo>
                <a:lnTo>
                  <a:pt x="38100" y="95250"/>
                </a:lnTo>
                <a:lnTo>
                  <a:pt x="76200" y="95250"/>
                </a:lnTo>
                <a:lnTo>
                  <a:pt x="76200" y="114300"/>
                </a:lnTo>
                <a:lnTo>
                  <a:pt x="114300" y="114300"/>
                </a:lnTo>
                <a:close/>
              </a:path>
              <a:path w="114300" h="721360">
                <a:moveTo>
                  <a:pt x="76200" y="114300"/>
                </a:moveTo>
                <a:lnTo>
                  <a:pt x="76200" y="95250"/>
                </a:lnTo>
                <a:lnTo>
                  <a:pt x="38100" y="95250"/>
                </a:lnTo>
                <a:lnTo>
                  <a:pt x="38100" y="114300"/>
                </a:lnTo>
                <a:lnTo>
                  <a:pt x="76200" y="114300"/>
                </a:lnTo>
                <a:close/>
              </a:path>
              <a:path w="114300" h="721360">
                <a:moveTo>
                  <a:pt x="76200" y="720851"/>
                </a:moveTo>
                <a:lnTo>
                  <a:pt x="76200" y="114300"/>
                </a:lnTo>
                <a:lnTo>
                  <a:pt x="38100" y="114300"/>
                </a:lnTo>
                <a:lnTo>
                  <a:pt x="38100" y="720851"/>
                </a:lnTo>
                <a:lnTo>
                  <a:pt x="76200" y="720851"/>
                </a:lnTo>
                <a:close/>
              </a:path>
            </a:pathLst>
          </a:custGeom>
          <a:solidFill>
            <a:srgbClr val="000000"/>
          </a:solidFill>
        </p:spPr>
        <p:txBody>
          <a:bodyPr wrap="square" lIns="0" tIns="0" rIns="0" bIns="0" rtlCol="0"/>
          <a:lstStyle/>
          <a:p>
            <a:endParaRPr/>
          </a:p>
        </p:txBody>
      </p:sp>
      <p:sp>
        <p:nvSpPr>
          <p:cNvPr id="99" name="object 99"/>
          <p:cNvSpPr/>
          <p:nvPr/>
        </p:nvSpPr>
        <p:spPr>
          <a:xfrm>
            <a:off x="4965839" y="3949446"/>
            <a:ext cx="685800" cy="114300"/>
          </a:xfrm>
          <a:custGeom>
            <a:avLst/>
            <a:gdLst/>
            <a:ahLst/>
            <a:cxnLst/>
            <a:rect l="l" t="t" r="r" b="b"/>
            <a:pathLst>
              <a:path w="685800" h="114300">
                <a:moveTo>
                  <a:pt x="590550" y="76200"/>
                </a:moveTo>
                <a:lnTo>
                  <a:pt x="590550" y="38100"/>
                </a:lnTo>
                <a:lnTo>
                  <a:pt x="0" y="38100"/>
                </a:lnTo>
                <a:lnTo>
                  <a:pt x="0" y="76200"/>
                </a:lnTo>
                <a:lnTo>
                  <a:pt x="590550" y="76200"/>
                </a:lnTo>
                <a:close/>
              </a:path>
              <a:path w="685800" h="114300">
                <a:moveTo>
                  <a:pt x="685800" y="57150"/>
                </a:moveTo>
                <a:lnTo>
                  <a:pt x="571500" y="0"/>
                </a:lnTo>
                <a:lnTo>
                  <a:pt x="571500" y="38100"/>
                </a:lnTo>
                <a:lnTo>
                  <a:pt x="590550" y="38100"/>
                </a:lnTo>
                <a:lnTo>
                  <a:pt x="590550" y="104775"/>
                </a:lnTo>
                <a:lnTo>
                  <a:pt x="685800" y="57150"/>
                </a:lnTo>
                <a:close/>
              </a:path>
              <a:path w="685800" h="114300">
                <a:moveTo>
                  <a:pt x="590550" y="104775"/>
                </a:moveTo>
                <a:lnTo>
                  <a:pt x="590550" y="76200"/>
                </a:lnTo>
                <a:lnTo>
                  <a:pt x="571500" y="76200"/>
                </a:lnTo>
                <a:lnTo>
                  <a:pt x="571500" y="114300"/>
                </a:lnTo>
                <a:lnTo>
                  <a:pt x="590550" y="104775"/>
                </a:lnTo>
                <a:close/>
              </a:path>
            </a:pathLst>
          </a:custGeom>
          <a:solidFill>
            <a:srgbClr val="000000"/>
          </a:solidFill>
        </p:spPr>
        <p:txBody>
          <a:bodyPr wrap="square" lIns="0" tIns="0" rIns="0" bIns="0" rtlCol="0"/>
          <a:lstStyle/>
          <a:p>
            <a:endParaRPr/>
          </a:p>
        </p:txBody>
      </p:sp>
      <p:sp>
        <p:nvSpPr>
          <p:cNvPr id="100" name="object 100"/>
          <p:cNvSpPr/>
          <p:nvPr/>
        </p:nvSpPr>
        <p:spPr>
          <a:xfrm>
            <a:off x="5594489" y="3320796"/>
            <a:ext cx="114300" cy="721360"/>
          </a:xfrm>
          <a:custGeom>
            <a:avLst/>
            <a:gdLst/>
            <a:ahLst/>
            <a:cxnLst/>
            <a:rect l="l" t="t" r="r" b="b"/>
            <a:pathLst>
              <a:path w="114300" h="721360">
                <a:moveTo>
                  <a:pt x="114300" y="114300"/>
                </a:moveTo>
                <a:lnTo>
                  <a:pt x="57150" y="0"/>
                </a:lnTo>
                <a:lnTo>
                  <a:pt x="0" y="114300"/>
                </a:lnTo>
                <a:lnTo>
                  <a:pt x="38100" y="114300"/>
                </a:lnTo>
                <a:lnTo>
                  <a:pt x="38100" y="95250"/>
                </a:lnTo>
                <a:lnTo>
                  <a:pt x="76200" y="95250"/>
                </a:lnTo>
                <a:lnTo>
                  <a:pt x="76200" y="114300"/>
                </a:lnTo>
                <a:lnTo>
                  <a:pt x="114300" y="114300"/>
                </a:lnTo>
                <a:close/>
              </a:path>
              <a:path w="114300" h="721360">
                <a:moveTo>
                  <a:pt x="76200" y="114300"/>
                </a:moveTo>
                <a:lnTo>
                  <a:pt x="76200" y="95250"/>
                </a:lnTo>
                <a:lnTo>
                  <a:pt x="38100" y="95250"/>
                </a:lnTo>
                <a:lnTo>
                  <a:pt x="38100" y="114300"/>
                </a:lnTo>
                <a:lnTo>
                  <a:pt x="76200" y="114300"/>
                </a:lnTo>
                <a:close/>
              </a:path>
              <a:path w="114300" h="721360">
                <a:moveTo>
                  <a:pt x="76200" y="720851"/>
                </a:moveTo>
                <a:lnTo>
                  <a:pt x="76200" y="114300"/>
                </a:lnTo>
                <a:lnTo>
                  <a:pt x="38100" y="114300"/>
                </a:lnTo>
                <a:lnTo>
                  <a:pt x="38100" y="720851"/>
                </a:lnTo>
                <a:lnTo>
                  <a:pt x="76200" y="720851"/>
                </a:lnTo>
                <a:close/>
              </a:path>
            </a:pathLst>
          </a:custGeom>
          <a:solidFill>
            <a:srgbClr val="000000"/>
          </a:solidFill>
        </p:spPr>
        <p:txBody>
          <a:bodyPr wrap="square" lIns="0" tIns="0" rIns="0" bIns="0" rtlCol="0"/>
          <a:lstStyle/>
          <a:p>
            <a:endParaRPr/>
          </a:p>
        </p:txBody>
      </p:sp>
      <p:sp>
        <p:nvSpPr>
          <p:cNvPr id="102"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03" name="文本框 102"/>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sz="3200" spc="-5" dirty="0">
                <a:latin typeface="Times New Roman" panose="02020603050405020304" charset="0"/>
                <a:ea typeface="黑体" panose="02010609060101010101" charset="-122"/>
                <a:cs typeface="新宋体" panose="02010609030101010101" charset="-122"/>
                <a:sym typeface="+mn-ea"/>
              </a:rPr>
              <a:t>链码</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1" name="文本框 80"/>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sz="3200" spc="-5" dirty="0">
                <a:latin typeface="Times New Roman" panose="02020603050405020304" charset="0"/>
                <a:ea typeface="黑体" panose="02010609060101010101" charset="-122"/>
                <a:cs typeface="新宋体" panose="02010609030101010101" charset="-122"/>
                <a:sym typeface="+mn-ea"/>
              </a:rPr>
              <a:t>链码</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2" name="组合 1"/>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
        <p:nvSpPr>
          <p:cNvPr id="9" name="矩形 8"/>
          <p:cNvSpPr/>
          <p:nvPr/>
        </p:nvSpPr>
        <p:spPr>
          <a:xfrm>
            <a:off x="1395095" y="2350135"/>
            <a:ext cx="8828406" cy="2900409"/>
          </a:xfrm>
          <a:prstGeom prst="rect">
            <a:avLst/>
          </a:prstGeom>
        </p:spPr>
        <p:txBody>
          <a:bodyPr wrap="square">
            <a:spAutoFit/>
          </a:bodyPr>
          <a:lstStyle/>
          <a:p>
            <a:pPr>
              <a:lnSpc>
                <a:spcPts val="3700"/>
              </a:lnSpc>
            </a:pPr>
            <a:r>
              <a:rPr lang="zh-CN" altLang="en-US" sz="2800">
                <a:latin typeface="Times New Roman" panose="02020603050405020304" pitchFamily="18" charset="0"/>
                <a:cs typeface="Times New Roman" panose="02020603050405020304" pitchFamily="18" charset="0"/>
              </a:rPr>
              <a:t>问题</a:t>
            </a:r>
            <a:r>
              <a:rPr lang="en-US" altLang="zh-CN" sz="2800">
                <a:latin typeface="Times New Roman" panose="02020603050405020304" pitchFamily="18" charset="0"/>
                <a:cs typeface="Times New Roman" panose="02020603050405020304" pitchFamily="18" charset="0"/>
              </a:rPr>
              <a:t>2</a:t>
            </a:r>
            <a:r>
              <a:rPr lang="zh-CN" altLang="en-US" sz="2800">
                <a:latin typeface="Times New Roman" panose="02020603050405020304" pitchFamily="18" charset="0"/>
                <a:cs typeface="Times New Roman" panose="02020603050405020304" pitchFamily="18" charset="0"/>
              </a:rPr>
              <a:t>： </a:t>
            </a:r>
          </a:p>
          <a:p>
            <a:pPr lvl="1">
              <a:lnSpc>
                <a:spcPts val="3700"/>
              </a:lnSpc>
            </a:pPr>
            <a:r>
              <a:rPr lang="en-US" altLang="zh-CN" sz="2800">
                <a:latin typeface="Times New Roman" panose="02020603050405020304" pitchFamily="18" charset="0"/>
                <a:cs typeface="Times New Roman" panose="02020603050405020304" pitchFamily="18" charset="0"/>
              </a:rPr>
              <a:t>1)</a:t>
            </a:r>
            <a:r>
              <a:rPr lang="zh-CN" altLang="en-US" sz="2800">
                <a:latin typeface="Times New Roman" panose="02020603050405020304" pitchFamily="18" charset="0"/>
                <a:cs typeface="Times New Roman" panose="02020603050405020304" pitchFamily="18" charset="0"/>
              </a:rPr>
              <a:t>由于起点的不同，造成编码的不同</a:t>
            </a:r>
          </a:p>
          <a:p>
            <a:pPr lvl="1">
              <a:lnSpc>
                <a:spcPts val="3700"/>
              </a:lnSpc>
            </a:pPr>
            <a:r>
              <a:rPr lang="en-US" altLang="zh-CN" sz="2800">
                <a:latin typeface="Times New Roman" panose="02020603050405020304" pitchFamily="18" charset="0"/>
                <a:cs typeface="Times New Roman" panose="02020603050405020304" pitchFamily="18" charset="0"/>
              </a:rPr>
              <a:t>2)</a:t>
            </a:r>
            <a:r>
              <a:rPr lang="zh-CN" altLang="en-US" sz="2800">
                <a:latin typeface="Times New Roman" panose="02020603050405020304" pitchFamily="18" charset="0"/>
                <a:cs typeface="Times New Roman" panose="02020603050405020304" pitchFamily="18" charset="0"/>
              </a:rPr>
              <a:t>由于角度的不同，造成编码的不同</a:t>
            </a:r>
          </a:p>
          <a:p>
            <a:pPr>
              <a:lnSpc>
                <a:spcPts val="3700"/>
              </a:lnSpc>
            </a:pPr>
            <a:r>
              <a:rPr lang="zh-CN" altLang="en-US" sz="2800">
                <a:latin typeface="Times New Roman" panose="02020603050405020304" pitchFamily="18" charset="0"/>
                <a:cs typeface="Times New Roman" panose="02020603050405020304" pitchFamily="18" charset="0"/>
              </a:rPr>
              <a:t>改进</a:t>
            </a:r>
            <a:r>
              <a:rPr lang="en-US" altLang="zh-CN" sz="2800">
                <a:latin typeface="Times New Roman" panose="02020603050405020304" pitchFamily="18" charset="0"/>
                <a:cs typeface="Times New Roman" panose="02020603050405020304" pitchFamily="18" charset="0"/>
              </a:rPr>
              <a:t>2</a:t>
            </a:r>
            <a:r>
              <a:rPr lang="zh-CN" altLang="en-US" sz="2800">
                <a:latin typeface="Times New Roman" panose="02020603050405020304" pitchFamily="18" charset="0"/>
                <a:cs typeface="Times New Roman" panose="02020603050405020304" pitchFamily="18" charset="0"/>
              </a:rPr>
              <a:t>： </a:t>
            </a:r>
          </a:p>
          <a:p>
            <a:pPr lvl="1">
              <a:lnSpc>
                <a:spcPts val="3700"/>
              </a:lnSpc>
            </a:pPr>
            <a:r>
              <a:rPr lang="en-US" altLang="zh-CN" sz="2800">
                <a:latin typeface="Times New Roman" panose="02020603050405020304" pitchFamily="18" charset="0"/>
                <a:cs typeface="Times New Roman" panose="02020603050405020304" pitchFamily="18" charset="0"/>
              </a:rPr>
              <a:t>1)</a:t>
            </a:r>
            <a:r>
              <a:rPr lang="zh-CN" altLang="en-US" sz="2800">
                <a:latin typeface="Times New Roman" panose="02020603050405020304" pitchFamily="18" charset="0"/>
                <a:cs typeface="Times New Roman" panose="02020603050405020304" pitchFamily="18" charset="0"/>
              </a:rPr>
              <a:t>从固定位置作为起点</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最左最上</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开始编码</a:t>
            </a:r>
          </a:p>
          <a:p>
            <a:pPr lvl="1">
              <a:lnSpc>
                <a:spcPts val="3700"/>
              </a:lnSpc>
            </a:pPr>
            <a:r>
              <a:rPr lang="en-US" altLang="zh-CN" sz="2800">
                <a:latin typeface="Times New Roman" panose="02020603050405020304" pitchFamily="18" charset="0"/>
                <a:cs typeface="Times New Roman" panose="02020603050405020304" pitchFamily="18" charset="0"/>
              </a:rPr>
              <a:t>2)</a:t>
            </a:r>
            <a:r>
              <a:rPr lang="zh-CN" altLang="en-US" sz="2800">
                <a:latin typeface="Times New Roman" panose="02020603050405020304" pitchFamily="18" charset="0"/>
                <a:cs typeface="Times New Roman" panose="02020603050405020304" pitchFamily="18" charset="0"/>
              </a:rPr>
              <a:t>通过使用链码的差分代替码字本身的方式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66495" y="2214245"/>
            <a:ext cx="8949055" cy="596900"/>
          </a:xfrm>
          <a:prstGeom prst="rect">
            <a:avLst/>
          </a:prstGeom>
        </p:spPr>
        <p:txBody>
          <a:bodyPr vert="horz" wrap="square" lIns="0" tIns="0" rIns="0" bIns="0" rtlCol="0">
            <a:spAutoFit/>
          </a:bodyPr>
          <a:lstStyle/>
          <a:p>
            <a:pPr marL="511175" marR="4066540" lvl="0" indent="-456565" algn="l" defTabSz="0">
              <a:lnSpc>
                <a:spcPct val="140000"/>
              </a:lnSpc>
              <a:spcBef>
                <a:spcPts val="5"/>
              </a:spcBef>
              <a:tabLst>
                <a:tab pos="977900" algn="l"/>
              </a:tabLst>
            </a:pPr>
            <a:r>
              <a:rPr sz="2800" b="1" spc="-5" dirty="0">
                <a:solidFill>
                  <a:srgbClr val="FF0000"/>
                </a:solidFill>
                <a:latin typeface="Times New Roman" panose="02020603050405020304" charset="0"/>
                <a:cs typeface="新宋体" panose="02010609030101010101" charset="-122"/>
                <a:sym typeface="+mn-ea"/>
              </a:rPr>
              <a:t>固定位置作为起点</a:t>
            </a:r>
            <a:r>
              <a:rPr lang="zh-CN" sz="2800" spc="-5" dirty="0">
                <a:latin typeface="Times New Roman" panose="02020603050405020304" charset="0"/>
                <a:cs typeface="新宋体" panose="02010609030101010101" charset="-122"/>
                <a:sym typeface="+mn-ea"/>
              </a:rPr>
              <a:t>：</a:t>
            </a:r>
            <a:r>
              <a:rPr sz="2800" spc="-5" dirty="0">
                <a:latin typeface="Times New Roman" panose="02020603050405020304" charset="0"/>
                <a:cs typeface="新宋体" panose="02010609030101010101" charset="-122"/>
                <a:sym typeface="+mn-ea"/>
              </a:rPr>
              <a:t>(最左最上)开始编码</a:t>
            </a:r>
            <a:r>
              <a:rPr lang="zh-CN" sz="2800" spc="-5" dirty="0">
                <a:latin typeface="Times New Roman" panose="02020603050405020304" charset="0"/>
                <a:cs typeface="新宋体" panose="02010609030101010101" charset="-122"/>
                <a:sym typeface="+mn-ea"/>
              </a:rPr>
              <a:t>。</a:t>
            </a:r>
            <a:endParaRPr sz="2800" spc="-5" dirty="0">
              <a:latin typeface="Times New Roman" panose="02020603050405020304" charset="0"/>
              <a:cs typeface="新宋体" panose="02010609030101010101" charset="-122"/>
              <a:sym typeface="+mn-ea"/>
            </a:endParaRPr>
          </a:p>
        </p:txBody>
      </p:sp>
      <p:sp>
        <p:nvSpPr>
          <p:cNvPr id="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1" name="文本框 80"/>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sz="3200" spc="-5" dirty="0">
                <a:latin typeface="Times New Roman" panose="02020603050405020304" charset="0"/>
                <a:ea typeface="黑体" panose="02010609060101010101" charset="-122"/>
                <a:cs typeface="新宋体" panose="02010609030101010101" charset="-122"/>
                <a:sym typeface="+mn-ea"/>
              </a:rPr>
              <a:t>链码</a:t>
            </a:r>
            <a:endParaRPr lang="zh-CN" altLang="en-US" sz="3200">
              <a:latin typeface="Times New Roman" panose="02020603050405020304" charset="0"/>
              <a:ea typeface="黑体" panose="02010609060101010101" charset="-122"/>
              <a:cs typeface="新宋体" panose="02010609030101010101" charset="-122"/>
            </a:endParaRPr>
          </a:p>
        </p:txBody>
      </p:sp>
      <p:pic>
        <p:nvPicPr>
          <p:cNvPr id="2" name="图片 1"/>
          <p:cNvPicPr>
            <a:picLocks noChangeAspect="1"/>
          </p:cNvPicPr>
          <p:nvPr/>
        </p:nvPicPr>
        <p:blipFill>
          <a:blip r:embed="rId2"/>
          <a:stretch>
            <a:fillRect/>
          </a:stretch>
        </p:blipFill>
        <p:spPr>
          <a:xfrm>
            <a:off x="1003935" y="3053715"/>
            <a:ext cx="9500235" cy="2193290"/>
          </a:xfrm>
          <a:prstGeom prst="rect">
            <a:avLst/>
          </a:prstGeom>
        </p:spPr>
      </p:pic>
      <p:sp>
        <p:nvSpPr>
          <p:cNvPr id="3" name="椭圆 2"/>
          <p:cNvSpPr/>
          <p:nvPr/>
        </p:nvSpPr>
        <p:spPr>
          <a:xfrm>
            <a:off x="943610" y="4747260"/>
            <a:ext cx="381000" cy="381000"/>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7405" y="3881755"/>
            <a:ext cx="381000" cy="381000"/>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4"/>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65555" y="2226310"/>
            <a:ext cx="8936990" cy="1663065"/>
          </a:xfrm>
          <a:prstGeom prst="rect">
            <a:avLst/>
          </a:prstGeom>
        </p:spPr>
        <p:txBody>
          <a:bodyPr vert="horz" wrap="square" lIns="0" tIns="0" rIns="0" bIns="0" rtlCol="0">
            <a:spAutoFit/>
          </a:bodyPr>
          <a:lstStyle/>
          <a:p>
            <a:pPr marL="12700" defTabSz="0">
              <a:lnSpc>
                <a:spcPct val="130000"/>
              </a:lnSpc>
              <a:tabLst>
                <a:tab pos="354965" algn="l"/>
              </a:tabLst>
            </a:pPr>
            <a:r>
              <a:rPr sz="2800" b="1" spc="-5" dirty="0">
                <a:solidFill>
                  <a:srgbClr val="FF0000"/>
                </a:solidFill>
                <a:latin typeface="Times New Roman" panose="02020603050405020304" charset="0"/>
                <a:cs typeface="新宋体" panose="02010609030101010101" charset="-122"/>
              </a:rPr>
              <a:t>循环差分链码</a:t>
            </a:r>
            <a:r>
              <a:rPr sz="2800" spc="-5" dirty="0">
                <a:latin typeface="Times New Roman" panose="02020603050405020304" charset="0"/>
                <a:cs typeface="新宋体" panose="02010609030101010101" charset="-122"/>
              </a:rPr>
              <a:t>：用相邻链码的差代替链码</a:t>
            </a:r>
            <a:r>
              <a:rPr lang="zh-CN" sz="2800" spc="-5" dirty="0">
                <a:latin typeface="Times New Roman" panose="02020603050405020304" charset="0"/>
                <a:cs typeface="新宋体" panose="02010609030101010101" charset="-122"/>
              </a:rPr>
              <a:t>，具体计算方法是：计算逆时针方向变换的差值得到。解决由于角度的不同，造成编码的不同。</a:t>
            </a:r>
            <a:endParaRPr lang="en-US" altLang="zh-CN" sz="2800" spc="-5" dirty="0">
              <a:latin typeface="Times New Roman" panose="02020603050405020304" charset="0"/>
              <a:cs typeface="新宋体" panose="02010609030101010101" charset="-122"/>
            </a:endParaRPr>
          </a:p>
        </p:txBody>
      </p:sp>
      <p:sp>
        <p:nvSpPr>
          <p:cNvPr id="6" name="object 6"/>
          <p:cNvSpPr txBox="1"/>
          <p:nvPr/>
        </p:nvSpPr>
        <p:spPr>
          <a:xfrm>
            <a:off x="1505089" y="4099722"/>
            <a:ext cx="2159635" cy="1017905"/>
          </a:xfrm>
          <a:prstGeom prst="rect">
            <a:avLst/>
          </a:prstGeom>
        </p:spPr>
        <p:txBody>
          <a:bodyPr vert="horz" wrap="square" lIns="0" tIns="0" rIns="0" bIns="0" rtlCol="0">
            <a:spAutoFit/>
          </a:bodyPr>
          <a:lstStyle/>
          <a:p>
            <a:pPr marL="12700" marR="5080">
              <a:lnSpc>
                <a:spcPct val="120000"/>
              </a:lnSpc>
            </a:pPr>
            <a:r>
              <a:rPr sz="2800" spc="-5" dirty="0">
                <a:latin typeface="Times New Roman" panose="02020603050405020304" charset="0"/>
                <a:cs typeface="新宋体" panose="02010609030101010101" charset="-122"/>
              </a:rPr>
              <a:t>例如：4-链码 循环差分为：</a:t>
            </a:r>
          </a:p>
        </p:txBody>
      </p:sp>
      <p:sp>
        <p:nvSpPr>
          <p:cNvPr id="7" name="object 7"/>
          <p:cNvSpPr txBox="1"/>
          <p:nvPr/>
        </p:nvSpPr>
        <p:spPr>
          <a:xfrm>
            <a:off x="3993515" y="4185920"/>
            <a:ext cx="4314825" cy="930910"/>
          </a:xfrm>
          <a:prstGeom prst="rect">
            <a:avLst/>
          </a:prstGeom>
        </p:spPr>
        <p:txBody>
          <a:bodyPr vert="horz" wrap="square" lIns="0" tIns="0" rIns="0" bIns="0" rtlCol="0">
            <a:spAutoFit/>
          </a:bodyPr>
          <a:lstStyle/>
          <a:p>
            <a:pPr marL="12700">
              <a:lnSpc>
                <a:spcPct val="100000"/>
              </a:lnSpc>
            </a:pPr>
            <a:r>
              <a:rPr sz="2800" spc="-5" dirty="0">
                <a:latin typeface="Times New Roman" panose="02020603050405020304" charset="0"/>
                <a:cs typeface="新宋体" panose="02010609030101010101" charset="-122"/>
              </a:rPr>
              <a:t>10103322</a:t>
            </a:r>
            <a:endParaRPr sz="2800">
              <a:latin typeface="Times New Roman" panose="02020603050405020304" charset="0"/>
              <a:cs typeface="新宋体" panose="02010609030101010101" charset="-122"/>
            </a:endParaRPr>
          </a:p>
          <a:p>
            <a:pPr marL="12700">
              <a:lnSpc>
                <a:spcPts val="3295"/>
              </a:lnSpc>
              <a:spcBef>
                <a:spcPts val="675"/>
              </a:spcBef>
            </a:pPr>
            <a:r>
              <a:rPr sz="2800" spc="-5" dirty="0">
                <a:latin typeface="Times New Roman" panose="02020603050405020304" charset="0"/>
                <a:cs typeface="新宋体" panose="02010609030101010101" charset="-122"/>
              </a:rPr>
              <a:t>33133030</a:t>
            </a:r>
            <a:endParaRPr sz="2800">
              <a:latin typeface="Times New Roman" panose="02020603050405020304" charset="0"/>
              <a:cs typeface="新宋体" panose="02010609030101010101" charset="-122"/>
            </a:endParaRPr>
          </a:p>
        </p:txBody>
      </p:sp>
      <p:graphicFrame>
        <p:nvGraphicFramePr>
          <p:cNvPr id="8" name="object 8"/>
          <p:cNvGraphicFramePr>
            <a:graphicFrameLocks noGrp="1"/>
          </p:cNvGraphicFramePr>
          <p:nvPr/>
        </p:nvGraphicFramePr>
        <p:xfrm>
          <a:off x="1381899" y="5328657"/>
          <a:ext cx="6926580" cy="2021205"/>
        </p:xfrm>
        <a:graphic>
          <a:graphicData uri="http://schemas.openxmlformats.org/drawingml/2006/table">
            <a:tbl>
              <a:tblPr firstRow="1" bandRow="1">
                <a:tableStyleId>{2D5ABB26-0587-4C30-8999-92F81FD0307C}</a:tableStyleId>
              </a:tblPr>
              <a:tblGrid>
                <a:gridCol w="2079625">
                  <a:extLst>
                    <a:ext uri="{9D8B030D-6E8A-4147-A177-3AD203B41FA5}">
                      <a16:colId xmlns:a16="http://schemas.microsoft.com/office/drawing/2014/main" val="20000"/>
                    </a:ext>
                  </a:extLst>
                </a:gridCol>
                <a:gridCol w="711174">
                  <a:extLst>
                    <a:ext uri="{9D8B030D-6E8A-4147-A177-3AD203B41FA5}">
                      <a16:colId xmlns:a16="http://schemas.microsoft.com/office/drawing/2014/main" val="20001"/>
                    </a:ext>
                  </a:extLst>
                </a:gridCol>
                <a:gridCol w="355320">
                  <a:extLst>
                    <a:ext uri="{9D8B030D-6E8A-4147-A177-3AD203B41FA5}">
                      <a16:colId xmlns:a16="http://schemas.microsoft.com/office/drawing/2014/main" val="20002"/>
                    </a:ext>
                  </a:extLst>
                </a:gridCol>
                <a:gridCol w="1218942">
                  <a:extLst>
                    <a:ext uri="{9D8B030D-6E8A-4147-A177-3AD203B41FA5}">
                      <a16:colId xmlns:a16="http://schemas.microsoft.com/office/drawing/2014/main" val="20003"/>
                    </a:ext>
                  </a:extLst>
                </a:gridCol>
                <a:gridCol w="495633">
                  <a:extLst>
                    <a:ext uri="{9D8B030D-6E8A-4147-A177-3AD203B41FA5}">
                      <a16:colId xmlns:a16="http://schemas.microsoft.com/office/drawing/2014/main" val="20004"/>
                    </a:ext>
                  </a:extLst>
                </a:gridCol>
                <a:gridCol w="711085">
                  <a:extLst>
                    <a:ext uri="{9D8B030D-6E8A-4147-A177-3AD203B41FA5}">
                      <a16:colId xmlns:a16="http://schemas.microsoft.com/office/drawing/2014/main" val="20005"/>
                    </a:ext>
                  </a:extLst>
                </a:gridCol>
                <a:gridCol w="355320">
                  <a:extLst>
                    <a:ext uri="{9D8B030D-6E8A-4147-A177-3AD203B41FA5}">
                      <a16:colId xmlns:a16="http://schemas.microsoft.com/office/drawing/2014/main" val="20006"/>
                    </a:ext>
                  </a:extLst>
                </a:gridCol>
                <a:gridCol w="999611">
                  <a:extLst>
                    <a:ext uri="{9D8B030D-6E8A-4147-A177-3AD203B41FA5}">
                      <a16:colId xmlns:a16="http://schemas.microsoft.com/office/drawing/2014/main" val="20007"/>
                    </a:ext>
                  </a:extLst>
                </a:gridCol>
              </a:tblGrid>
              <a:tr h="497840">
                <a:tc>
                  <a:txBody>
                    <a:bodyPr/>
                    <a:lstStyle/>
                    <a:p>
                      <a:pPr marR="93980" algn="r">
                        <a:lnSpc>
                          <a:spcPct val="100000"/>
                        </a:lnSpc>
                        <a:spcBef>
                          <a:spcPts val="105"/>
                        </a:spcBef>
                      </a:pPr>
                      <a:r>
                        <a:rPr sz="2800" spc="-5" dirty="0">
                          <a:latin typeface="Times New Roman" panose="02020603050405020304" charset="0"/>
                          <a:cs typeface="新宋体" panose="02010609030101010101" charset="-122"/>
                        </a:rPr>
                        <a:t>循环差分：1</a:t>
                      </a:r>
                    </a:p>
                  </a:txBody>
                  <a:tcPr marL="0" marR="0" marT="0" marB="0"/>
                </a:tc>
                <a:tc>
                  <a:txBody>
                    <a:bodyPr/>
                    <a:lstStyle/>
                    <a:p>
                      <a:pPr marL="75565">
                        <a:lnSpc>
                          <a:spcPct val="100000"/>
                        </a:lnSpc>
                        <a:spcBef>
                          <a:spcPts val="105"/>
                        </a:spcBef>
                      </a:pPr>
                      <a:r>
                        <a:rPr sz="2800" dirty="0">
                          <a:latin typeface="Times New Roman" panose="02020603050405020304" charset="0"/>
                          <a:cs typeface="新宋体" panose="02010609030101010101" charset="-122"/>
                        </a:rPr>
                        <a:t>- 2</a:t>
                      </a:r>
                    </a:p>
                  </a:txBody>
                  <a:tcPr marL="0" marR="0" marT="0" marB="0"/>
                </a:tc>
                <a:tc>
                  <a:txBody>
                    <a:bodyPr/>
                    <a:lstStyle/>
                    <a:p>
                      <a:pPr marL="75565">
                        <a:lnSpc>
                          <a:spcPct val="100000"/>
                        </a:lnSpc>
                        <a:spcBef>
                          <a:spcPts val="105"/>
                        </a:spcBef>
                      </a:pPr>
                      <a:r>
                        <a:rPr sz="2800" dirty="0">
                          <a:latin typeface="Times New Roman" panose="02020603050405020304" charset="0"/>
                          <a:cs typeface="新宋体" panose="02010609030101010101" charset="-122"/>
                        </a:rPr>
                        <a:t>=</a:t>
                      </a:r>
                    </a:p>
                  </a:txBody>
                  <a:tcPr marL="0" marR="0" marT="0" marB="0"/>
                </a:tc>
                <a:tc>
                  <a:txBody>
                    <a:bodyPr/>
                    <a:lstStyle/>
                    <a:p>
                      <a:pPr marL="75565">
                        <a:lnSpc>
                          <a:spcPct val="100000"/>
                        </a:lnSpc>
                        <a:spcBef>
                          <a:spcPts val="105"/>
                        </a:spcBef>
                      </a:pPr>
                      <a:r>
                        <a:rPr sz="2800" spc="-5" dirty="0">
                          <a:latin typeface="Times New Roman" panose="02020603050405020304" charset="0"/>
                          <a:cs typeface="新宋体" panose="02010609030101010101" charset="-122"/>
                        </a:rPr>
                        <a:t>-1(3)</a:t>
                      </a:r>
                    </a:p>
                  </a:txBody>
                  <a:tcPr marL="0" marR="0" marT="0" marB="0"/>
                </a:tc>
                <a:tc>
                  <a:txBody>
                    <a:bodyPr/>
                    <a:lstStyle/>
                    <a:p>
                      <a:pPr marR="80645" algn="r">
                        <a:lnSpc>
                          <a:spcPct val="100000"/>
                        </a:lnSpc>
                        <a:spcBef>
                          <a:spcPts val="105"/>
                        </a:spcBef>
                      </a:pPr>
                      <a:r>
                        <a:rPr sz="2800" dirty="0">
                          <a:latin typeface="Times New Roman" panose="02020603050405020304" charset="0"/>
                          <a:cs typeface="新宋体" panose="02010609030101010101" charset="-122"/>
                        </a:rPr>
                        <a:t>3</a:t>
                      </a:r>
                    </a:p>
                  </a:txBody>
                  <a:tcPr marL="0" marR="0" marT="0" marB="0"/>
                </a:tc>
                <a:tc>
                  <a:txBody>
                    <a:bodyPr/>
                    <a:lstStyle/>
                    <a:p>
                      <a:pPr marR="81915" algn="r">
                        <a:lnSpc>
                          <a:spcPct val="100000"/>
                        </a:lnSpc>
                        <a:spcBef>
                          <a:spcPts val="105"/>
                        </a:spcBef>
                      </a:pPr>
                      <a:r>
                        <a:rPr sz="2800" dirty="0">
                          <a:latin typeface="Times New Roman" panose="02020603050405020304" charset="0"/>
                          <a:cs typeface="新宋体" panose="02010609030101010101" charset="-122"/>
                        </a:rPr>
                        <a:t>-</a:t>
                      </a:r>
                      <a:r>
                        <a:rPr sz="2800" spc="-5" dirty="0">
                          <a:latin typeface="Times New Roman" panose="02020603050405020304" charset="0"/>
                          <a:cs typeface="新宋体" panose="02010609030101010101" charset="-122"/>
                        </a:rPr>
                        <a:t> </a:t>
                      </a:r>
                      <a:r>
                        <a:rPr sz="2800" dirty="0">
                          <a:latin typeface="Times New Roman" panose="02020603050405020304" charset="0"/>
                          <a:cs typeface="新宋体" panose="02010609030101010101" charset="-122"/>
                        </a:rPr>
                        <a:t>0</a:t>
                      </a:r>
                      <a:endParaRPr sz="2800">
                        <a:latin typeface="Times New Roman" panose="02020603050405020304" charset="0"/>
                        <a:cs typeface="新宋体" panose="02010609030101010101" charset="-122"/>
                      </a:endParaRPr>
                    </a:p>
                  </a:txBody>
                  <a:tcPr marL="0" marR="0" marT="0" marB="0"/>
                </a:tc>
                <a:tc>
                  <a:txBody>
                    <a:bodyPr/>
                    <a:lstStyle/>
                    <a:p>
                      <a:pPr marL="88265">
                        <a:lnSpc>
                          <a:spcPct val="100000"/>
                        </a:lnSpc>
                        <a:spcBef>
                          <a:spcPts val="105"/>
                        </a:spcBef>
                      </a:pPr>
                      <a:r>
                        <a:rPr sz="2800" dirty="0">
                          <a:latin typeface="Times New Roman" panose="02020603050405020304" charset="0"/>
                          <a:cs typeface="新宋体" panose="02010609030101010101" charset="-122"/>
                        </a:rPr>
                        <a:t>=</a:t>
                      </a:r>
                    </a:p>
                  </a:txBody>
                  <a:tcPr marL="0" marR="0" marT="0" marB="0"/>
                </a:tc>
                <a:tc>
                  <a:txBody>
                    <a:bodyPr/>
                    <a:lstStyle/>
                    <a:p>
                      <a:pPr marL="88265">
                        <a:lnSpc>
                          <a:spcPct val="100000"/>
                        </a:lnSpc>
                        <a:spcBef>
                          <a:spcPts val="105"/>
                        </a:spcBef>
                      </a:pPr>
                      <a:r>
                        <a:rPr sz="2800" dirty="0">
                          <a:latin typeface="Times New Roman" panose="02020603050405020304" charset="0"/>
                          <a:cs typeface="新宋体" panose="02010609030101010101" charset="-122"/>
                        </a:rPr>
                        <a:t>3</a:t>
                      </a:r>
                    </a:p>
                  </a:txBody>
                  <a:tcPr marL="0" marR="0" marT="0" marB="0"/>
                </a:tc>
                <a:extLst>
                  <a:ext uri="{0D108BD9-81ED-4DB2-BD59-A6C34878D82A}">
                    <a16:rowId xmlns:a16="http://schemas.microsoft.com/office/drawing/2014/main" val="10000"/>
                  </a:ext>
                </a:extLst>
              </a:tr>
              <a:tr h="512819">
                <a:tc>
                  <a:txBody>
                    <a:bodyPr/>
                    <a:lstStyle/>
                    <a:p>
                      <a:pPr marR="67945" algn="r">
                        <a:lnSpc>
                          <a:spcPct val="100000"/>
                        </a:lnSpc>
                        <a:spcBef>
                          <a:spcPts val="225"/>
                        </a:spcBef>
                      </a:pPr>
                      <a:r>
                        <a:rPr sz="2800" dirty="0">
                          <a:latin typeface="Times New Roman" panose="02020603050405020304" charset="0"/>
                          <a:cs typeface="新宋体" panose="02010609030101010101" charset="-122"/>
                        </a:rPr>
                        <a:t>0</a:t>
                      </a:r>
                    </a:p>
                  </a:txBody>
                  <a:tcPr marL="0" marR="0" marT="0" marB="0"/>
                </a:tc>
                <a:tc>
                  <a:txBody>
                    <a:bodyPr/>
                    <a:lstStyle/>
                    <a:p>
                      <a:pPr marL="101600">
                        <a:lnSpc>
                          <a:spcPct val="100000"/>
                        </a:lnSpc>
                        <a:spcBef>
                          <a:spcPts val="225"/>
                        </a:spcBef>
                      </a:pPr>
                      <a:r>
                        <a:rPr sz="2800" dirty="0">
                          <a:latin typeface="Times New Roman" panose="02020603050405020304" charset="0"/>
                          <a:cs typeface="新宋体" panose="02010609030101010101" charset="-122"/>
                        </a:rPr>
                        <a:t>- 1</a:t>
                      </a:r>
                    </a:p>
                  </a:txBody>
                  <a:tcPr marL="0" marR="0" marT="0" marB="0"/>
                </a:tc>
                <a:tc>
                  <a:txBody>
                    <a:bodyPr/>
                    <a:lstStyle/>
                    <a:p>
                      <a:pPr marL="101600">
                        <a:lnSpc>
                          <a:spcPct val="100000"/>
                        </a:lnSpc>
                        <a:spcBef>
                          <a:spcPts val="225"/>
                        </a:spcBef>
                      </a:pPr>
                      <a:r>
                        <a:rPr sz="2800" dirty="0">
                          <a:latin typeface="Times New Roman" panose="02020603050405020304" charset="0"/>
                          <a:cs typeface="新宋体" panose="02010609030101010101" charset="-122"/>
                        </a:rPr>
                        <a:t>=</a:t>
                      </a:r>
                    </a:p>
                  </a:txBody>
                  <a:tcPr marL="0" marR="0" marT="0" marB="0"/>
                </a:tc>
                <a:tc>
                  <a:txBody>
                    <a:bodyPr/>
                    <a:lstStyle/>
                    <a:p>
                      <a:pPr marL="101600">
                        <a:lnSpc>
                          <a:spcPct val="100000"/>
                        </a:lnSpc>
                        <a:spcBef>
                          <a:spcPts val="225"/>
                        </a:spcBef>
                      </a:pPr>
                      <a:r>
                        <a:rPr sz="2800" spc="-5" dirty="0">
                          <a:latin typeface="Times New Roman" panose="02020603050405020304" charset="0"/>
                          <a:cs typeface="新宋体" panose="02010609030101010101" charset="-122"/>
                        </a:rPr>
                        <a:t>-1(3)</a:t>
                      </a:r>
                    </a:p>
                  </a:txBody>
                  <a:tcPr marL="0" marR="0" marT="0" marB="0"/>
                </a:tc>
                <a:tc>
                  <a:txBody>
                    <a:bodyPr/>
                    <a:lstStyle/>
                    <a:p>
                      <a:pPr marR="80645" algn="r">
                        <a:lnSpc>
                          <a:spcPct val="100000"/>
                        </a:lnSpc>
                        <a:spcBef>
                          <a:spcPts val="225"/>
                        </a:spcBef>
                      </a:pPr>
                      <a:r>
                        <a:rPr sz="2800" dirty="0">
                          <a:latin typeface="Times New Roman" panose="02020603050405020304" charset="0"/>
                          <a:cs typeface="新宋体" panose="02010609030101010101" charset="-122"/>
                        </a:rPr>
                        <a:t>3</a:t>
                      </a:r>
                    </a:p>
                  </a:txBody>
                  <a:tcPr marL="0" marR="0" marT="0" marB="0"/>
                </a:tc>
                <a:tc>
                  <a:txBody>
                    <a:bodyPr/>
                    <a:lstStyle/>
                    <a:p>
                      <a:pPr marR="80645" algn="r">
                        <a:lnSpc>
                          <a:spcPct val="100000"/>
                        </a:lnSpc>
                        <a:spcBef>
                          <a:spcPts val="225"/>
                        </a:spcBef>
                      </a:pPr>
                      <a:r>
                        <a:rPr sz="2800" dirty="0">
                          <a:latin typeface="Times New Roman" panose="02020603050405020304" charset="0"/>
                          <a:cs typeface="新宋体" panose="02010609030101010101" charset="-122"/>
                        </a:rPr>
                        <a:t>-</a:t>
                      </a:r>
                      <a:r>
                        <a:rPr sz="2800" spc="-5" dirty="0">
                          <a:latin typeface="Times New Roman" panose="02020603050405020304" charset="0"/>
                          <a:cs typeface="新宋体" panose="02010609030101010101" charset="-122"/>
                        </a:rPr>
                        <a:t> </a:t>
                      </a:r>
                      <a:r>
                        <a:rPr sz="2800" dirty="0">
                          <a:latin typeface="Times New Roman" panose="02020603050405020304" charset="0"/>
                          <a:cs typeface="新宋体" panose="02010609030101010101" charset="-122"/>
                        </a:rPr>
                        <a:t>3</a:t>
                      </a:r>
                      <a:endParaRPr sz="2800">
                        <a:latin typeface="Times New Roman" panose="02020603050405020304" charset="0"/>
                        <a:cs typeface="新宋体" panose="02010609030101010101" charset="-122"/>
                      </a:endParaRPr>
                    </a:p>
                  </a:txBody>
                  <a:tcPr marL="0" marR="0" marT="0" marB="0"/>
                </a:tc>
                <a:tc>
                  <a:txBody>
                    <a:bodyPr/>
                    <a:lstStyle/>
                    <a:p>
                      <a:pPr marL="88265">
                        <a:lnSpc>
                          <a:spcPct val="100000"/>
                        </a:lnSpc>
                        <a:spcBef>
                          <a:spcPts val="225"/>
                        </a:spcBef>
                      </a:pPr>
                      <a:r>
                        <a:rPr sz="2800" dirty="0">
                          <a:latin typeface="Times New Roman" panose="02020603050405020304" charset="0"/>
                          <a:cs typeface="新宋体" panose="02010609030101010101" charset="-122"/>
                        </a:rPr>
                        <a:t>=</a:t>
                      </a:r>
                    </a:p>
                  </a:txBody>
                  <a:tcPr marL="0" marR="0" marT="0" marB="0"/>
                </a:tc>
                <a:tc>
                  <a:txBody>
                    <a:bodyPr/>
                    <a:lstStyle/>
                    <a:p>
                      <a:pPr marL="88265">
                        <a:lnSpc>
                          <a:spcPct val="100000"/>
                        </a:lnSpc>
                        <a:spcBef>
                          <a:spcPts val="225"/>
                        </a:spcBef>
                      </a:pPr>
                      <a:r>
                        <a:rPr sz="2800" dirty="0">
                          <a:latin typeface="Times New Roman" panose="02020603050405020304" charset="0"/>
                          <a:cs typeface="新宋体" panose="02010609030101010101" charset="-122"/>
                        </a:rPr>
                        <a:t>0</a:t>
                      </a:r>
                    </a:p>
                  </a:txBody>
                  <a:tcPr marL="0" marR="0" marT="0" marB="0"/>
                </a:tc>
                <a:extLst>
                  <a:ext uri="{0D108BD9-81ED-4DB2-BD59-A6C34878D82A}">
                    <a16:rowId xmlns:a16="http://schemas.microsoft.com/office/drawing/2014/main" val="10001"/>
                  </a:ext>
                </a:extLst>
              </a:tr>
              <a:tr h="512825">
                <a:tc>
                  <a:txBody>
                    <a:bodyPr/>
                    <a:lstStyle/>
                    <a:p>
                      <a:pPr marR="67945" algn="r">
                        <a:lnSpc>
                          <a:spcPct val="100000"/>
                        </a:lnSpc>
                        <a:spcBef>
                          <a:spcPts val="225"/>
                        </a:spcBef>
                      </a:pPr>
                      <a:r>
                        <a:rPr sz="2800" dirty="0">
                          <a:latin typeface="Times New Roman" panose="02020603050405020304" charset="0"/>
                          <a:cs typeface="新宋体" panose="02010609030101010101" charset="-122"/>
                        </a:rPr>
                        <a:t>1</a:t>
                      </a:r>
                    </a:p>
                  </a:txBody>
                  <a:tcPr marL="0" marR="0" marT="0" marB="0"/>
                </a:tc>
                <a:tc>
                  <a:txBody>
                    <a:bodyPr/>
                    <a:lstStyle/>
                    <a:p>
                      <a:pPr marL="101600">
                        <a:lnSpc>
                          <a:spcPct val="100000"/>
                        </a:lnSpc>
                        <a:spcBef>
                          <a:spcPts val="225"/>
                        </a:spcBef>
                      </a:pPr>
                      <a:r>
                        <a:rPr sz="2800" dirty="0">
                          <a:latin typeface="Times New Roman" panose="02020603050405020304" charset="0"/>
                          <a:cs typeface="新宋体" panose="02010609030101010101" charset="-122"/>
                        </a:rPr>
                        <a:t>- 0</a:t>
                      </a:r>
                    </a:p>
                  </a:txBody>
                  <a:tcPr marL="0" marR="0" marT="0" marB="0"/>
                </a:tc>
                <a:tc>
                  <a:txBody>
                    <a:bodyPr/>
                    <a:lstStyle/>
                    <a:p>
                      <a:pPr marL="101600">
                        <a:lnSpc>
                          <a:spcPct val="100000"/>
                        </a:lnSpc>
                        <a:spcBef>
                          <a:spcPts val="225"/>
                        </a:spcBef>
                      </a:pPr>
                      <a:r>
                        <a:rPr sz="2800" dirty="0">
                          <a:latin typeface="Times New Roman" panose="02020603050405020304" charset="0"/>
                          <a:cs typeface="新宋体" panose="02010609030101010101" charset="-122"/>
                        </a:rPr>
                        <a:t>=</a:t>
                      </a:r>
                    </a:p>
                  </a:txBody>
                  <a:tcPr marL="0" marR="0" marT="0" marB="0"/>
                </a:tc>
                <a:tc>
                  <a:txBody>
                    <a:bodyPr/>
                    <a:lstStyle/>
                    <a:p>
                      <a:pPr marL="101600">
                        <a:lnSpc>
                          <a:spcPct val="100000"/>
                        </a:lnSpc>
                        <a:spcBef>
                          <a:spcPts val="225"/>
                        </a:spcBef>
                      </a:pPr>
                      <a:r>
                        <a:rPr sz="2800" dirty="0">
                          <a:latin typeface="Times New Roman" panose="02020603050405020304" charset="0"/>
                          <a:cs typeface="新宋体" panose="02010609030101010101" charset="-122"/>
                        </a:rPr>
                        <a:t>1</a:t>
                      </a:r>
                    </a:p>
                  </a:txBody>
                  <a:tcPr marL="0" marR="0" marT="0" marB="0"/>
                </a:tc>
                <a:tc>
                  <a:txBody>
                    <a:bodyPr/>
                    <a:lstStyle/>
                    <a:p>
                      <a:pPr marR="80645" algn="r">
                        <a:lnSpc>
                          <a:spcPct val="100000"/>
                        </a:lnSpc>
                        <a:spcBef>
                          <a:spcPts val="225"/>
                        </a:spcBef>
                      </a:pPr>
                      <a:r>
                        <a:rPr sz="2800" dirty="0">
                          <a:latin typeface="Times New Roman" panose="02020603050405020304" charset="0"/>
                          <a:cs typeface="新宋体" panose="02010609030101010101" charset="-122"/>
                        </a:rPr>
                        <a:t>2</a:t>
                      </a:r>
                    </a:p>
                  </a:txBody>
                  <a:tcPr marL="0" marR="0" marT="0" marB="0"/>
                </a:tc>
                <a:tc>
                  <a:txBody>
                    <a:bodyPr/>
                    <a:lstStyle/>
                    <a:p>
                      <a:pPr marR="80645" algn="r">
                        <a:lnSpc>
                          <a:spcPct val="100000"/>
                        </a:lnSpc>
                        <a:spcBef>
                          <a:spcPts val="225"/>
                        </a:spcBef>
                      </a:pPr>
                      <a:r>
                        <a:rPr sz="2800" dirty="0">
                          <a:latin typeface="Times New Roman" panose="02020603050405020304" charset="0"/>
                          <a:cs typeface="新宋体" panose="02010609030101010101" charset="-122"/>
                        </a:rPr>
                        <a:t>-</a:t>
                      </a:r>
                      <a:r>
                        <a:rPr sz="2800" spc="-5" dirty="0">
                          <a:latin typeface="Times New Roman" panose="02020603050405020304" charset="0"/>
                          <a:cs typeface="新宋体" panose="02010609030101010101" charset="-122"/>
                        </a:rPr>
                        <a:t> </a:t>
                      </a:r>
                      <a:r>
                        <a:rPr sz="2800" dirty="0">
                          <a:latin typeface="Times New Roman" panose="02020603050405020304" charset="0"/>
                          <a:cs typeface="新宋体" panose="02010609030101010101" charset="-122"/>
                        </a:rPr>
                        <a:t>3</a:t>
                      </a:r>
                      <a:endParaRPr sz="2800">
                        <a:latin typeface="Times New Roman" panose="02020603050405020304" charset="0"/>
                        <a:cs typeface="新宋体" panose="02010609030101010101" charset="-122"/>
                      </a:endParaRPr>
                    </a:p>
                  </a:txBody>
                  <a:tcPr marL="0" marR="0" marT="0" marB="0"/>
                </a:tc>
                <a:tc>
                  <a:txBody>
                    <a:bodyPr/>
                    <a:lstStyle/>
                    <a:p>
                      <a:pPr marL="88900">
                        <a:lnSpc>
                          <a:spcPct val="100000"/>
                        </a:lnSpc>
                        <a:spcBef>
                          <a:spcPts val="225"/>
                        </a:spcBef>
                      </a:pPr>
                      <a:r>
                        <a:rPr sz="2800" dirty="0">
                          <a:latin typeface="Times New Roman" panose="02020603050405020304" charset="0"/>
                          <a:cs typeface="新宋体" panose="02010609030101010101" charset="-122"/>
                        </a:rPr>
                        <a:t>=</a:t>
                      </a:r>
                    </a:p>
                  </a:txBody>
                  <a:tcPr marL="0" marR="0" marT="0" marB="0"/>
                </a:tc>
                <a:tc>
                  <a:txBody>
                    <a:bodyPr/>
                    <a:lstStyle/>
                    <a:p>
                      <a:pPr marL="88900">
                        <a:lnSpc>
                          <a:spcPct val="100000"/>
                        </a:lnSpc>
                        <a:spcBef>
                          <a:spcPts val="225"/>
                        </a:spcBef>
                      </a:pPr>
                      <a:r>
                        <a:rPr sz="2800" spc="-5" dirty="0">
                          <a:latin typeface="Times New Roman" panose="02020603050405020304" charset="0"/>
                          <a:cs typeface="新宋体" panose="02010609030101010101" charset="-122"/>
                        </a:rPr>
                        <a:t>-1(3)</a:t>
                      </a:r>
                    </a:p>
                  </a:txBody>
                  <a:tcPr marL="0" marR="0" marT="0" marB="0"/>
                </a:tc>
                <a:extLst>
                  <a:ext uri="{0D108BD9-81ED-4DB2-BD59-A6C34878D82A}">
                    <a16:rowId xmlns:a16="http://schemas.microsoft.com/office/drawing/2014/main" val="10002"/>
                  </a:ext>
                </a:extLst>
              </a:tr>
              <a:tr h="497840">
                <a:tc>
                  <a:txBody>
                    <a:bodyPr/>
                    <a:lstStyle/>
                    <a:p>
                      <a:pPr marR="67945" algn="r">
                        <a:lnSpc>
                          <a:spcPct val="100000"/>
                        </a:lnSpc>
                        <a:spcBef>
                          <a:spcPts val="225"/>
                        </a:spcBef>
                      </a:pPr>
                      <a:r>
                        <a:rPr sz="2800" dirty="0">
                          <a:latin typeface="Times New Roman" panose="02020603050405020304" charset="0"/>
                          <a:cs typeface="新宋体" panose="02010609030101010101" charset="-122"/>
                        </a:rPr>
                        <a:t>0</a:t>
                      </a:r>
                    </a:p>
                  </a:txBody>
                  <a:tcPr marL="0" marR="0" marT="0" marB="0"/>
                </a:tc>
                <a:tc>
                  <a:txBody>
                    <a:bodyPr/>
                    <a:lstStyle/>
                    <a:p>
                      <a:pPr marL="101600">
                        <a:lnSpc>
                          <a:spcPct val="100000"/>
                        </a:lnSpc>
                        <a:spcBef>
                          <a:spcPts val="225"/>
                        </a:spcBef>
                      </a:pPr>
                      <a:r>
                        <a:rPr sz="2800" dirty="0">
                          <a:latin typeface="Times New Roman" panose="02020603050405020304" charset="0"/>
                          <a:cs typeface="新宋体" panose="02010609030101010101" charset="-122"/>
                        </a:rPr>
                        <a:t>- 1</a:t>
                      </a:r>
                    </a:p>
                  </a:txBody>
                  <a:tcPr marL="0" marR="0" marT="0" marB="0"/>
                </a:tc>
                <a:tc>
                  <a:txBody>
                    <a:bodyPr/>
                    <a:lstStyle/>
                    <a:p>
                      <a:pPr marL="101600">
                        <a:lnSpc>
                          <a:spcPct val="100000"/>
                        </a:lnSpc>
                        <a:spcBef>
                          <a:spcPts val="225"/>
                        </a:spcBef>
                      </a:pPr>
                      <a:r>
                        <a:rPr sz="2800" dirty="0">
                          <a:latin typeface="Times New Roman" panose="02020603050405020304" charset="0"/>
                          <a:cs typeface="新宋体" panose="02010609030101010101" charset="-122"/>
                        </a:rPr>
                        <a:t>=</a:t>
                      </a:r>
                    </a:p>
                  </a:txBody>
                  <a:tcPr marL="0" marR="0" marT="0" marB="0"/>
                </a:tc>
                <a:tc>
                  <a:txBody>
                    <a:bodyPr/>
                    <a:lstStyle/>
                    <a:p>
                      <a:pPr marL="101600">
                        <a:lnSpc>
                          <a:spcPct val="100000"/>
                        </a:lnSpc>
                        <a:spcBef>
                          <a:spcPts val="225"/>
                        </a:spcBef>
                      </a:pPr>
                      <a:r>
                        <a:rPr sz="2800" spc="-5" dirty="0">
                          <a:latin typeface="Times New Roman" panose="02020603050405020304" charset="0"/>
                          <a:cs typeface="新宋体" panose="02010609030101010101" charset="-122"/>
                        </a:rPr>
                        <a:t>-1(3)</a:t>
                      </a:r>
                    </a:p>
                  </a:txBody>
                  <a:tcPr marL="0" marR="0" marT="0" marB="0"/>
                </a:tc>
                <a:tc>
                  <a:txBody>
                    <a:bodyPr/>
                    <a:lstStyle/>
                    <a:p>
                      <a:pPr marR="80645" algn="r">
                        <a:lnSpc>
                          <a:spcPct val="100000"/>
                        </a:lnSpc>
                        <a:spcBef>
                          <a:spcPts val="225"/>
                        </a:spcBef>
                      </a:pPr>
                      <a:r>
                        <a:rPr sz="2800" dirty="0">
                          <a:latin typeface="Times New Roman" panose="02020603050405020304" charset="0"/>
                          <a:cs typeface="新宋体" panose="02010609030101010101" charset="-122"/>
                        </a:rPr>
                        <a:t>2</a:t>
                      </a:r>
                    </a:p>
                  </a:txBody>
                  <a:tcPr marL="0" marR="0" marT="0" marB="0"/>
                </a:tc>
                <a:tc>
                  <a:txBody>
                    <a:bodyPr/>
                    <a:lstStyle/>
                    <a:p>
                      <a:pPr marR="80645" algn="r">
                        <a:lnSpc>
                          <a:spcPct val="100000"/>
                        </a:lnSpc>
                        <a:spcBef>
                          <a:spcPts val="225"/>
                        </a:spcBef>
                      </a:pPr>
                      <a:r>
                        <a:rPr sz="2800" dirty="0">
                          <a:latin typeface="Times New Roman" panose="02020603050405020304" charset="0"/>
                          <a:cs typeface="新宋体" panose="02010609030101010101" charset="-122"/>
                        </a:rPr>
                        <a:t>-</a:t>
                      </a:r>
                      <a:r>
                        <a:rPr sz="2800" spc="-5" dirty="0">
                          <a:latin typeface="Times New Roman" panose="02020603050405020304" charset="0"/>
                          <a:cs typeface="新宋体" panose="02010609030101010101" charset="-122"/>
                        </a:rPr>
                        <a:t> </a:t>
                      </a:r>
                      <a:r>
                        <a:rPr sz="2800" dirty="0">
                          <a:latin typeface="Times New Roman" panose="02020603050405020304" charset="0"/>
                          <a:cs typeface="新宋体" panose="02010609030101010101" charset="-122"/>
                        </a:rPr>
                        <a:t>2</a:t>
                      </a:r>
                      <a:endParaRPr sz="2800">
                        <a:latin typeface="Times New Roman" panose="02020603050405020304" charset="0"/>
                        <a:cs typeface="新宋体" panose="02010609030101010101" charset="-122"/>
                      </a:endParaRPr>
                    </a:p>
                  </a:txBody>
                  <a:tcPr marL="0" marR="0" marT="0" marB="0"/>
                </a:tc>
                <a:tc>
                  <a:txBody>
                    <a:bodyPr/>
                    <a:lstStyle/>
                    <a:p>
                      <a:pPr marL="88265">
                        <a:lnSpc>
                          <a:spcPct val="100000"/>
                        </a:lnSpc>
                        <a:spcBef>
                          <a:spcPts val="225"/>
                        </a:spcBef>
                      </a:pPr>
                      <a:r>
                        <a:rPr sz="2800" dirty="0">
                          <a:latin typeface="Times New Roman" panose="02020603050405020304" charset="0"/>
                          <a:cs typeface="新宋体" panose="02010609030101010101" charset="-122"/>
                        </a:rPr>
                        <a:t>=</a:t>
                      </a:r>
                    </a:p>
                  </a:txBody>
                  <a:tcPr marL="0" marR="0" marT="0" marB="0"/>
                </a:tc>
                <a:tc>
                  <a:txBody>
                    <a:bodyPr/>
                    <a:lstStyle/>
                    <a:p>
                      <a:pPr marL="88265">
                        <a:lnSpc>
                          <a:spcPct val="100000"/>
                        </a:lnSpc>
                        <a:spcBef>
                          <a:spcPts val="225"/>
                        </a:spcBef>
                      </a:pPr>
                      <a:r>
                        <a:rPr sz="2800" dirty="0">
                          <a:latin typeface="Times New Roman" panose="02020603050405020304" charset="0"/>
                          <a:cs typeface="新宋体" panose="02010609030101010101" charset="-122"/>
                        </a:rPr>
                        <a:t>0</a:t>
                      </a:r>
                    </a:p>
                  </a:txBody>
                  <a:tcPr marL="0" marR="0" marT="0" marB="0"/>
                </a:tc>
                <a:extLst>
                  <a:ext uri="{0D108BD9-81ED-4DB2-BD59-A6C34878D82A}">
                    <a16:rowId xmlns:a16="http://schemas.microsoft.com/office/drawing/2014/main" val="10003"/>
                  </a:ext>
                </a:extLst>
              </a:tr>
            </a:tbl>
          </a:graphicData>
        </a:graphic>
      </p:graphicFrame>
      <p:sp>
        <p:nvSpPr>
          <p:cNvPr id="10"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81" name="文本框 80"/>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sz="3200" spc="-5" dirty="0">
                <a:latin typeface="Times New Roman" panose="02020603050405020304" charset="0"/>
                <a:ea typeface="黑体" panose="02010609060101010101" charset="-122"/>
                <a:cs typeface="新宋体" panose="02010609030101010101" charset="-122"/>
                <a:sym typeface="+mn-ea"/>
              </a:rPr>
              <a:t>链码</a:t>
            </a:r>
            <a:endParaRPr lang="zh-CN" altLang="en-US" sz="3200">
              <a:latin typeface="Times New Roman" panose="02020603050405020304" charset="0"/>
              <a:ea typeface="黑体" panose="02010609060101010101" charset="-122"/>
              <a:cs typeface="新宋体" panose="02010609030101010101" charset="-122"/>
            </a:endParaRPr>
          </a:p>
        </p:txBody>
      </p:sp>
      <p:cxnSp>
        <p:nvCxnSpPr>
          <p:cNvPr id="2" name="直接箭头连接符 1"/>
          <p:cNvCxnSpPr/>
          <p:nvPr/>
        </p:nvCxnSpPr>
        <p:spPr>
          <a:xfrm flipH="1">
            <a:off x="3710305" y="4175760"/>
            <a:ext cx="1906905" cy="1333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65555" y="2334260"/>
            <a:ext cx="9368790" cy="1965325"/>
          </a:xfrm>
          <a:prstGeom prst="rect">
            <a:avLst/>
          </a:prstGeom>
        </p:spPr>
        <p:txBody>
          <a:bodyPr vert="horz" wrap="square" lIns="0" tIns="0" rIns="0" bIns="0" rtlCol="0">
            <a:spAutoFit/>
          </a:bodyPr>
          <a:lstStyle/>
          <a:p>
            <a:pPr marL="12700">
              <a:lnSpc>
                <a:spcPct val="110000"/>
              </a:lnSpc>
            </a:pPr>
            <a:r>
              <a:rPr lang="zh-CN" sz="2800" spc="220" dirty="0">
                <a:latin typeface="Times New Roman" panose="02020603050405020304" charset="0"/>
                <a:cs typeface="新宋体" panose="02010609030101010101" charset="-122"/>
              </a:rPr>
              <a:t>多边形近似的</a:t>
            </a:r>
            <a:r>
              <a:rPr sz="2800" spc="220" dirty="0">
                <a:latin typeface="Times New Roman" panose="02020603050405020304" charset="0"/>
                <a:cs typeface="新宋体" panose="02010609030101010101" charset="-122"/>
              </a:rPr>
              <a:t>基本思想用最少的多边形</a:t>
            </a:r>
            <a:r>
              <a:rPr sz="2800" spc="200" dirty="0">
                <a:latin typeface="Times New Roman" panose="02020603050405020304" charset="0"/>
                <a:cs typeface="新宋体" panose="02010609030101010101" charset="-122"/>
              </a:rPr>
              <a:t>线段</a:t>
            </a:r>
            <a:r>
              <a:rPr sz="2800" spc="-5" dirty="0">
                <a:latin typeface="Times New Roman" panose="02020603050405020304" charset="0"/>
                <a:cs typeface="新宋体" panose="02010609030101010101" charset="-122"/>
              </a:rPr>
              <a:t>，获取边界形状的本质</a:t>
            </a:r>
            <a:r>
              <a:rPr lang="zh-CN" sz="2800" spc="-5" dirty="0">
                <a:latin typeface="Times New Roman" panose="02020603050405020304" charset="0"/>
                <a:cs typeface="新宋体" panose="02010609030101010101" charset="-122"/>
              </a:rPr>
              <a:t>是</a:t>
            </a:r>
            <a:r>
              <a:rPr sz="2800" spc="220" dirty="0">
                <a:latin typeface="Times New Roman" panose="02020603050405020304" charset="0"/>
                <a:cs typeface="新宋体" panose="02010609030101010101" charset="-122"/>
              </a:rPr>
              <a:t>寻找最小基本多边形的方法</a:t>
            </a:r>
            <a:r>
              <a:rPr sz="2800" spc="200" dirty="0">
                <a:latin typeface="Times New Roman" panose="02020603050405020304" charset="0"/>
                <a:cs typeface="新宋体" panose="02010609030101010101" charset="-122"/>
              </a:rPr>
              <a:t>一般</a:t>
            </a:r>
            <a:r>
              <a:rPr sz="2800" spc="-5" dirty="0">
                <a:latin typeface="Times New Roman" panose="02020603050405020304" charset="0"/>
                <a:cs typeface="新宋体" panose="02010609030101010101" charset="-122"/>
              </a:rPr>
              <a:t>有两种：</a:t>
            </a:r>
          </a:p>
          <a:p>
            <a:pPr marL="755650">
              <a:lnSpc>
                <a:spcPct val="110000"/>
              </a:lnSpc>
              <a:spcBef>
                <a:spcPts val="320"/>
              </a:spcBef>
            </a:pPr>
            <a:r>
              <a:rPr sz="2800" spc="-5" dirty="0">
                <a:latin typeface="Times New Roman" panose="02020603050405020304" charset="0"/>
                <a:cs typeface="新宋体" panose="02010609030101010101" charset="-122"/>
              </a:rPr>
              <a:t>1)点合成法</a:t>
            </a:r>
          </a:p>
          <a:p>
            <a:pPr marL="755650">
              <a:lnSpc>
                <a:spcPct val="110000"/>
              </a:lnSpc>
              <a:spcBef>
                <a:spcPts val="375"/>
              </a:spcBef>
            </a:pPr>
            <a:r>
              <a:rPr sz="2800" spc="-5" dirty="0">
                <a:latin typeface="Times New Roman" panose="02020603050405020304" charset="0"/>
                <a:cs typeface="新宋体" panose="02010609030101010101" charset="-122"/>
              </a:rPr>
              <a:t>2)边分裂法</a:t>
            </a:r>
          </a:p>
        </p:txBody>
      </p:sp>
      <p:sp>
        <p:nvSpPr>
          <p:cNvPr id="6"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1" name="文本框 80"/>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、多边形近似</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 name="组合 21"/>
          <p:cNvGrpSpPr/>
          <p:nvPr/>
        </p:nvGrpSpPr>
        <p:grpSpPr>
          <a:xfrm>
            <a:off x="7687310" y="1359535"/>
            <a:ext cx="1600200" cy="1635125"/>
            <a:chOff x="10340" y="3310"/>
            <a:chExt cx="2520" cy="2575"/>
          </a:xfrm>
        </p:grpSpPr>
        <p:sp>
          <p:nvSpPr>
            <p:cNvPr id="7" name="object 7"/>
            <p:cNvSpPr/>
            <p:nvPr/>
          </p:nvSpPr>
          <p:spPr>
            <a:xfrm>
              <a:off x="11180" y="3310"/>
              <a:ext cx="720" cy="720"/>
            </a:xfrm>
            <a:custGeom>
              <a:avLst/>
              <a:gdLst/>
              <a:ahLst/>
              <a:cxnLst/>
              <a:rect l="l" t="t" r="r" b="b"/>
              <a:pathLst>
                <a:path w="457200" h="457200">
                  <a:moveTo>
                    <a:pt x="457200" y="228600"/>
                  </a:moveTo>
                  <a:lnTo>
                    <a:pt x="452565" y="182460"/>
                  </a:lnTo>
                  <a:lnTo>
                    <a:pt x="439269" y="139517"/>
                  </a:lnTo>
                  <a:lnTo>
                    <a:pt x="418221" y="100682"/>
                  </a:lnTo>
                  <a:lnTo>
                    <a:pt x="390334" y="66865"/>
                  </a:lnTo>
                  <a:lnTo>
                    <a:pt x="356517" y="38978"/>
                  </a:lnTo>
                  <a:lnTo>
                    <a:pt x="317682" y="17930"/>
                  </a:lnTo>
                  <a:lnTo>
                    <a:pt x="274739" y="4634"/>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close/>
                </a:path>
              </a:pathLst>
            </a:custGeom>
            <a:solidFill>
              <a:srgbClr val="FF3399"/>
            </a:solidFill>
          </p:spPr>
          <p:txBody>
            <a:bodyPr wrap="square" lIns="0" tIns="0" rIns="0" bIns="0" rtlCol="0"/>
            <a:lstStyle/>
            <a:p>
              <a:endParaRPr sz="1600" b="1">
                <a:latin typeface="Times New Roman" panose="02020603050405020304" charset="0"/>
                <a:ea typeface="华光仿宋_CNKI" panose="02000500000000000000" charset="-122"/>
              </a:endParaRPr>
            </a:p>
          </p:txBody>
        </p:sp>
        <p:sp>
          <p:nvSpPr>
            <p:cNvPr id="8" name="object 8"/>
            <p:cNvSpPr/>
            <p:nvPr/>
          </p:nvSpPr>
          <p:spPr>
            <a:xfrm>
              <a:off x="11180" y="3310"/>
              <a:ext cx="720" cy="72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9525">
              <a:solidFill>
                <a:srgbClr val="000000"/>
              </a:solidFill>
            </a:ln>
          </p:spPr>
          <p:txBody>
            <a:bodyPr wrap="square" lIns="0" tIns="0" rIns="0" bIns="0" rtlCol="0"/>
            <a:lstStyle/>
            <a:p>
              <a:endParaRPr sz="1600" b="1">
                <a:latin typeface="Times New Roman" panose="02020603050405020304" charset="0"/>
                <a:ea typeface="华光仿宋_CNKI" panose="02000500000000000000" charset="-122"/>
              </a:endParaRPr>
            </a:p>
          </p:txBody>
        </p:sp>
        <p:sp>
          <p:nvSpPr>
            <p:cNvPr id="9" name="object 9"/>
            <p:cNvSpPr/>
            <p:nvPr/>
          </p:nvSpPr>
          <p:spPr>
            <a:xfrm>
              <a:off x="10340" y="4390"/>
              <a:ext cx="720" cy="720"/>
            </a:xfrm>
            <a:custGeom>
              <a:avLst/>
              <a:gdLst/>
              <a:ahLst/>
              <a:cxnLst/>
              <a:rect l="l" t="t" r="r" b="b"/>
              <a:pathLst>
                <a:path w="457200" h="457200">
                  <a:moveTo>
                    <a:pt x="457200" y="228600"/>
                  </a:moveTo>
                  <a:lnTo>
                    <a:pt x="452565" y="182460"/>
                  </a:lnTo>
                  <a:lnTo>
                    <a:pt x="439269" y="139517"/>
                  </a:lnTo>
                  <a:lnTo>
                    <a:pt x="418221" y="100682"/>
                  </a:lnTo>
                  <a:lnTo>
                    <a:pt x="390334" y="66865"/>
                  </a:lnTo>
                  <a:lnTo>
                    <a:pt x="356517" y="38978"/>
                  </a:lnTo>
                  <a:lnTo>
                    <a:pt x="317682" y="17930"/>
                  </a:lnTo>
                  <a:lnTo>
                    <a:pt x="274739" y="4634"/>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close/>
                </a:path>
              </a:pathLst>
            </a:custGeom>
            <a:solidFill>
              <a:srgbClr val="FF3399"/>
            </a:solidFill>
          </p:spPr>
          <p:txBody>
            <a:bodyPr wrap="square" lIns="0" tIns="0" rIns="0" bIns="0" rtlCol="0"/>
            <a:lstStyle/>
            <a:p>
              <a:endParaRPr sz="1600" b="1">
                <a:latin typeface="Times New Roman" panose="02020603050405020304" charset="0"/>
                <a:ea typeface="华光仿宋_CNKI" panose="02000500000000000000" charset="-122"/>
              </a:endParaRPr>
            </a:p>
          </p:txBody>
        </p:sp>
        <p:sp>
          <p:nvSpPr>
            <p:cNvPr id="10" name="object 10"/>
            <p:cNvSpPr/>
            <p:nvPr/>
          </p:nvSpPr>
          <p:spPr>
            <a:xfrm>
              <a:off x="10340" y="4390"/>
              <a:ext cx="720" cy="72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9525">
              <a:solidFill>
                <a:srgbClr val="000000"/>
              </a:solidFill>
            </a:ln>
          </p:spPr>
          <p:txBody>
            <a:bodyPr wrap="square" lIns="0" tIns="0" rIns="0" bIns="0" rtlCol="0"/>
            <a:lstStyle/>
            <a:p>
              <a:endParaRPr sz="1600" b="1">
                <a:latin typeface="Times New Roman" panose="02020603050405020304" charset="0"/>
                <a:ea typeface="华光仿宋_CNKI" panose="02000500000000000000" charset="-122"/>
              </a:endParaRPr>
            </a:p>
          </p:txBody>
        </p:sp>
        <p:sp>
          <p:nvSpPr>
            <p:cNvPr id="11" name="object 11"/>
            <p:cNvSpPr/>
            <p:nvPr/>
          </p:nvSpPr>
          <p:spPr>
            <a:xfrm>
              <a:off x="12140" y="4390"/>
              <a:ext cx="720" cy="720"/>
            </a:xfrm>
            <a:custGeom>
              <a:avLst/>
              <a:gdLst/>
              <a:ahLst/>
              <a:cxnLst/>
              <a:rect l="l" t="t" r="r" b="b"/>
              <a:pathLst>
                <a:path w="457200" h="457200">
                  <a:moveTo>
                    <a:pt x="457200" y="228600"/>
                  </a:moveTo>
                  <a:lnTo>
                    <a:pt x="452565" y="182460"/>
                  </a:lnTo>
                  <a:lnTo>
                    <a:pt x="439269" y="139517"/>
                  </a:lnTo>
                  <a:lnTo>
                    <a:pt x="418221" y="100682"/>
                  </a:lnTo>
                  <a:lnTo>
                    <a:pt x="390334" y="66865"/>
                  </a:lnTo>
                  <a:lnTo>
                    <a:pt x="356517" y="38978"/>
                  </a:lnTo>
                  <a:lnTo>
                    <a:pt x="317682" y="17930"/>
                  </a:lnTo>
                  <a:lnTo>
                    <a:pt x="274739" y="4634"/>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close/>
                </a:path>
              </a:pathLst>
            </a:custGeom>
            <a:solidFill>
              <a:srgbClr val="FF3399"/>
            </a:solidFill>
          </p:spPr>
          <p:txBody>
            <a:bodyPr wrap="square" lIns="0" tIns="0" rIns="0" bIns="0" rtlCol="0"/>
            <a:lstStyle/>
            <a:p>
              <a:endParaRPr sz="1600" b="1">
                <a:latin typeface="Times New Roman" panose="02020603050405020304" charset="0"/>
                <a:ea typeface="华光仿宋_CNKI" panose="02000500000000000000" charset="-122"/>
              </a:endParaRPr>
            </a:p>
          </p:txBody>
        </p:sp>
        <p:sp>
          <p:nvSpPr>
            <p:cNvPr id="12" name="object 12"/>
            <p:cNvSpPr/>
            <p:nvPr/>
          </p:nvSpPr>
          <p:spPr>
            <a:xfrm>
              <a:off x="12140" y="4390"/>
              <a:ext cx="720" cy="72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9525">
              <a:solidFill>
                <a:srgbClr val="000000"/>
              </a:solidFill>
            </a:ln>
          </p:spPr>
          <p:txBody>
            <a:bodyPr wrap="square" lIns="0" tIns="0" rIns="0" bIns="0" rtlCol="0"/>
            <a:lstStyle/>
            <a:p>
              <a:endParaRPr sz="1600" b="1">
                <a:latin typeface="Times New Roman" panose="02020603050405020304" charset="0"/>
                <a:ea typeface="华光仿宋_CNKI" panose="02000500000000000000" charset="-122"/>
              </a:endParaRPr>
            </a:p>
          </p:txBody>
        </p:sp>
        <p:sp>
          <p:nvSpPr>
            <p:cNvPr id="13" name="object 13"/>
            <p:cNvSpPr/>
            <p:nvPr/>
          </p:nvSpPr>
          <p:spPr>
            <a:xfrm>
              <a:off x="10580" y="4750"/>
              <a:ext cx="1920" cy="0"/>
            </a:xfrm>
            <a:custGeom>
              <a:avLst/>
              <a:gdLst/>
              <a:ahLst/>
              <a:cxnLst/>
              <a:rect l="l" t="t" r="r" b="b"/>
              <a:pathLst>
                <a:path w="1219200">
                  <a:moveTo>
                    <a:pt x="0" y="0"/>
                  </a:moveTo>
                  <a:lnTo>
                    <a:pt x="1219200" y="0"/>
                  </a:lnTo>
                </a:path>
              </a:pathLst>
            </a:custGeom>
            <a:ln w="57150">
              <a:solidFill>
                <a:srgbClr val="FFFF00"/>
              </a:solidFill>
            </a:ln>
          </p:spPr>
          <p:txBody>
            <a:bodyPr wrap="square" lIns="0" tIns="0" rIns="0" bIns="0" rtlCol="0"/>
            <a:lstStyle/>
            <a:p>
              <a:endParaRPr sz="1600" b="1">
                <a:latin typeface="Times New Roman" panose="02020603050405020304" charset="0"/>
                <a:ea typeface="华光仿宋_CNKI" panose="02000500000000000000" charset="-122"/>
              </a:endParaRPr>
            </a:p>
          </p:txBody>
        </p:sp>
        <p:sp>
          <p:nvSpPr>
            <p:cNvPr id="14" name="object 14"/>
            <p:cNvSpPr/>
            <p:nvPr/>
          </p:nvSpPr>
          <p:spPr>
            <a:xfrm>
              <a:off x="10700" y="3670"/>
              <a:ext cx="840" cy="1080"/>
            </a:xfrm>
            <a:custGeom>
              <a:avLst/>
              <a:gdLst/>
              <a:ahLst/>
              <a:cxnLst/>
              <a:rect l="l" t="t" r="r" b="b"/>
              <a:pathLst>
                <a:path w="533400" h="685800">
                  <a:moveTo>
                    <a:pt x="0" y="685800"/>
                  </a:moveTo>
                  <a:lnTo>
                    <a:pt x="533400" y="0"/>
                  </a:lnTo>
                </a:path>
              </a:pathLst>
            </a:custGeom>
            <a:ln w="57150">
              <a:solidFill>
                <a:srgbClr val="33CC33"/>
              </a:solidFill>
            </a:ln>
          </p:spPr>
          <p:txBody>
            <a:bodyPr wrap="square" lIns="0" tIns="0" rIns="0" bIns="0" rtlCol="0"/>
            <a:lstStyle/>
            <a:p>
              <a:endParaRPr sz="1600" b="1">
                <a:latin typeface="Times New Roman" panose="02020603050405020304" charset="0"/>
                <a:ea typeface="华光仿宋_CNKI" panose="02000500000000000000" charset="-122"/>
              </a:endParaRPr>
            </a:p>
          </p:txBody>
        </p:sp>
        <p:sp>
          <p:nvSpPr>
            <p:cNvPr id="15" name="object 15"/>
            <p:cNvSpPr/>
            <p:nvPr/>
          </p:nvSpPr>
          <p:spPr>
            <a:xfrm>
              <a:off x="11540" y="3670"/>
              <a:ext cx="960" cy="1080"/>
            </a:xfrm>
            <a:custGeom>
              <a:avLst/>
              <a:gdLst/>
              <a:ahLst/>
              <a:cxnLst/>
              <a:rect l="l" t="t" r="r" b="b"/>
              <a:pathLst>
                <a:path w="609600" h="685800">
                  <a:moveTo>
                    <a:pt x="609600" y="685800"/>
                  </a:moveTo>
                  <a:lnTo>
                    <a:pt x="0" y="0"/>
                  </a:lnTo>
                </a:path>
              </a:pathLst>
            </a:custGeom>
            <a:ln w="57150">
              <a:solidFill>
                <a:srgbClr val="33CC33"/>
              </a:solidFill>
            </a:ln>
          </p:spPr>
          <p:txBody>
            <a:bodyPr wrap="square" lIns="0" tIns="0" rIns="0" bIns="0" rtlCol="0"/>
            <a:lstStyle/>
            <a:p>
              <a:endParaRPr sz="1600" b="1">
                <a:latin typeface="Times New Roman" panose="02020603050405020304" charset="0"/>
                <a:ea typeface="华光仿宋_CNKI" panose="02000500000000000000" charset="-122"/>
              </a:endParaRPr>
            </a:p>
          </p:txBody>
        </p:sp>
        <p:sp>
          <p:nvSpPr>
            <p:cNvPr id="16" name="object 16"/>
            <p:cNvSpPr/>
            <p:nvPr/>
          </p:nvSpPr>
          <p:spPr>
            <a:xfrm>
              <a:off x="11540" y="3790"/>
              <a:ext cx="0" cy="960"/>
            </a:xfrm>
            <a:custGeom>
              <a:avLst/>
              <a:gdLst/>
              <a:ahLst/>
              <a:cxnLst/>
              <a:rect l="l" t="t" r="r" b="b"/>
              <a:pathLst>
                <a:path h="609600">
                  <a:moveTo>
                    <a:pt x="0" y="0"/>
                  </a:moveTo>
                  <a:lnTo>
                    <a:pt x="0" y="609600"/>
                  </a:lnTo>
                </a:path>
              </a:pathLst>
            </a:custGeom>
            <a:ln w="28575">
              <a:solidFill>
                <a:srgbClr val="000099"/>
              </a:solidFill>
            </a:ln>
          </p:spPr>
          <p:txBody>
            <a:bodyPr wrap="square" lIns="0" tIns="0" rIns="0" bIns="0" rtlCol="0"/>
            <a:lstStyle/>
            <a:p>
              <a:endParaRPr sz="1600" b="1">
                <a:latin typeface="Times New Roman" panose="02020603050405020304" charset="0"/>
                <a:ea typeface="华光仿宋_CNKI" panose="02000500000000000000" charset="-122"/>
              </a:endParaRPr>
            </a:p>
          </p:txBody>
        </p:sp>
        <p:sp>
          <p:nvSpPr>
            <p:cNvPr id="18" name="object 18"/>
            <p:cNvSpPr txBox="1"/>
            <p:nvPr/>
          </p:nvSpPr>
          <p:spPr>
            <a:xfrm>
              <a:off x="11038" y="5317"/>
              <a:ext cx="1595" cy="568"/>
            </a:xfrm>
            <a:prstGeom prst="rect">
              <a:avLst/>
            </a:prstGeom>
          </p:spPr>
          <p:txBody>
            <a:bodyPr vert="horz" wrap="square" lIns="0" tIns="0" rIns="0" bIns="0" rtlCol="0">
              <a:spAutoFit/>
            </a:bodyPr>
            <a:lstStyle/>
            <a:p>
              <a:pPr marL="12700" defTabSz="0">
                <a:lnSpc>
                  <a:spcPts val="2840"/>
                </a:lnSpc>
                <a:tabLst>
                  <a:tab pos="316865" algn="l"/>
                  <a:tab pos="621665" algn="l"/>
                </a:tabLst>
              </a:pPr>
              <a:r>
                <a:rPr sz="2000" b="1" dirty="0">
                  <a:solidFill>
                    <a:srgbClr val="3333CC"/>
                  </a:solidFill>
                  <a:latin typeface="Times New Roman" panose="02020603050405020304" charset="0"/>
                  <a:ea typeface="华光仿宋_CNKI" panose="02000500000000000000" charset="-122"/>
                  <a:cs typeface="新宋体" panose="02010609030101010101" charset="-122"/>
                </a:rPr>
                <a:t>R	&lt;	T</a:t>
              </a:r>
            </a:p>
          </p:txBody>
        </p:sp>
      </p:grpSp>
      <p:sp>
        <p:nvSpPr>
          <p:cNvPr id="23" name="object 5"/>
          <p:cNvSpPr txBox="1"/>
          <p:nvPr/>
        </p:nvSpPr>
        <p:spPr>
          <a:xfrm>
            <a:off x="1265821" y="2362326"/>
            <a:ext cx="2748280" cy="476250"/>
          </a:xfrm>
          <a:prstGeom prst="rect">
            <a:avLst/>
          </a:prstGeom>
        </p:spPr>
        <p:txBody>
          <a:bodyPr vert="horz" wrap="square" lIns="0" tIns="0" rIns="0" bIns="0" rtlCol="0">
            <a:spAutoFit/>
          </a:bodyPr>
          <a:lstStyle/>
          <a:p>
            <a:pPr marL="12700">
              <a:lnSpc>
                <a:spcPts val="3750"/>
              </a:lnSpc>
            </a:pPr>
            <a:r>
              <a:rPr sz="3200" spc="-5" dirty="0">
                <a:latin typeface="新宋体" panose="02010609030101010101" charset="-122"/>
                <a:cs typeface="新宋体" panose="02010609030101010101" charset="-122"/>
              </a:rPr>
              <a:t>点合成算法：</a:t>
            </a:r>
            <a:endParaRPr sz="3200">
              <a:latin typeface="新宋体" panose="02010609030101010101" charset="-122"/>
              <a:cs typeface="新宋体" panose="02010609030101010101" charset="-122"/>
            </a:endParaRPr>
          </a:p>
        </p:txBody>
      </p:sp>
      <p:sp>
        <p:nvSpPr>
          <p:cNvPr id="24" name="object 6"/>
          <p:cNvSpPr txBox="1"/>
          <p:nvPr/>
        </p:nvSpPr>
        <p:spPr>
          <a:xfrm>
            <a:off x="1189355" y="3101340"/>
            <a:ext cx="9272270" cy="3122930"/>
          </a:xfrm>
          <a:prstGeom prst="rect">
            <a:avLst/>
          </a:prstGeom>
        </p:spPr>
        <p:txBody>
          <a:bodyPr vert="horz" wrap="square" lIns="0" tIns="0" rIns="0" bIns="0" rtlCol="0">
            <a:spAutoFit/>
          </a:bodyPr>
          <a:lstStyle/>
          <a:p>
            <a:pPr marL="241300" marR="33655" indent="-228600" algn="just">
              <a:lnSpc>
                <a:spcPct val="115000"/>
              </a:lnSpc>
            </a:pPr>
            <a:r>
              <a:rPr sz="2800" spc="50" dirty="0">
                <a:latin typeface="Times New Roman" panose="02020603050405020304" charset="0"/>
                <a:cs typeface="新宋体" panose="02010609030101010101" charset="-122"/>
              </a:rPr>
              <a:t>1</a:t>
            </a:r>
            <a:r>
              <a:rPr sz="2800" spc="45" dirty="0">
                <a:latin typeface="Times New Roman" panose="02020603050405020304" charset="0"/>
                <a:cs typeface="新宋体" panose="02010609030101010101" charset="-122"/>
              </a:rPr>
              <a:t>)沿着边界选两个相邻的点对，计算首</a:t>
            </a:r>
            <a:r>
              <a:rPr sz="2800" spc="30" dirty="0">
                <a:latin typeface="Times New Roman" panose="02020603050405020304" charset="0"/>
                <a:cs typeface="新宋体" panose="02010609030101010101" charset="-122"/>
              </a:rPr>
              <a:t>尾</a:t>
            </a:r>
            <a:r>
              <a:rPr sz="2800" spc="35" dirty="0">
                <a:latin typeface="Times New Roman" panose="02020603050405020304" charset="0"/>
                <a:cs typeface="新宋体" panose="02010609030101010101" charset="-122"/>
              </a:rPr>
              <a:t>连</a:t>
            </a:r>
            <a:r>
              <a:rPr sz="2800" spc="30" dirty="0">
                <a:latin typeface="Times New Roman" panose="02020603050405020304" charset="0"/>
                <a:cs typeface="新宋体" panose="02010609030101010101" charset="-122"/>
              </a:rPr>
              <a:t>接</a:t>
            </a:r>
            <a:r>
              <a:rPr sz="2800" dirty="0">
                <a:latin typeface="Times New Roman" panose="02020603050405020304" charset="0"/>
                <a:cs typeface="新宋体" panose="02010609030101010101" charset="-122"/>
              </a:rPr>
              <a:t>直线段与原始折线段的误差R。</a:t>
            </a:r>
          </a:p>
          <a:p>
            <a:pPr marL="241300" marR="5080" indent="-228600" algn="just">
              <a:lnSpc>
                <a:spcPct val="115000"/>
              </a:lnSpc>
              <a:spcBef>
                <a:spcPts val="575"/>
              </a:spcBef>
            </a:pPr>
            <a:r>
              <a:rPr sz="2800" spc="185" dirty="0">
                <a:latin typeface="Times New Roman" panose="02020603050405020304" charset="0"/>
                <a:cs typeface="新宋体" panose="02010609030101010101" charset="-122"/>
              </a:rPr>
              <a:t>2)如果误差R小于预先设置的阈值T。去掉中间</a:t>
            </a:r>
            <a:r>
              <a:rPr sz="2800" spc="235" dirty="0">
                <a:latin typeface="Times New Roman" panose="02020603050405020304" charset="0"/>
                <a:cs typeface="新宋体" panose="02010609030101010101" charset="-122"/>
              </a:rPr>
              <a:t>点，选新点对与下一相邻点对，重复1)；</a:t>
            </a:r>
            <a:r>
              <a:rPr sz="2800" dirty="0">
                <a:latin typeface="Times New Roman" panose="02020603050405020304" charset="0"/>
                <a:cs typeface="新宋体" panose="02010609030101010101" charset="-122"/>
              </a:rPr>
              <a:t>否</a:t>
            </a:r>
            <a:r>
              <a:rPr sz="2800" spc="-965" dirty="0">
                <a:latin typeface="Times New Roman" panose="02020603050405020304" charset="0"/>
                <a:cs typeface="新宋体" panose="02010609030101010101" charset="-122"/>
              </a:rPr>
              <a:t> </a:t>
            </a:r>
            <a:r>
              <a:rPr sz="2800" spc="110" dirty="0">
                <a:latin typeface="Times New Roman" panose="02020603050405020304" charset="0"/>
                <a:cs typeface="新宋体" panose="02010609030101010101" charset="-122"/>
              </a:rPr>
              <a:t>则，存储线段的参数，置误差</a:t>
            </a:r>
            <a:r>
              <a:rPr sz="2800" spc="95" dirty="0">
                <a:latin typeface="Times New Roman" panose="02020603050405020304" charset="0"/>
                <a:cs typeface="新宋体" panose="02010609030101010101" charset="-122"/>
              </a:rPr>
              <a:t>为</a:t>
            </a:r>
            <a:r>
              <a:rPr sz="2800" spc="100" dirty="0">
                <a:latin typeface="Times New Roman" panose="02020603050405020304" charset="0"/>
                <a:cs typeface="新宋体" panose="02010609030101010101" charset="-122"/>
              </a:rPr>
              <a:t>0</a:t>
            </a:r>
            <a:r>
              <a:rPr sz="2800" spc="95" dirty="0">
                <a:latin typeface="Times New Roman" panose="02020603050405020304" charset="0"/>
                <a:cs typeface="新宋体" panose="02010609030101010101" charset="-122"/>
              </a:rPr>
              <a:t>，</a:t>
            </a:r>
            <a:r>
              <a:rPr sz="2800" spc="100" dirty="0">
                <a:latin typeface="Times New Roman" panose="02020603050405020304" charset="0"/>
                <a:cs typeface="新宋体" panose="02010609030101010101" charset="-122"/>
              </a:rPr>
              <a:t>选</a:t>
            </a:r>
            <a:r>
              <a:rPr sz="2800" spc="95" dirty="0">
                <a:latin typeface="Times New Roman" panose="02020603050405020304" charset="0"/>
                <a:cs typeface="新宋体" panose="02010609030101010101" charset="-122"/>
              </a:rPr>
              <a:t>被</a:t>
            </a:r>
            <a:r>
              <a:rPr sz="2800" spc="100" dirty="0">
                <a:latin typeface="Times New Roman" panose="02020603050405020304" charset="0"/>
                <a:cs typeface="新宋体" panose="02010609030101010101" charset="-122"/>
              </a:rPr>
              <a:t>存</a:t>
            </a:r>
            <a:r>
              <a:rPr sz="2800" spc="90" dirty="0">
                <a:latin typeface="Times New Roman" panose="02020603050405020304" charset="0"/>
                <a:cs typeface="新宋体" panose="02010609030101010101" charset="-122"/>
              </a:rPr>
              <a:t>储</a:t>
            </a:r>
            <a:r>
              <a:rPr sz="2800" dirty="0">
                <a:latin typeface="Times New Roman" panose="02020603050405020304" charset="0"/>
                <a:cs typeface="新宋体" panose="02010609030101010101" charset="-122"/>
              </a:rPr>
              <a:t>线 段的终点为起点，重复1)2)。</a:t>
            </a:r>
          </a:p>
          <a:p>
            <a:pPr marL="12700">
              <a:lnSpc>
                <a:spcPct val="115000"/>
              </a:lnSpc>
              <a:spcBef>
                <a:spcPts val="855"/>
              </a:spcBef>
            </a:pPr>
            <a:r>
              <a:rPr sz="2800" dirty="0">
                <a:latin typeface="Times New Roman" panose="02020603050405020304" charset="0"/>
                <a:cs typeface="新宋体" panose="02010609030101010101" charset="-122"/>
              </a:rPr>
              <a:t>3)当程序的第一个起点被遇到，算法结束。</a:t>
            </a:r>
          </a:p>
        </p:txBody>
      </p:sp>
      <p:sp>
        <p:nvSpPr>
          <p:cNvPr id="2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26" name="文本框 25"/>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、多边形近似</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4" name="组合 83"/>
          <p:cNvGrpSpPr/>
          <p:nvPr/>
        </p:nvGrpSpPr>
        <p:grpSpPr>
          <a:xfrm>
            <a:off x="1573530" y="2105025"/>
            <a:ext cx="6481445" cy="3505200"/>
            <a:chOff x="3020" y="5230"/>
            <a:chExt cx="10207" cy="5520"/>
          </a:xfrm>
        </p:grpSpPr>
        <p:sp>
          <p:nvSpPr>
            <p:cNvPr id="6" name="object 6"/>
            <p:cNvSpPr/>
            <p:nvPr/>
          </p:nvSpPr>
          <p:spPr>
            <a:xfrm>
              <a:off x="6620" y="763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7" name="object 7"/>
            <p:cNvSpPr/>
            <p:nvPr/>
          </p:nvSpPr>
          <p:spPr>
            <a:xfrm>
              <a:off x="6620" y="763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8" name="object 8"/>
            <p:cNvSpPr/>
            <p:nvPr/>
          </p:nvSpPr>
          <p:spPr>
            <a:xfrm>
              <a:off x="7340" y="763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9" name="object 9"/>
            <p:cNvSpPr/>
            <p:nvPr/>
          </p:nvSpPr>
          <p:spPr>
            <a:xfrm>
              <a:off x="7340" y="763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10" name="object 10"/>
            <p:cNvSpPr/>
            <p:nvPr/>
          </p:nvSpPr>
          <p:spPr>
            <a:xfrm>
              <a:off x="7820" y="763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11" name="object 11"/>
            <p:cNvSpPr/>
            <p:nvPr/>
          </p:nvSpPr>
          <p:spPr>
            <a:xfrm>
              <a:off x="7820" y="763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12" name="object 12"/>
            <p:cNvSpPr/>
            <p:nvPr/>
          </p:nvSpPr>
          <p:spPr>
            <a:xfrm>
              <a:off x="8300" y="763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13" name="object 13"/>
            <p:cNvSpPr/>
            <p:nvPr/>
          </p:nvSpPr>
          <p:spPr>
            <a:xfrm>
              <a:off x="8300" y="763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14" name="object 14"/>
            <p:cNvSpPr/>
            <p:nvPr/>
          </p:nvSpPr>
          <p:spPr>
            <a:xfrm>
              <a:off x="9373" y="6662"/>
              <a:ext cx="3855" cy="3135"/>
            </a:xfrm>
            <a:prstGeom prst="rect">
              <a:avLst/>
            </a:prstGeom>
            <a:blipFill>
              <a:blip r:embed="rId2" cstate="print"/>
              <a:stretch>
                <a:fillRect/>
              </a:stretch>
            </a:blipFill>
          </p:spPr>
          <p:txBody>
            <a:bodyPr wrap="square" lIns="0" tIns="0" rIns="0" bIns="0" rtlCol="0"/>
            <a:lstStyle/>
            <a:p>
              <a:endParaRPr sz="1600" b="1">
                <a:latin typeface="Times New Roman" panose="02020603050405020304" charset="0"/>
              </a:endParaRPr>
            </a:p>
          </p:txBody>
        </p:sp>
        <p:sp>
          <p:nvSpPr>
            <p:cNvPr id="15" name="object 15"/>
            <p:cNvSpPr/>
            <p:nvPr/>
          </p:nvSpPr>
          <p:spPr>
            <a:xfrm>
              <a:off x="8780" y="763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16" name="object 16"/>
            <p:cNvSpPr/>
            <p:nvPr/>
          </p:nvSpPr>
          <p:spPr>
            <a:xfrm>
              <a:off x="8780" y="763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17" name="object 17"/>
            <p:cNvSpPr/>
            <p:nvPr/>
          </p:nvSpPr>
          <p:spPr>
            <a:xfrm>
              <a:off x="6860" y="7750"/>
              <a:ext cx="1200" cy="120"/>
            </a:xfrm>
            <a:custGeom>
              <a:avLst/>
              <a:gdLst/>
              <a:ahLst/>
              <a:cxnLst/>
              <a:rect l="l" t="t" r="r" b="b"/>
              <a:pathLst>
                <a:path w="762000" h="76200">
                  <a:moveTo>
                    <a:pt x="0" y="76200"/>
                  </a:moveTo>
                  <a:lnTo>
                    <a:pt x="457200" y="0"/>
                  </a:lnTo>
                  <a:lnTo>
                    <a:pt x="762000" y="76199"/>
                  </a:lnTo>
                </a:path>
              </a:pathLst>
            </a:custGeom>
            <a:ln w="57150">
              <a:solidFill>
                <a:srgbClr val="33CC33"/>
              </a:solidFill>
            </a:ln>
          </p:spPr>
          <p:txBody>
            <a:bodyPr wrap="square" lIns="0" tIns="0" rIns="0" bIns="0" rtlCol="0"/>
            <a:lstStyle/>
            <a:p>
              <a:endParaRPr sz="1600" b="1">
                <a:latin typeface="Times New Roman" panose="02020603050405020304" charset="0"/>
              </a:endParaRPr>
            </a:p>
          </p:txBody>
        </p:sp>
        <p:sp>
          <p:nvSpPr>
            <p:cNvPr id="18" name="object 18"/>
            <p:cNvSpPr/>
            <p:nvPr/>
          </p:nvSpPr>
          <p:spPr>
            <a:xfrm>
              <a:off x="6860" y="7870"/>
              <a:ext cx="1200" cy="0"/>
            </a:xfrm>
            <a:custGeom>
              <a:avLst/>
              <a:gdLst/>
              <a:ahLst/>
              <a:cxnLst/>
              <a:rect l="l" t="t" r="r" b="b"/>
              <a:pathLst>
                <a:path w="762000">
                  <a:moveTo>
                    <a:pt x="0" y="0"/>
                  </a:moveTo>
                  <a:lnTo>
                    <a:pt x="762000" y="0"/>
                  </a:lnTo>
                </a:path>
              </a:pathLst>
            </a:custGeom>
            <a:ln w="57150">
              <a:solidFill>
                <a:srgbClr val="FFFF00"/>
              </a:solidFill>
            </a:ln>
          </p:spPr>
          <p:txBody>
            <a:bodyPr wrap="square" lIns="0" tIns="0" rIns="0" bIns="0" rtlCol="0"/>
            <a:lstStyle/>
            <a:p>
              <a:endParaRPr sz="1600" b="1">
                <a:latin typeface="Times New Roman" panose="02020603050405020304" charset="0"/>
              </a:endParaRPr>
            </a:p>
          </p:txBody>
        </p:sp>
        <p:sp>
          <p:nvSpPr>
            <p:cNvPr id="19" name="object 19"/>
            <p:cNvSpPr/>
            <p:nvPr/>
          </p:nvSpPr>
          <p:spPr>
            <a:xfrm>
              <a:off x="6620" y="895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20" name="object 20"/>
            <p:cNvSpPr/>
            <p:nvPr/>
          </p:nvSpPr>
          <p:spPr>
            <a:xfrm>
              <a:off x="6620" y="895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21" name="object 21"/>
            <p:cNvSpPr/>
            <p:nvPr/>
          </p:nvSpPr>
          <p:spPr>
            <a:xfrm>
              <a:off x="7820" y="895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22" name="object 22"/>
            <p:cNvSpPr/>
            <p:nvPr/>
          </p:nvSpPr>
          <p:spPr>
            <a:xfrm>
              <a:off x="7820" y="895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23" name="object 23"/>
            <p:cNvSpPr/>
            <p:nvPr/>
          </p:nvSpPr>
          <p:spPr>
            <a:xfrm>
              <a:off x="8300" y="895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24" name="object 24"/>
            <p:cNvSpPr/>
            <p:nvPr/>
          </p:nvSpPr>
          <p:spPr>
            <a:xfrm>
              <a:off x="8300" y="895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25" name="object 25"/>
            <p:cNvSpPr/>
            <p:nvPr/>
          </p:nvSpPr>
          <p:spPr>
            <a:xfrm>
              <a:off x="8780" y="895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26" name="object 26"/>
            <p:cNvSpPr/>
            <p:nvPr/>
          </p:nvSpPr>
          <p:spPr>
            <a:xfrm>
              <a:off x="8780" y="895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27" name="object 27"/>
            <p:cNvSpPr/>
            <p:nvPr/>
          </p:nvSpPr>
          <p:spPr>
            <a:xfrm>
              <a:off x="6740" y="9070"/>
              <a:ext cx="1440" cy="120"/>
            </a:xfrm>
            <a:custGeom>
              <a:avLst/>
              <a:gdLst/>
              <a:ahLst/>
              <a:cxnLst/>
              <a:rect l="l" t="t" r="r" b="b"/>
              <a:pathLst>
                <a:path w="914400" h="76200">
                  <a:moveTo>
                    <a:pt x="0" y="76200"/>
                  </a:moveTo>
                  <a:lnTo>
                    <a:pt x="914400" y="0"/>
                  </a:lnTo>
                </a:path>
              </a:pathLst>
            </a:custGeom>
            <a:ln w="57150">
              <a:solidFill>
                <a:srgbClr val="33CC33"/>
              </a:solidFill>
            </a:ln>
          </p:spPr>
          <p:txBody>
            <a:bodyPr wrap="square" lIns="0" tIns="0" rIns="0" bIns="0" rtlCol="0"/>
            <a:lstStyle/>
            <a:p>
              <a:endParaRPr sz="1600" b="1">
                <a:latin typeface="Times New Roman" panose="02020603050405020304" charset="0"/>
              </a:endParaRPr>
            </a:p>
          </p:txBody>
        </p:sp>
        <p:sp>
          <p:nvSpPr>
            <p:cNvPr id="28" name="object 28"/>
            <p:cNvSpPr/>
            <p:nvPr/>
          </p:nvSpPr>
          <p:spPr>
            <a:xfrm>
              <a:off x="8060" y="9070"/>
              <a:ext cx="600" cy="120"/>
            </a:xfrm>
            <a:custGeom>
              <a:avLst/>
              <a:gdLst/>
              <a:ahLst/>
              <a:cxnLst/>
              <a:rect l="l" t="t" r="r" b="b"/>
              <a:pathLst>
                <a:path w="381000" h="76200">
                  <a:moveTo>
                    <a:pt x="0" y="0"/>
                  </a:moveTo>
                  <a:lnTo>
                    <a:pt x="381000" y="76199"/>
                  </a:lnTo>
                </a:path>
              </a:pathLst>
            </a:custGeom>
            <a:ln w="57150">
              <a:solidFill>
                <a:srgbClr val="33CC33"/>
              </a:solidFill>
            </a:ln>
          </p:spPr>
          <p:txBody>
            <a:bodyPr wrap="square" lIns="0" tIns="0" rIns="0" bIns="0" rtlCol="0"/>
            <a:lstStyle/>
            <a:p>
              <a:endParaRPr sz="1600" b="1">
                <a:latin typeface="Times New Roman" panose="02020603050405020304" charset="0"/>
              </a:endParaRPr>
            </a:p>
          </p:txBody>
        </p:sp>
        <p:sp>
          <p:nvSpPr>
            <p:cNvPr id="29" name="object 29"/>
            <p:cNvSpPr/>
            <p:nvPr/>
          </p:nvSpPr>
          <p:spPr>
            <a:xfrm>
              <a:off x="6860" y="9190"/>
              <a:ext cx="1800" cy="0"/>
            </a:xfrm>
            <a:custGeom>
              <a:avLst/>
              <a:gdLst/>
              <a:ahLst/>
              <a:cxnLst/>
              <a:rect l="l" t="t" r="r" b="b"/>
              <a:pathLst>
                <a:path w="1143000">
                  <a:moveTo>
                    <a:pt x="0" y="0"/>
                  </a:moveTo>
                  <a:lnTo>
                    <a:pt x="1143000" y="0"/>
                  </a:lnTo>
                </a:path>
              </a:pathLst>
            </a:custGeom>
            <a:ln w="57150">
              <a:solidFill>
                <a:srgbClr val="FFFF00"/>
              </a:solidFill>
            </a:ln>
          </p:spPr>
          <p:txBody>
            <a:bodyPr wrap="square" lIns="0" tIns="0" rIns="0" bIns="0" rtlCol="0"/>
            <a:lstStyle/>
            <a:p>
              <a:endParaRPr sz="1600" b="1">
                <a:latin typeface="Times New Roman" panose="02020603050405020304" charset="0"/>
              </a:endParaRPr>
            </a:p>
          </p:txBody>
        </p:sp>
        <p:sp>
          <p:nvSpPr>
            <p:cNvPr id="30" name="object 30"/>
            <p:cNvSpPr/>
            <p:nvPr/>
          </p:nvSpPr>
          <p:spPr>
            <a:xfrm>
              <a:off x="6620" y="1027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31" name="object 31"/>
            <p:cNvSpPr/>
            <p:nvPr/>
          </p:nvSpPr>
          <p:spPr>
            <a:xfrm>
              <a:off x="6620" y="1027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32" name="object 32"/>
            <p:cNvSpPr/>
            <p:nvPr/>
          </p:nvSpPr>
          <p:spPr>
            <a:xfrm>
              <a:off x="9740" y="979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33" name="object 33"/>
            <p:cNvSpPr/>
            <p:nvPr/>
          </p:nvSpPr>
          <p:spPr>
            <a:xfrm>
              <a:off x="9740" y="979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34" name="object 34"/>
            <p:cNvSpPr/>
            <p:nvPr/>
          </p:nvSpPr>
          <p:spPr>
            <a:xfrm>
              <a:off x="12020" y="1015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35" name="object 35"/>
            <p:cNvSpPr/>
            <p:nvPr/>
          </p:nvSpPr>
          <p:spPr>
            <a:xfrm>
              <a:off x="12020" y="1015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36" name="object 36"/>
            <p:cNvSpPr/>
            <p:nvPr/>
          </p:nvSpPr>
          <p:spPr>
            <a:xfrm>
              <a:off x="8780" y="1027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37" name="object 37"/>
            <p:cNvSpPr/>
            <p:nvPr/>
          </p:nvSpPr>
          <p:spPr>
            <a:xfrm>
              <a:off x="8780" y="1027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38" name="object 38"/>
            <p:cNvSpPr/>
            <p:nvPr/>
          </p:nvSpPr>
          <p:spPr>
            <a:xfrm>
              <a:off x="6860" y="9550"/>
              <a:ext cx="6120" cy="960"/>
            </a:xfrm>
            <a:custGeom>
              <a:avLst/>
              <a:gdLst/>
              <a:ahLst/>
              <a:cxnLst/>
              <a:rect l="l" t="t" r="r" b="b"/>
              <a:pathLst>
                <a:path w="3886200" h="609600">
                  <a:moveTo>
                    <a:pt x="0" y="609600"/>
                  </a:moveTo>
                  <a:lnTo>
                    <a:pt x="1371600" y="609599"/>
                  </a:lnTo>
                  <a:lnTo>
                    <a:pt x="1981200" y="304799"/>
                  </a:lnTo>
                  <a:lnTo>
                    <a:pt x="3429000" y="533399"/>
                  </a:lnTo>
                  <a:lnTo>
                    <a:pt x="3886200" y="0"/>
                  </a:lnTo>
                </a:path>
              </a:pathLst>
            </a:custGeom>
            <a:ln w="57150">
              <a:solidFill>
                <a:srgbClr val="FFFF00"/>
              </a:solidFill>
            </a:ln>
          </p:spPr>
          <p:txBody>
            <a:bodyPr wrap="square" lIns="0" tIns="0" rIns="0" bIns="0" rtlCol="0"/>
            <a:lstStyle/>
            <a:p>
              <a:endParaRPr sz="1600" b="1">
                <a:latin typeface="Times New Roman" panose="02020603050405020304" charset="0"/>
              </a:endParaRPr>
            </a:p>
          </p:txBody>
        </p:sp>
        <p:sp>
          <p:nvSpPr>
            <p:cNvPr id="39" name="object 39"/>
            <p:cNvSpPr/>
            <p:nvPr/>
          </p:nvSpPr>
          <p:spPr>
            <a:xfrm>
              <a:off x="6620" y="619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40" name="object 40"/>
            <p:cNvSpPr/>
            <p:nvPr/>
          </p:nvSpPr>
          <p:spPr>
            <a:xfrm>
              <a:off x="6620" y="619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41" name="object 41"/>
            <p:cNvSpPr/>
            <p:nvPr/>
          </p:nvSpPr>
          <p:spPr>
            <a:xfrm>
              <a:off x="7340" y="619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42" name="object 42"/>
            <p:cNvSpPr/>
            <p:nvPr/>
          </p:nvSpPr>
          <p:spPr>
            <a:xfrm>
              <a:off x="7340" y="619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43" name="object 43"/>
            <p:cNvSpPr/>
            <p:nvPr/>
          </p:nvSpPr>
          <p:spPr>
            <a:xfrm>
              <a:off x="6980" y="583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44" name="object 44"/>
            <p:cNvSpPr/>
            <p:nvPr/>
          </p:nvSpPr>
          <p:spPr>
            <a:xfrm>
              <a:off x="6980" y="583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45" name="object 45"/>
            <p:cNvSpPr/>
            <p:nvPr/>
          </p:nvSpPr>
          <p:spPr>
            <a:xfrm>
              <a:off x="7820" y="619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46" name="object 46"/>
            <p:cNvSpPr/>
            <p:nvPr/>
          </p:nvSpPr>
          <p:spPr>
            <a:xfrm>
              <a:off x="7820" y="619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47" name="object 47"/>
            <p:cNvSpPr/>
            <p:nvPr/>
          </p:nvSpPr>
          <p:spPr>
            <a:xfrm>
              <a:off x="8300" y="619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48" name="object 48"/>
            <p:cNvSpPr/>
            <p:nvPr/>
          </p:nvSpPr>
          <p:spPr>
            <a:xfrm>
              <a:off x="8300" y="619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49" name="object 49"/>
            <p:cNvSpPr/>
            <p:nvPr/>
          </p:nvSpPr>
          <p:spPr>
            <a:xfrm>
              <a:off x="9380" y="607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50" name="object 50"/>
            <p:cNvSpPr/>
            <p:nvPr/>
          </p:nvSpPr>
          <p:spPr>
            <a:xfrm>
              <a:off x="9380" y="607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51" name="object 51"/>
            <p:cNvSpPr/>
            <p:nvPr/>
          </p:nvSpPr>
          <p:spPr>
            <a:xfrm>
              <a:off x="9740" y="571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52" name="object 52"/>
            <p:cNvSpPr/>
            <p:nvPr/>
          </p:nvSpPr>
          <p:spPr>
            <a:xfrm>
              <a:off x="9740" y="571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53" name="object 53"/>
            <p:cNvSpPr/>
            <p:nvPr/>
          </p:nvSpPr>
          <p:spPr>
            <a:xfrm>
              <a:off x="10100" y="607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54" name="object 54"/>
            <p:cNvSpPr/>
            <p:nvPr/>
          </p:nvSpPr>
          <p:spPr>
            <a:xfrm>
              <a:off x="10100" y="607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55" name="object 55"/>
            <p:cNvSpPr/>
            <p:nvPr/>
          </p:nvSpPr>
          <p:spPr>
            <a:xfrm>
              <a:off x="10580" y="607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56" name="object 56"/>
            <p:cNvSpPr/>
            <p:nvPr/>
          </p:nvSpPr>
          <p:spPr>
            <a:xfrm>
              <a:off x="10580" y="607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57" name="object 57"/>
            <p:cNvSpPr/>
            <p:nvPr/>
          </p:nvSpPr>
          <p:spPr>
            <a:xfrm>
              <a:off x="11060" y="607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58" name="object 58"/>
            <p:cNvSpPr/>
            <p:nvPr/>
          </p:nvSpPr>
          <p:spPr>
            <a:xfrm>
              <a:off x="11060" y="607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59" name="object 59"/>
            <p:cNvSpPr/>
            <p:nvPr/>
          </p:nvSpPr>
          <p:spPr>
            <a:xfrm>
              <a:off x="11540" y="607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60" name="object 60"/>
            <p:cNvSpPr/>
            <p:nvPr/>
          </p:nvSpPr>
          <p:spPr>
            <a:xfrm>
              <a:off x="11540" y="607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61" name="object 61"/>
            <p:cNvSpPr/>
            <p:nvPr/>
          </p:nvSpPr>
          <p:spPr>
            <a:xfrm>
              <a:off x="12020" y="607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62" name="object 62"/>
            <p:cNvSpPr/>
            <p:nvPr/>
          </p:nvSpPr>
          <p:spPr>
            <a:xfrm>
              <a:off x="12020" y="607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63" name="object 63"/>
            <p:cNvSpPr/>
            <p:nvPr/>
          </p:nvSpPr>
          <p:spPr>
            <a:xfrm>
              <a:off x="8780" y="619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64" name="object 64"/>
            <p:cNvSpPr/>
            <p:nvPr/>
          </p:nvSpPr>
          <p:spPr>
            <a:xfrm>
              <a:off x="8780" y="619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65" name="object 65"/>
            <p:cNvSpPr/>
            <p:nvPr/>
          </p:nvSpPr>
          <p:spPr>
            <a:xfrm>
              <a:off x="12740" y="523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66" name="object 66"/>
            <p:cNvSpPr/>
            <p:nvPr/>
          </p:nvSpPr>
          <p:spPr>
            <a:xfrm>
              <a:off x="12740" y="523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67" name="object 67"/>
            <p:cNvSpPr/>
            <p:nvPr/>
          </p:nvSpPr>
          <p:spPr>
            <a:xfrm>
              <a:off x="12380" y="5590"/>
              <a:ext cx="480" cy="480"/>
            </a:xfrm>
            <a:custGeom>
              <a:avLst/>
              <a:gdLst/>
              <a:ahLst/>
              <a:cxnLst/>
              <a:rect l="l" t="t" r="r" b="b"/>
              <a:pathLst>
                <a:path w="304800" h="304800">
                  <a:moveTo>
                    <a:pt x="304800" y="152400"/>
                  </a:moveTo>
                  <a:lnTo>
                    <a:pt x="296997" y="104363"/>
                  </a:lnTo>
                  <a:lnTo>
                    <a:pt x="275295" y="62544"/>
                  </a:lnTo>
                  <a:lnTo>
                    <a:pt x="242255" y="29504"/>
                  </a:lnTo>
                  <a:lnTo>
                    <a:pt x="200436" y="7802"/>
                  </a:lnTo>
                  <a:lnTo>
                    <a:pt x="152400" y="0"/>
                  </a:ln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68" name="object 68"/>
            <p:cNvSpPr/>
            <p:nvPr/>
          </p:nvSpPr>
          <p:spPr>
            <a:xfrm>
              <a:off x="12380" y="5590"/>
              <a:ext cx="480" cy="480"/>
            </a:xfrm>
            <a:custGeom>
              <a:avLst/>
              <a:gdLst/>
              <a:ahLst/>
              <a:cxn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69" name="object 69"/>
            <p:cNvSpPr/>
            <p:nvPr/>
          </p:nvSpPr>
          <p:spPr>
            <a:xfrm>
              <a:off x="6860" y="6070"/>
              <a:ext cx="720" cy="480"/>
            </a:xfrm>
            <a:custGeom>
              <a:avLst/>
              <a:gdLst/>
              <a:ahLst/>
              <a:cxnLst/>
              <a:rect l="l" t="t" r="r" b="b"/>
              <a:pathLst>
                <a:path w="457200" h="304800">
                  <a:moveTo>
                    <a:pt x="0" y="304800"/>
                  </a:moveTo>
                  <a:lnTo>
                    <a:pt x="228600" y="0"/>
                  </a:lnTo>
                  <a:lnTo>
                    <a:pt x="457200" y="228600"/>
                  </a:lnTo>
                </a:path>
              </a:pathLst>
            </a:custGeom>
            <a:ln w="57150">
              <a:solidFill>
                <a:srgbClr val="33CC33"/>
              </a:solidFill>
            </a:ln>
          </p:spPr>
          <p:txBody>
            <a:bodyPr wrap="square" lIns="0" tIns="0" rIns="0" bIns="0" rtlCol="0"/>
            <a:lstStyle/>
            <a:p>
              <a:endParaRPr sz="1600" b="1">
                <a:latin typeface="Times New Roman" panose="02020603050405020304" charset="0"/>
              </a:endParaRPr>
            </a:p>
          </p:txBody>
        </p:sp>
        <p:sp>
          <p:nvSpPr>
            <p:cNvPr id="70" name="object 70"/>
            <p:cNvSpPr/>
            <p:nvPr/>
          </p:nvSpPr>
          <p:spPr>
            <a:xfrm>
              <a:off x="6860" y="6430"/>
              <a:ext cx="720" cy="120"/>
            </a:xfrm>
            <a:custGeom>
              <a:avLst/>
              <a:gdLst/>
              <a:ahLst/>
              <a:cxnLst/>
              <a:rect l="l" t="t" r="r" b="b"/>
              <a:pathLst>
                <a:path w="457200" h="76200">
                  <a:moveTo>
                    <a:pt x="0" y="76200"/>
                  </a:moveTo>
                  <a:lnTo>
                    <a:pt x="457200" y="0"/>
                  </a:lnTo>
                </a:path>
              </a:pathLst>
            </a:custGeom>
            <a:ln w="57150">
              <a:solidFill>
                <a:srgbClr val="FFFF00"/>
              </a:solidFill>
            </a:ln>
          </p:spPr>
          <p:txBody>
            <a:bodyPr wrap="square" lIns="0" tIns="0" rIns="0" bIns="0" rtlCol="0"/>
            <a:lstStyle/>
            <a:p>
              <a:endParaRPr sz="1600" b="1">
                <a:latin typeface="Times New Roman" panose="02020603050405020304" charset="0"/>
              </a:endParaRPr>
            </a:p>
          </p:txBody>
        </p:sp>
        <p:sp>
          <p:nvSpPr>
            <p:cNvPr id="71" name="object 71"/>
            <p:cNvSpPr/>
            <p:nvPr/>
          </p:nvSpPr>
          <p:spPr>
            <a:xfrm>
              <a:off x="7220" y="6190"/>
              <a:ext cx="0" cy="360"/>
            </a:xfrm>
            <a:custGeom>
              <a:avLst/>
              <a:gdLst/>
              <a:ahLst/>
              <a:cxnLst/>
              <a:rect l="l" t="t" r="r" b="b"/>
              <a:pathLst>
                <a:path h="228600">
                  <a:moveTo>
                    <a:pt x="0" y="0"/>
                  </a:moveTo>
                  <a:lnTo>
                    <a:pt x="0" y="228600"/>
                  </a:lnTo>
                </a:path>
              </a:pathLst>
            </a:custGeom>
            <a:ln w="28575">
              <a:solidFill>
                <a:srgbClr val="000099"/>
              </a:solidFill>
            </a:ln>
          </p:spPr>
          <p:txBody>
            <a:bodyPr wrap="square" lIns="0" tIns="0" rIns="0" bIns="0" rtlCol="0"/>
            <a:lstStyle/>
            <a:p>
              <a:endParaRPr sz="1600" b="1">
                <a:latin typeface="Times New Roman" panose="02020603050405020304" charset="0"/>
              </a:endParaRPr>
            </a:p>
          </p:txBody>
        </p:sp>
        <p:sp>
          <p:nvSpPr>
            <p:cNvPr id="72" name="object 72"/>
            <p:cNvSpPr/>
            <p:nvPr/>
          </p:nvSpPr>
          <p:spPr>
            <a:xfrm>
              <a:off x="3860" y="7390"/>
              <a:ext cx="720" cy="720"/>
            </a:xfrm>
            <a:custGeom>
              <a:avLst/>
              <a:gdLst/>
              <a:ahLst/>
              <a:cxnLst/>
              <a:rect l="l" t="t" r="r" b="b"/>
              <a:pathLst>
                <a:path w="457200" h="457200">
                  <a:moveTo>
                    <a:pt x="457200" y="228600"/>
                  </a:moveTo>
                  <a:lnTo>
                    <a:pt x="452565" y="182460"/>
                  </a:lnTo>
                  <a:lnTo>
                    <a:pt x="439269" y="139517"/>
                  </a:lnTo>
                  <a:lnTo>
                    <a:pt x="418221" y="100682"/>
                  </a:lnTo>
                  <a:lnTo>
                    <a:pt x="390334" y="66865"/>
                  </a:lnTo>
                  <a:lnTo>
                    <a:pt x="356517" y="38978"/>
                  </a:lnTo>
                  <a:lnTo>
                    <a:pt x="317682" y="17930"/>
                  </a:lnTo>
                  <a:lnTo>
                    <a:pt x="274739" y="4634"/>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73" name="object 73"/>
            <p:cNvSpPr/>
            <p:nvPr/>
          </p:nvSpPr>
          <p:spPr>
            <a:xfrm>
              <a:off x="3860" y="7390"/>
              <a:ext cx="720" cy="72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74" name="object 74"/>
            <p:cNvSpPr/>
            <p:nvPr/>
          </p:nvSpPr>
          <p:spPr>
            <a:xfrm>
              <a:off x="3020" y="8470"/>
              <a:ext cx="720" cy="720"/>
            </a:xfrm>
            <a:custGeom>
              <a:avLst/>
              <a:gdLst/>
              <a:ahLst/>
              <a:cxnLst/>
              <a:rect l="l" t="t" r="r" b="b"/>
              <a:pathLst>
                <a:path w="457200" h="457200">
                  <a:moveTo>
                    <a:pt x="457200" y="228600"/>
                  </a:moveTo>
                  <a:lnTo>
                    <a:pt x="452565" y="182460"/>
                  </a:lnTo>
                  <a:lnTo>
                    <a:pt x="439269" y="139517"/>
                  </a:lnTo>
                  <a:lnTo>
                    <a:pt x="418221" y="100682"/>
                  </a:lnTo>
                  <a:lnTo>
                    <a:pt x="390334" y="66865"/>
                  </a:lnTo>
                  <a:lnTo>
                    <a:pt x="356517" y="38978"/>
                  </a:lnTo>
                  <a:lnTo>
                    <a:pt x="317682" y="17930"/>
                  </a:lnTo>
                  <a:lnTo>
                    <a:pt x="274739" y="4634"/>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75" name="object 75"/>
            <p:cNvSpPr/>
            <p:nvPr/>
          </p:nvSpPr>
          <p:spPr>
            <a:xfrm>
              <a:off x="3020" y="8470"/>
              <a:ext cx="720" cy="72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76" name="object 76"/>
            <p:cNvSpPr/>
            <p:nvPr/>
          </p:nvSpPr>
          <p:spPr>
            <a:xfrm>
              <a:off x="4820" y="8470"/>
              <a:ext cx="720" cy="720"/>
            </a:xfrm>
            <a:custGeom>
              <a:avLst/>
              <a:gdLst/>
              <a:ahLst/>
              <a:cxnLst/>
              <a:rect l="l" t="t" r="r" b="b"/>
              <a:pathLst>
                <a:path w="457200" h="457200">
                  <a:moveTo>
                    <a:pt x="457200" y="228600"/>
                  </a:moveTo>
                  <a:lnTo>
                    <a:pt x="452565" y="182460"/>
                  </a:lnTo>
                  <a:lnTo>
                    <a:pt x="439269" y="139517"/>
                  </a:lnTo>
                  <a:lnTo>
                    <a:pt x="418221" y="100682"/>
                  </a:lnTo>
                  <a:lnTo>
                    <a:pt x="390334" y="66865"/>
                  </a:lnTo>
                  <a:lnTo>
                    <a:pt x="356517" y="38978"/>
                  </a:lnTo>
                  <a:lnTo>
                    <a:pt x="317682" y="17930"/>
                  </a:lnTo>
                  <a:lnTo>
                    <a:pt x="274739" y="4634"/>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close/>
                </a:path>
              </a:pathLst>
            </a:custGeom>
            <a:solidFill>
              <a:srgbClr val="FF3399"/>
            </a:solidFill>
          </p:spPr>
          <p:txBody>
            <a:bodyPr wrap="square" lIns="0" tIns="0" rIns="0" bIns="0" rtlCol="0"/>
            <a:lstStyle/>
            <a:p>
              <a:endParaRPr sz="1600" b="1">
                <a:latin typeface="Times New Roman" panose="02020603050405020304" charset="0"/>
              </a:endParaRPr>
            </a:p>
          </p:txBody>
        </p:sp>
        <p:sp>
          <p:nvSpPr>
            <p:cNvPr id="77" name="object 77"/>
            <p:cNvSpPr/>
            <p:nvPr/>
          </p:nvSpPr>
          <p:spPr>
            <a:xfrm>
              <a:off x="4820" y="8470"/>
              <a:ext cx="720" cy="72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9525">
              <a:solidFill>
                <a:srgbClr val="000000"/>
              </a:solidFill>
            </a:ln>
          </p:spPr>
          <p:txBody>
            <a:bodyPr wrap="square" lIns="0" tIns="0" rIns="0" bIns="0" rtlCol="0"/>
            <a:lstStyle/>
            <a:p>
              <a:endParaRPr sz="1600" b="1">
                <a:latin typeface="Times New Roman" panose="02020603050405020304" charset="0"/>
              </a:endParaRPr>
            </a:p>
          </p:txBody>
        </p:sp>
        <p:sp>
          <p:nvSpPr>
            <p:cNvPr id="78" name="object 78"/>
            <p:cNvSpPr/>
            <p:nvPr/>
          </p:nvSpPr>
          <p:spPr>
            <a:xfrm>
              <a:off x="3260" y="8830"/>
              <a:ext cx="1920" cy="0"/>
            </a:xfrm>
            <a:custGeom>
              <a:avLst/>
              <a:gdLst/>
              <a:ahLst/>
              <a:cxnLst/>
              <a:rect l="l" t="t" r="r" b="b"/>
              <a:pathLst>
                <a:path w="1219200">
                  <a:moveTo>
                    <a:pt x="0" y="0"/>
                  </a:moveTo>
                  <a:lnTo>
                    <a:pt x="1219200" y="0"/>
                  </a:lnTo>
                </a:path>
              </a:pathLst>
            </a:custGeom>
            <a:ln w="57150">
              <a:solidFill>
                <a:srgbClr val="FFFF00"/>
              </a:solidFill>
            </a:ln>
          </p:spPr>
          <p:txBody>
            <a:bodyPr wrap="square" lIns="0" tIns="0" rIns="0" bIns="0" rtlCol="0"/>
            <a:lstStyle/>
            <a:p>
              <a:endParaRPr sz="1600" b="1">
                <a:latin typeface="Times New Roman" panose="02020603050405020304" charset="0"/>
              </a:endParaRPr>
            </a:p>
          </p:txBody>
        </p:sp>
        <p:sp>
          <p:nvSpPr>
            <p:cNvPr id="79" name="object 79"/>
            <p:cNvSpPr/>
            <p:nvPr/>
          </p:nvSpPr>
          <p:spPr>
            <a:xfrm>
              <a:off x="3380" y="7750"/>
              <a:ext cx="840" cy="1080"/>
            </a:xfrm>
            <a:custGeom>
              <a:avLst/>
              <a:gdLst/>
              <a:ahLst/>
              <a:cxnLst/>
              <a:rect l="l" t="t" r="r" b="b"/>
              <a:pathLst>
                <a:path w="533400" h="685800">
                  <a:moveTo>
                    <a:pt x="0" y="685800"/>
                  </a:moveTo>
                  <a:lnTo>
                    <a:pt x="533400" y="0"/>
                  </a:lnTo>
                </a:path>
              </a:pathLst>
            </a:custGeom>
            <a:ln w="57150">
              <a:solidFill>
                <a:srgbClr val="33CC33"/>
              </a:solidFill>
            </a:ln>
          </p:spPr>
          <p:txBody>
            <a:bodyPr wrap="square" lIns="0" tIns="0" rIns="0" bIns="0" rtlCol="0"/>
            <a:lstStyle/>
            <a:p>
              <a:endParaRPr sz="1600" b="1">
                <a:latin typeface="Times New Roman" panose="02020603050405020304" charset="0"/>
              </a:endParaRPr>
            </a:p>
          </p:txBody>
        </p:sp>
        <p:sp>
          <p:nvSpPr>
            <p:cNvPr id="80" name="object 80"/>
            <p:cNvSpPr/>
            <p:nvPr/>
          </p:nvSpPr>
          <p:spPr>
            <a:xfrm>
              <a:off x="4220" y="7750"/>
              <a:ext cx="960" cy="1080"/>
            </a:xfrm>
            <a:custGeom>
              <a:avLst/>
              <a:gdLst/>
              <a:ahLst/>
              <a:cxnLst/>
              <a:rect l="l" t="t" r="r" b="b"/>
              <a:pathLst>
                <a:path w="609600" h="685800">
                  <a:moveTo>
                    <a:pt x="609600" y="685800"/>
                  </a:moveTo>
                  <a:lnTo>
                    <a:pt x="0" y="0"/>
                  </a:lnTo>
                </a:path>
              </a:pathLst>
            </a:custGeom>
            <a:ln w="57150">
              <a:solidFill>
                <a:srgbClr val="33CC33"/>
              </a:solidFill>
            </a:ln>
          </p:spPr>
          <p:txBody>
            <a:bodyPr wrap="square" lIns="0" tIns="0" rIns="0" bIns="0" rtlCol="0"/>
            <a:lstStyle/>
            <a:p>
              <a:endParaRPr sz="1600" b="1">
                <a:latin typeface="Times New Roman" panose="02020603050405020304" charset="0"/>
              </a:endParaRPr>
            </a:p>
          </p:txBody>
        </p:sp>
        <p:sp>
          <p:nvSpPr>
            <p:cNvPr id="81" name="object 81"/>
            <p:cNvSpPr/>
            <p:nvPr/>
          </p:nvSpPr>
          <p:spPr>
            <a:xfrm>
              <a:off x="4220" y="7870"/>
              <a:ext cx="0" cy="960"/>
            </a:xfrm>
            <a:custGeom>
              <a:avLst/>
              <a:gdLst/>
              <a:ahLst/>
              <a:cxnLst/>
              <a:rect l="l" t="t" r="r" b="b"/>
              <a:pathLst>
                <a:path h="609600">
                  <a:moveTo>
                    <a:pt x="0" y="0"/>
                  </a:moveTo>
                  <a:lnTo>
                    <a:pt x="0" y="609600"/>
                  </a:lnTo>
                </a:path>
              </a:pathLst>
            </a:custGeom>
            <a:ln w="28575">
              <a:solidFill>
                <a:srgbClr val="000099"/>
              </a:solidFill>
            </a:ln>
          </p:spPr>
          <p:txBody>
            <a:bodyPr wrap="square" lIns="0" tIns="0" rIns="0" bIns="0" rtlCol="0"/>
            <a:lstStyle/>
            <a:p>
              <a:endParaRPr sz="1600" b="1">
                <a:latin typeface="Times New Roman" panose="02020603050405020304" charset="0"/>
              </a:endParaRPr>
            </a:p>
          </p:txBody>
        </p:sp>
        <p:sp>
          <p:nvSpPr>
            <p:cNvPr id="82" name="object 82"/>
            <p:cNvSpPr txBox="1"/>
            <p:nvPr/>
          </p:nvSpPr>
          <p:spPr>
            <a:xfrm>
              <a:off x="3718" y="8317"/>
              <a:ext cx="1240" cy="1392"/>
            </a:xfrm>
            <a:prstGeom prst="rect">
              <a:avLst/>
            </a:prstGeom>
          </p:spPr>
          <p:txBody>
            <a:bodyPr vert="horz" wrap="square" lIns="0" tIns="0" rIns="0" bIns="0" rtlCol="0">
              <a:spAutoFit/>
            </a:bodyPr>
            <a:lstStyle/>
            <a:p>
              <a:pPr marL="73025" algn="ctr">
                <a:lnSpc>
                  <a:spcPct val="100000"/>
                </a:lnSpc>
              </a:pPr>
              <a:r>
                <a:rPr b="1" dirty="0">
                  <a:solidFill>
                    <a:srgbClr val="3333CC"/>
                  </a:solidFill>
                  <a:latin typeface="Times New Roman" panose="02020603050405020304" charset="0"/>
                  <a:cs typeface="新宋体" panose="02010609030101010101" charset="-122"/>
                </a:rPr>
                <a:t>R</a:t>
              </a:r>
            </a:p>
            <a:p>
              <a:pPr>
                <a:lnSpc>
                  <a:spcPct val="100000"/>
                </a:lnSpc>
                <a:spcBef>
                  <a:spcPts val="45"/>
                </a:spcBef>
              </a:pPr>
              <a:endParaRPr sz="1600" b="1" dirty="0">
                <a:solidFill>
                  <a:srgbClr val="3333CC"/>
                </a:solidFill>
                <a:latin typeface="Times New Roman" panose="02020603050405020304" charset="0"/>
                <a:cs typeface="新宋体" panose="02010609030101010101" charset="-122"/>
              </a:endParaRPr>
            </a:p>
            <a:p>
              <a:pPr algn="ctr" defTabSz="0">
                <a:lnSpc>
                  <a:spcPts val="2835"/>
                </a:lnSpc>
                <a:tabLst>
                  <a:tab pos="304165" algn="l"/>
                  <a:tab pos="608965" algn="l"/>
                </a:tabLst>
              </a:pPr>
              <a:r>
                <a:rPr sz="2000" b="1" dirty="0">
                  <a:solidFill>
                    <a:srgbClr val="3333CC"/>
                  </a:solidFill>
                  <a:latin typeface="Times New Roman" panose="02020603050405020304" charset="0"/>
                  <a:cs typeface="新宋体" panose="02010609030101010101" charset="-122"/>
                </a:rPr>
                <a:t>R	&lt;	T</a:t>
              </a:r>
            </a:p>
          </p:txBody>
        </p:sp>
      </p:gr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、多边形近似</a:t>
            </a:r>
            <a:endParaRPr lang="zh-CN" altLang="en-US" sz="3200">
              <a:latin typeface="Times New Roman" panose="02020603050405020304" charset="0"/>
              <a:ea typeface="黑体" panose="02010609060101010101" charset="-122"/>
              <a:cs typeface="新宋体" panose="02010609030101010101" charset="-122"/>
            </a:endParaRPr>
          </a:p>
        </p:txBody>
      </p:sp>
      <p:sp>
        <p:nvSpPr>
          <p:cNvPr id="2" name="文本框 1"/>
          <p:cNvSpPr txBox="1"/>
          <p:nvPr/>
        </p:nvSpPr>
        <p:spPr>
          <a:xfrm>
            <a:off x="1217930" y="5000625"/>
            <a:ext cx="2677795" cy="1097280"/>
          </a:xfrm>
          <a:prstGeom prst="rect">
            <a:avLst/>
          </a:prstGeom>
          <a:noFill/>
        </p:spPr>
        <p:txBody>
          <a:bodyPr wrap="square" rtlCol="0" anchor="t">
            <a:spAutoFit/>
          </a:bodyPr>
          <a:lstStyle/>
          <a:p>
            <a:r>
              <a:rPr lang="zh-CN" altLang="en-US" sz="2200" b="1">
                <a:latin typeface="Times New Roman" panose="02020603050405020304" charset="0"/>
              </a:rPr>
              <a:t>绿色是原本的边界，当 R &lt; T 时，上面那个点被去除。</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4"/>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29360" y="2364740"/>
            <a:ext cx="9198610" cy="3068955"/>
          </a:xfrm>
          <a:prstGeom prst="rect">
            <a:avLst/>
          </a:prstGeom>
        </p:spPr>
        <p:txBody>
          <a:bodyPr vert="horz" wrap="square" lIns="0" tIns="0" rIns="0" bIns="0" rtlCol="0">
            <a:spAutoFit/>
          </a:bodyPr>
          <a:lstStyle/>
          <a:p>
            <a:pPr marL="12700" defTabSz="0">
              <a:lnSpc>
                <a:spcPct val="100000"/>
              </a:lnSpc>
              <a:tabLst>
                <a:tab pos="354965" algn="l"/>
              </a:tabLst>
            </a:pPr>
            <a:r>
              <a:rPr sz="3200" spc="-5" dirty="0">
                <a:latin typeface="新宋体" panose="02010609030101010101" charset="-122"/>
                <a:cs typeface="新宋体" panose="02010609030101010101" charset="-122"/>
              </a:rPr>
              <a:t>点合成算法的问题：</a:t>
            </a:r>
            <a:endParaRPr sz="3200">
              <a:latin typeface="新宋体" panose="02010609030101010101" charset="-122"/>
              <a:cs typeface="新宋体" panose="02010609030101010101" charset="-122"/>
            </a:endParaRPr>
          </a:p>
          <a:p>
            <a:pPr marL="598805" marR="6985" indent="0" algn="just">
              <a:lnSpc>
                <a:spcPct val="101000"/>
              </a:lnSpc>
              <a:spcBef>
                <a:spcPts val="1125"/>
              </a:spcBef>
            </a:pPr>
            <a:r>
              <a:rPr sz="2800" spc="320" dirty="0">
                <a:latin typeface="新宋体" panose="02010609030101010101" charset="-122"/>
                <a:cs typeface="新宋体" panose="02010609030101010101" charset="-122"/>
              </a:rPr>
              <a:t>顶点一般不对应于边界的拐点(</a:t>
            </a:r>
            <a:r>
              <a:rPr sz="2800" spc="305" dirty="0">
                <a:latin typeface="新宋体" panose="02010609030101010101" charset="-122"/>
                <a:cs typeface="新宋体" panose="02010609030101010101" charset="-122"/>
              </a:rPr>
              <a:t>如</a:t>
            </a:r>
            <a:r>
              <a:rPr sz="2800" dirty="0">
                <a:latin typeface="新宋体" panose="02010609030101010101" charset="-122"/>
                <a:cs typeface="新宋体" panose="02010609030101010101" charset="-122"/>
              </a:rPr>
              <a:t>拐</a:t>
            </a:r>
            <a:r>
              <a:rPr sz="2800" spc="45" dirty="0">
                <a:latin typeface="新宋体" panose="02010609030101010101" charset="-122"/>
                <a:cs typeface="新宋体" panose="02010609030101010101" charset="-122"/>
              </a:rPr>
              <a:t>角)。因为新的线段直到超过误差的阈值</a:t>
            </a:r>
            <a:r>
              <a:rPr sz="2800" spc="-5" dirty="0">
                <a:latin typeface="新宋体" panose="02010609030101010101" charset="-122"/>
                <a:cs typeface="新宋体" panose="02010609030101010101" charset="-122"/>
              </a:rPr>
              <a:t>才开始画</a:t>
            </a:r>
            <a:r>
              <a:rPr lang="zh-CN" sz="2800" spc="-5" dirty="0">
                <a:latin typeface="新宋体" panose="02010609030101010101" charset="-122"/>
                <a:cs typeface="新宋体" panose="02010609030101010101" charset="-122"/>
              </a:rPr>
              <a:t>。</a:t>
            </a:r>
          </a:p>
          <a:p>
            <a:pPr marL="598805" marR="6985" indent="0" algn="just">
              <a:lnSpc>
                <a:spcPct val="101000"/>
              </a:lnSpc>
              <a:spcBef>
                <a:spcPts val="1125"/>
              </a:spcBef>
            </a:pPr>
            <a:r>
              <a:rPr sz="2800" spc="70" dirty="0">
                <a:latin typeface="新宋体" panose="02010609030101010101" charset="-122"/>
                <a:cs typeface="新宋体" panose="02010609030101010101" charset="-122"/>
              </a:rPr>
              <a:t>例如：如果沿着一条长的直线追</a:t>
            </a:r>
            <a:r>
              <a:rPr sz="2800" spc="50" dirty="0">
                <a:latin typeface="新宋体" panose="02010609030101010101" charset="-122"/>
                <a:cs typeface="新宋体" panose="02010609030101010101" charset="-122"/>
              </a:rPr>
              <a:t>踪</a:t>
            </a:r>
            <a:r>
              <a:rPr sz="2800" spc="60" dirty="0">
                <a:latin typeface="新宋体" panose="02010609030101010101" charset="-122"/>
                <a:cs typeface="新宋体" panose="02010609030101010101" charset="-122"/>
              </a:rPr>
              <a:t>，</a:t>
            </a:r>
            <a:r>
              <a:rPr sz="2800" spc="70" dirty="0">
                <a:latin typeface="新宋体" panose="02010609030101010101" charset="-122"/>
                <a:cs typeface="新宋体" panose="02010609030101010101" charset="-122"/>
              </a:rPr>
              <a:t>而它</a:t>
            </a:r>
            <a:r>
              <a:rPr sz="2800" spc="45" dirty="0">
                <a:latin typeface="新宋体" panose="02010609030101010101" charset="-122"/>
                <a:cs typeface="新宋体" panose="02010609030101010101" charset="-122"/>
              </a:rPr>
              <a:t>出现了一个拐角，在超过阈值之前，拐角</a:t>
            </a:r>
            <a:r>
              <a:rPr sz="2800" spc="-5" dirty="0">
                <a:latin typeface="新宋体" panose="02010609030101010101" charset="-122"/>
                <a:cs typeface="新宋体" panose="02010609030101010101" charset="-122"/>
              </a:rPr>
              <a:t>上的一些点会被丢弃</a:t>
            </a:r>
            <a:r>
              <a:rPr lang="zh-CN" sz="2800" spc="-5" dirty="0">
                <a:latin typeface="新宋体" panose="02010609030101010101" charset="-122"/>
                <a:cs typeface="新宋体" panose="02010609030101010101" charset="-122"/>
              </a:rPr>
              <a:t>。</a:t>
            </a:r>
          </a:p>
          <a:p>
            <a:pPr marL="598805" marR="6985" indent="0" algn="just">
              <a:lnSpc>
                <a:spcPct val="101000"/>
              </a:lnSpc>
              <a:spcBef>
                <a:spcPts val="1125"/>
              </a:spcBef>
            </a:pPr>
            <a:r>
              <a:rPr sz="2800" spc="-5" dirty="0">
                <a:solidFill>
                  <a:srgbClr val="FF0000"/>
                </a:solidFill>
                <a:latin typeface="新宋体" panose="02010609030101010101" charset="-122"/>
                <a:cs typeface="新宋体" panose="02010609030101010101" charset="-122"/>
              </a:rPr>
              <a:t>分裂法可用于缓解这个问题</a:t>
            </a: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、多边形近似</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2" name="组合 1"/>
          <p:cNvGrpSpPr/>
          <p:nvPr/>
        </p:nvGrpSpPr>
        <p:grpSpPr>
          <a:xfrm>
            <a:off x="-3175" y="-4445"/>
            <a:ext cx="4474845" cy="7571740"/>
            <a:chOff x="-5" y="-7"/>
            <a:chExt cx="7047" cy="11924"/>
          </a:xfrm>
        </p:grpSpPr>
        <p:sp>
          <p:nvSpPr>
            <p:cNvPr id="3"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6"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09090" y="1642110"/>
            <a:ext cx="8279765" cy="2671445"/>
          </a:xfrm>
          <a:prstGeom prst="rect">
            <a:avLst/>
          </a:prstGeom>
        </p:spPr>
        <p:txBody>
          <a:bodyPr vert="horz" wrap="square" lIns="0" tIns="0" rIns="0" bIns="0" rtlCol="0">
            <a:spAutoFit/>
          </a:bodyPr>
          <a:lstStyle/>
          <a:p>
            <a:pPr marL="469900" indent="-457200">
              <a:lnSpc>
                <a:spcPct val="100000"/>
              </a:lnSpc>
              <a:buFont typeface="Arial" panose="020B0604020202020204" pitchFamily="34" charset="0"/>
              <a:buChar char="•"/>
            </a:pPr>
            <a:r>
              <a:rPr sz="3200" spc="-5" dirty="0">
                <a:solidFill>
                  <a:srgbClr val="EE2B0A"/>
                </a:solidFill>
                <a:latin typeface="+mn-ea"/>
                <a:cs typeface="新宋体" panose="02010609030101010101" charset="-122"/>
              </a:rPr>
              <a:t>概述</a:t>
            </a:r>
            <a:endParaRPr sz="3200">
              <a:latin typeface="+mn-ea"/>
              <a:cs typeface="新宋体" panose="02010609030101010101" charset="-122"/>
            </a:endParaRPr>
          </a:p>
          <a:p>
            <a:pPr marL="469900" indent="-457200" defTabSz="0">
              <a:lnSpc>
                <a:spcPct val="100000"/>
              </a:lnSpc>
              <a:spcBef>
                <a:spcPts val="1920"/>
              </a:spcBef>
              <a:buFont typeface="Arial" panose="020B0604020202020204" pitchFamily="34" charset="0"/>
              <a:buChar char="•"/>
              <a:tabLst>
                <a:tab pos="423545" algn="l"/>
              </a:tabLst>
            </a:pPr>
            <a:r>
              <a:rPr sz="3200" spc="-5" dirty="0">
                <a:latin typeface="+mn-ea"/>
                <a:cs typeface="新宋体" panose="02010609030101010101" charset="-122"/>
              </a:rPr>
              <a:t>表示方法</a:t>
            </a:r>
            <a:endParaRPr sz="3200">
              <a:latin typeface="+mn-ea"/>
              <a:cs typeface="新宋体" panose="02010609030101010101" charset="-122"/>
            </a:endParaRPr>
          </a:p>
          <a:p>
            <a:pPr marL="469900" indent="-457200" defTabSz="0">
              <a:lnSpc>
                <a:spcPct val="100000"/>
              </a:lnSpc>
              <a:spcBef>
                <a:spcPts val="1920"/>
              </a:spcBef>
              <a:buFont typeface="Arial" panose="020B0604020202020204" pitchFamily="34" charset="0"/>
              <a:buChar char="•"/>
              <a:tabLst>
                <a:tab pos="423545" algn="l"/>
              </a:tabLst>
            </a:pPr>
            <a:r>
              <a:rPr sz="3200" spc="-5" dirty="0">
                <a:latin typeface="+mn-ea"/>
                <a:cs typeface="新宋体" panose="02010609030101010101" charset="-122"/>
              </a:rPr>
              <a:t>边界描述子</a:t>
            </a:r>
            <a:endParaRPr sz="3200">
              <a:latin typeface="+mn-ea"/>
              <a:cs typeface="新宋体" panose="02010609030101010101" charset="-122"/>
            </a:endParaRPr>
          </a:p>
          <a:p>
            <a:pPr marL="469900" indent="-457200" defTabSz="0">
              <a:lnSpc>
                <a:spcPts val="3750"/>
              </a:lnSpc>
              <a:spcBef>
                <a:spcPts val="1925"/>
              </a:spcBef>
              <a:buFont typeface="Arial" panose="020B0604020202020204" pitchFamily="34" charset="0"/>
              <a:buChar char="•"/>
              <a:tabLst>
                <a:tab pos="423545" algn="l"/>
              </a:tabLst>
            </a:pPr>
            <a:r>
              <a:rPr sz="3200" spc="-5" dirty="0">
                <a:latin typeface="+mn-ea"/>
                <a:cs typeface="新宋体" panose="02010609030101010101" charset="-122"/>
              </a:rPr>
              <a:t>关系描述子</a:t>
            </a:r>
            <a:endParaRPr sz="3200">
              <a:latin typeface="+mn-ea"/>
              <a:cs typeface="新宋体" panose="02010609030101010101" charset="-122"/>
            </a:endParaRPr>
          </a:p>
        </p:txBody>
      </p:sp>
      <p:sp>
        <p:nvSpPr>
          <p:cNvPr id="6"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45235" y="2362200"/>
            <a:ext cx="9147810" cy="2780030"/>
          </a:xfrm>
          <a:prstGeom prst="rect">
            <a:avLst/>
          </a:prstGeom>
        </p:spPr>
        <p:txBody>
          <a:bodyPr vert="horz" wrap="square" lIns="0" tIns="0" rIns="0" bIns="0" rtlCol="0">
            <a:spAutoFit/>
          </a:bodyPr>
          <a:lstStyle/>
          <a:p>
            <a:pPr marL="12700" defTabSz="0">
              <a:lnSpc>
                <a:spcPct val="100000"/>
              </a:lnSpc>
              <a:tabLst>
                <a:tab pos="354965" algn="l"/>
              </a:tabLst>
            </a:pPr>
            <a:r>
              <a:rPr sz="3200" spc="-5" dirty="0">
                <a:latin typeface="新宋体" panose="02010609030101010101" charset="-122"/>
                <a:cs typeface="新宋体" panose="02010609030101010101" charset="-122"/>
              </a:rPr>
              <a:t>分裂边算法：</a:t>
            </a:r>
            <a:endParaRPr sz="3200">
              <a:latin typeface="新宋体" panose="02010609030101010101" charset="-122"/>
              <a:cs typeface="新宋体" panose="02010609030101010101" charset="-122"/>
            </a:endParaRPr>
          </a:p>
          <a:p>
            <a:pPr marL="501650" marR="5080" indent="9525">
              <a:lnSpc>
                <a:spcPct val="130000"/>
              </a:lnSpc>
              <a:spcBef>
                <a:spcPts val="635"/>
              </a:spcBef>
            </a:pPr>
            <a:r>
              <a:rPr sz="2600" spc="10" dirty="0">
                <a:latin typeface="Times New Roman" panose="02020603050405020304" charset="0"/>
                <a:cs typeface="新宋体" panose="02010609030101010101" charset="-122"/>
              </a:rPr>
              <a:t>(1)连接边界线段的两个端点(</a:t>
            </a:r>
            <a:r>
              <a:rPr sz="2600" spc="0" dirty="0">
                <a:latin typeface="Times New Roman" panose="02020603050405020304" charset="0"/>
                <a:cs typeface="新宋体" panose="02010609030101010101" charset="-122"/>
              </a:rPr>
              <a:t>如</a:t>
            </a:r>
            <a:r>
              <a:rPr sz="2600" spc="10" dirty="0">
                <a:latin typeface="Times New Roman" panose="02020603050405020304" charset="0"/>
                <a:cs typeface="新宋体" panose="02010609030101010101" charset="-122"/>
              </a:rPr>
              <a:t>果</a:t>
            </a:r>
            <a:r>
              <a:rPr sz="2600" spc="0" dirty="0">
                <a:latin typeface="Times New Roman" panose="02020603050405020304" charset="0"/>
                <a:cs typeface="新宋体" panose="02010609030101010101" charset="-122"/>
              </a:rPr>
              <a:t>是</a:t>
            </a:r>
            <a:r>
              <a:rPr sz="2600" spc="10" dirty="0">
                <a:latin typeface="Times New Roman" panose="02020603050405020304" charset="0"/>
                <a:cs typeface="新宋体" panose="02010609030101010101" charset="-122"/>
              </a:rPr>
              <a:t>封</a:t>
            </a:r>
            <a:r>
              <a:rPr sz="2600" spc="0" dirty="0">
                <a:latin typeface="Times New Roman" panose="02020603050405020304" charset="0"/>
                <a:cs typeface="新宋体" panose="02010609030101010101" charset="-122"/>
              </a:rPr>
              <a:t>闭</a:t>
            </a:r>
            <a:r>
              <a:rPr sz="2600" spc="-5" dirty="0">
                <a:latin typeface="Times New Roman" panose="02020603050405020304" charset="0"/>
                <a:cs typeface="新宋体" panose="02010609030101010101" charset="-122"/>
              </a:rPr>
              <a:t>边界，连接最远点)；</a:t>
            </a:r>
            <a:endParaRPr sz="2600">
              <a:latin typeface="Times New Roman" panose="02020603050405020304" charset="0"/>
              <a:cs typeface="新宋体" panose="02010609030101010101" charset="-122"/>
            </a:endParaRPr>
          </a:p>
          <a:p>
            <a:pPr marL="501650" marR="5080" indent="9525">
              <a:lnSpc>
                <a:spcPct val="130000"/>
              </a:lnSpc>
              <a:spcBef>
                <a:spcPts val="620"/>
              </a:spcBef>
            </a:pPr>
            <a:r>
              <a:rPr sz="2600" spc="10" dirty="0">
                <a:latin typeface="Times New Roman" panose="02020603050405020304" charset="0"/>
                <a:cs typeface="新宋体" panose="02010609030101010101" charset="-122"/>
              </a:rPr>
              <a:t>(2)如果最大正交距离大于阈值</a:t>
            </a:r>
            <a:r>
              <a:rPr sz="2600" spc="0" dirty="0">
                <a:latin typeface="Times New Roman" panose="02020603050405020304" charset="0"/>
                <a:cs typeface="新宋体" panose="02010609030101010101" charset="-122"/>
              </a:rPr>
              <a:t>，</a:t>
            </a:r>
            <a:r>
              <a:rPr sz="2600" spc="10" dirty="0">
                <a:latin typeface="Times New Roman" panose="02020603050405020304" charset="0"/>
                <a:cs typeface="新宋体" panose="02010609030101010101" charset="-122"/>
              </a:rPr>
              <a:t>将</a:t>
            </a:r>
            <a:r>
              <a:rPr sz="2600" spc="0" dirty="0">
                <a:latin typeface="Times New Roman" panose="02020603050405020304" charset="0"/>
                <a:cs typeface="新宋体" panose="02010609030101010101" charset="-122"/>
              </a:rPr>
              <a:t>边</a:t>
            </a:r>
            <a:r>
              <a:rPr sz="2600" spc="10" dirty="0">
                <a:latin typeface="Times New Roman" panose="02020603050405020304" charset="0"/>
                <a:cs typeface="新宋体" panose="02010609030101010101" charset="-122"/>
              </a:rPr>
              <a:t>界</a:t>
            </a:r>
            <a:r>
              <a:rPr sz="2600" spc="0" dirty="0">
                <a:latin typeface="Times New Roman" panose="02020603050405020304" charset="0"/>
                <a:cs typeface="新宋体" panose="02010609030101010101" charset="-122"/>
              </a:rPr>
              <a:t>分</a:t>
            </a:r>
            <a:r>
              <a:rPr sz="2600" spc="-5" dirty="0">
                <a:latin typeface="Times New Roman" panose="02020603050405020304" charset="0"/>
                <a:cs typeface="新宋体" panose="02010609030101010101" charset="-122"/>
              </a:rPr>
              <a:t>为 两段，最大值点定位一个顶点。重复(1)；</a:t>
            </a:r>
            <a:endParaRPr sz="2600">
              <a:latin typeface="Times New Roman" panose="02020603050405020304" charset="0"/>
              <a:cs typeface="新宋体" panose="02010609030101010101" charset="-122"/>
            </a:endParaRPr>
          </a:p>
          <a:p>
            <a:pPr marL="501650" indent="9525">
              <a:lnSpc>
                <a:spcPts val="3065"/>
              </a:lnSpc>
              <a:spcBef>
                <a:spcPts val="1565"/>
              </a:spcBef>
            </a:pPr>
            <a:r>
              <a:rPr sz="2600" spc="-5" dirty="0">
                <a:latin typeface="Times New Roman" panose="02020603050405020304" charset="0"/>
                <a:cs typeface="新宋体" panose="02010609030101010101" charset="-122"/>
              </a:rPr>
              <a:t>(3)如果没有超过阈值的正交距离，结束。</a:t>
            </a:r>
            <a:endParaRPr sz="2600">
              <a:latin typeface="Times New Roman" panose="02020603050405020304" charset="0"/>
              <a:cs typeface="新宋体" panose="02010609030101010101" charset="-122"/>
            </a:endParaRP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、多边形近似</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395095" y="2425065"/>
            <a:ext cx="8975725" cy="426720"/>
          </a:xfrm>
          <a:prstGeom prst="rect">
            <a:avLst/>
          </a:prstGeom>
        </p:spPr>
        <p:txBody>
          <a:bodyPr vert="horz" wrap="square" lIns="0" tIns="0" rIns="0" bIns="0" rtlCol="0">
            <a:spAutoFit/>
          </a:bodyPr>
          <a:lstStyle/>
          <a:p>
            <a:pPr marL="12700" defTabSz="0">
              <a:lnSpc>
                <a:spcPct val="100000"/>
              </a:lnSpc>
              <a:tabLst>
                <a:tab pos="354965" algn="l"/>
              </a:tabLst>
            </a:pPr>
            <a:r>
              <a:rPr sz="2800" spc="-5" dirty="0">
                <a:latin typeface="新宋体" panose="02010609030101010101" charset="-122"/>
                <a:cs typeface="新宋体" panose="02010609030101010101" charset="-122"/>
              </a:rPr>
              <a:t>边分裂算法</a:t>
            </a:r>
            <a:r>
              <a:rPr lang="zh-CN" sz="2800" spc="-5" dirty="0">
                <a:latin typeface="新宋体" panose="02010609030101010101" charset="-122"/>
                <a:cs typeface="新宋体" panose="02010609030101010101" charset="-122"/>
              </a:rPr>
              <a:t>实例</a:t>
            </a:r>
          </a:p>
        </p:txBody>
      </p:sp>
      <p:sp>
        <p:nvSpPr>
          <p:cNvPr id="7" name="object 7"/>
          <p:cNvSpPr/>
          <p:nvPr/>
        </p:nvSpPr>
        <p:spPr>
          <a:xfrm>
            <a:off x="2970161" y="3273552"/>
            <a:ext cx="5327903" cy="2082545"/>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265555" y="5639435"/>
            <a:ext cx="8991600" cy="1140460"/>
          </a:xfrm>
          <a:prstGeom prst="rect">
            <a:avLst/>
          </a:prstGeom>
        </p:spPr>
        <p:txBody>
          <a:bodyPr vert="horz" wrap="square" lIns="0" tIns="0" rIns="0" bIns="0" rtlCol="0">
            <a:spAutoFit/>
          </a:bodyPr>
          <a:lstStyle/>
          <a:p>
            <a:pPr marL="12700" marR="5080" indent="-635">
              <a:lnSpc>
                <a:spcPct val="156000"/>
              </a:lnSpc>
            </a:pPr>
            <a:r>
              <a:rPr sz="2400" spc="-5" dirty="0">
                <a:solidFill>
                  <a:schemeClr val="tx1"/>
                </a:solidFill>
                <a:latin typeface="宋体" panose="02010600030101010101" pitchFamily="2" charset="-122"/>
                <a:cs typeface="宋体" panose="02010600030101010101" pitchFamily="2" charset="-122"/>
              </a:rPr>
              <a:t>使用直线</a:t>
            </a:r>
            <a:r>
              <a:rPr sz="2400" spc="-5" dirty="0">
                <a:solidFill>
                  <a:schemeClr val="tx1"/>
                </a:solidFill>
                <a:latin typeface="Times New Roman" panose="02020603050405020304"/>
                <a:cs typeface="Times New Roman" panose="02020603050405020304"/>
              </a:rPr>
              <a:t>ab</a:t>
            </a:r>
            <a:r>
              <a:rPr sz="2400" spc="-5" dirty="0">
                <a:solidFill>
                  <a:schemeClr val="tx1"/>
                </a:solidFill>
                <a:latin typeface="宋体" panose="02010600030101010101" pitchFamily="2" charset="-122"/>
                <a:cs typeface="宋体" panose="02010600030101010101" pitchFamily="2" charset="-122"/>
              </a:rPr>
              <a:t>长度的</a:t>
            </a:r>
            <a:r>
              <a:rPr sz="2400" spc="-5" dirty="0">
                <a:solidFill>
                  <a:schemeClr val="tx1"/>
                </a:solidFill>
                <a:latin typeface="Times New Roman" panose="02020603050405020304"/>
                <a:cs typeface="Times New Roman" panose="02020603050405020304"/>
              </a:rPr>
              <a:t>0.25</a:t>
            </a:r>
            <a:r>
              <a:rPr sz="2400" spc="-5" dirty="0">
                <a:solidFill>
                  <a:schemeClr val="tx1"/>
                </a:solidFill>
                <a:latin typeface="宋体" panose="02010600030101010101" pitchFamily="2" charset="-122"/>
                <a:cs typeface="宋体" panose="02010600030101010101" pitchFamily="2" charset="-122"/>
              </a:rPr>
              <a:t>倍作为阈值的拆分过程结果。由于在新的边界线段上没有超过阈值的垂直距离的点，分割过程终止</a:t>
            </a: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、多边形近似</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4"/>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65555" y="2261235"/>
            <a:ext cx="9029700" cy="1023620"/>
          </a:xfrm>
          <a:prstGeom prst="rect">
            <a:avLst/>
          </a:prstGeom>
        </p:spPr>
        <p:txBody>
          <a:bodyPr vert="horz" wrap="square" lIns="0" tIns="0" rIns="0" bIns="0" rtlCol="0">
            <a:spAutoFit/>
          </a:bodyPr>
          <a:lstStyle/>
          <a:p>
            <a:pPr marL="12700">
              <a:lnSpc>
                <a:spcPct val="120000"/>
              </a:lnSpc>
            </a:pPr>
            <a:r>
              <a:rPr sz="2800" spc="-5" dirty="0">
                <a:latin typeface="新宋体" panose="02010609030101010101" charset="-122"/>
                <a:cs typeface="新宋体" panose="02010609030101010101" charset="-122"/>
              </a:rPr>
              <a:t>基本思想：</a:t>
            </a:r>
            <a:r>
              <a:rPr sz="2800" spc="204" dirty="0">
                <a:latin typeface="新宋体" panose="02010609030101010101" charset="-122"/>
                <a:cs typeface="新宋体" panose="02010609030101010101" charset="-122"/>
              </a:rPr>
              <a:t>外形特征是一种用一维函数表达</a:t>
            </a:r>
            <a:r>
              <a:rPr sz="2800" spc="135" dirty="0">
                <a:latin typeface="新宋体" panose="02010609030101010101" charset="-122"/>
                <a:cs typeface="新宋体" panose="02010609030101010101" charset="-122"/>
              </a:rPr>
              <a:t>边界的方法。基本思想是把边界的表</a:t>
            </a:r>
            <a:r>
              <a:rPr sz="2800" spc="-5" dirty="0">
                <a:latin typeface="新宋体" panose="02010609030101010101" charset="-122"/>
                <a:cs typeface="新宋体" panose="02010609030101010101" charset="-122"/>
              </a:rPr>
              <a:t>示降到一维函数</a:t>
            </a:r>
            <a:r>
              <a:rPr lang="zh-CN" sz="2800" spc="-5" dirty="0">
                <a:latin typeface="新宋体" panose="02010609030101010101" charset="-122"/>
                <a:cs typeface="新宋体" panose="02010609030101010101" charset="-122"/>
              </a:rPr>
              <a:t>。</a:t>
            </a: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3</a:t>
            </a:r>
            <a:r>
              <a:rPr lang="zh-CN" altLang="en-US" sz="3200" spc="-5" dirty="0">
                <a:latin typeface="Times New Roman" panose="02020603050405020304" charset="0"/>
                <a:ea typeface="黑体" panose="02010609060101010101" charset="-122"/>
                <a:cs typeface="新宋体" panose="02010609030101010101" charset="-122"/>
                <a:sym typeface="+mn-ea"/>
              </a:rPr>
              <a:t>、外形特征</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1190253" y="4379717"/>
            <a:ext cx="4831080" cy="1854200"/>
          </a:xfrm>
          <a:custGeom>
            <a:avLst/>
            <a:gdLst/>
            <a:ahLst/>
            <a:cxnLst/>
            <a:rect l="l" t="t" r="r" b="b"/>
            <a:pathLst>
              <a:path w="4831080" h="1854200">
                <a:moveTo>
                  <a:pt x="5210" y="939804"/>
                </a:moveTo>
                <a:lnTo>
                  <a:pt x="23556" y="874867"/>
                </a:lnTo>
                <a:lnTo>
                  <a:pt x="38155" y="835969"/>
                </a:lnTo>
                <a:lnTo>
                  <a:pt x="56151" y="794002"/>
                </a:lnTo>
                <a:lnTo>
                  <a:pt x="77375" y="749879"/>
                </a:lnTo>
                <a:lnTo>
                  <a:pt x="101662" y="704513"/>
                </a:lnTo>
                <a:lnTo>
                  <a:pt x="128844" y="658817"/>
                </a:lnTo>
                <a:lnTo>
                  <a:pt x="158756" y="613704"/>
                </a:lnTo>
                <a:lnTo>
                  <a:pt x="191231" y="570087"/>
                </a:lnTo>
                <a:lnTo>
                  <a:pt x="226101" y="528879"/>
                </a:lnTo>
                <a:lnTo>
                  <a:pt x="263201" y="490994"/>
                </a:lnTo>
                <a:lnTo>
                  <a:pt x="302363" y="457345"/>
                </a:lnTo>
                <a:lnTo>
                  <a:pt x="343422" y="428844"/>
                </a:lnTo>
                <a:lnTo>
                  <a:pt x="386210" y="406404"/>
                </a:lnTo>
                <a:lnTo>
                  <a:pt x="455996" y="385005"/>
                </a:lnTo>
                <a:lnTo>
                  <a:pt x="530141" y="377737"/>
                </a:lnTo>
                <a:lnTo>
                  <a:pt x="569046" y="378225"/>
                </a:lnTo>
                <a:lnTo>
                  <a:pt x="609278" y="380835"/>
                </a:lnTo>
                <a:lnTo>
                  <a:pt x="650917" y="385096"/>
                </a:lnTo>
                <a:lnTo>
                  <a:pt x="694041" y="390537"/>
                </a:lnTo>
                <a:lnTo>
                  <a:pt x="738730" y="396689"/>
                </a:lnTo>
                <a:lnTo>
                  <a:pt x="785063" y="403080"/>
                </a:lnTo>
                <a:lnTo>
                  <a:pt x="833119" y="409241"/>
                </a:lnTo>
                <a:lnTo>
                  <a:pt x="882978" y="414701"/>
                </a:lnTo>
                <a:lnTo>
                  <a:pt x="934717" y="418990"/>
                </a:lnTo>
                <a:lnTo>
                  <a:pt x="988418" y="421638"/>
                </a:lnTo>
                <a:lnTo>
                  <a:pt x="1044158" y="422173"/>
                </a:lnTo>
                <a:lnTo>
                  <a:pt x="1102018" y="420126"/>
                </a:lnTo>
                <a:lnTo>
                  <a:pt x="1162075" y="415027"/>
                </a:lnTo>
                <a:lnTo>
                  <a:pt x="1224410" y="406404"/>
                </a:lnTo>
                <a:lnTo>
                  <a:pt x="1263339" y="399417"/>
                </a:lnTo>
                <a:lnTo>
                  <a:pt x="1303858" y="391166"/>
                </a:lnTo>
                <a:lnTo>
                  <a:pt x="1345866" y="381746"/>
                </a:lnTo>
                <a:lnTo>
                  <a:pt x="1389261" y="371248"/>
                </a:lnTo>
                <a:lnTo>
                  <a:pt x="1433942" y="359767"/>
                </a:lnTo>
                <a:lnTo>
                  <a:pt x="1479808" y="347395"/>
                </a:lnTo>
                <a:lnTo>
                  <a:pt x="1526757" y="334225"/>
                </a:lnTo>
                <a:lnTo>
                  <a:pt x="1574687" y="320351"/>
                </a:lnTo>
                <a:lnTo>
                  <a:pt x="1623498" y="305866"/>
                </a:lnTo>
                <a:lnTo>
                  <a:pt x="1673087" y="290862"/>
                </a:lnTo>
                <a:lnTo>
                  <a:pt x="1723353" y="275434"/>
                </a:lnTo>
                <a:lnTo>
                  <a:pt x="1774196" y="259673"/>
                </a:lnTo>
                <a:lnTo>
                  <a:pt x="1825513" y="243674"/>
                </a:lnTo>
                <a:lnTo>
                  <a:pt x="1877203" y="227529"/>
                </a:lnTo>
                <a:lnTo>
                  <a:pt x="1929165" y="211332"/>
                </a:lnTo>
                <a:lnTo>
                  <a:pt x="1981297" y="195175"/>
                </a:lnTo>
                <a:lnTo>
                  <a:pt x="2033497" y="179153"/>
                </a:lnTo>
                <a:lnTo>
                  <a:pt x="2085665" y="163357"/>
                </a:lnTo>
                <a:lnTo>
                  <a:pt x="2137699" y="147881"/>
                </a:lnTo>
                <a:lnTo>
                  <a:pt x="2189497" y="132818"/>
                </a:lnTo>
                <a:lnTo>
                  <a:pt x="2240958" y="118261"/>
                </a:lnTo>
                <a:lnTo>
                  <a:pt x="2291981" y="104304"/>
                </a:lnTo>
                <a:lnTo>
                  <a:pt x="2342464" y="91040"/>
                </a:lnTo>
                <a:lnTo>
                  <a:pt x="2392306" y="78561"/>
                </a:lnTo>
                <a:lnTo>
                  <a:pt x="2441405" y="66961"/>
                </a:lnTo>
                <a:lnTo>
                  <a:pt x="2489660" y="56333"/>
                </a:lnTo>
                <a:lnTo>
                  <a:pt x="2536969" y="46771"/>
                </a:lnTo>
                <a:lnTo>
                  <a:pt x="2583232" y="38366"/>
                </a:lnTo>
                <a:lnTo>
                  <a:pt x="2628346" y="31213"/>
                </a:lnTo>
                <a:lnTo>
                  <a:pt x="2672210" y="25404"/>
                </a:lnTo>
                <a:lnTo>
                  <a:pt x="2728689" y="19181"/>
                </a:lnTo>
                <a:lnTo>
                  <a:pt x="2785340" y="13830"/>
                </a:lnTo>
                <a:lnTo>
                  <a:pt x="2842051" y="9351"/>
                </a:lnTo>
                <a:lnTo>
                  <a:pt x="2898709" y="5743"/>
                </a:lnTo>
                <a:lnTo>
                  <a:pt x="2955201" y="3004"/>
                </a:lnTo>
                <a:lnTo>
                  <a:pt x="3011415" y="1134"/>
                </a:lnTo>
                <a:lnTo>
                  <a:pt x="3067237" y="133"/>
                </a:lnTo>
                <a:lnTo>
                  <a:pt x="3122556" y="0"/>
                </a:lnTo>
                <a:lnTo>
                  <a:pt x="3177258" y="733"/>
                </a:lnTo>
                <a:lnTo>
                  <a:pt x="3231231" y="2332"/>
                </a:lnTo>
                <a:lnTo>
                  <a:pt x="3284361" y="4797"/>
                </a:lnTo>
                <a:lnTo>
                  <a:pt x="3336537" y="8127"/>
                </a:lnTo>
                <a:lnTo>
                  <a:pt x="3387645" y="12320"/>
                </a:lnTo>
                <a:lnTo>
                  <a:pt x="3437573" y="17377"/>
                </a:lnTo>
                <a:lnTo>
                  <a:pt x="3486208" y="23296"/>
                </a:lnTo>
                <a:lnTo>
                  <a:pt x="3533437" y="30077"/>
                </a:lnTo>
                <a:lnTo>
                  <a:pt x="3579148" y="37718"/>
                </a:lnTo>
                <a:lnTo>
                  <a:pt x="3623227" y="46220"/>
                </a:lnTo>
                <a:lnTo>
                  <a:pt x="3665562" y="55581"/>
                </a:lnTo>
                <a:lnTo>
                  <a:pt x="3706041" y="65801"/>
                </a:lnTo>
                <a:lnTo>
                  <a:pt x="3744550" y="76878"/>
                </a:lnTo>
                <a:lnTo>
                  <a:pt x="3780978" y="88813"/>
                </a:lnTo>
                <a:lnTo>
                  <a:pt x="3859488" y="122898"/>
                </a:lnTo>
                <a:lnTo>
                  <a:pt x="3897652" y="148402"/>
                </a:lnTo>
                <a:lnTo>
                  <a:pt x="3930426" y="177558"/>
                </a:lnTo>
                <a:lnTo>
                  <a:pt x="3958537" y="209808"/>
                </a:lnTo>
                <a:lnTo>
                  <a:pt x="3982710" y="244594"/>
                </a:lnTo>
                <a:lnTo>
                  <a:pt x="4003671" y="281359"/>
                </a:lnTo>
                <a:lnTo>
                  <a:pt x="4022145" y="319543"/>
                </a:lnTo>
                <a:lnTo>
                  <a:pt x="4038857" y="358589"/>
                </a:lnTo>
                <a:lnTo>
                  <a:pt x="4054533" y="397938"/>
                </a:lnTo>
                <a:lnTo>
                  <a:pt x="4069900" y="437033"/>
                </a:lnTo>
                <a:lnTo>
                  <a:pt x="4085681" y="475315"/>
                </a:lnTo>
                <a:lnTo>
                  <a:pt x="4102603" y="512227"/>
                </a:lnTo>
                <a:lnTo>
                  <a:pt x="4121391" y="547210"/>
                </a:lnTo>
                <a:lnTo>
                  <a:pt x="4142772" y="579706"/>
                </a:lnTo>
                <a:lnTo>
                  <a:pt x="4167469" y="609156"/>
                </a:lnTo>
                <a:lnTo>
                  <a:pt x="4196210" y="635004"/>
                </a:lnTo>
                <a:lnTo>
                  <a:pt x="4234749" y="660224"/>
                </a:lnTo>
                <a:lnTo>
                  <a:pt x="4278724" y="681737"/>
                </a:lnTo>
                <a:lnTo>
                  <a:pt x="4326967" y="700128"/>
                </a:lnTo>
                <a:lnTo>
                  <a:pt x="4378312" y="715980"/>
                </a:lnTo>
                <a:lnTo>
                  <a:pt x="4431594" y="729881"/>
                </a:lnTo>
                <a:lnTo>
                  <a:pt x="4485646" y="742413"/>
                </a:lnTo>
                <a:lnTo>
                  <a:pt x="4539300" y="754162"/>
                </a:lnTo>
                <a:lnTo>
                  <a:pt x="4591393" y="765713"/>
                </a:lnTo>
                <a:lnTo>
                  <a:pt x="4640755" y="777650"/>
                </a:lnTo>
                <a:lnTo>
                  <a:pt x="4686223" y="790559"/>
                </a:lnTo>
                <a:lnTo>
                  <a:pt x="4726628" y="805024"/>
                </a:lnTo>
                <a:lnTo>
                  <a:pt x="4787588" y="840962"/>
                </a:lnTo>
                <a:lnTo>
                  <a:pt x="4819211" y="894181"/>
                </a:lnTo>
                <a:lnTo>
                  <a:pt x="4830742" y="965367"/>
                </a:lnTo>
                <a:lnTo>
                  <a:pt x="4828331" y="1004659"/>
                </a:lnTo>
                <a:lnTo>
                  <a:pt x="4820111" y="1045538"/>
                </a:lnTo>
                <a:lnTo>
                  <a:pt x="4805810" y="1087346"/>
                </a:lnTo>
                <a:lnTo>
                  <a:pt x="4785159" y="1129424"/>
                </a:lnTo>
                <a:lnTo>
                  <a:pt x="4757889" y="1171113"/>
                </a:lnTo>
                <a:lnTo>
                  <a:pt x="4723728" y="1211755"/>
                </a:lnTo>
                <a:lnTo>
                  <a:pt x="4682408" y="1250690"/>
                </a:lnTo>
                <a:lnTo>
                  <a:pt x="4633659" y="1287259"/>
                </a:lnTo>
                <a:lnTo>
                  <a:pt x="4577210" y="1320804"/>
                </a:lnTo>
                <a:lnTo>
                  <a:pt x="4513829" y="1350619"/>
                </a:lnTo>
                <a:lnTo>
                  <a:pt x="4478301" y="1365005"/>
                </a:lnTo>
                <a:lnTo>
                  <a:pt x="4440411" y="1379064"/>
                </a:lnTo>
                <a:lnTo>
                  <a:pt x="4400304" y="1392810"/>
                </a:lnTo>
                <a:lnTo>
                  <a:pt x="4358127" y="1406259"/>
                </a:lnTo>
                <a:lnTo>
                  <a:pt x="4314026" y="1419427"/>
                </a:lnTo>
                <a:lnTo>
                  <a:pt x="4268148" y="1432328"/>
                </a:lnTo>
                <a:lnTo>
                  <a:pt x="4220638" y="1444978"/>
                </a:lnTo>
                <a:lnTo>
                  <a:pt x="4171643" y="1457391"/>
                </a:lnTo>
                <a:lnTo>
                  <a:pt x="4121310" y="1469584"/>
                </a:lnTo>
                <a:lnTo>
                  <a:pt x="4069784" y="1481571"/>
                </a:lnTo>
                <a:lnTo>
                  <a:pt x="4017212" y="1493367"/>
                </a:lnTo>
                <a:lnTo>
                  <a:pt x="3963740" y="1504988"/>
                </a:lnTo>
                <a:lnTo>
                  <a:pt x="3909515" y="1516449"/>
                </a:lnTo>
                <a:lnTo>
                  <a:pt x="3854683" y="1527765"/>
                </a:lnTo>
                <a:lnTo>
                  <a:pt x="3799390" y="1538952"/>
                </a:lnTo>
                <a:lnTo>
                  <a:pt x="3743782" y="1550024"/>
                </a:lnTo>
                <a:lnTo>
                  <a:pt x="3688006" y="1560997"/>
                </a:lnTo>
                <a:lnTo>
                  <a:pt x="3632208" y="1571886"/>
                </a:lnTo>
                <a:lnTo>
                  <a:pt x="3576535" y="1582706"/>
                </a:lnTo>
                <a:lnTo>
                  <a:pt x="3521132" y="1593473"/>
                </a:lnTo>
                <a:lnTo>
                  <a:pt x="3466146" y="1604201"/>
                </a:lnTo>
                <a:lnTo>
                  <a:pt x="3411723" y="1614907"/>
                </a:lnTo>
                <a:lnTo>
                  <a:pt x="3358010" y="1625604"/>
                </a:lnTo>
                <a:lnTo>
                  <a:pt x="3311390" y="1634999"/>
                </a:lnTo>
                <a:lnTo>
                  <a:pt x="3263518" y="1644705"/>
                </a:lnTo>
                <a:lnTo>
                  <a:pt x="3214508" y="1654677"/>
                </a:lnTo>
                <a:lnTo>
                  <a:pt x="3164472" y="1664868"/>
                </a:lnTo>
                <a:lnTo>
                  <a:pt x="3113522" y="1675231"/>
                </a:lnTo>
                <a:lnTo>
                  <a:pt x="3061772" y="1685719"/>
                </a:lnTo>
                <a:lnTo>
                  <a:pt x="3009335" y="1696286"/>
                </a:lnTo>
                <a:lnTo>
                  <a:pt x="2956323" y="1706885"/>
                </a:lnTo>
                <a:lnTo>
                  <a:pt x="2902850" y="1717470"/>
                </a:lnTo>
                <a:lnTo>
                  <a:pt x="2849027" y="1727993"/>
                </a:lnTo>
                <a:lnTo>
                  <a:pt x="2794969" y="1738408"/>
                </a:lnTo>
                <a:lnTo>
                  <a:pt x="2740787" y="1748668"/>
                </a:lnTo>
                <a:lnTo>
                  <a:pt x="2686595" y="1758728"/>
                </a:lnTo>
                <a:lnTo>
                  <a:pt x="2632506" y="1768539"/>
                </a:lnTo>
                <a:lnTo>
                  <a:pt x="2578632" y="1778055"/>
                </a:lnTo>
                <a:lnTo>
                  <a:pt x="2525086" y="1787230"/>
                </a:lnTo>
                <a:lnTo>
                  <a:pt x="2471982" y="1796018"/>
                </a:lnTo>
                <a:lnTo>
                  <a:pt x="2419431" y="1804370"/>
                </a:lnTo>
                <a:lnTo>
                  <a:pt x="2367547" y="1812241"/>
                </a:lnTo>
                <a:lnTo>
                  <a:pt x="2316443" y="1819584"/>
                </a:lnTo>
                <a:lnTo>
                  <a:pt x="2266231" y="1826352"/>
                </a:lnTo>
                <a:lnTo>
                  <a:pt x="2217025" y="1832498"/>
                </a:lnTo>
                <a:lnTo>
                  <a:pt x="2168937" y="1837977"/>
                </a:lnTo>
                <a:lnTo>
                  <a:pt x="2122080" y="1842741"/>
                </a:lnTo>
                <a:lnTo>
                  <a:pt x="2076566" y="1846743"/>
                </a:lnTo>
                <a:lnTo>
                  <a:pt x="2032510" y="1849937"/>
                </a:lnTo>
                <a:lnTo>
                  <a:pt x="1990023" y="1852277"/>
                </a:lnTo>
                <a:lnTo>
                  <a:pt x="1949219" y="1853714"/>
                </a:lnTo>
                <a:lnTo>
                  <a:pt x="1910210" y="1854204"/>
                </a:lnTo>
                <a:lnTo>
                  <a:pt x="1844073" y="1852893"/>
                </a:lnTo>
                <a:lnTo>
                  <a:pt x="1783269" y="1849070"/>
                </a:lnTo>
                <a:lnTo>
                  <a:pt x="1727184" y="1842902"/>
                </a:lnTo>
                <a:lnTo>
                  <a:pt x="1675204" y="1834559"/>
                </a:lnTo>
                <a:lnTo>
                  <a:pt x="1626717" y="1824206"/>
                </a:lnTo>
                <a:lnTo>
                  <a:pt x="1581106" y="1812011"/>
                </a:lnTo>
                <a:lnTo>
                  <a:pt x="1537760" y="1798142"/>
                </a:lnTo>
                <a:lnTo>
                  <a:pt x="1496063" y="1782767"/>
                </a:lnTo>
                <a:lnTo>
                  <a:pt x="1455402" y="1766051"/>
                </a:lnTo>
                <a:lnTo>
                  <a:pt x="1415163" y="1748164"/>
                </a:lnTo>
                <a:lnTo>
                  <a:pt x="1374732" y="1729272"/>
                </a:lnTo>
                <a:lnTo>
                  <a:pt x="1333495" y="1709543"/>
                </a:lnTo>
                <a:lnTo>
                  <a:pt x="1290838" y="1689144"/>
                </a:lnTo>
                <a:lnTo>
                  <a:pt x="1246148" y="1668243"/>
                </a:lnTo>
                <a:lnTo>
                  <a:pt x="1198810" y="1647007"/>
                </a:lnTo>
                <a:lnTo>
                  <a:pt x="1148210" y="1625604"/>
                </a:lnTo>
                <a:lnTo>
                  <a:pt x="1105080" y="1607538"/>
                </a:lnTo>
                <a:lnTo>
                  <a:pt x="1059794" y="1587764"/>
                </a:lnTo>
                <a:lnTo>
                  <a:pt x="1012668" y="1566482"/>
                </a:lnTo>
                <a:lnTo>
                  <a:pt x="964013" y="1543893"/>
                </a:lnTo>
                <a:lnTo>
                  <a:pt x="914145" y="1520198"/>
                </a:lnTo>
                <a:lnTo>
                  <a:pt x="863377" y="1495597"/>
                </a:lnTo>
                <a:lnTo>
                  <a:pt x="812022" y="1470291"/>
                </a:lnTo>
                <a:lnTo>
                  <a:pt x="760395" y="1444480"/>
                </a:lnTo>
                <a:lnTo>
                  <a:pt x="708808" y="1418365"/>
                </a:lnTo>
                <a:lnTo>
                  <a:pt x="657577" y="1392146"/>
                </a:lnTo>
                <a:lnTo>
                  <a:pt x="607015" y="1366025"/>
                </a:lnTo>
                <a:lnTo>
                  <a:pt x="557434" y="1340202"/>
                </a:lnTo>
                <a:lnTo>
                  <a:pt x="509150" y="1314876"/>
                </a:lnTo>
                <a:lnTo>
                  <a:pt x="462476" y="1290250"/>
                </a:lnTo>
                <a:lnTo>
                  <a:pt x="417726" y="1266523"/>
                </a:lnTo>
                <a:lnTo>
                  <a:pt x="375213" y="1243897"/>
                </a:lnTo>
                <a:lnTo>
                  <a:pt x="335251" y="1222571"/>
                </a:lnTo>
                <a:lnTo>
                  <a:pt x="298154" y="1202747"/>
                </a:lnTo>
                <a:lnTo>
                  <a:pt x="264236" y="1184624"/>
                </a:lnTo>
                <a:lnTo>
                  <a:pt x="233810" y="1168404"/>
                </a:lnTo>
                <a:lnTo>
                  <a:pt x="168262" y="1134703"/>
                </a:lnTo>
                <a:lnTo>
                  <a:pt x="114188" y="1107825"/>
                </a:lnTo>
                <a:lnTo>
                  <a:pt x="71133" y="1085090"/>
                </a:lnTo>
                <a:lnTo>
                  <a:pt x="38643" y="1063820"/>
                </a:lnTo>
                <a:lnTo>
                  <a:pt x="16260" y="1041335"/>
                </a:lnTo>
                <a:lnTo>
                  <a:pt x="3531" y="1014956"/>
                </a:lnTo>
                <a:lnTo>
                  <a:pt x="0" y="982006"/>
                </a:lnTo>
                <a:lnTo>
                  <a:pt x="5210" y="939804"/>
                </a:lnTo>
                <a:close/>
              </a:path>
            </a:pathLst>
          </a:custGeom>
          <a:ln w="28575">
            <a:solidFill>
              <a:srgbClr val="000000"/>
            </a:solidFill>
          </a:ln>
        </p:spPr>
        <p:txBody>
          <a:bodyPr wrap="square" lIns="0" tIns="0" rIns="0" bIns="0" rtlCol="0"/>
          <a:lstStyle/>
          <a:p>
            <a:endParaRPr/>
          </a:p>
        </p:txBody>
      </p:sp>
      <p:sp>
        <p:nvSpPr>
          <p:cNvPr id="6" name="object 6"/>
          <p:cNvSpPr/>
          <p:nvPr/>
        </p:nvSpPr>
        <p:spPr>
          <a:xfrm>
            <a:off x="3786263" y="5344667"/>
            <a:ext cx="2209800" cy="0"/>
          </a:xfrm>
          <a:custGeom>
            <a:avLst/>
            <a:gdLst/>
            <a:ahLst/>
            <a:cxnLst/>
            <a:rect l="l" t="t" r="r" b="b"/>
            <a:pathLst>
              <a:path w="2209800">
                <a:moveTo>
                  <a:pt x="0" y="0"/>
                </a:moveTo>
                <a:lnTo>
                  <a:pt x="2209800" y="0"/>
                </a:lnTo>
              </a:path>
            </a:pathLst>
          </a:custGeom>
          <a:ln w="28575">
            <a:solidFill>
              <a:srgbClr val="000000"/>
            </a:solidFill>
          </a:ln>
        </p:spPr>
        <p:txBody>
          <a:bodyPr wrap="square" lIns="0" tIns="0" rIns="0" bIns="0" rtlCol="0"/>
          <a:lstStyle/>
          <a:p>
            <a:endParaRPr/>
          </a:p>
        </p:txBody>
      </p:sp>
      <p:sp>
        <p:nvSpPr>
          <p:cNvPr id="7" name="object 7"/>
          <p:cNvSpPr/>
          <p:nvPr/>
        </p:nvSpPr>
        <p:spPr>
          <a:xfrm>
            <a:off x="3786263" y="4857750"/>
            <a:ext cx="1499235" cy="487045"/>
          </a:xfrm>
          <a:custGeom>
            <a:avLst/>
            <a:gdLst/>
            <a:ahLst/>
            <a:cxnLst/>
            <a:rect l="l" t="t" r="r" b="b"/>
            <a:pathLst>
              <a:path w="1499235" h="487045">
                <a:moveTo>
                  <a:pt x="0" y="486917"/>
                </a:moveTo>
                <a:lnTo>
                  <a:pt x="1498854" y="0"/>
                </a:lnTo>
              </a:path>
            </a:pathLst>
          </a:custGeom>
          <a:ln w="28575">
            <a:solidFill>
              <a:srgbClr val="000000"/>
            </a:solidFill>
          </a:ln>
        </p:spPr>
        <p:txBody>
          <a:bodyPr wrap="square" lIns="0" tIns="0" rIns="0" bIns="0" rtlCol="0"/>
          <a:lstStyle/>
          <a:p>
            <a:endParaRPr/>
          </a:p>
        </p:txBody>
      </p:sp>
      <p:sp>
        <p:nvSpPr>
          <p:cNvPr id="8" name="object 8"/>
          <p:cNvSpPr/>
          <p:nvPr/>
        </p:nvSpPr>
        <p:spPr>
          <a:xfrm>
            <a:off x="4921643" y="4963667"/>
            <a:ext cx="173355" cy="386715"/>
          </a:xfrm>
          <a:custGeom>
            <a:avLst/>
            <a:gdLst/>
            <a:ahLst/>
            <a:cxnLst/>
            <a:rect l="l" t="t" r="r" b="b"/>
            <a:pathLst>
              <a:path w="173354" h="386714">
                <a:moveTo>
                  <a:pt x="79247" y="64008"/>
                </a:moveTo>
                <a:lnTo>
                  <a:pt x="7619" y="0"/>
                </a:lnTo>
                <a:lnTo>
                  <a:pt x="0" y="96012"/>
                </a:lnTo>
                <a:lnTo>
                  <a:pt x="20573" y="87703"/>
                </a:lnTo>
                <a:lnTo>
                  <a:pt x="20573" y="71628"/>
                </a:lnTo>
                <a:lnTo>
                  <a:pt x="47243" y="60960"/>
                </a:lnTo>
                <a:lnTo>
                  <a:pt x="52738" y="74713"/>
                </a:lnTo>
                <a:lnTo>
                  <a:pt x="79247" y="64008"/>
                </a:lnTo>
                <a:close/>
              </a:path>
              <a:path w="173354" h="386714">
                <a:moveTo>
                  <a:pt x="52738" y="74713"/>
                </a:moveTo>
                <a:lnTo>
                  <a:pt x="47243" y="60960"/>
                </a:lnTo>
                <a:lnTo>
                  <a:pt x="20573" y="71628"/>
                </a:lnTo>
                <a:lnTo>
                  <a:pt x="26132" y="85458"/>
                </a:lnTo>
                <a:lnTo>
                  <a:pt x="52738" y="74713"/>
                </a:lnTo>
                <a:close/>
              </a:path>
              <a:path w="173354" h="386714">
                <a:moveTo>
                  <a:pt x="26132" y="85458"/>
                </a:moveTo>
                <a:lnTo>
                  <a:pt x="20573" y="71628"/>
                </a:lnTo>
                <a:lnTo>
                  <a:pt x="20573" y="87703"/>
                </a:lnTo>
                <a:lnTo>
                  <a:pt x="26132" y="85458"/>
                </a:lnTo>
                <a:close/>
              </a:path>
              <a:path w="173354" h="386714">
                <a:moveTo>
                  <a:pt x="172973" y="375666"/>
                </a:moveTo>
                <a:lnTo>
                  <a:pt x="52738" y="74713"/>
                </a:lnTo>
                <a:lnTo>
                  <a:pt x="26132" y="85458"/>
                </a:lnTo>
                <a:lnTo>
                  <a:pt x="147065" y="386334"/>
                </a:lnTo>
                <a:lnTo>
                  <a:pt x="172973" y="375666"/>
                </a:lnTo>
                <a:close/>
              </a:path>
            </a:pathLst>
          </a:custGeom>
          <a:solidFill>
            <a:srgbClr val="000000"/>
          </a:solidFill>
        </p:spPr>
        <p:txBody>
          <a:bodyPr wrap="square" lIns="0" tIns="0" rIns="0" bIns="0" rtlCol="0"/>
          <a:lstStyle/>
          <a:p>
            <a:endParaRPr/>
          </a:p>
        </p:txBody>
      </p:sp>
      <p:sp>
        <p:nvSpPr>
          <p:cNvPr id="9" name="object 9"/>
          <p:cNvSpPr/>
          <p:nvPr/>
        </p:nvSpPr>
        <p:spPr>
          <a:xfrm>
            <a:off x="3786263" y="5344667"/>
            <a:ext cx="0" cy="1066800"/>
          </a:xfrm>
          <a:custGeom>
            <a:avLst/>
            <a:gdLst/>
            <a:ahLst/>
            <a:cxnLst/>
            <a:rect l="l" t="t" r="r" b="b"/>
            <a:pathLst>
              <a:path h="1066800">
                <a:moveTo>
                  <a:pt x="0" y="0"/>
                </a:moveTo>
                <a:lnTo>
                  <a:pt x="0" y="1066800"/>
                </a:lnTo>
              </a:path>
            </a:pathLst>
          </a:custGeom>
          <a:ln w="9525">
            <a:solidFill>
              <a:srgbClr val="000000"/>
            </a:solidFill>
          </a:ln>
        </p:spPr>
        <p:txBody>
          <a:bodyPr wrap="square" lIns="0" tIns="0" rIns="0" bIns="0" rtlCol="0"/>
          <a:lstStyle/>
          <a:p>
            <a:endParaRPr/>
          </a:p>
        </p:txBody>
      </p:sp>
      <p:sp>
        <p:nvSpPr>
          <p:cNvPr id="10" name="object 10"/>
          <p:cNvSpPr/>
          <p:nvPr/>
        </p:nvSpPr>
        <p:spPr>
          <a:xfrm>
            <a:off x="5996063" y="5344667"/>
            <a:ext cx="0" cy="1066800"/>
          </a:xfrm>
          <a:custGeom>
            <a:avLst/>
            <a:gdLst/>
            <a:ahLst/>
            <a:cxnLst/>
            <a:rect l="l" t="t" r="r" b="b"/>
            <a:pathLst>
              <a:path h="1066800">
                <a:moveTo>
                  <a:pt x="0" y="0"/>
                </a:moveTo>
                <a:lnTo>
                  <a:pt x="0" y="1066800"/>
                </a:lnTo>
              </a:path>
            </a:pathLst>
          </a:custGeom>
          <a:ln w="9525">
            <a:solidFill>
              <a:srgbClr val="000000"/>
            </a:solidFill>
          </a:ln>
        </p:spPr>
        <p:txBody>
          <a:bodyPr wrap="square" lIns="0" tIns="0" rIns="0" bIns="0" rtlCol="0"/>
          <a:lstStyle/>
          <a:p>
            <a:endParaRPr/>
          </a:p>
        </p:txBody>
      </p:sp>
      <p:sp>
        <p:nvSpPr>
          <p:cNvPr id="11" name="object 11"/>
          <p:cNvSpPr/>
          <p:nvPr/>
        </p:nvSpPr>
        <p:spPr>
          <a:xfrm>
            <a:off x="5234063" y="6292596"/>
            <a:ext cx="762000" cy="85725"/>
          </a:xfrm>
          <a:custGeom>
            <a:avLst/>
            <a:gdLst/>
            <a:ahLst/>
            <a:cxnLst/>
            <a:rect l="l" t="t" r="r" b="b"/>
            <a:pathLst>
              <a:path w="762000" h="85725">
                <a:moveTo>
                  <a:pt x="690372" y="57150"/>
                </a:moveTo>
                <a:lnTo>
                  <a:pt x="690372" y="28194"/>
                </a:lnTo>
                <a:lnTo>
                  <a:pt x="0" y="28194"/>
                </a:lnTo>
                <a:lnTo>
                  <a:pt x="0" y="57150"/>
                </a:lnTo>
                <a:lnTo>
                  <a:pt x="690372" y="57150"/>
                </a:lnTo>
                <a:close/>
              </a:path>
              <a:path w="762000" h="85725">
                <a:moveTo>
                  <a:pt x="762000" y="42671"/>
                </a:moveTo>
                <a:lnTo>
                  <a:pt x="676656" y="0"/>
                </a:lnTo>
                <a:lnTo>
                  <a:pt x="676656" y="28194"/>
                </a:lnTo>
                <a:lnTo>
                  <a:pt x="690372" y="28194"/>
                </a:lnTo>
                <a:lnTo>
                  <a:pt x="690372" y="78485"/>
                </a:lnTo>
                <a:lnTo>
                  <a:pt x="762000" y="42671"/>
                </a:lnTo>
                <a:close/>
              </a:path>
              <a:path w="762000" h="85725">
                <a:moveTo>
                  <a:pt x="690372" y="78485"/>
                </a:moveTo>
                <a:lnTo>
                  <a:pt x="690372" y="57150"/>
                </a:lnTo>
                <a:lnTo>
                  <a:pt x="676656" y="57150"/>
                </a:lnTo>
                <a:lnTo>
                  <a:pt x="676656" y="85343"/>
                </a:lnTo>
                <a:lnTo>
                  <a:pt x="690372" y="78485"/>
                </a:lnTo>
                <a:close/>
              </a:path>
            </a:pathLst>
          </a:custGeom>
          <a:solidFill>
            <a:srgbClr val="000000"/>
          </a:solidFill>
        </p:spPr>
        <p:txBody>
          <a:bodyPr wrap="square" lIns="0" tIns="0" rIns="0" bIns="0" rtlCol="0"/>
          <a:lstStyle/>
          <a:p>
            <a:endParaRPr/>
          </a:p>
        </p:txBody>
      </p:sp>
      <p:sp>
        <p:nvSpPr>
          <p:cNvPr id="12" name="object 12"/>
          <p:cNvSpPr/>
          <p:nvPr/>
        </p:nvSpPr>
        <p:spPr>
          <a:xfrm>
            <a:off x="3786263" y="6292596"/>
            <a:ext cx="838200" cy="85725"/>
          </a:xfrm>
          <a:custGeom>
            <a:avLst/>
            <a:gdLst/>
            <a:ahLst/>
            <a:cxnLst/>
            <a:rect l="l" t="t" r="r" b="b"/>
            <a:pathLst>
              <a:path w="838200" h="85725">
                <a:moveTo>
                  <a:pt x="86106" y="28193"/>
                </a:moveTo>
                <a:lnTo>
                  <a:pt x="86106" y="0"/>
                </a:lnTo>
                <a:lnTo>
                  <a:pt x="0" y="42671"/>
                </a:lnTo>
                <a:lnTo>
                  <a:pt x="71627" y="78169"/>
                </a:lnTo>
                <a:lnTo>
                  <a:pt x="71627" y="28193"/>
                </a:lnTo>
                <a:lnTo>
                  <a:pt x="86106" y="28193"/>
                </a:lnTo>
                <a:close/>
              </a:path>
              <a:path w="838200" h="85725">
                <a:moveTo>
                  <a:pt x="838200" y="57149"/>
                </a:moveTo>
                <a:lnTo>
                  <a:pt x="838200" y="28193"/>
                </a:lnTo>
                <a:lnTo>
                  <a:pt x="71627" y="28193"/>
                </a:lnTo>
                <a:lnTo>
                  <a:pt x="71627" y="57149"/>
                </a:lnTo>
                <a:lnTo>
                  <a:pt x="838200" y="57149"/>
                </a:lnTo>
                <a:close/>
              </a:path>
              <a:path w="838200" h="85725">
                <a:moveTo>
                  <a:pt x="86106" y="85343"/>
                </a:moveTo>
                <a:lnTo>
                  <a:pt x="86106" y="57149"/>
                </a:lnTo>
                <a:lnTo>
                  <a:pt x="71627" y="57149"/>
                </a:lnTo>
                <a:lnTo>
                  <a:pt x="71627" y="78169"/>
                </a:lnTo>
                <a:lnTo>
                  <a:pt x="86106" y="85343"/>
                </a:lnTo>
                <a:close/>
              </a:path>
            </a:pathLst>
          </a:custGeom>
          <a:solidFill>
            <a:srgbClr val="000000"/>
          </a:solidFill>
        </p:spPr>
        <p:txBody>
          <a:bodyPr wrap="square" lIns="0" tIns="0" rIns="0" bIns="0" rtlCol="0"/>
          <a:lstStyle/>
          <a:p>
            <a:endParaRPr/>
          </a:p>
        </p:txBody>
      </p:sp>
      <p:sp>
        <p:nvSpPr>
          <p:cNvPr id="13" name="object 13"/>
          <p:cNvSpPr txBox="1"/>
          <p:nvPr/>
        </p:nvSpPr>
        <p:spPr>
          <a:xfrm>
            <a:off x="4770246" y="5986017"/>
            <a:ext cx="318770" cy="498475"/>
          </a:xfrm>
          <a:prstGeom prst="rect">
            <a:avLst/>
          </a:prstGeom>
        </p:spPr>
        <p:txBody>
          <a:bodyPr vert="horz" wrap="square" lIns="0" tIns="0" rIns="0" bIns="0" rtlCol="0">
            <a:spAutoFit/>
          </a:bodyPr>
          <a:lstStyle/>
          <a:p>
            <a:pPr marL="12700">
              <a:lnSpc>
                <a:spcPct val="100000"/>
              </a:lnSpc>
            </a:pPr>
            <a:r>
              <a:rPr sz="3200" b="1" spc="-5" dirty="0">
                <a:latin typeface="Times New Roman" panose="02020603050405020304"/>
                <a:cs typeface="Times New Roman" panose="02020603050405020304"/>
              </a:rPr>
              <a:t>A</a:t>
            </a:r>
            <a:endParaRPr sz="3200">
              <a:latin typeface="Times New Roman" panose="02020603050405020304"/>
              <a:cs typeface="Times New Roman" panose="02020603050405020304"/>
            </a:endParaRPr>
          </a:p>
        </p:txBody>
      </p:sp>
      <p:sp>
        <p:nvSpPr>
          <p:cNvPr id="14" name="object 14"/>
          <p:cNvSpPr txBox="1"/>
          <p:nvPr/>
        </p:nvSpPr>
        <p:spPr>
          <a:xfrm>
            <a:off x="4639183" y="4928870"/>
            <a:ext cx="210820" cy="432434"/>
          </a:xfrm>
          <a:prstGeom prst="rect">
            <a:avLst/>
          </a:prstGeom>
        </p:spPr>
        <p:txBody>
          <a:bodyPr vert="horz" wrap="square" lIns="0" tIns="0" rIns="0" bIns="0" rtlCol="0">
            <a:spAutoFit/>
          </a:bodyPr>
          <a:lstStyle/>
          <a:p>
            <a:pPr marL="12700">
              <a:lnSpc>
                <a:spcPct val="100000"/>
              </a:lnSpc>
            </a:pPr>
            <a:r>
              <a:rPr sz="2800" b="1" dirty="0">
                <a:latin typeface="Symbol" panose="05050102010706020507"/>
                <a:cs typeface="Symbol" panose="05050102010706020507"/>
              </a:rPr>
              <a:t></a:t>
            </a:r>
            <a:endParaRPr sz="2800">
              <a:latin typeface="Symbol" panose="05050102010706020507"/>
              <a:cs typeface="Symbol" panose="05050102010706020507"/>
            </a:endParaRPr>
          </a:p>
        </p:txBody>
      </p:sp>
      <p:sp>
        <p:nvSpPr>
          <p:cNvPr id="15" name="object 15"/>
          <p:cNvSpPr txBox="1"/>
          <p:nvPr/>
        </p:nvSpPr>
        <p:spPr>
          <a:xfrm>
            <a:off x="4399165" y="4617961"/>
            <a:ext cx="183515" cy="438150"/>
          </a:xfrm>
          <a:prstGeom prst="rect">
            <a:avLst/>
          </a:prstGeom>
        </p:spPr>
        <p:txBody>
          <a:bodyPr vert="horz" wrap="square" lIns="0" tIns="0" rIns="0" bIns="0" rtlCol="0">
            <a:spAutoFit/>
          </a:bodyPr>
          <a:lstStyle/>
          <a:p>
            <a:pPr marL="12700">
              <a:lnSpc>
                <a:spcPct val="100000"/>
              </a:lnSpc>
            </a:pPr>
            <a:r>
              <a:rPr sz="2800" b="1" dirty="0">
                <a:latin typeface="Times New Roman" panose="02020603050405020304"/>
                <a:cs typeface="Times New Roman" panose="02020603050405020304"/>
              </a:rPr>
              <a:t>r</a:t>
            </a:r>
            <a:endParaRPr sz="2800">
              <a:latin typeface="Times New Roman" panose="02020603050405020304"/>
              <a:cs typeface="Times New Roman" panose="02020603050405020304"/>
            </a:endParaRPr>
          </a:p>
        </p:txBody>
      </p:sp>
      <p:sp>
        <p:nvSpPr>
          <p:cNvPr id="16" name="object 16"/>
          <p:cNvSpPr/>
          <p:nvPr/>
        </p:nvSpPr>
        <p:spPr>
          <a:xfrm>
            <a:off x="6627748" y="6370320"/>
            <a:ext cx="2667000" cy="86360"/>
          </a:xfrm>
          <a:custGeom>
            <a:avLst/>
            <a:gdLst/>
            <a:ahLst/>
            <a:cxnLst/>
            <a:rect l="l" t="t" r="r" b="b"/>
            <a:pathLst>
              <a:path w="2667000" h="86360">
                <a:moveTo>
                  <a:pt x="2595372" y="57150"/>
                </a:moveTo>
                <a:lnTo>
                  <a:pt x="2595372" y="28955"/>
                </a:lnTo>
                <a:lnTo>
                  <a:pt x="0" y="28955"/>
                </a:lnTo>
                <a:lnTo>
                  <a:pt x="0" y="57150"/>
                </a:lnTo>
                <a:lnTo>
                  <a:pt x="2595372" y="57150"/>
                </a:lnTo>
                <a:close/>
              </a:path>
              <a:path w="2667000" h="86360">
                <a:moveTo>
                  <a:pt x="2667000" y="42671"/>
                </a:moveTo>
                <a:lnTo>
                  <a:pt x="2581668" y="0"/>
                </a:lnTo>
                <a:lnTo>
                  <a:pt x="2581668" y="28955"/>
                </a:lnTo>
                <a:lnTo>
                  <a:pt x="2595372" y="28955"/>
                </a:lnTo>
                <a:lnTo>
                  <a:pt x="2595372" y="79130"/>
                </a:lnTo>
                <a:lnTo>
                  <a:pt x="2667000" y="42671"/>
                </a:lnTo>
                <a:close/>
              </a:path>
              <a:path w="2667000" h="86360">
                <a:moveTo>
                  <a:pt x="2595372" y="79130"/>
                </a:moveTo>
                <a:lnTo>
                  <a:pt x="2595372" y="57150"/>
                </a:lnTo>
                <a:lnTo>
                  <a:pt x="2581668" y="57150"/>
                </a:lnTo>
                <a:lnTo>
                  <a:pt x="2581668" y="86105"/>
                </a:lnTo>
                <a:lnTo>
                  <a:pt x="2595372" y="79130"/>
                </a:lnTo>
                <a:close/>
              </a:path>
            </a:pathLst>
          </a:custGeom>
          <a:solidFill>
            <a:srgbClr val="000000"/>
          </a:solidFill>
        </p:spPr>
        <p:txBody>
          <a:bodyPr wrap="square" lIns="0" tIns="0" rIns="0" bIns="0" rtlCol="0"/>
          <a:lstStyle/>
          <a:p>
            <a:endParaRPr/>
          </a:p>
        </p:txBody>
      </p:sp>
      <p:sp>
        <p:nvSpPr>
          <p:cNvPr id="17" name="object 17"/>
          <p:cNvSpPr/>
          <p:nvPr/>
        </p:nvSpPr>
        <p:spPr>
          <a:xfrm>
            <a:off x="6585077" y="4507991"/>
            <a:ext cx="85725" cy="1905000"/>
          </a:xfrm>
          <a:custGeom>
            <a:avLst/>
            <a:gdLst/>
            <a:ahLst/>
            <a:cxnLst/>
            <a:rect l="l" t="t" r="r" b="b"/>
            <a:pathLst>
              <a:path w="85725" h="1905000">
                <a:moveTo>
                  <a:pt x="85344" y="86106"/>
                </a:moveTo>
                <a:lnTo>
                  <a:pt x="42672" y="0"/>
                </a:lnTo>
                <a:lnTo>
                  <a:pt x="0" y="86106"/>
                </a:lnTo>
                <a:lnTo>
                  <a:pt x="28194" y="86106"/>
                </a:lnTo>
                <a:lnTo>
                  <a:pt x="28194" y="71627"/>
                </a:lnTo>
                <a:lnTo>
                  <a:pt x="57150" y="71627"/>
                </a:lnTo>
                <a:lnTo>
                  <a:pt x="57150" y="86106"/>
                </a:lnTo>
                <a:lnTo>
                  <a:pt x="85344" y="86106"/>
                </a:lnTo>
                <a:close/>
              </a:path>
              <a:path w="85725" h="1905000">
                <a:moveTo>
                  <a:pt x="57150" y="86106"/>
                </a:moveTo>
                <a:lnTo>
                  <a:pt x="57150" y="71627"/>
                </a:lnTo>
                <a:lnTo>
                  <a:pt x="28194" y="71627"/>
                </a:lnTo>
                <a:lnTo>
                  <a:pt x="28194" y="86106"/>
                </a:lnTo>
                <a:lnTo>
                  <a:pt x="57150" y="86106"/>
                </a:lnTo>
                <a:close/>
              </a:path>
              <a:path w="85725" h="1905000">
                <a:moveTo>
                  <a:pt x="57150" y="1905000"/>
                </a:moveTo>
                <a:lnTo>
                  <a:pt x="57150" y="86106"/>
                </a:lnTo>
                <a:lnTo>
                  <a:pt x="28194" y="86106"/>
                </a:lnTo>
                <a:lnTo>
                  <a:pt x="28194" y="1905000"/>
                </a:lnTo>
                <a:lnTo>
                  <a:pt x="57150" y="1905000"/>
                </a:lnTo>
                <a:close/>
              </a:path>
            </a:pathLst>
          </a:custGeom>
          <a:solidFill>
            <a:srgbClr val="000000"/>
          </a:solidFill>
        </p:spPr>
        <p:txBody>
          <a:bodyPr wrap="square" lIns="0" tIns="0" rIns="0" bIns="0" rtlCol="0"/>
          <a:lstStyle/>
          <a:p>
            <a:endParaRPr/>
          </a:p>
        </p:txBody>
      </p:sp>
      <p:sp>
        <p:nvSpPr>
          <p:cNvPr id="18" name="object 18"/>
          <p:cNvSpPr txBox="1"/>
          <p:nvPr/>
        </p:nvSpPr>
        <p:spPr>
          <a:xfrm>
            <a:off x="9304146" y="6196076"/>
            <a:ext cx="210820" cy="432434"/>
          </a:xfrm>
          <a:prstGeom prst="rect">
            <a:avLst/>
          </a:prstGeom>
        </p:spPr>
        <p:txBody>
          <a:bodyPr vert="horz" wrap="square" lIns="0" tIns="0" rIns="0" bIns="0" rtlCol="0">
            <a:spAutoFit/>
          </a:bodyPr>
          <a:lstStyle/>
          <a:p>
            <a:pPr marL="12700">
              <a:lnSpc>
                <a:spcPct val="100000"/>
              </a:lnSpc>
            </a:pPr>
            <a:r>
              <a:rPr sz="2800" b="1" dirty="0">
                <a:latin typeface="Symbol" panose="05050102010706020507"/>
                <a:cs typeface="Symbol" panose="05050102010706020507"/>
              </a:rPr>
              <a:t></a:t>
            </a:r>
            <a:endParaRPr sz="2800">
              <a:latin typeface="Symbol" panose="05050102010706020507"/>
              <a:cs typeface="Symbol" panose="05050102010706020507"/>
            </a:endParaRPr>
          </a:p>
        </p:txBody>
      </p:sp>
      <p:sp>
        <p:nvSpPr>
          <p:cNvPr id="19" name="object 19"/>
          <p:cNvSpPr txBox="1"/>
          <p:nvPr/>
        </p:nvSpPr>
        <p:spPr>
          <a:xfrm>
            <a:off x="1189355" y="2129790"/>
            <a:ext cx="9378950" cy="1535430"/>
          </a:xfrm>
          <a:prstGeom prst="rect">
            <a:avLst/>
          </a:prstGeom>
        </p:spPr>
        <p:txBody>
          <a:bodyPr vert="horz" wrap="square" lIns="0" tIns="0" rIns="0" bIns="0" rtlCol="0">
            <a:spAutoFit/>
          </a:bodyPr>
          <a:lstStyle/>
          <a:p>
            <a:pPr marL="12700" defTabSz="0">
              <a:lnSpc>
                <a:spcPct val="120000"/>
              </a:lnSpc>
              <a:tabLst>
                <a:tab pos="354965" algn="l"/>
              </a:tabLst>
            </a:pPr>
            <a:r>
              <a:rPr sz="2800" spc="195" dirty="0">
                <a:latin typeface="Times New Roman" panose="02020603050405020304" charset="0"/>
                <a:cs typeface="新宋体" panose="02010609030101010101" charset="-122"/>
              </a:rPr>
              <a:t>函数定义</a:t>
            </a:r>
            <a:r>
              <a:rPr lang="zh-CN" sz="2800" spc="195" dirty="0">
                <a:latin typeface="Times New Roman" panose="02020603050405020304" charset="0"/>
                <a:cs typeface="新宋体" panose="02010609030101010101" charset="-122"/>
              </a:rPr>
              <a:t>：</a:t>
            </a:r>
            <a:r>
              <a:rPr sz="2800" spc="180" dirty="0">
                <a:latin typeface="Times New Roman" panose="02020603050405020304" charset="0"/>
                <a:cs typeface="新宋体" panose="02010609030101010101" charset="-122"/>
              </a:rPr>
              <a:t>质心角函数</a:t>
            </a:r>
            <a:r>
              <a:rPr lang="zh-CN" sz="2800" spc="180" dirty="0">
                <a:latin typeface="Times New Roman" panose="02020603050405020304" charset="0"/>
                <a:cs typeface="新宋体" panose="02010609030101010101" charset="-122"/>
              </a:rPr>
              <a:t>，</a:t>
            </a:r>
            <a:r>
              <a:rPr sz="2800" spc="180" dirty="0">
                <a:latin typeface="Times New Roman" panose="02020603050405020304" charset="0"/>
                <a:cs typeface="新宋体" panose="02010609030101010101" charset="-122"/>
              </a:rPr>
              <a:t>边上的点</a:t>
            </a:r>
            <a:r>
              <a:rPr sz="2800" spc="55" dirty="0">
                <a:latin typeface="Times New Roman" panose="02020603050405020304" charset="0"/>
                <a:cs typeface="新宋体" panose="02010609030101010101" charset="-122"/>
              </a:rPr>
              <a:t>到质心的距离r，作为夹角</a:t>
            </a:r>
            <a:r>
              <a:rPr sz="2800" spc="50" dirty="0">
                <a:latin typeface="Times New Roman" panose="02020603050405020304" charset="0"/>
                <a:cs typeface="Arial" panose="020B0604020202020204" pitchFamily="34" charset="0"/>
              </a:rPr>
              <a:t>θ</a:t>
            </a:r>
            <a:r>
              <a:rPr sz="2800" spc="45" dirty="0">
                <a:latin typeface="Times New Roman" panose="02020603050405020304" charset="0"/>
                <a:cs typeface="新宋体" panose="02010609030101010101" charset="-122"/>
              </a:rPr>
              <a:t>的函</a:t>
            </a:r>
            <a:r>
              <a:rPr sz="2800" spc="35" dirty="0">
                <a:latin typeface="Times New Roman" panose="02020603050405020304" charset="0"/>
                <a:cs typeface="新宋体" panose="02010609030101010101" charset="-122"/>
              </a:rPr>
              <a:t>数</a:t>
            </a:r>
            <a:r>
              <a:rPr sz="2800" spc="-15" dirty="0">
                <a:latin typeface="Times New Roman" panose="02020603050405020304" charset="0"/>
                <a:cs typeface="新宋体" panose="02010609030101010101" charset="-122"/>
              </a:rPr>
              <a:t>r(</a:t>
            </a:r>
            <a:r>
              <a:rPr sz="2800" spc="-10" dirty="0">
                <a:latin typeface="Times New Roman" panose="02020603050405020304" charset="0"/>
                <a:cs typeface="Arial" panose="020B0604020202020204" pitchFamily="34" charset="0"/>
              </a:rPr>
              <a:t>θ</a:t>
            </a:r>
            <a:r>
              <a:rPr sz="2800" spc="-15" dirty="0">
                <a:latin typeface="Times New Roman" panose="02020603050405020304" charset="0"/>
                <a:cs typeface="新宋体" panose="02010609030101010101" charset="-122"/>
              </a:rPr>
              <a:t>)</a:t>
            </a:r>
            <a:r>
              <a:rPr lang="zh-CN" sz="2800" spc="-15" dirty="0">
                <a:latin typeface="Times New Roman" panose="02020603050405020304" charset="0"/>
                <a:cs typeface="新宋体" panose="02010609030101010101" charset="-122"/>
              </a:rPr>
              <a:t>，假设一维函数比二维函数表达更容易，那就简化为一维函数的表达形式。</a:t>
            </a:r>
          </a:p>
        </p:txBody>
      </p:sp>
      <p:sp>
        <p:nvSpPr>
          <p:cNvPr id="20" name="object 20"/>
          <p:cNvSpPr/>
          <p:nvPr/>
        </p:nvSpPr>
        <p:spPr>
          <a:xfrm>
            <a:off x="8989948" y="6260591"/>
            <a:ext cx="0" cy="152400"/>
          </a:xfrm>
          <a:custGeom>
            <a:avLst/>
            <a:gdLst/>
            <a:ahLst/>
            <a:cxnLst/>
            <a:rect l="l" t="t" r="r" b="b"/>
            <a:pathLst>
              <a:path h="152400">
                <a:moveTo>
                  <a:pt x="0" y="152400"/>
                </a:moveTo>
                <a:lnTo>
                  <a:pt x="0" y="0"/>
                </a:lnTo>
              </a:path>
            </a:pathLst>
          </a:custGeom>
          <a:ln w="28575">
            <a:solidFill>
              <a:srgbClr val="000000"/>
            </a:solidFill>
          </a:ln>
        </p:spPr>
        <p:txBody>
          <a:bodyPr wrap="square" lIns="0" tIns="0" rIns="0" bIns="0" rtlCol="0"/>
          <a:lstStyle/>
          <a:p>
            <a:endParaRPr/>
          </a:p>
        </p:txBody>
      </p:sp>
      <p:sp>
        <p:nvSpPr>
          <p:cNvPr id="21" name="object 21"/>
          <p:cNvSpPr txBox="1"/>
          <p:nvPr/>
        </p:nvSpPr>
        <p:spPr>
          <a:xfrm>
            <a:off x="8747125" y="6378194"/>
            <a:ext cx="399415" cy="438150"/>
          </a:xfrm>
          <a:prstGeom prst="rect">
            <a:avLst/>
          </a:prstGeom>
        </p:spPr>
        <p:txBody>
          <a:bodyPr vert="horz" wrap="square" lIns="0" tIns="0" rIns="0" bIns="0" rtlCol="0">
            <a:spAutoFit/>
          </a:bodyPr>
          <a:lstStyle/>
          <a:p>
            <a:pPr marL="12700">
              <a:lnSpc>
                <a:spcPct val="100000"/>
              </a:lnSpc>
            </a:pPr>
            <a:r>
              <a:rPr sz="2800" b="1" dirty="0">
                <a:latin typeface="Times New Roman" panose="02020603050405020304"/>
                <a:cs typeface="Times New Roman" panose="02020603050405020304"/>
              </a:rPr>
              <a:t>2</a:t>
            </a:r>
            <a:r>
              <a:rPr sz="2800" b="1" dirty="0">
                <a:latin typeface="Symbol" panose="05050102010706020507"/>
                <a:cs typeface="Symbol" panose="05050102010706020507"/>
              </a:rPr>
              <a:t></a:t>
            </a:r>
            <a:endParaRPr sz="2800">
              <a:latin typeface="Symbol" panose="05050102010706020507"/>
              <a:cs typeface="Symbol" panose="05050102010706020507"/>
            </a:endParaRPr>
          </a:p>
        </p:txBody>
      </p:sp>
      <p:sp>
        <p:nvSpPr>
          <p:cNvPr id="22" name="object 22"/>
          <p:cNvSpPr/>
          <p:nvPr/>
        </p:nvSpPr>
        <p:spPr>
          <a:xfrm>
            <a:off x="6627748" y="4965191"/>
            <a:ext cx="152400" cy="0"/>
          </a:xfrm>
          <a:custGeom>
            <a:avLst/>
            <a:gdLst/>
            <a:ahLst/>
            <a:cxnLst/>
            <a:rect l="l" t="t" r="r" b="b"/>
            <a:pathLst>
              <a:path w="152400">
                <a:moveTo>
                  <a:pt x="152400" y="0"/>
                </a:moveTo>
                <a:lnTo>
                  <a:pt x="0" y="0"/>
                </a:lnTo>
              </a:path>
            </a:pathLst>
          </a:custGeom>
          <a:ln w="28575">
            <a:solidFill>
              <a:srgbClr val="000000"/>
            </a:solidFill>
          </a:ln>
        </p:spPr>
        <p:txBody>
          <a:bodyPr wrap="square" lIns="0" tIns="0" rIns="0" bIns="0" rtlCol="0"/>
          <a:lstStyle/>
          <a:p>
            <a:endParaRPr/>
          </a:p>
        </p:txBody>
      </p:sp>
      <p:sp>
        <p:nvSpPr>
          <p:cNvPr id="23" name="object 23"/>
          <p:cNvSpPr txBox="1"/>
          <p:nvPr/>
        </p:nvSpPr>
        <p:spPr>
          <a:xfrm>
            <a:off x="6229477" y="4692142"/>
            <a:ext cx="318770" cy="498475"/>
          </a:xfrm>
          <a:prstGeom prst="rect">
            <a:avLst/>
          </a:prstGeom>
        </p:spPr>
        <p:txBody>
          <a:bodyPr vert="horz" wrap="square" lIns="0" tIns="0" rIns="0" bIns="0" rtlCol="0">
            <a:spAutoFit/>
          </a:bodyPr>
          <a:lstStyle/>
          <a:p>
            <a:pPr marL="12700">
              <a:lnSpc>
                <a:spcPct val="100000"/>
              </a:lnSpc>
            </a:pPr>
            <a:r>
              <a:rPr sz="3200" b="1" spc="-5" dirty="0">
                <a:latin typeface="Times New Roman" panose="02020603050405020304"/>
                <a:cs typeface="Times New Roman" panose="02020603050405020304"/>
              </a:rPr>
              <a:t>A</a:t>
            </a:r>
            <a:endParaRPr sz="3200">
              <a:latin typeface="Times New Roman" panose="02020603050405020304"/>
              <a:cs typeface="Times New Roman" panose="02020603050405020304"/>
            </a:endParaRPr>
          </a:p>
        </p:txBody>
      </p:sp>
      <p:sp>
        <p:nvSpPr>
          <p:cNvPr id="24" name="object 24"/>
          <p:cNvSpPr/>
          <p:nvPr/>
        </p:nvSpPr>
        <p:spPr>
          <a:xfrm>
            <a:off x="6627748" y="4965191"/>
            <a:ext cx="2286000" cy="571500"/>
          </a:xfrm>
          <a:custGeom>
            <a:avLst/>
            <a:gdLst/>
            <a:ahLst/>
            <a:cxnLst/>
            <a:rect l="l" t="t" r="r" b="b"/>
            <a:pathLst>
              <a:path w="2286000" h="571500">
                <a:moveTo>
                  <a:pt x="0" y="0"/>
                </a:moveTo>
                <a:lnTo>
                  <a:pt x="29170" y="42564"/>
                </a:lnTo>
                <a:lnTo>
                  <a:pt x="61912" y="83343"/>
                </a:lnTo>
                <a:lnTo>
                  <a:pt x="101798" y="120550"/>
                </a:lnTo>
                <a:lnTo>
                  <a:pt x="152400" y="152400"/>
                </a:lnTo>
                <a:lnTo>
                  <a:pt x="195297" y="170426"/>
                </a:lnTo>
                <a:lnTo>
                  <a:pt x="245646" y="186379"/>
                </a:lnTo>
                <a:lnTo>
                  <a:pt x="300228" y="200215"/>
                </a:lnTo>
                <a:lnTo>
                  <a:pt x="355825" y="211892"/>
                </a:lnTo>
                <a:lnTo>
                  <a:pt x="409222" y="221368"/>
                </a:lnTo>
                <a:lnTo>
                  <a:pt x="457200" y="228599"/>
                </a:lnTo>
                <a:lnTo>
                  <a:pt x="509137" y="228746"/>
                </a:lnTo>
                <a:lnTo>
                  <a:pt x="557966" y="219712"/>
                </a:lnTo>
                <a:lnTo>
                  <a:pt x="603686" y="210604"/>
                </a:lnTo>
                <a:lnTo>
                  <a:pt x="646297" y="210531"/>
                </a:lnTo>
                <a:lnTo>
                  <a:pt x="685800" y="228599"/>
                </a:lnTo>
                <a:lnTo>
                  <a:pt x="710397" y="258920"/>
                </a:lnTo>
                <a:lnTo>
                  <a:pt x="730675" y="302556"/>
                </a:lnTo>
                <a:lnTo>
                  <a:pt x="748661" y="354163"/>
                </a:lnTo>
                <a:lnTo>
                  <a:pt x="766380" y="408396"/>
                </a:lnTo>
                <a:lnTo>
                  <a:pt x="785859" y="459910"/>
                </a:lnTo>
                <a:lnTo>
                  <a:pt x="809124" y="503359"/>
                </a:lnTo>
                <a:lnTo>
                  <a:pt x="838200" y="533399"/>
                </a:lnTo>
                <a:lnTo>
                  <a:pt x="874438" y="552154"/>
                </a:lnTo>
                <a:lnTo>
                  <a:pt x="916488" y="564657"/>
                </a:lnTo>
                <a:lnTo>
                  <a:pt x="962323" y="570909"/>
                </a:lnTo>
                <a:lnTo>
                  <a:pt x="1009918" y="570909"/>
                </a:lnTo>
                <a:lnTo>
                  <a:pt x="1057247" y="564657"/>
                </a:lnTo>
                <a:lnTo>
                  <a:pt x="1102282" y="552154"/>
                </a:lnTo>
                <a:lnTo>
                  <a:pt x="1143000" y="533399"/>
                </a:lnTo>
                <a:lnTo>
                  <a:pt x="1175825" y="507957"/>
                </a:lnTo>
                <a:lnTo>
                  <a:pt x="1207436" y="471737"/>
                </a:lnTo>
                <a:lnTo>
                  <a:pt x="1237833" y="428319"/>
                </a:lnTo>
                <a:lnTo>
                  <a:pt x="1267015" y="381285"/>
                </a:lnTo>
                <a:lnTo>
                  <a:pt x="1294983" y="334215"/>
                </a:lnTo>
                <a:lnTo>
                  <a:pt x="1321736" y="290691"/>
                </a:lnTo>
                <a:lnTo>
                  <a:pt x="1347275" y="254292"/>
                </a:lnTo>
                <a:lnTo>
                  <a:pt x="1371600" y="228599"/>
                </a:lnTo>
                <a:lnTo>
                  <a:pt x="1415343" y="203846"/>
                </a:lnTo>
                <a:lnTo>
                  <a:pt x="1452943" y="200310"/>
                </a:lnTo>
                <a:lnTo>
                  <a:pt x="1487971" y="210919"/>
                </a:lnTo>
                <a:lnTo>
                  <a:pt x="1524000" y="228599"/>
                </a:lnTo>
                <a:lnTo>
                  <a:pt x="1552139" y="255641"/>
                </a:lnTo>
                <a:lnTo>
                  <a:pt x="1577754" y="297167"/>
                </a:lnTo>
                <a:lnTo>
                  <a:pt x="1604540" y="340412"/>
                </a:lnTo>
                <a:lnTo>
                  <a:pt x="1636190" y="372611"/>
                </a:lnTo>
                <a:lnTo>
                  <a:pt x="1676400" y="380999"/>
                </a:lnTo>
                <a:lnTo>
                  <a:pt x="1707217" y="370302"/>
                </a:lnTo>
                <a:lnTo>
                  <a:pt x="1741920" y="349138"/>
                </a:lnTo>
                <a:lnTo>
                  <a:pt x="1779604" y="320188"/>
                </a:lnTo>
                <a:lnTo>
                  <a:pt x="1819370" y="286130"/>
                </a:lnTo>
                <a:lnTo>
                  <a:pt x="1860314" y="249644"/>
                </a:lnTo>
                <a:lnTo>
                  <a:pt x="1901535" y="213407"/>
                </a:lnTo>
                <a:lnTo>
                  <a:pt x="1942131" y="180099"/>
                </a:lnTo>
                <a:lnTo>
                  <a:pt x="1981200" y="152399"/>
                </a:lnTo>
                <a:lnTo>
                  <a:pt x="2027595" y="125403"/>
                </a:lnTo>
                <a:lnTo>
                  <a:pt x="2077483" y="99059"/>
                </a:lnTo>
                <a:lnTo>
                  <a:pt x="2128197" y="74022"/>
                </a:lnTo>
                <a:lnTo>
                  <a:pt x="2177071" y="50945"/>
                </a:lnTo>
                <a:lnTo>
                  <a:pt x="2221441" y="30479"/>
                </a:lnTo>
                <a:lnTo>
                  <a:pt x="2258639" y="13280"/>
                </a:lnTo>
                <a:lnTo>
                  <a:pt x="2286000" y="0"/>
                </a:lnTo>
              </a:path>
            </a:pathLst>
          </a:custGeom>
          <a:ln w="28574">
            <a:solidFill>
              <a:srgbClr val="000000"/>
            </a:solidFill>
          </a:ln>
        </p:spPr>
        <p:txBody>
          <a:bodyPr wrap="square" lIns="0" tIns="0" rIns="0" bIns="0" rtlCol="0"/>
          <a:lstStyle/>
          <a:p>
            <a:endParaRP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3</a:t>
            </a:r>
            <a:r>
              <a:rPr lang="zh-CN" altLang="en-US" sz="3200" spc="-5" dirty="0">
                <a:latin typeface="Times New Roman" panose="02020603050405020304" charset="0"/>
                <a:ea typeface="黑体" panose="02010609060101010101" charset="-122"/>
                <a:cs typeface="新宋体" panose="02010609030101010101" charset="-122"/>
                <a:sym typeface="+mn-ea"/>
              </a:rPr>
              <a:t>、外形特征</a:t>
            </a:r>
            <a:endParaRPr lang="zh-CN" altLang="en-US" sz="3200">
              <a:latin typeface="Times New Roman" panose="02020603050405020304" charset="0"/>
              <a:ea typeface="黑体" panose="02010609060101010101" charset="-122"/>
              <a:cs typeface="新宋体" panose="02010609030101010101" charset="-122"/>
            </a:endParaRPr>
          </a:p>
        </p:txBody>
      </p:sp>
      <p:sp>
        <p:nvSpPr>
          <p:cNvPr id="26" name="文本框 25"/>
          <p:cNvSpPr txBox="1"/>
          <p:nvPr/>
        </p:nvSpPr>
        <p:spPr>
          <a:xfrm>
            <a:off x="6548120" y="4095115"/>
            <a:ext cx="768985" cy="518160"/>
          </a:xfrm>
          <a:prstGeom prst="rect">
            <a:avLst/>
          </a:prstGeom>
          <a:noFill/>
        </p:spPr>
        <p:txBody>
          <a:bodyPr wrap="none" rtlCol="0">
            <a:spAutoFit/>
          </a:bodyPr>
          <a:lstStyle/>
          <a:p>
            <a:pPr algn="l"/>
            <a:r>
              <a:rPr sz="2800" b="1" spc="-5" dirty="0">
                <a:latin typeface="Times New Roman" panose="02020603050405020304"/>
                <a:cs typeface="Times New Roman" panose="02020603050405020304"/>
                <a:sym typeface="+mn-ea"/>
              </a:rPr>
              <a:t>r</a:t>
            </a:r>
            <a:r>
              <a:rPr sz="2800" b="1" dirty="0">
                <a:latin typeface="Times New Roman" panose="02020603050405020304"/>
                <a:cs typeface="Times New Roman" panose="02020603050405020304"/>
                <a:sym typeface="+mn-ea"/>
              </a:rPr>
              <a:t>(</a:t>
            </a:r>
            <a:r>
              <a:rPr sz="2800" b="1" dirty="0">
                <a:latin typeface="Symbol" panose="05050102010706020507"/>
                <a:cs typeface="Arial" panose="020B0604020202020204" pitchFamily="34" charset="0"/>
                <a:sym typeface="+mn-ea"/>
              </a:rPr>
              <a:t>θ</a:t>
            </a:r>
            <a:r>
              <a:rPr sz="2800" b="1" dirty="0">
                <a:latin typeface="Times New Roman" panose="02020603050405020304"/>
                <a:cs typeface="Times New Roman" panose="02020603050405020304"/>
                <a:sym typeface="+mn-ea"/>
              </a:rPr>
              <a:t>)</a:t>
            </a:r>
            <a:endParaRPr lang="zh-CN" altLang="en-US" sz="2800">
              <a:latin typeface="Times New Roman" panose="02020603050405020304"/>
              <a:cs typeface="Times New Roman" panose="02020603050405020304"/>
            </a:endParaRPr>
          </a:p>
        </p:txBody>
      </p:sp>
      <p:graphicFrame>
        <p:nvGraphicFramePr>
          <p:cNvPr id="2" name="对象 1">
            <a:hlinkClick r:id="" action="ppaction://ole?verb=0"/>
          </p:cNvPr>
          <p:cNvGraphicFramePr>
            <a:graphicFrameLocks noChangeAspect="1"/>
          </p:cNvGraphicFramePr>
          <p:nvPr/>
        </p:nvGraphicFramePr>
        <p:xfrm>
          <a:off x="4889500" y="3673475"/>
          <a:ext cx="914400" cy="215900"/>
        </p:xfrm>
        <a:graphic>
          <a:graphicData uri="http://schemas.openxmlformats.org/presentationml/2006/ole">
            <mc:AlternateContent xmlns:mc="http://schemas.openxmlformats.org/markup-compatibility/2006">
              <mc:Choice xmlns:v="urn:schemas-microsoft-com:vml" Requires="v">
                <p:oleObj spid="_x0000_s1029" r:id="rId3" imgW="915035" imgH="215900" progId="Equation.KSEE3">
                  <p:embed/>
                </p:oleObj>
              </mc:Choice>
              <mc:Fallback>
                <p:oleObj r:id="rId3" imgW="915035" imgH="215900" progId="Equation.KSEE3">
                  <p:embed/>
                  <p:pic>
                    <p:nvPicPr>
                      <p:cNvPr id="0" name="图片 1024"/>
                      <p:cNvPicPr/>
                      <p:nvPr/>
                    </p:nvPicPr>
                    <p:blipFill>
                      <a:blip r:embed="rId4"/>
                      <a:stretch>
                        <a:fillRect/>
                      </a:stretch>
                    </p:blipFill>
                    <p:spPr>
                      <a:xfrm>
                        <a:off x="4889500" y="3673475"/>
                        <a:ext cx="914400" cy="215900"/>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4889500" y="3673475"/>
          <a:ext cx="914400" cy="215900"/>
        </p:xfrm>
        <a:graphic>
          <a:graphicData uri="http://schemas.openxmlformats.org/presentationml/2006/ole">
            <mc:AlternateContent xmlns:mc="http://schemas.openxmlformats.org/markup-compatibility/2006">
              <mc:Choice xmlns:v="urn:schemas-microsoft-com:vml" Requires="v">
                <p:oleObj spid="_x0000_s1030" r:id="rId5" imgW="915035" imgH="215900" progId="Equation.KSEE3">
                  <p:embed/>
                </p:oleObj>
              </mc:Choice>
              <mc:Fallback>
                <p:oleObj r:id="rId5" imgW="915035" imgH="215900" progId="Equation.KSEE3">
                  <p:embed/>
                  <p:pic>
                    <p:nvPicPr>
                      <p:cNvPr id="0" name="图片 1025"/>
                      <p:cNvPicPr/>
                      <p:nvPr/>
                    </p:nvPicPr>
                    <p:blipFill>
                      <a:blip r:embed="rId4"/>
                      <a:stretch>
                        <a:fillRect/>
                      </a:stretch>
                    </p:blipFill>
                    <p:spPr>
                      <a:xfrm>
                        <a:off x="4889500" y="3673475"/>
                        <a:ext cx="914400" cy="215900"/>
                      </a:xfrm>
                      <a:prstGeom prst="rect">
                        <a:avLst/>
                      </a:prstGeom>
                    </p:spPr>
                  </p:pic>
                </p:oleObj>
              </mc:Fallback>
            </mc:AlternateContent>
          </a:graphicData>
        </a:graphic>
      </p:graphicFrame>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6"/>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7"/>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1674761" y="2620517"/>
            <a:ext cx="7632954" cy="346252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646930" y="2121535"/>
            <a:ext cx="4660265" cy="304800"/>
          </a:xfrm>
          <a:prstGeom prst="rect">
            <a:avLst/>
          </a:prstGeom>
        </p:spPr>
        <p:txBody>
          <a:bodyPr vert="horz" wrap="square" lIns="0" tIns="0" rIns="0" bIns="0" rtlCol="0">
            <a:spAutoFit/>
          </a:bodyPr>
          <a:lstStyle/>
          <a:p>
            <a:pPr marL="12700">
              <a:lnSpc>
                <a:spcPct val="100000"/>
              </a:lnSpc>
            </a:pPr>
            <a:r>
              <a:rPr sz="2000" spc="-5" dirty="0">
                <a:solidFill>
                  <a:srgbClr val="EE2B0A"/>
                </a:solidFill>
                <a:latin typeface="宋体" panose="02010600030101010101" pitchFamily="2" charset="-122"/>
                <a:cs typeface="宋体" panose="02010600030101010101" pitchFamily="2" charset="-122"/>
              </a:rPr>
              <a:t>到达正方形</a:t>
            </a:r>
            <a:r>
              <a:rPr sz="2000" dirty="0">
                <a:solidFill>
                  <a:srgbClr val="EE2B0A"/>
                </a:solidFill>
                <a:latin typeface="宋体" panose="02010600030101010101" pitchFamily="2" charset="-122"/>
                <a:cs typeface="宋体" panose="02010600030101010101" pitchFamily="2" charset="-122"/>
              </a:rPr>
              <a:t>的</a:t>
            </a:r>
            <a:r>
              <a:rPr sz="2000" spc="-5" dirty="0">
                <a:solidFill>
                  <a:srgbClr val="EE2B0A"/>
                </a:solidFill>
                <a:latin typeface="Times New Roman" panose="02020603050405020304"/>
                <a:cs typeface="Times New Roman" panose="02020603050405020304"/>
              </a:rPr>
              <a:t>4</a:t>
            </a:r>
            <a:r>
              <a:rPr sz="2000" spc="-5" dirty="0">
                <a:solidFill>
                  <a:srgbClr val="EE2B0A"/>
                </a:solidFill>
                <a:latin typeface="宋体" panose="02010600030101010101" pitchFamily="2" charset="-122"/>
                <a:cs typeface="宋体" panose="02010600030101010101" pitchFamily="2" charset="-122"/>
              </a:rPr>
              <a:t>个对角上达到最大值</a:t>
            </a:r>
            <a:endParaRPr sz="2000">
              <a:latin typeface="宋体" panose="02010600030101010101" pitchFamily="2" charset="-122"/>
              <a:cs typeface="宋体" panose="02010600030101010101" pitchFamily="2" charset="-122"/>
            </a:endParaRPr>
          </a:p>
        </p:txBody>
      </p:sp>
      <p:sp>
        <p:nvSpPr>
          <p:cNvPr id="4" name="文本框 3"/>
          <p:cNvSpPr txBox="1"/>
          <p:nvPr/>
        </p:nvSpPr>
        <p:spPr>
          <a:xfrm>
            <a:off x="5168900" y="6083300"/>
            <a:ext cx="1852930" cy="567690"/>
          </a:xfrm>
          <a:prstGeom prst="rect">
            <a:avLst/>
          </a:prstGeom>
          <a:noFill/>
        </p:spPr>
        <p:txBody>
          <a:bodyPr wrap="none" rtlCol="0">
            <a:spAutoFit/>
          </a:bodyPr>
          <a:lstStyle/>
          <a:p>
            <a:pPr marL="157480" algn="l">
              <a:lnSpc>
                <a:spcPts val="3750"/>
              </a:lnSpc>
            </a:pPr>
            <a:r>
              <a:rPr sz="2000" spc="-15" dirty="0">
                <a:sym typeface="+mn-ea"/>
              </a:rPr>
              <a:t>外形特征举例</a:t>
            </a:r>
            <a:endParaRPr lang="zh-CN" altLang="en-US" sz="2000" spc="-15" dirty="0">
              <a:sym typeface="+mn-ea"/>
            </a:endParaRP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3</a:t>
            </a:r>
            <a:r>
              <a:rPr lang="zh-CN" altLang="en-US" sz="3200" spc="-5" dirty="0">
                <a:latin typeface="Times New Roman" panose="02020603050405020304" charset="0"/>
                <a:ea typeface="黑体" panose="02010609060101010101" charset="-122"/>
                <a:cs typeface="新宋体" panose="02010609030101010101" charset="-122"/>
                <a:sym typeface="+mn-ea"/>
              </a:rPr>
              <a:t>、外形特征</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2" name="组合 1"/>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4"/>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423670" y="2177415"/>
            <a:ext cx="9113520" cy="3636645"/>
          </a:xfrm>
          <a:prstGeom prst="rect">
            <a:avLst/>
          </a:prstGeom>
        </p:spPr>
        <p:txBody>
          <a:bodyPr vert="horz" wrap="square" lIns="0" tIns="0" rIns="0" bIns="0" rtlCol="0">
            <a:spAutoFit/>
          </a:bodyPr>
          <a:lstStyle/>
          <a:p>
            <a:pPr marL="12700" defTabSz="0">
              <a:lnSpc>
                <a:spcPct val="100000"/>
              </a:lnSpc>
              <a:tabLst>
                <a:tab pos="354965" algn="l"/>
              </a:tabLst>
            </a:pPr>
            <a:r>
              <a:rPr sz="3200" spc="70" dirty="0">
                <a:latin typeface="Times New Roman" panose="02020603050405020304" charset="0"/>
                <a:cs typeface="新宋体" panose="02010609030101010101" charset="-122"/>
              </a:rPr>
              <a:t>问题：函数依赖于旋转和比例</a:t>
            </a:r>
            <a:r>
              <a:rPr sz="3200" spc="50" dirty="0">
                <a:latin typeface="Times New Roman" panose="02020603050405020304" charset="0"/>
                <a:cs typeface="新宋体" panose="02010609030101010101" charset="-122"/>
              </a:rPr>
              <a:t>缩放</a:t>
            </a:r>
            <a:r>
              <a:rPr sz="3200" spc="-5" dirty="0">
                <a:latin typeface="Times New Roman" panose="02020603050405020304" charset="0"/>
                <a:cs typeface="新宋体" panose="02010609030101010101" charset="-122"/>
              </a:rPr>
              <a:t>变换</a:t>
            </a:r>
          </a:p>
          <a:p>
            <a:pPr marL="12700" defTabSz="0">
              <a:lnSpc>
                <a:spcPct val="100000"/>
              </a:lnSpc>
              <a:tabLst>
                <a:tab pos="354965" algn="l"/>
              </a:tabLst>
            </a:pPr>
            <a:r>
              <a:rPr sz="3200" spc="-5" dirty="0">
                <a:latin typeface="Times New Roman" panose="02020603050405020304" charset="0"/>
                <a:cs typeface="新宋体" panose="02010609030101010101" charset="-122"/>
              </a:rPr>
              <a:t>改进：</a:t>
            </a:r>
            <a:endParaRPr sz="3200">
              <a:latin typeface="Times New Roman" panose="02020603050405020304" charset="0"/>
              <a:cs typeface="新宋体" panose="02010609030101010101" charset="-122"/>
            </a:endParaRPr>
          </a:p>
          <a:p>
            <a:pPr marL="926465">
              <a:lnSpc>
                <a:spcPct val="100000"/>
              </a:lnSpc>
              <a:spcBef>
                <a:spcPts val="760"/>
              </a:spcBef>
            </a:pPr>
            <a:r>
              <a:rPr sz="2800" spc="-5" dirty="0">
                <a:latin typeface="Times New Roman" panose="02020603050405020304" charset="0"/>
                <a:cs typeface="新宋体" panose="02010609030101010101" charset="-122"/>
              </a:rPr>
              <a:t>对于旋</a:t>
            </a:r>
            <a:r>
              <a:rPr sz="2800" spc="-10" dirty="0">
                <a:latin typeface="Times New Roman" panose="02020603050405020304" charset="0"/>
                <a:cs typeface="新宋体" panose="02010609030101010101" charset="-122"/>
              </a:rPr>
              <a:t>转</a:t>
            </a:r>
            <a:r>
              <a:rPr sz="2800" dirty="0">
                <a:latin typeface="Times New Roman" panose="02020603050405020304" charset="0"/>
                <a:cs typeface="Times New Roman" panose="02020603050405020304"/>
              </a:rPr>
              <a:t>—</a:t>
            </a:r>
            <a:r>
              <a:rPr sz="2800" spc="-10" dirty="0">
                <a:latin typeface="Times New Roman" panose="02020603050405020304" charset="0"/>
                <a:cs typeface="Times New Roman" panose="02020603050405020304"/>
              </a:rPr>
              <a:t>—</a:t>
            </a:r>
            <a:r>
              <a:rPr sz="2800" spc="-5" dirty="0">
                <a:latin typeface="Times New Roman" panose="02020603050405020304" charset="0"/>
                <a:cs typeface="新宋体" panose="02010609030101010101" charset="-122"/>
              </a:rPr>
              <a:t>两种改进：</a:t>
            </a:r>
            <a:endParaRPr sz="2800">
              <a:latin typeface="Times New Roman" panose="02020603050405020304" charset="0"/>
              <a:cs typeface="新宋体" panose="02010609030101010101" charset="-122"/>
            </a:endParaRPr>
          </a:p>
          <a:p>
            <a:pPr marL="1384300" marR="184785">
              <a:lnSpc>
                <a:spcPct val="130000"/>
              </a:lnSpc>
              <a:spcBef>
                <a:spcPts val="185"/>
              </a:spcBef>
            </a:pPr>
            <a:r>
              <a:rPr sz="2800" spc="-5" dirty="0">
                <a:latin typeface="Times New Roman" panose="02020603050405020304" charset="0"/>
                <a:cs typeface="新宋体" panose="02010609030101010101" charset="-122"/>
              </a:rPr>
              <a:t>a.选择离质心最远的点作为起点 </a:t>
            </a:r>
          </a:p>
          <a:p>
            <a:pPr marL="1384300" marR="184785">
              <a:lnSpc>
                <a:spcPct val="130000"/>
              </a:lnSpc>
              <a:spcBef>
                <a:spcPts val="185"/>
              </a:spcBef>
            </a:pPr>
            <a:r>
              <a:rPr sz="2800" spc="-5" dirty="0">
                <a:latin typeface="Times New Roman" panose="02020603050405020304" charset="0"/>
                <a:cs typeface="新宋体" panose="02010609030101010101" charset="-122"/>
              </a:rPr>
              <a:t>b.选择从质心到主轴最远的点作为起点</a:t>
            </a:r>
            <a:endParaRPr sz="2800">
              <a:latin typeface="Times New Roman" panose="02020603050405020304" charset="0"/>
              <a:cs typeface="新宋体" panose="02010609030101010101" charset="-122"/>
            </a:endParaRPr>
          </a:p>
          <a:p>
            <a:pPr marL="926465">
              <a:lnSpc>
                <a:spcPct val="100000"/>
              </a:lnSpc>
              <a:spcBef>
                <a:spcPts val="1015"/>
              </a:spcBef>
            </a:pPr>
            <a:r>
              <a:rPr sz="2000" spc="-290" dirty="0">
                <a:solidFill>
                  <a:srgbClr val="EE2B0A"/>
                </a:solidFill>
                <a:latin typeface="Times New Roman" panose="02020603050405020304" charset="0"/>
                <a:cs typeface="Times New Roman" panose="02020603050405020304"/>
              </a:rPr>
              <a:t> </a:t>
            </a:r>
            <a:r>
              <a:rPr sz="2800" spc="-5" dirty="0">
                <a:latin typeface="Times New Roman" panose="02020603050405020304" charset="0"/>
                <a:cs typeface="新宋体" panose="02010609030101010101" charset="-122"/>
              </a:rPr>
              <a:t>对于比例变换：</a:t>
            </a:r>
            <a:r>
              <a:rPr sz="2800" spc="45" dirty="0">
                <a:latin typeface="Times New Roman" panose="02020603050405020304" charset="0"/>
                <a:cs typeface="新宋体" panose="02010609030101010101" charset="-122"/>
              </a:rPr>
              <a:t>对函数进行正则化，使函数值总是分</a:t>
            </a:r>
            <a:r>
              <a:rPr sz="2800" spc="-5" dirty="0">
                <a:latin typeface="Times New Roman" panose="02020603050405020304" charset="0"/>
                <a:cs typeface="新宋体" panose="02010609030101010101" charset="-122"/>
              </a:rPr>
              <a:t>布在相同的值域里，比如说[0</a:t>
            </a:r>
            <a:r>
              <a:rPr lang="en-US" sz="2800" spc="-5" dirty="0">
                <a:latin typeface="Times New Roman" panose="02020603050405020304" charset="0"/>
                <a:cs typeface="新宋体" panose="02010609030101010101" charset="-122"/>
              </a:rPr>
              <a:t>,</a:t>
            </a:r>
            <a:r>
              <a:rPr sz="2800" spc="-5" dirty="0">
                <a:latin typeface="Times New Roman" panose="02020603050405020304" charset="0"/>
                <a:cs typeface="新宋体" panose="02010609030101010101" charset="-122"/>
              </a:rPr>
              <a:t>1]</a:t>
            </a:r>
            <a:endParaRPr sz="2800">
              <a:latin typeface="Times New Roman" panose="02020603050405020304" charset="0"/>
              <a:cs typeface="新宋体" panose="02010609030101010101" charset="-122"/>
            </a:endParaRP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3</a:t>
            </a:r>
            <a:r>
              <a:rPr lang="zh-CN" altLang="en-US" sz="3200" spc="-5" dirty="0">
                <a:latin typeface="Times New Roman" panose="02020603050405020304" charset="0"/>
                <a:ea typeface="黑体" panose="02010609060101010101" charset="-122"/>
                <a:cs typeface="新宋体" panose="02010609030101010101" charset="-122"/>
                <a:sym typeface="+mn-ea"/>
              </a:rPr>
              <a:t>、外形特征</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3632339" y="5454396"/>
            <a:ext cx="2590800" cy="838200"/>
          </a:xfrm>
          <a:custGeom>
            <a:avLst/>
            <a:gdLst/>
            <a:ahLst/>
            <a:cxnLst/>
            <a:rect l="l" t="t" r="r" b="b"/>
            <a:pathLst>
              <a:path w="2590800" h="838200">
                <a:moveTo>
                  <a:pt x="2590800" y="0"/>
                </a:moveTo>
                <a:lnTo>
                  <a:pt x="0" y="381000"/>
                </a:lnTo>
                <a:lnTo>
                  <a:pt x="304800" y="685800"/>
                </a:lnTo>
                <a:lnTo>
                  <a:pt x="914400" y="838200"/>
                </a:lnTo>
                <a:lnTo>
                  <a:pt x="1447800" y="685799"/>
                </a:lnTo>
                <a:lnTo>
                  <a:pt x="2133600" y="609599"/>
                </a:lnTo>
                <a:lnTo>
                  <a:pt x="2438400" y="380999"/>
                </a:lnTo>
                <a:lnTo>
                  <a:pt x="2590800" y="0"/>
                </a:lnTo>
                <a:close/>
              </a:path>
            </a:pathLst>
          </a:custGeom>
          <a:solidFill>
            <a:srgbClr val="33CC33"/>
          </a:solidFill>
        </p:spPr>
        <p:txBody>
          <a:bodyPr wrap="square" lIns="0" tIns="0" rIns="0" bIns="0" rtlCol="0"/>
          <a:lstStyle/>
          <a:p>
            <a:endParaRPr/>
          </a:p>
        </p:txBody>
      </p:sp>
      <p:sp>
        <p:nvSpPr>
          <p:cNvPr id="6" name="object 6"/>
          <p:cNvSpPr/>
          <p:nvPr/>
        </p:nvSpPr>
        <p:spPr>
          <a:xfrm>
            <a:off x="3632339" y="5454396"/>
            <a:ext cx="2590800" cy="838200"/>
          </a:xfrm>
          <a:custGeom>
            <a:avLst/>
            <a:gdLst/>
            <a:ahLst/>
            <a:cxnLst/>
            <a:rect l="l" t="t" r="r" b="b"/>
            <a:pathLst>
              <a:path w="2590800" h="838200">
                <a:moveTo>
                  <a:pt x="0" y="381000"/>
                </a:moveTo>
                <a:lnTo>
                  <a:pt x="2590800" y="0"/>
                </a:lnTo>
                <a:lnTo>
                  <a:pt x="2438400" y="380999"/>
                </a:lnTo>
                <a:lnTo>
                  <a:pt x="2133600" y="609599"/>
                </a:lnTo>
                <a:lnTo>
                  <a:pt x="1447800" y="685799"/>
                </a:lnTo>
                <a:lnTo>
                  <a:pt x="914400" y="838200"/>
                </a:lnTo>
                <a:lnTo>
                  <a:pt x="304800" y="685800"/>
                </a:lnTo>
                <a:lnTo>
                  <a:pt x="0" y="381000"/>
                </a:lnTo>
                <a:close/>
              </a:path>
            </a:pathLst>
          </a:custGeom>
          <a:ln w="9525">
            <a:solidFill>
              <a:srgbClr val="000000"/>
            </a:solidFill>
          </a:ln>
        </p:spPr>
        <p:txBody>
          <a:bodyPr wrap="square" lIns="0" tIns="0" rIns="0" bIns="0" rtlCol="0"/>
          <a:lstStyle/>
          <a:p>
            <a:endParaRPr/>
          </a:p>
        </p:txBody>
      </p:sp>
      <p:sp>
        <p:nvSpPr>
          <p:cNvPr id="7" name="object 7"/>
          <p:cNvSpPr/>
          <p:nvPr/>
        </p:nvSpPr>
        <p:spPr>
          <a:xfrm>
            <a:off x="3365639" y="6063996"/>
            <a:ext cx="609600" cy="533400"/>
          </a:xfrm>
          <a:custGeom>
            <a:avLst/>
            <a:gdLst/>
            <a:ahLst/>
            <a:cxnLst/>
            <a:rect l="l" t="t" r="r" b="b"/>
            <a:pathLst>
              <a:path w="609600" h="533400">
                <a:moveTo>
                  <a:pt x="609600" y="228599"/>
                </a:moveTo>
                <a:lnTo>
                  <a:pt x="533400" y="76199"/>
                </a:lnTo>
                <a:lnTo>
                  <a:pt x="152400" y="0"/>
                </a:lnTo>
                <a:lnTo>
                  <a:pt x="0" y="533400"/>
                </a:lnTo>
                <a:lnTo>
                  <a:pt x="152400" y="533400"/>
                </a:lnTo>
                <a:lnTo>
                  <a:pt x="533400" y="380999"/>
                </a:lnTo>
                <a:lnTo>
                  <a:pt x="609600" y="228599"/>
                </a:lnTo>
                <a:close/>
              </a:path>
            </a:pathLst>
          </a:custGeom>
          <a:solidFill>
            <a:srgbClr val="33CC33"/>
          </a:solidFill>
        </p:spPr>
        <p:txBody>
          <a:bodyPr wrap="square" lIns="0" tIns="0" rIns="0" bIns="0" rtlCol="0"/>
          <a:lstStyle/>
          <a:p>
            <a:endParaRPr/>
          </a:p>
        </p:txBody>
      </p:sp>
      <p:sp>
        <p:nvSpPr>
          <p:cNvPr id="8" name="object 8"/>
          <p:cNvSpPr/>
          <p:nvPr/>
        </p:nvSpPr>
        <p:spPr>
          <a:xfrm>
            <a:off x="3365639" y="6063996"/>
            <a:ext cx="609600" cy="533400"/>
          </a:xfrm>
          <a:custGeom>
            <a:avLst/>
            <a:gdLst/>
            <a:ahLst/>
            <a:cxnLst/>
            <a:rect l="l" t="t" r="r" b="b"/>
            <a:pathLst>
              <a:path w="609600" h="533400">
                <a:moveTo>
                  <a:pt x="152400" y="0"/>
                </a:moveTo>
                <a:lnTo>
                  <a:pt x="0" y="533400"/>
                </a:lnTo>
                <a:lnTo>
                  <a:pt x="152400" y="533400"/>
                </a:lnTo>
                <a:lnTo>
                  <a:pt x="533400" y="380999"/>
                </a:lnTo>
                <a:lnTo>
                  <a:pt x="609600" y="228599"/>
                </a:lnTo>
                <a:lnTo>
                  <a:pt x="533400" y="76199"/>
                </a:lnTo>
                <a:lnTo>
                  <a:pt x="152400" y="0"/>
                </a:lnTo>
                <a:close/>
              </a:path>
            </a:pathLst>
          </a:custGeom>
          <a:ln w="9525">
            <a:solidFill>
              <a:srgbClr val="000000"/>
            </a:solidFill>
          </a:ln>
        </p:spPr>
        <p:txBody>
          <a:bodyPr wrap="square" lIns="0" tIns="0" rIns="0" bIns="0" rtlCol="0"/>
          <a:lstStyle/>
          <a:p>
            <a:endParaRPr/>
          </a:p>
        </p:txBody>
      </p:sp>
      <p:sp>
        <p:nvSpPr>
          <p:cNvPr id="9" name="object 9"/>
          <p:cNvSpPr/>
          <p:nvPr/>
        </p:nvSpPr>
        <p:spPr>
          <a:xfrm>
            <a:off x="3556127" y="6140196"/>
            <a:ext cx="3200400" cy="609600"/>
          </a:xfrm>
          <a:custGeom>
            <a:avLst/>
            <a:gdLst/>
            <a:ahLst/>
            <a:cxnLst/>
            <a:rect l="l" t="t" r="r" b="b"/>
            <a:pathLst>
              <a:path w="3200400" h="609600">
                <a:moveTo>
                  <a:pt x="3200400" y="304800"/>
                </a:moveTo>
                <a:lnTo>
                  <a:pt x="2971800" y="152400"/>
                </a:lnTo>
                <a:lnTo>
                  <a:pt x="2286000" y="0"/>
                </a:lnTo>
                <a:lnTo>
                  <a:pt x="1295400" y="76200"/>
                </a:lnTo>
                <a:lnTo>
                  <a:pt x="685800" y="152400"/>
                </a:lnTo>
                <a:lnTo>
                  <a:pt x="228600" y="381000"/>
                </a:lnTo>
                <a:lnTo>
                  <a:pt x="0" y="609600"/>
                </a:lnTo>
                <a:lnTo>
                  <a:pt x="3200400" y="304800"/>
                </a:lnTo>
                <a:close/>
              </a:path>
            </a:pathLst>
          </a:custGeom>
          <a:solidFill>
            <a:srgbClr val="33CC33"/>
          </a:solidFill>
        </p:spPr>
        <p:txBody>
          <a:bodyPr wrap="square" lIns="0" tIns="0" rIns="0" bIns="0" rtlCol="0"/>
          <a:lstStyle/>
          <a:p>
            <a:endParaRPr/>
          </a:p>
        </p:txBody>
      </p:sp>
      <p:sp>
        <p:nvSpPr>
          <p:cNvPr id="10" name="object 10"/>
          <p:cNvSpPr/>
          <p:nvPr/>
        </p:nvSpPr>
        <p:spPr>
          <a:xfrm>
            <a:off x="3556127" y="6140196"/>
            <a:ext cx="3200400" cy="609600"/>
          </a:xfrm>
          <a:custGeom>
            <a:avLst/>
            <a:gdLst/>
            <a:ahLst/>
            <a:cxnLst/>
            <a:rect l="l" t="t" r="r" b="b"/>
            <a:pathLst>
              <a:path w="3200400" h="609600">
                <a:moveTo>
                  <a:pt x="3200400" y="304800"/>
                </a:moveTo>
                <a:lnTo>
                  <a:pt x="0" y="609600"/>
                </a:lnTo>
                <a:lnTo>
                  <a:pt x="228600" y="381000"/>
                </a:lnTo>
                <a:lnTo>
                  <a:pt x="685800" y="152400"/>
                </a:lnTo>
                <a:lnTo>
                  <a:pt x="1295400" y="76200"/>
                </a:lnTo>
                <a:lnTo>
                  <a:pt x="2286000" y="0"/>
                </a:lnTo>
                <a:lnTo>
                  <a:pt x="2971800" y="152400"/>
                </a:lnTo>
                <a:lnTo>
                  <a:pt x="3200400" y="304800"/>
                </a:lnTo>
                <a:close/>
              </a:path>
            </a:pathLst>
          </a:custGeom>
          <a:ln w="9525">
            <a:solidFill>
              <a:srgbClr val="000000"/>
            </a:solidFill>
          </a:ln>
        </p:spPr>
        <p:txBody>
          <a:bodyPr wrap="square" lIns="0" tIns="0" rIns="0" bIns="0" rtlCol="0"/>
          <a:lstStyle/>
          <a:p>
            <a:endParaRPr/>
          </a:p>
        </p:txBody>
      </p:sp>
      <p:sp>
        <p:nvSpPr>
          <p:cNvPr id="11" name="object 11"/>
          <p:cNvSpPr txBox="1"/>
          <p:nvPr/>
        </p:nvSpPr>
        <p:spPr>
          <a:xfrm>
            <a:off x="1395095" y="2202815"/>
            <a:ext cx="9074785" cy="1535430"/>
          </a:xfrm>
          <a:prstGeom prst="rect">
            <a:avLst/>
          </a:prstGeom>
        </p:spPr>
        <p:txBody>
          <a:bodyPr vert="horz" wrap="square" lIns="0" tIns="0" rIns="0" bIns="0" rtlCol="0">
            <a:spAutoFit/>
          </a:bodyPr>
          <a:lstStyle/>
          <a:p>
            <a:pPr marL="12700" defTabSz="0">
              <a:lnSpc>
                <a:spcPct val="120000"/>
              </a:lnSpc>
              <a:tabLst>
                <a:tab pos="354965" algn="l"/>
              </a:tabLst>
            </a:pPr>
            <a:r>
              <a:rPr sz="2800" spc="-5" dirty="0">
                <a:latin typeface="Times New Roman" panose="02020603050405020304" charset="0"/>
                <a:cs typeface="新宋体" panose="02010609030101010101" charset="-122"/>
              </a:rPr>
              <a:t>基本概念：</a:t>
            </a:r>
            <a:r>
              <a:rPr sz="2000" dirty="0">
                <a:solidFill>
                  <a:srgbClr val="EE2B0A"/>
                </a:solidFill>
                <a:latin typeface="Times New Roman" panose="02020603050405020304" charset="0"/>
                <a:cs typeface="Times New Roman" panose="02020603050405020304"/>
              </a:rPr>
              <a:t>		</a:t>
            </a:r>
          </a:p>
          <a:p>
            <a:pPr marL="12700" defTabSz="0">
              <a:lnSpc>
                <a:spcPct val="120000"/>
              </a:lnSpc>
              <a:tabLst>
                <a:tab pos="354965" algn="l"/>
              </a:tabLst>
            </a:pPr>
            <a:r>
              <a:rPr sz="2800" spc="30" dirty="0">
                <a:latin typeface="Times New Roman" panose="02020603050405020304" charset="0"/>
                <a:cs typeface="新宋体" panose="02010609030101010101" charset="-122"/>
              </a:rPr>
              <a:t>一个任意集合S(区域)的凸起外缘</a:t>
            </a:r>
            <a:r>
              <a:rPr sz="2800" spc="-5" dirty="0">
                <a:latin typeface="Times New Roman" panose="02020603050405020304" charset="0"/>
                <a:cs typeface="新宋体" panose="02010609030101010101" charset="-122"/>
              </a:rPr>
              <a:t>H是：包含S的最小凸起的集合H</a:t>
            </a:r>
            <a:r>
              <a:rPr sz="2800" spc="-10" dirty="0">
                <a:latin typeface="Times New Roman" panose="02020603050405020304" charset="0"/>
                <a:cs typeface="新宋体" panose="02010609030101010101" charset="-122"/>
              </a:rPr>
              <a:t>-</a:t>
            </a:r>
            <a:r>
              <a:rPr sz="2800" spc="150" dirty="0">
                <a:latin typeface="Times New Roman" panose="02020603050405020304" charset="0"/>
                <a:cs typeface="新宋体" panose="02010609030101010101" charset="-122"/>
              </a:rPr>
              <a:t>S的差的集合被称为集合S的凸起</a:t>
            </a:r>
            <a:r>
              <a:rPr sz="2800" spc="-5" dirty="0">
                <a:latin typeface="Times New Roman" panose="02020603050405020304" charset="0"/>
                <a:cs typeface="新宋体" panose="02010609030101010101" charset="-122"/>
              </a:rPr>
              <a:t>补集D</a:t>
            </a:r>
          </a:p>
        </p:txBody>
      </p:sp>
      <p:sp>
        <p:nvSpPr>
          <p:cNvPr id="12" name="object 12"/>
          <p:cNvSpPr/>
          <p:nvPr/>
        </p:nvSpPr>
        <p:spPr>
          <a:xfrm>
            <a:off x="5880227" y="5530596"/>
            <a:ext cx="1066800" cy="838200"/>
          </a:xfrm>
          <a:custGeom>
            <a:avLst/>
            <a:gdLst/>
            <a:ahLst/>
            <a:cxnLst/>
            <a:rect l="l" t="t" r="r" b="b"/>
            <a:pathLst>
              <a:path w="1066800" h="838200">
                <a:moveTo>
                  <a:pt x="1066800" y="745236"/>
                </a:moveTo>
                <a:lnTo>
                  <a:pt x="782574" y="0"/>
                </a:lnTo>
                <a:lnTo>
                  <a:pt x="142494" y="185928"/>
                </a:lnTo>
                <a:lnTo>
                  <a:pt x="0" y="465582"/>
                </a:lnTo>
                <a:lnTo>
                  <a:pt x="426720" y="838200"/>
                </a:lnTo>
                <a:lnTo>
                  <a:pt x="1066800" y="745236"/>
                </a:lnTo>
                <a:close/>
              </a:path>
            </a:pathLst>
          </a:custGeom>
          <a:solidFill>
            <a:srgbClr val="33CC33"/>
          </a:solidFill>
        </p:spPr>
        <p:txBody>
          <a:bodyPr wrap="square" lIns="0" tIns="0" rIns="0" bIns="0" rtlCol="0"/>
          <a:lstStyle/>
          <a:p>
            <a:endParaRPr/>
          </a:p>
        </p:txBody>
      </p:sp>
      <p:sp>
        <p:nvSpPr>
          <p:cNvPr id="13" name="object 13"/>
          <p:cNvSpPr/>
          <p:nvPr/>
        </p:nvSpPr>
        <p:spPr>
          <a:xfrm>
            <a:off x="5880227" y="5530596"/>
            <a:ext cx="1066800" cy="838200"/>
          </a:xfrm>
          <a:custGeom>
            <a:avLst/>
            <a:gdLst/>
            <a:ahLst/>
            <a:cxnLst/>
            <a:rect l="l" t="t" r="r" b="b"/>
            <a:pathLst>
              <a:path w="1066800" h="838200">
                <a:moveTo>
                  <a:pt x="782574" y="0"/>
                </a:moveTo>
                <a:lnTo>
                  <a:pt x="1066800" y="745236"/>
                </a:lnTo>
                <a:lnTo>
                  <a:pt x="426720" y="838200"/>
                </a:lnTo>
                <a:lnTo>
                  <a:pt x="0" y="465582"/>
                </a:lnTo>
                <a:lnTo>
                  <a:pt x="142494" y="185928"/>
                </a:lnTo>
                <a:lnTo>
                  <a:pt x="782574" y="0"/>
                </a:lnTo>
                <a:close/>
              </a:path>
            </a:pathLst>
          </a:custGeom>
          <a:ln w="9525">
            <a:solidFill>
              <a:srgbClr val="000000"/>
            </a:solidFill>
          </a:ln>
        </p:spPr>
        <p:txBody>
          <a:bodyPr wrap="square" lIns="0" tIns="0" rIns="0" bIns="0" rtlCol="0"/>
          <a:lstStyle/>
          <a:p>
            <a:endParaRPr/>
          </a:p>
        </p:txBody>
      </p:sp>
      <p:sp>
        <p:nvSpPr>
          <p:cNvPr id="14" name="object 14"/>
          <p:cNvSpPr/>
          <p:nvPr/>
        </p:nvSpPr>
        <p:spPr>
          <a:xfrm>
            <a:off x="3399441" y="5435769"/>
            <a:ext cx="3533775" cy="1316990"/>
          </a:xfrm>
          <a:custGeom>
            <a:avLst/>
            <a:gdLst/>
            <a:ahLst/>
            <a:cxnLst/>
            <a:rect l="l" t="t" r="r" b="b"/>
            <a:pathLst>
              <a:path w="3533775" h="1316990">
                <a:moveTo>
                  <a:pt x="451592" y="1237826"/>
                </a:moveTo>
                <a:lnTo>
                  <a:pt x="451592" y="856826"/>
                </a:lnTo>
                <a:lnTo>
                  <a:pt x="431047" y="870507"/>
                </a:lnTo>
                <a:lnTo>
                  <a:pt x="394439" y="889106"/>
                </a:lnTo>
                <a:lnTo>
                  <a:pt x="346982" y="911290"/>
                </a:lnTo>
                <a:lnTo>
                  <a:pt x="293887" y="935728"/>
                </a:lnTo>
                <a:lnTo>
                  <a:pt x="240364" y="961085"/>
                </a:lnTo>
                <a:lnTo>
                  <a:pt x="191627" y="986028"/>
                </a:lnTo>
                <a:lnTo>
                  <a:pt x="152888" y="1009226"/>
                </a:lnTo>
                <a:lnTo>
                  <a:pt x="100202" y="1047398"/>
                </a:lnTo>
                <a:lnTo>
                  <a:pt x="55447" y="1085426"/>
                </a:lnTo>
                <a:lnTo>
                  <a:pt x="22264" y="1123455"/>
                </a:lnTo>
                <a:lnTo>
                  <a:pt x="4298" y="1161626"/>
                </a:lnTo>
                <a:lnTo>
                  <a:pt x="0" y="1205155"/>
                </a:lnTo>
                <a:lnTo>
                  <a:pt x="8774" y="1252114"/>
                </a:lnTo>
                <a:lnTo>
                  <a:pt x="33980" y="1291928"/>
                </a:lnTo>
                <a:lnTo>
                  <a:pt x="78974" y="1314026"/>
                </a:lnTo>
                <a:lnTo>
                  <a:pt x="111112" y="1316565"/>
                </a:lnTo>
                <a:lnTo>
                  <a:pt x="150911" y="1314764"/>
                </a:lnTo>
                <a:lnTo>
                  <a:pt x="196604" y="1309070"/>
                </a:lnTo>
                <a:lnTo>
                  <a:pt x="246423" y="1299929"/>
                </a:lnTo>
                <a:lnTo>
                  <a:pt x="298599" y="1287788"/>
                </a:lnTo>
                <a:lnTo>
                  <a:pt x="351365" y="1273092"/>
                </a:lnTo>
                <a:lnTo>
                  <a:pt x="402952" y="1256290"/>
                </a:lnTo>
                <a:lnTo>
                  <a:pt x="451592" y="1237826"/>
                </a:lnTo>
                <a:close/>
              </a:path>
              <a:path w="3533775" h="1316990">
                <a:moveTo>
                  <a:pt x="3286232" y="171026"/>
                </a:moveTo>
                <a:lnTo>
                  <a:pt x="3268053" y="102568"/>
                </a:lnTo>
                <a:lnTo>
                  <a:pt x="3236470" y="68430"/>
                </a:lnTo>
                <a:lnTo>
                  <a:pt x="3192378" y="39231"/>
                </a:lnTo>
                <a:lnTo>
                  <a:pt x="3137642" y="18626"/>
                </a:lnTo>
                <a:lnTo>
                  <a:pt x="3100075" y="11176"/>
                </a:lnTo>
                <a:lnTo>
                  <a:pt x="3054931" y="5571"/>
                </a:lnTo>
                <a:lnTo>
                  <a:pt x="3004715" y="1862"/>
                </a:lnTo>
                <a:lnTo>
                  <a:pt x="2950610" y="0"/>
                </a:lnTo>
                <a:lnTo>
                  <a:pt x="2894680" y="0"/>
                </a:lnTo>
                <a:lnTo>
                  <a:pt x="2838768" y="1862"/>
                </a:lnTo>
                <a:lnTo>
                  <a:pt x="2784720" y="5588"/>
                </a:lnTo>
                <a:lnTo>
                  <a:pt x="2734377" y="11176"/>
                </a:lnTo>
                <a:lnTo>
                  <a:pt x="2689586" y="18626"/>
                </a:lnTo>
                <a:lnTo>
                  <a:pt x="2639809" y="31667"/>
                </a:lnTo>
                <a:lnTo>
                  <a:pt x="2595644" y="48773"/>
                </a:lnTo>
                <a:lnTo>
                  <a:pt x="2555145" y="69251"/>
                </a:lnTo>
                <a:lnTo>
                  <a:pt x="2516365" y="92409"/>
                </a:lnTo>
                <a:lnTo>
                  <a:pt x="2436180" y="143990"/>
                </a:lnTo>
                <a:lnTo>
                  <a:pt x="2390882" y="171026"/>
                </a:lnTo>
                <a:lnTo>
                  <a:pt x="2352891" y="193014"/>
                </a:lnTo>
                <a:lnTo>
                  <a:pt x="2313302" y="216602"/>
                </a:lnTo>
                <a:lnTo>
                  <a:pt x="2272433" y="241469"/>
                </a:lnTo>
                <a:lnTo>
                  <a:pt x="2230605" y="267295"/>
                </a:lnTo>
                <a:lnTo>
                  <a:pt x="2060092" y="373800"/>
                </a:lnTo>
                <a:lnTo>
                  <a:pt x="2018264" y="399626"/>
                </a:lnTo>
                <a:lnTo>
                  <a:pt x="1976434" y="426280"/>
                </a:lnTo>
                <a:lnTo>
                  <a:pt x="1933959" y="454816"/>
                </a:lnTo>
                <a:lnTo>
                  <a:pt x="1848324" y="513769"/>
                </a:lnTo>
                <a:lnTo>
                  <a:pt x="1805792" y="542305"/>
                </a:lnTo>
                <a:lnTo>
                  <a:pt x="1763869" y="568960"/>
                </a:lnTo>
                <a:lnTo>
                  <a:pt x="1722867" y="592792"/>
                </a:lnTo>
                <a:lnTo>
                  <a:pt x="1683101" y="612861"/>
                </a:lnTo>
                <a:lnTo>
                  <a:pt x="1644884" y="628226"/>
                </a:lnTo>
                <a:lnTo>
                  <a:pt x="1591963" y="641455"/>
                </a:lnTo>
                <a:lnTo>
                  <a:pt x="1543086" y="645160"/>
                </a:lnTo>
                <a:lnTo>
                  <a:pt x="1496198" y="642514"/>
                </a:lnTo>
                <a:lnTo>
                  <a:pt x="1449247" y="636693"/>
                </a:lnTo>
                <a:lnTo>
                  <a:pt x="1400179" y="630872"/>
                </a:lnTo>
                <a:lnTo>
                  <a:pt x="1346942" y="628226"/>
                </a:lnTo>
                <a:lnTo>
                  <a:pt x="1298187" y="629546"/>
                </a:lnTo>
                <a:lnTo>
                  <a:pt x="1247926" y="632625"/>
                </a:lnTo>
                <a:lnTo>
                  <a:pt x="1196146" y="636144"/>
                </a:lnTo>
                <a:lnTo>
                  <a:pt x="1142832" y="638783"/>
                </a:lnTo>
                <a:lnTo>
                  <a:pt x="1087973" y="639223"/>
                </a:lnTo>
                <a:lnTo>
                  <a:pt x="1031554" y="636144"/>
                </a:lnTo>
                <a:lnTo>
                  <a:pt x="973562" y="628226"/>
                </a:lnTo>
                <a:lnTo>
                  <a:pt x="926388" y="617631"/>
                </a:lnTo>
                <a:lnTo>
                  <a:pt x="876417" y="603242"/>
                </a:lnTo>
                <a:lnTo>
                  <a:pt x="824577" y="586006"/>
                </a:lnTo>
                <a:lnTo>
                  <a:pt x="771796" y="566869"/>
                </a:lnTo>
                <a:lnTo>
                  <a:pt x="719002" y="546779"/>
                </a:lnTo>
                <a:lnTo>
                  <a:pt x="667125" y="526683"/>
                </a:lnTo>
                <a:lnTo>
                  <a:pt x="617091" y="507527"/>
                </a:lnTo>
                <a:lnTo>
                  <a:pt x="569829" y="490259"/>
                </a:lnTo>
                <a:lnTo>
                  <a:pt x="526268" y="475826"/>
                </a:lnTo>
                <a:lnTo>
                  <a:pt x="465354" y="455206"/>
                </a:lnTo>
                <a:lnTo>
                  <a:pt x="407509" y="433549"/>
                </a:lnTo>
                <a:lnTo>
                  <a:pt x="353770" y="414009"/>
                </a:lnTo>
                <a:lnTo>
                  <a:pt x="305175" y="399739"/>
                </a:lnTo>
                <a:lnTo>
                  <a:pt x="262760" y="393894"/>
                </a:lnTo>
                <a:lnTo>
                  <a:pt x="227564" y="399626"/>
                </a:lnTo>
                <a:lnTo>
                  <a:pt x="194926" y="426985"/>
                </a:lnTo>
                <a:lnTo>
                  <a:pt x="171103" y="472742"/>
                </a:lnTo>
                <a:lnTo>
                  <a:pt x="156131" y="527679"/>
                </a:lnTo>
                <a:lnTo>
                  <a:pt x="150047" y="582579"/>
                </a:lnTo>
                <a:lnTo>
                  <a:pt x="152888" y="628226"/>
                </a:lnTo>
                <a:lnTo>
                  <a:pt x="174724" y="673363"/>
                </a:lnTo>
                <a:lnTo>
                  <a:pt x="213848" y="713856"/>
                </a:lnTo>
                <a:lnTo>
                  <a:pt x="259830" y="749634"/>
                </a:lnTo>
                <a:lnTo>
                  <a:pt x="302240" y="780626"/>
                </a:lnTo>
                <a:lnTo>
                  <a:pt x="350008" y="805070"/>
                </a:lnTo>
                <a:lnTo>
                  <a:pt x="404919" y="823584"/>
                </a:lnTo>
                <a:lnTo>
                  <a:pt x="445829" y="839669"/>
                </a:lnTo>
                <a:lnTo>
                  <a:pt x="451592" y="856826"/>
                </a:lnTo>
                <a:lnTo>
                  <a:pt x="451592" y="1237826"/>
                </a:lnTo>
                <a:lnTo>
                  <a:pt x="493823" y="1218221"/>
                </a:lnTo>
                <a:lnTo>
                  <a:pt x="537301" y="1194270"/>
                </a:lnTo>
                <a:lnTo>
                  <a:pt x="581414" y="1167214"/>
                </a:lnTo>
                <a:lnTo>
                  <a:pt x="625545" y="1138296"/>
                </a:lnTo>
                <a:lnTo>
                  <a:pt x="669080" y="1108757"/>
                </a:lnTo>
                <a:lnTo>
                  <a:pt x="711405" y="1079838"/>
                </a:lnTo>
                <a:lnTo>
                  <a:pt x="751905" y="1052782"/>
                </a:lnTo>
                <a:lnTo>
                  <a:pt x="789966" y="1028831"/>
                </a:lnTo>
                <a:lnTo>
                  <a:pt x="824972" y="1009226"/>
                </a:lnTo>
                <a:lnTo>
                  <a:pt x="877891" y="984111"/>
                </a:lnTo>
                <a:lnTo>
                  <a:pt x="921337" y="967590"/>
                </a:lnTo>
                <a:lnTo>
                  <a:pt x="960650" y="956008"/>
                </a:lnTo>
                <a:lnTo>
                  <a:pt x="1001170" y="945706"/>
                </a:lnTo>
                <a:lnTo>
                  <a:pt x="1048238" y="933026"/>
                </a:lnTo>
                <a:lnTo>
                  <a:pt x="1091901" y="919550"/>
                </a:lnTo>
                <a:lnTo>
                  <a:pt x="1136686" y="904973"/>
                </a:lnTo>
                <a:lnTo>
                  <a:pt x="1183588" y="890354"/>
                </a:lnTo>
                <a:lnTo>
                  <a:pt x="1233601" y="876751"/>
                </a:lnTo>
                <a:lnTo>
                  <a:pt x="1287721" y="865222"/>
                </a:lnTo>
                <a:lnTo>
                  <a:pt x="1346942" y="856826"/>
                </a:lnTo>
                <a:lnTo>
                  <a:pt x="1390905" y="853414"/>
                </a:lnTo>
                <a:lnTo>
                  <a:pt x="1439170" y="851602"/>
                </a:lnTo>
                <a:lnTo>
                  <a:pt x="1490508" y="851069"/>
                </a:lnTo>
                <a:lnTo>
                  <a:pt x="1543690" y="851495"/>
                </a:lnTo>
                <a:lnTo>
                  <a:pt x="1597487" y="852561"/>
                </a:lnTo>
                <a:lnTo>
                  <a:pt x="1650669" y="853948"/>
                </a:lnTo>
                <a:lnTo>
                  <a:pt x="1702008" y="855334"/>
                </a:lnTo>
                <a:lnTo>
                  <a:pt x="1750273" y="856400"/>
                </a:lnTo>
                <a:lnTo>
                  <a:pt x="1794236" y="856826"/>
                </a:lnTo>
                <a:lnTo>
                  <a:pt x="2092940" y="856826"/>
                </a:lnTo>
                <a:lnTo>
                  <a:pt x="2142332" y="855507"/>
                </a:lnTo>
                <a:lnTo>
                  <a:pt x="2194070" y="852427"/>
                </a:lnTo>
                <a:lnTo>
                  <a:pt x="2247515" y="848908"/>
                </a:lnTo>
                <a:lnTo>
                  <a:pt x="2302025" y="846269"/>
                </a:lnTo>
                <a:lnTo>
                  <a:pt x="2356963" y="845829"/>
                </a:lnTo>
                <a:lnTo>
                  <a:pt x="2411687" y="848908"/>
                </a:lnTo>
                <a:lnTo>
                  <a:pt x="2465558" y="856826"/>
                </a:lnTo>
                <a:lnTo>
                  <a:pt x="2511355" y="869563"/>
                </a:lnTo>
                <a:lnTo>
                  <a:pt x="2555617" y="887711"/>
                </a:lnTo>
                <a:lnTo>
                  <a:pt x="2599235" y="909467"/>
                </a:lnTo>
                <a:lnTo>
                  <a:pt x="2643104" y="933026"/>
                </a:lnTo>
                <a:lnTo>
                  <a:pt x="2688115" y="956586"/>
                </a:lnTo>
                <a:lnTo>
                  <a:pt x="2735163" y="978341"/>
                </a:lnTo>
                <a:lnTo>
                  <a:pt x="2785139" y="996489"/>
                </a:lnTo>
                <a:lnTo>
                  <a:pt x="2834747" y="1008234"/>
                </a:lnTo>
                <a:lnTo>
                  <a:pt x="2834747" y="435976"/>
                </a:lnTo>
                <a:lnTo>
                  <a:pt x="2838938" y="399626"/>
                </a:lnTo>
                <a:lnTo>
                  <a:pt x="2864724" y="380729"/>
                </a:lnTo>
                <a:lnTo>
                  <a:pt x="2907152" y="367317"/>
                </a:lnTo>
                <a:lnTo>
                  <a:pt x="2959090" y="355735"/>
                </a:lnTo>
                <a:lnTo>
                  <a:pt x="3013405" y="342324"/>
                </a:lnTo>
                <a:lnTo>
                  <a:pt x="3062966" y="323426"/>
                </a:lnTo>
                <a:lnTo>
                  <a:pt x="3104586" y="302454"/>
                </a:lnTo>
                <a:lnTo>
                  <a:pt x="3151329" y="278327"/>
                </a:lnTo>
                <a:lnTo>
                  <a:pt x="3198030" y="252084"/>
                </a:lnTo>
                <a:lnTo>
                  <a:pt x="3239524" y="224761"/>
                </a:lnTo>
                <a:lnTo>
                  <a:pt x="3270646" y="197396"/>
                </a:lnTo>
                <a:lnTo>
                  <a:pt x="3286232" y="171026"/>
                </a:lnTo>
                <a:close/>
              </a:path>
              <a:path w="3533775" h="1316990">
                <a:moveTo>
                  <a:pt x="3533691" y="775768"/>
                </a:moveTo>
                <a:lnTo>
                  <a:pt x="3529548" y="737133"/>
                </a:lnTo>
                <a:lnTo>
                  <a:pt x="3479792" y="684285"/>
                </a:lnTo>
                <a:lnTo>
                  <a:pt x="3436778" y="668387"/>
                </a:lnTo>
                <a:lnTo>
                  <a:pt x="3386596" y="654939"/>
                </a:lnTo>
                <a:lnTo>
                  <a:pt x="3334622" y="642149"/>
                </a:lnTo>
                <a:lnTo>
                  <a:pt x="3286232" y="628226"/>
                </a:lnTo>
                <a:lnTo>
                  <a:pt x="3240262" y="611889"/>
                </a:lnTo>
                <a:lnTo>
                  <a:pt x="3193158" y="594271"/>
                </a:lnTo>
                <a:lnTo>
                  <a:pt x="3146713" y="577203"/>
                </a:lnTo>
                <a:lnTo>
                  <a:pt x="3102718" y="562511"/>
                </a:lnTo>
                <a:lnTo>
                  <a:pt x="3062966" y="552026"/>
                </a:lnTo>
                <a:lnTo>
                  <a:pt x="3018520" y="550097"/>
                </a:lnTo>
                <a:lnTo>
                  <a:pt x="2978860" y="556598"/>
                </a:lnTo>
                <a:lnTo>
                  <a:pt x="2943915" y="560813"/>
                </a:lnTo>
                <a:lnTo>
                  <a:pt x="2913614" y="552026"/>
                </a:lnTo>
                <a:lnTo>
                  <a:pt x="2882657" y="522963"/>
                </a:lnTo>
                <a:lnTo>
                  <a:pt x="2852844" y="480684"/>
                </a:lnTo>
                <a:lnTo>
                  <a:pt x="2834747" y="435976"/>
                </a:lnTo>
                <a:lnTo>
                  <a:pt x="2834747" y="1008234"/>
                </a:lnTo>
                <a:lnTo>
                  <a:pt x="2886821" y="1016016"/>
                </a:lnTo>
                <a:lnTo>
                  <a:pt x="2939820" y="1021296"/>
                </a:lnTo>
                <a:lnTo>
                  <a:pt x="2996377" y="1025068"/>
                </a:lnTo>
                <a:lnTo>
                  <a:pt x="3054931" y="1027331"/>
                </a:lnTo>
                <a:lnTo>
                  <a:pt x="3113924" y="1028086"/>
                </a:lnTo>
                <a:lnTo>
                  <a:pt x="3171798" y="1027331"/>
                </a:lnTo>
                <a:lnTo>
                  <a:pt x="3226991" y="1025068"/>
                </a:lnTo>
                <a:lnTo>
                  <a:pt x="3277947" y="1021296"/>
                </a:lnTo>
                <a:lnTo>
                  <a:pt x="3323106" y="1016016"/>
                </a:lnTo>
                <a:lnTo>
                  <a:pt x="3360908" y="1009226"/>
                </a:lnTo>
                <a:lnTo>
                  <a:pt x="3417040" y="988622"/>
                </a:lnTo>
                <a:lnTo>
                  <a:pt x="3454628" y="959422"/>
                </a:lnTo>
                <a:lnTo>
                  <a:pt x="3479085" y="925284"/>
                </a:lnTo>
                <a:lnTo>
                  <a:pt x="3495824" y="889866"/>
                </a:lnTo>
                <a:lnTo>
                  <a:pt x="3526119" y="816833"/>
                </a:lnTo>
                <a:lnTo>
                  <a:pt x="3533691" y="775768"/>
                </a:lnTo>
                <a:close/>
              </a:path>
            </a:pathLst>
          </a:custGeom>
          <a:solidFill>
            <a:srgbClr val="FF3399"/>
          </a:solidFill>
        </p:spPr>
        <p:txBody>
          <a:bodyPr wrap="square" lIns="0" tIns="0" rIns="0" bIns="0" rtlCol="0"/>
          <a:lstStyle/>
          <a:p>
            <a:endParaRPr/>
          </a:p>
        </p:txBody>
      </p:sp>
      <p:sp>
        <p:nvSpPr>
          <p:cNvPr id="15" name="object 15"/>
          <p:cNvSpPr/>
          <p:nvPr/>
        </p:nvSpPr>
        <p:spPr>
          <a:xfrm>
            <a:off x="3399441" y="5435769"/>
            <a:ext cx="3533775" cy="1316990"/>
          </a:xfrm>
          <a:custGeom>
            <a:avLst/>
            <a:gdLst/>
            <a:ahLst/>
            <a:cxnLst/>
            <a:rect l="l" t="t" r="r" b="b"/>
            <a:pathLst>
              <a:path w="3533775" h="1316990">
                <a:moveTo>
                  <a:pt x="302240" y="780626"/>
                </a:moveTo>
                <a:lnTo>
                  <a:pt x="259830" y="749634"/>
                </a:lnTo>
                <a:lnTo>
                  <a:pt x="213848" y="713856"/>
                </a:lnTo>
                <a:lnTo>
                  <a:pt x="174724" y="673363"/>
                </a:lnTo>
                <a:lnTo>
                  <a:pt x="152888" y="628226"/>
                </a:lnTo>
                <a:lnTo>
                  <a:pt x="150047" y="582579"/>
                </a:lnTo>
                <a:lnTo>
                  <a:pt x="156131" y="527679"/>
                </a:lnTo>
                <a:lnTo>
                  <a:pt x="171103" y="472742"/>
                </a:lnTo>
                <a:lnTo>
                  <a:pt x="194926" y="426985"/>
                </a:lnTo>
                <a:lnTo>
                  <a:pt x="227564" y="399626"/>
                </a:lnTo>
                <a:lnTo>
                  <a:pt x="262760" y="393894"/>
                </a:lnTo>
                <a:lnTo>
                  <a:pt x="305175" y="399739"/>
                </a:lnTo>
                <a:lnTo>
                  <a:pt x="353770" y="414009"/>
                </a:lnTo>
                <a:lnTo>
                  <a:pt x="407509" y="433549"/>
                </a:lnTo>
                <a:lnTo>
                  <a:pt x="465354" y="455206"/>
                </a:lnTo>
                <a:lnTo>
                  <a:pt x="526268" y="475826"/>
                </a:lnTo>
                <a:lnTo>
                  <a:pt x="569829" y="490259"/>
                </a:lnTo>
                <a:lnTo>
                  <a:pt x="617091" y="507527"/>
                </a:lnTo>
                <a:lnTo>
                  <a:pt x="667125" y="526683"/>
                </a:lnTo>
                <a:lnTo>
                  <a:pt x="719002" y="546779"/>
                </a:lnTo>
                <a:lnTo>
                  <a:pt x="771796" y="566869"/>
                </a:lnTo>
                <a:lnTo>
                  <a:pt x="824577" y="586006"/>
                </a:lnTo>
                <a:lnTo>
                  <a:pt x="876417" y="603242"/>
                </a:lnTo>
                <a:lnTo>
                  <a:pt x="926388" y="617631"/>
                </a:lnTo>
                <a:lnTo>
                  <a:pt x="973562" y="628226"/>
                </a:lnTo>
                <a:lnTo>
                  <a:pt x="1031554" y="636144"/>
                </a:lnTo>
                <a:lnTo>
                  <a:pt x="1087973" y="639223"/>
                </a:lnTo>
                <a:lnTo>
                  <a:pt x="1142832" y="638783"/>
                </a:lnTo>
                <a:lnTo>
                  <a:pt x="1196146" y="636144"/>
                </a:lnTo>
                <a:lnTo>
                  <a:pt x="1247926" y="632625"/>
                </a:lnTo>
                <a:lnTo>
                  <a:pt x="1298187" y="629546"/>
                </a:lnTo>
                <a:lnTo>
                  <a:pt x="1346942" y="628226"/>
                </a:lnTo>
                <a:lnTo>
                  <a:pt x="1400179" y="630872"/>
                </a:lnTo>
                <a:lnTo>
                  <a:pt x="1449247" y="636693"/>
                </a:lnTo>
                <a:lnTo>
                  <a:pt x="1496198" y="642514"/>
                </a:lnTo>
                <a:lnTo>
                  <a:pt x="1543086" y="645160"/>
                </a:lnTo>
                <a:lnTo>
                  <a:pt x="1591963" y="641455"/>
                </a:lnTo>
                <a:lnTo>
                  <a:pt x="1644884" y="628226"/>
                </a:lnTo>
                <a:lnTo>
                  <a:pt x="1683101" y="612861"/>
                </a:lnTo>
                <a:lnTo>
                  <a:pt x="1722867" y="592792"/>
                </a:lnTo>
                <a:lnTo>
                  <a:pt x="1763869" y="568960"/>
                </a:lnTo>
                <a:lnTo>
                  <a:pt x="1805792" y="542305"/>
                </a:lnTo>
                <a:lnTo>
                  <a:pt x="1848324" y="513769"/>
                </a:lnTo>
                <a:lnTo>
                  <a:pt x="1891151" y="484293"/>
                </a:lnTo>
                <a:lnTo>
                  <a:pt x="1933959" y="454816"/>
                </a:lnTo>
                <a:lnTo>
                  <a:pt x="1976434" y="426280"/>
                </a:lnTo>
                <a:lnTo>
                  <a:pt x="2018264" y="399626"/>
                </a:lnTo>
                <a:lnTo>
                  <a:pt x="2060092" y="373800"/>
                </a:lnTo>
                <a:lnTo>
                  <a:pt x="2102560" y="347334"/>
                </a:lnTo>
                <a:lnTo>
                  <a:pt x="2145348" y="320548"/>
                </a:lnTo>
                <a:lnTo>
                  <a:pt x="2188136" y="293761"/>
                </a:lnTo>
                <a:lnTo>
                  <a:pt x="2230605" y="267295"/>
                </a:lnTo>
                <a:lnTo>
                  <a:pt x="2272433" y="241469"/>
                </a:lnTo>
                <a:lnTo>
                  <a:pt x="2313302" y="216602"/>
                </a:lnTo>
                <a:lnTo>
                  <a:pt x="2352891" y="193014"/>
                </a:lnTo>
                <a:lnTo>
                  <a:pt x="2390882" y="171026"/>
                </a:lnTo>
                <a:lnTo>
                  <a:pt x="2436180" y="143990"/>
                </a:lnTo>
                <a:lnTo>
                  <a:pt x="2477359" y="117553"/>
                </a:lnTo>
                <a:lnTo>
                  <a:pt x="2516365" y="92409"/>
                </a:lnTo>
                <a:lnTo>
                  <a:pt x="2555145" y="69251"/>
                </a:lnTo>
                <a:lnTo>
                  <a:pt x="2595644" y="48773"/>
                </a:lnTo>
                <a:lnTo>
                  <a:pt x="2639809" y="31667"/>
                </a:lnTo>
                <a:lnTo>
                  <a:pt x="2689586" y="18626"/>
                </a:lnTo>
                <a:lnTo>
                  <a:pt x="2734377" y="11176"/>
                </a:lnTo>
                <a:lnTo>
                  <a:pt x="2784720" y="5588"/>
                </a:lnTo>
                <a:lnTo>
                  <a:pt x="2838768" y="1862"/>
                </a:lnTo>
                <a:lnTo>
                  <a:pt x="2894680" y="0"/>
                </a:lnTo>
                <a:lnTo>
                  <a:pt x="2950610" y="0"/>
                </a:lnTo>
                <a:lnTo>
                  <a:pt x="3004715" y="1862"/>
                </a:lnTo>
                <a:lnTo>
                  <a:pt x="3055151" y="5588"/>
                </a:lnTo>
                <a:lnTo>
                  <a:pt x="3100075" y="11176"/>
                </a:lnTo>
                <a:lnTo>
                  <a:pt x="3137642" y="18626"/>
                </a:lnTo>
                <a:lnTo>
                  <a:pt x="3192378" y="39231"/>
                </a:lnTo>
                <a:lnTo>
                  <a:pt x="3236470" y="68430"/>
                </a:lnTo>
                <a:lnTo>
                  <a:pt x="3268053" y="102568"/>
                </a:lnTo>
                <a:lnTo>
                  <a:pt x="3285262" y="137986"/>
                </a:lnTo>
                <a:lnTo>
                  <a:pt x="3286232" y="171026"/>
                </a:lnTo>
                <a:lnTo>
                  <a:pt x="3270646" y="197396"/>
                </a:lnTo>
                <a:lnTo>
                  <a:pt x="3239524" y="224761"/>
                </a:lnTo>
                <a:lnTo>
                  <a:pt x="3198030" y="252084"/>
                </a:lnTo>
                <a:lnTo>
                  <a:pt x="3151329" y="278327"/>
                </a:lnTo>
                <a:lnTo>
                  <a:pt x="3104586" y="302454"/>
                </a:lnTo>
                <a:lnTo>
                  <a:pt x="3062966" y="323426"/>
                </a:lnTo>
                <a:lnTo>
                  <a:pt x="3013405" y="342324"/>
                </a:lnTo>
                <a:lnTo>
                  <a:pt x="2959090" y="355735"/>
                </a:lnTo>
                <a:lnTo>
                  <a:pt x="2907152" y="367317"/>
                </a:lnTo>
                <a:lnTo>
                  <a:pt x="2864724" y="380729"/>
                </a:lnTo>
                <a:lnTo>
                  <a:pt x="2838938" y="399626"/>
                </a:lnTo>
                <a:lnTo>
                  <a:pt x="2834747" y="435976"/>
                </a:lnTo>
                <a:lnTo>
                  <a:pt x="2852844" y="480684"/>
                </a:lnTo>
                <a:lnTo>
                  <a:pt x="2882657" y="522963"/>
                </a:lnTo>
                <a:lnTo>
                  <a:pt x="2913614" y="552026"/>
                </a:lnTo>
                <a:lnTo>
                  <a:pt x="2943915" y="560813"/>
                </a:lnTo>
                <a:lnTo>
                  <a:pt x="2978860" y="556598"/>
                </a:lnTo>
                <a:lnTo>
                  <a:pt x="3018520" y="550097"/>
                </a:lnTo>
                <a:lnTo>
                  <a:pt x="3062966" y="552026"/>
                </a:lnTo>
                <a:lnTo>
                  <a:pt x="3102718" y="562511"/>
                </a:lnTo>
                <a:lnTo>
                  <a:pt x="3146713" y="577203"/>
                </a:lnTo>
                <a:lnTo>
                  <a:pt x="3193158" y="594271"/>
                </a:lnTo>
                <a:lnTo>
                  <a:pt x="3240262" y="611889"/>
                </a:lnTo>
                <a:lnTo>
                  <a:pt x="3286232" y="628226"/>
                </a:lnTo>
                <a:lnTo>
                  <a:pt x="3334622" y="642149"/>
                </a:lnTo>
                <a:lnTo>
                  <a:pt x="3386596" y="654939"/>
                </a:lnTo>
                <a:lnTo>
                  <a:pt x="3436778" y="668387"/>
                </a:lnTo>
                <a:lnTo>
                  <a:pt x="3479792" y="684285"/>
                </a:lnTo>
                <a:lnTo>
                  <a:pt x="3510260" y="704426"/>
                </a:lnTo>
                <a:lnTo>
                  <a:pt x="3529548" y="737133"/>
                </a:lnTo>
                <a:lnTo>
                  <a:pt x="3533691" y="775768"/>
                </a:lnTo>
                <a:lnTo>
                  <a:pt x="3526119" y="816833"/>
                </a:lnTo>
                <a:lnTo>
                  <a:pt x="3510260" y="856826"/>
                </a:lnTo>
                <a:lnTo>
                  <a:pt x="3479085" y="925284"/>
                </a:lnTo>
                <a:lnTo>
                  <a:pt x="3454628" y="959422"/>
                </a:lnTo>
                <a:lnTo>
                  <a:pt x="3417040" y="988622"/>
                </a:lnTo>
                <a:lnTo>
                  <a:pt x="3360908" y="1009226"/>
                </a:lnTo>
                <a:lnTo>
                  <a:pt x="3323106" y="1016016"/>
                </a:lnTo>
                <a:lnTo>
                  <a:pt x="3277947" y="1021296"/>
                </a:lnTo>
                <a:lnTo>
                  <a:pt x="3226991" y="1025068"/>
                </a:lnTo>
                <a:lnTo>
                  <a:pt x="3171798" y="1027331"/>
                </a:lnTo>
                <a:lnTo>
                  <a:pt x="3113924" y="1028086"/>
                </a:lnTo>
                <a:lnTo>
                  <a:pt x="3054931" y="1027331"/>
                </a:lnTo>
                <a:lnTo>
                  <a:pt x="2996377" y="1025068"/>
                </a:lnTo>
                <a:lnTo>
                  <a:pt x="2939820" y="1021296"/>
                </a:lnTo>
                <a:lnTo>
                  <a:pt x="2886821" y="1016016"/>
                </a:lnTo>
                <a:lnTo>
                  <a:pt x="2838938" y="1009226"/>
                </a:lnTo>
                <a:lnTo>
                  <a:pt x="2785139" y="996489"/>
                </a:lnTo>
                <a:lnTo>
                  <a:pt x="2735163" y="978341"/>
                </a:lnTo>
                <a:lnTo>
                  <a:pt x="2688115" y="956586"/>
                </a:lnTo>
                <a:lnTo>
                  <a:pt x="2643104" y="933026"/>
                </a:lnTo>
                <a:lnTo>
                  <a:pt x="2599235" y="909467"/>
                </a:lnTo>
                <a:lnTo>
                  <a:pt x="2555617" y="887711"/>
                </a:lnTo>
                <a:lnTo>
                  <a:pt x="2511355" y="869563"/>
                </a:lnTo>
                <a:lnTo>
                  <a:pt x="2465558" y="856826"/>
                </a:lnTo>
                <a:lnTo>
                  <a:pt x="2411687" y="848908"/>
                </a:lnTo>
                <a:lnTo>
                  <a:pt x="2356963" y="845829"/>
                </a:lnTo>
                <a:lnTo>
                  <a:pt x="2302025" y="846269"/>
                </a:lnTo>
                <a:lnTo>
                  <a:pt x="2247515" y="848908"/>
                </a:lnTo>
                <a:lnTo>
                  <a:pt x="2194070" y="852427"/>
                </a:lnTo>
                <a:lnTo>
                  <a:pt x="2142332" y="855507"/>
                </a:lnTo>
                <a:lnTo>
                  <a:pt x="2092940" y="856826"/>
                </a:lnTo>
                <a:lnTo>
                  <a:pt x="2040545" y="856826"/>
                </a:lnTo>
                <a:lnTo>
                  <a:pt x="1993315" y="856826"/>
                </a:lnTo>
                <a:lnTo>
                  <a:pt x="1948160" y="856826"/>
                </a:lnTo>
                <a:lnTo>
                  <a:pt x="1901988" y="856826"/>
                </a:lnTo>
                <a:lnTo>
                  <a:pt x="1851710" y="856826"/>
                </a:lnTo>
                <a:lnTo>
                  <a:pt x="1794236" y="856826"/>
                </a:lnTo>
                <a:lnTo>
                  <a:pt x="1750273" y="856400"/>
                </a:lnTo>
                <a:lnTo>
                  <a:pt x="1702008" y="855334"/>
                </a:lnTo>
                <a:lnTo>
                  <a:pt x="1650669" y="853948"/>
                </a:lnTo>
                <a:lnTo>
                  <a:pt x="1597487" y="852561"/>
                </a:lnTo>
                <a:lnTo>
                  <a:pt x="1543690" y="851495"/>
                </a:lnTo>
                <a:lnTo>
                  <a:pt x="1490508" y="851069"/>
                </a:lnTo>
                <a:lnTo>
                  <a:pt x="1439170" y="851602"/>
                </a:lnTo>
                <a:lnTo>
                  <a:pt x="1390905" y="853414"/>
                </a:lnTo>
                <a:lnTo>
                  <a:pt x="1346942" y="856826"/>
                </a:lnTo>
                <a:lnTo>
                  <a:pt x="1287721" y="865222"/>
                </a:lnTo>
                <a:lnTo>
                  <a:pt x="1233601" y="876751"/>
                </a:lnTo>
                <a:lnTo>
                  <a:pt x="1183588" y="890354"/>
                </a:lnTo>
                <a:lnTo>
                  <a:pt x="1136686" y="904973"/>
                </a:lnTo>
                <a:lnTo>
                  <a:pt x="1091901" y="919550"/>
                </a:lnTo>
                <a:lnTo>
                  <a:pt x="1048238" y="933026"/>
                </a:lnTo>
                <a:lnTo>
                  <a:pt x="1001170" y="945706"/>
                </a:lnTo>
                <a:lnTo>
                  <a:pt x="960650" y="956008"/>
                </a:lnTo>
                <a:lnTo>
                  <a:pt x="921337" y="967590"/>
                </a:lnTo>
                <a:lnTo>
                  <a:pt x="877891" y="984111"/>
                </a:lnTo>
                <a:lnTo>
                  <a:pt x="824972" y="1009226"/>
                </a:lnTo>
                <a:lnTo>
                  <a:pt x="789966" y="1028831"/>
                </a:lnTo>
                <a:lnTo>
                  <a:pt x="751905" y="1052782"/>
                </a:lnTo>
                <a:lnTo>
                  <a:pt x="711405" y="1079838"/>
                </a:lnTo>
                <a:lnTo>
                  <a:pt x="669080" y="1108757"/>
                </a:lnTo>
                <a:lnTo>
                  <a:pt x="625545" y="1138296"/>
                </a:lnTo>
                <a:lnTo>
                  <a:pt x="581414" y="1167214"/>
                </a:lnTo>
                <a:lnTo>
                  <a:pt x="537301" y="1194270"/>
                </a:lnTo>
                <a:lnTo>
                  <a:pt x="493823" y="1218221"/>
                </a:lnTo>
                <a:lnTo>
                  <a:pt x="451592" y="1237826"/>
                </a:lnTo>
                <a:lnTo>
                  <a:pt x="402952" y="1256290"/>
                </a:lnTo>
                <a:lnTo>
                  <a:pt x="351365" y="1273092"/>
                </a:lnTo>
                <a:lnTo>
                  <a:pt x="298599" y="1287788"/>
                </a:lnTo>
                <a:lnTo>
                  <a:pt x="246423" y="1299929"/>
                </a:lnTo>
                <a:lnTo>
                  <a:pt x="196604" y="1309070"/>
                </a:lnTo>
                <a:lnTo>
                  <a:pt x="150911" y="1314764"/>
                </a:lnTo>
                <a:lnTo>
                  <a:pt x="111112" y="1316565"/>
                </a:lnTo>
                <a:lnTo>
                  <a:pt x="78974" y="1314026"/>
                </a:lnTo>
                <a:lnTo>
                  <a:pt x="33980" y="1291928"/>
                </a:lnTo>
                <a:lnTo>
                  <a:pt x="8774" y="1252114"/>
                </a:lnTo>
                <a:lnTo>
                  <a:pt x="0" y="1205155"/>
                </a:lnTo>
                <a:lnTo>
                  <a:pt x="4298" y="1161626"/>
                </a:lnTo>
                <a:lnTo>
                  <a:pt x="22264" y="1123455"/>
                </a:lnTo>
                <a:lnTo>
                  <a:pt x="55447" y="1085426"/>
                </a:lnTo>
                <a:lnTo>
                  <a:pt x="100202" y="1047398"/>
                </a:lnTo>
                <a:lnTo>
                  <a:pt x="152888" y="1009226"/>
                </a:lnTo>
                <a:lnTo>
                  <a:pt x="191627" y="986028"/>
                </a:lnTo>
                <a:lnTo>
                  <a:pt x="240364" y="961085"/>
                </a:lnTo>
                <a:lnTo>
                  <a:pt x="293887" y="935728"/>
                </a:lnTo>
                <a:lnTo>
                  <a:pt x="346982" y="911290"/>
                </a:lnTo>
                <a:lnTo>
                  <a:pt x="394439" y="889106"/>
                </a:lnTo>
                <a:lnTo>
                  <a:pt x="431047" y="870507"/>
                </a:lnTo>
                <a:lnTo>
                  <a:pt x="451592" y="856826"/>
                </a:lnTo>
                <a:lnTo>
                  <a:pt x="445829" y="839669"/>
                </a:lnTo>
                <a:lnTo>
                  <a:pt x="404919" y="823584"/>
                </a:lnTo>
                <a:lnTo>
                  <a:pt x="350008" y="805070"/>
                </a:lnTo>
                <a:lnTo>
                  <a:pt x="302240" y="780626"/>
                </a:lnTo>
                <a:close/>
              </a:path>
            </a:pathLst>
          </a:custGeom>
          <a:ln w="38100">
            <a:solidFill>
              <a:srgbClr val="000000"/>
            </a:solidFill>
          </a:ln>
        </p:spPr>
        <p:txBody>
          <a:bodyPr wrap="square" lIns="0" tIns="0" rIns="0" bIns="0" rtlCol="0"/>
          <a:lstStyle/>
          <a:p>
            <a:endParaRPr/>
          </a:p>
        </p:txBody>
      </p:sp>
      <p:sp>
        <p:nvSpPr>
          <p:cNvPr id="16" name="object 16"/>
          <p:cNvSpPr txBox="1"/>
          <p:nvPr/>
        </p:nvSpPr>
        <p:spPr>
          <a:xfrm>
            <a:off x="5707507" y="5870447"/>
            <a:ext cx="194945"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
        <p:nvSpPr>
          <p:cNvPr id="17" name="object 17"/>
          <p:cNvSpPr/>
          <p:nvPr/>
        </p:nvSpPr>
        <p:spPr>
          <a:xfrm>
            <a:off x="7632827" y="5378196"/>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solidFill>
            <a:srgbClr val="FF3399"/>
          </a:solidFill>
        </p:spPr>
        <p:txBody>
          <a:bodyPr wrap="square" lIns="0" tIns="0" rIns="0" bIns="0" rtlCol="0"/>
          <a:lstStyle/>
          <a:p>
            <a:endParaRPr/>
          </a:p>
        </p:txBody>
      </p:sp>
      <p:sp>
        <p:nvSpPr>
          <p:cNvPr id="18" name="object 18"/>
          <p:cNvSpPr/>
          <p:nvPr/>
        </p:nvSpPr>
        <p:spPr>
          <a:xfrm>
            <a:off x="7632827" y="5378196"/>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7632827" y="5987796"/>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solidFill>
            <a:srgbClr val="33CC33"/>
          </a:solidFill>
        </p:spPr>
        <p:txBody>
          <a:bodyPr wrap="square" lIns="0" tIns="0" rIns="0" bIns="0" rtlCol="0"/>
          <a:lstStyle/>
          <a:p>
            <a:endParaRPr/>
          </a:p>
        </p:txBody>
      </p:sp>
      <p:sp>
        <p:nvSpPr>
          <p:cNvPr id="20" name="object 20"/>
          <p:cNvSpPr/>
          <p:nvPr/>
        </p:nvSpPr>
        <p:spPr>
          <a:xfrm>
            <a:off x="7632827" y="5987796"/>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9525">
            <a:solidFill>
              <a:srgbClr val="000000"/>
            </a:solidFill>
          </a:ln>
        </p:spPr>
        <p:txBody>
          <a:bodyPr wrap="square" lIns="0" tIns="0" rIns="0" bIns="0" rtlCol="0"/>
          <a:lstStyle/>
          <a:p>
            <a:endParaRPr/>
          </a:p>
        </p:txBody>
      </p:sp>
      <p:sp>
        <p:nvSpPr>
          <p:cNvPr id="21" name="object 21"/>
          <p:cNvSpPr txBox="1"/>
          <p:nvPr/>
        </p:nvSpPr>
        <p:spPr>
          <a:xfrm>
            <a:off x="8677795" y="5245729"/>
            <a:ext cx="245745" cy="1078230"/>
          </a:xfrm>
          <a:prstGeom prst="rect">
            <a:avLst/>
          </a:prstGeom>
        </p:spPr>
        <p:txBody>
          <a:bodyPr vert="horz" wrap="square" lIns="0" tIns="0" rIns="0" bIns="0" rtlCol="0">
            <a:spAutoFit/>
          </a:bodyPr>
          <a:lstStyle/>
          <a:p>
            <a:pPr marL="12700" marR="5080" indent="24765">
              <a:lnSpc>
                <a:spcPct val="146000"/>
              </a:lnSpc>
            </a:pPr>
            <a:r>
              <a:rPr sz="2400" b="1" dirty="0">
                <a:latin typeface="Times New Roman" panose="02020603050405020304"/>
                <a:cs typeface="Times New Roman" panose="02020603050405020304"/>
              </a:rPr>
              <a:t>S D</a:t>
            </a:r>
            <a:endParaRPr sz="2400">
              <a:latin typeface="Times New Roman" panose="02020603050405020304"/>
              <a:cs typeface="Times New Roman" panose="02020603050405020304"/>
            </a:endParaRPr>
          </a:p>
        </p:txBody>
      </p:sp>
      <p:sp>
        <p:nvSpPr>
          <p:cNvPr id="22" name="object 22"/>
          <p:cNvSpPr txBox="1"/>
          <p:nvPr/>
        </p:nvSpPr>
        <p:spPr>
          <a:xfrm>
            <a:off x="7621663" y="6556247"/>
            <a:ext cx="130556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a:cs typeface="Times New Roman" panose="02020603050405020304"/>
              </a:rPr>
              <a:t>S + D = H</a:t>
            </a:r>
            <a:endParaRPr sz="2400">
              <a:latin typeface="Times New Roman" panose="02020603050405020304"/>
              <a:cs typeface="Times New Roman" panose="02020603050405020304"/>
            </a:endParaRP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altLang="zh-CN" sz="3200" spc="-5" dirty="0">
                <a:latin typeface="Times New Roman" panose="02020603050405020304" charset="0"/>
                <a:ea typeface="黑体" panose="02010609060101010101" charset="-122"/>
                <a:cs typeface="新宋体" panose="02010609030101010101" charset="-122"/>
                <a:sym typeface="+mn-ea"/>
              </a:rPr>
              <a:t>4</a:t>
            </a:r>
            <a:r>
              <a:rPr lang="zh-CN" altLang="en-US" sz="3200" spc="-5" dirty="0">
                <a:latin typeface="Times New Roman" panose="02020603050405020304" charset="0"/>
                <a:ea typeface="黑体" panose="02010609060101010101" charset="-122"/>
                <a:cs typeface="新宋体" panose="02010609030101010101" charset="-122"/>
                <a:sym typeface="+mn-ea"/>
              </a:rPr>
              <a:t>、</a:t>
            </a:r>
            <a:r>
              <a:rPr sz="3200" spc="-5" dirty="0">
                <a:latin typeface="Times New Roman" panose="02020603050405020304" charset="0"/>
                <a:ea typeface="黑体" panose="02010609060101010101" charset="-122"/>
                <a:cs typeface="新宋体" panose="02010609030101010101" charset="-122"/>
                <a:sym typeface="+mn-ea"/>
              </a:rPr>
              <a:t>边界分段</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97305" y="2272665"/>
            <a:ext cx="9095740" cy="1532890"/>
          </a:xfrm>
          <a:prstGeom prst="rect">
            <a:avLst/>
          </a:prstGeom>
        </p:spPr>
        <p:txBody>
          <a:bodyPr vert="horz" wrap="square" lIns="0" tIns="0" rIns="0" bIns="0" rtlCol="0">
            <a:spAutoFit/>
          </a:bodyPr>
          <a:lstStyle/>
          <a:p>
            <a:pPr marL="12700" defTabSz="0">
              <a:lnSpc>
                <a:spcPct val="100000"/>
              </a:lnSpc>
              <a:tabLst>
                <a:tab pos="354965" algn="l"/>
              </a:tabLst>
            </a:pPr>
            <a:r>
              <a:rPr sz="3200" spc="-5" dirty="0">
                <a:latin typeface="新宋体" panose="02010609030101010101" charset="-122"/>
                <a:cs typeface="新宋体" panose="02010609030101010101" charset="-122"/>
              </a:rPr>
              <a:t>分段算法：</a:t>
            </a:r>
          </a:p>
          <a:p>
            <a:pPr marL="461645" marR="5080" indent="-6985" defTabSz="0">
              <a:lnSpc>
                <a:spcPct val="100000"/>
              </a:lnSpc>
              <a:spcBef>
                <a:spcPts val="755"/>
              </a:spcBef>
              <a:tabLst>
                <a:tab pos="1358900" algn="l"/>
              </a:tabLst>
            </a:pPr>
            <a:r>
              <a:rPr sz="2800" spc="45" dirty="0">
                <a:latin typeface="新宋体" panose="02010609030101010101" charset="-122"/>
                <a:cs typeface="新宋体" panose="02010609030101010101" charset="-122"/>
              </a:rPr>
              <a:t>给进入和离开凸起补集D的变换点打</a:t>
            </a:r>
            <a:r>
              <a:rPr sz="2800" spc="-5" dirty="0">
                <a:latin typeface="新宋体" panose="02010609030101010101" charset="-122"/>
                <a:cs typeface="新宋体" panose="02010609030101010101" charset="-122"/>
              </a:rPr>
              <a:t>标记来划分边界段。</a:t>
            </a:r>
          </a:p>
          <a:p>
            <a:pPr marL="461645" marR="5080" indent="-6985" defTabSz="0">
              <a:lnSpc>
                <a:spcPct val="100000"/>
              </a:lnSpc>
              <a:spcBef>
                <a:spcPts val="755"/>
              </a:spcBef>
              <a:tabLst>
                <a:tab pos="1358900" algn="l"/>
              </a:tabLst>
            </a:pPr>
            <a:r>
              <a:rPr sz="2800" spc="-5" dirty="0">
                <a:latin typeface="新宋体" panose="02010609030101010101" charset="-122"/>
                <a:cs typeface="新宋体" panose="02010609030101010101" charset="-122"/>
              </a:rPr>
              <a:t>优点：不依赖于方向和比例的变化</a:t>
            </a:r>
          </a:p>
        </p:txBody>
      </p:sp>
      <p:sp>
        <p:nvSpPr>
          <p:cNvPr id="6" name="object 6"/>
          <p:cNvSpPr/>
          <p:nvPr/>
        </p:nvSpPr>
        <p:spPr>
          <a:xfrm>
            <a:off x="3819791" y="5098541"/>
            <a:ext cx="2590800" cy="838200"/>
          </a:xfrm>
          <a:custGeom>
            <a:avLst/>
            <a:gdLst/>
            <a:ahLst/>
            <a:cxnLst/>
            <a:rect l="l" t="t" r="r" b="b"/>
            <a:pathLst>
              <a:path w="2590800" h="838200">
                <a:moveTo>
                  <a:pt x="2590800" y="0"/>
                </a:moveTo>
                <a:lnTo>
                  <a:pt x="0" y="381000"/>
                </a:lnTo>
                <a:lnTo>
                  <a:pt x="304800" y="685800"/>
                </a:lnTo>
                <a:lnTo>
                  <a:pt x="914400" y="838200"/>
                </a:lnTo>
                <a:lnTo>
                  <a:pt x="1447800" y="685799"/>
                </a:lnTo>
                <a:lnTo>
                  <a:pt x="2133600" y="609599"/>
                </a:lnTo>
                <a:lnTo>
                  <a:pt x="2438400" y="380999"/>
                </a:lnTo>
                <a:lnTo>
                  <a:pt x="2590800" y="0"/>
                </a:lnTo>
                <a:close/>
              </a:path>
            </a:pathLst>
          </a:custGeom>
          <a:solidFill>
            <a:srgbClr val="33CC33"/>
          </a:solidFill>
        </p:spPr>
        <p:txBody>
          <a:bodyPr wrap="square" lIns="0" tIns="0" rIns="0" bIns="0" rtlCol="0"/>
          <a:lstStyle/>
          <a:p>
            <a:endParaRPr/>
          </a:p>
        </p:txBody>
      </p:sp>
      <p:sp>
        <p:nvSpPr>
          <p:cNvPr id="7" name="object 7"/>
          <p:cNvSpPr/>
          <p:nvPr/>
        </p:nvSpPr>
        <p:spPr>
          <a:xfrm>
            <a:off x="3819791" y="5098541"/>
            <a:ext cx="2590800" cy="838200"/>
          </a:xfrm>
          <a:custGeom>
            <a:avLst/>
            <a:gdLst/>
            <a:ahLst/>
            <a:cxnLst/>
            <a:rect l="l" t="t" r="r" b="b"/>
            <a:pathLst>
              <a:path w="2590800" h="838200">
                <a:moveTo>
                  <a:pt x="0" y="381000"/>
                </a:moveTo>
                <a:lnTo>
                  <a:pt x="2590800" y="0"/>
                </a:lnTo>
                <a:lnTo>
                  <a:pt x="2438400" y="380999"/>
                </a:lnTo>
                <a:lnTo>
                  <a:pt x="2133600" y="609599"/>
                </a:lnTo>
                <a:lnTo>
                  <a:pt x="1447800" y="685799"/>
                </a:lnTo>
                <a:lnTo>
                  <a:pt x="914400" y="838200"/>
                </a:lnTo>
                <a:lnTo>
                  <a:pt x="304800" y="685800"/>
                </a:lnTo>
                <a:lnTo>
                  <a:pt x="0" y="381000"/>
                </a:lnTo>
                <a:close/>
              </a:path>
            </a:pathLst>
          </a:custGeom>
          <a:ln w="9525">
            <a:solidFill>
              <a:srgbClr val="000000"/>
            </a:solidFill>
          </a:ln>
        </p:spPr>
        <p:txBody>
          <a:bodyPr wrap="square" lIns="0" tIns="0" rIns="0" bIns="0" rtlCol="0"/>
          <a:lstStyle/>
          <a:p>
            <a:endParaRPr/>
          </a:p>
        </p:txBody>
      </p:sp>
      <p:sp>
        <p:nvSpPr>
          <p:cNvPr id="8" name="object 8"/>
          <p:cNvSpPr/>
          <p:nvPr/>
        </p:nvSpPr>
        <p:spPr>
          <a:xfrm>
            <a:off x="3553091" y="5708141"/>
            <a:ext cx="609600" cy="533400"/>
          </a:xfrm>
          <a:custGeom>
            <a:avLst/>
            <a:gdLst/>
            <a:ahLst/>
            <a:cxnLst/>
            <a:rect l="l" t="t" r="r" b="b"/>
            <a:pathLst>
              <a:path w="609600" h="533400">
                <a:moveTo>
                  <a:pt x="609600" y="228599"/>
                </a:moveTo>
                <a:lnTo>
                  <a:pt x="533400" y="76199"/>
                </a:lnTo>
                <a:lnTo>
                  <a:pt x="152400" y="0"/>
                </a:lnTo>
                <a:lnTo>
                  <a:pt x="0" y="533400"/>
                </a:lnTo>
                <a:lnTo>
                  <a:pt x="152400" y="533400"/>
                </a:lnTo>
                <a:lnTo>
                  <a:pt x="533400" y="380999"/>
                </a:lnTo>
                <a:lnTo>
                  <a:pt x="609600" y="228599"/>
                </a:lnTo>
                <a:close/>
              </a:path>
            </a:pathLst>
          </a:custGeom>
          <a:solidFill>
            <a:srgbClr val="33CC33"/>
          </a:solidFill>
        </p:spPr>
        <p:txBody>
          <a:bodyPr wrap="square" lIns="0" tIns="0" rIns="0" bIns="0" rtlCol="0"/>
          <a:lstStyle/>
          <a:p>
            <a:endParaRPr/>
          </a:p>
        </p:txBody>
      </p:sp>
      <p:sp>
        <p:nvSpPr>
          <p:cNvPr id="9" name="object 9"/>
          <p:cNvSpPr/>
          <p:nvPr/>
        </p:nvSpPr>
        <p:spPr>
          <a:xfrm>
            <a:off x="3553091" y="5708141"/>
            <a:ext cx="609600" cy="533400"/>
          </a:xfrm>
          <a:custGeom>
            <a:avLst/>
            <a:gdLst/>
            <a:ahLst/>
            <a:cxnLst/>
            <a:rect l="l" t="t" r="r" b="b"/>
            <a:pathLst>
              <a:path w="609600" h="533400">
                <a:moveTo>
                  <a:pt x="152400" y="0"/>
                </a:moveTo>
                <a:lnTo>
                  <a:pt x="0" y="533400"/>
                </a:lnTo>
                <a:lnTo>
                  <a:pt x="152400" y="533400"/>
                </a:lnTo>
                <a:lnTo>
                  <a:pt x="533400" y="380999"/>
                </a:lnTo>
                <a:lnTo>
                  <a:pt x="609600" y="228599"/>
                </a:lnTo>
                <a:lnTo>
                  <a:pt x="533400" y="76199"/>
                </a:lnTo>
                <a:lnTo>
                  <a:pt x="152400" y="0"/>
                </a:lnTo>
                <a:close/>
              </a:path>
            </a:pathLst>
          </a:custGeom>
          <a:ln w="9525">
            <a:solidFill>
              <a:srgbClr val="000000"/>
            </a:solidFill>
          </a:ln>
        </p:spPr>
        <p:txBody>
          <a:bodyPr wrap="square" lIns="0" tIns="0" rIns="0" bIns="0" rtlCol="0"/>
          <a:lstStyle/>
          <a:p>
            <a:endParaRPr/>
          </a:p>
        </p:txBody>
      </p:sp>
      <p:sp>
        <p:nvSpPr>
          <p:cNvPr id="10" name="object 10"/>
          <p:cNvSpPr/>
          <p:nvPr/>
        </p:nvSpPr>
        <p:spPr>
          <a:xfrm>
            <a:off x="3743591" y="5784341"/>
            <a:ext cx="3200400" cy="609600"/>
          </a:xfrm>
          <a:custGeom>
            <a:avLst/>
            <a:gdLst/>
            <a:ahLst/>
            <a:cxnLst/>
            <a:rect l="l" t="t" r="r" b="b"/>
            <a:pathLst>
              <a:path w="3200400" h="609600">
                <a:moveTo>
                  <a:pt x="3200400" y="304800"/>
                </a:moveTo>
                <a:lnTo>
                  <a:pt x="2971800" y="152400"/>
                </a:lnTo>
                <a:lnTo>
                  <a:pt x="2286000" y="0"/>
                </a:lnTo>
                <a:lnTo>
                  <a:pt x="1295400" y="76200"/>
                </a:lnTo>
                <a:lnTo>
                  <a:pt x="685800" y="152400"/>
                </a:lnTo>
                <a:lnTo>
                  <a:pt x="228600" y="381000"/>
                </a:lnTo>
                <a:lnTo>
                  <a:pt x="0" y="609600"/>
                </a:lnTo>
                <a:lnTo>
                  <a:pt x="3200400" y="304800"/>
                </a:lnTo>
                <a:close/>
              </a:path>
            </a:pathLst>
          </a:custGeom>
          <a:solidFill>
            <a:srgbClr val="33CC33"/>
          </a:solidFill>
        </p:spPr>
        <p:txBody>
          <a:bodyPr wrap="square" lIns="0" tIns="0" rIns="0" bIns="0" rtlCol="0"/>
          <a:lstStyle/>
          <a:p>
            <a:endParaRPr/>
          </a:p>
        </p:txBody>
      </p:sp>
      <p:sp>
        <p:nvSpPr>
          <p:cNvPr id="11" name="object 11"/>
          <p:cNvSpPr/>
          <p:nvPr/>
        </p:nvSpPr>
        <p:spPr>
          <a:xfrm>
            <a:off x="3743591" y="5784341"/>
            <a:ext cx="3200400" cy="609600"/>
          </a:xfrm>
          <a:custGeom>
            <a:avLst/>
            <a:gdLst/>
            <a:ahLst/>
            <a:cxnLst/>
            <a:rect l="l" t="t" r="r" b="b"/>
            <a:pathLst>
              <a:path w="3200400" h="609600">
                <a:moveTo>
                  <a:pt x="3200400" y="304800"/>
                </a:moveTo>
                <a:lnTo>
                  <a:pt x="0" y="609600"/>
                </a:lnTo>
                <a:lnTo>
                  <a:pt x="228600" y="381000"/>
                </a:lnTo>
                <a:lnTo>
                  <a:pt x="685800" y="152400"/>
                </a:lnTo>
                <a:lnTo>
                  <a:pt x="1295400" y="76200"/>
                </a:lnTo>
                <a:lnTo>
                  <a:pt x="2286000" y="0"/>
                </a:lnTo>
                <a:lnTo>
                  <a:pt x="2971800" y="152400"/>
                </a:lnTo>
                <a:lnTo>
                  <a:pt x="3200400" y="304800"/>
                </a:lnTo>
                <a:close/>
              </a:path>
            </a:pathLst>
          </a:custGeom>
          <a:ln w="9525">
            <a:solidFill>
              <a:srgbClr val="000000"/>
            </a:solidFill>
          </a:ln>
        </p:spPr>
        <p:txBody>
          <a:bodyPr wrap="square" lIns="0" tIns="0" rIns="0" bIns="0" rtlCol="0"/>
          <a:lstStyle/>
          <a:p>
            <a:endParaRPr/>
          </a:p>
        </p:txBody>
      </p:sp>
      <p:sp>
        <p:nvSpPr>
          <p:cNvPr id="12" name="object 12"/>
          <p:cNvSpPr/>
          <p:nvPr/>
        </p:nvSpPr>
        <p:spPr>
          <a:xfrm>
            <a:off x="5991491" y="5174741"/>
            <a:ext cx="1219200" cy="762000"/>
          </a:xfrm>
          <a:custGeom>
            <a:avLst/>
            <a:gdLst/>
            <a:ahLst/>
            <a:cxnLst/>
            <a:rect l="l" t="t" r="r" b="b"/>
            <a:pathLst>
              <a:path w="1219200" h="762000">
                <a:moveTo>
                  <a:pt x="1219200" y="677418"/>
                </a:moveTo>
                <a:lnTo>
                  <a:pt x="893826" y="0"/>
                </a:lnTo>
                <a:lnTo>
                  <a:pt x="162305" y="169926"/>
                </a:lnTo>
                <a:lnTo>
                  <a:pt x="0" y="423672"/>
                </a:lnTo>
                <a:lnTo>
                  <a:pt x="487680" y="762000"/>
                </a:lnTo>
                <a:lnTo>
                  <a:pt x="1219200" y="677418"/>
                </a:lnTo>
                <a:close/>
              </a:path>
            </a:pathLst>
          </a:custGeom>
          <a:solidFill>
            <a:srgbClr val="33CC33"/>
          </a:solidFill>
        </p:spPr>
        <p:txBody>
          <a:bodyPr wrap="square" lIns="0" tIns="0" rIns="0" bIns="0" rtlCol="0"/>
          <a:lstStyle/>
          <a:p>
            <a:endParaRPr/>
          </a:p>
        </p:txBody>
      </p:sp>
      <p:sp>
        <p:nvSpPr>
          <p:cNvPr id="13" name="object 13"/>
          <p:cNvSpPr/>
          <p:nvPr/>
        </p:nvSpPr>
        <p:spPr>
          <a:xfrm>
            <a:off x="5991491" y="5174741"/>
            <a:ext cx="1219200" cy="762000"/>
          </a:xfrm>
          <a:custGeom>
            <a:avLst/>
            <a:gdLst/>
            <a:ahLst/>
            <a:cxnLst/>
            <a:rect l="l" t="t" r="r" b="b"/>
            <a:pathLst>
              <a:path w="1219200" h="762000">
                <a:moveTo>
                  <a:pt x="893826" y="0"/>
                </a:moveTo>
                <a:lnTo>
                  <a:pt x="1219200" y="677418"/>
                </a:lnTo>
                <a:lnTo>
                  <a:pt x="487680" y="762000"/>
                </a:lnTo>
                <a:lnTo>
                  <a:pt x="0" y="423672"/>
                </a:lnTo>
                <a:lnTo>
                  <a:pt x="162305" y="169926"/>
                </a:lnTo>
                <a:lnTo>
                  <a:pt x="893826" y="0"/>
                </a:lnTo>
                <a:close/>
              </a:path>
            </a:pathLst>
          </a:custGeom>
          <a:ln w="9525">
            <a:solidFill>
              <a:srgbClr val="000000"/>
            </a:solidFill>
          </a:ln>
        </p:spPr>
        <p:txBody>
          <a:bodyPr wrap="square" lIns="0" tIns="0" rIns="0" bIns="0" rtlCol="0"/>
          <a:lstStyle/>
          <a:p>
            <a:endParaRPr/>
          </a:p>
        </p:txBody>
      </p:sp>
      <p:sp>
        <p:nvSpPr>
          <p:cNvPr id="14" name="object 14"/>
          <p:cNvSpPr/>
          <p:nvPr/>
        </p:nvSpPr>
        <p:spPr>
          <a:xfrm>
            <a:off x="3586917" y="5079915"/>
            <a:ext cx="3609975" cy="1316990"/>
          </a:xfrm>
          <a:custGeom>
            <a:avLst/>
            <a:gdLst/>
            <a:ahLst/>
            <a:cxnLst/>
            <a:rect l="l" t="t" r="r" b="b"/>
            <a:pathLst>
              <a:path w="3609975" h="1316989">
                <a:moveTo>
                  <a:pt x="461474" y="1237826"/>
                </a:moveTo>
                <a:lnTo>
                  <a:pt x="461474" y="856826"/>
                </a:lnTo>
                <a:lnTo>
                  <a:pt x="440431" y="870787"/>
                </a:lnTo>
                <a:lnTo>
                  <a:pt x="403046" y="889572"/>
                </a:lnTo>
                <a:lnTo>
                  <a:pt x="354625" y="911850"/>
                </a:lnTo>
                <a:lnTo>
                  <a:pt x="300472" y="936287"/>
                </a:lnTo>
                <a:lnTo>
                  <a:pt x="245892" y="961551"/>
                </a:lnTo>
                <a:lnTo>
                  <a:pt x="196191" y="986308"/>
                </a:lnTo>
                <a:lnTo>
                  <a:pt x="156674" y="1009226"/>
                </a:lnTo>
                <a:lnTo>
                  <a:pt x="102429" y="1047505"/>
                </a:lnTo>
                <a:lnTo>
                  <a:pt x="56471" y="1085712"/>
                </a:lnTo>
                <a:lnTo>
                  <a:pt x="22514" y="1123776"/>
                </a:lnTo>
                <a:lnTo>
                  <a:pt x="4274" y="1161626"/>
                </a:lnTo>
                <a:lnTo>
                  <a:pt x="0" y="1205263"/>
                </a:lnTo>
                <a:lnTo>
                  <a:pt x="8941" y="1252399"/>
                </a:lnTo>
                <a:lnTo>
                  <a:pt x="34599" y="1292250"/>
                </a:lnTo>
                <a:lnTo>
                  <a:pt x="80474" y="1314026"/>
                </a:lnTo>
                <a:lnTo>
                  <a:pt x="113503" y="1316565"/>
                </a:lnTo>
                <a:lnTo>
                  <a:pt x="154257" y="1314764"/>
                </a:lnTo>
                <a:lnTo>
                  <a:pt x="200958" y="1309070"/>
                </a:lnTo>
                <a:lnTo>
                  <a:pt x="251829" y="1299929"/>
                </a:lnTo>
                <a:lnTo>
                  <a:pt x="305093" y="1287788"/>
                </a:lnTo>
                <a:lnTo>
                  <a:pt x="358973" y="1273092"/>
                </a:lnTo>
                <a:lnTo>
                  <a:pt x="411692" y="1256290"/>
                </a:lnTo>
                <a:lnTo>
                  <a:pt x="461474" y="1237826"/>
                </a:lnTo>
                <a:close/>
              </a:path>
              <a:path w="3609975" h="1316989">
                <a:moveTo>
                  <a:pt x="3357074" y="171026"/>
                </a:moveTo>
                <a:lnTo>
                  <a:pt x="3337884" y="103117"/>
                </a:lnTo>
                <a:lnTo>
                  <a:pt x="3305611" y="68979"/>
                </a:lnTo>
                <a:lnTo>
                  <a:pt x="3260611" y="39596"/>
                </a:lnTo>
                <a:lnTo>
                  <a:pt x="3204674" y="18626"/>
                </a:lnTo>
                <a:lnTo>
                  <a:pt x="3166267" y="11175"/>
                </a:lnTo>
                <a:lnTo>
                  <a:pt x="3120371" y="5587"/>
                </a:lnTo>
                <a:lnTo>
                  <a:pt x="3068869" y="1862"/>
                </a:lnTo>
                <a:lnTo>
                  <a:pt x="3013641" y="0"/>
                </a:lnTo>
                <a:lnTo>
                  <a:pt x="2956569" y="0"/>
                </a:lnTo>
                <a:lnTo>
                  <a:pt x="2899535" y="1862"/>
                </a:lnTo>
                <a:lnTo>
                  <a:pt x="2844420" y="5587"/>
                </a:lnTo>
                <a:lnTo>
                  <a:pt x="2793106" y="11175"/>
                </a:lnTo>
                <a:lnTo>
                  <a:pt x="2747474" y="18626"/>
                </a:lnTo>
                <a:lnTo>
                  <a:pt x="2696520" y="31907"/>
                </a:lnTo>
                <a:lnTo>
                  <a:pt x="2651391" y="49106"/>
                </a:lnTo>
                <a:lnTo>
                  <a:pt x="2610074" y="69571"/>
                </a:lnTo>
                <a:lnTo>
                  <a:pt x="2570557" y="92649"/>
                </a:lnTo>
                <a:lnTo>
                  <a:pt x="2488869" y="144030"/>
                </a:lnTo>
                <a:lnTo>
                  <a:pt x="2442674" y="171026"/>
                </a:lnTo>
                <a:lnTo>
                  <a:pt x="2403669" y="193215"/>
                </a:lnTo>
                <a:lnTo>
                  <a:pt x="2363070" y="216909"/>
                </a:lnTo>
                <a:lnTo>
                  <a:pt x="2321205" y="241807"/>
                </a:lnTo>
                <a:lnTo>
                  <a:pt x="2278400" y="267609"/>
                </a:lnTo>
                <a:lnTo>
                  <a:pt x="2104291" y="373825"/>
                </a:lnTo>
                <a:lnTo>
                  <a:pt x="2061674" y="399626"/>
                </a:lnTo>
                <a:lnTo>
                  <a:pt x="2018856" y="426280"/>
                </a:lnTo>
                <a:lnTo>
                  <a:pt x="1975441" y="454816"/>
                </a:lnTo>
                <a:lnTo>
                  <a:pt x="1888055" y="513769"/>
                </a:lnTo>
                <a:lnTo>
                  <a:pt x="1844697" y="542305"/>
                </a:lnTo>
                <a:lnTo>
                  <a:pt x="1801973" y="568959"/>
                </a:lnTo>
                <a:lnTo>
                  <a:pt x="1760189" y="592792"/>
                </a:lnTo>
                <a:lnTo>
                  <a:pt x="1719654" y="612861"/>
                </a:lnTo>
                <a:lnTo>
                  <a:pt x="1680674" y="628226"/>
                </a:lnTo>
                <a:lnTo>
                  <a:pt x="1626346" y="641455"/>
                </a:lnTo>
                <a:lnTo>
                  <a:pt x="1576252" y="645159"/>
                </a:lnTo>
                <a:lnTo>
                  <a:pt x="1528274" y="642514"/>
                </a:lnTo>
                <a:lnTo>
                  <a:pt x="1480296" y="636693"/>
                </a:lnTo>
                <a:lnTo>
                  <a:pt x="1430202" y="630872"/>
                </a:lnTo>
                <a:lnTo>
                  <a:pt x="1375874" y="628226"/>
                </a:lnTo>
                <a:lnTo>
                  <a:pt x="1332406" y="629289"/>
                </a:lnTo>
                <a:lnTo>
                  <a:pt x="1287732" y="631869"/>
                </a:lnTo>
                <a:lnTo>
                  <a:pt x="1241862" y="635057"/>
                </a:lnTo>
                <a:lnTo>
                  <a:pt x="1194804" y="637942"/>
                </a:lnTo>
                <a:lnTo>
                  <a:pt x="1146567" y="639612"/>
                </a:lnTo>
                <a:lnTo>
                  <a:pt x="1097160" y="639156"/>
                </a:lnTo>
                <a:lnTo>
                  <a:pt x="1046593" y="635665"/>
                </a:lnTo>
                <a:lnTo>
                  <a:pt x="994874" y="628226"/>
                </a:lnTo>
                <a:lnTo>
                  <a:pt x="951417" y="618877"/>
                </a:lnTo>
                <a:lnTo>
                  <a:pt x="905628" y="606378"/>
                </a:lnTo>
                <a:lnTo>
                  <a:pt x="858194" y="591419"/>
                </a:lnTo>
                <a:lnTo>
                  <a:pt x="809799" y="574691"/>
                </a:lnTo>
                <a:lnTo>
                  <a:pt x="761130" y="556884"/>
                </a:lnTo>
                <a:lnTo>
                  <a:pt x="712873" y="538688"/>
                </a:lnTo>
                <a:lnTo>
                  <a:pt x="665713" y="520794"/>
                </a:lnTo>
                <a:lnTo>
                  <a:pt x="620336" y="503892"/>
                </a:lnTo>
                <a:lnTo>
                  <a:pt x="577427" y="488673"/>
                </a:lnTo>
                <a:lnTo>
                  <a:pt x="537674" y="475826"/>
                </a:lnTo>
                <a:lnTo>
                  <a:pt x="484041" y="458289"/>
                </a:lnTo>
                <a:lnTo>
                  <a:pt x="432660" y="439659"/>
                </a:lnTo>
                <a:lnTo>
                  <a:pt x="384199" y="421922"/>
                </a:lnTo>
                <a:lnTo>
                  <a:pt x="339323" y="407064"/>
                </a:lnTo>
                <a:lnTo>
                  <a:pt x="298699" y="397071"/>
                </a:lnTo>
                <a:lnTo>
                  <a:pt x="262994" y="393930"/>
                </a:lnTo>
                <a:lnTo>
                  <a:pt x="232874" y="399626"/>
                </a:lnTo>
                <a:lnTo>
                  <a:pt x="199126" y="427278"/>
                </a:lnTo>
                <a:lnTo>
                  <a:pt x="174669" y="473071"/>
                </a:lnTo>
                <a:lnTo>
                  <a:pt x="159466" y="527898"/>
                </a:lnTo>
                <a:lnTo>
                  <a:pt x="153480" y="582652"/>
                </a:lnTo>
                <a:lnTo>
                  <a:pt x="156674" y="628226"/>
                </a:lnTo>
                <a:lnTo>
                  <a:pt x="172304" y="664997"/>
                </a:lnTo>
                <a:lnTo>
                  <a:pt x="200882" y="698550"/>
                </a:lnTo>
                <a:lnTo>
                  <a:pt x="236885" y="728956"/>
                </a:lnTo>
                <a:lnTo>
                  <a:pt x="274790" y="756291"/>
                </a:lnTo>
                <a:lnTo>
                  <a:pt x="309074" y="780626"/>
                </a:lnTo>
                <a:lnTo>
                  <a:pt x="357639" y="805070"/>
                </a:lnTo>
                <a:lnTo>
                  <a:pt x="413563" y="823584"/>
                </a:lnTo>
                <a:lnTo>
                  <a:pt x="455342" y="839669"/>
                </a:lnTo>
                <a:lnTo>
                  <a:pt x="461474" y="856826"/>
                </a:lnTo>
                <a:lnTo>
                  <a:pt x="461474" y="1237826"/>
                </a:lnTo>
                <a:lnTo>
                  <a:pt x="504493" y="1218422"/>
                </a:lnTo>
                <a:lnTo>
                  <a:pt x="548804" y="1194577"/>
                </a:lnTo>
                <a:lnTo>
                  <a:pt x="593780" y="1167553"/>
                </a:lnTo>
                <a:lnTo>
                  <a:pt x="638793" y="1138609"/>
                </a:lnTo>
                <a:lnTo>
                  <a:pt x="683217" y="1109007"/>
                </a:lnTo>
                <a:lnTo>
                  <a:pt x="726424" y="1080007"/>
                </a:lnTo>
                <a:lnTo>
                  <a:pt x="767787" y="1052870"/>
                </a:lnTo>
                <a:lnTo>
                  <a:pt x="806680" y="1028856"/>
                </a:lnTo>
                <a:lnTo>
                  <a:pt x="842474" y="1009226"/>
                </a:lnTo>
                <a:lnTo>
                  <a:pt x="896606" y="984476"/>
                </a:lnTo>
                <a:lnTo>
                  <a:pt x="941046" y="968139"/>
                </a:lnTo>
                <a:lnTo>
                  <a:pt x="981280" y="956557"/>
                </a:lnTo>
                <a:lnTo>
                  <a:pt x="1022794" y="946072"/>
                </a:lnTo>
                <a:lnTo>
                  <a:pt x="1071074" y="933026"/>
                </a:lnTo>
                <a:lnTo>
                  <a:pt x="1115506" y="919550"/>
                </a:lnTo>
                <a:lnTo>
                  <a:pt x="1161103" y="904973"/>
                </a:lnTo>
                <a:lnTo>
                  <a:pt x="1208901" y="890354"/>
                </a:lnTo>
                <a:lnTo>
                  <a:pt x="1259937" y="876751"/>
                </a:lnTo>
                <a:lnTo>
                  <a:pt x="1315249" y="865222"/>
                </a:lnTo>
                <a:lnTo>
                  <a:pt x="1375874" y="856826"/>
                </a:lnTo>
                <a:lnTo>
                  <a:pt x="1420678" y="853615"/>
                </a:lnTo>
                <a:lnTo>
                  <a:pt x="1469923" y="851909"/>
                </a:lnTo>
                <a:lnTo>
                  <a:pt x="1522347" y="851407"/>
                </a:lnTo>
                <a:lnTo>
                  <a:pt x="1576691" y="851809"/>
                </a:lnTo>
                <a:lnTo>
                  <a:pt x="1631693" y="852812"/>
                </a:lnTo>
                <a:lnTo>
                  <a:pt x="1686093" y="854117"/>
                </a:lnTo>
                <a:lnTo>
                  <a:pt x="1738630" y="855421"/>
                </a:lnTo>
                <a:lnTo>
                  <a:pt x="1788044" y="856425"/>
                </a:lnTo>
                <a:lnTo>
                  <a:pt x="1833074" y="856826"/>
                </a:lnTo>
                <a:lnTo>
                  <a:pt x="2137874" y="856826"/>
                </a:lnTo>
                <a:lnTo>
                  <a:pt x="2181842" y="855795"/>
                </a:lnTo>
                <a:lnTo>
                  <a:pt x="2227730" y="853290"/>
                </a:lnTo>
                <a:lnTo>
                  <a:pt x="2275101" y="850196"/>
                </a:lnTo>
                <a:lnTo>
                  <a:pt x="2323516" y="847396"/>
                </a:lnTo>
                <a:lnTo>
                  <a:pt x="2372539" y="845776"/>
                </a:lnTo>
                <a:lnTo>
                  <a:pt x="2421731" y="846218"/>
                </a:lnTo>
                <a:lnTo>
                  <a:pt x="2470655" y="849607"/>
                </a:lnTo>
                <a:lnTo>
                  <a:pt x="2518874" y="856826"/>
                </a:lnTo>
                <a:lnTo>
                  <a:pt x="2565311" y="869782"/>
                </a:lnTo>
                <a:lnTo>
                  <a:pt x="2610338" y="888032"/>
                </a:lnTo>
                <a:lnTo>
                  <a:pt x="2654828" y="909802"/>
                </a:lnTo>
                <a:lnTo>
                  <a:pt x="2699658" y="933312"/>
                </a:lnTo>
                <a:lnTo>
                  <a:pt x="2745703" y="956787"/>
                </a:lnTo>
                <a:lnTo>
                  <a:pt x="2793837" y="978449"/>
                </a:lnTo>
                <a:lnTo>
                  <a:pt x="2844935" y="996521"/>
                </a:lnTo>
                <a:lnTo>
                  <a:pt x="2895492" y="1008213"/>
                </a:lnTo>
                <a:lnTo>
                  <a:pt x="2895492" y="435976"/>
                </a:lnTo>
                <a:lnTo>
                  <a:pt x="2899874" y="399626"/>
                </a:lnTo>
                <a:lnTo>
                  <a:pt x="2925989" y="380729"/>
                </a:lnTo>
                <a:lnTo>
                  <a:pt x="2969259" y="367317"/>
                </a:lnTo>
                <a:lnTo>
                  <a:pt x="3022330" y="355735"/>
                </a:lnTo>
                <a:lnTo>
                  <a:pt x="3077853" y="342324"/>
                </a:lnTo>
                <a:lnTo>
                  <a:pt x="3128474" y="323426"/>
                </a:lnTo>
                <a:lnTo>
                  <a:pt x="3170966" y="302454"/>
                </a:lnTo>
                <a:lnTo>
                  <a:pt x="3218729" y="278327"/>
                </a:lnTo>
                <a:lnTo>
                  <a:pt x="3266491" y="252084"/>
                </a:lnTo>
                <a:lnTo>
                  <a:pt x="3308983" y="224761"/>
                </a:lnTo>
                <a:lnTo>
                  <a:pt x="3340934" y="197396"/>
                </a:lnTo>
                <a:lnTo>
                  <a:pt x="3357074" y="171026"/>
                </a:lnTo>
                <a:close/>
              </a:path>
              <a:path w="3609975" h="1316989">
                <a:moveTo>
                  <a:pt x="3609391" y="776054"/>
                </a:moveTo>
                <a:lnTo>
                  <a:pt x="3605283" y="737240"/>
                </a:lnTo>
                <a:lnTo>
                  <a:pt x="3585674" y="704426"/>
                </a:lnTo>
                <a:lnTo>
                  <a:pt x="3510693" y="668606"/>
                </a:lnTo>
                <a:lnTo>
                  <a:pt x="3459487" y="655268"/>
                </a:lnTo>
                <a:lnTo>
                  <a:pt x="3406451" y="642442"/>
                </a:lnTo>
                <a:lnTo>
                  <a:pt x="3357074" y="628226"/>
                </a:lnTo>
                <a:lnTo>
                  <a:pt x="3310110" y="611889"/>
                </a:lnTo>
                <a:lnTo>
                  <a:pt x="3260611" y="593808"/>
                </a:lnTo>
                <a:lnTo>
                  <a:pt x="3214318" y="577203"/>
                </a:lnTo>
                <a:lnTo>
                  <a:pt x="3169220" y="562511"/>
                </a:lnTo>
                <a:lnTo>
                  <a:pt x="3128474" y="552026"/>
                </a:lnTo>
                <a:lnTo>
                  <a:pt x="3083016" y="550526"/>
                </a:lnTo>
                <a:lnTo>
                  <a:pt x="3042558" y="557170"/>
                </a:lnTo>
                <a:lnTo>
                  <a:pt x="3006959" y="561242"/>
                </a:lnTo>
                <a:lnTo>
                  <a:pt x="2976074" y="552026"/>
                </a:lnTo>
                <a:lnTo>
                  <a:pt x="2944451" y="522963"/>
                </a:lnTo>
                <a:lnTo>
                  <a:pt x="2913971" y="480684"/>
                </a:lnTo>
                <a:lnTo>
                  <a:pt x="2895492" y="435976"/>
                </a:lnTo>
                <a:lnTo>
                  <a:pt x="2895492" y="1008213"/>
                </a:lnTo>
                <a:lnTo>
                  <a:pt x="2944071" y="1015650"/>
                </a:lnTo>
                <a:lnTo>
                  <a:pt x="2992734" y="1020788"/>
                </a:lnTo>
                <a:lnTo>
                  <a:pt x="3044660" y="1024642"/>
                </a:lnTo>
                <a:lnTo>
                  <a:pt x="3098646" y="1027212"/>
                </a:lnTo>
                <a:lnTo>
                  <a:pt x="3153492" y="1028497"/>
                </a:lnTo>
                <a:lnTo>
                  <a:pt x="3207994" y="1028497"/>
                </a:lnTo>
                <a:lnTo>
                  <a:pt x="3260611" y="1027220"/>
                </a:lnTo>
                <a:lnTo>
                  <a:pt x="3311159" y="1024642"/>
                </a:lnTo>
                <a:lnTo>
                  <a:pt x="3357417" y="1020788"/>
                </a:lnTo>
                <a:lnTo>
                  <a:pt x="3398523" y="1015650"/>
                </a:lnTo>
                <a:lnTo>
                  <a:pt x="3490527" y="988622"/>
                </a:lnTo>
                <a:lnTo>
                  <a:pt x="3528835" y="959422"/>
                </a:lnTo>
                <a:lnTo>
                  <a:pt x="3553755" y="925284"/>
                </a:lnTo>
                <a:lnTo>
                  <a:pt x="3570848" y="889866"/>
                </a:lnTo>
                <a:lnTo>
                  <a:pt x="3601640" y="817155"/>
                </a:lnTo>
                <a:lnTo>
                  <a:pt x="3609391" y="776054"/>
                </a:lnTo>
                <a:close/>
              </a:path>
            </a:pathLst>
          </a:custGeom>
          <a:solidFill>
            <a:srgbClr val="FF3399"/>
          </a:solidFill>
        </p:spPr>
        <p:txBody>
          <a:bodyPr wrap="square" lIns="0" tIns="0" rIns="0" bIns="0" rtlCol="0"/>
          <a:lstStyle/>
          <a:p>
            <a:endParaRPr/>
          </a:p>
        </p:txBody>
      </p:sp>
      <p:sp>
        <p:nvSpPr>
          <p:cNvPr id="15" name="object 15"/>
          <p:cNvSpPr/>
          <p:nvPr/>
        </p:nvSpPr>
        <p:spPr>
          <a:xfrm>
            <a:off x="3586917" y="5079915"/>
            <a:ext cx="3609975" cy="1316990"/>
          </a:xfrm>
          <a:custGeom>
            <a:avLst/>
            <a:gdLst/>
            <a:ahLst/>
            <a:cxnLst/>
            <a:rect l="l" t="t" r="r" b="b"/>
            <a:pathLst>
              <a:path w="3609975" h="1316989">
                <a:moveTo>
                  <a:pt x="309074" y="780626"/>
                </a:moveTo>
                <a:lnTo>
                  <a:pt x="274790" y="756291"/>
                </a:lnTo>
                <a:lnTo>
                  <a:pt x="236885" y="728956"/>
                </a:lnTo>
                <a:lnTo>
                  <a:pt x="200882" y="698550"/>
                </a:lnTo>
                <a:lnTo>
                  <a:pt x="172304" y="664997"/>
                </a:lnTo>
                <a:lnTo>
                  <a:pt x="156674" y="628226"/>
                </a:lnTo>
                <a:lnTo>
                  <a:pt x="153480" y="582652"/>
                </a:lnTo>
                <a:lnTo>
                  <a:pt x="159466" y="527898"/>
                </a:lnTo>
                <a:lnTo>
                  <a:pt x="174669" y="473071"/>
                </a:lnTo>
                <a:lnTo>
                  <a:pt x="199126" y="427278"/>
                </a:lnTo>
                <a:lnTo>
                  <a:pt x="232874" y="399626"/>
                </a:lnTo>
                <a:lnTo>
                  <a:pt x="262994" y="393930"/>
                </a:lnTo>
                <a:lnTo>
                  <a:pt x="298699" y="397071"/>
                </a:lnTo>
                <a:lnTo>
                  <a:pt x="339323" y="407064"/>
                </a:lnTo>
                <a:lnTo>
                  <a:pt x="384199" y="421922"/>
                </a:lnTo>
                <a:lnTo>
                  <a:pt x="432660" y="439659"/>
                </a:lnTo>
                <a:lnTo>
                  <a:pt x="484041" y="458289"/>
                </a:lnTo>
                <a:lnTo>
                  <a:pt x="537674" y="475826"/>
                </a:lnTo>
                <a:lnTo>
                  <a:pt x="577427" y="488673"/>
                </a:lnTo>
                <a:lnTo>
                  <a:pt x="620336" y="503892"/>
                </a:lnTo>
                <a:lnTo>
                  <a:pt x="665713" y="520794"/>
                </a:lnTo>
                <a:lnTo>
                  <a:pt x="712873" y="538688"/>
                </a:lnTo>
                <a:lnTo>
                  <a:pt x="761130" y="556884"/>
                </a:lnTo>
                <a:lnTo>
                  <a:pt x="809799" y="574691"/>
                </a:lnTo>
                <a:lnTo>
                  <a:pt x="858194" y="591419"/>
                </a:lnTo>
                <a:lnTo>
                  <a:pt x="905628" y="606378"/>
                </a:lnTo>
                <a:lnTo>
                  <a:pt x="951417" y="618877"/>
                </a:lnTo>
                <a:lnTo>
                  <a:pt x="994874" y="628226"/>
                </a:lnTo>
                <a:lnTo>
                  <a:pt x="1046593" y="635665"/>
                </a:lnTo>
                <a:lnTo>
                  <a:pt x="1097160" y="639156"/>
                </a:lnTo>
                <a:lnTo>
                  <a:pt x="1146567" y="639612"/>
                </a:lnTo>
                <a:lnTo>
                  <a:pt x="1194804" y="637942"/>
                </a:lnTo>
                <a:lnTo>
                  <a:pt x="1241862" y="635057"/>
                </a:lnTo>
                <a:lnTo>
                  <a:pt x="1287732" y="631869"/>
                </a:lnTo>
                <a:lnTo>
                  <a:pt x="1332406" y="629289"/>
                </a:lnTo>
                <a:lnTo>
                  <a:pt x="1375874" y="628226"/>
                </a:lnTo>
                <a:lnTo>
                  <a:pt x="1430202" y="630872"/>
                </a:lnTo>
                <a:lnTo>
                  <a:pt x="1480296" y="636693"/>
                </a:lnTo>
                <a:lnTo>
                  <a:pt x="1528274" y="642514"/>
                </a:lnTo>
                <a:lnTo>
                  <a:pt x="1576252" y="645159"/>
                </a:lnTo>
                <a:lnTo>
                  <a:pt x="1626346" y="641455"/>
                </a:lnTo>
                <a:lnTo>
                  <a:pt x="1680674" y="628226"/>
                </a:lnTo>
                <a:lnTo>
                  <a:pt x="1719654" y="612861"/>
                </a:lnTo>
                <a:lnTo>
                  <a:pt x="1760189" y="592792"/>
                </a:lnTo>
                <a:lnTo>
                  <a:pt x="1801973" y="568959"/>
                </a:lnTo>
                <a:lnTo>
                  <a:pt x="1844697" y="542305"/>
                </a:lnTo>
                <a:lnTo>
                  <a:pt x="1888055" y="513769"/>
                </a:lnTo>
                <a:lnTo>
                  <a:pt x="1931739" y="484293"/>
                </a:lnTo>
                <a:lnTo>
                  <a:pt x="1975441" y="454816"/>
                </a:lnTo>
                <a:lnTo>
                  <a:pt x="2018856" y="426280"/>
                </a:lnTo>
                <a:lnTo>
                  <a:pt x="2061674" y="399626"/>
                </a:lnTo>
                <a:lnTo>
                  <a:pt x="2104291" y="373825"/>
                </a:lnTo>
                <a:lnTo>
                  <a:pt x="2147599" y="347421"/>
                </a:lnTo>
                <a:lnTo>
                  <a:pt x="2191270" y="320717"/>
                </a:lnTo>
                <a:lnTo>
                  <a:pt x="2234979" y="294012"/>
                </a:lnTo>
                <a:lnTo>
                  <a:pt x="2278400" y="267609"/>
                </a:lnTo>
                <a:lnTo>
                  <a:pt x="2321205" y="241807"/>
                </a:lnTo>
                <a:lnTo>
                  <a:pt x="2363070" y="216909"/>
                </a:lnTo>
                <a:lnTo>
                  <a:pt x="2403669" y="193215"/>
                </a:lnTo>
                <a:lnTo>
                  <a:pt x="2442674" y="171026"/>
                </a:lnTo>
                <a:lnTo>
                  <a:pt x="2488869" y="144030"/>
                </a:lnTo>
                <a:lnTo>
                  <a:pt x="2530826" y="117686"/>
                </a:lnTo>
                <a:lnTo>
                  <a:pt x="2570557" y="92649"/>
                </a:lnTo>
                <a:lnTo>
                  <a:pt x="2610074" y="69571"/>
                </a:lnTo>
                <a:lnTo>
                  <a:pt x="2651391" y="49106"/>
                </a:lnTo>
                <a:lnTo>
                  <a:pt x="2696520" y="31907"/>
                </a:lnTo>
                <a:lnTo>
                  <a:pt x="2747474" y="18626"/>
                </a:lnTo>
                <a:lnTo>
                  <a:pt x="2793106" y="11175"/>
                </a:lnTo>
                <a:lnTo>
                  <a:pt x="2844420" y="5587"/>
                </a:lnTo>
                <a:lnTo>
                  <a:pt x="2899535" y="1862"/>
                </a:lnTo>
                <a:lnTo>
                  <a:pt x="2956569" y="0"/>
                </a:lnTo>
                <a:lnTo>
                  <a:pt x="3013641" y="0"/>
                </a:lnTo>
                <a:lnTo>
                  <a:pt x="3068869" y="1862"/>
                </a:lnTo>
                <a:lnTo>
                  <a:pt x="3120371" y="5587"/>
                </a:lnTo>
                <a:lnTo>
                  <a:pt x="3166267" y="11175"/>
                </a:lnTo>
                <a:lnTo>
                  <a:pt x="3204674" y="18626"/>
                </a:lnTo>
                <a:lnTo>
                  <a:pt x="3260611" y="39596"/>
                </a:lnTo>
                <a:lnTo>
                  <a:pt x="3305611" y="68979"/>
                </a:lnTo>
                <a:lnTo>
                  <a:pt x="3337884" y="103117"/>
                </a:lnTo>
                <a:lnTo>
                  <a:pt x="3355635" y="138352"/>
                </a:lnTo>
                <a:lnTo>
                  <a:pt x="3357074" y="171026"/>
                </a:lnTo>
                <a:lnTo>
                  <a:pt x="3340934" y="197396"/>
                </a:lnTo>
                <a:lnTo>
                  <a:pt x="3308983" y="224761"/>
                </a:lnTo>
                <a:lnTo>
                  <a:pt x="3266491" y="252084"/>
                </a:lnTo>
                <a:lnTo>
                  <a:pt x="3218729" y="278327"/>
                </a:lnTo>
                <a:lnTo>
                  <a:pt x="3170966" y="302454"/>
                </a:lnTo>
                <a:lnTo>
                  <a:pt x="3128474" y="323426"/>
                </a:lnTo>
                <a:lnTo>
                  <a:pt x="3077853" y="342324"/>
                </a:lnTo>
                <a:lnTo>
                  <a:pt x="3022330" y="355735"/>
                </a:lnTo>
                <a:lnTo>
                  <a:pt x="2969259" y="367317"/>
                </a:lnTo>
                <a:lnTo>
                  <a:pt x="2925989" y="380729"/>
                </a:lnTo>
                <a:lnTo>
                  <a:pt x="2899874" y="399626"/>
                </a:lnTo>
                <a:lnTo>
                  <a:pt x="2895492" y="435976"/>
                </a:lnTo>
                <a:lnTo>
                  <a:pt x="2913971" y="480684"/>
                </a:lnTo>
                <a:lnTo>
                  <a:pt x="2944451" y="522963"/>
                </a:lnTo>
                <a:lnTo>
                  <a:pt x="2976074" y="552026"/>
                </a:lnTo>
                <a:lnTo>
                  <a:pt x="3006959" y="561242"/>
                </a:lnTo>
                <a:lnTo>
                  <a:pt x="3042558" y="557170"/>
                </a:lnTo>
                <a:lnTo>
                  <a:pt x="3083016" y="550526"/>
                </a:lnTo>
                <a:lnTo>
                  <a:pt x="3128474" y="552026"/>
                </a:lnTo>
                <a:lnTo>
                  <a:pt x="3169220" y="562511"/>
                </a:lnTo>
                <a:lnTo>
                  <a:pt x="3214318" y="577203"/>
                </a:lnTo>
                <a:lnTo>
                  <a:pt x="3261903" y="594271"/>
                </a:lnTo>
                <a:lnTo>
                  <a:pt x="3310110" y="611889"/>
                </a:lnTo>
                <a:lnTo>
                  <a:pt x="3357074" y="628226"/>
                </a:lnTo>
                <a:lnTo>
                  <a:pt x="3406451" y="642442"/>
                </a:lnTo>
                <a:lnTo>
                  <a:pt x="3459487" y="655268"/>
                </a:lnTo>
                <a:lnTo>
                  <a:pt x="3510693" y="668606"/>
                </a:lnTo>
                <a:lnTo>
                  <a:pt x="3554584" y="684358"/>
                </a:lnTo>
                <a:lnTo>
                  <a:pt x="3585674" y="704426"/>
                </a:lnTo>
                <a:lnTo>
                  <a:pt x="3605283" y="737240"/>
                </a:lnTo>
                <a:lnTo>
                  <a:pt x="3609391" y="776054"/>
                </a:lnTo>
                <a:lnTo>
                  <a:pt x="3601640" y="817155"/>
                </a:lnTo>
                <a:lnTo>
                  <a:pt x="3585674" y="856826"/>
                </a:lnTo>
                <a:lnTo>
                  <a:pt x="3553755" y="925284"/>
                </a:lnTo>
                <a:lnTo>
                  <a:pt x="3528835" y="959422"/>
                </a:lnTo>
                <a:lnTo>
                  <a:pt x="3490527" y="988622"/>
                </a:lnTo>
                <a:lnTo>
                  <a:pt x="3433274" y="1009226"/>
                </a:lnTo>
                <a:lnTo>
                  <a:pt x="3357417" y="1020788"/>
                </a:lnTo>
                <a:lnTo>
                  <a:pt x="3311159" y="1024642"/>
                </a:lnTo>
                <a:lnTo>
                  <a:pt x="3260951" y="1027212"/>
                </a:lnTo>
                <a:lnTo>
                  <a:pt x="3207994" y="1028497"/>
                </a:lnTo>
                <a:lnTo>
                  <a:pt x="3153492" y="1028497"/>
                </a:lnTo>
                <a:lnTo>
                  <a:pt x="3098646" y="1027212"/>
                </a:lnTo>
                <a:lnTo>
                  <a:pt x="3044660" y="1024642"/>
                </a:lnTo>
                <a:lnTo>
                  <a:pt x="2992734" y="1020788"/>
                </a:lnTo>
                <a:lnTo>
                  <a:pt x="2944071" y="1015650"/>
                </a:lnTo>
                <a:lnTo>
                  <a:pt x="2899874" y="1009226"/>
                </a:lnTo>
                <a:lnTo>
                  <a:pt x="2844935" y="996521"/>
                </a:lnTo>
                <a:lnTo>
                  <a:pt x="2793837" y="978449"/>
                </a:lnTo>
                <a:lnTo>
                  <a:pt x="2745703" y="956787"/>
                </a:lnTo>
                <a:lnTo>
                  <a:pt x="2699658" y="933312"/>
                </a:lnTo>
                <a:lnTo>
                  <a:pt x="2654828" y="909802"/>
                </a:lnTo>
                <a:lnTo>
                  <a:pt x="2610338" y="888032"/>
                </a:lnTo>
                <a:lnTo>
                  <a:pt x="2565311" y="869782"/>
                </a:lnTo>
                <a:lnTo>
                  <a:pt x="2518874" y="856826"/>
                </a:lnTo>
                <a:lnTo>
                  <a:pt x="2470655" y="849607"/>
                </a:lnTo>
                <a:lnTo>
                  <a:pt x="2421731" y="846218"/>
                </a:lnTo>
                <a:lnTo>
                  <a:pt x="2372539" y="845776"/>
                </a:lnTo>
                <a:lnTo>
                  <a:pt x="2323516" y="847396"/>
                </a:lnTo>
                <a:lnTo>
                  <a:pt x="2275101" y="850196"/>
                </a:lnTo>
                <a:lnTo>
                  <a:pt x="2227730" y="853290"/>
                </a:lnTo>
                <a:lnTo>
                  <a:pt x="2181842" y="855795"/>
                </a:lnTo>
                <a:lnTo>
                  <a:pt x="2137874" y="856826"/>
                </a:lnTo>
                <a:lnTo>
                  <a:pt x="2084393" y="856826"/>
                </a:lnTo>
                <a:lnTo>
                  <a:pt x="2036161" y="856826"/>
                </a:lnTo>
                <a:lnTo>
                  <a:pt x="1990046" y="856826"/>
                </a:lnTo>
                <a:lnTo>
                  <a:pt x="1942915" y="856826"/>
                </a:lnTo>
                <a:lnTo>
                  <a:pt x="1891635" y="856826"/>
                </a:lnTo>
                <a:lnTo>
                  <a:pt x="1833074" y="856826"/>
                </a:lnTo>
                <a:lnTo>
                  <a:pt x="1788044" y="856425"/>
                </a:lnTo>
                <a:lnTo>
                  <a:pt x="1738630" y="855421"/>
                </a:lnTo>
                <a:lnTo>
                  <a:pt x="1686093" y="854117"/>
                </a:lnTo>
                <a:lnTo>
                  <a:pt x="1631693" y="852812"/>
                </a:lnTo>
                <a:lnTo>
                  <a:pt x="1576691" y="851809"/>
                </a:lnTo>
                <a:lnTo>
                  <a:pt x="1522347" y="851407"/>
                </a:lnTo>
                <a:lnTo>
                  <a:pt x="1469923" y="851909"/>
                </a:lnTo>
                <a:lnTo>
                  <a:pt x="1420678" y="853615"/>
                </a:lnTo>
                <a:lnTo>
                  <a:pt x="1375874" y="856826"/>
                </a:lnTo>
                <a:lnTo>
                  <a:pt x="1315249" y="865222"/>
                </a:lnTo>
                <a:lnTo>
                  <a:pt x="1259937" y="876751"/>
                </a:lnTo>
                <a:lnTo>
                  <a:pt x="1208901" y="890354"/>
                </a:lnTo>
                <a:lnTo>
                  <a:pt x="1161103" y="904973"/>
                </a:lnTo>
                <a:lnTo>
                  <a:pt x="1115506" y="919550"/>
                </a:lnTo>
                <a:lnTo>
                  <a:pt x="1071074" y="933026"/>
                </a:lnTo>
                <a:lnTo>
                  <a:pt x="1022794" y="946072"/>
                </a:lnTo>
                <a:lnTo>
                  <a:pt x="981280" y="956557"/>
                </a:lnTo>
                <a:lnTo>
                  <a:pt x="941046" y="968139"/>
                </a:lnTo>
                <a:lnTo>
                  <a:pt x="896606" y="984476"/>
                </a:lnTo>
                <a:lnTo>
                  <a:pt x="842474" y="1009226"/>
                </a:lnTo>
                <a:lnTo>
                  <a:pt x="806680" y="1028856"/>
                </a:lnTo>
                <a:lnTo>
                  <a:pt x="767787" y="1052870"/>
                </a:lnTo>
                <a:lnTo>
                  <a:pt x="726424" y="1080007"/>
                </a:lnTo>
                <a:lnTo>
                  <a:pt x="683217" y="1109007"/>
                </a:lnTo>
                <a:lnTo>
                  <a:pt x="638793" y="1138609"/>
                </a:lnTo>
                <a:lnTo>
                  <a:pt x="593780" y="1167553"/>
                </a:lnTo>
                <a:lnTo>
                  <a:pt x="548804" y="1194577"/>
                </a:lnTo>
                <a:lnTo>
                  <a:pt x="504493" y="1218422"/>
                </a:lnTo>
                <a:lnTo>
                  <a:pt x="461474" y="1237826"/>
                </a:lnTo>
                <a:lnTo>
                  <a:pt x="411692" y="1256290"/>
                </a:lnTo>
                <a:lnTo>
                  <a:pt x="358973" y="1273092"/>
                </a:lnTo>
                <a:lnTo>
                  <a:pt x="305093" y="1287788"/>
                </a:lnTo>
                <a:lnTo>
                  <a:pt x="251829" y="1299929"/>
                </a:lnTo>
                <a:lnTo>
                  <a:pt x="200958" y="1309070"/>
                </a:lnTo>
                <a:lnTo>
                  <a:pt x="154257" y="1314764"/>
                </a:lnTo>
                <a:lnTo>
                  <a:pt x="113503" y="1316565"/>
                </a:lnTo>
                <a:lnTo>
                  <a:pt x="80474" y="1314026"/>
                </a:lnTo>
                <a:lnTo>
                  <a:pt x="34599" y="1292250"/>
                </a:lnTo>
                <a:lnTo>
                  <a:pt x="8941" y="1252399"/>
                </a:lnTo>
                <a:lnTo>
                  <a:pt x="0" y="1205263"/>
                </a:lnTo>
                <a:lnTo>
                  <a:pt x="4274" y="1161626"/>
                </a:lnTo>
                <a:lnTo>
                  <a:pt x="22514" y="1123776"/>
                </a:lnTo>
                <a:lnTo>
                  <a:pt x="56471" y="1085712"/>
                </a:lnTo>
                <a:lnTo>
                  <a:pt x="102429" y="1047505"/>
                </a:lnTo>
                <a:lnTo>
                  <a:pt x="156674" y="1009226"/>
                </a:lnTo>
                <a:lnTo>
                  <a:pt x="196191" y="986308"/>
                </a:lnTo>
                <a:lnTo>
                  <a:pt x="245892" y="961551"/>
                </a:lnTo>
                <a:lnTo>
                  <a:pt x="300472" y="936287"/>
                </a:lnTo>
                <a:lnTo>
                  <a:pt x="354625" y="911850"/>
                </a:lnTo>
                <a:lnTo>
                  <a:pt x="403046" y="889572"/>
                </a:lnTo>
                <a:lnTo>
                  <a:pt x="440431" y="870787"/>
                </a:lnTo>
                <a:lnTo>
                  <a:pt x="461474" y="856826"/>
                </a:lnTo>
                <a:lnTo>
                  <a:pt x="455342" y="839669"/>
                </a:lnTo>
                <a:lnTo>
                  <a:pt x="413563" y="823584"/>
                </a:lnTo>
                <a:lnTo>
                  <a:pt x="357639" y="805070"/>
                </a:lnTo>
                <a:lnTo>
                  <a:pt x="309074" y="780626"/>
                </a:lnTo>
                <a:close/>
              </a:path>
            </a:pathLst>
          </a:custGeom>
          <a:ln w="38100">
            <a:solidFill>
              <a:srgbClr val="000000"/>
            </a:solidFill>
          </a:ln>
        </p:spPr>
        <p:txBody>
          <a:bodyPr wrap="square" lIns="0" tIns="0" rIns="0" bIns="0" rtlCol="0"/>
          <a:lstStyle/>
          <a:p>
            <a:endParaRPr/>
          </a:p>
        </p:txBody>
      </p:sp>
      <p:sp>
        <p:nvSpPr>
          <p:cNvPr id="16" name="object 16"/>
          <p:cNvSpPr txBox="1"/>
          <p:nvPr/>
        </p:nvSpPr>
        <p:spPr>
          <a:xfrm>
            <a:off x="5894209" y="5514594"/>
            <a:ext cx="194945"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
        <p:nvSpPr>
          <p:cNvPr id="17" name="object 17"/>
          <p:cNvSpPr/>
          <p:nvPr/>
        </p:nvSpPr>
        <p:spPr>
          <a:xfrm>
            <a:off x="6202565" y="4857750"/>
            <a:ext cx="152400" cy="457200"/>
          </a:xfrm>
          <a:custGeom>
            <a:avLst/>
            <a:gdLst/>
            <a:ahLst/>
            <a:cxnLst/>
            <a:rect l="l" t="t" r="r" b="b"/>
            <a:pathLst>
              <a:path w="152400" h="457200">
                <a:moveTo>
                  <a:pt x="0" y="0"/>
                </a:moveTo>
                <a:lnTo>
                  <a:pt x="152400" y="457200"/>
                </a:lnTo>
              </a:path>
            </a:pathLst>
          </a:custGeom>
          <a:ln w="28575">
            <a:solidFill>
              <a:srgbClr val="000000"/>
            </a:solidFill>
          </a:ln>
        </p:spPr>
        <p:txBody>
          <a:bodyPr wrap="square" lIns="0" tIns="0" rIns="0" bIns="0" rtlCol="0"/>
          <a:lstStyle/>
          <a:p>
            <a:endParaRPr/>
          </a:p>
        </p:txBody>
      </p:sp>
      <p:sp>
        <p:nvSpPr>
          <p:cNvPr id="18" name="object 18"/>
          <p:cNvSpPr/>
          <p:nvPr/>
        </p:nvSpPr>
        <p:spPr>
          <a:xfrm>
            <a:off x="6753491" y="5174741"/>
            <a:ext cx="381000" cy="76200"/>
          </a:xfrm>
          <a:custGeom>
            <a:avLst/>
            <a:gdLst/>
            <a:ahLst/>
            <a:cxnLst/>
            <a:rect l="l" t="t" r="r" b="b"/>
            <a:pathLst>
              <a:path w="381000" h="76200">
                <a:moveTo>
                  <a:pt x="0" y="76200"/>
                </a:moveTo>
                <a:lnTo>
                  <a:pt x="381000" y="0"/>
                </a:lnTo>
              </a:path>
            </a:pathLst>
          </a:custGeom>
          <a:ln w="28575">
            <a:solidFill>
              <a:srgbClr val="000000"/>
            </a:solidFill>
          </a:ln>
        </p:spPr>
        <p:txBody>
          <a:bodyPr wrap="square" lIns="0" tIns="0" rIns="0" bIns="0" rtlCol="0"/>
          <a:lstStyle/>
          <a:p>
            <a:endParaRPr/>
          </a:p>
        </p:txBody>
      </p:sp>
      <p:sp>
        <p:nvSpPr>
          <p:cNvPr id="19" name="object 19"/>
          <p:cNvSpPr/>
          <p:nvPr/>
        </p:nvSpPr>
        <p:spPr>
          <a:xfrm>
            <a:off x="7058291" y="5631941"/>
            <a:ext cx="304800" cy="228600"/>
          </a:xfrm>
          <a:custGeom>
            <a:avLst/>
            <a:gdLst/>
            <a:ahLst/>
            <a:cxnLst/>
            <a:rect l="l" t="t" r="r" b="b"/>
            <a:pathLst>
              <a:path w="304800" h="228600">
                <a:moveTo>
                  <a:pt x="0" y="228600"/>
                </a:moveTo>
                <a:lnTo>
                  <a:pt x="304800" y="0"/>
                </a:lnTo>
              </a:path>
            </a:pathLst>
          </a:custGeom>
          <a:ln w="28575">
            <a:solidFill>
              <a:srgbClr val="000000"/>
            </a:solidFill>
          </a:ln>
        </p:spPr>
        <p:txBody>
          <a:bodyPr wrap="square" lIns="0" tIns="0" rIns="0" bIns="0" rtlCol="0"/>
          <a:lstStyle/>
          <a:p>
            <a:endParaRPr/>
          </a:p>
        </p:txBody>
      </p:sp>
      <p:sp>
        <p:nvSpPr>
          <p:cNvPr id="20" name="object 20"/>
          <p:cNvSpPr/>
          <p:nvPr/>
        </p:nvSpPr>
        <p:spPr>
          <a:xfrm>
            <a:off x="6524891" y="5936741"/>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21" name="object 21"/>
          <p:cNvSpPr/>
          <p:nvPr/>
        </p:nvSpPr>
        <p:spPr>
          <a:xfrm>
            <a:off x="3857891" y="5250941"/>
            <a:ext cx="76200" cy="381000"/>
          </a:xfrm>
          <a:custGeom>
            <a:avLst/>
            <a:gdLst/>
            <a:ahLst/>
            <a:cxnLst/>
            <a:rect l="l" t="t" r="r" b="b"/>
            <a:pathLst>
              <a:path w="76200" h="381000">
                <a:moveTo>
                  <a:pt x="0" y="381000"/>
                </a:moveTo>
                <a:lnTo>
                  <a:pt x="76199" y="0"/>
                </a:lnTo>
              </a:path>
            </a:pathLst>
          </a:custGeom>
          <a:ln w="28575">
            <a:solidFill>
              <a:srgbClr val="000000"/>
            </a:solidFill>
          </a:ln>
        </p:spPr>
        <p:txBody>
          <a:bodyPr wrap="square" lIns="0" tIns="0" rIns="0" bIns="0" rtlCol="0"/>
          <a:lstStyle/>
          <a:p>
            <a:endParaRPr/>
          </a:p>
        </p:txBody>
      </p:sp>
      <p:sp>
        <p:nvSpPr>
          <p:cNvPr id="22" name="object 22"/>
          <p:cNvSpPr/>
          <p:nvPr/>
        </p:nvSpPr>
        <p:spPr>
          <a:xfrm>
            <a:off x="3834269" y="6298691"/>
            <a:ext cx="76200" cy="304800"/>
          </a:xfrm>
          <a:custGeom>
            <a:avLst/>
            <a:gdLst/>
            <a:ahLst/>
            <a:cxnLst/>
            <a:rect l="l" t="t" r="r" b="b"/>
            <a:pathLst>
              <a:path w="76200" h="304800">
                <a:moveTo>
                  <a:pt x="0" y="0"/>
                </a:moveTo>
                <a:lnTo>
                  <a:pt x="76200" y="304800"/>
                </a:lnTo>
              </a:path>
            </a:pathLst>
          </a:custGeom>
          <a:ln w="28575">
            <a:solidFill>
              <a:srgbClr val="000000"/>
            </a:solidFill>
          </a:ln>
        </p:spPr>
        <p:txBody>
          <a:bodyPr wrap="square" lIns="0" tIns="0" rIns="0" bIns="0" rtlCol="0"/>
          <a:lstStyle/>
          <a:p>
            <a:endParaRPr/>
          </a:p>
        </p:txBody>
      </p:sp>
      <p:sp>
        <p:nvSpPr>
          <p:cNvPr id="23" name="object 23"/>
          <p:cNvSpPr/>
          <p:nvPr/>
        </p:nvSpPr>
        <p:spPr>
          <a:xfrm>
            <a:off x="3476891" y="6165341"/>
            <a:ext cx="228600" cy="76200"/>
          </a:xfrm>
          <a:custGeom>
            <a:avLst/>
            <a:gdLst/>
            <a:ahLst/>
            <a:cxnLst/>
            <a:rect l="l" t="t" r="r" b="b"/>
            <a:pathLst>
              <a:path w="228600" h="76200">
                <a:moveTo>
                  <a:pt x="228600" y="76200"/>
                </a:moveTo>
                <a:lnTo>
                  <a:pt x="0" y="0"/>
                </a:lnTo>
              </a:path>
            </a:pathLst>
          </a:custGeom>
          <a:ln w="28575">
            <a:solidFill>
              <a:srgbClr val="000000"/>
            </a:solidFill>
          </a:ln>
        </p:spPr>
        <p:txBody>
          <a:bodyPr wrap="square" lIns="0" tIns="0" rIns="0" bIns="0" rtlCol="0"/>
          <a:lstStyle/>
          <a:p>
            <a:endParaRPr/>
          </a:p>
        </p:txBody>
      </p:sp>
      <p:sp>
        <p:nvSpPr>
          <p:cNvPr id="24" name="object 24"/>
          <p:cNvSpPr/>
          <p:nvPr/>
        </p:nvSpPr>
        <p:spPr>
          <a:xfrm>
            <a:off x="3553091" y="5708141"/>
            <a:ext cx="304800" cy="76200"/>
          </a:xfrm>
          <a:custGeom>
            <a:avLst/>
            <a:gdLst/>
            <a:ahLst/>
            <a:cxnLst/>
            <a:rect l="l" t="t" r="r" b="b"/>
            <a:pathLst>
              <a:path w="304800" h="76200">
                <a:moveTo>
                  <a:pt x="304800" y="0"/>
                </a:moveTo>
                <a:lnTo>
                  <a:pt x="0" y="76200"/>
                </a:lnTo>
              </a:path>
            </a:pathLst>
          </a:custGeom>
          <a:ln w="28575">
            <a:solidFill>
              <a:srgbClr val="000000"/>
            </a:solidFill>
          </a:ln>
        </p:spPr>
        <p:txBody>
          <a:bodyPr wrap="square" lIns="0" tIns="0" rIns="0" bIns="0" rtlCol="0"/>
          <a:lstStyle/>
          <a:p>
            <a:endParaRP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altLang="zh-CN" sz="3200" spc="-5" dirty="0">
                <a:latin typeface="Times New Roman" panose="02020603050405020304" charset="0"/>
                <a:ea typeface="黑体" panose="02010609060101010101" charset="-122"/>
                <a:cs typeface="新宋体" panose="02010609030101010101" charset="-122"/>
                <a:sym typeface="+mn-ea"/>
              </a:rPr>
              <a:t>4</a:t>
            </a:r>
            <a:r>
              <a:rPr lang="zh-CN" altLang="en-US" sz="3200" spc="-5" dirty="0">
                <a:latin typeface="Times New Roman" panose="02020603050405020304" charset="0"/>
                <a:ea typeface="黑体" panose="02010609060101010101" charset="-122"/>
                <a:cs typeface="新宋体" panose="02010609030101010101" charset="-122"/>
                <a:sym typeface="+mn-ea"/>
              </a:rPr>
              <a:t>、</a:t>
            </a:r>
            <a:r>
              <a:rPr sz="3200" spc="-5" dirty="0">
                <a:latin typeface="Times New Roman" panose="02020603050405020304" charset="0"/>
                <a:ea typeface="黑体" panose="02010609060101010101" charset="-122"/>
                <a:cs typeface="新宋体" panose="02010609030101010101" charset="-122"/>
                <a:sym typeface="+mn-ea"/>
              </a:rPr>
              <a:t>边界分段</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844929" y="2311400"/>
            <a:ext cx="2502535" cy="418465"/>
          </a:xfrm>
          <a:prstGeom prst="rect">
            <a:avLst/>
          </a:prstGeom>
        </p:spPr>
        <p:txBody>
          <a:bodyPr vert="horz" wrap="square" lIns="0" tIns="0" rIns="0" bIns="0" rtlCol="0">
            <a:spAutoFit/>
          </a:bodyPr>
          <a:lstStyle/>
          <a:p>
            <a:pPr marL="12700" defTabSz="0">
              <a:lnSpc>
                <a:spcPts val="3295"/>
              </a:lnSpc>
              <a:tabLst>
                <a:tab pos="354965" algn="l"/>
              </a:tabLst>
            </a:pPr>
            <a:r>
              <a:rPr sz="2800" spc="-5" dirty="0">
                <a:latin typeface="新宋体" panose="02010609030101010101" charset="-122"/>
                <a:cs typeface="新宋体" panose="02010609030101010101" charset="-122"/>
              </a:rPr>
              <a:t>边界分段举例</a:t>
            </a:r>
            <a:endParaRPr sz="2800">
              <a:latin typeface="新宋体" panose="02010609030101010101" charset="-122"/>
              <a:cs typeface="新宋体" panose="02010609030101010101" charset="-122"/>
            </a:endParaRPr>
          </a:p>
        </p:txBody>
      </p:sp>
      <p:sp>
        <p:nvSpPr>
          <p:cNvPr id="7" name="object 7"/>
          <p:cNvSpPr/>
          <p:nvPr/>
        </p:nvSpPr>
        <p:spPr>
          <a:xfrm>
            <a:off x="3114941" y="2724150"/>
            <a:ext cx="6048755" cy="2061972"/>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254123" y="5011673"/>
            <a:ext cx="3159125" cy="365760"/>
          </a:xfrm>
          <a:prstGeom prst="rect">
            <a:avLst/>
          </a:prstGeom>
        </p:spPr>
        <p:txBody>
          <a:bodyPr vert="horz" wrap="square" lIns="0" tIns="0" rIns="0" bIns="0" rtlCol="0">
            <a:spAutoFit/>
          </a:bodyPr>
          <a:lstStyle/>
          <a:p>
            <a:pPr marL="12700">
              <a:lnSpc>
                <a:spcPct val="100000"/>
              </a:lnSpc>
            </a:pPr>
            <a:r>
              <a:rPr sz="2400" dirty="0">
                <a:solidFill>
                  <a:schemeClr val="tx1"/>
                </a:solidFill>
                <a:latin typeface="Times New Roman" panose="02020603050405020304" charset="0"/>
                <a:cs typeface="宋体" panose="02010600030101010101" pitchFamily="2" charset="-122"/>
              </a:rPr>
              <a:t>区域</a:t>
            </a:r>
            <a:r>
              <a:rPr sz="2400" dirty="0">
                <a:solidFill>
                  <a:schemeClr val="tx1"/>
                </a:solidFill>
                <a:latin typeface="Times New Roman" panose="02020603050405020304" charset="0"/>
                <a:cs typeface="Times New Roman" panose="02020603050405020304"/>
              </a:rPr>
              <a:t>S</a:t>
            </a:r>
            <a:r>
              <a:rPr sz="2400" dirty="0">
                <a:solidFill>
                  <a:schemeClr val="tx1"/>
                </a:solidFill>
                <a:latin typeface="Times New Roman" panose="02020603050405020304" charset="0"/>
                <a:cs typeface="宋体" panose="02010600030101010101" pitchFamily="2" charset="-122"/>
              </a:rPr>
              <a:t>和它的凸起补集</a:t>
            </a:r>
            <a:r>
              <a:rPr sz="2400" dirty="0">
                <a:solidFill>
                  <a:schemeClr val="tx1"/>
                </a:solidFill>
                <a:latin typeface="Times New Roman" panose="02020603050405020304" charset="0"/>
                <a:cs typeface="Times New Roman" panose="02020603050405020304"/>
              </a:rPr>
              <a:t>D</a:t>
            </a:r>
          </a:p>
        </p:txBody>
      </p:sp>
      <p:sp>
        <p:nvSpPr>
          <p:cNvPr id="9" name="object 9"/>
          <p:cNvSpPr txBox="1"/>
          <p:nvPr/>
        </p:nvSpPr>
        <p:spPr>
          <a:xfrm>
            <a:off x="6150228" y="5011673"/>
            <a:ext cx="1854200" cy="365760"/>
          </a:xfrm>
          <a:prstGeom prst="rect">
            <a:avLst/>
          </a:prstGeom>
        </p:spPr>
        <p:txBody>
          <a:bodyPr vert="horz" wrap="square" lIns="0" tIns="0" rIns="0" bIns="0" rtlCol="0">
            <a:spAutoFit/>
          </a:bodyPr>
          <a:lstStyle/>
          <a:p>
            <a:pPr marL="12700" lvl="0" algn="l"/>
            <a:r>
              <a:rPr sz="2400" dirty="0">
                <a:latin typeface="Times New Roman" panose="02020603050405020304" charset="0"/>
                <a:cs typeface="宋体" panose="02010600030101010101" pitchFamily="2" charset="-122"/>
                <a:sym typeface="+mn-ea"/>
              </a:rPr>
              <a:t>被分割的边界</a:t>
            </a: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altLang="zh-CN" sz="3200" spc="-5" dirty="0">
                <a:latin typeface="Times New Roman" panose="02020603050405020304" charset="0"/>
                <a:ea typeface="黑体" panose="02010609060101010101" charset="-122"/>
                <a:cs typeface="新宋体" panose="02010609030101010101" charset="-122"/>
                <a:sym typeface="+mn-ea"/>
              </a:rPr>
              <a:t>4</a:t>
            </a:r>
            <a:r>
              <a:rPr lang="zh-CN" altLang="en-US" sz="3200" spc="-5" dirty="0">
                <a:latin typeface="Times New Roman" panose="02020603050405020304" charset="0"/>
                <a:ea typeface="黑体" panose="02010609060101010101" charset="-122"/>
                <a:cs typeface="新宋体" panose="02010609030101010101" charset="-122"/>
                <a:sym typeface="+mn-ea"/>
              </a:rPr>
              <a:t>、</a:t>
            </a:r>
            <a:r>
              <a:rPr sz="3200" spc="-5" dirty="0">
                <a:latin typeface="Times New Roman" panose="02020603050405020304" charset="0"/>
                <a:ea typeface="黑体" panose="02010609060101010101" charset="-122"/>
                <a:cs typeface="新宋体" panose="02010609030101010101" charset="-122"/>
                <a:sym typeface="+mn-ea"/>
              </a:rPr>
              <a:t>边界分段</a:t>
            </a:r>
            <a:endParaRPr lang="zh-CN" altLang="en-US" sz="3200">
              <a:latin typeface="Times New Roman" panose="02020603050405020304" charset="0"/>
              <a:ea typeface="黑体" panose="02010609060101010101" charset="-122"/>
              <a:cs typeface="新宋体" panose="02010609030101010101" charset="-122"/>
            </a:endParaRPr>
          </a:p>
        </p:txBody>
      </p:sp>
      <p:sp>
        <p:nvSpPr>
          <p:cNvPr id="10" name="文本框 9"/>
          <p:cNvSpPr txBox="1"/>
          <p:nvPr/>
        </p:nvSpPr>
        <p:spPr>
          <a:xfrm>
            <a:off x="1091565" y="5690870"/>
            <a:ext cx="9396730" cy="1406525"/>
          </a:xfrm>
          <a:prstGeom prst="rect">
            <a:avLst/>
          </a:prstGeom>
          <a:noFill/>
        </p:spPr>
        <p:txBody>
          <a:bodyPr wrap="square" rtlCol="0" anchor="t">
            <a:spAutoFit/>
          </a:bodyPr>
          <a:lstStyle/>
          <a:p>
            <a:pPr marL="0" marR="41910" indent="12700" defTabSz="0">
              <a:lnSpc>
                <a:spcPct val="100000"/>
              </a:lnSpc>
              <a:spcBef>
                <a:spcPts val="275"/>
              </a:spcBef>
              <a:tabLst>
                <a:tab pos="958850" algn="l"/>
              </a:tabLst>
            </a:pPr>
            <a:r>
              <a:rPr sz="2800" spc="-5" dirty="0">
                <a:latin typeface="新宋体" panose="02010609030101010101" charset="-122"/>
                <a:cs typeface="新宋体" panose="02010609030101010101" charset="-122"/>
                <a:sym typeface="+mn-ea"/>
              </a:rPr>
              <a:t>问题： 噪音的影响，导致出现零碎的划分。</a:t>
            </a:r>
          </a:p>
          <a:p>
            <a:pPr marL="0" marR="41910" indent="12700" defTabSz="0">
              <a:lnSpc>
                <a:spcPct val="100000"/>
              </a:lnSpc>
              <a:spcBef>
                <a:spcPts val="275"/>
              </a:spcBef>
              <a:tabLst>
                <a:tab pos="958850" algn="l"/>
              </a:tabLst>
            </a:pPr>
            <a:r>
              <a:rPr sz="2800" spc="-5" dirty="0">
                <a:latin typeface="新宋体" panose="02010609030101010101" charset="-122"/>
                <a:cs typeface="新宋体" panose="02010609030101010101" charset="-122"/>
                <a:sym typeface="+mn-ea"/>
              </a:rPr>
              <a:t>解决的方法：</a:t>
            </a:r>
            <a:r>
              <a:rPr sz="2800" spc="105" dirty="0">
                <a:latin typeface="新宋体" panose="02010609030101010101" charset="-122"/>
                <a:cs typeface="新宋体" panose="02010609030101010101" charset="-122"/>
                <a:sym typeface="+mn-ea"/>
              </a:rPr>
              <a:t>先平滑边界，或用多边形逼近边界, </a:t>
            </a:r>
            <a:r>
              <a:rPr sz="2800" spc="-5" dirty="0">
                <a:latin typeface="新宋体" panose="02010609030101010101" charset="-122"/>
                <a:cs typeface="新宋体" panose="02010609030101010101" charset="-122"/>
                <a:sym typeface="+mn-ea"/>
              </a:rPr>
              <a:t>然后再分段</a:t>
            </a:r>
            <a:endParaRPr lang="zh-CN" altLang="en-US" sz="2800" spc="-5" dirty="0">
              <a:latin typeface="新宋体" panose="0201060903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4"/>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99185" y="2336165"/>
            <a:ext cx="9409430" cy="3453765"/>
          </a:xfrm>
          <a:prstGeom prst="rect">
            <a:avLst/>
          </a:prstGeom>
        </p:spPr>
        <p:txBody>
          <a:bodyPr vert="horz" wrap="square" lIns="0" tIns="0" rIns="0" bIns="0" rtlCol="0">
            <a:spAutoFit/>
          </a:bodyPr>
          <a:lstStyle/>
          <a:p>
            <a:pPr marL="12700" defTabSz="0">
              <a:lnSpc>
                <a:spcPct val="120000"/>
              </a:lnSpc>
              <a:tabLst>
                <a:tab pos="354965" algn="l"/>
              </a:tabLst>
            </a:pPr>
            <a:r>
              <a:rPr sz="1900" spc="-190" dirty="0">
                <a:solidFill>
                  <a:srgbClr val="EE2B0A"/>
                </a:solidFill>
                <a:latin typeface="Times New Roman" panose="02020603050405020304" charset="0"/>
                <a:cs typeface="Times New Roman" panose="02020603050405020304"/>
              </a:rPr>
              <a:t> </a:t>
            </a:r>
            <a:r>
              <a:rPr sz="2700" spc="75" dirty="0">
                <a:latin typeface="Times New Roman" panose="02020603050405020304" charset="0"/>
                <a:cs typeface="新宋体" panose="02010609030101010101" charset="-122"/>
              </a:rPr>
              <a:t>表示一个平面区域结构</a:t>
            </a:r>
            <a:r>
              <a:rPr sz="2700" spc="60" dirty="0">
                <a:latin typeface="Times New Roman" panose="02020603050405020304" charset="0"/>
                <a:cs typeface="新宋体" panose="02010609030101010101" charset="-122"/>
              </a:rPr>
              <a:t>形</a:t>
            </a:r>
            <a:r>
              <a:rPr sz="2700" spc="65" dirty="0">
                <a:latin typeface="Times New Roman" panose="02020603050405020304" charset="0"/>
                <a:cs typeface="新宋体" panose="02010609030101010101" charset="-122"/>
              </a:rPr>
              <a:t>状</a:t>
            </a:r>
            <a:r>
              <a:rPr sz="2700" spc="60" dirty="0">
                <a:latin typeface="Times New Roman" panose="02020603050405020304" charset="0"/>
                <a:cs typeface="新宋体" panose="02010609030101010101" charset="-122"/>
              </a:rPr>
              <a:t>的</a:t>
            </a:r>
            <a:r>
              <a:rPr sz="2700" spc="65" dirty="0">
                <a:latin typeface="Times New Roman" panose="02020603050405020304" charset="0"/>
                <a:cs typeface="新宋体" panose="02010609030101010101" charset="-122"/>
              </a:rPr>
              <a:t>重</a:t>
            </a:r>
            <a:r>
              <a:rPr sz="2700" spc="60" dirty="0">
                <a:latin typeface="Times New Roman" panose="02020603050405020304" charset="0"/>
                <a:cs typeface="新宋体" panose="02010609030101010101" charset="-122"/>
              </a:rPr>
              <a:t>要</a:t>
            </a:r>
            <a:r>
              <a:rPr sz="2700" spc="65" dirty="0">
                <a:latin typeface="Times New Roman" panose="02020603050405020304" charset="0"/>
                <a:cs typeface="新宋体" panose="02010609030101010101" charset="-122"/>
              </a:rPr>
              <a:t>方</a:t>
            </a:r>
            <a:r>
              <a:rPr sz="2700" spc="60" dirty="0">
                <a:latin typeface="Times New Roman" panose="02020603050405020304" charset="0"/>
                <a:cs typeface="新宋体" panose="02010609030101010101" charset="-122"/>
              </a:rPr>
              <a:t>法</a:t>
            </a:r>
            <a:r>
              <a:rPr sz="2700" spc="65" dirty="0">
                <a:latin typeface="Times New Roman" panose="02020603050405020304" charset="0"/>
                <a:cs typeface="新宋体" panose="02010609030101010101" charset="-122"/>
              </a:rPr>
              <a:t>是</a:t>
            </a:r>
            <a:r>
              <a:rPr sz="2700" dirty="0">
                <a:latin typeface="Times New Roman" panose="02020603050405020304" charset="0"/>
                <a:cs typeface="新宋体" panose="02010609030101010101" charset="-122"/>
              </a:rPr>
              <a:t>把</a:t>
            </a:r>
            <a:r>
              <a:rPr sz="2700" spc="75" dirty="0">
                <a:latin typeface="Times New Roman" panose="02020603050405020304" charset="0"/>
                <a:cs typeface="新宋体" panose="02010609030101010101" charset="-122"/>
              </a:rPr>
              <a:t>它削减成图形。这种削</a:t>
            </a:r>
            <a:r>
              <a:rPr sz="2700" spc="60" dirty="0">
                <a:latin typeface="Times New Roman" panose="02020603050405020304" charset="0"/>
                <a:cs typeface="新宋体" panose="02010609030101010101" charset="-122"/>
              </a:rPr>
              <a:t>减</a:t>
            </a:r>
            <a:r>
              <a:rPr sz="2700" spc="65" dirty="0">
                <a:latin typeface="Times New Roman" panose="02020603050405020304" charset="0"/>
                <a:cs typeface="新宋体" panose="02010609030101010101" charset="-122"/>
              </a:rPr>
              <a:t>可</a:t>
            </a:r>
            <a:r>
              <a:rPr sz="2700" spc="60" dirty="0">
                <a:latin typeface="Times New Roman" panose="02020603050405020304" charset="0"/>
                <a:cs typeface="新宋体" panose="02010609030101010101" charset="-122"/>
              </a:rPr>
              <a:t>以</a:t>
            </a:r>
            <a:r>
              <a:rPr sz="2700" spc="65" dirty="0">
                <a:latin typeface="Times New Roman" panose="02020603050405020304" charset="0"/>
                <a:cs typeface="新宋体" panose="02010609030101010101" charset="-122"/>
              </a:rPr>
              <a:t>通</a:t>
            </a:r>
            <a:r>
              <a:rPr sz="2700" spc="60" dirty="0">
                <a:latin typeface="Times New Roman" panose="02020603050405020304" charset="0"/>
                <a:cs typeface="新宋体" panose="02010609030101010101" charset="-122"/>
              </a:rPr>
              <a:t>过</a:t>
            </a:r>
            <a:r>
              <a:rPr sz="2700" spc="65" dirty="0">
                <a:latin typeface="Times New Roman" panose="02020603050405020304" charset="0"/>
                <a:cs typeface="新宋体" panose="02010609030101010101" charset="-122"/>
              </a:rPr>
              <a:t>细</a:t>
            </a:r>
            <a:r>
              <a:rPr sz="2700" spc="60" dirty="0">
                <a:latin typeface="Times New Roman" panose="02020603050405020304" charset="0"/>
                <a:cs typeface="新宋体" panose="02010609030101010101" charset="-122"/>
              </a:rPr>
              <a:t>化</a:t>
            </a:r>
            <a:r>
              <a:rPr sz="2700" spc="65" dirty="0">
                <a:latin typeface="Times New Roman" panose="02020603050405020304" charset="0"/>
                <a:cs typeface="新宋体" panose="02010609030101010101" charset="-122"/>
              </a:rPr>
              <a:t>(</a:t>
            </a:r>
            <a:r>
              <a:rPr sz="2700" dirty="0">
                <a:latin typeface="Times New Roman" panose="02020603050405020304" charset="0"/>
                <a:cs typeface="新宋体" panose="02010609030101010101" charset="-122"/>
              </a:rPr>
              <a:t>也称为抽骨架)算法，获取区域的骨架来实现</a:t>
            </a:r>
          </a:p>
          <a:p>
            <a:pPr marL="527050" indent="-514350" defTabSz="0">
              <a:lnSpc>
                <a:spcPct val="120000"/>
              </a:lnSpc>
              <a:buFont typeface="Arial" panose="020B0604020202020204" pitchFamily="34" charset="0"/>
              <a:buChar char="•"/>
              <a:tabLst>
                <a:tab pos="354965" algn="l"/>
              </a:tabLst>
            </a:pPr>
            <a:r>
              <a:rPr sz="2700" dirty="0">
                <a:latin typeface="Times New Roman" panose="02020603050405020304" charset="0"/>
                <a:cs typeface="新宋体" panose="02010609030101010101" charset="-122"/>
              </a:rPr>
              <a:t>Blum的中轴变换方法(MAT)</a:t>
            </a:r>
          </a:p>
          <a:p>
            <a:pPr marL="12700" defTabSz="0">
              <a:lnSpc>
                <a:spcPct val="120000"/>
              </a:lnSpc>
              <a:tabLst>
                <a:tab pos="354965" algn="l"/>
              </a:tabLst>
            </a:pPr>
            <a:r>
              <a:rPr sz="2700" spc="85" dirty="0">
                <a:latin typeface="Times New Roman" panose="02020603050405020304" charset="0"/>
                <a:cs typeface="新宋体" panose="02010609030101010101" charset="-122"/>
              </a:rPr>
              <a:t>设</a:t>
            </a:r>
            <a:r>
              <a:rPr sz="2700" dirty="0">
                <a:latin typeface="Times New Roman" panose="02020603050405020304" charset="0"/>
                <a:cs typeface="新宋体" panose="02010609030101010101" charset="-122"/>
              </a:rPr>
              <a:t>:</a:t>
            </a:r>
            <a:r>
              <a:rPr sz="2700" spc="85" dirty="0">
                <a:latin typeface="Times New Roman" panose="02020603050405020304" charset="0"/>
                <a:cs typeface="新宋体" panose="02010609030101010101" charset="-122"/>
              </a:rPr>
              <a:t>R是一个区域，B为R的边界点，对于R中 </a:t>
            </a:r>
            <a:r>
              <a:rPr sz="2700" spc="75" dirty="0">
                <a:latin typeface="Times New Roman" panose="02020603050405020304" charset="0"/>
                <a:cs typeface="新宋体" panose="02010609030101010101" charset="-122"/>
              </a:rPr>
              <a:t>的点p，找p在B上</a:t>
            </a:r>
            <a:r>
              <a:rPr sz="2700" spc="70" dirty="0">
                <a:latin typeface="Times New Roman" panose="02020603050405020304" charset="0"/>
                <a:cs typeface="Times New Roman" panose="02020603050405020304"/>
              </a:rPr>
              <a:t>“</a:t>
            </a:r>
            <a:r>
              <a:rPr sz="2700" spc="75" dirty="0">
                <a:latin typeface="Times New Roman" panose="02020603050405020304" charset="0"/>
                <a:cs typeface="新宋体" panose="02010609030101010101" charset="-122"/>
              </a:rPr>
              <a:t>最</a:t>
            </a:r>
            <a:r>
              <a:rPr sz="2700" spc="70" dirty="0">
                <a:latin typeface="Times New Roman" panose="02020603050405020304" charset="0"/>
                <a:cs typeface="新宋体" panose="02010609030101010101" charset="-122"/>
              </a:rPr>
              <a:t>近</a:t>
            </a:r>
            <a:r>
              <a:rPr sz="2700" spc="75" dirty="0">
                <a:latin typeface="Times New Roman" panose="02020603050405020304" charset="0"/>
                <a:cs typeface="Times New Roman" panose="02020603050405020304"/>
              </a:rPr>
              <a:t>”</a:t>
            </a:r>
            <a:r>
              <a:rPr sz="2700" spc="70" dirty="0">
                <a:latin typeface="Times New Roman" panose="02020603050405020304" charset="0"/>
                <a:cs typeface="新宋体" panose="02010609030101010101" charset="-122"/>
              </a:rPr>
              <a:t>的邻居。如果p有多 </a:t>
            </a:r>
            <a:r>
              <a:rPr sz="2700" dirty="0">
                <a:latin typeface="Times New Roman" panose="02020603050405020304" charset="0"/>
                <a:cs typeface="新宋体" panose="02010609030101010101" charset="-122"/>
              </a:rPr>
              <a:t>于一个的邻居，称它属于R的中轴(骨架)</a:t>
            </a:r>
            <a:endParaRPr sz="2700">
              <a:latin typeface="Times New Roman" panose="02020603050405020304" charset="0"/>
              <a:cs typeface="新宋体" panose="02010609030101010101" charset="-122"/>
            </a:endParaRP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altLang="zh-CN" sz="3200" spc="-5" dirty="0">
                <a:latin typeface="Times New Roman" panose="02020603050405020304" charset="0"/>
                <a:ea typeface="黑体" panose="02010609060101010101" charset="-122"/>
                <a:cs typeface="新宋体" panose="02010609030101010101" charset="-122"/>
                <a:sym typeface="+mn-ea"/>
              </a:rPr>
              <a:t>5</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zh-CN" sz="3200" spc="-5" dirty="0">
                <a:latin typeface="Times New Roman" panose="02020603050405020304" charset="0"/>
                <a:ea typeface="黑体" panose="02010609060101010101" charset="-122"/>
                <a:cs typeface="新宋体" panose="02010609030101010101" charset="-122"/>
                <a:sym typeface="+mn-ea"/>
              </a:rPr>
              <a:t>骨架</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80770" y="2101850"/>
            <a:ext cx="9540240" cy="4434840"/>
          </a:xfrm>
          <a:prstGeom prst="rect">
            <a:avLst/>
          </a:prstGeom>
        </p:spPr>
        <p:txBody>
          <a:bodyPr vert="horz" wrap="square" lIns="0" tIns="0" rIns="0" bIns="0" rtlCol="0">
            <a:spAutoFit/>
          </a:bodyPr>
          <a:lstStyle/>
          <a:p>
            <a:pPr marL="469900" indent="-457200" defTabSz="0">
              <a:lnSpc>
                <a:spcPct val="140000"/>
              </a:lnSpc>
              <a:buFont typeface="Arial" panose="020B0604020202020204" pitchFamily="34" charset="0"/>
              <a:buChar char="•"/>
              <a:tabLst>
                <a:tab pos="423545" algn="l"/>
              </a:tabLst>
            </a:pPr>
            <a:r>
              <a:rPr sz="2600" dirty="0">
                <a:latin typeface="新宋体" panose="02010609030101010101" charset="-122"/>
                <a:cs typeface="新宋体" panose="02010609030101010101" charset="-122"/>
              </a:rPr>
              <a:t>图像分割结果是得到了</a:t>
            </a:r>
            <a:r>
              <a:rPr sz="2600" b="1" dirty="0">
                <a:solidFill>
                  <a:srgbClr val="FF0000"/>
                </a:solidFill>
                <a:latin typeface="新宋体" panose="02010609030101010101" charset="-122"/>
                <a:cs typeface="新宋体" panose="02010609030101010101" charset="-122"/>
              </a:rPr>
              <a:t>区域内的像素集合</a:t>
            </a:r>
            <a:r>
              <a:rPr sz="2600" dirty="0">
                <a:latin typeface="新宋体" panose="02010609030101010101" charset="-122"/>
                <a:cs typeface="新宋体" panose="02010609030101010101" charset="-122"/>
              </a:rPr>
              <a:t>，或位于</a:t>
            </a:r>
            <a:r>
              <a:rPr sz="2600" b="1" dirty="0">
                <a:solidFill>
                  <a:srgbClr val="FF0000"/>
                </a:solidFill>
                <a:latin typeface="新宋体" panose="02010609030101010101" charset="-122"/>
                <a:cs typeface="新宋体" panose="02010609030101010101" charset="-122"/>
              </a:rPr>
              <a:t>区域边界上的像素集合</a:t>
            </a:r>
            <a:r>
              <a:rPr sz="2600" dirty="0">
                <a:latin typeface="新宋体" panose="02010609030101010101" charset="-122"/>
                <a:cs typeface="新宋体" panose="02010609030101010101" charset="-122"/>
              </a:rPr>
              <a:t>，这两个集合是互补的</a:t>
            </a:r>
            <a:r>
              <a:rPr lang="zh-CN" sz="2600" dirty="0">
                <a:latin typeface="新宋体" panose="02010609030101010101" charset="-122"/>
                <a:cs typeface="新宋体" panose="02010609030101010101" charset="-122"/>
              </a:rPr>
              <a:t>：</a:t>
            </a:r>
            <a:r>
              <a:rPr sz="2600" dirty="0">
                <a:latin typeface="新宋体" panose="02010609030101010101" charset="-122"/>
                <a:cs typeface="新宋体" panose="02010609030101010101" charset="-122"/>
              </a:rPr>
              <a:t>与分割类似，图像中的区域可用其内部(如组成区域的像素集合)表示，也可用其外部(如组成区域边界的像素集合)表示</a:t>
            </a:r>
            <a:r>
              <a:rPr lang="zh-CN" sz="2600" dirty="0">
                <a:latin typeface="新宋体" panose="02010609030101010101" charset="-122"/>
                <a:cs typeface="新宋体" panose="02010609030101010101" charset="-122"/>
              </a:rPr>
              <a:t>。</a:t>
            </a:r>
          </a:p>
          <a:p>
            <a:pPr marL="469900" indent="-457200" defTabSz="0">
              <a:lnSpc>
                <a:spcPct val="140000"/>
              </a:lnSpc>
              <a:buFont typeface="Arial" panose="020B0604020202020204" pitchFamily="34" charset="0"/>
              <a:buChar char="•"/>
              <a:tabLst>
                <a:tab pos="423545" algn="l"/>
              </a:tabLst>
            </a:pPr>
            <a:r>
              <a:rPr sz="2600" spc="-5" dirty="0">
                <a:latin typeface="新宋体" panose="02010609030101010101" charset="-122"/>
                <a:cs typeface="新宋体" panose="02010609030101010101" charset="-122"/>
              </a:rPr>
              <a:t>如果关心的是区域的反射性质，如灰度、颜色、纹理等，常用内部表示法；如果关心的是区域形状，则选用外部表示法</a:t>
            </a:r>
            <a:r>
              <a:rPr lang="zh-CN" sz="2600" spc="-5" dirty="0">
                <a:latin typeface="新宋体" panose="02010609030101010101" charset="-122"/>
                <a:cs typeface="新宋体" panose="02010609030101010101" charset="-122"/>
              </a:rPr>
              <a:t>。</a:t>
            </a:r>
          </a:p>
          <a:p>
            <a:pPr marL="469900" indent="-457200" defTabSz="0">
              <a:lnSpc>
                <a:spcPct val="140000"/>
              </a:lnSpc>
              <a:buFont typeface="Arial" panose="020B0604020202020204" pitchFamily="34" charset="0"/>
              <a:buChar char="•"/>
              <a:tabLst>
                <a:tab pos="423545" algn="l"/>
              </a:tabLst>
            </a:pPr>
            <a:r>
              <a:rPr sz="2600" spc="-5" dirty="0">
                <a:latin typeface="新宋体" panose="02010609030101010101" charset="-122"/>
                <a:cs typeface="新宋体" panose="02010609030101010101" charset="-122"/>
              </a:rPr>
              <a:t>表示是直接具体地表示目标，好的表示方法应具有节省存储空间、易于特征计算等优点</a:t>
            </a:r>
            <a:r>
              <a:rPr lang="zh-CN" sz="2600" spc="-5" dirty="0">
                <a:latin typeface="新宋体" panose="02010609030101010101" charset="-122"/>
                <a:cs typeface="新宋体" panose="02010609030101010101" charset="-122"/>
              </a:rPr>
              <a:t>。</a:t>
            </a:r>
          </a:p>
        </p:txBody>
      </p:sp>
      <p:sp>
        <p:nvSpPr>
          <p:cNvPr id="6"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2" name="文本框 1"/>
          <p:cNvSpPr txBox="1"/>
          <p:nvPr/>
        </p:nvSpPr>
        <p:spPr>
          <a:xfrm>
            <a:off x="1080770" y="1410335"/>
            <a:ext cx="2548255" cy="579120"/>
          </a:xfrm>
          <a:prstGeom prst="rect">
            <a:avLst/>
          </a:prstGeom>
          <a:noFill/>
        </p:spPr>
        <p:txBody>
          <a:bodyPr wrap="square" rtlCol="0">
            <a:spAutoFit/>
          </a:bodyPr>
          <a:lstStyle/>
          <a:p>
            <a:pPr algn="l"/>
            <a:r>
              <a:rPr sz="3200" spc="-5" dirty="0">
                <a:latin typeface="黑体" panose="02010609060101010101" charset="-122"/>
                <a:ea typeface="黑体" panose="02010609060101010101" charset="-122"/>
                <a:cs typeface="新宋体" panose="02010609030101010101" charset="-122"/>
                <a:sym typeface="+mn-ea"/>
              </a:rPr>
              <a:t>概述</a:t>
            </a:r>
            <a:endParaRPr lang="zh-CN" altLang="en-US" sz="3200" spc="-5" dirty="0">
              <a:latin typeface="黑体" panose="02010609060101010101" charset="-122"/>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6712343" y="3168395"/>
            <a:ext cx="1752600" cy="2895600"/>
          </a:xfrm>
          <a:custGeom>
            <a:avLst/>
            <a:gdLst/>
            <a:ahLst/>
            <a:cxnLst/>
            <a:rect l="l" t="t" r="r" b="b"/>
            <a:pathLst>
              <a:path w="1752600" h="2895600">
                <a:moveTo>
                  <a:pt x="0" y="0"/>
                </a:moveTo>
                <a:lnTo>
                  <a:pt x="1371600" y="0"/>
                </a:lnTo>
                <a:lnTo>
                  <a:pt x="1371600" y="1219200"/>
                </a:lnTo>
                <a:lnTo>
                  <a:pt x="1752600" y="1447799"/>
                </a:lnTo>
                <a:lnTo>
                  <a:pt x="1371600" y="1676400"/>
                </a:lnTo>
                <a:lnTo>
                  <a:pt x="1371600" y="2895600"/>
                </a:lnTo>
                <a:lnTo>
                  <a:pt x="0" y="2895600"/>
                </a:lnTo>
                <a:lnTo>
                  <a:pt x="0" y="0"/>
                </a:lnTo>
              </a:path>
            </a:pathLst>
          </a:custGeom>
          <a:ln w="28575">
            <a:solidFill>
              <a:srgbClr val="000000"/>
            </a:solidFill>
          </a:ln>
        </p:spPr>
        <p:txBody>
          <a:bodyPr wrap="square" lIns="0" tIns="0" rIns="0" bIns="0" rtlCol="0"/>
          <a:lstStyle/>
          <a:p>
            <a:endParaRPr/>
          </a:p>
        </p:txBody>
      </p:sp>
      <p:sp>
        <p:nvSpPr>
          <p:cNvPr id="7" name="object 7"/>
          <p:cNvSpPr/>
          <p:nvPr/>
        </p:nvSpPr>
        <p:spPr>
          <a:xfrm>
            <a:off x="6712343" y="3168395"/>
            <a:ext cx="685800" cy="685800"/>
          </a:xfrm>
          <a:custGeom>
            <a:avLst/>
            <a:gdLst/>
            <a:ahLst/>
            <a:cxnLst/>
            <a:rect l="l" t="t" r="r" b="b"/>
            <a:pathLst>
              <a:path w="685800" h="685800">
                <a:moveTo>
                  <a:pt x="0" y="0"/>
                </a:moveTo>
                <a:lnTo>
                  <a:pt x="685800" y="685800"/>
                </a:lnTo>
              </a:path>
            </a:pathLst>
          </a:custGeom>
          <a:ln w="28575">
            <a:solidFill>
              <a:srgbClr val="000000"/>
            </a:solidFill>
            <a:prstDash val="lgDash"/>
          </a:ln>
        </p:spPr>
        <p:txBody>
          <a:bodyPr wrap="square" lIns="0" tIns="0" rIns="0" bIns="0" rtlCol="0"/>
          <a:lstStyle/>
          <a:p>
            <a:endParaRPr/>
          </a:p>
        </p:txBody>
      </p:sp>
      <p:sp>
        <p:nvSpPr>
          <p:cNvPr id="8" name="object 8"/>
          <p:cNvSpPr/>
          <p:nvPr/>
        </p:nvSpPr>
        <p:spPr>
          <a:xfrm>
            <a:off x="7398143" y="3168395"/>
            <a:ext cx="685800" cy="685800"/>
          </a:xfrm>
          <a:custGeom>
            <a:avLst/>
            <a:gdLst/>
            <a:ahLst/>
            <a:cxnLst/>
            <a:rect l="l" t="t" r="r" b="b"/>
            <a:pathLst>
              <a:path w="685800" h="685800">
                <a:moveTo>
                  <a:pt x="685800" y="0"/>
                </a:moveTo>
                <a:lnTo>
                  <a:pt x="0" y="685800"/>
                </a:lnTo>
              </a:path>
            </a:pathLst>
          </a:custGeom>
          <a:ln w="28575">
            <a:solidFill>
              <a:srgbClr val="000000"/>
            </a:solidFill>
            <a:prstDash val="lgDash"/>
          </a:ln>
        </p:spPr>
        <p:txBody>
          <a:bodyPr wrap="square" lIns="0" tIns="0" rIns="0" bIns="0" rtlCol="0"/>
          <a:lstStyle/>
          <a:p>
            <a:endParaRPr/>
          </a:p>
        </p:txBody>
      </p:sp>
      <p:sp>
        <p:nvSpPr>
          <p:cNvPr id="9" name="object 9"/>
          <p:cNvSpPr/>
          <p:nvPr/>
        </p:nvSpPr>
        <p:spPr>
          <a:xfrm>
            <a:off x="6712343" y="5378196"/>
            <a:ext cx="685800" cy="685800"/>
          </a:xfrm>
          <a:custGeom>
            <a:avLst/>
            <a:gdLst/>
            <a:ahLst/>
            <a:cxnLst/>
            <a:rect l="l" t="t" r="r" b="b"/>
            <a:pathLst>
              <a:path w="685800" h="685800">
                <a:moveTo>
                  <a:pt x="0" y="685800"/>
                </a:moveTo>
                <a:lnTo>
                  <a:pt x="685800" y="0"/>
                </a:lnTo>
              </a:path>
            </a:pathLst>
          </a:custGeom>
          <a:ln w="28575">
            <a:solidFill>
              <a:srgbClr val="000000"/>
            </a:solidFill>
            <a:prstDash val="lgDash"/>
          </a:ln>
        </p:spPr>
        <p:txBody>
          <a:bodyPr wrap="square" lIns="0" tIns="0" rIns="0" bIns="0" rtlCol="0"/>
          <a:lstStyle/>
          <a:p>
            <a:endParaRPr/>
          </a:p>
        </p:txBody>
      </p:sp>
      <p:sp>
        <p:nvSpPr>
          <p:cNvPr id="10" name="object 10"/>
          <p:cNvSpPr/>
          <p:nvPr/>
        </p:nvSpPr>
        <p:spPr>
          <a:xfrm>
            <a:off x="7398143" y="5378196"/>
            <a:ext cx="685800" cy="685800"/>
          </a:xfrm>
          <a:custGeom>
            <a:avLst/>
            <a:gdLst/>
            <a:ahLst/>
            <a:cxnLst/>
            <a:rect l="l" t="t" r="r" b="b"/>
            <a:pathLst>
              <a:path w="685800" h="685800">
                <a:moveTo>
                  <a:pt x="0" y="0"/>
                </a:moveTo>
                <a:lnTo>
                  <a:pt x="685800" y="685800"/>
                </a:lnTo>
              </a:path>
            </a:pathLst>
          </a:custGeom>
          <a:ln w="28575">
            <a:solidFill>
              <a:srgbClr val="000000"/>
            </a:solidFill>
            <a:prstDash val="lgDash"/>
          </a:ln>
        </p:spPr>
        <p:txBody>
          <a:bodyPr wrap="square" lIns="0" tIns="0" rIns="0" bIns="0" rtlCol="0"/>
          <a:lstStyle/>
          <a:p>
            <a:endParaRPr/>
          </a:p>
        </p:txBody>
      </p:sp>
      <p:sp>
        <p:nvSpPr>
          <p:cNvPr id="11" name="object 11"/>
          <p:cNvSpPr/>
          <p:nvPr/>
        </p:nvSpPr>
        <p:spPr>
          <a:xfrm>
            <a:off x="7398143" y="4692396"/>
            <a:ext cx="0" cy="685800"/>
          </a:xfrm>
          <a:custGeom>
            <a:avLst/>
            <a:gdLst/>
            <a:ahLst/>
            <a:cxnLst/>
            <a:rect l="l" t="t" r="r" b="b"/>
            <a:pathLst>
              <a:path h="685800">
                <a:moveTo>
                  <a:pt x="0" y="0"/>
                </a:moveTo>
                <a:lnTo>
                  <a:pt x="0" y="685800"/>
                </a:lnTo>
              </a:path>
            </a:pathLst>
          </a:custGeom>
          <a:ln w="28575">
            <a:solidFill>
              <a:srgbClr val="000000"/>
            </a:solidFill>
            <a:prstDash val="lgDash"/>
          </a:ln>
        </p:spPr>
        <p:txBody>
          <a:bodyPr wrap="square" lIns="0" tIns="0" rIns="0" bIns="0" rtlCol="0"/>
          <a:lstStyle/>
          <a:p>
            <a:endParaRPr/>
          </a:p>
        </p:txBody>
      </p:sp>
      <p:sp>
        <p:nvSpPr>
          <p:cNvPr id="12" name="object 12"/>
          <p:cNvSpPr/>
          <p:nvPr/>
        </p:nvSpPr>
        <p:spPr>
          <a:xfrm>
            <a:off x="7474343" y="4616196"/>
            <a:ext cx="990600" cy="0"/>
          </a:xfrm>
          <a:custGeom>
            <a:avLst/>
            <a:gdLst/>
            <a:ahLst/>
            <a:cxnLst/>
            <a:rect l="l" t="t" r="r" b="b"/>
            <a:pathLst>
              <a:path w="990600">
                <a:moveTo>
                  <a:pt x="990600" y="0"/>
                </a:moveTo>
                <a:lnTo>
                  <a:pt x="0" y="0"/>
                </a:lnTo>
              </a:path>
            </a:pathLst>
          </a:custGeom>
          <a:ln w="28575">
            <a:solidFill>
              <a:srgbClr val="000000"/>
            </a:solidFill>
            <a:prstDash val="lgDash"/>
          </a:ln>
        </p:spPr>
        <p:txBody>
          <a:bodyPr wrap="square" lIns="0" tIns="0" rIns="0" bIns="0" rtlCol="0"/>
          <a:lstStyle/>
          <a:p>
            <a:endParaRPr/>
          </a:p>
        </p:txBody>
      </p:sp>
      <p:sp>
        <p:nvSpPr>
          <p:cNvPr id="13" name="object 13"/>
          <p:cNvSpPr/>
          <p:nvPr/>
        </p:nvSpPr>
        <p:spPr>
          <a:xfrm>
            <a:off x="7398143" y="3854196"/>
            <a:ext cx="0" cy="685800"/>
          </a:xfrm>
          <a:custGeom>
            <a:avLst/>
            <a:gdLst/>
            <a:ahLst/>
            <a:cxnLst/>
            <a:rect l="l" t="t" r="r" b="b"/>
            <a:pathLst>
              <a:path h="685800">
                <a:moveTo>
                  <a:pt x="0" y="0"/>
                </a:moveTo>
                <a:lnTo>
                  <a:pt x="0" y="685800"/>
                </a:lnTo>
              </a:path>
            </a:pathLst>
          </a:custGeom>
          <a:ln w="28575">
            <a:solidFill>
              <a:srgbClr val="000000"/>
            </a:solidFill>
            <a:prstDash val="lgDash"/>
          </a:ln>
        </p:spPr>
        <p:txBody>
          <a:bodyPr wrap="square" lIns="0" tIns="0" rIns="0" bIns="0" rtlCol="0"/>
          <a:lstStyle/>
          <a:p>
            <a:endParaRPr/>
          </a:p>
        </p:txBody>
      </p:sp>
      <p:sp>
        <p:nvSpPr>
          <p:cNvPr id="14" name="object 14"/>
          <p:cNvSpPr/>
          <p:nvPr/>
        </p:nvSpPr>
        <p:spPr>
          <a:xfrm>
            <a:off x="7398143" y="4539996"/>
            <a:ext cx="76200" cy="152400"/>
          </a:xfrm>
          <a:custGeom>
            <a:avLst/>
            <a:gdLst/>
            <a:ahLst/>
            <a:cxnLst/>
            <a:rect l="l" t="t" r="r" b="b"/>
            <a:pathLst>
              <a:path w="76200" h="152400">
                <a:moveTo>
                  <a:pt x="0" y="0"/>
                </a:moveTo>
                <a:lnTo>
                  <a:pt x="76200" y="76200"/>
                </a:lnTo>
                <a:lnTo>
                  <a:pt x="0" y="152400"/>
                </a:lnTo>
              </a:path>
            </a:pathLst>
          </a:custGeom>
          <a:ln w="28575">
            <a:solidFill>
              <a:srgbClr val="000000"/>
            </a:solidFill>
          </a:ln>
        </p:spPr>
        <p:txBody>
          <a:bodyPr wrap="square" lIns="0" tIns="0" rIns="0" bIns="0" rtlCol="0"/>
          <a:lstStyle/>
          <a:p>
            <a:endParaRPr/>
          </a:p>
        </p:txBody>
      </p:sp>
      <p:sp>
        <p:nvSpPr>
          <p:cNvPr id="15" name="object 15"/>
          <p:cNvSpPr/>
          <p:nvPr/>
        </p:nvSpPr>
        <p:spPr>
          <a:xfrm>
            <a:off x="7785227" y="3168395"/>
            <a:ext cx="6350" cy="304800"/>
          </a:xfrm>
          <a:custGeom>
            <a:avLst/>
            <a:gdLst/>
            <a:ahLst/>
            <a:cxnLst/>
            <a:rect l="l" t="t" r="r" b="b"/>
            <a:pathLst>
              <a:path w="6350" h="304800">
                <a:moveTo>
                  <a:pt x="0" y="0"/>
                </a:moveTo>
                <a:lnTo>
                  <a:pt x="6096" y="304800"/>
                </a:lnTo>
              </a:path>
            </a:pathLst>
          </a:custGeom>
          <a:ln w="9525">
            <a:solidFill>
              <a:srgbClr val="000000"/>
            </a:solidFill>
            <a:prstDash val="dash"/>
          </a:ln>
        </p:spPr>
        <p:txBody>
          <a:bodyPr wrap="square" lIns="0" tIns="0" rIns="0" bIns="0" rtlCol="0"/>
          <a:lstStyle/>
          <a:p>
            <a:endParaRPr/>
          </a:p>
        </p:txBody>
      </p:sp>
      <p:sp>
        <p:nvSpPr>
          <p:cNvPr id="16" name="object 16"/>
          <p:cNvSpPr/>
          <p:nvPr/>
        </p:nvSpPr>
        <p:spPr>
          <a:xfrm>
            <a:off x="7779143" y="3396996"/>
            <a:ext cx="76200" cy="76200"/>
          </a:xfrm>
          <a:custGeom>
            <a:avLst/>
            <a:gdLst/>
            <a:ahLst/>
            <a:cxnLst/>
            <a:rect l="l" t="t" r="r" b="b"/>
            <a:pathLst>
              <a:path w="76200" h="76200">
                <a:moveTo>
                  <a:pt x="76200" y="38100"/>
                </a:moveTo>
                <a:lnTo>
                  <a:pt x="73140" y="23145"/>
                </a:lnTo>
                <a:lnTo>
                  <a:pt x="64865" y="11048"/>
                </a:lnTo>
                <a:lnTo>
                  <a:pt x="52732"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2732" y="73247"/>
                </a:lnTo>
                <a:lnTo>
                  <a:pt x="64865" y="65151"/>
                </a:lnTo>
                <a:lnTo>
                  <a:pt x="73140" y="53054"/>
                </a:lnTo>
                <a:lnTo>
                  <a:pt x="76200" y="38100"/>
                </a:lnTo>
                <a:close/>
              </a:path>
            </a:pathLst>
          </a:custGeom>
          <a:solidFill>
            <a:srgbClr val="FF3399"/>
          </a:solidFill>
        </p:spPr>
        <p:txBody>
          <a:bodyPr wrap="square" lIns="0" tIns="0" rIns="0" bIns="0" rtlCol="0"/>
          <a:lstStyle/>
          <a:p>
            <a:endParaRPr/>
          </a:p>
        </p:txBody>
      </p:sp>
      <p:sp>
        <p:nvSpPr>
          <p:cNvPr id="17" name="object 17"/>
          <p:cNvSpPr txBox="1"/>
          <p:nvPr/>
        </p:nvSpPr>
        <p:spPr>
          <a:xfrm>
            <a:off x="6969391" y="2843021"/>
            <a:ext cx="1473200" cy="1884680"/>
          </a:xfrm>
          <a:prstGeom prst="rect">
            <a:avLst/>
          </a:prstGeom>
        </p:spPr>
        <p:txBody>
          <a:bodyPr vert="horz" wrap="square" lIns="0" tIns="0" rIns="0" bIns="0" rtlCol="0">
            <a:spAutoFit/>
          </a:bodyPr>
          <a:lstStyle/>
          <a:p>
            <a:pPr marL="177800" algn="ctr">
              <a:lnSpc>
                <a:spcPct val="100000"/>
              </a:lnSpc>
            </a:pPr>
            <a:r>
              <a:rPr sz="2400" dirty="0">
                <a:solidFill>
                  <a:srgbClr val="FF0000"/>
                </a:solidFill>
                <a:latin typeface="新宋体" panose="02010609030101010101" charset="-122"/>
                <a:cs typeface="新宋体" panose="02010609030101010101" charset="-122"/>
              </a:rPr>
              <a:t>p</a:t>
            </a:r>
            <a:endParaRPr sz="2400">
              <a:latin typeface="新宋体" panose="02010609030101010101" charset="-122"/>
              <a:cs typeface="新宋体" panose="02010609030101010101" charset="-122"/>
            </a:endParaRPr>
          </a:p>
          <a:p>
            <a:pPr>
              <a:lnSpc>
                <a:spcPct val="100000"/>
              </a:lnSpc>
              <a:spcBef>
                <a:spcPts val="15"/>
              </a:spcBef>
            </a:pPr>
            <a:endParaRPr sz="2700">
              <a:latin typeface="Times New Roman" panose="02020603050405020304"/>
              <a:cs typeface="Times New Roman" panose="02020603050405020304"/>
            </a:endParaRPr>
          </a:p>
          <a:p>
            <a:pPr marR="5080" algn="r">
              <a:lnSpc>
                <a:spcPct val="100000"/>
              </a:lnSpc>
            </a:pPr>
            <a:r>
              <a:rPr sz="2400" dirty="0">
                <a:solidFill>
                  <a:srgbClr val="3333CC"/>
                </a:solidFill>
                <a:latin typeface="新宋体" panose="02010609030101010101" charset="-122"/>
                <a:cs typeface="新宋体" panose="02010609030101010101" charset="-122"/>
              </a:rPr>
              <a:t>B</a:t>
            </a:r>
            <a:endParaRPr sz="2400">
              <a:latin typeface="新宋体" panose="02010609030101010101" charset="-122"/>
              <a:cs typeface="新宋体" panose="02010609030101010101" charset="-122"/>
            </a:endParaRPr>
          </a:p>
          <a:p>
            <a:pPr>
              <a:lnSpc>
                <a:spcPct val="100000"/>
              </a:lnSpc>
              <a:spcBef>
                <a:spcPts val="15"/>
              </a:spcBef>
            </a:pPr>
            <a:endParaRPr sz="2700">
              <a:latin typeface="Times New Roman" panose="02020603050405020304"/>
              <a:cs typeface="Times New Roman" panose="02020603050405020304"/>
            </a:endParaRPr>
          </a:p>
          <a:p>
            <a:pPr marL="12700">
              <a:lnSpc>
                <a:spcPts val="2835"/>
              </a:lnSpc>
            </a:pPr>
            <a:r>
              <a:rPr sz="2400" dirty="0">
                <a:solidFill>
                  <a:srgbClr val="3333CC"/>
                </a:solidFill>
                <a:latin typeface="新宋体" panose="02010609030101010101" charset="-122"/>
                <a:cs typeface="新宋体" panose="02010609030101010101" charset="-122"/>
              </a:rPr>
              <a:t>R</a:t>
            </a:r>
            <a:endParaRPr sz="2400">
              <a:latin typeface="新宋体" panose="02010609030101010101" charset="-122"/>
              <a:cs typeface="新宋体" panose="02010609030101010101" charset="-122"/>
            </a:endParaRPr>
          </a:p>
        </p:txBody>
      </p:sp>
      <p:sp>
        <p:nvSpPr>
          <p:cNvPr id="18" name="object 18"/>
          <p:cNvSpPr/>
          <p:nvPr/>
        </p:nvSpPr>
        <p:spPr>
          <a:xfrm>
            <a:off x="8050415" y="3701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19" name="object 19"/>
          <p:cNvSpPr/>
          <p:nvPr/>
        </p:nvSpPr>
        <p:spPr>
          <a:xfrm>
            <a:off x="7785227" y="3473196"/>
            <a:ext cx="304800" cy="0"/>
          </a:xfrm>
          <a:custGeom>
            <a:avLst/>
            <a:gdLst/>
            <a:ahLst/>
            <a:cxnLst/>
            <a:rect l="l" t="t" r="r" b="b"/>
            <a:pathLst>
              <a:path w="304800">
                <a:moveTo>
                  <a:pt x="304800" y="0"/>
                </a:moveTo>
                <a:lnTo>
                  <a:pt x="0" y="0"/>
                </a:lnTo>
              </a:path>
            </a:pathLst>
          </a:custGeom>
          <a:ln w="9525">
            <a:solidFill>
              <a:srgbClr val="000000"/>
            </a:solidFill>
            <a:prstDash val="dash"/>
          </a:ln>
        </p:spPr>
        <p:txBody>
          <a:bodyPr wrap="square" lIns="0" tIns="0" rIns="0" bIns="0" rtlCol="0"/>
          <a:lstStyle/>
          <a:p>
            <a:endParaRPr/>
          </a:p>
        </p:txBody>
      </p:sp>
      <p:sp>
        <p:nvSpPr>
          <p:cNvPr id="21" name="文本框 20"/>
          <p:cNvSpPr txBox="1"/>
          <p:nvPr/>
        </p:nvSpPr>
        <p:spPr>
          <a:xfrm>
            <a:off x="1265555" y="2289175"/>
            <a:ext cx="9032875" cy="1259840"/>
          </a:xfrm>
          <a:prstGeom prst="rect">
            <a:avLst/>
          </a:prstGeom>
          <a:noFill/>
        </p:spPr>
        <p:txBody>
          <a:bodyPr wrap="square" rtlCol="0">
            <a:spAutoFit/>
          </a:bodyPr>
          <a:lstStyle/>
          <a:p>
            <a:pPr marL="0" marR="5080" indent="0" algn="l" defTabSz="0">
              <a:lnSpc>
                <a:spcPts val="4600"/>
              </a:lnSpc>
              <a:spcBef>
                <a:spcPts val="275"/>
              </a:spcBef>
              <a:tabLst>
                <a:tab pos="958850" algn="l"/>
              </a:tabLst>
            </a:pPr>
            <a:r>
              <a:rPr sz="2800" spc="-5" dirty="0">
                <a:latin typeface="Times New Roman" panose="02020603050405020304" charset="0"/>
                <a:cs typeface="新宋体" panose="02010609030101010101" charset="-122"/>
                <a:sym typeface="+mn-ea"/>
              </a:rPr>
              <a:t>问题：计算量大</a:t>
            </a:r>
            <a:r>
              <a:rPr lang="en-US" sz="2800" spc="-5" dirty="0">
                <a:latin typeface="Times New Roman" panose="02020603050405020304" charset="0"/>
                <a:cs typeface="新宋体" panose="02010609030101010101" charset="-122"/>
                <a:sym typeface="+mn-ea"/>
              </a:rPr>
              <a:t>,</a:t>
            </a:r>
            <a:r>
              <a:rPr sz="2800" spc="-5" dirty="0">
                <a:latin typeface="Times New Roman" panose="02020603050405020304" charset="0"/>
                <a:cs typeface="新宋体" panose="02010609030101010101" charset="-122"/>
                <a:sym typeface="+mn-ea"/>
              </a:rPr>
              <a:t>包括计算区域的每个内部点到其边界点的距离</a:t>
            </a:r>
            <a:endParaRPr lang="zh-CN" altLang="en-US" sz="2800" spc="-5" dirty="0">
              <a:latin typeface="Times New Roman" panose="02020603050405020304" charset="0"/>
              <a:cs typeface="新宋体" panose="02010609030101010101" charset="-122"/>
              <a:sym typeface="+mn-ea"/>
            </a:endParaRP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altLang="zh-CN" sz="3200" spc="-5" dirty="0">
                <a:latin typeface="Times New Roman" panose="02020603050405020304" charset="0"/>
                <a:ea typeface="黑体" panose="02010609060101010101" charset="-122"/>
                <a:cs typeface="新宋体" panose="02010609030101010101" charset="-122"/>
                <a:sym typeface="+mn-ea"/>
              </a:rPr>
              <a:t>5</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zh-CN" sz="3200" spc="-5" dirty="0">
                <a:latin typeface="Times New Roman" panose="02020603050405020304" charset="0"/>
                <a:ea typeface="黑体" panose="02010609060101010101" charset="-122"/>
                <a:cs typeface="新宋体" panose="02010609030101010101" charset="-122"/>
                <a:sym typeface="+mn-ea"/>
              </a:rPr>
              <a:t>骨架</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17625" y="2179320"/>
            <a:ext cx="9217025" cy="3230245"/>
          </a:xfrm>
          <a:prstGeom prst="rect">
            <a:avLst/>
          </a:prstGeom>
        </p:spPr>
        <p:txBody>
          <a:bodyPr vert="horz" wrap="square" lIns="0" tIns="0" rIns="0" bIns="0" rtlCol="0">
            <a:spAutoFit/>
          </a:bodyPr>
          <a:lstStyle/>
          <a:p>
            <a:pPr>
              <a:lnSpc>
                <a:spcPct val="115000"/>
              </a:lnSpc>
              <a:spcBef>
                <a:spcPts val="30"/>
              </a:spcBef>
            </a:pPr>
            <a:r>
              <a:rPr sz="2800" spc="-5" dirty="0">
                <a:latin typeface="Times New Roman" panose="02020603050405020304" charset="0"/>
                <a:cs typeface="新宋体" panose="02010609030101010101" charset="-122"/>
              </a:rPr>
              <a:t>算法改进思想</a:t>
            </a:r>
            <a:r>
              <a:rPr lang="en-US" sz="2800" spc="-5" dirty="0">
                <a:latin typeface="Times New Roman" panose="02020603050405020304" charset="0"/>
                <a:cs typeface="新宋体" panose="02010609030101010101" charset="-122"/>
              </a:rPr>
              <a:t>,</a:t>
            </a:r>
            <a:r>
              <a:rPr sz="2800" spc="20" dirty="0">
                <a:latin typeface="Times New Roman" panose="02020603050405020304" charset="0"/>
                <a:cs typeface="新宋体" panose="02010609030101010101" charset="-122"/>
              </a:rPr>
              <a:t>在保证产生正确骨架的同时，</a:t>
            </a:r>
            <a:r>
              <a:rPr sz="2800" dirty="0">
                <a:latin typeface="Times New Roman" panose="02020603050405020304" charset="0"/>
                <a:cs typeface="新宋体" panose="02010609030101010101" charset="-122"/>
              </a:rPr>
              <a:t>改进</a:t>
            </a:r>
            <a:r>
              <a:rPr sz="2800" spc="-5" dirty="0">
                <a:latin typeface="Times New Roman" panose="02020603050405020304" charset="0"/>
                <a:cs typeface="新宋体" panose="02010609030101010101" charset="-122"/>
              </a:rPr>
              <a:t>算</a:t>
            </a:r>
            <a:r>
              <a:rPr sz="2800" spc="0" dirty="0">
                <a:latin typeface="Times New Roman" panose="02020603050405020304" charset="0"/>
                <a:cs typeface="新宋体" panose="02010609030101010101" charset="-122"/>
              </a:rPr>
              <a:t>法的效率。比较典型的是一类细化算法，它们不断删除区域边界点，但保</a:t>
            </a:r>
            <a:r>
              <a:rPr sz="2800" spc="-5" dirty="0">
                <a:latin typeface="Times New Roman" panose="02020603050405020304" charset="0"/>
                <a:cs typeface="新宋体" panose="02010609030101010101" charset="-122"/>
              </a:rPr>
              <a:t>证删除满足：</a:t>
            </a:r>
          </a:p>
          <a:p>
            <a:pPr marL="926465">
              <a:lnSpc>
                <a:spcPct val="115000"/>
              </a:lnSpc>
              <a:spcBef>
                <a:spcPts val="760"/>
              </a:spcBef>
            </a:pPr>
            <a:r>
              <a:rPr sz="2800" spc="-5" dirty="0">
                <a:latin typeface="Times New Roman" panose="02020603050405020304" charset="0"/>
                <a:cs typeface="新宋体" panose="02010609030101010101" charset="-122"/>
              </a:rPr>
              <a:t>(1)不删除端点</a:t>
            </a:r>
          </a:p>
          <a:p>
            <a:pPr marL="926465">
              <a:lnSpc>
                <a:spcPct val="115000"/>
              </a:lnSpc>
              <a:spcBef>
                <a:spcPts val="755"/>
              </a:spcBef>
            </a:pPr>
            <a:r>
              <a:rPr sz="2800" spc="-5" dirty="0">
                <a:latin typeface="Times New Roman" panose="02020603050405020304" charset="0"/>
                <a:cs typeface="新宋体" panose="02010609030101010101" charset="-122"/>
              </a:rPr>
              <a:t>(2)不破坏连通性</a:t>
            </a:r>
          </a:p>
          <a:p>
            <a:pPr marL="926465">
              <a:lnSpc>
                <a:spcPct val="115000"/>
              </a:lnSpc>
              <a:spcBef>
                <a:spcPts val="760"/>
              </a:spcBef>
            </a:pPr>
            <a:r>
              <a:rPr sz="2800" spc="-5" dirty="0">
                <a:latin typeface="Times New Roman" panose="02020603050405020304" charset="0"/>
                <a:cs typeface="新宋体" panose="02010609030101010101" charset="-122"/>
              </a:rPr>
              <a:t>(3)不造成对区域的过度腐蚀</a:t>
            </a: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altLang="zh-CN" sz="3200" spc="-5" dirty="0">
                <a:latin typeface="Times New Roman" panose="02020603050405020304" charset="0"/>
                <a:ea typeface="黑体" panose="02010609060101010101" charset="-122"/>
                <a:cs typeface="新宋体" panose="02010609030101010101" charset="-122"/>
                <a:sym typeface="+mn-ea"/>
              </a:rPr>
              <a:t>5</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zh-CN" sz="3200" spc="-5" dirty="0">
                <a:latin typeface="Times New Roman" panose="02020603050405020304" charset="0"/>
                <a:ea typeface="黑体" panose="02010609060101010101" charset="-122"/>
                <a:cs typeface="新宋体" panose="02010609030101010101" charset="-122"/>
                <a:sym typeface="+mn-ea"/>
              </a:rPr>
              <a:t>骨架</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14755" y="2198370"/>
            <a:ext cx="9164320" cy="3337560"/>
          </a:xfrm>
          <a:prstGeom prst="rect">
            <a:avLst/>
          </a:prstGeom>
        </p:spPr>
        <p:txBody>
          <a:bodyPr vert="horz" wrap="square" lIns="0" tIns="0" rIns="0" bIns="0" rtlCol="0">
            <a:spAutoFit/>
          </a:bodyPr>
          <a:lstStyle/>
          <a:p>
            <a:pPr>
              <a:lnSpc>
                <a:spcPct val="130000"/>
              </a:lnSpc>
              <a:spcBef>
                <a:spcPts val="30"/>
              </a:spcBef>
            </a:pPr>
            <a:r>
              <a:rPr sz="2800" b="1" spc="-5" dirty="0">
                <a:latin typeface="Times New Roman" panose="02020603050405020304" charset="0"/>
                <a:cs typeface="新宋体" panose="02010609030101010101" charset="-122"/>
              </a:rPr>
              <a:t>一种细化二值区域的算法</a:t>
            </a:r>
            <a:r>
              <a:rPr lang="zh-CN" sz="2800" b="1" spc="-5" dirty="0">
                <a:latin typeface="Times New Roman" panose="02020603050405020304" charset="0"/>
                <a:cs typeface="新宋体" panose="02010609030101010101" charset="-122"/>
              </a:rPr>
              <a:t>：</a:t>
            </a:r>
          </a:p>
          <a:p>
            <a:pPr marL="457200" indent="-457200">
              <a:lnSpc>
                <a:spcPct val="130000"/>
              </a:lnSpc>
              <a:spcBef>
                <a:spcPts val="30"/>
              </a:spcBef>
              <a:buFont typeface="Arial" panose="020B0604020202020204" pitchFamily="34" charset="0"/>
              <a:buChar char="•"/>
            </a:pPr>
            <a:r>
              <a:rPr sz="2800" spc="-5" dirty="0">
                <a:latin typeface="Times New Roman" panose="02020603050405020304" charset="0"/>
                <a:cs typeface="新宋体" panose="02010609030101010101" charset="-122"/>
              </a:rPr>
              <a:t>假设区域内的点值为1，背景值为0</a:t>
            </a:r>
          </a:p>
          <a:p>
            <a:pPr marL="457200" indent="-457200">
              <a:lnSpc>
                <a:spcPct val="130000"/>
              </a:lnSpc>
              <a:spcBef>
                <a:spcPts val="30"/>
              </a:spcBef>
              <a:buFont typeface="Arial" panose="020B0604020202020204" pitchFamily="34" charset="0"/>
              <a:buChar char="•"/>
            </a:pPr>
            <a:r>
              <a:rPr sz="2800" spc="35" dirty="0">
                <a:latin typeface="Times New Roman" panose="02020603050405020304" charset="0"/>
                <a:cs typeface="新宋体" panose="02010609030101010101" charset="-122"/>
              </a:rPr>
              <a:t>这个方法由对给定区域的边界点连</a:t>
            </a:r>
            <a:r>
              <a:rPr sz="2800" spc="-5" dirty="0">
                <a:latin typeface="Times New Roman" panose="02020603050405020304" charset="0"/>
                <a:cs typeface="新宋体" panose="02010609030101010101" charset="-122"/>
              </a:rPr>
              <a:t>续进行两个基本操作构成</a:t>
            </a:r>
          </a:p>
          <a:p>
            <a:pPr marL="457200" indent="-457200">
              <a:lnSpc>
                <a:spcPct val="130000"/>
              </a:lnSpc>
              <a:spcBef>
                <a:spcPts val="30"/>
              </a:spcBef>
              <a:buFont typeface="Arial" panose="020B0604020202020204" pitchFamily="34" charset="0"/>
              <a:buChar char="•"/>
            </a:pPr>
            <a:r>
              <a:rPr sz="2800" spc="150" dirty="0">
                <a:latin typeface="Times New Roman" panose="02020603050405020304" charset="0"/>
                <a:cs typeface="新宋体" panose="02010609030101010101" charset="-122"/>
              </a:rPr>
              <a:t>这里边界点是指任何值为1且至少</a:t>
            </a:r>
            <a:r>
              <a:rPr sz="2800" spc="-5" dirty="0">
                <a:latin typeface="Times New Roman" panose="02020603050405020304" charset="0"/>
                <a:cs typeface="新宋体" panose="02010609030101010101" charset="-122"/>
              </a:rPr>
              <a:t>有一个8邻域上的点为0的像素</a:t>
            </a: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altLang="zh-CN" sz="3200" spc="-5" dirty="0">
                <a:latin typeface="Times New Roman" panose="02020603050405020304" charset="0"/>
                <a:ea typeface="黑体" panose="02010609060101010101" charset="-122"/>
                <a:cs typeface="新宋体" panose="02010609030101010101" charset="-122"/>
                <a:sym typeface="+mn-ea"/>
              </a:rPr>
              <a:t>5</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zh-CN" sz="3200" spc="-5" dirty="0">
                <a:latin typeface="Times New Roman" panose="02020603050405020304" charset="0"/>
                <a:ea typeface="黑体" panose="02010609060101010101" charset="-122"/>
                <a:cs typeface="新宋体" panose="02010609030101010101" charset="-122"/>
                <a:sym typeface="+mn-ea"/>
              </a:rPr>
              <a:t>骨架</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483880" y="2967990"/>
            <a:ext cx="1682750" cy="360680"/>
          </a:xfrm>
          <a:prstGeom prst="rect">
            <a:avLst/>
          </a:prstGeom>
        </p:spPr>
        <p:txBody>
          <a:bodyPr vert="horz" wrap="square" lIns="0" tIns="0" rIns="0" bIns="0" rtlCol="0">
            <a:spAutoFit/>
          </a:bodyPr>
          <a:lstStyle/>
          <a:p>
            <a:pPr marL="12700">
              <a:lnSpc>
                <a:spcPts val="2840"/>
              </a:lnSpc>
            </a:pPr>
            <a:r>
              <a:rPr sz="2400" dirty="0">
                <a:latin typeface="新宋体" panose="02010609030101010101" charset="-122"/>
                <a:cs typeface="新宋体" panose="02010609030101010101" charset="-122"/>
              </a:rPr>
              <a:t>基本操作1</a:t>
            </a:r>
            <a:endParaRPr sz="2400">
              <a:latin typeface="新宋体" panose="02010609030101010101" charset="-122"/>
              <a:cs typeface="新宋体" panose="02010609030101010101" charset="-122"/>
            </a:endParaRPr>
          </a:p>
        </p:txBody>
      </p:sp>
      <p:sp>
        <p:nvSpPr>
          <p:cNvPr id="7" name="object 7"/>
          <p:cNvSpPr txBox="1"/>
          <p:nvPr/>
        </p:nvSpPr>
        <p:spPr>
          <a:xfrm>
            <a:off x="1415415" y="3668395"/>
            <a:ext cx="8892540" cy="3525520"/>
          </a:xfrm>
          <a:prstGeom prst="rect">
            <a:avLst/>
          </a:prstGeom>
        </p:spPr>
        <p:txBody>
          <a:bodyPr vert="horz" wrap="square" lIns="0" tIns="0" rIns="0" bIns="0" rtlCol="0">
            <a:spAutoFit/>
          </a:bodyPr>
          <a:lstStyle/>
          <a:p>
            <a:pPr marL="12700" marR="5080">
              <a:lnSpc>
                <a:spcPct val="116000"/>
              </a:lnSpc>
            </a:pPr>
            <a:r>
              <a:rPr sz="2600" dirty="0">
                <a:latin typeface="Times New Roman" panose="02020603050405020304" charset="0"/>
                <a:cs typeface="新宋体" panose="02010609030101010101" charset="-122"/>
              </a:rPr>
              <a:t>对于满足以下四个条件的边界点打标记准备删除：</a:t>
            </a:r>
          </a:p>
          <a:p>
            <a:pPr marL="12700" marR="5080">
              <a:lnSpc>
                <a:spcPct val="116000"/>
              </a:lnSpc>
            </a:pPr>
            <a:r>
              <a:rPr sz="2600" dirty="0">
                <a:latin typeface="Times New Roman" panose="02020603050405020304" charset="0"/>
                <a:cs typeface="新宋体" panose="02010609030101010101" charset="-122"/>
              </a:rPr>
              <a:t>(a)</a:t>
            </a:r>
            <a:r>
              <a:rPr sz="2600" spc="60" dirty="0">
                <a:latin typeface="Times New Roman" panose="02020603050405020304" charset="0"/>
                <a:cs typeface="新宋体" panose="02010609030101010101" charset="-122"/>
              </a:rPr>
              <a:t> </a:t>
            </a:r>
            <a:r>
              <a:rPr sz="2600" dirty="0">
                <a:latin typeface="Times New Roman" panose="02020603050405020304" charset="0"/>
                <a:cs typeface="新宋体" panose="02010609030101010101" charset="-122"/>
              </a:rPr>
              <a:t>2</a:t>
            </a:r>
            <a:r>
              <a:rPr lang="en-US" sz="2600" dirty="0">
                <a:latin typeface="Times New Roman" panose="02020603050405020304" charset="0"/>
                <a:cs typeface="新宋体" panose="02010609030101010101" charset="-122"/>
              </a:rPr>
              <a:t>&lt;=</a:t>
            </a:r>
            <a:r>
              <a:rPr sz="2600" dirty="0">
                <a:latin typeface="Times New Roman" panose="02020603050405020304" charset="0"/>
                <a:cs typeface="新宋体" panose="02010609030101010101" charset="-122"/>
              </a:rPr>
              <a:t>N(</a:t>
            </a:r>
            <a:r>
              <a:rPr sz="2600" spc="-10" dirty="0">
                <a:latin typeface="Times New Roman" panose="02020603050405020304" charset="0"/>
                <a:cs typeface="新宋体" panose="02010609030101010101" charset="-122"/>
              </a:rPr>
              <a:t>p</a:t>
            </a:r>
            <a:r>
              <a:rPr sz="2600" spc="-7" baseline="-21000" dirty="0">
                <a:latin typeface="Times New Roman" panose="02020603050405020304" charset="0"/>
                <a:cs typeface="新宋体" panose="02010609030101010101" charset="-122"/>
              </a:rPr>
              <a:t>1</a:t>
            </a:r>
            <a:r>
              <a:rPr sz="2600" spc="-10" dirty="0">
                <a:latin typeface="Times New Roman" panose="02020603050405020304" charset="0"/>
                <a:cs typeface="新宋体" panose="02010609030101010101" charset="-122"/>
              </a:rPr>
              <a:t>)</a:t>
            </a:r>
            <a:r>
              <a:rPr lang="en-US" sz="2600" b="1" spc="5" dirty="0">
                <a:latin typeface="Times New Roman" panose="02020603050405020304" charset="0"/>
                <a:cs typeface="Symbol" panose="05050102010706020507"/>
              </a:rPr>
              <a:t>&lt;=</a:t>
            </a:r>
            <a:r>
              <a:rPr sz="2600" dirty="0">
                <a:latin typeface="Times New Roman" panose="02020603050405020304" charset="0"/>
                <a:cs typeface="新宋体" panose="02010609030101010101" charset="-122"/>
              </a:rPr>
              <a:t>6</a:t>
            </a:r>
            <a:r>
              <a:rPr sz="2600" spc="50" dirty="0">
                <a:latin typeface="Times New Roman" panose="02020603050405020304" charset="0"/>
                <a:cs typeface="新宋体" panose="02010609030101010101" charset="-122"/>
              </a:rPr>
              <a:t> </a:t>
            </a:r>
            <a:r>
              <a:rPr sz="2600" spc="60" dirty="0">
                <a:latin typeface="Times New Roman" panose="02020603050405020304" charset="0"/>
                <a:cs typeface="新宋体" panose="02010609030101010101" charset="-122"/>
              </a:rPr>
              <a:t>其中</a:t>
            </a:r>
            <a:r>
              <a:rPr sz="2600" spc="5" dirty="0">
                <a:latin typeface="Times New Roman" panose="02020603050405020304" charset="0"/>
                <a:cs typeface="新宋体" panose="02010609030101010101" charset="-122"/>
              </a:rPr>
              <a:t>N</a:t>
            </a:r>
            <a:r>
              <a:rPr sz="2600" dirty="0">
                <a:latin typeface="Times New Roman" panose="02020603050405020304" charset="0"/>
                <a:cs typeface="新宋体" panose="02010609030101010101" charset="-122"/>
              </a:rPr>
              <a:t>(p</a:t>
            </a:r>
            <a:r>
              <a:rPr sz="2600" baseline="-21000" dirty="0">
                <a:latin typeface="Times New Roman" panose="02020603050405020304" charset="0"/>
                <a:cs typeface="新宋体" panose="02010609030101010101" charset="-122"/>
              </a:rPr>
              <a:t>1</a:t>
            </a:r>
            <a:r>
              <a:rPr sz="2600" spc="60" dirty="0">
                <a:latin typeface="Times New Roman" panose="02020603050405020304" charset="0"/>
                <a:cs typeface="新宋体" panose="02010609030101010101" charset="-122"/>
              </a:rPr>
              <a:t>)是点</a:t>
            </a:r>
            <a:r>
              <a:rPr sz="2600" spc="5" dirty="0">
                <a:latin typeface="Times New Roman" panose="02020603050405020304" charset="0"/>
                <a:cs typeface="新宋体" panose="02010609030101010101" charset="-122"/>
              </a:rPr>
              <a:t>p</a:t>
            </a:r>
            <a:r>
              <a:rPr sz="2600" spc="89" baseline="-21000" dirty="0">
                <a:latin typeface="Times New Roman" panose="02020603050405020304" charset="0"/>
                <a:cs typeface="新宋体" panose="02010609030101010101" charset="-122"/>
              </a:rPr>
              <a:t>1</a:t>
            </a:r>
            <a:r>
              <a:rPr sz="2600" spc="50" dirty="0">
                <a:latin typeface="Times New Roman" panose="02020603050405020304" charset="0"/>
                <a:cs typeface="新宋体" panose="02010609030101010101" charset="-122"/>
              </a:rPr>
              <a:t>的</a:t>
            </a:r>
            <a:r>
              <a:rPr sz="2600" spc="65" dirty="0">
                <a:latin typeface="Times New Roman" panose="02020603050405020304" charset="0"/>
                <a:cs typeface="新宋体" panose="02010609030101010101" charset="-122"/>
              </a:rPr>
              <a:t>邻</a:t>
            </a:r>
            <a:r>
              <a:rPr sz="2600" spc="50" dirty="0">
                <a:latin typeface="Times New Roman" panose="02020603050405020304" charset="0"/>
                <a:cs typeface="新宋体" panose="02010609030101010101" charset="-122"/>
              </a:rPr>
              <a:t>域中1的个数，</a:t>
            </a:r>
            <a:endParaRPr sz="2600">
              <a:latin typeface="Times New Roman" panose="02020603050405020304" charset="0"/>
              <a:cs typeface="新宋体" panose="02010609030101010101" charset="-122"/>
            </a:endParaRPr>
          </a:p>
          <a:p>
            <a:pPr marL="241300">
              <a:lnSpc>
                <a:spcPts val="2820"/>
              </a:lnSpc>
            </a:pPr>
            <a:r>
              <a:rPr sz="2600" dirty="0">
                <a:latin typeface="Times New Roman" panose="02020603050405020304" charset="0"/>
                <a:cs typeface="新宋体" panose="02010609030101010101" charset="-122"/>
              </a:rPr>
              <a:t>即：</a:t>
            </a:r>
            <a:r>
              <a:rPr sz="2600" spc="-600" dirty="0">
                <a:latin typeface="Times New Roman" panose="02020603050405020304" charset="0"/>
                <a:cs typeface="新宋体" panose="02010609030101010101" charset="-122"/>
              </a:rPr>
              <a:t> </a:t>
            </a:r>
            <a:r>
              <a:rPr sz="2600" dirty="0">
                <a:latin typeface="Times New Roman" panose="02020603050405020304" charset="0"/>
                <a:cs typeface="新宋体" panose="02010609030101010101" charset="-122"/>
              </a:rPr>
              <a:t>N(p</a:t>
            </a:r>
            <a:r>
              <a:rPr sz="2600" baseline="-21000" dirty="0">
                <a:latin typeface="Times New Roman" panose="02020603050405020304" charset="0"/>
                <a:cs typeface="新宋体" panose="02010609030101010101" charset="-122"/>
              </a:rPr>
              <a:t>1</a:t>
            </a:r>
            <a:r>
              <a:rPr sz="2600" spc="-5" dirty="0">
                <a:latin typeface="Times New Roman" panose="02020603050405020304" charset="0"/>
                <a:cs typeface="新宋体" panose="02010609030101010101" charset="-122"/>
              </a:rPr>
              <a:t>)=</a:t>
            </a:r>
            <a:r>
              <a:rPr sz="2600" dirty="0">
                <a:latin typeface="Times New Roman" panose="02020603050405020304" charset="0"/>
                <a:cs typeface="新宋体" panose="02010609030101010101" charset="-122"/>
              </a:rPr>
              <a:t>p</a:t>
            </a:r>
            <a:r>
              <a:rPr sz="2600" baseline="-21000" dirty="0">
                <a:latin typeface="Times New Roman" panose="02020603050405020304" charset="0"/>
                <a:cs typeface="新宋体" panose="02010609030101010101" charset="-122"/>
              </a:rPr>
              <a:t>2</a:t>
            </a:r>
            <a:r>
              <a:rPr sz="2600" dirty="0">
                <a:latin typeface="Times New Roman" panose="02020603050405020304" charset="0"/>
                <a:cs typeface="新宋体" panose="02010609030101010101" charset="-122"/>
              </a:rPr>
              <a:t>+</a:t>
            </a:r>
            <a:r>
              <a:rPr sz="2600" spc="-10" dirty="0">
                <a:latin typeface="Times New Roman" panose="02020603050405020304" charset="0"/>
                <a:cs typeface="新宋体" panose="02010609030101010101" charset="-122"/>
              </a:rPr>
              <a:t>p</a:t>
            </a:r>
            <a:r>
              <a:rPr sz="2600" baseline="-21000" dirty="0">
                <a:latin typeface="Times New Roman" panose="02020603050405020304" charset="0"/>
                <a:cs typeface="新宋体" panose="02010609030101010101" charset="-122"/>
              </a:rPr>
              <a:t>3</a:t>
            </a:r>
            <a:r>
              <a:rPr sz="2600" dirty="0">
                <a:latin typeface="Times New Roman" panose="02020603050405020304" charset="0"/>
                <a:cs typeface="新宋体" panose="02010609030101010101" charset="-122"/>
              </a:rPr>
              <a:t>+</a:t>
            </a:r>
            <a:r>
              <a:rPr sz="2600" dirty="0">
                <a:latin typeface="Times New Roman" panose="02020603050405020304" charset="0"/>
                <a:cs typeface="Times New Roman" panose="02020603050405020304"/>
              </a:rPr>
              <a:t>…</a:t>
            </a:r>
            <a:r>
              <a:rPr sz="2600" spc="-10" dirty="0">
                <a:latin typeface="Times New Roman" panose="02020603050405020304" charset="0"/>
                <a:cs typeface="新宋体" panose="02010609030101010101" charset="-122"/>
              </a:rPr>
              <a:t>+</a:t>
            </a:r>
            <a:r>
              <a:rPr sz="2600" dirty="0">
                <a:latin typeface="Times New Roman" panose="02020603050405020304" charset="0"/>
                <a:cs typeface="新宋体" panose="02010609030101010101" charset="-122"/>
              </a:rPr>
              <a:t>p</a:t>
            </a:r>
            <a:r>
              <a:rPr sz="2600" baseline="-21000" dirty="0">
                <a:latin typeface="Times New Roman" panose="02020603050405020304" charset="0"/>
                <a:cs typeface="新宋体" panose="02010609030101010101" charset="-122"/>
              </a:rPr>
              <a:t>9</a:t>
            </a:r>
            <a:endParaRPr sz="2600" baseline="-21000">
              <a:latin typeface="Times New Roman" panose="02020603050405020304" charset="0"/>
              <a:cs typeface="新宋体" panose="02010609030101010101" charset="-122"/>
            </a:endParaRPr>
          </a:p>
          <a:p>
            <a:pPr marL="12700" defTabSz="0">
              <a:lnSpc>
                <a:spcPct val="100000"/>
              </a:lnSpc>
              <a:spcBef>
                <a:spcPts val="730"/>
              </a:spcBef>
              <a:tabLst>
                <a:tab pos="621665" algn="l"/>
              </a:tabLst>
            </a:pPr>
            <a:r>
              <a:rPr sz="2600" dirty="0">
                <a:latin typeface="Times New Roman" panose="02020603050405020304" charset="0"/>
                <a:cs typeface="新宋体" panose="02010609030101010101" charset="-122"/>
              </a:rPr>
              <a:t>(b)	S(p</a:t>
            </a:r>
            <a:r>
              <a:rPr sz="2600" baseline="-21000" dirty="0">
                <a:latin typeface="Times New Roman" panose="02020603050405020304" charset="0"/>
                <a:cs typeface="新宋体" panose="02010609030101010101" charset="-122"/>
              </a:rPr>
              <a:t>1</a:t>
            </a:r>
            <a:r>
              <a:rPr sz="2600" dirty="0">
                <a:latin typeface="Times New Roman" panose="02020603050405020304" charset="0"/>
                <a:cs typeface="新宋体" panose="02010609030101010101" charset="-122"/>
              </a:rPr>
              <a:t>)</a:t>
            </a:r>
            <a:r>
              <a:rPr sz="2600" spc="-5" dirty="0">
                <a:latin typeface="Times New Roman" panose="02020603050405020304" charset="0"/>
                <a:cs typeface="新宋体" panose="02010609030101010101" charset="-122"/>
              </a:rPr>
              <a:t> </a:t>
            </a:r>
            <a:r>
              <a:rPr sz="2600" dirty="0">
                <a:latin typeface="Times New Roman" panose="02020603050405020304" charset="0"/>
                <a:cs typeface="新宋体" panose="02010609030101010101" charset="-122"/>
              </a:rPr>
              <a:t>=</a:t>
            </a:r>
            <a:r>
              <a:rPr sz="2600" spc="-5" dirty="0">
                <a:latin typeface="Times New Roman" panose="02020603050405020304" charset="0"/>
                <a:cs typeface="新宋体" panose="02010609030101010101" charset="-122"/>
              </a:rPr>
              <a:t> </a:t>
            </a:r>
            <a:r>
              <a:rPr sz="2600" dirty="0">
                <a:latin typeface="Times New Roman" panose="02020603050405020304" charset="0"/>
                <a:cs typeface="新宋体" panose="02010609030101010101" charset="-122"/>
              </a:rPr>
              <a:t>1</a:t>
            </a:r>
            <a:endParaRPr sz="2600">
              <a:latin typeface="Times New Roman" panose="02020603050405020304" charset="0"/>
              <a:cs typeface="新宋体" panose="02010609030101010101" charset="-122"/>
            </a:endParaRPr>
          </a:p>
          <a:p>
            <a:pPr marL="165100">
              <a:lnSpc>
                <a:spcPct val="100000"/>
              </a:lnSpc>
              <a:spcBef>
                <a:spcPts val="405"/>
              </a:spcBef>
            </a:pPr>
            <a:r>
              <a:rPr sz="2600" dirty="0">
                <a:latin typeface="Times New Roman" panose="02020603050405020304" charset="0"/>
                <a:cs typeface="新宋体" panose="02010609030101010101" charset="-122"/>
              </a:rPr>
              <a:t>其中S(p</a:t>
            </a:r>
            <a:r>
              <a:rPr sz="2600" baseline="-21000" dirty="0">
                <a:latin typeface="Times New Roman" panose="02020603050405020304" charset="0"/>
                <a:cs typeface="新宋体" panose="02010609030101010101" charset="-122"/>
              </a:rPr>
              <a:t>1</a:t>
            </a:r>
            <a:r>
              <a:rPr sz="2600" spc="-5" dirty="0">
                <a:latin typeface="Times New Roman" panose="02020603050405020304" charset="0"/>
                <a:cs typeface="新宋体" panose="02010609030101010101" charset="-122"/>
              </a:rPr>
              <a:t>)是按p</a:t>
            </a:r>
            <a:r>
              <a:rPr sz="2600" baseline="-21000" dirty="0">
                <a:latin typeface="Times New Roman" panose="02020603050405020304" charset="0"/>
                <a:cs typeface="新宋体" panose="02010609030101010101" charset="-122"/>
              </a:rPr>
              <a:t>2</a:t>
            </a:r>
            <a:r>
              <a:rPr sz="2600" dirty="0">
                <a:latin typeface="Times New Roman" panose="02020603050405020304" charset="0"/>
                <a:cs typeface="新宋体" panose="02010609030101010101" charset="-122"/>
              </a:rPr>
              <a:t>,p</a:t>
            </a:r>
            <a:r>
              <a:rPr sz="2600" baseline="-21000" dirty="0">
                <a:latin typeface="Times New Roman" panose="02020603050405020304" charset="0"/>
                <a:cs typeface="新宋体" panose="02010609030101010101" charset="-122"/>
              </a:rPr>
              <a:t>3</a:t>
            </a:r>
            <a:r>
              <a:rPr sz="2600" spc="-10" dirty="0">
                <a:latin typeface="Times New Roman" panose="02020603050405020304" charset="0"/>
                <a:cs typeface="新宋体" panose="02010609030101010101" charset="-122"/>
              </a:rPr>
              <a:t>,</a:t>
            </a:r>
            <a:r>
              <a:rPr sz="2600" dirty="0">
                <a:latin typeface="Times New Roman" panose="02020603050405020304" charset="0"/>
                <a:cs typeface="Times New Roman" panose="02020603050405020304"/>
              </a:rPr>
              <a:t>…</a:t>
            </a:r>
            <a:r>
              <a:rPr sz="2600" dirty="0">
                <a:latin typeface="Times New Roman" panose="02020603050405020304" charset="0"/>
                <a:cs typeface="新宋体" panose="02010609030101010101" charset="-122"/>
              </a:rPr>
              <a:t>,p</a:t>
            </a:r>
            <a:r>
              <a:rPr sz="2600" spc="-7" baseline="-21000" dirty="0">
                <a:latin typeface="Times New Roman" panose="02020603050405020304" charset="0"/>
                <a:cs typeface="新宋体" panose="02010609030101010101" charset="-122"/>
              </a:rPr>
              <a:t>9</a:t>
            </a:r>
            <a:r>
              <a:rPr sz="2600" dirty="0">
                <a:latin typeface="Times New Roman" panose="02020603050405020304" charset="0"/>
                <a:cs typeface="新宋体" panose="02010609030101010101" charset="-122"/>
              </a:rPr>
              <a:t>顺序，0-1转换的个数</a:t>
            </a:r>
          </a:p>
          <a:p>
            <a:pPr marL="12700" defTabSz="0">
              <a:lnSpc>
                <a:spcPct val="100000"/>
              </a:lnSpc>
              <a:tabLst>
                <a:tab pos="621665" algn="l"/>
              </a:tabLst>
            </a:pPr>
            <a:r>
              <a:rPr sz="2600" dirty="0">
                <a:latin typeface="Times New Roman" panose="02020603050405020304" charset="0"/>
                <a:cs typeface="新宋体" panose="02010609030101010101" charset="-122"/>
                <a:sym typeface="+mn-ea"/>
              </a:rPr>
              <a:t>(c)	p</a:t>
            </a:r>
            <a:r>
              <a:rPr sz="2600" baseline="-21000" dirty="0">
                <a:latin typeface="Times New Roman" panose="02020603050405020304" charset="0"/>
                <a:cs typeface="新宋体" panose="02010609030101010101" charset="-122"/>
                <a:sym typeface="+mn-ea"/>
              </a:rPr>
              <a:t>2</a:t>
            </a:r>
            <a:r>
              <a:rPr sz="2600" spc="7" baseline="-21000" dirty="0">
                <a:latin typeface="Times New Roman" panose="02020603050405020304" charset="0"/>
                <a:cs typeface="新宋体" panose="02010609030101010101" charset="-122"/>
                <a:sym typeface="+mn-ea"/>
              </a:rPr>
              <a:t> </a:t>
            </a:r>
            <a:r>
              <a:rPr sz="2600" dirty="0">
                <a:latin typeface="Times New Roman" panose="02020603050405020304" charset="0"/>
                <a:cs typeface="新宋体" panose="02010609030101010101" charset="-122"/>
                <a:sym typeface="+mn-ea"/>
              </a:rPr>
              <a:t>.</a:t>
            </a:r>
            <a:r>
              <a:rPr sz="2600" spc="-10" dirty="0">
                <a:latin typeface="Times New Roman" panose="02020603050405020304" charset="0"/>
                <a:cs typeface="新宋体" panose="02010609030101010101" charset="-122"/>
                <a:sym typeface="+mn-ea"/>
              </a:rPr>
              <a:t>p</a:t>
            </a:r>
            <a:r>
              <a:rPr sz="2600" baseline="-21000" dirty="0">
                <a:latin typeface="Times New Roman" panose="02020603050405020304" charset="0"/>
                <a:cs typeface="新宋体" panose="02010609030101010101" charset="-122"/>
                <a:sym typeface="+mn-ea"/>
              </a:rPr>
              <a:t>4</a:t>
            </a:r>
            <a:r>
              <a:rPr sz="2600" spc="-7" baseline="-21000" dirty="0">
                <a:latin typeface="Times New Roman" panose="02020603050405020304" charset="0"/>
                <a:cs typeface="新宋体" panose="02010609030101010101" charset="-122"/>
                <a:sym typeface="+mn-ea"/>
              </a:rPr>
              <a:t> </a:t>
            </a:r>
            <a:r>
              <a:rPr sz="2600" dirty="0">
                <a:latin typeface="Times New Roman" panose="02020603050405020304" charset="0"/>
                <a:cs typeface="新宋体" panose="02010609030101010101" charset="-122"/>
                <a:sym typeface="+mn-ea"/>
              </a:rPr>
              <a:t>.p</a:t>
            </a:r>
            <a:r>
              <a:rPr sz="2600" baseline="-21000" dirty="0">
                <a:latin typeface="Times New Roman" panose="02020603050405020304" charset="0"/>
                <a:cs typeface="新宋体" panose="02010609030101010101" charset="-122"/>
                <a:sym typeface="+mn-ea"/>
              </a:rPr>
              <a:t>6</a:t>
            </a:r>
            <a:r>
              <a:rPr sz="2600" spc="7" baseline="-21000" dirty="0">
                <a:latin typeface="Times New Roman" panose="02020603050405020304" charset="0"/>
                <a:cs typeface="新宋体" panose="02010609030101010101" charset="-122"/>
                <a:sym typeface="+mn-ea"/>
              </a:rPr>
              <a:t> </a:t>
            </a:r>
            <a:r>
              <a:rPr sz="2600" dirty="0">
                <a:latin typeface="Times New Roman" panose="02020603050405020304" charset="0"/>
                <a:cs typeface="新宋体" panose="02010609030101010101" charset="-122"/>
                <a:sym typeface="+mn-ea"/>
              </a:rPr>
              <a:t>=</a:t>
            </a:r>
            <a:r>
              <a:rPr sz="2600" spc="-5" dirty="0">
                <a:latin typeface="Times New Roman" panose="02020603050405020304" charset="0"/>
                <a:cs typeface="新宋体" panose="02010609030101010101" charset="-122"/>
                <a:sym typeface="+mn-ea"/>
              </a:rPr>
              <a:t> </a:t>
            </a:r>
            <a:r>
              <a:rPr sz="2600" dirty="0">
                <a:latin typeface="Times New Roman" panose="02020603050405020304" charset="0"/>
                <a:cs typeface="新宋体" panose="02010609030101010101" charset="-122"/>
                <a:sym typeface="+mn-ea"/>
              </a:rPr>
              <a:t>0</a:t>
            </a:r>
            <a:endParaRPr sz="2600">
              <a:latin typeface="Times New Roman" panose="02020603050405020304" charset="0"/>
              <a:cs typeface="新宋体" panose="02010609030101010101" charset="-122"/>
            </a:endParaRPr>
          </a:p>
          <a:p>
            <a:pPr marL="12700" defTabSz="0">
              <a:lnSpc>
                <a:spcPct val="100000"/>
              </a:lnSpc>
              <a:spcBef>
                <a:spcPts val="570"/>
              </a:spcBef>
              <a:tabLst>
                <a:tab pos="621665" algn="l"/>
              </a:tabLst>
            </a:pPr>
            <a:r>
              <a:rPr sz="2600" dirty="0">
                <a:latin typeface="Times New Roman" panose="02020603050405020304" charset="0"/>
                <a:cs typeface="新宋体" panose="02010609030101010101" charset="-122"/>
                <a:sym typeface="+mn-ea"/>
              </a:rPr>
              <a:t>(d)	p</a:t>
            </a:r>
            <a:r>
              <a:rPr sz="2600" baseline="-21000" dirty="0">
                <a:latin typeface="Times New Roman" panose="02020603050405020304" charset="0"/>
                <a:cs typeface="新宋体" panose="02010609030101010101" charset="-122"/>
                <a:sym typeface="+mn-ea"/>
              </a:rPr>
              <a:t>4</a:t>
            </a:r>
            <a:r>
              <a:rPr sz="2600" spc="7" baseline="-21000" dirty="0">
                <a:latin typeface="Times New Roman" panose="02020603050405020304" charset="0"/>
                <a:cs typeface="新宋体" panose="02010609030101010101" charset="-122"/>
                <a:sym typeface="+mn-ea"/>
              </a:rPr>
              <a:t> </a:t>
            </a:r>
            <a:r>
              <a:rPr sz="2600" dirty="0">
                <a:latin typeface="Times New Roman" panose="02020603050405020304" charset="0"/>
                <a:cs typeface="新宋体" panose="02010609030101010101" charset="-122"/>
                <a:sym typeface="+mn-ea"/>
              </a:rPr>
              <a:t>.</a:t>
            </a:r>
            <a:r>
              <a:rPr sz="2600" spc="-10" dirty="0">
                <a:latin typeface="Times New Roman" panose="02020603050405020304" charset="0"/>
                <a:cs typeface="新宋体" panose="02010609030101010101" charset="-122"/>
                <a:sym typeface="+mn-ea"/>
              </a:rPr>
              <a:t>p</a:t>
            </a:r>
            <a:r>
              <a:rPr sz="2600" baseline="-21000" dirty="0">
                <a:latin typeface="Times New Roman" panose="02020603050405020304" charset="0"/>
                <a:cs typeface="新宋体" panose="02010609030101010101" charset="-122"/>
                <a:sym typeface="+mn-ea"/>
              </a:rPr>
              <a:t>6</a:t>
            </a:r>
            <a:r>
              <a:rPr sz="2600" spc="-7" baseline="-21000" dirty="0">
                <a:latin typeface="Times New Roman" panose="02020603050405020304" charset="0"/>
                <a:cs typeface="新宋体" panose="02010609030101010101" charset="-122"/>
                <a:sym typeface="+mn-ea"/>
              </a:rPr>
              <a:t> </a:t>
            </a:r>
            <a:r>
              <a:rPr sz="2600" dirty="0">
                <a:latin typeface="Times New Roman" panose="02020603050405020304" charset="0"/>
                <a:cs typeface="新宋体" panose="02010609030101010101" charset="-122"/>
                <a:sym typeface="+mn-ea"/>
              </a:rPr>
              <a:t>.p</a:t>
            </a:r>
            <a:r>
              <a:rPr sz="2600" baseline="-21000" dirty="0">
                <a:latin typeface="Times New Roman" panose="02020603050405020304" charset="0"/>
                <a:cs typeface="新宋体" panose="02010609030101010101" charset="-122"/>
                <a:sym typeface="+mn-ea"/>
              </a:rPr>
              <a:t>8</a:t>
            </a:r>
            <a:r>
              <a:rPr sz="2600" spc="7" baseline="-21000" dirty="0">
                <a:latin typeface="Times New Roman" panose="02020603050405020304" charset="0"/>
                <a:cs typeface="新宋体" panose="02010609030101010101" charset="-122"/>
                <a:sym typeface="+mn-ea"/>
              </a:rPr>
              <a:t> </a:t>
            </a:r>
            <a:r>
              <a:rPr sz="2600" dirty="0">
                <a:latin typeface="Times New Roman" panose="02020603050405020304" charset="0"/>
                <a:cs typeface="新宋体" panose="02010609030101010101" charset="-122"/>
                <a:sym typeface="+mn-ea"/>
              </a:rPr>
              <a:t>=</a:t>
            </a:r>
            <a:r>
              <a:rPr sz="2600" spc="-5" dirty="0">
                <a:latin typeface="Times New Roman" panose="02020603050405020304" charset="0"/>
                <a:cs typeface="新宋体" panose="02010609030101010101" charset="-122"/>
                <a:sym typeface="+mn-ea"/>
              </a:rPr>
              <a:t> </a:t>
            </a:r>
            <a:r>
              <a:rPr sz="2600" dirty="0">
                <a:latin typeface="Times New Roman" panose="02020603050405020304" charset="0"/>
                <a:cs typeface="新宋体" panose="02010609030101010101" charset="-122"/>
                <a:sym typeface="+mn-ea"/>
              </a:rPr>
              <a:t>0</a:t>
            </a:r>
            <a:endParaRPr sz="2600">
              <a:latin typeface="Times New Roman" panose="02020603050405020304" charset="0"/>
              <a:cs typeface="新宋体" panose="02010609030101010101" charset="-122"/>
            </a:endParaRPr>
          </a:p>
          <a:p>
            <a:pPr marL="165100">
              <a:lnSpc>
                <a:spcPct val="100000"/>
              </a:lnSpc>
              <a:spcBef>
                <a:spcPts val="405"/>
              </a:spcBef>
            </a:pPr>
            <a:endParaRPr sz="2600">
              <a:latin typeface="Times New Roman" panose="02020603050405020304" charset="0"/>
              <a:cs typeface="新宋体" panose="02010609030101010101" charset="-122"/>
            </a:endParaRPr>
          </a:p>
        </p:txBody>
      </p:sp>
      <p:sp>
        <p:nvSpPr>
          <p:cNvPr id="9" name="object 9"/>
          <p:cNvSpPr txBox="1"/>
          <p:nvPr/>
        </p:nvSpPr>
        <p:spPr>
          <a:xfrm>
            <a:off x="4159275" y="5884164"/>
            <a:ext cx="3683635" cy="803910"/>
          </a:xfrm>
          <a:prstGeom prst="rect">
            <a:avLst/>
          </a:prstGeom>
        </p:spPr>
        <p:txBody>
          <a:bodyPr vert="horz" wrap="square" lIns="0" tIns="0" rIns="0" bIns="0" rtlCol="0">
            <a:spAutoFit/>
          </a:bodyPr>
          <a:lstStyle/>
          <a:p>
            <a:pPr marL="12700">
              <a:lnSpc>
                <a:spcPct val="100000"/>
              </a:lnSpc>
            </a:pPr>
            <a:r>
              <a:rPr sz="2400" spc="-5" dirty="0">
                <a:latin typeface="Times New Roman" panose="02020603050405020304" charset="0"/>
                <a:cs typeface="新宋体" panose="02010609030101010101" charset="-122"/>
              </a:rPr>
              <a:t>(p</a:t>
            </a:r>
            <a:r>
              <a:rPr sz="2400" baseline="-21000" dirty="0">
                <a:latin typeface="Times New Roman" panose="02020603050405020304" charset="0"/>
                <a:cs typeface="新宋体" panose="02010609030101010101" charset="-122"/>
              </a:rPr>
              <a:t>2 </a:t>
            </a:r>
            <a:r>
              <a:rPr sz="2400" dirty="0">
                <a:latin typeface="Times New Roman" panose="02020603050405020304" charset="0"/>
                <a:cs typeface="新宋体" panose="02010609030101010101" charset="-122"/>
              </a:rPr>
              <a:t>,p</a:t>
            </a:r>
            <a:r>
              <a:rPr sz="2400" baseline="-21000" dirty="0">
                <a:latin typeface="Times New Roman" panose="02020603050405020304" charset="0"/>
                <a:cs typeface="新宋体" panose="02010609030101010101" charset="-122"/>
              </a:rPr>
              <a:t>4</a:t>
            </a:r>
            <a:r>
              <a:rPr sz="2400" spc="7" baseline="-21000" dirty="0">
                <a:latin typeface="Times New Roman" panose="02020603050405020304" charset="0"/>
                <a:cs typeface="新宋体" panose="02010609030101010101" charset="-122"/>
              </a:rPr>
              <a:t> </a:t>
            </a:r>
            <a:r>
              <a:rPr sz="2400" spc="-10" dirty="0">
                <a:latin typeface="Times New Roman" panose="02020603050405020304" charset="0"/>
                <a:cs typeface="新宋体" panose="02010609030101010101" charset="-122"/>
              </a:rPr>
              <a:t>,</a:t>
            </a:r>
            <a:r>
              <a:rPr sz="2400" dirty="0">
                <a:latin typeface="Times New Roman" panose="02020603050405020304" charset="0"/>
                <a:cs typeface="新宋体" panose="02010609030101010101" charset="-122"/>
              </a:rPr>
              <a:t>p</a:t>
            </a:r>
            <a:r>
              <a:rPr sz="2400" baseline="-21000" dirty="0">
                <a:latin typeface="Times New Roman" panose="02020603050405020304" charset="0"/>
                <a:cs typeface="新宋体" panose="02010609030101010101" charset="-122"/>
              </a:rPr>
              <a:t>6</a:t>
            </a:r>
            <a:r>
              <a:rPr sz="2400" spc="7" baseline="-21000" dirty="0">
                <a:latin typeface="Times New Roman" panose="02020603050405020304" charset="0"/>
                <a:cs typeface="新宋体" panose="02010609030101010101" charset="-122"/>
              </a:rPr>
              <a:t> </a:t>
            </a:r>
            <a:r>
              <a:rPr sz="2400" spc="-5" dirty="0">
                <a:latin typeface="Times New Roman" panose="02020603050405020304" charset="0"/>
                <a:cs typeface="新宋体" panose="02010609030101010101" charset="-122"/>
              </a:rPr>
              <a:t>至少有一个0)</a:t>
            </a:r>
            <a:endParaRPr sz="2400">
              <a:latin typeface="Times New Roman" panose="02020603050405020304" charset="0"/>
              <a:cs typeface="新宋体" panose="02010609030101010101" charset="-122"/>
            </a:endParaRPr>
          </a:p>
          <a:p>
            <a:pPr marL="12700">
              <a:lnSpc>
                <a:spcPct val="100000"/>
              </a:lnSpc>
              <a:spcBef>
                <a:spcPts val="570"/>
              </a:spcBef>
            </a:pPr>
            <a:r>
              <a:rPr sz="2400" spc="-5" dirty="0">
                <a:latin typeface="Times New Roman" panose="02020603050405020304" charset="0"/>
                <a:cs typeface="新宋体" panose="02010609030101010101" charset="-122"/>
              </a:rPr>
              <a:t>(p</a:t>
            </a:r>
            <a:r>
              <a:rPr sz="2400" baseline="-21000" dirty="0">
                <a:latin typeface="Times New Roman" panose="02020603050405020304" charset="0"/>
                <a:cs typeface="新宋体" panose="02010609030101010101" charset="-122"/>
              </a:rPr>
              <a:t>4 </a:t>
            </a:r>
            <a:r>
              <a:rPr sz="2400" dirty="0">
                <a:latin typeface="Times New Roman" panose="02020603050405020304" charset="0"/>
                <a:cs typeface="新宋体" panose="02010609030101010101" charset="-122"/>
              </a:rPr>
              <a:t>,p</a:t>
            </a:r>
            <a:r>
              <a:rPr sz="2400" baseline="-21000" dirty="0">
                <a:latin typeface="Times New Roman" panose="02020603050405020304" charset="0"/>
                <a:cs typeface="新宋体" panose="02010609030101010101" charset="-122"/>
              </a:rPr>
              <a:t>6</a:t>
            </a:r>
            <a:r>
              <a:rPr sz="2400" spc="7" baseline="-21000" dirty="0">
                <a:latin typeface="Times New Roman" panose="02020603050405020304" charset="0"/>
                <a:cs typeface="新宋体" panose="02010609030101010101" charset="-122"/>
              </a:rPr>
              <a:t> </a:t>
            </a:r>
            <a:r>
              <a:rPr sz="2400" spc="-10" dirty="0">
                <a:latin typeface="Times New Roman" panose="02020603050405020304" charset="0"/>
                <a:cs typeface="新宋体" panose="02010609030101010101" charset="-122"/>
              </a:rPr>
              <a:t>,</a:t>
            </a:r>
            <a:r>
              <a:rPr sz="2400" dirty="0">
                <a:latin typeface="Times New Roman" panose="02020603050405020304" charset="0"/>
                <a:cs typeface="新宋体" panose="02010609030101010101" charset="-122"/>
              </a:rPr>
              <a:t>p</a:t>
            </a:r>
            <a:r>
              <a:rPr sz="2400" baseline="-21000" dirty="0">
                <a:latin typeface="Times New Roman" panose="02020603050405020304" charset="0"/>
                <a:cs typeface="新宋体" panose="02010609030101010101" charset="-122"/>
              </a:rPr>
              <a:t>8</a:t>
            </a:r>
            <a:r>
              <a:rPr sz="2400" spc="7" baseline="-21000" dirty="0">
                <a:latin typeface="Times New Roman" panose="02020603050405020304" charset="0"/>
                <a:cs typeface="新宋体" panose="02010609030101010101" charset="-122"/>
              </a:rPr>
              <a:t> </a:t>
            </a:r>
            <a:r>
              <a:rPr sz="2400" spc="-5" dirty="0">
                <a:latin typeface="Times New Roman" panose="02020603050405020304" charset="0"/>
                <a:cs typeface="新宋体" panose="02010609030101010101" charset="-122"/>
              </a:rPr>
              <a:t>至少有一个0)</a:t>
            </a:r>
            <a:endParaRPr sz="2400">
              <a:latin typeface="Times New Roman" panose="02020603050405020304" charset="0"/>
              <a:cs typeface="新宋体" panose="02010609030101010101" charset="-122"/>
            </a:endParaRPr>
          </a:p>
        </p:txBody>
      </p:sp>
      <p:sp>
        <p:nvSpPr>
          <p:cNvPr id="10" name="object 10"/>
          <p:cNvSpPr/>
          <p:nvPr/>
        </p:nvSpPr>
        <p:spPr>
          <a:xfrm>
            <a:off x="4337189" y="17617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11" name="object 11"/>
          <p:cNvSpPr/>
          <p:nvPr/>
        </p:nvSpPr>
        <p:spPr>
          <a:xfrm>
            <a:off x="4337189" y="17617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4870589" y="17617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13" name="object 13"/>
          <p:cNvSpPr/>
          <p:nvPr/>
        </p:nvSpPr>
        <p:spPr>
          <a:xfrm>
            <a:off x="4870589" y="17617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14" name="object 14"/>
          <p:cNvSpPr/>
          <p:nvPr/>
        </p:nvSpPr>
        <p:spPr>
          <a:xfrm>
            <a:off x="4870589" y="22951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15" name="object 15"/>
          <p:cNvSpPr/>
          <p:nvPr/>
        </p:nvSpPr>
        <p:spPr>
          <a:xfrm>
            <a:off x="4870589" y="22951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16" name="object 16"/>
          <p:cNvSpPr/>
          <p:nvPr/>
        </p:nvSpPr>
        <p:spPr>
          <a:xfrm>
            <a:off x="4337189" y="22951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17" name="object 17"/>
          <p:cNvSpPr/>
          <p:nvPr/>
        </p:nvSpPr>
        <p:spPr>
          <a:xfrm>
            <a:off x="4337189" y="22951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18" name="object 18"/>
          <p:cNvSpPr/>
          <p:nvPr/>
        </p:nvSpPr>
        <p:spPr>
          <a:xfrm>
            <a:off x="5403989" y="17617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19" name="object 19"/>
          <p:cNvSpPr/>
          <p:nvPr/>
        </p:nvSpPr>
        <p:spPr>
          <a:xfrm>
            <a:off x="5403989" y="17617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0" name="object 20"/>
          <p:cNvSpPr txBox="1"/>
          <p:nvPr/>
        </p:nvSpPr>
        <p:spPr>
          <a:xfrm>
            <a:off x="4429633" y="1834896"/>
            <a:ext cx="1413510" cy="377190"/>
          </a:xfrm>
          <a:prstGeom prst="rect">
            <a:avLst/>
          </a:prstGeom>
        </p:spPr>
        <p:txBody>
          <a:bodyPr vert="horz" wrap="square" lIns="0" tIns="0" rIns="0" bIns="0" rtlCol="0">
            <a:spAutoFit/>
          </a:bodyPr>
          <a:lstStyle/>
          <a:p>
            <a:pPr marL="12700" defTabSz="0">
              <a:lnSpc>
                <a:spcPct val="100000"/>
              </a:lnSpc>
              <a:tabLst>
                <a:tab pos="545465" algn="l"/>
                <a:tab pos="1078865" algn="l"/>
              </a:tabLst>
            </a:pPr>
            <a:r>
              <a:rPr sz="2400" b="1" spc="-5" dirty="0">
                <a:latin typeface="Times New Roman" panose="02020603050405020304"/>
                <a:cs typeface="Times New Roman" panose="02020603050405020304"/>
              </a:rPr>
              <a:t>p</a:t>
            </a:r>
            <a:r>
              <a:rPr sz="2400" b="1" dirty="0">
                <a:latin typeface="Times New Roman" panose="02020603050405020304"/>
                <a:cs typeface="Times New Roman" panose="02020603050405020304"/>
              </a:rPr>
              <a:t>9	</a:t>
            </a:r>
            <a:r>
              <a:rPr sz="2400" b="1" spc="-5" dirty="0">
                <a:latin typeface="Times New Roman" panose="02020603050405020304"/>
                <a:cs typeface="Times New Roman" panose="02020603050405020304"/>
              </a:rPr>
              <a:t>p</a:t>
            </a:r>
            <a:r>
              <a:rPr sz="2400" b="1" dirty="0">
                <a:latin typeface="Times New Roman" panose="02020603050405020304"/>
                <a:cs typeface="Times New Roman" panose="02020603050405020304"/>
              </a:rPr>
              <a:t>2	</a:t>
            </a:r>
            <a:r>
              <a:rPr sz="2400" b="1" spc="-5" dirty="0">
                <a:latin typeface="Times New Roman" panose="02020603050405020304"/>
                <a:cs typeface="Times New Roman" panose="02020603050405020304"/>
              </a:rPr>
              <a:t>p3</a:t>
            </a:r>
            <a:endParaRPr sz="2400">
              <a:latin typeface="Times New Roman" panose="02020603050405020304"/>
              <a:cs typeface="Times New Roman" panose="02020603050405020304"/>
            </a:endParaRPr>
          </a:p>
        </p:txBody>
      </p:sp>
      <p:sp>
        <p:nvSpPr>
          <p:cNvPr id="21" name="object 21"/>
          <p:cNvSpPr/>
          <p:nvPr/>
        </p:nvSpPr>
        <p:spPr>
          <a:xfrm>
            <a:off x="5403989" y="22951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22" name="object 22"/>
          <p:cNvSpPr/>
          <p:nvPr/>
        </p:nvSpPr>
        <p:spPr>
          <a:xfrm>
            <a:off x="5403989" y="22951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3" name="object 23"/>
          <p:cNvSpPr txBox="1"/>
          <p:nvPr/>
        </p:nvSpPr>
        <p:spPr>
          <a:xfrm>
            <a:off x="4429633" y="2368296"/>
            <a:ext cx="1413510" cy="377190"/>
          </a:xfrm>
          <a:prstGeom prst="rect">
            <a:avLst/>
          </a:prstGeom>
        </p:spPr>
        <p:txBody>
          <a:bodyPr vert="horz" wrap="square" lIns="0" tIns="0" rIns="0" bIns="0" rtlCol="0">
            <a:spAutoFit/>
          </a:bodyPr>
          <a:lstStyle/>
          <a:p>
            <a:pPr marL="12700" defTabSz="0">
              <a:lnSpc>
                <a:spcPct val="100000"/>
              </a:lnSpc>
              <a:tabLst>
                <a:tab pos="545465" algn="l"/>
                <a:tab pos="1078865" algn="l"/>
              </a:tabLst>
            </a:pPr>
            <a:r>
              <a:rPr sz="2400" b="1" spc="-5" dirty="0">
                <a:latin typeface="Times New Roman" panose="02020603050405020304"/>
                <a:cs typeface="Times New Roman" panose="02020603050405020304"/>
              </a:rPr>
              <a:t>p</a:t>
            </a:r>
            <a:r>
              <a:rPr sz="2400" b="1" dirty="0">
                <a:latin typeface="Times New Roman" panose="02020603050405020304"/>
                <a:cs typeface="Times New Roman" panose="02020603050405020304"/>
              </a:rPr>
              <a:t>8	</a:t>
            </a:r>
            <a:r>
              <a:rPr sz="2400" b="1" spc="-5" dirty="0">
                <a:latin typeface="Times New Roman" panose="02020603050405020304"/>
                <a:cs typeface="Times New Roman" panose="02020603050405020304"/>
              </a:rPr>
              <a:t>p</a:t>
            </a:r>
            <a:r>
              <a:rPr sz="2400" b="1" dirty="0">
                <a:latin typeface="Times New Roman" panose="02020603050405020304"/>
                <a:cs typeface="Times New Roman" panose="02020603050405020304"/>
              </a:rPr>
              <a:t>1	</a:t>
            </a:r>
            <a:r>
              <a:rPr sz="2400" b="1" spc="-5" dirty="0">
                <a:latin typeface="Times New Roman" panose="02020603050405020304"/>
                <a:cs typeface="Times New Roman" panose="02020603050405020304"/>
              </a:rPr>
              <a:t>p4</a:t>
            </a:r>
            <a:endParaRPr sz="2400">
              <a:latin typeface="Times New Roman" panose="02020603050405020304"/>
              <a:cs typeface="Times New Roman" panose="02020603050405020304"/>
            </a:endParaRPr>
          </a:p>
        </p:txBody>
      </p:sp>
      <p:sp>
        <p:nvSpPr>
          <p:cNvPr id="24" name="object 24"/>
          <p:cNvSpPr/>
          <p:nvPr/>
        </p:nvSpPr>
        <p:spPr>
          <a:xfrm>
            <a:off x="4337189" y="28285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25" name="object 25"/>
          <p:cNvSpPr/>
          <p:nvPr/>
        </p:nvSpPr>
        <p:spPr>
          <a:xfrm>
            <a:off x="4337189" y="28285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6" name="object 26"/>
          <p:cNvSpPr/>
          <p:nvPr/>
        </p:nvSpPr>
        <p:spPr>
          <a:xfrm>
            <a:off x="4870589" y="28285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27" name="object 27"/>
          <p:cNvSpPr/>
          <p:nvPr/>
        </p:nvSpPr>
        <p:spPr>
          <a:xfrm>
            <a:off x="4870589" y="28285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8" name="object 28"/>
          <p:cNvSpPr/>
          <p:nvPr/>
        </p:nvSpPr>
        <p:spPr>
          <a:xfrm>
            <a:off x="5403989" y="28285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29" name="object 29"/>
          <p:cNvSpPr/>
          <p:nvPr/>
        </p:nvSpPr>
        <p:spPr>
          <a:xfrm>
            <a:off x="5403989" y="2828544"/>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30" name="object 30"/>
          <p:cNvSpPr txBox="1"/>
          <p:nvPr/>
        </p:nvSpPr>
        <p:spPr>
          <a:xfrm>
            <a:off x="4429633" y="2901696"/>
            <a:ext cx="1413510" cy="377190"/>
          </a:xfrm>
          <a:prstGeom prst="rect">
            <a:avLst/>
          </a:prstGeom>
        </p:spPr>
        <p:txBody>
          <a:bodyPr vert="horz" wrap="square" lIns="0" tIns="0" rIns="0" bIns="0" rtlCol="0">
            <a:spAutoFit/>
          </a:bodyPr>
          <a:lstStyle/>
          <a:p>
            <a:pPr marL="12700" defTabSz="0">
              <a:lnSpc>
                <a:spcPct val="100000"/>
              </a:lnSpc>
              <a:tabLst>
                <a:tab pos="545465" algn="l"/>
                <a:tab pos="1078865" algn="l"/>
              </a:tabLst>
            </a:pPr>
            <a:r>
              <a:rPr sz="2400" b="1" spc="-5" dirty="0">
                <a:latin typeface="Times New Roman" panose="02020603050405020304"/>
                <a:cs typeface="Times New Roman" panose="02020603050405020304"/>
              </a:rPr>
              <a:t>p</a:t>
            </a:r>
            <a:r>
              <a:rPr sz="2400" b="1" dirty="0">
                <a:latin typeface="Times New Roman" panose="02020603050405020304"/>
                <a:cs typeface="Times New Roman" panose="02020603050405020304"/>
              </a:rPr>
              <a:t>7	</a:t>
            </a:r>
            <a:r>
              <a:rPr sz="2400" b="1" spc="-5" dirty="0">
                <a:latin typeface="Times New Roman" panose="02020603050405020304"/>
                <a:cs typeface="Times New Roman" panose="02020603050405020304"/>
              </a:rPr>
              <a:t>p</a:t>
            </a:r>
            <a:r>
              <a:rPr sz="2400" b="1" dirty="0">
                <a:latin typeface="Times New Roman" panose="02020603050405020304"/>
                <a:cs typeface="Times New Roman" panose="02020603050405020304"/>
              </a:rPr>
              <a:t>6	</a:t>
            </a:r>
            <a:r>
              <a:rPr sz="2400" b="1" spc="-5" dirty="0">
                <a:latin typeface="Times New Roman" panose="02020603050405020304"/>
                <a:cs typeface="Times New Roman" panose="02020603050405020304"/>
              </a:rPr>
              <a:t>p5</a:t>
            </a:r>
            <a:endParaRPr sz="2400">
              <a:latin typeface="Times New Roman" panose="02020603050405020304"/>
              <a:cs typeface="Times New Roman" panose="02020603050405020304"/>
            </a:endParaRPr>
          </a:p>
        </p:txBody>
      </p:sp>
      <p:sp>
        <p:nvSpPr>
          <p:cNvPr id="33" name="object 33"/>
          <p:cNvSpPr/>
          <p:nvPr/>
        </p:nvSpPr>
        <p:spPr>
          <a:xfrm>
            <a:off x="5208917" y="2066544"/>
            <a:ext cx="85725" cy="609600"/>
          </a:xfrm>
          <a:custGeom>
            <a:avLst/>
            <a:gdLst/>
            <a:ahLst/>
            <a:cxnLst/>
            <a:rect l="l" t="t" r="r" b="b"/>
            <a:pathLst>
              <a:path w="85725" h="609600">
                <a:moveTo>
                  <a:pt x="85343" y="86106"/>
                </a:moveTo>
                <a:lnTo>
                  <a:pt x="42672" y="0"/>
                </a:lnTo>
                <a:lnTo>
                  <a:pt x="0" y="86106"/>
                </a:lnTo>
                <a:lnTo>
                  <a:pt x="28193" y="86106"/>
                </a:lnTo>
                <a:lnTo>
                  <a:pt x="28193" y="71628"/>
                </a:lnTo>
                <a:lnTo>
                  <a:pt x="57149" y="71628"/>
                </a:lnTo>
                <a:lnTo>
                  <a:pt x="57149" y="86106"/>
                </a:lnTo>
                <a:lnTo>
                  <a:pt x="85343" y="86106"/>
                </a:lnTo>
                <a:close/>
              </a:path>
              <a:path w="85725" h="609600">
                <a:moveTo>
                  <a:pt x="57149" y="86106"/>
                </a:moveTo>
                <a:lnTo>
                  <a:pt x="57149" y="71628"/>
                </a:lnTo>
                <a:lnTo>
                  <a:pt x="28193" y="71628"/>
                </a:lnTo>
                <a:lnTo>
                  <a:pt x="28193" y="86106"/>
                </a:lnTo>
                <a:lnTo>
                  <a:pt x="57149" y="86106"/>
                </a:lnTo>
                <a:close/>
              </a:path>
              <a:path w="85725" h="609600">
                <a:moveTo>
                  <a:pt x="57149" y="609600"/>
                </a:moveTo>
                <a:lnTo>
                  <a:pt x="57149" y="86106"/>
                </a:lnTo>
                <a:lnTo>
                  <a:pt x="28193" y="86106"/>
                </a:lnTo>
                <a:lnTo>
                  <a:pt x="28193" y="609600"/>
                </a:lnTo>
                <a:lnTo>
                  <a:pt x="57149" y="609600"/>
                </a:lnTo>
                <a:close/>
              </a:path>
            </a:pathLst>
          </a:custGeom>
          <a:solidFill>
            <a:srgbClr val="FFFF00"/>
          </a:solidFill>
        </p:spPr>
        <p:txBody>
          <a:bodyPr wrap="square" lIns="0" tIns="0" rIns="0" bIns="0" rtlCol="0"/>
          <a:lstStyle/>
          <a:p>
            <a:endParaRPr/>
          </a:p>
        </p:txBody>
      </p:sp>
      <p:sp>
        <p:nvSpPr>
          <p:cNvPr id="34" name="object 34"/>
          <p:cNvSpPr/>
          <p:nvPr/>
        </p:nvSpPr>
        <p:spPr>
          <a:xfrm>
            <a:off x="4751717" y="2066544"/>
            <a:ext cx="85725" cy="1143000"/>
          </a:xfrm>
          <a:custGeom>
            <a:avLst/>
            <a:gdLst/>
            <a:ahLst/>
            <a:cxnLst/>
            <a:rect l="l" t="t" r="r" b="b"/>
            <a:pathLst>
              <a:path w="85725" h="1143000">
                <a:moveTo>
                  <a:pt x="85343" y="86106"/>
                </a:moveTo>
                <a:lnTo>
                  <a:pt x="42672" y="0"/>
                </a:lnTo>
                <a:lnTo>
                  <a:pt x="0" y="86106"/>
                </a:lnTo>
                <a:lnTo>
                  <a:pt x="28193" y="86106"/>
                </a:lnTo>
                <a:lnTo>
                  <a:pt x="28193" y="71628"/>
                </a:lnTo>
                <a:lnTo>
                  <a:pt x="57149" y="71628"/>
                </a:lnTo>
                <a:lnTo>
                  <a:pt x="57149" y="86106"/>
                </a:lnTo>
                <a:lnTo>
                  <a:pt x="85343" y="86106"/>
                </a:lnTo>
                <a:close/>
              </a:path>
              <a:path w="85725" h="1143000">
                <a:moveTo>
                  <a:pt x="57149" y="86106"/>
                </a:moveTo>
                <a:lnTo>
                  <a:pt x="57149" y="71628"/>
                </a:lnTo>
                <a:lnTo>
                  <a:pt x="28193" y="71628"/>
                </a:lnTo>
                <a:lnTo>
                  <a:pt x="28193" y="86106"/>
                </a:lnTo>
                <a:lnTo>
                  <a:pt x="57149" y="86106"/>
                </a:lnTo>
                <a:close/>
              </a:path>
              <a:path w="85725" h="1143000">
                <a:moveTo>
                  <a:pt x="57149" y="1143000"/>
                </a:moveTo>
                <a:lnTo>
                  <a:pt x="57149" y="86106"/>
                </a:lnTo>
                <a:lnTo>
                  <a:pt x="28193" y="86106"/>
                </a:lnTo>
                <a:lnTo>
                  <a:pt x="28193" y="1143000"/>
                </a:lnTo>
                <a:lnTo>
                  <a:pt x="57149" y="1143000"/>
                </a:lnTo>
                <a:close/>
              </a:path>
            </a:pathLst>
          </a:custGeom>
          <a:solidFill>
            <a:srgbClr val="FFFF00"/>
          </a:solidFill>
        </p:spPr>
        <p:txBody>
          <a:bodyPr wrap="square" lIns="0" tIns="0" rIns="0" bIns="0" rtlCol="0"/>
          <a:lstStyle/>
          <a:p>
            <a:endParaRPr/>
          </a:p>
        </p:txBody>
      </p:sp>
      <p:sp>
        <p:nvSpPr>
          <p:cNvPr id="35" name="object 35"/>
          <p:cNvSpPr/>
          <p:nvPr/>
        </p:nvSpPr>
        <p:spPr>
          <a:xfrm>
            <a:off x="4718189" y="3243072"/>
            <a:ext cx="990600" cy="85725"/>
          </a:xfrm>
          <a:custGeom>
            <a:avLst/>
            <a:gdLst/>
            <a:ahLst/>
            <a:cxnLst/>
            <a:rect l="l" t="t" r="r" b="b"/>
            <a:pathLst>
              <a:path w="990600" h="85725">
                <a:moveTo>
                  <a:pt x="85343" y="28193"/>
                </a:moveTo>
                <a:lnTo>
                  <a:pt x="85343" y="0"/>
                </a:lnTo>
                <a:lnTo>
                  <a:pt x="0" y="42672"/>
                </a:lnTo>
                <a:lnTo>
                  <a:pt x="71627" y="78486"/>
                </a:lnTo>
                <a:lnTo>
                  <a:pt x="71627" y="28193"/>
                </a:lnTo>
                <a:lnTo>
                  <a:pt x="85343" y="28193"/>
                </a:lnTo>
                <a:close/>
              </a:path>
              <a:path w="990600" h="85725">
                <a:moveTo>
                  <a:pt x="990600" y="57149"/>
                </a:moveTo>
                <a:lnTo>
                  <a:pt x="990600" y="28193"/>
                </a:lnTo>
                <a:lnTo>
                  <a:pt x="71627" y="28193"/>
                </a:lnTo>
                <a:lnTo>
                  <a:pt x="71627" y="57149"/>
                </a:lnTo>
                <a:lnTo>
                  <a:pt x="990600" y="57149"/>
                </a:lnTo>
                <a:close/>
              </a:path>
              <a:path w="990600" h="85725">
                <a:moveTo>
                  <a:pt x="85343" y="85343"/>
                </a:moveTo>
                <a:lnTo>
                  <a:pt x="85343" y="57149"/>
                </a:lnTo>
                <a:lnTo>
                  <a:pt x="71627" y="57149"/>
                </a:lnTo>
                <a:lnTo>
                  <a:pt x="71627" y="78486"/>
                </a:lnTo>
                <a:lnTo>
                  <a:pt x="85343" y="85343"/>
                </a:lnTo>
                <a:close/>
              </a:path>
            </a:pathLst>
          </a:custGeom>
          <a:solidFill>
            <a:srgbClr val="FFFF00"/>
          </a:solidFill>
        </p:spPr>
        <p:txBody>
          <a:bodyPr wrap="square" lIns="0" tIns="0" rIns="0" bIns="0" rtlCol="0"/>
          <a:lstStyle/>
          <a:p>
            <a:endParaRPr/>
          </a:p>
        </p:txBody>
      </p:sp>
      <p:sp>
        <p:nvSpPr>
          <p:cNvPr id="36" name="object 36"/>
          <p:cNvSpPr/>
          <p:nvPr/>
        </p:nvSpPr>
        <p:spPr>
          <a:xfrm>
            <a:off x="5818517" y="2066544"/>
            <a:ext cx="85725" cy="1066800"/>
          </a:xfrm>
          <a:custGeom>
            <a:avLst/>
            <a:gdLst/>
            <a:ahLst/>
            <a:cxnLst/>
            <a:rect l="l" t="t" r="r" b="b"/>
            <a:pathLst>
              <a:path w="85725" h="1066800">
                <a:moveTo>
                  <a:pt x="85343" y="981456"/>
                </a:moveTo>
                <a:lnTo>
                  <a:pt x="0" y="981456"/>
                </a:lnTo>
                <a:lnTo>
                  <a:pt x="28194" y="1037844"/>
                </a:lnTo>
                <a:lnTo>
                  <a:pt x="28194" y="995171"/>
                </a:lnTo>
                <a:lnTo>
                  <a:pt x="57150" y="995171"/>
                </a:lnTo>
                <a:lnTo>
                  <a:pt x="57150" y="1037844"/>
                </a:lnTo>
                <a:lnTo>
                  <a:pt x="85343" y="981456"/>
                </a:lnTo>
                <a:close/>
              </a:path>
              <a:path w="85725" h="1066800">
                <a:moveTo>
                  <a:pt x="57150" y="981456"/>
                </a:moveTo>
                <a:lnTo>
                  <a:pt x="57150" y="0"/>
                </a:lnTo>
                <a:lnTo>
                  <a:pt x="28194" y="0"/>
                </a:lnTo>
                <a:lnTo>
                  <a:pt x="28194" y="981456"/>
                </a:lnTo>
                <a:lnTo>
                  <a:pt x="57150" y="981456"/>
                </a:lnTo>
                <a:close/>
              </a:path>
              <a:path w="85725" h="1066800">
                <a:moveTo>
                  <a:pt x="57150" y="1037844"/>
                </a:moveTo>
                <a:lnTo>
                  <a:pt x="57150" y="995171"/>
                </a:lnTo>
                <a:lnTo>
                  <a:pt x="28194" y="995171"/>
                </a:lnTo>
                <a:lnTo>
                  <a:pt x="28194" y="1037844"/>
                </a:lnTo>
                <a:lnTo>
                  <a:pt x="42672" y="1066800"/>
                </a:lnTo>
                <a:lnTo>
                  <a:pt x="57150" y="1037844"/>
                </a:lnTo>
                <a:close/>
              </a:path>
            </a:pathLst>
          </a:custGeom>
          <a:solidFill>
            <a:srgbClr val="FFFF00"/>
          </a:solidFill>
        </p:spPr>
        <p:txBody>
          <a:bodyPr wrap="square" lIns="0" tIns="0" rIns="0" bIns="0" rtlCol="0"/>
          <a:lstStyle/>
          <a:p>
            <a:endParaRPr/>
          </a:p>
        </p:txBody>
      </p:sp>
      <p:sp>
        <p:nvSpPr>
          <p:cNvPr id="37" name="object 37"/>
          <p:cNvSpPr/>
          <p:nvPr/>
        </p:nvSpPr>
        <p:spPr>
          <a:xfrm>
            <a:off x="5251589" y="1871472"/>
            <a:ext cx="609600" cy="85725"/>
          </a:xfrm>
          <a:custGeom>
            <a:avLst/>
            <a:gdLst/>
            <a:ahLst/>
            <a:cxnLst/>
            <a:rect l="l" t="t" r="r" b="b"/>
            <a:pathLst>
              <a:path w="609600" h="85725">
                <a:moveTo>
                  <a:pt x="537972" y="57149"/>
                </a:moveTo>
                <a:lnTo>
                  <a:pt x="537972" y="28193"/>
                </a:lnTo>
                <a:lnTo>
                  <a:pt x="0" y="28193"/>
                </a:lnTo>
                <a:lnTo>
                  <a:pt x="0" y="57149"/>
                </a:lnTo>
                <a:lnTo>
                  <a:pt x="537972" y="57149"/>
                </a:lnTo>
                <a:close/>
              </a:path>
              <a:path w="609600" h="85725">
                <a:moveTo>
                  <a:pt x="609600" y="42671"/>
                </a:moveTo>
                <a:lnTo>
                  <a:pt x="523493" y="0"/>
                </a:lnTo>
                <a:lnTo>
                  <a:pt x="523493" y="28193"/>
                </a:lnTo>
                <a:lnTo>
                  <a:pt x="537972" y="28193"/>
                </a:lnTo>
                <a:lnTo>
                  <a:pt x="537972" y="78169"/>
                </a:lnTo>
                <a:lnTo>
                  <a:pt x="609600" y="42671"/>
                </a:lnTo>
                <a:close/>
              </a:path>
              <a:path w="609600" h="85725">
                <a:moveTo>
                  <a:pt x="537972" y="78169"/>
                </a:moveTo>
                <a:lnTo>
                  <a:pt x="537972" y="57149"/>
                </a:lnTo>
                <a:lnTo>
                  <a:pt x="523493" y="57149"/>
                </a:lnTo>
                <a:lnTo>
                  <a:pt x="523493" y="85343"/>
                </a:lnTo>
                <a:lnTo>
                  <a:pt x="537972" y="78169"/>
                </a:lnTo>
                <a:close/>
              </a:path>
            </a:pathLst>
          </a:custGeom>
          <a:solidFill>
            <a:srgbClr val="FFFF00"/>
          </a:solidFill>
        </p:spPr>
        <p:txBody>
          <a:bodyPr wrap="square" lIns="0" tIns="0" rIns="0" bIns="0" rtlCol="0"/>
          <a:lstStyle/>
          <a:p>
            <a:endParaRPr/>
          </a:p>
        </p:txBody>
      </p:sp>
      <p:graphicFrame>
        <p:nvGraphicFramePr>
          <p:cNvPr id="31" name="object 31"/>
          <p:cNvGraphicFramePr>
            <a:graphicFrameLocks noGrp="1"/>
          </p:cNvGraphicFramePr>
          <p:nvPr/>
        </p:nvGraphicFramePr>
        <p:xfrm>
          <a:off x="6161227" y="1756981"/>
          <a:ext cx="1614805" cy="1609725"/>
        </p:xfrm>
        <a:graphic>
          <a:graphicData uri="http://schemas.openxmlformats.org/drawingml/2006/table">
            <a:tbl>
              <a:tblPr firstRow="1" bandRow="1">
                <a:tableStyleId>{2D5ABB26-0587-4C30-8999-92F81FD0307C}</a:tableStyleId>
              </a:tblPr>
              <a:tblGrid>
                <a:gridCol w="533393">
                  <a:extLst>
                    <a:ext uri="{9D8B030D-6E8A-4147-A177-3AD203B41FA5}">
                      <a16:colId xmlns:a16="http://schemas.microsoft.com/office/drawing/2014/main" val="20000"/>
                    </a:ext>
                  </a:extLst>
                </a:gridCol>
                <a:gridCol w="533393">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33400">
                <a:tc>
                  <a:txBody>
                    <a:bodyPr/>
                    <a:lstStyle/>
                    <a:p>
                      <a:pPr marL="100330">
                        <a:lnSpc>
                          <a:spcPct val="100000"/>
                        </a:lnSpc>
                        <a:spcBef>
                          <a:spcPts val="535"/>
                        </a:spcBef>
                      </a:pPr>
                      <a:r>
                        <a:rPr sz="2400" b="1" spc="-5" dirty="0">
                          <a:latin typeface="Times New Roman" panose="02020603050405020304"/>
                          <a:cs typeface="Times New Roman" panose="02020603050405020304"/>
                        </a:rPr>
                        <a:t>p9</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p2</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p3</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0"/>
                  </a:ext>
                </a:extLst>
              </a:tr>
              <a:tr h="533400">
                <a:tc>
                  <a:txBody>
                    <a:bodyPr/>
                    <a:lstStyle/>
                    <a:p>
                      <a:pPr marL="100330">
                        <a:lnSpc>
                          <a:spcPct val="100000"/>
                        </a:lnSpc>
                        <a:spcBef>
                          <a:spcPts val="535"/>
                        </a:spcBef>
                      </a:pPr>
                      <a:r>
                        <a:rPr sz="2400" b="1" spc="-5" dirty="0">
                          <a:latin typeface="Times New Roman" panose="02020603050405020304"/>
                          <a:cs typeface="Times New Roman" panose="02020603050405020304"/>
                        </a:rPr>
                        <a:t>p8</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p1</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p4</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1"/>
                  </a:ext>
                </a:extLst>
              </a:tr>
              <a:tr h="533400">
                <a:tc>
                  <a:txBody>
                    <a:bodyPr/>
                    <a:lstStyle/>
                    <a:p>
                      <a:pPr marL="100330">
                        <a:lnSpc>
                          <a:spcPct val="100000"/>
                        </a:lnSpc>
                        <a:spcBef>
                          <a:spcPts val="535"/>
                        </a:spcBef>
                      </a:pPr>
                      <a:r>
                        <a:rPr sz="2400" b="1" spc="-5" dirty="0">
                          <a:latin typeface="Times New Roman" panose="02020603050405020304"/>
                          <a:cs typeface="Times New Roman" panose="02020603050405020304"/>
                        </a:rPr>
                        <a:t>p7</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p6</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p5</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2"/>
                  </a:ext>
                </a:extLst>
              </a:tr>
            </a:tbl>
          </a:graphicData>
        </a:graphic>
      </p:graphicFrame>
      <p:graphicFrame>
        <p:nvGraphicFramePr>
          <p:cNvPr id="32" name="object 32"/>
          <p:cNvGraphicFramePr>
            <a:graphicFrameLocks noGrp="1"/>
          </p:cNvGraphicFramePr>
          <p:nvPr/>
        </p:nvGraphicFramePr>
        <p:xfrm>
          <a:off x="7990014" y="1756981"/>
          <a:ext cx="1614805" cy="1609725"/>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33400">
                <a:tc>
                  <a:txBody>
                    <a:bodyPr/>
                    <a:lstStyle/>
                    <a:p>
                      <a:pPr marL="100330">
                        <a:lnSpc>
                          <a:spcPct val="100000"/>
                        </a:lnSpc>
                        <a:spcBef>
                          <a:spcPts val="535"/>
                        </a:spcBef>
                      </a:pPr>
                      <a:r>
                        <a:rPr sz="2400" b="1" spc="-5" dirty="0">
                          <a:latin typeface="Times New Roman" panose="02020603050405020304"/>
                          <a:cs typeface="Times New Roman" panose="02020603050405020304"/>
                        </a:rPr>
                        <a:t>p9</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p2</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p3</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0"/>
                  </a:ext>
                </a:extLst>
              </a:tr>
              <a:tr h="533400">
                <a:tc>
                  <a:txBody>
                    <a:bodyPr/>
                    <a:lstStyle/>
                    <a:p>
                      <a:pPr marL="100330">
                        <a:lnSpc>
                          <a:spcPct val="100000"/>
                        </a:lnSpc>
                        <a:spcBef>
                          <a:spcPts val="535"/>
                        </a:spcBef>
                      </a:pPr>
                      <a:r>
                        <a:rPr sz="2400" b="1" spc="-5" dirty="0">
                          <a:latin typeface="Times New Roman" panose="02020603050405020304"/>
                          <a:cs typeface="Times New Roman" panose="02020603050405020304"/>
                        </a:rPr>
                        <a:t>p8</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p1</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p4</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1"/>
                  </a:ext>
                </a:extLst>
              </a:tr>
              <a:tr h="533400">
                <a:tc>
                  <a:txBody>
                    <a:bodyPr/>
                    <a:lstStyle/>
                    <a:p>
                      <a:pPr marL="100330">
                        <a:lnSpc>
                          <a:spcPct val="100000"/>
                        </a:lnSpc>
                        <a:spcBef>
                          <a:spcPts val="535"/>
                        </a:spcBef>
                      </a:pPr>
                      <a:r>
                        <a:rPr sz="2400" b="1" spc="-5" dirty="0">
                          <a:latin typeface="Times New Roman" panose="02020603050405020304"/>
                          <a:cs typeface="Times New Roman" panose="02020603050405020304"/>
                        </a:rPr>
                        <a:t>p7</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p6</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00330">
                        <a:lnSpc>
                          <a:spcPct val="100000"/>
                        </a:lnSpc>
                        <a:spcBef>
                          <a:spcPts val="535"/>
                        </a:spcBef>
                      </a:pPr>
                      <a:r>
                        <a:rPr sz="2400" b="1" spc="-5" dirty="0">
                          <a:latin typeface="Times New Roman" panose="02020603050405020304"/>
                          <a:cs typeface="Times New Roman" panose="02020603050405020304"/>
                        </a:rPr>
                        <a:t>p5</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2"/>
                  </a:ext>
                </a:extLst>
              </a:tr>
            </a:tbl>
          </a:graphicData>
        </a:graphic>
      </p:graphicFrame>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altLang="zh-CN" sz="3200" spc="-5" dirty="0">
                <a:latin typeface="Times New Roman" panose="02020603050405020304" charset="0"/>
                <a:ea typeface="黑体" panose="02010609060101010101" charset="-122"/>
                <a:cs typeface="新宋体" panose="02010609030101010101" charset="-122"/>
                <a:sym typeface="+mn-ea"/>
              </a:rPr>
              <a:t>5</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zh-CN" sz="3200" spc="-5" dirty="0">
                <a:latin typeface="Times New Roman" panose="02020603050405020304" charset="0"/>
                <a:ea typeface="黑体" panose="02010609060101010101" charset="-122"/>
                <a:cs typeface="新宋体" panose="02010609030101010101" charset="-122"/>
                <a:sym typeface="+mn-ea"/>
              </a:rPr>
              <a:t>骨架</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64920" y="2131695"/>
            <a:ext cx="9268460" cy="1108710"/>
          </a:xfrm>
          <a:prstGeom prst="rect">
            <a:avLst/>
          </a:prstGeom>
        </p:spPr>
        <p:txBody>
          <a:bodyPr vert="horz" wrap="square" lIns="0" tIns="0" rIns="0" bIns="0" rtlCol="0">
            <a:spAutoFit/>
          </a:bodyPr>
          <a:lstStyle/>
          <a:p>
            <a:pPr marL="12700" defTabSz="0">
              <a:lnSpc>
                <a:spcPct val="130000"/>
              </a:lnSpc>
              <a:tabLst>
                <a:tab pos="354965" algn="l"/>
              </a:tabLst>
            </a:pPr>
            <a:r>
              <a:rPr sz="2800" spc="-5" dirty="0">
                <a:latin typeface="新宋体" panose="02010609030101010101" charset="-122"/>
                <a:cs typeface="新宋体" panose="02010609030101010101" charset="-122"/>
              </a:rPr>
              <a:t>所有条件都满足才打删除标记。删除并不立即进行，而是等到对所有边界点都打完标记后，再把作了标记的点一起删除</a:t>
            </a:r>
            <a:r>
              <a:rPr lang="zh-CN" sz="2800" spc="-5" dirty="0">
                <a:latin typeface="新宋体" panose="02010609030101010101" charset="-122"/>
                <a:cs typeface="新宋体" panose="02010609030101010101" charset="-122"/>
              </a:rPr>
              <a:t>。</a:t>
            </a:r>
          </a:p>
        </p:txBody>
      </p:sp>
      <p:sp>
        <p:nvSpPr>
          <p:cNvPr id="6" name="object 6"/>
          <p:cNvSpPr txBox="1"/>
          <p:nvPr/>
        </p:nvSpPr>
        <p:spPr>
          <a:xfrm>
            <a:off x="1729105" y="3975100"/>
            <a:ext cx="2395855" cy="1205865"/>
          </a:xfrm>
          <a:prstGeom prst="rect">
            <a:avLst/>
          </a:prstGeom>
        </p:spPr>
        <p:txBody>
          <a:bodyPr vert="horz" wrap="square" lIns="0" tIns="0" rIns="0" bIns="0" rtlCol="0">
            <a:spAutoFit/>
          </a:bodyPr>
          <a:lstStyle/>
          <a:p>
            <a:pPr marL="298450" marR="5080" indent="-286385" defTabSz="0">
              <a:lnSpc>
                <a:spcPct val="110000"/>
              </a:lnSpc>
              <a:tabLst>
                <a:tab pos="501650" algn="l"/>
              </a:tabLst>
            </a:pPr>
            <a:r>
              <a:rPr sz="2400" spc="-5" dirty="0">
                <a:latin typeface="Times New Roman" panose="02020603050405020304" charset="0"/>
                <a:cs typeface="新宋体" panose="02010609030101010101" charset="-122"/>
              </a:rPr>
              <a:t>举例: </a:t>
            </a:r>
          </a:p>
          <a:p>
            <a:pPr marL="298450" marR="5080" indent="-286385" defTabSz="0">
              <a:lnSpc>
                <a:spcPct val="110000"/>
              </a:lnSpc>
              <a:tabLst>
                <a:tab pos="501650" algn="l"/>
              </a:tabLst>
            </a:pPr>
            <a:r>
              <a:rPr sz="2400" spc="-5" dirty="0">
                <a:latin typeface="Times New Roman" panose="02020603050405020304" charset="0"/>
                <a:cs typeface="新宋体" panose="02010609030101010101" charset="-122"/>
              </a:rPr>
              <a:t>N(p</a:t>
            </a:r>
            <a:r>
              <a:rPr sz="2400" spc="-15" baseline="-21000" dirty="0">
                <a:latin typeface="Times New Roman" panose="02020603050405020304" charset="0"/>
                <a:cs typeface="新宋体" panose="02010609030101010101" charset="-122"/>
              </a:rPr>
              <a:t>1</a:t>
            </a:r>
            <a:r>
              <a:rPr sz="2400" spc="-5" dirty="0">
                <a:latin typeface="Times New Roman" panose="02020603050405020304" charset="0"/>
                <a:cs typeface="新宋体" panose="02010609030101010101" charset="-122"/>
              </a:rPr>
              <a:t>)</a:t>
            </a:r>
            <a:r>
              <a:rPr sz="2400" dirty="0">
                <a:latin typeface="Times New Roman" panose="02020603050405020304" charset="0"/>
                <a:cs typeface="新宋体" panose="02010609030101010101" charset="-122"/>
              </a:rPr>
              <a:t> </a:t>
            </a:r>
            <a:r>
              <a:rPr sz="2400" spc="-5" dirty="0">
                <a:latin typeface="Times New Roman" panose="02020603050405020304" charset="0"/>
                <a:cs typeface="新宋体" panose="02010609030101010101" charset="-122"/>
              </a:rPr>
              <a:t>=</a:t>
            </a:r>
            <a:r>
              <a:rPr sz="2400" dirty="0">
                <a:latin typeface="Times New Roman" panose="02020603050405020304" charset="0"/>
                <a:cs typeface="新宋体" panose="02010609030101010101" charset="-122"/>
              </a:rPr>
              <a:t> </a:t>
            </a:r>
            <a:r>
              <a:rPr sz="2400" spc="-5" dirty="0">
                <a:latin typeface="Times New Roman" panose="02020603050405020304" charset="0"/>
                <a:cs typeface="新宋体" panose="02010609030101010101" charset="-122"/>
              </a:rPr>
              <a:t>4</a:t>
            </a:r>
          </a:p>
          <a:p>
            <a:pPr marL="298450" marR="5080" indent="-286385" defTabSz="0">
              <a:lnSpc>
                <a:spcPct val="110000"/>
              </a:lnSpc>
              <a:tabLst>
                <a:tab pos="501650" algn="l"/>
              </a:tabLst>
            </a:pPr>
            <a:r>
              <a:rPr sz="2400" spc="-5" dirty="0">
                <a:latin typeface="Times New Roman" panose="02020603050405020304" charset="0"/>
                <a:cs typeface="新宋体" panose="02010609030101010101" charset="-122"/>
              </a:rPr>
              <a:t>S(p</a:t>
            </a:r>
            <a:r>
              <a:rPr sz="2400" spc="-15" baseline="-21000" dirty="0">
                <a:latin typeface="Times New Roman" panose="02020603050405020304" charset="0"/>
                <a:cs typeface="新宋体" panose="02010609030101010101" charset="-122"/>
              </a:rPr>
              <a:t>1</a:t>
            </a:r>
            <a:r>
              <a:rPr sz="2400" spc="-5" dirty="0">
                <a:latin typeface="Times New Roman" panose="02020603050405020304" charset="0"/>
                <a:cs typeface="新宋体" panose="02010609030101010101" charset="-122"/>
              </a:rPr>
              <a:t>)</a:t>
            </a:r>
            <a:r>
              <a:rPr sz="2400" dirty="0">
                <a:latin typeface="Times New Roman" panose="02020603050405020304" charset="0"/>
                <a:cs typeface="新宋体" panose="02010609030101010101" charset="-122"/>
              </a:rPr>
              <a:t> </a:t>
            </a:r>
            <a:r>
              <a:rPr sz="2400" spc="-5" dirty="0">
                <a:latin typeface="Times New Roman" panose="02020603050405020304" charset="0"/>
                <a:cs typeface="新宋体" panose="02010609030101010101" charset="-122"/>
              </a:rPr>
              <a:t>=</a:t>
            </a:r>
            <a:r>
              <a:rPr sz="2400" dirty="0">
                <a:latin typeface="Times New Roman" panose="02020603050405020304" charset="0"/>
                <a:cs typeface="新宋体" panose="02010609030101010101" charset="-122"/>
              </a:rPr>
              <a:t> </a:t>
            </a:r>
            <a:r>
              <a:rPr sz="2400" spc="-5" dirty="0">
                <a:latin typeface="Times New Roman" panose="02020603050405020304" charset="0"/>
                <a:cs typeface="新宋体" panose="02010609030101010101" charset="-122"/>
              </a:rPr>
              <a:t>3</a:t>
            </a:r>
            <a:endParaRPr sz="2400">
              <a:latin typeface="Times New Roman" panose="02020603050405020304" charset="0"/>
              <a:cs typeface="新宋体" panose="02010609030101010101" charset="-122"/>
            </a:endParaRPr>
          </a:p>
        </p:txBody>
      </p:sp>
      <p:sp>
        <p:nvSpPr>
          <p:cNvPr id="7" name="object 7"/>
          <p:cNvSpPr txBox="1"/>
          <p:nvPr/>
        </p:nvSpPr>
        <p:spPr>
          <a:xfrm>
            <a:off x="1799831" y="5609475"/>
            <a:ext cx="2254885" cy="1022350"/>
          </a:xfrm>
          <a:prstGeom prst="rect">
            <a:avLst/>
          </a:prstGeom>
        </p:spPr>
        <p:txBody>
          <a:bodyPr vert="horz" wrap="square" lIns="0" tIns="0" rIns="0" bIns="0" rtlCol="0">
            <a:spAutoFit/>
          </a:bodyPr>
          <a:lstStyle/>
          <a:p>
            <a:pPr marL="12700" defTabSz="0">
              <a:lnSpc>
                <a:spcPct val="100000"/>
              </a:lnSpc>
              <a:tabLst>
                <a:tab pos="1630680" algn="l"/>
              </a:tabLst>
            </a:pPr>
            <a:r>
              <a:rPr sz="3200" spc="-5" dirty="0">
                <a:latin typeface="Times New Roman" panose="02020603050405020304" charset="0"/>
                <a:cs typeface="新宋体" panose="02010609030101010101" charset="-122"/>
              </a:rPr>
              <a:t>p</a:t>
            </a:r>
            <a:r>
              <a:rPr sz="3150" spc="-7" baseline="-21000" dirty="0">
                <a:latin typeface="Times New Roman" panose="02020603050405020304" charset="0"/>
                <a:cs typeface="新宋体" panose="02010609030101010101" charset="-122"/>
              </a:rPr>
              <a:t>2</a:t>
            </a:r>
            <a:r>
              <a:rPr sz="3200" spc="-5" dirty="0">
                <a:latin typeface="Times New Roman" panose="02020603050405020304" charset="0"/>
                <a:cs typeface="新宋体" panose="02010609030101010101" charset="-122"/>
              </a:rPr>
              <a:t>.</a:t>
            </a:r>
            <a:r>
              <a:rPr sz="3200" spc="-10" dirty="0">
                <a:latin typeface="Times New Roman" panose="02020603050405020304" charset="0"/>
                <a:cs typeface="新宋体" panose="02010609030101010101" charset="-122"/>
              </a:rPr>
              <a:t>p</a:t>
            </a:r>
            <a:r>
              <a:rPr sz="3150" baseline="-21000" dirty="0">
                <a:latin typeface="Times New Roman" panose="02020603050405020304" charset="0"/>
                <a:cs typeface="新宋体" panose="02010609030101010101" charset="-122"/>
              </a:rPr>
              <a:t>4</a:t>
            </a:r>
            <a:r>
              <a:rPr sz="3200" spc="-5" dirty="0">
                <a:latin typeface="Times New Roman" panose="02020603050405020304" charset="0"/>
                <a:cs typeface="新宋体" panose="02010609030101010101" charset="-122"/>
              </a:rPr>
              <a:t>.p</a:t>
            </a:r>
            <a:r>
              <a:rPr sz="3150" baseline="-21000" dirty="0">
                <a:latin typeface="Times New Roman" panose="02020603050405020304" charset="0"/>
                <a:cs typeface="新宋体" panose="02010609030101010101" charset="-122"/>
              </a:rPr>
              <a:t>6	</a:t>
            </a:r>
            <a:r>
              <a:rPr sz="3200" spc="-5" dirty="0">
                <a:latin typeface="Times New Roman" panose="02020603050405020304" charset="0"/>
                <a:cs typeface="新宋体" panose="02010609030101010101" charset="-122"/>
              </a:rPr>
              <a:t>= 0</a:t>
            </a:r>
            <a:endParaRPr sz="3200">
              <a:latin typeface="Times New Roman" panose="02020603050405020304" charset="0"/>
              <a:cs typeface="新宋体" panose="02010609030101010101" charset="-122"/>
            </a:endParaRPr>
          </a:p>
          <a:p>
            <a:pPr marL="12700" defTabSz="0">
              <a:lnSpc>
                <a:spcPct val="100000"/>
              </a:lnSpc>
              <a:spcBef>
                <a:spcPts val="370"/>
              </a:spcBef>
              <a:tabLst>
                <a:tab pos="1630680" algn="l"/>
              </a:tabLst>
            </a:pPr>
            <a:r>
              <a:rPr sz="3200" spc="-5" dirty="0">
                <a:latin typeface="Times New Roman" panose="02020603050405020304" charset="0"/>
                <a:cs typeface="新宋体" panose="02010609030101010101" charset="-122"/>
              </a:rPr>
              <a:t>p</a:t>
            </a:r>
            <a:r>
              <a:rPr sz="3150" spc="-7" baseline="-21000" dirty="0">
                <a:latin typeface="Times New Roman" panose="02020603050405020304" charset="0"/>
                <a:cs typeface="新宋体" panose="02010609030101010101" charset="-122"/>
              </a:rPr>
              <a:t>4</a:t>
            </a:r>
            <a:r>
              <a:rPr sz="3200" spc="-5" dirty="0">
                <a:latin typeface="Times New Roman" panose="02020603050405020304" charset="0"/>
                <a:cs typeface="新宋体" panose="02010609030101010101" charset="-122"/>
              </a:rPr>
              <a:t>.</a:t>
            </a:r>
            <a:r>
              <a:rPr sz="3200" spc="-10" dirty="0">
                <a:latin typeface="Times New Roman" panose="02020603050405020304" charset="0"/>
                <a:cs typeface="新宋体" panose="02010609030101010101" charset="-122"/>
              </a:rPr>
              <a:t>p</a:t>
            </a:r>
            <a:r>
              <a:rPr sz="3150" baseline="-21000" dirty="0">
                <a:latin typeface="Times New Roman" panose="02020603050405020304" charset="0"/>
                <a:cs typeface="新宋体" panose="02010609030101010101" charset="-122"/>
              </a:rPr>
              <a:t>6</a:t>
            </a:r>
            <a:r>
              <a:rPr sz="3200" spc="-5" dirty="0">
                <a:latin typeface="Times New Roman" panose="02020603050405020304" charset="0"/>
                <a:cs typeface="新宋体" panose="02010609030101010101" charset="-122"/>
              </a:rPr>
              <a:t>.p</a:t>
            </a:r>
            <a:r>
              <a:rPr sz="3150" baseline="-21000" dirty="0">
                <a:latin typeface="Times New Roman" panose="02020603050405020304" charset="0"/>
                <a:cs typeface="新宋体" panose="02010609030101010101" charset="-122"/>
              </a:rPr>
              <a:t>8	</a:t>
            </a:r>
            <a:r>
              <a:rPr sz="3200" spc="-5" dirty="0">
                <a:latin typeface="Times New Roman" panose="02020603050405020304" charset="0"/>
                <a:cs typeface="新宋体" panose="02010609030101010101" charset="-122"/>
              </a:rPr>
              <a:t>=</a:t>
            </a:r>
            <a:r>
              <a:rPr sz="3200" dirty="0">
                <a:latin typeface="Times New Roman" panose="02020603050405020304" charset="0"/>
                <a:cs typeface="新宋体" panose="02010609030101010101" charset="-122"/>
              </a:rPr>
              <a:t> </a:t>
            </a:r>
            <a:r>
              <a:rPr sz="3200" spc="-5" dirty="0">
                <a:latin typeface="Times New Roman" panose="02020603050405020304" charset="0"/>
                <a:cs typeface="新宋体" panose="02010609030101010101" charset="-122"/>
              </a:rPr>
              <a:t>0</a:t>
            </a:r>
            <a:endParaRPr sz="3200">
              <a:latin typeface="Times New Roman" panose="02020603050405020304" charset="0"/>
              <a:cs typeface="新宋体" panose="02010609030101010101" charset="-122"/>
            </a:endParaRPr>
          </a:p>
        </p:txBody>
      </p:sp>
      <p:sp>
        <p:nvSpPr>
          <p:cNvPr id="8" name="object 8"/>
          <p:cNvSpPr txBox="1"/>
          <p:nvPr/>
        </p:nvSpPr>
        <p:spPr>
          <a:xfrm>
            <a:off x="5737225" y="5832602"/>
            <a:ext cx="4114800" cy="418465"/>
          </a:xfrm>
          <a:prstGeom prst="rect">
            <a:avLst/>
          </a:prstGeom>
        </p:spPr>
        <p:txBody>
          <a:bodyPr vert="horz" wrap="square" lIns="0" tIns="0" rIns="0" bIns="0" rtlCol="0">
            <a:spAutoFit/>
          </a:bodyPr>
          <a:lstStyle/>
          <a:p>
            <a:pPr marL="12700">
              <a:lnSpc>
                <a:spcPts val="3295"/>
              </a:lnSpc>
            </a:pPr>
            <a:r>
              <a:rPr sz="2000" spc="-5" dirty="0">
                <a:latin typeface="Times New Roman" panose="02020603050405020304" charset="0"/>
                <a:cs typeface="新宋体" panose="02010609030101010101" charset="-122"/>
              </a:rPr>
              <a:t>第2个条件没满足不打标记</a:t>
            </a:r>
          </a:p>
        </p:txBody>
      </p:sp>
      <p:sp>
        <p:nvSpPr>
          <p:cNvPr id="9" name="object 9"/>
          <p:cNvSpPr/>
          <p:nvPr/>
        </p:nvSpPr>
        <p:spPr>
          <a:xfrm>
            <a:off x="4508639" y="40827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10" name="object 10"/>
          <p:cNvSpPr/>
          <p:nvPr/>
        </p:nvSpPr>
        <p:spPr>
          <a:xfrm>
            <a:off x="4508639" y="40827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11" name="object 11"/>
          <p:cNvSpPr/>
          <p:nvPr/>
        </p:nvSpPr>
        <p:spPr>
          <a:xfrm>
            <a:off x="5042039" y="40827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12" name="object 12"/>
          <p:cNvSpPr/>
          <p:nvPr/>
        </p:nvSpPr>
        <p:spPr>
          <a:xfrm>
            <a:off x="5042039" y="40827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13" name="object 13"/>
          <p:cNvSpPr/>
          <p:nvPr/>
        </p:nvSpPr>
        <p:spPr>
          <a:xfrm>
            <a:off x="5042039" y="46161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14" name="object 14"/>
          <p:cNvSpPr/>
          <p:nvPr/>
        </p:nvSpPr>
        <p:spPr>
          <a:xfrm>
            <a:off x="5042039" y="46161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15" name="object 15"/>
          <p:cNvSpPr/>
          <p:nvPr/>
        </p:nvSpPr>
        <p:spPr>
          <a:xfrm>
            <a:off x="4508639" y="46161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16" name="object 16"/>
          <p:cNvSpPr/>
          <p:nvPr/>
        </p:nvSpPr>
        <p:spPr>
          <a:xfrm>
            <a:off x="4508639" y="46161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5575439" y="40827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18" name="object 18"/>
          <p:cNvSpPr/>
          <p:nvPr/>
        </p:nvSpPr>
        <p:spPr>
          <a:xfrm>
            <a:off x="5575439" y="40827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19" name="object 19"/>
          <p:cNvSpPr txBox="1"/>
          <p:nvPr/>
        </p:nvSpPr>
        <p:spPr>
          <a:xfrm>
            <a:off x="4686427" y="4155947"/>
            <a:ext cx="1244600" cy="377190"/>
          </a:xfrm>
          <a:prstGeom prst="rect">
            <a:avLst/>
          </a:prstGeom>
        </p:spPr>
        <p:txBody>
          <a:bodyPr vert="horz" wrap="square" lIns="0" tIns="0" rIns="0" bIns="0" rtlCol="0">
            <a:spAutoFit/>
          </a:bodyPr>
          <a:lstStyle/>
          <a:p>
            <a:pPr marL="12700" defTabSz="0">
              <a:lnSpc>
                <a:spcPct val="100000"/>
              </a:lnSpc>
              <a:tabLst>
                <a:tab pos="545465" algn="l"/>
                <a:tab pos="1078865" algn="l"/>
              </a:tabLst>
            </a:pPr>
            <a:r>
              <a:rPr sz="2400" b="1" dirty="0">
                <a:latin typeface="Times New Roman" panose="02020603050405020304"/>
                <a:cs typeface="Times New Roman" panose="02020603050405020304"/>
              </a:rPr>
              <a:t>0	0	1</a:t>
            </a:r>
            <a:endParaRPr sz="2400">
              <a:latin typeface="Times New Roman" panose="02020603050405020304"/>
              <a:cs typeface="Times New Roman" panose="02020603050405020304"/>
            </a:endParaRPr>
          </a:p>
        </p:txBody>
      </p:sp>
      <p:sp>
        <p:nvSpPr>
          <p:cNvPr id="20" name="object 20"/>
          <p:cNvSpPr/>
          <p:nvPr/>
        </p:nvSpPr>
        <p:spPr>
          <a:xfrm>
            <a:off x="5575439" y="46161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21" name="object 21"/>
          <p:cNvSpPr/>
          <p:nvPr/>
        </p:nvSpPr>
        <p:spPr>
          <a:xfrm>
            <a:off x="5575439" y="46161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2" name="object 22"/>
          <p:cNvSpPr txBox="1"/>
          <p:nvPr/>
        </p:nvSpPr>
        <p:spPr>
          <a:xfrm>
            <a:off x="4686427" y="4689347"/>
            <a:ext cx="1244600" cy="377190"/>
          </a:xfrm>
          <a:prstGeom prst="rect">
            <a:avLst/>
          </a:prstGeom>
        </p:spPr>
        <p:txBody>
          <a:bodyPr vert="horz" wrap="square" lIns="0" tIns="0" rIns="0" bIns="0" rtlCol="0">
            <a:spAutoFit/>
          </a:bodyPr>
          <a:lstStyle/>
          <a:p>
            <a:pPr marL="12700" defTabSz="0">
              <a:lnSpc>
                <a:spcPct val="100000"/>
              </a:lnSpc>
              <a:tabLst>
                <a:tab pos="460375" algn="l"/>
                <a:tab pos="1078865" algn="l"/>
              </a:tabLst>
            </a:pPr>
            <a:r>
              <a:rPr sz="2400" b="1" dirty="0">
                <a:latin typeface="Times New Roman" panose="02020603050405020304"/>
                <a:cs typeface="Times New Roman" panose="02020603050405020304"/>
              </a:rPr>
              <a:t>1	</a:t>
            </a:r>
            <a:r>
              <a:rPr sz="2400" b="1" spc="-5" dirty="0">
                <a:latin typeface="Times New Roman" panose="02020603050405020304"/>
                <a:cs typeface="Times New Roman" panose="02020603050405020304"/>
              </a:rPr>
              <a:t>p</a:t>
            </a:r>
            <a:r>
              <a:rPr sz="2400" b="1" dirty="0">
                <a:latin typeface="Times New Roman" panose="02020603050405020304"/>
                <a:cs typeface="Times New Roman" panose="02020603050405020304"/>
              </a:rPr>
              <a:t>1	0</a:t>
            </a:r>
            <a:endParaRPr sz="2400">
              <a:latin typeface="Times New Roman" panose="02020603050405020304"/>
              <a:cs typeface="Times New Roman" panose="02020603050405020304"/>
            </a:endParaRPr>
          </a:p>
        </p:txBody>
      </p:sp>
      <p:sp>
        <p:nvSpPr>
          <p:cNvPr id="23" name="object 23"/>
          <p:cNvSpPr/>
          <p:nvPr/>
        </p:nvSpPr>
        <p:spPr>
          <a:xfrm>
            <a:off x="4508639" y="51495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24" name="object 24"/>
          <p:cNvSpPr/>
          <p:nvPr/>
        </p:nvSpPr>
        <p:spPr>
          <a:xfrm>
            <a:off x="4508639" y="51495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5" name="object 25"/>
          <p:cNvSpPr/>
          <p:nvPr/>
        </p:nvSpPr>
        <p:spPr>
          <a:xfrm>
            <a:off x="5042039" y="51495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26" name="object 26"/>
          <p:cNvSpPr/>
          <p:nvPr/>
        </p:nvSpPr>
        <p:spPr>
          <a:xfrm>
            <a:off x="5042039" y="51495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7" name="object 27"/>
          <p:cNvSpPr/>
          <p:nvPr/>
        </p:nvSpPr>
        <p:spPr>
          <a:xfrm>
            <a:off x="5575439" y="51495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FF3399"/>
          </a:solidFill>
        </p:spPr>
        <p:txBody>
          <a:bodyPr wrap="square" lIns="0" tIns="0" rIns="0" bIns="0" rtlCol="0"/>
          <a:lstStyle/>
          <a:p>
            <a:endParaRPr/>
          </a:p>
        </p:txBody>
      </p:sp>
      <p:sp>
        <p:nvSpPr>
          <p:cNvPr id="28" name="object 28"/>
          <p:cNvSpPr/>
          <p:nvPr/>
        </p:nvSpPr>
        <p:spPr>
          <a:xfrm>
            <a:off x="5575439" y="5149596"/>
            <a:ext cx="533400" cy="533400"/>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9" name="object 29"/>
          <p:cNvSpPr txBox="1"/>
          <p:nvPr/>
        </p:nvSpPr>
        <p:spPr>
          <a:xfrm>
            <a:off x="4686427" y="5222747"/>
            <a:ext cx="1244600" cy="377190"/>
          </a:xfrm>
          <a:prstGeom prst="rect">
            <a:avLst/>
          </a:prstGeom>
        </p:spPr>
        <p:txBody>
          <a:bodyPr vert="horz" wrap="square" lIns="0" tIns="0" rIns="0" bIns="0" rtlCol="0">
            <a:spAutoFit/>
          </a:bodyPr>
          <a:lstStyle/>
          <a:p>
            <a:pPr marL="12700" defTabSz="0">
              <a:lnSpc>
                <a:spcPct val="100000"/>
              </a:lnSpc>
              <a:tabLst>
                <a:tab pos="545465" algn="l"/>
                <a:tab pos="1078865" algn="l"/>
              </a:tabLst>
            </a:pPr>
            <a:r>
              <a:rPr sz="2400" b="1" dirty="0">
                <a:latin typeface="Times New Roman" panose="02020603050405020304"/>
                <a:cs typeface="Times New Roman" panose="02020603050405020304"/>
              </a:rPr>
              <a:t>1	0	1</a:t>
            </a:r>
            <a:endParaRPr sz="2400">
              <a:latin typeface="Times New Roman" panose="02020603050405020304"/>
              <a:cs typeface="Times New Roman" panose="02020603050405020304"/>
            </a:endParaRPr>
          </a:p>
        </p:txBody>
      </p:sp>
      <p:sp>
        <p:nvSpPr>
          <p:cNvPr id="32" name="object 32"/>
          <p:cNvSpPr/>
          <p:nvPr/>
        </p:nvSpPr>
        <p:spPr>
          <a:xfrm>
            <a:off x="5270639" y="4192523"/>
            <a:ext cx="609600" cy="85725"/>
          </a:xfrm>
          <a:custGeom>
            <a:avLst/>
            <a:gdLst/>
            <a:ahLst/>
            <a:cxnLst/>
            <a:rect l="l" t="t" r="r" b="b"/>
            <a:pathLst>
              <a:path w="609600" h="85725">
                <a:moveTo>
                  <a:pt x="537972" y="57150"/>
                </a:moveTo>
                <a:lnTo>
                  <a:pt x="537972" y="28194"/>
                </a:lnTo>
                <a:lnTo>
                  <a:pt x="0" y="28194"/>
                </a:lnTo>
                <a:lnTo>
                  <a:pt x="0" y="57150"/>
                </a:lnTo>
                <a:lnTo>
                  <a:pt x="537972" y="57150"/>
                </a:lnTo>
                <a:close/>
              </a:path>
              <a:path w="609600" h="85725">
                <a:moveTo>
                  <a:pt x="609600" y="42672"/>
                </a:moveTo>
                <a:lnTo>
                  <a:pt x="523493" y="0"/>
                </a:lnTo>
                <a:lnTo>
                  <a:pt x="523493" y="28194"/>
                </a:lnTo>
                <a:lnTo>
                  <a:pt x="537972" y="28194"/>
                </a:lnTo>
                <a:lnTo>
                  <a:pt x="537972" y="78169"/>
                </a:lnTo>
                <a:lnTo>
                  <a:pt x="609600" y="42672"/>
                </a:lnTo>
                <a:close/>
              </a:path>
              <a:path w="609600" h="85725">
                <a:moveTo>
                  <a:pt x="537972" y="78169"/>
                </a:moveTo>
                <a:lnTo>
                  <a:pt x="537972" y="57150"/>
                </a:lnTo>
                <a:lnTo>
                  <a:pt x="523493" y="57150"/>
                </a:lnTo>
                <a:lnTo>
                  <a:pt x="523493" y="85343"/>
                </a:lnTo>
                <a:lnTo>
                  <a:pt x="537972" y="78169"/>
                </a:lnTo>
                <a:close/>
              </a:path>
            </a:pathLst>
          </a:custGeom>
          <a:solidFill>
            <a:srgbClr val="FFFF00"/>
          </a:solidFill>
        </p:spPr>
        <p:txBody>
          <a:bodyPr wrap="square" lIns="0" tIns="0" rIns="0" bIns="0" rtlCol="0"/>
          <a:lstStyle/>
          <a:p>
            <a:endParaRPr/>
          </a:p>
        </p:txBody>
      </p:sp>
      <p:sp>
        <p:nvSpPr>
          <p:cNvPr id="33" name="object 33"/>
          <p:cNvSpPr/>
          <p:nvPr/>
        </p:nvSpPr>
        <p:spPr>
          <a:xfrm>
            <a:off x="5913767" y="4920996"/>
            <a:ext cx="85725" cy="457200"/>
          </a:xfrm>
          <a:custGeom>
            <a:avLst/>
            <a:gdLst/>
            <a:ahLst/>
            <a:cxnLst/>
            <a:rect l="l" t="t" r="r" b="b"/>
            <a:pathLst>
              <a:path w="85725" h="457200">
                <a:moveTo>
                  <a:pt x="85343" y="371093"/>
                </a:moveTo>
                <a:lnTo>
                  <a:pt x="0" y="371093"/>
                </a:lnTo>
                <a:lnTo>
                  <a:pt x="28194" y="427985"/>
                </a:lnTo>
                <a:lnTo>
                  <a:pt x="28194" y="385572"/>
                </a:lnTo>
                <a:lnTo>
                  <a:pt x="57150" y="385572"/>
                </a:lnTo>
                <a:lnTo>
                  <a:pt x="57150" y="427985"/>
                </a:lnTo>
                <a:lnTo>
                  <a:pt x="85343" y="371093"/>
                </a:lnTo>
                <a:close/>
              </a:path>
              <a:path w="85725" h="457200">
                <a:moveTo>
                  <a:pt x="57150" y="371093"/>
                </a:moveTo>
                <a:lnTo>
                  <a:pt x="57150" y="0"/>
                </a:lnTo>
                <a:lnTo>
                  <a:pt x="28194" y="0"/>
                </a:lnTo>
                <a:lnTo>
                  <a:pt x="28194" y="371093"/>
                </a:lnTo>
                <a:lnTo>
                  <a:pt x="57150" y="371093"/>
                </a:lnTo>
                <a:close/>
              </a:path>
              <a:path w="85725" h="457200">
                <a:moveTo>
                  <a:pt x="57150" y="427985"/>
                </a:moveTo>
                <a:lnTo>
                  <a:pt x="57150" y="385572"/>
                </a:lnTo>
                <a:lnTo>
                  <a:pt x="28194" y="385572"/>
                </a:lnTo>
                <a:lnTo>
                  <a:pt x="28194" y="427985"/>
                </a:lnTo>
                <a:lnTo>
                  <a:pt x="42672" y="457200"/>
                </a:lnTo>
                <a:lnTo>
                  <a:pt x="57150" y="427985"/>
                </a:lnTo>
                <a:close/>
              </a:path>
            </a:pathLst>
          </a:custGeom>
          <a:solidFill>
            <a:srgbClr val="FFFF00"/>
          </a:solidFill>
        </p:spPr>
        <p:txBody>
          <a:bodyPr wrap="square" lIns="0" tIns="0" rIns="0" bIns="0" rtlCol="0"/>
          <a:lstStyle/>
          <a:p>
            <a:endParaRPr/>
          </a:p>
        </p:txBody>
      </p:sp>
      <p:sp>
        <p:nvSpPr>
          <p:cNvPr id="34" name="object 34"/>
          <p:cNvSpPr/>
          <p:nvPr/>
        </p:nvSpPr>
        <p:spPr>
          <a:xfrm>
            <a:off x="4737239" y="5564123"/>
            <a:ext cx="533400" cy="85725"/>
          </a:xfrm>
          <a:custGeom>
            <a:avLst/>
            <a:gdLst/>
            <a:ahLst/>
            <a:cxnLst/>
            <a:rect l="l" t="t" r="r" b="b"/>
            <a:pathLst>
              <a:path w="533400" h="85725">
                <a:moveTo>
                  <a:pt x="85343" y="28193"/>
                </a:moveTo>
                <a:lnTo>
                  <a:pt x="85343" y="0"/>
                </a:lnTo>
                <a:lnTo>
                  <a:pt x="0" y="42672"/>
                </a:lnTo>
                <a:lnTo>
                  <a:pt x="71627" y="78486"/>
                </a:lnTo>
                <a:lnTo>
                  <a:pt x="71627" y="28193"/>
                </a:lnTo>
                <a:lnTo>
                  <a:pt x="85343" y="28193"/>
                </a:lnTo>
                <a:close/>
              </a:path>
              <a:path w="533400" h="85725">
                <a:moveTo>
                  <a:pt x="533400" y="57149"/>
                </a:moveTo>
                <a:lnTo>
                  <a:pt x="533400" y="28193"/>
                </a:lnTo>
                <a:lnTo>
                  <a:pt x="71627" y="28193"/>
                </a:lnTo>
                <a:lnTo>
                  <a:pt x="71627" y="57149"/>
                </a:lnTo>
                <a:lnTo>
                  <a:pt x="533400" y="57149"/>
                </a:lnTo>
                <a:close/>
              </a:path>
              <a:path w="533400" h="85725">
                <a:moveTo>
                  <a:pt x="85343" y="85343"/>
                </a:moveTo>
                <a:lnTo>
                  <a:pt x="85343" y="57149"/>
                </a:lnTo>
                <a:lnTo>
                  <a:pt x="71627" y="57149"/>
                </a:lnTo>
                <a:lnTo>
                  <a:pt x="71627" y="78486"/>
                </a:lnTo>
                <a:lnTo>
                  <a:pt x="85343" y="85343"/>
                </a:lnTo>
                <a:close/>
              </a:path>
            </a:pathLst>
          </a:custGeom>
          <a:solidFill>
            <a:srgbClr val="FFFF00"/>
          </a:solidFill>
        </p:spPr>
        <p:txBody>
          <a:bodyPr wrap="square" lIns="0" tIns="0" rIns="0" bIns="0" rtlCol="0"/>
          <a:lstStyle/>
          <a:p>
            <a:endParaRPr/>
          </a:p>
        </p:txBody>
      </p:sp>
      <p:graphicFrame>
        <p:nvGraphicFramePr>
          <p:cNvPr id="30" name="object 30"/>
          <p:cNvGraphicFramePr>
            <a:graphicFrameLocks noGrp="1"/>
          </p:cNvGraphicFramePr>
          <p:nvPr/>
        </p:nvGraphicFramePr>
        <p:xfrm>
          <a:off x="6332664" y="4078033"/>
          <a:ext cx="1614805" cy="1609725"/>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33400">
                <a:tc>
                  <a:txBody>
                    <a:bodyPr/>
                    <a:lstStyle/>
                    <a:p>
                      <a:pPr marR="94615" algn="r">
                        <a:lnSpc>
                          <a:spcPct val="100000"/>
                        </a:lnSpc>
                        <a:spcBef>
                          <a:spcPts val="535"/>
                        </a:spcBef>
                      </a:pPr>
                      <a:r>
                        <a:rPr sz="2400" b="1" spc="-5" dirty="0">
                          <a:latin typeface="Times New Roman" panose="02020603050405020304"/>
                          <a:cs typeface="Times New Roman" panose="02020603050405020304"/>
                        </a:rPr>
                        <a:t>p9</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p2</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p3</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0"/>
                  </a:ext>
                </a:extLst>
              </a:tr>
              <a:tr h="533400">
                <a:tc>
                  <a:txBody>
                    <a:bodyPr/>
                    <a:lstStyle/>
                    <a:p>
                      <a:pPr marR="94615" algn="r">
                        <a:lnSpc>
                          <a:spcPct val="100000"/>
                        </a:lnSpc>
                        <a:spcBef>
                          <a:spcPts val="535"/>
                        </a:spcBef>
                      </a:pPr>
                      <a:r>
                        <a:rPr sz="2400" b="1" spc="-5" dirty="0">
                          <a:latin typeface="Times New Roman" panose="02020603050405020304"/>
                          <a:cs typeface="Times New Roman" panose="02020603050405020304"/>
                        </a:rPr>
                        <a:t>p8</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p1</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p4</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1"/>
                  </a:ext>
                </a:extLst>
              </a:tr>
              <a:tr h="533400">
                <a:tc>
                  <a:txBody>
                    <a:bodyPr/>
                    <a:lstStyle/>
                    <a:p>
                      <a:pPr marR="94615" algn="r">
                        <a:lnSpc>
                          <a:spcPct val="100000"/>
                        </a:lnSpc>
                        <a:spcBef>
                          <a:spcPts val="535"/>
                        </a:spcBef>
                      </a:pPr>
                      <a:r>
                        <a:rPr sz="2400" b="1" spc="-5" dirty="0">
                          <a:latin typeface="Times New Roman" panose="02020603050405020304"/>
                          <a:cs typeface="Times New Roman" panose="02020603050405020304"/>
                        </a:rPr>
                        <a:t>p7</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p6</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p5</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2"/>
                  </a:ext>
                </a:extLst>
              </a:tr>
            </a:tbl>
          </a:graphicData>
        </a:graphic>
      </p:graphicFrame>
      <p:graphicFrame>
        <p:nvGraphicFramePr>
          <p:cNvPr id="31" name="object 31"/>
          <p:cNvGraphicFramePr>
            <a:graphicFrameLocks noGrp="1"/>
          </p:cNvGraphicFramePr>
          <p:nvPr/>
        </p:nvGraphicFramePr>
        <p:xfrm>
          <a:off x="8161464" y="4078033"/>
          <a:ext cx="1614805" cy="1609725"/>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33400">
                <a:tc>
                  <a:txBody>
                    <a:bodyPr/>
                    <a:lstStyle/>
                    <a:p>
                      <a:pPr marR="94615" algn="r">
                        <a:lnSpc>
                          <a:spcPct val="100000"/>
                        </a:lnSpc>
                        <a:spcBef>
                          <a:spcPts val="535"/>
                        </a:spcBef>
                      </a:pPr>
                      <a:r>
                        <a:rPr sz="2400" b="1" spc="-5" dirty="0">
                          <a:latin typeface="Times New Roman" panose="02020603050405020304"/>
                          <a:cs typeface="Times New Roman" panose="02020603050405020304"/>
                        </a:rPr>
                        <a:t>p9</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p2</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p3</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0"/>
                  </a:ext>
                </a:extLst>
              </a:tr>
              <a:tr h="533400">
                <a:tc>
                  <a:txBody>
                    <a:bodyPr/>
                    <a:lstStyle/>
                    <a:p>
                      <a:pPr marR="94615" algn="r">
                        <a:lnSpc>
                          <a:spcPct val="100000"/>
                        </a:lnSpc>
                        <a:spcBef>
                          <a:spcPts val="535"/>
                        </a:spcBef>
                      </a:pPr>
                      <a:r>
                        <a:rPr sz="2400" b="1" spc="-5" dirty="0">
                          <a:latin typeface="Times New Roman" panose="02020603050405020304"/>
                          <a:cs typeface="Times New Roman" panose="02020603050405020304"/>
                        </a:rPr>
                        <a:t>p8</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p1</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p4</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1"/>
                  </a:ext>
                </a:extLst>
              </a:tr>
              <a:tr h="533400">
                <a:tc>
                  <a:txBody>
                    <a:bodyPr/>
                    <a:lstStyle/>
                    <a:p>
                      <a:pPr marR="94615" algn="r">
                        <a:lnSpc>
                          <a:spcPct val="100000"/>
                        </a:lnSpc>
                        <a:spcBef>
                          <a:spcPts val="535"/>
                        </a:spcBef>
                      </a:pPr>
                      <a:r>
                        <a:rPr sz="2400" b="1" spc="-5" dirty="0">
                          <a:latin typeface="Times New Roman" panose="02020603050405020304"/>
                          <a:cs typeface="Times New Roman" panose="02020603050405020304"/>
                        </a:rPr>
                        <a:t>p7</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p6</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R="94615" algn="r">
                        <a:lnSpc>
                          <a:spcPct val="100000"/>
                        </a:lnSpc>
                        <a:spcBef>
                          <a:spcPts val="535"/>
                        </a:spcBef>
                      </a:pPr>
                      <a:r>
                        <a:rPr sz="2400" b="1" spc="-5" dirty="0">
                          <a:latin typeface="Times New Roman" panose="02020603050405020304"/>
                          <a:cs typeface="Times New Roman" panose="02020603050405020304"/>
                        </a:rPr>
                        <a:t>p5</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2"/>
                  </a:ext>
                </a:extLst>
              </a:tr>
            </a:tbl>
          </a:graphicData>
        </a:graphic>
      </p:graphicFrame>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altLang="zh-CN" sz="3200" spc="-5" dirty="0">
                <a:latin typeface="Times New Roman" panose="02020603050405020304" charset="0"/>
                <a:ea typeface="黑体" panose="02010609060101010101" charset="-122"/>
                <a:cs typeface="新宋体" panose="02010609030101010101" charset="-122"/>
                <a:sym typeface="+mn-ea"/>
              </a:rPr>
              <a:t>5</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zh-CN" sz="3200" spc="-5" dirty="0">
                <a:latin typeface="Times New Roman" panose="02020603050405020304" charset="0"/>
                <a:ea typeface="黑体" panose="02010609060101010101" charset="-122"/>
                <a:cs typeface="新宋体" panose="02010609030101010101" charset="-122"/>
                <a:sym typeface="+mn-ea"/>
              </a:rPr>
              <a:t>骨架</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312545" y="2292350"/>
            <a:ext cx="4439920" cy="1691005"/>
          </a:xfrm>
          <a:prstGeom prst="rect">
            <a:avLst/>
          </a:prstGeom>
        </p:spPr>
        <p:txBody>
          <a:bodyPr vert="horz" wrap="square" lIns="0" tIns="0" rIns="0" bIns="0" rtlCol="0">
            <a:spAutoFit/>
          </a:bodyPr>
          <a:lstStyle/>
          <a:p>
            <a:pPr marL="12700" defTabSz="0">
              <a:lnSpc>
                <a:spcPct val="100000"/>
              </a:lnSpc>
              <a:tabLst>
                <a:tab pos="501650" algn="l"/>
              </a:tabLst>
            </a:pPr>
            <a:r>
              <a:rPr sz="3200" spc="-5" dirty="0">
                <a:latin typeface="Times New Roman" panose="02020603050405020304" charset="0"/>
                <a:cs typeface="新宋体" panose="02010609030101010101" charset="-122"/>
              </a:rPr>
              <a:t>基本操作2</a:t>
            </a:r>
            <a:endParaRPr sz="3200">
              <a:latin typeface="Times New Roman" panose="02020603050405020304" charset="0"/>
              <a:cs typeface="新宋体" panose="02010609030101010101" charset="-122"/>
            </a:endParaRPr>
          </a:p>
          <a:p>
            <a:pPr marL="469265" marR="5080">
              <a:lnSpc>
                <a:spcPts val="4600"/>
              </a:lnSpc>
              <a:spcBef>
                <a:spcPts val="275"/>
              </a:spcBef>
            </a:pPr>
            <a:r>
              <a:rPr sz="2800" spc="-5" dirty="0">
                <a:latin typeface="Times New Roman" panose="02020603050405020304" charset="0"/>
                <a:cs typeface="新宋体" panose="02010609030101010101" charset="-122"/>
              </a:rPr>
              <a:t>条件(a)、(b)与操作1相同 条件(c)、(d)改为：</a:t>
            </a:r>
          </a:p>
        </p:txBody>
      </p:sp>
      <p:graphicFrame>
        <p:nvGraphicFramePr>
          <p:cNvPr id="7" name="object 7"/>
          <p:cNvGraphicFramePr>
            <a:graphicFrameLocks noGrp="1"/>
          </p:cNvGraphicFramePr>
          <p:nvPr/>
        </p:nvGraphicFramePr>
        <p:xfrm>
          <a:off x="3805173" y="4140405"/>
          <a:ext cx="3424554" cy="1198880"/>
        </p:xfrm>
        <a:graphic>
          <a:graphicData uri="http://schemas.openxmlformats.org/drawingml/2006/table">
            <a:tbl>
              <a:tblPr firstRow="1" bandRow="1">
                <a:tableStyleId>{2D5ABB26-0587-4C30-8999-92F81FD0307C}</a:tableStyleId>
              </a:tblPr>
              <a:tblGrid>
                <a:gridCol w="969949">
                  <a:extLst>
                    <a:ext uri="{9D8B030D-6E8A-4147-A177-3AD203B41FA5}">
                      <a16:colId xmlns:a16="http://schemas.microsoft.com/office/drawing/2014/main" val="20000"/>
                    </a:ext>
                  </a:extLst>
                </a:gridCol>
                <a:gridCol w="2127120">
                  <a:extLst>
                    <a:ext uri="{9D8B030D-6E8A-4147-A177-3AD203B41FA5}">
                      <a16:colId xmlns:a16="http://schemas.microsoft.com/office/drawing/2014/main" val="20001"/>
                    </a:ext>
                  </a:extLst>
                </a:gridCol>
                <a:gridCol w="327200">
                  <a:extLst>
                    <a:ext uri="{9D8B030D-6E8A-4147-A177-3AD203B41FA5}">
                      <a16:colId xmlns:a16="http://schemas.microsoft.com/office/drawing/2014/main" val="20002"/>
                    </a:ext>
                  </a:extLst>
                </a:gridCol>
              </a:tblGrid>
              <a:tr h="599287">
                <a:tc>
                  <a:txBody>
                    <a:bodyPr/>
                    <a:lstStyle/>
                    <a:p>
                      <a:pPr marL="22225">
                        <a:lnSpc>
                          <a:spcPct val="100000"/>
                        </a:lnSpc>
                        <a:spcBef>
                          <a:spcPts val="45"/>
                        </a:spcBef>
                      </a:pPr>
                      <a:r>
                        <a:rPr sz="3200" dirty="0">
                          <a:latin typeface="Times New Roman" panose="02020603050405020304" charset="0"/>
                          <a:cs typeface="新宋体" panose="02010609030101010101" charset="-122"/>
                        </a:rPr>
                        <a:t>c</a:t>
                      </a:r>
                      <a:r>
                        <a:rPr sz="3200" spc="-5" dirty="0">
                          <a:latin typeface="Times New Roman" panose="02020603050405020304" charset="0"/>
                          <a:cs typeface="Times New Roman" panose="02020603050405020304"/>
                        </a:rPr>
                        <a:t>’</a:t>
                      </a:r>
                      <a:r>
                        <a:rPr sz="3200" dirty="0">
                          <a:latin typeface="Times New Roman" panose="02020603050405020304" charset="0"/>
                          <a:cs typeface="新宋体" panose="02010609030101010101" charset="-122"/>
                        </a:rPr>
                        <a:t>)</a:t>
                      </a:r>
                      <a:endParaRPr sz="3200">
                        <a:latin typeface="Times New Roman" panose="02020603050405020304" charset="0"/>
                        <a:cs typeface="新宋体" panose="02010609030101010101" charset="-122"/>
                      </a:endParaRPr>
                    </a:p>
                  </a:txBody>
                  <a:tcPr marL="0" marR="0" marT="0" marB="0"/>
                </a:tc>
                <a:tc>
                  <a:txBody>
                    <a:bodyPr/>
                    <a:lstStyle/>
                    <a:p>
                      <a:pPr marR="93980" algn="r">
                        <a:lnSpc>
                          <a:spcPct val="100000"/>
                        </a:lnSpc>
                        <a:spcBef>
                          <a:spcPts val="45"/>
                        </a:spcBef>
                      </a:pPr>
                      <a:r>
                        <a:rPr sz="3200" dirty="0">
                          <a:solidFill>
                            <a:srgbClr val="FF0000"/>
                          </a:solidFill>
                          <a:latin typeface="Times New Roman" panose="02020603050405020304" charset="0"/>
                          <a:cs typeface="新宋体" panose="02010609030101010101" charset="-122"/>
                        </a:rPr>
                        <a:t>p</a:t>
                      </a:r>
                      <a:r>
                        <a:rPr sz="3150" baseline="-21000" dirty="0">
                          <a:solidFill>
                            <a:srgbClr val="FF0000"/>
                          </a:solidFill>
                          <a:latin typeface="Times New Roman" panose="02020603050405020304" charset="0"/>
                          <a:cs typeface="新宋体" panose="02010609030101010101" charset="-122"/>
                        </a:rPr>
                        <a:t>2</a:t>
                      </a:r>
                      <a:r>
                        <a:rPr sz="3200" dirty="0">
                          <a:solidFill>
                            <a:srgbClr val="FF0000"/>
                          </a:solidFill>
                          <a:latin typeface="Times New Roman" panose="02020603050405020304" charset="0"/>
                          <a:cs typeface="新宋体" panose="02010609030101010101" charset="-122"/>
                        </a:rPr>
                        <a:t>.</a:t>
                      </a:r>
                      <a:r>
                        <a:rPr sz="3200" spc="-5" dirty="0">
                          <a:solidFill>
                            <a:srgbClr val="FF0000"/>
                          </a:solidFill>
                          <a:latin typeface="Times New Roman" panose="02020603050405020304" charset="0"/>
                          <a:cs typeface="新宋体" panose="02010609030101010101" charset="-122"/>
                        </a:rPr>
                        <a:t>p</a:t>
                      </a:r>
                      <a:r>
                        <a:rPr sz="3150" baseline="-21000" dirty="0">
                          <a:solidFill>
                            <a:srgbClr val="FF0000"/>
                          </a:solidFill>
                          <a:latin typeface="Times New Roman" panose="02020603050405020304" charset="0"/>
                          <a:cs typeface="新宋体" panose="02010609030101010101" charset="-122"/>
                        </a:rPr>
                        <a:t>4</a:t>
                      </a:r>
                      <a:r>
                        <a:rPr sz="3200" dirty="0">
                          <a:solidFill>
                            <a:srgbClr val="FF0000"/>
                          </a:solidFill>
                          <a:latin typeface="Times New Roman" panose="02020603050405020304" charset="0"/>
                          <a:cs typeface="新宋体" panose="02010609030101010101" charset="-122"/>
                        </a:rPr>
                        <a:t>.p</a:t>
                      </a:r>
                      <a:r>
                        <a:rPr sz="3150" spc="-15" baseline="-21000" dirty="0">
                          <a:solidFill>
                            <a:srgbClr val="FF0000"/>
                          </a:solidFill>
                          <a:latin typeface="Times New Roman" panose="02020603050405020304" charset="0"/>
                          <a:cs typeface="新宋体" panose="02010609030101010101" charset="-122"/>
                        </a:rPr>
                        <a:t>8</a:t>
                      </a:r>
                      <a:r>
                        <a:rPr sz="3200" dirty="0">
                          <a:solidFill>
                            <a:srgbClr val="FF0000"/>
                          </a:solidFill>
                          <a:latin typeface="Times New Roman" panose="02020603050405020304" charset="0"/>
                          <a:cs typeface="新宋体" panose="02010609030101010101" charset="-122"/>
                        </a:rPr>
                        <a:t>=</a:t>
                      </a:r>
                      <a:endParaRPr sz="3200">
                        <a:latin typeface="Times New Roman" panose="02020603050405020304" charset="0"/>
                        <a:cs typeface="新宋体" panose="02010609030101010101" charset="-122"/>
                      </a:endParaRPr>
                    </a:p>
                  </a:txBody>
                  <a:tcPr marL="0" marR="0" marT="0" marB="0"/>
                </a:tc>
                <a:tc>
                  <a:txBody>
                    <a:bodyPr/>
                    <a:lstStyle/>
                    <a:p>
                      <a:pPr marR="14605" algn="r">
                        <a:lnSpc>
                          <a:spcPct val="100000"/>
                        </a:lnSpc>
                        <a:spcBef>
                          <a:spcPts val="45"/>
                        </a:spcBef>
                      </a:pPr>
                      <a:r>
                        <a:rPr sz="3200" dirty="0">
                          <a:solidFill>
                            <a:srgbClr val="FF0000"/>
                          </a:solidFill>
                          <a:latin typeface="Times New Roman" panose="02020603050405020304" charset="0"/>
                          <a:cs typeface="新宋体" panose="02010609030101010101" charset="-122"/>
                        </a:rPr>
                        <a:t>0</a:t>
                      </a:r>
                    </a:p>
                  </a:txBody>
                  <a:tcPr marL="0" marR="0" marT="0" marB="0"/>
                </a:tc>
                <a:extLst>
                  <a:ext uri="{0D108BD9-81ED-4DB2-BD59-A6C34878D82A}">
                    <a16:rowId xmlns:a16="http://schemas.microsoft.com/office/drawing/2014/main" val="10000"/>
                  </a:ext>
                </a:extLst>
              </a:tr>
              <a:tr h="599299">
                <a:tc>
                  <a:txBody>
                    <a:bodyPr/>
                    <a:lstStyle/>
                    <a:p>
                      <a:pPr marL="22225">
                        <a:lnSpc>
                          <a:spcPts val="3765"/>
                        </a:lnSpc>
                      </a:pPr>
                      <a:r>
                        <a:rPr sz="3200" dirty="0">
                          <a:latin typeface="Times New Roman" panose="02020603050405020304" charset="0"/>
                          <a:cs typeface="新宋体" panose="02010609030101010101" charset="-122"/>
                        </a:rPr>
                        <a:t>d</a:t>
                      </a:r>
                      <a:r>
                        <a:rPr sz="3200" spc="-5" dirty="0">
                          <a:latin typeface="Times New Roman" panose="02020603050405020304" charset="0"/>
                          <a:cs typeface="Times New Roman" panose="02020603050405020304"/>
                        </a:rPr>
                        <a:t>’</a:t>
                      </a:r>
                      <a:r>
                        <a:rPr sz="3200" dirty="0">
                          <a:latin typeface="Times New Roman" panose="02020603050405020304" charset="0"/>
                          <a:cs typeface="新宋体" panose="02010609030101010101" charset="-122"/>
                        </a:rPr>
                        <a:t>)</a:t>
                      </a:r>
                      <a:endParaRPr sz="3200">
                        <a:latin typeface="Times New Roman" panose="02020603050405020304" charset="0"/>
                        <a:cs typeface="新宋体" panose="02010609030101010101" charset="-122"/>
                      </a:endParaRPr>
                    </a:p>
                  </a:txBody>
                  <a:tcPr marL="0" marR="0" marT="0" marB="0"/>
                </a:tc>
                <a:tc>
                  <a:txBody>
                    <a:bodyPr/>
                    <a:lstStyle/>
                    <a:p>
                      <a:pPr marR="93980" algn="r">
                        <a:lnSpc>
                          <a:spcPts val="3765"/>
                        </a:lnSpc>
                      </a:pPr>
                      <a:r>
                        <a:rPr sz="3200" dirty="0">
                          <a:solidFill>
                            <a:srgbClr val="FF0000"/>
                          </a:solidFill>
                          <a:latin typeface="Times New Roman" panose="02020603050405020304" charset="0"/>
                          <a:cs typeface="新宋体" panose="02010609030101010101" charset="-122"/>
                        </a:rPr>
                        <a:t>p</a:t>
                      </a:r>
                      <a:r>
                        <a:rPr sz="3150" baseline="-21000" dirty="0">
                          <a:solidFill>
                            <a:srgbClr val="FF0000"/>
                          </a:solidFill>
                          <a:latin typeface="Times New Roman" panose="02020603050405020304" charset="0"/>
                          <a:cs typeface="新宋体" panose="02010609030101010101" charset="-122"/>
                        </a:rPr>
                        <a:t>2</a:t>
                      </a:r>
                      <a:r>
                        <a:rPr sz="3200" dirty="0">
                          <a:solidFill>
                            <a:srgbClr val="FF0000"/>
                          </a:solidFill>
                          <a:latin typeface="Times New Roman" panose="02020603050405020304" charset="0"/>
                          <a:cs typeface="新宋体" panose="02010609030101010101" charset="-122"/>
                        </a:rPr>
                        <a:t>.</a:t>
                      </a:r>
                      <a:r>
                        <a:rPr sz="3200" spc="-5" dirty="0">
                          <a:solidFill>
                            <a:srgbClr val="FF0000"/>
                          </a:solidFill>
                          <a:latin typeface="Times New Roman" panose="02020603050405020304" charset="0"/>
                          <a:cs typeface="新宋体" panose="02010609030101010101" charset="-122"/>
                        </a:rPr>
                        <a:t>p</a:t>
                      </a:r>
                      <a:r>
                        <a:rPr sz="3150" baseline="-21000" dirty="0">
                          <a:solidFill>
                            <a:srgbClr val="FF0000"/>
                          </a:solidFill>
                          <a:latin typeface="Times New Roman" panose="02020603050405020304" charset="0"/>
                          <a:cs typeface="新宋体" panose="02010609030101010101" charset="-122"/>
                        </a:rPr>
                        <a:t>6</a:t>
                      </a:r>
                      <a:r>
                        <a:rPr sz="3200" dirty="0">
                          <a:solidFill>
                            <a:srgbClr val="FF0000"/>
                          </a:solidFill>
                          <a:latin typeface="Times New Roman" panose="02020603050405020304" charset="0"/>
                          <a:cs typeface="新宋体" panose="02010609030101010101" charset="-122"/>
                        </a:rPr>
                        <a:t>.p</a:t>
                      </a:r>
                      <a:r>
                        <a:rPr sz="3150" spc="-15" baseline="-21000" dirty="0">
                          <a:solidFill>
                            <a:srgbClr val="FF0000"/>
                          </a:solidFill>
                          <a:latin typeface="Times New Roman" panose="02020603050405020304" charset="0"/>
                          <a:cs typeface="新宋体" panose="02010609030101010101" charset="-122"/>
                        </a:rPr>
                        <a:t>8</a:t>
                      </a:r>
                      <a:r>
                        <a:rPr sz="3200" dirty="0">
                          <a:solidFill>
                            <a:srgbClr val="FF0000"/>
                          </a:solidFill>
                          <a:latin typeface="Times New Roman" panose="02020603050405020304" charset="0"/>
                          <a:cs typeface="新宋体" panose="02010609030101010101" charset="-122"/>
                        </a:rPr>
                        <a:t>=</a:t>
                      </a:r>
                      <a:endParaRPr sz="3200">
                        <a:latin typeface="Times New Roman" panose="02020603050405020304" charset="0"/>
                        <a:cs typeface="新宋体" panose="02010609030101010101" charset="-122"/>
                      </a:endParaRPr>
                    </a:p>
                  </a:txBody>
                  <a:tcPr marL="0" marR="0" marT="0" marB="0"/>
                </a:tc>
                <a:tc>
                  <a:txBody>
                    <a:bodyPr/>
                    <a:lstStyle/>
                    <a:p>
                      <a:pPr marR="14605" algn="r">
                        <a:lnSpc>
                          <a:spcPts val="3765"/>
                        </a:lnSpc>
                      </a:pPr>
                      <a:r>
                        <a:rPr sz="3200" dirty="0">
                          <a:solidFill>
                            <a:srgbClr val="FF0000"/>
                          </a:solidFill>
                          <a:latin typeface="Times New Roman" panose="02020603050405020304" charset="0"/>
                          <a:cs typeface="新宋体" panose="02010609030101010101" charset="-122"/>
                        </a:rPr>
                        <a:t>0</a:t>
                      </a:r>
                    </a:p>
                  </a:txBody>
                  <a:tcPr marL="0" marR="0" marT="0" marB="0"/>
                </a:tc>
                <a:extLst>
                  <a:ext uri="{0D108BD9-81ED-4DB2-BD59-A6C34878D82A}">
                    <a16:rowId xmlns:a16="http://schemas.microsoft.com/office/drawing/2014/main" val="10001"/>
                  </a:ext>
                </a:extLst>
              </a:tr>
            </a:tbl>
          </a:graphicData>
        </a:graphic>
      </p:graphicFrame>
      <p:graphicFrame>
        <p:nvGraphicFramePr>
          <p:cNvPr id="8" name="object 8"/>
          <p:cNvGraphicFramePr>
            <a:graphicFrameLocks noGrp="1"/>
          </p:cNvGraphicFramePr>
          <p:nvPr/>
        </p:nvGraphicFramePr>
        <p:xfrm>
          <a:off x="5846521" y="2044255"/>
          <a:ext cx="1614805" cy="1609725"/>
        </p:xfrm>
        <a:graphic>
          <a:graphicData uri="http://schemas.openxmlformats.org/drawingml/2006/table">
            <a:tbl>
              <a:tblPr firstRow="1" bandRow="1">
                <a:tableStyleId>{2D5ABB26-0587-4C30-8999-92F81FD0307C}</a:tableStyleId>
              </a:tblPr>
              <a:tblGrid>
                <a:gridCol w="533393">
                  <a:extLst>
                    <a:ext uri="{9D8B030D-6E8A-4147-A177-3AD203B41FA5}">
                      <a16:colId xmlns:a16="http://schemas.microsoft.com/office/drawing/2014/main" val="20000"/>
                    </a:ext>
                  </a:extLst>
                </a:gridCol>
                <a:gridCol w="533393">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33400">
                <a:tc>
                  <a:txBody>
                    <a:bodyPr/>
                    <a:lstStyle/>
                    <a:p>
                      <a:pPr marL="100330">
                        <a:lnSpc>
                          <a:spcPct val="100000"/>
                        </a:lnSpc>
                        <a:spcBef>
                          <a:spcPts val="535"/>
                        </a:spcBef>
                      </a:pPr>
                      <a:r>
                        <a:rPr sz="2400" b="1" spc="-5" dirty="0">
                          <a:latin typeface="Times New Roman" panose="02020603050405020304" charset="0"/>
                          <a:cs typeface="Times New Roman" panose="02020603050405020304"/>
                        </a:rPr>
                        <a:t>p9</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p2</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p3</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0"/>
                  </a:ext>
                </a:extLst>
              </a:tr>
              <a:tr h="533400">
                <a:tc>
                  <a:txBody>
                    <a:bodyPr/>
                    <a:lstStyle/>
                    <a:p>
                      <a:pPr marL="100330">
                        <a:lnSpc>
                          <a:spcPct val="100000"/>
                        </a:lnSpc>
                        <a:spcBef>
                          <a:spcPts val="535"/>
                        </a:spcBef>
                      </a:pPr>
                      <a:r>
                        <a:rPr sz="2400" b="1" spc="-5" dirty="0">
                          <a:latin typeface="Times New Roman" panose="02020603050405020304" charset="0"/>
                          <a:cs typeface="Times New Roman" panose="02020603050405020304"/>
                        </a:rPr>
                        <a:t>p8</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p1</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p4</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1"/>
                  </a:ext>
                </a:extLst>
              </a:tr>
              <a:tr h="533400">
                <a:tc>
                  <a:txBody>
                    <a:bodyPr/>
                    <a:lstStyle/>
                    <a:p>
                      <a:pPr marL="100330">
                        <a:lnSpc>
                          <a:spcPct val="100000"/>
                        </a:lnSpc>
                        <a:spcBef>
                          <a:spcPts val="535"/>
                        </a:spcBef>
                      </a:pPr>
                      <a:r>
                        <a:rPr sz="2400" b="1" spc="-5" dirty="0">
                          <a:latin typeface="Times New Roman" panose="02020603050405020304" charset="0"/>
                          <a:cs typeface="Times New Roman" panose="02020603050405020304"/>
                        </a:rPr>
                        <a:t>p7</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p6</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p5</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2"/>
                  </a:ext>
                </a:extLst>
              </a:tr>
            </a:tbl>
          </a:graphicData>
        </a:graphic>
      </p:graphicFrame>
      <p:graphicFrame>
        <p:nvGraphicFramePr>
          <p:cNvPr id="9" name="object 9"/>
          <p:cNvGraphicFramePr>
            <a:graphicFrameLocks noGrp="1"/>
          </p:cNvGraphicFramePr>
          <p:nvPr/>
        </p:nvGraphicFramePr>
        <p:xfrm>
          <a:off x="7675308" y="2044255"/>
          <a:ext cx="1614805" cy="1609725"/>
        </p:xfrm>
        <a:graphic>
          <a:graphicData uri="http://schemas.openxmlformats.org/drawingml/2006/table">
            <a:tbl>
              <a:tblPr firstRow="1" bandRow="1">
                <a:tableStyleId>{2D5ABB26-0587-4C30-8999-92F81FD0307C}</a:tableStyleId>
              </a:tblPr>
              <a:tblGrid>
                <a:gridCol w="533406">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393">
                  <a:extLst>
                    <a:ext uri="{9D8B030D-6E8A-4147-A177-3AD203B41FA5}">
                      <a16:colId xmlns:a16="http://schemas.microsoft.com/office/drawing/2014/main" val="20002"/>
                    </a:ext>
                  </a:extLst>
                </a:gridCol>
              </a:tblGrid>
              <a:tr h="533400">
                <a:tc>
                  <a:txBody>
                    <a:bodyPr/>
                    <a:lstStyle/>
                    <a:p>
                      <a:pPr marL="100330">
                        <a:lnSpc>
                          <a:spcPct val="100000"/>
                        </a:lnSpc>
                        <a:spcBef>
                          <a:spcPts val="535"/>
                        </a:spcBef>
                      </a:pPr>
                      <a:r>
                        <a:rPr sz="2400" b="1" spc="-5" dirty="0">
                          <a:latin typeface="Times New Roman" panose="02020603050405020304" charset="0"/>
                          <a:cs typeface="Times New Roman" panose="02020603050405020304"/>
                        </a:rPr>
                        <a:t>p9</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p2</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p3</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0"/>
                  </a:ext>
                </a:extLst>
              </a:tr>
              <a:tr h="533400">
                <a:tc>
                  <a:txBody>
                    <a:bodyPr/>
                    <a:lstStyle/>
                    <a:p>
                      <a:pPr marL="100330">
                        <a:lnSpc>
                          <a:spcPct val="100000"/>
                        </a:lnSpc>
                        <a:spcBef>
                          <a:spcPts val="535"/>
                        </a:spcBef>
                      </a:pPr>
                      <a:r>
                        <a:rPr sz="2400" b="1" spc="-5" dirty="0">
                          <a:latin typeface="Times New Roman" panose="02020603050405020304" charset="0"/>
                          <a:cs typeface="Times New Roman" panose="02020603050405020304"/>
                        </a:rPr>
                        <a:t>p8</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p1</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p4</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1"/>
                  </a:ext>
                </a:extLst>
              </a:tr>
              <a:tr h="533400">
                <a:tc>
                  <a:txBody>
                    <a:bodyPr/>
                    <a:lstStyle/>
                    <a:p>
                      <a:pPr marL="100330">
                        <a:lnSpc>
                          <a:spcPct val="100000"/>
                        </a:lnSpc>
                        <a:spcBef>
                          <a:spcPts val="535"/>
                        </a:spcBef>
                      </a:pPr>
                      <a:r>
                        <a:rPr sz="2400" b="1" spc="-5" dirty="0">
                          <a:latin typeface="Times New Roman" panose="02020603050405020304" charset="0"/>
                          <a:cs typeface="Times New Roman" panose="02020603050405020304"/>
                        </a:rPr>
                        <a:t>p7</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p6</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00330">
                        <a:lnSpc>
                          <a:spcPct val="100000"/>
                        </a:lnSpc>
                        <a:spcBef>
                          <a:spcPts val="535"/>
                        </a:spcBef>
                      </a:pPr>
                      <a:r>
                        <a:rPr sz="2400" b="1" spc="-5" dirty="0">
                          <a:latin typeface="Times New Roman" panose="02020603050405020304" charset="0"/>
                          <a:cs typeface="Times New Roman" panose="02020603050405020304"/>
                        </a:rPr>
                        <a:t>p5</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3399"/>
                    </a:solidFill>
                  </a:tcPr>
                </a:tc>
                <a:extLst>
                  <a:ext uri="{0D108BD9-81ED-4DB2-BD59-A6C34878D82A}">
                    <a16:rowId xmlns:a16="http://schemas.microsoft.com/office/drawing/2014/main" val="10002"/>
                  </a:ext>
                </a:extLst>
              </a:tr>
            </a:tbl>
          </a:graphicData>
        </a:graphic>
      </p:graphicFrame>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altLang="zh-CN" sz="3200" spc="-5" dirty="0">
                <a:latin typeface="Times New Roman" panose="02020603050405020304" charset="0"/>
                <a:ea typeface="黑体" panose="02010609060101010101" charset="-122"/>
                <a:cs typeface="新宋体" panose="02010609030101010101" charset="-122"/>
                <a:sym typeface="+mn-ea"/>
              </a:rPr>
              <a:t>5</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zh-CN" sz="3200" spc="-5" dirty="0">
                <a:latin typeface="Times New Roman" panose="02020603050405020304" charset="0"/>
                <a:ea typeface="黑体" panose="02010609060101010101" charset="-122"/>
                <a:cs typeface="新宋体" panose="02010609030101010101" charset="-122"/>
                <a:sym typeface="+mn-ea"/>
              </a:rPr>
              <a:t>骨架</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192530" y="2229485"/>
            <a:ext cx="9340850" cy="2812415"/>
          </a:xfrm>
          <a:prstGeom prst="rect">
            <a:avLst/>
          </a:prstGeom>
        </p:spPr>
        <p:txBody>
          <a:bodyPr vert="horz" wrap="square" lIns="0" tIns="0" rIns="0" bIns="0" rtlCol="0">
            <a:spAutoFit/>
          </a:bodyPr>
          <a:lstStyle/>
          <a:p>
            <a:pPr marL="69850">
              <a:lnSpc>
                <a:spcPct val="120000"/>
              </a:lnSpc>
            </a:pPr>
            <a:r>
              <a:rPr sz="2800" spc="-5" dirty="0">
                <a:latin typeface="Times New Roman" panose="02020603050405020304" charset="0"/>
                <a:cs typeface="新宋体" panose="02010609030101010101" charset="-122"/>
              </a:rPr>
              <a:t>细化算法 细化算法的一轮操作包括：</a:t>
            </a:r>
            <a:endParaRPr sz="2800">
              <a:latin typeface="Times New Roman" panose="02020603050405020304" charset="0"/>
              <a:cs typeface="新宋体" panose="02010609030101010101" charset="-122"/>
            </a:endParaRPr>
          </a:p>
          <a:p>
            <a:pPr marL="927100">
              <a:lnSpc>
                <a:spcPct val="120000"/>
              </a:lnSpc>
              <a:spcBef>
                <a:spcPts val="270"/>
              </a:spcBef>
            </a:pPr>
            <a:r>
              <a:rPr sz="2800" spc="-5" dirty="0">
                <a:latin typeface="Times New Roman" panose="02020603050405020304" charset="0"/>
                <a:cs typeface="新宋体" panose="02010609030101010101" charset="-122"/>
              </a:rPr>
              <a:t>操作1，给边界点打标</a:t>
            </a:r>
            <a:r>
              <a:rPr sz="2800" spc="-10" dirty="0">
                <a:latin typeface="Times New Roman" panose="02020603050405020304" charset="0"/>
                <a:cs typeface="新宋体" panose="02010609030101010101" charset="-122"/>
              </a:rPr>
              <a:t>记</a:t>
            </a:r>
            <a:r>
              <a:rPr sz="2800" spc="-5" dirty="0">
                <a:latin typeface="Times New Roman" panose="02020603050405020304" charset="0"/>
                <a:cs typeface="Times New Roman" panose="02020603050405020304"/>
              </a:rPr>
              <a:t>—</a:t>
            </a:r>
            <a:r>
              <a:rPr sz="2800" spc="-5" dirty="0">
                <a:latin typeface="Times New Roman" panose="02020603050405020304" charset="0"/>
                <a:cs typeface="新宋体" panose="02010609030101010101" charset="-122"/>
              </a:rPr>
              <a:t>删除点</a:t>
            </a:r>
            <a:endParaRPr sz="2800">
              <a:latin typeface="Times New Roman" panose="02020603050405020304" charset="0"/>
              <a:cs typeface="新宋体" panose="02010609030101010101" charset="-122"/>
            </a:endParaRPr>
          </a:p>
          <a:p>
            <a:pPr marL="927100">
              <a:lnSpc>
                <a:spcPct val="120000"/>
              </a:lnSpc>
              <a:spcBef>
                <a:spcPts val="755"/>
              </a:spcBef>
            </a:pPr>
            <a:r>
              <a:rPr sz="2800" spc="-5" dirty="0">
                <a:latin typeface="Times New Roman" panose="02020603050405020304" charset="0"/>
                <a:cs typeface="新宋体" panose="02010609030101010101" charset="-122"/>
              </a:rPr>
              <a:t>操作2，给边界点打标</a:t>
            </a:r>
            <a:r>
              <a:rPr sz="2800" spc="-10" dirty="0">
                <a:latin typeface="Times New Roman" panose="02020603050405020304" charset="0"/>
                <a:cs typeface="新宋体" panose="02010609030101010101" charset="-122"/>
              </a:rPr>
              <a:t>记</a:t>
            </a:r>
            <a:r>
              <a:rPr sz="2800" spc="-5" dirty="0">
                <a:latin typeface="Times New Roman" panose="02020603050405020304" charset="0"/>
                <a:cs typeface="Times New Roman" panose="02020603050405020304"/>
              </a:rPr>
              <a:t>—</a:t>
            </a:r>
            <a:r>
              <a:rPr sz="2800" spc="-5" dirty="0">
                <a:latin typeface="Times New Roman" panose="02020603050405020304" charset="0"/>
                <a:cs typeface="新宋体" panose="02010609030101010101" charset="-122"/>
              </a:rPr>
              <a:t>删除点</a:t>
            </a:r>
            <a:endParaRPr sz="2800">
              <a:latin typeface="Times New Roman" panose="02020603050405020304" charset="0"/>
              <a:cs typeface="新宋体" panose="02010609030101010101" charset="-122"/>
            </a:endParaRPr>
          </a:p>
          <a:p>
            <a:pPr marL="927100">
              <a:lnSpc>
                <a:spcPct val="120000"/>
              </a:lnSpc>
              <a:spcBef>
                <a:spcPts val="970"/>
              </a:spcBef>
            </a:pPr>
            <a:r>
              <a:rPr sz="2800" spc="125" dirty="0">
                <a:latin typeface="Times New Roman" panose="02020603050405020304" charset="0"/>
                <a:cs typeface="新宋体" panose="02010609030101010101" charset="-122"/>
              </a:rPr>
              <a:t>基本过程反复进行，直至没有点</a:t>
            </a:r>
            <a:r>
              <a:rPr sz="2800" spc="-5" dirty="0">
                <a:latin typeface="Times New Roman" panose="02020603050405020304" charset="0"/>
                <a:cs typeface="新宋体" panose="02010609030101010101" charset="-122"/>
              </a:rPr>
              <a:t>可以删除为止。此时算法终止</a:t>
            </a:r>
            <a:r>
              <a:rPr sz="2800" b="1" spc="-15" dirty="0">
                <a:latin typeface="Times New Roman" panose="02020603050405020304" charset="0"/>
                <a:cs typeface="新宋体" panose="02010609030101010101" charset="-122"/>
              </a:rPr>
              <a:t>。</a:t>
            </a:r>
            <a:endParaRPr sz="2800">
              <a:latin typeface="Times New Roman" panose="02020603050405020304" charset="0"/>
              <a:cs typeface="新宋体" panose="02010609030101010101" charset="-122"/>
            </a:endParaRPr>
          </a:p>
        </p:txBody>
      </p:sp>
      <p:sp>
        <p:nvSpPr>
          <p:cNvPr id="8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6" name="文本框 85"/>
          <p:cNvSpPr txBox="1"/>
          <p:nvPr/>
        </p:nvSpPr>
        <p:spPr>
          <a:xfrm>
            <a:off x="1265555" y="1542415"/>
            <a:ext cx="4356100" cy="579120"/>
          </a:xfrm>
          <a:prstGeom prst="rect">
            <a:avLst/>
          </a:prstGeom>
          <a:noFill/>
        </p:spPr>
        <p:txBody>
          <a:bodyPr wrap="square" rtlCol="0">
            <a:spAutoFit/>
          </a:bodyPr>
          <a:lstStyle/>
          <a:p>
            <a:pPr algn="l"/>
            <a:r>
              <a:rPr lang="en-US" altLang="zh-CN" sz="3200" spc="-5" dirty="0">
                <a:latin typeface="Times New Roman" panose="02020603050405020304" charset="0"/>
                <a:ea typeface="黑体" panose="02010609060101010101" charset="-122"/>
                <a:cs typeface="新宋体" panose="02010609030101010101" charset="-122"/>
                <a:sym typeface="+mn-ea"/>
              </a:rPr>
              <a:t>5</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zh-CN" sz="3200" spc="-5" dirty="0">
                <a:latin typeface="Times New Roman" panose="02020603050405020304" charset="0"/>
                <a:ea typeface="黑体" panose="02010609060101010101" charset="-122"/>
                <a:cs typeface="新宋体" panose="02010609030101010101" charset="-122"/>
                <a:sym typeface="+mn-ea"/>
              </a:rPr>
              <a:t>骨架</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609090" y="1642110"/>
            <a:ext cx="8279765" cy="2671445"/>
          </a:xfrm>
          <a:prstGeom prst="rect">
            <a:avLst/>
          </a:prstGeom>
        </p:spPr>
        <p:txBody>
          <a:bodyPr vert="horz" wrap="square" lIns="0" tIns="0" rIns="0" bIns="0" rtlCol="0">
            <a:spAutoFit/>
          </a:bodyPr>
          <a:lstStyle/>
          <a:p>
            <a:pPr marL="469900" indent="-457200">
              <a:lnSpc>
                <a:spcPct val="100000"/>
              </a:lnSpc>
              <a:buFont typeface="Arial" panose="020B0604020202020204" pitchFamily="34" charset="0"/>
              <a:buChar char="•"/>
            </a:pPr>
            <a:r>
              <a:rPr sz="3200" spc="-5" dirty="0">
                <a:solidFill>
                  <a:schemeClr val="tx1"/>
                </a:solidFill>
                <a:latin typeface="+mn-ea"/>
                <a:cs typeface="新宋体" panose="02010609030101010101" charset="-122"/>
              </a:rPr>
              <a:t>概述</a:t>
            </a:r>
          </a:p>
          <a:p>
            <a:pPr marL="469900" indent="-457200" defTabSz="0">
              <a:lnSpc>
                <a:spcPct val="100000"/>
              </a:lnSpc>
              <a:spcBef>
                <a:spcPts val="1920"/>
              </a:spcBef>
              <a:buFont typeface="Arial" panose="020B0604020202020204" pitchFamily="34" charset="0"/>
              <a:buChar char="•"/>
              <a:tabLst>
                <a:tab pos="423545" algn="l"/>
              </a:tabLst>
            </a:pPr>
            <a:r>
              <a:rPr sz="3200" spc="-5" dirty="0">
                <a:latin typeface="+mn-ea"/>
                <a:cs typeface="新宋体" panose="02010609030101010101" charset="-122"/>
              </a:rPr>
              <a:t>表示方法</a:t>
            </a:r>
            <a:endParaRPr sz="3200" spc="-5" dirty="0">
              <a:solidFill>
                <a:srgbClr val="FF0000"/>
              </a:solidFill>
              <a:latin typeface="+mn-ea"/>
              <a:cs typeface="新宋体" panose="02010609030101010101" charset="-122"/>
            </a:endParaRPr>
          </a:p>
          <a:p>
            <a:pPr marL="469900" indent="-457200" defTabSz="0">
              <a:lnSpc>
                <a:spcPct val="100000"/>
              </a:lnSpc>
              <a:spcBef>
                <a:spcPts val="1920"/>
              </a:spcBef>
              <a:buFont typeface="Arial" panose="020B0604020202020204" pitchFamily="34" charset="0"/>
              <a:buChar char="•"/>
              <a:tabLst>
                <a:tab pos="423545" algn="l"/>
              </a:tabLst>
            </a:pPr>
            <a:r>
              <a:rPr sz="3200" spc="-5" dirty="0">
                <a:solidFill>
                  <a:srgbClr val="FF0000"/>
                </a:solidFill>
                <a:latin typeface="+mn-ea"/>
                <a:cs typeface="新宋体" panose="02010609030101010101" charset="-122"/>
              </a:rPr>
              <a:t>边界描述子</a:t>
            </a:r>
          </a:p>
          <a:p>
            <a:pPr marL="469900" indent="-457200" defTabSz="0">
              <a:lnSpc>
                <a:spcPts val="3750"/>
              </a:lnSpc>
              <a:spcBef>
                <a:spcPts val="1925"/>
              </a:spcBef>
              <a:buFont typeface="Arial" panose="020B0604020202020204" pitchFamily="34" charset="0"/>
              <a:buChar char="•"/>
              <a:tabLst>
                <a:tab pos="423545" algn="l"/>
              </a:tabLst>
            </a:pPr>
            <a:r>
              <a:rPr sz="3200" spc="-5" dirty="0">
                <a:latin typeface="+mn-ea"/>
                <a:cs typeface="新宋体" panose="02010609030101010101" charset="-122"/>
              </a:rPr>
              <a:t>关系描述子</a:t>
            </a:r>
            <a:endParaRPr sz="3200">
              <a:latin typeface="+mn-ea"/>
              <a:cs typeface="新宋体" panose="02010609030101010101" charset="-122"/>
            </a:endParaRPr>
          </a:p>
        </p:txBody>
      </p:sp>
      <p:sp>
        <p:nvSpPr>
          <p:cNvPr id="6"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469390" y="1681480"/>
            <a:ext cx="7755255" cy="2812415"/>
          </a:xfrm>
          <a:prstGeom prst="rect">
            <a:avLst/>
          </a:prstGeom>
        </p:spPr>
        <p:txBody>
          <a:bodyPr vert="horz" wrap="square" lIns="0" tIns="0" rIns="0" bIns="0" rtlCol="0">
            <a:spAutoFit/>
          </a:bodyPr>
          <a:lstStyle/>
          <a:p>
            <a:pPr marL="12700">
              <a:lnSpc>
                <a:spcPct val="100000"/>
              </a:lnSpc>
            </a:pPr>
            <a:r>
              <a:rPr sz="3200" spc="-5" dirty="0">
                <a:latin typeface="Times New Roman" panose="02020603050405020304" charset="0"/>
                <a:cs typeface="新宋体" panose="02010609030101010101" charset="-122"/>
              </a:rPr>
              <a:t>边界描述子</a:t>
            </a:r>
            <a:endParaRPr sz="3200">
              <a:latin typeface="Times New Roman" panose="02020603050405020304" charset="0"/>
              <a:cs typeface="新宋体" panose="02010609030101010101" charset="-122"/>
            </a:endParaRPr>
          </a:p>
          <a:p>
            <a:pPr marL="927100" indent="-457200" defTabSz="0">
              <a:lnSpc>
                <a:spcPct val="100000"/>
              </a:lnSpc>
              <a:spcBef>
                <a:spcPts val="760"/>
              </a:spcBef>
              <a:buFont typeface="Arial" panose="020B0604020202020204" pitchFamily="34" charset="0"/>
              <a:buChar char="•"/>
              <a:tabLst>
                <a:tab pos="958850" algn="l"/>
              </a:tabLst>
            </a:pPr>
            <a:r>
              <a:rPr sz="3200" spc="-5" dirty="0">
                <a:latin typeface="Times New Roman" panose="02020603050405020304" charset="0"/>
                <a:cs typeface="新宋体" panose="02010609030101010101" charset="-122"/>
              </a:rPr>
              <a:t>简单描述子</a:t>
            </a:r>
            <a:endParaRPr sz="3200">
              <a:latin typeface="Times New Roman" panose="02020603050405020304" charset="0"/>
              <a:cs typeface="新宋体" panose="02010609030101010101" charset="-122"/>
            </a:endParaRPr>
          </a:p>
          <a:p>
            <a:pPr marL="927100" indent="-457200" defTabSz="0">
              <a:lnSpc>
                <a:spcPct val="100000"/>
              </a:lnSpc>
              <a:spcBef>
                <a:spcPts val="755"/>
              </a:spcBef>
              <a:buFont typeface="Arial" panose="020B0604020202020204" pitchFamily="34" charset="0"/>
              <a:buChar char="•"/>
              <a:tabLst>
                <a:tab pos="958850" algn="l"/>
              </a:tabLst>
            </a:pPr>
            <a:r>
              <a:rPr sz="3200" spc="-5" dirty="0">
                <a:latin typeface="Times New Roman" panose="02020603050405020304" charset="0"/>
                <a:cs typeface="新宋体" panose="02010609030101010101" charset="-122"/>
              </a:rPr>
              <a:t>形状数</a:t>
            </a:r>
            <a:endParaRPr sz="3200">
              <a:latin typeface="Times New Roman" panose="02020603050405020304" charset="0"/>
              <a:cs typeface="新宋体" panose="02010609030101010101" charset="-122"/>
            </a:endParaRPr>
          </a:p>
          <a:p>
            <a:pPr marL="927100" indent="-457200" defTabSz="0">
              <a:lnSpc>
                <a:spcPct val="100000"/>
              </a:lnSpc>
              <a:spcBef>
                <a:spcPts val="760"/>
              </a:spcBef>
              <a:buFont typeface="Arial" panose="020B0604020202020204" pitchFamily="34" charset="0"/>
              <a:buChar char="•"/>
              <a:tabLst>
                <a:tab pos="958850" algn="l"/>
              </a:tabLst>
            </a:pPr>
            <a:r>
              <a:rPr sz="3200" spc="-5" dirty="0">
                <a:latin typeface="Times New Roman" panose="02020603050405020304" charset="0"/>
                <a:cs typeface="新宋体" panose="02010609030101010101" charset="-122"/>
              </a:rPr>
              <a:t>傅里叶描述子</a:t>
            </a:r>
            <a:endParaRPr sz="3200">
              <a:latin typeface="Times New Roman" panose="02020603050405020304" charset="0"/>
              <a:cs typeface="新宋体" panose="02010609030101010101" charset="-122"/>
            </a:endParaRPr>
          </a:p>
          <a:p>
            <a:pPr marL="927100" indent="-457200" defTabSz="0">
              <a:lnSpc>
                <a:spcPts val="3750"/>
              </a:lnSpc>
              <a:spcBef>
                <a:spcPts val="760"/>
              </a:spcBef>
              <a:buFont typeface="Arial" panose="020B0604020202020204" pitchFamily="34" charset="0"/>
              <a:buChar char="•"/>
              <a:tabLst>
                <a:tab pos="958850" algn="l"/>
              </a:tabLst>
            </a:pPr>
            <a:r>
              <a:rPr sz="3200" spc="-5" dirty="0">
                <a:latin typeface="Times New Roman" panose="02020603050405020304" charset="0"/>
                <a:cs typeface="新宋体" panose="02010609030101010101" charset="-122"/>
              </a:rPr>
              <a:t>矩量</a:t>
            </a:r>
            <a:endParaRPr sz="3200">
              <a:latin typeface="Times New Roman" panose="02020603050405020304" charset="0"/>
              <a:cs typeface="新宋体" panose="02010609030101010101" charset="-122"/>
            </a:endParaRPr>
          </a:p>
        </p:txBody>
      </p:sp>
      <p:sp>
        <p:nvSpPr>
          <p:cNvPr id="6"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74775" y="4692650"/>
            <a:ext cx="8870315" cy="1097280"/>
          </a:xfrm>
          <a:prstGeom prst="rect">
            <a:avLst/>
          </a:prstGeom>
        </p:spPr>
        <p:txBody>
          <a:bodyPr vert="horz" wrap="square" lIns="0" tIns="0" rIns="0" bIns="0" rtlCol="0">
            <a:spAutoFit/>
          </a:bodyPr>
          <a:lstStyle/>
          <a:p>
            <a:pPr marL="12700" marR="5080" indent="476250" algn="just">
              <a:lnSpc>
                <a:spcPct val="100000"/>
              </a:lnSpc>
            </a:pPr>
            <a:r>
              <a:rPr sz="2400" spc="260" dirty="0">
                <a:latin typeface="Times New Roman" panose="02020603050405020304" charset="0"/>
                <a:cs typeface="新宋体" panose="02010609030101010101" charset="-122"/>
              </a:rPr>
              <a:t>D是欧氏距离或几何</a:t>
            </a:r>
            <a:r>
              <a:rPr sz="2400" spc="245" dirty="0">
                <a:latin typeface="Times New Roman" panose="02020603050405020304" charset="0"/>
                <a:cs typeface="新宋体" panose="02010609030101010101" charset="-122"/>
              </a:rPr>
              <a:t>距</a:t>
            </a:r>
            <a:r>
              <a:rPr sz="2400" spc="250" dirty="0">
                <a:latin typeface="Times New Roman" panose="02020603050405020304" charset="0"/>
                <a:cs typeface="新宋体" panose="02010609030101010101" charset="-122"/>
              </a:rPr>
              <a:t>离</a:t>
            </a:r>
            <a:r>
              <a:rPr sz="2400" dirty="0">
                <a:latin typeface="Times New Roman" panose="02020603050405020304" charset="0"/>
                <a:cs typeface="新宋体" panose="02010609030101010101" charset="-122"/>
              </a:rPr>
              <a:t>，</a:t>
            </a:r>
            <a:r>
              <a:rPr sz="2400" spc="-955" dirty="0">
                <a:latin typeface="Times New Roman" panose="02020603050405020304" charset="0"/>
                <a:cs typeface="新宋体" panose="02010609030101010101" charset="-122"/>
              </a:rPr>
              <a:t> </a:t>
            </a:r>
            <a:r>
              <a:rPr sz="2400" dirty="0">
                <a:latin typeface="Times New Roman" panose="02020603050405020304" charset="0"/>
                <a:cs typeface="新宋体" panose="02010609030101010101" charset="-122"/>
              </a:rPr>
              <a:t>p</a:t>
            </a:r>
            <a:r>
              <a:rPr sz="2400" baseline="-21000" dirty="0">
                <a:latin typeface="Times New Roman" panose="02020603050405020304" charset="0"/>
                <a:cs typeface="新宋体" panose="02010609030101010101" charset="-122"/>
              </a:rPr>
              <a:t>i</a:t>
            </a:r>
            <a:r>
              <a:rPr sz="2400" dirty="0">
                <a:latin typeface="Times New Roman" panose="02020603050405020304" charset="0"/>
                <a:cs typeface="新宋体" panose="02010609030101010101" charset="-122"/>
              </a:rPr>
              <a:t>,</a:t>
            </a:r>
            <a:r>
              <a:rPr sz="2400" spc="250" dirty="0">
                <a:latin typeface="Times New Roman" panose="02020603050405020304" charset="0"/>
                <a:cs typeface="新宋体" panose="02010609030101010101" charset="-122"/>
              </a:rPr>
              <a:t> </a:t>
            </a:r>
            <a:r>
              <a:rPr sz="2400" spc="-10" dirty="0">
                <a:latin typeface="Times New Roman" panose="02020603050405020304" charset="0"/>
                <a:cs typeface="新宋体" panose="02010609030101010101" charset="-122"/>
              </a:rPr>
              <a:t>p</a:t>
            </a:r>
            <a:r>
              <a:rPr sz="2400" baseline="-21000" dirty="0">
                <a:latin typeface="Times New Roman" panose="02020603050405020304" charset="0"/>
                <a:cs typeface="新宋体" panose="02010609030101010101" charset="-122"/>
              </a:rPr>
              <a:t>j</a:t>
            </a:r>
            <a:r>
              <a:rPr sz="2400" spc="-817" baseline="-21000" dirty="0">
                <a:latin typeface="Times New Roman" panose="02020603050405020304" charset="0"/>
                <a:cs typeface="新宋体" panose="02010609030101010101" charset="-122"/>
              </a:rPr>
              <a:t> </a:t>
            </a:r>
            <a:r>
              <a:rPr sz="2400" spc="245" dirty="0">
                <a:latin typeface="Times New Roman" panose="02020603050405020304" charset="0"/>
                <a:cs typeface="新宋体" panose="02010609030101010101" charset="-122"/>
              </a:rPr>
              <a:t>是边界上</a:t>
            </a:r>
            <a:r>
              <a:rPr sz="2400" dirty="0">
                <a:latin typeface="Times New Roman" panose="02020603050405020304" charset="0"/>
                <a:cs typeface="新宋体" panose="02010609030101010101" charset="-122"/>
              </a:rPr>
              <a:t>的</a:t>
            </a:r>
            <a:r>
              <a:rPr sz="2400" spc="-955" dirty="0">
                <a:latin typeface="Times New Roman" panose="02020603050405020304" charset="0"/>
                <a:cs typeface="新宋体" panose="02010609030101010101" charset="-122"/>
              </a:rPr>
              <a:t> </a:t>
            </a:r>
            <a:r>
              <a:rPr sz="2400" spc="75" dirty="0">
                <a:latin typeface="Times New Roman" panose="02020603050405020304" charset="0"/>
                <a:cs typeface="新宋体" panose="02010609030101010101" charset="-122"/>
              </a:rPr>
              <a:t>点。直径的长度和直径的两个端点连线(这</a:t>
            </a:r>
            <a:r>
              <a:rPr sz="2400" spc="60" dirty="0">
                <a:latin typeface="Times New Roman" panose="02020603050405020304" charset="0"/>
                <a:cs typeface="新宋体" panose="02010609030101010101" charset="-122"/>
              </a:rPr>
              <a:t>条线</a:t>
            </a:r>
            <a:r>
              <a:rPr sz="2400" dirty="0">
                <a:latin typeface="Times New Roman" panose="02020603050405020304" charset="0"/>
                <a:cs typeface="新宋体" panose="02010609030101010101" charset="-122"/>
              </a:rPr>
              <a:t>被</a:t>
            </a:r>
            <a:r>
              <a:rPr sz="2400" spc="75" dirty="0">
                <a:latin typeface="Times New Roman" panose="02020603050405020304" charset="0"/>
                <a:cs typeface="新宋体" panose="02010609030101010101" charset="-122"/>
              </a:rPr>
              <a:t>称为边界的主轴)的方向，是关于边界的有</a:t>
            </a:r>
            <a:r>
              <a:rPr sz="2400" spc="60" dirty="0">
                <a:latin typeface="Times New Roman" panose="02020603050405020304" charset="0"/>
                <a:cs typeface="新宋体" panose="02010609030101010101" charset="-122"/>
              </a:rPr>
              <a:t>用的</a:t>
            </a:r>
            <a:r>
              <a:rPr sz="2400" dirty="0">
                <a:latin typeface="Times New Roman" panose="02020603050405020304" charset="0"/>
                <a:cs typeface="新宋体" panose="02010609030101010101" charset="-122"/>
              </a:rPr>
              <a:t>描述符。</a:t>
            </a:r>
            <a:endParaRPr sz="2400">
              <a:latin typeface="Times New Roman" panose="02020603050405020304" charset="0"/>
              <a:cs typeface="新宋体" panose="02010609030101010101" charset="-122"/>
            </a:endParaRPr>
          </a:p>
        </p:txBody>
      </p:sp>
      <p:sp>
        <p:nvSpPr>
          <p:cNvPr id="7" name="object 7"/>
          <p:cNvSpPr txBox="1"/>
          <p:nvPr/>
        </p:nvSpPr>
        <p:spPr>
          <a:xfrm>
            <a:off x="5361432" y="4249788"/>
            <a:ext cx="290830" cy="302260"/>
          </a:xfrm>
          <a:prstGeom prst="rect">
            <a:avLst/>
          </a:prstGeom>
        </p:spPr>
        <p:txBody>
          <a:bodyPr vert="horz" wrap="square" lIns="0" tIns="0" rIns="0" bIns="0" rtlCol="0">
            <a:spAutoFit/>
          </a:bodyPr>
          <a:lstStyle/>
          <a:p>
            <a:pPr marL="12700">
              <a:lnSpc>
                <a:spcPct val="100000"/>
              </a:lnSpc>
            </a:pPr>
            <a:r>
              <a:rPr sz="1900" i="1" spc="105" dirty="0">
                <a:latin typeface="Times New Roman" panose="02020603050405020304"/>
                <a:cs typeface="Times New Roman" panose="02020603050405020304"/>
              </a:rPr>
              <a:t>i</a:t>
            </a:r>
            <a:r>
              <a:rPr sz="1900" spc="5" dirty="0">
                <a:latin typeface="Times New Roman" panose="02020603050405020304"/>
                <a:cs typeface="Times New Roman" panose="02020603050405020304"/>
              </a:rPr>
              <a:t>,</a:t>
            </a:r>
            <a:r>
              <a:rPr sz="1900" spc="-40" dirty="0">
                <a:latin typeface="Times New Roman" panose="02020603050405020304"/>
                <a:cs typeface="Times New Roman" panose="02020603050405020304"/>
              </a:rPr>
              <a:t> </a:t>
            </a:r>
            <a:r>
              <a:rPr sz="1900" i="1" spc="5" dirty="0">
                <a:latin typeface="Times New Roman" panose="02020603050405020304"/>
                <a:cs typeface="Times New Roman" panose="02020603050405020304"/>
              </a:rPr>
              <a:t>j</a:t>
            </a:r>
            <a:endParaRPr sz="1900">
              <a:latin typeface="Times New Roman" panose="02020603050405020304"/>
              <a:cs typeface="Times New Roman" panose="02020603050405020304"/>
            </a:endParaRPr>
          </a:p>
        </p:txBody>
      </p:sp>
      <p:sp>
        <p:nvSpPr>
          <p:cNvPr id="8" name="object 8"/>
          <p:cNvSpPr txBox="1"/>
          <p:nvPr/>
        </p:nvSpPr>
        <p:spPr>
          <a:xfrm>
            <a:off x="1414780" y="2387600"/>
            <a:ext cx="8830310" cy="1983105"/>
          </a:xfrm>
          <a:prstGeom prst="rect">
            <a:avLst/>
          </a:prstGeom>
        </p:spPr>
        <p:txBody>
          <a:bodyPr vert="horz" wrap="square" lIns="0" tIns="0" rIns="0" bIns="0" rtlCol="0">
            <a:spAutoFit/>
          </a:bodyPr>
          <a:lstStyle/>
          <a:p>
            <a:pPr marL="12700" defTabSz="0">
              <a:lnSpc>
                <a:spcPct val="120000"/>
              </a:lnSpc>
              <a:tabLst>
                <a:tab pos="354965" algn="l"/>
              </a:tabLst>
            </a:pPr>
            <a:r>
              <a:rPr sz="2800" spc="-5" dirty="0">
                <a:latin typeface="新宋体" panose="02010609030101010101" charset="-122"/>
                <a:cs typeface="新宋体" panose="02010609030101010101" charset="-122"/>
              </a:rPr>
              <a:t>边界的周长：</a:t>
            </a:r>
            <a:r>
              <a:rPr sz="2400" spc="85" dirty="0">
                <a:latin typeface="新宋体" panose="02010609030101010101" charset="-122"/>
                <a:cs typeface="新宋体" panose="02010609030101010101" charset="-122"/>
              </a:rPr>
              <a:t>是最简单的描述符之</a:t>
            </a:r>
            <a:r>
              <a:rPr sz="2400" spc="90" dirty="0">
                <a:latin typeface="新宋体" panose="02010609030101010101" charset="-122"/>
                <a:cs typeface="新宋体" panose="02010609030101010101" charset="-122"/>
              </a:rPr>
              <a:t>一</a:t>
            </a:r>
            <a:r>
              <a:rPr lang="zh-CN" sz="2400" spc="75" dirty="0">
                <a:latin typeface="新宋体" panose="02010609030101010101" charset="-122"/>
                <a:cs typeface="新宋体" panose="02010609030101010101" charset="-122"/>
              </a:rPr>
              <a:t>，</a:t>
            </a:r>
            <a:r>
              <a:rPr sz="2400" spc="90" dirty="0">
                <a:latin typeface="新宋体" panose="02010609030101010101" charset="-122"/>
                <a:cs typeface="新宋体" panose="02010609030101010101" charset="-122"/>
              </a:rPr>
              <a:t>沿</a:t>
            </a:r>
            <a:r>
              <a:rPr sz="2400" spc="75" dirty="0">
                <a:latin typeface="新宋体" panose="02010609030101010101" charset="-122"/>
                <a:cs typeface="新宋体" panose="02010609030101010101" charset="-122"/>
              </a:rPr>
              <a:t>轮</a:t>
            </a:r>
            <a:r>
              <a:rPr sz="2400" spc="90" dirty="0">
                <a:latin typeface="新宋体" panose="02010609030101010101" charset="-122"/>
                <a:cs typeface="新宋体" panose="02010609030101010101" charset="-122"/>
              </a:rPr>
              <a:t>廓</a:t>
            </a:r>
            <a:r>
              <a:rPr sz="2400" spc="75" dirty="0">
                <a:latin typeface="新宋体" panose="02010609030101010101" charset="-122"/>
                <a:cs typeface="新宋体" panose="02010609030101010101" charset="-122"/>
              </a:rPr>
              <a:t>线计算像素的</a:t>
            </a:r>
            <a:r>
              <a:rPr sz="2400" dirty="0">
                <a:latin typeface="新宋体" panose="02010609030101010101" charset="-122"/>
                <a:cs typeface="新宋体" panose="02010609030101010101" charset="-122"/>
              </a:rPr>
              <a:t>个数，给出了一个长度的近似估计</a:t>
            </a:r>
          </a:p>
          <a:p>
            <a:pPr marL="12700" defTabSz="0">
              <a:lnSpc>
                <a:spcPct val="120000"/>
              </a:lnSpc>
              <a:tabLst>
                <a:tab pos="354965" algn="l"/>
              </a:tabLst>
            </a:pPr>
            <a:r>
              <a:rPr sz="2800" spc="-5" dirty="0">
                <a:latin typeface="新宋体" panose="02010609030101010101" charset="-122"/>
                <a:cs typeface="新宋体" panose="02010609030101010101" charset="-122"/>
              </a:rPr>
              <a:t>边界的直径：边界B的直径是：</a:t>
            </a:r>
            <a:endParaRPr sz="2800">
              <a:latin typeface="新宋体" panose="02010609030101010101" charset="-122"/>
              <a:cs typeface="新宋体" panose="02010609030101010101" charset="-122"/>
            </a:endParaRPr>
          </a:p>
          <a:p>
            <a:pPr marL="2136775">
              <a:lnSpc>
                <a:spcPct val="120000"/>
              </a:lnSpc>
            </a:pPr>
            <a:r>
              <a:rPr sz="2750" i="1" spc="-5" dirty="0">
                <a:latin typeface="Times New Roman" panose="02020603050405020304"/>
                <a:cs typeface="Times New Roman" panose="02020603050405020304"/>
              </a:rPr>
              <a:t>Dia</a:t>
            </a:r>
            <a:r>
              <a:rPr sz="2750" i="1" spc="25" dirty="0">
                <a:latin typeface="Times New Roman" panose="02020603050405020304"/>
                <a:cs typeface="Times New Roman" panose="02020603050405020304"/>
              </a:rPr>
              <a:t>m</a:t>
            </a:r>
            <a:r>
              <a:rPr lang="en-US" sz="2750" spc="25" dirty="0">
                <a:latin typeface="Times New Roman" panose="02020603050405020304"/>
                <a:cs typeface="Times New Roman" panose="02020603050405020304"/>
              </a:rPr>
              <a:t>(</a:t>
            </a:r>
            <a:r>
              <a:rPr sz="2750" i="1" spc="155" dirty="0">
                <a:latin typeface="Times New Roman" panose="02020603050405020304"/>
                <a:cs typeface="Times New Roman" panose="02020603050405020304"/>
              </a:rPr>
              <a:t>B</a:t>
            </a:r>
            <a:r>
              <a:rPr lang="en-US" sz="2750" spc="155" dirty="0">
                <a:latin typeface="Times New Roman" panose="02020603050405020304"/>
                <a:cs typeface="Times New Roman" panose="02020603050405020304"/>
              </a:rPr>
              <a:t>)</a:t>
            </a:r>
            <a:r>
              <a:rPr lang="en-US" sz="2750" i="1" spc="155" dirty="0">
                <a:latin typeface="Times New Roman" panose="02020603050405020304"/>
                <a:cs typeface="Times New Roman" panose="02020603050405020304"/>
              </a:rPr>
              <a:t>=</a:t>
            </a:r>
            <a:r>
              <a:rPr sz="2750" spc="-5" dirty="0">
                <a:latin typeface="Times New Roman" panose="02020603050405020304"/>
                <a:cs typeface="Times New Roman" panose="02020603050405020304"/>
              </a:rPr>
              <a:t> ma</a:t>
            </a:r>
            <a:r>
              <a:rPr sz="2750" spc="50" dirty="0">
                <a:latin typeface="Times New Roman" panose="02020603050405020304"/>
                <a:cs typeface="Times New Roman" panose="02020603050405020304"/>
              </a:rPr>
              <a:t>x</a:t>
            </a:r>
            <a:r>
              <a:rPr lang="en-US" sz="2750" spc="50" dirty="0">
                <a:latin typeface="Times New Roman" panose="02020603050405020304"/>
                <a:cs typeface="Times New Roman" panose="02020603050405020304"/>
              </a:rPr>
              <a:t>[</a:t>
            </a:r>
            <a:r>
              <a:rPr sz="2750" i="1" spc="85" dirty="0">
                <a:latin typeface="Times New Roman" panose="02020603050405020304"/>
                <a:cs typeface="Times New Roman" panose="02020603050405020304"/>
              </a:rPr>
              <a:t>D</a:t>
            </a:r>
            <a:r>
              <a:rPr lang="en-US" sz="2750" spc="85" dirty="0">
                <a:latin typeface="Times New Roman" panose="02020603050405020304"/>
                <a:cs typeface="Times New Roman" panose="02020603050405020304"/>
              </a:rPr>
              <a:t>(</a:t>
            </a:r>
            <a:r>
              <a:rPr sz="2750" i="1" spc="10" dirty="0">
                <a:latin typeface="Times New Roman" panose="02020603050405020304"/>
                <a:cs typeface="Times New Roman" panose="02020603050405020304"/>
              </a:rPr>
              <a:t>p</a:t>
            </a:r>
            <a:r>
              <a:rPr sz="2850" i="1" spc="7" baseline="-20000" dirty="0">
                <a:latin typeface="Times New Roman" panose="02020603050405020304"/>
                <a:cs typeface="Times New Roman" panose="02020603050405020304"/>
              </a:rPr>
              <a:t>i</a:t>
            </a:r>
            <a:r>
              <a:rPr sz="2850" i="1" spc="-157" baseline="-20000" dirty="0">
                <a:latin typeface="Times New Roman" panose="02020603050405020304"/>
                <a:cs typeface="Times New Roman" panose="02020603050405020304"/>
              </a:rPr>
              <a:t> </a:t>
            </a:r>
            <a:r>
              <a:rPr sz="2750" spc="-5" dirty="0">
                <a:latin typeface="Times New Roman" panose="02020603050405020304"/>
                <a:cs typeface="Times New Roman" panose="02020603050405020304"/>
              </a:rPr>
              <a:t>, </a:t>
            </a:r>
            <a:r>
              <a:rPr sz="2750" i="1" spc="-5" dirty="0">
                <a:latin typeface="Times New Roman" panose="02020603050405020304"/>
                <a:cs typeface="Times New Roman" panose="02020603050405020304"/>
              </a:rPr>
              <a:t>p</a:t>
            </a:r>
            <a:r>
              <a:rPr sz="2750" i="1" spc="-245" dirty="0">
                <a:latin typeface="Times New Roman" panose="02020603050405020304"/>
                <a:cs typeface="Times New Roman" panose="02020603050405020304"/>
              </a:rPr>
              <a:t> </a:t>
            </a:r>
            <a:r>
              <a:rPr sz="2850" i="1" spc="7" baseline="-20000" dirty="0">
                <a:latin typeface="Times New Roman" panose="02020603050405020304"/>
                <a:cs typeface="Times New Roman" panose="02020603050405020304"/>
              </a:rPr>
              <a:t>j</a:t>
            </a:r>
            <a:r>
              <a:rPr sz="2850" i="1" spc="75" baseline="-20000" dirty="0">
                <a:latin typeface="Times New Roman" panose="02020603050405020304"/>
                <a:cs typeface="Times New Roman" panose="02020603050405020304"/>
              </a:rPr>
              <a:t> </a:t>
            </a:r>
            <a:r>
              <a:rPr lang="en-US" sz="2850" spc="75" dirty="0">
                <a:latin typeface="Times New Roman" panose="02020603050405020304"/>
                <a:cs typeface="Times New Roman" panose="02020603050405020304"/>
              </a:rPr>
              <a:t>)]</a:t>
            </a:r>
          </a:p>
        </p:txBody>
      </p:sp>
      <p:sp>
        <p:nvSpPr>
          <p:cNvPr id="9"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0" name="文本框 9"/>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en-US" altLang="zh-CN" sz="3200" spc="-5" dirty="0">
                <a:latin typeface="Times New Roman" panose="02020603050405020304" charset="0"/>
                <a:ea typeface="黑体" panose="02010609060101010101" charset="-122"/>
                <a:cs typeface="新宋体" panose="02010609030101010101" charset="-122"/>
                <a:sym typeface="+mn-ea"/>
              </a:rPr>
              <a:t>简单描述子</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5"/>
          <p:cNvSpPr txBox="1"/>
          <p:nvPr/>
        </p:nvSpPr>
        <p:spPr>
          <a:xfrm>
            <a:off x="1002030" y="2028190"/>
            <a:ext cx="9540240" cy="5149850"/>
          </a:xfrm>
          <a:prstGeom prst="rect">
            <a:avLst/>
          </a:prstGeom>
        </p:spPr>
        <p:txBody>
          <a:bodyPr vert="horz" wrap="square" lIns="0" tIns="0" rIns="0" bIns="0" rtlCol="0">
            <a:spAutoFit/>
          </a:bodyPr>
          <a:lstStyle/>
          <a:p>
            <a:pPr marL="12065" lvl="0" indent="-12065" algn="l" defTabSz="0">
              <a:lnSpc>
                <a:spcPct val="130000"/>
              </a:lnSpc>
              <a:buFont typeface="Arial" panose="020B0604020202020204" pitchFamily="34" charset="0"/>
            </a:pPr>
            <a:r>
              <a:rPr sz="2600" dirty="0">
                <a:latin typeface="新宋体" panose="02010609030101010101" charset="-122"/>
                <a:cs typeface="新宋体" panose="02010609030101010101" charset="-122"/>
                <a:sym typeface="+mn-ea"/>
              </a:rPr>
              <a:t>描述是较抽象地表示目标。好的描述应在尽可能区别不同目标的基础上对目标的尺度、平移、旋转等不敏感，这样的描述比较通用</a:t>
            </a:r>
            <a:r>
              <a:rPr lang="zh-CN" sz="2600" dirty="0">
                <a:latin typeface="新宋体" panose="02010609030101010101" charset="-122"/>
                <a:cs typeface="新宋体" panose="02010609030101010101" charset="-122"/>
                <a:sym typeface="+mn-ea"/>
              </a:rPr>
              <a:t>；</a:t>
            </a:r>
          </a:p>
          <a:p>
            <a:pPr marL="12065" lvl="0" indent="-12065" algn="l" defTabSz="0">
              <a:lnSpc>
                <a:spcPct val="130000"/>
              </a:lnSpc>
              <a:buFont typeface="Arial" panose="020B0604020202020204" pitchFamily="34" charset="0"/>
            </a:pPr>
            <a:r>
              <a:rPr sz="2600" dirty="0">
                <a:latin typeface="新宋体" panose="02010609030101010101" charset="-122"/>
                <a:cs typeface="新宋体" panose="02010609030101010101" charset="-122"/>
                <a:sym typeface="+mn-ea"/>
              </a:rPr>
              <a:t>描述可分为对边界的描述和对区域的描述。此外，边界和边界或区域和区域之间的关系也常需要进行描述</a:t>
            </a:r>
            <a:r>
              <a:rPr lang="zh-CN" sz="2600" dirty="0">
                <a:latin typeface="新宋体" panose="02010609030101010101" charset="-122"/>
                <a:cs typeface="新宋体" panose="02010609030101010101" charset="-122"/>
                <a:sym typeface="+mn-ea"/>
              </a:rPr>
              <a:t>；</a:t>
            </a:r>
          </a:p>
          <a:p>
            <a:pPr marL="12065" lvl="0" indent="-12065" algn="l" defTabSz="0">
              <a:lnSpc>
                <a:spcPct val="130000"/>
              </a:lnSpc>
              <a:buFont typeface="Arial" panose="020B0604020202020204" pitchFamily="34" charset="0"/>
            </a:pPr>
            <a:r>
              <a:rPr sz="2600" dirty="0">
                <a:latin typeface="新宋体" panose="02010609030101010101" charset="-122"/>
                <a:cs typeface="新宋体" panose="02010609030101010101" charset="-122"/>
                <a:sym typeface="+mn-ea"/>
              </a:rPr>
              <a:t>表示和描述是密切联系的。表示的方法对描述很重要，因为它限定了描述的精确性；而通过对目标的描述，各种表示方法才有实际意义</a:t>
            </a:r>
            <a:r>
              <a:rPr lang="zh-CN" sz="2600" dirty="0">
                <a:latin typeface="新宋体" panose="02010609030101010101" charset="-122"/>
                <a:cs typeface="新宋体" panose="02010609030101010101" charset="-122"/>
                <a:sym typeface="+mn-ea"/>
              </a:rPr>
              <a:t>；</a:t>
            </a:r>
          </a:p>
          <a:p>
            <a:pPr marL="12065" lvl="0" indent="-12065" algn="l" defTabSz="0">
              <a:lnSpc>
                <a:spcPct val="130000"/>
              </a:lnSpc>
              <a:buFont typeface="Arial" panose="020B0604020202020204" pitchFamily="34" charset="0"/>
            </a:pPr>
            <a:r>
              <a:rPr sz="2600" dirty="0">
                <a:latin typeface="新宋体" panose="02010609030101010101" charset="-122"/>
                <a:cs typeface="新宋体" panose="02010609030101010101" charset="-122"/>
                <a:sym typeface="+mn-ea"/>
              </a:rPr>
              <a:t>表示和描述又有区别，表示侧重于数据结构，而描述侧重于区域特性以及不同区域间的联系和差别</a:t>
            </a:r>
            <a:r>
              <a:rPr lang="zh-CN" sz="2600" dirty="0">
                <a:latin typeface="新宋体" panose="02010609030101010101" charset="-122"/>
                <a:cs typeface="新宋体" panose="02010609030101010101" charset="-122"/>
                <a:sym typeface="+mn-ea"/>
              </a:rPr>
              <a:t>。</a:t>
            </a:r>
          </a:p>
        </p:txBody>
      </p:sp>
      <p:sp>
        <p:nvSpPr>
          <p:cNvPr id="8"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2" name="文本框 1"/>
          <p:cNvSpPr txBox="1"/>
          <p:nvPr/>
        </p:nvSpPr>
        <p:spPr>
          <a:xfrm>
            <a:off x="1080770" y="1410335"/>
            <a:ext cx="2548255" cy="579120"/>
          </a:xfrm>
          <a:prstGeom prst="rect">
            <a:avLst/>
          </a:prstGeom>
          <a:noFill/>
        </p:spPr>
        <p:txBody>
          <a:bodyPr wrap="square" rtlCol="0">
            <a:spAutoFit/>
          </a:bodyPr>
          <a:lstStyle/>
          <a:p>
            <a:pPr algn="l"/>
            <a:r>
              <a:rPr sz="3200" spc="-5" dirty="0">
                <a:latin typeface="黑体" panose="02010609060101010101" charset="-122"/>
                <a:ea typeface="黑体" panose="02010609060101010101" charset="-122"/>
                <a:cs typeface="新宋体" panose="02010609030101010101" charset="-122"/>
                <a:sym typeface="+mn-ea"/>
              </a:rPr>
              <a:t>概述</a:t>
            </a:r>
            <a:endParaRPr lang="zh-CN" altLang="en-US" sz="3200" spc="-5" dirty="0">
              <a:latin typeface="黑体" panose="02010609060101010101" charset="-122"/>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3278412" y="4544356"/>
            <a:ext cx="4137025" cy="2211070"/>
          </a:xfrm>
          <a:custGeom>
            <a:avLst/>
            <a:gdLst/>
            <a:ahLst/>
            <a:cxnLst/>
            <a:rect l="l" t="t" r="r" b="b"/>
            <a:pathLst>
              <a:path w="4137025" h="2211070">
                <a:moveTo>
                  <a:pt x="676506" y="2134573"/>
                </a:moveTo>
                <a:lnTo>
                  <a:pt x="615471" y="2130218"/>
                </a:lnTo>
                <a:lnTo>
                  <a:pt x="555664" y="2128275"/>
                </a:lnTo>
                <a:lnTo>
                  <a:pt x="497393" y="2128018"/>
                </a:lnTo>
                <a:lnTo>
                  <a:pt x="440965" y="2128720"/>
                </a:lnTo>
                <a:lnTo>
                  <a:pt x="386690" y="2129655"/>
                </a:lnTo>
                <a:lnTo>
                  <a:pt x="334874" y="2130096"/>
                </a:lnTo>
                <a:lnTo>
                  <a:pt x="285825" y="2129319"/>
                </a:lnTo>
                <a:lnTo>
                  <a:pt x="239853" y="2126596"/>
                </a:lnTo>
                <a:lnTo>
                  <a:pt x="197264" y="2121200"/>
                </a:lnTo>
                <a:lnTo>
                  <a:pt x="158367" y="2112406"/>
                </a:lnTo>
                <a:lnTo>
                  <a:pt x="92880" y="2081719"/>
                </a:lnTo>
                <a:lnTo>
                  <a:pt x="45730" y="2028541"/>
                </a:lnTo>
                <a:lnTo>
                  <a:pt x="28838" y="1992424"/>
                </a:lnTo>
                <a:lnTo>
                  <a:pt x="16025" y="1950961"/>
                </a:lnTo>
                <a:lnTo>
                  <a:pt x="7085" y="1905090"/>
                </a:lnTo>
                <a:lnTo>
                  <a:pt x="1812" y="1855751"/>
                </a:lnTo>
                <a:lnTo>
                  <a:pt x="0" y="1803881"/>
                </a:lnTo>
                <a:lnTo>
                  <a:pt x="1442" y="1750419"/>
                </a:lnTo>
                <a:lnTo>
                  <a:pt x="5932" y="1696303"/>
                </a:lnTo>
                <a:lnTo>
                  <a:pt x="13266" y="1642473"/>
                </a:lnTo>
                <a:lnTo>
                  <a:pt x="23236" y="1589866"/>
                </a:lnTo>
                <a:lnTo>
                  <a:pt x="35637" y="1539421"/>
                </a:lnTo>
                <a:lnTo>
                  <a:pt x="50262" y="1492077"/>
                </a:lnTo>
                <a:lnTo>
                  <a:pt x="66906" y="1448773"/>
                </a:lnTo>
                <a:lnTo>
                  <a:pt x="83860" y="1410386"/>
                </a:lnTo>
                <a:lnTo>
                  <a:pt x="102229" y="1371542"/>
                </a:lnTo>
                <a:lnTo>
                  <a:pt x="122265" y="1332574"/>
                </a:lnTo>
                <a:lnTo>
                  <a:pt x="144217" y="1293818"/>
                </a:lnTo>
                <a:lnTo>
                  <a:pt x="168335" y="1255608"/>
                </a:lnTo>
                <a:lnTo>
                  <a:pt x="194869" y="1218280"/>
                </a:lnTo>
                <a:lnTo>
                  <a:pt x="224069" y="1182168"/>
                </a:lnTo>
                <a:lnTo>
                  <a:pt x="256184" y="1147607"/>
                </a:lnTo>
                <a:lnTo>
                  <a:pt x="291466" y="1114933"/>
                </a:lnTo>
                <a:lnTo>
                  <a:pt x="330163" y="1084479"/>
                </a:lnTo>
                <a:lnTo>
                  <a:pt x="372526" y="1056581"/>
                </a:lnTo>
                <a:lnTo>
                  <a:pt x="418804" y="1031574"/>
                </a:lnTo>
                <a:lnTo>
                  <a:pt x="469247" y="1009793"/>
                </a:lnTo>
                <a:lnTo>
                  <a:pt x="524106" y="991573"/>
                </a:lnTo>
                <a:lnTo>
                  <a:pt x="594865" y="977501"/>
                </a:lnTo>
                <a:lnTo>
                  <a:pt x="633133" y="973852"/>
                </a:lnTo>
                <a:lnTo>
                  <a:pt x="673173" y="972152"/>
                </a:lnTo>
                <a:lnTo>
                  <a:pt x="714867" y="972171"/>
                </a:lnTo>
                <a:lnTo>
                  <a:pt x="758100" y="973678"/>
                </a:lnTo>
                <a:lnTo>
                  <a:pt x="802756" y="976440"/>
                </a:lnTo>
                <a:lnTo>
                  <a:pt x="848718" y="980227"/>
                </a:lnTo>
                <a:lnTo>
                  <a:pt x="895872" y="984809"/>
                </a:lnTo>
                <a:lnTo>
                  <a:pt x="944099" y="989952"/>
                </a:lnTo>
                <a:lnTo>
                  <a:pt x="993286" y="995427"/>
                </a:lnTo>
                <a:lnTo>
                  <a:pt x="1043314" y="1001003"/>
                </a:lnTo>
                <a:lnTo>
                  <a:pt x="1094069" y="1006447"/>
                </a:lnTo>
                <a:lnTo>
                  <a:pt x="1145434" y="1011529"/>
                </a:lnTo>
                <a:lnTo>
                  <a:pt x="1197293" y="1016018"/>
                </a:lnTo>
                <a:lnTo>
                  <a:pt x="1249530" y="1019682"/>
                </a:lnTo>
                <a:lnTo>
                  <a:pt x="1302029" y="1022291"/>
                </a:lnTo>
                <a:lnTo>
                  <a:pt x="1354674" y="1023612"/>
                </a:lnTo>
                <a:lnTo>
                  <a:pt x="1407349" y="1023416"/>
                </a:lnTo>
                <a:lnTo>
                  <a:pt x="1459938" y="1021471"/>
                </a:lnTo>
                <a:lnTo>
                  <a:pt x="1512324" y="1017545"/>
                </a:lnTo>
                <a:lnTo>
                  <a:pt x="1564391" y="1011407"/>
                </a:lnTo>
                <a:lnTo>
                  <a:pt x="1616024" y="1002827"/>
                </a:lnTo>
                <a:lnTo>
                  <a:pt x="1667106" y="991573"/>
                </a:lnTo>
                <a:lnTo>
                  <a:pt x="1711267" y="979809"/>
                </a:lnTo>
                <a:lnTo>
                  <a:pt x="1756483" y="966311"/>
                </a:lnTo>
                <a:lnTo>
                  <a:pt x="1802653" y="951194"/>
                </a:lnTo>
                <a:lnTo>
                  <a:pt x="1849671" y="934572"/>
                </a:lnTo>
                <a:lnTo>
                  <a:pt x="1897434" y="916559"/>
                </a:lnTo>
                <a:lnTo>
                  <a:pt x="1945838" y="897270"/>
                </a:lnTo>
                <a:lnTo>
                  <a:pt x="1994778" y="876820"/>
                </a:lnTo>
                <a:lnTo>
                  <a:pt x="2044152" y="855324"/>
                </a:lnTo>
                <a:lnTo>
                  <a:pt x="2093855" y="832895"/>
                </a:lnTo>
                <a:lnTo>
                  <a:pt x="2143783" y="809648"/>
                </a:lnTo>
                <a:lnTo>
                  <a:pt x="2193832" y="785698"/>
                </a:lnTo>
                <a:lnTo>
                  <a:pt x="2243898" y="761160"/>
                </a:lnTo>
                <a:lnTo>
                  <a:pt x="2293878" y="736148"/>
                </a:lnTo>
                <a:lnTo>
                  <a:pt x="2343667" y="710776"/>
                </a:lnTo>
                <a:lnTo>
                  <a:pt x="2393162" y="685159"/>
                </a:lnTo>
                <a:lnTo>
                  <a:pt x="2442258" y="659412"/>
                </a:lnTo>
                <a:lnTo>
                  <a:pt x="2490852" y="633649"/>
                </a:lnTo>
                <a:lnTo>
                  <a:pt x="2538840" y="607985"/>
                </a:lnTo>
                <a:lnTo>
                  <a:pt x="2586117" y="582534"/>
                </a:lnTo>
                <a:lnTo>
                  <a:pt x="2632580" y="557410"/>
                </a:lnTo>
                <a:lnTo>
                  <a:pt x="2678126" y="532730"/>
                </a:lnTo>
                <a:lnTo>
                  <a:pt x="2722649" y="508606"/>
                </a:lnTo>
                <a:lnTo>
                  <a:pt x="2766046" y="485153"/>
                </a:lnTo>
                <a:lnTo>
                  <a:pt x="2808214" y="462487"/>
                </a:lnTo>
                <a:lnTo>
                  <a:pt x="2849047" y="440721"/>
                </a:lnTo>
                <a:lnTo>
                  <a:pt x="2888443" y="419971"/>
                </a:lnTo>
                <a:lnTo>
                  <a:pt x="2926298" y="400350"/>
                </a:lnTo>
                <a:lnTo>
                  <a:pt x="2962506" y="381973"/>
                </a:lnTo>
                <a:lnTo>
                  <a:pt x="3022757" y="350587"/>
                </a:lnTo>
                <a:lnTo>
                  <a:pt x="3079642" y="318658"/>
                </a:lnTo>
                <a:lnTo>
                  <a:pt x="3133385" y="286520"/>
                </a:lnTo>
                <a:lnTo>
                  <a:pt x="3184213" y="254504"/>
                </a:lnTo>
                <a:lnTo>
                  <a:pt x="3232348" y="222944"/>
                </a:lnTo>
                <a:lnTo>
                  <a:pt x="3278015" y="192172"/>
                </a:lnTo>
                <a:lnTo>
                  <a:pt x="3321438" y="162521"/>
                </a:lnTo>
                <a:lnTo>
                  <a:pt x="3362842" y="134323"/>
                </a:lnTo>
                <a:lnTo>
                  <a:pt x="3402451" y="107911"/>
                </a:lnTo>
                <a:lnTo>
                  <a:pt x="3440490" y="83617"/>
                </a:lnTo>
                <a:lnTo>
                  <a:pt x="3477183" y="61775"/>
                </a:lnTo>
                <a:lnTo>
                  <a:pt x="3512754" y="42716"/>
                </a:lnTo>
                <a:lnTo>
                  <a:pt x="3547427" y="26774"/>
                </a:lnTo>
                <a:lnTo>
                  <a:pt x="3614979" y="5570"/>
                </a:lnTo>
                <a:lnTo>
                  <a:pt x="3695652" y="0"/>
                </a:lnTo>
                <a:lnTo>
                  <a:pt x="3740436" y="4258"/>
                </a:lnTo>
                <a:lnTo>
                  <a:pt x="3782663" y="13916"/>
                </a:lnTo>
                <a:lnTo>
                  <a:pt x="3822342" y="29142"/>
                </a:lnTo>
                <a:lnTo>
                  <a:pt x="3859479" y="50105"/>
                </a:lnTo>
                <a:lnTo>
                  <a:pt x="3894081" y="76972"/>
                </a:lnTo>
                <a:lnTo>
                  <a:pt x="3926155" y="109913"/>
                </a:lnTo>
                <a:lnTo>
                  <a:pt x="3955708" y="149095"/>
                </a:lnTo>
                <a:lnTo>
                  <a:pt x="3982746" y="194687"/>
                </a:lnTo>
                <a:lnTo>
                  <a:pt x="4007276" y="246857"/>
                </a:lnTo>
                <a:lnTo>
                  <a:pt x="4029306" y="305773"/>
                </a:lnTo>
                <a:lnTo>
                  <a:pt x="4049974" y="375566"/>
                </a:lnTo>
                <a:lnTo>
                  <a:pt x="4060093" y="415566"/>
                </a:lnTo>
                <a:lnTo>
                  <a:pt x="4069954" y="458537"/>
                </a:lnTo>
                <a:lnTo>
                  <a:pt x="4079472" y="504157"/>
                </a:lnTo>
                <a:lnTo>
                  <a:pt x="4088560" y="552104"/>
                </a:lnTo>
                <a:lnTo>
                  <a:pt x="4097134" y="602056"/>
                </a:lnTo>
                <a:lnTo>
                  <a:pt x="4105106" y="653689"/>
                </a:lnTo>
                <a:lnTo>
                  <a:pt x="4112391" y="706682"/>
                </a:lnTo>
                <a:lnTo>
                  <a:pt x="4118903" y="760711"/>
                </a:lnTo>
                <a:lnTo>
                  <a:pt x="4124556" y="815456"/>
                </a:lnTo>
                <a:lnTo>
                  <a:pt x="4129265" y="870592"/>
                </a:lnTo>
                <a:lnTo>
                  <a:pt x="4132944" y="925797"/>
                </a:lnTo>
                <a:lnTo>
                  <a:pt x="4135505" y="980750"/>
                </a:lnTo>
                <a:lnTo>
                  <a:pt x="4136865" y="1035128"/>
                </a:lnTo>
                <a:lnTo>
                  <a:pt x="4136937" y="1088607"/>
                </a:lnTo>
                <a:lnTo>
                  <a:pt x="4135634" y="1140867"/>
                </a:lnTo>
                <a:lnTo>
                  <a:pt x="4132872" y="1191583"/>
                </a:lnTo>
                <a:lnTo>
                  <a:pt x="4128564" y="1240435"/>
                </a:lnTo>
                <a:lnTo>
                  <a:pt x="4122624" y="1287098"/>
                </a:lnTo>
                <a:lnTo>
                  <a:pt x="4114967" y="1331252"/>
                </a:lnTo>
                <a:lnTo>
                  <a:pt x="4105506" y="1372573"/>
                </a:lnTo>
                <a:lnTo>
                  <a:pt x="4091315" y="1420961"/>
                </a:lnTo>
                <a:lnTo>
                  <a:pt x="4074270" y="1468767"/>
                </a:lnTo>
                <a:lnTo>
                  <a:pt x="4054565" y="1515871"/>
                </a:lnTo>
                <a:lnTo>
                  <a:pt x="4032396" y="1562157"/>
                </a:lnTo>
                <a:lnTo>
                  <a:pt x="4007957" y="1607507"/>
                </a:lnTo>
                <a:lnTo>
                  <a:pt x="3981441" y="1651803"/>
                </a:lnTo>
                <a:lnTo>
                  <a:pt x="3953045" y="1694929"/>
                </a:lnTo>
                <a:lnTo>
                  <a:pt x="3922961" y="1736765"/>
                </a:lnTo>
                <a:lnTo>
                  <a:pt x="3891384" y="1777195"/>
                </a:lnTo>
                <a:lnTo>
                  <a:pt x="3858510" y="1816101"/>
                </a:lnTo>
                <a:lnTo>
                  <a:pt x="3824531" y="1853365"/>
                </a:lnTo>
                <a:lnTo>
                  <a:pt x="3789643" y="1888870"/>
                </a:lnTo>
                <a:lnTo>
                  <a:pt x="3754040" y="1922498"/>
                </a:lnTo>
                <a:lnTo>
                  <a:pt x="3717917" y="1954132"/>
                </a:lnTo>
                <a:lnTo>
                  <a:pt x="3681467" y="1983654"/>
                </a:lnTo>
                <a:lnTo>
                  <a:pt x="3644886" y="2010947"/>
                </a:lnTo>
                <a:lnTo>
                  <a:pt x="3608368" y="2035892"/>
                </a:lnTo>
                <a:lnTo>
                  <a:pt x="3572106" y="2058373"/>
                </a:lnTo>
                <a:lnTo>
                  <a:pt x="3531502" y="2079923"/>
                </a:lnTo>
                <a:lnTo>
                  <a:pt x="3490483" y="2097151"/>
                </a:lnTo>
                <a:lnTo>
                  <a:pt x="3448937" y="2110504"/>
                </a:lnTo>
                <a:lnTo>
                  <a:pt x="3406752" y="2120428"/>
                </a:lnTo>
                <a:lnTo>
                  <a:pt x="3363818" y="2127369"/>
                </a:lnTo>
                <a:lnTo>
                  <a:pt x="3320021" y="2131775"/>
                </a:lnTo>
                <a:lnTo>
                  <a:pt x="3275252" y="2134091"/>
                </a:lnTo>
                <a:lnTo>
                  <a:pt x="3229397" y="2134763"/>
                </a:lnTo>
                <a:lnTo>
                  <a:pt x="3182346" y="2134239"/>
                </a:lnTo>
                <a:lnTo>
                  <a:pt x="3133986" y="2132965"/>
                </a:lnTo>
                <a:lnTo>
                  <a:pt x="3084207" y="2131388"/>
                </a:lnTo>
                <a:lnTo>
                  <a:pt x="3032896" y="2129953"/>
                </a:lnTo>
                <a:lnTo>
                  <a:pt x="2979942" y="2129108"/>
                </a:lnTo>
                <a:lnTo>
                  <a:pt x="2925234" y="2129298"/>
                </a:lnTo>
                <a:lnTo>
                  <a:pt x="2868659" y="2130971"/>
                </a:lnTo>
                <a:lnTo>
                  <a:pt x="2810106" y="2134573"/>
                </a:lnTo>
                <a:lnTo>
                  <a:pt x="2767913" y="2137993"/>
                </a:lnTo>
                <a:lnTo>
                  <a:pt x="2724114" y="2141670"/>
                </a:lnTo>
                <a:lnTo>
                  <a:pt x="2678842" y="2145564"/>
                </a:lnTo>
                <a:lnTo>
                  <a:pt x="2632229" y="2149638"/>
                </a:lnTo>
                <a:lnTo>
                  <a:pt x="2584405" y="2153855"/>
                </a:lnTo>
                <a:lnTo>
                  <a:pt x="2535505" y="2158175"/>
                </a:lnTo>
                <a:lnTo>
                  <a:pt x="2485658" y="2162562"/>
                </a:lnTo>
                <a:lnTo>
                  <a:pt x="2434997" y="2166977"/>
                </a:lnTo>
                <a:lnTo>
                  <a:pt x="2383655" y="2171382"/>
                </a:lnTo>
                <a:lnTo>
                  <a:pt x="2331762" y="2175739"/>
                </a:lnTo>
                <a:lnTo>
                  <a:pt x="2279451" y="2180011"/>
                </a:lnTo>
                <a:lnTo>
                  <a:pt x="2226853" y="2184159"/>
                </a:lnTo>
                <a:lnTo>
                  <a:pt x="2174102" y="2188145"/>
                </a:lnTo>
                <a:lnTo>
                  <a:pt x="2121327" y="2191932"/>
                </a:lnTo>
                <a:lnTo>
                  <a:pt x="2068662" y="2195481"/>
                </a:lnTo>
                <a:lnTo>
                  <a:pt x="2016239" y="2198755"/>
                </a:lnTo>
                <a:lnTo>
                  <a:pt x="1964188" y="2201716"/>
                </a:lnTo>
                <a:lnTo>
                  <a:pt x="1912642" y="2204325"/>
                </a:lnTo>
                <a:lnTo>
                  <a:pt x="1861734" y="2206545"/>
                </a:lnTo>
                <a:lnTo>
                  <a:pt x="1811594" y="2208338"/>
                </a:lnTo>
                <a:lnTo>
                  <a:pt x="1762355" y="2209665"/>
                </a:lnTo>
                <a:lnTo>
                  <a:pt x="1714148" y="2210490"/>
                </a:lnTo>
                <a:lnTo>
                  <a:pt x="1667106" y="2210773"/>
                </a:lnTo>
                <a:lnTo>
                  <a:pt x="1613754" y="2210399"/>
                </a:lnTo>
                <a:lnTo>
                  <a:pt x="1560283" y="2209318"/>
                </a:lnTo>
                <a:lnTo>
                  <a:pt x="1506780" y="2207586"/>
                </a:lnTo>
                <a:lnTo>
                  <a:pt x="1453332" y="2205262"/>
                </a:lnTo>
                <a:lnTo>
                  <a:pt x="1400025" y="2202403"/>
                </a:lnTo>
                <a:lnTo>
                  <a:pt x="1346947" y="2199066"/>
                </a:lnTo>
                <a:lnTo>
                  <a:pt x="1294185" y="2195310"/>
                </a:lnTo>
                <a:lnTo>
                  <a:pt x="1241825" y="2191192"/>
                </a:lnTo>
                <a:lnTo>
                  <a:pt x="1189954" y="2186771"/>
                </a:lnTo>
                <a:lnTo>
                  <a:pt x="1138659" y="2182103"/>
                </a:lnTo>
                <a:lnTo>
                  <a:pt x="1088028" y="2177246"/>
                </a:lnTo>
                <a:lnTo>
                  <a:pt x="1038145" y="2172258"/>
                </a:lnTo>
                <a:lnTo>
                  <a:pt x="989100" y="2167197"/>
                </a:lnTo>
                <a:lnTo>
                  <a:pt x="940978" y="2162121"/>
                </a:lnTo>
                <a:lnTo>
                  <a:pt x="893867" y="2157087"/>
                </a:lnTo>
                <a:lnTo>
                  <a:pt x="847853" y="2152154"/>
                </a:lnTo>
                <a:lnTo>
                  <a:pt x="803023" y="2147377"/>
                </a:lnTo>
                <a:lnTo>
                  <a:pt x="759464" y="2142817"/>
                </a:lnTo>
                <a:lnTo>
                  <a:pt x="717263" y="2138529"/>
                </a:lnTo>
                <a:lnTo>
                  <a:pt x="676506" y="2134573"/>
                </a:lnTo>
                <a:close/>
              </a:path>
            </a:pathLst>
          </a:custGeom>
          <a:ln w="28575">
            <a:solidFill>
              <a:srgbClr val="000000"/>
            </a:solidFill>
          </a:ln>
        </p:spPr>
        <p:txBody>
          <a:bodyPr wrap="square" lIns="0" tIns="0" rIns="0" bIns="0" rtlCol="0"/>
          <a:lstStyle/>
          <a:p>
            <a:endParaRPr/>
          </a:p>
        </p:txBody>
      </p:sp>
      <p:sp>
        <p:nvSpPr>
          <p:cNvPr id="6" name="object 6"/>
          <p:cNvSpPr/>
          <p:nvPr/>
        </p:nvSpPr>
        <p:spPr>
          <a:xfrm>
            <a:off x="3354451" y="4658740"/>
            <a:ext cx="3886200" cy="1981200"/>
          </a:xfrm>
          <a:custGeom>
            <a:avLst/>
            <a:gdLst/>
            <a:ahLst/>
            <a:cxnLst/>
            <a:rect l="l" t="t" r="r" b="b"/>
            <a:pathLst>
              <a:path w="3886200" h="1981200">
                <a:moveTo>
                  <a:pt x="3886200" y="0"/>
                </a:moveTo>
                <a:lnTo>
                  <a:pt x="0" y="1981200"/>
                </a:lnTo>
              </a:path>
            </a:pathLst>
          </a:custGeom>
          <a:ln w="9525">
            <a:solidFill>
              <a:srgbClr val="000000"/>
            </a:solidFill>
          </a:ln>
        </p:spPr>
        <p:txBody>
          <a:bodyPr wrap="square" lIns="0" tIns="0" rIns="0" bIns="0" rtlCol="0"/>
          <a:lstStyle/>
          <a:p>
            <a:endParaRPr/>
          </a:p>
        </p:txBody>
      </p:sp>
      <p:sp>
        <p:nvSpPr>
          <p:cNvPr id="7" name="object 7"/>
          <p:cNvSpPr txBox="1"/>
          <p:nvPr/>
        </p:nvSpPr>
        <p:spPr>
          <a:xfrm>
            <a:off x="1496695" y="2359025"/>
            <a:ext cx="7364730" cy="426720"/>
          </a:xfrm>
          <a:prstGeom prst="rect">
            <a:avLst/>
          </a:prstGeom>
        </p:spPr>
        <p:txBody>
          <a:bodyPr vert="horz" wrap="square" lIns="0" tIns="0" rIns="0" bIns="0" rtlCol="0">
            <a:spAutoFit/>
          </a:bodyPr>
          <a:lstStyle/>
          <a:p>
            <a:pPr marL="69850">
              <a:lnSpc>
                <a:spcPct val="100000"/>
              </a:lnSpc>
            </a:pPr>
            <a:r>
              <a:rPr sz="2800" spc="-5" dirty="0">
                <a:latin typeface="新宋体" panose="02010609030101010101" charset="-122"/>
                <a:cs typeface="新宋体" panose="02010609030101010101" charset="-122"/>
              </a:rPr>
              <a:t>简单描述子边界的</a:t>
            </a:r>
          </a:p>
        </p:txBody>
      </p:sp>
      <p:sp>
        <p:nvSpPr>
          <p:cNvPr id="9"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0" name="文本框 9"/>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en-US" altLang="zh-CN" sz="3200" spc="-5" dirty="0">
                <a:latin typeface="Times New Roman" panose="02020603050405020304" charset="0"/>
                <a:ea typeface="黑体" panose="02010609060101010101" charset="-122"/>
                <a:cs typeface="新宋体" panose="02010609030101010101" charset="-122"/>
                <a:sym typeface="+mn-ea"/>
              </a:rPr>
              <a:t>简单描述子</a:t>
            </a:r>
          </a:p>
        </p:txBody>
      </p:sp>
      <p:sp>
        <p:nvSpPr>
          <p:cNvPr id="4" name="文本框 3"/>
          <p:cNvSpPr txBox="1"/>
          <p:nvPr/>
        </p:nvSpPr>
        <p:spPr>
          <a:xfrm>
            <a:off x="4363085" y="6884035"/>
            <a:ext cx="2357120" cy="396240"/>
          </a:xfrm>
          <a:prstGeom prst="rect">
            <a:avLst/>
          </a:prstGeom>
          <a:noFill/>
        </p:spPr>
        <p:txBody>
          <a:bodyPr wrap="square" rtlCol="0">
            <a:spAutoFit/>
          </a:bodyPr>
          <a:lstStyle/>
          <a:p>
            <a:pPr marL="69850" algn="ctr">
              <a:lnSpc>
                <a:spcPct val="100000"/>
              </a:lnSpc>
            </a:pPr>
            <a:r>
              <a:rPr sz="2000" b="1" spc="-5" dirty="0">
                <a:latin typeface="新宋体" panose="02010609030101010101" charset="-122"/>
                <a:cs typeface="新宋体" panose="02010609030101010101" charset="-122"/>
                <a:sym typeface="+mn-ea"/>
              </a:rPr>
              <a:t>直径举例</a:t>
            </a:r>
            <a:endParaRPr lang="zh-CN" altLang="en-US" sz="2000" b="1" spc="-5" dirty="0">
              <a:latin typeface="新宋体" panose="02010609030101010101" charset="-122"/>
              <a:cs typeface="新宋体" panose="02010609030101010101" charset="-122"/>
              <a:sym typeface="+mn-ea"/>
            </a:endParaRPr>
          </a:p>
        </p:txBody>
      </p:sp>
      <p:grpSp>
        <p:nvGrpSpPr>
          <p:cNvPr id="2" name="组合 1"/>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512697" y="2311400"/>
            <a:ext cx="3079750" cy="511810"/>
          </a:xfrm>
          <a:prstGeom prst="rect">
            <a:avLst/>
          </a:prstGeom>
        </p:spPr>
        <p:txBody>
          <a:bodyPr vert="horz" wrap="square" lIns="0" tIns="0" rIns="0" bIns="0" rtlCol="0">
            <a:spAutoFit/>
          </a:bodyPr>
          <a:lstStyle/>
          <a:p>
            <a:pPr marL="12700" defTabSz="0">
              <a:lnSpc>
                <a:spcPct val="120000"/>
              </a:lnSpc>
              <a:tabLst>
                <a:tab pos="354965" algn="l"/>
              </a:tabLst>
            </a:pPr>
            <a:r>
              <a:rPr sz="2800" spc="-5" dirty="0">
                <a:latin typeface="新宋体" panose="02010609030101010101" charset="-122"/>
                <a:cs typeface="新宋体" panose="02010609030101010101" charset="-122"/>
              </a:rPr>
              <a:t>边界的曲率</a:t>
            </a:r>
            <a:endParaRPr sz="2800">
              <a:latin typeface="新宋体" panose="02010609030101010101" charset="-122"/>
              <a:cs typeface="新宋体" panose="02010609030101010101" charset="-122"/>
            </a:endParaRPr>
          </a:p>
        </p:txBody>
      </p:sp>
      <p:sp>
        <p:nvSpPr>
          <p:cNvPr id="6" name="object 6"/>
          <p:cNvSpPr txBox="1"/>
          <p:nvPr/>
        </p:nvSpPr>
        <p:spPr>
          <a:xfrm>
            <a:off x="1372870" y="3250565"/>
            <a:ext cx="9101455" cy="1023620"/>
          </a:xfrm>
          <a:prstGeom prst="rect">
            <a:avLst/>
          </a:prstGeom>
        </p:spPr>
        <p:txBody>
          <a:bodyPr vert="horz" wrap="square" lIns="0" tIns="0" rIns="0" bIns="0" rtlCol="0">
            <a:spAutoFit/>
          </a:bodyPr>
          <a:lstStyle/>
          <a:p>
            <a:pPr marL="12700" marR="5080" indent="-12700">
              <a:lnSpc>
                <a:spcPct val="120000"/>
              </a:lnSpc>
            </a:pPr>
            <a:r>
              <a:rPr sz="2800" spc="-5" dirty="0">
                <a:latin typeface="新宋体" panose="02010609030101010101" charset="-122"/>
                <a:cs typeface="新宋体" panose="02010609030101010101" charset="-122"/>
              </a:rPr>
              <a:t>曲率被描述为斜率的变化率。近似：</a:t>
            </a:r>
            <a:r>
              <a:rPr sz="2800" spc="20" dirty="0">
                <a:latin typeface="新宋体" panose="02010609030101010101" charset="-122"/>
                <a:cs typeface="新宋体" panose="02010609030101010101" charset="-122"/>
              </a:rPr>
              <a:t>用相邻边界线段(描述为直线</a:t>
            </a:r>
            <a:r>
              <a:rPr sz="2800" spc="15" dirty="0">
                <a:latin typeface="新宋体" panose="02010609030101010101" charset="-122"/>
                <a:cs typeface="新宋体" panose="02010609030101010101" charset="-122"/>
              </a:rPr>
              <a:t>)</a:t>
            </a:r>
            <a:r>
              <a:rPr sz="2800" spc="5" dirty="0">
                <a:latin typeface="新宋体" panose="02010609030101010101" charset="-122"/>
                <a:cs typeface="新宋体" panose="02010609030101010101" charset="-122"/>
              </a:rPr>
              <a:t>的斜率差</a:t>
            </a:r>
            <a:r>
              <a:rPr sz="2800" spc="-5" dirty="0">
                <a:latin typeface="新宋体" panose="02010609030101010101" charset="-122"/>
                <a:cs typeface="新宋体" panose="02010609030101010101" charset="-122"/>
              </a:rPr>
              <a:t>作为在边界线交点处的曲率描述子。</a:t>
            </a:r>
            <a:endParaRPr sz="2800">
              <a:latin typeface="新宋体" panose="02010609030101010101" charset="-122"/>
              <a:cs typeface="新宋体" panose="02010609030101010101" charset="-122"/>
            </a:endParaRPr>
          </a:p>
        </p:txBody>
      </p:sp>
      <p:sp>
        <p:nvSpPr>
          <p:cNvPr id="7" name="object 7"/>
          <p:cNvSpPr txBox="1"/>
          <p:nvPr/>
        </p:nvSpPr>
        <p:spPr>
          <a:xfrm>
            <a:off x="1372870" y="4414520"/>
            <a:ext cx="8985885" cy="554355"/>
          </a:xfrm>
          <a:prstGeom prst="rect">
            <a:avLst/>
          </a:prstGeom>
        </p:spPr>
        <p:txBody>
          <a:bodyPr vert="horz" wrap="square" lIns="0" tIns="0" rIns="0" bIns="0" rtlCol="0">
            <a:spAutoFit/>
          </a:bodyPr>
          <a:lstStyle/>
          <a:p>
            <a:pPr marL="12700">
              <a:lnSpc>
                <a:spcPct val="130000"/>
              </a:lnSpc>
            </a:pPr>
            <a:r>
              <a:rPr sz="2800" spc="-5" dirty="0">
                <a:latin typeface="Times New Roman" panose="02020603050405020304" charset="0"/>
                <a:cs typeface="新宋体" panose="02010609030101010101" charset="-122"/>
              </a:rPr>
              <a:t>交点a处的曲率为</a:t>
            </a:r>
            <a:r>
              <a:rPr sz="2800" spc="-5" dirty="0">
                <a:latin typeface="Times New Roman" panose="02020603050405020304" charset="0"/>
                <a:cs typeface="新宋体" panose="02010609030101010101" charset="-122"/>
                <a:sym typeface="+mn-ea"/>
              </a:rPr>
              <a:t>d</a:t>
            </a:r>
            <a:r>
              <a:rPr sz="2800" baseline="-25000" dirty="0">
                <a:latin typeface="Times New Roman" panose="02020603050405020304" charset="0"/>
                <a:cs typeface="新宋体" panose="02010609030101010101" charset="-122"/>
                <a:sym typeface="+mn-ea"/>
              </a:rPr>
              <a:t>k</a:t>
            </a:r>
            <a:r>
              <a:rPr sz="2800" dirty="0">
                <a:latin typeface="Times New Roman" panose="02020603050405020304" charset="0"/>
                <a:cs typeface="新宋体" panose="02010609030101010101" charset="-122"/>
                <a:sym typeface="+mn-ea"/>
              </a:rPr>
              <a:t> =</a:t>
            </a:r>
            <a:r>
              <a:rPr sz="2800" spc="-5" dirty="0">
                <a:latin typeface="Times New Roman" panose="02020603050405020304" charset="0"/>
                <a:cs typeface="新宋体" panose="02010609030101010101" charset="-122"/>
                <a:sym typeface="+mn-ea"/>
              </a:rPr>
              <a:t> k</a:t>
            </a:r>
            <a:r>
              <a:rPr sz="2800" baseline="-25000" dirty="0">
                <a:latin typeface="Times New Roman" panose="02020603050405020304" charset="0"/>
                <a:cs typeface="新宋体" panose="02010609030101010101" charset="-122"/>
                <a:sym typeface="+mn-ea"/>
              </a:rPr>
              <a:t>1</a:t>
            </a:r>
            <a:r>
              <a:rPr lang="en-US" sz="2800" dirty="0">
                <a:latin typeface="Times New Roman" panose="02020603050405020304" charset="0"/>
                <a:cs typeface="Times New Roman" panose="02020603050405020304"/>
                <a:sym typeface="+mn-ea"/>
              </a:rPr>
              <a:t>-</a:t>
            </a:r>
            <a:r>
              <a:rPr sz="2800" spc="-5" dirty="0">
                <a:latin typeface="Times New Roman" panose="02020603050405020304" charset="0"/>
                <a:cs typeface="新宋体" panose="02010609030101010101" charset="-122"/>
                <a:sym typeface="+mn-ea"/>
              </a:rPr>
              <a:t>k</a:t>
            </a:r>
            <a:r>
              <a:rPr sz="2800" baseline="-25000" dirty="0">
                <a:latin typeface="Times New Roman" panose="02020603050405020304" charset="0"/>
                <a:cs typeface="新宋体" panose="02010609030101010101" charset="-122"/>
                <a:sym typeface="+mn-ea"/>
              </a:rPr>
              <a:t>2</a:t>
            </a:r>
            <a:r>
              <a:rPr lang="en-US" sz="2800" spc="-5" dirty="0">
                <a:latin typeface="Times New Roman" panose="02020603050405020304" charset="0"/>
                <a:cs typeface="新宋体" panose="02010609030101010101" charset="-122"/>
                <a:sym typeface="+mn-ea"/>
              </a:rPr>
              <a:t>,</a:t>
            </a:r>
            <a:r>
              <a:rPr sz="2800" spc="-5" dirty="0">
                <a:latin typeface="Times New Roman" panose="02020603050405020304" charset="0"/>
                <a:cs typeface="新宋体" panose="02010609030101010101" charset="-122"/>
                <a:sym typeface="+mn-ea"/>
              </a:rPr>
              <a:t>其中k</a:t>
            </a:r>
            <a:r>
              <a:rPr sz="2800" baseline="-25000" dirty="0">
                <a:latin typeface="Times New Roman" panose="02020603050405020304" charset="0"/>
                <a:cs typeface="新宋体" panose="02010609030101010101" charset="-122"/>
                <a:sym typeface="+mn-ea"/>
              </a:rPr>
              <a:t>1</a:t>
            </a:r>
            <a:r>
              <a:rPr sz="2800" spc="-5" dirty="0">
                <a:latin typeface="Times New Roman" panose="02020603050405020304" charset="0"/>
                <a:cs typeface="新宋体" panose="02010609030101010101" charset="-122"/>
                <a:sym typeface="+mn-ea"/>
              </a:rPr>
              <a:t>、k</a:t>
            </a:r>
            <a:r>
              <a:rPr sz="2800" baseline="-25000" dirty="0">
                <a:latin typeface="Times New Roman" panose="02020603050405020304" charset="0"/>
                <a:cs typeface="新宋体" panose="02010609030101010101" charset="-122"/>
                <a:sym typeface="+mn-ea"/>
              </a:rPr>
              <a:t>2</a:t>
            </a:r>
            <a:r>
              <a:rPr sz="2800" spc="-5" dirty="0">
                <a:latin typeface="Times New Roman" panose="02020603050405020304" charset="0"/>
                <a:cs typeface="新宋体" panose="02010609030101010101" charset="-122"/>
                <a:sym typeface="+mn-ea"/>
              </a:rPr>
              <a:t> 为相邻线段的斜率</a:t>
            </a:r>
            <a:endParaRPr sz="2800">
              <a:latin typeface="Times New Roman" panose="02020603050405020304" charset="0"/>
              <a:cs typeface="新宋体" panose="02010609030101010101" charset="-122"/>
            </a:endParaRPr>
          </a:p>
        </p:txBody>
      </p:sp>
      <p:sp>
        <p:nvSpPr>
          <p:cNvPr id="10" name="object 10"/>
          <p:cNvSpPr/>
          <p:nvPr/>
        </p:nvSpPr>
        <p:spPr>
          <a:xfrm>
            <a:off x="5880227" y="1914144"/>
            <a:ext cx="3733800" cy="1143000"/>
          </a:xfrm>
          <a:custGeom>
            <a:avLst/>
            <a:gdLst/>
            <a:ahLst/>
            <a:cxnLst/>
            <a:rect l="l" t="t" r="r" b="b"/>
            <a:pathLst>
              <a:path w="3733800" h="1143000">
                <a:moveTo>
                  <a:pt x="1524000" y="1143000"/>
                </a:moveTo>
                <a:lnTo>
                  <a:pt x="0" y="762000"/>
                </a:lnTo>
                <a:lnTo>
                  <a:pt x="1981200" y="0"/>
                </a:lnTo>
                <a:lnTo>
                  <a:pt x="3733800" y="838199"/>
                </a:lnTo>
                <a:lnTo>
                  <a:pt x="1524000" y="114300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1" name="object 11"/>
          <p:cNvSpPr txBox="1"/>
          <p:nvPr/>
        </p:nvSpPr>
        <p:spPr>
          <a:xfrm>
            <a:off x="5615317" y="2369565"/>
            <a:ext cx="228600" cy="498475"/>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anose="02020603050405020304"/>
                <a:cs typeface="Times New Roman" panose="02020603050405020304"/>
              </a:rPr>
              <a:t>a</a:t>
            </a:r>
            <a:endParaRPr sz="3200">
              <a:latin typeface="Times New Roman" panose="02020603050405020304"/>
              <a:cs typeface="Times New Roman" panose="02020603050405020304"/>
            </a:endParaRPr>
          </a:p>
        </p:txBody>
      </p:sp>
      <p:sp>
        <p:nvSpPr>
          <p:cNvPr id="12" name="object 12"/>
          <p:cNvSpPr txBox="1"/>
          <p:nvPr/>
        </p:nvSpPr>
        <p:spPr>
          <a:xfrm>
            <a:off x="6400927" y="2827273"/>
            <a:ext cx="382270" cy="418465"/>
          </a:xfrm>
          <a:prstGeom prst="rect">
            <a:avLst/>
          </a:prstGeom>
        </p:spPr>
        <p:txBody>
          <a:bodyPr vert="horz" wrap="square" lIns="0" tIns="0" rIns="0" bIns="0" rtlCol="0">
            <a:spAutoFit/>
          </a:bodyPr>
          <a:lstStyle/>
          <a:p>
            <a:pPr marL="12700">
              <a:lnSpc>
                <a:spcPts val="3295"/>
              </a:lnSpc>
            </a:pPr>
            <a:r>
              <a:rPr sz="2800" dirty="0">
                <a:solidFill>
                  <a:srgbClr val="FF0000"/>
                </a:solidFill>
                <a:latin typeface="Times New Roman" panose="02020603050405020304" charset="0"/>
                <a:cs typeface="新宋体" panose="02010609030101010101" charset="-122"/>
              </a:rPr>
              <a:t>k</a:t>
            </a:r>
            <a:r>
              <a:rPr sz="2800" baseline="-25000" dirty="0">
                <a:solidFill>
                  <a:srgbClr val="FF0000"/>
                </a:solidFill>
                <a:latin typeface="Times New Roman" panose="02020603050405020304" charset="0"/>
                <a:cs typeface="新宋体" panose="02010609030101010101" charset="-122"/>
              </a:rPr>
              <a:t>1</a:t>
            </a:r>
          </a:p>
        </p:txBody>
      </p:sp>
      <p:sp>
        <p:nvSpPr>
          <p:cNvPr id="13" name="object 13"/>
          <p:cNvSpPr txBox="1"/>
          <p:nvPr/>
        </p:nvSpPr>
        <p:spPr>
          <a:xfrm>
            <a:off x="6361328" y="1947926"/>
            <a:ext cx="382270" cy="418465"/>
          </a:xfrm>
          <a:prstGeom prst="rect">
            <a:avLst/>
          </a:prstGeom>
        </p:spPr>
        <p:txBody>
          <a:bodyPr vert="horz" wrap="square" lIns="0" tIns="0" rIns="0" bIns="0" rtlCol="0">
            <a:spAutoFit/>
          </a:bodyPr>
          <a:lstStyle/>
          <a:p>
            <a:pPr marL="12700">
              <a:lnSpc>
                <a:spcPts val="3295"/>
              </a:lnSpc>
            </a:pPr>
            <a:r>
              <a:rPr sz="2800" dirty="0">
                <a:solidFill>
                  <a:srgbClr val="FF0000"/>
                </a:solidFill>
                <a:latin typeface="Times New Roman" panose="02020603050405020304" charset="0"/>
                <a:cs typeface="新宋体" panose="02010609030101010101" charset="-122"/>
              </a:rPr>
              <a:t>k</a:t>
            </a:r>
            <a:r>
              <a:rPr sz="2800" baseline="-25000" dirty="0">
                <a:solidFill>
                  <a:srgbClr val="FF0000"/>
                </a:solidFill>
                <a:latin typeface="Times New Roman" panose="02020603050405020304" charset="0"/>
                <a:cs typeface="新宋体" panose="02010609030101010101" charset="-122"/>
              </a:rPr>
              <a:t>2</a:t>
            </a:r>
          </a:p>
        </p:txBody>
      </p:sp>
      <p:sp>
        <p:nvSpPr>
          <p:cNvPr id="1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6" name="文本框 15"/>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en-US" altLang="zh-CN" sz="3200" spc="-5" dirty="0">
                <a:latin typeface="Times New Roman" panose="02020603050405020304" charset="0"/>
                <a:ea typeface="黑体" panose="02010609060101010101" charset="-122"/>
                <a:cs typeface="新宋体" panose="02010609030101010101" charset="-122"/>
                <a:sym typeface="+mn-ea"/>
              </a:rPr>
              <a:t>简单描述子</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5095" y="3933190"/>
            <a:ext cx="9196705" cy="2230120"/>
          </a:xfrm>
          <a:prstGeom prst="rect">
            <a:avLst/>
          </a:prstGeom>
        </p:spPr>
        <p:txBody>
          <a:bodyPr vert="horz" wrap="square" lIns="0" tIns="0" rIns="0" bIns="0" rtlCol="0">
            <a:spAutoFit/>
          </a:bodyPr>
          <a:lstStyle/>
          <a:p>
            <a:pPr marL="12700" defTabSz="0">
              <a:lnSpc>
                <a:spcPct val="100000"/>
              </a:lnSpc>
              <a:tabLst>
                <a:tab pos="354965" algn="l"/>
              </a:tabLst>
            </a:pPr>
            <a:r>
              <a:rPr sz="2800" spc="-5" dirty="0">
                <a:latin typeface="Times New Roman" panose="02020603050405020304" charset="0"/>
                <a:cs typeface="新宋体" panose="02010609030101010101" charset="-122"/>
              </a:rPr>
              <a:t>边界的凸线段点：</a:t>
            </a:r>
            <a:r>
              <a:rPr sz="2800" spc="170" dirty="0">
                <a:latin typeface="Times New Roman" panose="02020603050405020304" charset="0"/>
                <a:cs typeface="新宋体" panose="02010609030101010101" charset="-122"/>
                <a:sym typeface="+mn-ea"/>
              </a:rPr>
              <a:t>当顶点</a:t>
            </a:r>
            <a:r>
              <a:rPr sz="2800" spc="155" dirty="0">
                <a:latin typeface="Times New Roman" panose="02020603050405020304" charset="0"/>
                <a:cs typeface="新宋体" panose="02010609030101010101" charset="-122"/>
                <a:sym typeface="+mn-ea"/>
              </a:rPr>
              <a:t>p上的斜率是非负时，称其为</a:t>
            </a:r>
            <a:r>
              <a:rPr sz="2800" spc="-5" dirty="0">
                <a:latin typeface="Times New Roman" panose="02020603050405020304" charset="0"/>
                <a:cs typeface="新宋体" panose="02010609030101010101" charset="-122"/>
                <a:sym typeface="+mn-ea"/>
              </a:rPr>
              <a:t>凸线段上的点</a:t>
            </a:r>
          </a:p>
          <a:p>
            <a:pPr marL="12700" defTabSz="0">
              <a:lnSpc>
                <a:spcPct val="100000"/>
              </a:lnSpc>
              <a:spcBef>
                <a:spcPts val="760"/>
              </a:spcBef>
              <a:tabLst>
                <a:tab pos="501650" algn="l"/>
              </a:tabLst>
            </a:pPr>
            <a:r>
              <a:rPr sz="2800" spc="-5" dirty="0">
                <a:latin typeface="Times New Roman" panose="02020603050405020304" charset="0"/>
                <a:cs typeface="新宋体" panose="02010609030101010101" charset="-122"/>
                <a:sym typeface="+mn-ea"/>
              </a:rPr>
              <a:t>边界的凹线段点：</a:t>
            </a:r>
            <a:r>
              <a:rPr sz="2800" spc="170" dirty="0">
                <a:latin typeface="Times New Roman" panose="02020603050405020304" charset="0"/>
                <a:cs typeface="新宋体" panose="02010609030101010101" charset="-122"/>
                <a:sym typeface="+mn-ea"/>
              </a:rPr>
              <a:t>当顶点</a:t>
            </a:r>
            <a:r>
              <a:rPr sz="2800" spc="155" dirty="0">
                <a:latin typeface="Times New Roman" panose="02020603050405020304" charset="0"/>
                <a:cs typeface="新宋体" panose="02010609030101010101" charset="-122"/>
                <a:sym typeface="+mn-ea"/>
              </a:rPr>
              <a:t>p上的斜率为负时，称其为凹</a:t>
            </a:r>
            <a:r>
              <a:rPr sz="2800" spc="-5" dirty="0">
                <a:latin typeface="Times New Roman" panose="02020603050405020304" charset="0"/>
                <a:cs typeface="新宋体" panose="02010609030101010101" charset="-122"/>
                <a:sym typeface="+mn-ea"/>
              </a:rPr>
              <a:t>线段上的点</a:t>
            </a:r>
          </a:p>
          <a:p>
            <a:pPr marL="12700" defTabSz="0">
              <a:lnSpc>
                <a:spcPct val="100000"/>
              </a:lnSpc>
              <a:tabLst>
                <a:tab pos="354965" algn="l"/>
              </a:tabLst>
            </a:pPr>
            <a:endParaRPr sz="2800">
              <a:latin typeface="Times New Roman" panose="02020603050405020304" charset="0"/>
              <a:cs typeface="新宋体" panose="02010609030101010101" charset="-122"/>
            </a:endParaRPr>
          </a:p>
        </p:txBody>
      </p:sp>
      <p:sp>
        <p:nvSpPr>
          <p:cNvPr id="7" name="object 7"/>
          <p:cNvSpPr/>
          <p:nvPr/>
        </p:nvSpPr>
        <p:spPr>
          <a:xfrm>
            <a:off x="5365242" y="2083320"/>
            <a:ext cx="3688079" cy="1627505"/>
          </a:xfrm>
          <a:custGeom>
            <a:avLst/>
            <a:gdLst/>
            <a:ahLst/>
            <a:cxnLst/>
            <a:rect l="l" t="t" r="r" b="b"/>
            <a:pathLst>
              <a:path w="3688079" h="1627504">
                <a:moveTo>
                  <a:pt x="84002" y="1385262"/>
                </a:moveTo>
                <a:lnTo>
                  <a:pt x="60135" y="1307959"/>
                </a:lnTo>
                <a:lnTo>
                  <a:pt x="49377" y="1262050"/>
                </a:lnTo>
                <a:lnTo>
                  <a:pt x="39493" y="1212292"/>
                </a:lnTo>
                <a:lnTo>
                  <a:pt x="30549" y="1159428"/>
                </a:lnTo>
                <a:lnTo>
                  <a:pt x="22616" y="1104200"/>
                </a:lnTo>
                <a:lnTo>
                  <a:pt x="15759" y="1047350"/>
                </a:lnTo>
                <a:lnTo>
                  <a:pt x="10047" y="989622"/>
                </a:lnTo>
                <a:lnTo>
                  <a:pt x="5547" y="931756"/>
                </a:lnTo>
                <a:lnTo>
                  <a:pt x="2327" y="874496"/>
                </a:lnTo>
                <a:lnTo>
                  <a:pt x="456" y="818584"/>
                </a:lnTo>
                <a:lnTo>
                  <a:pt x="0" y="764762"/>
                </a:lnTo>
                <a:lnTo>
                  <a:pt x="1027" y="713773"/>
                </a:lnTo>
                <a:lnTo>
                  <a:pt x="3605" y="666359"/>
                </a:lnTo>
                <a:lnTo>
                  <a:pt x="7802" y="623262"/>
                </a:lnTo>
                <a:lnTo>
                  <a:pt x="15823" y="568765"/>
                </a:lnTo>
                <a:lnTo>
                  <a:pt x="25871" y="516361"/>
                </a:lnTo>
                <a:lnTo>
                  <a:pt x="38120" y="466213"/>
                </a:lnTo>
                <a:lnTo>
                  <a:pt x="52746" y="418487"/>
                </a:lnTo>
                <a:lnTo>
                  <a:pt x="69925" y="373348"/>
                </a:lnTo>
                <a:lnTo>
                  <a:pt x="89830" y="330960"/>
                </a:lnTo>
                <a:lnTo>
                  <a:pt x="112639" y="291488"/>
                </a:lnTo>
                <a:lnTo>
                  <a:pt x="138525" y="255097"/>
                </a:lnTo>
                <a:lnTo>
                  <a:pt x="167664" y="221953"/>
                </a:lnTo>
                <a:lnTo>
                  <a:pt x="200232" y="192220"/>
                </a:lnTo>
                <a:lnTo>
                  <a:pt x="236402" y="166062"/>
                </a:lnTo>
                <a:lnTo>
                  <a:pt x="271741" y="147036"/>
                </a:lnTo>
                <a:lnTo>
                  <a:pt x="312423" y="130967"/>
                </a:lnTo>
                <a:lnTo>
                  <a:pt x="357518" y="117647"/>
                </a:lnTo>
                <a:lnTo>
                  <a:pt x="406091" y="106868"/>
                </a:lnTo>
                <a:lnTo>
                  <a:pt x="457212" y="98422"/>
                </a:lnTo>
                <a:lnTo>
                  <a:pt x="509948" y="92100"/>
                </a:lnTo>
                <a:lnTo>
                  <a:pt x="563367" y="87696"/>
                </a:lnTo>
                <a:lnTo>
                  <a:pt x="616535" y="84999"/>
                </a:lnTo>
                <a:lnTo>
                  <a:pt x="668522" y="83803"/>
                </a:lnTo>
                <a:lnTo>
                  <a:pt x="718394" y="83900"/>
                </a:lnTo>
                <a:lnTo>
                  <a:pt x="765220" y="85080"/>
                </a:lnTo>
                <a:lnTo>
                  <a:pt x="808067" y="87137"/>
                </a:lnTo>
                <a:lnTo>
                  <a:pt x="906874" y="98384"/>
                </a:lnTo>
                <a:lnTo>
                  <a:pt x="959747" y="112411"/>
                </a:lnTo>
                <a:lnTo>
                  <a:pt x="1005956" y="131290"/>
                </a:lnTo>
                <a:lnTo>
                  <a:pt x="1046833" y="154368"/>
                </a:lnTo>
                <a:lnTo>
                  <a:pt x="1083711" y="180991"/>
                </a:lnTo>
                <a:lnTo>
                  <a:pt x="1117923" y="210507"/>
                </a:lnTo>
                <a:lnTo>
                  <a:pt x="1150802" y="242262"/>
                </a:lnTo>
                <a:lnTo>
                  <a:pt x="1175603" y="274642"/>
                </a:lnTo>
                <a:lnTo>
                  <a:pt x="1194332" y="313140"/>
                </a:lnTo>
                <a:lnTo>
                  <a:pt x="1209203" y="355513"/>
                </a:lnTo>
                <a:lnTo>
                  <a:pt x="1222430" y="399520"/>
                </a:lnTo>
                <a:lnTo>
                  <a:pt x="1236230" y="442919"/>
                </a:lnTo>
                <a:lnTo>
                  <a:pt x="1252815" y="483471"/>
                </a:lnTo>
                <a:lnTo>
                  <a:pt x="1274401" y="518932"/>
                </a:lnTo>
                <a:lnTo>
                  <a:pt x="1303202" y="547062"/>
                </a:lnTo>
                <a:lnTo>
                  <a:pt x="1335585" y="568841"/>
                </a:lnTo>
                <a:lnTo>
                  <a:pt x="1372665" y="590965"/>
                </a:lnTo>
                <a:lnTo>
                  <a:pt x="1413495" y="611860"/>
                </a:lnTo>
                <a:lnTo>
                  <a:pt x="1457128" y="629952"/>
                </a:lnTo>
                <a:lnTo>
                  <a:pt x="1502619" y="643666"/>
                </a:lnTo>
                <a:lnTo>
                  <a:pt x="1549018" y="651428"/>
                </a:lnTo>
                <a:lnTo>
                  <a:pt x="1595380" y="651664"/>
                </a:lnTo>
                <a:lnTo>
                  <a:pt x="1640757" y="642800"/>
                </a:lnTo>
                <a:lnTo>
                  <a:pt x="1684202" y="623262"/>
                </a:lnTo>
                <a:lnTo>
                  <a:pt x="1738738" y="575040"/>
                </a:lnTo>
                <a:lnTo>
                  <a:pt x="1766001" y="541008"/>
                </a:lnTo>
                <a:lnTo>
                  <a:pt x="1793259" y="501920"/>
                </a:lnTo>
                <a:lnTo>
                  <a:pt x="1820511" y="458942"/>
                </a:lnTo>
                <a:lnTo>
                  <a:pt x="1847755" y="413243"/>
                </a:lnTo>
                <a:lnTo>
                  <a:pt x="1874988" y="365992"/>
                </a:lnTo>
                <a:lnTo>
                  <a:pt x="1902210" y="318355"/>
                </a:lnTo>
                <a:lnTo>
                  <a:pt x="1929418" y="271502"/>
                </a:lnTo>
                <a:lnTo>
                  <a:pt x="1956612" y="226600"/>
                </a:lnTo>
                <a:lnTo>
                  <a:pt x="1983789" y="184817"/>
                </a:lnTo>
                <a:lnTo>
                  <a:pt x="2010947" y="147321"/>
                </a:lnTo>
                <a:lnTo>
                  <a:pt x="2038086" y="115280"/>
                </a:lnTo>
                <a:lnTo>
                  <a:pt x="2108233" y="56459"/>
                </a:lnTo>
                <a:lnTo>
                  <a:pt x="2144558" y="31664"/>
                </a:lnTo>
                <a:lnTo>
                  <a:pt x="2213126" y="4327"/>
                </a:lnTo>
                <a:lnTo>
                  <a:pt x="2253388" y="0"/>
                </a:lnTo>
                <a:lnTo>
                  <a:pt x="2302982" y="708"/>
                </a:lnTo>
                <a:lnTo>
                  <a:pt x="2365917" y="5560"/>
                </a:lnTo>
                <a:lnTo>
                  <a:pt x="2446202" y="13662"/>
                </a:lnTo>
                <a:lnTo>
                  <a:pt x="2481428" y="17110"/>
                </a:lnTo>
                <a:lnTo>
                  <a:pt x="2520925" y="20652"/>
                </a:lnTo>
                <a:lnTo>
                  <a:pt x="2564243" y="24374"/>
                </a:lnTo>
                <a:lnTo>
                  <a:pt x="2610931" y="28360"/>
                </a:lnTo>
                <a:lnTo>
                  <a:pt x="2660536" y="32696"/>
                </a:lnTo>
                <a:lnTo>
                  <a:pt x="2712608" y="37467"/>
                </a:lnTo>
                <a:lnTo>
                  <a:pt x="2766696" y="42756"/>
                </a:lnTo>
                <a:lnTo>
                  <a:pt x="2822348" y="48651"/>
                </a:lnTo>
                <a:lnTo>
                  <a:pt x="2879112" y="55235"/>
                </a:lnTo>
                <a:lnTo>
                  <a:pt x="2936539" y="62594"/>
                </a:lnTo>
                <a:lnTo>
                  <a:pt x="2994176" y="70812"/>
                </a:lnTo>
                <a:lnTo>
                  <a:pt x="3051572" y="79975"/>
                </a:lnTo>
                <a:lnTo>
                  <a:pt x="3108275" y="90167"/>
                </a:lnTo>
                <a:lnTo>
                  <a:pt x="3163836" y="101475"/>
                </a:lnTo>
                <a:lnTo>
                  <a:pt x="3217801" y="113981"/>
                </a:lnTo>
                <a:lnTo>
                  <a:pt x="3269721" y="127773"/>
                </a:lnTo>
                <a:lnTo>
                  <a:pt x="3319144" y="142934"/>
                </a:lnTo>
                <a:lnTo>
                  <a:pt x="3365617" y="159550"/>
                </a:lnTo>
                <a:lnTo>
                  <a:pt x="3408692" y="177706"/>
                </a:lnTo>
                <a:lnTo>
                  <a:pt x="3447915" y="197487"/>
                </a:lnTo>
                <a:lnTo>
                  <a:pt x="3482835" y="218977"/>
                </a:lnTo>
                <a:lnTo>
                  <a:pt x="3513002" y="242262"/>
                </a:lnTo>
                <a:lnTo>
                  <a:pt x="3544940" y="274131"/>
                </a:lnTo>
                <a:lnTo>
                  <a:pt x="3573068" y="310242"/>
                </a:lnTo>
                <a:lnTo>
                  <a:pt x="3597581" y="350124"/>
                </a:lnTo>
                <a:lnTo>
                  <a:pt x="3618677" y="393305"/>
                </a:lnTo>
                <a:lnTo>
                  <a:pt x="3636552" y="439315"/>
                </a:lnTo>
                <a:lnTo>
                  <a:pt x="3651404" y="487682"/>
                </a:lnTo>
                <a:lnTo>
                  <a:pt x="3663429" y="537936"/>
                </a:lnTo>
                <a:lnTo>
                  <a:pt x="3672824" y="589604"/>
                </a:lnTo>
                <a:lnTo>
                  <a:pt x="3679785" y="642217"/>
                </a:lnTo>
                <a:lnTo>
                  <a:pt x="3684510" y="695302"/>
                </a:lnTo>
                <a:lnTo>
                  <a:pt x="3687195" y="748388"/>
                </a:lnTo>
                <a:lnTo>
                  <a:pt x="3688037" y="801005"/>
                </a:lnTo>
                <a:lnTo>
                  <a:pt x="3687232" y="852682"/>
                </a:lnTo>
                <a:lnTo>
                  <a:pt x="3684978" y="902946"/>
                </a:lnTo>
                <a:lnTo>
                  <a:pt x="3681471" y="951328"/>
                </a:lnTo>
                <a:lnTo>
                  <a:pt x="3676909" y="997355"/>
                </a:lnTo>
                <a:lnTo>
                  <a:pt x="3671487" y="1040557"/>
                </a:lnTo>
                <a:lnTo>
                  <a:pt x="3665402" y="1080462"/>
                </a:lnTo>
                <a:lnTo>
                  <a:pt x="3658194" y="1123430"/>
                </a:lnTo>
                <a:lnTo>
                  <a:pt x="3650594" y="1166421"/>
                </a:lnTo>
                <a:lnTo>
                  <a:pt x="3642213" y="1209155"/>
                </a:lnTo>
                <a:lnTo>
                  <a:pt x="3632660" y="1251352"/>
                </a:lnTo>
                <a:lnTo>
                  <a:pt x="3621545" y="1292733"/>
                </a:lnTo>
                <a:lnTo>
                  <a:pt x="3608476" y="1333016"/>
                </a:lnTo>
                <a:lnTo>
                  <a:pt x="3593063" y="1371922"/>
                </a:lnTo>
                <a:lnTo>
                  <a:pt x="3574915" y="1409170"/>
                </a:lnTo>
                <a:lnTo>
                  <a:pt x="3553642" y="1444480"/>
                </a:lnTo>
                <a:lnTo>
                  <a:pt x="3528853" y="1477573"/>
                </a:lnTo>
                <a:lnTo>
                  <a:pt x="3500157" y="1508167"/>
                </a:lnTo>
                <a:lnTo>
                  <a:pt x="3467163" y="1535983"/>
                </a:lnTo>
                <a:lnTo>
                  <a:pt x="3429482" y="1560741"/>
                </a:lnTo>
                <a:lnTo>
                  <a:pt x="3386722" y="1582160"/>
                </a:lnTo>
                <a:lnTo>
                  <a:pt x="3338492" y="1599960"/>
                </a:lnTo>
                <a:lnTo>
                  <a:pt x="3284402" y="1613862"/>
                </a:lnTo>
                <a:lnTo>
                  <a:pt x="3214423" y="1623636"/>
                </a:lnTo>
                <a:lnTo>
                  <a:pt x="3174611" y="1626180"/>
                </a:lnTo>
                <a:lnTo>
                  <a:pt x="3131909" y="1627287"/>
                </a:lnTo>
                <a:lnTo>
                  <a:pt x="3086559" y="1627050"/>
                </a:lnTo>
                <a:lnTo>
                  <a:pt x="3038804" y="1625563"/>
                </a:lnTo>
                <a:lnTo>
                  <a:pt x="2988890" y="1622920"/>
                </a:lnTo>
                <a:lnTo>
                  <a:pt x="2937058" y="1619213"/>
                </a:lnTo>
                <a:lnTo>
                  <a:pt x="2883551" y="1614537"/>
                </a:lnTo>
                <a:lnTo>
                  <a:pt x="2828615" y="1608984"/>
                </a:lnTo>
                <a:lnTo>
                  <a:pt x="2772490" y="1602650"/>
                </a:lnTo>
                <a:lnTo>
                  <a:pt x="2715422" y="1595626"/>
                </a:lnTo>
                <a:lnTo>
                  <a:pt x="2657653" y="1588007"/>
                </a:lnTo>
                <a:lnTo>
                  <a:pt x="2599427" y="1579886"/>
                </a:lnTo>
                <a:lnTo>
                  <a:pt x="2540986" y="1571357"/>
                </a:lnTo>
                <a:lnTo>
                  <a:pt x="2482575" y="1562513"/>
                </a:lnTo>
                <a:lnTo>
                  <a:pt x="2424436" y="1553448"/>
                </a:lnTo>
                <a:lnTo>
                  <a:pt x="2366813" y="1544255"/>
                </a:lnTo>
                <a:lnTo>
                  <a:pt x="2309950" y="1535028"/>
                </a:lnTo>
                <a:lnTo>
                  <a:pt x="2254089" y="1525861"/>
                </a:lnTo>
                <a:lnTo>
                  <a:pt x="2199473" y="1516846"/>
                </a:lnTo>
                <a:lnTo>
                  <a:pt x="2146347" y="1508078"/>
                </a:lnTo>
                <a:lnTo>
                  <a:pt x="2094954" y="1499650"/>
                </a:lnTo>
                <a:lnTo>
                  <a:pt x="2045536" y="1491656"/>
                </a:lnTo>
                <a:lnTo>
                  <a:pt x="1998338" y="1484189"/>
                </a:lnTo>
                <a:lnTo>
                  <a:pt x="1953602" y="1477342"/>
                </a:lnTo>
                <a:lnTo>
                  <a:pt x="1911572" y="1471210"/>
                </a:lnTo>
                <a:lnTo>
                  <a:pt x="1872491" y="1465885"/>
                </a:lnTo>
                <a:lnTo>
                  <a:pt x="1836602" y="1461462"/>
                </a:lnTo>
                <a:lnTo>
                  <a:pt x="1766700" y="1452275"/>
                </a:lnTo>
                <a:lnTo>
                  <a:pt x="1708095" y="1442505"/>
                </a:lnTo>
                <a:lnTo>
                  <a:pt x="1659019" y="1432463"/>
                </a:lnTo>
                <a:lnTo>
                  <a:pt x="1617703" y="1422458"/>
                </a:lnTo>
                <a:lnTo>
                  <a:pt x="1551276" y="1403801"/>
                </a:lnTo>
                <a:lnTo>
                  <a:pt x="1522627" y="1395769"/>
                </a:lnTo>
                <a:lnTo>
                  <a:pt x="1494663" y="1389015"/>
                </a:lnTo>
                <a:lnTo>
                  <a:pt x="1465615" y="1383848"/>
                </a:lnTo>
                <a:lnTo>
                  <a:pt x="1433714" y="1380580"/>
                </a:lnTo>
                <a:lnTo>
                  <a:pt x="1397190" y="1379519"/>
                </a:lnTo>
                <a:lnTo>
                  <a:pt x="1354276" y="1380976"/>
                </a:lnTo>
                <a:lnTo>
                  <a:pt x="1303202" y="1385262"/>
                </a:lnTo>
                <a:lnTo>
                  <a:pt x="1263349" y="1390658"/>
                </a:lnTo>
                <a:lnTo>
                  <a:pt x="1220117" y="1398685"/>
                </a:lnTo>
                <a:lnTo>
                  <a:pt x="1173941" y="1409006"/>
                </a:lnTo>
                <a:lnTo>
                  <a:pt x="1125255" y="1421290"/>
                </a:lnTo>
                <a:lnTo>
                  <a:pt x="1074492" y="1435201"/>
                </a:lnTo>
                <a:lnTo>
                  <a:pt x="1022087" y="1450406"/>
                </a:lnTo>
                <a:lnTo>
                  <a:pt x="968474" y="1466571"/>
                </a:lnTo>
                <a:lnTo>
                  <a:pt x="914086" y="1483362"/>
                </a:lnTo>
                <a:lnTo>
                  <a:pt x="859357" y="1500445"/>
                </a:lnTo>
                <a:lnTo>
                  <a:pt x="804722" y="1517486"/>
                </a:lnTo>
                <a:lnTo>
                  <a:pt x="750614" y="1534151"/>
                </a:lnTo>
                <a:lnTo>
                  <a:pt x="697467" y="1550106"/>
                </a:lnTo>
                <a:lnTo>
                  <a:pt x="645715" y="1565017"/>
                </a:lnTo>
                <a:lnTo>
                  <a:pt x="595792" y="1578550"/>
                </a:lnTo>
                <a:lnTo>
                  <a:pt x="548132" y="1590372"/>
                </a:lnTo>
                <a:lnTo>
                  <a:pt x="503170" y="1600148"/>
                </a:lnTo>
                <a:lnTo>
                  <a:pt x="461338" y="1607544"/>
                </a:lnTo>
                <a:lnTo>
                  <a:pt x="423071" y="1612227"/>
                </a:lnTo>
                <a:lnTo>
                  <a:pt x="388802" y="1613862"/>
                </a:lnTo>
                <a:lnTo>
                  <a:pt x="327073" y="1611466"/>
                </a:lnTo>
                <a:lnTo>
                  <a:pt x="275968" y="1604066"/>
                </a:lnTo>
                <a:lnTo>
                  <a:pt x="233919" y="1591341"/>
                </a:lnTo>
                <a:lnTo>
                  <a:pt x="199358" y="1572971"/>
                </a:lnTo>
                <a:lnTo>
                  <a:pt x="146430" y="1518019"/>
                </a:lnTo>
                <a:lnTo>
                  <a:pt x="124927" y="1480797"/>
                </a:lnTo>
                <a:lnTo>
                  <a:pt x="104640" y="1436651"/>
                </a:lnTo>
                <a:lnTo>
                  <a:pt x="84002" y="1385262"/>
                </a:lnTo>
                <a:close/>
              </a:path>
            </a:pathLst>
          </a:custGeom>
          <a:ln w="28574">
            <a:solidFill>
              <a:srgbClr val="000000"/>
            </a:solidFill>
          </a:ln>
        </p:spPr>
        <p:txBody>
          <a:bodyPr wrap="square" lIns="0" tIns="0" rIns="0" bIns="0" rtlCol="0"/>
          <a:lstStyle/>
          <a:p>
            <a:endParaRPr/>
          </a:p>
        </p:txBody>
      </p:sp>
      <p:sp>
        <p:nvSpPr>
          <p:cNvPr id="8" name="object 8"/>
          <p:cNvSpPr txBox="1"/>
          <p:nvPr/>
        </p:nvSpPr>
        <p:spPr>
          <a:xfrm>
            <a:off x="7703946" y="1551686"/>
            <a:ext cx="382270" cy="418465"/>
          </a:xfrm>
          <a:prstGeom prst="rect">
            <a:avLst/>
          </a:prstGeom>
        </p:spPr>
        <p:txBody>
          <a:bodyPr vert="horz" wrap="square" lIns="0" tIns="0" rIns="0" bIns="0" rtlCol="0">
            <a:spAutoFit/>
          </a:bodyPr>
          <a:lstStyle/>
          <a:p>
            <a:pPr marL="12700">
              <a:lnSpc>
                <a:spcPts val="3295"/>
              </a:lnSpc>
            </a:pPr>
            <a:r>
              <a:rPr sz="2800" dirty="0">
                <a:solidFill>
                  <a:srgbClr val="3333CC"/>
                </a:solidFill>
                <a:latin typeface="Times New Roman" panose="02020603050405020304" charset="0"/>
                <a:cs typeface="新宋体" panose="02010609030101010101" charset="-122"/>
              </a:rPr>
              <a:t>P</a:t>
            </a:r>
            <a:r>
              <a:rPr sz="2800" baseline="-25000" dirty="0">
                <a:solidFill>
                  <a:srgbClr val="3333CC"/>
                </a:solidFill>
                <a:latin typeface="Times New Roman" panose="02020603050405020304" charset="0"/>
                <a:cs typeface="新宋体" panose="02010609030101010101" charset="-122"/>
              </a:rPr>
              <a:t>1</a:t>
            </a:r>
          </a:p>
        </p:txBody>
      </p:sp>
      <p:sp>
        <p:nvSpPr>
          <p:cNvPr id="9" name="object 9"/>
          <p:cNvSpPr txBox="1"/>
          <p:nvPr/>
        </p:nvSpPr>
        <p:spPr>
          <a:xfrm>
            <a:off x="7018146" y="2687840"/>
            <a:ext cx="382270" cy="418465"/>
          </a:xfrm>
          <a:prstGeom prst="rect">
            <a:avLst/>
          </a:prstGeom>
        </p:spPr>
        <p:txBody>
          <a:bodyPr vert="horz" wrap="square" lIns="0" tIns="0" rIns="0" bIns="0" rtlCol="0">
            <a:spAutoFit/>
          </a:bodyPr>
          <a:lstStyle/>
          <a:p>
            <a:pPr marL="12700">
              <a:lnSpc>
                <a:spcPts val="3295"/>
              </a:lnSpc>
            </a:pPr>
            <a:r>
              <a:rPr sz="2800" dirty="0">
                <a:solidFill>
                  <a:srgbClr val="3333CC"/>
                </a:solidFill>
                <a:latin typeface="Times New Roman" panose="02020603050405020304" charset="0"/>
                <a:cs typeface="新宋体" panose="02010609030101010101" charset="-122"/>
              </a:rPr>
              <a:t>P</a:t>
            </a:r>
            <a:r>
              <a:rPr sz="2800" baseline="-25000" dirty="0">
                <a:solidFill>
                  <a:srgbClr val="3333CC"/>
                </a:solidFill>
                <a:latin typeface="Times New Roman" panose="02020603050405020304" charset="0"/>
                <a:cs typeface="新宋体" panose="02010609030101010101" charset="-122"/>
              </a:rPr>
              <a:t>2</a:t>
            </a:r>
          </a:p>
        </p:txBody>
      </p:sp>
      <p:sp>
        <p:nvSpPr>
          <p:cNvPr id="10" name="object 10"/>
          <p:cNvSpPr/>
          <p:nvPr/>
        </p:nvSpPr>
        <p:spPr>
          <a:xfrm>
            <a:off x="7551547" y="1970658"/>
            <a:ext cx="152400" cy="152400"/>
          </a:xfrm>
          <a:custGeom>
            <a:avLst/>
            <a:gdLst/>
            <a:ahLst/>
            <a:cxnLst/>
            <a:rect l="l" t="t" r="r" b="b"/>
            <a:pathLst>
              <a:path w="152400" h="152400">
                <a:moveTo>
                  <a:pt x="152400" y="76200"/>
                </a:moveTo>
                <a:lnTo>
                  <a:pt x="146387" y="46291"/>
                </a:lnTo>
                <a:lnTo>
                  <a:pt x="130016" y="22097"/>
                </a:lnTo>
                <a:lnTo>
                  <a:pt x="105787" y="5905"/>
                </a:lnTo>
                <a:lnTo>
                  <a:pt x="76200" y="0"/>
                </a:lnTo>
                <a:lnTo>
                  <a:pt x="46612" y="5905"/>
                </a:lnTo>
                <a:lnTo>
                  <a:pt x="22383" y="22098"/>
                </a:lnTo>
                <a:lnTo>
                  <a:pt x="6012" y="46291"/>
                </a:lnTo>
                <a:lnTo>
                  <a:pt x="0" y="76200"/>
                </a:lnTo>
                <a:lnTo>
                  <a:pt x="6012" y="105787"/>
                </a:lnTo>
                <a:lnTo>
                  <a:pt x="22383" y="130016"/>
                </a:lnTo>
                <a:lnTo>
                  <a:pt x="46612" y="146387"/>
                </a:lnTo>
                <a:lnTo>
                  <a:pt x="76200" y="152400"/>
                </a:lnTo>
                <a:lnTo>
                  <a:pt x="105787" y="146387"/>
                </a:lnTo>
                <a:lnTo>
                  <a:pt x="130016" y="130016"/>
                </a:lnTo>
                <a:lnTo>
                  <a:pt x="146387" y="105787"/>
                </a:lnTo>
                <a:lnTo>
                  <a:pt x="152400" y="76200"/>
                </a:lnTo>
                <a:close/>
              </a:path>
            </a:pathLst>
          </a:custGeom>
          <a:solidFill>
            <a:srgbClr val="FF0000"/>
          </a:solidFill>
        </p:spPr>
        <p:txBody>
          <a:bodyPr wrap="square" lIns="0" tIns="0" rIns="0" bIns="0" rtlCol="0"/>
          <a:lstStyle/>
          <a:p>
            <a:endParaRPr/>
          </a:p>
        </p:txBody>
      </p:sp>
      <p:sp>
        <p:nvSpPr>
          <p:cNvPr id="11" name="object 11"/>
          <p:cNvSpPr/>
          <p:nvPr/>
        </p:nvSpPr>
        <p:spPr>
          <a:xfrm>
            <a:off x="7023227" y="2554223"/>
            <a:ext cx="152400" cy="152400"/>
          </a:xfrm>
          <a:custGeom>
            <a:avLst/>
            <a:gdLst/>
            <a:ahLst/>
            <a:cxnLst/>
            <a:rect l="l" t="t" r="r" b="b"/>
            <a:pathLst>
              <a:path w="152400" h="152400">
                <a:moveTo>
                  <a:pt x="152400" y="76200"/>
                </a:moveTo>
                <a:lnTo>
                  <a:pt x="146387" y="46291"/>
                </a:lnTo>
                <a:lnTo>
                  <a:pt x="130016" y="22097"/>
                </a:lnTo>
                <a:lnTo>
                  <a:pt x="105787" y="5905"/>
                </a:lnTo>
                <a:lnTo>
                  <a:pt x="76200" y="0"/>
                </a:lnTo>
                <a:lnTo>
                  <a:pt x="46612" y="5905"/>
                </a:lnTo>
                <a:lnTo>
                  <a:pt x="22383" y="22098"/>
                </a:lnTo>
                <a:lnTo>
                  <a:pt x="6012" y="46291"/>
                </a:lnTo>
                <a:lnTo>
                  <a:pt x="0" y="76200"/>
                </a:lnTo>
                <a:lnTo>
                  <a:pt x="6012" y="105787"/>
                </a:lnTo>
                <a:lnTo>
                  <a:pt x="22383" y="130016"/>
                </a:lnTo>
                <a:lnTo>
                  <a:pt x="46612" y="146387"/>
                </a:lnTo>
                <a:lnTo>
                  <a:pt x="76200" y="152400"/>
                </a:lnTo>
                <a:lnTo>
                  <a:pt x="105787" y="146387"/>
                </a:lnTo>
                <a:lnTo>
                  <a:pt x="130016" y="130016"/>
                </a:lnTo>
                <a:lnTo>
                  <a:pt x="146387" y="105787"/>
                </a:lnTo>
                <a:lnTo>
                  <a:pt x="152400" y="76200"/>
                </a:lnTo>
                <a:close/>
              </a:path>
            </a:pathLst>
          </a:custGeom>
          <a:solidFill>
            <a:srgbClr val="FF0000"/>
          </a:solidFill>
        </p:spPr>
        <p:txBody>
          <a:bodyPr wrap="square" lIns="0" tIns="0" rIns="0" bIns="0" rtlCol="0"/>
          <a:lstStyle/>
          <a:p>
            <a:endParaRPr/>
          </a:p>
        </p:txBody>
      </p:sp>
      <p:sp>
        <p:nvSpPr>
          <p:cNvPr id="1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6" name="文本框 15"/>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lang="en-US" altLang="zh-CN" sz="3200" spc="-5" dirty="0">
                <a:latin typeface="Times New Roman" panose="02020603050405020304" charset="0"/>
                <a:ea typeface="黑体" panose="02010609060101010101" charset="-122"/>
                <a:cs typeface="新宋体" panose="02010609030101010101" charset="-122"/>
                <a:sym typeface="+mn-ea"/>
              </a:rPr>
              <a:t>简单描述子</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5095" y="2122805"/>
            <a:ext cx="9164955" cy="2632075"/>
          </a:xfrm>
          <a:prstGeom prst="rect">
            <a:avLst/>
          </a:prstGeom>
        </p:spPr>
        <p:txBody>
          <a:bodyPr vert="horz" wrap="square" lIns="0" tIns="0" rIns="0" bIns="0" rtlCol="0">
            <a:spAutoFit/>
          </a:bodyPr>
          <a:lstStyle/>
          <a:p>
            <a:pPr marL="12700" defTabSz="0">
              <a:lnSpc>
                <a:spcPct val="120000"/>
              </a:lnSpc>
              <a:tabLst>
                <a:tab pos="354965" algn="l"/>
              </a:tabLst>
            </a:pPr>
            <a:r>
              <a:rPr sz="3200" spc="-5" dirty="0">
                <a:latin typeface="Times New Roman" panose="02020603050405020304" charset="0"/>
                <a:cs typeface="新宋体" panose="02010609030101010101" charset="-122"/>
              </a:rPr>
              <a:t>链码的实用化</a:t>
            </a:r>
            <a:r>
              <a:rPr lang="zh-CN" sz="3200" spc="-5" dirty="0">
                <a:latin typeface="Times New Roman" panose="02020603050405020304" charset="0"/>
                <a:cs typeface="新宋体" panose="02010609030101010101" charset="-122"/>
              </a:rPr>
              <a:t>：</a:t>
            </a:r>
            <a:r>
              <a:rPr sz="2800" dirty="0">
                <a:solidFill>
                  <a:srgbClr val="EE2B0A"/>
                </a:solidFill>
                <a:latin typeface="Times New Roman" panose="02020603050405020304" charset="0"/>
                <a:cs typeface="新宋体" panose="02010609030101010101" charset="-122"/>
              </a:rPr>
              <a:t>最</a:t>
            </a:r>
            <a:r>
              <a:rPr sz="2800" spc="-10" dirty="0">
                <a:solidFill>
                  <a:srgbClr val="EE2B0A"/>
                </a:solidFill>
                <a:latin typeface="Times New Roman" panose="02020603050405020304" charset="0"/>
                <a:cs typeface="新宋体" panose="02010609030101010101" charset="-122"/>
              </a:rPr>
              <a:t>小</a:t>
            </a:r>
            <a:r>
              <a:rPr sz="2800" spc="-5" dirty="0">
                <a:latin typeface="Times New Roman" panose="02020603050405020304" charset="0"/>
                <a:cs typeface="新宋体" panose="02010609030101010101" charset="-122"/>
              </a:rPr>
              <a:t>循环首差链码 循环首差链码：用相邻链码的差代替链码</a:t>
            </a:r>
            <a:r>
              <a:rPr lang="zh-CN" sz="2800" spc="-5" dirty="0">
                <a:latin typeface="Times New Roman" panose="02020603050405020304" charset="0"/>
                <a:cs typeface="新宋体" panose="02010609030101010101" charset="-122"/>
              </a:rPr>
              <a:t>。</a:t>
            </a:r>
          </a:p>
          <a:p>
            <a:pPr marL="12700" defTabSz="0">
              <a:lnSpc>
                <a:spcPct val="120000"/>
              </a:lnSpc>
              <a:tabLst>
                <a:tab pos="354965" algn="l"/>
              </a:tabLst>
            </a:pPr>
            <a:r>
              <a:rPr sz="2800" spc="-5" dirty="0">
                <a:latin typeface="Times New Roman" panose="02020603050405020304" charset="0"/>
                <a:cs typeface="新宋体" panose="02010609030101010101" charset="-122"/>
              </a:rPr>
              <a:t>例如：4链</a:t>
            </a:r>
            <a:r>
              <a:rPr sz="2800" dirty="0">
                <a:latin typeface="Times New Roman" panose="02020603050405020304" charset="0"/>
                <a:cs typeface="新宋体" panose="02010609030101010101" charset="-122"/>
              </a:rPr>
              <a:t>码</a:t>
            </a:r>
            <a:r>
              <a:rPr sz="2800" spc="-5" dirty="0">
                <a:latin typeface="Times New Roman" panose="02020603050405020304" charset="0"/>
                <a:cs typeface="新宋体" panose="02010609030101010101" charset="-122"/>
              </a:rPr>
              <a:t>    10103322 </a:t>
            </a:r>
          </a:p>
          <a:p>
            <a:pPr marL="12700" defTabSz="0">
              <a:lnSpc>
                <a:spcPct val="120000"/>
              </a:lnSpc>
              <a:tabLst>
                <a:tab pos="354965" algn="l"/>
              </a:tabLst>
            </a:pPr>
            <a:r>
              <a:rPr lang="zh-CN" sz="2800" spc="-5" dirty="0">
                <a:latin typeface="Times New Roman" panose="02020603050405020304" charset="0"/>
                <a:cs typeface="新宋体" panose="02010609030101010101" charset="-122"/>
              </a:rPr>
              <a:t>          差分码    </a:t>
            </a:r>
            <a:r>
              <a:rPr lang="en-US" altLang="zh-CN" sz="2800" spc="-5" dirty="0">
                <a:latin typeface="Times New Roman" panose="02020603050405020304" charset="0"/>
                <a:cs typeface="新宋体" panose="02010609030101010101" charset="-122"/>
              </a:rPr>
              <a:t>33133030</a:t>
            </a:r>
          </a:p>
          <a:p>
            <a:pPr marL="12700" defTabSz="0">
              <a:lnSpc>
                <a:spcPct val="120000"/>
              </a:lnSpc>
              <a:tabLst>
                <a:tab pos="354965" algn="l"/>
              </a:tabLst>
            </a:pPr>
            <a:r>
              <a:rPr sz="2800" spc="-5" dirty="0">
                <a:latin typeface="Times New Roman" panose="02020603050405020304" charset="0"/>
                <a:cs typeface="新宋体" panose="02010609030101010101" charset="-122"/>
              </a:rPr>
              <a:t>  </a:t>
            </a:r>
            <a:r>
              <a:rPr lang="zh-CN" sz="2800" spc="-5" dirty="0">
                <a:latin typeface="Times New Roman" panose="02020603050405020304" charset="0"/>
                <a:cs typeface="新宋体" panose="02010609030101010101" charset="-122"/>
              </a:rPr>
              <a:t>计算过程如下：</a:t>
            </a:r>
          </a:p>
        </p:txBody>
      </p:sp>
      <p:graphicFrame>
        <p:nvGraphicFramePr>
          <p:cNvPr id="6" name="object 6"/>
          <p:cNvGraphicFramePr>
            <a:graphicFrameLocks noGrp="1"/>
          </p:cNvGraphicFramePr>
          <p:nvPr/>
        </p:nvGraphicFramePr>
        <p:xfrm>
          <a:off x="1395133" y="4936760"/>
          <a:ext cx="7105650" cy="1892935"/>
        </p:xfrm>
        <a:graphic>
          <a:graphicData uri="http://schemas.openxmlformats.org/drawingml/2006/table">
            <a:tbl>
              <a:tblPr firstRow="1" bandRow="1">
                <a:tableStyleId>{2D5ABB26-0587-4C30-8999-92F81FD0307C}</a:tableStyleId>
              </a:tblPr>
              <a:tblGrid>
                <a:gridCol w="1901600">
                  <a:extLst>
                    <a:ext uri="{9D8B030D-6E8A-4147-A177-3AD203B41FA5}">
                      <a16:colId xmlns:a16="http://schemas.microsoft.com/office/drawing/2014/main" val="20000"/>
                    </a:ext>
                  </a:extLst>
                </a:gridCol>
                <a:gridCol w="710836">
                  <a:extLst>
                    <a:ext uri="{9D8B030D-6E8A-4147-A177-3AD203B41FA5}">
                      <a16:colId xmlns:a16="http://schemas.microsoft.com/office/drawing/2014/main" val="20001"/>
                    </a:ext>
                  </a:extLst>
                </a:gridCol>
                <a:gridCol w="355676">
                  <a:extLst>
                    <a:ext uri="{9D8B030D-6E8A-4147-A177-3AD203B41FA5}">
                      <a16:colId xmlns:a16="http://schemas.microsoft.com/office/drawing/2014/main" val="20002"/>
                    </a:ext>
                  </a:extLst>
                </a:gridCol>
                <a:gridCol w="1332459">
                  <a:extLst>
                    <a:ext uri="{9D8B030D-6E8A-4147-A177-3AD203B41FA5}">
                      <a16:colId xmlns:a16="http://schemas.microsoft.com/office/drawing/2014/main" val="20003"/>
                    </a:ext>
                  </a:extLst>
                </a:gridCol>
                <a:gridCol w="697865">
                  <a:extLst>
                    <a:ext uri="{9D8B030D-6E8A-4147-A177-3AD203B41FA5}">
                      <a16:colId xmlns:a16="http://schemas.microsoft.com/office/drawing/2014/main" val="20004"/>
                    </a:ext>
                  </a:extLst>
                </a:gridCol>
                <a:gridCol w="711472">
                  <a:extLst>
                    <a:ext uri="{9D8B030D-6E8A-4147-A177-3AD203B41FA5}">
                      <a16:colId xmlns:a16="http://schemas.microsoft.com/office/drawing/2014/main" val="20005"/>
                    </a:ext>
                  </a:extLst>
                </a:gridCol>
                <a:gridCol w="355355">
                  <a:extLst>
                    <a:ext uri="{9D8B030D-6E8A-4147-A177-3AD203B41FA5}">
                      <a16:colId xmlns:a16="http://schemas.microsoft.com/office/drawing/2014/main" val="20006"/>
                    </a:ext>
                  </a:extLst>
                </a:gridCol>
                <a:gridCol w="1039762">
                  <a:extLst>
                    <a:ext uri="{9D8B030D-6E8A-4147-A177-3AD203B41FA5}">
                      <a16:colId xmlns:a16="http://schemas.microsoft.com/office/drawing/2014/main" val="20007"/>
                    </a:ext>
                  </a:extLst>
                </a:gridCol>
              </a:tblGrid>
              <a:tr h="476250">
                <a:tc>
                  <a:txBody>
                    <a:bodyPr/>
                    <a:lstStyle/>
                    <a:p>
                      <a:pPr marR="93980" algn="r">
                        <a:lnSpc>
                          <a:spcPct val="100000"/>
                        </a:lnSpc>
                        <a:spcBef>
                          <a:spcPts val="105"/>
                        </a:spcBef>
                      </a:pPr>
                      <a:r>
                        <a:rPr sz="2800" spc="-5" dirty="0">
                          <a:latin typeface="Times New Roman" panose="02020603050405020304" charset="0"/>
                          <a:cs typeface="新宋体" panose="02010609030101010101" charset="-122"/>
                        </a:rPr>
                        <a:t>1</a:t>
                      </a:r>
                    </a:p>
                  </a:txBody>
                  <a:tcPr marL="0" marR="0" marT="0" marB="0"/>
                </a:tc>
                <a:tc>
                  <a:txBody>
                    <a:bodyPr/>
                    <a:lstStyle/>
                    <a:p>
                      <a:pPr marL="75565">
                        <a:lnSpc>
                          <a:spcPct val="100000"/>
                        </a:lnSpc>
                        <a:spcBef>
                          <a:spcPts val="105"/>
                        </a:spcBef>
                      </a:pPr>
                      <a:r>
                        <a:rPr sz="2800" dirty="0">
                          <a:latin typeface="Times New Roman" panose="02020603050405020304" charset="0"/>
                          <a:cs typeface="新宋体" panose="02010609030101010101" charset="-122"/>
                        </a:rPr>
                        <a:t>- 2</a:t>
                      </a:r>
                    </a:p>
                  </a:txBody>
                  <a:tcPr marL="0" marR="0" marT="0" marB="0"/>
                </a:tc>
                <a:tc>
                  <a:txBody>
                    <a:bodyPr/>
                    <a:lstStyle/>
                    <a:p>
                      <a:pPr marL="76200">
                        <a:lnSpc>
                          <a:spcPct val="100000"/>
                        </a:lnSpc>
                        <a:spcBef>
                          <a:spcPts val="105"/>
                        </a:spcBef>
                      </a:pPr>
                      <a:r>
                        <a:rPr sz="2800" dirty="0">
                          <a:latin typeface="Times New Roman" panose="02020603050405020304" charset="0"/>
                          <a:cs typeface="新宋体" panose="02010609030101010101" charset="-122"/>
                        </a:rPr>
                        <a:t>=</a:t>
                      </a:r>
                    </a:p>
                  </a:txBody>
                  <a:tcPr marL="0" marR="0" marT="0" marB="0"/>
                </a:tc>
                <a:tc>
                  <a:txBody>
                    <a:bodyPr/>
                    <a:lstStyle/>
                    <a:p>
                      <a:pPr marL="75565">
                        <a:lnSpc>
                          <a:spcPct val="100000"/>
                        </a:lnSpc>
                        <a:spcBef>
                          <a:spcPts val="105"/>
                        </a:spcBef>
                      </a:pPr>
                      <a:r>
                        <a:rPr sz="2800" spc="-5" dirty="0">
                          <a:latin typeface="Times New Roman" panose="02020603050405020304" charset="0"/>
                          <a:cs typeface="新宋体" panose="02010609030101010101" charset="-122"/>
                        </a:rPr>
                        <a:t>-1(3)</a:t>
                      </a:r>
                    </a:p>
                  </a:txBody>
                  <a:tcPr marL="0" marR="0" marT="0" marB="0"/>
                </a:tc>
                <a:tc>
                  <a:txBody>
                    <a:bodyPr/>
                    <a:lstStyle/>
                    <a:p>
                      <a:pPr marL="342265">
                        <a:lnSpc>
                          <a:spcPct val="100000"/>
                        </a:lnSpc>
                        <a:spcBef>
                          <a:spcPts val="105"/>
                        </a:spcBef>
                      </a:pPr>
                      <a:r>
                        <a:rPr sz="2800" dirty="0">
                          <a:latin typeface="Times New Roman" panose="02020603050405020304" charset="0"/>
                          <a:cs typeface="新宋体" panose="02010609030101010101" charset="-122"/>
                        </a:rPr>
                        <a:t>3</a:t>
                      </a:r>
                    </a:p>
                  </a:txBody>
                  <a:tcPr marL="0" marR="0" marT="0" marB="0"/>
                </a:tc>
                <a:tc>
                  <a:txBody>
                    <a:bodyPr/>
                    <a:lstStyle/>
                    <a:p>
                      <a:pPr>
                        <a:lnSpc>
                          <a:spcPct val="100000"/>
                        </a:lnSpc>
                        <a:spcBef>
                          <a:spcPts val="105"/>
                        </a:spcBef>
                      </a:pPr>
                      <a:r>
                        <a:rPr sz="2800" dirty="0">
                          <a:latin typeface="Times New Roman" panose="02020603050405020304" charset="0"/>
                          <a:cs typeface="新宋体" panose="02010609030101010101" charset="-122"/>
                        </a:rPr>
                        <a:t>- 0</a:t>
                      </a:r>
                    </a:p>
                  </a:txBody>
                  <a:tcPr marL="0" marR="0" marT="0" marB="0"/>
                </a:tc>
                <a:tc>
                  <a:txBody>
                    <a:bodyPr/>
                    <a:lstStyle/>
                    <a:p>
                      <a:pPr>
                        <a:lnSpc>
                          <a:spcPct val="100000"/>
                        </a:lnSpc>
                        <a:spcBef>
                          <a:spcPts val="105"/>
                        </a:spcBef>
                      </a:pPr>
                      <a:r>
                        <a:rPr sz="2800" dirty="0">
                          <a:latin typeface="Times New Roman" panose="02020603050405020304" charset="0"/>
                          <a:cs typeface="新宋体" panose="02010609030101010101" charset="-122"/>
                        </a:rPr>
                        <a:t>=</a:t>
                      </a:r>
                    </a:p>
                  </a:txBody>
                  <a:tcPr marL="0" marR="0" marT="0" marB="0"/>
                </a:tc>
                <a:tc>
                  <a:txBody>
                    <a:bodyPr/>
                    <a:lstStyle/>
                    <a:p>
                      <a:pPr>
                        <a:lnSpc>
                          <a:spcPct val="100000"/>
                        </a:lnSpc>
                        <a:spcBef>
                          <a:spcPts val="105"/>
                        </a:spcBef>
                      </a:pPr>
                      <a:r>
                        <a:rPr sz="2800" dirty="0">
                          <a:latin typeface="Times New Roman" panose="02020603050405020304" charset="0"/>
                          <a:cs typeface="新宋体" panose="02010609030101010101" charset="-122"/>
                        </a:rPr>
                        <a:t>3</a:t>
                      </a:r>
                    </a:p>
                  </a:txBody>
                  <a:tcPr marL="0" marR="0" marT="0" marB="0"/>
                </a:tc>
                <a:extLst>
                  <a:ext uri="{0D108BD9-81ED-4DB2-BD59-A6C34878D82A}">
                    <a16:rowId xmlns:a16="http://schemas.microsoft.com/office/drawing/2014/main" val="10000"/>
                  </a:ext>
                </a:extLst>
              </a:tr>
              <a:tr h="469779">
                <a:tc>
                  <a:txBody>
                    <a:bodyPr/>
                    <a:lstStyle/>
                    <a:p>
                      <a:pPr marR="67945" algn="r">
                        <a:lnSpc>
                          <a:spcPct val="100000"/>
                        </a:lnSpc>
                        <a:spcBef>
                          <a:spcPts val="55"/>
                        </a:spcBef>
                      </a:pPr>
                      <a:r>
                        <a:rPr sz="2800" dirty="0">
                          <a:latin typeface="Times New Roman" panose="02020603050405020304" charset="0"/>
                          <a:cs typeface="新宋体" panose="02010609030101010101" charset="-122"/>
                        </a:rPr>
                        <a:t>0</a:t>
                      </a:r>
                    </a:p>
                  </a:txBody>
                  <a:tcPr marL="0" marR="0" marT="0" marB="0"/>
                </a:tc>
                <a:tc>
                  <a:txBody>
                    <a:bodyPr/>
                    <a:lstStyle/>
                    <a:p>
                      <a:pPr marL="100965">
                        <a:lnSpc>
                          <a:spcPct val="100000"/>
                        </a:lnSpc>
                        <a:spcBef>
                          <a:spcPts val="55"/>
                        </a:spcBef>
                      </a:pPr>
                      <a:r>
                        <a:rPr sz="2800" dirty="0">
                          <a:latin typeface="Times New Roman" panose="02020603050405020304" charset="0"/>
                          <a:cs typeface="新宋体" panose="02010609030101010101" charset="-122"/>
                        </a:rPr>
                        <a:t>-</a:t>
                      </a:r>
                      <a:r>
                        <a:rPr sz="2800" spc="-5" dirty="0">
                          <a:latin typeface="Times New Roman" panose="02020603050405020304" charset="0"/>
                          <a:cs typeface="新宋体" panose="02010609030101010101" charset="-122"/>
                        </a:rPr>
                        <a:t> </a:t>
                      </a:r>
                      <a:r>
                        <a:rPr sz="2800" dirty="0">
                          <a:latin typeface="Times New Roman" panose="02020603050405020304" charset="0"/>
                          <a:cs typeface="新宋体" panose="02010609030101010101" charset="-122"/>
                        </a:rPr>
                        <a:t>1</a:t>
                      </a:r>
                      <a:endParaRPr sz="2800">
                        <a:latin typeface="Times New Roman" panose="02020603050405020304" charset="0"/>
                        <a:cs typeface="新宋体" panose="02010609030101010101" charset="-122"/>
                      </a:endParaRPr>
                    </a:p>
                  </a:txBody>
                  <a:tcPr marL="0" marR="0" marT="0" marB="0"/>
                </a:tc>
                <a:tc>
                  <a:txBody>
                    <a:bodyPr/>
                    <a:lstStyle/>
                    <a:p>
                      <a:pPr marL="101600">
                        <a:lnSpc>
                          <a:spcPct val="100000"/>
                        </a:lnSpc>
                        <a:spcBef>
                          <a:spcPts val="55"/>
                        </a:spcBef>
                      </a:pPr>
                      <a:r>
                        <a:rPr sz="2800" dirty="0">
                          <a:latin typeface="Times New Roman" panose="02020603050405020304" charset="0"/>
                          <a:cs typeface="新宋体" panose="02010609030101010101" charset="-122"/>
                        </a:rPr>
                        <a:t>=</a:t>
                      </a:r>
                    </a:p>
                  </a:txBody>
                  <a:tcPr marL="0" marR="0" marT="0" marB="0"/>
                </a:tc>
                <a:tc>
                  <a:txBody>
                    <a:bodyPr/>
                    <a:lstStyle/>
                    <a:p>
                      <a:pPr marL="100965">
                        <a:lnSpc>
                          <a:spcPct val="100000"/>
                        </a:lnSpc>
                        <a:spcBef>
                          <a:spcPts val="55"/>
                        </a:spcBef>
                      </a:pPr>
                      <a:r>
                        <a:rPr sz="2800" spc="-5" dirty="0">
                          <a:latin typeface="Times New Roman" panose="02020603050405020304" charset="0"/>
                          <a:cs typeface="新宋体" panose="02010609030101010101" charset="-122"/>
                        </a:rPr>
                        <a:t>-1(3)</a:t>
                      </a:r>
                    </a:p>
                  </a:txBody>
                  <a:tcPr marL="0" marR="0" marT="0" marB="0"/>
                </a:tc>
                <a:tc>
                  <a:txBody>
                    <a:bodyPr/>
                    <a:lstStyle/>
                    <a:p>
                      <a:pPr marR="40640" algn="r">
                        <a:lnSpc>
                          <a:spcPct val="100000"/>
                        </a:lnSpc>
                        <a:spcBef>
                          <a:spcPts val="55"/>
                        </a:spcBef>
                      </a:pPr>
                      <a:r>
                        <a:rPr sz="2800" dirty="0">
                          <a:latin typeface="Times New Roman" panose="02020603050405020304" charset="0"/>
                          <a:cs typeface="新宋体" panose="02010609030101010101" charset="-122"/>
                        </a:rPr>
                        <a:t>3</a:t>
                      </a:r>
                    </a:p>
                  </a:txBody>
                  <a:tcPr marL="0" marR="0" marT="0" marB="0"/>
                </a:tc>
                <a:tc>
                  <a:txBody>
                    <a:bodyPr/>
                    <a:lstStyle/>
                    <a:p>
                      <a:pPr marL="128270">
                        <a:lnSpc>
                          <a:spcPct val="100000"/>
                        </a:lnSpc>
                        <a:spcBef>
                          <a:spcPts val="55"/>
                        </a:spcBef>
                      </a:pPr>
                      <a:r>
                        <a:rPr sz="2800" dirty="0">
                          <a:latin typeface="Times New Roman" panose="02020603050405020304" charset="0"/>
                          <a:cs typeface="新宋体" panose="02010609030101010101" charset="-122"/>
                        </a:rPr>
                        <a:t>- 3</a:t>
                      </a:r>
                    </a:p>
                  </a:txBody>
                  <a:tcPr marL="0" marR="0" marT="0" marB="0"/>
                </a:tc>
                <a:tc>
                  <a:txBody>
                    <a:bodyPr/>
                    <a:lstStyle/>
                    <a:p>
                      <a:pPr marR="40640" algn="r">
                        <a:lnSpc>
                          <a:spcPct val="100000"/>
                        </a:lnSpc>
                        <a:spcBef>
                          <a:spcPts val="55"/>
                        </a:spcBef>
                      </a:pPr>
                      <a:r>
                        <a:rPr sz="2800" dirty="0">
                          <a:latin typeface="Times New Roman" panose="02020603050405020304" charset="0"/>
                          <a:cs typeface="新宋体" panose="02010609030101010101" charset="-122"/>
                        </a:rPr>
                        <a:t>=</a:t>
                      </a:r>
                    </a:p>
                  </a:txBody>
                  <a:tcPr marL="0" marR="0" marT="0" marB="0"/>
                </a:tc>
                <a:tc>
                  <a:txBody>
                    <a:bodyPr/>
                    <a:lstStyle/>
                    <a:p>
                      <a:pPr marL="128270">
                        <a:lnSpc>
                          <a:spcPct val="100000"/>
                        </a:lnSpc>
                        <a:spcBef>
                          <a:spcPts val="55"/>
                        </a:spcBef>
                      </a:pPr>
                      <a:r>
                        <a:rPr sz="2800" dirty="0">
                          <a:latin typeface="Times New Roman" panose="02020603050405020304" charset="0"/>
                          <a:cs typeface="新宋体" panose="02010609030101010101" charset="-122"/>
                        </a:rPr>
                        <a:t>0</a:t>
                      </a:r>
                    </a:p>
                  </a:txBody>
                  <a:tcPr marL="0" marR="0" marT="0" marB="0"/>
                </a:tc>
                <a:extLst>
                  <a:ext uri="{0D108BD9-81ED-4DB2-BD59-A6C34878D82A}">
                    <a16:rowId xmlns:a16="http://schemas.microsoft.com/office/drawing/2014/main" val="10001"/>
                  </a:ext>
                </a:extLst>
              </a:tr>
              <a:tr h="469779">
                <a:tc>
                  <a:txBody>
                    <a:bodyPr/>
                    <a:lstStyle/>
                    <a:p>
                      <a:pPr marR="67945" algn="r">
                        <a:lnSpc>
                          <a:spcPct val="100000"/>
                        </a:lnSpc>
                        <a:spcBef>
                          <a:spcPts val="55"/>
                        </a:spcBef>
                      </a:pPr>
                      <a:r>
                        <a:rPr sz="2800" dirty="0">
                          <a:latin typeface="Times New Roman" panose="02020603050405020304" charset="0"/>
                          <a:cs typeface="新宋体" panose="02010609030101010101" charset="-122"/>
                        </a:rPr>
                        <a:t>1</a:t>
                      </a:r>
                    </a:p>
                  </a:txBody>
                  <a:tcPr marL="0" marR="0" marT="0" marB="0"/>
                </a:tc>
                <a:tc>
                  <a:txBody>
                    <a:bodyPr/>
                    <a:lstStyle/>
                    <a:p>
                      <a:pPr marL="100965">
                        <a:lnSpc>
                          <a:spcPct val="100000"/>
                        </a:lnSpc>
                        <a:spcBef>
                          <a:spcPts val="55"/>
                        </a:spcBef>
                      </a:pPr>
                      <a:r>
                        <a:rPr sz="2800" dirty="0">
                          <a:latin typeface="Times New Roman" panose="02020603050405020304" charset="0"/>
                          <a:cs typeface="新宋体" panose="02010609030101010101" charset="-122"/>
                        </a:rPr>
                        <a:t>-</a:t>
                      </a:r>
                      <a:r>
                        <a:rPr sz="2800" spc="-5" dirty="0">
                          <a:latin typeface="Times New Roman" panose="02020603050405020304" charset="0"/>
                          <a:cs typeface="新宋体" panose="02010609030101010101" charset="-122"/>
                        </a:rPr>
                        <a:t> </a:t>
                      </a:r>
                      <a:r>
                        <a:rPr sz="2800" dirty="0">
                          <a:latin typeface="Times New Roman" panose="02020603050405020304" charset="0"/>
                          <a:cs typeface="新宋体" panose="02010609030101010101" charset="-122"/>
                        </a:rPr>
                        <a:t>0</a:t>
                      </a:r>
                      <a:endParaRPr sz="2800">
                        <a:latin typeface="Times New Roman" panose="02020603050405020304" charset="0"/>
                        <a:cs typeface="新宋体" panose="02010609030101010101" charset="-122"/>
                      </a:endParaRPr>
                    </a:p>
                  </a:txBody>
                  <a:tcPr marL="0" marR="0" marT="0" marB="0"/>
                </a:tc>
                <a:tc>
                  <a:txBody>
                    <a:bodyPr/>
                    <a:lstStyle/>
                    <a:p>
                      <a:pPr marL="101600">
                        <a:lnSpc>
                          <a:spcPct val="100000"/>
                        </a:lnSpc>
                        <a:spcBef>
                          <a:spcPts val="55"/>
                        </a:spcBef>
                      </a:pPr>
                      <a:r>
                        <a:rPr sz="2800" dirty="0">
                          <a:latin typeface="Times New Roman" panose="02020603050405020304" charset="0"/>
                          <a:cs typeface="新宋体" panose="02010609030101010101" charset="-122"/>
                        </a:rPr>
                        <a:t>=</a:t>
                      </a:r>
                    </a:p>
                  </a:txBody>
                  <a:tcPr marL="0" marR="0" marT="0" marB="0"/>
                </a:tc>
                <a:tc>
                  <a:txBody>
                    <a:bodyPr/>
                    <a:lstStyle/>
                    <a:p>
                      <a:pPr marL="100965">
                        <a:lnSpc>
                          <a:spcPct val="100000"/>
                        </a:lnSpc>
                        <a:spcBef>
                          <a:spcPts val="55"/>
                        </a:spcBef>
                      </a:pPr>
                      <a:r>
                        <a:rPr sz="2800" dirty="0">
                          <a:latin typeface="Times New Roman" panose="02020603050405020304" charset="0"/>
                          <a:cs typeface="新宋体" panose="02010609030101010101" charset="-122"/>
                        </a:rPr>
                        <a:t>1</a:t>
                      </a:r>
                    </a:p>
                  </a:txBody>
                  <a:tcPr marL="0" marR="0" marT="0" marB="0"/>
                </a:tc>
                <a:tc>
                  <a:txBody>
                    <a:bodyPr/>
                    <a:lstStyle/>
                    <a:p>
                      <a:pPr marR="40640" algn="r">
                        <a:lnSpc>
                          <a:spcPct val="100000"/>
                        </a:lnSpc>
                        <a:spcBef>
                          <a:spcPts val="55"/>
                        </a:spcBef>
                      </a:pPr>
                      <a:r>
                        <a:rPr sz="2800" dirty="0">
                          <a:latin typeface="Times New Roman" panose="02020603050405020304" charset="0"/>
                          <a:cs typeface="新宋体" panose="02010609030101010101" charset="-122"/>
                        </a:rPr>
                        <a:t>2</a:t>
                      </a:r>
                    </a:p>
                  </a:txBody>
                  <a:tcPr marL="0" marR="0" marT="0" marB="0"/>
                </a:tc>
                <a:tc>
                  <a:txBody>
                    <a:bodyPr/>
                    <a:lstStyle/>
                    <a:p>
                      <a:pPr marL="128905">
                        <a:lnSpc>
                          <a:spcPct val="100000"/>
                        </a:lnSpc>
                        <a:spcBef>
                          <a:spcPts val="55"/>
                        </a:spcBef>
                      </a:pPr>
                      <a:r>
                        <a:rPr sz="2800" dirty="0">
                          <a:latin typeface="Times New Roman" panose="02020603050405020304" charset="0"/>
                          <a:cs typeface="新宋体" panose="02010609030101010101" charset="-122"/>
                        </a:rPr>
                        <a:t>- 3</a:t>
                      </a:r>
                    </a:p>
                  </a:txBody>
                  <a:tcPr marL="0" marR="0" marT="0" marB="0"/>
                </a:tc>
                <a:tc>
                  <a:txBody>
                    <a:bodyPr/>
                    <a:lstStyle/>
                    <a:p>
                      <a:pPr marR="40640" algn="r">
                        <a:lnSpc>
                          <a:spcPct val="100000"/>
                        </a:lnSpc>
                        <a:spcBef>
                          <a:spcPts val="55"/>
                        </a:spcBef>
                      </a:pPr>
                      <a:r>
                        <a:rPr sz="2800" dirty="0">
                          <a:latin typeface="Times New Roman" panose="02020603050405020304" charset="0"/>
                          <a:cs typeface="新宋体" panose="02010609030101010101" charset="-122"/>
                        </a:rPr>
                        <a:t>=</a:t>
                      </a:r>
                    </a:p>
                  </a:txBody>
                  <a:tcPr marL="0" marR="0" marT="0" marB="0"/>
                </a:tc>
                <a:tc>
                  <a:txBody>
                    <a:bodyPr/>
                    <a:lstStyle/>
                    <a:p>
                      <a:pPr marL="128905">
                        <a:lnSpc>
                          <a:spcPct val="100000"/>
                        </a:lnSpc>
                        <a:spcBef>
                          <a:spcPts val="55"/>
                        </a:spcBef>
                      </a:pPr>
                      <a:r>
                        <a:rPr sz="2800" spc="-5" dirty="0">
                          <a:latin typeface="Times New Roman" panose="02020603050405020304" charset="0"/>
                          <a:cs typeface="新宋体" panose="02010609030101010101" charset="-122"/>
                        </a:rPr>
                        <a:t>-1(3)</a:t>
                      </a:r>
                    </a:p>
                  </a:txBody>
                  <a:tcPr marL="0" marR="0" marT="0" marB="0"/>
                </a:tc>
                <a:extLst>
                  <a:ext uri="{0D108BD9-81ED-4DB2-BD59-A6C34878D82A}">
                    <a16:rowId xmlns:a16="http://schemas.microsoft.com/office/drawing/2014/main" val="10002"/>
                  </a:ext>
                </a:extLst>
              </a:tr>
              <a:tr h="476504">
                <a:tc>
                  <a:txBody>
                    <a:bodyPr/>
                    <a:lstStyle/>
                    <a:p>
                      <a:pPr marR="67945" algn="r">
                        <a:lnSpc>
                          <a:spcPct val="100000"/>
                        </a:lnSpc>
                        <a:spcBef>
                          <a:spcPts val="55"/>
                        </a:spcBef>
                      </a:pPr>
                      <a:r>
                        <a:rPr sz="2800" dirty="0">
                          <a:latin typeface="Times New Roman" panose="02020603050405020304" charset="0"/>
                          <a:cs typeface="新宋体" panose="02010609030101010101" charset="-122"/>
                        </a:rPr>
                        <a:t>0</a:t>
                      </a:r>
                    </a:p>
                  </a:txBody>
                  <a:tcPr marL="0" marR="0" marT="0" marB="0"/>
                </a:tc>
                <a:tc>
                  <a:txBody>
                    <a:bodyPr/>
                    <a:lstStyle/>
                    <a:p>
                      <a:pPr marL="100965">
                        <a:lnSpc>
                          <a:spcPct val="100000"/>
                        </a:lnSpc>
                        <a:spcBef>
                          <a:spcPts val="55"/>
                        </a:spcBef>
                      </a:pPr>
                      <a:r>
                        <a:rPr sz="2800" dirty="0">
                          <a:latin typeface="Times New Roman" panose="02020603050405020304" charset="0"/>
                          <a:cs typeface="新宋体" panose="02010609030101010101" charset="-122"/>
                        </a:rPr>
                        <a:t>-</a:t>
                      </a:r>
                      <a:r>
                        <a:rPr sz="2800" spc="-10" dirty="0">
                          <a:latin typeface="Times New Roman" panose="02020603050405020304" charset="0"/>
                          <a:cs typeface="新宋体" panose="02010609030101010101" charset="-122"/>
                        </a:rPr>
                        <a:t> </a:t>
                      </a:r>
                      <a:r>
                        <a:rPr sz="2800" dirty="0">
                          <a:latin typeface="Times New Roman" panose="02020603050405020304" charset="0"/>
                          <a:cs typeface="新宋体" panose="02010609030101010101" charset="-122"/>
                        </a:rPr>
                        <a:t>1</a:t>
                      </a:r>
                      <a:endParaRPr sz="2800">
                        <a:latin typeface="Times New Roman" panose="02020603050405020304" charset="0"/>
                        <a:cs typeface="新宋体" panose="02010609030101010101" charset="-122"/>
                      </a:endParaRPr>
                    </a:p>
                  </a:txBody>
                  <a:tcPr marL="0" marR="0" marT="0" marB="0"/>
                </a:tc>
                <a:tc>
                  <a:txBody>
                    <a:bodyPr/>
                    <a:lstStyle/>
                    <a:p>
                      <a:pPr marL="100965">
                        <a:lnSpc>
                          <a:spcPct val="100000"/>
                        </a:lnSpc>
                        <a:spcBef>
                          <a:spcPts val="55"/>
                        </a:spcBef>
                      </a:pPr>
                      <a:r>
                        <a:rPr sz="2800" dirty="0">
                          <a:latin typeface="Times New Roman" panose="02020603050405020304" charset="0"/>
                          <a:cs typeface="新宋体" panose="02010609030101010101" charset="-122"/>
                        </a:rPr>
                        <a:t>=</a:t>
                      </a:r>
                    </a:p>
                  </a:txBody>
                  <a:tcPr marL="0" marR="0" marT="0" marB="0"/>
                </a:tc>
                <a:tc>
                  <a:txBody>
                    <a:bodyPr/>
                    <a:lstStyle/>
                    <a:p>
                      <a:pPr marL="100965">
                        <a:lnSpc>
                          <a:spcPct val="100000"/>
                        </a:lnSpc>
                        <a:spcBef>
                          <a:spcPts val="55"/>
                        </a:spcBef>
                      </a:pPr>
                      <a:r>
                        <a:rPr sz="2800" spc="-5" dirty="0">
                          <a:latin typeface="Times New Roman" panose="02020603050405020304" charset="0"/>
                          <a:cs typeface="新宋体" panose="02010609030101010101" charset="-122"/>
                        </a:rPr>
                        <a:t>-1(3)</a:t>
                      </a:r>
                    </a:p>
                  </a:txBody>
                  <a:tcPr marL="0" marR="0" marT="0" marB="0"/>
                </a:tc>
                <a:tc>
                  <a:txBody>
                    <a:bodyPr/>
                    <a:lstStyle/>
                    <a:p>
                      <a:pPr algn="r">
                        <a:lnSpc>
                          <a:spcPct val="100000"/>
                        </a:lnSpc>
                        <a:spcBef>
                          <a:spcPts val="55"/>
                        </a:spcBef>
                      </a:pPr>
                      <a:r>
                        <a:rPr sz="2800" dirty="0">
                          <a:latin typeface="Times New Roman" panose="02020603050405020304" charset="0"/>
                          <a:cs typeface="新宋体" panose="02010609030101010101" charset="-122"/>
                        </a:rPr>
                        <a:t>2</a:t>
                      </a:r>
                    </a:p>
                  </a:txBody>
                  <a:tcPr marL="0" marR="0" marT="0" marB="0"/>
                </a:tc>
                <a:tc>
                  <a:txBody>
                    <a:bodyPr/>
                    <a:lstStyle/>
                    <a:p>
                      <a:pPr marL="202565">
                        <a:lnSpc>
                          <a:spcPct val="100000"/>
                        </a:lnSpc>
                        <a:spcBef>
                          <a:spcPts val="55"/>
                        </a:spcBef>
                      </a:pPr>
                      <a:r>
                        <a:rPr sz="2800" dirty="0">
                          <a:latin typeface="Times New Roman" panose="02020603050405020304" charset="0"/>
                          <a:cs typeface="新宋体" panose="02010609030101010101" charset="-122"/>
                        </a:rPr>
                        <a:t>- 2</a:t>
                      </a:r>
                    </a:p>
                  </a:txBody>
                  <a:tcPr marL="0" marR="0" marT="0" marB="0"/>
                </a:tc>
                <a:tc>
                  <a:txBody>
                    <a:bodyPr/>
                    <a:lstStyle/>
                    <a:p>
                      <a:pPr algn="r">
                        <a:lnSpc>
                          <a:spcPct val="100000"/>
                        </a:lnSpc>
                        <a:spcBef>
                          <a:spcPts val="55"/>
                        </a:spcBef>
                      </a:pPr>
                      <a:r>
                        <a:rPr sz="2800" dirty="0">
                          <a:latin typeface="Times New Roman" panose="02020603050405020304" charset="0"/>
                          <a:cs typeface="新宋体" panose="02010609030101010101" charset="-122"/>
                        </a:rPr>
                        <a:t>=</a:t>
                      </a:r>
                    </a:p>
                  </a:txBody>
                  <a:tcPr marL="0" marR="0" marT="0" marB="0"/>
                </a:tc>
                <a:tc>
                  <a:txBody>
                    <a:bodyPr/>
                    <a:lstStyle/>
                    <a:p>
                      <a:pPr marL="202565">
                        <a:lnSpc>
                          <a:spcPct val="100000"/>
                        </a:lnSpc>
                        <a:spcBef>
                          <a:spcPts val="55"/>
                        </a:spcBef>
                      </a:pPr>
                      <a:r>
                        <a:rPr sz="2800" dirty="0">
                          <a:latin typeface="Times New Roman" panose="02020603050405020304" charset="0"/>
                          <a:cs typeface="新宋体" panose="02010609030101010101" charset="-122"/>
                        </a:rPr>
                        <a:t>0</a:t>
                      </a:r>
                    </a:p>
                  </a:txBody>
                  <a:tcPr marL="0" marR="0" marT="0" marB="0"/>
                </a:tc>
                <a:extLst>
                  <a:ext uri="{0D108BD9-81ED-4DB2-BD59-A6C34878D82A}">
                    <a16:rowId xmlns:a16="http://schemas.microsoft.com/office/drawing/2014/main" val="10003"/>
                  </a:ext>
                </a:extLst>
              </a:tr>
            </a:tbl>
          </a:graphicData>
        </a:graphic>
      </p:graphicFrame>
      <p:sp>
        <p:nvSpPr>
          <p:cNvPr id="1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6" name="文本框 15"/>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、形状数</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519809" y="2389758"/>
            <a:ext cx="5746115" cy="486410"/>
          </a:xfrm>
          <a:prstGeom prst="rect">
            <a:avLst/>
          </a:prstGeom>
        </p:spPr>
        <p:txBody>
          <a:bodyPr vert="horz" wrap="square" lIns="0" tIns="0" rIns="0" bIns="0" rtlCol="0">
            <a:spAutoFit/>
          </a:bodyPr>
          <a:lstStyle/>
          <a:p>
            <a:pPr marL="12700" defTabSz="0">
              <a:lnSpc>
                <a:spcPts val="3830"/>
              </a:lnSpc>
              <a:tabLst>
                <a:tab pos="354965" algn="l"/>
              </a:tabLst>
            </a:pPr>
            <a:r>
              <a:rPr sz="2800" dirty="0">
                <a:solidFill>
                  <a:srgbClr val="EE2B0A"/>
                </a:solidFill>
                <a:latin typeface="Times New Roman" panose="02020603050405020304" charset="0"/>
                <a:cs typeface="新宋体" panose="02010609030101010101" charset="-122"/>
              </a:rPr>
              <a:t>最</a:t>
            </a:r>
            <a:r>
              <a:rPr sz="2800" spc="-10" dirty="0">
                <a:solidFill>
                  <a:srgbClr val="EE2B0A"/>
                </a:solidFill>
                <a:latin typeface="Times New Roman" panose="02020603050405020304" charset="0"/>
                <a:cs typeface="新宋体" panose="02010609030101010101" charset="-122"/>
              </a:rPr>
              <a:t>小</a:t>
            </a:r>
            <a:r>
              <a:rPr sz="2800" spc="-5" dirty="0">
                <a:latin typeface="Times New Roman" panose="02020603050405020304" charset="0"/>
                <a:cs typeface="新宋体" panose="02010609030101010101" charset="-122"/>
              </a:rPr>
              <a:t>循环首差链码</a:t>
            </a:r>
            <a:endParaRPr sz="2800">
              <a:latin typeface="Times New Roman" panose="02020603050405020304" charset="0"/>
              <a:cs typeface="新宋体" panose="02010609030101010101" charset="-122"/>
            </a:endParaRPr>
          </a:p>
        </p:txBody>
      </p:sp>
      <p:sp>
        <p:nvSpPr>
          <p:cNvPr id="7" name="object 7"/>
          <p:cNvSpPr txBox="1"/>
          <p:nvPr/>
        </p:nvSpPr>
        <p:spPr>
          <a:xfrm>
            <a:off x="1476375" y="5168265"/>
            <a:ext cx="9079230" cy="1535430"/>
          </a:xfrm>
          <a:prstGeom prst="rect">
            <a:avLst/>
          </a:prstGeom>
        </p:spPr>
        <p:txBody>
          <a:bodyPr vert="horz" wrap="square" lIns="0" tIns="0" rIns="0" bIns="0" rtlCol="0">
            <a:spAutoFit/>
          </a:bodyPr>
          <a:lstStyle/>
          <a:p>
            <a:pPr marL="0" marR="416560" indent="0">
              <a:lnSpc>
                <a:spcPct val="120000"/>
              </a:lnSpc>
            </a:pPr>
            <a:r>
              <a:rPr sz="2800" spc="-5" dirty="0">
                <a:latin typeface="Times New Roman" panose="02020603050405020304" charset="0"/>
                <a:cs typeface="新宋体" panose="02010609030101010101" charset="-122"/>
              </a:rPr>
              <a:t>形状数序号n的定义： 形状数表达形式中的位数。上例序数为8</a:t>
            </a:r>
            <a:r>
              <a:rPr lang="zh-CN" sz="2800" spc="-5" dirty="0">
                <a:latin typeface="Times New Roman" panose="02020603050405020304" charset="0"/>
                <a:cs typeface="新宋体" panose="02010609030101010101" charset="-122"/>
              </a:rPr>
              <a:t>。</a:t>
            </a:r>
          </a:p>
          <a:p>
            <a:pPr marL="0" marR="416560" indent="0">
              <a:lnSpc>
                <a:spcPct val="120000"/>
              </a:lnSpc>
            </a:pPr>
            <a:r>
              <a:rPr sz="2800" spc="135" dirty="0">
                <a:latin typeface="Times New Roman" panose="02020603050405020304" charset="0"/>
                <a:cs typeface="新宋体" panose="02010609030101010101" charset="-122"/>
              </a:rPr>
              <a:t>对于封闭边界序号一定是偶数。如4、6、 </a:t>
            </a:r>
            <a:r>
              <a:rPr sz="2800" spc="-5" dirty="0">
                <a:latin typeface="Times New Roman" panose="02020603050405020304" charset="0"/>
                <a:cs typeface="新宋体" panose="02010609030101010101" charset="-122"/>
              </a:rPr>
              <a:t>8。</a:t>
            </a:r>
            <a:endParaRPr sz="2800">
              <a:latin typeface="Times New Roman" panose="02020603050405020304" charset="0"/>
              <a:cs typeface="新宋体" panose="02010609030101010101" charset="-122"/>
            </a:endParaRPr>
          </a:p>
        </p:txBody>
      </p:sp>
      <p:graphicFrame>
        <p:nvGraphicFramePr>
          <p:cNvPr id="6" name="object 6"/>
          <p:cNvGraphicFramePr>
            <a:graphicFrameLocks noGrp="1"/>
          </p:cNvGraphicFramePr>
          <p:nvPr/>
        </p:nvGraphicFramePr>
        <p:xfrm>
          <a:off x="1987842" y="3083055"/>
          <a:ext cx="5148580" cy="1319530"/>
        </p:xfrm>
        <a:graphic>
          <a:graphicData uri="http://schemas.openxmlformats.org/drawingml/2006/table">
            <a:tbl>
              <a:tblPr firstRow="1" bandRow="1">
                <a:tableStyleId>{2D5ABB26-0587-4C30-8999-92F81FD0307C}</a:tableStyleId>
              </a:tblPr>
              <a:tblGrid>
                <a:gridCol w="1241385">
                  <a:extLst>
                    <a:ext uri="{9D8B030D-6E8A-4147-A177-3AD203B41FA5}">
                      <a16:colId xmlns:a16="http://schemas.microsoft.com/office/drawing/2014/main" val="20000"/>
                    </a:ext>
                  </a:extLst>
                </a:gridCol>
                <a:gridCol w="1752425">
                  <a:extLst>
                    <a:ext uri="{9D8B030D-6E8A-4147-A177-3AD203B41FA5}">
                      <a16:colId xmlns:a16="http://schemas.microsoft.com/office/drawing/2014/main" val="20001"/>
                    </a:ext>
                  </a:extLst>
                </a:gridCol>
                <a:gridCol w="2154483">
                  <a:extLst>
                    <a:ext uri="{9D8B030D-6E8A-4147-A177-3AD203B41FA5}">
                      <a16:colId xmlns:a16="http://schemas.microsoft.com/office/drawing/2014/main" val="20002"/>
                    </a:ext>
                  </a:extLst>
                </a:gridCol>
              </a:tblGrid>
              <a:tr h="437508">
                <a:tc>
                  <a:txBody>
                    <a:bodyPr/>
                    <a:lstStyle/>
                    <a:p>
                      <a:pPr marL="22225">
                        <a:lnSpc>
                          <a:spcPts val="3330"/>
                        </a:lnSpc>
                      </a:pPr>
                      <a:endParaRPr sz="2800" spc="-5" dirty="0">
                        <a:latin typeface="Times New Roman" panose="02020603050405020304" charset="0"/>
                        <a:cs typeface="新宋体" panose="02010609030101010101" charset="-122"/>
                      </a:endParaRPr>
                    </a:p>
                  </a:txBody>
                  <a:tcPr marL="0" marR="0" marT="0" marB="0"/>
                </a:tc>
                <a:tc>
                  <a:txBody>
                    <a:bodyPr/>
                    <a:lstStyle/>
                    <a:p>
                      <a:pPr marL="202565">
                        <a:lnSpc>
                          <a:spcPts val="3330"/>
                        </a:lnSpc>
                      </a:pPr>
                      <a:endParaRPr sz="2800">
                        <a:latin typeface="Times New Roman" panose="02020603050405020304" charset="0"/>
                        <a:cs typeface="新宋体" panose="02010609030101010101" charset="-122"/>
                      </a:endParaRPr>
                    </a:p>
                  </a:txBody>
                  <a:tcPr marL="0" marR="0" marT="0" marB="0"/>
                </a:tc>
                <a:tc>
                  <a:txBody>
                    <a:bodyPr/>
                    <a:lstStyle/>
                    <a:p>
                      <a:pPr marL="228600">
                        <a:lnSpc>
                          <a:spcPts val="3330"/>
                        </a:lnSpc>
                      </a:pPr>
                      <a:endParaRPr sz="2800">
                        <a:latin typeface="Times New Roman" panose="02020603050405020304" charset="0"/>
                        <a:cs typeface="新宋体" panose="02010609030101010101" charset="-122"/>
                      </a:endParaRPr>
                    </a:p>
                  </a:txBody>
                  <a:tcPr marL="0" marR="0" marT="0" marB="0"/>
                </a:tc>
                <a:extLst>
                  <a:ext uri="{0D108BD9-81ED-4DB2-BD59-A6C34878D82A}">
                    <a16:rowId xmlns:a16="http://schemas.microsoft.com/office/drawing/2014/main" val="10000"/>
                  </a:ext>
                </a:extLst>
              </a:tr>
              <a:tr h="426707">
                <a:tc>
                  <a:txBody>
                    <a:bodyPr/>
                    <a:lstStyle/>
                    <a:p>
                      <a:endParaRPr sz="2800">
                        <a:latin typeface="Times New Roman" panose="02020603050405020304" charset="0"/>
                        <a:cs typeface="新宋体" panose="02010609030101010101" charset="-122"/>
                      </a:endParaRPr>
                    </a:p>
                  </a:txBody>
                  <a:tcPr marL="0" marR="0" marT="0" marB="0"/>
                </a:tc>
                <a:tc>
                  <a:txBody>
                    <a:bodyPr/>
                    <a:lstStyle/>
                    <a:p>
                      <a:pPr marL="152400">
                        <a:lnSpc>
                          <a:spcPts val="3245"/>
                        </a:lnSpc>
                      </a:pPr>
                      <a:endParaRPr sz="2800" spc="-5" dirty="0">
                        <a:latin typeface="Times New Roman" panose="02020603050405020304" charset="0"/>
                        <a:cs typeface="新宋体" panose="02010609030101010101" charset="-122"/>
                      </a:endParaRPr>
                    </a:p>
                  </a:txBody>
                  <a:tcPr marL="0" marR="0" marT="0" marB="0"/>
                </a:tc>
                <a:tc>
                  <a:txBody>
                    <a:bodyPr/>
                    <a:lstStyle/>
                    <a:p>
                      <a:pPr marL="177165">
                        <a:lnSpc>
                          <a:spcPts val="3245"/>
                        </a:lnSpc>
                      </a:pPr>
                      <a:endParaRPr sz="2800">
                        <a:latin typeface="Times New Roman" panose="02020603050405020304" charset="0"/>
                        <a:cs typeface="新宋体" panose="02010609030101010101" charset="-122"/>
                      </a:endParaRPr>
                    </a:p>
                  </a:txBody>
                  <a:tcPr marL="0" marR="0" marT="0" marB="0"/>
                </a:tc>
                <a:extLst>
                  <a:ext uri="{0D108BD9-81ED-4DB2-BD59-A6C34878D82A}">
                    <a16:rowId xmlns:a16="http://schemas.microsoft.com/office/drawing/2014/main" val="10001"/>
                  </a:ext>
                </a:extLst>
              </a:tr>
              <a:tr h="454780">
                <a:tc>
                  <a:txBody>
                    <a:bodyPr/>
                    <a:lstStyle/>
                    <a:p>
                      <a:endParaRPr sz="2800">
                        <a:latin typeface="Times New Roman" panose="02020603050405020304" charset="0"/>
                        <a:cs typeface="新宋体" panose="02010609030101010101" charset="-122"/>
                      </a:endParaRPr>
                    </a:p>
                  </a:txBody>
                  <a:tcPr marL="0" marR="0" marT="0" marB="0"/>
                </a:tc>
                <a:tc>
                  <a:txBody>
                    <a:bodyPr/>
                    <a:lstStyle/>
                    <a:p>
                      <a:pPr marL="152400">
                        <a:lnSpc>
                          <a:spcPts val="3245"/>
                        </a:lnSpc>
                      </a:pPr>
                      <a:endParaRPr sz="2800" spc="-5" dirty="0">
                        <a:latin typeface="Times New Roman" panose="02020603050405020304" charset="0"/>
                        <a:cs typeface="新宋体" panose="02010609030101010101" charset="-122"/>
                      </a:endParaRPr>
                    </a:p>
                  </a:txBody>
                  <a:tcPr marL="0" marR="0" marT="0" marB="0"/>
                </a:tc>
                <a:tc>
                  <a:txBody>
                    <a:bodyPr/>
                    <a:lstStyle/>
                    <a:p>
                      <a:pPr marL="177800">
                        <a:lnSpc>
                          <a:spcPts val="3245"/>
                        </a:lnSpc>
                      </a:pPr>
                      <a:endParaRPr sz="2800">
                        <a:latin typeface="Times New Roman" panose="02020603050405020304" charset="0"/>
                        <a:cs typeface="新宋体" panose="02010609030101010101" charset="-122"/>
                      </a:endParaRPr>
                    </a:p>
                  </a:txBody>
                  <a:tcPr marL="0" marR="0" marT="0" marB="0"/>
                </a:tc>
                <a:extLst>
                  <a:ext uri="{0D108BD9-81ED-4DB2-BD59-A6C34878D82A}">
                    <a16:rowId xmlns:a16="http://schemas.microsoft.com/office/drawing/2014/main" val="10002"/>
                  </a:ext>
                </a:extLst>
              </a:tr>
            </a:tbl>
          </a:graphicData>
        </a:graphic>
      </p:graphicFrame>
      <p:sp>
        <p:nvSpPr>
          <p:cNvPr id="12" name="文本框 11"/>
          <p:cNvSpPr txBox="1"/>
          <p:nvPr/>
        </p:nvSpPr>
        <p:spPr>
          <a:xfrm>
            <a:off x="2475230" y="3415665"/>
            <a:ext cx="5490845" cy="1626870"/>
          </a:xfrm>
          <a:prstGeom prst="rect">
            <a:avLst/>
          </a:prstGeom>
          <a:noFill/>
        </p:spPr>
        <p:txBody>
          <a:bodyPr wrap="square" rtlCol="0">
            <a:spAutoFit/>
          </a:bodyPr>
          <a:lstStyle/>
          <a:p>
            <a:pPr algn="l">
              <a:lnSpc>
                <a:spcPct val="120000"/>
              </a:lnSpc>
            </a:pPr>
            <a:r>
              <a:rPr sz="2800" dirty="0">
                <a:latin typeface="Times New Roman" panose="02020603050405020304" charset="0"/>
                <a:cs typeface="新宋体" panose="02010609030101010101" charset="-122"/>
                <a:sym typeface="+mn-ea"/>
              </a:rPr>
              <a:t>4</a:t>
            </a:r>
            <a:r>
              <a:rPr sz="2800" spc="-5" dirty="0">
                <a:latin typeface="Times New Roman" panose="02020603050405020304" charset="0"/>
                <a:cs typeface="新宋体" panose="02010609030101010101" charset="-122"/>
                <a:sym typeface="+mn-ea"/>
              </a:rPr>
              <a:t>-链码</a:t>
            </a:r>
            <a:r>
              <a:rPr sz="2800" spc="-10" dirty="0">
                <a:latin typeface="Times New Roman" panose="02020603050405020304" charset="0"/>
                <a:cs typeface="新宋体" panose="02010609030101010101" charset="-122"/>
                <a:sym typeface="+mn-ea"/>
              </a:rPr>
              <a:t>：</a:t>
            </a:r>
            <a:r>
              <a:rPr lang="en-US" sz="2800" spc="-10" dirty="0">
                <a:latin typeface="Times New Roman" panose="02020603050405020304" charset="0"/>
                <a:cs typeface="新宋体" panose="02010609030101010101" charset="-122"/>
                <a:sym typeface="+mn-ea"/>
              </a:rPr>
              <a:t>	</a:t>
            </a:r>
            <a:r>
              <a:rPr sz="2800" spc="-5" dirty="0">
                <a:latin typeface="Times New Roman" panose="02020603050405020304" charset="0"/>
                <a:cs typeface="新宋体" panose="02010609030101010101" charset="-122"/>
                <a:sym typeface="+mn-ea"/>
              </a:rPr>
              <a:t>10103322</a:t>
            </a:r>
          </a:p>
          <a:p>
            <a:pPr algn="l">
              <a:lnSpc>
                <a:spcPct val="120000"/>
              </a:lnSpc>
            </a:pPr>
            <a:r>
              <a:rPr sz="2800" spc="-5" dirty="0">
                <a:latin typeface="Times New Roman" panose="02020603050405020304" charset="0"/>
                <a:cs typeface="新宋体" panose="02010609030101010101" charset="-122"/>
                <a:sym typeface="+mn-ea"/>
              </a:rPr>
              <a:t>循环首差：</a:t>
            </a:r>
            <a:r>
              <a:rPr lang="en-US" sz="2800" spc="-5" dirty="0">
                <a:latin typeface="Times New Roman" panose="02020603050405020304" charset="0"/>
                <a:cs typeface="新宋体" panose="02010609030101010101" charset="-122"/>
                <a:sym typeface="+mn-ea"/>
              </a:rPr>
              <a:t>	</a:t>
            </a:r>
            <a:r>
              <a:rPr sz="2800" spc="-5" dirty="0">
                <a:latin typeface="Times New Roman" panose="02020603050405020304" charset="0"/>
                <a:cs typeface="新宋体" panose="02010609030101010101" charset="-122"/>
                <a:sym typeface="+mn-ea"/>
              </a:rPr>
              <a:t>3313</a:t>
            </a:r>
            <a:r>
              <a:rPr sz="2800" dirty="0">
                <a:latin typeface="Times New Roman" panose="02020603050405020304" charset="0"/>
                <a:cs typeface="新宋体" panose="02010609030101010101" charset="-122"/>
                <a:sym typeface="+mn-ea"/>
              </a:rPr>
              <a:t>3</a:t>
            </a:r>
            <a:r>
              <a:rPr sz="2800" spc="-5" dirty="0">
                <a:solidFill>
                  <a:srgbClr val="FF0000"/>
                </a:solidFill>
                <a:latin typeface="Times New Roman" panose="02020603050405020304" charset="0"/>
                <a:cs typeface="新宋体" panose="02010609030101010101" charset="-122"/>
                <a:sym typeface="+mn-ea"/>
              </a:rPr>
              <a:t>|</a:t>
            </a:r>
            <a:r>
              <a:rPr sz="2800" spc="-5" dirty="0">
                <a:latin typeface="Times New Roman" panose="02020603050405020304" charset="0"/>
                <a:cs typeface="新宋体" panose="02010609030101010101" charset="-122"/>
                <a:sym typeface="+mn-ea"/>
              </a:rPr>
              <a:t>030</a:t>
            </a:r>
          </a:p>
          <a:p>
            <a:pPr algn="l">
              <a:lnSpc>
                <a:spcPct val="120000"/>
              </a:lnSpc>
            </a:pPr>
            <a:r>
              <a:rPr sz="2800" spc="-5" dirty="0">
                <a:latin typeface="Times New Roman" panose="02020603050405020304" charset="0"/>
                <a:cs typeface="新宋体" panose="02010609030101010101" charset="-122"/>
                <a:sym typeface="+mn-ea"/>
              </a:rPr>
              <a:t>形状数</a:t>
            </a:r>
            <a:r>
              <a:rPr sz="2800" spc="-10" dirty="0">
                <a:latin typeface="Times New Roman" panose="02020603050405020304" charset="0"/>
                <a:cs typeface="新宋体" panose="02010609030101010101" charset="-122"/>
                <a:sym typeface="+mn-ea"/>
              </a:rPr>
              <a:t>：</a:t>
            </a:r>
            <a:r>
              <a:rPr lang="en-US" sz="2800" spc="-10" dirty="0">
                <a:latin typeface="Times New Roman" panose="02020603050405020304" charset="0"/>
                <a:cs typeface="新宋体" panose="02010609030101010101" charset="-122"/>
                <a:sym typeface="+mn-ea"/>
              </a:rPr>
              <a:t>	</a:t>
            </a:r>
            <a:r>
              <a:rPr sz="2800" spc="-5" dirty="0">
                <a:latin typeface="Times New Roman" panose="02020603050405020304" charset="0"/>
                <a:cs typeface="新宋体" panose="02010609030101010101" charset="-122"/>
                <a:sym typeface="+mn-ea"/>
              </a:rPr>
              <a:t>03033133</a:t>
            </a:r>
            <a:endParaRPr lang="zh-CN" altLang="en-US" sz="2800" spc="-5" dirty="0">
              <a:latin typeface="Times New Roman" panose="02020603050405020304" charset="0"/>
              <a:cs typeface="新宋体" panose="02010609030101010101" charset="-122"/>
              <a:sym typeface="+mn-ea"/>
            </a:endParaRPr>
          </a:p>
        </p:txBody>
      </p:sp>
      <p:sp>
        <p:nvSpPr>
          <p:cNvPr id="13" name="文本框 12"/>
          <p:cNvSpPr txBox="1"/>
          <p:nvPr/>
        </p:nvSpPr>
        <p:spPr>
          <a:xfrm>
            <a:off x="1476375" y="3011170"/>
            <a:ext cx="1270000" cy="514350"/>
          </a:xfrm>
          <a:prstGeom prst="rect">
            <a:avLst/>
          </a:prstGeom>
          <a:noFill/>
        </p:spPr>
        <p:txBody>
          <a:bodyPr wrap="none" rtlCol="0">
            <a:spAutoFit/>
          </a:bodyPr>
          <a:lstStyle/>
          <a:p>
            <a:pPr marL="22225" algn="l">
              <a:lnSpc>
                <a:spcPts val="3330"/>
              </a:lnSpc>
            </a:pPr>
            <a:r>
              <a:rPr sz="2800" spc="-5" dirty="0">
                <a:latin typeface="Times New Roman" panose="02020603050405020304" charset="0"/>
                <a:cs typeface="新宋体" panose="02010609030101010101" charset="-122"/>
                <a:sym typeface="+mn-ea"/>
              </a:rPr>
              <a:t>例如：</a:t>
            </a:r>
            <a:endParaRPr lang="zh-CN" altLang="en-US" sz="2800" spc="-5" dirty="0">
              <a:latin typeface="Times New Roman" panose="02020603050405020304" charset="0"/>
              <a:cs typeface="新宋体" panose="02010609030101010101" charset="-122"/>
            </a:endParaRPr>
          </a:p>
        </p:txBody>
      </p:sp>
      <p:sp>
        <p:nvSpPr>
          <p:cNvPr id="17"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8" name="文本框 17"/>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、形状数</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706509" y="3944873"/>
            <a:ext cx="762000" cy="762000"/>
          </a:xfrm>
          <a:custGeom>
            <a:avLst/>
            <a:gdLst/>
            <a:ahLst/>
            <a:cxnLst/>
            <a:rect l="l" t="t" r="r" b="b"/>
            <a:pathLst>
              <a:path w="762000" h="762000">
                <a:moveTo>
                  <a:pt x="0" y="0"/>
                </a:moveTo>
                <a:lnTo>
                  <a:pt x="0" y="762000"/>
                </a:lnTo>
                <a:lnTo>
                  <a:pt x="761999" y="762000"/>
                </a:lnTo>
                <a:lnTo>
                  <a:pt x="761999" y="0"/>
                </a:lnTo>
                <a:lnTo>
                  <a:pt x="0" y="0"/>
                </a:lnTo>
                <a:close/>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6" name="object 6"/>
          <p:cNvSpPr/>
          <p:nvPr/>
        </p:nvSpPr>
        <p:spPr>
          <a:xfrm>
            <a:off x="2706509" y="3944873"/>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2732"/>
                </a:lnTo>
                <a:lnTo>
                  <a:pt x="11334" y="64865"/>
                </a:lnTo>
                <a:lnTo>
                  <a:pt x="23467" y="73140"/>
                </a:lnTo>
                <a:lnTo>
                  <a:pt x="38100" y="76200"/>
                </a:lnTo>
                <a:lnTo>
                  <a:pt x="53054" y="73140"/>
                </a:lnTo>
                <a:lnTo>
                  <a:pt x="65151" y="64865"/>
                </a:lnTo>
                <a:lnTo>
                  <a:pt x="73247" y="52732"/>
                </a:lnTo>
                <a:lnTo>
                  <a:pt x="76200" y="38100"/>
                </a:lnTo>
                <a:close/>
              </a:path>
            </a:pathLst>
          </a:custGeom>
          <a:solidFill>
            <a:srgbClr val="FF3399"/>
          </a:solidFill>
        </p:spPr>
        <p:txBody>
          <a:bodyPr wrap="square" lIns="0" tIns="0" rIns="0" bIns="0" rtlCol="0"/>
          <a:lstStyle/>
          <a:p>
            <a:endParaRPr>
              <a:latin typeface="Times New Roman" panose="02020603050405020304" charset="0"/>
            </a:endParaRPr>
          </a:p>
        </p:txBody>
      </p:sp>
      <p:sp>
        <p:nvSpPr>
          <p:cNvPr id="7" name="object 7"/>
          <p:cNvSpPr/>
          <p:nvPr/>
        </p:nvSpPr>
        <p:spPr>
          <a:xfrm>
            <a:off x="2706509" y="3944873"/>
            <a:ext cx="76200" cy="76200"/>
          </a:xfrm>
          <a:custGeom>
            <a:avLst/>
            <a:gdLst/>
            <a:ahLst/>
            <a:cxnLst/>
            <a:rect l="l" t="t" r="r" b="b"/>
            <a:pathLst>
              <a:path w="76200" h="76200">
                <a:moveTo>
                  <a:pt x="38100" y="0"/>
                </a:moveTo>
                <a:lnTo>
                  <a:pt x="23467" y="2952"/>
                </a:lnTo>
                <a:lnTo>
                  <a:pt x="11334" y="11049"/>
                </a:lnTo>
                <a:lnTo>
                  <a:pt x="3059" y="23145"/>
                </a:lnTo>
                <a:lnTo>
                  <a:pt x="0" y="38100"/>
                </a:lnTo>
                <a:lnTo>
                  <a:pt x="3059" y="52732"/>
                </a:lnTo>
                <a:lnTo>
                  <a:pt x="11334" y="64865"/>
                </a:lnTo>
                <a:lnTo>
                  <a:pt x="23467" y="73140"/>
                </a:lnTo>
                <a:lnTo>
                  <a:pt x="38100" y="76200"/>
                </a:lnTo>
                <a:lnTo>
                  <a:pt x="53054" y="73140"/>
                </a:lnTo>
                <a:lnTo>
                  <a:pt x="65151" y="64865"/>
                </a:lnTo>
                <a:lnTo>
                  <a:pt x="73247" y="52732"/>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8" name="object 8"/>
          <p:cNvSpPr txBox="1"/>
          <p:nvPr/>
        </p:nvSpPr>
        <p:spPr>
          <a:xfrm>
            <a:off x="2186304" y="5460492"/>
            <a:ext cx="1619250" cy="1105535"/>
          </a:xfrm>
          <a:prstGeom prst="rect">
            <a:avLst/>
          </a:prstGeom>
        </p:spPr>
        <p:txBody>
          <a:bodyPr vert="horz" wrap="square" lIns="0" tIns="0" rIns="0" bIns="0" rtlCol="0">
            <a:spAutoFit/>
          </a:bodyPr>
          <a:lstStyle/>
          <a:p>
            <a:pPr marL="12700" marR="5080" algn="just">
              <a:lnSpc>
                <a:spcPct val="100000"/>
              </a:lnSpc>
            </a:pPr>
            <a:r>
              <a:rPr sz="2400" dirty="0">
                <a:latin typeface="Times New Roman" panose="02020603050405020304" charset="0"/>
                <a:cs typeface="新宋体" panose="02010609030101010101" charset="-122"/>
              </a:rPr>
              <a:t>链码：</a:t>
            </a:r>
            <a:r>
              <a:rPr sz="2400" dirty="0">
                <a:latin typeface="Times New Roman" panose="02020603050405020304" charset="0"/>
                <a:cs typeface="Arial" panose="020B0604020202020204"/>
              </a:rPr>
              <a:t>0321 </a:t>
            </a:r>
            <a:r>
              <a:rPr sz="2400" dirty="0">
                <a:latin typeface="Times New Roman" panose="02020603050405020304" charset="0"/>
                <a:cs typeface="新宋体" panose="02010609030101010101" charset="-122"/>
              </a:rPr>
              <a:t>首差：</a:t>
            </a:r>
            <a:r>
              <a:rPr sz="2400" dirty="0">
                <a:latin typeface="Times New Roman" panose="02020603050405020304" charset="0"/>
                <a:cs typeface="Arial" panose="020B0604020202020204"/>
              </a:rPr>
              <a:t>3333 </a:t>
            </a:r>
            <a:r>
              <a:rPr sz="2400" dirty="0">
                <a:latin typeface="Times New Roman" panose="02020603050405020304" charset="0"/>
                <a:cs typeface="新宋体" panose="02010609030101010101" charset="-122"/>
              </a:rPr>
              <a:t>形状：</a:t>
            </a:r>
            <a:r>
              <a:rPr sz="2400" dirty="0">
                <a:latin typeface="Times New Roman" panose="02020603050405020304" charset="0"/>
                <a:cs typeface="Arial" panose="020B0604020202020204"/>
              </a:rPr>
              <a:t>3333</a:t>
            </a:r>
            <a:endParaRPr sz="2400">
              <a:latin typeface="Times New Roman" panose="02020603050405020304" charset="0"/>
              <a:cs typeface="Arial" panose="020B0604020202020204"/>
            </a:endParaRPr>
          </a:p>
        </p:txBody>
      </p:sp>
      <p:sp>
        <p:nvSpPr>
          <p:cNvPr id="9" name="object 9"/>
          <p:cNvSpPr/>
          <p:nvPr/>
        </p:nvSpPr>
        <p:spPr>
          <a:xfrm>
            <a:off x="4687709" y="3944873"/>
            <a:ext cx="1524000" cy="762000"/>
          </a:xfrm>
          <a:custGeom>
            <a:avLst/>
            <a:gdLst/>
            <a:ahLst/>
            <a:cxnLst/>
            <a:rect l="l" t="t" r="r" b="b"/>
            <a:pathLst>
              <a:path w="1524000" h="762000">
                <a:moveTo>
                  <a:pt x="0" y="0"/>
                </a:moveTo>
                <a:lnTo>
                  <a:pt x="0" y="762000"/>
                </a:lnTo>
                <a:lnTo>
                  <a:pt x="1524000" y="762000"/>
                </a:lnTo>
                <a:lnTo>
                  <a:pt x="1524000" y="0"/>
                </a:lnTo>
                <a:lnTo>
                  <a:pt x="0" y="0"/>
                </a:lnTo>
                <a:close/>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0" name="object 10"/>
          <p:cNvSpPr/>
          <p:nvPr/>
        </p:nvSpPr>
        <p:spPr>
          <a:xfrm>
            <a:off x="4687709" y="3944873"/>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2732"/>
                </a:lnTo>
                <a:lnTo>
                  <a:pt x="11334" y="64865"/>
                </a:lnTo>
                <a:lnTo>
                  <a:pt x="23467" y="73140"/>
                </a:lnTo>
                <a:lnTo>
                  <a:pt x="38100" y="76200"/>
                </a:lnTo>
                <a:lnTo>
                  <a:pt x="53054" y="73140"/>
                </a:lnTo>
                <a:lnTo>
                  <a:pt x="65151" y="64865"/>
                </a:lnTo>
                <a:lnTo>
                  <a:pt x="73247" y="52732"/>
                </a:lnTo>
                <a:lnTo>
                  <a:pt x="76200" y="38100"/>
                </a:lnTo>
                <a:close/>
              </a:path>
            </a:pathLst>
          </a:custGeom>
          <a:solidFill>
            <a:srgbClr val="FF3399"/>
          </a:solidFill>
        </p:spPr>
        <p:txBody>
          <a:bodyPr wrap="square" lIns="0" tIns="0" rIns="0" bIns="0" rtlCol="0"/>
          <a:lstStyle/>
          <a:p>
            <a:endParaRPr>
              <a:latin typeface="Times New Roman" panose="02020603050405020304" charset="0"/>
            </a:endParaRPr>
          </a:p>
        </p:txBody>
      </p:sp>
      <p:sp>
        <p:nvSpPr>
          <p:cNvPr id="11" name="object 11"/>
          <p:cNvSpPr/>
          <p:nvPr/>
        </p:nvSpPr>
        <p:spPr>
          <a:xfrm>
            <a:off x="4687709" y="3944873"/>
            <a:ext cx="76200" cy="76200"/>
          </a:xfrm>
          <a:custGeom>
            <a:avLst/>
            <a:gdLst/>
            <a:ahLst/>
            <a:cxnLst/>
            <a:rect l="l" t="t" r="r" b="b"/>
            <a:pathLst>
              <a:path w="76200" h="76200">
                <a:moveTo>
                  <a:pt x="38100" y="0"/>
                </a:moveTo>
                <a:lnTo>
                  <a:pt x="23467" y="2952"/>
                </a:lnTo>
                <a:lnTo>
                  <a:pt x="11334" y="11049"/>
                </a:lnTo>
                <a:lnTo>
                  <a:pt x="3059" y="23145"/>
                </a:lnTo>
                <a:lnTo>
                  <a:pt x="0" y="38100"/>
                </a:lnTo>
                <a:lnTo>
                  <a:pt x="3059" y="52732"/>
                </a:lnTo>
                <a:lnTo>
                  <a:pt x="11334" y="64865"/>
                </a:lnTo>
                <a:lnTo>
                  <a:pt x="23467" y="73140"/>
                </a:lnTo>
                <a:lnTo>
                  <a:pt x="38100" y="76200"/>
                </a:lnTo>
                <a:lnTo>
                  <a:pt x="53054" y="73140"/>
                </a:lnTo>
                <a:lnTo>
                  <a:pt x="65151" y="64865"/>
                </a:lnTo>
                <a:lnTo>
                  <a:pt x="73247" y="52732"/>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2" name="object 12"/>
          <p:cNvSpPr txBox="1"/>
          <p:nvPr/>
        </p:nvSpPr>
        <p:spPr>
          <a:xfrm>
            <a:off x="4507357" y="5479542"/>
            <a:ext cx="1854200" cy="1090930"/>
          </a:xfrm>
          <a:prstGeom prst="rect">
            <a:avLst/>
          </a:prstGeom>
        </p:spPr>
        <p:txBody>
          <a:bodyPr vert="horz" wrap="square" lIns="0" tIns="0" rIns="0" bIns="0" rtlCol="0">
            <a:spAutoFit/>
          </a:bodyPr>
          <a:lstStyle/>
          <a:p>
            <a:pPr marL="12700" marR="5080" algn="just">
              <a:lnSpc>
                <a:spcPct val="100000"/>
              </a:lnSpc>
            </a:pPr>
            <a:r>
              <a:rPr sz="2400" dirty="0">
                <a:latin typeface="Times New Roman" panose="02020603050405020304" charset="0"/>
                <a:cs typeface="新宋体" panose="02010609030101010101" charset="-122"/>
              </a:rPr>
              <a:t>链码：003221 首差：303303 形状：033033</a:t>
            </a:r>
          </a:p>
        </p:txBody>
      </p:sp>
      <p:sp>
        <p:nvSpPr>
          <p:cNvPr id="13" name="object 13"/>
          <p:cNvSpPr/>
          <p:nvPr/>
        </p:nvSpPr>
        <p:spPr>
          <a:xfrm>
            <a:off x="5449709" y="3868673"/>
            <a:ext cx="0" cy="228600"/>
          </a:xfrm>
          <a:custGeom>
            <a:avLst/>
            <a:gdLst/>
            <a:ahLst/>
            <a:cxnLst/>
            <a:rect l="l" t="t" r="r" b="b"/>
            <a:pathLst>
              <a:path h="228600">
                <a:moveTo>
                  <a:pt x="0" y="0"/>
                </a:moveTo>
                <a:lnTo>
                  <a:pt x="0" y="22860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4" name="object 14"/>
          <p:cNvSpPr/>
          <p:nvPr/>
        </p:nvSpPr>
        <p:spPr>
          <a:xfrm>
            <a:off x="5449709" y="4554473"/>
            <a:ext cx="0" cy="228600"/>
          </a:xfrm>
          <a:custGeom>
            <a:avLst/>
            <a:gdLst/>
            <a:ahLst/>
            <a:cxnLst/>
            <a:rect l="l" t="t" r="r" b="b"/>
            <a:pathLst>
              <a:path h="228600">
                <a:moveTo>
                  <a:pt x="0" y="0"/>
                </a:moveTo>
                <a:lnTo>
                  <a:pt x="0" y="22860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5" name="object 15"/>
          <p:cNvSpPr/>
          <p:nvPr/>
        </p:nvSpPr>
        <p:spPr>
          <a:xfrm>
            <a:off x="7126096" y="3944873"/>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2732"/>
                </a:lnTo>
                <a:lnTo>
                  <a:pt x="11334" y="64865"/>
                </a:lnTo>
                <a:lnTo>
                  <a:pt x="23467" y="73140"/>
                </a:lnTo>
                <a:lnTo>
                  <a:pt x="38100" y="76200"/>
                </a:lnTo>
                <a:lnTo>
                  <a:pt x="53054" y="73140"/>
                </a:lnTo>
                <a:lnTo>
                  <a:pt x="65151" y="64865"/>
                </a:lnTo>
                <a:lnTo>
                  <a:pt x="73247" y="52732"/>
                </a:lnTo>
                <a:lnTo>
                  <a:pt x="76200" y="38100"/>
                </a:lnTo>
                <a:close/>
              </a:path>
            </a:pathLst>
          </a:custGeom>
          <a:solidFill>
            <a:srgbClr val="FF3399"/>
          </a:solidFill>
        </p:spPr>
        <p:txBody>
          <a:bodyPr wrap="square" lIns="0" tIns="0" rIns="0" bIns="0" rtlCol="0"/>
          <a:lstStyle/>
          <a:p>
            <a:endParaRPr>
              <a:latin typeface="Times New Roman" panose="02020603050405020304" charset="0"/>
            </a:endParaRPr>
          </a:p>
        </p:txBody>
      </p:sp>
      <p:sp>
        <p:nvSpPr>
          <p:cNvPr id="16" name="object 16"/>
          <p:cNvSpPr/>
          <p:nvPr/>
        </p:nvSpPr>
        <p:spPr>
          <a:xfrm>
            <a:off x="7126096" y="3944873"/>
            <a:ext cx="76200" cy="76200"/>
          </a:xfrm>
          <a:custGeom>
            <a:avLst/>
            <a:gdLst/>
            <a:ahLst/>
            <a:cxnLst/>
            <a:rect l="l" t="t" r="r" b="b"/>
            <a:pathLst>
              <a:path w="76200" h="76200">
                <a:moveTo>
                  <a:pt x="38100" y="0"/>
                </a:moveTo>
                <a:lnTo>
                  <a:pt x="23467" y="2952"/>
                </a:lnTo>
                <a:lnTo>
                  <a:pt x="11334" y="11049"/>
                </a:lnTo>
                <a:lnTo>
                  <a:pt x="3059" y="23145"/>
                </a:lnTo>
                <a:lnTo>
                  <a:pt x="0" y="38100"/>
                </a:lnTo>
                <a:lnTo>
                  <a:pt x="3059" y="52732"/>
                </a:lnTo>
                <a:lnTo>
                  <a:pt x="11334" y="64865"/>
                </a:lnTo>
                <a:lnTo>
                  <a:pt x="23467" y="73140"/>
                </a:lnTo>
                <a:lnTo>
                  <a:pt x="38100" y="76200"/>
                </a:lnTo>
                <a:lnTo>
                  <a:pt x="53054" y="73140"/>
                </a:lnTo>
                <a:lnTo>
                  <a:pt x="65151" y="64865"/>
                </a:lnTo>
                <a:lnTo>
                  <a:pt x="73247" y="52732"/>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7" name="object 17"/>
          <p:cNvSpPr txBox="1"/>
          <p:nvPr/>
        </p:nvSpPr>
        <p:spPr>
          <a:xfrm>
            <a:off x="1844675" y="2312670"/>
            <a:ext cx="8385175" cy="1438910"/>
          </a:xfrm>
          <a:prstGeom prst="rect">
            <a:avLst/>
          </a:prstGeom>
        </p:spPr>
        <p:txBody>
          <a:bodyPr vert="horz" wrap="square" lIns="0" tIns="0" rIns="0" bIns="0" rtlCol="0">
            <a:spAutoFit/>
          </a:bodyPr>
          <a:lstStyle/>
          <a:p>
            <a:pPr marL="12700" defTabSz="0">
              <a:lnSpc>
                <a:spcPct val="100000"/>
              </a:lnSpc>
              <a:tabLst>
                <a:tab pos="354965" algn="l"/>
              </a:tabLst>
            </a:pPr>
            <a:r>
              <a:rPr sz="3200" spc="-5" dirty="0">
                <a:latin typeface="Times New Roman" panose="02020603050405020304" charset="0"/>
                <a:cs typeface="新宋体" panose="02010609030101010101" charset="-122"/>
              </a:rPr>
              <a:t>形状数</a:t>
            </a:r>
            <a:r>
              <a:rPr lang="zh-CN" sz="3200" spc="-5" dirty="0">
                <a:latin typeface="Times New Roman" panose="02020603050405020304" charset="0"/>
                <a:cs typeface="新宋体" panose="02010609030101010101" charset="-122"/>
              </a:rPr>
              <a:t>：</a:t>
            </a:r>
            <a:r>
              <a:rPr sz="2200" dirty="0">
                <a:solidFill>
                  <a:srgbClr val="FF0000"/>
                </a:solidFill>
                <a:latin typeface="Times New Roman" panose="02020603050405020304" charset="0"/>
                <a:cs typeface="Times New Roman" panose="02020603050405020304"/>
              </a:rPr>
              <a:t>	</a:t>
            </a:r>
            <a:r>
              <a:rPr sz="3200" spc="-5" dirty="0">
                <a:latin typeface="Times New Roman" panose="02020603050405020304" charset="0"/>
                <a:cs typeface="新宋体" panose="02010609030101010101" charset="-122"/>
              </a:rPr>
              <a:t>序号为4、6、8的形状数举例：</a:t>
            </a:r>
            <a:endParaRPr sz="3200">
              <a:latin typeface="Times New Roman" panose="02020603050405020304" charset="0"/>
              <a:cs typeface="新宋体" panose="02010609030101010101" charset="-122"/>
            </a:endParaRPr>
          </a:p>
          <a:p>
            <a:pPr>
              <a:lnSpc>
                <a:spcPct val="100000"/>
              </a:lnSpc>
              <a:spcBef>
                <a:spcPts val="55"/>
              </a:spcBef>
            </a:pPr>
            <a:endParaRPr sz="3450">
              <a:latin typeface="Times New Roman" panose="02020603050405020304" charset="0"/>
              <a:cs typeface="Times New Roman" panose="02020603050405020304"/>
            </a:endParaRPr>
          </a:p>
          <a:p>
            <a:pPr marL="721995" defTabSz="0">
              <a:lnSpc>
                <a:spcPts val="3295"/>
              </a:lnSpc>
              <a:tabLst>
                <a:tab pos="3169920" algn="l"/>
                <a:tab pos="5969000" algn="l"/>
              </a:tabLst>
            </a:pPr>
            <a:r>
              <a:rPr sz="2800" spc="-5" dirty="0">
                <a:solidFill>
                  <a:srgbClr val="FF0000"/>
                </a:solidFill>
                <a:latin typeface="Times New Roman" panose="02020603050405020304" charset="0"/>
                <a:cs typeface="新宋体" panose="02010609030101010101" charset="-122"/>
              </a:rPr>
              <a:t>序号</a:t>
            </a:r>
            <a:r>
              <a:rPr sz="2800" dirty="0">
                <a:solidFill>
                  <a:srgbClr val="FF0000"/>
                </a:solidFill>
                <a:latin typeface="Times New Roman" panose="02020603050405020304" charset="0"/>
                <a:cs typeface="新宋体" panose="02010609030101010101" charset="-122"/>
              </a:rPr>
              <a:t>4	</a:t>
            </a:r>
            <a:r>
              <a:rPr sz="2800" spc="-5" dirty="0">
                <a:solidFill>
                  <a:srgbClr val="FF0000"/>
                </a:solidFill>
                <a:latin typeface="Times New Roman" panose="02020603050405020304" charset="0"/>
                <a:cs typeface="新宋体" panose="02010609030101010101" charset="-122"/>
              </a:rPr>
              <a:t>序号</a:t>
            </a:r>
            <a:r>
              <a:rPr sz="2800" dirty="0">
                <a:solidFill>
                  <a:srgbClr val="FF0000"/>
                </a:solidFill>
                <a:latin typeface="Times New Roman" panose="02020603050405020304" charset="0"/>
                <a:cs typeface="新宋体" panose="02010609030101010101" charset="-122"/>
              </a:rPr>
              <a:t>6	</a:t>
            </a:r>
            <a:r>
              <a:rPr sz="2800" spc="-5" dirty="0">
                <a:solidFill>
                  <a:srgbClr val="FF0000"/>
                </a:solidFill>
                <a:latin typeface="Times New Roman" panose="02020603050405020304" charset="0"/>
                <a:cs typeface="新宋体" panose="02010609030101010101" charset="-122"/>
              </a:rPr>
              <a:t>序号8</a:t>
            </a:r>
            <a:endParaRPr sz="2800">
              <a:latin typeface="Times New Roman" panose="02020603050405020304" charset="0"/>
              <a:cs typeface="新宋体" panose="02010609030101010101" charset="-122"/>
            </a:endParaRPr>
          </a:p>
        </p:txBody>
      </p:sp>
      <p:sp>
        <p:nvSpPr>
          <p:cNvPr id="18" name="object 18"/>
          <p:cNvSpPr txBox="1"/>
          <p:nvPr/>
        </p:nvSpPr>
        <p:spPr>
          <a:xfrm>
            <a:off x="7142353" y="5462016"/>
            <a:ext cx="2159000" cy="1090930"/>
          </a:xfrm>
          <a:prstGeom prst="rect">
            <a:avLst/>
          </a:prstGeom>
        </p:spPr>
        <p:txBody>
          <a:bodyPr vert="horz" wrap="square" lIns="0" tIns="0" rIns="0" bIns="0" rtlCol="0">
            <a:spAutoFit/>
          </a:bodyPr>
          <a:lstStyle/>
          <a:p>
            <a:pPr marL="12700" marR="5080" algn="just">
              <a:lnSpc>
                <a:spcPct val="100000"/>
              </a:lnSpc>
            </a:pPr>
            <a:r>
              <a:rPr sz="2400" dirty="0">
                <a:latin typeface="Times New Roman" panose="02020603050405020304" charset="0"/>
                <a:cs typeface="新宋体" panose="02010609030101010101" charset="-122"/>
              </a:rPr>
              <a:t>链码：00032221 首差：30033003 形状：00330033</a:t>
            </a:r>
          </a:p>
        </p:txBody>
      </p:sp>
      <p:graphicFrame>
        <p:nvGraphicFramePr>
          <p:cNvPr id="19" name="object 19"/>
          <p:cNvGraphicFramePr>
            <a:graphicFrameLocks noGrp="1"/>
          </p:cNvGraphicFramePr>
          <p:nvPr/>
        </p:nvGraphicFramePr>
        <p:xfrm>
          <a:off x="7149909" y="3978211"/>
          <a:ext cx="2254885" cy="118872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806957">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65760">
                <a:tc>
                  <a:txBody>
                    <a:bodyPr/>
                    <a:lstStyle/>
                    <a:p>
                      <a:endParaRPr sz="2400">
                        <a:latin typeface="Times New Roman" panose="02020603050405020304" charset="0"/>
                        <a:cs typeface="新宋体" panose="02010609030101010101" charset="-122"/>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endParaRPr sz="2400">
                        <a:latin typeface="Times New Roman" panose="02020603050405020304" charset="0"/>
                        <a:cs typeface="新宋体" panose="02010609030101010101" charset="-122"/>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endParaRPr sz="2400">
                        <a:latin typeface="Times New Roman" panose="02020603050405020304" charset="0"/>
                        <a:cs typeface="新宋体" panose="02010609030101010101" charset="-122"/>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extLst>
                  <a:ext uri="{0D108BD9-81ED-4DB2-BD59-A6C34878D82A}">
                    <a16:rowId xmlns:a16="http://schemas.microsoft.com/office/drawing/2014/main" val="10000"/>
                  </a:ext>
                </a:extLst>
              </a:tr>
              <a:tr h="457200">
                <a:tc gridSpan="3">
                  <a:txBody>
                    <a:bodyPr/>
                    <a:lstStyle/>
                    <a:p>
                      <a:endParaRPr sz="2400">
                        <a:latin typeface="Times New Roman" panose="02020603050405020304" charset="0"/>
                        <a:cs typeface="新宋体" panose="02010609030101010101" charset="-122"/>
                      </a:endParaRPr>
                    </a:p>
                  </a:txBody>
                  <a:tcPr marL="0" marR="0" marT="0" marB="0">
                    <a:lnL w="28575">
                      <a:solidFill>
                        <a:srgbClr val="000000"/>
                      </a:solidFill>
                      <a:prstDash val="solid"/>
                    </a:lnL>
                    <a:lnR w="28575">
                      <a:solidFill>
                        <a:srgbClr val="000000"/>
                      </a:solidFill>
                      <a:prstDash val="solid"/>
                    </a:lnR>
                  </a:tcPr>
                </a:tc>
                <a:tc hMerge="1">
                  <a:txBody>
                    <a:bodyPr/>
                    <a:lstStyle/>
                    <a:p>
                      <a:endParaRPr lang="zh-CN"/>
                    </a:p>
                  </a:txBody>
                  <a:tcPr marL="0" marR="0" marT="0" marB="0"/>
                </a:tc>
                <a:tc hMerge="1">
                  <a:txBody>
                    <a:bodyPr/>
                    <a:lstStyle/>
                    <a:p>
                      <a:endParaRPr lang="zh-CN"/>
                    </a:p>
                  </a:txBody>
                  <a:tcPr marL="0" marR="0" marT="0" marB="0"/>
                </a:tc>
                <a:extLst>
                  <a:ext uri="{0D108BD9-81ED-4DB2-BD59-A6C34878D82A}">
                    <a16:rowId xmlns:a16="http://schemas.microsoft.com/office/drawing/2014/main" val="10001"/>
                  </a:ext>
                </a:extLst>
              </a:tr>
              <a:tr h="152400">
                <a:tc>
                  <a:txBody>
                    <a:bodyPr/>
                    <a:lstStyle/>
                    <a:p>
                      <a:endParaRPr sz="2400">
                        <a:latin typeface="Times New Roman" panose="02020603050405020304" charset="0"/>
                        <a:cs typeface="新宋体" panose="02010609030101010101" charset="-122"/>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endParaRPr sz="2400">
                        <a:latin typeface="Times New Roman" panose="02020603050405020304" charset="0"/>
                        <a:cs typeface="新宋体" panose="02010609030101010101" charset="-122"/>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endParaRPr sz="2400">
                        <a:latin typeface="Times New Roman" panose="02020603050405020304" charset="0"/>
                        <a:cs typeface="新宋体" panose="02010609030101010101" charset="-122"/>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21"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22" name="文本框 21"/>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、形状数</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7556627" y="3427476"/>
            <a:ext cx="762000" cy="1524000"/>
          </a:xfrm>
          <a:custGeom>
            <a:avLst/>
            <a:gdLst/>
            <a:ahLst/>
            <a:cxnLst/>
            <a:rect l="l" t="t" r="r" b="b"/>
            <a:pathLst>
              <a:path w="762000" h="1524000">
                <a:moveTo>
                  <a:pt x="0" y="0"/>
                </a:moveTo>
                <a:lnTo>
                  <a:pt x="0" y="1524000"/>
                </a:lnTo>
                <a:lnTo>
                  <a:pt x="762000" y="1524000"/>
                </a:lnTo>
                <a:lnTo>
                  <a:pt x="762000" y="0"/>
                </a:lnTo>
                <a:lnTo>
                  <a:pt x="0" y="0"/>
                </a:lnTo>
                <a:close/>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6" name="object 6"/>
          <p:cNvSpPr/>
          <p:nvPr/>
        </p:nvSpPr>
        <p:spPr>
          <a:xfrm>
            <a:off x="7556627" y="342747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2732"/>
                </a:lnTo>
                <a:lnTo>
                  <a:pt x="11049" y="64865"/>
                </a:lnTo>
                <a:lnTo>
                  <a:pt x="23145" y="73140"/>
                </a:lnTo>
                <a:lnTo>
                  <a:pt x="38100" y="76200"/>
                </a:lnTo>
                <a:lnTo>
                  <a:pt x="53054" y="73140"/>
                </a:lnTo>
                <a:lnTo>
                  <a:pt x="65151" y="64865"/>
                </a:lnTo>
                <a:lnTo>
                  <a:pt x="73247" y="52732"/>
                </a:lnTo>
                <a:lnTo>
                  <a:pt x="76200" y="38100"/>
                </a:lnTo>
                <a:close/>
              </a:path>
            </a:pathLst>
          </a:custGeom>
          <a:solidFill>
            <a:srgbClr val="FF3399"/>
          </a:solidFill>
        </p:spPr>
        <p:txBody>
          <a:bodyPr wrap="square" lIns="0" tIns="0" rIns="0" bIns="0" rtlCol="0"/>
          <a:lstStyle/>
          <a:p>
            <a:endParaRPr>
              <a:latin typeface="Times New Roman" panose="02020603050405020304" charset="0"/>
            </a:endParaRPr>
          </a:p>
        </p:txBody>
      </p:sp>
      <p:sp>
        <p:nvSpPr>
          <p:cNvPr id="7" name="object 7"/>
          <p:cNvSpPr/>
          <p:nvPr/>
        </p:nvSpPr>
        <p:spPr>
          <a:xfrm>
            <a:off x="7556627" y="3427476"/>
            <a:ext cx="76200" cy="76200"/>
          </a:xfrm>
          <a:custGeom>
            <a:avLst/>
            <a:gdLst/>
            <a:ahLst/>
            <a:cxnLst/>
            <a:rect l="l" t="t" r="r" b="b"/>
            <a:pathLst>
              <a:path w="76200" h="76200">
                <a:moveTo>
                  <a:pt x="38100" y="0"/>
                </a:moveTo>
                <a:lnTo>
                  <a:pt x="23145" y="2952"/>
                </a:lnTo>
                <a:lnTo>
                  <a:pt x="11048" y="11049"/>
                </a:lnTo>
                <a:lnTo>
                  <a:pt x="2952" y="23145"/>
                </a:lnTo>
                <a:lnTo>
                  <a:pt x="0" y="38100"/>
                </a:lnTo>
                <a:lnTo>
                  <a:pt x="2952" y="52732"/>
                </a:lnTo>
                <a:lnTo>
                  <a:pt x="11049" y="64865"/>
                </a:lnTo>
                <a:lnTo>
                  <a:pt x="23145" y="73140"/>
                </a:lnTo>
                <a:lnTo>
                  <a:pt x="38100" y="76200"/>
                </a:lnTo>
                <a:lnTo>
                  <a:pt x="53054" y="73140"/>
                </a:lnTo>
                <a:lnTo>
                  <a:pt x="65151" y="64865"/>
                </a:lnTo>
                <a:lnTo>
                  <a:pt x="73247" y="52732"/>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8" name="object 8"/>
          <p:cNvSpPr txBox="1"/>
          <p:nvPr/>
        </p:nvSpPr>
        <p:spPr>
          <a:xfrm>
            <a:off x="6850506" y="5006340"/>
            <a:ext cx="1854200" cy="1091565"/>
          </a:xfrm>
          <a:prstGeom prst="rect">
            <a:avLst/>
          </a:prstGeom>
        </p:spPr>
        <p:txBody>
          <a:bodyPr vert="horz" wrap="square" lIns="0" tIns="0" rIns="0" bIns="0" rtlCol="0">
            <a:spAutoFit/>
          </a:bodyPr>
          <a:lstStyle/>
          <a:p>
            <a:pPr marL="12700" marR="5080" algn="just">
              <a:lnSpc>
                <a:spcPct val="100000"/>
              </a:lnSpc>
            </a:pPr>
            <a:r>
              <a:rPr sz="2400" dirty="0">
                <a:latin typeface="Times New Roman" panose="02020603050405020304" charset="0"/>
                <a:cs typeface="新宋体" panose="02010609030101010101" charset="-122"/>
              </a:rPr>
              <a:t>链码：033211 首差：330330 形状：</a:t>
            </a:r>
            <a:r>
              <a:rPr sz="2400" dirty="0">
                <a:solidFill>
                  <a:srgbClr val="EE2B0A"/>
                </a:solidFill>
                <a:latin typeface="Times New Roman" panose="02020603050405020304" charset="0"/>
                <a:cs typeface="新宋体" panose="02010609030101010101" charset="-122"/>
              </a:rPr>
              <a:t>033033</a:t>
            </a:r>
            <a:endParaRPr sz="2400">
              <a:latin typeface="Times New Roman" panose="02020603050405020304" charset="0"/>
              <a:cs typeface="新宋体" panose="02010609030101010101" charset="-122"/>
            </a:endParaRPr>
          </a:p>
        </p:txBody>
      </p:sp>
      <p:sp>
        <p:nvSpPr>
          <p:cNvPr id="9" name="object 9"/>
          <p:cNvSpPr/>
          <p:nvPr/>
        </p:nvSpPr>
        <p:spPr>
          <a:xfrm>
            <a:off x="4312043" y="4189476"/>
            <a:ext cx="1524000" cy="762000"/>
          </a:xfrm>
          <a:custGeom>
            <a:avLst/>
            <a:gdLst/>
            <a:ahLst/>
            <a:cxnLst/>
            <a:rect l="l" t="t" r="r" b="b"/>
            <a:pathLst>
              <a:path w="1524000" h="762000">
                <a:moveTo>
                  <a:pt x="0" y="0"/>
                </a:moveTo>
                <a:lnTo>
                  <a:pt x="0" y="762000"/>
                </a:lnTo>
                <a:lnTo>
                  <a:pt x="1524000" y="762000"/>
                </a:lnTo>
                <a:lnTo>
                  <a:pt x="1524000" y="0"/>
                </a:lnTo>
                <a:lnTo>
                  <a:pt x="0" y="0"/>
                </a:lnTo>
                <a:close/>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0" name="object 10"/>
          <p:cNvSpPr/>
          <p:nvPr/>
        </p:nvSpPr>
        <p:spPr>
          <a:xfrm>
            <a:off x="4312043" y="4189476"/>
            <a:ext cx="76200" cy="76200"/>
          </a:xfrm>
          <a:custGeom>
            <a:avLst/>
            <a:gdLst/>
            <a:ahLst/>
            <a:cxnLst/>
            <a:rect l="l" t="t" r="r" b="b"/>
            <a:pathLst>
              <a:path w="76200" h="76200">
                <a:moveTo>
                  <a:pt x="76200" y="38100"/>
                </a:moveTo>
                <a:lnTo>
                  <a:pt x="73140" y="23145"/>
                </a:lnTo>
                <a:lnTo>
                  <a:pt x="64865" y="11048"/>
                </a:lnTo>
                <a:lnTo>
                  <a:pt x="52732" y="2952"/>
                </a:lnTo>
                <a:lnTo>
                  <a:pt x="38100" y="0"/>
                </a:lnTo>
                <a:lnTo>
                  <a:pt x="23145" y="2952"/>
                </a:lnTo>
                <a:lnTo>
                  <a:pt x="11048" y="11049"/>
                </a:lnTo>
                <a:lnTo>
                  <a:pt x="2952" y="23145"/>
                </a:lnTo>
                <a:lnTo>
                  <a:pt x="0" y="38100"/>
                </a:lnTo>
                <a:lnTo>
                  <a:pt x="2952" y="52732"/>
                </a:lnTo>
                <a:lnTo>
                  <a:pt x="11049" y="64865"/>
                </a:lnTo>
                <a:lnTo>
                  <a:pt x="23145" y="73140"/>
                </a:lnTo>
                <a:lnTo>
                  <a:pt x="38100" y="76200"/>
                </a:lnTo>
                <a:lnTo>
                  <a:pt x="52732" y="73140"/>
                </a:lnTo>
                <a:lnTo>
                  <a:pt x="64865" y="64865"/>
                </a:lnTo>
                <a:lnTo>
                  <a:pt x="73140" y="52732"/>
                </a:lnTo>
                <a:lnTo>
                  <a:pt x="76200" y="38100"/>
                </a:lnTo>
                <a:close/>
              </a:path>
            </a:pathLst>
          </a:custGeom>
          <a:solidFill>
            <a:srgbClr val="FF3399"/>
          </a:solidFill>
        </p:spPr>
        <p:txBody>
          <a:bodyPr wrap="square" lIns="0" tIns="0" rIns="0" bIns="0" rtlCol="0"/>
          <a:lstStyle/>
          <a:p>
            <a:endParaRPr>
              <a:latin typeface="Times New Roman" panose="02020603050405020304" charset="0"/>
            </a:endParaRPr>
          </a:p>
        </p:txBody>
      </p:sp>
      <p:sp>
        <p:nvSpPr>
          <p:cNvPr id="11" name="object 11"/>
          <p:cNvSpPr/>
          <p:nvPr/>
        </p:nvSpPr>
        <p:spPr>
          <a:xfrm>
            <a:off x="4312043" y="4189476"/>
            <a:ext cx="76200" cy="76200"/>
          </a:xfrm>
          <a:custGeom>
            <a:avLst/>
            <a:gdLst/>
            <a:ahLst/>
            <a:cxnLst/>
            <a:rect l="l" t="t" r="r" b="b"/>
            <a:pathLst>
              <a:path w="76200" h="76200">
                <a:moveTo>
                  <a:pt x="38100" y="0"/>
                </a:moveTo>
                <a:lnTo>
                  <a:pt x="23145" y="2952"/>
                </a:lnTo>
                <a:lnTo>
                  <a:pt x="11048" y="11049"/>
                </a:lnTo>
                <a:lnTo>
                  <a:pt x="2952" y="23145"/>
                </a:lnTo>
                <a:lnTo>
                  <a:pt x="0" y="38100"/>
                </a:lnTo>
                <a:lnTo>
                  <a:pt x="2952" y="52732"/>
                </a:lnTo>
                <a:lnTo>
                  <a:pt x="11049" y="64865"/>
                </a:lnTo>
                <a:lnTo>
                  <a:pt x="23145" y="73140"/>
                </a:lnTo>
                <a:lnTo>
                  <a:pt x="38100" y="76200"/>
                </a:lnTo>
                <a:lnTo>
                  <a:pt x="52732" y="73140"/>
                </a:lnTo>
                <a:lnTo>
                  <a:pt x="64865" y="64865"/>
                </a:lnTo>
                <a:lnTo>
                  <a:pt x="73140" y="52732"/>
                </a:lnTo>
                <a:lnTo>
                  <a:pt x="76200" y="38100"/>
                </a:lnTo>
                <a:lnTo>
                  <a:pt x="73140" y="23145"/>
                </a:lnTo>
                <a:lnTo>
                  <a:pt x="64865" y="11048"/>
                </a:lnTo>
                <a:lnTo>
                  <a:pt x="52732" y="2952"/>
                </a:lnTo>
                <a:lnTo>
                  <a:pt x="38100" y="0"/>
                </a:lnTo>
                <a:close/>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2" name="object 12"/>
          <p:cNvSpPr txBox="1"/>
          <p:nvPr/>
        </p:nvSpPr>
        <p:spPr>
          <a:xfrm>
            <a:off x="1844929" y="2388615"/>
            <a:ext cx="6473825" cy="1678940"/>
          </a:xfrm>
          <a:prstGeom prst="rect">
            <a:avLst/>
          </a:prstGeom>
        </p:spPr>
        <p:txBody>
          <a:bodyPr vert="horz" wrap="square" lIns="0" tIns="0" rIns="0" bIns="0" rtlCol="0">
            <a:spAutoFit/>
          </a:bodyPr>
          <a:lstStyle/>
          <a:p>
            <a:pPr marL="12700" defTabSz="0">
              <a:lnSpc>
                <a:spcPct val="100000"/>
              </a:lnSpc>
              <a:tabLst>
                <a:tab pos="354965" algn="l"/>
              </a:tabLst>
            </a:pPr>
            <a:r>
              <a:rPr sz="3200" spc="-5" dirty="0">
                <a:latin typeface="Times New Roman" panose="02020603050405020304" charset="0"/>
                <a:cs typeface="新宋体" panose="02010609030101010101" charset="-122"/>
              </a:rPr>
              <a:t>序号为6的形状数举例：</a:t>
            </a:r>
            <a:endParaRPr sz="2800" spc="-5" dirty="0">
              <a:solidFill>
                <a:srgbClr val="FF0000"/>
              </a:solidFill>
              <a:latin typeface="Times New Roman" panose="02020603050405020304" charset="0"/>
              <a:cs typeface="新宋体" panose="02010609030101010101" charset="-122"/>
            </a:endParaRPr>
          </a:p>
          <a:p>
            <a:pPr marL="5572125">
              <a:lnSpc>
                <a:spcPts val="3335"/>
              </a:lnSpc>
            </a:pPr>
            <a:r>
              <a:rPr sz="2800" spc="-5" dirty="0">
                <a:solidFill>
                  <a:srgbClr val="FF0000"/>
                </a:solidFill>
                <a:latin typeface="Times New Roman" panose="02020603050405020304" charset="0"/>
                <a:cs typeface="新宋体" panose="02010609030101010101" charset="-122"/>
              </a:rPr>
              <a:t>序号6</a:t>
            </a:r>
            <a:endParaRPr sz="2800">
              <a:latin typeface="Times New Roman" panose="02020603050405020304" charset="0"/>
              <a:cs typeface="新宋体" panose="02010609030101010101" charset="-122"/>
            </a:endParaRPr>
          </a:p>
          <a:p>
            <a:pPr>
              <a:lnSpc>
                <a:spcPct val="100000"/>
              </a:lnSpc>
              <a:spcBef>
                <a:spcPts val="50"/>
              </a:spcBef>
            </a:pPr>
            <a:endParaRPr sz="2250">
              <a:latin typeface="Times New Roman" panose="02020603050405020304" charset="0"/>
              <a:cs typeface="Times New Roman" panose="02020603050405020304"/>
            </a:endParaRPr>
          </a:p>
          <a:p>
            <a:pPr marR="100330" algn="ctr">
              <a:lnSpc>
                <a:spcPts val="3295"/>
              </a:lnSpc>
            </a:pPr>
            <a:r>
              <a:rPr sz="2800" spc="-5" dirty="0">
                <a:solidFill>
                  <a:srgbClr val="FF0000"/>
                </a:solidFill>
                <a:latin typeface="Times New Roman" panose="02020603050405020304" charset="0"/>
                <a:cs typeface="新宋体" panose="02010609030101010101" charset="-122"/>
              </a:rPr>
              <a:t>序号6</a:t>
            </a:r>
            <a:endParaRPr sz="2800">
              <a:latin typeface="Times New Roman" panose="02020603050405020304" charset="0"/>
              <a:cs typeface="新宋体" panose="02010609030101010101" charset="-122"/>
            </a:endParaRPr>
          </a:p>
        </p:txBody>
      </p:sp>
      <p:sp>
        <p:nvSpPr>
          <p:cNvPr id="13" name="object 13"/>
          <p:cNvSpPr/>
          <p:nvPr/>
        </p:nvSpPr>
        <p:spPr>
          <a:xfrm>
            <a:off x="5074043" y="4113276"/>
            <a:ext cx="0" cy="228600"/>
          </a:xfrm>
          <a:custGeom>
            <a:avLst/>
            <a:gdLst/>
            <a:ahLst/>
            <a:cxnLst/>
            <a:rect l="l" t="t" r="r" b="b"/>
            <a:pathLst>
              <a:path h="228600">
                <a:moveTo>
                  <a:pt x="0" y="0"/>
                </a:moveTo>
                <a:lnTo>
                  <a:pt x="0" y="22860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4" name="object 14"/>
          <p:cNvSpPr/>
          <p:nvPr/>
        </p:nvSpPr>
        <p:spPr>
          <a:xfrm>
            <a:off x="5074043" y="4799076"/>
            <a:ext cx="0" cy="228600"/>
          </a:xfrm>
          <a:custGeom>
            <a:avLst/>
            <a:gdLst/>
            <a:ahLst/>
            <a:cxnLst/>
            <a:rect l="l" t="t" r="r" b="b"/>
            <a:pathLst>
              <a:path h="228600">
                <a:moveTo>
                  <a:pt x="0" y="0"/>
                </a:moveTo>
                <a:lnTo>
                  <a:pt x="0" y="22860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5" name="object 15"/>
          <p:cNvSpPr/>
          <p:nvPr/>
        </p:nvSpPr>
        <p:spPr>
          <a:xfrm>
            <a:off x="7404239" y="4189476"/>
            <a:ext cx="228600" cy="0"/>
          </a:xfrm>
          <a:custGeom>
            <a:avLst/>
            <a:gdLst/>
            <a:ahLst/>
            <a:cxnLst/>
            <a:rect l="l" t="t" r="r" b="b"/>
            <a:pathLst>
              <a:path w="228600">
                <a:moveTo>
                  <a:pt x="0" y="0"/>
                </a:moveTo>
                <a:lnTo>
                  <a:pt x="2286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6" name="object 16"/>
          <p:cNvSpPr/>
          <p:nvPr/>
        </p:nvSpPr>
        <p:spPr>
          <a:xfrm>
            <a:off x="8242439" y="4189476"/>
            <a:ext cx="228600" cy="0"/>
          </a:xfrm>
          <a:custGeom>
            <a:avLst/>
            <a:gdLst/>
            <a:ahLst/>
            <a:cxnLst/>
            <a:rect l="l" t="t" r="r" b="b"/>
            <a:pathLst>
              <a:path w="228600">
                <a:moveTo>
                  <a:pt x="0" y="0"/>
                </a:moveTo>
                <a:lnTo>
                  <a:pt x="2286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7" name="object 17"/>
          <p:cNvSpPr txBox="1"/>
          <p:nvPr/>
        </p:nvSpPr>
        <p:spPr>
          <a:xfrm>
            <a:off x="2567304" y="5022342"/>
            <a:ext cx="3418204" cy="1747520"/>
          </a:xfrm>
          <a:prstGeom prst="rect">
            <a:avLst/>
          </a:prstGeom>
        </p:spPr>
        <p:txBody>
          <a:bodyPr vert="horz" wrap="square" lIns="0" tIns="0" rIns="0" bIns="0" rtlCol="0">
            <a:spAutoFit/>
          </a:bodyPr>
          <a:lstStyle/>
          <a:p>
            <a:pPr marL="1576070" marR="5080" algn="just">
              <a:lnSpc>
                <a:spcPct val="100000"/>
              </a:lnSpc>
            </a:pPr>
            <a:r>
              <a:rPr sz="2400" dirty="0">
                <a:latin typeface="Times New Roman" panose="02020603050405020304" charset="0"/>
                <a:cs typeface="新宋体" panose="02010609030101010101" charset="-122"/>
              </a:rPr>
              <a:t>链码：003221 首差：303303 形状：</a:t>
            </a:r>
            <a:r>
              <a:rPr sz="2400" dirty="0">
                <a:solidFill>
                  <a:srgbClr val="EE2B0A"/>
                </a:solidFill>
                <a:latin typeface="Times New Roman" panose="02020603050405020304" charset="0"/>
                <a:cs typeface="新宋体" panose="02010609030101010101" charset="-122"/>
              </a:rPr>
              <a:t>033033</a:t>
            </a:r>
            <a:endParaRPr sz="2400">
              <a:latin typeface="Times New Roman" panose="02020603050405020304" charset="0"/>
              <a:cs typeface="新宋体" panose="02010609030101010101" charset="-122"/>
            </a:endParaRPr>
          </a:p>
          <a:p>
            <a:pPr marL="12700">
              <a:lnSpc>
                <a:spcPts val="3295"/>
              </a:lnSpc>
              <a:spcBef>
                <a:spcPts val="1835"/>
              </a:spcBef>
            </a:pPr>
            <a:r>
              <a:rPr sz="2800" spc="-5" dirty="0">
                <a:latin typeface="Times New Roman" panose="02020603050405020304" charset="0"/>
                <a:cs typeface="新宋体" panose="02010609030101010101" charset="-122"/>
              </a:rPr>
              <a:t>形状数与方向无关</a:t>
            </a:r>
            <a:endParaRPr sz="2800">
              <a:latin typeface="Times New Roman" panose="02020603050405020304" charset="0"/>
              <a:cs typeface="新宋体" panose="02010609030101010101" charset="-122"/>
            </a:endParaRPr>
          </a:p>
        </p:txBody>
      </p:sp>
      <p:sp>
        <p:nvSpPr>
          <p:cNvPr id="19"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20" name="文本框 19"/>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、形状数</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4737239" y="3835146"/>
            <a:ext cx="762000" cy="1524000"/>
          </a:xfrm>
          <a:custGeom>
            <a:avLst/>
            <a:gdLst/>
            <a:ahLst/>
            <a:cxnLst/>
            <a:rect l="l" t="t" r="r" b="b"/>
            <a:pathLst>
              <a:path w="762000" h="1524000">
                <a:moveTo>
                  <a:pt x="0" y="0"/>
                </a:moveTo>
                <a:lnTo>
                  <a:pt x="0" y="1524000"/>
                </a:lnTo>
                <a:lnTo>
                  <a:pt x="762000" y="1524000"/>
                </a:lnTo>
                <a:lnTo>
                  <a:pt x="762000" y="0"/>
                </a:lnTo>
                <a:lnTo>
                  <a:pt x="0" y="0"/>
                </a:lnTo>
                <a:close/>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6" name="object 6"/>
          <p:cNvSpPr/>
          <p:nvPr/>
        </p:nvSpPr>
        <p:spPr>
          <a:xfrm>
            <a:off x="4737239" y="386562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2732"/>
                </a:lnTo>
                <a:lnTo>
                  <a:pt x="11049" y="64865"/>
                </a:lnTo>
                <a:lnTo>
                  <a:pt x="23145" y="73140"/>
                </a:lnTo>
                <a:lnTo>
                  <a:pt x="38100" y="76200"/>
                </a:lnTo>
                <a:lnTo>
                  <a:pt x="53054" y="73140"/>
                </a:lnTo>
                <a:lnTo>
                  <a:pt x="65151" y="64865"/>
                </a:lnTo>
                <a:lnTo>
                  <a:pt x="73247" y="52732"/>
                </a:lnTo>
                <a:lnTo>
                  <a:pt x="76200" y="38100"/>
                </a:lnTo>
                <a:close/>
              </a:path>
            </a:pathLst>
          </a:custGeom>
          <a:solidFill>
            <a:srgbClr val="FF3399"/>
          </a:solidFill>
        </p:spPr>
        <p:txBody>
          <a:bodyPr wrap="square" lIns="0" tIns="0" rIns="0" bIns="0" rtlCol="0"/>
          <a:lstStyle/>
          <a:p>
            <a:endParaRPr>
              <a:latin typeface="Times New Roman" panose="02020603050405020304" charset="0"/>
            </a:endParaRPr>
          </a:p>
        </p:txBody>
      </p:sp>
      <p:sp>
        <p:nvSpPr>
          <p:cNvPr id="7" name="object 7"/>
          <p:cNvSpPr/>
          <p:nvPr/>
        </p:nvSpPr>
        <p:spPr>
          <a:xfrm>
            <a:off x="4737239" y="3865626"/>
            <a:ext cx="76200" cy="76200"/>
          </a:xfrm>
          <a:custGeom>
            <a:avLst/>
            <a:gdLst/>
            <a:ahLst/>
            <a:cxnLst/>
            <a:rect l="l" t="t" r="r" b="b"/>
            <a:pathLst>
              <a:path w="76200" h="76200">
                <a:moveTo>
                  <a:pt x="38100" y="0"/>
                </a:moveTo>
                <a:lnTo>
                  <a:pt x="23145" y="2952"/>
                </a:lnTo>
                <a:lnTo>
                  <a:pt x="11048" y="11049"/>
                </a:lnTo>
                <a:lnTo>
                  <a:pt x="2952" y="23145"/>
                </a:lnTo>
                <a:lnTo>
                  <a:pt x="0" y="38100"/>
                </a:lnTo>
                <a:lnTo>
                  <a:pt x="2952" y="52732"/>
                </a:lnTo>
                <a:lnTo>
                  <a:pt x="11049" y="64865"/>
                </a:lnTo>
                <a:lnTo>
                  <a:pt x="23145" y="73140"/>
                </a:lnTo>
                <a:lnTo>
                  <a:pt x="38100" y="76200"/>
                </a:lnTo>
                <a:lnTo>
                  <a:pt x="53054" y="73140"/>
                </a:lnTo>
                <a:lnTo>
                  <a:pt x="65151" y="64865"/>
                </a:lnTo>
                <a:lnTo>
                  <a:pt x="73247" y="52732"/>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8" name="object 8"/>
          <p:cNvSpPr txBox="1"/>
          <p:nvPr/>
        </p:nvSpPr>
        <p:spPr>
          <a:xfrm>
            <a:off x="4537836" y="5598414"/>
            <a:ext cx="2159000" cy="1091565"/>
          </a:xfrm>
          <a:prstGeom prst="rect">
            <a:avLst/>
          </a:prstGeom>
        </p:spPr>
        <p:txBody>
          <a:bodyPr vert="horz" wrap="square" lIns="0" tIns="0" rIns="0" bIns="0" rtlCol="0">
            <a:spAutoFit/>
          </a:bodyPr>
          <a:lstStyle/>
          <a:p>
            <a:pPr marL="12700" marR="5080" algn="just">
              <a:lnSpc>
                <a:spcPct val="100000"/>
              </a:lnSpc>
            </a:pPr>
            <a:r>
              <a:rPr sz="2400" dirty="0">
                <a:latin typeface="Times New Roman" panose="02020603050405020304" charset="0"/>
                <a:cs typeface="新宋体" panose="02010609030101010101" charset="-122"/>
              </a:rPr>
              <a:t>链码：03032211 首差：33133030 形状：</a:t>
            </a:r>
            <a:r>
              <a:rPr sz="2400" dirty="0">
                <a:solidFill>
                  <a:srgbClr val="FF0000"/>
                </a:solidFill>
                <a:latin typeface="Times New Roman" panose="02020603050405020304" charset="0"/>
                <a:cs typeface="新宋体" panose="02010609030101010101" charset="-122"/>
              </a:rPr>
              <a:t>03033133</a:t>
            </a:r>
            <a:endParaRPr sz="2400">
              <a:latin typeface="Times New Roman" panose="02020603050405020304" charset="0"/>
              <a:cs typeface="新宋体" panose="02010609030101010101" charset="-122"/>
            </a:endParaRPr>
          </a:p>
        </p:txBody>
      </p:sp>
      <p:sp>
        <p:nvSpPr>
          <p:cNvPr id="9" name="object 9"/>
          <p:cNvSpPr/>
          <p:nvPr/>
        </p:nvSpPr>
        <p:spPr>
          <a:xfrm>
            <a:off x="2230259" y="3865626"/>
            <a:ext cx="1524000" cy="1493520"/>
          </a:xfrm>
          <a:custGeom>
            <a:avLst/>
            <a:gdLst/>
            <a:ahLst/>
            <a:cxnLst/>
            <a:rect l="l" t="t" r="r" b="b"/>
            <a:pathLst>
              <a:path w="1524000" h="1493520">
                <a:moveTo>
                  <a:pt x="0" y="0"/>
                </a:moveTo>
                <a:lnTo>
                  <a:pt x="0" y="1493520"/>
                </a:lnTo>
                <a:lnTo>
                  <a:pt x="1523999" y="1493520"/>
                </a:lnTo>
                <a:lnTo>
                  <a:pt x="1523999" y="0"/>
                </a:lnTo>
                <a:lnTo>
                  <a:pt x="0" y="0"/>
                </a:lnTo>
                <a:close/>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0" name="object 10"/>
          <p:cNvSpPr/>
          <p:nvPr/>
        </p:nvSpPr>
        <p:spPr>
          <a:xfrm>
            <a:off x="2230259" y="386562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2732"/>
                </a:lnTo>
                <a:lnTo>
                  <a:pt x="11334" y="64865"/>
                </a:lnTo>
                <a:lnTo>
                  <a:pt x="23467" y="73140"/>
                </a:lnTo>
                <a:lnTo>
                  <a:pt x="38100" y="76200"/>
                </a:lnTo>
                <a:lnTo>
                  <a:pt x="53054" y="73140"/>
                </a:lnTo>
                <a:lnTo>
                  <a:pt x="65151" y="64865"/>
                </a:lnTo>
                <a:lnTo>
                  <a:pt x="73247" y="52732"/>
                </a:lnTo>
                <a:lnTo>
                  <a:pt x="76200" y="38100"/>
                </a:lnTo>
                <a:close/>
              </a:path>
            </a:pathLst>
          </a:custGeom>
          <a:solidFill>
            <a:srgbClr val="FF3399"/>
          </a:solidFill>
        </p:spPr>
        <p:txBody>
          <a:bodyPr wrap="square" lIns="0" tIns="0" rIns="0" bIns="0" rtlCol="0"/>
          <a:lstStyle/>
          <a:p>
            <a:endParaRPr>
              <a:latin typeface="Times New Roman" panose="02020603050405020304" charset="0"/>
            </a:endParaRPr>
          </a:p>
        </p:txBody>
      </p:sp>
      <p:sp>
        <p:nvSpPr>
          <p:cNvPr id="11" name="object 11"/>
          <p:cNvSpPr/>
          <p:nvPr/>
        </p:nvSpPr>
        <p:spPr>
          <a:xfrm>
            <a:off x="2230259" y="3865626"/>
            <a:ext cx="76200" cy="76200"/>
          </a:xfrm>
          <a:custGeom>
            <a:avLst/>
            <a:gdLst/>
            <a:ahLst/>
            <a:cxnLst/>
            <a:rect l="l" t="t" r="r" b="b"/>
            <a:pathLst>
              <a:path w="76200" h="76200">
                <a:moveTo>
                  <a:pt x="38100" y="0"/>
                </a:moveTo>
                <a:lnTo>
                  <a:pt x="23467" y="2952"/>
                </a:lnTo>
                <a:lnTo>
                  <a:pt x="11334" y="11049"/>
                </a:lnTo>
                <a:lnTo>
                  <a:pt x="3059" y="23145"/>
                </a:lnTo>
                <a:lnTo>
                  <a:pt x="0" y="38100"/>
                </a:lnTo>
                <a:lnTo>
                  <a:pt x="3059" y="52732"/>
                </a:lnTo>
                <a:lnTo>
                  <a:pt x="11334" y="64865"/>
                </a:lnTo>
                <a:lnTo>
                  <a:pt x="23467" y="73140"/>
                </a:lnTo>
                <a:lnTo>
                  <a:pt x="38100" y="76200"/>
                </a:lnTo>
                <a:lnTo>
                  <a:pt x="53054" y="73140"/>
                </a:lnTo>
                <a:lnTo>
                  <a:pt x="65151" y="64865"/>
                </a:lnTo>
                <a:lnTo>
                  <a:pt x="73247" y="52732"/>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2" name="object 12"/>
          <p:cNvSpPr txBox="1"/>
          <p:nvPr/>
        </p:nvSpPr>
        <p:spPr>
          <a:xfrm>
            <a:off x="1692275" y="2388870"/>
            <a:ext cx="7364095" cy="1356360"/>
          </a:xfrm>
          <a:prstGeom prst="rect">
            <a:avLst/>
          </a:prstGeom>
        </p:spPr>
        <p:txBody>
          <a:bodyPr vert="horz" wrap="square" lIns="0" tIns="0" rIns="0" bIns="0" rtlCol="0">
            <a:spAutoFit/>
          </a:bodyPr>
          <a:lstStyle/>
          <a:p>
            <a:pPr marL="12700" defTabSz="0">
              <a:lnSpc>
                <a:spcPct val="100000"/>
              </a:lnSpc>
              <a:tabLst>
                <a:tab pos="354965" algn="l"/>
              </a:tabLst>
            </a:pPr>
            <a:r>
              <a:rPr sz="2200" spc="-35" dirty="0">
                <a:solidFill>
                  <a:srgbClr val="FF0000"/>
                </a:solidFill>
                <a:latin typeface="Times New Roman" panose="02020603050405020304" charset="0"/>
                <a:cs typeface="Times New Roman" panose="02020603050405020304"/>
              </a:rPr>
              <a:t> </a:t>
            </a:r>
            <a:r>
              <a:rPr sz="3200" spc="-5" dirty="0">
                <a:latin typeface="Times New Roman" panose="02020603050405020304" charset="0"/>
                <a:cs typeface="新宋体" panose="02010609030101010101" charset="-122"/>
              </a:rPr>
              <a:t>序号为8的形状数举例：</a:t>
            </a:r>
            <a:endParaRPr sz="3200">
              <a:latin typeface="Times New Roman" panose="02020603050405020304" charset="0"/>
              <a:cs typeface="新宋体" panose="02010609030101010101" charset="-122"/>
            </a:endParaRPr>
          </a:p>
          <a:p>
            <a:pPr>
              <a:lnSpc>
                <a:spcPct val="100000"/>
              </a:lnSpc>
              <a:spcBef>
                <a:spcPts val="5"/>
              </a:spcBef>
            </a:pPr>
            <a:endParaRPr sz="2950">
              <a:latin typeface="Times New Roman" panose="02020603050405020304" charset="0"/>
              <a:cs typeface="Times New Roman" panose="02020603050405020304"/>
            </a:endParaRPr>
          </a:p>
          <a:p>
            <a:pPr marL="721995" defTabSz="0">
              <a:lnSpc>
                <a:spcPts val="3295"/>
              </a:lnSpc>
              <a:tabLst>
                <a:tab pos="2752725" algn="l"/>
              </a:tabLst>
            </a:pPr>
            <a:r>
              <a:rPr sz="2800" spc="-5" dirty="0">
                <a:solidFill>
                  <a:srgbClr val="FF0000"/>
                </a:solidFill>
                <a:latin typeface="Times New Roman" panose="02020603050405020304" charset="0"/>
                <a:cs typeface="新宋体" panose="02010609030101010101" charset="-122"/>
              </a:rPr>
              <a:t>序号</a:t>
            </a:r>
            <a:r>
              <a:rPr sz="2800" dirty="0">
                <a:solidFill>
                  <a:srgbClr val="FF0000"/>
                </a:solidFill>
                <a:latin typeface="Times New Roman" panose="02020603050405020304" charset="0"/>
                <a:cs typeface="新宋体" panose="02010609030101010101" charset="-122"/>
              </a:rPr>
              <a:t>8	</a:t>
            </a:r>
            <a:r>
              <a:rPr sz="2800" spc="-5" dirty="0">
                <a:solidFill>
                  <a:srgbClr val="FF0000"/>
                </a:solidFill>
                <a:latin typeface="Times New Roman" panose="02020603050405020304" charset="0"/>
                <a:cs typeface="新宋体" panose="02010609030101010101" charset="-122"/>
              </a:rPr>
              <a:t>序号8</a:t>
            </a:r>
            <a:endParaRPr sz="2800">
              <a:latin typeface="Times New Roman" panose="02020603050405020304" charset="0"/>
              <a:cs typeface="新宋体" panose="02010609030101010101" charset="-122"/>
            </a:endParaRPr>
          </a:p>
        </p:txBody>
      </p:sp>
      <p:sp>
        <p:nvSpPr>
          <p:cNvPr id="13" name="object 13"/>
          <p:cNvSpPr txBox="1"/>
          <p:nvPr/>
        </p:nvSpPr>
        <p:spPr>
          <a:xfrm>
            <a:off x="1981326" y="5598414"/>
            <a:ext cx="2159000" cy="1091565"/>
          </a:xfrm>
          <a:prstGeom prst="rect">
            <a:avLst/>
          </a:prstGeom>
        </p:spPr>
        <p:txBody>
          <a:bodyPr vert="horz" wrap="square" lIns="0" tIns="0" rIns="0" bIns="0" rtlCol="0">
            <a:spAutoFit/>
          </a:bodyPr>
          <a:lstStyle/>
          <a:p>
            <a:pPr marL="12700" marR="5080" algn="just">
              <a:lnSpc>
                <a:spcPct val="100000"/>
              </a:lnSpc>
            </a:pPr>
            <a:r>
              <a:rPr sz="2400" dirty="0">
                <a:latin typeface="Times New Roman" panose="02020603050405020304" charset="0"/>
                <a:cs typeface="新宋体" panose="02010609030101010101" charset="-122"/>
              </a:rPr>
              <a:t>链码：00332211 首差：30303030 形状：</a:t>
            </a:r>
            <a:r>
              <a:rPr sz="2400" dirty="0">
                <a:solidFill>
                  <a:srgbClr val="FF0000"/>
                </a:solidFill>
                <a:latin typeface="Times New Roman" panose="02020603050405020304" charset="0"/>
                <a:cs typeface="新宋体" panose="02010609030101010101" charset="-122"/>
              </a:rPr>
              <a:t>03030303</a:t>
            </a:r>
            <a:endParaRPr sz="2400">
              <a:latin typeface="Times New Roman" panose="02020603050405020304" charset="0"/>
              <a:cs typeface="新宋体" panose="02010609030101010101" charset="-122"/>
            </a:endParaRPr>
          </a:p>
        </p:txBody>
      </p:sp>
      <p:sp>
        <p:nvSpPr>
          <p:cNvPr id="14" name="object 14"/>
          <p:cNvSpPr/>
          <p:nvPr/>
        </p:nvSpPr>
        <p:spPr>
          <a:xfrm>
            <a:off x="2992259" y="3789426"/>
            <a:ext cx="0" cy="228600"/>
          </a:xfrm>
          <a:custGeom>
            <a:avLst/>
            <a:gdLst/>
            <a:ahLst/>
            <a:cxnLst/>
            <a:rect l="l" t="t" r="r" b="b"/>
            <a:pathLst>
              <a:path h="228600">
                <a:moveTo>
                  <a:pt x="0" y="0"/>
                </a:moveTo>
                <a:lnTo>
                  <a:pt x="0" y="22860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5" name="object 15"/>
          <p:cNvSpPr/>
          <p:nvPr/>
        </p:nvSpPr>
        <p:spPr>
          <a:xfrm>
            <a:off x="2992259" y="5282946"/>
            <a:ext cx="0" cy="228600"/>
          </a:xfrm>
          <a:custGeom>
            <a:avLst/>
            <a:gdLst/>
            <a:ahLst/>
            <a:cxnLst/>
            <a:rect l="l" t="t" r="r" b="b"/>
            <a:pathLst>
              <a:path h="228600">
                <a:moveTo>
                  <a:pt x="0" y="0"/>
                </a:moveTo>
                <a:lnTo>
                  <a:pt x="0" y="228599"/>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6" name="object 16"/>
          <p:cNvSpPr/>
          <p:nvPr/>
        </p:nvSpPr>
        <p:spPr>
          <a:xfrm>
            <a:off x="4584839" y="4627626"/>
            <a:ext cx="228600" cy="0"/>
          </a:xfrm>
          <a:custGeom>
            <a:avLst/>
            <a:gdLst/>
            <a:ahLst/>
            <a:cxnLst/>
            <a:rect l="l" t="t" r="r" b="b"/>
            <a:pathLst>
              <a:path w="228600">
                <a:moveTo>
                  <a:pt x="0" y="0"/>
                </a:moveTo>
                <a:lnTo>
                  <a:pt x="2286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7" name="object 17"/>
          <p:cNvSpPr/>
          <p:nvPr/>
        </p:nvSpPr>
        <p:spPr>
          <a:xfrm>
            <a:off x="2070239" y="4597146"/>
            <a:ext cx="228600" cy="0"/>
          </a:xfrm>
          <a:custGeom>
            <a:avLst/>
            <a:gdLst/>
            <a:ahLst/>
            <a:cxnLst/>
            <a:rect l="l" t="t" r="r" b="b"/>
            <a:pathLst>
              <a:path w="228600">
                <a:moveTo>
                  <a:pt x="0" y="0"/>
                </a:moveTo>
                <a:lnTo>
                  <a:pt x="2286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8" name="object 18"/>
          <p:cNvSpPr/>
          <p:nvPr/>
        </p:nvSpPr>
        <p:spPr>
          <a:xfrm>
            <a:off x="3670439" y="4597146"/>
            <a:ext cx="228600" cy="0"/>
          </a:xfrm>
          <a:custGeom>
            <a:avLst/>
            <a:gdLst/>
            <a:ahLst/>
            <a:cxnLst/>
            <a:rect l="l" t="t" r="r" b="b"/>
            <a:pathLst>
              <a:path w="228600">
                <a:moveTo>
                  <a:pt x="0" y="0"/>
                </a:moveTo>
                <a:lnTo>
                  <a:pt x="2286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9" name="object 19"/>
          <p:cNvSpPr/>
          <p:nvPr/>
        </p:nvSpPr>
        <p:spPr>
          <a:xfrm>
            <a:off x="5499239" y="4597146"/>
            <a:ext cx="762000" cy="762000"/>
          </a:xfrm>
          <a:custGeom>
            <a:avLst/>
            <a:gdLst/>
            <a:ahLst/>
            <a:cxnLst/>
            <a:rect l="l" t="t" r="r" b="b"/>
            <a:pathLst>
              <a:path w="762000" h="762000">
                <a:moveTo>
                  <a:pt x="0" y="0"/>
                </a:moveTo>
                <a:lnTo>
                  <a:pt x="0" y="762000"/>
                </a:lnTo>
                <a:lnTo>
                  <a:pt x="762000" y="762000"/>
                </a:lnTo>
                <a:lnTo>
                  <a:pt x="762000" y="0"/>
                </a:lnTo>
                <a:lnTo>
                  <a:pt x="0" y="0"/>
                </a:lnTo>
                <a:close/>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0" name="object 20"/>
          <p:cNvSpPr/>
          <p:nvPr/>
        </p:nvSpPr>
        <p:spPr>
          <a:xfrm>
            <a:off x="7396619" y="3835146"/>
            <a:ext cx="762000" cy="1524000"/>
          </a:xfrm>
          <a:custGeom>
            <a:avLst/>
            <a:gdLst/>
            <a:ahLst/>
            <a:cxnLst/>
            <a:rect l="l" t="t" r="r" b="b"/>
            <a:pathLst>
              <a:path w="762000" h="1524000">
                <a:moveTo>
                  <a:pt x="0" y="0"/>
                </a:moveTo>
                <a:lnTo>
                  <a:pt x="0" y="1524000"/>
                </a:lnTo>
                <a:lnTo>
                  <a:pt x="762000" y="1524000"/>
                </a:lnTo>
                <a:lnTo>
                  <a:pt x="762000" y="0"/>
                </a:lnTo>
                <a:lnTo>
                  <a:pt x="0" y="0"/>
                </a:lnTo>
                <a:close/>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1" name="object 21"/>
          <p:cNvSpPr/>
          <p:nvPr/>
        </p:nvSpPr>
        <p:spPr>
          <a:xfrm>
            <a:off x="7396619" y="3865626"/>
            <a:ext cx="76200" cy="76200"/>
          </a:xfrm>
          <a:custGeom>
            <a:avLst/>
            <a:gdLst/>
            <a:ahLst/>
            <a:cxnLst/>
            <a:rect l="l" t="t" r="r" b="b"/>
            <a:pathLst>
              <a:path w="76200" h="76200">
                <a:moveTo>
                  <a:pt x="76200" y="38100"/>
                </a:moveTo>
                <a:lnTo>
                  <a:pt x="73140" y="23145"/>
                </a:lnTo>
                <a:lnTo>
                  <a:pt x="64865" y="11048"/>
                </a:lnTo>
                <a:lnTo>
                  <a:pt x="52732" y="2952"/>
                </a:lnTo>
                <a:lnTo>
                  <a:pt x="38100" y="0"/>
                </a:lnTo>
                <a:lnTo>
                  <a:pt x="23145" y="2952"/>
                </a:lnTo>
                <a:lnTo>
                  <a:pt x="11048" y="11049"/>
                </a:lnTo>
                <a:lnTo>
                  <a:pt x="2952" y="23145"/>
                </a:lnTo>
                <a:lnTo>
                  <a:pt x="0" y="38100"/>
                </a:lnTo>
                <a:lnTo>
                  <a:pt x="2952" y="52732"/>
                </a:lnTo>
                <a:lnTo>
                  <a:pt x="11049" y="64865"/>
                </a:lnTo>
                <a:lnTo>
                  <a:pt x="23145" y="73140"/>
                </a:lnTo>
                <a:lnTo>
                  <a:pt x="38100" y="76200"/>
                </a:lnTo>
                <a:lnTo>
                  <a:pt x="52732" y="73140"/>
                </a:lnTo>
                <a:lnTo>
                  <a:pt x="64865" y="64865"/>
                </a:lnTo>
                <a:lnTo>
                  <a:pt x="73140" y="52732"/>
                </a:lnTo>
                <a:lnTo>
                  <a:pt x="76200" y="38100"/>
                </a:lnTo>
                <a:close/>
              </a:path>
            </a:pathLst>
          </a:custGeom>
          <a:solidFill>
            <a:srgbClr val="FF3399"/>
          </a:solidFill>
        </p:spPr>
        <p:txBody>
          <a:bodyPr wrap="square" lIns="0" tIns="0" rIns="0" bIns="0" rtlCol="0"/>
          <a:lstStyle/>
          <a:p>
            <a:endParaRPr>
              <a:latin typeface="Times New Roman" panose="02020603050405020304" charset="0"/>
            </a:endParaRPr>
          </a:p>
        </p:txBody>
      </p:sp>
      <p:sp>
        <p:nvSpPr>
          <p:cNvPr id="22" name="object 22"/>
          <p:cNvSpPr/>
          <p:nvPr/>
        </p:nvSpPr>
        <p:spPr>
          <a:xfrm>
            <a:off x="7396619" y="3865626"/>
            <a:ext cx="76200" cy="76200"/>
          </a:xfrm>
          <a:custGeom>
            <a:avLst/>
            <a:gdLst/>
            <a:ahLst/>
            <a:cxnLst/>
            <a:rect l="l" t="t" r="r" b="b"/>
            <a:pathLst>
              <a:path w="76200" h="76200">
                <a:moveTo>
                  <a:pt x="38100" y="0"/>
                </a:moveTo>
                <a:lnTo>
                  <a:pt x="23145" y="2952"/>
                </a:lnTo>
                <a:lnTo>
                  <a:pt x="11048" y="11049"/>
                </a:lnTo>
                <a:lnTo>
                  <a:pt x="2952" y="23145"/>
                </a:lnTo>
                <a:lnTo>
                  <a:pt x="0" y="38100"/>
                </a:lnTo>
                <a:lnTo>
                  <a:pt x="2952" y="52732"/>
                </a:lnTo>
                <a:lnTo>
                  <a:pt x="11049" y="64865"/>
                </a:lnTo>
                <a:lnTo>
                  <a:pt x="23145" y="73140"/>
                </a:lnTo>
                <a:lnTo>
                  <a:pt x="38100" y="76200"/>
                </a:lnTo>
                <a:lnTo>
                  <a:pt x="52732" y="73140"/>
                </a:lnTo>
                <a:lnTo>
                  <a:pt x="64865" y="64865"/>
                </a:lnTo>
                <a:lnTo>
                  <a:pt x="73140" y="52732"/>
                </a:lnTo>
                <a:lnTo>
                  <a:pt x="76200" y="38100"/>
                </a:lnTo>
                <a:lnTo>
                  <a:pt x="73140" y="23145"/>
                </a:lnTo>
                <a:lnTo>
                  <a:pt x="64865" y="11048"/>
                </a:lnTo>
                <a:lnTo>
                  <a:pt x="52732" y="2952"/>
                </a:lnTo>
                <a:lnTo>
                  <a:pt x="38100" y="0"/>
                </a:lnTo>
                <a:close/>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23" name="object 23"/>
          <p:cNvSpPr txBox="1"/>
          <p:nvPr/>
        </p:nvSpPr>
        <p:spPr>
          <a:xfrm>
            <a:off x="7810627" y="3359150"/>
            <a:ext cx="914400" cy="418465"/>
          </a:xfrm>
          <a:prstGeom prst="rect">
            <a:avLst/>
          </a:prstGeom>
        </p:spPr>
        <p:txBody>
          <a:bodyPr vert="horz" wrap="square" lIns="0" tIns="0" rIns="0" bIns="0" rtlCol="0">
            <a:spAutoFit/>
          </a:bodyPr>
          <a:lstStyle/>
          <a:p>
            <a:pPr marL="12700">
              <a:lnSpc>
                <a:spcPts val="3295"/>
              </a:lnSpc>
            </a:pPr>
            <a:r>
              <a:rPr sz="2800" spc="-5" dirty="0">
                <a:solidFill>
                  <a:srgbClr val="FF0000"/>
                </a:solidFill>
                <a:latin typeface="Times New Roman" panose="02020603050405020304" charset="0"/>
                <a:cs typeface="新宋体" panose="02010609030101010101" charset="-122"/>
              </a:rPr>
              <a:t>序号8</a:t>
            </a:r>
          </a:p>
        </p:txBody>
      </p:sp>
      <p:sp>
        <p:nvSpPr>
          <p:cNvPr id="24" name="object 24"/>
          <p:cNvSpPr txBox="1"/>
          <p:nvPr/>
        </p:nvSpPr>
        <p:spPr>
          <a:xfrm>
            <a:off x="7196455" y="5598414"/>
            <a:ext cx="2159000" cy="1091565"/>
          </a:xfrm>
          <a:prstGeom prst="rect">
            <a:avLst/>
          </a:prstGeom>
        </p:spPr>
        <p:txBody>
          <a:bodyPr vert="horz" wrap="square" lIns="0" tIns="0" rIns="0" bIns="0" rtlCol="0">
            <a:spAutoFit/>
          </a:bodyPr>
          <a:lstStyle/>
          <a:p>
            <a:pPr marL="12700" marR="5080" algn="just">
              <a:lnSpc>
                <a:spcPct val="100000"/>
              </a:lnSpc>
            </a:pPr>
            <a:r>
              <a:rPr sz="2400" dirty="0">
                <a:latin typeface="Times New Roman" panose="02020603050405020304" charset="0"/>
                <a:cs typeface="新宋体" panose="02010609030101010101" charset="-122"/>
              </a:rPr>
              <a:t>链码：00323211 首差：30331330 形状：</a:t>
            </a:r>
            <a:r>
              <a:rPr sz="2400" dirty="0">
                <a:solidFill>
                  <a:srgbClr val="FF0000"/>
                </a:solidFill>
                <a:latin typeface="Times New Roman" panose="02020603050405020304" charset="0"/>
                <a:cs typeface="新宋体" panose="02010609030101010101" charset="-122"/>
              </a:rPr>
              <a:t>03033133</a:t>
            </a:r>
            <a:endParaRPr sz="2400">
              <a:latin typeface="Times New Roman" panose="02020603050405020304" charset="0"/>
              <a:cs typeface="新宋体" panose="02010609030101010101" charset="-122"/>
            </a:endParaRPr>
          </a:p>
        </p:txBody>
      </p:sp>
      <p:sp>
        <p:nvSpPr>
          <p:cNvPr id="25" name="object 25"/>
          <p:cNvSpPr/>
          <p:nvPr/>
        </p:nvSpPr>
        <p:spPr>
          <a:xfrm>
            <a:off x="7244219" y="4627626"/>
            <a:ext cx="228600" cy="0"/>
          </a:xfrm>
          <a:custGeom>
            <a:avLst/>
            <a:gdLst/>
            <a:ahLst/>
            <a:cxnLst/>
            <a:rect l="l" t="t" r="r" b="b"/>
            <a:pathLst>
              <a:path w="228600">
                <a:moveTo>
                  <a:pt x="0" y="0"/>
                </a:moveTo>
                <a:lnTo>
                  <a:pt x="2286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6" name="object 26"/>
          <p:cNvSpPr/>
          <p:nvPr/>
        </p:nvSpPr>
        <p:spPr>
          <a:xfrm>
            <a:off x="8158619" y="3835146"/>
            <a:ext cx="762000" cy="762000"/>
          </a:xfrm>
          <a:custGeom>
            <a:avLst/>
            <a:gdLst/>
            <a:ahLst/>
            <a:cxnLst/>
            <a:rect l="l" t="t" r="r" b="b"/>
            <a:pathLst>
              <a:path w="762000" h="762000">
                <a:moveTo>
                  <a:pt x="0" y="0"/>
                </a:moveTo>
                <a:lnTo>
                  <a:pt x="0" y="762000"/>
                </a:lnTo>
                <a:lnTo>
                  <a:pt x="762000" y="762000"/>
                </a:lnTo>
                <a:lnTo>
                  <a:pt x="762000" y="0"/>
                </a:lnTo>
                <a:lnTo>
                  <a:pt x="0" y="0"/>
                </a:lnTo>
                <a:close/>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8"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29" name="文本框 28"/>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、形状数</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84605" y="2122805"/>
            <a:ext cx="9264015" cy="2194560"/>
          </a:xfrm>
          <a:prstGeom prst="rect">
            <a:avLst/>
          </a:prstGeom>
        </p:spPr>
        <p:txBody>
          <a:bodyPr vert="horz" wrap="square" lIns="0" tIns="0" rIns="0" bIns="0" rtlCol="0">
            <a:spAutoFit/>
          </a:bodyPr>
          <a:lstStyle/>
          <a:p>
            <a:pPr marL="12700">
              <a:lnSpc>
                <a:spcPct val="150000"/>
              </a:lnSpc>
            </a:pPr>
            <a:r>
              <a:rPr sz="2200" spc="-35" dirty="0">
                <a:solidFill>
                  <a:srgbClr val="FF0000"/>
                </a:solidFill>
                <a:latin typeface="Times New Roman" panose="02020603050405020304"/>
                <a:cs typeface="Times New Roman" panose="02020603050405020304"/>
              </a:rPr>
              <a:t> </a:t>
            </a:r>
            <a:r>
              <a:rPr sz="3200" spc="-5" dirty="0">
                <a:latin typeface="新宋体" panose="02010609030101010101" charset="-122"/>
                <a:cs typeface="新宋体" panose="02010609030101010101" charset="-122"/>
              </a:rPr>
              <a:t>问题：</a:t>
            </a:r>
            <a:r>
              <a:rPr sz="3200" spc="20" dirty="0">
                <a:latin typeface="新宋体" panose="02010609030101010101" charset="-122"/>
                <a:cs typeface="新宋体" panose="02010609030101010101" charset="-122"/>
              </a:rPr>
              <a:t>虽然链码的首差是不依赖于旋</a:t>
            </a:r>
            <a:r>
              <a:rPr sz="3200" dirty="0">
                <a:latin typeface="新宋体" panose="02010609030101010101" charset="-122"/>
                <a:cs typeface="新宋体" panose="02010609030101010101" charset="-122"/>
              </a:rPr>
              <a:t>转的</a:t>
            </a:r>
            <a:r>
              <a:rPr sz="3200" spc="-5" dirty="0">
                <a:latin typeface="新宋体" panose="02010609030101010101" charset="-122"/>
                <a:cs typeface="新宋体" panose="02010609030101010101" charset="-122"/>
              </a:rPr>
              <a:t>， </a:t>
            </a:r>
            <a:r>
              <a:rPr sz="3200" dirty="0">
                <a:latin typeface="新宋体" panose="02010609030101010101" charset="-122"/>
                <a:cs typeface="新宋体" panose="02010609030101010101" charset="-122"/>
              </a:rPr>
              <a:t>但一般情况下边界的编码依赖于网格的</a:t>
            </a:r>
            <a:r>
              <a:rPr sz="3200" spc="-5" dirty="0">
                <a:latin typeface="新宋体" panose="02010609030101010101" charset="-122"/>
                <a:cs typeface="新宋体" panose="02010609030101010101" charset="-122"/>
              </a:rPr>
              <a:t>方向。</a:t>
            </a:r>
          </a:p>
          <a:p>
            <a:pPr marL="12700">
              <a:lnSpc>
                <a:spcPct val="150000"/>
              </a:lnSpc>
            </a:pPr>
            <a:r>
              <a:rPr sz="3200" spc="-5" dirty="0">
                <a:latin typeface="新宋体" panose="02010609030101010101" charset="-122"/>
                <a:cs typeface="新宋体" panose="02010609030101010101" charset="-122"/>
              </a:rPr>
              <a:t>改进：规整化网格方向，具体方法如下：</a:t>
            </a:r>
            <a:endParaRPr sz="3200">
              <a:latin typeface="新宋体" panose="02010609030101010101" charset="-122"/>
              <a:cs typeface="新宋体" panose="02010609030101010101" charset="-122"/>
            </a:endParaRPr>
          </a:p>
        </p:txBody>
      </p:sp>
      <p:sp>
        <p:nvSpPr>
          <p:cNvPr id="1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6" name="文本框 15"/>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、形状数</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90320" y="2221230"/>
            <a:ext cx="9401175" cy="3055620"/>
          </a:xfrm>
          <a:prstGeom prst="rect">
            <a:avLst/>
          </a:prstGeom>
        </p:spPr>
        <p:txBody>
          <a:bodyPr vert="horz" wrap="square" lIns="0" tIns="0" rIns="0" bIns="0" rtlCol="0">
            <a:spAutoFit/>
          </a:bodyPr>
          <a:lstStyle/>
          <a:p>
            <a:pPr marL="38100" indent="0">
              <a:lnSpc>
                <a:spcPct val="100000"/>
              </a:lnSpc>
            </a:pPr>
            <a:r>
              <a:rPr sz="2800" spc="-5" dirty="0">
                <a:latin typeface="Times New Roman" panose="02020603050405020304" charset="0"/>
                <a:cs typeface="新宋体" panose="02010609030101010101" charset="-122"/>
              </a:rPr>
              <a:t>几个基本概念：</a:t>
            </a:r>
            <a:endParaRPr sz="2800">
              <a:latin typeface="Times New Roman" panose="02020603050405020304" charset="0"/>
              <a:cs typeface="新宋体" panose="02010609030101010101" charset="-122"/>
            </a:endParaRPr>
          </a:p>
          <a:p>
            <a:pPr marL="977265" indent="-457200">
              <a:lnSpc>
                <a:spcPts val="3835"/>
              </a:lnSpc>
              <a:spcBef>
                <a:spcPts val="760"/>
              </a:spcBef>
              <a:buFont typeface="Arial" panose="020B0604020202020204" pitchFamily="34" charset="0"/>
              <a:buChar char="•"/>
            </a:pPr>
            <a:r>
              <a:rPr sz="2800" spc="150" dirty="0">
                <a:latin typeface="Times New Roman" panose="02020603050405020304" charset="0"/>
                <a:cs typeface="新宋体" panose="02010609030101010101" charset="-122"/>
              </a:rPr>
              <a:t>边界最大轴</a:t>
            </a:r>
            <a:r>
              <a:rPr sz="2800" spc="-10" dirty="0">
                <a:latin typeface="Times New Roman" panose="02020603050405020304" charset="0"/>
                <a:cs typeface="新宋体" panose="02010609030101010101" charset="-122"/>
              </a:rPr>
              <a:t>a</a:t>
            </a:r>
            <a:r>
              <a:rPr sz="2800" spc="155" dirty="0">
                <a:latin typeface="Times New Roman" panose="02020603050405020304" charset="0"/>
                <a:cs typeface="新宋体" panose="02010609030101010101" charset="-122"/>
              </a:rPr>
              <a:t>:</a:t>
            </a:r>
            <a:r>
              <a:rPr sz="2800" spc="150" dirty="0">
                <a:latin typeface="Times New Roman" panose="02020603050405020304" charset="0"/>
                <a:cs typeface="新宋体" panose="02010609030101010101" charset="-122"/>
              </a:rPr>
              <a:t>是连接距离最远的两个</a:t>
            </a:r>
            <a:r>
              <a:rPr sz="2800" spc="-5" dirty="0">
                <a:latin typeface="Times New Roman" panose="02020603050405020304" charset="0"/>
                <a:cs typeface="新宋体" panose="02010609030101010101" charset="-122"/>
              </a:rPr>
              <a:t>点的线段</a:t>
            </a:r>
            <a:endParaRPr sz="2800">
              <a:latin typeface="Times New Roman" panose="02020603050405020304" charset="0"/>
              <a:cs typeface="新宋体" panose="02010609030101010101" charset="-122"/>
            </a:endParaRPr>
          </a:p>
          <a:p>
            <a:pPr marL="977265" indent="-457200">
              <a:lnSpc>
                <a:spcPct val="100000"/>
              </a:lnSpc>
              <a:spcBef>
                <a:spcPts val="760"/>
              </a:spcBef>
              <a:buFont typeface="Arial" panose="020B0604020202020204" pitchFamily="34" charset="0"/>
              <a:buChar char="•"/>
            </a:pPr>
            <a:r>
              <a:rPr sz="2800" spc="150" dirty="0">
                <a:latin typeface="Times New Roman" panose="02020603050405020304" charset="0"/>
                <a:cs typeface="新宋体" panose="02010609030101010101" charset="-122"/>
              </a:rPr>
              <a:t>边界最小轴</a:t>
            </a:r>
            <a:r>
              <a:rPr sz="2800" spc="-10" dirty="0">
                <a:latin typeface="Times New Roman" panose="02020603050405020304" charset="0"/>
                <a:cs typeface="新宋体" panose="02010609030101010101" charset="-122"/>
              </a:rPr>
              <a:t>b</a:t>
            </a:r>
            <a:r>
              <a:rPr sz="2800" spc="155" dirty="0">
                <a:latin typeface="Times New Roman" panose="02020603050405020304" charset="0"/>
                <a:cs typeface="新宋体" panose="02010609030101010101" charset="-122"/>
              </a:rPr>
              <a:t>:</a:t>
            </a:r>
            <a:r>
              <a:rPr sz="2800" spc="150" dirty="0">
                <a:latin typeface="Times New Roman" panose="02020603050405020304" charset="0"/>
                <a:cs typeface="新宋体" panose="02010609030101010101" charset="-122"/>
              </a:rPr>
              <a:t>与最大轴垂直，且其长</a:t>
            </a:r>
            <a:r>
              <a:rPr sz="2800" spc="-5" dirty="0">
                <a:latin typeface="Times New Roman" panose="02020603050405020304" charset="0"/>
                <a:cs typeface="新宋体" panose="02010609030101010101" charset="-122"/>
              </a:rPr>
              <a:t>度确定的包围盒刚好包围边界</a:t>
            </a:r>
            <a:endParaRPr sz="2800">
              <a:latin typeface="Times New Roman" panose="02020603050405020304" charset="0"/>
              <a:cs typeface="新宋体" panose="02010609030101010101" charset="-122"/>
            </a:endParaRPr>
          </a:p>
          <a:p>
            <a:pPr marL="977265" indent="-457200">
              <a:lnSpc>
                <a:spcPct val="100000"/>
              </a:lnSpc>
              <a:spcBef>
                <a:spcPts val="755"/>
              </a:spcBef>
              <a:buFont typeface="Arial" panose="020B0604020202020204" pitchFamily="34" charset="0"/>
              <a:buChar char="•"/>
            </a:pPr>
            <a:r>
              <a:rPr sz="2800" spc="45" dirty="0">
                <a:latin typeface="Times New Roman" panose="02020603050405020304" charset="0"/>
                <a:cs typeface="新宋体" panose="02010609030101010101" charset="-122"/>
              </a:rPr>
              <a:t>边界离心率c：最大轴长度与最小轴长</a:t>
            </a:r>
            <a:r>
              <a:rPr sz="2800" spc="-5" dirty="0">
                <a:latin typeface="Times New Roman" panose="02020603050405020304" charset="0"/>
                <a:cs typeface="新宋体" panose="02010609030101010101" charset="-122"/>
              </a:rPr>
              <a:t>度的比c=a/b</a:t>
            </a:r>
            <a:endParaRPr sz="2800">
              <a:latin typeface="Times New Roman" panose="02020603050405020304" charset="0"/>
              <a:cs typeface="新宋体" panose="02010609030101010101" charset="-122"/>
            </a:endParaRPr>
          </a:p>
          <a:p>
            <a:pPr marL="977265" indent="-457200">
              <a:lnSpc>
                <a:spcPts val="3750"/>
              </a:lnSpc>
              <a:spcBef>
                <a:spcPts val="760"/>
              </a:spcBef>
              <a:buFont typeface="Arial" panose="020B0604020202020204" pitchFamily="34" charset="0"/>
              <a:buChar char="•"/>
            </a:pPr>
            <a:r>
              <a:rPr sz="2800" spc="-5" dirty="0">
                <a:latin typeface="Times New Roman" panose="02020603050405020304" charset="0"/>
                <a:cs typeface="新宋体" panose="02010609030101010101" charset="-122"/>
              </a:rPr>
              <a:t>基本矩形: 包围边界的矩形</a:t>
            </a:r>
            <a:endParaRPr sz="2800">
              <a:latin typeface="Times New Roman" panose="02020603050405020304" charset="0"/>
              <a:cs typeface="新宋体" panose="02010609030101010101" charset="-122"/>
            </a:endParaRPr>
          </a:p>
        </p:txBody>
      </p:sp>
      <p:sp>
        <p:nvSpPr>
          <p:cNvPr id="1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6" name="文本框 15"/>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、形状数</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0" name="object 5"/>
          <p:cNvSpPr txBox="1"/>
          <p:nvPr/>
        </p:nvSpPr>
        <p:spPr>
          <a:xfrm>
            <a:off x="1004570" y="2178050"/>
            <a:ext cx="9540240" cy="3604895"/>
          </a:xfrm>
          <a:prstGeom prst="rect">
            <a:avLst/>
          </a:prstGeom>
        </p:spPr>
        <p:txBody>
          <a:bodyPr vert="horz" wrap="square" lIns="0" tIns="0" rIns="0" bIns="0" rtlCol="0">
            <a:spAutoFit/>
          </a:bodyPr>
          <a:lstStyle/>
          <a:p>
            <a:pPr marL="12700" lvl="0" indent="0" algn="l" defTabSz="0">
              <a:lnSpc>
                <a:spcPct val="130000"/>
              </a:lnSpc>
              <a:buFont typeface="Arial" panose="020B0604020202020204" pitchFamily="34" charset="0"/>
              <a:buNone/>
              <a:tabLst>
                <a:tab pos="423545" algn="l"/>
              </a:tabLst>
            </a:pPr>
            <a:r>
              <a:rPr sz="2600" dirty="0">
                <a:latin typeface="新宋体" panose="02010609030101010101" charset="-122"/>
                <a:cs typeface="新宋体" panose="02010609030101010101" charset="-122"/>
                <a:sym typeface="+mn-ea"/>
              </a:rPr>
              <a:t>对目标特征的测量是要利用分割结果进一步从图像中获取有用信息，为达到这个目的需要解决两个关键问题：</a:t>
            </a:r>
          </a:p>
          <a:p>
            <a:pPr marL="927100" lvl="1" indent="-457200" algn="l" defTabSz="0">
              <a:lnSpc>
                <a:spcPct val="130000"/>
              </a:lnSpc>
              <a:buFont typeface="Arial" panose="020B0604020202020204" pitchFamily="34" charset="0"/>
              <a:tabLst>
                <a:tab pos="423545" algn="l"/>
              </a:tabLst>
            </a:pPr>
            <a:r>
              <a:rPr sz="2600" dirty="0">
                <a:latin typeface="新宋体" panose="02010609030101010101" charset="-122"/>
                <a:cs typeface="新宋体" panose="02010609030101010101" charset="-122"/>
                <a:sym typeface="+mn-ea"/>
              </a:rPr>
              <a:t>选用什么特征来描述目标</a:t>
            </a:r>
          </a:p>
          <a:p>
            <a:pPr marL="927100" lvl="1" indent="-457200" algn="l" defTabSz="0">
              <a:lnSpc>
                <a:spcPct val="130000"/>
              </a:lnSpc>
              <a:buFont typeface="Arial" panose="020B0604020202020204" pitchFamily="34" charset="0"/>
              <a:tabLst>
                <a:tab pos="423545" algn="l"/>
              </a:tabLst>
            </a:pPr>
            <a:r>
              <a:rPr sz="2600" dirty="0">
                <a:latin typeface="新宋体" panose="02010609030101010101" charset="-122"/>
                <a:cs typeface="新宋体" panose="02010609030101010101" charset="-122"/>
                <a:sym typeface="+mn-ea"/>
              </a:rPr>
              <a:t>如何精确地测量这些特征</a:t>
            </a:r>
          </a:p>
          <a:p>
            <a:pPr marL="12700" lvl="0" indent="0" algn="l" defTabSz="0">
              <a:lnSpc>
                <a:spcPct val="130000"/>
              </a:lnSpc>
              <a:buFont typeface="Arial" panose="020B0604020202020204" pitchFamily="34" charset="0"/>
              <a:buNone/>
              <a:tabLst>
                <a:tab pos="423545" algn="l"/>
              </a:tabLst>
            </a:pPr>
            <a:r>
              <a:rPr sz="2600" dirty="0">
                <a:latin typeface="新宋体" panose="02010609030101010101" charset="-122"/>
                <a:cs typeface="新宋体" panose="02010609030101010101" charset="-122"/>
                <a:sym typeface="+mn-ea"/>
              </a:rPr>
              <a:t>常见的目标特征分为灰度(颜色)、纹理和几何形状特征等。其中，灰度和纹理属于内部特征，几何形状属于外部特征</a:t>
            </a:r>
            <a:r>
              <a:rPr lang="zh-CN" sz="2600" dirty="0">
                <a:latin typeface="新宋体" panose="02010609030101010101" charset="-122"/>
                <a:cs typeface="新宋体" panose="02010609030101010101" charset="-122"/>
                <a:sym typeface="+mn-ea"/>
              </a:rPr>
              <a:t>。</a:t>
            </a:r>
          </a:p>
          <a:p>
            <a:pPr marL="469900" lvl="0" indent="-457200" algn="l" defTabSz="0">
              <a:lnSpc>
                <a:spcPct val="130000"/>
              </a:lnSpc>
              <a:buFont typeface="Arial" panose="020B0604020202020204" pitchFamily="34" charset="0"/>
              <a:tabLst>
                <a:tab pos="423545" algn="l"/>
              </a:tabLst>
            </a:pPr>
            <a:endParaRPr sz="2600" dirty="0">
              <a:latin typeface="新宋体" panose="02010609030101010101" charset="-122"/>
              <a:cs typeface="新宋体" panose="02010609030101010101" charset="-122"/>
              <a:sym typeface="+mn-ea"/>
            </a:endParaRPr>
          </a:p>
        </p:txBody>
      </p:sp>
      <p:sp>
        <p:nvSpPr>
          <p:cNvPr id="2" name="文本框 1"/>
          <p:cNvSpPr txBox="1"/>
          <p:nvPr/>
        </p:nvSpPr>
        <p:spPr>
          <a:xfrm>
            <a:off x="1080770" y="1410335"/>
            <a:ext cx="2548255" cy="579120"/>
          </a:xfrm>
          <a:prstGeom prst="rect">
            <a:avLst/>
          </a:prstGeom>
          <a:noFill/>
        </p:spPr>
        <p:txBody>
          <a:bodyPr wrap="square" rtlCol="0">
            <a:spAutoFit/>
          </a:bodyPr>
          <a:lstStyle/>
          <a:p>
            <a:pPr algn="l"/>
            <a:r>
              <a:rPr sz="3200" spc="-5" dirty="0">
                <a:latin typeface="黑体" panose="02010609060101010101" charset="-122"/>
                <a:ea typeface="黑体" panose="02010609060101010101" charset="-122"/>
                <a:cs typeface="新宋体" panose="02010609030101010101" charset="-122"/>
                <a:sym typeface="+mn-ea"/>
              </a:rPr>
              <a:t>概述</a:t>
            </a:r>
            <a:endParaRPr lang="zh-CN" altLang="en-US" sz="3200" spc="-5" dirty="0">
              <a:latin typeface="黑体" panose="02010609060101010101" charset="-122"/>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323878" y="3485176"/>
            <a:ext cx="4137025" cy="2211070"/>
          </a:xfrm>
          <a:custGeom>
            <a:avLst/>
            <a:gdLst/>
            <a:ahLst/>
            <a:cxnLst/>
            <a:rect l="l" t="t" r="r" b="b"/>
            <a:pathLst>
              <a:path w="4137025" h="2211070">
                <a:moveTo>
                  <a:pt x="676506" y="2134573"/>
                </a:moveTo>
                <a:lnTo>
                  <a:pt x="615471" y="2130068"/>
                </a:lnTo>
                <a:lnTo>
                  <a:pt x="555664" y="2128023"/>
                </a:lnTo>
                <a:lnTo>
                  <a:pt x="497393" y="2127705"/>
                </a:lnTo>
                <a:lnTo>
                  <a:pt x="440965" y="2128382"/>
                </a:lnTo>
                <a:lnTo>
                  <a:pt x="386690" y="2129322"/>
                </a:lnTo>
                <a:lnTo>
                  <a:pt x="334874" y="2129791"/>
                </a:lnTo>
                <a:lnTo>
                  <a:pt x="285825" y="2129057"/>
                </a:lnTo>
                <a:lnTo>
                  <a:pt x="239853" y="2126387"/>
                </a:lnTo>
                <a:lnTo>
                  <a:pt x="197264" y="2121050"/>
                </a:lnTo>
                <a:lnTo>
                  <a:pt x="158367" y="2112313"/>
                </a:lnTo>
                <a:lnTo>
                  <a:pt x="92880" y="2081707"/>
                </a:lnTo>
                <a:lnTo>
                  <a:pt x="45730" y="2028541"/>
                </a:lnTo>
                <a:lnTo>
                  <a:pt x="28838" y="1992424"/>
                </a:lnTo>
                <a:lnTo>
                  <a:pt x="16025" y="1950961"/>
                </a:lnTo>
                <a:lnTo>
                  <a:pt x="7085" y="1905090"/>
                </a:lnTo>
                <a:lnTo>
                  <a:pt x="1812" y="1855751"/>
                </a:lnTo>
                <a:lnTo>
                  <a:pt x="0" y="1803881"/>
                </a:lnTo>
                <a:lnTo>
                  <a:pt x="1442" y="1750419"/>
                </a:lnTo>
                <a:lnTo>
                  <a:pt x="5932" y="1696303"/>
                </a:lnTo>
                <a:lnTo>
                  <a:pt x="13266" y="1642473"/>
                </a:lnTo>
                <a:lnTo>
                  <a:pt x="23236" y="1589866"/>
                </a:lnTo>
                <a:lnTo>
                  <a:pt x="35637" y="1539421"/>
                </a:lnTo>
                <a:lnTo>
                  <a:pt x="50262" y="1492077"/>
                </a:lnTo>
                <a:lnTo>
                  <a:pt x="66906" y="1448773"/>
                </a:lnTo>
                <a:lnTo>
                  <a:pt x="83860" y="1410246"/>
                </a:lnTo>
                <a:lnTo>
                  <a:pt x="102229" y="1371302"/>
                </a:lnTo>
                <a:lnTo>
                  <a:pt x="122265" y="1332272"/>
                </a:lnTo>
                <a:lnTo>
                  <a:pt x="144217" y="1293485"/>
                </a:lnTo>
                <a:lnTo>
                  <a:pt x="168335" y="1255271"/>
                </a:lnTo>
                <a:lnTo>
                  <a:pt x="194869" y="1217960"/>
                </a:lnTo>
                <a:lnTo>
                  <a:pt x="224069" y="1181882"/>
                </a:lnTo>
                <a:lnTo>
                  <a:pt x="256184" y="1147367"/>
                </a:lnTo>
                <a:lnTo>
                  <a:pt x="291466" y="1114745"/>
                </a:lnTo>
                <a:lnTo>
                  <a:pt x="330163" y="1084346"/>
                </a:lnTo>
                <a:lnTo>
                  <a:pt x="372526" y="1056499"/>
                </a:lnTo>
                <a:lnTo>
                  <a:pt x="418804" y="1031534"/>
                </a:lnTo>
                <a:lnTo>
                  <a:pt x="469247" y="1009782"/>
                </a:lnTo>
                <a:lnTo>
                  <a:pt x="524106" y="991573"/>
                </a:lnTo>
                <a:lnTo>
                  <a:pt x="594865" y="977501"/>
                </a:lnTo>
                <a:lnTo>
                  <a:pt x="633133" y="973852"/>
                </a:lnTo>
                <a:lnTo>
                  <a:pt x="673173" y="972152"/>
                </a:lnTo>
                <a:lnTo>
                  <a:pt x="714867" y="972171"/>
                </a:lnTo>
                <a:lnTo>
                  <a:pt x="758100" y="973678"/>
                </a:lnTo>
                <a:lnTo>
                  <a:pt x="802756" y="976440"/>
                </a:lnTo>
                <a:lnTo>
                  <a:pt x="848718" y="980227"/>
                </a:lnTo>
                <a:lnTo>
                  <a:pt x="895872" y="984809"/>
                </a:lnTo>
                <a:lnTo>
                  <a:pt x="944099" y="989952"/>
                </a:lnTo>
                <a:lnTo>
                  <a:pt x="993286" y="995427"/>
                </a:lnTo>
                <a:lnTo>
                  <a:pt x="1043314" y="1001003"/>
                </a:lnTo>
                <a:lnTo>
                  <a:pt x="1094069" y="1006447"/>
                </a:lnTo>
                <a:lnTo>
                  <a:pt x="1145434" y="1011529"/>
                </a:lnTo>
                <a:lnTo>
                  <a:pt x="1197293" y="1016018"/>
                </a:lnTo>
                <a:lnTo>
                  <a:pt x="1249530" y="1019682"/>
                </a:lnTo>
                <a:lnTo>
                  <a:pt x="1302029" y="1022291"/>
                </a:lnTo>
                <a:lnTo>
                  <a:pt x="1354674" y="1023612"/>
                </a:lnTo>
                <a:lnTo>
                  <a:pt x="1407349" y="1023416"/>
                </a:lnTo>
                <a:lnTo>
                  <a:pt x="1459938" y="1021471"/>
                </a:lnTo>
                <a:lnTo>
                  <a:pt x="1512324" y="1017545"/>
                </a:lnTo>
                <a:lnTo>
                  <a:pt x="1564391" y="1011407"/>
                </a:lnTo>
                <a:lnTo>
                  <a:pt x="1616024" y="1002827"/>
                </a:lnTo>
                <a:lnTo>
                  <a:pt x="1667106" y="991573"/>
                </a:lnTo>
                <a:lnTo>
                  <a:pt x="1711267" y="979730"/>
                </a:lnTo>
                <a:lnTo>
                  <a:pt x="1756483" y="966160"/>
                </a:lnTo>
                <a:lnTo>
                  <a:pt x="1802653" y="950975"/>
                </a:lnTo>
                <a:lnTo>
                  <a:pt x="1849671" y="934292"/>
                </a:lnTo>
                <a:lnTo>
                  <a:pt x="1897434" y="916224"/>
                </a:lnTo>
                <a:lnTo>
                  <a:pt x="1945838" y="896885"/>
                </a:lnTo>
                <a:lnTo>
                  <a:pt x="1994778" y="876392"/>
                </a:lnTo>
                <a:lnTo>
                  <a:pt x="2044152" y="854857"/>
                </a:lnTo>
                <a:lnTo>
                  <a:pt x="2093855" y="832396"/>
                </a:lnTo>
                <a:lnTo>
                  <a:pt x="2143783" y="809123"/>
                </a:lnTo>
                <a:lnTo>
                  <a:pt x="2193832" y="785153"/>
                </a:lnTo>
                <a:lnTo>
                  <a:pt x="2243898" y="760600"/>
                </a:lnTo>
                <a:lnTo>
                  <a:pt x="2293878" y="735579"/>
                </a:lnTo>
                <a:lnTo>
                  <a:pt x="2343667" y="710204"/>
                </a:lnTo>
                <a:lnTo>
                  <a:pt x="2393162" y="684590"/>
                </a:lnTo>
                <a:lnTo>
                  <a:pt x="2442258" y="658852"/>
                </a:lnTo>
                <a:lnTo>
                  <a:pt x="2490852" y="633104"/>
                </a:lnTo>
                <a:lnTo>
                  <a:pt x="2538840" y="607460"/>
                </a:lnTo>
                <a:lnTo>
                  <a:pt x="2586117" y="582035"/>
                </a:lnTo>
                <a:lnTo>
                  <a:pt x="2632580" y="556944"/>
                </a:lnTo>
                <a:lnTo>
                  <a:pt x="2678126" y="532301"/>
                </a:lnTo>
                <a:lnTo>
                  <a:pt x="2722649" y="508221"/>
                </a:lnTo>
                <a:lnTo>
                  <a:pt x="2766046" y="484818"/>
                </a:lnTo>
                <a:lnTo>
                  <a:pt x="2808214" y="462207"/>
                </a:lnTo>
                <a:lnTo>
                  <a:pt x="2849047" y="440503"/>
                </a:lnTo>
                <a:lnTo>
                  <a:pt x="2888443" y="419819"/>
                </a:lnTo>
                <a:lnTo>
                  <a:pt x="2926298" y="400271"/>
                </a:lnTo>
                <a:lnTo>
                  <a:pt x="2962506" y="381973"/>
                </a:lnTo>
                <a:lnTo>
                  <a:pt x="3022757" y="350578"/>
                </a:lnTo>
                <a:lnTo>
                  <a:pt x="3079642" y="318627"/>
                </a:lnTo>
                <a:lnTo>
                  <a:pt x="3133385" y="286455"/>
                </a:lnTo>
                <a:lnTo>
                  <a:pt x="3184213" y="254397"/>
                </a:lnTo>
                <a:lnTo>
                  <a:pt x="3232348" y="222791"/>
                </a:lnTo>
                <a:lnTo>
                  <a:pt x="3278015" y="191971"/>
                </a:lnTo>
                <a:lnTo>
                  <a:pt x="3321438" y="162275"/>
                </a:lnTo>
                <a:lnTo>
                  <a:pt x="3362842" y="134037"/>
                </a:lnTo>
                <a:lnTo>
                  <a:pt x="3402451" y="107594"/>
                </a:lnTo>
                <a:lnTo>
                  <a:pt x="3440490" y="83282"/>
                </a:lnTo>
                <a:lnTo>
                  <a:pt x="3477183" y="61437"/>
                </a:lnTo>
                <a:lnTo>
                  <a:pt x="3512754" y="42395"/>
                </a:lnTo>
                <a:lnTo>
                  <a:pt x="3547427" y="26491"/>
                </a:lnTo>
                <a:lnTo>
                  <a:pt x="3614979" y="5444"/>
                </a:lnTo>
                <a:lnTo>
                  <a:pt x="3695652" y="0"/>
                </a:lnTo>
                <a:lnTo>
                  <a:pt x="3740436" y="4258"/>
                </a:lnTo>
                <a:lnTo>
                  <a:pt x="3782663" y="13916"/>
                </a:lnTo>
                <a:lnTo>
                  <a:pt x="3822342" y="29142"/>
                </a:lnTo>
                <a:lnTo>
                  <a:pt x="3859479" y="50105"/>
                </a:lnTo>
                <a:lnTo>
                  <a:pt x="3894081" y="76972"/>
                </a:lnTo>
                <a:lnTo>
                  <a:pt x="3926155" y="109913"/>
                </a:lnTo>
                <a:lnTo>
                  <a:pt x="3955708" y="149095"/>
                </a:lnTo>
                <a:lnTo>
                  <a:pt x="3982746" y="194687"/>
                </a:lnTo>
                <a:lnTo>
                  <a:pt x="4007276" y="246857"/>
                </a:lnTo>
                <a:lnTo>
                  <a:pt x="4029306" y="305773"/>
                </a:lnTo>
                <a:lnTo>
                  <a:pt x="4049974" y="375549"/>
                </a:lnTo>
                <a:lnTo>
                  <a:pt x="4060093" y="415529"/>
                </a:lnTo>
                <a:lnTo>
                  <a:pt x="4069954" y="458475"/>
                </a:lnTo>
                <a:lnTo>
                  <a:pt x="4079472" y="504066"/>
                </a:lnTo>
                <a:lnTo>
                  <a:pt x="4088560" y="551981"/>
                </a:lnTo>
                <a:lnTo>
                  <a:pt x="4097134" y="601898"/>
                </a:lnTo>
                <a:lnTo>
                  <a:pt x="4105106" y="653497"/>
                </a:lnTo>
                <a:lnTo>
                  <a:pt x="4112391" y="706456"/>
                </a:lnTo>
                <a:lnTo>
                  <a:pt x="4118903" y="760454"/>
                </a:lnTo>
                <a:lnTo>
                  <a:pt x="4124556" y="815170"/>
                </a:lnTo>
                <a:lnTo>
                  <a:pt x="4129265" y="870283"/>
                </a:lnTo>
                <a:lnTo>
                  <a:pt x="4132944" y="925471"/>
                </a:lnTo>
                <a:lnTo>
                  <a:pt x="4135505" y="980414"/>
                </a:lnTo>
                <a:lnTo>
                  <a:pt x="4136865" y="1034789"/>
                </a:lnTo>
                <a:lnTo>
                  <a:pt x="4136937" y="1088277"/>
                </a:lnTo>
                <a:lnTo>
                  <a:pt x="4135634" y="1140556"/>
                </a:lnTo>
                <a:lnTo>
                  <a:pt x="4132872" y="1191305"/>
                </a:lnTo>
                <a:lnTo>
                  <a:pt x="4128564" y="1240202"/>
                </a:lnTo>
                <a:lnTo>
                  <a:pt x="4122624" y="1286926"/>
                </a:lnTo>
                <a:lnTo>
                  <a:pt x="4114967" y="1331157"/>
                </a:lnTo>
                <a:lnTo>
                  <a:pt x="4105506" y="1372573"/>
                </a:lnTo>
                <a:lnTo>
                  <a:pt x="4091315" y="1420961"/>
                </a:lnTo>
                <a:lnTo>
                  <a:pt x="4074270" y="1468767"/>
                </a:lnTo>
                <a:lnTo>
                  <a:pt x="4054565" y="1515871"/>
                </a:lnTo>
                <a:lnTo>
                  <a:pt x="4032396" y="1562157"/>
                </a:lnTo>
                <a:lnTo>
                  <a:pt x="4007957" y="1607507"/>
                </a:lnTo>
                <a:lnTo>
                  <a:pt x="3981441" y="1651803"/>
                </a:lnTo>
                <a:lnTo>
                  <a:pt x="3953045" y="1694929"/>
                </a:lnTo>
                <a:lnTo>
                  <a:pt x="3922961" y="1736765"/>
                </a:lnTo>
                <a:lnTo>
                  <a:pt x="3891384" y="1777195"/>
                </a:lnTo>
                <a:lnTo>
                  <a:pt x="3858510" y="1816101"/>
                </a:lnTo>
                <a:lnTo>
                  <a:pt x="3824531" y="1853365"/>
                </a:lnTo>
                <a:lnTo>
                  <a:pt x="3789643" y="1888870"/>
                </a:lnTo>
                <a:lnTo>
                  <a:pt x="3754040" y="1922498"/>
                </a:lnTo>
                <a:lnTo>
                  <a:pt x="3717917" y="1954132"/>
                </a:lnTo>
                <a:lnTo>
                  <a:pt x="3681467" y="1983654"/>
                </a:lnTo>
                <a:lnTo>
                  <a:pt x="3644886" y="2010947"/>
                </a:lnTo>
                <a:lnTo>
                  <a:pt x="3608368" y="2035892"/>
                </a:lnTo>
                <a:lnTo>
                  <a:pt x="3572106" y="2058373"/>
                </a:lnTo>
                <a:lnTo>
                  <a:pt x="3531502" y="2079789"/>
                </a:lnTo>
                <a:lnTo>
                  <a:pt x="3490483" y="2096901"/>
                </a:lnTo>
                <a:lnTo>
                  <a:pt x="3448937" y="2110156"/>
                </a:lnTo>
                <a:lnTo>
                  <a:pt x="3406752" y="2120000"/>
                </a:lnTo>
                <a:lnTo>
                  <a:pt x="3363818" y="2126878"/>
                </a:lnTo>
                <a:lnTo>
                  <a:pt x="3320021" y="2131239"/>
                </a:lnTo>
                <a:lnTo>
                  <a:pt x="3275252" y="2133528"/>
                </a:lnTo>
                <a:lnTo>
                  <a:pt x="3229397" y="2134192"/>
                </a:lnTo>
                <a:lnTo>
                  <a:pt x="3182346" y="2133677"/>
                </a:lnTo>
                <a:lnTo>
                  <a:pt x="3133986" y="2132430"/>
                </a:lnTo>
                <a:lnTo>
                  <a:pt x="3084207" y="2130897"/>
                </a:lnTo>
                <a:lnTo>
                  <a:pt x="3032896" y="2129525"/>
                </a:lnTo>
                <a:lnTo>
                  <a:pt x="2979942" y="2128760"/>
                </a:lnTo>
                <a:lnTo>
                  <a:pt x="2925234" y="2129048"/>
                </a:lnTo>
                <a:lnTo>
                  <a:pt x="2868659" y="2130837"/>
                </a:lnTo>
                <a:lnTo>
                  <a:pt x="2810106" y="2134573"/>
                </a:lnTo>
                <a:lnTo>
                  <a:pt x="2767913" y="2137993"/>
                </a:lnTo>
                <a:lnTo>
                  <a:pt x="2724114" y="2141670"/>
                </a:lnTo>
                <a:lnTo>
                  <a:pt x="2678842" y="2145564"/>
                </a:lnTo>
                <a:lnTo>
                  <a:pt x="2632229" y="2149638"/>
                </a:lnTo>
                <a:lnTo>
                  <a:pt x="2584405" y="2153855"/>
                </a:lnTo>
                <a:lnTo>
                  <a:pt x="2535505" y="2158175"/>
                </a:lnTo>
                <a:lnTo>
                  <a:pt x="2485658" y="2162562"/>
                </a:lnTo>
                <a:lnTo>
                  <a:pt x="2434997" y="2166977"/>
                </a:lnTo>
                <a:lnTo>
                  <a:pt x="2383655" y="2171382"/>
                </a:lnTo>
                <a:lnTo>
                  <a:pt x="2331762" y="2175739"/>
                </a:lnTo>
                <a:lnTo>
                  <a:pt x="2279451" y="2180011"/>
                </a:lnTo>
                <a:lnTo>
                  <a:pt x="2226853" y="2184159"/>
                </a:lnTo>
                <a:lnTo>
                  <a:pt x="2174102" y="2188145"/>
                </a:lnTo>
                <a:lnTo>
                  <a:pt x="2121327" y="2191932"/>
                </a:lnTo>
                <a:lnTo>
                  <a:pt x="2068662" y="2195481"/>
                </a:lnTo>
                <a:lnTo>
                  <a:pt x="2016239" y="2198755"/>
                </a:lnTo>
                <a:lnTo>
                  <a:pt x="1964188" y="2201716"/>
                </a:lnTo>
                <a:lnTo>
                  <a:pt x="1912642" y="2204325"/>
                </a:lnTo>
                <a:lnTo>
                  <a:pt x="1861734" y="2206545"/>
                </a:lnTo>
                <a:lnTo>
                  <a:pt x="1811594" y="2208338"/>
                </a:lnTo>
                <a:lnTo>
                  <a:pt x="1762355" y="2209665"/>
                </a:lnTo>
                <a:lnTo>
                  <a:pt x="1714148" y="2210490"/>
                </a:lnTo>
                <a:lnTo>
                  <a:pt x="1667106" y="2210773"/>
                </a:lnTo>
                <a:lnTo>
                  <a:pt x="1613754" y="2210399"/>
                </a:lnTo>
                <a:lnTo>
                  <a:pt x="1560283" y="2209318"/>
                </a:lnTo>
                <a:lnTo>
                  <a:pt x="1506780" y="2207586"/>
                </a:lnTo>
                <a:lnTo>
                  <a:pt x="1453332" y="2205262"/>
                </a:lnTo>
                <a:lnTo>
                  <a:pt x="1400025" y="2202403"/>
                </a:lnTo>
                <a:lnTo>
                  <a:pt x="1346947" y="2199066"/>
                </a:lnTo>
                <a:lnTo>
                  <a:pt x="1294185" y="2195310"/>
                </a:lnTo>
                <a:lnTo>
                  <a:pt x="1241825" y="2191192"/>
                </a:lnTo>
                <a:lnTo>
                  <a:pt x="1189954" y="2186771"/>
                </a:lnTo>
                <a:lnTo>
                  <a:pt x="1138659" y="2182103"/>
                </a:lnTo>
                <a:lnTo>
                  <a:pt x="1088028" y="2177246"/>
                </a:lnTo>
                <a:lnTo>
                  <a:pt x="1038145" y="2172258"/>
                </a:lnTo>
                <a:lnTo>
                  <a:pt x="989100" y="2167197"/>
                </a:lnTo>
                <a:lnTo>
                  <a:pt x="940978" y="2162121"/>
                </a:lnTo>
                <a:lnTo>
                  <a:pt x="893867" y="2157087"/>
                </a:lnTo>
                <a:lnTo>
                  <a:pt x="847853" y="2152154"/>
                </a:lnTo>
                <a:lnTo>
                  <a:pt x="803023" y="2147377"/>
                </a:lnTo>
                <a:lnTo>
                  <a:pt x="759464" y="2142817"/>
                </a:lnTo>
                <a:lnTo>
                  <a:pt x="717263" y="2138529"/>
                </a:lnTo>
                <a:lnTo>
                  <a:pt x="676506" y="2134573"/>
                </a:lnTo>
                <a:close/>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7" name="object 7"/>
          <p:cNvSpPr/>
          <p:nvPr/>
        </p:nvSpPr>
        <p:spPr>
          <a:xfrm>
            <a:off x="3365627" y="3625596"/>
            <a:ext cx="3886200" cy="1981200"/>
          </a:xfrm>
          <a:custGeom>
            <a:avLst/>
            <a:gdLst/>
            <a:ahLst/>
            <a:cxnLst/>
            <a:rect l="l" t="t" r="r" b="b"/>
            <a:pathLst>
              <a:path w="3886200" h="1981200">
                <a:moveTo>
                  <a:pt x="3886200" y="0"/>
                </a:moveTo>
                <a:lnTo>
                  <a:pt x="0" y="19812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8" name="object 8"/>
          <p:cNvSpPr txBox="1"/>
          <p:nvPr/>
        </p:nvSpPr>
        <p:spPr>
          <a:xfrm>
            <a:off x="7335901" y="3271520"/>
            <a:ext cx="1981200" cy="418465"/>
          </a:xfrm>
          <a:prstGeom prst="rect">
            <a:avLst/>
          </a:prstGeom>
        </p:spPr>
        <p:txBody>
          <a:bodyPr vert="horz" wrap="square" lIns="0" tIns="0" rIns="0" bIns="0" rtlCol="0">
            <a:spAutoFit/>
          </a:bodyPr>
          <a:lstStyle/>
          <a:p>
            <a:pPr marL="12700">
              <a:lnSpc>
                <a:spcPts val="3295"/>
              </a:lnSpc>
            </a:pPr>
            <a:r>
              <a:rPr sz="2800" spc="-5" dirty="0">
                <a:solidFill>
                  <a:srgbClr val="3333CC"/>
                </a:solidFill>
                <a:latin typeface="Times New Roman" panose="02020603050405020304" charset="0"/>
                <a:cs typeface="新宋体" panose="02010609030101010101" charset="-122"/>
              </a:rPr>
              <a:t>边界</a:t>
            </a:r>
            <a:r>
              <a:rPr sz="2800" u="heavy" spc="-5" dirty="0">
                <a:solidFill>
                  <a:srgbClr val="3333CC"/>
                </a:solidFill>
                <a:latin typeface="Times New Roman" panose="02020603050405020304" charset="0"/>
                <a:cs typeface="新宋体" panose="02010609030101010101" charset="-122"/>
              </a:rPr>
              <a:t>最大</a:t>
            </a:r>
            <a:r>
              <a:rPr sz="2800" u="heavy" dirty="0">
                <a:solidFill>
                  <a:srgbClr val="3333CC"/>
                </a:solidFill>
                <a:latin typeface="Times New Roman" panose="02020603050405020304" charset="0"/>
                <a:cs typeface="新宋体" panose="02010609030101010101" charset="-122"/>
              </a:rPr>
              <a:t>轴</a:t>
            </a:r>
            <a:r>
              <a:rPr sz="2800" dirty="0">
                <a:solidFill>
                  <a:srgbClr val="3333CC"/>
                </a:solidFill>
                <a:latin typeface="Times New Roman" panose="02020603050405020304" charset="0"/>
                <a:cs typeface="新宋体" panose="02010609030101010101" charset="-122"/>
              </a:rPr>
              <a:t>a</a:t>
            </a:r>
            <a:endParaRPr sz="2800">
              <a:latin typeface="Times New Roman" panose="02020603050405020304" charset="0"/>
              <a:cs typeface="新宋体" panose="02010609030101010101" charset="-122"/>
            </a:endParaRPr>
          </a:p>
        </p:txBody>
      </p:sp>
      <p:sp>
        <p:nvSpPr>
          <p:cNvPr id="9" name="object 9"/>
          <p:cNvSpPr/>
          <p:nvPr/>
        </p:nvSpPr>
        <p:spPr>
          <a:xfrm>
            <a:off x="4737239" y="3930396"/>
            <a:ext cx="1143000" cy="2133600"/>
          </a:xfrm>
          <a:custGeom>
            <a:avLst/>
            <a:gdLst/>
            <a:ahLst/>
            <a:cxnLst/>
            <a:rect l="l" t="t" r="r" b="b"/>
            <a:pathLst>
              <a:path w="1143000" h="2133600">
                <a:moveTo>
                  <a:pt x="0" y="0"/>
                </a:moveTo>
                <a:lnTo>
                  <a:pt x="1143000" y="21336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0" name="object 10"/>
          <p:cNvSpPr txBox="1"/>
          <p:nvPr/>
        </p:nvSpPr>
        <p:spPr>
          <a:xfrm>
            <a:off x="5589396" y="6243320"/>
            <a:ext cx="1981200" cy="418465"/>
          </a:xfrm>
          <a:prstGeom prst="rect">
            <a:avLst/>
          </a:prstGeom>
        </p:spPr>
        <p:txBody>
          <a:bodyPr vert="horz" wrap="square" lIns="0" tIns="0" rIns="0" bIns="0" rtlCol="0">
            <a:spAutoFit/>
          </a:bodyPr>
          <a:lstStyle/>
          <a:p>
            <a:pPr marL="12700">
              <a:lnSpc>
                <a:spcPts val="3295"/>
              </a:lnSpc>
            </a:pPr>
            <a:r>
              <a:rPr sz="2800" spc="-5" dirty="0">
                <a:solidFill>
                  <a:srgbClr val="3333CC"/>
                </a:solidFill>
                <a:latin typeface="Times New Roman" panose="02020603050405020304" charset="0"/>
                <a:cs typeface="新宋体" panose="02010609030101010101" charset="-122"/>
              </a:rPr>
              <a:t>边界</a:t>
            </a:r>
            <a:r>
              <a:rPr sz="2800" u="heavy" spc="-5" dirty="0">
                <a:solidFill>
                  <a:srgbClr val="3333CC"/>
                </a:solidFill>
                <a:latin typeface="Times New Roman" panose="02020603050405020304" charset="0"/>
                <a:cs typeface="新宋体" panose="02010609030101010101" charset="-122"/>
              </a:rPr>
              <a:t>最小</a:t>
            </a:r>
            <a:r>
              <a:rPr sz="2800" u="heavy" dirty="0">
                <a:solidFill>
                  <a:srgbClr val="3333CC"/>
                </a:solidFill>
                <a:latin typeface="Times New Roman" panose="02020603050405020304" charset="0"/>
                <a:cs typeface="新宋体" panose="02010609030101010101" charset="-122"/>
              </a:rPr>
              <a:t>轴</a:t>
            </a:r>
            <a:r>
              <a:rPr sz="2800" dirty="0">
                <a:solidFill>
                  <a:srgbClr val="3333CC"/>
                </a:solidFill>
                <a:latin typeface="Times New Roman" panose="02020603050405020304" charset="0"/>
                <a:cs typeface="新宋体" panose="02010609030101010101" charset="-122"/>
              </a:rPr>
              <a:t>b</a:t>
            </a:r>
            <a:endParaRPr sz="2800">
              <a:latin typeface="Times New Roman" panose="02020603050405020304" charset="0"/>
              <a:cs typeface="新宋体" panose="02010609030101010101" charset="-122"/>
            </a:endParaRPr>
          </a:p>
        </p:txBody>
      </p:sp>
      <p:sp>
        <p:nvSpPr>
          <p:cNvPr id="11" name="object 11"/>
          <p:cNvSpPr/>
          <p:nvPr/>
        </p:nvSpPr>
        <p:spPr>
          <a:xfrm>
            <a:off x="6870827" y="2863595"/>
            <a:ext cx="1143000" cy="2209800"/>
          </a:xfrm>
          <a:custGeom>
            <a:avLst/>
            <a:gdLst/>
            <a:ahLst/>
            <a:cxnLst/>
            <a:rect l="l" t="t" r="r" b="b"/>
            <a:pathLst>
              <a:path w="1143000" h="2209800">
                <a:moveTo>
                  <a:pt x="0" y="0"/>
                </a:moveTo>
                <a:lnTo>
                  <a:pt x="1143000" y="22098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2" name="object 12"/>
          <p:cNvSpPr/>
          <p:nvPr/>
        </p:nvSpPr>
        <p:spPr>
          <a:xfrm>
            <a:off x="2908426" y="2863595"/>
            <a:ext cx="3962400" cy="1981200"/>
          </a:xfrm>
          <a:custGeom>
            <a:avLst/>
            <a:gdLst/>
            <a:ahLst/>
            <a:cxnLst/>
            <a:rect l="l" t="t" r="r" b="b"/>
            <a:pathLst>
              <a:path w="3962400" h="1981200">
                <a:moveTo>
                  <a:pt x="3962400" y="0"/>
                </a:moveTo>
                <a:lnTo>
                  <a:pt x="0" y="19812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3" name="object 13"/>
          <p:cNvSpPr/>
          <p:nvPr/>
        </p:nvSpPr>
        <p:spPr>
          <a:xfrm>
            <a:off x="4051427" y="5073396"/>
            <a:ext cx="3962400" cy="1905000"/>
          </a:xfrm>
          <a:custGeom>
            <a:avLst/>
            <a:gdLst/>
            <a:ahLst/>
            <a:cxnLst/>
            <a:rect l="l" t="t" r="r" b="b"/>
            <a:pathLst>
              <a:path w="3962400" h="1905000">
                <a:moveTo>
                  <a:pt x="3962400" y="0"/>
                </a:moveTo>
                <a:lnTo>
                  <a:pt x="0" y="19050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4" name="object 14"/>
          <p:cNvSpPr/>
          <p:nvPr/>
        </p:nvSpPr>
        <p:spPr>
          <a:xfrm>
            <a:off x="2984626" y="4844796"/>
            <a:ext cx="1066800" cy="2133600"/>
          </a:xfrm>
          <a:custGeom>
            <a:avLst/>
            <a:gdLst/>
            <a:ahLst/>
            <a:cxnLst/>
            <a:rect l="l" t="t" r="r" b="b"/>
            <a:pathLst>
              <a:path w="1066800" h="2133600">
                <a:moveTo>
                  <a:pt x="0" y="0"/>
                </a:moveTo>
                <a:lnTo>
                  <a:pt x="1066800" y="2133599"/>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5" name="object 15"/>
          <p:cNvSpPr txBox="1"/>
          <p:nvPr/>
        </p:nvSpPr>
        <p:spPr>
          <a:xfrm>
            <a:off x="2505582" y="6090920"/>
            <a:ext cx="1448435" cy="418465"/>
          </a:xfrm>
          <a:prstGeom prst="rect">
            <a:avLst/>
          </a:prstGeom>
        </p:spPr>
        <p:txBody>
          <a:bodyPr vert="horz" wrap="square" lIns="0" tIns="0" rIns="0" bIns="0" rtlCol="0">
            <a:spAutoFit/>
          </a:bodyPr>
          <a:lstStyle/>
          <a:p>
            <a:pPr marL="12700">
              <a:lnSpc>
                <a:spcPts val="3295"/>
              </a:lnSpc>
            </a:pPr>
            <a:r>
              <a:rPr sz="2800" u="heavy" spc="-5" dirty="0">
                <a:solidFill>
                  <a:srgbClr val="3333CC"/>
                </a:solidFill>
                <a:latin typeface="Times New Roman" panose="02020603050405020304" charset="0"/>
                <a:cs typeface="新宋体" panose="02010609030101010101" charset="-122"/>
              </a:rPr>
              <a:t>基本矩形</a:t>
            </a:r>
          </a:p>
        </p:txBody>
      </p:sp>
      <p:sp>
        <p:nvSpPr>
          <p:cNvPr id="17"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18" name="文本框 17"/>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、形状数</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266190" y="2275205"/>
            <a:ext cx="9316085" cy="3415030"/>
          </a:xfrm>
          <a:prstGeom prst="rect">
            <a:avLst/>
          </a:prstGeom>
        </p:spPr>
        <p:txBody>
          <a:bodyPr vert="horz" wrap="square" lIns="0" tIns="0" rIns="0" bIns="0" rtlCol="0">
            <a:spAutoFit/>
          </a:bodyPr>
          <a:lstStyle/>
          <a:p>
            <a:pPr marL="12700" defTabSz="0">
              <a:lnSpc>
                <a:spcPct val="100000"/>
              </a:lnSpc>
              <a:tabLst>
                <a:tab pos="354965" algn="l"/>
              </a:tabLst>
            </a:pPr>
            <a:r>
              <a:rPr sz="2800" spc="-5" dirty="0">
                <a:latin typeface="Times New Roman" panose="02020603050405020304" charset="0"/>
                <a:cs typeface="新宋体" panose="02010609030101010101" charset="-122"/>
              </a:rPr>
              <a:t>规整化网格方向算法的思想：</a:t>
            </a:r>
            <a:r>
              <a:rPr sz="2800" spc="145" dirty="0">
                <a:latin typeface="Times New Roman" panose="02020603050405020304" charset="0"/>
                <a:cs typeface="新宋体" panose="02010609030101010101" charset="-122"/>
              </a:rPr>
              <a:t>大多数情况下，将链码网格与基本矩形</a:t>
            </a:r>
            <a:r>
              <a:rPr sz="2800" spc="-5" dirty="0">
                <a:latin typeface="Times New Roman" panose="02020603050405020304" charset="0"/>
                <a:cs typeface="新宋体" panose="02010609030101010101" charset="-122"/>
              </a:rPr>
              <a:t>对齐，即可得到一个唯一的形状数。</a:t>
            </a:r>
          </a:p>
          <a:p>
            <a:pPr marL="12700" defTabSz="0">
              <a:lnSpc>
                <a:spcPct val="100000"/>
              </a:lnSpc>
              <a:tabLst>
                <a:tab pos="354965" algn="l"/>
              </a:tabLst>
            </a:pPr>
            <a:endParaRPr sz="2800" spc="-5" dirty="0">
              <a:latin typeface="Times New Roman" panose="02020603050405020304" charset="0"/>
              <a:cs typeface="新宋体" panose="02010609030101010101" charset="-122"/>
            </a:endParaRPr>
          </a:p>
          <a:p>
            <a:pPr marL="12700" defTabSz="0">
              <a:lnSpc>
                <a:spcPct val="100000"/>
              </a:lnSpc>
              <a:tabLst>
                <a:tab pos="354965" algn="l"/>
              </a:tabLst>
            </a:pPr>
            <a:r>
              <a:rPr sz="2800" spc="-5" dirty="0">
                <a:latin typeface="Times New Roman" panose="02020603050405020304" charset="0"/>
                <a:cs typeface="新宋体" panose="02010609030101010101" charset="-122"/>
              </a:rPr>
              <a:t>规整化网格方向的一种算法如</a:t>
            </a:r>
            <a:r>
              <a:rPr sz="2800" dirty="0">
                <a:latin typeface="Times New Roman" panose="02020603050405020304" charset="0"/>
                <a:cs typeface="新宋体" panose="02010609030101010101" charset="-122"/>
              </a:rPr>
              <a:t>下</a:t>
            </a:r>
            <a:r>
              <a:rPr sz="2800" spc="-10" dirty="0">
                <a:latin typeface="Times New Roman" panose="02020603050405020304" charset="0"/>
                <a:cs typeface="新宋体" panose="02010609030101010101" charset="-122"/>
              </a:rPr>
              <a:t> </a:t>
            </a:r>
            <a:r>
              <a:rPr sz="2800" dirty="0">
                <a:latin typeface="Times New Roman" panose="02020603050405020304" charset="0"/>
                <a:cs typeface="新宋体" panose="02010609030101010101" charset="-122"/>
              </a:rPr>
              <a:t>：</a:t>
            </a:r>
            <a:endParaRPr sz="2800">
              <a:latin typeface="Times New Roman" panose="02020603050405020304" charset="0"/>
              <a:cs typeface="新宋体" panose="02010609030101010101" charset="-122"/>
            </a:endParaRPr>
          </a:p>
          <a:p>
            <a:pPr marL="469900">
              <a:lnSpc>
                <a:spcPct val="100000"/>
              </a:lnSpc>
              <a:spcBef>
                <a:spcPts val="1685"/>
              </a:spcBef>
            </a:pPr>
            <a:r>
              <a:rPr sz="2800" spc="-5" dirty="0">
                <a:latin typeface="Times New Roman" panose="02020603050405020304" charset="0"/>
                <a:cs typeface="新宋体" panose="02010609030101010101" charset="-122"/>
              </a:rPr>
              <a:t>(1)首先确定形状数的序号n；</a:t>
            </a:r>
          </a:p>
          <a:p>
            <a:pPr marL="469900">
              <a:lnSpc>
                <a:spcPct val="100000"/>
              </a:lnSpc>
              <a:spcBef>
                <a:spcPts val="1685"/>
              </a:spcBef>
            </a:pPr>
            <a:r>
              <a:rPr sz="2800" spc="85" dirty="0">
                <a:latin typeface="Times New Roman" panose="02020603050405020304" charset="0"/>
                <a:cs typeface="新宋体" panose="02010609030101010101" charset="-122"/>
              </a:rPr>
              <a:t>(2)在序号为n的矩形形状数中，找出一个与</a:t>
            </a:r>
            <a:r>
              <a:rPr sz="2800" spc="125" dirty="0">
                <a:latin typeface="Times New Roman" panose="02020603050405020304" charset="0"/>
                <a:cs typeface="新宋体" panose="02010609030101010101" charset="-122"/>
              </a:rPr>
              <a:t>给定形状的基本矩形的离心率最接近的形状</a:t>
            </a:r>
            <a:r>
              <a:rPr sz="2800" dirty="0">
                <a:latin typeface="Times New Roman" panose="02020603050405020304" charset="0"/>
                <a:cs typeface="新宋体" panose="02010609030101010101" charset="-122"/>
              </a:rPr>
              <a:t>数</a:t>
            </a:r>
            <a:endParaRPr sz="2800">
              <a:latin typeface="Times New Roman" panose="02020603050405020304" charset="0"/>
              <a:cs typeface="新宋体" panose="02010609030101010101" charset="-122"/>
            </a:endParaRPr>
          </a:p>
        </p:txBody>
      </p:sp>
      <p:sp>
        <p:nvSpPr>
          <p:cNvPr id="1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6" name="文本框 15"/>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、形状数</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5095" y="2306955"/>
            <a:ext cx="8763635" cy="3880485"/>
          </a:xfrm>
          <a:prstGeom prst="rect">
            <a:avLst/>
          </a:prstGeom>
        </p:spPr>
        <p:txBody>
          <a:bodyPr vert="horz" wrap="square" lIns="0" tIns="0" rIns="0" bIns="0" rtlCol="0">
            <a:spAutoFit/>
          </a:bodyPr>
          <a:lstStyle/>
          <a:p>
            <a:pPr marL="12700" lvl="0" algn="l" defTabSz="0">
              <a:lnSpc>
                <a:spcPct val="130000"/>
              </a:lnSpc>
              <a:tabLst>
                <a:tab pos="354965" algn="l"/>
              </a:tabLst>
            </a:pPr>
            <a:r>
              <a:rPr sz="2800" spc="-5" dirty="0">
                <a:latin typeface="Times New Roman" panose="02020603050405020304" charset="0"/>
                <a:cs typeface="新宋体" panose="02010609030101010101" charset="-122"/>
                <a:sym typeface="+mn-ea"/>
              </a:rPr>
              <a:t>(3)然后再用这个矩形与基本矩形对齐，构造网格。</a:t>
            </a:r>
          </a:p>
          <a:p>
            <a:pPr marL="12700" lvl="0" algn="l" defTabSz="0">
              <a:lnSpc>
                <a:spcPct val="130000"/>
              </a:lnSpc>
              <a:tabLst>
                <a:tab pos="354965" algn="l"/>
              </a:tabLst>
            </a:pPr>
            <a:r>
              <a:rPr sz="2800" spc="-5" dirty="0">
                <a:latin typeface="Times New Roman" panose="02020603050405020304" charset="0"/>
                <a:cs typeface="新宋体" panose="02010609030101010101" charset="-122"/>
                <a:sym typeface="+mn-ea"/>
              </a:rPr>
              <a:t>(4)用获得链码的方法得到链码；</a:t>
            </a:r>
          </a:p>
          <a:p>
            <a:pPr marL="12700" lvl="0" algn="l" defTabSz="0">
              <a:lnSpc>
                <a:spcPct val="130000"/>
              </a:lnSpc>
              <a:tabLst>
                <a:tab pos="354965" algn="l"/>
              </a:tabLst>
            </a:pPr>
            <a:r>
              <a:rPr sz="2800" spc="-5" dirty="0">
                <a:latin typeface="Times New Roman" panose="02020603050405020304" charset="0"/>
                <a:cs typeface="新宋体" panose="02010609030101010101" charset="-122"/>
                <a:sym typeface="+mn-ea"/>
              </a:rPr>
              <a:t>(5)再得到循环首差；</a:t>
            </a:r>
          </a:p>
          <a:p>
            <a:pPr marL="12700" lvl="0" algn="l" defTabSz="0">
              <a:lnSpc>
                <a:spcPct val="130000"/>
              </a:lnSpc>
              <a:tabLst>
                <a:tab pos="354965" algn="l"/>
              </a:tabLst>
            </a:pPr>
            <a:r>
              <a:rPr sz="2800" spc="-5" dirty="0">
                <a:latin typeface="Times New Roman" panose="02020603050405020304" charset="0"/>
                <a:cs typeface="新宋体" panose="02010609030101010101" charset="-122"/>
                <a:sym typeface="+mn-ea"/>
              </a:rPr>
              <a:t>(6)首差中的最小循环数即为形状数。</a:t>
            </a:r>
          </a:p>
          <a:p>
            <a:pPr marL="12700" lvl="0" algn="l" defTabSz="0">
              <a:lnSpc>
                <a:spcPct val="130000"/>
              </a:lnSpc>
              <a:tabLst>
                <a:tab pos="354965" algn="l"/>
              </a:tabLst>
            </a:pPr>
            <a:r>
              <a:rPr sz="2800" spc="-5" dirty="0">
                <a:latin typeface="Times New Roman" panose="02020603050405020304" charset="0"/>
                <a:cs typeface="新宋体" panose="02010609030101010101" charset="-122"/>
                <a:sym typeface="+mn-ea"/>
              </a:rPr>
              <a:t>例: 如果n=12，所有序号为12的矩形(即周长为12)为2×4，3×3，1×5。如果2×4 矩形的离心率最接近于给定边界的基本矩 形的离心率，我们建立一个2×4的网格。</a:t>
            </a:r>
          </a:p>
        </p:txBody>
      </p:sp>
      <p:sp>
        <p:nvSpPr>
          <p:cNvPr id="15"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16" name="文本框 15"/>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、形状数</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186180" y="2299970"/>
            <a:ext cx="8542655" cy="304800"/>
          </a:xfrm>
          <a:prstGeom prst="rect">
            <a:avLst/>
          </a:prstGeom>
        </p:spPr>
        <p:txBody>
          <a:bodyPr vert="horz" wrap="square" lIns="0" tIns="0" rIns="0" bIns="0" rtlCol="0">
            <a:spAutoFit/>
          </a:bodyPr>
          <a:lstStyle/>
          <a:p>
            <a:pPr marL="12700" defTabSz="0">
              <a:lnSpc>
                <a:spcPct val="100000"/>
              </a:lnSpc>
              <a:tabLst>
                <a:tab pos="354965" algn="l"/>
              </a:tabLst>
            </a:pPr>
            <a:r>
              <a:rPr sz="2000" dirty="0">
                <a:solidFill>
                  <a:srgbClr val="FF0000"/>
                </a:solidFill>
                <a:latin typeface="Times New Roman" panose="02020603050405020304" charset="0"/>
                <a:cs typeface="Times New Roman" panose="02020603050405020304"/>
              </a:rPr>
              <a:t>		</a:t>
            </a:r>
            <a:endParaRPr sz="2800" spc="-5" dirty="0">
              <a:latin typeface="Times New Roman" panose="02020603050405020304" charset="0"/>
              <a:cs typeface="新宋体" panose="02010609030101010101" charset="-122"/>
            </a:endParaRPr>
          </a:p>
        </p:txBody>
      </p:sp>
      <p:sp>
        <p:nvSpPr>
          <p:cNvPr id="6" name="object 6"/>
          <p:cNvSpPr/>
          <p:nvPr/>
        </p:nvSpPr>
        <p:spPr>
          <a:xfrm>
            <a:off x="4085878" y="2875576"/>
            <a:ext cx="4137025" cy="2211070"/>
          </a:xfrm>
          <a:custGeom>
            <a:avLst/>
            <a:gdLst/>
            <a:ahLst/>
            <a:cxnLst/>
            <a:rect l="l" t="t" r="r" b="b"/>
            <a:pathLst>
              <a:path w="4137025" h="2211070">
                <a:moveTo>
                  <a:pt x="676506" y="2134573"/>
                </a:moveTo>
                <a:lnTo>
                  <a:pt x="615471" y="2130068"/>
                </a:lnTo>
                <a:lnTo>
                  <a:pt x="555664" y="2128023"/>
                </a:lnTo>
                <a:lnTo>
                  <a:pt x="497393" y="2127705"/>
                </a:lnTo>
                <a:lnTo>
                  <a:pt x="440965" y="2128382"/>
                </a:lnTo>
                <a:lnTo>
                  <a:pt x="386690" y="2129322"/>
                </a:lnTo>
                <a:lnTo>
                  <a:pt x="334874" y="2129791"/>
                </a:lnTo>
                <a:lnTo>
                  <a:pt x="285825" y="2129057"/>
                </a:lnTo>
                <a:lnTo>
                  <a:pt x="239853" y="2126387"/>
                </a:lnTo>
                <a:lnTo>
                  <a:pt x="197264" y="2121050"/>
                </a:lnTo>
                <a:lnTo>
                  <a:pt x="158367" y="2112313"/>
                </a:lnTo>
                <a:lnTo>
                  <a:pt x="92880" y="2081707"/>
                </a:lnTo>
                <a:lnTo>
                  <a:pt x="45730" y="2028541"/>
                </a:lnTo>
                <a:lnTo>
                  <a:pt x="28838" y="1992424"/>
                </a:lnTo>
                <a:lnTo>
                  <a:pt x="16025" y="1950961"/>
                </a:lnTo>
                <a:lnTo>
                  <a:pt x="7085" y="1905090"/>
                </a:lnTo>
                <a:lnTo>
                  <a:pt x="1812" y="1855751"/>
                </a:lnTo>
                <a:lnTo>
                  <a:pt x="0" y="1803881"/>
                </a:lnTo>
                <a:lnTo>
                  <a:pt x="1442" y="1750419"/>
                </a:lnTo>
                <a:lnTo>
                  <a:pt x="5932" y="1696303"/>
                </a:lnTo>
                <a:lnTo>
                  <a:pt x="13266" y="1642473"/>
                </a:lnTo>
                <a:lnTo>
                  <a:pt x="23236" y="1589866"/>
                </a:lnTo>
                <a:lnTo>
                  <a:pt x="35637" y="1539421"/>
                </a:lnTo>
                <a:lnTo>
                  <a:pt x="50262" y="1492077"/>
                </a:lnTo>
                <a:lnTo>
                  <a:pt x="66906" y="1448773"/>
                </a:lnTo>
                <a:lnTo>
                  <a:pt x="83860" y="1410246"/>
                </a:lnTo>
                <a:lnTo>
                  <a:pt x="102229" y="1371302"/>
                </a:lnTo>
                <a:lnTo>
                  <a:pt x="122265" y="1332272"/>
                </a:lnTo>
                <a:lnTo>
                  <a:pt x="144217" y="1293485"/>
                </a:lnTo>
                <a:lnTo>
                  <a:pt x="168335" y="1255271"/>
                </a:lnTo>
                <a:lnTo>
                  <a:pt x="194869" y="1217960"/>
                </a:lnTo>
                <a:lnTo>
                  <a:pt x="224069" y="1181882"/>
                </a:lnTo>
                <a:lnTo>
                  <a:pt x="256184" y="1147367"/>
                </a:lnTo>
                <a:lnTo>
                  <a:pt x="291466" y="1114745"/>
                </a:lnTo>
                <a:lnTo>
                  <a:pt x="330163" y="1084346"/>
                </a:lnTo>
                <a:lnTo>
                  <a:pt x="372526" y="1056499"/>
                </a:lnTo>
                <a:lnTo>
                  <a:pt x="418804" y="1031534"/>
                </a:lnTo>
                <a:lnTo>
                  <a:pt x="469247" y="1009782"/>
                </a:lnTo>
                <a:lnTo>
                  <a:pt x="524106" y="991573"/>
                </a:lnTo>
                <a:lnTo>
                  <a:pt x="594865" y="977501"/>
                </a:lnTo>
                <a:lnTo>
                  <a:pt x="633133" y="973852"/>
                </a:lnTo>
                <a:lnTo>
                  <a:pt x="673173" y="972152"/>
                </a:lnTo>
                <a:lnTo>
                  <a:pt x="714867" y="972171"/>
                </a:lnTo>
                <a:lnTo>
                  <a:pt x="758100" y="973678"/>
                </a:lnTo>
                <a:lnTo>
                  <a:pt x="802756" y="976440"/>
                </a:lnTo>
                <a:lnTo>
                  <a:pt x="848718" y="980227"/>
                </a:lnTo>
                <a:lnTo>
                  <a:pt x="895872" y="984809"/>
                </a:lnTo>
                <a:lnTo>
                  <a:pt x="944099" y="989952"/>
                </a:lnTo>
                <a:lnTo>
                  <a:pt x="993286" y="995427"/>
                </a:lnTo>
                <a:lnTo>
                  <a:pt x="1043314" y="1001003"/>
                </a:lnTo>
                <a:lnTo>
                  <a:pt x="1094069" y="1006447"/>
                </a:lnTo>
                <a:lnTo>
                  <a:pt x="1145434" y="1011529"/>
                </a:lnTo>
                <a:lnTo>
                  <a:pt x="1197293" y="1016018"/>
                </a:lnTo>
                <a:lnTo>
                  <a:pt x="1249530" y="1019682"/>
                </a:lnTo>
                <a:lnTo>
                  <a:pt x="1302029" y="1022291"/>
                </a:lnTo>
                <a:lnTo>
                  <a:pt x="1354674" y="1023612"/>
                </a:lnTo>
                <a:lnTo>
                  <a:pt x="1407349" y="1023416"/>
                </a:lnTo>
                <a:lnTo>
                  <a:pt x="1459938" y="1021471"/>
                </a:lnTo>
                <a:lnTo>
                  <a:pt x="1512324" y="1017545"/>
                </a:lnTo>
                <a:lnTo>
                  <a:pt x="1564391" y="1011407"/>
                </a:lnTo>
                <a:lnTo>
                  <a:pt x="1616024" y="1002827"/>
                </a:lnTo>
                <a:lnTo>
                  <a:pt x="1667106" y="991573"/>
                </a:lnTo>
                <a:lnTo>
                  <a:pt x="1711267" y="979730"/>
                </a:lnTo>
                <a:lnTo>
                  <a:pt x="1756483" y="966160"/>
                </a:lnTo>
                <a:lnTo>
                  <a:pt x="1802653" y="950975"/>
                </a:lnTo>
                <a:lnTo>
                  <a:pt x="1849671" y="934292"/>
                </a:lnTo>
                <a:lnTo>
                  <a:pt x="1897434" y="916224"/>
                </a:lnTo>
                <a:lnTo>
                  <a:pt x="1945838" y="896885"/>
                </a:lnTo>
                <a:lnTo>
                  <a:pt x="1994778" y="876392"/>
                </a:lnTo>
                <a:lnTo>
                  <a:pt x="2044152" y="854857"/>
                </a:lnTo>
                <a:lnTo>
                  <a:pt x="2093855" y="832396"/>
                </a:lnTo>
                <a:lnTo>
                  <a:pt x="2143783" y="809123"/>
                </a:lnTo>
                <a:lnTo>
                  <a:pt x="2193832" y="785153"/>
                </a:lnTo>
                <a:lnTo>
                  <a:pt x="2243898" y="760600"/>
                </a:lnTo>
                <a:lnTo>
                  <a:pt x="2293878" y="735579"/>
                </a:lnTo>
                <a:lnTo>
                  <a:pt x="2343667" y="710204"/>
                </a:lnTo>
                <a:lnTo>
                  <a:pt x="2393162" y="684590"/>
                </a:lnTo>
                <a:lnTo>
                  <a:pt x="2442258" y="658852"/>
                </a:lnTo>
                <a:lnTo>
                  <a:pt x="2490852" y="633104"/>
                </a:lnTo>
                <a:lnTo>
                  <a:pt x="2538840" y="607460"/>
                </a:lnTo>
                <a:lnTo>
                  <a:pt x="2586117" y="582035"/>
                </a:lnTo>
                <a:lnTo>
                  <a:pt x="2632580" y="556944"/>
                </a:lnTo>
                <a:lnTo>
                  <a:pt x="2678126" y="532301"/>
                </a:lnTo>
                <a:lnTo>
                  <a:pt x="2722649" y="508221"/>
                </a:lnTo>
                <a:lnTo>
                  <a:pt x="2766046" y="484818"/>
                </a:lnTo>
                <a:lnTo>
                  <a:pt x="2808214" y="462207"/>
                </a:lnTo>
                <a:lnTo>
                  <a:pt x="2849047" y="440503"/>
                </a:lnTo>
                <a:lnTo>
                  <a:pt x="2888443" y="419819"/>
                </a:lnTo>
                <a:lnTo>
                  <a:pt x="2926298" y="400271"/>
                </a:lnTo>
                <a:lnTo>
                  <a:pt x="2962506" y="381973"/>
                </a:lnTo>
                <a:lnTo>
                  <a:pt x="3022757" y="350578"/>
                </a:lnTo>
                <a:lnTo>
                  <a:pt x="3079642" y="318627"/>
                </a:lnTo>
                <a:lnTo>
                  <a:pt x="3133385" y="286455"/>
                </a:lnTo>
                <a:lnTo>
                  <a:pt x="3184213" y="254397"/>
                </a:lnTo>
                <a:lnTo>
                  <a:pt x="3232348" y="222791"/>
                </a:lnTo>
                <a:lnTo>
                  <a:pt x="3278015" y="191971"/>
                </a:lnTo>
                <a:lnTo>
                  <a:pt x="3321438" y="162275"/>
                </a:lnTo>
                <a:lnTo>
                  <a:pt x="3362842" y="134037"/>
                </a:lnTo>
                <a:lnTo>
                  <a:pt x="3402451" y="107594"/>
                </a:lnTo>
                <a:lnTo>
                  <a:pt x="3440490" y="83282"/>
                </a:lnTo>
                <a:lnTo>
                  <a:pt x="3477183" y="61437"/>
                </a:lnTo>
                <a:lnTo>
                  <a:pt x="3512754" y="42395"/>
                </a:lnTo>
                <a:lnTo>
                  <a:pt x="3547427" y="26491"/>
                </a:lnTo>
                <a:lnTo>
                  <a:pt x="3614979" y="5444"/>
                </a:lnTo>
                <a:lnTo>
                  <a:pt x="3695652" y="0"/>
                </a:lnTo>
                <a:lnTo>
                  <a:pt x="3740436" y="4258"/>
                </a:lnTo>
                <a:lnTo>
                  <a:pt x="3782663" y="13916"/>
                </a:lnTo>
                <a:lnTo>
                  <a:pt x="3822342" y="29142"/>
                </a:lnTo>
                <a:lnTo>
                  <a:pt x="3859479" y="50105"/>
                </a:lnTo>
                <a:lnTo>
                  <a:pt x="3894081" y="76972"/>
                </a:lnTo>
                <a:lnTo>
                  <a:pt x="3926155" y="109913"/>
                </a:lnTo>
                <a:lnTo>
                  <a:pt x="3955708" y="149095"/>
                </a:lnTo>
                <a:lnTo>
                  <a:pt x="3982746" y="194687"/>
                </a:lnTo>
                <a:lnTo>
                  <a:pt x="4007276" y="246857"/>
                </a:lnTo>
                <a:lnTo>
                  <a:pt x="4029306" y="305773"/>
                </a:lnTo>
                <a:lnTo>
                  <a:pt x="4049974" y="375549"/>
                </a:lnTo>
                <a:lnTo>
                  <a:pt x="4060093" y="415529"/>
                </a:lnTo>
                <a:lnTo>
                  <a:pt x="4069954" y="458475"/>
                </a:lnTo>
                <a:lnTo>
                  <a:pt x="4079472" y="504066"/>
                </a:lnTo>
                <a:lnTo>
                  <a:pt x="4088560" y="551981"/>
                </a:lnTo>
                <a:lnTo>
                  <a:pt x="4097134" y="601898"/>
                </a:lnTo>
                <a:lnTo>
                  <a:pt x="4105106" y="653497"/>
                </a:lnTo>
                <a:lnTo>
                  <a:pt x="4112391" y="706456"/>
                </a:lnTo>
                <a:lnTo>
                  <a:pt x="4118903" y="760454"/>
                </a:lnTo>
                <a:lnTo>
                  <a:pt x="4124556" y="815170"/>
                </a:lnTo>
                <a:lnTo>
                  <a:pt x="4129265" y="870283"/>
                </a:lnTo>
                <a:lnTo>
                  <a:pt x="4132944" y="925471"/>
                </a:lnTo>
                <a:lnTo>
                  <a:pt x="4135505" y="980414"/>
                </a:lnTo>
                <a:lnTo>
                  <a:pt x="4136865" y="1034789"/>
                </a:lnTo>
                <a:lnTo>
                  <a:pt x="4136937" y="1088277"/>
                </a:lnTo>
                <a:lnTo>
                  <a:pt x="4135634" y="1140556"/>
                </a:lnTo>
                <a:lnTo>
                  <a:pt x="4132872" y="1191305"/>
                </a:lnTo>
                <a:lnTo>
                  <a:pt x="4128564" y="1240202"/>
                </a:lnTo>
                <a:lnTo>
                  <a:pt x="4122624" y="1286926"/>
                </a:lnTo>
                <a:lnTo>
                  <a:pt x="4114967" y="1331157"/>
                </a:lnTo>
                <a:lnTo>
                  <a:pt x="4105506" y="1372573"/>
                </a:lnTo>
                <a:lnTo>
                  <a:pt x="4091315" y="1420961"/>
                </a:lnTo>
                <a:lnTo>
                  <a:pt x="4074270" y="1468767"/>
                </a:lnTo>
                <a:lnTo>
                  <a:pt x="4054565" y="1515871"/>
                </a:lnTo>
                <a:lnTo>
                  <a:pt x="4032396" y="1562157"/>
                </a:lnTo>
                <a:lnTo>
                  <a:pt x="4007957" y="1607507"/>
                </a:lnTo>
                <a:lnTo>
                  <a:pt x="3981441" y="1651803"/>
                </a:lnTo>
                <a:lnTo>
                  <a:pt x="3953045" y="1694929"/>
                </a:lnTo>
                <a:lnTo>
                  <a:pt x="3922961" y="1736765"/>
                </a:lnTo>
                <a:lnTo>
                  <a:pt x="3891384" y="1777195"/>
                </a:lnTo>
                <a:lnTo>
                  <a:pt x="3858510" y="1816101"/>
                </a:lnTo>
                <a:lnTo>
                  <a:pt x="3824531" y="1853365"/>
                </a:lnTo>
                <a:lnTo>
                  <a:pt x="3789643" y="1888870"/>
                </a:lnTo>
                <a:lnTo>
                  <a:pt x="3754040" y="1922498"/>
                </a:lnTo>
                <a:lnTo>
                  <a:pt x="3717917" y="1954132"/>
                </a:lnTo>
                <a:lnTo>
                  <a:pt x="3681467" y="1983654"/>
                </a:lnTo>
                <a:lnTo>
                  <a:pt x="3644886" y="2010947"/>
                </a:lnTo>
                <a:lnTo>
                  <a:pt x="3608368" y="2035892"/>
                </a:lnTo>
                <a:lnTo>
                  <a:pt x="3572106" y="2058373"/>
                </a:lnTo>
                <a:lnTo>
                  <a:pt x="3531502" y="2079789"/>
                </a:lnTo>
                <a:lnTo>
                  <a:pt x="3490483" y="2096901"/>
                </a:lnTo>
                <a:lnTo>
                  <a:pt x="3448937" y="2110156"/>
                </a:lnTo>
                <a:lnTo>
                  <a:pt x="3406752" y="2120000"/>
                </a:lnTo>
                <a:lnTo>
                  <a:pt x="3363818" y="2126878"/>
                </a:lnTo>
                <a:lnTo>
                  <a:pt x="3320021" y="2131239"/>
                </a:lnTo>
                <a:lnTo>
                  <a:pt x="3275252" y="2133528"/>
                </a:lnTo>
                <a:lnTo>
                  <a:pt x="3229397" y="2134192"/>
                </a:lnTo>
                <a:lnTo>
                  <a:pt x="3182346" y="2133677"/>
                </a:lnTo>
                <a:lnTo>
                  <a:pt x="3133986" y="2132430"/>
                </a:lnTo>
                <a:lnTo>
                  <a:pt x="3084207" y="2130897"/>
                </a:lnTo>
                <a:lnTo>
                  <a:pt x="3032896" y="2129525"/>
                </a:lnTo>
                <a:lnTo>
                  <a:pt x="2979942" y="2128760"/>
                </a:lnTo>
                <a:lnTo>
                  <a:pt x="2925234" y="2129048"/>
                </a:lnTo>
                <a:lnTo>
                  <a:pt x="2868659" y="2130837"/>
                </a:lnTo>
                <a:lnTo>
                  <a:pt x="2810106" y="2134573"/>
                </a:lnTo>
                <a:lnTo>
                  <a:pt x="2767913" y="2137993"/>
                </a:lnTo>
                <a:lnTo>
                  <a:pt x="2724114" y="2141670"/>
                </a:lnTo>
                <a:lnTo>
                  <a:pt x="2678842" y="2145564"/>
                </a:lnTo>
                <a:lnTo>
                  <a:pt x="2632229" y="2149638"/>
                </a:lnTo>
                <a:lnTo>
                  <a:pt x="2584405" y="2153855"/>
                </a:lnTo>
                <a:lnTo>
                  <a:pt x="2535505" y="2158175"/>
                </a:lnTo>
                <a:lnTo>
                  <a:pt x="2485658" y="2162562"/>
                </a:lnTo>
                <a:lnTo>
                  <a:pt x="2434997" y="2166977"/>
                </a:lnTo>
                <a:lnTo>
                  <a:pt x="2383655" y="2171382"/>
                </a:lnTo>
                <a:lnTo>
                  <a:pt x="2331762" y="2175739"/>
                </a:lnTo>
                <a:lnTo>
                  <a:pt x="2279451" y="2180011"/>
                </a:lnTo>
                <a:lnTo>
                  <a:pt x="2226853" y="2184159"/>
                </a:lnTo>
                <a:lnTo>
                  <a:pt x="2174102" y="2188145"/>
                </a:lnTo>
                <a:lnTo>
                  <a:pt x="2121327" y="2191932"/>
                </a:lnTo>
                <a:lnTo>
                  <a:pt x="2068662" y="2195481"/>
                </a:lnTo>
                <a:lnTo>
                  <a:pt x="2016239" y="2198755"/>
                </a:lnTo>
                <a:lnTo>
                  <a:pt x="1964188" y="2201716"/>
                </a:lnTo>
                <a:lnTo>
                  <a:pt x="1912642" y="2204325"/>
                </a:lnTo>
                <a:lnTo>
                  <a:pt x="1861734" y="2206545"/>
                </a:lnTo>
                <a:lnTo>
                  <a:pt x="1811594" y="2208338"/>
                </a:lnTo>
                <a:lnTo>
                  <a:pt x="1762355" y="2209665"/>
                </a:lnTo>
                <a:lnTo>
                  <a:pt x="1714148" y="2210490"/>
                </a:lnTo>
                <a:lnTo>
                  <a:pt x="1667106" y="2210773"/>
                </a:lnTo>
                <a:lnTo>
                  <a:pt x="1613754" y="2210399"/>
                </a:lnTo>
                <a:lnTo>
                  <a:pt x="1560283" y="2209318"/>
                </a:lnTo>
                <a:lnTo>
                  <a:pt x="1506780" y="2207586"/>
                </a:lnTo>
                <a:lnTo>
                  <a:pt x="1453332" y="2205262"/>
                </a:lnTo>
                <a:lnTo>
                  <a:pt x="1400025" y="2202403"/>
                </a:lnTo>
                <a:lnTo>
                  <a:pt x="1346947" y="2199066"/>
                </a:lnTo>
                <a:lnTo>
                  <a:pt x="1294185" y="2195310"/>
                </a:lnTo>
                <a:lnTo>
                  <a:pt x="1241825" y="2191192"/>
                </a:lnTo>
                <a:lnTo>
                  <a:pt x="1189954" y="2186771"/>
                </a:lnTo>
                <a:lnTo>
                  <a:pt x="1138659" y="2182103"/>
                </a:lnTo>
                <a:lnTo>
                  <a:pt x="1088028" y="2177246"/>
                </a:lnTo>
                <a:lnTo>
                  <a:pt x="1038145" y="2172258"/>
                </a:lnTo>
                <a:lnTo>
                  <a:pt x="989100" y="2167197"/>
                </a:lnTo>
                <a:lnTo>
                  <a:pt x="940978" y="2162121"/>
                </a:lnTo>
                <a:lnTo>
                  <a:pt x="893867" y="2157087"/>
                </a:lnTo>
                <a:lnTo>
                  <a:pt x="847853" y="2152154"/>
                </a:lnTo>
                <a:lnTo>
                  <a:pt x="803023" y="2147377"/>
                </a:lnTo>
                <a:lnTo>
                  <a:pt x="759464" y="2142817"/>
                </a:lnTo>
                <a:lnTo>
                  <a:pt x="717263" y="2138529"/>
                </a:lnTo>
                <a:lnTo>
                  <a:pt x="676506" y="2134573"/>
                </a:lnTo>
                <a:close/>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7" name="object 7"/>
          <p:cNvSpPr/>
          <p:nvPr/>
        </p:nvSpPr>
        <p:spPr>
          <a:xfrm>
            <a:off x="4280027" y="3320796"/>
            <a:ext cx="3886200" cy="1981200"/>
          </a:xfrm>
          <a:custGeom>
            <a:avLst/>
            <a:gdLst/>
            <a:ahLst/>
            <a:cxnLst/>
            <a:rect l="l" t="t" r="r" b="b"/>
            <a:pathLst>
              <a:path w="3886200" h="1981200">
                <a:moveTo>
                  <a:pt x="3886200" y="0"/>
                </a:moveTo>
                <a:lnTo>
                  <a:pt x="0" y="19812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8" name="object 8"/>
          <p:cNvSpPr/>
          <p:nvPr/>
        </p:nvSpPr>
        <p:spPr>
          <a:xfrm>
            <a:off x="7632827" y="2253995"/>
            <a:ext cx="1143000" cy="2209800"/>
          </a:xfrm>
          <a:custGeom>
            <a:avLst/>
            <a:gdLst/>
            <a:ahLst/>
            <a:cxnLst/>
            <a:rect l="l" t="t" r="r" b="b"/>
            <a:pathLst>
              <a:path w="1143000" h="2209800">
                <a:moveTo>
                  <a:pt x="0" y="0"/>
                </a:moveTo>
                <a:lnTo>
                  <a:pt x="1143000" y="22098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9" name="object 9"/>
          <p:cNvSpPr/>
          <p:nvPr/>
        </p:nvSpPr>
        <p:spPr>
          <a:xfrm>
            <a:off x="3670427" y="2253995"/>
            <a:ext cx="3962400" cy="1981200"/>
          </a:xfrm>
          <a:custGeom>
            <a:avLst/>
            <a:gdLst/>
            <a:ahLst/>
            <a:cxnLst/>
            <a:rect l="l" t="t" r="r" b="b"/>
            <a:pathLst>
              <a:path w="3962400" h="1981200">
                <a:moveTo>
                  <a:pt x="3962400" y="0"/>
                </a:moveTo>
                <a:lnTo>
                  <a:pt x="0" y="19812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0" name="object 10"/>
          <p:cNvSpPr/>
          <p:nvPr/>
        </p:nvSpPr>
        <p:spPr>
          <a:xfrm>
            <a:off x="5804027" y="4387596"/>
            <a:ext cx="2971800" cy="1447800"/>
          </a:xfrm>
          <a:custGeom>
            <a:avLst/>
            <a:gdLst/>
            <a:ahLst/>
            <a:cxnLst/>
            <a:rect l="l" t="t" r="r" b="b"/>
            <a:pathLst>
              <a:path w="2971800" h="1447800">
                <a:moveTo>
                  <a:pt x="2971800" y="0"/>
                </a:moveTo>
                <a:lnTo>
                  <a:pt x="0" y="14478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1" name="object 11"/>
          <p:cNvSpPr/>
          <p:nvPr/>
        </p:nvSpPr>
        <p:spPr>
          <a:xfrm>
            <a:off x="3746627" y="4235196"/>
            <a:ext cx="533400" cy="1066800"/>
          </a:xfrm>
          <a:custGeom>
            <a:avLst/>
            <a:gdLst/>
            <a:ahLst/>
            <a:cxnLst/>
            <a:rect l="l" t="t" r="r" b="b"/>
            <a:pathLst>
              <a:path w="533400" h="1066800">
                <a:moveTo>
                  <a:pt x="0" y="0"/>
                </a:moveTo>
                <a:lnTo>
                  <a:pt x="533400" y="10668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2" name="object 12"/>
          <p:cNvSpPr/>
          <p:nvPr/>
        </p:nvSpPr>
        <p:spPr>
          <a:xfrm>
            <a:off x="5651627" y="3244595"/>
            <a:ext cx="1143000" cy="2133600"/>
          </a:xfrm>
          <a:custGeom>
            <a:avLst/>
            <a:gdLst/>
            <a:ahLst/>
            <a:cxnLst/>
            <a:rect l="l" t="t" r="r" b="b"/>
            <a:pathLst>
              <a:path w="1143000" h="2133600">
                <a:moveTo>
                  <a:pt x="0" y="0"/>
                </a:moveTo>
                <a:lnTo>
                  <a:pt x="1143000" y="21336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3" name="object 13"/>
          <p:cNvSpPr/>
          <p:nvPr/>
        </p:nvSpPr>
        <p:spPr>
          <a:xfrm>
            <a:off x="4661027" y="3777996"/>
            <a:ext cx="1143000" cy="2133600"/>
          </a:xfrm>
          <a:custGeom>
            <a:avLst/>
            <a:gdLst/>
            <a:ahLst/>
            <a:cxnLst/>
            <a:rect l="l" t="t" r="r" b="b"/>
            <a:pathLst>
              <a:path w="1143000" h="2133600">
                <a:moveTo>
                  <a:pt x="0" y="0"/>
                </a:moveTo>
                <a:lnTo>
                  <a:pt x="1143000" y="21336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4" name="object 14"/>
          <p:cNvSpPr/>
          <p:nvPr/>
        </p:nvSpPr>
        <p:spPr>
          <a:xfrm>
            <a:off x="6642227" y="2787395"/>
            <a:ext cx="1143000" cy="2133600"/>
          </a:xfrm>
          <a:custGeom>
            <a:avLst/>
            <a:gdLst/>
            <a:ahLst/>
            <a:cxnLst/>
            <a:rect l="l" t="t" r="r" b="b"/>
            <a:pathLst>
              <a:path w="1143000" h="2133600">
                <a:moveTo>
                  <a:pt x="0" y="0"/>
                </a:moveTo>
                <a:lnTo>
                  <a:pt x="1143000" y="2133600"/>
                </a:lnTo>
              </a:path>
            </a:pathLst>
          </a:custGeom>
          <a:ln w="9525">
            <a:solidFill>
              <a:srgbClr val="000000"/>
            </a:solidFill>
          </a:ln>
        </p:spPr>
        <p:txBody>
          <a:bodyPr wrap="square" lIns="0" tIns="0" rIns="0" bIns="0" rtlCol="0"/>
          <a:lstStyle/>
          <a:p>
            <a:endParaRPr>
              <a:latin typeface="Times New Roman" panose="02020603050405020304" charset="0"/>
            </a:endParaRPr>
          </a:p>
        </p:txBody>
      </p:sp>
      <p:sp>
        <p:nvSpPr>
          <p:cNvPr id="15" name="object 15"/>
          <p:cNvSpPr/>
          <p:nvPr/>
        </p:nvSpPr>
        <p:spPr>
          <a:xfrm>
            <a:off x="2950349" y="5301996"/>
            <a:ext cx="462915" cy="990600"/>
          </a:xfrm>
          <a:custGeom>
            <a:avLst/>
            <a:gdLst/>
            <a:ahLst/>
            <a:cxnLst/>
            <a:rect l="l" t="t" r="r" b="b"/>
            <a:pathLst>
              <a:path w="462914" h="990600">
                <a:moveTo>
                  <a:pt x="69341" y="53339"/>
                </a:moveTo>
                <a:lnTo>
                  <a:pt x="2285" y="0"/>
                </a:lnTo>
                <a:lnTo>
                  <a:pt x="0" y="85343"/>
                </a:lnTo>
                <a:lnTo>
                  <a:pt x="24383" y="74089"/>
                </a:lnTo>
                <a:lnTo>
                  <a:pt x="24383" y="55625"/>
                </a:lnTo>
                <a:lnTo>
                  <a:pt x="27431" y="53339"/>
                </a:lnTo>
                <a:lnTo>
                  <a:pt x="30585" y="53418"/>
                </a:lnTo>
                <a:lnTo>
                  <a:pt x="33527" y="55625"/>
                </a:lnTo>
                <a:lnTo>
                  <a:pt x="38944" y="67369"/>
                </a:lnTo>
                <a:lnTo>
                  <a:pt x="69341" y="53339"/>
                </a:lnTo>
                <a:close/>
              </a:path>
              <a:path w="462914" h="990600">
                <a:moveTo>
                  <a:pt x="38944" y="67369"/>
                </a:moveTo>
                <a:lnTo>
                  <a:pt x="33527" y="55625"/>
                </a:lnTo>
                <a:lnTo>
                  <a:pt x="30585" y="53418"/>
                </a:lnTo>
                <a:lnTo>
                  <a:pt x="27431" y="53339"/>
                </a:lnTo>
                <a:lnTo>
                  <a:pt x="24383" y="55625"/>
                </a:lnTo>
                <a:lnTo>
                  <a:pt x="25145" y="59435"/>
                </a:lnTo>
                <a:lnTo>
                  <a:pt x="30585" y="71227"/>
                </a:lnTo>
                <a:lnTo>
                  <a:pt x="38944" y="67369"/>
                </a:lnTo>
                <a:close/>
              </a:path>
              <a:path w="462914" h="990600">
                <a:moveTo>
                  <a:pt x="30585" y="71227"/>
                </a:moveTo>
                <a:lnTo>
                  <a:pt x="25145" y="59435"/>
                </a:lnTo>
                <a:lnTo>
                  <a:pt x="24383" y="55625"/>
                </a:lnTo>
                <a:lnTo>
                  <a:pt x="24383" y="74089"/>
                </a:lnTo>
                <a:lnTo>
                  <a:pt x="30585" y="71227"/>
                </a:lnTo>
                <a:close/>
              </a:path>
              <a:path w="462914" h="990600">
                <a:moveTo>
                  <a:pt x="431948" y="919372"/>
                </a:moveTo>
                <a:lnTo>
                  <a:pt x="38944" y="67369"/>
                </a:lnTo>
                <a:lnTo>
                  <a:pt x="30585" y="71227"/>
                </a:lnTo>
                <a:lnTo>
                  <a:pt x="423589" y="923230"/>
                </a:lnTo>
                <a:lnTo>
                  <a:pt x="431948" y="919372"/>
                </a:lnTo>
                <a:close/>
              </a:path>
              <a:path w="462914" h="990600">
                <a:moveTo>
                  <a:pt x="437387" y="972820"/>
                </a:moveTo>
                <a:lnTo>
                  <a:pt x="437387" y="934973"/>
                </a:lnTo>
                <a:lnTo>
                  <a:pt x="435101" y="937260"/>
                </a:lnTo>
                <a:lnTo>
                  <a:pt x="431291" y="937260"/>
                </a:lnTo>
                <a:lnTo>
                  <a:pt x="429005" y="934973"/>
                </a:lnTo>
                <a:lnTo>
                  <a:pt x="423589" y="923230"/>
                </a:lnTo>
                <a:lnTo>
                  <a:pt x="393191" y="937260"/>
                </a:lnTo>
                <a:lnTo>
                  <a:pt x="437387" y="972820"/>
                </a:lnTo>
                <a:close/>
              </a:path>
              <a:path w="462914" h="990600">
                <a:moveTo>
                  <a:pt x="437387" y="934973"/>
                </a:moveTo>
                <a:lnTo>
                  <a:pt x="437387" y="931163"/>
                </a:lnTo>
                <a:lnTo>
                  <a:pt x="431948" y="919372"/>
                </a:lnTo>
                <a:lnTo>
                  <a:pt x="423589" y="923230"/>
                </a:lnTo>
                <a:lnTo>
                  <a:pt x="429005" y="934973"/>
                </a:lnTo>
                <a:lnTo>
                  <a:pt x="431291" y="937260"/>
                </a:lnTo>
                <a:lnTo>
                  <a:pt x="435101" y="937260"/>
                </a:lnTo>
                <a:lnTo>
                  <a:pt x="437387" y="934973"/>
                </a:lnTo>
                <a:close/>
              </a:path>
              <a:path w="462914" h="990600">
                <a:moveTo>
                  <a:pt x="462533" y="905256"/>
                </a:moveTo>
                <a:lnTo>
                  <a:pt x="431948" y="919372"/>
                </a:lnTo>
                <a:lnTo>
                  <a:pt x="437387" y="931163"/>
                </a:lnTo>
                <a:lnTo>
                  <a:pt x="437387" y="972820"/>
                </a:lnTo>
                <a:lnTo>
                  <a:pt x="459485" y="990600"/>
                </a:lnTo>
                <a:lnTo>
                  <a:pt x="462533" y="905256"/>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16" name="object 16"/>
          <p:cNvSpPr/>
          <p:nvPr/>
        </p:nvSpPr>
        <p:spPr>
          <a:xfrm>
            <a:off x="2800235" y="5606796"/>
            <a:ext cx="838200" cy="457200"/>
          </a:xfrm>
          <a:custGeom>
            <a:avLst/>
            <a:gdLst/>
            <a:ahLst/>
            <a:cxnLst/>
            <a:rect l="l" t="t" r="r" b="b"/>
            <a:pathLst>
              <a:path w="838200" h="457200">
                <a:moveTo>
                  <a:pt x="64868" y="416613"/>
                </a:moveTo>
                <a:lnTo>
                  <a:pt x="48767" y="387096"/>
                </a:lnTo>
                <a:lnTo>
                  <a:pt x="0" y="457200"/>
                </a:lnTo>
                <a:lnTo>
                  <a:pt x="51053" y="455376"/>
                </a:lnTo>
                <a:lnTo>
                  <a:pt x="51053" y="425196"/>
                </a:lnTo>
                <a:lnTo>
                  <a:pt x="53339" y="422910"/>
                </a:lnTo>
                <a:lnTo>
                  <a:pt x="64868" y="416613"/>
                </a:lnTo>
                <a:close/>
              </a:path>
              <a:path w="838200" h="457200">
                <a:moveTo>
                  <a:pt x="69440" y="424995"/>
                </a:moveTo>
                <a:lnTo>
                  <a:pt x="64868" y="416613"/>
                </a:lnTo>
                <a:lnTo>
                  <a:pt x="53339" y="422910"/>
                </a:lnTo>
                <a:lnTo>
                  <a:pt x="51053" y="425196"/>
                </a:lnTo>
                <a:lnTo>
                  <a:pt x="51815" y="429006"/>
                </a:lnTo>
                <a:lnTo>
                  <a:pt x="54863" y="431292"/>
                </a:lnTo>
                <a:lnTo>
                  <a:pt x="57911" y="431292"/>
                </a:lnTo>
                <a:lnTo>
                  <a:pt x="69440" y="424995"/>
                </a:lnTo>
                <a:close/>
              </a:path>
              <a:path w="838200" h="457200">
                <a:moveTo>
                  <a:pt x="85343" y="454152"/>
                </a:moveTo>
                <a:lnTo>
                  <a:pt x="69440" y="424995"/>
                </a:lnTo>
                <a:lnTo>
                  <a:pt x="57911" y="431292"/>
                </a:lnTo>
                <a:lnTo>
                  <a:pt x="54863" y="431292"/>
                </a:lnTo>
                <a:lnTo>
                  <a:pt x="51815" y="429006"/>
                </a:lnTo>
                <a:lnTo>
                  <a:pt x="51053" y="425196"/>
                </a:lnTo>
                <a:lnTo>
                  <a:pt x="51053" y="455376"/>
                </a:lnTo>
                <a:lnTo>
                  <a:pt x="85343" y="454152"/>
                </a:lnTo>
                <a:close/>
              </a:path>
              <a:path w="838200" h="457200">
                <a:moveTo>
                  <a:pt x="773590" y="40444"/>
                </a:moveTo>
                <a:lnTo>
                  <a:pt x="769092" y="32021"/>
                </a:lnTo>
                <a:lnTo>
                  <a:pt x="64868" y="416613"/>
                </a:lnTo>
                <a:lnTo>
                  <a:pt x="69440" y="424995"/>
                </a:lnTo>
                <a:lnTo>
                  <a:pt x="773590" y="40444"/>
                </a:lnTo>
                <a:close/>
              </a:path>
              <a:path w="838200" h="457200">
                <a:moveTo>
                  <a:pt x="838199" y="0"/>
                </a:moveTo>
                <a:lnTo>
                  <a:pt x="753617" y="3048"/>
                </a:lnTo>
                <a:lnTo>
                  <a:pt x="769092" y="32021"/>
                </a:lnTo>
                <a:lnTo>
                  <a:pt x="780287" y="25908"/>
                </a:lnTo>
                <a:lnTo>
                  <a:pt x="784097" y="25908"/>
                </a:lnTo>
                <a:lnTo>
                  <a:pt x="787145" y="28194"/>
                </a:lnTo>
                <a:lnTo>
                  <a:pt x="787145" y="65823"/>
                </a:lnTo>
                <a:lnTo>
                  <a:pt x="789431" y="70104"/>
                </a:lnTo>
                <a:lnTo>
                  <a:pt x="838199" y="0"/>
                </a:lnTo>
                <a:close/>
              </a:path>
              <a:path w="838200" h="457200">
                <a:moveTo>
                  <a:pt x="787145" y="32004"/>
                </a:moveTo>
                <a:lnTo>
                  <a:pt x="787145" y="28194"/>
                </a:lnTo>
                <a:lnTo>
                  <a:pt x="784097" y="25908"/>
                </a:lnTo>
                <a:lnTo>
                  <a:pt x="780287" y="25908"/>
                </a:lnTo>
                <a:lnTo>
                  <a:pt x="769092" y="32021"/>
                </a:lnTo>
                <a:lnTo>
                  <a:pt x="773590" y="40444"/>
                </a:lnTo>
                <a:lnTo>
                  <a:pt x="784859" y="34290"/>
                </a:lnTo>
                <a:lnTo>
                  <a:pt x="787145" y="32004"/>
                </a:lnTo>
                <a:close/>
              </a:path>
              <a:path w="838200" h="457200">
                <a:moveTo>
                  <a:pt x="787145" y="65823"/>
                </a:moveTo>
                <a:lnTo>
                  <a:pt x="787145" y="32004"/>
                </a:lnTo>
                <a:lnTo>
                  <a:pt x="784859" y="34290"/>
                </a:lnTo>
                <a:lnTo>
                  <a:pt x="773590" y="40444"/>
                </a:lnTo>
                <a:lnTo>
                  <a:pt x="787145" y="65823"/>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17" name="object 17"/>
          <p:cNvSpPr txBox="1"/>
          <p:nvPr/>
        </p:nvSpPr>
        <p:spPr>
          <a:xfrm>
            <a:off x="6569341" y="5769864"/>
            <a:ext cx="2768600" cy="1091565"/>
          </a:xfrm>
          <a:prstGeom prst="rect">
            <a:avLst/>
          </a:prstGeom>
        </p:spPr>
        <p:txBody>
          <a:bodyPr vert="horz" wrap="square" lIns="0" tIns="0" rIns="0" bIns="0" rtlCol="0">
            <a:spAutoFit/>
          </a:bodyPr>
          <a:lstStyle/>
          <a:p>
            <a:pPr marL="12700" marR="5080" algn="just">
              <a:lnSpc>
                <a:spcPct val="100000"/>
              </a:lnSpc>
            </a:pPr>
            <a:r>
              <a:rPr sz="2400" dirty="0">
                <a:latin typeface="Times New Roman" panose="02020603050405020304" charset="0"/>
                <a:cs typeface="新宋体" panose="02010609030101010101" charset="-122"/>
              </a:rPr>
              <a:t>链码：000033222121 首差：300030300313 形状：000303003133</a:t>
            </a:r>
          </a:p>
        </p:txBody>
      </p:sp>
      <p:sp>
        <p:nvSpPr>
          <p:cNvPr id="18" name="object 18"/>
          <p:cNvSpPr txBox="1"/>
          <p:nvPr/>
        </p:nvSpPr>
        <p:spPr>
          <a:xfrm>
            <a:off x="2879737" y="4976621"/>
            <a:ext cx="939800" cy="741680"/>
          </a:xfrm>
          <a:prstGeom prst="rect">
            <a:avLst/>
          </a:prstGeom>
        </p:spPr>
        <p:txBody>
          <a:bodyPr vert="horz" wrap="square" lIns="0" tIns="0" rIns="0" bIns="0" rtlCol="0">
            <a:spAutoFit/>
          </a:bodyPr>
          <a:lstStyle/>
          <a:p>
            <a:pPr marL="12700">
              <a:lnSpc>
                <a:spcPct val="100000"/>
              </a:lnSpc>
            </a:pPr>
            <a:r>
              <a:rPr sz="2400" dirty="0">
                <a:solidFill>
                  <a:srgbClr val="3333CC"/>
                </a:solidFill>
                <a:latin typeface="Times New Roman" panose="02020603050405020304" charset="0"/>
                <a:cs typeface="新宋体" panose="02010609030101010101" charset="-122"/>
              </a:rPr>
              <a:t>1</a:t>
            </a:r>
            <a:endParaRPr sz="2400">
              <a:latin typeface="Times New Roman" panose="02020603050405020304" charset="0"/>
              <a:cs typeface="新宋体" panose="02010609030101010101" charset="-122"/>
            </a:endParaRPr>
          </a:p>
          <a:p>
            <a:pPr marR="5080" algn="r">
              <a:lnSpc>
                <a:spcPts val="2835"/>
              </a:lnSpc>
              <a:spcBef>
                <a:spcPts val="120"/>
              </a:spcBef>
            </a:pPr>
            <a:r>
              <a:rPr sz="2400" dirty="0">
                <a:solidFill>
                  <a:srgbClr val="3333CC"/>
                </a:solidFill>
                <a:latin typeface="Times New Roman" panose="02020603050405020304" charset="0"/>
                <a:cs typeface="新宋体" panose="02010609030101010101" charset="-122"/>
              </a:rPr>
              <a:t>0</a:t>
            </a:r>
            <a:endParaRPr sz="2400">
              <a:latin typeface="Times New Roman" panose="02020603050405020304" charset="0"/>
              <a:cs typeface="新宋体" panose="02010609030101010101" charset="-122"/>
            </a:endParaRPr>
          </a:p>
        </p:txBody>
      </p:sp>
      <p:sp>
        <p:nvSpPr>
          <p:cNvPr id="19" name="object 19"/>
          <p:cNvSpPr txBox="1"/>
          <p:nvPr/>
        </p:nvSpPr>
        <p:spPr>
          <a:xfrm>
            <a:off x="2574937" y="5814821"/>
            <a:ext cx="177800" cy="360680"/>
          </a:xfrm>
          <a:prstGeom prst="rect">
            <a:avLst/>
          </a:prstGeom>
        </p:spPr>
        <p:txBody>
          <a:bodyPr vert="horz" wrap="square" lIns="0" tIns="0" rIns="0" bIns="0" rtlCol="0">
            <a:spAutoFit/>
          </a:bodyPr>
          <a:lstStyle/>
          <a:p>
            <a:pPr marL="12700">
              <a:lnSpc>
                <a:spcPts val="2835"/>
              </a:lnSpc>
            </a:pPr>
            <a:r>
              <a:rPr sz="2400" dirty="0">
                <a:solidFill>
                  <a:srgbClr val="3333CC"/>
                </a:solidFill>
                <a:latin typeface="Times New Roman" panose="02020603050405020304" charset="0"/>
                <a:cs typeface="新宋体" panose="02010609030101010101" charset="-122"/>
              </a:rPr>
              <a:t>2</a:t>
            </a:r>
          </a:p>
        </p:txBody>
      </p:sp>
      <p:sp>
        <p:nvSpPr>
          <p:cNvPr id="20" name="object 20"/>
          <p:cNvSpPr txBox="1"/>
          <p:nvPr/>
        </p:nvSpPr>
        <p:spPr>
          <a:xfrm>
            <a:off x="3413137" y="6195821"/>
            <a:ext cx="177800" cy="360680"/>
          </a:xfrm>
          <a:prstGeom prst="rect">
            <a:avLst/>
          </a:prstGeom>
        </p:spPr>
        <p:txBody>
          <a:bodyPr vert="horz" wrap="square" lIns="0" tIns="0" rIns="0" bIns="0" rtlCol="0">
            <a:spAutoFit/>
          </a:bodyPr>
          <a:lstStyle/>
          <a:p>
            <a:pPr marL="12700">
              <a:lnSpc>
                <a:spcPts val="2835"/>
              </a:lnSpc>
            </a:pPr>
            <a:r>
              <a:rPr sz="2400" dirty="0">
                <a:solidFill>
                  <a:srgbClr val="3333CC"/>
                </a:solidFill>
                <a:latin typeface="Times New Roman" panose="02020603050405020304" charset="0"/>
                <a:cs typeface="新宋体" panose="02010609030101010101" charset="-122"/>
              </a:rPr>
              <a:t>3</a:t>
            </a:r>
          </a:p>
        </p:txBody>
      </p:sp>
      <p:sp>
        <p:nvSpPr>
          <p:cNvPr id="22" name="object 22"/>
          <p:cNvSpPr/>
          <p:nvPr/>
        </p:nvSpPr>
        <p:spPr>
          <a:xfrm>
            <a:off x="3617861" y="4138421"/>
            <a:ext cx="216535" cy="215900"/>
          </a:xfrm>
          <a:custGeom>
            <a:avLst/>
            <a:gdLst/>
            <a:ahLst/>
            <a:cxnLst/>
            <a:rect l="l" t="t" r="r" b="b"/>
            <a:pathLst>
              <a:path w="216535" h="215900">
                <a:moveTo>
                  <a:pt x="216407" y="108204"/>
                </a:moveTo>
                <a:lnTo>
                  <a:pt x="207859" y="65901"/>
                </a:lnTo>
                <a:lnTo>
                  <a:pt x="184594" y="31527"/>
                </a:lnTo>
                <a:lnTo>
                  <a:pt x="150185" y="8441"/>
                </a:lnTo>
                <a:lnTo>
                  <a:pt x="108203" y="0"/>
                </a:lnTo>
                <a:lnTo>
                  <a:pt x="66222" y="8441"/>
                </a:lnTo>
                <a:lnTo>
                  <a:pt x="31813" y="31527"/>
                </a:lnTo>
                <a:lnTo>
                  <a:pt x="8548" y="65901"/>
                </a:lnTo>
                <a:lnTo>
                  <a:pt x="0" y="108204"/>
                </a:lnTo>
                <a:lnTo>
                  <a:pt x="8548" y="150066"/>
                </a:lnTo>
                <a:lnTo>
                  <a:pt x="31813" y="184213"/>
                </a:lnTo>
                <a:lnTo>
                  <a:pt x="66222" y="207216"/>
                </a:lnTo>
                <a:lnTo>
                  <a:pt x="108203" y="215646"/>
                </a:lnTo>
                <a:lnTo>
                  <a:pt x="150185" y="207216"/>
                </a:lnTo>
                <a:lnTo>
                  <a:pt x="184594" y="184213"/>
                </a:lnTo>
                <a:lnTo>
                  <a:pt x="207859" y="150066"/>
                </a:lnTo>
                <a:lnTo>
                  <a:pt x="216407" y="108204"/>
                </a:lnTo>
                <a:close/>
              </a:path>
            </a:pathLst>
          </a:custGeom>
          <a:solidFill>
            <a:srgbClr val="EE2B0A"/>
          </a:solidFill>
        </p:spPr>
        <p:txBody>
          <a:bodyPr wrap="square" lIns="0" tIns="0" rIns="0" bIns="0" rtlCol="0"/>
          <a:lstStyle/>
          <a:p>
            <a:endParaRPr>
              <a:latin typeface="Times New Roman" panose="02020603050405020304" charset="0"/>
            </a:endParaRPr>
          </a:p>
        </p:txBody>
      </p:sp>
      <p:sp>
        <p:nvSpPr>
          <p:cNvPr id="23" name="object 23"/>
          <p:cNvSpPr/>
          <p:nvPr/>
        </p:nvSpPr>
        <p:spPr>
          <a:xfrm>
            <a:off x="3543947" y="3197351"/>
            <a:ext cx="1658620" cy="730885"/>
          </a:xfrm>
          <a:custGeom>
            <a:avLst/>
            <a:gdLst/>
            <a:ahLst/>
            <a:cxnLst/>
            <a:rect l="l" t="t" r="r" b="b"/>
            <a:pathLst>
              <a:path w="1658620" h="730885">
                <a:moveTo>
                  <a:pt x="1591393" y="40640"/>
                </a:moveTo>
                <a:lnTo>
                  <a:pt x="1586162" y="28738"/>
                </a:lnTo>
                <a:lnTo>
                  <a:pt x="0" y="719327"/>
                </a:lnTo>
                <a:lnTo>
                  <a:pt x="5334" y="730757"/>
                </a:lnTo>
                <a:lnTo>
                  <a:pt x="1591393" y="40640"/>
                </a:lnTo>
                <a:close/>
              </a:path>
              <a:path w="1658620" h="730885">
                <a:moveTo>
                  <a:pt x="1658112" y="4571"/>
                </a:moveTo>
                <a:lnTo>
                  <a:pt x="1573530" y="0"/>
                </a:lnTo>
                <a:lnTo>
                  <a:pt x="1586162" y="28738"/>
                </a:lnTo>
                <a:lnTo>
                  <a:pt x="1597914" y="23621"/>
                </a:lnTo>
                <a:lnTo>
                  <a:pt x="1602486" y="35813"/>
                </a:lnTo>
                <a:lnTo>
                  <a:pt x="1602486" y="65874"/>
                </a:lnTo>
                <a:lnTo>
                  <a:pt x="1604010" y="69341"/>
                </a:lnTo>
                <a:lnTo>
                  <a:pt x="1658112" y="4571"/>
                </a:lnTo>
                <a:close/>
              </a:path>
              <a:path w="1658620" h="730885">
                <a:moveTo>
                  <a:pt x="1602486" y="35813"/>
                </a:moveTo>
                <a:lnTo>
                  <a:pt x="1597914" y="23621"/>
                </a:lnTo>
                <a:lnTo>
                  <a:pt x="1586162" y="28738"/>
                </a:lnTo>
                <a:lnTo>
                  <a:pt x="1591393" y="40640"/>
                </a:lnTo>
                <a:lnTo>
                  <a:pt x="1602486" y="35813"/>
                </a:lnTo>
                <a:close/>
              </a:path>
              <a:path w="1658620" h="730885">
                <a:moveTo>
                  <a:pt x="1602486" y="65874"/>
                </a:moveTo>
                <a:lnTo>
                  <a:pt x="1602486" y="35813"/>
                </a:lnTo>
                <a:lnTo>
                  <a:pt x="1591393" y="40640"/>
                </a:lnTo>
                <a:lnTo>
                  <a:pt x="1602486" y="65874"/>
                </a:lnTo>
                <a:close/>
              </a:path>
            </a:pathLst>
          </a:custGeom>
          <a:solidFill>
            <a:srgbClr val="EE2B0A"/>
          </a:solidFill>
        </p:spPr>
        <p:txBody>
          <a:bodyPr wrap="square" lIns="0" tIns="0" rIns="0" bIns="0" rtlCol="0"/>
          <a:lstStyle/>
          <a:p>
            <a:endParaRPr>
              <a:latin typeface="Times New Roman" panose="02020603050405020304" charset="0"/>
            </a:endParaRPr>
          </a:p>
        </p:txBody>
      </p:sp>
      <p:sp>
        <p:nvSpPr>
          <p:cNvPr id="24" name="object 24"/>
          <p:cNvSpPr/>
          <p:nvPr/>
        </p:nvSpPr>
        <p:spPr>
          <a:xfrm>
            <a:off x="8004682" y="2262377"/>
            <a:ext cx="798195" cy="1587500"/>
          </a:xfrm>
          <a:custGeom>
            <a:avLst/>
            <a:gdLst/>
            <a:ahLst/>
            <a:cxnLst/>
            <a:rect l="l" t="t" r="r" b="b"/>
            <a:pathLst>
              <a:path w="798195" h="1587500">
                <a:moveTo>
                  <a:pt x="770134" y="1515897"/>
                </a:moveTo>
                <a:lnTo>
                  <a:pt x="11429" y="0"/>
                </a:lnTo>
                <a:lnTo>
                  <a:pt x="0" y="5334"/>
                </a:lnTo>
                <a:lnTo>
                  <a:pt x="758580" y="1521739"/>
                </a:lnTo>
                <a:lnTo>
                  <a:pt x="770134" y="1515897"/>
                </a:lnTo>
                <a:close/>
              </a:path>
              <a:path w="798195" h="1587500">
                <a:moveTo>
                  <a:pt x="775715" y="1570610"/>
                </a:moveTo>
                <a:lnTo>
                  <a:pt x="775715" y="1527048"/>
                </a:lnTo>
                <a:lnTo>
                  <a:pt x="764285" y="1533144"/>
                </a:lnTo>
                <a:lnTo>
                  <a:pt x="758580" y="1521739"/>
                </a:lnTo>
                <a:lnTo>
                  <a:pt x="729995" y="1536192"/>
                </a:lnTo>
                <a:lnTo>
                  <a:pt x="775715" y="1570610"/>
                </a:lnTo>
                <a:close/>
              </a:path>
              <a:path w="798195" h="1587500">
                <a:moveTo>
                  <a:pt x="775715" y="1527048"/>
                </a:moveTo>
                <a:lnTo>
                  <a:pt x="770134" y="1515897"/>
                </a:lnTo>
                <a:lnTo>
                  <a:pt x="758580" y="1521739"/>
                </a:lnTo>
                <a:lnTo>
                  <a:pt x="764285" y="1533144"/>
                </a:lnTo>
                <a:lnTo>
                  <a:pt x="775715" y="1527048"/>
                </a:lnTo>
                <a:close/>
              </a:path>
              <a:path w="798195" h="1587500">
                <a:moveTo>
                  <a:pt x="797813" y="1587246"/>
                </a:moveTo>
                <a:lnTo>
                  <a:pt x="797813" y="1501902"/>
                </a:lnTo>
                <a:lnTo>
                  <a:pt x="770134" y="1515897"/>
                </a:lnTo>
                <a:lnTo>
                  <a:pt x="775715" y="1527048"/>
                </a:lnTo>
                <a:lnTo>
                  <a:pt x="775715" y="1570610"/>
                </a:lnTo>
                <a:lnTo>
                  <a:pt x="797813" y="1587246"/>
                </a:lnTo>
                <a:close/>
              </a:path>
            </a:pathLst>
          </a:custGeom>
          <a:solidFill>
            <a:srgbClr val="EE2B0A"/>
          </a:solidFill>
        </p:spPr>
        <p:txBody>
          <a:bodyPr wrap="square" lIns="0" tIns="0" rIns="0" bIns="0" rtlCol="0"/>
          <a:lstStyle/>
          <a:p>
            <a:endParaRPr>
              <a:latin typeface="Times New Roman" panose="02020603050405020304" charset="0"/>
            </a:endParaRPr>
          </a:p>
        </p:txBody>
      </p:sp>
      <p:sp>
        <p:nvSpPr>
          <p:cNvPr id="25" name="object 25"/>
          <p:cNvSpPr/>
          <p:nvPr/>
        </p:nvSpPr>
        <p:spPr>
          <a:xfrm>
            <a:off x="6642227" y="4780026"/>
            <a:ext cx="1876425" cy="942975"/>
          </a:xfrm>
          <a:custGeom>
            <a:avLst/>
            <a:gdLst/>
            <a:ahLst/>
            <a:cxnLst/>
            <a:rect l="l" t="t" r="r" b="b"/>
            <a:pathLst>
              <a:path w="1876425" h="942975">
                <a:moveTo>
                  <a:pt x="51054" y="874776"/>
                </a:moveTo>
                <a:lnTo>
                  <a:pt x="0" y="942594"/>
                </a:lnTo>
                <a:lnTo>
                  <a:pt x="42672" y="942594"/>
                </a:lnTo>
                <a:lnTo>
                  <a:pt x="42672" y="914400"/>
                </a:lnTo>
                <a:lnTo>
                  <a:pt x="46585" y="912442"/>
                </a:lnTo>
                <a:lnTo>
                  <a:pt x="51054" y="874776"/>
                </a:lnTo>
                <a:close/>
              </a:path>
              <a:path w="1876425" h="942975">
                <a:moveTo>
                  <a:pt x="46585" y="912442"/>
                </a:moveTo>
                <a:lnTo>
                  <a:pt x="42672" y="914400"/>
                </a:lnTo>
                <a:lnTo>
                  <a:pt x="45720" y="920931"/>
                </a:lnTo>
                <a:lnTo>
                  <a:pt x="45720" y="919734"/>
                </a:lnTo>
                <a:lnTo>
                  <a:pt x="46585" y="912442"/>
                </a:lnTo>
                <a:close/>
              </a:path>
              <a:path w="1876425" h="942975">
                <a:moveTo>
                  <a:pt x="85344" y="942594"/>
                </a:moveTo>
                <a:lnTo>
                  <a:pt x="52441" y="923611"/>
                </a:lnTo>
                <a:lnTo>
                  <a:pt x="48006" y="925830"/>
                </a:lnTo>
                <a:lnTo>
                  <a:pt x="42672" y="914400"/>
                </a:lnTo>
                <a:lnTo>
                  <a:pt x="42672" y="942594"/>
                </a:lnTo>
                <a:lnTo>
                  <a:pt x="85344" y="942594"/>
                </a:lnTo>
                <a:close/>
              </a:path>
              <a:path w="1876425" h="942975">
                <a:moveTo>
                  <a:pt x="1876044" y="11429"/>
                </a:moveTo>
                <a:lnTo>
                  <a:pt x="1870710" y="0"/>
                </a:lnTo>
                <a:lnTo>
                  <a:pt x="46585" y="912442"/>
                </a:lnTo>
                <a:lnTo>
                  <a:pt x="45720" y="919734"/>
                </a:lnTo>
                <a:lnTo>
                  <a:pt x="52441" y="923611"/>
                </a:lnTo>
                <a:lnTo>
                  <a:pt x="1876044" y="11429"/>
                </a:lnTo>
                <a:close/>
              </a:path>
              <a:path w="1876425" h="942975">
                <a:moveTo>
                  <a:pt x="52441" y="923611"/>
                </a:moveTo>
                <a:lnTo>
                  <a:pt x="45720" y="919734"/>
                </a:lnTo>
                <a:lnTo>
                  <a:pt x="45720" y="920931"/>
                </a:lnTo>
                <a:lnTo>
                  <a:pt x="48006" y="925830"/>
                </a:lnTo>
                <a:lnTo>
                  <a:pt x="52441" y="923611"/>
                </a:lnTo>
                <a:close/>
              </a:path>
            </a:pathLst>
          </a:custGeom>
          <a:solidFill>
            <a:srgbClr val="EE2B0A"/>
          </a:solidFill>
        </p:spPr>
        <p:txBody>
          <a:bodyPr wrap="square" lIns="0" tIns="0" rIns="0" bIns="0" rtlCol="0"/>
          <a:lstStyle/>
          <a:p>
            <a:endParaRPr>
              <a:latin typeface="Times New Roman" panose="02020603050405020304" charset="0"/>
            </a:endParaRPr>
          </a:p>
        </p:txBody>
      </p:sp>
      <p:sp>
        <p:nvSpPr>
          <p:cNvPr id="26" name="object 26"/>
          <p:cNvSpPr/>
          <p:nvPr/>
        </p:nvSpPr>
        <p:spPr>
          <a:xfrm>
            <a:off x="5275211" y="5218176"/>
            <a:ext cx="365125" cy="723265"/>
          </a:xfrm>
          <a:custGeom>
            <a:avLst/>
            <a:gdLst/>
            <a:ahLst/>
            <a:cxnLst/>
            <a:rect l="l" t="t" r="r" b="b"/>
            <a:pathLst>
              <a:path w="365125" h="723264">
                <a:moveTo>
                  <a:pt x="68580" y="51054"/>
                </a:moveTo>
                <a:lnTo>
                  <a:pt x="0" y="0"/>
                </a:lnTo>
                <a:lnTo>
                  <a:pt x="0" y="84582"/>
                </a:lnTo>
                <a:lnTo>
                  <a:pt x="16764" y="55524"/>
                </a:lnTo>
                <a:lnTo>
                  <a:pt x="16764" y="48006"/>
                </a:lnTo>
                <a:lnTo>
                  <a:pt x="22699" y="45236"/>
                </a:lnTo>
                <a:lnTo>
                  <a:pt x="22860" y="44958"/>
                </a:lnTo>
                <a:lnTo>
                  <a:pt x="23198" y="45003"/>
                </a:lnTo>
                <a:lnTo>
                  <a:pt x="28194" y="42672"/>
                </a:lnTo>
                <a:lnTo>
                  <a:pt x="29795" y="45882"/>
                </a:lnTo>
                <a:lnTo>
                  <a:pt x="68580" y="51054"/>
                </a:lnTo>
                <a:close/>
              </a:path>
              <a:path w="365125" h="723264">
                <a:moveTo>
                  <a:pt x="22699" y="45236"/>
                </a:moveTo>
                <a:lnTo>
                  <a:pt x="16764" y="48006"/>
                </a:lnTo>
                <a:lnTo>
                  <a:pt x="18775" y="52037"/>
                </a:lnTo>
                <a:lnTo>
                  <a:pt x="22699" y="45236"/>
                </a:lnTo>
                <a:close/>
              </a:path>
              <a:path w="365125" h="723264">
                <a:moveTo>
                  <a:pt x="18775" y="52037"/>
                </a:moveTo>
                <a:lnTo>
                  <a:pt x="16764" y="48006"/>
                </a:lnTo>
                <a:lnTo>
                  <a:pt x="16764" y="55524"/>
                </a:lnTo>
                <a:lnTo>
                  <a:pt x="18775" y="52037"/>
                </a:lnTo>
                <a:close/>
              </a:path>
              <a:path w="365125" h="723264">
                <a:moveTo>
                  <a:pt x="364998" y="717804"/>
                </a:moveTo>
                <a:lnTo>
                  <a:pt x="29795" y="45882"/>
                </a:lnTo>
                <a:lnTo>
                  <a:pt x="23198" y="45003"/>
                </a:lnTo>
                <a:lnTo>
                  <a:pt x="22699" y="45236"/>
                </a:lnTo>
                <a:lnTo>
                  <a:pt x="18775" y="52037"/>
                </a:lnTo>
                <a:lnTo>
                  <a:pt x="353568" y="723138"/>
                </a:lnTo>
                <a:lnTo>
                  <a:pt x="364998" y="717804"/>
                </a:lnTo>
                <a:close/>
              </a:path>
              <a:path w="365125" h="723264">
                <a:moveTo>
                  <a:pt x="29795" y="45882"/>
                </a:moveTo>
                <a:lnTo>
                  <a:pt x="28194" y="42672"/>
                </a:lnTo>
                <a:lnTo>
                  <a:pt x="23198" y="45003"/>
                </a:lnTo>
                <a:lnTo>
                  <a:pt x="29795" y="45882"/>
                </a:lnTo>
                <a:close/>
              </a:path>
            </a:pathLst>
          </a:custGeom>
          <a:solidFill>
            <a:srgbClr val="EE2B0A"/>
          </a:solidFill>
        </p:spPr>
        <p:txBody>
          <a:bodyPr wrap="square" lIns="0" tIns="0" rIns="0" bIns="0" rtlCol="0"/>
          <a:lstStyle/>
          <a:p>
            <a:endParaRPr>
              <a:latin typeface="Times New Roman" panose="02020603050405020304" charset="0"/>
            </a:endParaRPr>
          </a:p>
        </p:txBody>
      </p:sp>
      <p:sp>
        <p:nvSpPr>
          <p:cNvPr id="27" name="object 27"/>
          <p:cNvSpPr/>
          <p:nvPr/>
        </p:nvSpPr>
        <p:spPr>
          <a:xfrm>
            <a:off x="4554359" y="5068061"/>
            <a:ext cx="650875" cy="365760"/>
          </a:xfrm>
          <a:custGeom>
            <a:avLst/>
            <a:gdLst/>
            <a:ahLst/>
            <a:cxnLst/>
            <a:rect l="l" t="t" r="r" b="b"/>
            <a:pathLst>
              <a:path w="650875" h="365760">
                <a:moveTo>
                  <a:pt x="63476" y="323124"/>
                </a:moveTo>
                <a:lnTo>
                  <a:pt x="48005" y="295656"/>
                </a:lnTo>
                <a:lnTo>
                  <a:pt x="0" y="365760"/>
                </a:lnTo>
                <a:lnTo>
                  <a:pt x="52577" y="363412"/>
                </a:lnTo>
                <a:lnTo>
                  <a:pt x="52577" y="329184"/>
                </a:lnTo>
                <a:lnTo>
                  <a:pt x="63476" y="323124"/>
                </a:lnTo>
                <a:close/>
              </a:path>
              <a:path w="650875" h="365760">
                <a:moveTo>
                  <a:pt x="69826" y="334398"/>
                </a:moveTo>
                <a:lnTo>
                  <a:pt x="63476" y="323124"/>
                </a:lnTo>
                <a:lnTo>
                  <a:pt x="52577" y="329184"/>
                </a:lnTo>
                <a:lnTo>
                  <a:pt x="58673" y="340614"/>
                </a:lnTo>
                <a:lnTo>
                  <a:pt x="69826" y="334398"/>
                </a:lnTo>
                <a:close/>
              </a:path>
              <a:path w="650875" h="365760">
                <a:moveTo>
                  <a:pt x="85343" y="361950"/>
                </a:moveTo>
                <a:lnTo>
                  <a:pt x="69826" y="334398"/>
                </a:lnTo>
                <a:lnTo>
                  <a:pt x="58673" y="340614"/>
                </a:lnTo>
                <a:lnTo>
                  <a:pt x="52577" y="329184"/>
                </a:lnTo>
                <a:lnTo>
                  <a:pt x="52577" y="363412"/>
                </a:lnTo>
                <a:lnTo>
                  <a:pt x="85343" y="361950"/>
                </a:lnTo>
                <a:close/>
              </a:path>
              <a:path w="650875" h="365760">
                <a:moveTo>
                  <a:pt x="650747" y="10668"/>
                </a:moveTo>
                <a:lnTo>
                  <a:pt x="644651" y="0"/>
                </a:lnTo>
                <a:lnTo>
                  <a:pt x="63476" y="323124"/>
                </a:lnTo>
                <a:lnTo>
                  <a:pt x="69826" y="334398"/>
                </a:lnTo>
                <a:lnTo>
                  <a:pt x="650747" y="10668"/>
                </a:lnTo>
                <a:close/>
              </a:path>
            </a:pathLst>
          </a:custGeom>
          <a:solidFill>
            <a:srgbClr val="EE2B0A"/>
          </a:solidFill>
        </p:spPr>
        <p:txBody>
          <a:bodyPr wrap="square" lIns="0" tIns="0" rIns="0" bIns="0" rtlCol="0"/>
          <a:lstStyle/>
          <a:p>
            <a:endParaRPr>
              <a:latin typeface="Times New Roman" panose="02020603050405020304" charset="0"/>
            </a:endParaRPr>
          </a:p>
        </p:txBody>
      </p:sp>
      <p:sp>
        <p:nvSpPr>
          <p:cNvPr id="28" name="object 28"/>
          <p:cNvSpPr/>
          <p:nvPr/>
        </p:nvSpPr>
        <p:spPr>
          <a:xfrm>
            <a:off x="3684155" y="4498847"/>
            <a:ext cx="300355" cy="721995"/>
          </a:xfrm>
          <a:custGeom>
            <a:avLst/>
            <a:gdLst/>
            <a:ahLst/>
            <a:cxnLst/>
            <a:rect l="l" t="t" r="r" b="b"/>
            <a:pathLst>
              <a:path w="300354" h="721995">
                <a:moveTo>
                  <a:pt x="70866" y="56387"/>
                </a:moveTo>
                <a:lnTo>
                  <a:pt x="6858" y="0"/>
                </a:lnTo>
                <a:lnTo>
                  <a:pt x="0" y="84581"/>
                </a:lnTo>
                <a:lnTo>
                  <a:pt x="24384" y="74880"/>
                </a:lnTo>
                <a:lnTo>
                  <a:pt x="24384" y="60959"/>
                </a:lnTo>
                <a:lnTo>
                  <a:pt x="36576" y="56387"/>
                </a:lnTo>
                <a:lnTo>
                  <a:pt x="41279" y="68159"/>
                </a:lnTo>
                <a:lnTo>
                  <a:pt x="70866" y="56387"/>
                </a:lnTo>
                <a:close/>
              </a:path>
              <a:path w="300354" h="721995">
                <a:moveTo>
                  <a:pt x="41279" y="68159"/>
                </a:moveTo>
                <a:lnTo>
                  <a:pt x="36576" y="56387"/>
                </a:lnTo>
                <a:lnTo>
                  <a:pt x="24384" y="60959"/>
                </a:lnTo>
                <a:lnTo>
                  <a:pt x="29178" y="72973"/>
                </a:lnTo>
                <a:lnTo>
                  <a:pt x="41279" y="68159"/>
                </a:lnTo>
                <a:close/>
              </a:path>
              <a:path w="300354" h="721995">
                <a:moveTo>
                  <a:pt x="29178" y="72973"/>
                </a:moveTo>
                <a:lnTo>
                  <a:pt x="24384" y="60959"/>
                </a:lnTo>
                <a:lnTo>
                  <a:pt x="24384" y="74880"/>
                </a:lnTo>
                <a:lnTo>
                  <a:pt x="29178" y="72973"/>
                </a:lnTo>
                <a:close/>
              </a:path>
              <a:path w="300354" h="721995">
                <a:moveTo>
                  <a:pt x="300228" y="716279"/>
                </a:moveTo>
                <a:lnTo>
                  <a:pt x="41279" y="68159"/>
                </a:lnTo>
                <a:lnTo>
                  <a:pt x="29178" y="72973"/>
                </a:lnTo>
                <a:lnTo>
                  <a:pt x="288036" y="721613"/>
                </a:lnTo>
                <a:lnTo>
                  <a:pt x="300228" y="716279"/>
                </a:lnTo>
                <a:close/>
              </a:path>
            </a:pathLst>
          </a:custGeom>
          <a:solidFill>
            <a:srgbClr val="EE2B0A"/>
          </a:solidFill>
        </p:spPr>
        <p:txBody>
          <a:bodyPr wrap="square" lIns="0" tIns="0" rIns="0" bIns="0" rtlCol="0"/>
          <a:lstStyle/>
          <a:p>
            <a:endParaRPr>
              <a:latin typeface="Times New Roman" panose="02020603050405020304" charset="0"/>
            </a:endParaRPr>
          </a:p>
        </p:txBody>
      </p:sp>
      <p:sp>
        <p:nvSpPr>
          <p:cNvPr id="29"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30" name="文本框 29"/>
          <p:cNvSpPr txBox="1"/>
          <p:nvPr/>
        </p:nvSpPr>
        <p:spPr>
          <a:xfrm>
            <a:off x="1395095" y="1543685"/>
            <a:ext cx="2967990"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2</a:t>
            </a:r>
            <a:r>
              <a:rPr lang="zh-CN" altLang="en-US" sz="3200" spc="-5" dirty="0">
                <a:latin typeface="Times New Roman" panose="02020603050405020304" charset="0"/>
                <a:ea typeface="黑体" panose="02010609060101010101" charset="-122"/>
                <a:cs typeface="新宋体" panose="02010609030101010101" charset="-122"/>
                <a:sym typeface="+mn-ea"/>
              </a:rPr>
              <a:t>、形状数</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sp>
        <p:nvSpPr>
          <p:cNvPr id="31" name="文本框 30"/>
          <p:cNvSpPr txBox="1"/>
          <p:nvPr/>
        </p:nvSpPr>
        <p:spPr>
          <a:xfrm>
            <a:off x="1347470" y="2193290"/>
            <a:ext cx="4669155" cy="518160"/>
          </a:xfrm>
          <a:prstGeom prst="rect">
            <a:avLst/>
          </a:prstGeom>
          <a:noFill/>
        </p:spPr>
        <p:txBody>
          <a:bodyPr wrap="none" rtlCol="0">
            <a:spAutoFit/>
          </a:bodyPr>
          <a:lstStyle/>
          <a:p>
            <a:pPr algn="l"/>
            <a:r>
              <a:rPr sz="2800" spc="250" dirty="0">
                <a:latin typeface="Times New Roman" panose="02020603050405020304" charset="0"/>
                <a:cs typeface="新宋体" panose="02010609030101010101" charset="-122"/>
                <a:sym typeface="+mn-ea"/>
              </a:rPr>
              <a:t>规整化网格方向</a:t>
            </a:r>
            <a:r>
              <a:rPr sz="2800" spc="-5" dirty="0">
                <a:latin typeface="Times New Roman" panose="02020603050405020304" charset="0"/>
                <a:cs typeface="新宋体" panose="02010609030101010101" charset="-122"/>
                <a:sym typeface="+mn-ea"/>
              </a:rPr>
              <a:t>算法举例：</a:t>
            </a:r>
            <a:endParaRPr lang="zh-CN" altLang="en-US" sz="2800" spc="-5" dirty="0">
              <a:latin typeface="Times New Roman" panose="02020603050405020304" charset="0"/>
              <a:cs typeface="新宋体" panose="02010609030101010101" charset="-122"/>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86205" y="2191385"/>
            <a:ext cx="8955405" cy="2387600"/>
          </a:xfrm>
          <a:prstGeom prst="rect">
            <a:avLst/>
          </a:prstGeom>
        </p:spPr>
        <p:txBody>
          <a:bodyPr vert="horz" wrap="square" lIns="0" tIns="0" rIns="0" bIns="0" rtlCol="0">
            <a:spAutoFit/>
          </a:bodyPr>
          <a:lstStyle/>
          <a:p>
            <a:pPr marL="354965" marR="5080" indent="-342900" defTabSz="0">
              <a:lnSpc>
                <a:spcPct val="140000"/>
              </a:lnSpc>
              <a:tabLst>
                <a:tab pos="354965" algn="l"/>
              </a:tabLst>
            </a:pPr>
            <a:r>
              <a:rPr sz="2800" spc="-5" dirty="0">
                <a:latin typeface="Times New Roman" panose="02020603050405020304" charset="0"/>
                <a:cs typeface="新宋体" panose="02010609030101010101" charset="-122"/>
              </a:rPr>
              <a:t>将一个二维问题简化成一个一维问题</a:t>
            </a:r>
          </a:p>
          <a:p>
            <a:pPr marL="11430" marR="5080" indent="1270" defTabSz="0">
              <a:lnSpc>
                <a:spcPct val="140000"/>
              </a:lnSpc>
            </a:pPr>
            <a:r>
              <a:rPr sz="2800" b="1" spc="-10" dirty="0">
                <a:solidFill>
                  <a:srgbClr val="FF0000"/>
                </a:solidFill>
                <a:latin typeface="Times New Roman" panose="02020603050405020304" charset="0"/>
                <a:cs typeface="新宋体" panose="02010609030101010101" charset="-122"/>
              </a:rPr>
              <a:t>1)基本思想：</a:t>
            </a:r>
          </a:p>
          <a:p>
            <a:pPr marL="11430" marR="5080" indent="1270" defTabSz="0">
              <a:lnSpc>
                <a:spcPct val="140000"/>
              </a:lnSpc>
            </a:pPr>
            <a:r>
              <a:rPr sz="2800" dirty="0">
                <a:latin typeface="Times New Roman" panose="02020603050405020304" charset="0"/>
                <a:cs typeface="新宋体" panose="02010609030101010101" charset="-122"/>
              </a:rPr>
              <a:t>(1)对于XY平面上的每个边界点，将其坐标用复数</a:t>
            </a:r>
            <a:r>
              <a:rPr sz="2800" dirty="0">
                <a:latin typeface="Times New Roman" panose="02020603050405020304" charset="0"/>
                <a:cs typeface="新宋体" panose="02010609030101010101" charset="-122"/>
                <a:sym typeface="+mn-ea"/>
              </a:rPr>
              <a:t>表示为：	s(k)	=	x(k)	+	jy(k)</a:t>
            </a:r>
            <a:r>
              <a:rPr lang="zh-CN" sz="2800" dirty="0">
                <a:latin typeface="Times New Roman" panose="02020603050405020304" charset="0"/>
                <a:cs typeface="新宋体" panose="02010609030101010101" charset="-122"/>
                <a:sym typeface="+mn-ea"/>
              </a:rPr>
              <a:t>，其中</a:t>
            </a:r>
            <a:r>
              <a:rPr sz="2800" dirty="0">
                <a:latin typeface="Times New Roman" panose="02020603050405020304" charset="0"/>
                <a:cs typeface="新宋体" panose="02010609030101010101" charset="-122"/>
                <a:sym typeface="+mn-ea"/>
              </a:rPr>
              <a:t>k=0,1,</a:t>
            </a:r>
            <a:r>
              <a:rPr sz="2800" dirty="0">
                <a:latin typeface="Times New Roman" panose="02020603050405020304" charset="0"/>
                <a:cs typeface="Times New Roman" panose="02020603050405020304"/>
                <a:sym typeface="+mn-ea"/>
              </a:rPr>
              <a:t>…</a:t>
            </a:r>
            <a:r>
              <a:rPr sz="2800" dirty="0">
                <a:latin typeface="Times New Roman" panose="02020603050405020304" charset="0"/>
                <a:cs typeface="新宋体" panose="02010609030101010101" charset="-122"/>
                <a:sym typeface="+mn-ea"/>
              </a:rPr>
              <a:t>,N-1</a:t>
            </a:r>
            <a:endParaRPr lang="zh-CN" sz="2800" dirty="0">
              <a:latin typeface="Times New Roman" panose="02020603050405020304" charset="0"/>
              <a:cs typeface="新宋体" panose="02010609030101010101" charset="-122"/>
              <a:sym typeface="+mn-ea"/>
            </a:endParaRPr>
          </a:p>
        </p:txBody>
      </p:sp>
      <p:sp>
        <p:nvSpPr>
          <p:cNvPr id="7" name="object 7"/>
          <p:cNvSpPr/>
          <p:nvPr/>
        </p:nvSpPr>
        <p:spPr>
          <a:xfrm>
            <a:off x="3289427" y="7168895"/>
            <a:ext cx="3733800" cy="76200"/>
          </a:xfrm>
          <a:custGeom>
            <a:avLst/>
            <a:gdLst/>
            <a:ahLst/>
            <a:cxnLst/>
            <a:rect l="l" t="t" r="r" b="b"/>
            <a:pathLst>
              <a:path w="3733800" h="76200">
                <a:moveTo>
                  <a:pt x="3670553" y="47244"/>
                </a:moveTo>
                <a:lnTo>
                  <a:pt x="3670553" y="28194"/>
                </a:lnTo>
                <a:lnTo>
                  <a:pt x="0" y="28194"/>
                </a:lnTo>
                <a:lnTo>
                  <a:pt x="0" y="47244"/>
                </a:lnTo>
                <a:lnTo>
                  <a:pt x="3670553" y="47244"/>
                </a:lnTo>
                <a:close/>
              </a:path>
              <a:path w="3733800" h="76200">
                <a:moveTo>
                  <a:pt x="3733799" y="38100"/>
                </a:moveTo>
                <a:lnTo>
                  <a:pt x="3657599" y="0"/>
                </a:lnTo>
                <a:lnTo>
                  <a:pt x="3657599" y="28194"/>
                </a:lnTo>
                <a:lnTo>
                  <a:pt x="3670553" y="28194"/>
                </a:lnTo>
                <a:lnTo>
                  <a:pt x="3670553" y="69723"/>
                </a:lnTo>
                <a:lnTo>
                  <a:pt x="3733799" y="38100"/>
                </a:lnTo>
                <a:close/>
              </a:path>
              <a:path w="3733800" h="76200">
                <a:moveTo>
                  <a:pt x="3670553" y="69723"/>
                </a:moveTo>
                <a:lnTo>
                  <a:pt x="3670553" y="47244"/>
                </a:lnTo>
                <a:lnTo>
                  <a:pt x="3657599" y="47244"/>
                </a:lnTo>
                <a:lnTo>
                  <a:pt x="3657599" y="76200"/>
                </a:lnTo>
                <a:lnTo>
                  <a:pt x="3670553" y="69723"/>
                </a:lnTo>
                <a:close/>
              </a:path>
            </a:pathLst>
          </a:custGeom>
          <a:solidFill>
            <a:srgbClr val="000000"/>
          </a:solidFill>
        </p:spPr>
        <p:txBody>
          <a:bodyPr wrap="square" lIns="0" tIns="0" rIns="0" bIns="0" rtlCol="0"/>
          <a:lstStyle/>
          <a:p>
            <a:endParaRPr/>
          </a:p>
        </p:txBody>
      </p:sp>
      <p:sp>
        <p:nvSpPr>
          <p:cNvPr id="8" name="object 8"/>
          <p:cNvSpPr/>
          <p:nvPr/>
        </p:nvSpPr>
        <p:spPr>
          <a:xfrm>
            <a:off x="3479939" y="4768596"/>
            <a:ext cx="76200" cy="2667000"/>
          </a:xfrm>
          <a:custGeom>
            <a:avLst/>
            <a:gdLst/>
            <a:ahLst/>
            <a:cxnLst/>
            <a:rect l="l" t="t" r="r" b="b"/>
            <a:pathLst>
              <a:path w="76200" h="2667000">
                <a:moveTo>
                  <a:pt x="76200" y="76200"/>
                </a:moveTo>
                <a:lnTo>
                  <a:pt x="38100" y="0"/>
                </a:lnTo>
                <a:lnTo>
                  <a:pt x="0" y="76200"/>
                </a:lnTo>
                <a:lnTo>
                  <a:pt x="28193" y="76200"/>
                </a:lnTo>
                <a:lnTo>
                  <a:pt x="28193" y="63246"/>
                </a:lnTo>
                <a:lnTo>
                  <a:pt x="47243" y="63246"/>
                </a:lnTo>
                <a:lnTo>
                  <a:pt x="47243" y="76200"/>
                </a:lnTo>
                <a:lnTo>
                  <a:pt x="76200" y="76200"/>
                </a:lnTo>
                <a:close/>
              </a:path>
              <a:path w="76200" h="2667000">
                <a:moveTo>
                  <a:pt x="47243" y="76200"/>
                </a:moveTo>
                <a:lnTo>
                  <a:pt x="47243" y="63246"/>
                </a:lnTo>
                <a:lnTo>
                  <a:pt x="28193" y="63246"/>
                </a:lnTo>
                <a:lnTo>
                  <a:pt x="28193" y="76200"/>
                </a:lnTo>
                <a:lnTo>
                  <a:pt x="47243" y="76200"/>
                </a:lnTo>
                <a:close/>
              </a:path>
              <a:path w="76200" h="2667000">
                <a:moveTo>
                  <a:pt x="47244" y="2667000"/>
                </a:moveTo>
                <a:lnTo>
                  <a:pt x="47243" y="76200"/>
                </a:lnTo>
                <a:lnTo>
                  <a:pt x="28193" y="76200"/>
                </a:lnTo>
                <a:lnTo>
                  <a:pt x="28194" y="2667000"/>
                </a:lnTo>
                <a:lnTo>
                  <a:pt x="47244" y="2667000"/>
                </a:lnTo>
                <a:close/>
              </a:path>
            </a:pathLst>
          </a:custGeom>
          <a:solidFill>
            <a:srgbClr val="000000"/>
          </a:solidFill>
        </p:spPr>
        <p:txBody>
          <a:bodyPr wrap="square" lIns="0" tIns="0" rIns="0" bIns="0" rtlCol="0"/>
          <a:lstStyle/>
          <a:p>
            <a:endParaRPr/>
          </a:p>
        </p:txBody>
      </p:sp>
      <p:sp>
        <p:nvSpPr>
          <p:cNvPr id="9" name="object 9"/>
          <p:cNvSpPr/>
          <p:nvPr/>
        </p:nvSpPr>
        <p:spPr>
          <a:xfrm>
            <a:off x="4051439" y="6292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10" name="object 10"/>
          <p:cNvSpPr/>
          <p:nvPr/>
        </p:nvSpPr>
        <p:spPr>
          <a:xfrm>
            <a:off x="4203839" y="6444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11" name="object 11"/>
          <p:cNvSpPr/>
          <p:nvPr/>
        </p:nvSpPr>
        <p:spPr>
          <a:xfrm>
            <a:off x="4356239" y="65973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12" name="object 12"/>
          <p:cNvSpPr/>
          <p:nvPr/>
        </p:nvSpPr>
        <p:spPr>
          <a:xfrm>
            <a:off x="4508639" y="6749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13" name="object 13"/>
          <p:cNvSpPr/>
          <p:nvPr/>
        </p:nvSpPr>
        <p:spPr>
          <a:xfrm>
            <a:off x="4737239" y="6825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14" name="object 14"/>
          <p:cNvSpPr/>
          <p:nvPr/>
        </p:nvSpPr>
        <p:spPr>
          <a:xfrm>
            <a:off x="4889639" y="6825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15" name="object 15"/>
          <p:cNvSpPr/>
          <p:nvPr/>
        </p:nvSpPr>
        <p:spPr>
          <a:xfrm>
            <a:off x="5118239" y="6825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16" name="object 16"/>
          <p:cNvSpPr/>
          <p:nvPr/>
        </p:nvSpPr>
        <p:spPr>
          <a:xfrm>
            <a:off x="5346839" y="6749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17" name="object 17"/>
          <p:cNvSpPr/>
          <p:nvPr/>
        </p:nvSpPr>
        <p:spPr>
          <a:xfrm>
            <a:off x="4051439" y="6140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18" name="object 18"/>
          <p:cNvSpPr/>
          <p:nvPr/>
        </p:nvSpPr>
        <p:spPr>
          <a:xfrm>
            <a:off x="4051439" y="5987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19" name="object 19"/>
          <p:cNvSpPr/>
          <p:nvPr/>
        </p:nvSpPr>
        <p:spPr>
          <a:xfrm>
            <a:off x="4051439" y="58353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20" name="object 20"/>
          <p:cNvSpPr/>
          <p:nvPr/>
        </p:nvSpPr>
        <p:spPr>
          <a:xfrm>
            <a:off x="4127639" y="5682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21" name="object 21"/>
          <p:cNvSpPr/>
          <p:nvPr/>
        </p:nvSpPr>
        <p:spPr>
          <a:xfrm>
            <a:off x="4203839" y="5530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22" name="object 22"/>
          <p:cNvSpPr/>
          <p:nvPr/>
        </p:nvSpPr>
        <p:spPr>
          <a:xfrm>
            <a:off x="4280039" y="5378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23" name="object 23"/>
          <p:cNvSpPr/>
          <p:nvPr/>
        </p:nvSpPr>
        <p:spPr>
          <a:xfrm>
            <a:off x="4432439" y="5225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24" name="object 24"/>
          <p:cNvSpPr/>
          <p:nvPr/>
        </p:nvSpPr>
        <p:spPr>
          <a:xfrm>
            <a:off x="4584839" y="5149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25" name="object 25"/>
          <p:cNvSpPr/>
          <p:nvPr/>
        </p:nvSpPr>
        <p:spPr>
          <a:xfrm>
            <a:off x="4737239" y="50733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26" name="object 26"/>
          <p:cNvSpPr/>
          <p:nvPr/>
        </p:nvSpPr>
        <p:spPr>
          <a:xfrm>
            <a:off x="4889639" y="50733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27" name="object 27"/>
          <p:cNvSpPr/>
          <p:nvPr/>
        </p:nvSpPr>
        <p:spPr>
          <a:xfrm>
            <a:off x="5042039" y="5149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28" name="object 28"/>
          <p:cNvSpPr/>
          <p:nvPr/>
        </p:nvSpPr>
        <p:spPr>
          <a:xfrm>
            <a:off x="5270639" y="5225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29" name="object 29"/>
          <p:cNvSpPr/>
          <p:nvPr/>
        </p:nvSpPr>
        <p:spPr>
          <a:xfrm>
            <a:off x="5346839" y="5378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30" name="object 30"/>
          <p:cNvSpPr/>
          <p:nvPr/>
        </p:nvSpPr>
        <p:spPr>
          <a:xfrm>
            <a:off x="5042039" y="5378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31" name="object 31"/>
          <p:cNvSpPr/>
          <p:nvPr/>
        </p:nvSpPr>
        <p:spPr>
          <a:xfrm>
            <a:off x="5118239" y="5530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32" name="object 32"/>
          <p:cNvSpPr/>
          <p:nvPr/>
        </p:nvSpPr>
        <p:spPr>
          <a:xfrm>
            <a:off x="4813439" y="5378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33" name="object 33"/>
          <p:cNvSpPr/>
          <p:nvPr/>
        </p:nvSpPr>
        <p:spPr>
          <a:xfrm>
            <a:off x="5346839" y="5530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34" name="object 34"/>
          <p:cNvSpPr/>
          <p:nvPr/>
        </p:nvSpPr>
        <p:spPr>
          <a:xfrm>
            <a:off x="4737239" y="6521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35" name="object 35"/>
          <p:cNvSpPr/>
          <p:nvPr/>
        </p:nvSpPr>
        <p:spPr>
          <a:xfrm>
            <a:off x="4889639" y="6521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36" name="object 36"/>
          <p:cNvSpPr/>
          <p:nvPr/>
        </p:nvSpPr>
        <p:spPr>
          <a:xfrm>
            <a:off x="5118239" y="6521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37" name="object 37"/>
          <p:cNvSpPr/>
          <p:nvPr/>
        </p:nvSpPr>
        <p:spPr>
          <a:xfrm>
            <a:off x="5346839" y="6444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38" name="object 38"/>
          <p:cNvSpPr/>
          <p:nvPr/>
        </p:nvSpPr>
        <p:spPr>
          <a:xfrm>
            <a:off x="5499239" y="65973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39" name="object 39"/>
          <p:cNvSpPr/>
          <p:nvPr/>
        </p:nvSpPr>
        <p:spPr>
          <a:xfrm>
            <a:off x="4508639" y="6368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40" name="object 40"/>
          <p:cNvSpPr/>
          <p:nvPr/>
        </p:nvSpPr>
        <p:spPr>
          <a:xfrm>
            <a:off x="4432439" y="62163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41" name="object 41"/>
          <p:cNvSpPr/>
          <p:nvPr/>
        </p:nvSpPr>
        <p:spPr>
          <a:xfrm>
            <a:off x="4432439" y="6063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42" name="object 42"/>
          <p:cNvSpPr/>
          <p:nvPr/>
        </p:nvSpPr>
        <p:spPr>
          <a:xfrm>
            <a:off x="4432439" y="59115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43" name="object 43"/>
          <p:cNvSpPr/>
          <p:nvPr/>
        </p:nvSpPr>
        <p:spPr>
          <a:xfrm>
            <a:off x="4432439" y="5759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44" name="object 44"/>
          <p:cNvSpPr/>
          <p:nvPr/>
        </p:nvSpPr>
        <p:spPr>
          <a:xfrm>
            <a:off x="4661039" y="54543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45" name="object 45"/>
          <p:cNvSpPr/>
          <p:nvPr/>
        </p:nvSpPr>
        <p:spPr>
          <a:xfrm>
            <a:off x="4508639" y="56067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000000"/>
          </a:solidFill>
        </p:spPr>
        <p:txBody>
          <a:bodyPr wrap="square" lIns="0" tIns="0" rIns="0" bIns="0" rtlCol="0"/>
          <a:lstStyle/>
          <a:p>
            <a:endParaRPr/>
          </a:p>
        </p:txBody>
      </p:sp>
      <p:sp>
        <p:nvSpPr>
          <p:cNvPr id="46" name="object 46"/>
          <p:cNvSpPr/>
          <p:nvPr/>
        </p:nvSpPr>
        <p:spPr>
          <a:xfrm>
            <a:off x="3518039" y="6292596"/>
            <a:ext cx="533400" cy="0"/>
          </a:xfrm>
          <a:custGeom>
            <a:avLst/>
            <a:gdLst/>
            <a:ahLst/>
            <a:cxnLst/>
            <a:rect l="l" t="t" r="r" b="b"/>
            <a:pathLst>
              <a:path w="533400">
                <a:moveTo>
                  <a:pt x="533400" y="0"/>
                </a:moveTo>
                <a:lnTo>
                  <a:pt x="0" y="0"/>
                </a:lnTo>
              </a:path>
            </a:pathLst>
          </a:custGeom>
          <a:ln w="12700">
            <a:solidFill>
              <a:srgbClr val="000000"/>
            </a:solidFill>
          </a:ln>
        </p:spPr>
        <p:txBody>
          <a:bodyPr wrap="square" lIns="0" tIns="0" rIns="0" bIns="0" rtlCol="0"/>
          <a:lstStyle/>
          <a:p>
            <a:endParaRPr/>
          </a:p>
        </p:txBody>
      </p:sp>
      <p:sp>
        <p:nvSpPr>
          <p:cNvPr id="47" name="object 47"/>
          <p:cNvSpPr/>
          <p:nvPr/>
        </p:nvSpPr>
        <p:spPr>
          <a:xfrm>
            <a:off x="4051439" y="6292596"/>
            <a:ext cx="0" cy="914400"/>
          </a:xfrm>
          <a:custGeom>
            <a:avLst/>
            <a:gdLst/>
            <a:ahLst/>
            <a:cxnLst/>
            <a:rect l="l" t="t" r="r" b="b"/>
            <a:pathLst>
              <a:path h="914400">
                <a:moveTo>
                  <a:pt x="0" y="0"/>
                </a:moveTo>
                <a:lnTo>
                  <a:pt x="0" y="914400"/>
                </a:lnTo>
              </a:path>
            </a:pathLst>
          </a:custGeom>
          <a:ln w="12700">
            <a:solidFill>
              <a:srgbClr val="000000"/>
            </a:solidFill>
          </a:ln>
        </p:spPr>
        <p:txBody>
          <a:bodyPr wrap="square" lIns="0" tIns="0" rIns="0" bIns="0" rtlCol="0"/>
          <a:lstStyle/>
          <a:p>
            <a:endParaRPr/>
          </a:p>
        </p:txBody>
      </p:sp>
      <p:sp>
        <p:nvSpPr>
          <p:cNvPr id="48" name="object 48"/>
          <p:cNvSpPr/>
          <p:nvPr/>
        </p:nvSpPr>
        <p:spPr>
          <a:xfrm>
            <a:off x="3518039" y="6444996"/>
            <a:ext cx="685800" cy="0"/>
          </a:xfrm>
          <a:custGeom>
            <a:avLst/>
            <a:gdLst/>
            <a:ahLst/>
            <a:cxnLst/>
            <a:rect l="l" t="t" r="r" b="b"/>
            <a:pathLst>
              <a:path w="685800">
                <a:moveTo>
                  <a:pt x="685800" y="0"/>
                </a:moveTo>
                <a:lnTo>
                  <a:pt x="0" y="0"/>
                </a:lnTo>
              </a:path>
            </a:pathLst>
          </a:custGeom>
          <a:ln w="12700">
            <a:solidFill>
              <a:srgbClr val="000000"/>
            </a:solidFill>
          </a:ln>
        </p:spPr>
        <p:txBody>
          <a:bodyPr wrap="square" lIns="0" tIns="0" rIns="0" bIns="0" rtlCol="0"/>
          <a:lstStyle/>
          <a:p>
            <a:endParaRPr/>
          </a:p>
        </p:txBody>
      </p:sp>
      <p:sp>
        <p:nvSpPr>
          <p:cNvPr id="49" name="object 49"/>
          <p:cNvSpPr/>
          <p:nvPr/>
        </p:nvSpPr>
        <p:spPr>
          <a:xfrm>
            <a:off x="4203839" y="6444996"/>
            <a:ext cx="0" cy="762000"/>
          </a:xfrm>
          <a:custGeom>
            <a:avLst/>
            <a:gdLst/>
            <a:ahLst/>
            <a:cxnLst/>
            <a:rect l="l" t="t" r="r" b="b"/>
            <a:pathLst>
              <a:path h="762000">
                <a:moveTo>
                  <a:pt x="0" y="0"/>
                </a:moveTo>
                <a:lnTo>
                  <a:pt x="0" y="762000"/>
                </a:lnTo>
              </a:path>
            </a:pathLst>
          </a:custGeom>
          <a:ln w="12700">
            <a:solidFill>
              <a:srgbClr val="000000"/>
            </a:solidFill>
          </a:ln>
        </p:spPr>
        <p:txBody>
          <a:bodyPr wrap="square" lIns="0" tIns="0" rIns="0" bIns="0" rtlCol="0"/>
          <a:lstStyle/>
          <a:p>
            <a:endParaRPr/>
          </a:p>
        </p:txBody>
      </p:sp>
      <p:sp>
        <p:nvSpPr>
          <p:cNvPr id="50" name="object 50"/>
          <p:cNvSpPr txBox="1"/>
          <p:nvPr/>
        </p:nvSpPr>
        <p:spPr>
          <a:xfrm>
            <a:off x="2641600" y="4777105"/>
            <a:ext cx="838200" cy="365760"/>
          </a:xfrm>
          <a:prstGeom prst="rect">
            <a:avLst/>
          </a:prstGeom>
        </p:spPr>
        <p:txBody>
          <a:bodyPr vert="horz" wrap="square" lIns="0" tIns="0" rIns="0" bIns="0" rtlCol="0">
            <a:spAutoFit/>
          </a:bodyPr>
          <a:lstStyle/>
          <a:p>
            <a:pPr marL="547370">
              <a:lnSpc>
                <a:spcPct val="100000"/>
              </a:lnSpc>
              <a:spcBef>
                <a:spcPts val="1355"/>
              </a:spcBef>
            </a:pPr>
            <a:r>
              <a:rPr sz="2400" b="1" spc="-5" dirty="0">
                <a:latin typeface="Times New Roman" panose="02020603050405020304" charset="0"/>
                <a:cs typeface="Times New Roman" panose="02020603050405020304"/>
              </a:rPr>
              <a:t>jy</a:t>
            </a:r>
          </a:p>
        </p:txBody>
      </p:sp>
      <p:sp>
        <p:nvSpPr>
          <p:cNvPr id="51" name="object 51"/>
          <p:cNvSpPr txBox="1"/>
          <p:nvPr/>
        </p:nvSpPr>
        <p:spPr>
          <a:xfrm>
            <a:off x="3235579" y="6007608"/>
            <a:ext cx="3791585" cy="1515745"/>
          </a:xfrm>
          <a:prstGeom prst="rect">
            <a:avLst/>
          </a:prstGeom>
        </p:spPr>
        <p:txBody>
          <a:bodyPr vert="horz" wrap="square" lIns="0" tIns="0" rIns="0" bIns="0" rtlCol="0">
            <a:spAutoFit/>
          </a:bodyPr>
          <a:lstStyle/>
          <a:p>
            <a:pPr marL="12700" marR="3516630">
              <a:lnSpc>
                <a:spcPts val="2400"/>
              </a:lnSpc>
            </a:pPr>
            <a:r>
              <a:rPr sz="2400" b="1" dirty="0">
                <a:latin typeface="Times New Roman" panose="02020603050405020304"/>
                <a:cs typeface="Times New Roman" panose="02020603050405020304"/>
              </a:rPr>
              <a:t>y</a:t>
            </a:r>
            <a:r>
              <a:rPr sz="2400" b="1" baseline="-21000" dirty="0">
                <a:latin typeface="Times New Roman" panose="02020603050405020304"/>
                <a:cs typeface="Times New Roman" panose="02020603050405020304"/>
              </a:rPr>
              <a:t>0 </a:t>
            </a:r>
            <a:r>
              <a:rPr sz="2400" b="1" dirty="0">
                <a:latin typeface="Times New Roman" panose="02020603050405020304"/>
                <a:cs typeface="Times New Roman" panose="02020603050405020304"/>
              </a:rPr>
              <a:t>y</a:t>
            </a:r>
            <a:r>
              <a:rPr sz="2400" b="1" baseline="-21000" dirty="0">
                <a:latin typeface="Times New Roman" panose="02020603050405020304"/>
                <a:cs typeface="Times New Roman" panose="02020603050405020304"/>
              </a:rPr>
              <a:t>1</a:t>
            </a:r>
            <a:endParaRPr sz="2400" baseline="-21000">
              <a:latin typeface="Times New Roman" panose="02020603050405020304"/>
              <a:cs typeface="Times New Roman" panose="02020603050405020304"/>
            </a:endParaRPr>
          </a:p>
          <a:p>
            <a:pPr marR="5080" algn="r">
              <a:lnSpc>
                <a:spcPts val="2640"/>
              </a:lnSpc>
              <a:spcBef>
                <a:spcPts val="1320"/>
              </a:spcBef>
            </a:pPr>
            <a:r>
              <a:rPr sz="2400" b="1" dirty="0">
                <a:latin typeface="Times New Roman" panose="02020603050405020304"/>
                <a:cs typeface="Times New Roman" panose="02020603050405020304"/>
              </a:rPr>
              <a:t>x</a:t>
            </a:r>
            <a:endParaRPr sz="2400">
              <a:latin typeface="Times New Roman" panose="02020603050405020304"/>
              <a:cs typeface="Times New Roman" panose="02020603050405020304"/>
            </a:endParaRPr>
          </a:p>
          <a:p>
            <a:pPr marL="546100">
              <a:lnSpc>
                <a:spcPts val="2640"/>
              </a:lnSpc>
            </a:pPr>
            <a:r>
              <a:rPr sz="2400" b="1" dirty="0">
                <a:latin typeface="Times New Roman" panose="02020603050405020304"/>
                <a:cs typeface="Times New Roman" panose="02020603050405020304"/>
              </a:rPr>
              <a:t>x</a:t>
            </a:r>
            <a:r>
              <a:rPr sz="2400" b="1" baseline="-21000" dirty="0">
                <a:latin typeface="Times New Roman" panose="02020603050405020304"/>
                <a:cs typeface="Times New Roman" panose="02020603050405020304"/>
              </a:rPr>
              <a:t>0 </a:t>
            </a:r>
            <a:r>
              <a:rPr sz="2400" b="1" spc="292" baseline="-2100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x</a:t>
            </a:r>
            <a:r>
              <a:rPr sz="2400" b="1" baseline="-21000" dirty="0">
                <a:latin typeface="Times New Roman" panose="02020603050405020304"/>
                <a:cs typeface="Times New Roman" panose="02020603050405020304"/>
              </a:rPr>
              <a:t>1</a:t>
            </a:r>
            <a:endParaRPr sz="2400" baseline="-21000">
              <a:latin typeface="Times New Roman" panose="02020603050405020304"/>
              <a:cs typeface="Times New Roman" panose="02020603050405020304"/>
            </a:endParaRPr>
          </a:p>
        </p:txBody>
      </p:sp>
      <p:graphicFrame>
        <p:nvGraphicFramePr>
          <p:cNvPr id="52" name="object 52"/>
          <p:cNvGraphicFramePr>
            <a:graphicFrameLocks noGrp="1"/>
          </p:cNvGraphicFramePr>
          <p:nvPr/>
        </p:nvGraphicFramePr>
        <p:xfrm>
          <a:off x="6423405" y="5177285"/>
          <a:ext cx="1587500" cy="982980"/>
        </p:xfrm>
        <a:graphic>
          <a:graphicData uri="http://schemas.openxmlformats.org/drawingml/2006/table">
            <a:tbl>
              <a:tblPr firstRow="1" bandRow="1">
                <a:tableStyleId>{2D5ABB26-0587-4C30-8999-92F81FD0307C}</a:tableStyleId>
              </a:tblPr>
              <a:tblGrid>
                <a:gridCol w="821690">
                  <a:extLst>
                    <a:ext uri="{9D8B030D-6E8A-4147-A177-3AD203B41FA5}">
                      <a16:colId xmlns:a16="http://schemas.microsoft.com/office/drawing/2014/main" val="20000"/>
                    </a:ext>
                  </a:extLst>
                </a:gridCol>
                <a:gridCol w="355778">
                  <a:extLst>
                    <a:ext uri="{9D8B030D-6E8A-4147-A177-3AD203B41FA5}">
                      <a16:colId xmlns:a16="http://schemas.microsoft.com/office/drawing/2014/main" val="20001"/>
                    </a:ext>
                  </a:extLst>
                </a:gridCol>
                <a:gridCol w="409662">
                  <a:extLst>
                    <a:ext uri="{9D8B030D-6E8A-4147-A177-3AD203B41FA5}">
                      <a16:colId xmlns:a16="http://schemas.microsoft.com/office/drawing/2014/main" val="20002"/>
                    </a:ext>
                  </a:extLst>
                </a:gridCol>
              </a:tblGrid>
              <a:tr h="491327">
                <a:tc>
                  <a:txBody>
                    <a:bodyPr/>
                    <a:lstStyle/>
                    <a:p>
                      <a:pPr marL="22225">
                        <a:lnSpc>
                          <a:spcPct val="100000"/>
                        </a:lnSpc>
                        <a:spcBef>
                          <a:spcPts val="105"/>
                        </a:spcBef>
                      </a:pPr>
                      <a:r>
                        <a:rPr sz="2800" spc="-5" dirty="0">
                          <a:solidFill>
                            <a:srgbClr val="FF0000"/>
                          </a:solidFill>
                          <a:latin typeface="Times New Roman" panose="02020603050405020304" charset="0"/>
                          <a:cs typeface="新宋体" panose="02010609030101010101" charset="-122"/>
                        </a:rPr>
                        <a:t>x(k)</a:t>
                      </a:r>
                    </a:p>
                  </a:txBody>
                  <a:tcPr marL="0" marR="0" marT="0" marB="0"/>
                </a:tc>
                <a:tc>
                  <a:txBody>
                    <a:bodyPr/>
                    <a:lstStyle/>
                    <a:p>
                      <a:pPr marR="80645" algn="r">
                        <a:lnSpc>
                          <a:spcPct val="100000"/>
                        </a:lnSpc>
                        <a:spcBef>
                          <a:spcPts val="105"/>
                        </a:spcBef>
                      </a:pPr>
                      <a:r>
                        <a:rPr sz="2800" dirty="0">
                          <a:solidFill>
                            <a:srgbClr val="FF0000"/>
                          </a:solidFill>
                          <a:latin typeface="Times New Roman" panose="02020603050405020304" charset="0"/>
                          <a:cs typeface="新宋体" panose="02010609030101010101" charset="-122"/>
                        </a:rPr>
                        <a:t>=</a:t>
                      </a:r>
                    </a:p>
                  </a:txBody>
                  <a:tcPr marL="0" marR="0" marT="0" marB="0"/>
                </a:tc>
                <a:tc>
                  <a:txBody>
                    <a:bodyPr/>
                    <a:lstStyle/>
                    <a:p>
                      <a:pPr marR="14605" algn="r">
                        <a:lnSpc>
                          <a:spcPct val="100000"/>
                        </a:lnSpc>
                        <a:spcBef>
                          <a:spcPts val="105"/>
                        </a:spcBef>
                      </a:pPr>
                      <a:r>
                        <a:rPr sz="2800" spc="-5" dirty="0">
                          <a:solidFill>
                            <a:srgbClr val="FF0000"/>
                          </a:solidFill>
                          <a:latin typeface="Times New Roman" panose="02020603050405020304" charset="0"/>
                          <a:cs typeface="新宋体" panose="02010609030101010101" charset="-122"/>
                        </a:rPr>
                        <a:t>x</a:t>
                      </a:r>
                      <a:r>
                        <a:rPr sz="2850" baseline="-20000" dirty="0">
                          <a:solidFill>
                            <a:srgbClr val="FF0000"/>
                          </a:solidFill>
                          <a:latin typeface="Times New Roman" panose="02020603050405020304" charset="0"/>
                          <a:cs typeface="新宋体" panose="02010609030101010101" charset="-122"/>
                        </a:rPr>
                        <a:t>k</a:t>
                      </a:r>
                      <a:endParaRPr sz="2850" baseline="-20000">
                        <a:latin typeface="Times New Roman" panose="02020603050405020304" charset="0"/>
                        <a:cs typeface="新宋体" panose="02010609030101010101" charset="-122"/>
                      </a:endParaRPr>
                    </a:p>
                  </a:txBody>
                  <a:tcPr marL="0" marR="0" marT="0" marB="0"/>
                </a:tc>
                <a:extLst>
                  <a:ext uri="{0D108BD9-81ED-4DB2-BD59-A6C34878D82A}">
                    <a16:rowId xmlns:a16="http://schemas.microsoft.com/office/drawing/2014/main" val="10000"/>
                  </a:ext>
                </a:extLst>
              </a:tr>
              <a:tr h="491327">
                <a:tc>
                  <a:txBody>
                    <a:bodyPr/>
                    <a:lstStyle/>
                    <a:p>
                      <a:pPr marL="22225">
                        <a:lnSpc>
                          <a:spcPts val="2960"/>
                        </a:lnSpc>
                      </a:pPr>
                      <a:r>
                        <a:rPr sz="2800" spc="-5" dirty="0">
                          <a:solidFill>
                            <a:srgbClr val="FF0000"/>
                          </a:solidFill>
                          <a:latin typeface="Times New Roman" panose="02020603050405020304" charset="0"/>
                          <a:cs typeface="新宋体" panose="02010609030101010101" charset="-122"/>
                        </a:rPr>
                        <a:t>y(k)</a:t>
                      </a:r>
                    </a:p>
                  </a:txBody>
                  <a:tcPr marL="0" marR="0" marT="0" marB="0"/>
                </a:tc>
                <a:tc>
                  <a:txBody>
                    <a:bodyPr/>
                    <a:lstStyle/>
                    <a:p>
                      <a:pPr marR="80645" algn="r">
                        <a:lnSpc>
                          <a:spcPts val="2960"/>
                        </a:lnSpc>
                      </a:pPr>
                      <a:r>
                        <a:rPr sz="2800" dirty="0">
                          <a:solidFill>
                            <a:srgbClr val="FF0000"/>
                          </a:solidFill>
                          <a:latin typeface="Times New Roman" panose="02020603050405020304" charset="0"/>
                          <a:cs typeface="新宋体" panose="02010609030101010101" charset="-122"/>
                        </a:rPr>
                        <a:t>=</a:t>
                      </a:r>
                    </a:p>
                  </a:txBody>
                  <a:tcPr marL="0" marR="0" marT="0" marB="0"/>
                </a:tc>
                <a:tc>
                  <a:txBody>
                    <a:bodyPr/>
                    <a:lstStyle/>
                    <a:p>
                      <a:pPr marR="14605" algn="r">
                        <a:lnSpc>
                          <a:spcPts val="2960"/>
                        </a:lnSpc>
                      </a:pPr>
                      <a:r>
                        <a:rPr sz="2800" spc="-5" dirty="0">
                          <a:solidFill>
                            <a:srgbClr val="FF0000"/>
                          </a:solidFill>
                          <a:latin typeface="Times New Roman" panose="02020603050405020304" charset="0"/>
                          <a:cs typeface="新宋体" panose="02010609030101010101" charset="-122"/>
                        </a:rPr>
                        <a:t>y</a:t>
                      </a:r>
                      <a:r>
                        <a:rPr sz="2850" baseline="-20000" dirty="0">
                          <a:solidFill>
                            <a:srgbClr val="FF0000"/>
                          </a:solidFill>
                          <a:latin typeface="Times New Roman" panose="02020603050405020304" charset="0"/>
                          <a:cs typeface="新宋体" panose="02010609030101010101" charset="-122"/>
                        </a:rPr>
                        <a:t>k</a:t>
                      </a:r>
                      <a:endParaRPr sz="2850" baseline="-20000">
                        <a:latin typeface="Times New Roman" panose="02020603050405020304" charset="0"/>
                        <a:cs typeface="新宋体" panose="02010609030101010101" charset="-122"/>
                      </a:endParaRPr>
                    </a:p>
                  </a:txBody>
                  <a:tcPr marL="0" marR="0" marT="0" marB="0"/>
                </a:tc>
                <a:extLst>
                  <a:ext uri="{0D108BD9-81ED-4DB2-BD59-A6C34878D82A}">
                    <a16:rowId xmlns:a16="http://schemas.microsoft.com/office/drawing/2014/main" val="10001"/>
                  </a:ext>
                </a:extLst>
              </a:tr>
            </a:tbl>
          </a:graphicData>
        </a:graphic>
      </p:graphicFrame>
      <p:sp>
        <p:nvSpPr>
          <p:cNvPr id="5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55" name="文本框 54"/>
          <p:cNvSpPr txBox="1"/>
          <p:nvPr/>
        </p:nvSpPr>
        <p:spPr>
          <a:xfrm>
            <a:off x="1395095" y="1543685"/>
            <a:ext cx="5628005"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3</a:t>
            </a:r>
            <a:r>
              <a:rPr lang="zh-CN" altLang="en-US" sz="3200" spc="-5" dirty="0">
                <a:latin typeface="Times New Roman" panose="02020603050405020304" charset="0"/>
                <a:ea typeface="黑体" panose="02010609060101010101" charset="-122"/>
                <a:cs typeface="新宋体" panose="02010609030101010101" charset="-122"/>
                <a:sym typeface="+mn-ea"/>
              </a:rPr>
              <a:t>、傅里叶描述子</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395730" y="2327910"/>
            <a:ext cx="8679815" cy="426720"/>
          </a:xfrm>
          <a:prstGeom prst="rect">
            <a:avLst/>
          </a:prstGeom>
        </p:spPr>
        <p:txBody>
          <a:bodyPr vert="horz" wrap="square" lIns="0" tIns="0" rIns="0" bIns="0" rtlCol="0">
            <a:spAutoFit/>
          </a:bodyPr>
          <a:lstStyle/>
          <a:p>
            <a:pPr marL="12700" defTabSz="0">
              <a:lnSpc>
                <a:spcPct val="100000"/>
              </a:lnSpc>
              <a:tabLst>
                <a:tab pos="354965" algn="l"/>
              </a:tabLst>
            </a:pPr>
            <a:r>
              <a:rPr sz="2800" spc="-5" dirty="0">
                <a:latin typeface="Times New Roman" panose="02020603050405020304" charset="0"/>
                <a:cs typeface="新宋体" panose="02010609030101010101" charset="-122"/>
              </a:rPr>
              <a:t>(2)进行离散傅里叶变换</a:t>
            </a:r>
            <a:endParaRPr sz="1600">
              <a:latin typeface="Times New Roman" panose="02020603050405020304" charset="0"/>
              <a:cs typeface="新宋体" panose="02010609030101010101" charset="-122"/>
            </a:endParaRPr>
          </a:p>
        </p:txBody>
      </p:sp>
      <p:sp>
        <p:nvSpPr>
          <p:cNvPr id="10" name="object 10"/>
          <p:cNvSpPr txBox="1"/>
          <p:nvPr/>
        </p:nvSpPr>
        <p:spPr>
          <a:xfrm>
            <a:off x="1544955" y="5310505"/>
            <a:ext cx="8687435" cy="476250"/>
          </a:xfrm>
          <a:prstGeom prst="rect">
            <a:avLst/>
          </a:prstGeom>
        </p:spPr>
        <p:txBody>
          <a:bodyPr vert="horz" wrap="square" lIns="0" tIns="0" rIns="0" bIns="0" rtlCol="0">
            <a:spAutoFit/>
          </a:bodyPr>
          <a:lstStyle/>
          <a:p>
            <a:pPr marL="12700">
              <a:lnSpc>
                <a:spcPts val="3750"/>
              </a:lnSpc>
            </a:pPr>
            <a:r>
              <a:rPr sz="2800" spc="-5" dirty="0">
                <a:latin typeface="Times New Roman" panose="02020603050405020304" charset="0"/>
                <a:cs typeface="新宋体" panose="02010609030101010101" charset="-122"/>
              </a:rPr>
              <a:t>系数</a:t>
            </a:r>
            <a:r>
              <a:rPr sz="2800" i="1" spc="-5" dirty="0">
                <a:latin typeface="Times New Roman" panose="02020603050405020304" charset="0"/>
                <a:cs typeface="新宋体" panose="02010609030101010101" charset="-122"/>
              </a:rPr>
              <a:t>a</a:t>
            </a:r>
            <a:r>
              <a:rPr sz="2800" spc="-5" dirty="0">
                <a:latin typeface="Times New Roman" panose="02020603050405020304" charset="0"/>
                <a:cs typeface="新宋体" panose="02010609030101010101" charset="-122"/>
              </a:rPr>
              <a:t>(</a:t>
            </a:r>
            <a:r>
              <a:rPr sz="2800" i="1" spc="-5" dirty="0">
                <a:latin typeface="Times New Roman" panose="02020603050405020304" charset="0"/>
                <a:cs typeface="新宋体" panose="02010609030101010101" charset="-122"/>
              </a:rPr>
              <a:t>u</a:t>
            </a:r>
            <a:r>
              <a:rPr sz="2800" spc="-5" dirty="0">
                <a:latin typeface="Times New Roman" panose="02020603050405020304" charset="0"/>
                <a:cs typeface="新宋体" panose="02010609030101010101" charset="-122"/>
              </a:rPr>
              <a:t>)被称为边界的傅里叶描述子</a:t>
            </a:r>
          </a:p>
        </p:txBody>
      </p:sp>
      <p:sp>
        <p:nvSpPr>
          <p:cNvPr id="5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55" name="文本框 54"/>
          <p:cNvSpPr txBox="1"/>
          <p:nvPr/>
        </p:nvSpPr>
        <p:spPr>
          <a:xfrm>
            <a:off x="1395095" y="1543685"/>
            <a:ext cx="5628005"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3</a:t>
            </a:r>
            <a:r>
              <a:rPr lang="zh-CN" altLang="en-US" sz="3200" spc="-5" dirty="0">
                <a:latin typeface="Times New Roman" panose="02020603050405020304" charset="0"/>
                <a:ea typeface="黑体" panose="02010609060101010101" charset="-122"/>
                <a:cs typeface="新宋体" panose="02010609030101010101" charset="-122"/>
                <a:sym typeface="+mn-ea"/>
              </a:rPr>
              <a:t>、傅里叶描述子</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aphicFrame>
        <p:nvGraphicFramePr>
          <p:cNvPr id="13" name="对象 12">
            <a:hlinkClick r:id="" action="ppaction://ole?verb=0"/>
          </p:cNvPr>
          <p:cNvGraphicFramePr>
            <a:graphicFrameLocks noChangeAspect="1"/>
          </p:cNvGraphicFramePr>
          <p:nvPr/>
        </p:nvGraphicFramePr>
        <p:xfrm>
          <a:off x="4889500" y="3673475"/>
          <a:ext cx="914400" cy="215900"/>
        </p:xfrm>
        <a:graphic>
          <a:graphicData uri="http://schemas.openxmlformats.org/presentationml/2006/ole">
            <mc:AlternateContent xmlns:mc="http://schemas.openxmlformats.org/markup-compatibility/2006">
              <mc:Choice xmlns:v="urn:schemas-microsoft-com:vml" Requires="v">
                <p:oleObj spid="_x0000_s2054" r:id="rId3" imgW="915035" imgH="215900" progId="Equation.KSEE3">
                  <p:embed/>
                </p:oleObj>
              </mc:Choice>
              <mc:Fallback>
                <p:oleObj r:id="rId3" imgW="915035" imgH="215900" progId="Equation.KSEE3">
                  <p:embed/>
                  <p:pic>
                    <p:nvPicPr>
                      <p:cNvPr id="0" name="图片 2048"/>
                      <p:cNvPicPr/>
                      <p:nvPr/>
                    </p:nvPicPr>
                    <p:blipFill>
                      <a:blip r:embed="rId4"/>
                      <a:stretch>
                        <a:fillRect/>
                      </a:stretch>
                    </p:blipFill>
                    <p:spPr>
                      <a:xfrm>
                        <a:off x="4889500" y="3673475"/>
                        <a:ext cx="914400" cy="21590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1659890" y="2965450"/>
          <a:ext cx="6684010" cy="923925"/>
        </p:xfrm>
        <a:graphic>
          <a:graphicData uri="http://schemas.openxmlformats.org/presentationml/2006/ole">
            <mc:AlternateContent xmlns:mc="http://schemas.openxmlformats.org/markup-compatibility/2006">
              <mc:Choice xmlns:v="urn:schemas-microsoft-com:vml" Requires="v">
                <p:oleObj spid="_x0000_s2055" r:id="rId5" imgW="3124200" imgH="431800" progId="Equation.KSEE3">
                  <p:embed/>
                </p:oleObj>
              </mc:Choice>
              <mc:Fallback>
                <p:oleObj r:id="rId5" imgW="3124200" imgH="431800" progId="Equation.KSEE3">
                  <p:embed/>
                  <p:pic>
                    <p:nvPicPr>
                      <p:cNvPr id="0" name="图片 2049"/>
                      <p:cNvPicPr/>
                      <p:nvPr/>
                    </p:nvPicPr>
                    <p:blipFill>
                      <a:blip r:embed="rId6"/>
                      <a:stretch>
                        <a:fillRect/>
                      </a:stretch>
                    </p:blipFill>
                    <p:spPr>
                      <a:xfrm>
                        <a:off x="1659890" y="2965450"/>
                        <a:ext cx="6684010" cy="923925"/>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778635" y="3997960"/>
          <a:ext cx="6466840" cy="923925"/>
        </p:xfrm>
        <a:graphic>
          <a:graphicData uri="http://schemas.openxmlformats.org/presentationml/2006/ole">
            <mc:AlternateContent xmlns:mc="http://schemas.openxmlformats.org/markup-compatibility/2006">
              <mc:Choice xmlns:v="urn:schemas-microsoft-com:vml" Requires="v">
                <p:oleObj spid="_x0000_s2056" r:id="rId7" imgW="3022600" imgH="431800" progId="Equation.KSEE3">
                  <p:embed/>
                </p:oleObj>
              </mc:Choice>
              <mc:Fallback>
                <p:oleObj r:id="rId7" imgW="3022600" imgH="431800" progId="Equation.KSEE3">
                  <p:embed/>
                  <p:pic>
                    <p:nvPicPr>
                      <p:cNvPr id="0" name="图片 2049"/>
                      <p:cNvPicPr/>
                      <p:nvPr/>
                    </p:nvPicPr>
                    <p:blipFill>
                      <a:blip r:embed="rId8"/>
                      <a:stretch>
                        <a:fillRect/>
                      </a:stretch>
                    </p:blipFill>
                    <p:spPr>
                      <a:xfrm>
                        <a:off x="1778635" y="3997960"/>
                        <a:ext cx="6466840" cy="923925"/>
                      </a:xfrm>
                      <a:prstGeom prst="rect">
                        <a:avLst/>
                      </a:prstGeom>
                    </p:spPr>
                  </p:pic>
                </p:oleObj>
              </mc:Fallback>
            </mc:AlternateContent>
          </a:graphicData>
        </a:graphic>
      </p:graphicFrame>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9"/>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10"/>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80490" y="3804920"/>
            <a:ext cx="9237980" cy="1790700"/>
          </a:xfrm>
          <a:prstGeom prst="rect">
            <a:avLst/>
          </a:prstGeom>
        </p:spPr>
        <p:txBody>
          <a:bodyPr vert="horz" wrap="square" lIns="0" tIns="0" rIns="0" bIns="0" rtlCol="0">
            <a:spAutoFit/>
          </a:bodyPr>
          <a:lstStyle/>
          <a:p>
            <a:pPr>
              <a:lnSpc>
                <a:spcPct val="140000"/>
              </a:lnSpc>
              <a:spcBef>
                <a:spcPts val="30"/>
              </a:spcBef>
            </a:pPr>
            <a:r>
              <a:rPr sz="2800" spc="-5" dirty="0">
                <a:latin typeface="Times New Roman" panose="02020603050405020304" charset="0"/>
                <a:cs typeface="新宋体" panose="02010609030101010101" charset="-122"/>
              </a:rPr>
              <a:t>这时，对应于边界的点数没有改变，但在重构每一个点所需要的计算项大大减少了。如果边界点数很大，</a:t>
            </a:r>
            <a:r>
              <a:rPr sz="2800" b="1" u="sng" spc="-5" dirty="0">
                <a:solidFill>
                  <a:srgbClr val="FF0000"/>
                </a:solidFill>
                <a:latin typeface="Times New Roman" panose="02020603050405020304" charset="0"/>
                <a:cs typeface="新宋体" panose="02010609030101010101" charset="-122"/>
              </a:rPr>
              <a:t>P一般选为2的指数次方的整数。</a:t>
            </a:r>
          </a:p>
        </p:txBody>
      </p:sp>
      <p:sp>
        <p:nvSpPr>
          <p:cNvPr id="7" name="object 6"/>
          <p:cNvSpPr txBox="1"/>
          <p:nvPr/>
        </p:nvSpPr>
        <p:spPr>
          <a:xfrm>
            <a:off x="1395095" y="2327910"/>
            <a:ext cx="8679815" cy="426720"/>
          </a:xfrm>
          <a:prstGeom prst="rect">
            <a:avLst/>
          </a:prstGeom>
        </p:spPr>
        <p:txBody>
          <a:bodyPr vert="horz" wrap="square" lIns="0" tIns="0" rIns="0" bIns="0" rtlCol="0">
            <a:spAutoFit/>
          </a:bodyPr>
          <a:lstStyle/>
          <a:p>
            <a:pPr marL="12700" defTabSz="0">
              <a:lnSpc>
                <a:spcPct val="100000"/>
              </a:lnSpc>
              <a:tabLst>
                <a:tab pos="354965" algn="l"/>
              </a:tabLst>
            </a:pPr>
            <a:r>
              <a:rPr sz="2800" spc="-5" dirty="0">
                <a:latin typeface="Times New Roman" panose="02020603050405020304" charset="0"/>
                <a:cs typeface="新宋体" panose="02010609030101010101" charset="-122"/>
              </a:rPr>
              <a:t>(</a:t>
            </a:r>
            <a:r>
              <a:rPr lang="en-US" sz="2800" spc="-5" dirty="0">
                <a:latin typeface="Times New Roman" panose="02020603050405020304" charset="0"/>
                <a:cs typeface="新宋体" panose="02010609030101010101" charset="-122"/>
              </a:rPr>
              <a:t>3</a:t>
            </a:r>
            <a:r>
              <a:rPr sz="2800" spc="-5" dirty="0">
                <a:latin typeface="Times New Roman" panose="02020603050405020304" charset="0"/>
                <a:cs typeface="新宋体" panose="02010609030101010101" charset="-122"/>
              </a:rPr>
              <a:t>)</a:t>
            </a:r>
            <a:r>
              <a:rPr sz="2800" spc="-5" dirty="0">
                <a:latin typeface="Times New Roman" panose="02020603050405020304" charset="0"/>
                <a:cs typeface="新宋体" panose="02010609030101010101" charset="-122"/>
                <a:sym typeface="+mn-ea"/>
              </a:rPr>
              <a:t>选取整</a:t>
            </a:r>
            <a:r>
              <a:rPr sz="2800" dirty="0">
                <a:latin typeface="Times New Roman" panose="02020603050405020304" charset="0"/>
                <a:cs typeface="新宋体" panose="02010609030101010101" charset="-122"/>
                <a:sym typeface="+mn-ea"/>
              </a:rPr>
              <a:t>数</a:t>
            </a:r>
            <a:r>
              <a:rPr sz="2800" spc="-5" dirty="0">
                <a:latin typeface="Times New Roman" panose="02020603050405020304" charset="0"/>
                <a:cs typeface="新宋体" panose="02010609030101010101" charset="-122"/>
                <a:sym typeface="+mn-ea"/>
              </a:rPr>
              <a:t> P</a:t>
            </a:r>
            <a:r>
              <a:rPr sz="2800" spc="-5" dirty="0">
                <a:latin typeface="Times New Roman" panose="02020603050405020304" charset="0"/>
                <a:cs typeface="Symbol" panose="05050102010706020507"/>
                <a:sym typeface="+mn-ea"/>
              </a:rPr>
              <a:t></a:t>
            </a:r>
            <a:r>
              <a:rPr sz="2800" spc="-5" dirty="0">
                <a:latin typeface="Times New Roman" panose="02020603050405020304" charset="0"/>
                <a:cs typeface="新宋体" panose="02010609030101010101" charset="-122"/>
                <a:sym typeface="+mn-ea"/>
              </a:rPr>
              <a:t>N-1，进行逆傅里叶变换(重构)</a:t>
            </a:r>
            <a:endParaRPr sz="1600">
              <a:latin typeface="Times New Roman" panose="02020603050405020304" charset="0"/>
              <a:cs typeface="新宋体" panose="02010609030101010101" charset="-122"/>
            </a:endParaRPr>
          </a:p>
        </p:txBody>
      </p:sp>
      <p:sp>
        <p:nvSpPr>
          <p:cNvPr id="5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55" name="文本框 54"/>
          <p:cNvSpPr txBox="1"/>
          <p:nvPr/>
        </p:nvSpPr>
        <p:spPr>
          <a:xfrm>
            <a:off x="1395095" y="1543685"/>
            <a:ext cx="5628005"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3</a:t>
            </a:r>
            <a:r>
              <a:rPr lang="zh-CN" altLang="en-US" sz="3200" spc="-5" dirty="0">
                <a:latin typeface="Times New Roman" panose="02020603050405020304" charset="0"/>
                <a:ea typeface="黑体" panose="02010609060101010101" charset="-122"/>
                <a:cs typeface="新宋体" panose="02010609030101010101" charset="-122"/>
                <a:sym typeface="+mn-ea"/>
              </a:rPr>
              <a:t>、傅里叶描述子</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aphicFrame>
        <p:nvGraphicFramePr>
          <p:cNvPr id="15" name="对象 14">
            <a:hlinkClick r:id="" action="ppaction://ole?verb=0"/>
          </p:cNvPr>
          <p:cNvGraphicFramePr>
            <a:graphicFrameLocks noChangeAspect="1"/>
          </p:cNvGraphicFramePr>
          <p:nvPr/>
        </p:nvGraphicFramePr>
        <p:xfrm>
          <a:off x="1650365" y="2854960"/>
          <a:ext cx="6113780" cy="923925"/>
        </p:xfrm>
        <a:graphic>
          <a:graphicData uri="http://schemas.openxmlformats.org/presentationml/2006/ole">
            <mc:AlternateContent xmlns:mc="http://schemas.openxmlformats.org/markup-compatibility/2006">
              <mc:Choice xmlns:v="urn:schemas-microsoft-com:vml" Requires="v">
                <p:oleObj spid="_x0000_s3074" r:id="rId3" imgW="2857500" imgH="431800" progId="Equation.KSEE3">
                  <p:embed/>
                </p:oleObj>
              </mc:Choice>
              <mc:Fallback>
                <p:oleObj r:id="rId3" imgW="2857500" imgH="431800" progId="Equation.KSEE3">
                  <p:embed/>
                  <p:pic>
                    <p:nvPicPr>
                      <p:cNvPr id="0" name="图片 2049"/>
                      <p:cNvPicPr/>
                      <p:nvPr/>
                    </p:nvPicPr>
                    <p:blipFill>
                      <a:blip r:embed="rId4"/>
                      <a:stretch>
                        <a:fillRect/>
                      </a:stretch>
                    </p:blipFill>
                    <p:spPr>
                      <a:xfrm>
                        <a:off x="1650365" y="2854960"/>
                        <a:ext cx="6113780" cy="923925"/>
                      </a:xfrm>
                      <a:prstGeom prst="rect">
                        <a:avLst/>
                      </a:prstGeom>
                    </p:spPr>
                  </p:pic>
                </p:oleObj>
              </mc:Fallback>
            </mc:AlternateContent>
          </a:graphicData>
        </a:graphic>
      </p:graphicFrame>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5"/>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6"/>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437005" y="2385060"/>
            <a:ext cx="9205595" cy="1862455"/>
          </a:xfrm>
          <a:prstGeom prst="rect">
            <a:avLst/>
          </a:prstGeom>
        </p:spPr>
        <p:txBody>
          <a:bodyPr vert="horz" wrap="square" lIns="0" tIns="0" rIns="0" bIns="0" rtlCol="0">
            <a:spAutoFit/>
          </a:bodyPr>
          <a:lstStyle/>
          <a:p>
            <a:pPr marL="12700" defTabSz="0">
              <a:lnSpc>
                <a:spcPct val="100000"/>
              </a:lnSpc>
              <a:tabLst>
                <a:tab pos="354965" algn="l"/>
              </a:tabLst>
            </a:pPr>
            <a:r>
              <a:rPr sz="2800" b="1" spc="-5" dirty="0">
                <a:solidFill>
                  <a:srgbClr val="FF0000"/>
                </a:solidFill>
                <a:latin typeface="Times New Roman" panose="02020603050405020304" charset="0"/>
                <a:cs typeface="新宋体" panose="02010609030101010101" charset="-122"/>
              </a:rPr>
              <a:t>2)P的选取与描述符的关系</a:t>
            </a:r>
          </a:p>
          <a:p>
            <a:pPr marL="41275" marR="5080" indent="-19050">
              <a:lnSpc>
                <a:spcPct val="101000"/>
              </a:lnSpc>
              <a:spcBef>
                <a:spcPts val="1135"/>
              </a:spcBef>
            </a:pPr>
            <a:r>
              <a:rPr sz="2800" spc="-5" dirty="0">
                <a:latin typeface="Times New Roman" panose="02020603050405020304" charset="0"/>
                <a:cs typeface="新宋体" panose="02010609030101010101" charset="-122"/>
              </a:rPr>
              <a:t>在上述方法中，相当于对于</a:t>
            </a:r>
            <a:r>
              <a:rPr sz="2800" dirty="0">
                <a:latin typeface="Times New Roman" panose="02020603050405020304" charset="0"/>
                <a:cs typeface="新宋体" panose="02010609030101010101" charset="-122"/>
              </a:rPr>
              <a:t>u&gt;</a:t>
            </a:r>
            <a:r>
              <a:rPr sz="2800" spc="-5" dirty="0">
                <a:latin typeface="Times New Roman" panose="02020603050405020304" charset="0"/>
                <a:cs typeface="新宋体" panose="02010609030101010101" charset="-122"/>
              </a:rPr>
              <a:t>P-1的部分舍去不予计算。由于傅里叶变换中高频部分对应于图像的细节描述，因此P取得越小，细节部分丢失得越多。</a:t>
            </a:r>
            <a:endParaRPr sz="2800">
              <a:latin typeface="Times New Roman" panose="02020603050405020304" charset="0"/>
              <a:cs typeface="新宋体" panose="02010609030101010101" charset="-122"/>
            </a:endParaRPr>
          </a:p>
        </p:txBody>
      </p:sp>
      <p:sp>
        <p:nvSpPr>
          <p:cNvPr id="6" name="object 6"/>
          <p:cNvSpPr/>
          <p:nvPr/>
        </p:nvSpPr>
        <p:spPr>
          <a:xfrm>
            <a:off x="2375039" y="5073396"/>
            <a:ext cx="1371600" cy="1371600"/>
          </a:xfrm>
          <a:custGeom>
            <a:avLst/>
            <a:gdLst/>
            <a:ahLst/>
            <a:cxnLst/>
            <a:rect l="l" t="t" r="r" b="b"/>
            <a:pathLst>
              <a:path w="1371600" h="1371600">
                <a:moveTo>
                  <a:pt x="0" y="0"/>
                </a:moveTo>
                <a:lnTo>
                  <a:pt x="0" y="1371600"/>
                </a:lnTo>
                <a:lnTo>
                  <a:pt x="1371600" y="1371600"/>
                </a:lnTo>
                <a:lnTo>
                  <a:pt x="1371600" y="0"/>
                </a:lnTo>
                <a:lnTo>
                  <a:pt x="0" y="0"/>
                </a:lnTo>
                <a:close/>
              </a:path>
            </a:pathLst>
          </a:custGeom>
          <a:ln w="38099">
            <a:solidFill>
              <a:srgbClr val="000000"/>
            </a:solidFill>
            <a:prstDash val="dash"/>
          </a:ln>
        </p:spPr>
        <p:txBody>
          <a:bodyPr wrap="square" lIns="0" tIns="0" rIns="0" bIns="0" rtlCol="0"/>
          <a:lstStyle/>
          <a:p>
            <a:endParaRPr>
              <a:latin typeface="Times New Roman" panose="02020603050405020304" charset="0"/>
            </a:endParaRPr>
          </a:p>
        </p:txBody>
      </p:sp>
      <p:sp>
        <p:nvSpPr>
          <p:cNvPr id="7" name="object 7"/>
          <p:cNvSpPr/>
          <p:nvPr/>
        </p:nvSpPr>
        <p:spPr>
          <a:xfrm>
            <a:off x="4356239" y="5073396"/>
            <a:ext cx="1371600" cy="1371600"/>
          </a:xfrm>
          <a:custGeom>
            <a:avLst/>
            <a:gdLst/>
            <a:ahLst/>
            <a:cxnLst/>
            <a:rect l="l" t="t" r="r" b="b"/>
            <a:pathLst>
              <a:path w="1371600" h="1371600">
                <a:moveTo>
                  <a:pt x="685800" y="0"/>
                </a:moveTo>
                <a:lnTo>
                  <a:pt x="636828" y="1722"/>
                </a:lnTo>
                <a:lnTo>
                  <a:pt x="588784" y="6811"/>
                </a:lnTo>
                <a:lnTo>
                  <a:pt x="541785" y="15151"/>
                </a:lnTo>
                <a:lnTo>
                  <a:pt x="495947" y="26625"/>
                </a:lnTo>
                <a:lnTo>
                  <a:pt x="451386" y="41118"/>
                </a:lnTo>
                <a:lnTo>
                  <a:pt x="408218" y="58514"/>
                </a:lnTo>
                <a:lnTo>
                  <a:pt x="366559" y="78696"/>
                </a:lnTo>
                <a:lnTo>
                  <a:pt x="326525" y="101548"/>
                </a:lnTo>
                <a:lnTo>
                  <a:pt x="288233" y="126954"/>
                </a:lnTo>
                <a:lnTo>
                  <a:pt x="251798" y="154798"/>
                </a:lnTo>
                <a:lnTo>
                  <a:pt x="217336" y="184964"/>
                </a:lnTo>
                <a:lnTo>
                  <a:pt x="184964" y="217336"/>
                </a:lnTo>
                <a:lnTo>
                  <a:pt x="154798" y="251798"/>
                </a:lnTo>
                <a:lnTo>
                  <a:pt x="126954" y="288233"/>
                </a:lnTo>
                <a:lnTo>
                  <a:pt x="101548" y="326525"/>
                </a:lnTo>
                <a:lnTo>
                  <a:pt x="78696" y="366559"/>
                </a:lnTo>
                <a:lnTo>
                  <a:pt x="58514" y="408218"/>
                </a:lnTo>
                <a:lnTo>
                  <a:pt x="41118" y="451386"/>
                </a:lnTo>
                <a:lnTo>
                  <a:pt x="26625" y="495947"/>
                </a:lnTo>
                <a:lnTo>
                  <a:pt x="15151" y="541785"/>
                </a:lnTo>
                <a:lnTo>
                  <a:pt x="6811" y="588784"/>
                </a:lnTo>
                <a:lnTo>
                  <a:pt x="1722" y="636828"/>
                </a:lnTo>
                <a:lnTo>
                  <a:pt x="0" y="685800"/>
                </a:lnTo>
                <a:lnTo>
                  <a:pt x="1722" y="734771"/>
                </a:lnTo>
                <a:lnTo>
                  <a:pt x="6811" y="782815"/>
                </a:lnTo>
                <a:lnTo>
                  <a:pt x="15151" y="829814"/>
                </a:lnTo>
                <a:lnTo>
                  <a:pt x="26625" y="875652"/>
                </a:lnTo>
                <a:lnTo>
                  <a:pt x="41118" y="920213"/>
                </a:lnTo>
                <a:lnTo>
                  <a:pt x="58514" y="963381"/>
                </a:lnTo>
                <a:lnTo>
                  <a:pt x="78696" y="1005040"/>
                </a:lnTo>
                <a:lnTo>
                  <a:pt x="101548" y="1045074"/>
                </a:lnTo>
                <a:lnTo>
                  <a:pt x="126954" y="1083366"/>
                </a:lnTo>
                <a:lnTo>
                  <a:pt x="154798" y="1119801"/>
                </a:lnTo>
                <a:lnTo>
                  <a:pt x="184964" y="1154263"/>
                </a:lnTo>
                <a:lnTo>
                  <a:pt x="217336" y="1186635"/>
                </a:lnTo>
                <a:lnTo>
                  <a:pt x="251798" y="1216801"/>
                </a:lnTo>
                <a:lnTo>
                  <a:pt x="288233" y="1244645"/>
                </a:lnTo>
                <a:lnTo>
                  <a:pt x="326525" y="1270051"/>
                </a:lnTo>
                <a:lnTo>
                  <a:pt x="366559" y="1292903"/>
                </a:lnTo>
                <a:lnTo>
                  <a:pt x="408218" y="1313085"/>
                </a:lnTo>
                <a:lnTo>
                  <a:pt x="451386" y="1330481"/>
                </a:lnTo>
                <a:lnTo>
                  <a:pt x="495947" y="1344974"/>
                </a:lnTo>
                <a:lnTo>
                  <a:pt x="541785" y="1356448"/>
                </a:lnTo>
                <a:lnTo>
                  <a:pt x="588784" y="1364788"/>
                </a:lnTo>
                <a:lnTo>
                  <a:pt x="636828" y="1369877"/>
                </a:lnTo>
                <a:lnTo>
                  <a:pt x="685800" y="1371600"/>
                </a:lnTo>
                <a:lnTo>
                  <a:pt x="734771" y="1369877"/>
                </a:lnTo>
                <a:lnTo>
                  <a:pt x="782815" y="1364788"/>
                </a:lnTo>
                <a:lnTo>
                  <a:pt x="829814" y="1356448"/>
                </a:lnTo>
                <a:lnTo>
                  <a:pt x="875652" y="1344974"/>
                </a:lnTo>
                <a:lnTo>
                  <a:pt x="920213" y="1330481"/>
                </a:lnTo>
                <a:lnTo>
                  <a:pt x="963381" y="1313085"/>
                </a:lnTo>
                <a:lnTo>
                  <a:pt x="1005040" y="1292903"/>
                </a:lnTo>
                <a:lnTo>
                  <a:pt x="1045074" y="1270051"/>
                </a:lnTo>
                <a:lnTo>
                  <a:pt x="1083366" y="1244645"/>
                </a:lnTo>
                <a:lnTo>
                  <a:pt x="1119801" y="1216801"/>
                </a:lnTo>
                <a:lnTo>
                  <a:pt x="1154263" y="1186635"/>
                </a:lnTo>
                <a:lnTo>
                  <a:pt x="1186635" y="1154263"/>
                </a:lnTo>
                <a:lnTo>
                  <a:pt x="1216801" y="1119801"/>
                </a:lnTo>
                <a:lnTo>
                  <a:pt x="1244645" y="1083366"/>
                </a:lnTo>
                <a:lnTo>
                  <a:pt x="1270051" y="1045074"/>
                </a:lnTo>
                <a:lnTo>
                  <a:pt x="1292903" y="1005040"/>
                </a:lnTo>
                <a:lnTo>
                  <a:pt x="1313085" y="963381"/>
                </a:lnTo>
                <a:lnTo>
                  <a:pt x="1330481" y="920213"/>
                </a:lnTo>
                <a:lnTo>
                  <a:pt x="1344974" y="875652"/>
                </a:lnTo>
                <a:lnTo>
                  <a:pt x="1356448" y="829814"/>
                </a:lnTo>
                <a:lnTo>
                  <a:pt x="1364788" y="782815"/>
                </a:lnTo>
                <a:lnTo>
                  <a:pt x="1369877" y="734771"/>
                </a:lnTo>
                <a:lnTo>
                  <a:pt x="1371600" y="685800"/>
                </a:lnTo>
                <a:lnTo>
                  <a:pt x="1369877" y="636828"/>
                </a:lnTo>
                <a:lnTo>
                  <a:pt x="1364788" y="588784"/>
                </a:lnTo>
                <a:lnTo>
                  <a:pt x="1356448" y="541785"/>
                </a:lnTo>
                <a:lnTo>
                  <a:pt x="1344974" y="495947"/>
                </a:lnTo>
                <a:lnTo>
                  <a:pt x="1330481" y="451386"/>
                </a:lnTo>
                <a:lnTo>
                  <a:pt x="1313085" y="408218"/>
                </a:lnTo>
                <a:lnTo>
                  <a:pt x="1292903" y="366559"/>
                </a:lnTo>
                <a:lnTo>
                  <a:pt x="1270051" y="326525"/>
                </a:lnTo>
                <a:lnTo>
                  <a:pt x="1244645" y="288233"/>
                </a:lnTo>
                <a:lnTo>
                  <a:pt x="1216801" y="251798"/>
                </a:lnTo>
                <a:lnTo>
                  <a:pt x="1186635" y="217336"/>
                </a:lnTo>
                <a:lnTo>
                  <a:pt x="1154263" y="184964"/>
                </a:lnTo>
                <a:lnTo>
                  <a:pt x="1119801" y="154798"/>
                </a:lnTo>
                <a:lnTo>
                  <a:pt x="1083366" y="126954"/>
                </a:lnTo>
                <a:lnTo>
                  <a:pt x="1045074" y="101548"/>
                </a:lnTo>
                <a:lnTo>
                  <a:pt x="1005040" y="78696"/>
                </a:lnTo>
                <a:lnTo>
                  <a:pt x="963381" y="58514"/>
                </a:lnTo>
                <a:lnTo>
                  <a:pt x="920213" y="41118"/>
                </a:lnTo>
                <a:lnTo>
                  <a:pt x="875652" y="26625"/>
                </a:lnTo>
                <a:lnTo>
                  <a:pt x="829814" y="15151"/>
                </a:lnTo>
                <a:lnTo>
                  <a:pt x="782815" y="6811"/>
                </a:lnTo>
                <a:lnTo>
                  <a:pt x="734771" y="1722"/>
                </a:lnTo>
                <a:lnTo>
                  <a:pt x="685800" y="0"/>
                </a:lnTo>
                <a:close/>
              </a:path>
            </a:pathLst>
          </a:custGeom>
          <a:ln w="38100">
            <a:solidFill>
              <a:srgbClr val="000000"/>
            </a:solidFill>
            <a:prstDash val="dash"/>
          </a:ln>
        </p:spPr>
        <p:txBody>
          <a:bodyPr wrap="square" lIns="0" tIns="0" rIns="0" bIns="0" rtlCol="0"/>
          <a:lstStyle/>
          <a:p>
            <a:endParaRPr>
              <a:latin typeface="Times New Roman" panose="02020603050405020304" charset="0"/>
            </a:endParaRPr>
          </a:p>
        </p:txBody>
      </p:sp>
      <p:sp>
        <p:nvSpPr>
          <p:cNvPr id="8" name="object 8"/>
          <p:cNvSpPr/>
          <p:nvPr/>
        </p:nvSpPr>
        <p:spPr>
          <a:xfrm>
            <a:off x="6108839" y="5073396"/>
            <a:ext cx="1371600" cy="1371600"/>
          </a:xfrm>
          <a:custGeom>
            <a:avLst/>
            <a:gdLst/>
            <a:ahLst/>
            <a:cxnLst/>
            <a:rect l="l" t="t" r="r" b="b"/>
            <a:pathLst>
              <a:path w="1371600" h="1371600">
                <a:moveTo>
                  <a:pt x="401561" y="0"/>
                </a:moveTo>
                <a:lnTo>
                  <a:pt x="0" y="401574"/>
                </a:lnTo>
                <a:lnTo>
                  <a:pt x="0" y="970026"/>
                </a:lnTo>
                <a:lnTo>
                  <a:pt x="401561" y="1371600"/>
                </a:lnTo>
                <a:lnTo>
                  <a:pt x="970025" y="1371600"/>
                </a:lnTo>
                <a:lnTo>
                  <a:pt x="1371587" y="970026"/>
                </a:lnTo>
                <a:lnTo>
                  <a:pt x="1371587" y="401574"/>
                </a:lnTo>
                <a:lnTo>
                  <a:pt x="970025" y="0"/>
                </a:lnTo>
                <a:lnTo>
                  <a:pt x="401561" y="0"/>
                </a:lnTo>
                <a:close/>
              </a:path>
            </a:pathLst>
          </a:custGeom>
          <a:ln w="38100">
            <a:solidFill>
              <a:srgbClr val="000000"/>
            </a:solidFill>
            <a:prstDash val="dash"/>
          </a:ln>
        </p:spPr>
        <p:txBody>
          <a:bodyPr wrap="square" lIns="0" tIns="0" rIns="0" bIns="0" rtlCol="0"/>
          <a:lstStyle/>
          <a:p>
            <a:endParaRPr>
              <a:latin typeface="Times New Roman" panose="02020603050405020304" charset="0"/>
            </a:endParaRPr>
          </a:p>
        </p:txBody>
      </p:sp>
      <p:sp>
        <p:nvSpPr>
          <p:cNvPr id="9" name="object 9"/>
          <p:cNvSpPr/>
          <p:nvPr/>
        </p:nvSpPr>
        <p:spPr>
          <a:xfrm>
            <a:off x="7861427" y="5073396"/>
            <a:ext cx="1371600" cy="1371600"/>
          </a:xfrm>
          <a:custGeom>
            <a:avLst/>
            <a:gdLst/>
            <a:ahLst/>
            <a:cxnLst/>
            <a:rect l="l" t="t" r="r" b="b"/>
            <a:pathLst>
              <a:path w="1371600" h="1371600">
                <a:moveTo>
                  <a:pt x="0" y="0"/>
                </a:moveTo>
                <a:lnTo>
                  <a:pt x="0" y="1371600"/>
                </a:lnTo>
                <a:lnTo>
                  <a:pt x="1371600" y="1371600"/>
                </a:lnTo>
                <a:lnTo>
                  <a:pt x="1371600" y="0"/>
                </a:lnTo>
                <a:lnTo>
                  <a:pt x="0" y="0"/>
                </a:lnTo>
                <a:close/>
              </a:path>
            </a:pathLst>
          </a:custGeom>
          <a:ln w="38100">
            <a:solidFill>
              <a:srgbClr val="000000"/>
            </a:solidFill>
            <a:prstDash val="dash"/>
          </a:ln>
        </p:spPr>
        <p:txBody>
          <a:bodyPr wrap="square" lIns="0" tIns="0" rIns="0" bIns="0" rtlCol="0"/>
          <a:lstStyle/>
          <a:p>
            <a:endParaRPr>
              <a:latin typeface="Times New Roman" panose="02020603050405020304" charset="0"/>
            </a:endParaRPr>
          </a:p>
        </p:txBody>
      </p:sp>
      <p:sp>
        <p:nvSpPr>
          <p:cNvPr id="10" name="object 10"/>
          <p:cNvSpPr txBox="1"/>
          <p:nvPr/>
        </p:nvSpPr>
        <p:spPr>
          <a:xfrm>
            <a:off x="4838446" y="6578600"/>
            <a:ext cx="558800" cy="418465"/>
          </a:xfrm>
          <a:prstGeom prst="rect">
            <a:avLst/>
          </a:prstGeom>
        </p:spPr>
        <p:txBody>
          <a:bodyPr vert="horz" wrap="square" lIns="0" tIns="0" rIns="0" bIns="0" rtlCol="0">
            <a:spAutoFit/>
          </a:bodyPr>
          <a:lstStyle/>
          <a:p>
            <a:pPr marL="12700">
              <a:lnSpc>
                <a:spcPts val="3295"/>
              </a:lnSpc>
            </a:pPr>
            <a:r>
              <a:rPr sz="2200" b="1" spc="-5" dirty="0">
                <a:solidFill>
                  <a:srgbClr val="FF0000"/>
                </a:solidFill>
                <a:latin typeface="Times New Roman" panose="02020603050405020304" charset="0"/>
                <a:cs typeface="新宋体" panose="02010609030101010101" charset="-122"/>
              </a:rPr>
              <a:t>P=4</a:t>
            </a:r>
          </a:p>
        </p:txBody>
      </p:sp>
      <p:sp>
        <p:nvSpPr>
          <p:cNvPr id="11" name="object 11"/>
          <p:cNvSpPr txBox="1"/>
          <p:nvPr/>
        </p:nvSpPr>
        <p:spPr>
          <a:xfrm>
            <a:off x="6417655" y="6578600"/>
            <a:ext cx="737235" cy="418465"/>
          </a:xfrm>
          <a:prstGeom prst="rect">
            <a:avLst/>
          </a:prstGeom>
        </p:spPr>
        <p:txBody>
          <a:bodyPr vert="horz" wrap="square" lIns="0" tIns="0" rIns="0" bIns="0" rtlCol="0">
            <a:spAutoFit/>
          </a:bodyPr>
          <a:lstStyle/>
          <a:p>
            <a:pPr marL="12700">
              <a:lnSpc>
                <a:spcPts val="3295"/>
              </a:lnSpc>
            </a:pPr>
            <a:r>
              <a:rPr sz="2200" b="1" dirty="0">
                <a:solidFill>
                  <a:srgbClr val="FF0000"/>
                </a:solidFill>
                <a:latin typeface="Times New Roman" panose="02020603050405020304" charset="0"/>
                <a:cs typeface="新宋体" panose="02010609030101010101" charset="-122"/>
              </a:rPr>
              <a:t>P</a:t>
            </a:r>
            <a:r>
              <a:rPr sz="2200" b="1" spc="-5" dirty="0">
                <a:solidFill>
                  <a:srgbClr val="FF0000"/>
                </a:solidFill>
                <a:latin typeface="Times New Roman" panose="02020603050405020304" charset="0"/>
                <a:cs typeface="新宋体" panose="02010609030101010101" charset="-122"/>
              </a:rPr>
              <a:t>=61</a:t>
            </a:r>
          </a:p>
        </p:txBody>
      </p:sp>
      <p:sp>
        <p:nvSpPr>
          <p:cNvPr id="12" name="object 12"/>
          <p:cNvSpPr txBox="1"/>
          <p:nvPr/>
        </p:nvSpPr>
        <p:spPr>
          <a:xfrm>
            <a:off x="8202993" y="6578600"/>
            <a:ext cx="736600" cy="418465"/>
          </a:xfrm>
          <a:prstGeom prst="rect">
            <a:avLst/>
          </a:prstGeom>
        </p:spPr>
        <p:txBody>
          <a:bodyPr vert="horz" wrap="square" lIns="0" tIns="0" rIns="0" bIns="0" rtlCol="0">
            <a:spAutoFit/>
          </a:bodyPr>
          <a:lstStyle/>
          <a:p>
            <a:pPr marL="12700">
              <a:lnSpc>
                <a:spcPts val="3295"/>
              </a:lnSpc>
            </a:pPr>
            <a:r>
              <a:rPr sz="2200" b="1" spc="-5" dirty="0">
                <a:solidFill>
                  <a:srgbClr val="FF0000"/>
                </a:solidFill>
                <a:latin typeface="Times New Roman" panose="02020603050405020304" charset="0"/>
                <a:cs typeface="新宋体" panose="02010609030101010101" charset="-122"/>
              </a:rPr>
              <a:t>P=62</a:t>
            </a:r>
          </a:p>
        </p:txBody>
      </p:sp>
      <p:sp>
        <p:nvSpPr>
          <p:cNvPr id="13" name="object 13"/>
          <p:cNvSpPr txBox="1"/>
          <p:nvPr/>
        </p:nvSpPr>
        <p:spPr>
          <a:xfrm>
            <a:off x="2792475" y="6578600"/>
            <a:ext cx="736600" cy="418465"/>
          </a:xfrm>
          <a:prstGeom prst="rect">
            <a:avLst/>
          </a:prstGeom>
        </p:spPr>
        <p:txBody>
          <a:bodyPr vert="horz" wrap="square" lIns="0" tIns="0" rIns="0" bIns="0" rtlCol="0">
            <a:spAutoFit/>
          </a:bodyPr>
          <a:lstStyle/>
          <a:p>
            <a:pPr marL="12700">
              <a:lnSpc>
                <a:spcPts val="3295"/>
              </a:lnSpc>
            </a:pPr>
            <a:r>
              <a:rPr sz="2200" b="1" spc="-5" dirty="0">
                <a:solidFill>
                  <a:srgbClr val="FF0000"/>
                </a:solidFill>
                <a:latin typeface="Times New Roman" panose="02020603050405020304" charset="0"/>
                <a:cs typeface="新宋体" panose="02010609030101010101" charset="-122"/>
              </a:rPr>
              <a:t>N=64</a:t>
            </a:r>
          </a:p>
        </p:txBody>
      </p:sp>
      <p:sp>
        <p:nvSpPr>
          <p:cNvPr id="5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55" name="文本框 54"/>
          <p:cNvSpPr txBox="1"/>
          <p:nvPr/>
        </p:nvSpPr>
        <p:spPr>
          <a:xfrm>
            <a:off x="1395095" y="1543685"/>
            <a:ext cx="5628005"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3</a:t>
            </a:r>
            <a:r>
              <a:rPr lang="zh-CN" altLang="en-US" sz="3200" spc="-5" dirty="0">
                <a:latin typeface="Times New Roman" panose="02020603050405020304" charset="0"/>
                <a:ea typeface="黑体" panose="02010609060101010101" charset="-122"/>
                <a:cs typeface="新宋体" panose="02010609030101010101" charset="-122"/>
                <a:sym typeface="+mn-ea"/>
              </a:rPr>
              <a:t>、傅里叶描述子</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2312035" y="2209800"/>
            <a:ext cx="6727825" cy="423735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80591" y="2167001"/>
            <a:ext cx="1511935" cy="1297305"/>
          </a:xfrm>
          <a:custGeom>
            <a:avLst/>
            <a:gdLst/>
            <a:ahLst/>
            <a:cxnLst/>
            <a:rect l="l" t="t" r="r" b="b"/>
            <a:pathLst>
              <a:path w="1511934" h="1297304">
                <a:moveTo>
                  <a:pt x="755903" y="0"/>
                </a:moveTo>
                <a:lnTo>
                  <a:pt x="704138" y="1495"/>
                </a:lnTo>
                <a:lnTo>
                  <a:pt x="653310" y="5919"/>
                </a:lnTo>
                <a:lnTo>
                  <a:pt x="603533" y="13174"/>
                </a:lnTo>
                <a:lnTo>
                  <a:pt x="554919" y="23163"/>
                </a:lnTo>
                <a:lnTo>
                  <a:pt x="507580" y="35790"/>
                </a:lnTo>
                <a:lnTo>
                  <a:pt x="461629" y="50958"/>
                </a:lnTo>
                <a:lnTo>
                  <a:pt x="417178" y="68571"/>
                </a:lnTo>
                <a:lnTo>
                  <a:pt x="374339" y="88533"/>
                </a:lnTo>
                <a:lnTo>
                  <a:pt x="333226" y="110745"/>
                </a:lnTo>
                <a:lnTo>
                  <a:pt x="293950" y="135113"/>
                </a:lnTo>
                <a:lnTo>
                  <a:pt x="256624" y="161540"/>
                </a:lnTo>
                <a:lnTo>
                  <a:pt x="221360" y="189928"/>
                </a:lnTo>
                <a:lnTo>
                  <a:pt x="188272" y="220182"/>
                </a:lnTo>
                <a:lnTo>
                  <a:pt x="157471" y="252204"/>
                </a:lnTo>
                <a:lnTo>
                  <a:pt x="129069" y="285898"/>
                </a:lnTo>
                <a:lnTo>
                  <a:pt x="103180" y="321168"/>
                </a:lnTo>
                <a:lnTo>
                  <a:pt x="79915" y="357917"/>
                </a:lnTo>
                <a:lnTo>
                  <a:pt x="59388" y="396049"/>
                </a:lnTo>
                <a:lnTo>
                  <a:pt x="41710" y="435466"/>
                </a:lnTo>
                <a:lnTo>
                  <a:pt x="26994" y="476073"/>
                </a:lnTo>
                <a:lnTo>
                  <a:pt x="15353" y="517773"/>
                </a:lnTo>
                <a:lnTo>
                  <a:pt x="6898" y="560468"/>
                </a:lnTo>
                <a:lnTo>
                  <a:pt x="1743" y="604063"/>
                </a:lnTo>
                <a:lnTo>
                  <a:pt x="0" y="648462"/>
                </a:lnTo>
                <a:lnTo>
                  <a:pt x="1743" y="692860"/>
                </a:lnTo>
                <a:lnTo>
                  <a:pt x="6898" y="736455"/>
                </a:lnTo>
                <a:lnTo>
                  <a:pt x="15353" y="779150"/>
                </a:lnTo>
                <a:lnTo>
                  <a:pt x="26994" y="820850"/>
                </a:lnTo>
                <a:lnTo>
                  <a:pt x="41710" y="861457"/>
                </a:lnTo>
                <a:lnTo>
                  <a:pt x="59388" y="900874"/>
                </a:lnTo>
                <a:lnTo>
                  <a:pt x="79915" y="939006"/>
                </a:lnTo>
                <a:lnTo>
                  <a:pt x="103180" y="975755"/>
                </a:lnTo>
                <a:lnTo>
                  <a:pt x="129069" y="1011025"/>
                </a:lnTo>
                <a:lnTo>
                  <a:pt x="157471" y="1044719"/>
                </a:lnTo>
                <a:lnTo>
                  <a:pt x="188272" y="1076741"/>
                </a:lnTo>
                <a:lnTo>
                  <a:pt x="221360" y="1106995"/>
                </a:lnTo>
                <a:lnTo>
                  <a:pt x="256624" y="1135383"/>
                </a:lnTo>
                <a:lnTo>
                  <a:pt x="293950" y="1161810"/>
                </a:lnTo>
                <a:lnTo>
                  <a:pt x="333226" y="1186178"/>
                </a:lnTo>
                <a:lnTo>
                  <a:pt x="374339" y="1208390"/>
                </a:lnTo>
                <a:lnTo>
                  <a:pt x="417178" y="1228352"/>
                </a:lnTo>
                <a:lnTo>
                  <a:pt x="461629" y="1245965"/>
                </a:lnTo>
                <a:lnTo>
                  <a:pt x="507580" y="1261133"/>
                </a:lnTo>
                <a:lnTo>
                  <a:pt x="554919" y="1273760"/>
                </a:lnTo>
                <a:lnTo>
                  <a:pt x="603533" y="1283749"/>
                </a:lnTo>
                <a:lnTo>
                  <a:pt x="653310" y="1291004"/>
                </a:lnTo>
                <a:lnTo>
                  <a:pt x="704138" y="1295428"/>
                </a:lnTo>
                <a:lnTo>
                  <a:pt x="755903" y="1296924"/>
                </a:lnTo>
                <a:lnTo>
                  <a:pt x="807669" y="1295428"/>
                </a:lnTo>
                <a:lnTo>
                  <a:pt x="858497" y="1291004"/>
                </a:lnTo>
                <a:lnTo>
                  <a:pt x="908274" y="1283749"/>
                </a:lnTo>
                <a:lnTo>
                  <a:pt x="956888" y="1273760"/>
                </a:lnTo>
                <a:lnTo>
                  <a:pt x="1004227" y="1261133"/>
                </a:lnTo>
                <a:lnTo>
                  <a:pt x="1050178" y="1245965"/>
                </a:lnTo>
                <a:lnTo>
                  <a:pt x="1094629" y="1228352"/>
                </a:lnTo>
                <a:lnTo>
                  <a:pt x="1137468" y="1208390"/>
                </a:lnTo>
                <a:lnTo>
                  <a:pt x="1178581" y="1186178"/>
                </a:lnTo>
                <a:lnTo>
                  <a:pt x="1217857" y="1161810"/>
                </a:lnTo>
                <a:lnTo>
                  <a:pt x="1255183" y="1135383"/>
                </a:lnTo>
                <a:lnTo>
                  <a:pt x="1290446" y="1106995"/>
                </a:lnTo>
                <a:lnTo>
                  <a:pt x="1323535" y="1076741"/>
                </a:lnTo>
                <a:lnTo>
                  <a:pt x="1354336" y="1044719"/>
                </a:lnTo>
                <a:lnTo>
                  <a:pt x="1382738" y="1011025"/>
                </a:lnTo>
                <a:lnTo>
                  <a:pt x="1408627" y="975755"/>
                </a:lnTo>
                <a:lnTo>
                  <a:pt x="1431892" y="939006"/>
                </a:lnTo>
                <a:lnTo>
                  <a:pt x="1452419" y="900874"/>
                </a:lnTo>
                <a:lnTo>
                  <a:pt x="1470097" y="861457"/>
                </a:lnTo>
                <a:lnTo>
                  <a:pt x="1484813" y="820850"/>
                </a:lnTo>
                <a:lnTo>
                  <a:pt x="1496454" y="779150"/>
                </a:lnTo>
                <a:lnTo>
                  <a:pt x="1504909" y="736455"/>
                </a:lnTo>
                <a:lnTo>
                  <a:pt x="1510064" y="692860"/>
                </a:lnTo>
                <a:lnTo>
                  <a:pt x="1511808" y="648461"/>
                </a:lnTo>
                <a:lnTo>
                  <a:pt x="1510064" y="604063"/>
                </a:lnTo>
                <a:lnTo>
                  <a:pt x="1504909" y="560468"/>
                </a:lnTo>
                <a:lnTo>
                  <a:pt x="1496454" y="517773"/>
                </a:lnTo>
                <a:lnTo>
                  <a:pt x="1484813" y="476073"/>
                </a:lnTo>
                <a:lnTo>
                  <a:pt x="1470097" y="435466"/>
                </a:lnTo>
                <a:lnTo>
                  <a:pt x="1452419" y="396049"/>
                </a:lnTo>
                <a:lnTo>
                  <a:pt x="1431892" y="357917"/>
                </a:lnTo>
                <a:lnTo>
                  <a:pt x="1408627" y="321168"/>
                </a:lnTo>
                <a:lnTo>
                  <a:pt x="1382738" y="285898"/>
                </a:lnTo>
                <a:lnTo>
                  <a:pt x="1354336" y="252204"/>
                </a:lnTo>
                <a:lnTo>
                  <a:pt x="1323535" y="220182"/>
                </a:lnTo>
                <a:lnTo>
                  <a:pt x="1290446" y="189928"/>
                </a:lnTo>
                <a:lnTo>
                  <a:pt x="1255183" y="161540"/>
                </a:lnTo>
                <a:lnTo>
                  <a:pt x="1217857" y="135113"/>
                </a:lnTo>
                <a:lnTo>
                  <a:pt x="1178581" y="110745"/>
                </a:lnTo>
                <a:lnTo>
                  <a:pt x="1137468" y="88533"/>
                </a:lnTo>
                <a:lnTo>
                  <a:pt x="1094629" y="68571"/>
                </a:lnTo>
                <a:lnTo>
                  <a:pt x="1050178" y="50958"/>
                </a:lnTo>
                <a:lnTo>
                  <a:pt x="1004227" y="35790"/>
                </a:lnTo>
                <a:lnTo>
                  <a:pt x="956888" y="23163"/>
                </a:lnTo>
                <a:lnTo>
                  <a:pt x="908274" y="13174"/>
                </a:lnTo>
                <a:lnTo>
                  <a:pt x="858497" y="5919"/>
                </a:lnTo>
                <a:lnTo>
                  <a:pt x="807669" y="1495"/>
                </a:lnTo>
                <a:lnTo>
                  <a:pt x="755903" y="0"/>
                </a:lnTo>
                <a:close/>
              </a:path>
            </a:pathLst>
          </a:custGeom>
          <a:ln w="12700">
            <a:solidFill>
              <a:srgbClr val="EE2B0A"/>
            </a:solidFill>
          </a:ln>
        </p:spPr>
        <p:txBody>
          <a:bodyPr wrap="square" lIns="0" tIns="0" rIns="0" bIns="0" rtlCol="0"/>
          <a:lstStyle/>
          <a:p>
            <a:endParaRPr/>
          </a:p>
        </p:txBody>
      </p:sp>
      <p:sp>
        <p:nvSpPr>
          <p:cNvPr id="9" name="object 9"/>
          <p:cNvSpPr/>
          <p:nvPr/>
        </p:nvSpPr>
        <p:spPr>
          <a:xfrm>
            <a:off x="4871478" y="5037455"/>
            <a:ext cx="1511935" cy="1297305"/>
          </a:xfrm>
          <a:custGeom>
            <a:avLst/>
            <a:gdLst/>
            <a:ahLst/>
            <a:cxnLst/>
            <a:rect l="l" t="t" r="r" b="b"/>
            <a:pathLst>
              <a:path w="1511935" h="1297304">
                <a:moveTo>
                  <a:pt x="755903" y="0"/>
                </a:moveTo>
                <a:lnTo>
                  <a:pt x="704138" y="1495"/>
                </a:lnTo>
                <a:lnTo>
                  <a:pt x="653310" y="5919"/>
                </a:lnTo>
                <a:lnTo>
                  <a:pt x="603533" y="13174"/>
                </a:lnTo>
                <a:lnTo>
                  <a:pt x="554919" y="23163"/>
                </a:lnTo>
                <a:lnTo>
                  <a:pt x="507580" y="35790"/>
                </a:lnTo>
                <a:lnTo>
                  <a:pt x="461629" y="50958"/>
                </a:lnTo>
                <a:lnTo>
                  <a:pt x="417178" y="68571"/>
                </a:lnTo>
                <a:lnTo>
                  <a:pt x="374339" y="88533"/>
                </a:lnTo>
                <a:lnTo>
                  <a:pt x="333226" y="110745"/>
                </a:lnTo>
                <a:lnTo>
                  <a:pt x="293950" y="135113"/>
                </a:lnTo>
                <a:lnTo>
                  <a:pt x="256624" y="161540"/>
                </a:lnTo>
                <a:lnTo>
                  <a:pt x="221360" y="189928"/>
                </a:lnTo>
                <a:lnTo>
                  <a:pt x="188272" y="220182"/>
                </a:lnTo>
                <a:lnTo>
                  <a:pt x="157471" y="252204"/>
                </a:lnTo>
                <a:lnTo>
                  <a:pt x="129069" y="285898"/>
                </a:lnTo>
                <a:lnTo>
                  <a:pt x="103180" y="321168"/>
                </a:lnTo>
                <a:lnTo>
                  <a:pt x="79915" y="357917"/>
                </a:lnTo>
                <a:lnTo>
                  <a:pt x="59388" y="396049"/>
                </a:lnTo>
                <a:lnTo>
                  <a:pt x="41710" y="435466"/>
                </a:lnTo>
                <a:lnTo>
                  <a:pt x="26994" y="476073"/>
                </a:lnTo>
                <a:lnTo>
                  <a:pt x="15353" y="517773"/>
                </a:lnTo>
                <a:lnTo>
                  <a:pt x="6898" y="560468"/>
                </a:lnTo>
                <a:lnTo>
                  <a:pt x="1743" y="604063"/>
                </a:lnTo>
                <a:lnTo>
                  <a:pt x="0" y="648461"/>
                </a:lnTo>
                <a:lnTo>
                  <a:pt x="1743" y="692860"/>
                </a:lnTo>
                <a:lnTo>
                  <a:pt x="6898" y="736455"/>
                </a:lnTo>
                <a:lnTo>
                  <a:pt x="15353" y="779150"/>
                </a:lnTo>
                <a:lnTo>
                  <a:pt x="26994" y="820850"/>
                </a:lnTo>
                <a:lnTo>
                  <a:pt x="41710" y="861457"/>
                </a:lnTo>
                <a:lnTo>
                  <a:pt x="59388" y="900874"/>
                </a:lnTo>
                <a:lnTo>
                  <a:pt x="79915" y="939006"/>
                </a:lnTo>
                <a:lnTo>
                  <a:pt x="103180" y="975755"/>
                </a:lnTo>
                <a:lnTo>
                  <a:pt x="129069" y="1011025"/>
                </a:lnTo>
                <a:lnTo>
                  <a:pt x="157471" y="1044719"/>
                </a:lnTo>
                <a:lnTo>
                  <a:pt x="188272" y="1076741"/>
                </a:lnTo>
                <a:lnTo>
                  <a:pt x="221360" y="1106995"/>
                </a:lnTo>
                <a:lnTo>
                  <a:pt x="256624" y="1135383"/>
                </a:lnTo>
                <a:lnTo>
                  <a:pt x="293950" y="1161810"/>
                </a:lnTo>
                <a:lnTo>
                  <a:pt x="333226" y="1186178"/>
                </a:lnTo>
                <a:lnTo>
                  <a:pt x="374339" y="1208390"/>
                </a:lnTo>
                <a:lnTo>
                  <a:pt x="417178" y="1228352"/>
                </a:lnTo>
                <a:lnTo>
                  <a:pt x="461629" y="1245965"/>
                </a:lnTo>
                <a:lnTo>
                  <a:pt x="507580" y="1261133"/>
                </a:lnTo>
                <a:lnTo>
                  <a:pt x="554919" y="1273760"/>
                </a:lnTo>
                <a:lnTo>
                  <a:pt x="603533" y="1283749"/>
                </a:lnTo>
                <a:lnTo>
                  <a:pt x="653310" y="1291004"/>
                </a:lnTo>
                <a:lnTo>
                  <a:pt x="704138" y="1295428"/>
                </a:lnTo>
                <a:lnTo>
                  <a:pt x="755903" y="1296923"/>
                </a:lnTo>
                <a:lnTo>
                  <a:pt x="807669" y="1295428"/>
                </a:lnTo>
                <a:lnTo>
                  <a:pt x="858497" y="1291004"/>
                </a:lnTo>
                <a:lnTo>
                  <a:pt x="908274" y="1283749"/>
                </a:lnTo>
                <a:lnTo>
                  <a:pt x="956888" y="1273760"/>
                </a:lnTo>
                <a:lnTo>
                  <a:pt x="1004227" y="1261133"/>
                </a:lnTo>
                <a:lnTo>
                  <a:pt x="1050178" y="1245965"/>
                </a:lnTo>
                <a:lnTo>
                  <a:pt x="1094629" y="1228352"/>
                </a:lnTo>
                <a:lnTo>
                  <a:pt x="1137468" y="1208390"/>
                </a:lnTo>
                <a:lnTo>
                  <a:pt x="1178581" y="1186178"/>
                </a:lnTo>
                <a:lnTo>
                  <a:pt x="1217857" y="1161810"/>
                </a:lnTo>
                <a:lnTo>
                  <a:pt x="1255183" y="1135383"/>
                </a:lnTo>
                <a:lnTo>
                  <a:pt x="1290446" y="1106995"/>
                </a:lnTo>
                <a:lnTo>
                  <a:pt x="1323535" y="1076741"/>
                </a:lnTo>
                <a:lnTo>
                  <a:pt x="1354336" y="1044719"/>
                </a:lnTo>
                <a:lnTo>
                  <a:pt x="1382738" y="1011025"/>
                </a:lnTo>
                <a:lnTo>
                  <a:pt x="1408627" y="975755"/>
                </a:lnTo>
                <a:lnTo>
                  <a:pt x="1431892" y="939006"/>
                </a:lnTo>
                <a:lnTo>
                  <a:pt x="1452419" y="900874"/>
                </a:lnTo>
                <a:lnTo>
                  <a:pt x="1470097" y="861457"/>
                </a:lnTo>
                <a:lnTo>
                  <a:pt x="1484813" y="820850"/>
                </a:lnTo>
                <a:lnTo>
                  <a:pt x="1496454" y="779150"/>
                </a:lnTo>
                <a:lnTo>
                  <a:pt x="1504909" y="736455"/>
                </a:lnTo>
                <a:lnTo>
                  <a:pt x="1510064" y="692860"/>
                </a:lnTo>
                <a:lnTo>
                  <a:pt x="1511808" y="648461"/>
                </a:lnTo>
                <a:lnTo>
                  <a:pt x="1510064" y="604063"/>
                </a:lnTo>
                <a:lnTo>
                  <a:pt x="1504909" y="560468"/>
                </a:lnTo>
                <a:lnTo>
                  <a:pt x="1496454" y="517773"/>
                </a:lnTo>
                <a:lnTo>
                  <a:pt x="1484813" y="476073"/>
                </a:lnTo>
                <a:lnTo>
                  <a:pt x="1470097" y="435466"/>
                </a:lnTo>
                <a:lnTo>
                  <a:pt x="1452419" y="396049"/>
                </a:lnTo>
                <a:lnTo>
                  <a:pt x="1431892" y="357917"/>
                </a:lnTo>
                <a:lnTo>
                  <a:pt x="1408627" y="321168"/>
                </a:lnTo>
                <a:lnTo>
                  <a:pt x="1382738" y="285898"/>
                </a:lnTo>
                <a:lnTo>
                  <a:pt x="1354336" y="252204"/>
                </a:lnTo>
                <a:lnTo>
                  <a:pt x="1323535" y="220182"/>
                </a:lnTo>
                <a:lnTo>
                  <a:pt x="1290446" y="189928"/>
                </a:lnTo>
                <a:lnTo>
                  <a:pt x="1255183" y="161540"/>
                </a:lnTo>
                <a:lnTo>
                  <a:pt x="1217857" y="135113"/>
                </a:lnTo>
                <a:lnTo>
                  <a:pt x="1178581" y="110745"/>
                </a:lnTo>
                <a:lnTo>
                  <a:pt x="1137468" y="88533"/>
                </a:lnTo>
                <a:lnTo>
                  <a:pt x="1094629" y="68571"/>
                </a:lnTo>
                <a:lnTo>
                  <a:pt x="1050178" y="50958"/>
                </a:lnTo>
                <a:lnTo>
                  <a:pt x="1004227" y="35790"/>
                </a:lnTo>
                <a:lnTo>
                  <a:pt x="956888" y="23163"/>
                </a:lnTo>
                <a:lnTo>
                  <a:pt x="908274" y="13174"/>
                </a:lnTo>
                <a:lnTo>
                  <a:pt x="858497" y="5919"/>
                </a:lnTo>
                <a:lnTo>
                  <a:pt x="807669" y="1495"/>
                </a:lnTo>
                <a:lnTo>
                  <a:pt x="755903" y="0"/>
                </a:lnTo>
                <a:close/>
              </a:path>
            </a:pathLst>
          </a:custGeom>
          <a:ln w="12700">
            <a:solidFill>
              <a:srgbClr val="EE2B0A"/>
            </a:solidFill>
          </a:ln>
        </p:spPr>
        <p:txBody>
          <a:bodyPr wrap="square" lIns="0" tIns="0" rIns="0" bIns="0" rtlCol="0"/>
          <a:lstStyle/>
          <a:p>
            <a:endParaRPr/>
          </a:p>
        </p:txBody>
      </p:sp>
      <p:sp>
        <p:nvSpPr>
          <p:cNvPr id="10" name="object 10"/>
          <p:cNvSpPr txBox="1"/>
          <p:nvPr/>
        </p:nvSpPr>
        <p:spPr>
          <a:xfrm>
            <a:off x="1212850" y="6447155"/>
            <a:ext cx="9314180" cy="834390"/>
          </a:xfrm>
          <a:prstGeom prst="rect">
            <a:avLst/>
          </a:prstGeom>
        </p:spPr>
        <p:txBody>
          <a:bodyPr vert="horz" wrap="square" lIns="0" tIns="0" rIns="0" bIns="0" rtlCol="0">
            <a:spAutoFit/>
          </a:bodyPr>
          <a:lstStyle/>
          <a:p>
            <a:pPr marL="12700" marR="5080" indent="-12700">
              <a:lnSpc>
                <a:spcPct val="137000"/>
              </a:lnSpc>
            </a:pPr>
            <a:r>
              <a:rPr sz="2000" dirty="0">
                <a:solidFill>
                  <a:schemeClr val="tx1"/>
                </a:solidFill>
                <a:latin typeface="Times New Roman" panose="02020603050405020304" charset="0"/>
                <a:ea typeface="黑体" panose="02010609060101010101" charset="-122"/>
                <a:cs typeface="Times New Roman" panose="02020603050405020304"/>
              </a:rPr>
              <a:t>P=56</a:t>
            </a:r>
            <a:r>
              <a:rPr sz="2000" spc="-5" dirty="0">
                <a:solidFill>
                  <a:schemeClr val="tx1"/>
                </a:solidFill>
                <a:latin typeface="Times New Roman" panose="02020603050405020304" charset="0"/>
                <a:ea typeface="黑体" panose="02010609060101010101" charset="-122"/>
                <a:cs typeface="宋体" panose="02010600030101010101" pitchFamily="2" charset="-122"/>
              </a:rPr>
              <a:t>，拐角点开始突出 </a:t>
            </a:r>
            <a:r>
              <a:rPr sz="2000" dirty="0">
                <a:solidFill>
                  <a:schemeClr val="tx1"/>
                </a:solidFill>
                <a:latin typeface="Times New Roman" panose="02020603050405020304" charset="0"/>
                <a:ea typeface="黑体" panose="02010609060101010101" charset="-122"/>
                <a:cs typeface="宋体" panose="02010600030101010101" pitchFamily="2" charset="-122"/>
              </a:rPr>
              <a:t>结论：低阶系数能够反映大体形状，高阶系数可以精确定义形状特征，少数傅里叶描述子携带了形状信息，能够反映边界的大略本质。</a:t>
            </a:r>
          </a:p>
        </p:txBody>
      </p:sp>
      <p:sp>
        <p:nvSpPr>
          <p:cNvPr id="5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55" name="文本框 54"/>
          <p:cNvSpPr txBox="1"/>
          <p:nvPr/>
        </p:nvSpPr>
        <p:spPr>
          <a:xfrm>
            <a:off x="1395095" y="1543685"/>
            <a:ext cx="5628005"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3</a:t>
            </a:r>
            <a:r>
              <a:rPr lang="zh-CN" altLang="en-US" sz="3200" spc="-5" dirty="0">
                <a:latin typeface="Times New Roman" panose="02020603050405020304" charset="0"/>
                <a:ea typeface="黑体" panose="02010609060101010101" charset="-122"/>
                <a:cs typeface="新宋体" panose="02010609030101010101" charset="-122"/>
                <a:sym typeface="+mn-ea"/>
              </a:rPr>
              <a:t>、傅里叶描述子</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4"/>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5095" y="2310130"/>
            <a:ext cx="9219565" cy="2837180"/>
          </a:xfrm>
          <a:prstGeom prst="rect">
            <a:avLst/>
          </a:prstGeom>
        </p:spPr>
        <p:txBody>
          <a:bodyPr vert="horz" wrap="square" lIns="0" tIns="0" rIns="0" bIns="0" rtlCol="0">
            <a:spAutoFit/>
          </a:bodyPr>
          <a:lstStyle/>
          <a:p>
            <a:pPr marL="83820">
              <a:lnSpc>
                <a:spcPct val="100000"/>
              </a:lnSpc>
            </a:pPr>
            <a:r>
              <a:rPr sz="2800" b="1" spc="-10" dirty="0">
                <a:solidFill>
                  <a:srgbClr val="FF0000"/>
                </a:solidFill>
                <a:latin typeface="Times New Roman" panose="02020603050405020304" charset="0"/>
                <a:cs typeface="新宋体" panose="02010609030101010101" charset="-122"/>
              </a:rPr>
              <a:t>3)使用价值</a:t>
            </a:r>
          </a:p>
          <a:p>
            <a:pPr marL="474345" marR="5080" indent="-4445">
              <a:lnSpc>
                <a:spcPct val="130000"/>
              </a:lnSpc>
              <a:spcBef>
                <a:spcPts val="760"/>
              </a:spcBef>
            </a:pPr>
            <a:r>
              <a:rPr sz="2800" spc="-5" dirty="0">
                <a:latin typeface="Times New Roman" panose="02020603050405020304" charset="0"/>
                <a:cs typeface="新宋体" panose="02010609030101010101" charset="-122"/>
              </a:rPr>
              <a:t>(1)较少的傅里叶描述子(如4个)，就可以获取边界本质的整体轮廓</a:t>
            </a:r>
          </a:p>
          <a:p>
            <a:pPr marL="474345" marR="207645" indent="-4445">
              <a:lnSpc>
                <a:spcPct val="130000"/>
              </a:lnSpc>
              <a:spcBef>
                <a:spcPts val="760"/>
              </a:spcBef>
            </a:pPr>
            <a:r>
              <a:rPr sz="2800" spc="-5" dirty="0">
                <a:latin typeface="Times New Roman" panose="02020603050405020304" charset="0"/>
                <a:cs typeface="新宋体" panose="02010609030101010101" charset="-122"/>
              </a:rPr>
              <a:t>(2)这些带有边界信息的描述子，可以用来区分明显不同的边界</a:t>
            </a:r>
          </a:p>
        </p:txBody>
      </p:sp>
      <p:sp>
        <p:nvSpPr>
          <p:cNvPr id="5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55" name="文本框 54"/>
          <p:cNvSpPr txBox="1"/>
          <p:nvPr/>
        </p:nvSpPr>
        <p:spPr>
          <a:xfrm>
            <a:off x="1395095" y="1543685"/>
            <a:ext cx="5628005"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3</a:t>
            </a:r>
            <a:r>
              <a:rPr lang="zh-CN" altLang="en-US" sz="3200" spc="-5" dirty="0">
                <a:latin typeface="Times New Roman" panose="02020603050405020304" charset="0"/>
                <a:ea typeface="黑体" panose="02010609060101010101" charset="-122"/>
                <a:cs typeface="新宋体" panose="02010609030101010101" charset="-122"/>
                <a:sym typeface="+mn-ea"/>
              </a:rPr>
              <a:t>、傅里叶描述子</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609090" y="1642110"/>
            <a:ext cx="8279765" cy="2671445"/>
          </a:xfrm>
          <a:prstGeom prst="rect">
            <a:avLst/>
          </a:prstGeom>
        </p:spPr>
        <p:txBody>
          <a:bodyPr vert="horz" wrap="square" lIns="0" tIns="0" rIns="0" bIns="0" rtlCol="0">
            <a:spAutoFit/>
          </a:bodyPr>
          <a:lstStyle/>
          <a:p>
            <a:pPr marL="469900" indent="-457200">
              <a:lnSpc>
                <a:spcPct val="100000"/>
              </a:lnSpc>
              <a:buFont typeface="Arial" panose="020B0604020202020204" pitchFamily="34" charset="0"/>
              <a:buChar char="•"/>
            </a:pPr>
            <a:r>
              <a:rPr sz="3200" spc="-5" dirty="0">
                <a:solidFill>
                  <a:schemeClr val="tx1"/>
                </a:solidFill>
                <a:latin typeface="+mn-ea"/>
                <a:cs typeface="新宋体" panose="02010609030101010101" charset="-122"/>
              </a:rPr>
              <a:t>概述</a:t>
            </a:r>
          </a:p>
          <a:p>
            <a:pPr marL="469900" indent="-457200" defTabSz="0">
              <a:lnSpc>
                <a:spcPct val="100000"/>
              </a:lnSpc>
              <a:spcBef>
                <a:spcPts val="1920"/>
              </a:spcBef>
              <a:buFont typeface="Arial" panose="020B0604020202020204" pitchFamily="34" charset="0"/>
              <a:buChar char="•"/>
              <a:tabLst>
                <a:tab pos="423545" algn="l"/>
              </a:tabLst>
            </a:pPr>
            <a:r>
              <a:rPr sz="3200" spc="-5" dirty="0">
                <a:solidFill>
                  <a:srgbClr val="FF0000"/>
                </a:solidFill>
                <a:latin typeface="+mn-ea"/>
                <a:cs typeface="新宋体" panose="02010609030101010101" charset="-122"/>
              </a:rPr>
              <a:t>表示方法</a:t>
            </a:r>
          </a:p>
          <a:p>
            <a:pPr marL="469900" indent="-457200" defTabSz="0">
              <a:lnSpc>
                <a:spcPct val="100000"/>
              </a:lnSpc>
              <a:spcBef>
                <a:spcPts val="1920"/>
              </a:spcBef>
              <a:buFont typeface="Arial" panose="020B0604020202020204" pitchFamily="34" charset="0"/>
              <a:buChar char="•"/>
              <a:tabLst>
                <a:tab pos="423545" algn="l"/>
              </a:tabLst>
            </a:pPr>
            <a:r>
              <a:rPr sz="3200" spc="-5" dirty="0">
                <a:latin typeface="+mn-ea"/>
                <a:cs typeface="新宋体" panose="02010609030101010101" charset="-122"/>
              </a:rPr>
              <a:t>边界描述子</a:t>
            </a:r>
            <a:endParaRPr sz="3200">
              <a:latin typeface="+mn-ea"/>
              <a:cs typeface="新宋体" panose="02010609030101010101" charset="-122"/>
            </a:endParaRPr>
          </a:p>
          <a:p>
            <a:pPr marL="469900" indent="-457200" defTabSz="0">
              <a:lnSpc>
                <a:spcPts val="3750"/>
              </a:lnSpc>
              <a:spcBef>
                <a:spcPts val="1925"/>
              </a:spcBef>
              <a:buFont typeface="Arial" panose="020B0604020202020204" pitchFamily="34" charset="0"/>
              <a:buChar char="•"/>
              <a:tabLst>
                <a:tab pos="423545" algn="l"/>
              </a:tabLst>
            </a:pPr>
            <a:r>
              <a:rPr sz="3200" spc="-5" dirty="0">
                <a:latin typeface="+mn-ea"/>
                <a:cs typeface="新宋体" panose="02010609030101010101" charset="-122"/>
              </a:rPr>
              <a:t>关系描述子</a:t>
            </a:r>
            <a:endParaRPr sz="3200">
              <a:latin typeface="+mn-ea"/>
              <a:cs typeface="新宋体" panose="02010609030101010101" charset="-122"/>
            </a:endParaRPr>
          </a:p>
        </p:txBody>
      </p:sp>
      <p:sp>
        <p:nvSpPr>
          <p:cNvPr id="6"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460500" y="2136140"/>
            <a:ext cx="9089390" cy="1666240"/>
          </a:xfrm>
          <a:prstGeom prst="rect">
            <a:avLst/>
          </a:prstGeom>
        </p:spPr>
        <p:txBody>
          <a:bodyPr vert="horz" wrap="square" lIns="0" tIns="0" rIns="0" bIns="0" rtlCol="0">
            <a:spAutoFit/>
          </a:bodyPr>
          <a:lstStyle/>
          <a:p>
            <a:pPr marL="12700" defTabSz="0">
              <a:lnSpc>
                <a:spcPct val="100000"/>
              </a:lnSpc>
              <a:tabLst>
                <a:tab pos="558800" algn="l"/>
              </a:tabLst>
            </a:pPr>
            <a:r>
              <a:rPr sz="2800" spc="-5" dirty="0">
                <a:latin typeface="Times New Roman" panose="02020603050405020304" charset="0"/>
                <a:cs typeface="新宋体" panose="02010609030101010101" charset="-122"/>
              </a:rPr>
              <a:t>4)优点</a:t>
            </a:r>
            <a:endParaRPr sz="2800">
              <a:latin typeface="Times New Roman" panose="02020603050405020304" charset="0"/>
              <a:cs typeface="新宋体" panose="02010609030101010101" charset="-122"/>
            </a:endParaRPr>
          </a:p>
          <a:p>
            <a:pPr marL="55245" marR="5080" indent="-33020">
              <a:lnSpc>
                <a:spcPct val="100000"/>
              </a:lnSpc>
              <a:spcBef>
                <a:spcPts val="560"/>
              </a:spcBef>
            </a:pPr>
            <a:r>
              <a:rPr sz="2400" dirty="0">
                <a:latin typeface="Times New Roman" panose="02020603050405020304" charset="0"/>
                <a:cs typeface="新宋体" panose="02010609030101010101" charset="-122"/>
              </a:rPr>
              <a:t>(1)使用复数作为描述符，对于旋转、平移、缩放等操 作和起始点的选取不十分敏感。</a:t>
            </a:r>
          </a:p>
          <a:p>
            <a:pPr marL="290830" marR="5080" indent="-290830">
              <a:lnSpc>
                <a:spcPct val="100000"/>
              </a:lnSpc>
              <a:spcBef>
                <a:spcPts val="560"/>
              </a:spcBef>
            </a:pPr>
            <a:r>
              <a:rPr sz="2400" dirty="0">
                <a:latin typeface="Times New Roman" panose="02020603050405020304" charset="0"/>
                <a:cs typeface="新宋体" panose="02010609030101010101" charset="-122"/>
              </a:rPr>
              <a:t>(2)几何变换的描述子可通过对函数作简单变换来获得</a:t>
            </a:r>
            <a:endParaRPr sz="2400">
              <a:latin typeface="Times New Roman" panose="02020603050405020304" charset="0"/>
              <a:cs typeface="新宋体" panose="02010609030101010101" charset="-122"/>
            </a:endParaRPr>
          </a:p>
        </p:txBody>
      </p:sp>
      <p:graphicFrame>
        <p:nvGraphicFramePr>
          <p:cNvPr id="6" name="object 6"/>
          <p:cNvGraphicFramePr>
            <a:graphicFrameLocks noGrp="1"/>
          </p:cNvGraphicFramePr>
          <p:nvPr/>
        </p:nvGraphicFramePr>
        <p:xfrm>
          <a:off x="2894152" y="4124134"/>
          <a:ext cx="5529580" cy="276225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0000"/>
                    </a:ext>
                  </a:extLst>
                </a:gridCol>
                <a:gridCol w="3886187">
                  <a:extLst>
                    <a:ext uri="{9D8B030D-6E8A-4147-A177-3AD203B41FA5}">
                      <a16:colId xmlns:a16="http://schemas.microsoft.com/office/drawing/2014/main" val="20001"/>
                    </a:ext>
                  </a:extLst>
                </a:gridCol>
              </a:tblGrid>
              <a:tr h="455675">
                <a:tc>
                  <a:txBody>
                    <a:bodyPr/>
                    <a:lstStyle/>
                    <a:p>
                      <a:pPr algn="ctr">
                        <a:lnSpc>
                          <a:spcPct val="100000"/>
                        </a:lnSpc>
                        <a:spcBef>
                          <a:spcPts val="325"/>
                        </a:spcBef>
                      </a:pPr>
                      <a:r>
                        <a:rPr sz="2400" dirty="0">
                          <a:latin typeface="新宋体" panose="02010609030101010101" charset="-122"/>
                          <a:cs typeface="新宋体" panose="02010609030101010101" charset="-122"/>
                        </a:rPr>
                        <a:t>几何变换</a:t>
                      </a:r>
                      <a:endParaRPr sz="24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021715">
                        <a:lnSpc>
                          <a:spcPct val="100000"/>
                        </a:lnSpc>
                        <a:spcBef>
                          <a:spcPts val="385"/>
                        </a:spcBef>
                      </a:pPr>
                      <a:r>
                        <a:rPr sz="2400" dirty="0">
                          <a:latin typeface="新宋体" panose="02010609030101010101" charset="-122"/>
                          <a:cs typeface="新宋体" panose="02010609030101010101" charset="-122"/>
                        </a:rPr>
                        <a:t>傅里叶描述子</a:t>
                      </a:r>
                      <a:endParaRPr sz="24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55675">
                <a:tc>
                  <a:txBody>
                    <a:bodyPr/>
                    <a:lstStyle/>
                    <a:p>
                      <a:pPr algn="ctr">
                        <a:lnSpc>
                          <a:spcPct val="100000"/>
                        </a:lnSpc>
                        <a:spcBef>
                          <a:spcPts val="380"/>
                        </a:spcBef>
                      </a:pPr>
                      <a:r>
                        <a:rPr sz="2400" dirty="0">
                          <a:latin typeface="新宋体" panose="02010609030101010101" charset="-122"/>
                          <a:cs typeface="新宋体" panose="02010609030101010101" charset="-122"/>
                        </a:rPr>
                        <a:t>原形</a:t>
                      </a:r>
                      <a:endParaRPr sz="24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380"/>
                        </a:spcBef>
                      </a:pPr>
                      <a:r>
                        <a:rPr sz="2400" dirty="0">
                          <a:latin typeface="新宋体" panose="02010609030101010101" charset="-122"/>
                          <a:cs typeface="新宋体" panose="02010609030101010101" charset="-122"/>
                        </a:rPr>
                        <a:t>a(u)</a:t>
                      </a:r>
                      <a:endParaRPr sz="24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55675">
                <a:tc>
                  <a:txBody>
                    <a:bodyPr/>
                    <a:lstStyle/>
                    <a:p>
                      <a:pPr algn="ctr">
                        <a:lnSpc>
                          <a:spcPct val="100000"/>
                        </a:lnSpc>
                        <a:spcBef>
                          <a:spcPts val="380"/>
                        </a:spcBef>
                      </a:pPr>
                      <a:r>
                        <a:rPr sz="2400" dirty="0">
                          <a:latin typeface="新宋体" panose="02010609030101010101" charset="-122"/>
                          <a:cs typeface="新宋体" panose="02010609030101010101" charset="-122"/>
                        </a:rPr>
                        <a:t>旋转</a:t>
                      </a:r>
                      <a:endParaRPr sz="24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370"/>
                        </a:spcBef>
                      </a:pPr>
                      <a:r>
                        <a:rPr sz="2400" dirty="0">
                          <a:latin typeface="新宋体" panose="02010609030101010101" charset="-122"/>
                          <a:cs typeface="新宋体" panose="02010609030101010101" charset="-122"/>
                        </a:rPr>
                        <a:t>a</a:t>
                      </a:r>
                      <a:r>
                        <a:rPr sz="2400" baseline="-21000" dirty="0">
                          <a:latin typeface="新宋体" panose="02010609030101010101" charset="-122"/>
                          <a:cs typeface="新宋体" panose="02010609030101010101" charset="-122"/>
                        </a:rPr>
                        <a:t>r</a:t>
                      </a:r>
                      <a:r>
                        <a:rPr sz="2400" spc="-5" dirty="0">
                          <a:latin typeface="新宋体" panose="02010609030101010101" charset="-122"/>
                          <a:cs typeface="新宋体" panose="02010609030101010101" charset="-122"/>
                        </a:rPr>
                        <a:t>(u</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a(u</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e</a:t>
                      </a:r>
                      <a:r>
                        <a:rPr sz="2400" spc="-7" baseline="24000" dirty="0">
                          <a:latin typeface="新宋体" panose="02010609030101010101" charset="-122"/>
                          <a:cs typeface="新宋体" panose="02010609030101010101" charset="-122"/>
                        </a:rPr>
                        <a:t>j</a:t>
                      </a:r>
                      <a:r>
                        <a:rPr sz="2400" baseline="24000" dirty="0">
                          <a:latin typeface="Symbol" panose="05050102010706020507"/>
                          <a:cs typeface="Symbol" panose="05050102010706020507"/>
                        </a:rPr>
                        <a:t></a:t>
                      </a:r>
                      <a:endParaRPr sz="2400" baseline="24000">
                        <a:latin typeface="Symbol" panose="05050102010706020507"/>
                        <a:cs typeface="Symbol" panose="05050102010706020507"/>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55675">
                <a:tc>
                  <a:txBody>
                    <a:bodyPr/>
                    <a:lstStyle/>
                    <a:p>
                      <a:pPr algn="ctr">
                        <a:lnSpc>
                          <a:spcPct val="100000"/>
                        </a:lnSpc>
                        <a:spcBef>
                          <a:spcPts val="380"/>
                        </a:spcBef>
                      </a:pPr>
                      <a:r>
                        <a:rPr sz="2400" dirty="0">
                          <a:latin typeface="新宋体" panose="02010609030101010101" charset="-122"/>
                          <a:cs typeface="新宋体" panose="02010609030101010101" charset="-122"/>
                        </a:rPr>
                        <a:t>平移</a:t>
                      </a:r>
                      <a:endParaRPr sz="24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275"/>
                        </a:spcBef>
                      </a:pPr>
                      <a:r>
                        <a:rPr sz="2400" dirty="0">
                          <a:latin typeface="新宋体" panose="02010609030101010101" charset="-122"/>
                          <a:cs typeface="新宋体" panose="02010609030101010101" charset="-122"/>
                        </a:rPr>
                        <a:t>a</a:t>
                      </a:r>
                      <a:r>
                        <a:rPr sz="2400" baseline="-21000" dirty="0">
                          <a:latin typeface="新宋体" panose="02010609030101010101" charset="-122"/>
                          <a:cs typeface="新宋体" panose="02010609030101010101" charset="-122"/>
                        </a:rPr>
                        <a:t>t</a:t>
                      </a:r>
                      <a:r>
                        <a:rPr sz="2400" spc="-5" dirty="0">
                          <a:latin typeface="新宋体" panose="02010609030101010101" charset="-122"/>
                          <a:cs typeface="新宋体" panose="02010609030101010101" charset="-122"/>
                        </a:rPr>
                        <a:t>(u</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a(u</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a:t>
                      </a:r>
                      <a:r>
                        <a:rPr sz="2400" spc="-5" dirty="0">
                          <a:latin typeface="Symbol" panose="05050102010706020507"/>
                          <a:cs typeface="Symbol" panose="05050102010706020507"/>
                        </a:rPr>
                        <a:t></a:t>
                      </a:r>
                      <a:r>
                        <a:rPr sz="2400" spc="-7" baseline="-21000" dirty="0">
                          <a:latin typeface="新宋体" panose="02010609030101010101" charset="-122"/>
                          <a:cs typeface="新宋体" panose="02010609030101010101" charset="-122"/>
                        </a:rPr>
                        <a:t>x</a:t>
                      </a:r>
                      <a:r>
                        <a:rPr sz="2400" baseline="-21000" dirty="0">
                          <a:latin typeface="新宋体" panose="02010609030101010101" charset="-122"/>
                          <a:cs typeface="新宋体" panose="02010609030101010101" charset="-122"/>
                        </a:rPr>
                        <a:t>y</a:t>
                      </a:r>
                      <a:r>
                        <a:rPr sz="2400" dirty="0">
                          <a:latin typeface="Symbol" panose="05050102010706020507"/>
                          <a:cs typeface="Symbol" panose="05050102010706020507"/>
                        </a:rPr>
                        <a:t></a:t>
                      </a:r>
                      <a:r>
                        <a:rPr sz="2400" spc="-5" dirty="0">
                          <a:latin typeface="新宋体" panose="02010609030101010101" charset="-122"/>
                          <a:cs typeface="新宋体" panose="02010609030101010101" charset="-122"/>
                        </a:rPr>
                        <a:t>(u)</a:t>
                      </a:r>
                      <a:endParaRPr sz="24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54913">
                <a:tc>
                  <a:txBody>
                    <a:bodyPr/>
                    <a:lstStyle/>
                    <a:p>
                      <a:pPr algn="ctr">
                        <a:lnSpc>
                          <a:spcPct val="100000"/>
                        </a:lnSpc>
                        <a:spcBef>
                          <a:spcPts val="380"/>
                        </a:spcBef>
                      </a:pPr>
                      <a:r>
                        <a:rPr sz="2400" dirty="0">
                          <a:latin typeface="新宋体" panose="02010609030101010101" charset="-122"/>
                          <a:cs typeface="新宋体" panose="02010609030101010101" charset="-122"/>
                        </a:rPr>
                        <a:t>缩放</a:t>
                      </a:r>
                      <a:endParaRPr sz="24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275"/>
                        </a:spcBef>
                      </a:pPr>
                      <a:r>
                        <a:rPr sz="2400" dirty="0">
                          <a:latin typeface="新宋体" panose="02010609030101010101" charset="-122"/>
                          <a:cs typeface="新宋体" panose="02010609030101010101" charset="-122"/>
                        </a:rPr>
                        <a:t>a</a:t>
                      </a:r>
                      <a:r>
                        <a:rPr sz="2400" baseline="-21000" dirty="0">
                          <a:latin typeface="新宋体" panose="02010609030101010101" charset="-122"/>
                          <a:cs typeface="新宋体" panose="02010609030101010101" charset="-122"/>
                        </a:rPr>
                        <a:t>s</a:t>
                      </a:r>
                      <a:r>
                        <a:rPr sz="2400" spc="-5" dirty="0">
                          <a:latin typeface="新宋体" panose="02010609030101010101" charset="-122"/>
                          <a:cs typeface="新宋体" panose="02010609030101010101" charset="-122"/>
                        </a:rPr>
                        <a:t>(u</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a:t>
                      </a:r>
                      <a:r>
                        <a:rPr sz="2400" spc="-5" dirty="0">
                          <a:latin typeface="Symbol" panose="05050102010706020507"/>
                          <a:cs typeface="Symbol" panose="05050102010706020507"/>
                        </a:rPr>
                        <a:t></a:t>
                      </a:r>
                      <a:r>
                        <a:rPr sz="2400" dirty="0">
                          <a:latin typeface="新宋体" panose="02010609030101010101" charset="-122"/>
                          <a:cs typeface="新宋体" panose="02010609030101010101" charset="-122"/>
                        </a:rPr>
                        <a:t>a(u)</a:t>
                      </a:r>
                      <a:endParaRPr sz="24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55676">
                <a:tc>
                  <a:txBody>
                    <a:bodyPr/>
                    <a:lstStyle/>
                    <a:p>
                      <a:pPr algn="ctr">
                        <a:lnSpc>
                          <a:spcPct val="100000"/>
                        </a:lnSpc>
                        <a:spcBef>
                          <a:spcPts val="385"/>
                        </a:spcBef>
                      </a:pPr>
                      <a:r>
                        <a:rPr sz="2400" dirty="0">
                          <a:latin typeface="新宋体" panose="02010609030101010101" charset="-122"/>
                          <a:cs typeface="新宋体" panose="02010609030101010101" charset="-122"/>
                        </a:rPr>
                        <a:t>起点</a:t>
                      </a:r>
                      <a:endParaRPr sz="24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ct val="100000"/>
                        </a:lnSpc>
                        <a:spcBef>
                          <a:spcPts val="375"/>
                        </a:spcBef>
                      </a:pPr>
                      <a:r>
                        <a:rPr sz="2400" dirty="0">
                          <a:latin typeface="新宋体" panose="02010609030101010101" charset="-122"/>
                          <a:cs typeface="新宋体" panose="02010609030101010101" charset="-122"/>
                        </a:rPr>
                        <a:t>a</a:t>
                      </a:r>
                      <a:r>
                        <a:rPr sz="2400" baseline="-21000" dirty="0">
                          <a:latin typeface="新宋体" panose="02010609030101010101" charset="-122"/>
                          <a:cs typeface="新宋体" panose="02010609030101010101" charset="-122"/>
                        </a:rPr>
                        <a:t>p</a:t>
                      </a:r>
                      <a:r>
                        <a:rPr sz="2400" spc="-5" dirty="0">
                          <a:latin typeface="新宋体" panose="02010609030101010101" charset="-122"/>
                          <a:cs typeface="新宋体" panose="02010609030101010101" charset="-122"/>
                        </a:rPr>
                        <a:t>(u</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a(u</a:t>
                      </a:r>
                      <a:r>
                        <a:rPr sz="2400" dirty="0">
                          <a:latin typeface="新宋体" panose="02010609030101010101" charset="-122"/>
                          <a:cs typeface="新宋体" panose="02010609030101010101" charset="-122"/>
                        </a:rPr>
                        <a:t>)</a:t>
                      </a:r>
                      <a:r>
                        <a:rPr sz="2400" spc="-5" dirty="0">
                          <a:latin typeface="新宋体" panose="02010609030101010101" charset="-122"/>
                          <a:cs typeface="新宋体" panose="02010609030101010101" charset="-122"/>
                        </a:rPr>
                        <a:t> e</a:t>
                      </a:r>
                      <a:r>
                        <a:rPr sz="2400" baseline="24000" dirty="0">
                          <a:latin typeface="新宋体" panose="02010609030101010101" charset="-122"/>
                          <a:cs typeface="新宋体" panose="02010609030101010101" charset="-122"/>
                        </a:rPr>
                        <a:t>-j</a:t>
                      </a:r>
                      <a:r>
                        <a:rPr sz="2400" spc="-7" baseline="24000" dirty="0">
                          <a:latin typeface="新宋体" panose="02010609030101010101" charset="-122"/>
                          <a:cs typeface="新宋体" panose="02010609030101010101" charset="-122"/>
                        </a:rPr>
                        <a:t>2</a:t>
                      </a:r>
                      <a:r>
                        <a:rPr sz="2400" spc="-7" baseline="24000" dirty="0">
                          <a:latin typeface="Symbol" panose="05050102010706020507"/>
                          <a:cs typeface="Symbol" panose="05050102010706020507"/>
                        </a:rPr>
                        <a:t></a:t>
                      </a:r>
                      <a:r>
                        <a:rPr sz="2400" baseline="24000" dirty="0">
                          <a:latin typeface="新宋体" panose="02010609030101010101" charset="-122"/>
                          <a:cs typeface="新宋体" panose="02010609030101010101" charset="-122"/>
                        </a:rPr>
                        <a:t>k</a:t>
                      </a:r>
                      <a:r>
                        <a:rPr sz="1650" spc="-7" baseline="25000" dirty="0">
                          <a:latin typeface="新宋体" panose="02010609030101010101" charset="-122"/>
                          <a:cs typeface="新宋体" panose="02010609030101010101" charset="-122"/>
                        </a:rPr>
                        <a:t>0</a:t>
                      </a:r>
                      <a:r>
                        <a:rPr sz="2400" spc="-7" baseline="24000" dirty="0">
                          <a:latin typeface="新宋体" panose="02010609030101010101" charset="-122"/>
                          <a:cs typeface="新宋体" panose="02010609030101010101" charset="-122"/>
                        </a:rPr>
                        <a:t>u/N</a:t>
                      </a:r>
                      <a:endParaRPr sz="2400" baseline="240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bl>
          </a:graphicData>
        </a:graphic>
      </p:graphicFrame>
      <p:sp>
        <p:nvSpPr>
          <p:cNvPr id="5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55" name="文本框 54"/>
          <p:cNvSpPr txBox="1"/>
          <p:nvPr/>
        </p:nvSpPr>
        <p:spPr>
          <a:xfrm>
            <a:off x="1395095" y="1543685"/>
            <a:ext cx="5628005"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3</a:t>
            </a:r>
            <a:r>
              <a:rPr lang="zh-CN" altLang="en-US" sz="3200" spc="-5" dirty="0">
                <a:latin typeface="Times New Roman" panose="02020603050405020304" charset="0"/>
                <a:ea typeface="黑体" panose="02010609060101010101" charset="-122"/>
                <a:cs typeface="新宋体" panose="02010609030101010101" charset="-122"/>
                <a:sym typeface="+mn-ea"/>
              </a:rPr>
              <a:t>、傅里叶描述子</a:t>
            </a:r>
            <a:endParaRPr lang="en-US" altLang="zh-CN" sz="3200" spc="-5" dirty="0">
              <a:latin typeface="Times New Roman" panose="02020603050405020304" charset="0"/>
              <a:ea typeface="黑体" panose="02010609060101010101" charset="-122"/>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288933" y="6673595"/>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6" name="object 6"/>
          <p:cNvSpPr/>
          <p:nvPr/>
        </p:nvSpPr>
        <p:spPr>
          <a:xfrm>
            <a:off x="2288933" y="6673595"/>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7" name="object 7"/>
          <p:cNvSpPr/>
          <p:nvPr/>
        </p:nvSpPr>
        <p:spPr>
          <a:xfrm>
            <a:off x="2365133" y="6521195"/>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8" name="object 8"/>
          <p:cNvSpPr/>
          <p:nvPr/>
        </p:nvSpPr>
        <p:spPr>
          <a:xfrm>
            <a:off x="2365133" y="6521195"/>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9" name="object 9"/>
          <p:cNvSpPr/>
          <p:nvPr/>
        </p:nvSpPr>
        <p:spPr>
          <a:xfrm>
            <a:off x="2441333" y="64449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10" name="object 10"/>
          <p:cNvSpPr/>
          <p:nvPr/>
        </p:nvSpPr>
        <p:spPr>
          <a:xfrm>
            <a:off x="2441333" y="64449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11" name="object 11"/>
          <p:cNvSpPr/>
          <p:nvPr/>
        </p:nvSpPr>
        <p:spPr>
          <a:xfrm>
            <a:off x="2517533" y="63687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12" name="object 12"/>
          <p:cNvSpPr/>
          <p:nvPr/>
        </p:nvSpPr>
        <p:spPr>
          <a:xfrm>
            <a:off x="2517533" y="63687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13" name="object 13"/>
          <p:cNvSpPr/>
          <p:nvPr/>
        </p:nvSpPr>
        <p:spPr>
          <a:xfrm>
            <a:off x="2593733" y="62163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14" name="object 14"/>
          <p:cNvSpPr/>
          <p:nvPr/>
        </p:nvSpPr>
        <p:spPr>
          <a:xfrm>
            <a:off x="2593733" y="62163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15" name="object 15"/>
          <p:cNvSpPr/>
          <p:nvPr/>
        </p:nvSpPr>
        <p:spPr>
          <a:xfrm>
            <a:off x="2746133" y="61401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16" name="object 16"/>
          <p:cNvSpPr/>
          <p:nvPr/>
        </p:nvSpPr>
        <p:spPr>
          <a:xfrm>
            <a:off x="2746133" y="61401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2822333" y="60639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18" name="object 18"/>
          <p:cNvSpPr/>
          <p:nvPr/>
        </p:nvSpPr>
        <p:spPr>
          <a:xfrm>
            <a:off x="2822333" y="60639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2898533" y="59877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20" name="object 20"/>
          <p:cNvSpPr/>
          <p:nvPr/>
        </p:nvSpPr>
        <p:spPr>
          <a:xfrm>
            <a:off x="2898533" y="59877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21" name="object 21"/>
          <p:cNvSpPr/>
          <p:nvPr/>
        </p:nvSpPr>
        <p:spPr>
          <a:xfrm>
            <a:off x="3050933" y="59115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22" name="object 22"/>
          <p:cNvSpPr/>
          <p:nvPr/>
        </p:nvSpPr>
        <p:spPr>
          <a:xfrm>
            <a:off x="3050933" y="59115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23" name="object 23"/>
          <p:cNvSpPr/>
          <p:nvPr/>
        </p:nvSpPr>
        <p:spPr>
          <a:xfrm>
            <a:off x="3127133" y="58353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24" name="object 24"/>
          <p:cNvSpPr/>
          <p:nvPr/>
        </p:nvSpPr>
        <p:spPr>
          <a:xfrm>
            <a:off x="3127133" y="58353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25" name="object 25"/>
          <p:cNvSpPr/>
          <p:nvPr/>
        </p:nvSpPr>
        <p:spPr>
          <a:xfrm>
            <a:off x="3213226" y="5759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26" name="object 26"/>
          <p:cNvSpPr/>
          <p:nvPr/>
        </p:nvSpPr>
        <p:spPr>
          <a:xfrm>
            <a:off x="3213226" y="5759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27" name="object 27"/>
          <p:cNvSpPr/>
          <p:nvPr/>
        </p:nvSpPr>
        <p:spPr>
          <a:xfrm>
            <a:off x="3365639" y="5682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28" name="object 28"/>
          <p:cNvSpPr/>
          <p:nvPr/>
        </p:nvSpPr>
        <p:spPr>
          <a:xfrm>
            <a:off x="3365639" y="56829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29" name="object 29"/>
          <p:cNvSpPr/>
          <p:nvPr/>
        </p:nvSpPr>
        <p:spPr>
          <a:xfrm>
            <a:off x="3441839" y="5682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30" name="object 30"/>
          <p:cNvSpPr/>
          <p:nvPr/>
        </p:nvSpPr>
        <p:spPr>
          <a:xfrm>
            <a:off x="3441839" y="56829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1" name="object 31"/>
          <p:cNvSpPr/>
          <p:nvPr/>
        </p:nvSpPr>
        <p:spPr>
          <a:xfrm>
            <a:off x="3594239" y="5682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32" name="object 32"/>
          <p:cNvSpPr/>
          <p:nvPr/>
        </p:nvSpPr>
        <p:spPr>
          <a:xfrm>
            <a:off x="3594239" y="56829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3" name="object 33"/>
          <p:cNvSpPr/>
          <p:nvPr/>
        </p:nvSpPr>
        <p:spPr>
          <a:xfrm>
            <a:off x="3746639" y="5682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34" name="object 34"/>
          <p:cNvSpPr/>
          <p:nvPr/>
        </p:nvSpPr>
        <p:spPr>
          <a:xfrm>
            <a:off x="3746639" y="56829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5" name="object 35"/>
          <p:cNvSpPr/>
          <p:nvPr/>
        </p:nvSpPr>
        <p:spPr>
          <a:xfrm>
            <a:off x="3899039" y="5682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36" name="object 36"/>
          <p:cNvSpPr/>
          <p:nvPr/>
        </p:nvSpPr>
        <p:spPr>
          <a:xfrm>
            <a:off x="3899039" y="56829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7" name="object 37"/>
          <p:cNvSpPr/>
          <p:nvPr/>
        </p:nvSpPr>
        <p:spPr>
          <a:xfrm>
            <a:off x="4051439" y="5682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38" name="object 38"/>
          <p:cNvSpPr/>
          <p:nvPr/>
        </p:nvSpPr>
        <p:spPr>
          <a:xfrm>
            <a:off x="4051439" y="56829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9" name="object 39"/>
          <p:cNvSpPr/>
          <p:nvPr/>
        </p:nvSpPr>
        <p:spPr>
          <a:xfrm>
            <a:off x="4203839" y="56829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40" name="object 40"/>
          <p:cNvSpPr/>
          <p:nvPr/>
        </p:nvSpPr>
        <p:spPr>
          <a:xfrm>
            <a:off x="4203839" y="56829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1" name="object 41"/>
          <p:cNvSpPr/>
          <p:nvPr/>
        </p:nvSpPr>
        <p:spPr>
          <a:xfrm>
            <a:off x="4280039" y="575919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42" name="object 42"/>
          <p:cNvSpPr/>
          <p:nvPr/>
        </p:nvSpPr>
        <p:spPr>
          <a:xfrm>
            <a:off x="4280039" y="575919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3" name="object 43"/>
          <p:cNvSpPr/>
          <p:nvPr/>
        </p:nvSpPr>
        <p:spPr>
          <a:xfrm>
            <a:off x="5717933" y="6614921"/>
            <a:ext cx="3732529" cy="86360"/>
          </a:xfrm>
          <a:custGeom>
            <a:avLst/>
            <a:gdLst/>
            <a:ahLst/>
            <a:cxnLst/>
            <a:rect l="l" t="t" r="r" b="b"/>
            <a:pathLst>
              <a:path w="3732529" h="86359">
                <a:moveTo>
                  <a:pt x="3661410" y="57150"/>
                </a:moveTo>
                <a:lnTo>
                  <a:pt x="3661410" y="28956"/>
                </a:lnTo>
                <a:lnTo>
                  <a:pt x="0" y="44196"/>
                </a:lnTo>
                <a:lnTo>
                  <a:pt x="762" y="73152"/>
                </a:lnTo>
                <a:lnTo>
                  <a:pt x="3661410" y="57150"/>
                </a:lnTo>
                <a:close/>
              </a:path>
              <a:path w="3732529" h="86359">
                <a:moveTo>
                  <a:pt x="3732276" y="42672"/>
                </a:moveTo>
                <a:lnTo>
                  <a:pt x="3646932" y="0"/>
                </a:lnTo>
                <a:lnTo>
                  <a:pt x="3646932" y="29016"/>
                </a:lnTo>
                <a:lnTo>
                  <a:pt x="3661410" y="28956"/>
                </a:lnTo>
                <a:lnTo>
                  <a:pt x="3661410" y="78737"/>
                </a:lnTo>
                <a:lnTo>
                  <a:pt x="3732276" y="42672"/>
                </a:lnTo>
                <a:close/>
              </a:path>
              <a:path w="3732529" h="86359">
                <a:moveTo>
                  <a:pt x="3661410" y="78737"/>
                </a:moveTo>
                <a:lnTo>
                  <a:pt x="3661410" y="57150"/>
                </a:lnTo>
                <a:lnTo>
                  <a:pt x="3646932" y="57213"/>
                </a:lnTo>
                <a:lnTo>
                  <a:pt x="3646932" y="86106"/>
                </a:lnTo>
                <a:lnTo>
                  <a:pt x="3661410" y="78737"/>
                </a:lnTo>
                <a:close/>
              </a:path>
            </a:pathLst>
          </a:custGeom>
          <a:solidFill>
            <a:srgbClr val="000000"/>
          </a:solidFill>
        </p:spPr>
        <p:txBody>
          <a:bodyPr wrap="square" lIns="0" tIns="0" rIns="0" bIns="0" rtlCol="0"/>
          <a:lstStyle/>
          <a:p>
            <a:endParaRPr/>
          </a:p>
        </p:txBody>
      </p:sp>
      <p:sp>
        <p:nvSpPr>
          <p:cNvPr id="44" name="object 44"/>
          <p:cNvSpPr/>
          <p:nvPr/>
        </p:nvSpPr>
        <p:spPr>
          <a:xfrm>
            <a:off x="6056261" y="5454396"/>
            <a:ext cx="86360" cy="1371600"/>
          </a:xfrm>
          <a:custGeom>
            <a:avLst/>
            <a:gdLst/>
            <a:ahLst/>
            <a:cxnLst/>
            <a:rect l="l" t="t" r="r" b="b"/>
            <a:pathLst>
              <a:path w="86360" h="1371600">
                <a:moveTo>
                  <a:pt x="86106" y="85343"/>
                </a:moveTo>
                <a:lnTo>
                  <a:pt x="42672" y="0"/>
                </a:lnTo>
                <a:lnTo>
                  <a:pt x="0" y="85343"/>
                </a:lnTo>
                <a:lnTo>
                  <a:pt x="28956" y="85343"/>
                </a:lnTo>
                <a:lnTo>
                  <a:pt x="28956" y="71627"/>
                </a:lnTo>
                <a:lnTo>
                  <a:pt x="57150" y="71627"/>
                </a:lnTo>
                <a:lnTo>
                  <a:pt x="57150" y="85343"/>
                </a:lnTo>
                <a:lnTo>
                  <a:pt x="86106" y="85343"/>
                </a:lnTo>
                <a:close/>
              </a:path>
              <a:path w="86360" h="1371600">
                <a:moveTo>
                  <a:pt x="57150" y="85343"/>
                </a:moveTo>
                <a:lnTo>
                  <a:pt x="57150" y="71627"/>
                </a:lnTo>
                <a:lnTo>
                  <a:pt x="28956" y="71627"/>
                </a:lnTo>
                <a:lnTo>
                  <a:pt x="28956" y="85343"/>
                </a:lnTo>
                <a:lnTo>
                  <a:pt x="57150" y="85343"/>
                </a:lnTo>
                <a:close/>
              </a:path>
              <a:path w="86360" h="1371600">
                <a:moveTo>
                  <a:pt x="57150" y="1371600"/>
                </a:moveTo>
                <a:lnTo>
                  <a:pt x="57150" y="85343"/>
                </a:lnTo>
                <a:lnTo>
                  <a:pt x="28956" y="85343"/>
                </a:lnTo>
                <a:lnTo>
                  <a:pt x="28956" y="1371600"/>
                </a:lnTo>
                <a:lnTo>
                  <a:pt x="57150" y="1371600"/>
                </a:lnTo>
                <a:close/>
              </a:path>
            </a:pathLst>
          </a:custGeom>
          <a:solidFill>
            <a:srgbClr val="000000"/>
          </a:solidFill>
        </p:spPr>
        <p:txBody>
          <a:bodyPr wrap="square" lIns="0" tIns="0" rIns="0" bIns="0" rtlCol="0"/>
          <a:lstStyle/>
          <a:p>
            <a:endParaRPr/>
          </a:p>
        </p:txBody>
      </p:sp>
      <p:sp>
        <p:nvSpPr>
          <p:cNvPr id="45" name="object 45"/>
          <p:cNvSpPr/>
          <p:nvPr/>
        </p:nvSpPr>
        <p:spPr>
          <a:xfrm>
            <a:off x="6175133" y="6521195"/>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46" name="object 46"/>
          <p:cNvSpPr/>
          <p:nvPr/>
        </p:nvSpPr>
        <p:spPr>
          <a:xfrm>
            <a:off x="6175133" y="6521195"/>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7" name="object 47"/>
          <p:cNvSpPr/>
          <p:nvPr/>
        </p:nvSpPr>
        <p:spPr>
          <a:xfrm>
            <a:off x="6251321" y="64449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48" name="object 48"/>
          <p:cNvSpPr/>
          <p:nvPr/>
        </p:nvSpPr>
        <p:spPr>
          <a:xfrm>
            <a:off x="6251321" y="64449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9" name="object 49"/>
          <p:cNvSpPr/>
          <p:nvPr/>
        </p:nvSpPr>
        <p:spPr>
          <a:xfrm>
            <a:off x="6327521" y="63687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50" name="object 50"/>
          <p:cNvSpPr/>
          <p:nvPr/>
        </p:nvSpPr>
        <p:spPr>
          <a:xfrm>
            <a:off x="6327521" y="63687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1" name="object 51"/>
          <p:cNvSpPr/>
          <p:nvPr/>
        </p:nvSpPr>
        <p:spPr>
          <a:xfrm>
            <a:off x="6403721" y="62925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52" name="object 52"/>
          <p:cNvSpPr/>
          <p:nvPr/>
        </p:nvSpPr>
        <p:spPr>
          <a:xfrm>
            <a:off x="6403721" y="62925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3" name="object 53"/>
          <p:cNvSpPr/>
          <p:nvPr/>
        </p:nvSpPr>
        <p:spPr>
          <a:xfrm>
            <a:off x="6556120" y="62163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54" name="object 54"/>
          <p:cNvSpPr/>
          <p:nvPr/>
        </p:nvSpPr>
        <p:spPr>
          <a:xfrm>
            <a:off x="6556120" y="62163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5" name="object 55"/>
          <p:cNvSpPr/>
          <p:nvPr/>
        </p:nvSpPr>
        <p:spPr>
          <a:xfrm>
            <a:off x="6632320" y="61401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56" name="object 56"/>
          <p:cNvSpPr/>
          <p:nvPr/>
        </p:nvSpPr>
        <p:spPr>
          <a:xfrm>
            <a:off x="6632320" y="61401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7" name="object 57"/>
          <p:cNvSpPr/>
          <p:nvPr/>
        </p:nvSpPr>
        <p:spPr>
          <a:xfrm>
            <a:off x="6784720" y="60639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58" name="object 58"/>
          <p:cNvSpPr/>
          <p:nvPr/>
        </p:nvSpPr>
        <p:spPr>
          <a:xfrm>
            <a:off x="6784720" y="60639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9" name="object 59"/>
          <p:cNvSpPr/>
          <p:nvPr/>
        </p:nvSpPr>
        <p:spPr>
          <a:xfrm>
            <a:off x="6860920" y="60639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60" name="object 60"/>
          <p:cNvSpPr/>
          <p:nvPr/>
        </p:nvSpPr>
        <p:spPr>
          <a:xfrm>
            <a:off x="6860920" y="60639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61" name="object 61"/>
          <p:cNvSpPr/>
          <p:nvPr/>
        </p:nvSpPr>
        <p:spPr>
          <a:xfrm>
            <a:off x="7013320" y="60639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62" name="object 62"/>
          <p:cNvSpPr/>
          <p:nvPr/>
        </p:nvSpPr>
        <p:spPr>
          <a:xfrm>
            <a:off x="7013320" y="60639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63" name="object 63"/>
          <p:cNvSpPr/>
          <p:nvPr/>
        </p:nvSpPr>
        <p:spPr>
          <a:xfrm>
            <a:off x="7165720" y="60639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64" name="object 64"/>
          <p:cNvSpPr/>
          <p:nvPr/>
        </p:nvSpPr>
        <p:spPr>
          <a:xfrm>
            <a:off x="7165720" y="60639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65" name="object 65"/>
          <p:cNvSpPr/>
          <p:nvPr/>
        </p:nvSpPr>
        <p:spPr>
          <a:xfrm>
            <a:off x="7318120" y="60639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66" name="object 66"/>
          <p:cNvSpPr/>
          <p:nvPr/>
        </p:nvSpPr>
        <p:spPr>
          <a:xfrm>
            <a:off x="7318120" y="60639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67" name="object 67"/>
          <p:cNvSpPr/>
          <p:nvPr/>
        </p:nvSpPr>
        <p:spPr>
          <a:xfrm>
            <a:off x="7470520" y="60639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68" name="object 68"/>
          <p:cNvSpPr/>
          <p:nvPr/>
        </p:nvSpPr>
        <p:spPr>
          <a:xfrm>
            <a:off x="7470520" y="60639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69" name="object 69"/>
          <p:cNvSpPr/>
          <p:nvPr/>
        </p:nvSpPr>
        <p:spPr>
          <a:xfrm>
            <a:off x="7622920" y="61401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70" name="object 70"/>
          <p:cNvSpPr/>
          <p:nvPr/>
        </p:nvSpPr>
        <p:spPr>
          <a:xfrm>
            <a:off x="7622920" y="61401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71" name="object 71"/>
          <p:cNvSpPr/>
          <p:nvPr/>
        </p:nvSpPr>
        <p:spPr>
          <a:xfrm>
            <a:off x="7699120" y="61401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72" name="object 72"/>
          <p:cNvSpPr/>
          <p:nvPr/>
        </p:nvSpPr>
        <p:spPr>
          <a:xfrm>
            <a:off x="7699120" y="61401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73" name="object 73"/>
          <p:cNvSpPr/>
          <p:nvPr/>
        </p:nvSpPr>
        <p:spPr>
          <a:xfrm>
            <a:off x="7851520" y="62163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74" name="object 74"/>
          <p:cNvSpPr/>
          <p:nvPr/>
        </p:nvSpPr>
        <p:spPr>
          <a:xfrm>
            <a:off x="7851520" y="62163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75" name="object 75"/>
          <p:cNvSpPr/>
          <p:nvPr/>
        </p:nvSpPr>
        <p:spPr>
          <a:xfrm>
            <a:off x="7927720" y="62925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76" name="object 76"/>
          <p:cNvSpPr/>
          <p:nvPr/>
        </p:nvSpPr>
        <p:spPr>
          <a:xfrm>
            <a:off x="7927720" y="62925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77" name="object 77"/>
          <p:cNvSpPr/>
          <p:nvPr/>
        </p:nvSpPr>
        <p:spPr>
          <a:xfrm>
            <a:off x="8003920" y="63687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78" name="object 78"/>
          <p:cNvSpPr/>
          <p:nvPr/>
        </p:nvSpPr>
        <p:spPr>
          <a:xfrm>
            <a:off x="8003920" y="63687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79" name="object 79"/>
          <p:cNvSpPr/>
          <p:nvPr/>
        </p:nvSpPr>
        <p:spPr>
          <a:xfrm>
            <a:off x="8080120" y="6444996"/>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80" name="object 80"/>
          <p:cNvSpPr/>
          <p:nvPr/>
        </p:nvSpPr>
        <p:spPr>
          <a:xfrm>
            <a:off x="8080120" y="6444996"/>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81" name="object 81"/>
          <p:cNvSpPr/>
          <p:nvPr/>
        </p:nvSpPr>
        <p:spPr>
          <a:xfrm>
            <a:off x="8156333" y="6521195"/>
            <a:ext cx="76200" cy="76200"/>
          </a:xfrm>
          <a:custGeom>
            <a:avLst/>
            <a:gdLst/>
            <a:ahLst/>
            <a:cxnLst/>
            <a:rect l="l" t="t" r="r" b="b"/>
            <a:pathLst>
              <a:path w="76200" h="76200">
                <a:moveTo>
                  <a:pt x="76200" y="38100"/>
                </a:moveTo>
                <a:lnTo>
                  <a:pt x="73247" y="23145"/>
                </a:lnTo>
                <a:lnTo>
                  <a:pt x="65151" y="11048"/>
                </a:lnTo>
                <a:lnTo>
                  <a:pt x="53054" y="2952"/>
                </a:lnTo>
                <a:lnTo>
                  <a:pt x="38100" y="0"/>
                </a:ln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close/>
              </a:path>
            </a:pathLst>
          </a:custGeom>
          <a:solidFill>
            <a:srgbClr val="FF3399"/>
          </a:solidFill>
        </p:spPr>
        <p:txBody>
          <a:bodyPr wrap="square" lIns="0" tIns="0" rIns="0" bIns="0" rtlCol="0"/>
          <a:lstStyle/>
          <a:p>
            <a:endParaRPr/>
          </a:p>
        </p:txBody>
      </p:sp>
      <p:sp>
        <p:nvSpPr>
          <p:cNvPr id="82" name="object 82"/>
          <p:cNvSpPr/>
          <p:nvPr/>
        </p:nvSpPr>
        <p:spPr>
          <a:xfrm>
            <a:off x="8156333" y="6521195"/>
            <a:ext cx="76200" cy="76200"/>
          </a:xfrm>
          <a:custGeom>
            <a:avLst/>
            <a:gdLst/>
            <a:ahLst/>
            <a:cxnLst/>
            <a:rect l="l" t="t" r="r" b="b"/>
            <a:pathLst>
              <a:path w="76200" h="76200">
                <a:moveTo>
                  <a:pt x="38100" y="0"/>
                </a:moveTo>
                <a:lnTo>
                  <a:pt x="23467" y="2952"/>
                </a:lnTo>
                <a:lnTo>
                  <a:pt x="11334" y="11049"/>
                </a:lnTo>
                <a:lnTo>
                  <a:pt x="3059" y="23145"/>
                </a:lnTo>
                <a:lnTo>
                  <a:pt x="0" y="38100"/>
                </a:lnTo>
                <a:lnTo>
                  <a:pt x="3059" y="53054"/>
                </a:lnTo>
                <a:lnTo>
                  <a:pt x="11334" y="65151"/>
                </a:lnTo>
                <a:lnTo>
                  <a:pt x="23467"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83" name="object 83"/>
          <p:cNvSpPr/>
          <p:nvPr/>
        </p:nvSpPr>
        <p:spPr>
          <a:xfrm>
            <a:off x="2292743" y="5680709"/>
            <a:ext cx="2444750" cy="1158240"/>
          </a:xfrm>
          <a:custGeom>
            <a:avLst/>
            <a:gdLst/>
            <a:ahLst/>
            <a:cxnLst/>
            <a:rect l="l" t="t" r="r" b="b"/>
            <a:pathLst>
              <a:path w="2444750" h="1158240">
                <a:moveTo>
                  <a:pt x="2372858" y="51795"/>
                </a:moveTo>
                <a:lnTo>
                  <a:pt x="2360666" y="25887"/>
                </a:lnTo>
                <a:lnTo>
                  <a:pt x="0" y="1132332"/>
                </a:lnTo>
                <a:lnTo>
                  <a:pt x="12192" y="1158240"/>
                </a:lnTo>
                <a:lnTo>
                  <a:pt x="2372858" y="51795"/>
                </a:lnTo>
                <a:close/>
              </a:path>
              <a:path w="2444750" h="1158240">
                <a:moveTo>
                  <a:pt x="2444496" y="2286"/>
                </a:moveTo>
                <a:lnTo>
                  <a:pt x="2348484" y="0"/>
                </a:lnTo>
                <a:lnTo>
                  <a:pt x="2360666" y="25887"/>
                </a:lnTo>
                <a:lnTo>
                  <a:pt x="2373630" y="19812"/>
                </a:lnTo>
                <a:lnTo>
                  <a:pt x="2385822" y="45720"/>
                </a:lnTo>
                <a:lnTo>
                  <a:pt x="2385822" y="76756"/>
                </a:lnTo>
                <a:lnTo>
                  <a:pt x="2444496" y="2286"/>
                </a:lnTo>
                <a:close/>
              </a:path>
              <a:path w="2444750" h="1158240">
                <a:moveTo>
                  <a:pt x="2385822" y="45720"/>
                </a:moveTo>
                <a:lnTo>
                  <a:pt x="2373630" y="19812"/>
                </a:lnTo>
                <a:lnTo>
                  <a:pt x="2360666" y="25887"/>
                </a:lnTo>
                <a:lnTo>
                  <a:pt x="2372858" y="51795"/>
                </a:lnTo>
                <a:lnTo>
                  <a:pt x="2385822" y="45720"/>
                </a:lnTo>
                <a:close/>
              </a:path>
              <a:path w="2444750" h="1158240">
                <a:moveTo>
                  <a:pt x="2385822" y="76756"/>
                </a:moveTo>
                <a:lnTo>
                  <a:pt x="2385822" y="45720"/>
                </a:lnTo>
                <a:lnTo>
                  <a:pt x="2372858" y="51795"/>
                </a:lnTo>
                <a:lnTo>
                  <a:pt x="2385060" y="77724"/>
                </a:lnTo>
                <a:lnTo>
                  <a:pt x="2385822" y="76756"/>
                </a:lnTo>
                <a:close/>
              </a:path>
            </a:pathLst>
          </a:custGeom>
          <a:solidFill>
            <a:srgbClr val="000000"/>
          </a:solidFill>
        </p:spPr>
        <p:txBody>
          <a:bodyPr wrap="square" lIns="0" tIns="0" rIns="0" bIns="0" rtlCol="0"/>
          <a:lstStyle/>
          <a:p>
            <a:endParaRPr/>
          </a:p>
        </p:txBody>
      </p:sp>
      <p:sp>
        <p:nvSpPr>
          <p:cNvPr id="84" name="object 84"/>
          <p:cNvSpPr/>
          <p:nvPr/>
        </p:nvSpPr>
        <p:spPr>
          <a:xfrm>
            <a:off x="1900313" y="5682996"/>
            <a:ext cx="478790" cy="1148715"/>
          </a:xfrm>
          <a:custGeom>
            <a:avLst/>
            <a:gdLst/>
            <a:ahLst/>
            <a:cxnLst/>
            <a:rect l="l" t="t" r="r" b="b"/>
            <a:pathLst>
              <a:path w="478789" h="1148715">
                <a:moveTo>
                  <a:pt x="79248" y="64008"/>
                </a:moveTo>
                <a:lnTo>
                  <a:pt x="7620" y="0"/>
                </a:lnTo>
                <a:lnTo>
                  <a:pt x="0" y="95250"/>
                </a:lnTo>
                <a:lnTo>
                  <a:pt x="21336" y="86838"/>
                </a:lnTo>
                <a:lnTo>
                  <a:pt x="21336" y="71628"/>
                </a:lnTo>
                <a:lnTo>
                  <a:pt x="48006" y="60960"/>
                </a:lnTo>
                <a:lnTo>
                  <a:pt x="53313" y="74232"/>
                </a:lnTo>
                <a:lnTo>
                  <a:pt x="79248" y="64008"/>
                </a:lnTo>
                <a:close/>
              </a:path>
              <a:path w="478789" h="1148715">
                <a:moveTo>
                  <a:pt x="53313" y="74232"/>
                </a:moveTo>
                <a:lnTo>
                  <a:pt x="48006" y="60960"/>
                </a:lnTo>
                <a:lnTo>
                  <a:pt x="21336" y="71628"/>
                </a:lnTo>
                <a:lnTo>
                  <a:pt x="26589" y="84767"/>
                </a:lnTo>
                <a:lnTo>
                  <a:pt x="53313" y="74232"/>
                </a:lnTo>
                <a:close/>
              </a:path>
              <a:path w="478789" h="1148715">
                <a:moveTo>
                  <a:pt x="26589" y="84767"/>
                </a:moveTo>
                <a:lnTo>
                  <a:pt x="21336" y="71628"/>
                </a:lnTo>
                <a:lnTo>
                  <a:pt x="21336" y="86838"/>
                </a:lnTo>
                <a:lnTo>
                  <a:pt x="26589" y="84767"/>
                </a:lnTo>
                <a:close/>
              </a:path>
              <a:path w="478789" h="1148715">
                <a:moveTo>
                  <a:pt x="478536" y="1137666"/>
                </a:moveTo>
                <a:lnTo>
                  <a:pt x="53313" y="74232"/>
                </a:lnTo>
                <a:lnTo>
                  <a:pt x="26589" y="84767"/>
                </a:lnTo>
                <a:lnTo>
                  <a:pt x="451866" y="1148334"/>
                </a:lnTo>
                <a:lnTo>
                  <a:pt x="478536" y="1137666"/>
                </a:lnTo>
                <a:close/>
              </a:path>
            </a:pathLst>
          </a:custGeom>
          <a:solidFill>
            <a:srgbClr val="000000"/>
          </a:solidFill>
        </p:spPr>
        <p:txBody>
          <a:bodyPr wrap="square" lIns="0" tIns="0" rIns="0" bIns="0" rtlCol="0"/>
          <a:lstStyle/>
          <a:p>
            <a:endParaRPr/>
          </a:p>
        </p:txBody>
      </p:sp>
      <p:sp>
        <p:nvSpPr>
          <p:cNvPr id="85" name="object 85"/>
          <p:cNvSpPr/>
          <p:nvPr/>
        </p:nvSpPr>
        <p:spPr>
          <a:xfrm>
            <a:off x="6794627" y="6063996"/>
            <a:ext cx="0" cy="609600"/>
          </a:xfrm>
          <a:custGeom>
            <a:avLst/>
            <a:gdLst/>
            <a:ahLst/>
            <a:cxnLst/>
            <a:rect l="l" t="t" r="r" b="b"/>
            <a:pathLst>
              <a:path h="609600">
                <a:moveTo>
                  <a:pt x="0" y="0"/>
                </a:moveTo>
                <a:lnTo>
                  <a:pt x="0" y="609600"/>
                </a:lnTo>
              </a:path>
            </a:pathLst>
          </a:custGeom>
          <a:ln w="9525">
            <a:solidFill>
              <a:srgbClr val="000000"/>
            </a:solidFill>
          </a:ln>
        </p:spPr>
        <p:txBody>
          <a:bodyPr wrap="square" lIns="0" tIns="0" rIns="0" bIns="0" rtlCol="0"/>
          <a:lstStyle/>
          <a:p>
            <a:endParaRPr/>
          </a:p>
        </p:txBody>
      </p:sp>
      <p:sp>
        <p:nvSpPr>
          <p:cNvPr id="86" name="object 86"/>
          <p:cNvSpPr/>
          <p:nvPr/>
        </p:nvSpPr>
        <p:spPr>
          <a:xfrm>
            <a:off x="6870827" y="6140196"/>
            <a:ext cx="0" cy="533400"/>
          </a:xfrm>
          <a:custGeom>
            <a:avLst/>
            <a:gdLst/>
            <a:ahLst/>
            <a:cxnLst/>
            <a:rect l="l" t="t" r="r" b="b"/>
            <a:pathLst>
              <a:path h="533400">
                <a:moveTo>
                  <a:pt x="0" y="0"/>
                </a:moveTo>
                <a:lnTo>
                  <a:pt x="0" y="533400"/>
                </a:lnTo>
              </a:path>
            </a:pathLst>
          </a:custGeom>
          <a:ln w="9525">
            <a:solidFill>
              <a:srgbClr val="000000"/>
            </a:solidFill>
          </a:ln>
        </p:spPr>
        <p:txBody>
          <a:bodyPr wrap="square" lIns="0" tIns="0" rIns="0" bIns="0" rtlCol="0"/>
          <a:lstStyle/>
          <a:p>
            <a:endParaRPr/>
          </a:p>
        </p:txBody>
      </p:sp>
      <p:sp>
        <p:nvSpPr>
          <p:cNvPr id="87" name="object 87"/>
          <p:cNvSpPr/>
          <p:nvPr/>
        </p:nvSpPr>
        <p:spPr>
          <a:xfrm>
            <a:off x="7023227" y="6063996"/>
            <a:ext cx="0" cy="609600"/>
          </a:xfrm>
          <a:custGeom>
            <a:avLst/>
            <a:gdLst/>
            <a:ahLst/>
            <a:cxnLst/>
            <a:rect l="l" t="t" r="r" b="b"/>
            <a:pathLst>
              <a:path h="609600">
                <a:moveTo>
                  <a:pt x="0" y="0"/>
                </a:moveTo>
                <a:lnTo>
                  <a:pt x="0" y="609600"/>
                </a:lnTo>
              </a:path>
            </a:pathLst>
          </a:custGeom>
          <a:ln w="9525">
            <a:solidFill>
              <a:srgbClr val="000000"/>
            </a:solidFill>
          </a:ln>
        </p:spPr>
        <p:txBody>
          <a:bodyPr wrap="square" lIns="0" tIns="0" rIns="0" bIns="0" rtlCol="0"/>
          <a:lstStyle/>
          <a:p>
            <a:endParaRPr/>
          </a:p>
        </p:txBody>
      </p:sp>
      <p:sp>
        <p:nvSpPr>
          <p:cNvPr id="88" name="object 88"/>
          <p:cNvSpPr/>
          <p:nvPr/>
        </p:nvSpPr>
        <p:spPr>
          <a:xfrm>
            <a:off x="7175627" y="6063996"/>
            <a:ext cx="0" cy="609600"/>
          </a:xfrm>
          <a:custGeom>
            <a:avLst/>
            <a:gdLst/>
            <a:ahLst/>
            <a:cxnLst/>
            <a:rect l="l" t="t" r="r" b="b"/>
            <a:pathLst>
              <a:path h="609600">
                <a:moveTo>
                  <a:pt x="0" y="0"/>
                </a:moveTo>
                <a:lnTo>
                  <a:pt x="0" y="609600"/>
                </a:lnTo>
              </a:path>
            </a:pathLst>
          </a:custGeom>
          <a:ln w="9525">
            <a:solidFill>
              <a:srgbClr val="000000"/>
            </a:solidFill>
          </a:ln>
        </p:spPr>
        <p:txBody>
          <a:bodyPr wrap="square" lIns="0" tIns="0" rIns="0" bIns="0" rtlCol="0"/>
          <a:lstStyle/>
          <a:p>
            <a:endParaRPr/>
          </a:p>
        </p:txBody>
      </p:sp>
      <p:sp>
        <p:nvSpPr>
          <p:cNvPr id="89" name="object 89"/>
          <p:cNvSpPr/>
          <p:nvPr/>
        </p:nvSpPr>
        <p:spPr>
          <a:xfrm>
            <a:off x="7632827" y="6216396"/>
            <a:ext cx="0" cy="457200"/>
          </a:xfrm>
          <a:custGeom>
            <a:avLst/>
            <a:gdLst/>
            <a:ahLst/>
            <a:cxnLst/>
            <a:rect l="l" t="t" r="r" b="b"/>
            <a:pathLst>
              <a:path h="457200">
                <a:moveTo>
                  <a:pt x="0" y="0"/>
                </a:moveTo>
                <a:lnTo>
                  <a:pt x="0" y="457200"/>
                </a:lnTo>
              </a:path>
            </a:pathLst>
          </a:custGeom>
          <a:ln w="9525">
            <a:solidFill>
              <a:srgbClr val="000000"/>
            </a:solidFill>
          </a:ln>
        </p:spPr>
        <p:txBody>
          <a:bodyPr wrap="square" lIns="0" tIns="0" rIns="0" bIns="0" rtlCol="0"/>
          <a:lstStyle/>
          <a:p>
            <a:endParaRPr/>
          </a:p>
        </p:txBody>
      </p:sp>
      <p:sp>
        <p:nvSpPr>
          <p:cNvPr id="90" name="object 90"/>
          <p:cNvSpPr/>
          <p:nvPr/>
        </p:nvSpPr>
        <p:spPr>
          <a:xfrm>
            <a:off x="7480427" y="6140196"/>
            <a:ext cx="0" cy="533400"/>
          </a:xfrm>
          <a:custGeom>
            <a:avLst/>
            <a:gdLst/>
            <a:ahLst/>
            <a:cxnLst/>
            <a:rect l="l" t="t" r="r" b="b"/>
            <a:pathLst>
              <a:path h="533400">
                <a:moveTo>
                  <a:pt x="0" y="0"/>
                </a:moveTo>
                <a:lnTo>
                  <a:pt x="0" y="533400"/>
                </a:lnTo>
              </a:path>
            </a:pathLst>
          </a:custGeom>
          <a:ln w="9525">
            <a:solidFill>
              <a:srgbClr val="000000"/>
            </a:solidFill>
          </a:ln>
        </p:spPr>
        <p:txBody>
          <a:bodyPr wrap="square" lIns="0" tIns="0" rIns="0" bIns="0" rtlCol="0"/>
          <a:lstStyle/>
          <a:p>
            <a:endParaRPr/>
          </a:p>
        </p:txBody>
      </p:sp>
      <p:sp>
        <p:nvSpPr>
          <p:cNvPr id="91" name="object 91"/>
          <p:cNvSpPr/>
          <p:nvPr/>
        </p:nvSpPr>
        <p:spPr>
          <a:xfrm>
            <a:off x="7328027" y="6140196"/>
            <a:ext cx="0" cy="533400"/>
          </a:xfrm>
          <a:custGeom>
            <a:avLst/>
            <a:gdLst/>
            <a:ahLst/>
            <a:cxnLst/>
            <a:rect l="l" t="t" r="r" b="b"/>
            <a:pathLst>
              <a:path h="533400">
                <a:moveTo>
                  <a:pt x="0" y="0"/>
                </a:moveTo>
                <a:lnTo>
                  <a:pt x="0" y="533400"/>
                </a:lnTo>
              </a:path>
            </a:pathLst>
          </a:custGeom>
          <a:ln w="9525">
            <a:solidFill>
              <a:srgbClr val="000000"/>
            </a:solidFill>
          </a:ln>
        </p:spPr>
        <p:txBody>
          <a:bodyPr wrap="square" lIns="0" tIns="0" rIns="0" bIns="0" rtlCol="0"/>
          <a:lstStyle/>
          <a:p>
            <a:endParaRPr/>
          </a:p>
        </p:txBody>
      </p:sp>
      <p:sp>
        <p:nvSpPr>
          <p:cNvPr id="92" name="object 92"/>
          <p:cNvSpPr/>
          <p:nvPr/>
        </p:nvSpPr>
        <p:spPr>
          <a:xfrm>
            <a:off x="7709027" y="6216396"/>
            <a:ext cx="0" cy="457200"/>
          </a:xfrm>
          <a:custGeom>
            <a:avLst/>
            <a:gdLst/>
            <a:ahLst/>
            <a:cxnLst/>
            <a:rect l="l" t="t" r="r" b="b"/>
            <a:pathLst>
              <a:path h="457200">
                <a:moveTo>
                  <a:pt x="0" y="0"/>
                </a:moveTo>
                <a:lnTo>
                  <a:pt x="0" y="457200"/>
                </a:lnTo>
              </a:path>
            </a:pathLst>
          </a:custGeom>
          <a:ln w="9525">
            <a:solidFill>
              <a:srgbClr val="000000"/>
            </a:solidFill>
          </a:ln>
        </p:spPr>
        <p:txBody>
          <a:bodyPr wrap="square" lIns="0" tIns="0" rIns="0" bIns="0" rtlCol="0"/>
          <a:lstStyle/>
          <a:p>
            <a:endParaRPr/>
          </a:p>
        </p:txBody>
      </p:sp>
      <p:sp>
        <p:nvSpPr>
          <p:cNvPr id="93" name="object 93"/>
          <p:cNvSpPr/>
          <p:nvPr/>
        </p:nvSpPr>
        <p:spPr>
          <a:xfrm>
            <a:off x="7861427" y="6216396"/>
            <a:ext cx="0" cy="457200"/>
          </a:xfrm>
          <a:custGeom>
            <a:avLst/>
            <a:gdLst/>
            <a:ahLst/>
            <a:cxnLst/>
            <a:rect l="l" t="t" r="r" b="b"/>
            <a:pathLst>
              <a:path h="457200">
                <a:moveTo>
                  <a:pt x="0" y="0"/>
                </a:moveTo>
                <a:lnTo>
                  <a:pt x="0" y="457200"/>
                </a:lnTo>
              </a:path>
            </a:pathLst>
          </a:custGeom>
          <a:ln w="9525">
            <a:solidFill>
              <a:srgbClr val="000000"/>
            </a:solidFill>
          </a:ln>
        </p:spPr>
        <p:txBody>
          <a:bodyPr wrap="square" lIns="0" tIns="0" rIns="0" bIns="0" rtlCol="0"/>
          <a:lstStyle/>
          <a:p>
            <a:endParaRPr/>
          </a:p>
        </p:txBody>
      </p:sp>
      <p:sp>
        <p:nvSpPr>
          <p:cNvPr id="94" name="object 94"/>
          <p:cNvSpPr/>
          <p:nvPr/>
        </p:nvSpPr>
        <p:spPr>
          <a:xfrm>
            <a:off x="7937627" y="6368796"/>
            <a:ext cx="0" cy="304800"/>
          </a:xfrm>
          <a:custGeom>
            <a:avLst/>
            <a:gdLst/>
            <a:ahLst/>
            <a:cxnLst/>
            <a:rect l="l" t="t" r="r" b="b"/>
            <a:pathLst>
              <a:path h="304800">
                <a:moveTo>
                  <a:pt x="0" y="0"/>
                </a:moveTo>
                <a:lnTo>
                  <a:pt x="0" y="304800"/>
                </a:lnTo>
              </a:path>
            </a:pathLst>
          </a:custGeom>
          <a:ln w="9525">
            <a:solidFill>
              <a:srgbClr val="000000"/>
            </a:solidFill>
          </a:ln>
        </p:spPr>
        <p:txBody>
          <a:bodyPr wrap="square" lIns="0" tIns="0" rIns="0" bIns="0" rtlCol="0"/>
          <a:lstStyle/>
          <a:p>
            <a:endParaRPr/>
          </a:p>
        </p:txBody>
      </p:sp>
      <p:sp>
        <p:nvSpPr>
          <p:cNvPr id="95" name="object 95"/>
          <p:cNvSpPr/>
          <p:nvPr/>
        </p:nvSpPr>
        <p:spPr>
          <a:xfrm>
            <a:off x="6642227" y="6216396"/>
            <a:ext cx="0" cy="457200"/>
          </a:xfrm>
          <a:custGeom>
            <a:avLst/>
            <a:gdLst/>
            <a:ahLst/>
            <a:cxnLst/>
            <a:rect l="l" t="t" r="r" b="b"/>
            <a:pathLst>
              <a:path h="457200">
                <a:moveTo>
                  <a:pt x="0" y="0"/>
                </a:moveTo>
                <a:lnTo>
                  <a:pt x="0" y="457200"/>
                </a:lnTo>
              </a:path>
            </a:pathLst>
          </a:custGeom>
          <a:ln w="9525">
            <a:solidFill>
              <a:srgbClr val="000000"/>
            </a:solidFill>
          </a:ln>
        </p:spPr>
        <p:txBody>
          <a:bodyPr wrap="square" lIns="0" tIns="0" rIns="0" bIns="0" rtlCol="0"/>
          <a:lstStyle/>
          <a:p>
            <a:endParaRPr/>
          </a:p>
        </p:txBody>
      </p:sp>
      <p:sp>
        <p:nvSpPr>
          <p:cNvPr id="96" name="object 96"/>
          <p:cNvSpPr/>
          <p:nvPr/>
        </p:nvSpPr>
        <p:spPr>
          <a:xfrm>
            <a:off x="6566027" y="6292596"/>
            <a:ext cx="0" cy="381000"/>
          </a:xfrm>
          <a:custGeom>
            <a:avLst/>
            <a:gdLst/>
            <a:ahLst/>
            <a:cxnLst/>
            <a:rect l="l" t="t" r="r" b="b"/>
            <a:pathLst>
              <a:path h="381000">
                <a:moveTo>
                  <a:pt x="0" y="0"/>
                </a:moveTo>
                <a:lnTo>
                  <a:pt x="0" y="381000"/>
                </a:lnTo>
              </a:path>
            </a:pathLst>
          </a:custGeom>
          <a:ln w="9525">
            <a:solidFill>
              <a:srgbClr val="000000"/>
            </a:solidFill>
          </a:ln>
        </p:spPr>
        <p:txBody>
          <a:bodyPr wrap="square" lIns="0" tIns="0" rIns="0" bIns="0" rtlCol="0"/>
          <a:lstStyle/>
          <a:p>
            <a:endParaRPr/>
          </a:p>
        </p:txBody>
      </p:sp>
      <p:sp>
        <p:nvSpPr>
          <p:cNvPr id="97" name="object 97"/>
          <p:cNvSpPr/>
          <p:nvPr/>
        </p:nvSpPr>
        <p:spPr>
          <a:xfrm>
            <a:off x="6413627" y="6368796"/>
            <a:ext cx="0" cy="304800"/>
          </a:xfrm>
          <a:custGeom>
            <a:avLst/>
            <a:gdLst/>
            <a:ahLst/>
            <a:cxnLst/>
            <a:rect l="l" t="t" r="r" b="b"/>
            <a:pathLst>
              <a:path h="304800">
                <a:moveTo>
                  <a:pt x="0" y="0"/>
                </a:moveTo>
                <a:lnTo>
                  <a:pt x="0" y="304800"/>
                </a:lnTo>
              </a:path>
            </a:pathLst>
          </a:custGeom>
          <a:ln w="9525">
            <a:solidFill>
              <a:srgbClr val="000000"/>
            </a:solidFill>
          </a:ln>
        </p:spPr>
        <p:txBody>
          <a:bodyPr wrap="square" lIns="0" tIns="0" rIns="0" bIns="0" rtlCol="0"/>
          <a:lstStyle/>
          <a:p>
            <a:endParaRPr/>
          </a:p>
        </p:txBody>
      </p:sp>
      <p:sp>
        <p:nvSpPr>
          <p:cNvPr id="98" name="object 98"/>
          <p:cNvSpPr/>
          <p:nvPr/>
        </p:nvSpPr>
        <p:spPr>
          <a:xfrm>
            <a:off x="6337427" y="6444996"/>
            <a:ext cx="0" cy="228600"/>
          </a:xfrm>
          <a:custGeom>
            <a:avLst/>
            <a:gdLst/>
            <a:ahLst/>
            <a:cxnLst/>
            <a:rect l="l" t="t" r="r" b="b"/>
            <a:pathLst>
              <a:path h="228600">
                <a:moveTo>
                  <a:pt x="0" y="0"/>
                </a:moveTo>
                <a:lnTo>
                  <a:pt x="0" y="228600"/>
                </a:lnTo>
              </a:path>
            </a:pathLst>
          </a:custGeom>
          <a:ln w="9525">
            <a:solidFill>
              <a:srgbClr val="000000"/>
            </a:solidFill>
          </a:ln>
        </p:spPr>
        <p:txBody>
          <a:bodyPr wrap="square" lIns="0" tIns="0" rIns="0" bIns="0" rtlCol="0"/>
          <a:lstStyle/>
          <a:p>
            <a:endParaRPr/>
          </a:p>
        </p:txBody>
      </p:sp>
      <p:sp>
        <p:nvSpPr>
          <p:cNvPr id="99" name="object 99"/>
          <p:cNvSpPr/>
          <p:nvPr/>
        </p:nvSpPr>
        <p:spPr>
          <a:xfrm>
            <a:off x="6261227" y="6444996"/>
            <a:ext cx="0" cy="228600"/>
          </a:xfrm>
          <a:custGeom>
            <a:avLst/>
            <a:gdLst/>
            <a:ahLst/>
            <a:cxnLst/>
            <a:rect l="l" t="t" r="r" b="b"/>
            <a:pathLst>
              <a:path h="228600">
                <a:moveTo>
                  <a:pt x="0" y="0"/>
                </a:moveTo>
                <a:lnTo>
                  <a:pt x="0" y="228600"/>
                </a:lnTo>
              </a:path>
            </a:pathLst>
          </a:custGeom>
          <a:ln w="9525">
            <a:solidFill>
              <a:srgbClr val="000000"/>
            </a:solidFill>
          </a:ln>
        </p:spPr>
        <p:txBody>
          <a:bodyPr wrap="square" lIns="0" tIns="0" rIns="0" bIns="0" rtlCol="0"/>
          <a:lstStyle/>
          <a:p>
            <a:endParaRPr/>
          </a:p>
        </p:txBody>
      </p:sp>
      <p:sp>
        <p:nvSpPr>
          <p:cNvPr id="100" name="object 100"/>
          <p:cNvSpPr/>
          <p:nvPr/>
        </p:nvSpPr>
        <p:spPr>
          <a:xfrm>
            <a:off x="8013827" y="6444996"/>
            <a:ext cx="0" cy="228600"/>
          </a:xfrm>
          <a:custGeom>
            <a:avLst/>
            <a:gdLst/>
            <a:ahLst/>
            <a:cxnLst/>
            <a:rect l="l" t="t" r="r" b="b"/>
            <a:pathLst>
              <a:path h="228600">
                <a:moveTo>
                  <a:pt x="0" y="0"/>
                </a:moveTo>
                <a:lnTo>
                  <a:pt x="0" y="228599"/>
                </a:lnTo>
              </a:path>
            </a:pathLst>
          </a:custGeom>
          <a:ln w="9525">
            <a:solidFill>
              <a:srgbClr val="000000"/>
            </a:solidFill>
          </a:ln>
        </p:spPr>
        <p:txBody>
          <a:bodyPr wrap="square" lIns="0" tIns="0" rIns="0" bIns="0" rtlCol="0"/>
          <a:lstStyle/>
          <a:p>
            <a:endParaRPr/>
          </a:p>
        </p:txBody>
      </p:sp>
      <p:sp>
        <p:nvSpPr>
          <p:cNvPr id="101" name="object 101"/>
          <p:cNvSpPr/>
          <p:nvPr/>
        </p:nvSpPr>
        <p:spPr>
          <a:xfrm>
            <a:off x="8090027" y="6444996"/>
            <a:ext cx="0" cy="228600"/>
          </a:xfrm>
          <a:custGeom>
            <a:avLst/>
            <a:gdLst/>
            <a:ahLst/>
            <a:cxnLst/>
            <a:rect l="l" t="t" r="r" b="b"/>
            <a:pathLst>
              <a:path h="228600">
                <a:moveTo>
                  <a:pt x="0" y="0"/>
                </a:moveTo>
                <a:lnTo>
                  <a:pt x="0" y="228599"/>
                </a:lnTo>
              </a:path>
            </a:pathLst>
          </a:custGeom>
          <a:ln w="9525">
            <a:solidFill>
              <a:srgbClr val="000000"/>
            </a:solidFill>
          </a:ln>
        </p:spPr>
        <p:txBody>
          <a:bodyPr wrap="square" lIns="0" tIns="0" rIns="0" bIns="0" rtlCol="0"/>
          <a:lstStyle/>
          <a:p>
            <a:endParaRPr/>
          </a:p>
        </p:txBody>
      </p:sp>
      <p:sp>
        <p:nvSpPr>
          <p:cNvPr id="102" name="object 102"/>
          <p:cNvSpPr/>
          <p:nvPr/>
        </p:nvSpPr>
        <p:spPr>
          <a:xfrm>
            <a:off x="8166227" y="6521195"/>
            <a:ext cx="0" cy="152400"/>
          </a:xfrm>
          <a:custGeom>
            <a:avLst/>
            <a:gdLst/>
            <a:ahLst/>
            <a:cxnLst/>
            <a:rect l="l" t="t" r="r" b="b"/>
            <a:pathLst>
              <a:path h="152400">
                <a:moveTo>
                  <a:pt x="0" y="0"/>
                </a:moveTo>
                <a:lnTo>
                  <a:pt x="0" y="152400"/>
                </a:lnTo>
              </a:path>
            </a:pathLst>
          </a:custGeom>
          <a:ln w="9525">
            <a:solidFill>
              <a:srgbClr val="000000"/>
            </a:solidFill>
          </a:ln>
        </p:spPr>
        <p:txBody>
          <a:bodyPr wrap="square" lIns="0" tIns="0" rIns="0" bIns="0" rtlCol="0"/>
          <a:lstStyle/>
          <a:p>
            <a:endParaRPr/>
          </a:p>
        </p:txBody>
      </p:sp>
      <p:sp>
        <p:nvSpPr>
          <p:cNvPr id="103" name="object 103"/>
          <p:cNvSpPr/>
          <p:nvPr/>
        </p:nvSpPr>
        <p:spPr>
          <a:xfrm>
            <a:off x="6185027" y="6521195"/>
            <a:ext cx="0" cy="152400"/>
          </a:xfrm>
          <a:custGeom>
            <a:avLst/>
            <a:gdLst/>
            <a:ahLst/>
            <a:cxnLst/>
            <a:rect l="l" t="t" r="r" b="b"/>
            <a:pathLst>
              <a:path h="152400">
                <a:moveTo>
                  <a:pt x="0" y="0"/>
                </a:moveTo>
                <a:lnTo>
                  <a:pt x="0" y="152399"/>
                </a:lnTo>
              </a:path>
            </a:pathLst>
          </a:custGeom>
          <a:ln w="9525">
            <a:solidFill>
              <a:srgbClr val="000000"/>
            </a:solidFill>
          </a:ln>
        </p:spPr>
        <p:txBody>
          <a:bodyPr wrap="square" lIns="0" tIns="0" rIns="0" bIns="0" rtlCol="0"/>
          <a:lstStyle/>
          <a:p>
            <a:endParaRPr/>
          </a:p>
        </p:txBody>
      </p:sp>
      <p:sp>
        <p:nvSpPr>
          <p:cNvPr id="104" name="object 104"/>
          <p:cNvSpPr txBox="1"/>
          <p:nvPr/>
        </p:nvSpPr>
        <p:spPr>
          <a:xfrm>
            <a:off x="5810885" y="5107305"/>
            <a:ext cx="3103880" cy="1456690"/>
          </a:xfrm>
          <a:prstGeom prst="rect">
            <a:avLst/>
          </a:prstGeom>
        </p:spPr>
        <p:txBody>
          <a:bodyPr vert="horz" wrap="square" lIns="0" tIns="0" rIns="0" bIns="0" rtlCol="0">
            <a:spAutoFit/>
          </a:bodyPr>
          <a:lstStyle/>
          <a:p>
            <a:pPr marL="12700" defTabSz="0">
              <a:lnSpc>
                <a:spcPct val="100000"/>
              </a:lnSpc>
              <a:tabLst>
                <a:tab pos="354965" algn="l"/>
              </a:tabLst>
            </a:pPr>
            <a:r>
              <a:rPr sz="2800" b="1" dirty="0">
                <a:solidFill>
                  <a:srgbClr val="3333CC"/>
                </a:solidFill>
                <a:latin typeface="Times New Roman" panose="02020603050405020304"/>
                <a:cs typeface="Times New Roman" panose="02020603050405020304"/>
              </a:rPr>
              <a:t>g(r)</a:t>
            </a:r>
            <a:endParaRPr sz="2800">
              <a:latin typeface="Times New Roman" panose="02020603050405020304"/>
              <a:cs typeface="Times New Roman" panose="02020603050405020304"/>
            </a:endParaRPr>
          </a:p>
          <a:p>
            <a:pPr>
              <a:lnSpc>
                <a:spcPct val="100000"/>
              </a:lnSpc>
              <a:spcBef>
                <a:spcPts val="10"/>
              </a:spcBef>
            </a:pPr>
            <a:endParaRPr sz="3950">
              <a:latin typeface="Times New Roman" panose="02020603050405020304"/>
              <a:cs typeface="Times New Roman" panose="02020603050405020304"/>
            </a:endParaRPr>
          </a:p>
          <a:p>
            <a:pPr marR="182880" algn="r">
              <a:lnSpc>
                <a:spcPct val="100000"/>
              </a:lnSpc>
            </a:pPr>
            <a:r>
              <a:rPr sz="2800" b="1" dirty="0">
                <a:solidFill>
                  <a:srgbClr val="3333CC"/>
                </a:solidFill>
                <a:latin typeface="Times New Roman" panose="02020603050405020304"/>
                <a:cs typeface="Times New Roman" panose="02020603050405020304"/>
              </a:rPr>
              <a:t>r</a:t>
            </a:r>
            <a:endParaRPr sz="2800">
              <a:latin typeface="Times New Roman" panose="02020603050405020304"/>
              <a:cs typeface="Times New Roman" panose="02020603050405020304"/>
            </a:endParaRPr>
          </a:p>
        </p:txBody>
      </p:sp>
      <p:sp>
        <p:nvSpPr>
          <p:cNvPr id="107"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109" name="文本框 108"/>
          <p:cNvSpPr txBox="1"/>
          <p:nvPr/>
        </p:nvSpPr>
        <p:spPr>
          <a:xfrm>
            <a:off x="1282065" y="2209800"/>
            <a:ext cx="9276080" cy="1723390"/>
          </a:xfrm>
          <a:prstGeom prst="rect">
            <a:avLst/>
          </a:prstGeom>
          <a:noFill/>
        </p:spPr>
        <p:txBody>
          <a:bodyPr wrap="square" rtlCol="0" anchor="t">
            <a:spAutoFit/>
          </a:bodyPr>
          <a:lstStyle/>
          <a:p>
            <a:pPr marL="24130" indent="0">
              <a:lnSpc>
                <a:spcPct val="120000"/>
              </a:lnSpc>
              <a:spcBef>
                <a:spcPts val="760"/>
              </a:spcBef>
            </a:pPr>
            <a:r>
              <a:rPr sz="2800" spc="-5" dirty="0">
                <a:latin typeface="Times New Roman" panose="02020603050405020304" charset="0"/>
                <a:cs typeface="新宋体" panose="02010609030101010101" charset="-122"/>
                <a:sym typeface="+mn-ea"/>
              </a:rPr>
              <a:t>基本思想：</a:t>
            </a:r>
            <a:r>
              <a:rPr sz="2800" spc="20" dirty="0">
                <a:latin typeface="Times New Roman" panose="02020603050405020304" charset="0"/>
                <a:cs typeface="新宋体" panose="02010609030101010101" charset="-122"/>
                <a:sym typeface="+mn-ea"/>
              </a:rPr>
              <a:t>将描述形状的任务减少至描述一个一维</a:t>
            </a:r>
            <a:r>
              <a:rPr sz="2800" spc="160" dirty="0">
                <a:latin typeface="Times New Roman" panose="02020603050405020304" charset="0"/>
                <a:cs typeface="新宋体" panose="02010609030101010101" charset="-122"/>
                <a:sym typeface="+mn-ea"/>
              </a:rPr>
              <a:t>函数，边界段和特征的形状可以用矩</a:t>
            </a:r>
            <a:r>
              <a:rPr sz="2800" spc="140" dirty="0">
                <a:latin typeface="Times New Roman" panose="02020603050405020304" charset="0"/>
                <a:cs typeface="新宋体" panose="02010609030101010101" charset="-122"/>
                <a:sym typeface="+mn-ea"/>
              </a:rPr>
              <a:t>量</a:t>
            </a:r>
            <a:r>
              <a:rPr sz="2800" dirty="0">
                <a:latin typeface="Times New Roman" panose="02020603050405020304" charset="0"/>
                <a:cs typeface="新宋体" panose="02010609030101010101" charset="-122"/>
                <a:sym typeface="+mn-ea"/>
              </a:rPr>
              <a:t>来</a:t>
            </a:r>
            <a:r>
              <a:rPr sz="2800" spc="-5" dirty="0">
                <a:latin typeface="Times New Roman" panose="02020603050405020304" charset="0"/>
                <a:cs typeface="新宋体" panose="02010609030101010101" charset="-122"/>
                <a:sym typeface="+mn-ea"/>
              </a:rPr>
              <a:t>量化地描述</a:t>
            </a:r>
          </a:p>
          <a:p>
            <a:pPr marL="24130" indent="0">
              <a:lnSpc>
                <a:spcPct val="120000"/>
              </a:lnSpc>
              <a:spcBef>
                <a:spcPts val="760"/>
              </a:spcBef>
            </a:pPr>
            <a:r>
              <a:rPr sz="2800" spc="-5" dirty="0">
                <a:latin typeface="Times New Roman" panose="02020603050405020304" charset="0"/>
                <a:cs typeface="新宋体" panose="02010609030101010101" charset="-122"/>
                <a:sym typeface="+mn-ea"/>
              </a:rPr>
              <a:t>定义：把边界当作直方图函数：</a:t>
            </a:r>
            <a:r>
              <a:rPr sz="2800" i="1" spc="-5" dirty="0">
                <a:latin typeface="Times New Roman" panose="02020603050405020304" charset="0"/>
                <a:cs typeface="新宋体" panose="02010609030101010101" charset="-122"/>
                <a:sym typeface="+mn-ea"/>
              </a:rPr>
              <a:t>g</a:t>
            </a:r>
            <a:r>
              <a:rPr sz="2800" spc="-5" dirty="0">
                <a:latin typeface="Times New Roman" panose="02020603050405020304" charset="0"/>
                <a:cs typeface="新宋体" panose="02010609030101010101" charset="-122"/>
                <a:sym typeface="+mn-ea"/>
              </a:rPr>
              <a:t>(</a:t>
            </a:r>
            <a:r>
              <a:rPr sz="2800" i="1" spc="-5" dirty="0">
                <a:latin typeface="Times New Roman" panose="02020603050405020304" charset="0"/>
                <a:cs typeface="新宋体" panose="02010609030101010101" charset="-122"/>
                <a:sym typeface="+mn-ea"/>
              </a:rPr>
              <a:t>r</a:t>
            </a:r>
            <a:r>
              <a:rPr sz="2800" spc="-5" dirty="0">
                <a:latin typeface="Times New Roman" panose="02020603050405020304" charset="0"/>
                <a:cs typeface="新宋体" panose="02010609030101010101" charset="-122"/>
                <a:sym typeface="+mn-ea"/>
              </a:rPr>
              <a:t>)</a:t>
            </a:r>
            <a:endParaRPr lang="zh-CN" altLang="en-US" sz="2800" spc="-5" dirty="0">
              <a:latin typeface="Times New Roman" panose="02020603050405020304" charset="0"/>
              <a:cs typeface="新宋体" panose="02010609030101010101" charset="-122"/>
              <a:sym typeface="+mn-ea"/>
            </a:endParaRPr>
          </a:p>
        </p:txBody>
      </p:sp>
      <p:sp>
        <p:nvSpPr>
          <p:cNvPr id="110" name="文本框 109"/>
          <p:cNvSpPr txBox="1"/>
          <p:nvPr/>
        </p:nvSpPr>
        <p:spPr>
          <a:xfrm>
            <a:off x="1395095" y="1543685"/>
            <a:ext cx="5628005"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4、矩量</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317625" y="2193290"/>
            <a:ext cx="8644890" cy="1905000"/>
          </a:xfrm>
          <a:prstGeom prst="rect">
            <a:avLst/>
          </a:prstGeom>
        </p:spPr>
        <p:txBody>
          <a:bodyPr vert="horz" wrap="square" lIns="0" tIns="0" rIns="0" bIns="0" rtlCol="0">
            <a:spAutoFit/>
          </a:bodyPr>
          <a:lstStyle/>
          <a:p>
            <a:pPr marL="12700">
              <a:lnSpc>
                <a:spcPts val="3750"/>
              </a:lnSpc>
            </a:pPr>
            <a:r>
              <a:rPr lang="zh-CN" sz="3200" spc="-5" dirty="0">
                <a:latin typeface="新宋体" panose="02010609030101010101" charset="-122"/>
                <a:cs typeface="新宋体" panose="02010609030101010101" charset="-122"/>
              </a:rPr>
              <a:t>定义</a:t>
            </a:r>
            <a:r>
              <a:rPr lang="en-US" altLang="zh-CN" sz="3200" i="1" spc="-5" dirty="0">
                <a:latin typeface="Times New Roman" panose="02020603050405020304" charset="0"/>
                <a:cs typeface="新宋体" panose="02010609030101010101" charset="-122"/>
              </a:rPr>
              <a:t>r</a:t>
            </a:r>
            <a:r>
              <a:rPr lang="en-US" altLang="zh-CN" sz="3200" i="1" spc="-5" baseline="-25000" dirty="0">
                <a:latin typeface="Times New Roman" panose="02020603050405020304" charset="0"/>
                <a:cs typeface="新宋体" panose="02010609030101010101" charset="-122"/>
              </a:rPr>
              <a:t>i</a:t>
            </a:r>
            <a:r>
              <a:rPr lang="zh-CN" altLang="en-US" sz="3200" spc="-5" dirty="0">
                <a:latin typeface="新宋体" panose="02010609030101010101" charset="-122"/>
                <a:cs typeface="新宋体" panose="02010609030101010101" charset="-122"/>
              </a:rPr>
              <a:t>是一个代表灰度级数的随机变量</a:t>
            </a:r>
          </a:p>
          <a:p>
            <a:pPr marL="12700">
              <a:lnSpc>
                <a:spcPts val="3750"/>
              </a:lnSpc>
            </a:pPr>
            <a:endParaRPr lang="zh-CN" sz="3200" spc="-5" dirty="0">
              <a:latin typeface="新宋体" panose="02010609030101010101" charset="-122"/>
              <a:cs typeface="新宋体" panose="02010609030101010101" charset="-122"/>
            </a:endParaRPr>
          </a:p>
          <a:p>
            <a:pPr marL="12700">
              <a:lnSpc>
                <a:spcPts val="3750"/>
              </a:lnSpc>
            </a:pPr>
            <a:endParaRPr lang="zh-CN" sz="3200" spc="-5" dirty="0">
              <a:latin typeface="新宋体" panose="02010609030101010101" charset="-122"/>
              <a:cs typeface="新宋体" panose="02010609030101010101" charset="-122"/>
            </a:endParaRPr>
          </a:p>
          <a:p>
            <a:pPr marL="12700">
              <a:lnSpc>
                <a:spcPts val="3750"/>
              </a:lnSpc>
            </a:pPr>
            <a:r>
              <a:rPr sz="3200" spc="-5" dirty="0">
                <a:latin typeface="新宋体" panose="02010609030101010101" charset="-122"/>
                <a:cs typeface="新宋体" panose="02010609030101010101" charset="-122"/>
              </a:rPr>
              <a:t>其中</a:t>
            </a:r>
            <a:r>
              <a:rPr lang="en-US" altLang="zh-CN" sz="3200" i="1" spc="-5" dirty="0">
                <a:latin typeface="Times New Roman" panose="02020603050405020304" charset="0"/>
                <a:cs typeface="新宋体" panose="02010609030101010101" charset="-122"/>
                <a:sym typeface="+mn-ea"/>
              </a:rPr>
              <a:t>m</a:t>
            </a:r>
            <a:r>
              <a:rPr lang="zh-CN" altLang="en-US" sz="3200" spc="-5" dirty="0">
                <a:latin typeface="Times New Roman" panose="02020603050405020304" charset="0"/>
                <a:cs typeface="新宋体" panose="02010609030101010101" charset="-122"/>
                <a:sym typeface="+mn-ea"/>
              </a:rPr>
              <a:t>是均值</a:t>
            </a:r>
            <a:endParaRPr lang="zh-CN" altLang="en-US" sz="3200" spc="-5" dirty="0">
              <a:latin typeface="Times New Roman" panose="02020603050405020304" charset="0"/>
              <a:cs typeface="新宋体" panose="02010609030101010101" charset="-122"/>
            </a:endParaRPr>
          </a:p>
        </p:txBody>
      </p:sp>
      <p:sp>
        <p:nvSpPr>
          <p:cNvPr id="9" name="object 9"/>
          <p:cNvSpPr txBox="1"/>
          <p:nvPr/>
        </p:nvSpPr>
        <p:spPr>
          <a:xfrm>
            <a:off x="1460500" y="5364480"/>
            <a:ext cx="8312785" cy="443230"/>
          </a:xfrm>
          <a:prstGeom prst="rect">
            <a:avLst/>
          </a:prstGeom>
        </p:spPr>
        <p:txBody>
          <a:bodyPr vert="horz" wrap="square" lIns="0" tIns="0" rIns="0" bIns="0" rtlCol="0">
            <a:spAutoFit/>
          </a:bodyPr>
          <a:lstStyle/>
          <a:p>
            <a:pPr marL="241300" marR="5080" indent="-228600">
              <a:lnSpc>
                <a:spcPct val="104000"/>
              </a:lnSpc>
            </a:pPr>
            <a:r>
              <a:rPr sz="2800" i="1" spc="50" dirty="0">
                <a:latin typeface="Times New Roman" panose="02020603050405020304" charset="0"/>
                <a:cs typeface="新宋体" panose="02010609030101010101" charset="-122"/>
              </a:rPr>
              <a:t>L</a:t>
            </a:r>
            <a:r>
              <a:rPr sz="2800" spc="50" dirty="0">
                <a:latin typeface="Times New Roman" panose="02020603050405020304" charset="0"/>
                <a:cs typeface="新宋体" panose="02010609030101010101" charset="-122"/>
              </a:rPr>
              <a:t>是边界上点的数目</a:t>
            </a:r>
            <a:r>
              <a:rPr sz="2800" spc="-5" dirty="0">
                <a:latin typeface="Times New Roman" panose="02020603050405020304" charset="0"/>
                <a:cs typeface="新宋体" panose="02010609030101010101" charset="-122"/>
              </a:rPr>
              <a:t>,</a:t>
            </a:r>
            <a:r>
              <a:rPr sz="2800" spc="55" dirty="0">
                <a:latin typeface="Times New Roman" panose="02020603050405020304" charset="0"/>
                <a:cs typeface="新宋体" panose="02010609030101010101" charset="-122"/>
              </a:rPr>
              <a:t> </a:t>
            </a:r>
            <a:r>
              <a:rPr sz="2800" b="1" i="1" dirty="0">
                <a:latin typeface="Times New Roman" panose="02020603050405020304" charset="0"/>
                <a:cs typeface="Times New Roman" panose="02020603050405020304" charset="0"/>
              </a:rPr>
              <a:t>μ</a:t>
            </a:r>
            <a:r>
              <a:rPr sz="2800" i="1" baseline="-21000" dirty="0">
                <a:latin typeface="Times New Roman" panose="02020603050405020304" charset="0"/>
                <a:cs typeface="新宋体" panose="02010609030101010101" charset="-122"/>
              </a:rPr>
              <a:t>n</a:t>
            </a:r>
            <a:r>
              <a:rPr sz="2800" spc="-5" dirty="0">
                <a:latin typeface="Times New Roman" panose="02020603050405020304" charset="0"/>
                <a:cs typeface="新宋体" panose="02010609030101010101" charset="-122"/>
              </a:rPr>
              <a:t>(</a:t>
            </a:r>
            <a:r>
              <a:rPr sz="2800" i="1" spc="-5" dirty="0">
                <a:latin typeface="Times New Roman" panose="02020603050405020304" charset="0"/>
                <a:cs typeface="新宋体" panose="02010609030101010101" charset="-122"/>
              </a:rPr>
              <a:t>r</a:t>
            </a:r>
            <a:r>
              <a:rPr sz="2800" spc="35" dirty="0">
                <a:latin typeface="Times New Roman" panose="02020603050405020304" charset="0"/>
                <a:cs typeface="新宋体" panose="02010609030101010101" charset="-122"/>
              </a:rPr>
              <a:t>)</a:t>
            </a:r>
            <a:r>
              <a:rPr sz="2800" spc="45" dirty="0">
                <a:latin typeface="Times New Roman" panose="02020603050405020304" charset="0"/>
                <a:cs typeface="新宋体" panose="02010609030101010101" charset="-122"/>
              </a:rPr>
              <a:t>是</a:t>
            </a:r>
            <a:r>
              <a:rPr sz="2800" spc="35" dirty="0">
                <a:latin typeface="Times New Roman" panose="02020603050405020304" charset="0"/>
                <a:cs typeface="新宋体" panose="02010609030101010101" charset="-122"/>
              </a:rPr>
              <a:t>边</a:t>
            </a:r>
            <a:r>
              <a:rPr sz="2800" spc="-5" dirty="0">
                <a:latin typeface="Times New Roman" panose="02020603050405020304" charset="0"/>
                <a:cs typeface="新宋体" panose="02010609030101010101" charset="-122"/>
              </a:rPr>
              <a:t>界的</a:t>
            </a:r>
            <a:r>
              <a:rPr lang="zh-CN" sz="2800" spc="-5" dirty="0">
                <a:latin typeface="Times New Roman" panose="02020603050405020304" charset="0"/>
                <a:cs typeface="新宋体" panose="02010609030101010101" charset="-122"/>
              </a:rPr>
              <a:t>矩量</a:t>
            </a:r>
            <a:endParaRPr lang="zh-CN" altLang="en-US" sz="2800" spc="-5" dirty="0">
              <a:latin typeface="Times New Roman" panose="02020603050405020304" charset="0"/>
              <a:cs typeface="新宋体" panose="02010609030101010101" charset="-122"/>
            </a:endParaRPr>
          </a:p>
        </p:txBody>
      </p:sp>
      <p:graphicFrame>
        <p:nvGraphicFramePr>
          <p:cNvPr id="11" name="对象 10">
            <a:hlinkClick r:id="" action="ppaction://ole?verb=0"/>
          </p:cNvPr>
          <p:cNvGraphicFramePr>
            <a:graphicFrameLocks noChangeAspect="1"/>
          </p:cNvGraphicFramePr>
          <p:nvPr/>
        </p:nvGraphicFramePr>
        <p:xfrm>
          <a:off x="2482215" y="2715260"/>
          <a:ext cx="3820795" cy="1082675"/>
        </p:xfrm>
        <a:graphic>
          <a:graphicData uri="http://schemas.openxmlformats.org/presentationml/2006/ole">
            <mc:AlternateContent xmlns:mc="http://schemas.openxmlformats.org/markup-compatibility/2006">
              <mc:Choice xmlns:v="urn:schemas-microsoft-com:vml" Requires="v">
                <p:oleObj spid="_x0000_s4099" r:id="rId3" imgW="1524000" imgH="431800" progId="Equation.KSEE3">
                  <p:embed/>
                </p:oleObj>
              </mc:Choice>
              <mc:Fallback>
                <p:oleObj r:id="rId3" imgW="1524000" imgH="431800" progId="Equation.KSEE3">
                  <p:embed/>
                  <p:pic>
                    <p:nvPicPr>
                      <p:cNvPr id="0" name="图片 3072"/>
                      <p:cNvPicPr/>
                      <p:nvPr/>
                    </p:nvPicPr>
                    <p:blipFill>
                      <a:blip r:embed="rId4"/>
                      <a:stretch>
                        <a:fillRect/>
                      </a:stretch>
                    </p:blipFill>
                    <p:spPr>
                      <a:xfrm>
                        <a:off x="2482215" y="2715260"/>
                        <a:ext cx="3820795" cy="108267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496185" y="4197350"/>
          <a:ext cx="1885315" cy="943610"/>
        </p:xfrm>
        <a:graphic>
          <a:graphicData uri="http://schemas.openxmlformats.org/presentationml/2006/ole">
            <mc:AlternateContent xmlns:mc="http://schemas.openxmlformats.org/markup-compatibility/2006">
              <mc:Choice xmlns:v="urn:schemas-microsoft-com:vml" Requires="v">
                <p:oleObj spid="_x0000_s4100" r:id="rId5" imgW="862965" imgH="431800" progId="Equation.KSEE3">
                  <p:embed/>
                </p:oleObj>
              </mc:Choice>
              <mc:Fallback>
                <p:oleObj r:id="rId5" imgW="862965" imgH="431800" progId="Equation.KSEE3">
                  <p:embed/>
                  <p:pic>
                    <p:nvPicPr>
                      <p:cNvPr id="0" name="图片 3073"/>
                      <p:cNvPicPr/>
                      <p:nvPr/>
                    </p:nvPicPr>
                    <p:blipFill>
                      <a:blip r:embed="rId6"/>
                      <a:stretch>
                        <a:fillRect/>
                      </a:stretch>
                    </p:blipFill>
                    <p:spPr>
                      <a:xfrm>
                        <a:off x="2496185" y="4197350"/>
                        <a:ext cx="1885315" cy="943610"/>
                      </a:xfrm>
                      <a:prstGeom prst="rect">
                        <a:avLst/>
                      </a:prstGeom>
                    </p:spPr>
                  </p:pic>
                </p:oleObj>
              </mc:Fallback>
            </mc:AlternateContent>
          </a:graphicData>
        </a:graphic>
      </p:graphicFrame>
      <p:sp>
        <p:nvSpPr>
          <p:cNvPr id="107"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sp>
        <p:nvSpPr>
          <p:cNvPr id="108" name="文本框 107"/>
          <p:cNvSpPr txBox="1"/>
          <p:nvPr/>
        </p:nvSpPr>
        <p:spPr>
          <a:xfrm>
            <a:off x="1395095" y="1543685"/>
            <a:ext cx="5628005"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4、矩量</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7"/>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8"/>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26515" y="2329815"/>
            <a:ext cx="9121775" cy="2917190"/>
          </a:xfrm>
          <a:prstGeom prst="rect">
            <a:avLst/>
          </a:prstGeom>
        </p:spPr>
        <p:txBody>
          <a:bodyPr vert="horz" wrap="square" lIns="0" tIns="0" rIns="0" bIns="0" rtlCol="0">
            <a:spAutoFit/>
          </a:bodyPr>
          <a:lstStyle/>
          <a:p>
            <a:pPr marL="157480">
              <a:lnSpc>
                <a:spcPct val="100000"/>
              </a:lnSpc>
            </a:pPr>
            <a:r>
              <a:rPr sz="2800" spc="-5" dirty="0">
                <a:latin typeface="Times New Roman" panose="02020603050405020304" charset="0"/>
                <a:cs typeface="新宋体" panose="02010609030101010101" charset="-122"/>
              </a:rPr>
              <a:t>优点：</a:t>
            </a:r>
          </a:p>
          <a:p>
            <a:pPr marL="922020" indent="-457200" defTabSz="0">
              <a:lnSpc>
                <a:spcPct val="100000"/>
              </a:lnSpc>
              <a:spcBef>
                <a:spcPts val="755"/>
              </a:spcBef>
              <a:buFont typeface="Arial" panose="020B0604020202020204" pitchFamily="34" charset="0"/>
              <a:buChar char="•"/>
              <a:tabLst>
                <a:tab pos="1358900" algn="l"/>
              </a:tabLst>
            </a:pPr>
            <a:r>
              <a:rPr sz="2800" spc="-5" dirty="0">
                <a:latin typeface="Times New Roman" panose="02020603050405020304" charset="0"/>
                <a:cs typeface="新宋体" panose="02010609030101010101" charset="-122"/>
              </a:rPr>
              <a:t>实现是直接的</a:t>
            </a:r>
          </a:p>
          <a:p>
            <a:pPr marL="922020" marR="6350" indent="-457200" defTabSz="0">
              <a:lnSpc>
                <a:spcPct val="106000"/>
              </a:lnSpc>
              <a:spcBef>
                <a:spcPts val="340"/>
              </a:spcBef>
              <a:buFont typeface="Arial" panose="020B0604020202020204" pitchFamily="34" charset="0"/>
              <a:buChar char="•"/>
              <a:tabLst>
                <a:tab pos="1358900" algn="l"/>
              </a:tabLst>
            </a:pPr>
            <a:r>
              <a:rPr sz="2800" dirty="0">
                <a:latin typeface="Times New Roman" panose="02020603050405020304" charset="0"/>
                <a:cs typeface="新宋体" panose="02010609030101010101" charset="-122"/>
              </a:rPr>
              <a:t>附带了一种关于边界形状</a:t>
            </a:r>
            <a:r>
              <a:rPr sz="2800" spc="0" dirty="0">
                <a:latin typeface="Times New Roman" panose="02020603050405020304" charset="0"/>
                <a:cs typeface="新宋体" panose="02010609030101010101" charset="-122"/>
              </a:rPr>
              <a:t>的</a:t>
            </a:r>
            <a:r>
              <a:rPr sz="2800" spc="-5" dirty="0">
                <a:latin typeface="Times New Roman" panose="02020603050405020304" charset="0"/>
                <a:cs typeface="Times New Roman" panose="02020603050405020304"/>
              </a:rPr>
              <a:t>“</a:t>
            </a:r>
            <a:r>
              <a:rPr sz="2800" dirty="0">
                <a:latin typeface="Times New Roman" panose="02020603050405020304" charset="0"/>
                <a:cs typeface="新宋体" panose="02010609030101010101" charset="-122"/>
              </a:rPr>
              <a:t>物</a:t>
            </a:r>
            <a:r>
              <a:rPr sz="2800" spc="0" dirty="0">
                <a:latin typeface="Times New Roman" panose="02020603050405020304" charset="0"/>
                <a:cs typeface="新宋体" panose="02010609030101010101" charset="-122"/>
              </a:rPr>
              <a:t>理</a:t>
            </a:r>
            <a:r>
              <a:rPr sz="2800" dirty="0">
                <a:latin typeface="Times New Roman" panose="02020603050405020304" charset="0"/>
                <a:cs typeface="Times New Roman" panose="02020603050405020304"/>
              </a:rPr>
              <a:t>”</a:t>
            </a:r>
            <a:r>
              <a:rPr sz="2800" spc="-5" dirty="0">
                <a:latin typeface="Times New Roman" panose="02020603050405020304" charset="0"/>
                <a:cs typeface="新宋体" panose="02010609030101010101" charset="-122"/>
              </a:rPr>
              <a:t>解 释</a:t>
            </a:r>
          </a:p>
          <a:p>
            <a:pPr marL="922020" indent="-457200" defTabSz="0">
              <a:lnSpc>
                <a:spcPct val="100000"/>
              </a:lnSpc>
              <a:spcBef>
                <a:spcPts val="755"/>
              </a:spcBef>
              <a:buFont typeface="Arial" panose="020B0604020202020204" pitchFamily="34" charset="0"/>
              <a:buChar char="•"/>
              <a:tabLst>
                <a:tab pos="1358900" algn="l"/>
              </a:tabLst>
            </a:pPr>
            <a:r>
              <a:rPr sz="2800" spc="-5" dirty="0">
                <a:latin typeface="Times New Roman" panose="02020603050405020304" charset="0"/>
                <a:cs typeface="新宋体" panose="02010609030101010101" charset="-122"/>
              </a:rPr>
              <a:t>对于旋转的不敏感性</a:t>
            </a:r>
          </a:p>
          <a:p>
            <a:pPr marL="922020" marR="5080" indent="-457200" defTabSz="0">
              <a:lnSpc>
                <a:spcPct val="100000"/>
              </a:lnSpc>
              <a:spcBef>
                <a:spcPts val="760"/>
              </a:spcBef>
              <a:buFont typeface="Arial" panose="020B0604020202020204" pitchFamily="34" charset="0"/>
              <a:buChar char="•"/>
              <a:tabLst>
                <a:tab pos="537210" algn="l"/>
                <a:tab pos="1358900" algn="l"/>
              </a:tabLst>
            </a:pPr>
            <a:r>
              <a:rPr sz="2800" spc="204" dirty="0">
                <a:latin typeface="Times New Roman" panose="02020603050405020304" charset="0"/>
                <a:cs typeface="新宋体" panose="02010609030101010101" charset="-122"/>
              </a:rPr>
              <a:t>为了使大小比例不敏感，可</a:t>
            </a:r>
            <a:r>
              <a:rPr sz="2800" spc="185" dirty="0">
                <a:latin typeface="Times New Roman" panose="02020603050405020304" charset="0"/>
                <a:cs typeface="新宋体" panose="02010609030101010101" charset="-122"/>
              </a:rPr>
              <a:t>以通</a:t>
            </a:r>
            <a:r>
              <a:rPr sz="2800" spc="-5" dirty="0">
                <a:latin typeface="Times New Roman" panose="02020603050405020304" charset="0"/>
                <a:cs typeface="新宋体" panose="02010609030101010101" charset="-122"/>
              </a:rPr>
              <a:t>过 伸缩r的范围来将大小正则化。</a:t>
            </a:r>
          </a:p>
        </p:txBody>
      </p:sp>
      <p:sp>
        <p:nvSpPr>
          <p:cNvPr id="108" name="文本框 107"/>
          <p:cNvSpPr txBox="1"/>
          <p:nvPr/>
        </p:nvSpPr>
        <p:spPr>
          <a:xfrm>
            <a:off x="1395095" y="1543685"/>
            <a:ext cx="5628005" cy="579120"/>
          </a:xfrm>
          <a:prstGeom prst="rect">
            <a:avLst/>
          </a:prstGeom>
          <a:noFill/>
        </p:spPr>
        <p:txBody>
          <a:bodyPr wrap="square" rtlCol="0">
            <a:spAutoFit/>
          </a:bodyPr>
          <a:lstStyle/>
          <a:p>
            <a:pPr lvl="0" algn="l"/>
            <a:r>
              <a:rPr lang="en-US" altLang="zh-CN" sz="3200" spc="-5" dirty="0">
                <a:latin typeface="Times New Roman" panose="02020603050405020304" charset="0"/>
                <a:ea typeface="黑体" panose="02010609060101010101" charset="-122"/>
                <a:cs typeface="新宋体" panose="02010609030101010101" charset="-122"/>
                <a:sym typeface="+mn-ea"/>
              </a:rPr>
              <a:t>4、矩量</a:t>
            </a:r>
          </a:p>
        </p:txBody>
      </p:sp>
      <p:sp>
        <p:nvSpPr>
          <p:cNvPr id="107"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latin typeface="Times New Roman" panose="02020603050405020304" charset="0"/>
              </a:rPr>
              <a:t>表示与描述</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609090" y="1642110"/>
            <a:ext cx="8279765" cy="2682240"/>
          </a:xfrm>
          <a:prstGeom prst="rect">
            <a:avLst/>
          </a:prstGeom>
        </p:spPr>
        <p:txBody>
          <a:bodyPr vert="horz" wrap="square" lIns="0" tIns="0" rIns="0" bIns="0" rtlCol="0">
            <a:spAutoFit/>
          </a:bodyPr>
          <a:lstStyle/>
          <a:p>
            <a:pPr marL="469900" indent="-457200">
              <a:lnSpc>
                <a:spcPct val="100000"/>
              </a:lnSpc>
              <a:buFont typeface="Arial" panose="020B0604020202020204" pitchFamily="34" charset="0"/>
              <a:buChar char="•"/>
            </a:pPr>
            <a:r>
              <a:rPr sz="3200" spc="-5" dirty="0">
                <a:solidFill>
                  <a:schemeClr val="tx1"/>
                </a:solidFill>
                <a:latin typeface="+mn-ea"/>
                <a:cs typeface="新宋体" panose="02010609030101010101" charset="-122"/>
              </a:rPr>
              <a:t>概述</a:t>
            </a:r>
          </a:p>
          <a:p>
            <a:pPr marL="469900" indent="-457200" defTabSz="0">
              <a:lnSpc>
                <a:spcPct val="100000"/>
              </a:lnSpc>
              <a:spcBef>
                <a:spcPts val="1920"/>
              </a:spcBef>
              <a:buFont typeface="Arial" panose="020B0604020202020204" pitchFamily="34" charset="0"/>
              <a:buChar char="•"/>
              <a:tabLst>
                <a:tab pos="423545" algn="l"/>
              </a:tabLst>
            </a:pPr>
            <a:r>
              <a:rPr sz="3200" spc="-5" dirty="0">
                <a:latin typeface="+mn-ea"/>
                <a:cs typeface="新宋体" panose="02010609030101010101" charset="-122"/>
              </a:rPr>
              <a:t>表示方法</a:t>
            </a:r>
            <a:endParaRPr sz="3200" spc="-5" dirty="0">
              <a:solidFill>
                <a:srgbClr val="FF0000"/>
              </a:solidFill>
              <a:latin typeface="+mn-ea"/>
              <a:cs typeface="新宋体" panose="02010609030101010101" charset="-122"/>
            </a:endParaRPr>
          </a:p>
          <a:p>
            <a:pPr marL="469900" indent="-457200" defTabSz="0">
              <a:lnSpc>
                <a:spcPct val="100000"/>
              </a:lnSpc>
              <a:spcBef>
                <a:spcPts val="1920"/>
              </a:spcBef>
              <a:buFont typeface="Arial" panose="020B0604020202020204" pitchFamily="34" charset="0"/>
              <a:buChar char="•"/>
              <a:tabLst>
                <a:tab pos="423545" algn="l"/>
              </a:tabLst>
            </a:pPr>
            <a:r>
              <a:rPr sz="3200" spc="-5" dirty="0">
                <a:solidFill>
                  <a:schemeClr val="tx1"/>
                </a:solidFill>
                <a:latin typeface="+mn-ea"/>
                <a:cs typeface="新宋体" panose="02010609030101010101" charset="-122"/>
              </a:rPr>
              <a:t>边界描述子</a:t>
            </a:r>
          </a:p>
          <a:p>
            <a:pPr marL="469900" indent="-457200" algn="l" defTabSz="0">
              <a:lnSpc>
                <a:spcPct val="100000"/>
              </a:lnSpc>
              <a:spcBef>
                <a:spcPts val="1920"/>
              </a:spcBef>
              <a:buFont typeface="Arial" panose="020B0604020202020204" pitchFamily="34" charset="0"/>
              <a:buChar char="•"/>
              <a:tabLst>
                <a:tab pos="423545" algn="l"/>
              </a:tabLst>
            </a:pPr>
            <a:r>
              <a:rPr sz="3200" spc="-5" dirty="0">
                <a:solidFill>
                  <a:srgbClr val="FF0000"/>
                </a:solidFill>
                <a:latin typeface="+mn-ea"/>
                <a:cs typeface="新宋体" panose="02010609030101010101" charset="-122"/>
              </a:rPr>
              <a:t>关系描述子</a:t>
            </a:r>
          </a:p>
        </p:txBody>
      </p:sp>
      <p:sp>
        <p:nvSpPr>
          <p:cNvPr id="6"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579880" y="1675765"/>
            <a:ext cx="7069455" cy="2699385"/>
          </a:xfrm>
          <a:prstGeom prst="rect">
            <a:avLst/>
          </a:prstGeom>
        </p:spPr>
        <p:txBody>
          <a:bodyPr vert="horz" wrap="square" lIns="0" tIns="0" rIns="0" bIns="0" rtlCol="0">
            <a:spAutoFit/>
          </a:bodyPr>
          <a:lstStyle/>
          <a:p>
            <a:pPr marL="12700" indent="0">
              <a:lnSpc>
                <a:spcPct val="95000"/>
              </a:lnSpc>
              <a:buFont typeface="Arial" panose="020B0604020202020204" pitchFamily="34" charset="0"/>
              <a:buNone/>
            </a:pPr>
            <a:r>
              <a:rPr sz="3200" spc="-5" dirty="0">
                <a:latin typeface="Times New Roman" panose="02020603050405020304" charset="0"/>
                <a:cs typeface="新宋体" panose="02010609030101010101" charset="-122"/>
              </a:rPr>
              <a:t>关系描述子</a:t>
            </a:r>
          </a:p>
          <a:p>
            <a:pPr marL="812800" indent="-342900" defTabSz="0">
              <a:lnSpc>
                <a:spcPct val="95000"/>
              </a:lnSpc>
              <a:spcBef>
                <a:spcPts val="755"/>
              </a:spcBef>
              <a:buFont typeface="Arial" panose="020B0604020202020204" pitchFamily="34" charset="0"/>
              <a:buChar char="•"/>
              <a:tabLst>
                <a:tab pos="958850" algn="l"/>
              </a:tabLst>
            </a:pPr>
            <a:r>
              <a:rPr sz="3200" spc="-5" dirty="0">
                <a:latin typeface="Times New Roman" panose="02020603050405020304" charset="0"/>
                <a:cs typeface="新宋体" panose="02010609030101010101" charset="-122"/>
              </a:rPr>
              <a:t>阶梯关系编码</a:t>
            </a:r>
          </a:p>
          <a:p>
            <a:pPr marL="812800" indent="-342900" defTabSz="0">
              <a:lnSpc>
                <a:spcPct val="95000"/>
              </a:lnSpc>
              <a:spcBef>
                <a:spcPts val="760"/>
              </a:spcBef>
              <a:buFont typeface="Arial" panose="020B0604020202020204" pitchFamily="34" charset="0"/>
              <a:buChar char="•"/>
              <a:tabLst>
                <a:tab pos="958850" algn="l"/>
              </a:tabLst>
            </a:pPr>
            <a:r>
              <a:rPr sz="3200" spc="-5" dirty="0">
                <a:latin typeface="Times New Roman" panose="02020603050405020304" charset="0"/>
                <a:cs typeface="新宋体" panose="02010609030101010101" charset="-122"/>
              </a:rPr>
              <a:t>骨架关系编码</a:t>
            </a:r>
          </a:p>
          <a:p>
            <a:pPr marL="812800" indent="-342900" defTabSz="0">
              <a:lnSpc>
                <a:spcPct val="95000"/>
              </a:lnSpc>
              <a:spcBef>
                <a:spcPts val="760"/>
              </a:spcBef>
              <a:buFont typeface="Arial" panose="020B0604020202020204" pitchFamily="34" charset="0"/>
              <a:buChar char="•"/>
              <a:tabLst>
                <a:tab pos="958850" algn="l"/>
              </a:tabLst>
            </a:pPr>
            <a:r>
              <a:rPr sz="3200" spc="-5" dirty="0">
                <a:latin typeface="Times New Roman" panose="02020603050405020304" charset="0"/>
                <a:cs typeface="新宋体" panose="02010609030101010101" charset="-122"/>
              </a:rPr>
              <a:t>方向关系编码</a:t>
            </a:r>
          </a:p>
          <a:p>
            <a:pPr marL="812800" indent="-342900" defTabSz="0">
              <a:lnSpc>
                <a:spcPct val="95000"/>
              </a:lnSpc>
              <a:spcBef>
                <a:spcPts val="755"/>
              </a:spcBef>
              <a:buFont typeface="Arial" panose="020B0604020202020204" pitchFamily="34" charset="0"/>
              <a:buChar char="•"/>
              <a:tabLst>
                <a:tab pos="958850" algn="l"/>
              </a:tabLst>
            </a:pPr>
            <a:r>
              <a:rPr sz="3200" spc="-5" dirty="0">
                <a:latin typeface="Times New Roman" panose="02020603050405020304" charset="0"/>
                <a:cs typeface="新宋体" panose="02010609030101010101" charset="-122"/>
              </a:rPr>
              <a:t>内角关系编码</a:t>
            </a:r>
          </a:p>
        </p:txBody>
      </p:sp>
      <p:sp>
        <p:nvSpPr>
          <p:cNvPr id="6"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5095" y="1730375"/>
            <a:ext cx="9312275" cy="2920365"/>
          </a:xfrm>
          <a:prstGeom prst="rect">
            <a:avLst/>
          </a:prstGeom>
        </p:spPr>
        <p:txBody>
          <a:bodyPr vert="horz" wrap="square" lIns="0" tIns="0" rIns="0" bIns="0" rtlCol="0">
            <a:spAutoFit/>
          </a:bodyPr>
          <a:lstStyle/>
          <a:p>
            <a:pPr marL="12700" defTabSz="0">
              <a:lnSpc>
                <a:spcPct val="120000"/>
              </a:lnSpc>
              <a:tabLst>
                <a:tab pos="558800" algn="l"/>
              </a:tabLst>
            </a:pPr>
            <a:r>
              <a:rPr sz="3200" spc="-5" dirty="0">
                <a:latin typeface="新宋体" panose="02010609030101010101" charset="-122"/>
                <a:cs typeface="新宋体" panose="02010609030101010101" charset="-122"/>
              </a:rPr>
              <a:t>基本思想：</a:t>
            </a:r>
            <a:endParaRPr sz="3200">
              <a:latin typeface="新宋体" panose="02010609030101010101" charset="-122"/>
              <a:cs typeface="新宋体" panose="02010609030101010101" charset="-122"/>
            </a:endParaRPr>
          </a:p>
          <a:p>
            <a:pPr marL="457200" marR="5080" indent="-457200" defTabSz="0">
              <a:lnSpc>
                <a:spcPct val="120000"/>
              </a:lnSpc>
              <a:spcBef>
                <a:spcPts val="755"/>
              </a:spcBef>
              <a:buFont typeface="Arial" panose="020B0604020202020204" pitchFamily="34" charset="0"/>
              <a:buChar char="•"/>
              <a:tabLst>
                <a:tab pos="958850" algn="l"/>
              </a:tabLst>
            </a:pPr>
            <a:r>
              <a:rPr sz="2800" spc="-5" dirty="0">
                <a:latin typeface="新宋体" panose="02010609030101010101" charset="-122"/>
                <a:cs typeface="新宋体" panose="02010609030101010101" charset="-122"/>
              </a:rPr>
              <a:t>通过挖掘各个成分之间的结构关系来描述边界</a:t>
            </a:r>
          </a:p>
          <a:p>
            <a:pPr marL="457200" marR="208280" indent="-457200" defTabSz="0">
              <a:lnSpc>
                <a:spcPct val="120000"/>
              </a:lnSpc>
              <a:spcBef>
                <a:spcPts val="760"/>
              </a:spcBef>
              <a:buFont typeface="Arial" panose="020B0604020202020204" pitchFamily="34" charset="0"/>
              <a:buChar char="•"/>
              <a:tabLst>
                <a:tab pos="958850" algn="l"/>
              </a:tabLst>
            </a:pPr>
            <a:r>
              <a:rPr sz="2800" spc="-5" dirty="0">
                <a:latin typeface="新宋体" panose="02010609030101010101" charset="-122"/>
                <a:cs typeface="新宋体" panose="02010609030101010101" charset="-122"/>
              </a:rPr>
              <a:t>图像中各个部分间的结构关系是二维的，而串是一维的，期望找到一种方法把二维关系转化为一维的串</a:t>
            </a:r>
          </a:p>
          <a:p>
            <a:pPr marL="457200" marR="5080" indent="-457200" defTabSz="0">
              <a:lnSpc>
                <a:spcPct val="120000"/>
              </a:lnSpc>
              <a:spcBef>
                <a:spcPts val="755"/>
              </a:spcBef>
              <a:buFont typeface="Arial" panose="020B0604020202020204" pitchFamily="34" charset="0"/>
              <a:buChar char="•"/>
              <a:tabLst>
                <a:tab pos="958850" algn="l"/>
              </a:tabLst>
            </a:pPr>
            <a:r>
              <a:rPr sz="2800" spc="-5" dirty="0">
                <a:latin typeface="新宋体" panose="02010609030101010101" charset="-122"/>
                <a:cs typeface="新宋体" panose="02010609030101010101" charset="-122"/>
              </a:rPr>
              <a:t>主导思想是考虑物体各个部分的连接线段</a:t>
            </a:r>
          </a:p>
        </p:txBody>
      </p:sp>
      <p:sp>
        <p:nvSpPr>
          <p:cNvPr id="6"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16075" y="2256790"/>
            <a:ext cx="8708390" cy="511810"/>
          </a:xfrm>
          <a:prstGeom prst="rect">
            <a:avLst/>
          </a:prstGeom>
        </p:spPr>
        <p:txBody>
          <a:bodyPr vert="horz" wrap="square" lIns="0" tIns="0" rIns="0" bIns="0" rtlCol="0">
            <a:spAutoFit/>
          </a:bodyPr>
          <a:lstStyle/>
          <a:p>
            <a:pPr marL="12700" defTabSz="0">
              <a:lnSpc>
                <a:spcPct val="120000"/>
              </a:lnSpc>
              <a:tabLst>
                <a:tab pos="354965" algn="l"/>
              </a:tabLst>
            </a:pPr>
            <a:r>
              <a:rPr sz="2800" spc="-5" dirty="0">
                <a:latin typeface="Times New Roman" panose="02020603050405020304" charset="0"/>
                <a:cs typeface="新宋体" panose="02010609030101010101" charset="-122"/>
              </a:rPr>
              <a:t>对于如下阶梯形边界，定义两个基本元素a,b</a:t>
            </a:r>
          </a:p>
        </p:txBody>
      </p:sp>
      <p:sp>
        <p:nvSpPr>
          <p:cNvPr id="6" name="object 6"/>
          <p:cNvSpPr/>
          <p:nvPr/>
        </p:nvSpPr>
        <p:spPr>
          <a:xfrm>
            <a:off x="5194439" y="4573523"/>
            <a:ext cx="990600" cy="85725"/>
          </a:xfrm>
          <a:custGeom>
            <a:avLst/>
            <a:gdLst/>
            <a:ahLst/>
            <a:cxnLst/>
            <a:rect l="l" t="t" r="r" b="b"/>
            <a:pathLst>
              <a:path w="990600" h="85725">
                <a:moveTo>
                  <a:pt x="918972" y="57150"/>
                </a:moveTo>
                <a:lnTo>
                  <a:pt x="918972" y="28194"/>
                </a:lnTo>
                <a:lnTo>
                  <a:pt x="0" y="28194"/>
                </a:lnTo>
                <a:lnTo>
                  <a:pt x="0" y="57150"/>
                </a:lnTo>
                <a:lnTo>
                  <a:pt x="918972" y="57150"/>
                </a:lnTo>
                <a:close/>
              </a:path>
              <a:path w="990600" h="85725">
                <a:moveTo>
                  <a:pt x="990600" y="42672"/>
                </a:moveTo>
                <a:lnTo>
                  <a:pt x="904493" y="0"/>
                </a:lnTo>
                <a:lnTo>
                  <a:pt x="904493" y="28194"/>
                </a:lnTo>
                <a:lnTo>
                  <a:pt x="918972" y="28194"/>
                </a:lnTo>
                <a:lnTo>
                  <a:pt x="918972" y="78169"/>
                </a:lnTo>
                <a:lnTo>
                  <a:pt x="990600" y="42672"/>
                </a:lnTo>
                <a:close/>
              </a:path>
              <a:path w="990600" h="85725">
                <a:moveTo>
                  <a:pt x="918972" y="78169"/>
                </a:moveTo>
                <a:lnTo>
                  <a:pt x="918972" y="57150"/>
                </a:lnTo>
                <a:lnTo>
                  <a:pt x="904493" y="57150"/>
                </a:lnTo>
                <a:lnTo>
                  <a:pt x="904493" y="85343"/>
                </a:lnTo>
                <a:lnTo>
                  <a:pt x="918972" y="78169"/>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7" name="object 7"/>
          <p:cNvSpPr/>
          <p:nvPr/>
        </p:nvSpPr>
        <p:spPr>
          <a:xfrm>
            <a:off x="5380367" y="4844796"/>
            <a:ext cx="85725" cy="685800"/>
          </a:xfrm>
          <a:custGeom>
            <a:avLst/>
            <a:gdLst/>
            <a:ahLst/>
            <a:cxnLst/>
            <a:rect l="l" t="t" r="r" b="b"/>
            <a:pathLst>
              <a:path w="85725" h="685800">
                <a:moveTo>
                  <a:pt x="85343" y="599693"/>
                </a:moveTo>
                <a:lnTo>
                  <a:pt x="0" y="599693"/>
                </a:lnTo>
                <a:lnTo>
                  <a:pt x="28194" y="656585"/>
                </a:lnTo>
                <a:lnTo>
                  <a:pt x="28194" y="614172"/>
                </a:lnTo>
                <a:lnTo>
                  <a:pt x="57150" y="614172"/>
                </a:lnTo>
                <a:lnTo>
                  <a:pt x="57150" y="656585"/>
                </a:lnTo>
                <a:lnTo>
                  <a:pt x="85343" y="599693"/>
                </a:lnTo>
                <a:close/>
              </a:path>
              <a:path w="85725" h="685800">
                <a:moveTo>
                  <a:pt x="57150" y="599693"/>
                </a:moveTo>
                <a:lnTo>
                  <a:pt x="57150" y="0"/>
                </a:lnTo>
                <a:lnTo>
                  <a:pt x="28194" y="0"/>
                </a:lnTo>
                <a:lnTo>
                  <a:pt x="28194" y="599693"/>
                </a:lnTo>
                <a:lnTo>
                  <a:pt x="57150" y="599693"/>
                </a:lnTo>
                <a:close/>
              </a:path>
              <a:path w="85725" h="685800">
                <a:moveTo>
                  <a:pt x="57150" y="656585"/>
                </a:moveTo>
                <a:lnTo>
                  <a:pt x="57150" y="614172"/>
                </a:lnTo>
                <a:lnTo>
                  <a:pt x="28194" y="614172"/>
                </a:lnTo>
                <a:lnTo>
                  <a:pt x="28194" y="656585"/>
                </a:lnTo>
                <a:lnTo>
                  <a:pt x="42672" y="685800"/>
                </a:lnTo>
                <a:lnTo>
                  <a:pt x="57150" y="656585"/>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8" name="object 8"/>
          <p:cNvSpPr txBox="1"/>
          <p:nvPr/>
        </p:nvSpPr>
        <p:spPr>
          <a:xfrm>
            <a:off x="5562727" y="4194047"/>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a</a:t>
            </a:r>
          </a:p>
        </p:txBody>
      </p:sp>
      <p:sp>
        <p:nvSpPr>
          <p:cNvPr id="9" name="object 9"/>
          <p:cNvSpPr txBox="1"/>
          <p:nvPr/>
        </p:nvSpPr>
        <p:spPr>
          <a:xfrm>
            <a:off x="5529198" y="4956047"/>
            <a:ext cx="194945"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b</a:t>
            </a:r>
          </a:p>
        </p:txBody>
      </p:sp>
      <p:sp>
        <p:nvSpPr>
          <p:cNvPr id="10" name="object 10"/>
          <p:cNvSpPr/>
          <p:nvPr/>
        </p:nvSpPr>
        <p:spPr>
          <a:xfrm>
            <a:off x="6566027" y="4268723"/>
            <a:ext cx="914400" cy="85725"/>
          </a:xfrm>
          <a:custGeom>
            <a:avLst/>
            <a:gdLst/>
            <a:ahLst/>
            <a:cxnLst/>
            <a:rect l="l" t="t" r="r" b="b"/>
            <a:pathLst>
              <a:path w="914400" h="85725">
                <a:moveTo>
                  <a:pt x="842772" y="57150"/>
                </a:moveTo>
                <a:lnTo>
                  <a:pt x="842772" y="28194"/>
                </a:lnTo>
                <a:lnTo>
                  <a:pt x="0" y="28194"/>
                </a:lnTo>
                <a:lnTo>
                  <a:pt x="0" y="57150"/>
                </a:lnTo>
                <a:lnTo>
                  <a:pt x="842772" y="57150"/>
                </a:lnTo>
                <a:close/>
              </a:path>
              <a:path w="914400" h="85725">
                <a:moveTo>
                  <a:pt x="914400" y="42672"/>
                </a:moveTo>
                <a:lnTo>
                  <a:pt x="828294" y="0"/>
                </a:lnTo>
                <a:lnTo>
                  <a:pt x="828294" y="28194"/>
                </a:lnTo>
                <a:lnTo>
                  <a:pt x="842772" y="28194"/>
                </a:lnTo>
                <a:lnTo>
                  <a:pt x="842772" y="78169"/>
                </a:lnTo>
                <a:lnTo>
                  <a:pt x="914400" y="42672"/>
                </a:lnTo>
                <a:close/>
              </a:path>
              <a:path w="914400" h="85725">
                <a:moveTo>
                  <a:pt x="842772" y="78169"/>
                </a:moveTo>
                <a:lnTo>
                  <a:pt x="842772" y="57150"/>
                </a:lnTo>
                <a:lnTo>
                  <a:pt x="828294" y="57150"/>
                </a:lnTo>
                <a:lnTo>
                  <a:pt x="828294" y="85343"/>
                </a:lnTo>
                <a:lnTo>
                  <a:pt x="842772" y="78169"/>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11" name="object 11"/>
          <p:cNvSpPr/>
          <p:nvPr/>
        </p:nvSpPr>
        <p:spPr>
          <a:xfrm>
            <a:off x="7480427" y="4954523"/>
            <a:ext cx="838200" cy="85725"/>
          </a:xfrm>
          <a:custGeom>
            <a:avLst/>
            <a:gdLst/>
            <a:ahLst/>
            <a:cxnLst/>
            <a:rect l="l" t="t" r="r" b="b"/>
            <a:pathLst>
              <a:path w="838200" h="85725">
                <a:moveTo>
                  <a:pt x="766572" y="57150"/>
                </a:moveTo>
                <a:lnTo>
                  <a:pt x="766572" y="28194"/>
                </a:lnTo>
                <a:lnTo>
                  <a:pt x="0" y="28194"/>
                </a:lnTo>
                <a:lnTo>
                  <a:pt x="0" y="57150"/>
                </a:lnTo>
                <a:lnTo>
                  <a:pt x="766572" y="57150"/>
                </a:lnTo>
                <a:close/>
              </a:path>
              <a:path w="838200" h="85725">
                <a:moveTo>
                  <a:pt x="838200" y="42672"/>
                </a:moveTo>
                <a:lnTo>
                  <a:pt x="752106" y="0"/>
                </a:lnTo>
                <a:lnTo>
                  <a:pt x="752106" y="28194"/>
                </a:lnTo>
                <a:lnTo>
                  <a:pt x="766572" y="28194"/>
                </a:lnTo>
                <a:lnTo>
                  <a:pt x="766572" y="78174"/>
                </a:lnTo>
                <a:lnTo>
                  <a:pt x="838200" y="42672"/>
                </a:lnTo>
                <a:close/>
              </a:path>
              <a:path w="838200" h="85725">
                <a:moveTo>
                  <a:pt x="766572" y="78174"/>
                </a:moveTo>
                <a:lnTo>
                  <a:pt x="766572" y="57150"/>
                </a:lnTo>
                <a:lnTo>
                  <a:pt x="752106" y="57150"/>
                </a:lnTo>
                <a:lnTo>
                  <a:pt x="752106" y="85343"/>
                </a:lnTo>
                <a:lnTo>
                  <a:pt x="766572" y="78174"/>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12" name="object 12"/>
          <p:cNvSpPr/>
          <p:nvPr/>
        </p:nvSpPr>
        <p:spPr>
          <a:xfrm>
            <a:off x="8318627" y="5640323"/>
            <a:ext cx="914400" cy="85725"/>
          </a:xfrm>
          <a:custGeom>
            <a:avLst/>
            <a:gdLst/>
            <a:ahLst/>
            <a:cxnLst/>
            <a:rect l="l" t="t" r="r" b="b"/>
            <a:pathLst>
              <a:path w="914400" h="85725">
                <a:moveTo>
                  <a:pt x="842772" y="57150"/>
                </a:moveTo>
                <a:lnTo>
                  <a:pt x="842772" y="28194"/>
                </a:lnTo>
                <a:lnTo>
                  <a:pt x="0" y="28194"/>
                </a:lnTo>
                <a:lnTo>
                  <a:pt x="0" y="57150"/>
                </a:lnTo>
                <a:lnTo>
                  <a:pt x="842772" y="57150"/>
                </a:lnTo>
                <a:close/>
              </a:path>
              <a:path w="914400" h="85725">
                <a:moveTo>
                  <a:pt x="914400" y="42672"/>
                </a:moveTo>
                <a:lnTo>
                  <a:pt x="828294" y="0"/>
                </a:lnTo>
                <a:lnTo>
                  <a:pt x="828294" y="28194"/>
                </a:lnTo>
                <a:lnTo>
                  <a:pt x="842772" y="28194"/>
                </a:lnTo>
                <a:lnTo>
                  <a:pt x="842772" y="78169"/>
                </a:lnTo>
                <a:lnTo>
                  <a:pt x="914400" y="42672"/>
                </a:lnTo>
                <a:close/>
              </a:path>
              <a:path w="914400" h="85725">
                <a:moveTo>
                  <a:pt x="842772" y="78169"/>
                </a:moveTo>
                <a:lnTo>
                  <a:pt x="842772" y="57150"/>
                </a:lnTo>
                <a:lnTo>
                  <a:pt x="828294" y="57150"/>
                </a:lnTo>
                <a:lnTo>
                  <a:pt x="828294" y="85343"/>
                </a:lnTo>
                <a:lnTo>
                  <a:pt x="842772" y="78169"/>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13" name="object 13"/>
          <p:cNvSpPr/>
          <p:nvPr/>
        </p:nvSpPr>
        <p:spPr>
          <a:xfrm>
            <a:off x="7437767" y="4311396"/>
            <a:ext cx="85725" cy="685800"/>
          </a:xfrm>
          <a:custGeom>
            <a:avLst/>
            <a:gdLst/>
            <a:ahLst/>
            <a:cxnLst/>
            <a:rect l="l" t="t" r="r" b="b"/>
            <a:pathLst>
              <a:path w="85725" h="685800">
                <a:moveTo>
                  <a:pt x="85331" y="599693"/>
                </a:moveTo>
                <a:lnTo>
                  <a:pt x="0" y="599693"/>
                </a:lnTo>
                <a:lnTo>
                  <a:pt x="28194" y="656602"/>
                </a:lnTo>
                <a:lnTo>
                  <a:pt x="28194" y="614172"/>
                </a:lnTo>
                <a:lnTo>
                  <a:pt x="57150" y="614172"/>
                </a:lnTo>
                <a:lnTo>
                  <a:pt x="57150" y="656559"/>
                </a:lnTo>
                <a:lnTo>
                  <a:pt x="85331" y="599693"/>
                </a:lnTo>
                <a:close/>
              </a:path>
              <a:path w="85725" h="685800">
                <a:moveTo>
                  <a:pt x="57150" y="599693"/>
                </a:moveTo>
                <a:lnTo>
                  <a:pt x="57150" y="0"/>
                </a:lnTo>
                <a:lnTo>
                  <a:pt x="28194" y="0"/>
                </a:lnTo>
                <a:lnTo>
                  <a:pt x="28194" y="599693"/>
                </a:lnTo>
                <a:lnTo>
                  <a:pt x="57150" y="599693"/>
                </a:lnTo>
                <a:close/>
              </a:path>
              <a:path w="85725" h="685800">
                <a:moveTo>
                  <a:pt x="57150" y="656559"/>
                </a:moveTo>
                <a:lnTo>
                  <a:pt x="57150" y="614172"/>
                </a:lnTo>
                <a:lnTo>
                  <a:pt x="28194" y="614172"/>
                </a:lnTo>
                <a:lnTo>
                  <a:pt x="28194" y="656602"/>
                </a:lnTo>
                <a:lnTo>
                  <a:pt x="42659" y="685800"/>
                </a:lnTo>
                <a:lnTo>
                  <a:pt x="57150" y="656559"/>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14" name="object 14"/>
          <p:cNvSpPr/>
          <p:nvPr/>
        </p:nvSpPr>
        <p:spPr>
          <a:xfrm>
            <a:off x="8275967" y="4997196"/>
            <a:ext cx="85725" cy="685800"/>
          </a:xfrm>
          <a:custGeom>
            <a:avLst/>
            <a:gdLst/>
            <a:ahLst/>
            <a:cxnLst/>
            <a:rect l="l" t="t" r="r" b="b"/>
            <a:pathLst>
              <a:path w="85725" h="685800">
                <a:moveTo>
                  <a:pt x="85331" y="599693"/>
                </a:moveTo>
                <a:lnTo>
                  <a:pt x="0" y="599693"/>
                </a:lnTo>
                <a:lnTo>
                  <a:pt x="28194" y="656602"/>
                </a:lnTo>
                <a:lnTo>
                  <a:pt x="28194" y="614172"/>
                </a:lnTo>
                <a:lnTo>
                  <a:pt x="57150" y="614172"/>
                </a:lnTo>
                <a:lnTo>
                  <a:pt x="57150" y="656559"/>
                </a:lnTo>
                <a:lnTo>
                  <a:pt x="85331" y="599693"/>
                </a:lnTo>
                <a:close/>
              </a:path>
              <a:path w="85725" h="685800">
                <a:moveTo>
                  <a:pt x="57150" y="599693"/>
                </a:moveTo>
                <a:lnTo>
                  <a:pt x="57150" y="0"/>
                </a:lnTo>
                <a:lnTo>
                  <a:pt x="28194" y="0"/>
                </a:lnTo>
                <a:lnTo>
                  <a:pt x="28194" y="599693"/>
                </a:lnTo>
                <a:lnTo>
                  <a:pt x="57150" y="599693"/>
                </a:lnTo>
                <a:close/>
              </a:path>
              <a:path w="85725" h="685800">
                <a:moveTo>
                  <a:pt x="57150" y="656559"/>
                </a:moveTo>
                <a:lnTo>
                  <a:pt x="57150" y="614172"/>
                </a:lnTo>
                <a:lnTo>
                  <a:pt x="28194" y="614172"/>
                </a:lnTo>
                <a:lnTo>
                  <a:pt x="28194" y="656602"/>
                </a:lnTo>
                <a:lnTo>
                  <a:pt x="42659" y="685800"/>
                </a:lnTo>
                <a:lnTo>
                  <a:pt x="57150" y="656559"/>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15" name="object 15"/>
          <p:cNvSpPr/>
          <p:nvPr/>
        </p:nvSpPr>
        <p:spPr>
          <a:xfrm>
            <a:off x="9190367" y="5682996"/>
            <a:ext cx="85725" cy="685800"/>
          </a:xfrm>
          <a:custGeom>
            <a:avLst/>
            <a:gdLst/>
            <a:ahLst/>
            <a:cxnLst/>
            <a:rect l="l" t="t" r="r" b="b"/>
            <a:pathLst>
              <a:path w="85725" h="685800">
                <a:moveTo>
                  <a:pt x="85331" y="599693"/>
                </a:moveTo>
                <a:lnTo>
                  <a:pt x="0" y="599693"/>
                </a:lnTo>
                <a:lnTo>
                  <a:pt x="28194" y="656602"/>
                </a:lnTo>
                <a:lnTo>
                  <a:pt x="28194" y="614172"/>
                </a:lnTo>
                <a:lnTo>
                  <a:pt x="57150" y="614172"/>
                </a:lnTo>
                <a:lnTo>
                  <a:pt x="57150" y="656559"/>
                </a:lnTo>
                <a:lnTo>
                  <a:pt x="85331" y="599693"/>
                </a:lnTo>
                <a:close/>
              </a:path>
              <a:path w="85725" h="685800">
                <a:moveTo>
                  <a:pt x="57150" y="599693"/>
                </a:moveTo>
                <a:lnTo>
                  <a:pt x="57150" y="0"/>
                </a:lnTo>
                <a:lnTo>
                  <a:pt x="28194" y="0"/>
                </a:lnTo>
                <a:lnTo>
                  <a:pt x="28194" y="599693"/>
                </a:lnTo>
                <a:lnTo>
                  <a:pt x="57150" y="599693"/>
                </a:lnTo>
                <a:close/>
              </a:path>
              <a:path w="85725" h="685800">
                <a:moveTo>
                  <a:pt x="57150" y="656559"/>
                </a:moveTo>
                <a:lnTo>
                  <a:pt x="57150" y="614172"/>
                </a:lnTo>
                <a:lnTo>
                  <a:pt x="28194" y="614172"/>
                </a:lnTo>
                <a:lnTo>
                  <a:pt x="28194" y="656602"/>
                </a:lnTo>
                <a:lnTo>
                  <a:pt x="42659" y="685800"/>
                </a:lnTo>
                <a:lnTo>
                  <a:pt x="57150" y="656559"/>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16" name="object 16"/>
          <p:cNvSpPr txBox="1"/>
          <p:nvPr/>
        </p:nvSpPr>
        <p:spPr>
          <a:xfrm>
            <a:off x="6874141" y="3965447"/>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a</a:t>
            </a:r>
          </a:p>
        </p:txBody>
      </p:sp>
      <p:sp>
        <p:nvSpPr>
          <p:cNvPr id="17" name="object 17"/>
          <p:cNvSpPr txBox="1"/>
          <p:nvPr/>
        </p:nvSpPr>
        <p:spPr>
          <a:xfrm>
            <a:off x="7788541" y="4651247"/>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a</a:t>
            </a:r>
          </a:p>
        </p:txBody>
      </p:sp>
      <p:sp>
        <p:nvSpPr>
          <p:cNvPr id="18" name="object 18"/>
          <p:cNvSpPr txBox="1"/>
          <p:nvPr/>
        </p:nvSpPr>
        <p:spPr>
          <a:xfrm>
            <a:off x="8626741" y="5337047"/>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a</a:t>
            </a:r>
          </a:p>
        </p:txBody>
      </p:sp>
      <p:sp>
        <p:nvSpPr>
          <p:cNvPr id="19" name="object 19"/>
          <p:cNvSpPr txBox="1"/>
          <p:nvPr/>
        </p:nvSpPr>
        <p:spPr>
          <a:xfrm>
            <a:off x="7510411" y="4422647"/>
            <a:ext cx="194945"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b</a:t>
            </a:r>
          </a:p>
        </p:txBody>
      </p:sp>
      <p:sp>
        <p:nvSpPr>
          <p:cNvPr id="20" name="object 20"/>
          <p:cNvSpPr txBox="1"/>
          <p:nvPr/>
        </p:nvSpPr>
        <p:spPr>
          <a:xfrm>
            <a:off x="8348611" y="5108447"/>
            <a:ext cx="194945"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b</a:t>
            </a:r>
          </a:p>
        </p:txBody>
      </p:sp>
      <p:sp>
        <p:nvSpPr>
          <p:cNvPr id="21" name="object 21"/>
          <p:cNvSpPr txBox="1"/>
          <p:nvPr/>
        </p:nvSpPr>
        <p:spPr>
          <a:xfrm>
            <a:off x="9083941" y="5794247"/>
            <a:ext cx="194945"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b</a:t>
            </a:r>
          </a:p>
        </p:txBody>
      </p:sp>
      <p:sp>
        <p:nvSpPr>
          <p:cNvPr id="22" name="object 22"/>
          <p:cNvSpPr/>
          <p:nvPr/>
        </p:nvSpPr>
        <p:spPr>
          <a:xfrm>
            <a:off x="2070239" y="4311396"/>
            <a:ext cx="914400" cy="0"/>
          </a:xfrm>
          <a:custGeom>
            <a:avLst/>
            <a:gdLst/>
            <a:ahLst/>
            <a:cxnLst/>
            <a:rect l="l" t="t" r="r" b="b"/>
            <a:pathLst>
              <a:path w="914400">
                <a:moveTo>
                  <a:pt x="0" y="0"/>
                </a:moveTo>
                <a:lnTo>
                  <a:pt x="9144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3" name="object 23"/>
          <p:cNvSpPr/>
          <p:nvPr/>
        </p:nvSpPr>
        <p:spPr>
          <a:xfrm>
            <a:off x="2984639" y="4997196"/>
            <a:ext cx="838200" cy="0"/>
          </a:xfrm>
          <a:custGeom>
            <a:avLst/>
            <a:gdLst/>
            <a:ahLst/>
            <a:cxnLst/>
            <a:rect l="l" t="t" r="r" b="b"/>
            <a:pathLst>
              <a:path w="838200">
                <a:moveTo>
                  <a:pt x="0" y="0"/>
                </a:moveTo>
                <a:lnTo>
                  <a:pt x="8382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4" name="object 24"/>
          <p:cNvSpPr/>
          <p:nvPr/>
        </p:nvSpPr>
        <p:spPr>
          <a:xfrm>
            <a:off x="3822839" y="5682996"/>
            <a:ext cx="990600" cy="0"/>
          </a:xfrm>
          <a:custGeom>
            <a:avLst/>
            <a:gdLst/>
            <a:ahLst/>
            <a:cxnLst/>
            <a:rect l="l" t="t" r="r" b="b"/>
            <a:pathLst>
              <a:path w="990600">
                <a:moveTo>
                  <a:pt x="0" y="0"/>
                </a:moveTo>
                <a:lnTo>
                  <a:pt x="9906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5" name="object 25"/>
          <p:cNvSpPr/>
          <p:nvPr/>
        </p:nvSpPr>
        <p:spPr>
          <a:xfrm>
            <a:off x="2984639" y="4311396"/>
            <a:ext cx="0" cy="685800"/>
          </a:xfrm>
          <a:custGeom>
            <a:avLst/>
            <a:gdLst/>
            <a:ahLst/>
            <a:cxnLst/>
            <a:rect l="l" t="t" r="r" b="b"/>
            <a:pathLst>
              <a:path h="685800">
                <a:moveTo>
                  <a:pt x="0" y="0"/>
                </a:moveTo>
                <a:lnTo>
                  <a:pt x="0" y="68580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6" name="object 26"/>
          <p:cNvSpPr/>
          <p:nvPr/>
        </p:nvSpPr>
        <p:spPr>
          <a:xfrm>
            <a:off x="3822839" y="4997196"/>
            <a:ext cx="0" cy="685800"/>
          </a:xfrm>
          <a:custGeom>
            <a:avLst/>
            <a:gdLst/>
            <a:ahLst/>
            <a:cxnLst/>
            <a:rect l="l" t="t" r="r" b="b"/>
            <a:pathLst>
              <a:path h="685800">
                <a:moveTo>
                  <a:pt x="0" y="0"/>
                </a:moveTo>
                <a:lnTo>
                  <a:pt x="0" y="68580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7" name="object 27"/>
          <p:cNvSpPr/>
          <p:nvPr/>
        </p:nvSpPr>
        <p:spPr>
          <a:xfrm>
            <a:off x="4813439" y="5682996"/>
            <a:ext cx="0" cy="685800"/>
          </a:xfrm>
          <a:custGeom>
            <a:avLst/>
            <a:gdLst/>
            <a:ahLst/>
            <a:cxnLst/>
            <a:rect l="l" t="t" r="r" b="b"/>
            <a:pathLst>
              <a:path h="685800">
                <a:moveTo>
                  <a:pt x="0" y="0"/>
                </a:moveTo>
                <a:lnTo>
                  <a:pt x="0" y="68580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9"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30" name="文本框 29"/>
          <p:cNvSpPr txBox="1"/>
          <p:nvPr/>
        </p:nvSpPr>
        <p:spPr>
          <a:xfrm>
            <a:off x="1395095" y="1524000"/>
            <a:ext cx="4754880" cy="579120"/>
          </a:xfrm>
          <a:prstGeom prst="rect">
            <a:avLst/>
          </a:prstGeom>
          <a:noFill/>
        </p:spPr>
        <p:txBody>
          <a:bodyPr wrap="none" rtlCol="0">
            <a:spAutoFit/>
          </a:bodyPr>
          <a:lstStyle/>
          <a:p>
            <a:pPr algn="l"/>
            <a:r>
              <a:rPr lang="en-US" sz="3200" b="1" spc="-5" dirty="0">
                <a:latin typeface="Times New Roman" panose="02020603050405020304" charset="0"/>
                <a:ea typeface="黑体" panose="02010609060101010101" charset="-122"/>
                <a:cs typeface="新宋体" panose="02010609030101010101" charset="-122"/>
                <a:sym typeface="+mn-ea"/>
              </a:rPr>
              <a:t>1</a:t>
            </a:r>
            <a:r>
              <a:rPr lang="zh-CN" altLang="en-US" sz="3200" b="1" spc="-5" dirty="0">
                <a:latin typeface="Times New Roman" panose="02020603050405020304" charset="0"/>
                <a:ea typeface="黑体" panose="02010609060101010101" charset="-122"/>
                <a:cs typeface="新宋体" panose="02010609030101010101" charset="-122"/>
                <a:sym typeface="+mn-ea"/>
              </a:rPr>
              <a:t>、</a:t>
            </a:r>
            <a:r>
              <a:rPr sz="3200" b="1" spc="-5" dirty="0">
                <a:latin typeface="Times New Roman" panose="02020603050405020304" charset="0"/>
                <a:ea typeface="黑体" panose="02010609060101010101" charset="-122"/>
                <a:cs typeface="新宋体" panose="02010609030101010101" charset="-122"/>
                <a:sym typeface="+mn-ea"/>
              </a:rPr>
              <a:t>阶梯关系编码</a:t>
            </a:r>
            <a:r>
              <a:rPr sz="2000" b="1" dirty="0">
                <a:solidFill>
                  <a:srgbClr val="FF0000"/>
                </a:solidFill>
                <a:latin typeface="Times New Roman" panose="02020603050405020304" charset="0"/>
                <a:ea typeface="黑体" panose="02010609060101010101" charset="-122"/>
                <a:cs typeface="Times New Roman" panose="02020603050405020304"/>
                <a:sym typeface="+mn-ea"/>
              </a:rPr>
              <a:t>		</a:t>
            </a:r>
            <a:endParaRPr lang="zh-CN" altLang="en-US" sz="2000" b="1" spc="-5" dirty="0">
              <a:solidFill>
                <a:srgbClr val="FF0000"/>
              </a:solidFill>
              <a:latin typeface="Times New Roman" panose="02020603050405020304" charset="0"/>
              <a:ea typeface="黑体" panose="02010609060101010101" charset="-122"/>
              <a:cs typeface="Times New Roman" panose="02020603050405020304"/>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25575" y="2313940"/>
            <a:ext cx="6998970" cy="426720"/>
          </a:xfrm>
          <a:prstGeom prst="rect">
            <a:avLst/>
          </a:prstGeom>
        </p:spPr>
        <p:txBody>
          <a:bodyPr vert="horz" wrap="square" lIns="0" tIns="0" rIns="0" bIns="0" rtlCol="0">
            <a:spAutoFit/>
          </a:bodyPr>
          <a:lstStyle/>
          <a:p>
            <a:pPr marL="12700" algn="l">
              <a:lnSpc>
                <a:spcPct val="100000"/>
              </a:lnSpc>
            </a:pPr>
            <a:r>
              <a:rPr sz="2800" b="0" dirty="0">
                <a:latin typeface="Times New Roman" panose="02020603050405020304" charset="0"/>
                <a:cs typeface="新宋体" panose="02010609030101010101" charset="-122"/>
              </a:rPr>
              <a:t>阶梯结构关系</a:t>
            </a:r>
            <a:r>
              <a:rPr lang="zh-CN" sz="2800" b="0" dirty="0">
                <a:latin typeface="Times New Roman" panose="02020603050405020304" charset="0"/>
                <a:cs typeface="新宋体" panose="02010609030101010101" charset="-122"/>
              </a:rPr>
              <a:t>：</a:t>
            </a:r>
            <a:r>
              <a:rPr sz="2800" spc="-5" dirty="0">
                <a:latin typeface="Times New Roman" panose="02020603050405020304" charset="0"/>
                <a:cs typeface="新宋体" panose="02010609030101010101" charset="-122"/>
                <a:sym typeface="+mn-ea"/>
              </a:rPr>
              <a:t>定义如下产生规则：</a:t>
            </a:r>
            <a:endParaRPr lang="zh-CN" sz="2800" b="0" spc="-5" dirty="0">
              <a:latin typeface="Times New Roman" panose="02020603050405020304" charset="0"/>
              <a:cs typeface="新宋体" panose="02010609030101010101" charset="-122"/>
              <a:sym typeface="+mn-ea"/>
            </a:endParaRPr>
          </a:p>
        </p:txBody>
      </p:sp>
      <p:sp>
        <p:nvSpPr>
          <p:cNvPr id="7" name="object 7"/>
          <p:cNvSpPr txBox="1"/>
          <p:nvPr/>
        </p:nvSpPr>
        <p:spPr>
          <a:xfrm>
            <a:off x="4232910" y="2633345"/>
            <a:ext cx="5742940" cy="1754505"/>
          </a:xfrm>
          <a:prstGeom prst="rect">
            <a:avLst/>
          </a:prstGeom>
        </p:spPr>
        <p:txBody>
          <a:bodyPr vert="horz" wrap="square" lIns="0" tIns="0" rIns="0" bIns="0" rtlCol="0">
            <a:spAutoFit/>
          </a:bodyPr>
          <a:lstStyle/>
          <a:p>
            <a:pPr marL="12700" marR="5080">
              <a:lnSpc>
                <a:spcPct val="160000"/>
              </a:lnSpc>
            </a:pPr>
            <a:r>
              <a:rPr sz="2400" spc="-5" dirty="0">
                <a:latin typeface="Times New Roman" panose="02020603050405020304" charset="0"/>
                <a:cs typeface="新宋体" panose="02010609030101010101" charset="-122"/>
              </a:rPr>
              <a:t>表明起始符S可以被图元a和变元A代替 </a:t>
            </a:r>
          </a:p>
          <a:p>
            <a:pPr marL="12700" marR="5080">
              <a:lnSpc>
                <a:spcPct val="160000"/>
              </a:lnSpc>
            </a:pPr>
            <a:r>
              <a:rPr sz="2400" spc="-5" dirty="0">
                <a:latin typeface="Times New Roman" panose="02020603050405020304" charset="0"/>
                <a:cs typeface="新宋体" panose="02010609030101010101" charset="-122"/>
              </a:rPr>
              <a:t>表明变元A可以被b和S代替</a:t>
            </a:r>
          </a:p>
          <a:p>
            <a:pPr marL="12700" marR="5080">
              <a:lnSpc>
                <a:spcPct val="160000"/>
              </a:lnSpc>
            </a:pPr>
            <a:r>
              <a:rPr sz="2400" spc="-5" dirty="0">
                <a:latin typeface="Times New Roman" panose="02020603050405020304" charset="0"/>
                <a:cs typeface="新宋体" panose="02010609030101010101" charset="-122"/>
                <a:sym typeface="+mn-ea"/>
              </a:rPr>
              <a:t>变元A可以只被b代替</a:t>
            </a:r>
            <a:endParaRPr sz="2400" spc="-5" dirty="0">
              <a:latin typeface="Times New Roman" panose="02020603050405020304" charset="0"/>
              <a:cs typeface="新宋体" panose="02010609030101010101" charset="-122"/>
            </a:endParaRPr>
          </a:p>
        </p:txBody>
      </p:sp>
      <p:sp>
        <p:nvSpPr>
          <p:cNvPr id="8" name="object 8"/>
          <p:cNvSpPr txBox="1"/>
          <p:nvPr/>
        </p:nvSpPr>
        <p:spPr>
          <a:xfrm>
            <a:off x="1997329" y="2826753"/>
            <a:ext cx="2057400" cy="1522095"/>
          </a:xfrm>
          <a:prstGeom prst="rect">
            <a:avLst/>
          </a:prstGeom>
        </p:spPr>
        <p:txBody>
          <a:bodyPr vert="horz" wrap="square" lIns="0" tIns="0" rIns="0" bIns="0" rtlCol="0">
            <a:spAutoFit/>
          </a:bodyPr>
          <a:lstStyle/>
          <a:p>
            <a:pPr marL="12700" indent="0" defTabSz="0">
              <a:lnSpc>
                <a:spcPct val="100000"/>
              </a:lnSpc>
              <a:buNone/>
              <a:tabLst>
                <a:tab pos="825500" algn="l"/>
                <a:tab pos="1637030" algn="l"/>
              </a:tabLst>
            </a:pPr>
            <a:r>
              <a:rPr sz="2800" spc="-5" dirty="0">
                <a:latin typeface="Times New Roman" panose="02020603050405020304" charset="0"/>
                <a:cs typeface="新宋体" panose="02010609030101010101" charset="-122"/>
              </a:rPr>
              <a:t>S	aA</a:t>
            </a:r>
          </a:p>
          <a:p>
            <a:pPr marL="12700" indent="0" defTabSz="0">
              <a:lnSpc>
                <a:spcPct val="100000"/>
              </a:lnSpc>
              <a:spcBef>
                <a:spcPts val="760"/>
              </a:spcBef>
              <a:buNone/>
              <a:tabLst>
                <a:tab pos="825500" algn="l"/>
                <a:tab pos="1637030" algn="l"/>
              </a:tabLst>
            </a:pPr>
            <a:r>
              <a:rPr sz="2800" spc="-5" dirty="0">
                <a:latin typeface="Times New Roman" panose="02020603050405020304" charset="0"/>
                <a:cs typeface="新宋体" panose="02010609030101010101" charset="-122"/>
              </a:rPr>
              <a:t>A	bS</a:t>
            </a:r>
          </a:p>
          <a:p>
            <a:pPr marL="12700" indent="0" defTabSz="0">
              <a:lnSpc>
                <a:spcPts val="3750"/>
              </a:lnSpc>
              <a:spcBef>
                <a:spcPts val="755"/>
              </a:spcBef>
              <a:buNone/>
              <a:tabLst>
                <a:tab pos="826135" algn="l"/>
                <a:tab pos="1638300" algn="l"/>
              </a:tabLst>
            </a:pPr>
            <a:r>
              <a:rPr sz="2800" spc="-5" dirty="0">
                <a:latin typeface="Times New Roman" panose="02020603050405020304" charset="0"/>
                <a:cs typeface="新宋体" panose="02010609030101010101" charset="-122"/>
              </a:rPr>
              <a:t>A	b</a:t>
            </a:r>
          </a:p>
        </p:txBody>
      </p:sp>
      <p:sp>
        <p:nvSpPr>
          <p:cNvPr id="10" name="object 10"/>
          <p:cNvSpPr txBox="1"/>
          <p:nvPr/>
        </p:nvSpPr>
        <p:spPr>
          <a:xfrm>
            <a:off x="1654175" y="5168900"/>
            <a:ext cx="3567430" cy="438785"/>
          </a:xfrm>
          <a:prstGeom prst="rect">
            <a:avLst/>
          </a:prstGeom>
        </p:spPr>
        <p:txBody>
          <a:bodyPr vert="horz" wrap="square" lIns="0" tIns="0" rIns="0" bIns="0" rtlCol="0">
            <a:spAutoFit/>
          </a:bodyPr>
          <a:lstStyle/>
          <a:p>
            <a:pPr marL="12700" marR="5080">
              <a:lnSpc>
                <a:spcPct val="120000"/>
              </a:lnSpc>
            </a:pPr>
            <a:r>
              <a:rPr sz="2400" spc="-5" dirty="0">
                <a:latin typeface="Times New Roman" panose="02020603050405020304" charset="0"/>
                <a:cs typeface="新宋体" panose="02010609030101010101" charset="-122"/>
              </a:rPr>
              <a:t>其中S、A是变量 举例：</a:t>
            </a:r>
          </a:p>
        </p:txBody>
      </p:sp>
      <p:sp>
        <p:nvSpPr>
          <p:cNvPr id="11" name="object 11"/>
          <p:cNvSpPr/>
          <p:nvPr/>
        </p:nvSpPr>
        <p:spPr>
          <a:xfrm>
            <a:off x="6870827" y="4844796"/>
            <a:ext cx="914400" cy="0"/>
          </a:xfrm>
          <a:custGeom>
            <a:avLst/>
            <a:gdLst/>
            <a:ahLst/>
            <a:cxnLst/>
            <a:rect l="l" t="t" r="r" b="b"/>
            <a:pathLst>
              <a:path w="914400">
                <a:moveTo>
                  <a:pt x="0" y="0"/>
                </a:moveTo>
                <a:lnTo>
                  <a:pt x="9144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2" name="object 12"/>
          <p:cNvSpPr/>
          <p:nvPr/>
        </p:nvSpPr>
        <p:spPr>
          <a:xfrm>
            <a:off x="7785227" y="5530596"/>
            <a:ext cx="838200" cy="0"/>
          </a:xfrm>
          <a:custGeom>
            <a:avLst/>
            <a:gdLst/>
            <a:ahLst/>
            <a:cxnLst/>
            <a:rect l="l" t="t" r="r" b="b"/>
            <a:pathLst>
              <a:path w="838200">
                <a:moveTo>
                  <a:pt x="0" y="0"/>
                </a:moveTo>
                <a:lnTo>
                  <a:pt x="8382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3" name="object 13"/>
          <p:cNvSpPr/>
          <p:nvPr/>
        </p:nvSpPr>
        <p:spPr>
          <a:xfrm>
            <a:off x="8623427" y="6216396"/>
            <a:ext cx="914400" cy="0"/>
          </a:xfrm>
          <a:custGeom>
            <a:avLst/>
            <a:gdLst/>
            <a:ahLst/>
            <a:cxnLst/>
            <a:rect l="l" t="t" r="r" b="b"/>
            <a:pathLst>
              <a:path w="914400">
                <a:moveTo>
                  <a:pt x="0" y="0"/>
                </a:moveTo>
                <a:lnTo>
                  <a:pt x="9144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4" name="object 14"/>
          <p:cNvSpPr/>
          <p:nvPr/>
        </p:nvSpPr>
        <p:spPr>
          <a:xfrm>
            <a:off x="7785227" y="4844796"/>
            <a:ext cx="0" cy="685800"/>
          </a:xfrm>
          <a:custGeom>
            <a:avLst/>
            <a:gdLst/>
            <a:ahLst/>
            <a:cxnLst/>
            <a:rect l="l" t="t" r="r" b="b"/>
            <a:pathLst>
              <a:path h="685800">
                <a:moveTo>
                  <a:pt x="0" y="0"/>
                </a:moveTo>
                <a:lnTo>
                  <a:pt x="0" y="68580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5" name="object 15"/>
          <p:cNvSpPr/>
          <p:nvPr/>
        </p:nvSpPr>
        <p:spPr>
          <a:xfrm>
            <a:off x="8609139" y="5530596"/>
            <a:ext cx="28575" cy="685800"/>
          </a:xfrm>
          <a:custGeom>
            <a:avLst/>
            <a:gdLst/>
            <a:ahLst/>
            <a:cxnLst/>
            <a:rect l="l" t="t" r="r" b="b"/>
            <a:pathLst>
              <a:path w="28575" h="685800">
                <a:moveTo>
                  <a:pt x="0" y="0"/>
                </a:moveTo>
                <a:lnTo>
                  <a:pt x="0" y="685800"/>
                </a:lnTo>
                <a:lnTo>
                  <a:pt x="28575" y="685800"/>
                </a:lnTo>
                <a:lnTo>
                  <a:pt x="28575" y="0"/>
                </a:lnTo>
                <a:lnTo>
                  <a:pt x="0" y="0"/>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16" name="object 16"/>
          <p:cNvSpPr/>
          <p:nvPr/>
        </p:nvSpPr>
        <p:spPr>
          <a:xfrm>
            <a:off x="9537827" y="6216396"/>
            <a:ext cx="0" cy="685800"/>
          </a:xfrm>
          <a:custGeom>
            <a:avLst/>
            <a:gdLst/>
            <a:ahLst/>
            <a:cxnLst/>
            <a:rect l="l" t="t" r="r" b="b"/>
            <a:pathLst>
              <a:path h="685800">
                <a:moveTo>
                  <a:pt x="0" y="0"/>
                </a:moveTo>
                <a:lnTo>
                  <a:pt x="0" y="68580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7" name="object 17"/>
          <p:cNvSpPr/>
          <p:nvPr/>
        </p:nvSpPr>
        <p:spPr>
          <a:xfrm>
            <a:off x="5575427" y="5530596"/>
            <a:ext cx="914400" cy="0"/>
          </a:xfrm>
          <a:custGeom>
            <a:avLst/>
            <a:gdLst/>
            <a:ahLst/>
            <a:cxnLst/>
            <a:rect l="l" t="t" r="r" b="b"/>
            <a:pathLst>
              <a:path w="914400">
                <a:moveTo>
                  <a:pt x="0" y="0"/>
                </a:moveTo>
                <a:lnTo>
                  <a:pt x="9144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8" name="object 18"/>
          <p:cNvSpPr/>
          <p:nvPr/>
        </p:nvSpPr>
        <p:spPr>
          <a:xfrm>
            <a:off x="6489827" y="6216396"/>
            <a:ext cx="838200" cy="0"/>
          </a:xfrm>
          <a:custGeom>
            <a:avLst/>
            <a:gdLst/>
            <a:ahLst/>
            <a:cxnLst/>
            <a:rect l="l" t="t" r="r" b="b"/>
            <a:pathLst>
              <a:path w="838200">
                <a:moveTo>
                  <a:pt x="0" y="0"/>
                </a:moveTo>
                <a:lnTo>
                  <a:pt x="838200" y="0"/>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19" name="object 19"/>
          <p:cNvSpPr/>
          <p:nvPr/>
        </p:nvSpPr>
        <p:spPr>
          <a:xfrm>
            <a:off x="6489827" y="5530596"/>
            <a:ext cx="0" cy="685800"/>
          </a:xfrm>
          <a:custGeom>
            <a:avLst/>
            <a:gdLst/>
            <a:ahLst/>
            <a:cxnLst/>
            <a:rect l="l" t="t" r="r" b="b"/>
            <a:pathLst>
              <a:path h="685800">
                <a:moveTo>
                  <a:pt x="0" y="0"/>
                </a:moveTo>
                <a:lnTo>
                  <a:pt x="0" y="685799"/>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0" name="object 20"/>
          <p:cNvSpPr/>
          <p:nvPr/>
        </p:nvSpPr>
        <p:spPr>
          <a:xfrm>
            <a:off x="7328027" y="6216396"/>
            <a:ext cx="0" cy="685800"/>
          </a:xfrm>
          <a:custGeom>
            <a:avLst/>
            <a:gdLst/>
            <a:ahLst/>
            <a:cxnLst/>
            <a:rect l="l" t="t" r="r" b="b"/>
            <a:pathLst>
              <a:path h="685800">
                <a:moveTo>
                  <a:pt x="0" y="0"/>
                </a:moveTo>
                <a:lnTo>
                  <a:pt x="0" y="685799"/>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1" name="object 21"/>
          <p:cNvSpPr/>
          <p:nvPr/>
        </p:nvSpPr>
        <p:spPr>
          <a:xfrm>
            <a:off x="4203827" y="6216396"/>
            <a:ext cx="914400" cy="685800"/>
          </a:xfrm>
          <a:custGeom>
            <a:avLst/>
            <a:gdLst/>
            <a:ahLst/>
            <a:cxnLst/>
            <a:rect l="l" t="t" r="r" b="b"/>
            <a:pathLst>
              <a:path w="914400" h="685800">
                <a:moveTo>
                  <a:pt x="0" y="0"/>
                </a:moveTo>
                <a:lnTo>
                  <a:pt x="914400" y="0"/>
                </a:lnTo>
                <a:lnTo>
                  <a:pt x="914400" y="685799"/>
                </a:lnTo>
              </a:path>
            </a:pathLst>
          </a:custGeom>
          <a:ln w="28575">
            <a:solidFill>
              <a:srgbClr val="000000"/>
            </a:solidFill>
          </a:ln>
        </p:spPr>
        <p:txBody>
          <a:bodyPr wrap="square" lIns="0" tIns="0" rIns="0" bIns="0" rtlCol="0"/>
          <a:lstStyle/>
          <a:p>
            <a:endParaRPr>
              <a:latin typeface="Times New Roman" panose="02020603050405020304" charset="0"/>
            </a:endParaRPr>
          </a:p>
        </p:txBody>
      </p:sp>
      <p:sp>
        <p:nvSpPr>
          <p:cNvPr id="22" name="object 22"/>
          <p:cNvSpPr txBox="1"/>
          <p:nvPr/>
        </p:nvSpPr>
        <p:spPr>
          <a:xfrm>
            <a:off x="4111878" y="6836664"/>
            <a:ext cx="787400" cy="360680"/>
          </a:xfrm>
          <a:prstGeom prst="rect">
            <a:avLst/>
          </a:prstGeom>
        </p:spPr>
        <p:txBody>
          <a:bodyPr vert="horz" wrap="square" lIns="0" tIns="0" rIns="0" bIns="0" rtlCol="0">
            <a:spAutoFit/>
          </a:bodyPr>
          <a:lstStyle/>
          <a:p>
            <a:pPr marL="12700">
              <a:lnSpc>
                <a:spcPts val="2840"/>
              </a:lnSpc>
            </a:pPr>
            <a:r>
              <a:rPr sz="2400" dirty="0">
                <a:solidFill>
                  <a:srgbClr val="FF0000"/>
                </a:solidFill>
                <a:latin typeface="Times New Roman" panose="02020603050405020304" charset="0"/>
                <a:cs typeface="新宋体" panose="02010609030101010101" charset="-122"/>
              </a:rPr>
              <a:t>(1,3)</a:t>
            </a:r>
          </a:p>
        </p:txBody>
      </p:sp>
      <p:sp>
        <p:nvSpPr>
          <p:cNvPr id="23" name="object 23"/>
          <p:cNvSpPr txBox="1"/>
          <p:nvPr/>
        </p:nvSpPr>
        <p:spPr>
          <a:xfrm>
            <a:off x="5861430" y="6881621"/>
            <a:ext cx="1397000" cy="360045"/>
          </a:xfrm>
          <a:prstGeom prst="rect">
            <a:avLst/>
          </a:prstGeom>
        </p:spPr>
        <p:txBody>
          <a:bodyPr vert="horz" wrap="square" lIns="0" tIns="0" rIns="0" bIns="0" rtlCol="0">
            <a:spAutoFit/>
          </a:bodyPr>
          <a:lstStyle/>
          <a:p>
            <a:pPr marL="12700">
              <a:lnSpc>
                <a:spcPts val="2835"/>
              </a:lnSpc>
            </a:pPr>
            <a:r>
              <a:rPr sz="2400" dirty="0">
                <a:solidFill>
                  <a:srgbClr val="FF0000"/>
                </a:solidFill>
                <a:latin typeface="Times New Roman" panose="02020603050405020304" charset="0"/>
                <a:cs typeface="新宋体" panose="02010609030101010101" charset="-122"/>
              </a:rPr>
              <a:t>(1,2,1,3)</a:t>
            </a:r>
          </a:p>
        </p:txBody>
      </p:sp>
      <p:sp>
        <p:nvSpPr>
          <p:cNvPr id="24" name="object 24"/>
          <p:cNvSpPr txBox="1"/>
          <p:nvPr/>
        </p:nvSpPr>
        <p:spPr>
          <a:xfrm>
            <a:off x="7816722" y="6881621"/>
            <a:ext cx="1854200" cy="360045"/>
          </a:xfrm>
          <a:prstGeom prst="rect">
            <a:avLst/>
          </a:prstGeom>
        </p:spPr>
        <p:txBody>
          <a:bodyPr vert="horz" wrap="square" lIns="0" tIns="0" rIns="0" bIns="0" rtlCol="0">
            <a:spAutoFit/>
          </a:bodyPr>
          <a:lstStyle/>
          <a:p>
            <a:pPr marL="12700">
              <a:lnSpc>
                <a:spcPts val="2835"/>
              </a:lnSpc>
            </a:pPr>
            <a:r>
              <a:rPr sz="2400" dirty="0">
                <a:solidFill>
                  <a:srgbClr val="FF0000"/>
                </a:solidFill>
                <a:latin typeface="Times New Roman" panose="02020603050405020304" charset="0"/>
                <a:cs typeface="新宋体" panose="02010609030101010101" charset="-122"/>
              </a:rPr>
              <a:t>(1,2,12,1,3)</a:t>
            </a:r>
          </a:p>
        </p:txBody>
      </p:sp>
      <p:sp>
        <p:nvSpPr>
          <p:cNvPr id="25" name="object 25"/>
          <p:cNvSpPr/>
          <p:nvPr/>
        </p:nvSpPr>
        <p:spPr>
          <a:xfrm>
            <a:off x="8609139" y="5530596"/>
            <a:ext cx="28575" cy="685800"/>
          </a:xfrm>
          <a:custGeom>
            <a:avLst/>
            <a:gdLst/>
            <a:ahLst/>
            <a:cxnLst/>
            <a:rect l="l" t="t" r="r" b="b"/>
            <a:pathLst>
              <a:path w="28575" h="685800">
                <a:moveTo>
                  <a:pt x="0" y="0"/>
                </a:moveTo>
                <a:lnTo>
                  <a:pt x="0" y="685800"/>
                </a:lnTo>
                <a:lnTo>
                  <a:pt x="28575" y="685800"/>
                </a:lnTo>
                <a:lnTo>
                  <a:pt x="28575" y="0"/>
                </a:lnTo>
                <a:lnTo>
                  <a:pt x="0" y="0"/>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26" name="object 26"/>
          <p:cNvSpPr txBox="1"/>
          <p:nvPr/>
        </p:nvSpPr>
        <p:spPr>
          <a:xfrm>
            <a:off x="7178941" y="4498847"/>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a</a:t>
            </a:r>
          </a:p>
        </p:txBody>
      </p:sp>
      <p:sp>
        <p:nvSpPr>
          <p:cNvPr id="27" name="object 27"/>
          <p:cNvSpPr txBox="1"/>
          <p:nvPr/>
        </p:nvSpPr>
        <p:spPr>
          <a:xfrm>
            <a:off x="7815211" y="4956047"/>
            <a:ext cx="455930" cy="605790"/>
          </a:xfrm>
          <a:prstGeom prst="rect">
            <a:avLst/>
          </a:prstGeom>
        </p:spPr>
        <p:txBody>
          <a:bodyPr vert="horz" wrap="square" lIns="0" tIns="0" rIns="0" bIns="0" rtlCol="0">
            <a:spAutoFit/>
          </a:bodyPr>
          <a:lstStyle/>
          <a:p>
            <a:pPr marL="12700">
              <a:lnSpc>
                <a:spcPts val="2340"/>
              </a:lnSpc>
            </a:pPr>
            <a:r>
              <a:rPr sz="2400" b="1" dirty="0">
                <a:latin typeface="Times New Roman" panose="02020603050405020304" charset="0"/>
                <a:cs typeface="Times New Roman" panose="02020603050405020304"/>
              </a:rPr>
              <a:t>b</a:t>
            </a:r>
            <a:endParaRPr sz="2400">
              <a:latin typeface="Times New Roman" panose="02020603050405020304" charset="0"/>
              <a:cs typeface="Times New Roman" panose="02020603050405020304"/>
            </a:endParaRPr>
          </a:p>
          <a:p>
            <a:pPr marL="290195">
              <a:lnSpc>
                <a:spcPts val="2340"/>
              </a:lnSpc>
            </a:pPr>
            <a:r>
              <a:rPr sz="2400" b="1" dirty="0">
                <a:latin typeface="Times New Roman" panose="02020603050405020304" charset="0"/>
                <a:cs typeface="Times New Roman" panose="02020603050405020304"/>
              </a:rPr>
              <a:t>a</a:t>
            </a:r>
            <a:endParaRPr sz="2400">
              <a:latin typeface="Times New Roman" panose="02020603050405020304" charset="0"/>
              <a:cs typeface="Times New Roman" panose="02020603050405020304"/>
            </a:endParaRPr>
          </a:p>
        </p:txBody>
      </p:sp>
      <p:sp>
        <p:nvSpPr>
          <p:cNvPr id="28" name="object 28"/>
          <p:cNvSpPr txBox="1"/>
          <p:nvPr/>
        </p:nvSpPr>
        <p:spPr>
          <a:xfrm>
            <a:off x="8653411" y="5641847"/>
            <a:ext cx="455930" cy="605790"/>
          </a:xfrm>
          <a:prstGeom prst="rect">
            <a:avLst/>
          </a:prstGeom>
        </p:spPr>
        <p:txBody>
          <a:bodyPr vert="horz" wrap="square" lIns="0" tIns="0" rIns="0" bIns="0" rtlCol="0">
            <a:spAutoFit/>
          </a:bodyPr>
          <a:lstStyle/>
          <a:p>
            <a:pPr marL="12700">
              <a:lnSpc>
                <a:spcPts val="2340"/>
              </a:lnSpc>
            </a:pPr>
            <a:r>
              <a:rPr sz="2400" b="1" dirty="0">
                <a:latin typeface="Times New Roman" panose="02020603050405020304" charset="0"/>
                <a:cs typeface="Times New Roman" panose="02020603050405020304"/>
              </a:rPr>
              <a:t>b</a:t>
            </a:r>
            <a:endParaRPr sz="2400">
              <a:latin typeface="Times New Roman" panose="02020603050405020304" charset="0"/>
              <a:cs typeface="Times New Roman" panose="02020603050405020304"/>
            </a:endParaRPr>
          </a:p>
          <a:p>
            <a:pPr marL="290195">
              <a:lnSpc>
                <a:spcPts val="2340"/>
              </a:lnSpc>
            </a:pPr>
            <a:r>
              <a:rPr sz="2400" b="1" dirty="0">
                <a:latin typeface="Times New Roman" panose="02020603050405020304" charset="0"/>
                <a:cs typeface="Times New Roman" panose="02020603050405020304"/>
              </a:rPr>
              <a:t>a</a:t>
            </a:r>
            <a:endParaRPr sz="2400">
              <a:latin typeface="Times New Roman" panose="02020603050405020304" charset="0"/>
              <a:cs typeface="Times New Roman" panose="02020603050405020304"/>
            </a:endParaRPr>
          </a:p>
        </p:txBody>
      </p:sp>
      <p:sp>
        <p:nvSpPr>
          <p:cNvPr id="29" name="object 29"/>
          <p:cNvSpPr txBox="1"/>
          <p:nvPr/>
        </p:nvSpPr>
        <p:spPr>
          <a:xfrm>
            <a:off x="9314065" y="6327647"/>
            <a:ext cx="194945"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b</a:t>
            </a:r>
          </a:p>
        </p:txBody>
      </p:sp>
      <p:sp>
        <p:nvSpPr>
          <p:cNvPr id="30" name="object 30"/>
          <p:cNvSpPr txBox="1"/>
          <p:nvPr/>
        </p:nvSpPr>
        <p:spPr>
          <a:xfrm>
            <a:off x="5883541" y="5184647"/>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a</a:t>
            </a:r>
          </a:p>
        </p:txBody>
      </p:sp>
      <p:sp>
        <p:nvSpPr>
          <p:cNvPr id="31" name="object 31"/>
          <p:cNvSpPr txBox="1"/>
          <p:nvPr/>
        </p:nvSpPr>
        <p:spPr>
          <a:xfrm>
            <a:off x="6519811" y="5641847"/>
            <a:ext cx="455930" cy="605790"/>
          </a:xfrm>
          <a:prstGeom prst="rect">
            <a:avLst/>
          </a:prstGeom>
        </p:spPr>
        <p:txBody>
          <a:bodyPr vert="horz" wrap="square" lIns="0" tIns="0" rIns="0" bIns="0" rtlCol="0">
            <a:spAutoFit/>
          </a:bodyPr>
          <a:lstStyle/>
          <a:p>
            <a:pPr marL="12700">
              <a:lnSpc>
                <a:spcPts val="2340"/>
              </a:lnSpc>
            </a:pPr>
            <a:r>
              <a:rPr sz="2400" b="1" dirty="0">
                <a:latin typeface="Times New Roman" panose="02020603050405020304" charset="0"/>
                <a:cs typeface="Times New Roman" panose="02020603050405020304"/>
              </a:rPr>
              <a:t>b</a:t>
            </a:r>
            <a:endParaRPr sz="2400">
              <a:latin typeface="Times New Roman" panose="02020603050405020304" charset="0"/>
              <a:cs typeface="Times New Roman" panose="02020603050405020304"/>
            </a:endParaRPr>
          </a:p>
          <a:p>
            <a:pPr marL="290195">
              <a:lnSpc>
                <a:spcPts val="2340"/>
              </a:lnSpc>
            </a:pPr>
            <a:r>
              <a:rPr sz="2400" b="1" dirty="0">
                <a:latin typeface="Times New Roman" panose="02020603050405020304" charset="0"/>
                <a:cs typeface="Times New Roman" panose="02020603050405020304"/>
              </a:rPr>
              <a:t>a</a:t>
            </a:r>
            <a:endParaRPr sz="2400">
              <a:latin typeface="Times New Roman" panose="02020603050405020304" charset="0"/>
              <a:cs typeface="Times New Roman" panose="02020603050405020304"/>
            </a:endParaRPr>
          </a:p>
        </p:txBody>
      </p:sp>
      <p:sp>
        <p:nvSpPr>
          <p:cNvPr id="32" name="object 32"/>
          <p:cNvSpPr txBox="1"/>
          <p:nvPr/>
        </p:nvSpPr>
        <p:spPr>
          <a:xfrm>
            <a:off x="7358011" y="6327647"/>
            <a:ext cx="194945"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b</a:t>
            </a:r>
          </a:p>
        </p:txBody>
      </p:sp>
      <p:sp>
        <p:nvSpPr>
          <p:cNvPr id="33" name="object 33"/>
          <p:cNvSpPr txBox="1"/>
          <p:nvPr/>
        </p:nvSpPr>
        <p:spPr>
          <a:xfrm>
            <a:off x="4511941" y="5870447"/>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a</a:t>
            </a:r>
          </a:p>
        </p:txBody>
      </p:sp>
      <p:sp>
        <p:nvSpPr>
          <p:cNvPr id="34" name="object 34"/>
          <p:cNvSpPr txBox="1"/>
          <p:nvPr/>
        </p:nvSpPr>
        <p:spPr>
          <a:xfrm>
            <a:off x="5148211" y="6327647"/>
            <a:ext cx="194945"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charset="0"/>
                <a:cs typeface="Times New Roman" panose="02020603050405020304"/>
              </a:rPr>
              <a:t>b</a:t>
            </a:r>
          </a:p>
        </p:txBody>
      </p:sp>
      <p:sp>
        <p:nvSpPr>
          <p:cNvPr id="36" name="object 36"/>
          <p:cNvSpPr/>
          <p:nvPr/>
        </p:nvSpPr>
        <p:spPr>
          <a:xfrm>
            <a:off x="2276233" y="4083303"/>
            <a:ext cx="502920" cy="76200"/>
          </a:xfrm>
          <a:custGeom>
            <a:avLst/>
            <a:gdLst/>
            <a:ahLst/>
            <a:cxnLst/>
            <a:rect l="l" t="t" r="r" b="b"/>
            <a:pathLst>
              <a:path w="502920" h="76200">
                <a:moveTo>
                  <a:pt x="439673" y="44196"/>
                </a:moveTo>
                <a:lnTo>
                  <a:pt x="439673" y="31242"/>
                </a:lnTo>
                <a:lnTo>
                  <a:pt x="0" y="31242"/>
                </a:lnTo>
                <a:lnTo>
                  <a:pt x="0" y="44196"/>
                </a:lnTo>
                <a:lnTo>
                  <a:pt x="439673" y="44196"/>
                </a:lnTo>
                <a:close/>
              </a:path>
              <a:path w="502920" h="76200">
                <a:moveTo>
                  <a:pt x="502919" y="38100"/>
                </a:moveTo>
                <a:lnTo>
                  <a:pt x="426719" y="0"/>
                </a:lnTo>
                <a:lnTo>
                  <a:pt x="426719" y="31242"/>
                </a:lnTo>
                <a:lnTo>
                  <a:pt x="439673" y="31242"/>
                </a:lnTo>
                <a:lnTo>
                  <a:pt x="439673" y="69723"/>
                </a:lnTo>
                <a:lnTo>
                  <a:pt x="502919" y="38100"/>
                </a:lnTo>
                <a:close/>
              </a:path>
              <a:path w="502920" h="76200">
                <a:moveTo>
                  <a:pt x="439673" y="69723"/>
                </a:moveTo>
                <a:lnTo>
                  <a:pt x="439673" y="44196"/>
                </a:lnTo>
                <a:lnTo>
                  <a:pt x="426719" y="44196"/>
                </a:lnTo>
                <a:lnTo>
                  <a:pt x="426719" y="76200"/>
                </a:lnTo>
                <a:lnTo>
                  <a:pt x="439673" y="69723"/>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37" name="object 37"/>
          <p:cNvSpPr/>
          <p:nvPr/>
        </p:nvSpPr>
        <p:spPr>
          <a:xfrm>
            <a:off x="2276233" y="3054731"/>
            <a:ext cx="502920" cy="76200"/>
          </a:xfrm>
          <a:custGeom>
            <a:avLst/>
            <a:gdLst/>
            <a:ahLst/>
            <a:cxnLst/>
            <a:rect l="l" t="t" r="r" b="b"/>
            <a:pathLst>
              <a:path w="502920" h="76200">
                <a:moveTo>
                  <a:pt x="439673" y="44195"/>
                </a:moveTo>
                <a:lnTo>
                  <a:pt x="439673" y="32003"/>
                </a:lnTo>
                <a:lnTo>
                  <a:pt x="0" y="32003"/>
                </a:lnTo>
                <a:lnTo>
                  <a:pt x="0" y="44195"/>
                </a:lnTo>
                <a:lnTo>
                  <a:pt x="439673" y="44195"/>
                </a:lnTo>
                <a:close/>
              </a:path>
              <a:path w="502920" h="76200">
                <a:moveTo>
                  <a:pt x="502919" y="38100"/>
                </a:moveTo>
                <a:lnTo>
                  <a:pt x="426719" y="0"/>
                </a:lnTo>
                <a:lnTo>
                  <a:pt x="426719" y="32003"/>
                </a:lnTo>
                <a:lnTo>
                  <a:pt x="439673" y="32003"/>
                </a:lnTo>
                <a:lnTo>
                  <a:pt x="439673" y="69723"/>
                </a:lnTo>
                <a:lnTo>
                  <a:pt x="502919" y="38100"/>
                </a:lnTo>
                <a:close/>
              </a:path>
              <a:path w="502920" h="76200">
                <a:moveTo>
                  <a:pt x="439673" y="69723"/>
                </a:moveTo>
                <a:lnTo>
                  <a:pt x="439673" y="44195"/>
                </a:lnTo>
                <a:lnTo>
                  <a:pt x="426719" y="44195"/>
                </a:lnTo>
                <a:lnTo>
                  <a:pt x="426719" y="76200"/>
                </a:lnTo>
                <a:lnTo>
                  <a:pt x="439673" y="69723"/>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38" name="object 38"/>
          <p:cNvSpPr/>
          <p:nvPr/>
        </p:nvSpPr>
        <p:spPr>
          <a:xfrm>
            <a:off x="2276233" y="3576319"/>
            <a:ext cx="502920" cy="76200"/>
          </a:xfrm>
          <a:custGeom>
            <a:avLst/>
            <a:gdLst/>
            <a:ahLst/>
            <a:cxnLst/>
            <a:rect l="l" t="t" r="r" b="b"/>
            <a:pathLst>
              <a:path w="502920" h="76200">
                <a:moveTo>
                  <a:pt x="439673" y="44958"/>
                </a:moveTo>
                <a:lnTo>
                  <a:pt x="439673" y="32004"/>
                </a:lnTo>
                <a:lnTo>
                  <a:pt x="0" y="32004"/>
                </a:lnTo>
                <a:lnTo>
                  <a:pt x="0" y="44958"/>
                </a:lnTo>
                <a:lnTo>
                  <a:pt x="439673" y="44958"/>
                </a:lnTo>
                <a:close/>
              </a:path>
              <a:path w="502920" h="76200">
                <a:moveTo>
                  <a:pt x="502919" y="38100"/>
                </a:moveTo>
                <a:lnTo>
                  <a:pt x="426719" y="0"/>
                </a:lnTo>
                <a:lnTo>
                  <a:pt x="426719" y="32004"/>
                </a:lnTo>
                <a:lnTo>
                  <a:pt x="439673" y="32004"/>
                </a:lnTo>
                <a:lnTo>
                  <a:pt x="439673" y="69723"/>
                </a:lnTo>
                <a:lnTo>
                  <a:pt x="502919" y="38100"/>
                </a:lnTo>
                <a:close/>
              </a:path>
              <a:path w="502920" h="76200">
                <a:moveTo>
                  <a:pt x="439673" y="69723"/>
                </a:moveTo>
                <a:lnTo>
                  <a:pt x="439673" y="44958"/>
                </a:lnTo>
                <a:lnTo>
                  <a:pt x="426719" y="44958"/>
                </a:lnTo>
                <a:lnTo>
                  <a:pt x="426719" y="76200"/>
                </a:lnTo>
                <a:lnTo>
                  <a:pt x="439673" y="69723"/>
                </a:lnTo>
                <a:close/>
              </a:path>
            </a:pathLst>
          </a:custGeom>
          <a:solidFill>
            <a:srgbClr val="000000"/>
          </a:solidFill>
        </p:spPr>
        <p:txBody>
          <a:bodyPr wrap="square" lIns="0" tIns="0" rIns="0" bIns="0" rtlCol="0"/>
          <a:lstStyle/>
          <a:p>
            <a:endParaRPr>
              <a:latin typeface="Times New Roman" panose="02020603050405020304" charset="0"/>
            </a:endParaRPr>
          </a:p>
        </p:txBody>
      </p:sp>
      <p:sp>
        <p:nvSpPr>
          <p:cNvPr id="39" name="object 39"/>
          <p:cNvSpPr/>
          <p:nvPr/>
        </p:nvSpPr>
        <p:spPr>
          <a:xfrm>
            <a:off x="3186569" y="7032497"/>
            <a:ext cx="1081405" cy="112395"/>
          </a:xfrm>
          <a:custGeom>
            <a:avLst/>
            <a:gdLst/>
            <a:ahLst/>
            <a:cxnLst/>
            <a:rect l="l" t="t" r="r" b="b"/>
            <a:pathLst>
              <a:path w="1081404" h="112395">
                <a:moveTo>
                  <a:pt x="75384" y="67710"/>
                </a:moveTo>
                <a:lnTo>
                  <a:pt x="73151" y="35814"/>
                </a:lnTo>
                <a:lnTo>
                  <a:pt x="0" y="79248"/>
                </a:lnTo>
                <a:lnTo>
                  <a:pt x="62483" y="105333"/>
                </a:lnTo>
                <a:lnTo>
                  <a:pt x="62483" y="68580"/>
                </a:lnTo>
                <a:lnTo>
                  <a:pt x="75384" y="67710"/>
                </a:lnTo>
                <a:close/>
              </a:path>
              <a:path w="1081404" h="112395">
                <a:moveTo>
                  <a:pt x="76290" y="80645"/>
                </a:moveTo>
                <a:lnTo>
                  <a:pt x="75384" y="67710"/>
                </a:lnTo>
                <a:lnTo>
                  <a:pt x="62483" y="68580"/>
                </a:lnTo>
                <a:lnTo>
                  <a:pt x="63245" y="81534"/>
                </a:lnTo>
                <a:lnTo>
                  <a:pt x="76290" y="80645"/>
                </a:lnTo>
                <a:close/>
              </a:path>
              <a:path w="1081404" h="112395">
                <a:moveTo>
                  <a:pt x="78485" y="112014"/>
                </a:moveTo>
                <a:lnTo>
                  <a:pt x="76290" y="80645"/>
                </a:lnTo>
                <a:lnTo>
                  <a:pt x="63245" y="81534"/>
                </a:lnTo>
                <a:lnTo>
                  <a:pt x="62483" y="68580"/>
                </a:lnTo>
                <a:lnTo>
                  <a:pt x="62483" y="105333"/>
                </a:lnTo>
                <a:lnTo>
                  <a:pt x="78485" y="112014"/>
                </a:lnTo>
                <a:close/>
              </a:path>
              <a:path w="1081404" h="112395">
                <a:moveTo>
                  <a:pt x="1081277" y="12192"/>
                </a:moveTo>
                <a:lnTo>
                  <a:pt x="1080515" y="0"/>
                </a:lnTo>
                <a:lnTo>
                  <a:pt x="75384" y="67710"/>
                </a:lnTo>
                <a:lnTo>
                  <a:pt x="76290" y="80645"/>
                </a:lnTo>
                <a:lnTo>
                  <a:pt x="1081277" y="12192"/>
                </a:lnTo>
                <a:close/>
              </a:path>
            </a:pathLst>
          </a:custGeom>
          <a:solidFill>
            <a:srgbClr val="EE2B0A"/>
          </a:solidFill>
        </p:spPr>
        <p:txBody>
          <a:bodyPr wrap="square" lIns="0" tIns="0" rIns="0" bIns="0" rtlCol="0"/>
          <a:lstStyle/>
          <a:p>
            <a:endParaRPr>
              <a:latin typeface="Times New Roman" panose="02020603050405020304" charset="0"/>
            </a:endParaRPr>
          </a:p>
        </p:txBody>
      </p:sp>
      <p:sp>
        <p:nvSpPr>
          <p:cNvPr id="40" name="object 40"/>
          <p:cNvSpPr txBox="1"/>
          <p:nvPr/>
        </p:nvSpPr>
        <p:spPr>
          <a:xfrm>
            <a:off x="1662061" y="6941819"/>
            <a:ext cx="1397000" cy="273685"/>
          </a:xfrm>
          <a:prstGeom prst="rect">
            <a:avLst/>
          </a:prstGeom>
        </p:spPr>
        <p:txBody>
          <a:bodyPr vert="horz" wrap="square" lIns="0" tIns="0" rIns="0" bIns="0" rtlCol="0">
            <a:spAutoFit/>
          </a:bodyPr>
          <a:lstStyle/>
          <a:p>
            <a:pPr marL="12700">
              <a:lnSpc>
                <a:spcPts val="2155"/>
              </a:lnSpc>
            </a:pPr>
            <a:r>
              <a:rPr sz="1800" dirty="0">
                <a:solidFill>
                  <a:srgbClr val="EE2B0A"/>
                </a:solidFill>
                <a:latin typeface="Times New Roman" panose="02020603050405020304" charset="0"/>
                <a:cs typeface="宋体" panose="02010600030101010101" pitchFamily="2" charset="-122"/>
              </a:rPr>
              <a:t>表示规则序号</a:t>
            </a:r>
          </a:p>
        </p:txBody>
      </p:sp>
      <p:sp>
        <p:nvSpPr>
          <p:cNvPr id="43" name="object 6"/>
          <p:cNvSpPr txBox="1">
            <a:spLocks noGrp="1"/>
          </p:cNvSpPr>
          <p:nvPr/>
        </p:nvSpPr>
        <p:spPr>
          <a:xfrm>
            <a:off x="1395095" y="486093"/>
            <a:ext cx="5995035" cy="811530"/>
          </a:xfrm>
          <a:prstGeom prst="rect">
            <a:avLst/>
          </a:prstGeom>
          <a:noFill/>
          <a:ln w="9525">
            <a:noFill/>
          </a:ln>
        </p:spPr>
        <p:txBody>
          <a:bodyPr vert="horz" wrap="square" lIns="0" tIns="27422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ct val="70000"/>
              </a:lnSpc>
            </a:pPr>
            <a:r>
              <a:rPr sz="4000" b="1" spc="-15" dirty="0"/>
              <a:t>表示与描述</a:t>
            </a:r>
          </a:p>
        </p:txBody>
      </p:sp>
      <p:sp>
        <p:nvSpPr>
          <p:cNvPr id="44" name="文本框 43"/>
          <p:cNvSpPr txBox="1"/>
          <p:nvPr/>
        </p:nvSpPr>
        <p:spPr>
          <a:xfrm>
            <a:off x="1395095" y="1524000"/>
            <a:ext cx="4754880" cy="579120"/>
          </a:xfrm>
          <a:prstGeom prst="rect">
            <a:avLst/>
          </a:prstGeom>
          <a:noFill/>
        </p:spPr>
        <p:txBody>
          <a:bodyPr wrap="none" rtlCol="0">
            <a:spAutoFit/>
          </a:bodyPr>
          <a:lstStyle/>
          <a:p>
            <a:pPr algn="l"/>
            <a:r>
              <a:rPr lang="en-US" sz="3200" b="1" spc="-5" dirty="0">
                <a:latin typeface="Times New Roman" panose="02020603050405020304" charset="0"/>
                <a:ea typeface="黑体" panose="02010609060101010101" charset="-122"/>
                <a:cs typeface="新宋体" panose="02010609030101010101" charset="-122"/>
                <a:sym typeface="+mn-ea"/>
              </a:rPr>
              <a:t>1</a:t>
            </a:r>
            <a:r>
              <a:rPr lang="zh-CN" altLang="en-US" sz="3200" b="1" spc="-5" dirty="0">
                <a:latin typeface="Times New Roman" panose="02020603050405020304" charset="0"/>
                <a:ea typeface="黑体" panose="02010609060101010101" charset="-122"/>
                <a:cs typeface="新宋体" panose="02010609030101010101" charset="-122"/>
                <a:sym typeface="+mn-ea"/>
              </a:rPr>
              <a:t>、</a:t>
            </a:r>
            <a:r>
              <a:rPr sz="3200" b="1" spc="-5" dirty="0">
                <a:latin typeface="Times New Roman" panose="02020603050405020304" charset="0"/>
                <a:ea typeface="黑体" panose="02010609060101010101" charset="-122"/>
                <a:cs typeface="新宋体" panose="02010609030101010101" charset="-122"/>
                <a:sym typeface="+mn-ea"/>
              </a:rPr>
              <a:t>阶梯关系编码</a:t>
            </a:r>
            <a:r>
              <a:rPr sz="2000" b="1" dirty="0">
                <a:solidFill>
                  <a:srgbClr val="FF0000"/>
                </a:solidFill>
                <a:latin typeface="Times New Roman" panose="02020603050405020304" charset="0"/>
                <a:ea typeface="黑体" panose="02010609060101010101" charset="-122"/>
                <a:cs typeface="Times New Roman" panose="02020603050405020304"/>
                <a:sym typeface="+mn-ea"/>
              </a:rPr>
              <a:t>		</a:t>
            </a:r>
            <a:endParaRPr lang="zh-CN" altLang="en-US" sz="2000" b="1" spc="-5" dirty="0">
              <a:solidFill>
                <a:srgbClr val="FF0000"/>
              </a:solidFill>
              <a:latin typeface="Times New Roman" panose="02020603050405020304" charset="0"/>
              <a:ea typeface="黑体" panose="02010609060101010101" charset="-122"/>
              <a:cs typeface="Times New Roman" panose="02020603050405020304"/>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438910" y="2183765"/>
            <a:ext cx="9115425" cy="2559050"/>
          </a:xfrm>
          <a:prstGeom prst="rect">
            <a:avLst/>
          </a:prstGeom>
        </p:spPr>
        <p:txBody>
          <a:bodyPr vert="horz" wrap="square" lIns="0" tIns="0" rIns="0" bIns="0" rtlCol="0">
            <a:spAutoFit/>
          </a:bodyPr>
          <a:lstStyle/>
          <a:p>
            <a:pPr marL="12700" defTabSz="0">
              <a:lnSpc>
                <a:spcPct val="120000"/>
              </a:lnSpc>
              <a:tabLst>
                <a:tab pos="354965" algn="l"/>
              </a:tabLst>
            </a:pPr>
            <a:r>
              <a:rPr sz="2800" dirty="0">
                <a:latin typeface="新宋体" panose="02010609030101010101" charset="-122"/>
                <a:cs typeface="新宋体" panose="02010609030101010101" charset="-122"/>
              </a:rPr>
              <a:t>用有向线段来描述一个图像的各个部分(例如同构区域)，这个线段是通过头尾连接等方法得到的。线段之间的不同运算代表了区域的不同组合。</a:t>
            </a:r>
          </a:p>
          <a:p>
            <a:pPr marL="12700" defTabSz="0">
              <a:lnSpc>
                <a:spcPct val="120000"/>
              </a:lnSpc>
              <a:tabLst>
                <a:tab pos="354965" algn="l"/>
              </a:tabLst>
            </a:pPr>
            <a:r>
              <a:rPr sz="2800" dirty="0">
                <a:latin typeface="新宋体" panose="02010609030101010101" charset="-122"/>
                <a:cs typeface="新宋体" panose="02010609030101010101" charset="-122"/>
              </a:rPr>
              <a:t>当图像的连通性可以通过首尾相接或其它连续的方式描述的时候，最适于使用这种串来描述。</a:t>
            </a:r>
          </a:p>
        </p:txBody>
      </p:sp>
      <p:sp>
        <p:nvSpPr>
          <p:cNvPr id="6" name="object 6"/>
          <p:cNvSpPr/>
          <p:nvPr/>
        </p:nvSpPr>
        <p:spPr>
          <a:xfrm>
            <a:off x="3203051" y="4796228"/>
            <a:ext cx="3688715" cy="1895475"/>
          </a:xfrm>
          <a:custGeom>
            <a:avLst/>
            <a:gdLst/>
            <a:ahLst/>
            <a:cxnLst/>
            <a:rect l="l" t="t" r="r" b="b"/>
            <a:pathLst>
              <a:path w="3688715" h="1895475">
                <a:moveTo>
                  <a:pt x="603023" y="1829361"/>
                </a:moveTo>
                <a:lnTo>
                  <a:pt x="544122" y="1825467"/>
                </a:lnTo>
                <a:lnTo>
                  <a:pt x="486525" y="1823925"/>
                </a:lnTo>
                <a:lnTo>
                  <a:pt x="430585" y="1823944"/>
                </a:lnTo>
                <a:lnTo>
                  <a:pt x="376653" y="1824733"/>
                </a:lnTo>
                <a:lnTo>
                  <a:pt x="325081" y="1825500"/>
                </a:lnTo>
                <a:lnTo>
                  <a:pt x="276220" y="1825456"/>
                </a:lnTo>
                <a:lnTo>
                  <a:pt x="230424" y="1823808"/>
                </a:lnTo>
                <a:lnTo>
                  <a:pt x="188044" y="1819766"/>
                </a:lnTo>
                <a:lnTo>
                  <a:pt x="149431" y="1812538"/>
                </a:lnTo>
                <a:lnTo>
                  <a:pt x="84916" y="1785360"/>
                </a:lnTo>
                <a:lnTo>
                  <a:pt x="37750" y="1733123"/>
                </a:lnTo>
                <a:lnTo>
                  <a:pt x="21104" y="1695090"/>
                </a:lnTo>
                <a:lnTo>
                  <a:pt x="9470" y="1651056"/>
                </a:lnTo>
                <a:lnTo>
                  <a:pt x="2538" y="1602347"/>
                </a:lnTo>
                <a:lnTo>
                  <a:pt x="0" y="1550289"/>
                </a:lnTo>
                <a:lnTo>
                  <a:pt x="1545" y="1496207"/>
                </a:lnTo>
                <a:lnTo>
                  <a:pt x="6866" y="1441429"/>
                </a:lnTo>
                <a:lnTo>
                  <a:pt x="15653" y="1387279"/>
                </a:lnTo>
                <a:lnTo>
                  <a:pt x="27596" y="1335083"/>
                </a:lnTo>
                <a:lnTo>
                  <a:pt x="42388" y="1286168"/>
                </a:lnTo>
                <a:lnTo>
                  <a:pt x="59717" y="1241859"/>
                </a:lnTo>
                <a:lnTo>
                  <a:pt x="77445" y="1203375"/>
                </a:lnTo>
                <a:lnTo>
                  <a:pt x="96953" y="1164424"/>
                </a:lnTo>
                <a:lnTo>
                  <a:pt x="118594" y="1125464"/>
                </a:lnTo>
                <a:lnTo>
                  <a:pt x="142719" y="1086947"/>
                </a:lnTo>
                <a:lnTo>
                  <a:pt x="169680" y="1049331"/>
                </a:lnTo>
                <a:lnTo>
                  <a:pt x="199830" y="1013069"/>
                </a:lnTo>
                <a:lnTo>
                  <a:pt x="233520" y="978616"/>
                </a:lnTo>
                <a:lnTo>
                  <a:pt x="271102" y="946429"/>
                </a:lnTo>
                <a:lnTo>
                  <a:pt x="312927" y="916961"/>
                </a:lnTo>
                <a:lnTo>
                  <a:pt x="359349" y="890669"/>
                </a:lnTo>
                <a:lnTo>
                  <a:pt x="410718" y="868006"/>
                </a:lnTo>
                <a:lnTo>
                  <a:pt x="467387" y="849429"/>
                </a:lnTo>
                <a:lnTo>
                  <a:pt x="540024" y="836438"/>
                </a:lnTo>
                <a:lnTo>
                  <a:pt x="579646" y="833634"/>
                </a:lnTo>
                <a:lnTo>
                  <a:pt x="621265" y="832896"/>
                </a:lnTo>
                <a:lnTo>
                  <a:pt x="664729" y="833927"/>
                </a:lnTo>
                <a:lnTo>
                  <a:pt x="709885" y="836433"/>
                </a:lnTo>
                <a:lnTo>
                  <a:pt x="756580" y="840116"/>
                </a:lnTo>
                <a:lnTo>
                  <a:pt x="804661" y="844680"/>
                </a:lnTo>
                <a:lnTo>
                  <a:pt x="853974" y="849829"/>
                </a:lnTo>
                <a:lnTo>
                  <a:pt x="904368" y="855267"/>
                </a:lnTo>
                <a:lnTo>
                  <a:pt x="955687" y="860697"/>
                </a:lnTo>
                <a:lnTo>
                  <a:pt x="1007781" y="865824"/>
                </a:lnTo>
                <a:lnTo>
                  <a:pt x="1060495" y="870351"/>
                </a:lnTo>
                <a:lnTo>
                  <a:pt x="1113676" y="873982"/>
                </a:lnTo>
                <a:lnTo>
                  <a:pt x="1167172" y="876421"/>
                </a:lnTo>
                <a:lnTo>
                  <a:pt x="1220829" y="877372"/>
                </a:lnTo>
                <a:lnTo>
                  <a:pt x="1274495" y="876537"/>
                </a:lnTo>
                <a:lnTo>
                  <a:pt x="1328016" y="873622"/>
                </a:lnTo>
                <a:lnTo>
                  <a:pt x="1381240" y="868330"/>
                </a:lnTo>
                <a:lnTo>
                  <a:pt x="1434012" y="860364"/>
                </a:lnTo>
                <a:lnTo>
                  <a:pt x="1486181" y="849429"/>
                </a:lnTo>
                <a:lnTo>
                  <a:pt x="1530248" y="838033"/>
                </a:lnTo>
                <a:lnTo>
                  <a:pt x="1575494" y="824786"/>
                </a:lnTo>
                <a:lnTo>
                  <a:pt x="1621788" y="809826"/>
                </a:lnTo>
                <a:lnTo>
                  <a:pt x="1669001" y="793291"/>
                </a:lnTo>
                <a:lnTo>
                  <a:pt x="1717000" y="775320"/>
                </a:lnTo>
                <a:lnTo>
                  <a:pt x="1765657" y="756051"/>
                </a:lnTo>
                <a:lnTo>
                  <a:pt x="1814840" y="735624"/>
                </a:lnTo>
                <a:lnTo>
                  <a:pt x="1864418" y="714175"/>
                </a:lnTo>
                <a:lnTo>
                  <a:pt x="1914263" y="691843"/>
                </a:lnTo>
                <a:lnTo>
                  <a:pt x="1964242" y="668768"/>
                </a:lnTo>
                <a:lnTo>
                  <a:pt x="2014225" y="645087"/>
                </a:lnTo>
                <a:lnTo>
                  <a:pt x="2064083" y="620939"/>
                </a:lnTo>
                <a:lnTo>
                  <a:pt x="2113683" y="596461"/>
                </a:lnTo>
                <a:lnTo>
                  <a:pt x="2162897" y="571793"/>
                </a:lnTo>
                <a:lnTo>
                  <a:pt x="2211593" y="547074"/>
                </a:lnTo>
                <a:lnTo>
                  <a:pt x="2259641" y="522440"/>
                </a:lnTo>
                <a:lnTo>
                  <a:pt x="2306910" y="498031"/>
                </a:lnTo>
                <a:lnTo>
                  <a:pt x="2353270" y="473986"/>
                </a:lnTo>
                <a:lnTo>
                  <a:pt x="2398591" y="450441"/>
                </a:lnTo>
                <a:lnTo>
                  <a:pt x="2442741" y="427537"/>
                </a:lnTo>
                <a:lnTo>
                  <a:pt x="2485591" y="405411"/>
                </a:lnTo>
                <a:lnTo>
                  <a:pt x="2527009" y="384202"/>
                </a:lnTo>
                <a:lnTo>
                  <a:pt x="2566866" y="364048"/>
                </a:lnTo>
                <a:lnTo>
                  <a:pt x="2605031" y="345088"/>
                </a:lnTo>
                <a:lnTo>
                  <a:pt x="2641373" y="327459"/>
                </a:lnTo>
                <a:lnTo>
                  <a:pt x="2702375" y="296658"/>
                </a:lnTo>
                <a:lnTo>
                  <a:pt x="2759521" y="265284"/>
                </a:lnTo>
                <a:lnTo>
                  <a:pt x="2813108" y="233766"/>
                </a:lnTo>
                <a:lnTo>
                  <a:pt x="2863433" y="202536"/>
                </a:lnTo>
                <a:lnTo>
                  <a:pt x="2910792" y="172021"/>
                </a:lnTo>
                <a:lnTo>
                  <a:pt x="2955482" y="142653"/>
                </a:lnTo>
                <a:lnTo>
                  <a:pt x="2997799" y="114861"/>
                </a:lnTo>
                <a:lnTo>
                  <a:pt x="3038040" y="89075"/>
                </a:lnTo>
                <a:lnTo>
                  <a:pt x="3076501" y="65725"/>
                </a:lnTo>
                <a:lnTo>
                  <a:pt x="3113480" y="45241"/>
                </a:lnTo>
                <a:lnTo>
                  <a:pt x="3149272" y="28053"/>
                </a:lnTo>
                <a:lnTo>
                  <a:pt x="3218484" y="5283"/>
                </a:lnTo>
                <a:lnTo>
                  <a:pt x="3298696" y="0"/>
                </a:lnTo>
                <a:lnTo>
                  <a:pt x="3342194" y="4847"/>
                </a:lnTo>
                <a:lnTo>
                  <a:pt x="3382984" y="15299"/>
                </a:lnTo>
                <a:lnTo>
                  <a:pt x="3421064" y="31553"/>
                </a:lnTo>
                <a:lnTo>
                  <a:pt x="3456427" y="53806"/>
                </a:lnTo>
                <a:lnTo>
                  <a:pt x="3489071" y="82254"/>
                </a:lnTo>
                <a:lnTo>
                  <a:pt x="3518989" y="117093"/>
                </a:lnTo>
                <a:lnTo>
                  <a:pt x="3546178" y="158521"/>
                </a:lnTo>
                <a:lnTo>
                  <a:pt x="3570633" y="206733"/>
                </a:lnTo>
                <a:lnTo>
                  <a:pt x="3592349" y="261927"/>
                </a:lnTo>
                <a:lnTo>
                  <a:pt x="3614769" y="336609"/>
                </a:lnTo>
                <a:lnTo>
                  <a:pt x="3625630" y="380249"/>
                </a:lnTo>
                <a:lnTo>
                  <a:pt x="3636073" y="427416"/>
                </a:lnTo>
                <a:lnTo>
                  <a:pt x="3645957" y="477608"/>
                </a:lnTo>
                <a:lnTo>
                  <a:pt x="3655144" y="530320"/>
                </a:lnTo>
                <a:lnTo>
                  <a:pt x="3663493" y="585051"/>
                </a:lnTo>
                <a:lnTo>
                  <a:pt x="3670865" y="641296"/>
                </a:lnTo>
                <a:lnTo>
                  <a:pt x="3677122" y="698553"/>
                </a:lnTo>
                <a:lnTo>
                  <a:pt x="3682122" y="756318"/>
                </a:lnTo>
                <a:lnTo>
                  <a:pt x="3685727" y="814087"/>
                </a:lnTo>
                <a:lnTo>
                  <a:pt x="3687797" y="871358"/>
                </a:lnTo>
                <a:lnTo>
                  <a:pt x="3688192" y="927627"/>
                </a:lnTo>
                <a:lnTo>
                  <a:pt x="3686773" y="982390"/>
                </a:lnTo>
                <a:lnTo>
                  <a:pt x="3683401" y="1035145"/>
                </a:lnTo>
                <a:lnTo>
                  <a:pt x="3677936" y="1085389"/>
                </a:lnTo>
                <a:lnTo>
                  <a:pt x="3670238" y="1132617"/>
                </a:lnTo>
                <a:lnTo>
                  <a:pt x="3660167" y="1176327"/>
                </a:lnTo>
                <a:lnTo>
                  <a:pt x="3645761" y="1223050"/>
                </a:lnTo>
                <a:lnTo>
                  <a:pt x="3628141" y="1269111"/>
                </a:lnTo>
                <a:lnTo>
                  <a:pt x="3607558" y="1314366"/>
                </a:lnTo>
                <a:lnTo>
                  <a:pt x="3584265" y="1358671"/>
                </a:lnTo>
                <a:lnTo>
                  <a:pt x="3558511" y="1401883"/>
                </a:lnTo>
                <a:lnTo>
                  <a:pt x="3530548" y="1443856"/>
                </a:lnTo>
                <a:lnTo>
                  <a:pt x="3500628" y="1484448"/>
                </a:lnTo>
                <a:lnTo>
                  <a:pt x="3469000" y="1523513"/>
                </a:lnTo>
                <a:lnTo>
                  <a:pt x="3435918" y="1560909"/>
                </a:lnTo>
                <a:lnTo>
                  <a:pt x="3401630" y="1596491"/>
                </a:lnTo>
                <a:lnTo>
                  <a:pt x="3366390" y="1630115"/>
                </a:lnTo>
                <a:lnTo>
                  <a:pt x="3330447" y="1661638"/>
                </a:lnTo>
                <a:lnTo>
                  <a:pt x="3294054" y="1690914"/>
                </a:lnTo>
                <a:lnTo>
                  <a:pt x="3257461" y="1717801"/>
                </a:lnTo>
                <a:lnTo>
                  <a:pt x="3220919" y="1742154"/>
                </a:lnTo>
                <a:lnTo>
                  <a:pt x="3184679" y="1763829"/>
                </a:lnTo>
                <a:lnTo>
                  <a:pt x="3143179" y="1784614"/>
                </a:lnTo>
                <a:lnTo>
                  <a:pt x="3101201" y="1800649"/>
                </a:lnTo>
                <a:lnTo>
                  <a:pt x="3058593" y="1812502"/>
                </a:lnTo>
                <a:lnTo>
                  <a:pt x="3015204" y="1820741"/>
                </a:lnTo>
                <a:lnTo>
                  <a:pt x="2970882" y="1825935"/>
                </a:lnTo>
                <a:lnTo>
                  <a:pt x="2925475" y="1828650"/>
                </a:lnTo>
                <a:lnTo>
                  <a:pt x="2878831" y="1829456"/>
                </a:lnTo>
                <a:lnTo>
                  <a:pt x="2830800" y="1828921"/>
                </a:lnTo>
                <a:lnTo>
                  <a:pt x="2781229" y="1827613"/>
                </a:lnTo>
                <a:lnTo>
                  <a:pt x="2729967" y="1826100"/>
                </a:lnTo>
                <a:lnTo>
                  <a:pt x="2676863" y="1824950"/>
                </a:lnTo>
                <a:lnTo>
                  <a:pt x="2621763" y="1824731"/>
                </a:lnTo>
                <a:lnTo>
                  <a:pt x="2564518" y="1826012"/>
                </a:lnTo>
                <a:lnTo>
                  <a:pt x="2504975" y="1829361"/>
                </a:lnTo>
                <a:lnTo>
                  <a:pt x="2461577" y="1832828"/>
                </a:lnTo>
                <a:lnTo>
                  <a:pt x="2416311" y="1836566"/>
                </a:lnTo>
                <a:lnTo>
                  <a:pt x="2369357" y="1840527"/>
                </a:lnTo>
                <a:lnTo>
                  <a:pt x="2320894" y="1844662"/>
                </a:lnTo>
                <a:lnTo>
                  <a:pt x="2271101" y="1848923"/>
                </a:lnTo>
                <a:lnTo>
                  <a:pt x="2220156" y="1853261"/>
                </a:lnTo>
                <a:lnTo>
                  <a:pt x="2168238" y="1857628"/>
                </a:lnTo>
                <a:lnTo>
                  <a:pt x="2115526" y="1861975"/>
                </a:lnTo>
                <a:lnTo>
                  <a:pt x="2062200" y="1866253"/>
                </a:lnTo>
                <a:lnTo>
                  <a:pt x="2008437" y="1870414"/>
                </a:lnTo>
                <a:lnTo>
                  <a:pt x="1954417" y="1874409"/>
                </a:lnTo>
                <a:lnTo>
                  <a:pt x="1900319" y="1878190"/>
                </a:lnTo>
                <a:lnTo>
                  <a:pt x="1846322" y="1881708"/>
                </a:lnTo>
                <a:lnTo>
                  <a:pt x="1792603" y="1884915"/>
                </a:lnTo>
                <a:lnTo>
                  <a:pt x="1739344" y="1887761"/>
                </a:lnTo>
                <a:lnTo>
                  <a:pt x="1686721" y="1890199"/>
                </a:lnTo>
                <a:lnTo>
                  <a:pt x="1634915" y="1892180"/>
                </a:lnTo>
                <a:lnTo>
                  <a:pt x="1584104" y="1893655"/>
                </a:lnTo>
                <a:lnTo>
                  <a:pt x="1534466" y="1894575"/>
                </a:lnTo>
                <a:lnTo>
                  <a:pt x="1486181" y="1894893"/>
                </a:lnTo>
                <a:lnTo>
                  <a:pt x="1430144" y="1894455"/>
                </a:lnTo>
                <a:lnTo>
                  <a:pt x="1373993" y="1893195"/>
                </a:lnTo>
                <a:lnTo>
                  <a:pt x="1317855" y="1891191"/>
                </a:lnTo>
                <a:lnTo>
                  <a:pt x="1261854" y="1888523"/>
                </a:lnTo>
                <a:lnTo>
                  <a:pt x="1206114" y="1885269"/>
                </a:lnTo>
                <a:lnTo>
                  <a:pt x="1150760" y="1881509"/>
                </a:lnTo>
                <a:lnTo>
                  <a:pt x="1095918" y="1877322"/>
                </a:lnTo>
                <a:lnTo>
                  <a:pt x="1041710" y="1872787"/>
                </a:lnTo>
                <a:lnTo>
                  <a:pt x="988264" y="1867983"/>
                </a:lnTo>
                <a:lnTo>
                  <a:pt x="935702" y="1862989"/>
                </a:lnTo>
                <a:lnTo>
                  <a:pt x="884150" y="1857885"/>
                </a:lnTo>
                <a:lnTo>
                  <a:pt x="833732" y="1852748"/>
                </a:lnTo>
                <a:lnTo>
                  <a:pt x="784573" y="1847660"/>
                </a:lnTo>
                <a:lnTo>
                  <a:pt x="736798" y="1842697"/>
                </a:lnTo>
                <a:lnTo>
                  <a:pt x="690532" y="1837941"/>
                </a:lnTo>
                <a:lnTo>
                  <a:pt x="645899" y="1833469"/>
                </a:lnTo>
                <a:lnTo>
                  <a:pt x="603023" y="1829361"/>
                </a:lnTo>
                <a:close/>
              </a:path>
            </a:pathLst>
          </a:custGeom>
          <a:ln w="28575">
            <a:solidFill>
              <a:srgbClr val="000000"/>
            </a:solidFill>
          </a:ln>
        </p:spPr>
        <p:txBody>
          <a:bodyPr wrap="square" lIns="0" tIns="0" rIns="0" bIns="0" rtlCol="0"/>
          <a:lstStyle/>
          <a:p>
            <a:endParaRPr/>
          </a:p>
        </p:txBody>
      </p:sp>
      <p:sp>
        <p:nvSpPr>
          <p:cNvPr id="7" name="object 7"/>
          <p:cNvSpPr/>
          <p:nvPr/>
        </p:nvSpPr>
        <p:spPr>
          <a:xfrm>
            <a:off x="3424313" y="5665470"/>
            <a:ext cx="840105" cy="125730"/>
          </a:xfrm>
          <a:custGeom>
            <a:avLst/>
            <a:gdLst/>
            <a:ahLst/>
            <a:cxnLst/>
            <a:rect l="l" t="t" r="r" b="b"/>
            <a:pathLst>
              <a:path w="840104" h="125729">
                <a:moveTo>
                  <a:pt x="755650" y="56903"/>
                </a:moveTo>
                <a:lnTo>
                  <a:pt x="753133" y="28715"/>
                </a:lnTo>
                <a:lnTo>
                  <a:pt x="0" y="96774"/>
                </a:lnTo>
                <a:lnTo>
                  <a:pt x="3048" y="125730"/>
                </a:lnTo>
                <a:lnTo>
                  <a:pt x="755650" y="56903"/>
                </a:lnTo>
                <a:close/>
              </a:path>
              <a:path w="840104" h="125729">
                <a:moveTo>
                  <a:pt x="839724" y="35052"/>
                </a:moveTo>
                <a:lnTo>
                  <a:pt x="750570" y="0"/>
                </a:lnTo>
                <a:lnTo>
                  <a:pt x="753133" y="28715"/>
                </a:lnTo>
                <a:lnTo>
                  <a:pt x="767334" y="27432"/>
                </a:lnTo>
                <a:lnTo>
                  <a:pt x="769620" y="55626"/>
                </a:lnTo>
                <a:lnTo>
                  <a:pt x="769620" y="78293"/>
                </a:lnTo>
                <a:lnTo>
                  <a:pt x="839724" y="35052"/>
                </a:lnTo>
                <a:close/>
              </a:path>
              <a:path w="840104" h="125729">
                <a:moveTo>
                  <a:pt x="769620" y="55626"/>
                </a:moveTo>
                <a:lnTo>
                  <a:pt x="767334" y="27432"/>
                </a:lnTo>
                <a:lnTo>
                  <a:pt x="753133" y="28715"/>
                </a:lnTo>
                <a:lnTo>
                  <a:pt x="755650" y="56903"/>
                </a:lnTo>
                <a:lnTo>
                  <a:pt x="769620" y="55626"/>
                </a:lnTo>
                <a:close/>
              </a:path>
              <a:path w="840104" h="125729">
                <a:moveTo>
                  <a:pt x="769620" y="78293"/>
                </a:moveTo>
                <a:lnTo>
                  <a:pt x="769620" y="55626"/>
                </a:lnTo>
                <a:lnTo>
                  <a:pt x="755650" y="56903"/>
                </a:lnTo>
                <a:lnTo>
                  <a:pt x="758190" y="85344"/>
                </a:lnTo>
                <a:lnTo>
                  <a:pt x="769620" y="78293"/>
                </a:lnTo>
                <a:close/>
              </a:path>
            </a:pathLst>
          </a:custGeom>
          <a:solidFill>
            <a:srgbClr val="FF0000"/>
          </a:solidFill>
        </p:spPr>
        <p:txBody>
          <a:bodyPr wrap="square" lIns="0" tIns="0" rIns="0" bIns="0" rtlCol="0"/>
          <a:lstStyle/>
          <a:p>
            <a:endParaRPr/>
          </a:p>
        </p:txBody>
      </p:sp>
      <p:sp>
        <p:nvSpPr>
          <p:cNvPr id="8" name="object 8"/>
          <p:cNvSpPr/>
          <p:nvPr/>
        </p:nvSpPr>
        <p:spPr>
          <a:xfrm>
            <a:off x="4258703" y="4780026"/>
            <a:ext cx="2139315" cy="933450"/>
          </a:xfrm>
          <a:custGeom>
            <a:avLst/>
            <a:gdLst/>
            <a:ahLst/>
            <a:cxnLst/>
            <a:rect l="l" t="t" r="r" b="b"/>
            <a:pathLst>
              <a:path w="2139315" h="933450">
                <a:moveTo>
                  <a:pt x="2065984" y="52710"/>
                </a:moveTo>
                <a:lnTo>
                  <a:pt x="2055067" y="26906"/>
                </a:lnTo>
                <a:lnTo>
                  <a:pt x="0" y="907541"/>
                </a:lnTo>
                <a:lnTo>
                  <a:pt x="11430" y="933449"/>
                </a:lnTo>
                <a:lnTo>
                  <a:pt x="2065984" y="52710"/>
                </a:lnTo>
                <a:close/>
              </a:path>
              <a:path w="2139315" h="933450">
                <a:moveTo>
                  <a:pt x="2138934" y="6095"/>
                </a:moveTo>
                <a:lnTo>
                  <a:pt x="2043683" y="0"/>
                </a:lnTo>
                <a:lnTo>
                  <a:pt x="2055067" y="26906"/>
                </a:lnTo>
                <a:lnTo>
                  <a:pt x="2068068" y="21335"/>
                </a:lnTo>
                <a:lnTo>
                  <a:pt x="2078736" y="47243"/>
                </a:lnTo>
                <a:lnTo>
                  <a:pt x="2078736" y="77441"/>
                </a:lnTo>
                <a:lnTo>
                  <a:pt x="2138934" y="6095"/>
                </a:lnTo>
                <a:close/>
              </a:path>
              <a:path w="2139315" h="933450">
                <a:moveTo>
                  <a:pt x="2078736" y="47243"/>
                </a:moveTo>
                <a:lnTo>
                  <a:pt x="2068068" y="21335"/>
                </a:lnTo>
                <a:lnTo>
                  <a:pt x="2055067" y="26906"/>
                </a:lnTo>
                <a:lnTo>
                  <a:pt x="2065984" y="52710"/>
                </a:lnTo>
                <a:lnTo>
                  <a:pt x="2078736" y="47243"/>
                </a:lnTo>
                <a:close/>
              </a:path>
              <a:path w="2139315" h="933450">
                <a:moveTo>
                  <a:pt x="2078736" y="77441"/>
                </a:moveTo>
                <a:lnTo>
                  <a:pt x="2078736" y="47243"/>
                </a:lnTo>
                <a:lnTo>
                  <a:pt x="2065984" y="52710"/>
                </a:lnTo>
                <a:lnTo>
                  <a:pt x="2077212" y="79247"/>
                </a:lnTo>
                <a:lnTo>
                  <a:pt x="2078736" y="77441"/>
                </a:lnTo>
                <a:close/>
              </a:path>
            </a:pathLst>
          </a:custGeom>
          <a:solidFill>
            <a:srgbClr val="FF0000"/>
          </a:solidFill>
        </p:spPr>
        <p:txBody>
          <a:bodyPr wrap="square" lIns="0" tIns="0" rIns="0" bIns="0" rtlCol="0"/>
          <a:lstStyle/>
          <a:p>
            <a:endParaRPr/>
          </a:p>
        </p:txBody>
      </p:sp>
      <p:sp>
        <p:nvSpPr>
          <p:cNvPr id="9" name="object 9"/>
          <p:cNvSpPr/>
          <p:nvPr/>
        </p:nvSpPr>
        <p:spPr>
          <a:xfrm>
            <a:off x="6386207" y="4777740"/>
            <a:ext cx="468630" cy="618490"/>
          </a:xfrm>
          <a:custGeom>
            <a:avLst/>
            <a:gdLst/>
            <a:ahLst/>
            <a:cxnLst/>
            <a:rect l="l" t="t" r="r" b="b"/>
            <a:pathLst>
              <a:path w="468629" h="618489">
                <a:moveTo>
                  <a:pt x="428760" y="540951"/>
                </a:moveTo>
                <a:lnTo>
                  <a:pt x="22860" y="0"/>
                </a:lnTo>
                <a:lnTo>
                  <a:pt x="0" y="16764"/>
                </a:lnTo>
                <a:lnTo>
                  <a:pt x="406143" y="558039"/>
                </a:lnTo>
                <a:lnTo>
                  <a:pt x="428760" y="540951"/>
                </a:lnTo>
                <a:close/>
              </a:path>
              <a:path w="468629" h="618489">
                <a:moveTo>
                  <a:pt x="437388" y="602361"/>
                </a:moveTo>
                <a:lnTo>
                  <a:pt x="437388" y="552450"/>
                </a:lnTo>
                <a:lnTo>
                  <a:pt x="414528" y="569214"/>
                </a:lnTo>
                <a:lnTo>
                  <a:pt x="406143" y="558039"/>
                </a:lnTo>
                <a:lnTo>
                  <a:pt x="383286" y="575310"/>
                </a:lnTo>
                <a:lnTo>
                  <a:pt x="437388" y="602361"/>
                </a:lnTo>
                <a:close/>
              </a:path>
              <a:path w="468629" h="618489">
                <a:moveTo>
                  <a:pt x="437388" y="552450"/>
                </a:moveTo>
                <a:lnTo>
                  <a:pt x="428760" y="540951"/>
                </a:lnTo>
                <a:lnTo>
                  <a:pt x="406143" y="558039"/>
                </a:lnTo>
                <a:lnTo>
                  <a:pt x="414528" y="569214"/>
                </a:lnTo>
                <a:lnTo>
                  <a:pt x="437388" y="552450"/>
                </a:lnTo>
                <a:close/>
              </a:path>
              <a:path w="468629" h="618489">
                <a:moveTo>
                  <a:pt x="468630" y="617982"/>
                </a:moveTo>
                <a:lnTo>
                  <a:pt x="451866" y="523494"/>
                </a:lnTo>
                <a:lnTo>
                  <a:pt x="428760" y="540951"/>
                </a:lnTo>
                <a:lnTo>
                  <a:pt x="437388" y="552450"/>
                </a:lnTo>
                <a:lnTo>
                  <a:pt x="437388" y="602361"/>
                </a:lnTo>
                <a:lnTo>
                  <a:pt x="468630" y="617982"/>
                </a:lnTo>
                <a:close/>
              </a:path>
            </a:pathLst>
          </a:custGeom>
          <a:solidFill>
            <a:srgbClr val="FF0000"/>
          </a:solidFill>
        </p:spPr>
        <p:txBody>
          <a:bodyPr wrap="square" lIns="0" tIns="0" rIns="0" bIns="0" rtlCol="0"/>
          <a:lstStyle/>
          <a:p>
            <a:endParaRPr/>
          </a:p>
        </p:txBody>
      </p:sp>
      <p:sp>
        <p:nvSpPr>
          <p:cNvPr id="10" name="object 10"/>
          <p:cNvSpPr/>
          <p:nvPr/>
        </p:nvSpPr>
        <p:spPr>
          <a:xfrm>
            <a:off x="6532511" y="5391911"/>
            <a:ext cx="336550" cy="1070610"/>
          </a:xfrm>
          <a:custGeom>
            <a:avLst/>
            <a:gdLst/>
            <a:ahLst/>
            <a:cxnLst/>
            <a:rect l="l" t="t" r="r" b="b"/>
            <a:pathLst>
              <a:path w="336550" h="1070610">
                <a:moveTo>
                  <a:pt x="27663" y="984062"/>
                </a:moveTo>
                <a:lnTo>
                  <a:pt x="0" y="976122"/>
                </a:lnTo>
                <a:lnTo>
                  <a:pt x="17526" y="1070610"/>
                </a:lnTo>
                <a:lnTo>
                  <a:pt x="23622" y="1063940"/>
                </a:lnTo>
                <a:lnTo>
                  <a:pt x="23622" y="998220"/>
                </a:lnTo>
                <a:lnTo>
                  <a:pt x="27663" y="984062"/>
                </a:lnTo>
                <a:close/>
              </a:path>
              <a:path w="336550" h="1070610">
                <a:moveTo>
                  <a:pt x="55028" y="991917"/>
                </a:moveTo>
                <a:lnTo>
                  <a:pt x="27663" y="984062"/>
                </a:lnTo>
                <a:lnTo>
                  <a:pt x="23622" y="998220"/>
                </a:lnTo>
                <a:lnTo>
                  <a:pt x="51054" y="1005840"/>
                </a:lnTo>
                <a:lnTo>
                  <a:pt x="55028" y="991917"/>
                </a:lnTo>
                <a:close/>
              </a:path>
              <a:path w="336550" h="1070610">
                <a:moveTo>
                  <a:pt x="82296" y="999744"/>
                </a:moveTo>
                <a:lnTo>
                  <a:pt x="55028" y="991917"/>
                </a:lnTo>
                <a:lnTo>
                  <a:pt x="51054" y="1005840"/>
                </a:lnTo>
                <a:lnTo>
                  <a:pt x="23622" y="998220"/>
                </a:lnTo>
                <a:lnTo>
                  <a:pt x="23622" y="1063940"/>
                </a:lnTo>
                <a:lnTo>
                  <a:pt x="82296" y="999744"/>
                </a:lnTo>
                <a:close/>
              </a:path>
              <a:path w="336550" h="1070610">
                <a:moveTo>
                  <a:pt x="336042" y="7620"/>
                </a:moveTo>
                <a:lnTo>
                  <a:pt x="308610" y="0"/>
                </a:lnTo>
                <a:lnTo>
                  <a:pt x="27663" y="984062"/>
                </a:lnTo>
                <a:lnTo>
                  <a:pt x="55028" y="991917"/>
                </a:lnTo>
                <a:lnTo>
                  <a:pt x="336042" y="7620"/>
                </a:lnTo>
                <a:close/>
              </a:path>
            </a:pathLst>
          </a:custGeom>
          <a:solidFill>
            <a:srgbClr val="FF0000"/>
          </a:solidFill>
        </p:spPr>
        <p:txBody>
          <a:bodyPr wrap="square" lIns="0" tIns="0" rIns="0" bIns="0" rtlCol="0"/>
          <a:lstStyle/>
          <a:p>
            <a:endParaRPr/>
          </a:p>
        </p:txBody>
      </p:sp>
      <p:sp>
        <p:nvSpPr>
          <p:cNvPr id="11" name="object 11"/>
          <p:cNvSpPr/>
          <p:nvPr/>
        </p:nvSpPr>
        <p:spPr>
          <a:xfrm>
            <a:off x="3883025" y="6448044"/>
            <a:ext cx="2668270" cy="205104"/>
          </a:xfrm>
          <a:custGeom>
            <a:avLst/>
            <a:gdLst/>
            <a:ahLst/>
            <a:cxnLst/>
            <a:rect l="l" t="t" r="r" b="b"/>
            <a:pathLst>
              <a:path w="2668270" h="205104">
                <a:moveTo>
                  <a:pt x="84849" y="147789"/>
                </a:moveTo>
                <a:lnTo>
                  <a:pt x="83057" y="118872"/>
                </a:lnTo>
                <a:lnTo>
                  <a:pt x="0" y="166878"/>
                </a:lnTo>
                <a:lnTo>
                  <a:pt x="70866" y="197423"/>
                </a:lnTo>
                <a:lnTo>
                  <a:pt x="70866" y="148590"/>
                </a:lnTo>
                <a:lnTo>
                  <a:pt x="84849" y="147789"/>
                </a:lnTo>
                <a:close/>
              </a:path>
              <a:path w="2668270" h="205104">
                <a:moveTo>
                  <a:pt x="86595" y="175974"/>
                </a:moveTo>
                <a:lnTo>
                  <a:pt x="84849" y="147789"/>
                </a:lnTo>
                <a:lnTo>
                  <a:pt x="70866" y="148590"/>
                </a:lnTo>
                <a:lnTo>
                  <a:pt x="72389" y="176784"/>
                </a:lnTo>
                <a:lnTo>
                  <a:pt x="86595" y="175974"/>
                </a:lnTo>
                <a:close/>
              </a:path>
              <a:path w="2668270" h="205104">
                <a:moveTo>
                  <a:pt x="88392" y="204978"/>
                </a:moveTo>
                <a:lnTo>
                  <a:pt x="86595" y="175974"/>
                </a:lnTo>
                <a:lnTo>
                  <a:pt x="72389" y="176784"/>
                </a:lnTo>
                <a:lnTo>
                  <a:pt x="70866" y="148590"/>
                </a:lnTo>
                <a:lnTo>
                  <a:pt x="70866" y="197423"/>
                </a:lnTo>
                <a:lnTo>
                  <a:pt x="88392" y="204978"/>
                </a:lnTo>
                <a:close/>
              </a:path>
              <a:path w="2668270" h="205104">
                <a:moveTo>
                  <a:pt x="2667762" y="28956"/>
                </a:moveTo>
                <a:lnTo>
                  <a:pt x="2666238" y="0"/>
                </a:lnTo>
                <a:lnTo>
                  <a:pt x="84849" y="147789"/>
                </a:lnTo>
                <a:lnTo>
                  <a:pt x="86595" y="175974"/>
                </a:lnTo>
                <a:lnTo>
                  <a:pt x="2667762" y="28956"/>
                </a:lnTo>
                <a:close/>
              </a:path>
            </a:pathLst>
          </a:custGeom>
          <a:solidFill>
            <a:srgbClr val="FF0000"/>
          </a:solidFill>
        </p:spPr>
        <p:txBody>
          <a:bodyPr wrap="square" lIns="0" tIns="0" rIns="0" bIns="0" rtlCol="0"/>
          <a:lstStyle/>
          <a:p>
            <a:endParaRPr/>
          </a:p>
        </p:txBody>
      </p:sp>
      <p:sp>
        <p:nvSpPr>
          <p:cNvPr id="12" name="object 12"/>
          <p:cNvSpPr/>
          <p:nvPr/>
        </p:nvSpPr>
        <p:spPr>
          <a:xfrm>
            <a:off x="3273437" y="6506718"/>
            <a:ext cx="611505" cy="121920"/>
          </a:xfrm>
          <a:custGeom>
            <a:avLst/>
            <a:gdLst/>
            <a:ahLst/>
            <a:cxnLst/>
            <a:rect l="l" t="t" r="r" b="b"/>
            <a:pathLst>
              <a:path w="611504" h="121920">
                <a:moveTo>
                  <a:pt x="90677" y="0"/>
                </a:moveTo>
                <a:lnTo>
                  <a:pt x="0" y="32004"/>
                </a:lnTo>
                <a:lnTo>
                  <a:pt x="69341" y="78232"/>
                </a:lnTo>
                <a:lnTo>
                  <a:pt x="69341" y="54864"/>
                </a:lnTo>
                <a:lnTo>
                  <a:pt x="72389" y="26670"/>
                </a:lnTo>
                <a:lnTo>
                  <a:pt x="87115" y="28502"/>
                </a:lnTo>
                <a:lnTo>
                  <a:pt x="90677" y="0"/>
                </a:lnTo>
                <a:close/>
              </a:path>
              <a:path w="611504" h="121920">
                <a:moveTo>
                  <a:pt x="87115" y="28502"/>
                </a:moveTo>
                <a:lnTo>
                  <a:pt x="72389" y="26670"/>
                </a:lnTo>
                <a:lnTo>
                  <a:pt x="69341" y="54864"/>
                </a:lnTo>
                <a:lnTo>
                  <a:pt x="83598" y="56638"/>
                </a:lnTo>
                <a:lnTo>
                  <a:pt x="87115" y="28502"/>
                </a:lnTo>
                <a:close/>
              </a:path>
              <a:path w="611504" h="121920">
                <a:moveTo>
                  <a:pt x="83598" y="56638"/>
                </a:moveTo>
                <a:lnTo>
                  <a:pt x="69341" y="54864"/>
                </a:lnTo>
                <a:lnTo>
                  <a:pt x="69341" y="78232"/>
                </a:lnTo>
                <a:lnTo>
                  <a:pt x="80009" y="85344"/>
                </a:lnTo>
                <a:lnTo>
                  <a:pt x="83598" y="56638"/>
                </a:lnTo>
                <a:close/>
              </a:path>
              <a:path w="611504" h="121920">
                <a:moveTo>
                  <a:pt x="611124" y="93726"/>
                </a:moveTo>
                <a:lnTo>
                  <a:pt x="87115" y="28502"/>
                </a:lnTo>
                <a:lnTo>
                  <a:pt x="83598" y="56638"/>
                </a:lnTo>
                <a:lnTo>
                  <a:pt x="608076" y="121920"/>
                </a:lnTo>
                <a:lnTo>
                  <a:pt x="611124" y="93726"/>
                </a:lnTo>
                <a:close/>
              </a:path>
            </a:pathLst>
          </a:custGeom>
          <a:solidFill>
            <a:srgbClr val="FF0000"/>
          </a:solidFill>
        </p:spPr>
        <p:txBody>
          <a:bodyPr wrap="square" lIns="0" tIns="0" rIns="0" bIns="0" rtlCol="0"/>
          <a:lstStyle/>
          <a:p>
            <a:endParaRPr/>
          </a:p>
        </p:txBody>
      </p:sp>
      <p:sp>
        <p:nvSpPr>
          <p:cNvPr id="13" name="object 13"/>
          <p:cNvSpPr/>
          <p:nvPr/>
        </p:nvSpPr>
        <p:spPr>
          <a:xfrm>
            <a:off x="3259721" y="5776721"/>
            <a:ext cx="191770" cy="765175"/>
          </a:xfrm>
          <a:custGeom>
            <a:avLst/>
            <a:gdLst/>
            <a:ahLst/>
            <a:cxnLst/>
            <a:rect l="l" t="t" r="r" b="b"/>
            <a:pathLst>
              <a:path w="191770" h="765175">
                <a:moveTo>
                  <a:pt x="163285" y="86606"/>
                </a:moveTo>
                <a:lnTo>
                  <a:pt x="135146" y="80978"/>
                </a:lnTo>
                <a:lnTo>
                  <a:pt x="0" y="758951"/>
                </a:lnTo>
                <a:lnTo>
                  <a:pt x="28194" y="765047"/>
                </a:lnTo>
                <a:lnTo>
                  <a:pt x="163285" y="86606"/>
                </a:lnTo>
                <a:close/>
              </a:path>
              <a:path w="191770" h="765175">
                <a:moveTo>
                  <a:pt x="191261" y="92201"/>
                </a:moveTo>
                <a:lnTo>
                  <a:pt x="166115" y="0"/>
                </a:lnTo>
                <a:lnTo>
                  <a:pt x="107441" y="75437"/>
                </a:lnTo>
                <a:lnTo>
                  <a:pt x="135146" y="80978"/>
                </a:lnTo>
                <a:lnTo>
                  <a:pt x="137921" y="67055"/>
                </a:lnTo>
                <a:lnTo>
                  <a:pt x="166115" y="72389"/>
                </a:lnTo>
                <a:lnTo>
                  <a:pt x="166115" y="87172"/>
                </a:lnTo>
                <a:lnTo>
                  <a:pt x="191261" y="92201"/>
                </a:lnTo>
                <a:close/>
              </a:path>
              <a:path w="191770" h="765175">
                <a:moveTo>
                  <a:pt x="166115" y="72389"/>
                </a:moveTo>
                <a:lnTo>
                  <a:pt x="137921" y="67055"/>
                </a:lnTo>
                <a:lnTo>
                  <a:pt x="135146" y="80978"/>
                </a:lnTo>
                <a:lnTo>
                  <a:pt x="163285" y="86606"/>
                </a:lnTo>
                <a:lnTo>
                  <a:pt x="166115" y="72389"/>
                </a:lnTo>
                <a:close/>
              </a:path>
              <a:path w="191770" h="765175">
                <a:moveTo>
                  <a:pt x="166115" y="87172"/>
                </a:moveTo>
                <a:lnTo>
                  <a:pt x="166115" y="72389"/>
                </a:lnTo>
                <a:lnTo>
                  <a:pt x="163285" y="86606"/>
                </a:lnTo>
                <a:lnTo>
                  <a:pt x="166115" y="87172"/>
                </a:lnTo>
                <a:close/>
              </a:path>
            </a:pathLst>
          </a:custGeom>
          <a:solidFill>
            <a:srgbClr val="FF0000"/>
          </a:solidFill>
        </p:spPr>
        <p:txBody>
          <a:bodyPr wrap="square" lIns="0" tIns="0" rIns="0" bIns="0" rtlCol="0"/>
          <a:lstStyle/>
          <a:p>
            <a:endParaRPr/>
          </a:p>
        </p:txBody>
      </p:sp>
      <p:sp>
        <p:nvSpPr>
          <p:cNvPr id="14" name="object 14"/>
          <p:cNvSpPr/>
          <p:nvPr/>
        </p:nvSpPr>
        <p:spPr>
          <a:xfrm>
            <a:off x="3349637" y="5700521"/>
            <a:ext cx="152400" cy="152400"/>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5787"/>
                </a:lnTo>
                <a:lnTo>
                  <a:pt x="22383" y="130016"/>
                </a:lnTo>
                <a:lnTo>
                  <a:pt x="46612" y="146387"/>
                </a:lnTo>
                <a:lnTo>
                  <a:pt x="76200" y="152400"/>
                </a:lnTo>
                <a:lnTo>
                  <a:pt x="105787" y="146387"/>
                </a:lnTo>
                <a:lnTo>
                  <a:pt x="130016" y="130016"/>
                </a:lnTo>
                <a:lnTo>
                  <a:pt x="146387" y="105787"/>
                </a:lnTo>
                <a:lnTo>
                  <a:pt x="152400" y="76200"/>
                </a:lnTo>
                <a:close/>
              </a:path>
            </a:pathLst>
          </a:custGeom>
          <a:solidFill>
            <a:srgbClr val="FF3399"/>
          </a:solidFill>
        </p:spPr>
        <p:txBody>
          <a:bodyPr wrap="square" lIns="0" tIns="0" rIns="0" bIns="0" rtlCol="0"/>
          <a:lstStyle/>
          <a:p>
            <a:endParaRPr/>
          </a:p>
        </p:txBody>
      </p:sp>
      <p:sp>
        <p:nvSpPr>
          <p:cNvPr id="15" name="object 15"/>
          <p:cNvSpPr/>
          <p:nvPr/>
        </p:nvSpPr>
        <p:spPr>
          <a:xfrm>
            <a:off x="3349637" y="5700521"/>
            <a:ext cx="152400" cy="152400"/>
          </a:xfrm>
          <a:custGeom>
            <a:avLst/>
            <a:gdLst/>
            <a:ahLst/>
            <a:cxnLst/>
            <a:rect l="l" t="t" r="r" b="b"/>
            <a:pathLst>
              <a:path w="152400" h="152400">
                <a:moveTo>
                  <a:pt x="76200" y="0"/>
                </a:moveTo>
                <a:lnTo>
                  <a:pt x="46612" y="6012"/>
                </a:lnTo>
                <a:lnTo>
                  <a:pt x="22383" y="22383"/>
                </a:lnTo>
                <a:lnTo>
                  <a:pt x="6012" y="46612"/>
                </a:lnTo>
                <a:lnTo>
                  <a:pt x="0" y="76200"/>
                </a:lnTo>
                <a:lnTo>
                  <a:pt x="6012" y="105787"/>
                </a:lnTo>
                <a:lnTo>
                  <a:pt x="22383" y="130016"/>
                </a:lnTo>
                <a:lnTo>
                  <a:pt x="46612"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43" name="object 6"/>
          <p:cNvSpPr txBox="1">
            <a:spLocks noGrp="1"/>
          </p:cNvSpPr>
          <p:nvPr/>
        </p:nvSpPr>
        <p:spPr>
          <a:xfrm>
            <a:off x="1395095" y="486093"/>
            <a:ext cx="5995035" cy="811530"/>
          </a:xfrm>
          <a:prstGeom prst="rect">
            <a:avLst/>
          </a:prstGeom>
          <a:noFill/>
          <a:ln w="9525">
            <a:noFill/>
          </a:ln>
        </p:spPr>
        <p:txBody>
          <a:bodyPr vert="horz" wrap="square" lIns="0" tIns="27422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ct val="70000"/>
              </a:lnSpc>
            </a:pPr>
            <a:r>
              <a:rPr sz="4000" b="1" spc="-15" dirty="0"/>
              <a:t>表示与描述</a:t>
            </a:r>
          </a:p>
        </p:txBody>
      </p:sp>
      <p:sp>
        <p:nvSpPr>
          <p:cNvPr id="44" name="文本框 43"/>
          <p:cNvSpPr txBox="1"/>
          <p:nvPr/>
        </p:nvSpPr>
        <p:spPr>
          <a:xfrm>
            <a:off x="1395095" y="1524000"/>
            <a:ext cx="4754880" cy="579120"/>
          </a:xfrm>
          <a:prstGeom prst="rect">
            <a:avLst/>
          </a:prstGeom>
          <a:noFill/>
        </p:spPr>
        <p:txBody>
          <a:bodyPr wrap="none" rtlCol="0">
            <a:spAutoFit/>
          </a:bodyPr>
          <a:lstStyle/>
          <a:p>
            <a:pPr algn="l"/>
            <a:r>
              <a:rPr lang="en-US" sz="3200" b="1" spc="-5" dirty="0">
                <a:latin typeface="Times New Roman" panose="02020603050405020304" charset="0"/>
                <a:ea typeface="黑体" panose="02010609060101010101" charset="-122"/>
                <a:cs typeface="新宋体" panose="02010609030101010101" charset="-122"/>
                <a:sym typeface="+mn-ea"/>
              </a:rPr>
              <a:t>2</a:t>
            </a:r>
            <a:r>
              <a:rPr lang="zh-CN" altLang="en-US" sz="3200" b="1" spc="-5" dirty="0">
                <a:latin typeface="Times New Roman" panose="02020603050405020304" charset="0"/>
                <a:ea typeface="黑体" panose="02010609060101010101" charset="-122"/>
                <a:cs typeface="新宋体" panose="02010609030101010101" charset="-122"/>
                <a:sym typeface="+mn-ea"/>
              </a:rPr>
              <a:t>、</a:t>
            </a:r>
            <a:r>
              <a:rPr lang="zh-CN" sz="3200" b="1" spc="-5" dirty="0">
                <a:latin typeface="Times New Roman" panose="02020603050405020304" charset="0"/>
                <a:ea typeface="黑体" panose="02010609060101010101" charset="-122"/>
                <a:cs typeface="新宋体" panose="02010609030101010101" charset="-122"/>
                <a:sym typeface="+mn-ea"/>
              </a:rPr>
              <a:t>骨架</a:t>
            </a:r>
            <a:r>
              <a:rPr sz="3200" b="1" spc="-5" dirty="0">
                <a:latin typeface="Times New Roman" panose="02020603050405020304" charset="0"/>
                <a:ea typeface="黑体" panose="02010609060101010101" charset="-122"/>
                <a:cs typeface="新宋体" panose="02010609030101010101" charset="-122"/>
                <a:sym typeface="+mn-ea"/>
              </a:rPr>
              <a:t>关系编码</a:t>
            </a:r>
            <a:r>
              <a:rPr sz="2000" b="1" dirty="0">
                <a:solidFill>
                  <a:srgbClr val="FF0000"/>
                </a:solidFill>
                <a:latin typeface="Times New Roman" panose="02020603050405020304" charset="0"/>
                <a:ea typeface="黑体" panose="02010609060101010101" charset="-122"/>
                <a:cs typeface="Times New Roman" panose="02020603050405020304"/>
                <a:sym typeface="+mn-ea"/>
              </a:rPr>
              <a:t>		</a:t>
            </a:r>
            <a:endParaRPr lang="zh-CN" altLang="en-US" sz="2000" b="1" spc="-5" dirty="0">
              <a:solidFill>
                <a:srgbClr val="FF0000"/>
              </a:solidFill>
              <a:latin typeface="Times New Roman" panose="02020603050405020304" charset="0"/>
              <a:ea typeface="黑体" panose="02010609060101010101" charset="-122"/>
              <a:cs typeface="Times New Roman" panose="02020603050405020304"/>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525905" y="1238250"/>
            <a:ext cx="8236585" cy="4523740"/>
          </a:xfrm>
          <a:prstGeom prst="rect">
            <a:avLst/>
          </a:prstGeom>
        </p:spPr>
        <p:txBody>
          <a:bodyPr vert="horz" wrap="square" lIns="0" tIns="0" rIns="0" bIns="0" rtlCol="0">
            <a:spAutoFit/>
          </a:bodyPr>
          <a:lstStyle/>
          <a:p>
            <a:pPr marR="728980" algn="ctr">
              <a:lnSpc>
                <a:spcPct val="100000"/>
              </a:lnSpc>
            </a:pPr>
            <a:endParaRPr sz="2550">
              <a:latin typeface="Times New Roman" panose="02020603050405020304"/>
              <a:cs typeface="Times New Roman" panose="02020603050405020304"/>
            </a:endParaRPr>
          </a:p>
          <a:p>
            <a:pPr marR="866775" algn="l" defTabSz="0">
              <a:lnSpc>
                <a:spcPct val="100000"/>
              </a:lnSpc>
              <a:tabLst>
                <a:tab pos="410845" algn="l"/>
              </a:tabLst>
            </a:pPr>
            <a:r>
              <a:rPr sz="3200" b="1" spc="-5" dirty="0">
                <a:latin typeface="新宋体" panose="02010609030101010101" charset="-122"/>
                <a:cs typeface="新宋体" panose="02010609030101010101" charset="-122"/>
              </a:rPr>
              <a:t>表示方法</a:t>
            </a:r>
            <a:endParaRPr sz="3200" b="1">
              <a:latin typeface="新宋体" panose="02010609030101010101" charset="-122"/>
              <a:cs typeface="新宋体" panose="02010609030101010101" charset="-122"/>
            </a:endParaRPr>
          </a:p>
          <a:p>
            <a:pPr marL="984250" indent="-514350" defTabSz="0">
              <a:lnSpc>
                <a:spcPct val="100000"/>
              </a:lnSpc>
              <a:spcBef>
                <a:spcPts val="1920"/>
              </a:spcBef>
              <a:buFont typeface="+mj-lt"/>
              <a:buAutoNum type="arabicPeriod"/>
              <a:tabLst>
                <a:tab pos="892175" algn="l"/>
              </a:tabLst>
            </a:pPr>
            <a:r>
              <a:rPr sz="3200" spc="-5" dirty="0">
                <a:latin typeface="Times New Roman" panose="02020603050405020304" charset="0"/>
                <a:cs typeface="新宋体" panose="02010609030101010101" charset="-122"/>
              </a:rPr>
              <a:t>链码</a:t>
            </a:r>
            <a:endParaRPr sz="3200">
              <a:latin typeface="Times New Roman" panose="02020603050405020304" charset="0"/>
              <a:cs typeface="新宋体" panose="02010609030101010101" charset="-122"/>
            </a:endParaRPr>
          </a:p>
          <a:p>
            <a:pPr marL="984250" indent="-514350" defTabSz="0">
              <a:lnSpc>
                <a:spcPct val="100000"/>
              </a:lnSpc>
              <a:spcBef>
                <a:spcPts val="1925"/>
              </a:spcBef>
              <a:buFont typeface="+mj-lt"/>
              <a:buAutoNum type="arabicPeriod"/>
              <a:tabLst>
                <a:tab pos="892175" algn="l"/>
              </a:tabLst>
            </a:pPr>
            <a:r>
              <a:rPr sz="3200" spc="-5" dirty="0">
                <a:latin typeface="Times New Roman" panose="02020603050405020304" charset="0"/>
                <a:cs typeface="新宋体" panose="02010609030101010101" charset="-122"/>
              </a:rPr>
              <a:t>多边形近似</a:t>
            </a:r>
            <a:endParaRPr sz="3200">
              <a:latin typeface="Times New Roman" panose="02020603050405020304" charset="0"/>
              <a:cs typeface="新宋体" panose="02010609030101010101" charset="-122"/>
            </a:endParaRPr>
          </a:p>
          <a:p>
            <a:pPr marL="984250" indent="-514350" defTabSz="0">
              <a:lnSpc>
                <a:spcPct val="100000"/>
              </a:lnSpc>
              <a:spcBef>
                <a:spcPts val="1920"/>
              </a:spcBef>
              <a:buFont typeface="+mj-lt"/>
              <a:buAutoNum type="arabicPeriod"/>
              <a:tabLst>
                <a:tab pos="892175" algn="l"/>
              </a:tabLst>
            </a:pPr>
            <a:r>
              <a:rPr sz="3200" spc="-5" dirty="0">
                <a:latin typeface="Times New Roman" panose="02020603050405020304" charset="0"/>
                <a:cs typeface="新宋体" panose="02010609030101010101" charset="-122"/>
              </a:rPr>
              <a:t>外形特征</a:t>
            </a:r>
            <a:endParaRPr sz="3200">
              <a:latin typeface="Times New Roman" panose="02020603050405020304" charset="0"/>
              <a:cs typeface="新宋体" panose="02010609030101010101" charset="-122"/>
            </a:endParaRPr>
          </a:p>
          <a:p>
            <a:pPr marL="984250" indent="-514350" defTabSz="0">
              <a:lnSpc>
                <a:spcPct val="100000"/>
              </a:lnSpc>
              <a:spcBef>
                <a:spcPts val="1925"/>
              </a:spcBef>
              <a:buFont typeface="+mj-lt"/>
              <a:buAutoNum type="arabicPeriod"/>
              <a:tabLst>
                <a:tab pos="892175" algn="l"/>
              </a:tabLst>
            </a:pPr>
            <a:r>
              <a:rPr sz="3200" spc="-5" dirty="0">
                <a:latin typeface="Times New Roman" panose="02020603050405020304" charset="0"/>
                <a:cs typeface="新宋体" panose="02010609030101010101" charset="-122"/>
              </a:rPr>
              <a:t>边界分段</a:t>
            </a:r>
            <a:endParaRPr sz="3200">
              <a:latin typeface="Times New Roman" panose="02020603050405020304" charset="0"/>
              <a:cs typeface="新宋体" panose="02010609030101010101" charset="-122"/>
            </a:endParaRPr>
          </a:p>
          <a:p>
            <a:pPr marL="984250" indent="-514350" defTabSz="0">
              <a:lnSpc>
                <a:spcPts val="3750"/>
              </a:lnSpc>
              <a:spcBef>
                <a:spcPts val="1920"/>
              </a:spcBef>
              <a:buFont typeface="+mj-lt"/>
              <a:buAutoNum type="arabicPeriod"/>
              <a:tabLst>
                <a:tab pos="892175" algn="l"/>
              </a:tabLst>
            </a:pPr>
            <a:r>
              <a:rPr sz="3200" spc="-5" dirty="0">
                <a:latin typeface="Times New Roman" panose="02020603050405020304" charset="0"/>
                <a:cs typeface="新宋体" panose="02010609030101010101" charset="-122"/>
              </a:rPr>
              <a:t>区域骨架</a:t>
            </a:r>
            <a:endParaRPr sz="3200">
              <a:latin typeface="Times New Roman" panose="02020603050405020304" charset="0"/>
              <a:cs typeface="新宋体" panose="02010609030101010101" charset="-122"/>
            </a:endParaRPr>
          </a:p>
        </p:txBody>
      </p:sp>
      <p:sp>
        <p:nvSpPr>
          <p:cNvPr id="6"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2222639" y="4116323"/>
            <a:ext cx="1219200" cy="85725"/>
          </a:xfrm>
          <a:custGeom>
            <a:avLst/>
            <a:gdLst/>
            <a:ahLst/>
            <a:cxnLst/>
            <a:rect l="l" t="t" r="r" b="b"/>
            <a:pathLst>
              <a:path w="1219200" h="85725">
                <a:moveTo>
                  <a:pt x="1147571" y="57150"/>
                </a:moveTo>
                <a:lnTo>
                  <a:pt x="1147571" y="28194"/>
                </a:lnTo>
                <a:lnTo>
                  <a:pt x="0" y="28194"/>
                </a:lnTo>
                <a:lnTo>
                  <a:pt x="0" y="57150"/>
                </a:lnTo>
                <a:lnTo>
                  <a:pt x="1147571" y="57150"/>
                </a:lnTo>
                <a:close/>
              </a:path>
              <a:path w="1219200" h="85725">
                <a:moveTo>
                  <a:pt x="1219200" y="42672"/>
                </a:moveTo>
                <a:lnTo>
                  <a:pt x="1133093" y="0"/>
                </a:lnTo>
                <a:lnTo>
                  <a:pt x="1133093" y="28194"/>
                </a:lnTo>
                <a:lnTo>
                  <a:pt x="1147571" y="28194"/>
                </a:lnTo>
                <a:lnTo>
                  <a:pt x="1147571" y="78169"/>
                </a:lnTo>
                <a:lnTo>
                  <a:pt x="1219200" y="42672"/>
                </a:lnTo>
                <a:close/>
              </a:path>
              <a:path w="1219200" h="85725">
                <a:moveTo>
                  <a:pt x="1147571" y="78169"/>
                </a:moveTo>
                <a:lnTo>
                  <a:pt x="1147571" y="57150"/>
                </a:lnTo>
                <a:lnTo>
                  <a:pt x="1133093" y="57150"/>
                </a:lnTo>
                <a:lnTo>
                  <a:pt x="1133093" y="85343"/>
                </a:lnTo>
                <a:lnTo>
                  <a:pt x="1147571" y="78169"/>
                </a:lnTo>
                <a:close/>
              </a:path>
            </a:pathLst>
          </a:custGeom>
          <a:solidFill>
            <a:srgbClr val="000099"/>
          </a:solidFill>
        </p:spPr>
        <p:txBody>
          <a:bodyPr wrap="square" lIns="0" tIns="0" rIns="0" bIns="0" rtlCol="0"/>
          <a:lstStyle/>
          <a:p>
            <a:endParaRPr/>
          </a:p>
        </p:txBody>
      </p:sp>
      <p:sp>
        <p:nvSpPr>
          <p:cNvPr id="7" name="object 7"/>
          <p:cNvSpPr/>
          <p:nvPr/>
        </p:nvSpPr>
        <p:spPr>
          <a:xfrm>
            <a:off x="3351923" y="3396996"/>
            <a:ext cx="775970" cy="775970"/>
          </a:xfrm>
          <a:custGeom>
            <a:avLst/>
            <a:gdLst/>
            <a:ahLst/>
            <a:cxnLst/>
            <a:rect l="l" t="t" r="r" b="b"/>
            <a:pathLst>
              <a:path w="775970" h="775970">
                <a:moveTo>
                  <a:pt x="708286" y="94114"/>
                </a:moveTo>
                <a:lnTo>
                  <a:pt x="681601" y="67429"/>
                </a:lnTo>
                <a:lnTo>
                  <a:pt x="0" y="748284"/>
                </a:lnTo>
                <a:lnTo>
                  <a:pt x="27432" y="775716"/>
                </a:lnTo>
                <a:lnTo>
                  <a:pt x="708286" y="94114"/>
                </a:lnTo>
                <a:close/>
              </a:path>
              <a:path w="775970" h="775970">
                <a:moveTo>
                  <a:pt x="775715" y="0"/>
                </a:moveTo>
                <a:lnTo>
                  <a:pt x="654558" y="40386"/>
                </a:lnTo>
                <a:lnTo>
                  <a:pt x="681601" y="67429"/>
                </a:lnTo>
                <a:lnTo>
                  <a:pt x="694944" y="54102"/>
                </a:lnTo>
                <a:lnTo>
                  <a:pt x="721614" y="80772"/>
                </a:lnTo>
                <a:lnTo>
                  <a:pt x="721614" y="107442"/>
                </a:lnTo>
                <a:lnTo>
                  <a:pt x="735330" y="121158"/>
                </a:lnTo>
                <a:lnTo>
                  <a:pt x="775715" y="0"/>
                </a:lnTo>
                <a:close/>
              </a:path>
              <a:path w="775970" h="775970">
                <a:moveTo>
                  <a:pt x="721614" y="80772"/>
                </a:moveTo>
                <a:lnTo>
                  <a:pt x="694944" y="54102"/>
                </a:lnTo>
                <a:lnTo>
                  <a:pt x="681601" y="67429"/>
                </a:lnTo>
                <a:lnTo>
                  <a:pt x="708286" y="94114"/>
                </a:lnTo>
                <a:lnTo>
                  <a:pt x="721614" y="80772"/>
                </a:lnTo>
                <a:close/>
              </a:path>
              <a:path w="775970" h="775970">
                <a:moveTo>
                  <a:pt x="721614" y="107442"/>
                </a:moveTo>
                <a:lnTo>
                  <a:pt x="721614" y="80772"/>
                </a:lnTo>
                <a:lnTo>
                  <a:pt x="708286" y="94114"/>
                </a:lnTo>
                <a:lnTo>
                  <a:pt x="721614" y="107442"/>
                </a:lnTo>
                <a:close/>
              </a:path>
            </a:pathLst>
          </a:custGeom>
          <a:solidFill>
            <a:srgbClr val="000099"/>
          </a:solidFill>
        </p:spPr>
        <p:txBody>
          <a:bodyPr wrap="square" lIns="0" tIns="0" rIns="0" bIns="0" rtlCol="0"/>
          <a:lstStyle/>
          <a:p>
            <a:endParaRPr/>
          </a:p>
        </p:txBody>
      </p:sp>
      <p:sp>
        <p:nvSpPr>
          <p:cNvPr id="8" name="object 8"/>
          <p:cNvSpPr/>
          <p:nvPr/>
        </p:nvSpPr>
        <p:spPr>
          <a:xfrm>
            <a:off x="4356239" y="3354323"/>
            <a:ext cx="1143000" cy="85725"/>
          </a:xfrm>
          <a:custGeom>
            <a:avLst/>
            <a:gdLst/>
            <a:ahLst/>
            <a:cxnLst/>
            <a:rect l="l" t="t" r="r" b="b"/>
            <a:pathLst>
              <a:path w="1143000" h="85725">
                <a:moveTo>
                  <a:pt x="1071372" y="57150"/>
                </a:moveTo>
                <a:lnTo>
                  <a:pt x="1071372" y="28194"/>
                </a:lnTo>
                <a:lnTo>
                  <a:pt x="0" y="28194"/>
                </a:lnTo>
                <a:lnTo>
                  <a:pt x="0" y="57150"/>
                </a:lnTo>
                <a:lnTo>
                  <a:pt x="1071372" y="57150"/>
                </a:lnTo>
                <a:close/>
              </a:path>
              <a:path w="1143000" h="85725">
                <a:moveTo>
                  <a:pt x="1143000" y="42672"/>
                </a:moveTo>
                <a:lnTo>
                  <a:pt x="1056893" y="0"/>
                </a:lnTo>
                <a:lnTo>
                  <a:pt x="1056893" y="28194"/>
                </a:lnTo>
                <a:lnTo>
                  <a:pt x="1071372" y="28194"/>
                </a:lnTo>
                <a:lnTo>
                  <a:pt x="1071372" y="78169"/>
                </a:lnTo>
                <a:lnTo>
                  <a:pt x="1143000" y="42672"/>
                </a:lnTo>
                <a:close/>
              </a:path>
              <a:path w="1143000" h="85725">
                <a:moveTo>
                  <a:pt x="1071372" y="78169"/>
                </a:moveTo>
                <a:lnTo>
                  <a:pt x="1071372" y="57150"/>
                </a:lnTo>
                <a:lnTo>
                  <a:pt x="1056893" y="57150"/>
                </a:lnTo>
                <a:lnTo>
                  <a:pt x="1056893" y="85343"/>
                </a:lnTo>
                <a:lnTo>
                  <a:pt x="1071372" y="78169"/>
                </a:lnTo>
                <a:close/>
              </a:path>
            </a:pathLst>
          </a:custGeom>
          <a:solidFill>
            <a:srgbClr val="000099"/>
          </a:solidFill>
        </p:spPr>
        <p:txBody>
          <a:bodyPr wrap="square" lIns="0" tIns="0" rIns="0" bIns="0" rtlCol="0"/>
          <a:lstStyle/>
          <a:p>
            <a:endParaRPr/>
          </a:p>
        </p:txBody>
      </p:sp>
      <p:sp>
        <p:nvSpPr>
          <p:cNvPr id="9" name="object 9"/>
          <p:cNvSpPr/>
          <p:nvPr/>
        </p:nvSpPr>
        <p:spPr>
          <a:xfrm>
            <a:off x="4347095" y="3396996"/>
            <a:ext cx="1152525" cy="925830"/>
          </a:xfrm>
          <a:custGeom>
            <a:avLst/>
            <a:gdLst/>
            <a:ahLst/>
            <a:cxnLst/>
            <a:rect l="l" t="t" r="r" b="b"/>
            <a:pathLst>
              <a:path w="1152525" h="925829">
                <a:moveTo>
                  <a:pt x="1093908" y="64428"/>
                </a:moveTo>
                <a:lnTo>
                  <a:pt x="1076343" y="42347"/>
                </a:lnTo>
                <a:lnTo>
                  <a:pt x="0" y="902969"/>
                </a:lnTo>
                <a:lnTo>
                  <a:pt x="18288" y="925829"/>
                </a:lnTo>
                <a:lnTo>
                  <a:pt x="1093908" y="64428"/>
                </a:lnTo>
                <a:close/>
              </a:path>
              <a:path w="1152525" h="925829">
                <a:moveTo>
                  <a:pt x="1152144" y="0"/>
                </a:moveTo>
                <a:lnTo>
                  <a:pt x="1058418" y="19811"/>
                </a:lnTo>
                <a:lnTo>
                  <a:pt x="1076343" y="42347"/>
                </a:lnTo>
                <a:lnTo>
                  <a:pt x="1087374" y="33527"/>
                </a:lnTo>
                <a:lnTo>
                  <a:pt x="1104900" y="55625"/>
                </a:lnTo>
                <a:lnTo>
                  <a:pt x="1104900" y="78246"/>
                </a:lnTo>
                <a:lnTo>
                  <a:pt x="1111758" y="86867"/>
                </a:lnTo>
                <a:lnTo>
                  <a:pt x="1152144" y="0"/>
                </a:lnTo>
                <a:close/>
              </a:path>
              <a:path w="1152525" h="925829">
                <a:moveTo>
                  <a:pt x="1104900" y="55625"/>
                </a:moveTo>
                <a:lnTo>
                  <a:pt x="1087374" y="33527"/>
                </a:lnTo>
                <a:lnTo>
                  <a:pt x="1076343" y="42347"/>
                </a:lnTo>
                <a:lnTo>
                  <a:pt x="1093908" y="64428"/>
                </a:lnTo>
                <a:lnTo>
                  <a:pt x="1104900" y="55625"/>
                </a:lnTo>
                <a:close/>
              </a:path>
              <a:path w="1152525" h="925829">
                <a:moveTo>
                  <a:pt x="1104900" y="78246"/>
                </a:moveTo>
                <a:lnTo>
                  <a:pt x="1104900" y="55625"/>
                </a:lnTo>
                <a:lnTo>
                  <a:pt x="1093908" y="64428"/>
                </a:lnTo>
                <a:lnTo>
                  <a:pt x="1104900" y="78246"/>
                </a:lnTo>
                <a:close/>
              </a:path>
            </a:pathLst>
          </a:custGeom>
          <a:solidFill>
            <a:srgbClr val="000099"/>
          </a:solidFill>
        </p:spPr>
        <p:txBody>
          <a:bodyPr wrap="square" lIns="0" tIns="0" rIns="0" bIns="0" rtlCol="0"/>
          <a:lstStyle/>
          <a:p>
            <a:endParaRPr/>
          </a:p>
        </p:txBody>
      </p:sp>
      <p:sp>
        <p:nvSpPr>
          <p:cNvPr id="10" name="object 10"/>
          <p:cNvSpPr/>
          <p:nvPr/>
        </p:nvSpPr>
        <p:spPr>
          <a:xfrm>
            <a:off x="5872619" y="3244595"/>
            <a:ext cx="998219" cy="622300"/>
          </a:xfrm>
          <a:custGeom>
            <a:avLst/>
            <a:gdLst/>
            <a:ahLst/>
            <a:cxnLst/>
            <a:rect l="l" t="t" r="r" b="b"/>
            <a:pathLst>
              <a:path w="998220" h="622300">
                <a:moveTo>
                  <a:pt x="932821" y="56953"/>
                </a:moveTo>
                <a:lnTo>
                  <a:pt x="917765" y="32455"/>
                </a:lnTo>
                <a:lnTo>
                  <a:pt x="0" y="597408"/>
                </a:lnTo>
                <a:lnTo>
                  <a:pt x="15240" y="621792"/>
                </a:lnTo>
                <a:lnTo>
                  <a:pt x="932821" y="56953"/>
                </a:lnTo>
                <a:close/>
              </a:path>
              <a:path w="998220" h="622300">
                <a:moveTo>
                  <a:pt x="998219" y="0"/>
                </a:moveTo>
                <a:lnTo>
                  <a:pt x="902969" y="8382"/>
                </a:lnTo>
                <a:lnTo>
                  <a:pt x="917765" y="32455"/>
                </a:lnTo>
                <a:lnTo>
                  <a:pt x="929640" y="25146"/>
                </a:lnTo>
                <a:lnTo>
                  <a:pt x="944880" y="49530"/>
                </a:lnTo>
                <a:lnTo>
                  <a:pt x="944880" y="76574"/>
                </a:lnTo>
                <a:lnTo>
                  <a:pt x="947928" y="81534"/>
                </a:lnTo>
                <a:lnTo>
                  <a:pt x="998219" y="0"/>
                </a:lnTo>
                <a:close/>
              </a:path>
              <a:path w="998220" h="622300">
                <a:moveTo>
                  <a:pt x="944880" y="49530"/>
                </a:moveTo>
                <a:lnTo>
                  <a:pt x="929640" y="25146"/>
                </a:lnTo>
                <a:lnTo>
                  <a:pt x="917765" y="32455"/>
                </a:lnTo>
                <a:lnTo>
                  <a:pt x="932821" y="56953"/>
                </a:lnTo>
                <a:lnTo>
                  <a:pt x="944880" y="49530"/>
                </a:lnTo>
                <a:close/>
              </a:path>
              <a:path w="998220" h="622300">
                <a:moveTo>
                  <a:pt x="944880" y="76574"/>
                </a:moveTo>
                <a:lnTo>
                  <a:pt x="944880" y="49530"/>
                </a:lnTo>
                <a:lnTo>
                  <a:pt x="932821" y="56953"/>
                </a:lnTo>
                <a:lnTo>
                  <a:pt x="944880" y="76574"/>
                </a:lnTo>
                <a:close/>
              </a:path>
            </a:pathLst>
          </a:custGeom>
          <a:solidFill>
            <a:srgbClr val="000099"/>
          </a:solidFill>
        </p:spPr>
        <p:txBody>
          <a:bodyPr wrap="square" lIns="0" tIns="0" rIns="0" bIns="0" rtlCol="0"/>
          <a:lstStyle/>
          <a:p>
            <a:endParaRPr/>
          </a:p>
        </p:txBody>
      </p:sp>
      <p:sp>
        <p:nvSpPr>
          <p:cNvPr id="11" name="object 11"/>
          <p:cNvSpPr/>
          <p:nvPr/>
        </p:nvSpPr>
        <p:spPr>
          <a:xfrm>
            <a:off x="5873381" y="3841241"/>
            <a:ext cx="997585" cy="546735"/>
          </a:xfrm>
          <a:custGeom>
            <a:avLst/>
            <a:gdLst/>
            <a:ahLst/>
            <a:cxnLst/>
            <a:rect l="l" t="t" r="r" b="b"/>
            <a:pathLst>
              <a:path w="997584" h="546735">
                <a:moveTo>
                  <a:pt x="928757" y="493235"/>
                </a:moveTo>
                <a:lnTo>
                  <a:pt x="13715" y="0"/>
                </a:lnTo>
                <a:lnTo>
                  <a:pt x="0" y="25146"/>
                </a:lnTo>
                <a:lnTo>
                  <a:pt x="915212" y="518068"/>
                </a:lnTo>
                <a:lnTo>
                  <a:pt x="928757" y="493235"/>
                </a:lnTo>
                <a:close/>
              </a:path>
              <a:path w="997584" h="546735">
                <a:moveTo>
                  <a:pt x="941069" y="544563"/>
                </a:moveTo>
                <a:lnTo>
                  <a:pt x="941069" y="499871"/>
                </a:lnTo>
                <a:lnTo>
                  <a:pt x="928115" y="525018"/>
                </a:lnTo>
                <a:lnTo>
                  <a:pt x="915212" y="518068"/>
                </a:lnTo>
                <a:lnTo>
                  <a:pt x="901445" y="543305"/>
                </a:lnTo>
                <a:lnTo>
                  <a:pt x="941069" y="544563"/>
                </a:lnTo>
                <a:close/>
              </a:path>
              <a:path w="997584" h="546735">
                <a:moveTo>
                  <a:pt x="941069" y="499871"/>
                </a:moveTo>
                <a:lnTo>
                  <a:pt x="928757" y="493235"/>
                </a:lnTo>
                <a:lnTo>
                  <a:pt x="915212" y="518068"/>
                </a:lnTo>
                <a:lnTo>
                  <a:pt x="928115" y="525018"/>
                </a:lnTo>
                <a:lnTo>
                  <a:pt x="941069" y="499871"/>
                </a:lnTo>
                <a:close/>
              </a:path>
              <a:path w="997584" h="546735">
                <a:moveTo>
                  <a:pt x="997457" y="546354"/>
                </a:moveTo>
                <a:lnTo>
                  <a:pt x="942593" y="467867"/>
                </a:lnTo>
                <a:lnTo>
                  <a:pt x="928757" y="493235"/>
                </a:lnTo>
                <a:lnTo>
                  <a:pt x="941069" y="499871"/>
                </a:lnTo>
                <a:lnTo>
                  <a:pt x="941069" y="544563"/>
                </a:lnTo>
                <a:lnTo>
                  <a:pt x="997457" y="546354"/>
                </a:lnTo>
                <a:close/>
              </a:path>
            </a:pathLst>
          </a:custGeom>
          <a:solidFill>
            <a:srgbClr val="000099"/>
          </a:solidFill>
        </p:spPr>
        <p:txBody>
          <a:bodyPr wrap="square" lIns="0" tIns="0" rIns="0" bIns="0" rtlCol="0"/>
          <a:lstStyle/>
          <a:p>
            <a:endParaRPr/>
          </a:p>
        </p:txBody>
      </p:sp>
      <p:sp>
        <p:nvSpPr>
          <p:cNvPr id="12" name="object 12"/>
          <p:cNvSpPr/>
          <p:nvPr/>
        </p:nvSpPr>
        <p:spPr>
          <a:xfrm>
            <a:off x="7709027" y="3396996"/>
            <a:ext cx="1828800" cy="990600"/>
          </a:xfrm>
          <a:custGeom>
            <a:avLst/>
            <a:gdLst/>
            <a:ahLst/>
            <a:cxnLst/>
            <a:rect l="l" t="t" r="r" b="b"/>
            <a:pathLst>
              <a:path w="1828800" h="990600">
                <a:moveTo>
                  <a:pt x="914400" y="0"/>
                </a:moveTo>
                <a:lnTo>
                  <a:pt x="851771" y="1142"/>
                </a:lnTo>
                <a:lnTo>
                  <a:pt x="790279" y="4521"/>
                </a:lnTo>
                <a:lnTo>
                  <a:pt x="730059" y="10062"/>
                </a:lnTo>
                <a:lnTo>
                  <a:pt x="671247" y="17691"/>
                </a:lnTo>
                <a:lnTo>
                  <a:pt x="613979" y="27336"/>
                </a:lnTo>
                <a:lnTo>
                  <a:pt x="558391" y="38921"/>
                </a:lnTo>
                <a:lnTo>
                  <a:pt x="504618" y="52374"/>
                </a:lnTo>
                <a:lnTo>
                  <a:pt x="452797" y="67620"/>
                </a:lnTo>
                <a:lnTo>
                  <a:pt x="403063" y="84586"/>
                </a:lnTo>
                <a:lnTo>
                  <a:pt x="355553" y="103198"/>
                </a:lnTo>
                <a:lnTo>
                  <a:pt x="310403" y="123382"/>
                </a:lnTo>
                <a:lnTo>
                  <a:pt x="267747" y="145065"/>
                </a:lnTo>
                <a:lnTo>
                  <a:pt x="227723" y="168173"/>
                </a:lnTo>
                <a:lnTo>
                  <a:pt x="190466" y="192632"/>
                </a:lnTo>
                <a:lnTo>
                  <a:pt x="156113" y="218368"/>
                </a:lnTo>
                <a:lnTo>
                  <a:pt x="124798" y="245307"/>
                </a:lnTo>
                <a:lnTo>
                  <a:pt x="96659" y="273376"/>
                </a:lnTo>
                <a:lnTo>
                  <a:pt x="71830" y="302502"/>
                </a:lnTo>
                <a:lnTo>
                  <a:pt x="32649" y="363625"/>
                </a:lnTo>
                <a:lnTo>
                  <a:pt x="8343" y="428088"/>
                </a:lnTo>
                <a:lnTo>
                  <a:pt x="0" y="495300"/>
                </a:lnTo>
                <a:lnTo>
                  <a:pt x="2108" y="529212"/>
                </a:lnTo>
                <a:lnTo>
                  <a:pt x="18569" y="595123"/>
                </a:lnTo>
                <a:lnTo>
                  <a:pt x="50448" y="657990"/>
                </a:lnTo>
                <a:lnTo>
                  <a:pt x="96659" y="717223"/>
                </a:lnTo>
                <a:lnTo>
                  <a:pt x="124798" y="745292"/>
                </a:lnTo>
                <a:lnTo>
                  <a:pt x="156113" y="772231"/>
                </a:lnTo>
                <a:lnTo>
                  <a:pt x="190466" y="797967"/>
                </a:lnTo>
                <a:lnTo>
                  <a:pt x="227723" y="822426"/>
                </a:lnTo>
                <a:lnTo>
                  <a:pt x="267747" y="845534"/>
                </a:lnTo>
                <a:lnTo>
                  <a:pt x="310403" y="867217"/>
                </a:lnTo>
                <a:lnTo>
                  <a:pt x="355553" y="887401"/>
                </a:lnTo>
                <a:lnTo>
                  <a:pt x="403063" y="906013"/>
                </a:lnTo>
                <a:lnTo>
                  <a:pt x="452797" y="922979"/>
                </a:lnTo>
                <a:lnTo>
                  <a:pt x="504618" y="938225"/>
                </a:lnTo>
                <a:lnTo>
                  <a:pt x="558391" y="951678"/>
                </a:lnTo>
                <a:lnTo>
                  <a:pt x="613979" y="963263"/>
                </a:lnTo>
                <a:lnTo>
                  <a:pt x="671247" y="972908"/>
                </a:lnTo>
                <a:lnTo>
                  <a:pt x="730059" y="980537"/>
                </a:lnTo>
                <a:lnTo>
                  <a:pt x="790279" y="986078"/>
                </a:lnTo>
                <a:lnTo>
                  <a:pt x="851771" y="989457"/>
                </a:lnTo>
                <a:lnTo>
                  <a:pt x="914400" y="990600"/>
                </a:lnTo>
                <a:lnTo>
                  <a:pt x="977028" y="989457"/>
                </a:lnTo>
                <a:lnTo>
                  <a:pt x="1038520" y="986078"/>
                </a:lnTo>
                <a:lnTo>
                  <a:pt x="1098740" y="980537"/>
                </a:lnTo>
                <a:lnTo>
                  <a:pt x="1157552" y="972908"/>
                </a:lnTo>
                <a:lnTo>
                  <a:pt x="1214820" y="963263"/>
                </a:lnTo>
                <a:lnTo>
                  <a:pt x="1270408" y="951678"/>
                </a:lnTo>
                <a:lnTo>
                  <a:pt x="1324181" y="938225"/>
                </a:lnTo>
                <a:lnTo>
                  <a:pt x="1376002" y="922979"/>
                </a:lnTo>
                <a:lnTo>
                  <a:pt x="1425736" y="906013"/>
                </a:lnTo>
                <a:lnTo>
                  <a:pt x="1473246" y="887401"/>
                </a:lnTo>
                <a:lnTo>
                  <a:pt x="1518396" y="867217"/>
                </a:lnTo>
                <a:lnTo>
                  <a:pt x="1561052" y="845534"/>
                </a:lnTo>
                <a:lnTo>
                  <a:pt x="1601076" y="822426"/>
                </a:lnTo>
                <a:lnTo>
                  <a:pt x="1638333" y="797967"/>
                </a:lnTo>
                <a:lnTo>
                  <a:pt x="1672686" y="772231"/>
                </a:lnTo>
                <a:lnTo>
                  <a:pt x="1704001" y="745292"/>
                </a:lnTo>
                <a:lnTo>
                  <a:pt x="1732140" y="717223"/>
                </a:lnTo>
                <a:lnTo>
                  <a:pt x="1756969" y="688097"/>
                </a:lnTo>
                <a:lnTo>
                  <a:pt x="1796150" y="626974"/>
                </a:lnTo>
                <a:lnTo>
                  <a:pt x="1820456" y="562511"/>
                </a:lnTo>
                <a:lnTo>
                  <a:pt x="1828800" y="495299"/>
                </a:lnTo>
                <a:lnTo>
                  <a:pt x="1826691" y="461387"/>
                </a:lnTo>
                <a:lnTo>
                  <a:pt x="1810230" y="395476"/>
                </a:lnTo>
                <a:lnTo>
                  <a:pt x="1778351" y="332609"/>
                </a:lnTo>
                <a:lnTo>
                  <a:pt x="1732140" y="273376"/>
                </a:lnTo>
                <a:lnTo>
                  <a:pt x="1704001" y="245307"/>
                </a:lnTo>
                <a:lnTo>
                  <a:pt x="1672686" y="218368"/>
                </a:lnTo>
                <a:lnTo>
                  <a:pt x="1638333" y="192632"/>
                </a:lnTo>
                <a:lnTo>
                  <a:pt x="1601076" y="168173"/>
                </a:lnTo>
                <a:lnTo>
                  <a:pt x="1561052" y="145065"/>
                </a:lnTo>
                <a:lnTo>
                  <a:pt x="1518396" y="123382"/>
                </a:lnTo>
                <a:lnTo>
                  <a:pt x="1473246" y="103198"/>
                </a:lnTo>
                <a:lnTo>
                  <a:pt x="1425736" y="84586"/>
                </a:lnTo>
                <a:lnTo>
                  <a:pt x="1376002" y="67620"/>
                </a:lnTo>
                <a:lnTo>
                  <a:pt x="1324181" y="52374"/>
                </a:lnTo>
                <a:lnTo>
                  <a:pt x="1270408" y="38921"/>
                </a:lnTo>
                <a:lnTo>
                  <a:pt x="1214820" y="27336"/>
                </a:lnTo>
                <a:lnTo>
                  <a:pt x="1157552" y="17691"/>
                </a:lnTo>
                <a:lnTo>
                  <a:pt x="1098740" y="10062"/>
                </a:lnTo>
                <a:lnTo>
                  <a:pt x="1038520" y="4521"/>
                </a:lnTo>
                <a:lnTo>
                  <a:pt x="977028" y="1142"/>
                </a:lnTo>
                <a:lnTo>
                  <a:pt x="914400" y="0"/>
                </a:lnTo>
                <a:close/>
              </a:path>
            </a:pathLst>
          </a:custGeom>
          <a:ln w="28575">
            <a:solidFill>
              <a:srgbClr val="000099"/>
            </a:solidFill>
          </a:ln>
        </p:spPr>
        <p:txBody>
          <a:bodyPr wrap="square" lIns="0" tIns="0" rIns="0" bIns="0" rtlCol="0"/>
          <a:lstStyle/>
          <a:p>
            <a:endParaRPr/>
          </a:p>
        </p:txBody>
      </p:sp>
      <p:sp>
        <p:nvSpPr>
          <p:cNvPr id="13" name="object 13"/>
          <p:cNvSpPr txBox="1"/>
          <p:nvPr/>
        </p:nvSpPr>
        <p:spPr>
          <a:xfrm>
            <a:off x="2853054" y="4589779"/>
            <a:ext cx="742315" cy="4381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c + a</a:t>
            </a:r>
            <a:endParaRPr sz="2800">
              <a:latin typeface="Times New Roman" panose="02020603050405020304"/>
              <a:cs typeface="Times New Roman" panose="02020603050405020304"/>
            </a:endParaRPr>
          </a:p>
        </p:txBody>
      </p:sp>
      <p:sp>
        <p:nvSpPr>
          <p:cNvPr id="14" name="object 14"/>
          <p:cNvSpPr txBox="1"/>
          <p:nvPr/>
        </p:nvSpPr>
        <p:spPr>
          <a:xfrm>
            <a:off x="4453267" y="4575302"/>
            <a:ext cx="657860" cy="4381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c -</a:t>
            </a:r>
            <a:r>
              <a:rPr sz="2800" b="1" spc="-5" dirty="0">
                <a:solidFill>
                  <a:srgbClr val="FF0000"/>
                </a:solidFill>
                <a:latin typeface="Times New Roman" panose="02020603050405020304"/>
                <a:cs typeface="Times New Roman" panose="02020603050405020304"/>
              </a:rPr>
              <a:t> </a:t>
            </a:r>
            <a:r>
              <a:rPr sz="2800" b="1" dirty="0">
                <a:solidFill>
                  <a:srgbClr val="FF0000"/>
                </a:solidFill>
                <a:latin typeface="Times New Roman" panose="02020603050405020304"/>
                <a:cs typeface="Times New Roman" panose="02020603050405020304"/>
              </a:rPr>
              <a:t>a</a:t>
            </a:r>
            <a:endParaRPr sz="2800">
              <a:latin typeface="Times New Roman" panose="02020603050405020304"/>
              <a:cs typeface="Times New Roman" panose="02020603050405020304"/>
            </a:endParaRPr>
          </a:p>
        </p:txBody>
      </p:sp>
      <p:sp>
        <p:nvSpPr>
          <p:cNvPr id="15" name="object 15"/>
          <p:cNvSpPr txBox="1"/>
          <p:nvPr/>
        </p:nvSpPr>
        <p:spPr>
          <a:xfrm>
            <a:off x="6187166" y="4575302"/>
            <a:ext cx="935355" cy="4381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a </a:t>
            </a:r>
            <a:r>
              <a:rPr sz="2800" b="1" spc="-10" dirty="0">
                <a:solidFill>
                  <a:srgbClr val="FF0000"/>
                </a:solidFill>
                <a:latin typeface="宋体" panose="02010600030101010101" pitchFamily="2" charset="-122"/>
                <a:cs typeface="宋体" panose="02010600030101010101" pitchFamily="2" charset="-122"/>
              </a:rPr>
              <a:t>×</a:t>
            </a:r>
            <a:r>
              <a:rPr sz="2800" b="1" spc="-710" dirty="0">
                <a:solidFill>
                  <a:srgbClr val="FF0000"/>
                </a:solidFill>
                <a:latin typeface="宋体" panose="02010600030101010101" pitchFamily="2" charset="-122"/>
                <a:cs typeface="宋体" panose="02010600030101010101" pitchFamily="2" charset="-122"/>
              </a:rPr>
              <a:t> </a:t>
            </a:r>
            <a:r>
              <a:rPr sz="2800" b="1" dirty="0">
                <a:solidFill>
                  <a:srgbClr val="FF0000"/>
                </a:solidFill>
                <a:latin typeface="Times New Roman" panose="02020603050405020304"/>
                <a:cs typeface="Times New Roman" panose="02020603050405020304"/>
              </a:rPr>
              <a:t>b</a:t>
            </a:r>
            <a:endParaRPr sz="2800">
              <a:latin typeface="Times New Roman" panose="02020603050405020304"/>
              <a:cs typeface="Times New Roman" panose="02020603050405020304"/>
            </a:endParaRPr>
          </a:p>
        </p:txBody>
      </p:sp>
      <p:sp>
        <p:nvSpPr>
          <p:cNvPr id="16" name="object 16"/>
          <p:cNvSpPr txBox="1"/>
          <p:nvPr/>
        </p:nvSpPr>
        <p:spPr>
          <a:xfrm>
            <a:off x="2616060" y="3737114"/>
            <a:ext cx="183515" cy="4381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c</a:t>
            </a:r>
            <a:endParaRPr sz="2800">
              <a:latin typeface="Times New Roman" panose="02020603050405020304"/>
              <a:cs typeface="Times New Roman" panose="02020603050405020304"/>
            </a:endParaRPr>
          </a:p>
        </p:txBody>
      </p:sp>
      <p:sp>
        <p:nvSpPr>
          <p:cNvPr id="17" name="object 17"/>
          <p:cNvSpPr txBox="1"/>
          <p:nvPr/>
        </p:nvSpPr>
        <p:spPr>
          <a:xfrm>
            <a:off x="8550529" y="2975127"/>
            <a:ext cx="203835" cy="4381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a</a:t>
            </a:r>
            <a:endParaRPr sz="2800">
              <a:latin typeface="Times New Roman" panose="02020603050405020304"/>
              <a:cs typeface="Times New Roman" panose="02020603050405020304"/>
            </a:endParaRPr>
          </a:p>
        </p:txBody>
      </p:sp>
      <p:sp>
        <p:nvSpPr>
          <p:cNvPr id="18" name="object 18"/>
          <p:cNvSpPr txBox="1"/>
          <p:nvPr/>
        </p:nvSpPr>
        <p:spPr>
          <a:xfrm>
            <a:off x="3530460" y="3432327"/>
            <a:ext cx="203835" cy="4381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a</a:t>
            </a:r>
            <a:endParaRPr sz="2800">
              <a:latin typeface="Times New Roman" panose="02020603050405020304"/>
              <a:cs typeface="Times New Roman" panose="02020603050405020304"/>
            </a:endParaRPr>
          </a:p>
        </p:txBody>
      </p:sp>
      <p:sp>
        <p:nvSpPr>
          <p:cNvPr id="19" name="object 19"/>
          <p:cNvSpPr txBox="1"/>
          <p:nvPr/>
        </p:nvSpPr>
        <p:spPr>
          <a:xfrm>
            <a:off x="4673472" y="2868447"/>
            <a:ext cx="335915" cy="1078230"/>
          </a:xfrm>
          <a:prstGeom prst="rect">
            <a:avLst/>
          </a:prstGeom>
        </p:spPr>
        <p:txBody>
          <a:bodyPr vert="horz" wrap="square" lIns="0" tIns="0" rIns="0" bIns="0" rtlCol="0">
            <a:spAutoFit/>
          </a:bodyPr>
          <a:lstStyle/>
          <a:p>
            <a:pPr marL="12700" marR="5080" indent="152400">
              <a:lnSpc>
                <a:spcPct val="125000"/>
              </a:lnSpc>
            </a:pPr>
            <a:r>
              <a:rPr sz="2800" b="1" dirty="0">
                <a:solidFill>
                  <a:srgbClr val="FF0000"/>
                </a:solidFill>
                <a:latin typeface="Times New Roman" panose="02020603050405020304"/>
                <a:cs typeface="Times New Roman" panose="02020603050405020304"/>
              </a:rPr>
              <a:t>c a</a:t>
            </a:r>
            <a:endParaRPr sz="2800">
              <a:latin typeface="Times New Roman" panose="02020603050405020304"/>
              <a:cs typeface="Times New Roman" panose="02020603050405020304"/>
            </a:endParaRPr>
          </a:p>
        </p:txBody>
      </p:sp>
      <p:sp>
        <p:nvSpPr>
          <p:cNvPr id="20" name="object 20"/>
          <p:cNvSpPr txBox="1"/>
          <p:nvPr/>
        </p:nvSpPr>
        <p:spPr>
          <a:xfrm>
            <a:off x="6112154" y="3203727"/>
            <a:ext cx="375920" cy="9715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a</a:t>
            </a:r>
            <a:endParaRPr sz="2800">
              <a:latin typeface="Times New Roman" panose="02020603050405020304"/>
              <a:cs typeface="Times New Roman" panose="02020603050405020304"/>
            </a:endParaRPr>
          </a:p>
          <a:p>
            <a:pPr marL="164465">
              <a:lnSpc>
                <a:spcPct val="100000"/>
              </a:lnSpc>
              <a:spcBef>
                <a:spcPts val="840"/>
              </a:spcBef>
            </a:pPr>
            <a:r>
              <a:rPr sz="2800" b="1" dirty="0">
                <a:solidFill>
                  <a:srgbClr val="FF0000"/>
                </a:solidFill>
                <a:latin typeface="Times New Roman" panose="02020603050405020304"/>
                <a:cs typeface="Times New Roman" panose="02020603050405020304"/>
              </a:rPr>
              <a:t>b</a:t>
            </a:r>
            <a:endParaRPr sz="2800">
              <a:latin typeface="Times New Roman" panose="02020603050405020304"/>
              <a:cs typeface="Times New Roman" panose="02020603050405020304"/>
            </a:endParaRPr>
          </a:p>
        </p:txBody>
      </p:sp>
      <p:sp>
        <p:nvSpPr>
          <p:cNvPr id="21" name="object 21"/>
          <p:cNvSpPr txBox="1"/>
          <p:nvPr/>
        </p:nvSpPr>
        <p:spPr>
          <a:xfrm>
            <a:off x="8472779" y="3965714"/>
            <a:ext cx="757555" cy="1062355"/>
          </a:xfrm>
          <a:prstGeom prst="rect">
            <a:avLst/>
          </a:prstGeom>
        </p:spPr>
        <p:txBody>
          <a:bodyPr vert="horz" wrap="square" lIns="0" tIns="0" rIns="0" bIns="0" rtlCol="0">
            <a:spAutoFit/>
          </a:bodyPr>
          <a:lstStyle/>
          <a:p>
            <a:pPr marL="13970">
              <a:lnSpc>
                <a:spcPct val="100000"/>
              </a:lnSpc>
            </a:pPr>
            <a:r>
              <a:rPr sz="2800" b="1" dirty="0">
                <a:solidFill>
                  <a:srgbClr val="FF0000"/>
                </a:solidFill>
                <a:latin typeface="Times New Roman" panose="02020603050405020304"/>
                <a:cs typeface="Times New Roman" panose="02020603050405020304"/>
              </a:rPr>
              <a:t>b</a:t>
            </a:r>
            <a:endParaRPr sz="2800">
              <a:latin typeface="Times New Roman" panose="02020603050405020304"/>
              <a:cs typeface="Times New Roman" panose="02020603050405020304"/>
            </a:endParaRPr>
          </a:p>
          <a:p>
            <a:pPr marL="12700">
              <a:lnSpc>
                <a:spcPct val="100000"/>
              </a:lnSpc>
              <a:spcBef>
                <a:spcPts val="1550"/>
              </a:spcBef>
            </a:pPr>
            <a:r>
              <a:rPr sz="2800" b="1" dirty="0">
                <a:solidFill>
                  <a:srgbClr val="FF0000"/>
                </a:solidFill>
                <a:latin typeface="Times New Roman" panose="02020603050405020304"/>
                <a:cs typeface="Times New Roman" panose="02020603050405020304"/>
              </a:rPr>
              <a:t>a * b</a:t>
            </a:r>
            <a:endParaRPr sz="2800">
              <a:latin typeface="Times New Roman" panose="02020603050405020304"/>
              <a:cs typeface="Times New Roman" panose="02020603050405020304"/>
            </a:endParaRPr>
          </a:p>
        </p:txBody>
      </p:sp>
      <p:sp>
        <p:nvSpPr>
          <p:cNvPr id="22" name="object 22"/>
          <p:cNvSpPr/>
          <p:nvPr/>
        </p:nvSpPr>
        <p:spPr>
          <a:xfrm>
            <a:off x="7632827" y="3854196"/>
            <a:ext cx="152400" cy="152400"/>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5787"/>
                </a:lnTo>
                <a:lnTo>
                  <a:pt x="22383" y="130016"/>
                </a:lnTo>
                <a:lnTo>
                  <a:pt x="46612" y="146387"/>
                </a:lnTo>
                <a:lnTo>
                  <a:pt x="76200" y="152400"/>
                </a:lnTo>
                <a:lnTo>
                  <a:pt x="105787" y="146387"/>
                </a:lnTo>
                <a:lnTo>
                  <a:pt x="130016" y="130016"/>
                </a:lnTo>
                <a:lnTo>
                  <a:pt x="146387" y="105787"/>
                </a:lnTo>
                <a:lnTo>
                  <a:pt x="152400" y="76200"/>
                </a:lnTo>
                <a:close/>
              </a:path>
            </a:pathLst>
          </a:custGeom>
          <a:solidFill>
            <a:srgbClr val="000099"/>
          </a:solidFill>
        </p:spPr>
        <p:txBody>
          <a:bodyPr wrap="square" lIns="0" tIns="0" rIns="0" bIns="0" rtlCol="0"/>
          <a:lstStyle/>
          <a:p>
            <a:endParaRPr/>
          </a:p>
        </p:txBody>
      </p:sp>
      <p:sp>
        <p:nvSpPr>
          <p:cNvPr id="23" name="object 23"/>
          <p:cNvSpPr/>
          <p:nvPr/>
        </p:nvSpPr>
        <p:spPr>
          <a:xfrm>
            <a:off x="7632827" y="3854196"/>
            <a:ext cx="152400" cy="152400"/>
          </a:xfrm>
          <a:custGeom>
            <a:avLst/>
            <a:gdLst/>
            <a:ahLst/>
            <a:cxnLst/>
            <a:rect l="l" t="t" r="r" b="b"/>
            <a:pathLst>
              <a:path w="152400" h="152400">
                <a:moveTo>
                  <a:pt x="76200" y="0"/>
                </a:moveTo>
                <a:lnTo>
                  <a:pt x="46612" y="6012"/>
                </a:lnTo>
                <a:lnTo>
                  <a:pt x="22383" y="22383"/>
                </a:lnTo>
                <a:lnTo>
                  <a:pt x="6012" y="46612"/>
                </a:lnTo>
                <a:lnTo>
                  <a:pt x="0" y="76200"/>
                </a:lnTo>
                <a:lnTo>
                  <a:pt x="6012" y="105787"/>
                </a:lnTo>
                <a:lnTo>
                  <a:pt x="22383" y="130016"/>
                </a:lnTo>
                <a:lnTo>
                  <a:pt x="46612" y="146387"/>
                </a:lnTo>
                <a:lnTo>
                  <a:pt x="76200" y="152400"/>
                </a:lnTo>
                <a:lnTo>
                  <a:pt x="105787" y="146387"/>
                </a:lnTo>
                <a:lnTo>
                  <a:pt x="130016" y="130016"/>
                </a:lnTo>
                <a:lnTo>
                  <a:pt x="146387" y="105787"/>
                </a:lnTo>
                <a:lnTo>
                  <a:pt x="152400" y="76200"/>
                </a:lnTo>
                <a:lnTo>
                  <a:pt x="146387" y="46612"/>
                </a:lnTo>
                <a:lnTo>
                  <a:pt x="130016" y="22383"/>
                </a:lnTo>
                <a:lnTo>
                  <a:pt x="105787" y="6012"/>
                </a:lnTo>
                <a:lnTo>
                  <a:pt x="76200" y="0"/>
                </a:lnTo>
                <a:close/>
              </a:path>
            </a:pathLst>
          </a:custGeom>
          <a:ln w="9525">
            <a:solidFill>
              <a:srgbClr val="000000"/>
            </a:solidFill>
          </a:ln>
        </p:spPr>
        <p:txBody>
          <a:bodyPr wrap="square" lIns="0" tIns="0" rIns="0" bIns="0" rtlCol="0"/>
          <a:lstStyle/>
          <a:p>
            <a:endParaRPr/>
          </a:p>
        </p:txBody>
      </p:sp>
      <p:sp>
        <p:nvSpPr>
          <p:cNvPr id="24" name="object 24"/>
          <p:cNvSpPr/>
          <p:nvPr/>
        </p:nvSpPr>
        <p:spPr>
          <a:xfrm>
            <a:off x="9373248" y="3617976"/>
            <a:ext cx="165100" cy="236220"/>
          </a:xfrm>
          <a:custGeom>
            <a:avLst/>
            <a:gdLst/>
            <a:ahLst/>
            <a:cxnLst/>
            <a:rect l="l" t="t" r="r" b="b"/>
            <a:pathLst>
              <a:path w="165100" h="236220">
                <a:moveTo>
                  <a:pt x="128952" y="156853"/>
                </a:moveTo>
                <a:lnTo>
                  <a:pt x="24383" y="0"/>
                </a:lnTo>
                <a:lnTo>
                  <a:pt x="0" y="15240"/>
                </a:lnTo>
                <a:lnTo>
                  <a:pt x="105155" y="172974"/>
                </a:lnTo>
                <a:lnTo>
                  <a:pt x="128952" y="156853"/>
                </a:lnTo>
                <a:close/>
              </a:path>
              <a:path w="165100" h="236220">
                <a:moveTo>
                  <a:pt x="137159" y="220616"/>
                </a:moveTo>
                <a:lnTo>
                  <a:pt x="137159" y="169164"/>
                </a:lnTo>
                <a:lnTo>
                  <a:pt x="112775" y="184404"/>
                </a:lnTo>
                <a:lnTo>
                  <a:pt x="105155" y="172974"/>
                </a:lnTo>
                <a:lnTo>
                  <a:pt x="81533" y="188976"/>
                </a:lnTo>
                <a:lnTo>
                  <a:pt x="137159" y="220616"/>
                </a:lnTo>
                <a:close/>
              </a:path>
              <a:path w="165100" h="236220">
                <a:moveTo>
                  <a:pt x="137159" y="169164"/>
                </a:moveTo>
                <a:lnTo>
                  <a:pt x="128952" y="156853"/>
                </a:lnTo>
                <a:lnTo>
                  <a:pt x="105155" y="172974"/>
                </a:lnTo>
                <a:lnTo>
                  <a:pt x="112775" y="184404"/>
                </a:lnTo>
                <a:lnTo>
                  <a:pt x="137159" y="169164"/>
                </a:lnTo>
                <a:close/>
              </a:path>
              <a:path w="165100" h="236220">
                <a:moveTo>
                  <a:pt x="164591" y="236220"/>
                </a:moveTo>
                <a:lnTo>
                  <a:pt x="152399" y="140970"/>
                </a:lnTo>
                <a:lnTo>
                  <a:pt x="128952" y="156853"/>
                </a:lnTo>
                <a:lnTo>
                  <a:pt x="137159" y="169164"/>
                </a:lnTo>
                <a:lnTo>
                  <a:pt x="137159" y="220616"/>
                </a:lnTo>
                <a:lnTo>
                  <a:pt x="164591" y="236220"/>
                </a:lnTo>
                <a:close/>
              </a:path>
            </a:pathLst>
          </a:custGeom>
          <a:solidFill>
            <a:srgbClr val="000099"/>
          </a:solidFill>
        </p:spPr>
        <p:txBody>
          <a:bodyPr wrap="square" lIns="0" tIns="0" rIns="0" bIns="0" rtlCol="0"/>
          <a:lstStyle/>
          <a:p>
            <a:endParaRPr/>
          </a:p>
        </p:txBody>
      </p:sp>
      <p:sp>
        <p:nvSpPr>
          <p:cNvPr id="25" name="object 25"/>
          <p:cNvSpPr/>
          <p:nvPr/>
        </p:nvSpPr>
        <p:spPr>
          <a:xfrm>
            <a:off x="9372472" y="3854196"/>
            <a:ext cx="165735" cy="311150"/>
          </a:xfrm>
          <a:custGeom>
            <a:avLst/>
            <a:gdLst/>
            <a:ahLst/>
            <a:cxnLst/>
            <a:rect l="l" t="t" r="r" b="b"/>
            <a:pathLst>
              <a:path w="165734" h="311150">
                <a:moveTo>
                  <a:pt x="139801" y="83109"/>
                </a:moveTo>
                <a:lnTo>
                  <a:pt x="113960" y="70061"/>
                </a:lnTo>
                <a:lnTo>
                  <a:pt x="0" y="298703"/>
                </a:lnTo>
                <a:lnTo>
                  <a:pt x="25908" y="310895"/>
                </a:lnTo>
                <a:lnTo>
                  <a:pt x="139801" y="83109"/>
                </a:lnTo>
                <a:close/>
              </a:path>
              <a:path w="165734" h="311150">
                <a:moveTo>
                  <a:pt x="165353" y="96011"/>
                </a:moveTo>
                <a:lnTo>
                  <a:pt x="165353" y="0"/>
                </a:lnTo>
                <a:lnTo>
                  <a:pt x="88391" y="57149"/>
                </a:lnTo>
                <a:lnTo>
                  <a:pt x="113960" y="70061"/>
                </a:lnTo>
                <a:lnTo>
                  <a:pt x="120395" y="57149"/>
                </a:lnTo>
                <a:lnTo>
                  <a:pt x="146303" y="70103"/>
                </a:lnTo>
                <a:lnTo>
                  <a:pt x="146303" y="86392"/>
                </a:lnTo>
                <a:lnTo>
                  <a:pt x="165353" y="96011"/>
                </a:lnTo>
                <a:close/>
              </a:path>
              <a:path w="165734" h="311150">
                <a:moveTo>
                  <a:pt x="146303" y="70103"/>
                </a:moveTo>
                <a:lnTo>
                  <a:pt x="120395" y="57149"/>
                </a:lnTo>
                <a:lnTo>
                  <a:pt x="113960" y="70061"/>
                </a:lnTo>
                <a:lnTo>
                  <a:pt x="139801" y="83109"/>
                </a:lnTo>
                <a:lnTo>
                  <a:pt x="146303" y="70103"/>
                </a:lnTo>
                <a:close/>
              </a:path>
              <a:path w="165734" h="311150">
                <a:moveTo>
                  <a:pt x="146303" y="86392"/>
                </a:moveTo>
                <a:lnTo>
                  <a:pt x="146303" y="70103"/>
                </a:lnTo>
                <a:lnTo>
                  <a:pt x="139801" y="83109"/>
                </a:lnTo>
                <a:lnTo>
                  <a:pt x="146303" y="86392"/>
                </a:lnTo>
                <a:close/>
              </a:path>
            </a:pathLst>
          </a:custGeom>
          <a:solidFill>
            <a:srgbClr val="000099"/>
          </a:solidFill>
        </p:spPr>
        <p:txBody>
          <a:bodyPr wrap="square" lIns="0" tIns="0" rIns="0" bIns="0" rtlCol="0"/>
          <a:lstStyle/>
          <a:p>
            <a:endParaRPr/>
          </a:p>
        </p:txBody>
      </p:sp>
      <p:sp>
        <p:nvSpPr>
          <p:cNvPr id="26" name="object 26"/>
          <p:cNvSpPr txBox="1"/>
          <p:nvPr/>
        </p:nvSpPr>
        <p:spPr>
          <a:xfrm>
            <a:off x="1701673" y="4643120"/>
            <a:ext cx="737235" cy="418465"/>
          </a:xfrm>
          <a:prstGeom prst="rect">
            <a:avLst/>
          </a:prstGeom>
        </p:spPr>
        <p:txBody>
          <a:bodyPr vert="horz" wrap="square" lIns="0" tIns="0" rIns="0" bIns="0" rtlCol="0">
            <a:spAutoFit/>
          </a:bodyPr>
          <a:lstStyle/>
          <a:p>
            <a:pPr marL="12700">
              <a:lnSpc>
                <a:spcPts val="3295"/>
              </a:lnSpc>
            </a:pPr>
            <a:r>
              <a:rPr sz="2800" dirty="0">
                <a:solidFill>
                  <a:srgbClr val="3333CC"/>
                </a:solidFill>
                <a:latin typeface="新宋体" panose="02010609030101010101" charset="-122"/>
                <a:cs typeface="新宋体" panose="02010609030101010101" charset="-122"/>
              </a:rPr>
              <a:t>编码</a:t>
            </a:r>
            <a:endParaRPr sz="2800">
              <a:latin typeface="新宋体" panose="02010609030101010101" charset="-122"/>
              <a:cs typeface="新宋体" panose="02010609030101010101" charset="-122"/>
            </a:endParaRPr>
          </a:p>
        </p:txBody>
      </p:sp>
      <p:sp>
        <p:nvSpPr>
          <p:cNvPr id="27" name="object 27"/>
          <p:cNvSpPr/>
          <p:nvPr/>
        </p:nvSpPr>
        <p:spPr>
          <a:xfrm>
            <a:off x="1872600" y="5083502"/>
            <a:ext cx="3688715" cy="1895475"/>
          </a:xfrm>
          <a:custGeom>
            <a:avLst/>
            <a:gdLst/>
            <a:ahLst/>
            <a:cxnLst/>
            <a:rect l="l" t="t" r="r" b="b"/>
            <a:pathLst>
              <a:path w="3688715" h="1895475">
                <a:moveTo>
                  <a:pt x="603023" y="1829361"/>
                </a:moveTo>
                <a:lnTo>
                  <a:pt x="544122" y="1825467"/>
                </a:lnTo>
                <a:lnTo>
                  <a:pt x="486525" y="1823928"/>
                </a:lnTo>
                <a:lnTo>
                  <a:pt x="430585" y="1823956"/>
                </a:lnTo>
                <a:lnTo>
                  <a:pt x="376653" y="1824761"/>
                </a:lnTo>
                <a:lnTo>
                  <a:pt x="325081" y="1825556"/>
                </a:lnTo>
                <a:lnTo>
                  <a:pt x="276220" y="1825551"/>
                </a:lnTo>
                <a:lnTo>
                  <a:pt x="230424" y="1823959"/>
                </a:lnTo>
                <a:lnTo>
                  <a:pt x="188044" y="1819991"/>
                </a:lnTo>
                <a:lnTo>
                  <a:pt x="149431" y="1812859"/>
                </a:lnTo>
                <a:lnTo>
                  <a:pt x="84916" y="1785947"/>
                </a:lnTo>
                <a:lnTo>
                  <a:pt x="37750" y="1733695"/>
                </a:lnTo>
                <a:lnTo>
                  <a:pt x="21104" y="1695507"/>
                </a:lnTo>
                <a:lnTo>
                  <a:pt x="9470" y="1651349"/>
                </a:lnTo>
                <a:lnTo>
                  <a:pt x="2538" y="1602543"/>
                </a:lnTo>
                <a:lnTo>
                  <a:pt x="0" y="1550412"/>
                </a:lnTo>
                <a:lnTo>
                  <a:pt x="1545" y="1496279"/>
                </a:lnTo>
                <a:lnTo>
                  <a:pt x="6866" y="1441465"/>
                </a:lnTo>
                <a:lnTo>
                  <a:pt x="15653" y="1387294"/>
                </a:lnTo>
                <a:lnTo>
                  <a:pt x="27596" y="1335088"/>
                </a:lnTo>
                <a:lnTo>
                  <a:pt x="42388" y="1286168"/>
                </a:lnTo>
                <a:lnTo>
                  <a:pt x="59717" y="1241859"/>
                </a:lnTo>
                <a:lnTo>
                  <a:pt x="77445" y="1203375"/>
                </a:lnTo>
                <a:lnTo>
                  <a:pt x="96953" y="1164428"/>
                </a:lnTo>
                <a:lnTo>
                  <a:pt x="118594" y="1125476"/>
                </a:lnTo>
                <a:lnTo>
                  <a:pt x="142719" y="1086976"/>
                </a:lnTo>
                <a:lnTo>
                  <a:pt x="169680" y="1049386"/>
                </a:lnTo>
                <a:lnTo>
                  <a:pt x="199830" y="1013164"/>
                </a:lnTo>
                <a:lnTo>
                  <a:pt x="233520" y="978768"/>
                </a:lnTo>
                <a:lnTo>
                  <a:pt x="271102" y="946655"/>
                </a:lnTo>
                <a:lnTo>
                  <a:pt x="312927" y="917283"/>
                </a:lnTo>
                <a:lnTo>
                  <a:pt x="359349" y="891110"/>
                </a:lnTo>
                <a:lnTo>
                  <a:pt x="410718" y="868593"/>
                </a:lnTo>
                <a:lnTo>
                  <a:pt x="467387" y="850191"/>
                </a:lnTo>
                <a:lnTo>
                  <a:pt x="540043" y="837003"/>
                </a:lnTo>
                <a:lnTo>
                  <a:pt x="579686" y="834116"/>
                </a:lnTo>
                <a:lnTo>
                  <a:pt x="621332" y="833305"/>
                </a:lnTo>
                <a:lnTo>
                  <a:pt x="664828" y="834275"/>
                </a:lnTo>
                <a:lnTo>
                  <a:pt x="710019" y="836728"/>
                </a:lnTo>
                <a:lnTo>
                  <a:pt x="756750" y="840370"/>
                </a:lnTo>
                <a:lnTo>
                  <a:pt x="804866" y="844903"/>
                </a:lnTo>
                <a:lnTo>
                  <a:pt x="854214" y="850031"/>
                </a:lnTo>
                <a:lnTo>
                  <a:pt x="904639" y="855459"/>
                </a:lnTo>
                <a:lnTo>
                  <a:pt x="955986" y="860889"/>
                </a:lnTo>
                <a:lnTo>
                  <a:pt x="1008101" y="866026"/>
                </a:lnTo>
                <a:lnTo>
                  <a:pt x="1060828" y="870574"/>
                </a:lnTo>
                <a:lnTo>
                  <a:pt x="1114015" y="874236"/>
                </a:lnTo>
                <a:lnTo>
                  <a:pt x="1167505" y="876717"/>
                </a:lnTo>
                <a:lnTo>
                  <a:pt x="1221145" y="877719"/>
                </a:lnTo>
                <a:lnTo>
                  <a:pt x="1274780" y="876947"/>
                </a:lnTo>
                <a:lnTo>
                  <a:pt x="1328256" y="874104"/>
                </a:lnTo>
                <a:lnTo>
                  <a:pt x="1381418" y="868895"/>
                </a:lnTo>
                <a:lnTo>
                  <a:pt x="1434111" y="861023"/>
                </a:lnTo>
                <a:lnTo>
                  <a:pt x="1486181" y="850191"/>
                </a:lnTo>
                <a:lnTo>
                  <a:pt x="1530332" y="838711"/>
                </a:lnTo>
                <a:lnTo>
                  <a:pt x="1575649" y="825393"/>
                </a:lnTo>
                <a:lnTo>
                  <a:pt x="1622001" y="810374"/>
                </a:lnTo>
                <a:lnTo>
                  <a:pt x="1669259" y="793792"/>
                </a:lnTo>
                <a:lnTo>
                  <a:pt x="1717293" y="775783"/>
                </a:lnTo>
                <a:lnTo>
                  <a:pt x="1765974" y="756486"/>
                </a:lnTo>
                <a:lnTo>
                  <a:pt x="1815171" y="736037"/>
                </a:lnTo>
                <a:lnTo>
                  <a:pt x="1864757" y="714574"/>
                </a:lnTo>
                <a:lnTo>
                  <a:pt x="1914600" y="692233"/>
                </a:lnTo>
                <a:lnTo>
                  <a:pt x="1964571" y="669152"/>
                </a:lnTo>
                <a:lnTo>
                  <a:pt x="2014541" y="645469"/>
                </a:lnTo>
                <a:lnTo>
                  <a:pt x="2064379" y="621320"/>
                </a:lnTo>
                <a:lnTo>
                  <a:pt x="2113957" y="596842"/>
                </a:lnTo>
                <a:lnTo>
                  <a:pt x="2163145" y="572174"/>
                </a:lnTo>
                <a:lnTo>
                  <a:pt x="2211812" y="547452"/>
                </a:lnTo>
                <a:lnTo>
                  <a:pt x="2259830" y="522813"/>
                </a:lnTo>
                <a:lnTo>
                  <a:pt x="2307069" y="498394"/>
                </a:lnTo>
                <a:lnTo>
                  <a:pt x="2353399" y="474334"/>
                </a:lnTo>
                <a:lnTo>
                  <a:pt x="2398691" y="450769"/>
                </a:lnTo>
                <a:lnTo>
                  <a:pt x="2442814" y="427836"/>
                </a:lnTo>
                <a:lnTo>
                  <a:pt x="2485640" y="405672"/>
                </a:lnTo>
                <a:lnTo>
                  <a:pt x="2527038" y="384416"/>
                </a:lnTo>
                <a:lnTo>
                  <a:pt x="2566880" y="364203"/>
                </a:lnTo>
                <a:lnTo>
                  <a:pt x="2605035" y="345172"/>
                </a:lnTo>
                <a:lnTo>
                  <a:pt x="2641373" y="327459"/>
                </a:lnTo>
                <a:lnTo>
                  <a:pt x="2702375" y="296669"/>
                </a:lnTo>
                <a:lnTo>
                  <a:pt x="2759521" y="265324"/>
                </a:lnTo>
                <a:lnTo>
                  <a:pt x="2813108" y="233849"/>
                </a:lnTo>
                <a:lnTo>
                  <a:pt x="2863433" y="202669"/>
                </a:lnTo>
                <a:lnTo>
                  <a:pt x="2910792" y="172209"/>
                </a:lnTo>
                <a:lnTo>
                  <a:pt x="2955482" y="142893"/>
                </a:lnTo>
                <a:lnTo>
                  <a:pt x="2997799" y="115147"/>
                </a:lnTo>
                <a:lnTo>
                  <a:pt x="3038040" y="89395"/>
                </a:lnTo>
                <a:lnTo>
                  <a:pt x="3076501" y="66063"/>
                </a:lnTo>
                <a:lnTo>
                  <a:pt x="3113480" y="45575"/>
                </a:lnTo>
                <a:lnTo>
                  <a:pt x="3149272" y="28355"/>
                </a:lnTo>
                <a:lnTo>
                  <a:pt x="3218484" y="5424"/>
                </a:lnTo>
                <a:lnTo>
                  <a:pt x="3298696" y="0"/>
                </a:lnTo>
                <a:lnTo>
                  <a:pt x="3342194" y="4847"/>
                </a:lnTo>
                <a:lnTo>
                  <a:pt x="3382984" y="15299"/>
                </a:lnTo>
                <a:lnTo>
                  <a:pt x="3421064" y="31553"/>
                </a:lnTo>
                <a:lnTo>
                  <a:pt x="3456427" y="53806"/>
                </a:lnTo>
                <a:lnTo>
                  <a:pt x="3489071" y="82254"/>
                </a:lnTo>
                <a:lnTo>
                  <a:pt x="3518989" y="117093"/>
                </a:lnTo>
                <a:lnTo>
                  <a:pt x="3546178" y="158521"/>
                </a:lnTo>
                <a:lnTo>
                  <a:pt x="3570633" y="206733"/>
                </a:lnTo>
                <a:lnTo>
                  <a:pt x="3592349" y="261927"/>
                </a:lnTo>
                <a:lnTo>
                  <a:pt x="3614769" y="336634"/>
                </a:lnTo>
                <a:lnTo>
                  <a:pt x="3625630" y="380302"/>
                </a:lnTo>
                <a:lnTo>
                  <a:pt x="3636073" y="427504"/>
                </a:lnTo>
                <a:lnTo>
                  <a:pt x="3645957" y="477735"/>
                </a:lnTo>
                <a:lnTo>
                  <a:pt x="3655144" y="530490"/>
                </a:lnTo>
                <a:lnTo>
                  <a:pt x="3663493" y="585262"/>
                </a:lnTo>
                <a:lnTo>
                  <a:pt x="3670865" y="641547"/>
                </a:lnTo>
                <a:lnTo>
                  <a:pt x="3677122" y="698839"/>
                </a:lnTo>
                <a:lnTo>
                  <a:pt x="3682122" y="756631"/>
                </a:lnTo>
                <a:lnTo>
                  <a:pt x="3685727" y="814419"/>
                </a:lnTo>
                <a:lnTo>
                  <a:pt x="3687797" y="871696"/>
                </a:lnTo>
                <a:lnTo>
                  <a:pt x="3688192" y="927958"/>
                </a:lnTo>
                <a:lnTo>
                  <a:pt x="3686773" y="982698"/>
                </a:lnTo>
                <a:lnTo>
                  <a:pt x="3683401" y="1035410"/>
                </a:lnTo>
                <a:lnTo>
                  <a:pt x="3677936" y="1085590"/>
                </a:lnTo>
                <a:lnTo>
                  <a:pt x="3670238" y="1132730"/>
                </a:lnTo>
                <a:lnTo>
                  <a:pt x="3660167" y="1176327"/>
                </a:lnTo>
                <a:lnTo>
                  <a:pt x="3645769" y="1223050"/>
                </a:lnTo>
                <a:lnTo>
                  <a:pt x="3628172" y="1269113"/>
                </a:lnTo>
                <a:lnTo>
                  <a:pt x="3607624" y="1314371"/>
                </a:lnTo>
                <a:lnTo>
                  <a:pt x="3584372" y="1358683"/>
                </a:lnTo>
                <a:lnTo>
                  <a:pt x="3558665" y="1401906"/>
                </a:lnTo>
                <a:lnTo>
                  <a:pt x="3530749" y="1443896"/>
                </a:lnTo>
                <a:lnTo>
                  <a:pt x="3500874" y="1484511"/>
                </a:lnTo>
                <a:lnTo>
                  <a:pt x="3469286" y="1523609"/>
                </a:lnTo>
                <a:lnTo>
                  <a:pt x="3436234" y="1561045"/>
                </a:lnTo>
                <a:lnTo>
                  <a:pt x="3401965" y="1596677"/>
                </a:lnTo>
                <a:lnTo>
                  <a:pt x="3366728" y="1630363"/>
                </a:lnTo>
                <a:lnTo>
                  <a:pt x="3330769" y="1661959"/>
                </a:lnTo>
                <a:lnTo>
                  <a:pt x="3294337" y="1691323"/>
                </a:lnTo>
                <a:lnTo>
                  <a:pt x="3257679" y="1718312"/>
                </a:lnTo>
                <a:lnTo>
                  <a:pt x="3221044" y="1742782"/>
                </a:lnTo>
                <a:lnTo>
                  <a:pt x="3184679" y="1764591"/>
                </a:lnTo>
                <a:lnTo>
                  <a:pt x="3143179" y="1785225"/>
                </a:lnTo>
                <a:lnTo>
                  <a:pt x="3101201" y="1801129"/>
                </a:lnTo>
                <a:lnTo>
                  <a:pt x="3058593" y="1812872"/>
                </a:lnTo>
                <a:lnTo>
                  <a:pt x="3015204" y="1821019"/>
                </a:lnTo>
                <a:lnTo>
                  <a:pt x="2970882" y="1826137"/>
                </a:lnTo>
                <a:lnTo>
                  <a:pt x="2925475" y="1828792"/>
                </a:lnTo>
                <a:lnTo>
                  <a:pt x="2878831" y="1829552"/>
                </a:lnTo>
                <a:lnTo>
                  <a:pt x="2830800" y="1828981"/>
                </a:lnTo>
                <a:lnTo>
                  <a:pt x="2781229" y="1827648"/>
                </a:lnTo>
                <a:lnTo>
                  <a:pt x="2729967" y="1826118"/>
                </a:lnTo>
                <a:lnTo>
                  <a:pt x="2676863" y="1824957"/>
                </a:lnTo>
                <a:lnTo>
                  <a:pt x="2621763" y="1824734"/>
                </a:lnTo>
                <a:lnTo>
                  <a:pt x="2564518" y="1826013"/>
                </a:lnTo>
                <a:lnTo>
                  <a:pt x="2504975" y="1829361"/>
                </a:lnTo>
                <a:lnTo>
                  <a:pt x="2461577" y="1832828"/>
                </a:lnTo>
                <a:lnTo>
                  <a:pt x="2416311" y="1836566"/>
                </a:lnTo>
                <a:lnTo>
                  <a:pt x="2369357" y="1840527"/>
                </a:lnTo>
                <a:lnTo>
                  <a:pt x="2320894" y="1844662"/>
                </a:lnTo>
                <a:lnTo>
                  <a:pt x="2271101" y="1848923"/>
                </a:lnTo>
                <a:lnTo>
                  <a:pt x="2220156" y="1853261"/>
                </a:lnTo>
                <a:lnTo>
                  <a:pt x="2168238" y="1857628"/>
                </a:lnTo>
                <a:lnTo>
                  <a:pt x="2115526" y="1861975"/>
                </a:lnTo>
                <a:lnTo>
                  <a:pt x="2062200" y="1866253"/>
                </a:lnTo>
                <a:lnTo>
                  <a:pt x="2008437" y="1870414"/>
                </a:lnTo>
                <a:lnTo>
                  <a:pt x="1954417" y="1874409"/>
                </a:lnTo>
                <a:lnTo>
                  <a:pt x="1900319" y="1878190"/>
                </a:lnTo>
                <a:lnTo>
                  <a:pt x="1846322" y="1881708"/>
                </a:lnTo>
                <a:lnTo>
                  <a:pt x="1792603" y="1884915"/>
                </a:lnTo>
                <a:lnTo>
                  <a:pt x="1739344" y="1887761"/>
                </a:lnTo>
                <a:lnTo>
                  <a:pt x="1686721" y="1890199"/>
                </a:lnTo>
                <a:lnTo>
                  <a:pt x="1634915" y="1892180"/>
                </a:lnTo>
                <a:lnTo>
                  <a:pt x="1584104" y="1893655"/>
                </a:lnTo>
                <a:lnTo>
                  <a:pt x="1534466" y="1894575"/>
                </a:lnTo>
                <a:lnTo>
                  <a:pt x="1486181" y="1894893"/>
                </a:lnTo>
                <a:lnTo>
                  <a:pt x="1430144" y="1894455"/>
                </a:lnTo>
                <a:lnTo>
                  <a:pt x="1373993" y="1893195"/>
                </a:lnTo>
                <a:lnTo>
                  <a:pt x="1317855" y="1891191"/>
                </a:lnTo>
                <a:lnTo>
                  <a:pt x="1261854" y="1888523"/>
                </a:lnTo>
                <a:lnTo>
                  <a:pt x="1206114" y="1885269"/>
                </a:lnTo>
                <a:lnTo>
                  <a:pt x="1150760" y="1881509"/>
                </a:lnTo>
                <a:lnTo>
                  <a:pt x="1095918" y="1877322"/>
                </a:lnTo>
                <a:lnTo>
                  <a:pt x="1041710" y="1872787"/>
                </a:lnTo>
                <a:lnTo>
                  <a:pt x="988264" y="1867983"/>
                </a:lnTo>
                <a:lnTo>
                  <a:pt x="935702" y="1862989"/>
                </a:lnTo>
                <a:lnTo>
                  <a:pt x="884150" y="1857885"/>
                </a:lnTo>
                <a:lnTo>
                  <a:pt x="833732" y="1852748"/>
                </a:lnTo>
                <a:lnTo>
                  <a:pt x="784573" y="1847660"/>
                </a:lnTo>
                <a:lnTo>
                  <a:pt x="736798" y="1842697"/>
                </a:lnTo>
                <a:lnTo>
                  <a:pt x="690532" y="1837941"/>
                </a:lnTo>
                <a:lnTo>
                  <a:pt x="645899" y="1833469"/>
                </a:lnTo>
                <a:lnTo>
                  <a:pt x="603023" y="1829361"/>
                </a:lnTo>
                <a:close/>
              </a:path>
            </a:pathLst>
          </a:custGeom>
          <a:ln w="28575">
            <a:solidFill>
              <a:srgbClr val="000000"/>
            </a:solidFill>
          </a:ln>
        </p:spPr>
        <p:txBody>
          <a:bodyPr wrap="square" lIns="0" tIns="0" rIns="0" bIns="0" rtlCol="0"/>
          <a:lstStyle/>
          <a:p>
            <a:endParaRPr/>
          </a:p>
        </p:txBody>
      </p:sp>
      <p:sp>
        <p:nvSpPr>
          <p:cNvPr id="28" name="object 28"/>
          <p:cNvSpPr/>
          <p:nvPr/>
        </p:nvSpPr>
        <p:spPr>
          <a:xfrm>
            <a:off x="2094623" y="5952744"/>
            <a:ext cx="839469" cy="125730"/>
          </a:xfrm>
          <a:custGeom>
            <a:avLst/>
            <a:gdLst/>
            <a:ahLst/>
            <a:cxnLst/>
            <a:rect l="l" t="t" r="r" b="b"/>
            <a:pathLst>
              <a:path w="839469" h="125729">
                <a:moveTo>
                  <a:pt x="754894" y="56971"/>
                </a:moveTo>
                <a:lnTo>
                  <a:pt x="752371" y="28716"/>
                </a:lnTo>
                <a:lnTo>
                  <a:pt x="0" y="96774"/>
                </a:lnTo>
                <a:lnTo>
                  <a:pt x="2286" y="125730"/>
                </a:lnTo>
                <a:lnTo>
                  <a:pt x="754894" y="56971"/>
                </a:lnTo>
                <a:close/>
              </a:path>
              <a:path w="839469" h="125729">
                <a:moveTo>
                  <a:pt x="838962" y="35052"/>
                </a:moveTo>
                <a:lnTo>
                  <a:pt x="749808" y="0"/>
                </a:lnTo>
                <a:lnTo>
                  <a:pt x="752371" y="28716"/>
                </a:lnTo>
                <a:lnTo>
                  <a:pt x="766572" y="27432"/>
                </a:lnTo>
                <a:lnTo>
                  <a:pt x="769620" y="55626"/>
                </a:lnTo>
                <a:lnTo>
                  <a:pt x="769620" y="77823"/>
                </a:lnTo>
                <a:lnTo>
                  <a:pt x="838962" y="35052"/>
                </a:lnTo>
                <a:close/>
              </a:path>
              <a:path w="839469" h="125729">
                <a:moveTo>
                  <a:pt x="769620" y="55626"/>
                </a:moveTo>
                <a:lnTo>
                  <a:pt x="766572" y="27432"/>
                </a:lnTo>
                <a:lnTo>
                  <a:pt x="752371" y="28716"/>
                </a:lnTo>
                <a:lnTo>
                  <a:pt x="754894" y="56971"/>
                </a:lnTo>
                <a:lnTo>
                  <a:pt x="769620" y="55626"/>
                </a:lnTo>
                <a:close/>
              </a:path>
              <a:path w="839469" h="125729">
                <a:moveTo>
                  <a:pt x="769620" y="77823"/>
                </a:moveTo>
                <a:lnTo>
                  <a:pt x="769620" y="55626"/>
                </a:lnTo>
                <a:lnTo>
                  <a:pt x="754894" y="56971"/>
                </a:lnTo>
                <a:lnTo>
                  <a:pt x="757428" y="85344"/>
                </a:lnTo>
                <a:lnTo>
                  <a:pt x="769620" y="77823"/>
                </a:lnTo>
                <a:close/>
              </a:path>
            </a:pathLst>
          </a:custGeom>
          <a:solidFill>
            <a:srgbClr val="FF0000"/>
          </a:solidFill>
        </p:spPr>
        <p:txBody>
          <a:bodyPr wrap="square" lIns="0" tIns="0" rIns="0" bIns="0" rtlCol="0"/>
          <a:lstStyle/>
          <a:p>
            <a:endParaRPr/>
          </a:p>
        </p:txBody>
      </p:sp>
      <p:sp>
        <p:nvSpPr>
          <p:cNvPr id="29" name="object 29"/>
          <p:cNvSpPr/>
          <p:nvPr/>
        </p:nvSpPr>
        <p:spPr>
          <a:xfrm>
            <a:off x="2928251" y="5068061"/>
            <a:ext cx="2139315" cy="932815"/>
          </a:xfrm>
          <a:custGeom>
            <a:avLst/>
            <a:gdLst/>
            <a:ahLst/>
            <a:cxnLst/>
            <a:rect l="l" t="t" r="r" b="b"/>
            <a:pathLst>
              <a:path w="2139315" h="932814">
                <a:moveTo>
                  <a:pt x="2066009" y="52262"/>
                </a:moveTo>
                <a:lnTo>
                  <a:pt x="2054885" y="26222"/>
                </a:lnTo>
                <a:lnTo>
                  <a:pt x="0" y="906780"/>
                </a:lnTo>
                <a:lnTo>
                  <a:pt x="11430" y="932688"/>
                </a:lnTo>
                <a:lnTo>
                  <a:pt x="2066009" y="52262"/>
                </a:lnTo>
                <a:close/>
              </a:path>
              <a:path w="2139315" h="932814">
                <a:moveTo>
                  <a:pt x="2138934" y="5334"/>
                </a:moveTo>
                <a:lnTo>
                  <a:pt x="2043683" y="0"/>
                </a:lnTo>
                <a:lnTo>
                  <a:pt x="2054885" y="26222"/>
                </a:lnTo>
                <a:lnTo>
                  <a:pt x="2068068" y="20574"/>
                </a:lnTo>
                <a:lnTo>
                  <a:pt x="2079498" y="46482"/>
                </a:lnTo>
                <a:lnTo>
                  <a:pt x="2079498" y="75776"/>
                </a:lnTo>
                <a:lnTo>
                  <a:pt x="2138934" y="5334"/>
                </a:lnTo>
                <a:close/>
              </a:path>
              <a:path w="2139315" h="932814">
                <a:moveTo>
                  <a:pt x="2079498" y="46482"/>
                </a:moveTo>
                <a:lnTo>
                  <a:pt x="2068068" y="20574"/>
                </a:lnTo>
                <a:lnTo>
                  <a:pt x="2054885" y="26222"/>
                </a:lnTo>
                <a:lnTo>
                  <a:pt x="2066009" y="52262"/>
                </a:lnTo>
                <a:lnTo>
                  <a:pt x="2079498" y="46482"/>
                </a:lnTo>
                <a:close/>
              </a:path>
              <a:path w="2139315" h="932814">
                <a:moveTo>
                  <a:pt x="2079498" y="75776"/>
                </a:moveTo>
                <a:lnTo>
                  <a:pt x="2079498" y="46482"/>
                </a:lnTo>
                <a:lnTo>
                  <a:pt x="2066009" y="52262"/>
                </a:lnTo>
                <a:lnTo>
                  <a:pt x="2077212" y="78486"/>
                </a:lnTo>
                <a:lnTo>
                  <a:pt x="2079498" y="75776"/>
                </a:lnTo>
                <a:close/>
              </a:path>
            </a:pathLst>
          </a:custGeom>
          <a:solidFill>
            <a:srgbClr val="FF0000"/>
          </a:solidFill>
        </p:spPr>
        <p:txBody>
          <a:bodyPr wrap="square" lIns="0" tIns="0" rIns="0" bIns="0" rtlCol="0"/>
          <a:lstStyle/>
          <a:p>
            <a:endParaRPr/>
          </a:p>
        </p:txBody>
      </p:sp>
      <p:sp>
        <p:nvSpPr>
          <p:cNvPr id="30" name="object 30"/>
          <p:cNvSpPr/>
          <p:nvPr/>
        </p:nvSpPr>
        <p:spPr>
          <a:xfrm>
            <a:off x="5055755" y="5065014"/>
            <a:ext cx="468630" cy="618490"/>
          </a:xfrm>
          <a:custGeom>
            <a:avLst/>
            <a:gdLst/>
            <a:ahLst/>
            <a:cxnLst/>
            <a:rect l="l" t="t" r="r" b="b"/>
            <a:pathLst>
              <a:path w="468629" h="618489">
                <a:moveTo>
                  <a:pt x="428760" y="540951"/>
                </a:moveTo>
                <a:lnTo>
                  <a:pt x="22860" y="0"/>
                </a:lnTo>
                <a:lnTo>
                  <a:pt x="0" y="16764"/>
                </a:lnTo>
                <a:lnTo>
                  <a:pt x="406143" y="558039"/>
                </a:lnTo>
                <a:lnTo>
                  <a:pt x="428760" y="540951"/>
                </a:lnTo>
                <a:close/>
              </a:path>
              <a:path w="468629" h="618489">
                <a:moveTo>
                  <a:pt x="437388" y="602361"/>
                </a:moveTo>
                <a:lnTo>
                  <a:pt x="437388" y="552450"/>
                </a:lnTo>
                <a:lnTo>
                  <a:pt x="414528" y="569214"/>
                </a:lnTo>
                <a:lnTo>
                  <a:pt x="406143" y="558039"/>
                </a:lnTo>
                <a:lnTo>
                  <a:pt x="383286" y="575310"/>
                </a:lnTo>
                <a:lnTo>
                  <a:pt x="437388" y="602361"/>
                </a:lnTo>
                <a:close/>
              </a:path>
              <a:path w="468629" h="618489">
                <a:moveTo>
                  <a:pt x="437388" y="552450"/>
                </a:moveTo>
                <a:lnTo>
                  <a:pt x="428760" y="540951"/>
                </a:lnTo>
                <a:lnTo>
                  <a:pt x="406143" y="558039"/>
                </a:lnTo>
                <a:lnTo>
                  <a:pt x="414528" y="569214"/>
                </a:lnTo>
                <a:lnTo>
                  <a:pt x="437388" y="552450"/>
                </a:lnTo>
                <a:close/>
              </a:path>
              <a:path w="468629" h="618489">
                <a:moveTo>
                  <a:pt x="468630" y="617982"/>
                </a:moveTo>
                <a:lnTo>
                  <a:pt x="451866" y="523494"/>
                </a:lnTo>
                <a:lnTo>
                  <a:pt x="428760" y="540951"/>
                </a:lnTo>
                <a:lnTo>
                  <a:pt x="437388" y="552450"/>
                </a:lnTo>
                <a:lnTo>
                  <a:pt x="437388" y="602361"/>
                </a:lnTo>
                <a:lnTo>
                  <a:pt x="468630" y="617982"/>
                </a:lnTo>
                <a:close/>
              </a:path>
            </a:pathLst>
          </a:custGeom>
          <a:solidFill>
            <a:srgbClr val="FF0000"/>
          </a:solidFill>
        </p:spPr>
        <p:txBody>
          <a:bodyPr wrap="square" lIns="0" tIns="0" rIns="0" bIns="0" rtlCol="0"/>
          <a:lstStyle/>
          <a:p>
            <a:endParaRPr/>
          </a:p>
        </p:txBody>
      </p:sp>
      <p:sp>
        <p:nvSpPr>
          <p:cNvPr id="31" name="object 31"/>
          <p:cNvSpPr/>
          <p:nvPr/>
        </p:nvSpPr>
        <p:spPr>
          <a:xfrm>
            <a:off x="5202059" y="5679185"/>
            <a:ext cx="336550" cy="1070610"/>
          </a:xfrm>
          <a:custGeom>
            <a:avLst/>
            <a:gdLst/>
            <a:ahLst/>
            <a:cxnLst/>
            <a:rect l="l" t="t" r="r" b="b"/>
            <a:pathLst>
              <a:path w="336550" h="1070609">
                <a:moveTo>
                  <a:pt x="27663" y="984062"/>
                </a:moveTo>
                <a:lnTo>
                  <a:pt x="0" y="976122"/>
                </a:lnTo>
                <a:lnTo>
                  <a:pt x="17525" y="1070610"/>
                </a:lnTo>
                <a:lnTo>
                  <a:pt x="23621" y="1063940"/>
                </a:lnTo>
                <a:lnTo>
                  <a:pt x="23621" y="998220"/>
                </a:lnTo>
                <a:lnTo>
                  <a:pt x="27663" y="984062"/>
                </a:lnTo>
                <a:close/>
              </a:path>
              <a:path w="336550" h="1070609">
                <a:moveTo>
                  <a:pt x="55028" y="991917"/>
                </a:moveTo>
                <a:lnTo>
                  <a:pt x="27663" y="984062"/>
                </a:lnTo>
                <a:lnTo>
                  <a:pt x="23621" y="998220"/>
                </a:lnTo>
                <a:lnTo>
                  <a:pt x="51053" y="1005840"/>
                </a:lnTo>
                <a:lnTo>
                  <a:pt x="55028" y="991917"/>
                </a:lnTo>
                <a:close/>
              </a:path>
              <a:path w="336550" h="1070609">
                <a:moveTo>
                  <a:pt x="82295" y="999744"/>
                </a:moveTo>
                <a:lnTo>
                  <a:pt x="55028" y="991917"/>
                </a:lnTo>
                <a:lnTo>
                  <a:pt x="51053" y="1005840"/>
                </a:lnTo>
                <a:lnTo>
                  <a:pt x="23621" y="998220"/>
                </a:lnTo>
                <a:lnTo>
                  <a:pt x="23621" y="1063940"/>
                </a:lnTo>
                <a:lnTo>
                  <a:pt x="82295" y="999744"/>
                </a:lnTo>
                <a:close/>
              </a:path>
              <a:path w="336550" h="1070609">
                <a:moveTo>
                  <a:pt x="336041" y="7620"/>
                </a:moveTo>
                <a:lnTo>
                  <a:pt x="308609" y="0"/>
                </a:lnTo>
                <a:lnTo>
                  <a:pt x="27663" y="984062"/>
                </a:lnTo>
                <a:lnTo>
                  <a:pt x="55028" y="991917"/>
                </a:lnTo>
                <a:lnTo>
                  <a:pt x="336041" y="7620"/>
                </a:lnTo>
                <a:close/>
              </a:path>
            </a:pathLst>
          </a:custGeom>
          <a:solidFill>
            <a:srgbClr val="FF0000"/>
          </a:solidFill>
        </p:spPr>
        <p:txBody>
          <a:bodyPr wrap="square" lIns="0" tIns="0" rIns="0" bIns="0" rtlCol="0"/>
          <a:lstStyle/>
          <a:p>
            <a:endParaRPr/>
          </a:p>
        </p:txBody>
      </p:sp>
      <p:sp>
        <p:nvSpPr>
          <p:cNvPr id="32" name="object 32"/>
          <p:cNvSpPr/>
          <p:nvPr/>
        </p:nvSpPr>
        <p:spPr>
          <a:xfrm>
            <a:off x="2552585" y="6735318"/>
            <a:ext cx="2668270" cy="205104"/>
          </a:xfrm>
          <a:custGeom>
            <a:avLst/>
            <a:gdLst/>
            <a:ahLst/>
            <a:cxnLst/>
            <a:rect l="l" t="t" r="r" b="b"/>
            <a:pathLst>
              <a:path w="2668270" h="205104">
                <a:moveTo>
                  <a:pt x="84849" y="147789"/>
                </a:moveTo>
                <a:lnTo>
                  <a:pt x="83057" y="118871"/>
                </a:lnTo>
                <a:lnTo>
                  <a:pt x="0" y="166877"/>
                </a:lnTo>
                <a:lnTo>
                  <a:pt x="70866" y="197423"/>
                </a:lnTo>
                <a:lnTo>
                  <a:pt x="70866" y="148589"/>
                </a:lnTo>
                <a:lnTo>
                  <a:pt x="84849" y="147789"/>
                </a:lnTo>
                <a:close/>
              </a:path>
              <a:path w="2668270" h="205104">
                <a:moveTo>
                  <a:pt x="86595" y="175974"/>
                </a:moveTo>
                <a:lnTo>
                  <a:pt x="84849" y="147789"/>
                </a:lnTo>
                <a:lnTo>
                  <a:pt x="70866" y="148589"/>
                </a:lnTo>
                <a:lnTo>
                  <a:pt x="72389" y="176783"/>
                </a:lnTo>
                <a:lnTo>
                  <a:pt x="86595" y="175974"/>
                </a:lnTo>
                <a:close/>
              </a:path>
              <a:path w="2668270" h="205104">
                <a:moveTo>
                  <a:pt x="88392" y="204977"/>
                </a:moveTo>
                <a:lnTo>
                  <a:pt x="86595" y="175974"/>
                </a:lnTo>
                <a:lnTo>
                  <a:pt x="72389" y="176783"/>
                </a:lnTo>
                <a:lnTo>
                  <a:pt x="70866" y="148589"/>
                </a:lnTo>
                <a:lnTo>
                  <a:pt x="70866" y="197423"/>
                </a:lnTo>
                <a:lnTo>
                  <a:pt x="88392" y="204977"/>
                </a:lnTo>
                <a:close/>
              </a:path>
              <a:path w="2668270" h="205104">
                <a:moveTo>
                  <a:pt x="2667762" y="28955"/>
                </a:moveTo>
                <a:lnTo>
                  <a:pt x="2666238" y="0"/>
                </a:lnTo>
                <a:lnTo>
                  <a:pt x="84849" y="147789"/>
                </a:lnTo>
                <a:lnTo>
                  <a:pt x="86595" y="175974"/>
                </a:lnTo>
                <a:lnTo>
                  <a:pt x="2667762" y="28955"/>
                </a:lnTo>
                <a:close/>
              </a:path>
            </a:pathLst>
          </a:custGeom>
          <a:solidFill>
            <a:srgbClr val="FF0000"/>
          </a:solidFill>
        </p:spPr>
        <p:txBody>
          <a:bodyPr wrap="square" lIns="0" tIns="0" rIns="0" bIns="0" rtlCol="0"/>
          <a:lstStyle/>
          <a:p>
            <a:endParaRPr/>
          </a:p>
        </p:txBody>
      </p:sp>
      <p:sp>
        <p:nvSpPr>
          <p:cNvPr id="33" name="object 33"/>
          <p:cNvSpPr/>
          <p:nvPr/>
        </p:nvSpPr>
        <p:spPr>
          <a:xfrm>
            <a:off x="1942985" y="6793992"/>
            <a:ext cx="612140" cy="123189"/>
          </a:xfrm>
          <a:custGeom>
            <a:avLst/>
            <a:gdLst/>
            <a:ahLst/>
            <a:cxnLst/>
            <a:rect l="l" t="t" r="r" b="b"/>
            <a:pathLst>
              <a:path w="612139" h="123190">
                <a:moveTo>
                  <a:pt x="90677" y="0"/>
                </a:moveTo>
                <a:lnTo>
                  <a:pt x="0" y="32003"/>
                </a:lnTo>
                <a:lnTo>
                  <a:pt x="69341" y="78231"/>
                </a:lnTo>
                <a:lnTo>
                  <a:pt x="69341" y="54863"/>
                </a:lnTo>
                <a:lnTo>
                  <a:pt x="73151" y="26669"/>
                </a:lnTo>
                <a:lnTo>
                  <a:pt x="87126" y="28409"/>
                </a:lnTo>
                <a:lnTo>
                  <a:pt x="90677" y="0"/>
                </a:lnTo>
                <a:close/>
              </a:path>
              <a:path w="612139" h="123190">
                <a:moveTo>
                  <a:pt x="87126" y="28409"/>
                </a:moveTo>
                <a:lnTo>
                  <a:pt x="73151" y="26669"/>
                </a:lnTo>
                <a:lnTo>
                  <a:pt x="69341" y="54863"/>
                </a:lnTo>
                <a:lnTo>
                  <a:pt x="83595" y="56658"/>
                </a:lnTo>
                <a:lnTo>
                  <a:pt x="87126" y="28409"/>
                </a:lnTo>
                <a:close/>
              </a:path>
              <a:path w="612139" h="123190">
                <a:moveTo>
                  <a:pt x="83595" y="56658"/>
                </a:moveTo>
                <a:lnTo>
                  <a:pt x="69341" y="54863"/>
                </a:lnTo>
                <a:lnTo>
                  <a:pt x="69341" y="78231"/>
                </a:lnTo>
                <a:lnTo>
                  <a:pt x="80009" y="85343"/>
                </a:lnTo>
                <a:lnTo>
                  <a:pt x="83595" y="56658"/>
                </a:lnTo>
                <a:close/>
              </a:path>
              <a:path w="612139" h="123190">
                <a:moveTo>
                  <a:pt x="611885" y="93725"/>
                </a:moveTo>
                <a:lnTo>
                  <a:pt x="87126" y="28409"/>
                </a:lnTo>
                <a:lnTo>
                  <a:pt x="83595" y="56658"/>
                </a:lnTo>
                <a:lnTo>
                  <a:pt x="608076" y="122681"/>
                </a:lnTo>
                <a:lnTo>
                  <a:pt x="611885" y="93725"/>
                </a:lnTo>
                <a:close/>
              </a:path>
            </a:pathLst>
          </a:custGeom>
          <a:solidFill>
            <a:srgbClr val="FF0000"/>
          </a:solidFill>
        </p:spPr>
        <p:txBody>
          <a:bodyPr wrap="square" lIns="0" tIns="0" rIns="0" bIns="0" rtlCol="0"/>
          <a:lstStyle/>
          <a:p>
            <a:endParaRPr/>
          </a:p>
        </p:txBody>
      </p:sp>
      <p:sp>
        <p:nvSpPr>
          <p:cNvPr id="34" name="object 34"/>
          <p:cNvSpPr/>
          <p:nvPr/>
        </p:nvSpPr>
        <p:spPr>
          <a:xfrm>
            <a:off x="1929269" y="6063996"/>
            <a:ext cx="191770" cy="765175"/>
          </a:xfrm>
          <a:custGeom>
            <a:avLst/>
            <a:gdLst/>
            <a:ahLst/>
            <a:cxnLst/>
            <a:rect l="l" t="t" r="r" b="b"/>
            <a:pathLst>
              <a:path w="191769" h="765175">
                <a:moveTo>
                  <a:pt x="163428" y="86635"/>
                </a:moveTo>
                <a:lnTo>
                  <a:pt x="135864" y="81122"/>
                </a:lnTo>
                <a:lnTo>
                  <a:pt x="0" y="758951"/>
                </a:lnTo>
                <a:lnTo>
                  <a:pt x="28194" y="765047"/>
                </a:lnTo>
                <a:lnTo>
                  <a:pt x="163428" y="86635"/>
                </a:lnTo>
                <a:close/>
              </a:path>
              <a:path w="191769" h="765175">
                <a:moveTo>
                  <a:pt x="191261" y="92201"/>
                </a:moveTo>
                <a:lnTo>
                  <a:pt x="166115" y="0"/>
                </a:lnTo>
                <a:lnTo>
                  <a:pt x="107441" y="75437"/>
                </a:lnTo>
                <a:lnTo>
                  <a:pt x="135864" y="81122"/>
                </a:lnTo>
                <a:lnTo>
                  <a:pt x="138683" y="67055"/>
                </a:lnTo>
                <a:lnTo>
                  <a:pt x="166115" y="73151"/>
                </a:lnTo>
                <a:lnTo>
                  <a:pt x="166115" y="87172"/>
                </a:lnTo>
                <a:lnTo>
                  <a:pt x="191261" y="92201"/>
                </a:lnTo>
                <a:close/>
              </a:path>
              <a:path w="191769" h="765175">
                <a:moveTo>
                  <a:pt x="166115" y="73151"/>
                </a:moveTo>
                <a:lnTo>
                  <a:pt x="138683" y="67055"/>
                </a:lnTo>
                <a:lnTo>
                  <a:pt x="135864" y="81122"/>
                </a:lnTo>
                <a:lnTo>
                  <a:pt x="163428" y="86635"/>
                </a:lnTo>
                <a:lnTo>
                  <a:pt x="166115" y="73151"/>
                </a:lnTo>
                <a:close/>
              </a:path>
              <a:path w="191769" h="765175">
                <a:moveTo>
                  <a:pt x="166115" y="87172"/>
                </a:moveTo>
                <a:lnTo>
                  <a:pt x="166115" y="73151"/>
                </a:lnTo>
                <a:lnTo>
                  <a:pt x="163428" y="86635"/>
                </a:lnTo>
                <a:lnTo>
                  <a:pt x="166115" y="87172"/>
                </a:lnTo>
                <a:close/>
              </a:path>
            </a:pathLst>
          </a:custGeom>
          <a:solidFill>
            <a:srgbClr val="FF0000"/>
          </a:solidFill>
        </p:spPr>
        <p:txBody>
          <a:bodyPr wrap="square" lIns="0" tIns="0" rIns="0" bIns="0" rtlCol="0"/>
          <a:lstStyle/>
          <a:p>
            <a:endParaRPr/>
          </a:p>
        </p:txBody>
      </p:sp>
      <p:sp>
        <p:nvSpPr>
          <p:cNvPr id="35" name="object 35"/>
          <p:cNvSpPr/>
          <p:nvPr/>
        </p:nvSpPr>
        <p:spPr>
          <a:xfrm>
            <a:off x="2019185" y="5987796"/>
            <a:ext cx="152400" cy="152400"/>
          </a:xfrm>
          <a:custGeom>
            <a:avLst/>
            <a:gdLst/>
            <a:ahLst/>
            <a:cxnLst/>
            <a:rect l="l" t="t" r="r" b="b"/>
            <a:pathLst>
              <a:path w="152400" h="152400">
                <a:moveTo>
                  <a:pt x="152400" y="76200"/>
                </a:moveTo>
                <a:lnTo>
                  <a:pt x="146494" y="46612"/>
                </a:lnTo>
                <a:lnTo>
                  <a:pt x="130302" y="22383"/>
                </a:lnTo>
                <a:lnTo>
                  <a:pt x="106108" y="6012"/>
                </a:lnTo>
                <a:lnTo>
                  <a:pt x="76200" y="0"/>
                </a:lnTo>
                <a:lnTo>
                  <a:pt x="46612" y="6012"/>
                </a:lnTo>
                <a:lnTo>
                  <a:pt x="22383" y="22383"/>
                </a:lnTo>
                <a:lnTo>
                  <a:pt x="6012" y="46612"/>
                </a:lnTo>
                <a:lnTo>
                  <a:pt x="0" y="76200"/>
                </a:lnTo>
                <a:lnTo>
                  <a:pt x="6012" y="105787"/>
                </a:lnTo>
                <a:lnTo>
                  <a:pt x="22383" y="130016"/>
                </a:lnTo>
                <a:lnTo>
                  <a:pt x="46612" y="146387"/>
                </a:lnTo>
                <a:lnTo>
                  <a:pt x="76200" y="152400"/>
                </a:lnTo>
                <a:lnTo>
                  <a:pt x="106108" y="146387"/>
                </a:lnTo>
                <a:lnTo>
                  <a:pt x="130302" y="130016"/>
                </a:lnTo>
                <a:lnTo>
                  <a:pt x="146494" y="105787"/>
                </a:lnTo>
                <a:lnTo>
                  <a:pt x="152400" y="76200"/>
                </a:lnTo>
                <a:close/>
              </a:path>
            </a:pathLst>
          </a:custGeom>
          <a:solidFill>
            <a:srgbClr val="FF3399"/>
          </a:solidFill>
        </p:spPr>
        <p:txBody>
          <a:bodyPr wrap="square" lIns="0" tIns="0" rIns="0" bIns="0" rtlCol="0"/>
          <a:lstStyle/>
          <a:p>
            <a:endParaRPr/>
          </a:p>
        </p:txBody>
      </p:sp>
      <p:sp>
        <p:nvSpPr>
          <p:cNvPr id="36" name="object 36"/>
          <p:cNvSpPr/>
          <p:nvPr/>
        </p:nvSpPr>
        <p:spPr>
          <a:xfrm>
            <a:off x="2019185" y="5987796"/>
            <a:ext cx="152400" cy="152400"/>
          </a:xfrm>
          <a:custGeom>
            <a:avLst/>
            <a:gdLst/>
            <a:ahLst/>
            <a:cxnLst/>
            <a:rect l="l" t="t" r="r" b="b"/>
            <a:pathLst>
              <a:path w="152400" h="152400">
                <a:moveTo>
                  <a:pt x="76200" y="0"/>
                </a:moveTo>
                <a:lnTo>
                  <a:pt x="46612" y="6012"/>
                </a:lnTo>
                <a:lnTo>
                  <a:pt x="22383" y="22383"/>
                </a:lnTo>
                <a:lnTo>
                  <a:pt x="6012" y="46612"/>
                </a:lnTo>
                <a:lnTo>
                  <a:pt x="0" y="76200"/>
                </a:lnTo>
                <a:lnTo>
                  <a:pt x="6012" y="105787"/>
                </a:lnTo>
                <a:lnTo>
                  <a:pt x="22383" y="130016"/>
                </a:lnTo>
                <a:lnTo>
                  <a:pt x="46612" y="146387"/>
                </a:lnTo>
                <a:lnTo>
                  <a:pt x="76200" y="152400"/>
                </a:lnTo>
                <a:lnTo>
                  <a:pt x="106108" y="146387"/>
                </a:lnTo>
                <a:lnTo>
                  <a:pt x="130302" y="130016"/>
                </a:lnTo>
                <a:lnTo>
                  <a:pt x="146494" y="105787"/>
                </a:lnTo>
                <a:lnTo>
                  <a:pt x="152400" y="76200"/>
                </a:lnTo>
                <a:lnTo>
                  <a:pt x="146494" y="46612"/>
                </a:lnTo>
                <a:lnTo>
                  <a:pt x="130302" y="22383"/>
                </a:lnTo>
                <a:lnTo>
                  <a:pt x="106108" y="6012"/>
                </a:lnTo>
                <a:lnTo>
                  <a:pt x="76200" y="0"/>
                </a:lnTo>
                <a:close/>
              </a:path>
            </a:pathLst>
          </a:custGeom>
          <a:ln w="9525">
            <a:solidFill>
              <a:srgbClr val="000000"/>
            </a:solidFill>
          </a:ln>
        </p:spPr>
        <p:txBody>
          <a:bodyPr wrap="square" lIns="0" tIns="0" rIns="0" bIns="0" rtlCol="0"/>
          <a:lstStyle/>
          <a:p>
            <a:endParaRPr/>
          </a:p>
        </p:txBody>
      </p:sp>
      <p:sp>
        <p:nvSpPr>
          <p:cNvPr id="37" name="object 37"/>
          <p:cNvSpPr/>
          <p:nvPr/>
        </p:nvSpPr>
        <p:spPr>
          <a:xfrm>
            <a:off x="4901831" y="2101595"/>
            <a:ext cx="775335" cy="775970"/>
          </a:xfrm>
          <a:custGeom>
            <a:avLst/>
            <a:gdLst/>
            <a:ahLst/>
            <a:cxnLst/>
            <a:rect l="l" t="t" r="r" b="b"/>
            <a:pathLst>
              <a:path w="775335" h="775969">
                <a:moveTo>
                  <a:pt x="707898" y="94488"/>
                </a:moveTo>
                <a:lnTo>
                  <a:pt x="680847" y="67437"/>
                </a:lnTo>
                <a:lnTo>
                  <a:pt x="0" y="748284"/>
                </a:lnTo>
                <a:lnTo>
                  <a:pt x="26670" y="775716"/>
                </a:lnTo>
                <a:lnTo>
                  <a:pt x="707898" y="94488"/>
                </a:lnTo>
                <a:close/>
              </a:path>
              <a:path w="775335" h="775969">
                <a:moveTo>
                  <a:pt x="774954" y="0"/>
                </a:moveTo>
                <a:lnTo>
                  <a:pt x="653796" y="40386"/>
                </a:lnTo>
                <a:lnTo>
                  <a:pt x="680847" y="67437"/>
                </a:lnTo>
                <a:lnTo>
                  <a:pt x="694182" y="54102"/>
                </a:lnTo>
                <a:lnTo>
                  <a:pt x="721614" y="80772"/>
                </a:lnTo>
                <a:lnTo>
                  <a:pt x="721614" y="108204"/>
                </a:lnTo>
                <a:lnTo>
                  <a:pt x="734568" y="121158"/>
                </a:lnTo>
                <a:lnTo>
                  <a:pt x="774954" y="0"/>
                </a:lnTo>
                <a:close/>
              </a:path>
              <a:path w="775335" h="775969">
                <a:moveTo>
                  <a:pt x="721614" y="80772"/>
                </a:moveTo>
                <a:lnTo>
                  <a:pt x="694182" y="54102"/>
                </a:lnTo>
                <a:lnTo>
                  <a:pt x="680847" y="67437"/>
                </a:lnTo>
                <a:lnTo>
                  <a:pt x="707898" y="94488"/>
                </a:lnTo>
                <a:lnTo>
                  <a:pt x="721614" y="80772"/>
                </a:lnTo>
                <a:close/>
              </a:path>
              <a:path w="775335" h="775969">
                <a:moveTo>
                  <a:pt x="721614" y="108204"/>
                </a:moveTo>
                <a:lnTo>
                  <a:pt x="721614" y="80772"/>
                </a:lnTo>
                <a:lnTo>
                  <a:pt x="707898" y="94488"/>
                </a:lnTo>
                <a:lnTo>
                  <a:pt x="721614" y="108204"/>
                </a:lnTo>
                <a:close/>
              </a:path>
            </a:pathLst>
          </a:custGeom>
          <a:solidFill>
            <a:srgbClr val="000099"/>
          </a:solidFill>
        </p:spPr>
        <p:txBody>
          <a:bodyPr wrap="square" lIns="0" tIns="0" rIns="0" bIns="0" rtlCol="0"/>
          <a:lstStyle/>
          <a:p>
            <a:endParaRPr/>
          </a:p>
        </p:txBody>
      </p:sp>
      <p:sp>
        <p:nvSpPr>
          <p:cNvPr id="38" name="object 38"/>
          <p:cNvSpPr txBox="1"/>
          <p:nvPr/>
        </p:nvSpPr>
        <p:spPr>
          <a:xfrm>
            <a:off x="5080380" y="2136902"/>
            <a:ext cx="203835" cy="4381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a</a:t>
            </a:r>
            <a:endParaRPr sz="2800">
              <a:latin typeface="Times New Roman" panose="02020603050405020304"/>
              <a:cs typeface="Times New Roman" panose="02020603050405020304"/>
            </a:endParaRPr>
          </a:p>
        </p:txBody>
      </p:sp>
      <p:sp>
        <p:nvSpPr>
          <p:cNvPr id="39" name="object 39"/>
          <p:cNvSpPr/>
          <p:nvPr/>
        </p:nvSpPr>
        <p:spPr>
          <a:xfrm>
            <a:off x="5818517" y="2092451"/>
            <a:ext cx="696595" cy="847725"/>
          </a:xfrm>
          <a:custGeom>
            <a:avLst/>
            <a:gdLst/>
            <a:ahLst/>
            <a:cxnLst/>
            <a:rect l="l" t="t" r="r" b="b"/>
            <a:pathLst>
              <a:path w="696595" h="847725">
                <a:moveTo>
                  <a:pt x="653224" y="772378"/>
                </a:moveTo>
                <a:lnTo>
                  <a:pt x="22098" y="0"/>
                </a:lnTo>
                <a:lnTo>
                  <a:pt x="0" y="18288"/>
                </a:lnTo>
                <a:lnTo>
                  <a:pt x="631493" y="790363"/>
                </a:lnTo>
                <a:lnTo>
                  <a:pt x="653224" y="772378"/>
                </a:lnTo>
                <a:close/>
              </a:path>
              <a:path w="696595" h="847725">
                <a:moveTo>
                  <a:pt x="662178" y="832003"/>
                </a:moveTo>
                <a:lnTo>
                  <a:pt x="662178" y="783336"/>
                </a:lnTo>
                <a:lnTo>
                  <a:pt x="640080" y="800862"/>
                </a:lnTo>
                <a:lnTo>
                  <a:pt x="631493" y="790363"/>
                </a:lnTo>
                <a:lnTo>
                  <a:pt x="609600" y="808482"/>
                </a:lnTo>
                <a:lnTo>
                  <a:pt x="662178" y="832003"/>
                </a:lnTo>
                <a:close/>
              </a:path>
              <a:path w="696595" h="847725">
                <a:moveTo>
                  <a:pt x="662178" y="783336"/>
                </a:moveTo>
                <a:lnTo>
                  <a:pt x="653224" y="772378"/>
                </a:lnTo>
                <a:lnTo>
                  <a:pt x="631493" y="790363"/>
                </a:lnTo>
                <a:lnTo>
                  <a:pt x="640080" y="800862"/>
                </a:lnTo>
                <a:lnTo>
                  <a:pt x="662178" y="783336"/>
                </a:lnTo>
                <a:close/>
              </a:path>
              <a:path w="696595" h="847725">
                <a:moveTo>
                  <a:pt x="696468" y="847344"/>
                </a:moveTo>
                <a:lnTo>
                  <a:pt x="675894" y="753618"/>
                </a:lnTo>
                <a:lnTo>
                  <a:pt x="653224" y="772378"/>
                </a:lnTo>
                <a:lnTo>
                  <a:pt x="662178" y="783336"/>
                </a:lnTo>
                <a:lnTo>
                  <a:pt x="662178" y="832003"/>
                </a:lnTo>
                <a:lnTo>
                  <a:pt x="696468" y="847344"/>
                </a:lnTo>
                <a:close/>
              </a:path>
            </a:pathLst>
          </a:custGeom>
          <a:solidFill>
            <a:srgbClr val="000099"/>
          </a:solidFill>
        </p:spPr>
        <p:txBody>
          <a:bodyPr wrap="square" lIns="0" tIns="0" rIns="0" bIns="0" rtlCol="0"/>
          <a:lstStyle/>
          <a:p>
            <a:endParaRPr/>
          </a:p>
        </p:txBody>
      </p:sp>
      <p:sp>
        <p:nvSpPr>
          <p:cNvPr id="40" name="object 40"/>
          <p:cNvSpPr txBox="1"/>
          <p:nvPr/>
        </p:nvSpPr>
        <p:spPr>
          <a:xfrm>
            <a:off x="6137275" y="2060702"/>
            <a:ext cx="223520" cy="4381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b</a:t>
            </a:r>
            <a:endParaRPr sz="2800">
              <a:latin typeface="Times New Roman" panose="02020603050405020304"/>
              <a:cs typeface="Times New Roman" panose="02020603050405020304"/>
            </a:endParaRPr>
          </a:p>
        </p:txBody>
      </p:sp>
      <p:sp>
        <p:nvSpPr>
          <p:cNvPr id="41" name="object 41"/>
          <p:cNvSpPr/>
          <p:nvPr/>
        </p:nvSpPr>
        <p:spPr>
          <a:xfrm>
            <a:off x="6591172" y="2592323"/>
            <a:ext cx="762000" cy="85725"/>
          </a:xfrm>
          <a:custGeom>
            <a:avLst/>
            <a:gdLst/>
            <a:ahLst/>
            <a:cxnLst/>
            <a:rect l="l" t="t" r="r" b="b"/>
            <a:pathLst>
              <a:path w="762000" h="85725">
                <a:moveTo>
                  <a:pt x="691133" y="57149"/>
                </a:moveTo>
                <a:lnTo>
                  <a:pt x="691133" y="28193"/>
                </a:lnTo>
                <a:lnTo>
                  <a:pt x="0" y="28193"/>
                </a:lnTo>
                <a:lnTo>
                  <a:pt x="0" y="57149"/>
                </a:lnTo>
                <a:lnTo>
                  <a:pt x="691133" y="57149"/>
                </a:lnTo>
                <a:close/>
              </a:path>
              <a:path w="762000" h="85725">
                <a:moveTo>
                  <a:pt x="762000" y="42671"/>
                </a:moveTo>
                <a:lnTo>
                  <a:pt x="676668" y="0"/>
                </a:lnTo>
                <a:lnTo>
                  <a:pt x="676668" y="28193"/>
                </a:lnTo>
                <a:lnTo>
                  <a:pt x="691133" y="28193"/>
                </a:lnTo>
                <a:lnTo>
                  <a:pt x="691133" y="78110"/>
                </a:lnTo>
                <a:lnTo>
                  <a:pt x="762000" y="42671"/>
                </a:lnTo>
                <a:close/>
              </a:path>
              <a:path w="762000" h="85725">
                <a:moveTo>
                  <a:pt x="691133" y="78110"/>
                </a:moveTo>
                <a:lnTo>
                  <a:pt x="691133" y="57149"/>
                </a:lnTo>
                <a:lnTo>
                  <a:pt x="676668" y="57149"/>
                </a:lnTo>
                <a:lnTo>
                  <a:pt x="676668" y="85343"/>
                </a:lnTo>
                <a:lnTo>
                  <a:pt x="691133" y="78110"/>
                </a:lnTo>
                <a:close/>
              </a:path>
            </a:pathLst>
          </a:custGeom>
          <a:solidFill>
            <a:srgbClr val="000099"/>
          </a:solidFill>
        </p:spPr>
        <p:txBody>
          <a:bodyPr wrap="square" lIns="0" tIns="0" rIns="0" bIns="0" rtlCol="0"/>
          <a:lstStyle/>
          <a:p>
            <a:endParaRPr/>
          </a:p>
        </p:txBody>
      </p:sp>
      <p:sp>
        <p:nvSpPr>
          <p:cNvPr id="42" name="object 42"/>
          <p:cNvSpPr txBox="1"/>
          <p:nvPr/>
        </p:nvSpPr>
        <p:spPr>
          <a:xfrm>
            <a:off x="6985381" y="2213102"/>
            <a:ext cx="183515" cy="4381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c</a:t>
            </a:r>
            <a:endParaRPr sz="2800">
              <a:latin typeface="Times New Roman" panose="02020603050405020304"/>
              <a:cs typeface="Times New Roman" panose="02020603050405020304"/>
            </a:endParaRPr>
          </a:p>
        </p:txBody>
      </p:sp>
      <p:sp>
        <p:nvSpPr>
          <p:cNvPr id="43" name="object 43"/>
          <p:cNvSpPr/>
          <p:nvPr/>
        </p:nvSpPr>
        <p:spPr>
          <a:xfrm>
            <a:off x="7615301" y="2025395"/>
            <a:ext cx="86360" cy="1066800"/>
          </a:xfrm>
          <a:custGeom>
            <a:avLst/>
            <a:gdLst/>
            <a:ahLst/>
            <a:cxnLst/>
            <a:rect l="l" t="t" r="r" b="b"/>
            <a:pathLst>
              <a:path w="86359" h="1066800">
                <a:moveTo>
                  <a:pt x="86118" y="980694"/>
                </a:moveTo>
                <a:lnTo>
                  <a:pt x="0" y="980694"/>
                </a:lnTo>
                <a:lnTo>
                  <a:pt x="28955" y="1039123"/>
                </a:lnTo>
                <a:lnTo>
                  <a:pt x="28955" y="995171"/>
                </a:lnTo>
                <a:lnTo>
                  <a:pt x="57150" y="995171"/>
                </a:lnTo>
                <a:lnTo>
                  <a:pt x="57150" y="1038106"/>
                </a:lnTo>
                <a:lnTo>
                  <a:pt x="86118" y="980694"/>
                </a:lnTo>
                <a:close/>
              </a:path>
              <a:path w="86359" h="1066800">
                <a:moveTo>
                  <a:pt x="57150" y="980694"/>
                </a:moveTo>
                <a:lnTo>
                  <a:pt x="57150" y="0"/>
                </a:lnTo>
                <a:lnTo>
                  <a:pt x="28955" y="0"/>
                </a:lnTo>
                <a:lnTo>
                  <a:pt x="28955" y="980694"/>
                </a:lnTo>
                <a:lnTo>
                  <a:pt x="57150" y="980694"/>
                </a:lnTo>
                <a:close/>
              </a:path>
              <a:path w="86359" h="1066800">
                <a:moveTo>
                  <a:pt x="57150" y="1038106"/>
                </a:moveTo>
                <a:lnTo>
                  <a:pt x="57150" y="995171"/>
                </a:lnTo>
                <a:lnTo>
                  <a:pt x="28955" y="995171"/>
                </a:lnTo>
                <a:lnTo>
                  <a:pt x="28955" y="1039123"/>
                </a:lnTo>
                <a:lnTo>
                  <a:pt x="42672" y="1066800"/>
                </a:lnTo>
                <a:lnTo>
                  <a:pt x="57150" y="1038106"/>
                </a:lnTo>
                <a:close/>
              </a:path>
            </a:pathLst>
          </a:custGeom>
          <a:solidFill>
            <a:srgbClr val="000099"/>
          </a:solidFill>
        </p:spPr>
        <p:txBody>
          <a:bodyPr wrap="square" lIns="0" tIns="0" rIns="0" bIns="0" rtlCol="0"/>
          <a:lstStyle/>
          <a:p>
            <a:endParaRPr/>
          </a:p>
        </p:txBody>
      </p:sp>
      <p:sp>
        <p:nvSpPr>
          <p:cNvPr id="44" name="object 44"/>
          <p:cNvSpPr txBox="1"/>
          <p:nvPr/>
        </p:nvSpPr>
        <p:spPr>
          <a:xfrm>
            <a:off x="5731141" y="5794502"/>
            <a:ext cx="3515995" cy="4381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a + a + b + e + e + e + a</a:t>
            </a:r>
            <a:endParaRPr sz="2800">
              <a:latin typeface="Times New Roman" panose="02020603050405020304"/>
              <a:cs typeface="Times New Roman" panose="02020603050405020304"/>
            </a:endParaRPr>
          </a:p>
        </p:txBody>
      </p:sp>
      <p:sp>
        <p:nvSpPr>
          <p:cNvPr id="45" name="object 45"/>
          <p:cNvSpPr/>
          <p:nvPr/>
        </p:nvSpPr>
        <p:spPr>
          <a:xfrm>
            <a:off x="8191386" y="2166366"/>
            <a:ext cx="472440" cy="621030"/>
          </a:xfrm>
          <a:custGeom>
            <a:avLst/>
            <a:gdLst/>
            <a:ahLst/>
            <a:cxnLst/>
            <a:rect l="l" t="t" r="r" b="b"/>
            <a:pathLst>
              <a:path w="472440" h="621030">
                <a:moveTo>
                  <a:pt x="53340" y="518160"/>
                </a:moveTo>
                <a:lnTo>
                  <a:pt x="22860" y="495300"/>
                </a:lnTo>
                <a:lnTo>
                  <a:pt x="0" y="621030"/>
                </a:lnTo>
                <a:lnTo>
                  <a:pt x="41910" y="600075"/>
                </a:lnTo>
                <a:lnTo>
                  <a:pt x="41910" y="533400"/>
                </a:lnTo>
                <a:lnTo>
                  <a:pt x="53340" y="518160"/>
                </a:lnTo>
                <a:close/>
              </a:path>
              <a:path w="472440" h="621030">
                <a:moveTo>
                  <a:pt x="83820" y="541020"/>
                </a:moveTo>
                <a:lnTo>
                  <a:pt x="53340" y="518160"/>
                </a:lnTo>
                <a:lnTo>
                  <a:pt x="41910" y="533400"/>
                </a:lnTo>
                <a:lnTo>
                  <a:pt x="72390" y="556260"/>
                </a:lnTo>
                <a:lnTo>
                  <a:pt x="83820" y="541020"/>
                </a:lnTo>
                <a:close/>
              </a:path>
              <a:path w="472440" h="621030">
                <a:moveTo>
                  <a:pt x="114300" y="563880"/>
                </a:moveTo>
                <a:lnTo>
                  <a:pt x="83820" y="541020"/>
                </a:lnTo>
                <a:lnTo>
                  <a:pt x="72390" y="556260"/>
                </a:lnTo>
                <a:lnTo>
                  <a:pt x="41910" y="533400"/>
                </a:lnTo>
                <a:lnTo>
                  <a:pt x="41910" y="600075"/>
                </a:lnTo>
                <a:lnTo>
                  <a:pt x="114300" y="563880"/>
                </a:lnTo>
                <a:close/>
              </a:path>
              <a:path w="472440" h="621030">
                <a:moveTo>
                  <a:pt x="472440" y="22860"/>
                </a:moveTo>
                <a:lnTo>
                  <a:pt x="441960" y="0"/>
                </a:lnTo>
                <a:lnTo>
                  <a:pt x="53340" y="518160"/>
                </a:lnTo>
                <a:lnTo>
                  <a:pt x="83820" y="541020"/>
                </a:lnTo>
                <a:lnTo>
                  <a:pt x="472440" y="22860"/>
                </a:lnTo>
                <a:close/>
              </a:path>
            </a:pathLst>
          </a:custGeom>
          <a:solidFill>
            <a:srgbClr val="000099"/>
          </a:solidFill>
        </p:spPr>
        <p:txBody>
          <a:bodyPr wrap="square" lIns="0" tIns="0" rIns="0" bIns="0" rtlCol="0"/>
          <a:lstStyle/>
          <a:p>
            <a:endParaRPr/>
          </a:p>
        </p:txBody>
      </p:sp>
      <p:sp>
        <p:nvSpPr>
          <p:cNvPr id="46" name="object 46"/>
          <p:cNvSpPr txBox="1"/>
          <p:nvPr/>
        </p:nvSpPr>
        <p:spPr>
          <a:xfrm>
            <a:off x="7737475" y="2136902"/>
            <a:ext cx="583565" cy="590550"/>
          </a:xfrm>
          <a:prstGeom prst="rect">
            <a:avLst/>
          </a:prstGeom>
        </p:spPr>
        <p:txBody>
          <a:bodyPr vert="horz" wrap="square" lIns="0" tIns="0" rIns="0" bIns="0" rtlCol="0">
            <a:spAutoFit/>
          </a:bodyPr>
          <a:lstStyle/>
          <a:p>
            <a:pPr marL="12700" defTabSz="0">
              <a:lnSpc>
                <a:spcPct val="100000"/>
              </a:lnSpc>
              <a:tabLst>
                <a:tab pos="412115" algn="l"/>
              </a:tabLst>
            </a:pPr>
            <a:r>
              <a:rPr sz="4200" b="1" baseline="-24000" dirty="0">
                <a:solidFill>
                  <a:srgbClr val="FF0000"/>
                </a:solidFill>
                <a:latin typeface="Times New Roman" panose="02020603050405020304"/>
                <a:cs typeface="Times New Roman" panose="02020603050405020304"/>
              </a:rPr>
              <a:t>d	</a:t>
            </a:r>
            <a:r>
              <a:rPr sz="2800" b="1" dirty="0">
                <a:solidFill>
                  <a:srgbClr val="FF0000"/>
                </a:solidFill>
                <a:latin typeface="Times New Roman" panose="02020603050405020304"/>
                <a:cs typeface="Times New Roman" panose="02020603050405020304"/>
              </a:rPr>
              <a:t>e</a:t>
            </a:r>
            <a:endParaRPr sz="2800">
              <a:latin typeface="Times New Roman" panose="02020603050405020304"/>
              <a:cs typeface="Times New Roman" panose="02020603050405020304"/>
            </a:endParaRPr>
          </a:p>
        </p:txBody>
      </p:sp>
      <p:sp>
        <p:nvSpPr>
          <p:cNvPr id="47" name="object 47"/>
          <p:cNvSpPr/>
          <p:nvPr/>
        </p:nvSpPr>
        <p:spPr>
          <a:xfrm>
            <a:off x="8800986" y="2177795"/>
            <a:ext cx="544195" cy="619125"/>
          </a:xfrm>
          <a:custGeom>
            <a:avLst/>
            <a:gdLst/>
            <a:ahLst/>
            <a:cxnLst/>
            <a:rect l="l" t="t" r="r" b="b"/>
            <a:pathLst>
              <a:path w="544195" h="619125">
                <a:moveTo>
                  <a:pt x="89153" y="36576"/>
                </a:moveTo>
                <a:lnTo>
                  <a:pt x="0" y="0"/>
                </a:lnTo>
                <a:lnTo>
                  <a:pt x="24383" y="92964"/>
                </a:lnTo>
                <a:lnTo>
                  <a:pt x="36575" y="82349"/>
                </a:lnTo>
                <a:lnTo>
                  <a:pt x="36575" y="63246"/>
                </a:lnTo>
                <a:lnTo>
                  <a:pt x="57911" y="44196"/>
                </a:lnTo>
                <a:lnTo>
                  <a:pt x="67629" y="55314"/>
                </a:lnTo>
                <a:lnTo>
                  <a:pt x="89153" y="36576"/>
                </a:lnTo>
                <a:close/>
              </a:path>
              <a:path w="544195" h="619125">
                <a:moveTo>
                  <a:pt x="67629" y="55314"/>
                </a:moveTo>
                <a:lnTo>
                  <a:pt x="57911" y="44196"/>
                </a:lnTo>
                <a:lnTo>
                  <a:pt x="36575" y="63246"/>
                </a:lnTo>
                <a:lnTo>
                  <a:pt x="46065" y="74088"/>
                </a:lnTo>
                <a:lnTo>
                  <a:pt x="67629" y="55314"/>
                </a:lnTo>
                <a:close/>
              </a:path>
              <a:path w="544195" h="619125">
                <a:moveTo>
                  <a:pt x="46065" y="74088"/>
                </a:moveTo>
                <a:lnTo>
                  <a:pt x="36575" y="63246"/>
                </a:lnTo>
                <a:lnTo>
                  <a:pt x="36575" y="82349"/>
                </a:lnTo>
                <a:lnTo>
                  <a:pt x="46065" y="74088"/>
                </a:lnTo>
                <a:close/>
              </a:path>
              <a:path w="544195" h="619125">
                <a:moveTo>
                  <a:pt x="544067" y="600456"/>
                </a:moveTo>
                <a:lnTo>
                  <a:pt x="67629" y="55314"/>
                </a:lnTo>
                <a:lnTo>
                  <a:pt x="46065" y="74088"/>
                </a:lnTo>
                <a:lnTo>
                  <a:pt x="522731" y="618744"/>
                </a:lnTo>
                <a:lnTo>
                  <a:pt x="544067" y="600456"/>
                </a:lnTo>
                <a:close/>
              </a:path>
            </a:pathLst>
          </a:custGeom>
          <a:solidFill>
            <a:srgbClr val="000099"/>
          </a:solidFill>
        </p:spPr>
        <p:txBody>
          <a:bodyPr wrap="square" lIns="0" tIns="0" rIns="0" bIns="0" rtlCol="0"/>
          <a:lstStyle/>
          <a:p>
            <a:endParaRPr/>
          </a:p>
        </p:txBody>
      </p:sp>
      <p:sp>
        <p:nvSpPr>
          <p:cNvPr id="48" name="object 48"/>
          <p:cNvSpPr txBox="1"/>
          <p:nvPr/>
        </p:nvSpPr>
        <p:spPr>
          <a:xfrm>
            <a:off x="9072498" y="2213102"/>
            <a:ext cx="144145" cy="438150"/>
          </a:xfrm>
          <a:prstGeom prst="rect">
            <a:avLst/>
          </a:prstGeom>
        </p:spPr>
        <p:txBody>
          <a:bodyPr vert="horz" wrap="square" lIns="0" tIns="0" rIns="0" bIns="0" rtlCol="0">
            <a:spAutoFit/>
          </a:bodyPr>
          <a:lstStyle/>
          <a:p>
            <a:pPr marL="12700">
              <a:lnSpc>
                <a:spcPct val="100000"/>
              </a:lnSpc>
            </a:pPr>
            <a:r>
              <a:rPr sz="2800" b="1" dirty="0">
                <a:solidFill>
                  <a:srgbClr val="FF0000"/>
                </a:solidFill>
                <a:latin typeface="Times New Roman" panose="02020603050405020304"/>
                <a:cs typeface="Times New Roman" panose="02020603050405020304"/>
              </a:rPr>
              <a:t>f</a:t>
            </a:r>
            <a:endParaRPr sz="2800">
              <a:latin typeface="Times New Roman" panose="02020603050405020304"/>
              <a:cs typeface="Times New Roman" panose="02020603050405020304"/>
            </a:endParaRPr>
          </a:p>
        </p:txBody>
      </p:sp>
      <p:sp>
        <p:nvSpPr>
          <p:cNvPr id="50" name="object 6"/>
          <p:cNvSpPr txBox="1">
            <a:spLocks noGrp="1"/>
          </p:cNvSpPr>
          <p:nvPr/>
        </p:nvSpPr>
        <p:spPr>
          <a:xfrm>
            <a:off x="1395095" y="486093"/>
            <a:ext cx="5995035" cy="811530"/>
          </a:xfrm>
          <a:prstGeom prst="rect">
            <a:avLst/>
          </a:prstGeom>
          <a:noFill/>
          <a:ln w="9525">
            <a:noFill/>
          </a:ln>
        </p:spPr>
        <p:txBody>
          <a:bodyPr vert="horz" wrap="square" lIns="0" tIns="27422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ct val="70000"/>
              </a:lnSpc>
            </a:pPr>
            <a:r>
              <a:rPr sz="4000" b="1" spc="-15" dirty="0"/>
              <a:t>表示与描述</a:t>
            </a:r>
          </a:p>
        </p:txBody>
      </p:sp>
      <p:sp>
        <p:nvSpPr>
          <p:cNvPr id="51" name="文本框 50"/>
          <p:cNvSpPr txBox="1"/>
          <p:nvPr/>
        </p:nvSpPr>
        <p:spPr>
          <a:xfrm>
            <a:off x="1395095" y="1524000"/>
            <a:ext cx="4754880" cy="579120"/>
          </a:xfrm>
          <a:prstGeom prst="rect">
            <a:avLst/>
          </a:prstGeom>
          <a:noFill/>
        </p:spPr>
        <p:txBody>
          <a:bodyPr wrap="none" rtlCol="0">
            <a:spAutoFit/>
          </a:bodyPr>
          <a:lstStyle/>
          <a:p>
            <a:pPr algn="l"/>
            <a:r>
              <a:rPr lang="en-US" sz="3200" b="1" spc="-5" dirty="0">
                <a:latin typeface="Times New Roman" panose="02020603050405020304" charset="0"/>
                <a:ea typeface="黑体" panose="02010609060101010101" charset="-122"/>
                <a:cs typeface="新宋体" panose="02010609030101010101" charset="-122"/>
                <a:sym typeface="+mn-ea"/>
              </a:rPr>
              <a:t>2</a:t>
            </a:r>
            <a:r>
              <a:rPr lang="zh-CN" altLang="en-US" sz="3200" b="1" spc="-5" dirty="0">
                <a:latin typeface="Times New Roman" panose="02020603050405020304" charset="0"/>
                <a:ea typeface="黑体" panose="02010609060101010101" charset="-122"/>
                <a:cs typeface="新宋体" panose="02010609030101010101" charset="-122"/>
                <a:sym typeface="+mn-ea"/>
              </a:rPr>
              <a:t>、</a:t>
            </a:r>
            <a:r>
              <a:rPr lang="zh-CN" sz="3200" b="1" spc="-5" dirty="0">
                <a:latin typeface="Times New Roman" panose="02020603050405020304" charset="0"/>
                <a:ea typeface="黑体" panose="02010609060101010101" charset="-122"/>
                <a:cs typeface="新宋体" panose="02010609030101010101" charset="-122"/>
                <a:sym typeface="+mn-ea"/>
              </a:rPr>
              <a:t>骨架</a:t>
            </a:r>
            <a:r>
              <a:rPr sz="3200" b="1" spc="-5" dirty="0">
                <a:latin typeface="Times New Roman" panose="02020603050405020304" charset="0"/>
                <a:ea typeface="黑体" panose="02010609060101010101" charset="-122"/>
                <a:cs typeface="新宋体" panose="02010609030101010101" charset="-122"/>
                <a:sym typeface="+mn-ea"/>
              </a:rPr>
              <a:t>关系编码</a:t>
            </a:r>
            <a:r>
              <a:rPr sz="2000" b="1" dirty="0">
                <a:solidFill>
                  <a:srgbClr val="FF0000"/>
                </a:solidFill>
                <a:latin typeface="Times New Roman" panose="02020603050405020304" charset="0"/>
                <a:ea typeface="黑体" panose="02010609060101010101" charset="-122"/>
                <a:cs typeface="Times New Roman" panose="02020603050405020304"/>
                <a:sym typeface="+mn-ea"/>
              </a:rPr>
              <a:t>		</a:t>
            </a:r>
            <a:endParaRPr lang="zh-CN" altLang="en-US" sz="2000" b="1" spc="-5" dirty="0">
              <a:solidFill>
                <a:srgbClr val="FF0000"/>
              </a:solidFill>
              <a:latin typeface="Times New Roman" panose="02020603050405020304" charset="0"/>
              <a:ea typeface="黑体" panose="02010609060101010101" charset="-122"/>
              <a:cs typeface="Times New Roman" panose="02020603050405020304"/>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6381635" y="5473446"/>
            <a:ext cx="2362200" cy="114300"/>
          </a:xfrm>
          <a:custGeom>
            <a:avLst/>
            <a:gdLst/>
            <a:ahLst/>
            <a:cxnLst/>
            <a:rect l="l" t="t" r="r" b="b"/>
            <a:pathLst>
              <a:path w="2362200" h="114300">
                <a:moveTo>
                  <a:pt x="114300" y="38100"/>
                </a:moveTo>
                <a:lnTo>
                  <a:pt x="114300" y="0"/>
                </a:lnTo>
                <a:lnTo>
                  <a:pt x="0" y="57150"/>
                </a:lnTo>
                <a:lnTo>
                  <a:pt x="95250" y="104775"/>
                </a:lnTo>
                <a:lnTo>
                  <a:pt x="95250" y="38100"/>
                </a:lnTo>
                <a:lnTo>
                  <a:pt x="114300" y="38100"/>
                </a:lnTo>
                <a:close/>
              </a:path>
              <a:path w="2362200" h="114300">
                <a:moveTo>
                  <a:pt x="2266950" y="76200"/>
                </a:moveTo>
                <a:lnTo>
                  <a:pt x="2266950" y="38100"/>
                </a:lnTo>
                <a:lnTo>
                  <a:pt x="95250" y="38100"/>
                </a:lnTo>
                <a:lnTo>
                  <a:pt x="95250" y="76200"/>
                </a:lnTo>
                <a:lnTo>
                  <a:pt x="2266950" y="76200"/>
                </a:lnTo>
                <a:close/>
              </a:path>
              <a:path w="2362200" h="114300">
                <a:moveTo>
                  <a:pt x="114300" y="114300"/>
                </a:moveTo>
                <a:lnTo>
                  <a:pt x="114300" y="76200"/>
                </a:lnTo>
                <a:lnTo>
                  <a:pt x="95250" y="76200"/>
                </a:lnTo>
                <a:lnTo>
                  <a:pt x="95250" y="104775"/>
                </a:lnTo>
                <a:lnTo>
                  <a:pt x="114300" y="114300"/>
                </a:lnTo>
                <a:close/>
              </a:path>
              <a:path w="2362200" h="114300">
                <a:moveTo>
                  <a:pt x="2362187" y="57150"/>
                </a:moveTo>
                <a:lnTo>
                  <a:pt x="2247887" y="0"/>
                </a:lnTo>
                <a:lnTo>
                  <a:pt x="2247887" y="38100"/>
                </a:lnTo>
                <a:lnTo>
                  <a:pt x="2266950" y="38100"/>
                </a:lnTo>
                <a:lnTo>
                  <a:pt x="2266950" y="104768"/>
                </a:lnTo>
                <a:lnTo>
                  <a:pt x="2362187" y="57150"/>
                </a:lnTo>
                <a:close/>
              </a:path>
              <a:path w="2362200" h="114300">
                <a:moveTo>
                  <a:pt x="2266950" y="104768"/>
                </a:moveTo>
                <a:lnTo>
                  <a:pt x="2266950" y="76200"/>
                </a:lnTo>
                <a:lnTo>
                  <a:pt x="2247887" y="76200"/>
                </a:lnTo>
                <a:lnTo>
                  <a:pt x="2247887" y="114300"/>
                </a:lnTo>
                <a:lnTo>
                  <a:pt x="2266950" y="104768"/>
                </a:lnTo>
                <a:close/>
              </a:path>
            </a:pathLst>
          </a:custGeom>
          <a:solidFill>
            <a:srgbClr val="FF0000"/>
          </a:solidFill>
        </p:spPr>
        <p:txBody>
          <a:bodyPr wrap="square" lIns="0" tIns="0" rIns="0" bIns="0" rtlCol="0"/>
          <a:lstStyle/>
          <a:p>
            <a:endParaRPr/>
          </a:p>
        </p:txBody>
      </p:sp>
      <p:sp>
        <p:nvSpPr>
          <p:cNvPr id="6" name="object 6"/>
          <p:cNvSpPr/>
          <p:nvPr/>
        </p:nvSpPr>
        <p:spPr>
          <a:xfrm>
            <a:off x="7543672" y="4463796"/>
            <a:ext cx="114300" cy="2209800"/>
          </a:xfrm>
          <a:custGeom>
            <a:avLst/>
            <a:gdLst/>
            <a:ahLst/>
            <a:cxnLst/>
            <a:rect l="l" t="t" r="r" b="b"/>
            <a:pathLst>
              <a:path w="114300" h="2209800">
                <a:moveTo>
                  <a:pt x="114300" y="114300"/>
                </a:moveTo>
                <a:lnTo>
                  <a:pt x="57150" y="0"/>
                </a:lnTo>
                <a:lnTo>
                  <a:pt x="0" y="114300"/>
                </a:lnTo>
                <a:lnTo>
                  <a:pt x="38100" y="114300"/>
                </a:lnTo>
                <a:lnTo>
                  <a:pt x="38100" y="95250"/>
                </a:lnTo>
                <a:lnTo>
                  <a:pt x="76200" y="95250"/>
                </a:lnTo>
                <a:lnTo>
                  <a:pt x="76200" y="114300"/>
                </a:lnTo>
                <a:lnTo>
                  <a:pt x="114300" y="114300"/>
                </a:lnTo>
                <a:close/>
              </a:path>
              <a:path w="114300" h="2209800">
                <a:moveTo>
                  <a:pt x="114300" y="2095500"/>
                </a:moveTo>
                <a:lnTo>
                  <a:pt x="0" y="2095500"/>
                </a:lnTo>
                <a:lnTo>
                  <a:pt x="38100" y="2171700"/>
                </a:lnTo>
                <a:lnTo>
                  <a:pt x="38100" y="2114550"/>
                </a:lnTo>
                <a:lnTo>
                  <a:pt x="76200" y="2114550"/>
                </a:lnTo>
                <a:lnTo>
                  <a:pt x="76200" y="2171700"/>
                </a:lnTo>
                <a:lnTo>
                  <a:pt x="114300" y="2095500"/>
                </a:lnTo>
                <a:close/>
              </a:path>
              <a:path w="114300" h="2209800">
                <a:moveTo>
                  <a:pt x="76200" y="114300"/>
                </a:moveTo>
                <a:lnTo>
                  <a:pt x="76200" y="95250"/>
                </a:lnTo>
                <a:lnTo>
                  <a:pt x="38100" y="95250"/>
                </a:lnTo>
                <a:lnTo>
                  <a:pt x="38100" y="114300"/>
                </a:lnTo>
                <a:lnTo>
                  <a:pt x="76200" y="114300"/>
                </a:lnTo>
                <a:close/>
              </a:path>
              <a:path w="114300" h="2209800">
                <a:moveTo>
                  <a:pt x="76200" y="2095500"/>
                </a:moveTo>
                <a:lnTo>
                  <a:pt x="76200" y="114300"/>
                </a:lnTo>
                <a:lnTo>
                  <a:pt x="38100" y="114300"/>
                </a:lnTo>
                <a:lnTo>
                  <a:pt x="38100" y="2095500"/>
                </a:lnTo>
                <a:lnTo>
                  <a:pt x="76200" y="2095500"/>
                </a:lnTo>
                <a:close/>
              </a:path>
              <a:path w="114300" h="2209800">
                <a:moveTo>
                  <a:pt x="76200" y="2171700"/>
                </a:moveTo>
                <a:lnTo>
                  <a:pt x="76200" y="2114550"/>
                </a:lnTo>
                <a:lnTo>
                  <a:pt x="38100" y="2114550"/>
                </a:lnTo>
                <a:lnTo>
                  <a:pt x="38100" y="2171700"/>
                </a:lnTo>
                <a:lnTo>
                  <a:pt x="57150" y="2209800"/>
                </a:lnTo>
                <a:lnTo>
                  <a:pt x="76200" y="2171700"/>
                </a:lnTo>
                <a:close/>
              </a:path>
            </a:pathLst>
          </a:custGeom>
          <a:solidFill>
            <a:srgbClr val="FF0000"/>
          </a:solidFill>
        </p:spPr>
        <p:txBody>
          <a:bodyPr wrap="square" lIns="0" tIns="0" rIns="0" bIns="0" rtlCol="0"/>
          <a:lstStyle/>
          <a:p>
            <a:endParaRPr/>
          </a:p>
        </p:txBody>
      </p:sp>
      <p:sp>
        <p:nvSpPr>
          <p:cNvPr id="7" name="object 7"/>
          <p:cNvSpPr/>
          <p:nvPr/>
        </p:nvSpPr>
        <p:spPr>
          <a:xfrm>
            <a:off x="6610236" y="4692396"/>
            <a:ext cx="1905000" cy="1600200"/>
          </a:xfrm>
          <a:custGeom>
            <a:avLst/>
            <a:gdLst/>
            <a:ahLst/>
            <a:cxnLst/>
            <a:rect l="l" t="t" r="r" b="b"/>
            <a:pathLst>
              <a:path w="1905000" h="1600200">
                <a:moveTo>
                  <a:pt x="124206" y="29718"/>
                </a:moveTo>
                <a:lnTo>
                  <a:pt x="0" y="0"/>
                </a:lnTo>
                <a:lnTo>
                  <a:pt x="51054" y="117348"/>
                </a:lnTo>
                <a:lnTo>
                  <a:pt x="60960" y="105481"/>
                </a:lnTo>
                <a:lnTo>
                  <a:pt x="60960" y="76200"/>
                </a:lnTo>
                <a:lnTo>
                  <a:pt x="85344" y="46482"/>
                </a:lnTo>
                <a:lnTo>
                  <a:pt x="99963" y="58758"/>
                </a:lnTo>
                <a:lnTo>
                  <a:pt x="124206" y="29718"/>
                </a:lnTo>
                <a:close/>
              </a:path>
              <a:path w="1905000" h="1600200">
                <a:moveTo>
                  <a:pt x="99963" y="58758"/>
                </a:moveTo>
                <a:lnTo>
                  <a:pt x="85344" y="46482"/>
                </a:lnTo>
                <a:lnTo>
                  <a:pt x="60960" y="76200"/>
                </a:lnTo>
                <a:lnTo>
                  <a:pt x="75330" y="88267"/>
                </a:lnTo>
                <a:lnTo>
                  <a:pt x="99963" y="58758"/>
                </a:lnTo>
                <a:close/>
              </a:path>
              <a:path w="1905000" h="1600200">
                <a:moveTo>
                  <a:pt x="75330" y="88267"/>
                </a:moveTo>
                <a:lnTo>
                  <a:pt x="60960" y="76200"/>
                </a:lnTo>
                <a:lnTo>
                  <a:pt x="60960" y="105481"/>
                </a:lnTo>
                <a:lnTo>
                  <a:pt x="75330" y="88267"/>
                </a:lnTo>
                <a:close/>
              </a:path>
              <a:path w="1905000" h="1600200">
                <a:moveTo>
                  <a:pt x="1830283" y="1511808"/>
                </a:moveTo>
                <a:lnTo>
                  <a:pt x="99963" y="58758"/>
                </a:lnTo>
                <a:lnTo>
                  <a:pt x="75330" y="88267"/>
                </a:lnTo>
                <a:lnTo>
                  <a:pt x="1805500" y="1541190"/>
                </a:lnTo>
                <a:lnTo>
                  <a:pt x="1830283" y="1511808"/>
                </a:lnTo>
                <a:close/>
              </a:path>
              <a:path w="1905000" h="1600200">
                <a:moveTo>
                  <a:pt x="1844802" y="1585796"/>
                </a:moveTo>
                <a:lnTo>
                  <a:pt x="1844802" y="1524000"/>
                </a:lnTo>
                <a:lnTo>
                  <a:pt x="1820418" y="1553718"/>
                </a:lnTo>
                <a:lnTo>
                  <a:pt x="1805500" y="1541190"/>
                </a:lnTo>
                <a:lnTo>
                  <a:pt x="1780794" y="1570482"/>
                </a:lnTo>
                <a:lnTo>
                  <a:pt x="1844802" y="1585796"/>
                </a:lnTo>
                <a:close/>
              </a:path>
              <a:path w="1905000" h="1600200">
                <a:moveTo>
                  <a:pt x="1844802" y="1524000"/>
                </a:moveTo>
                <a:lnTo>
                  <a:pt x="1830283" y="1511808"/>
                </a:lnTo>
                <a:lnTo>
                  <a:pt x="1805500" y="1541190"/>
                </a:lnTo>
                <a:lnTo>
                  <a:pt x="1820418" y="1553718"/>
                </a:lnTo>
                <a:lnTo>
                  <a:pt x="1844802" y="1524000"/>
                </a:lnTo>
                <a:close/>
              </a:path>
              <a:path w="1905000" h="1600200">
                <a:moveTo>
                  <a:pt x="1905000" y="1600200"/>
                </a:moveTo>
                <a:lnTo>
                  <a:pt x="1854708" y="1482852"/>
                </a:lnTo>
                <a:lnTo>
                  <a:pt x="1830283" y="1511808"/>
                </a:lnTo>
                <a:lnTo>
                  <a:pt x="1844802" y="1524000"/>
                </a:lnTo>
                <a:lnTo>
                  <a:pt x="1844802" y="1585796"/>
                </a:lnTo>
                <a:lnTo>
                  <a:pt x="1905000" y="1600200"/>
                </a:lnTo>
                <a:close/>
              </a:path>
            </a:pathLst>
          </a:custGeom>
          <a:solidFill>
            <a:srgbClr val="FF0000"/>
          </a:solidFill>
        </p:spPr>
        <p:txBody>
          <a:bodyPr wrap="square" lIns="0" tIns="0" rIns="0" bIns="0" rtlCol="0"/>
          <a:lstStyle/>
          <a:p>
            <a:endParaRPr/>
          </a:p>
        </p:txBody>
      </p:sp>
      <p:sp>
        <p:nvSpPr>
          <p:cNvPr id="8" name="object 8"/>
          <p:cNvSpPr/>
          <p:nvPr/>
        </p:nvSpPr>
        <p:spPr>
          <a:xfrm>
            <a:off x="6610236" y="4768596"/>
            <a:ext cx="1828800" cy="1600200"/>
          </a:xfrm>
          <a:custGeom>
            <a:avLst/>
            <a:gdLst/>
            <a:ahLst/>
            <a:cxnLst/>
            <a:rect l="l" t="t" r="r" b="b"/>
            <a:pathLst>
              <a:path w="1828800" h="1600200">
                <a:moveTo>
                  <a:pt x="73802" y="1510664"/>
                </a:moveTo>
                <a:lnTo>
                  <a:pt x="48767" y="1482090"/>
                </a:lnTo>
                <a:lnTo>
                  <a:pt x="0" y="1600200"/>
                </a:lnTo>
                <a:lnTo>
                  <a:pt x="59435" y="1584885"/>
                </a:lnTo>
                <a:lnTo>
                  <a:pt x="59435" y="1523238"/>
                </a:lnTo>
                <a:lnTo>
                  <a:pt x="73802" y="1510664"/>
                </a:lnTo>
                <a:close/>
              </a:path>
              <a:path w="1828800" h="1600200">
                <a:moveTo>
                  <a:pt x="98699" y="1539082"/>
                </a:moveTo>
                <a:lnTo>
                  <a:pt x="73802" y="1510664"/>
                </a:lnTo>
                <a:lnTo>
                  <a:pt x="59435" y="1523238"/>
                </a:lnTo>
                <a:lnTo>
                  <a:pt x="84581" y="1551432"/>
                </a:lnTo>
                <a:lnTo>
                  <a:pt x="98699" y="1539082"/>
                </a:lnTo>
                <a:close/>
              </a:path>
              <a:path w="1828800" h="1600200">
                <a:moveTo>
                  <a:pt x="124205" y="1568196"/>
                </a:moveTo>
                <a:lnTo>
                  <a:pt x="98699" y="1539082"/>
                </a:lnTo>
                <a:lnTo>
                  <a:pt x="84581" y="1551432"/>
                </a:lnTo>
                <a:lnTo>
                  <a:pt x="59435" y="1523238"/>
                </a:lnTo>
                <a:lnTo>
                  <a:pt x="59435" y="1584885"/>
                </a:lnTo>
                <a:lnTo>
                  <a:pt x="124205" y="1568196"/>
                </a:lnTo>
                <a:close/>
              </a:path>
              <a:path w="1828800" h="1600200">
                <a:moveTo>
                  <a:pt x="1755756" y="89531"/>
                </a:moveTo>
                <a:lnTo>
                  <a:pt x="1730487" y="60689"/>
                </a:lnTo>
                <a:lnTo>
                  <a:pt x="73802" y="1510664"/>
                </a:lnTo>
                <a:lnTo>
                  <a:pt x="98699" y="1539082"/>
                </a:lnTo>
                <a:lnTo>
                  <a:pt x="1755756" y="89531"/>
                </a:lnTo>
                <a:close/>
              </a:path>
              <a:path w="1828800" h="1600200">
                <a:moveTo>
                  <a:pt x="1828799" y="0"/>
                </a:moveTo>
                <a:lnTo>
                  <a:pt x="1705355" y="32003"/>
                </a:lnTo>
                <a:lnTo>
                  <a:pt x="1730487" y="60689"/>
                </a:lnTo>
                <a:lnTo>
                  <a:pt x="1744979" y="48005"/>
                </a:lnTo>
                <a:lnTo>
                  <a:pt x="1770125" y="76961"/>
                </a:lnTo>
                <a:lnTo>
                  <a:pt x="1770125" y="105933"/>
                </a:lnTo>
                <a:lnTo>
                  <a:pt x="1780793" y="118109"/>
                </a:lnTo>
                <a:lnTo>
                  <a:pt x="1828799" y="0"/>
                </a:lnTo>
                <a:close/>
              </a:path>
              <a:path w="1828800" h="1600200">
                <a:moveTo>
                  <a:pt x="1770125" y="76961"/>
                </a:moveTo>
                <a:lnTo>
                  <a:pt x="1744979" y="48005"/>
                </a:lnTo>
                <a:lnTo>
                  <a:pt x="1730487" y="60689"/>
                </a:lnTo>
                <a:lnTo>
                  <a:pt x="1755756" y="89531"/>
                </a:lnTo>
                <a:lnTo>
                  <a:pt x="1770125" y="76961"/>
                </a:lnTo>
                <a:close/>
              </a:path>
              <a:path w="1828800" h="1600200">
                <a:moveTo>
                  <a:pt x="1770125" y="105933"/>
                </a:moveTo>
                <a:lnTo>
                  <a:pt x="1770125" y="76961"/>
                </a:lnTo>
                <a:lnTo>
                  <a:pt x="1755756" y="89531"/>
                </a:lnTo>
                <a:lnTo>
                  <a:pt x="1770125" y="105933"/>
                </a:lnTo>
                <a:close/>
              </a:path>
            </a:pathLst>
          </a:custGeom>
          <a:solidFill>
            <a:srgbClr val="FF0000"/>
          </a:solidFill>
        </p:spPr>
        <p:txBody>
          <a:bodyPr wrap="square" lIns="0" tIns="0" rIns="0" bIns="0" rtlCol="0"/>
          <a:lstStyle/>
          <a:p>
            <a:endParaRPr/>
          </a:p>
        </p:txBody>
      </p:sp>
      <p:sp>
        <p:nvSpPr>
          <p:cNvPr id="9" name="object 9"/>
          <p:cNvSpPr txBox="1"/>
          <p:nvPr/>
        </p:nvSpPr>
        <p:spPr>
          <a:xfrm>
            <a:off x="8823337" y="5260847"/>
            <a:ext cx="3302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a:cs typeface="Times New Roman" panose="02020603050405020304"/>
              </a:rPr>
              <a:t>a1</a:t>
            </a:r>
            <a:endParaRPr sz="2400">
              <a:latin typeface="Times New Roman" panose="02020603050405020304"/>
              <a:cs typeface="Times New Roman" panose="02020603050405020304"/>
            </a:endParaRPr>
          </a:p>
        </p:txBody>
      </p:sp>
      <p:sp>
        <p:nvSpPr>
          <p:cNvPr id="10" name="object 10"/>
          <p:cNvSpPr txBox="1"/>
          <p:nvPr/>
        </p:nvSpPr>
        <p:spPr>
          <a:xfrm>
            <a:off x="8366125" y="4498847"/>
            <a:ext cx="3302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a:cs typeface="Times New Roman" panose="02020603050405020304"/>
              </a:rPr>
              <a:t>a2</a:t>
            </a:r>
            <a:endParaRPr sz="2400">
              <a:latin typeface="Times New Roman" panose="02020603050405020304"/>
              <a:cs typeface="Times New Roman" panose="02020603050405020304"/>
            </a:endParaRPr>
          </a:p>
        </p:txBody>
      </p:sp>
      <p:sp>
        <p:nvSpPr>
          <p:cNvPr id="11" name="object 11"/>
          <p:cNvSpPr txBox="1"/>
          <p:nvPr/>
        </p:nvSpPr>
        <p:spPr>
          <a:xfrm>
            <a:off x="6080125" y="5337047"/>
            <a:ext cx="3302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a:cs typeface="Times New Roman" panose="02020603050405020304"/>
              </a:rPr>
              <a:t>a5</a:t>
            </a:r>
            <a:endParaRPr sz="2400">
              <a:latin typeface="Times New Roman" panose="02020603050405020304"/>
              <a:cs typeface="Times New Roman" panose="02020603050405020304"/>
            </a:endParaRPr>
          </a:p>
        </p:txBody>
      </p:sp>
      <p:sp>
        <p:nvSpPr>
          <p:cNvPr id="12" name="object 12"/>
          <p:cNvSpPr txBox="1"/>
          <p:nvPr/>
        </p:nvSpPr>
        <p:spPr>
          <a:xfrm>
            <a:off x="7375525" y="6556247"/>
            <a:ext cx="3302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a:cs typeface="Times New Roman" panose="02020603050405020304"/>
              </a:rPr>
              <a:t>a7</a:t>
            </a:r>
            <a:endParaRPr sz="2400">
              <a:latin typeface="Times New Roman" panose="02020603050405020304"/>
              <a:cs typeface="Times New Roman" panose="02020603050405020304"/>
            </a:endParaRPr>
          </a:p>
        </p:txBody>
      </p:sp>
      <p:sp>
        <p:nvSpPr>
          <p:cNvPr id="13" name="object 13"/>
          <p:cNvSpPr txBox="1"/>
          <p:nvPr/>
        </p:nvSpPr>
        <p:spPr>
          <a:xfrm>
            <a:off x="8442325" y="6099047"/>
            <a:ext cx="3302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a:cs typeface="Times New Roman" panose="02020603050405020304"/>
              </a:rPr>
              <a:t>a8</a:t>
            </a:r>
            <a:endParaRPr sz="2400">
              <a:latin typeface="Times New Roman" panose="02020603050405020304"/>
              <a:cs typeface="Times New Roman" panose="02020603050405020304"/>
            </a:endParaRPr>
          </a:p>
        </p:txBody>
      </p:sp>
      <p:sp>
        <p:nvSpPr>
          <p:cNvPr id="14" name="object 14"/>
          <p:cNvSpPr txBox="1"/>
          <p:nvPr/>
        </p:nvSpPr>
        <p:spPr>
          <a:xfrm>
            <a:off x="1395095" y="2272665"/>
            <a:ext cx="9072880" cy="1709420"/>
          </a:xfrm>
          <a:prstGeom prst="rect">
            <a:avLst/>
          </a:prstGeom>
        </p:spPr>
        <p:txBody>
          <a:bodyPr vert="horz" wrap="square" lIns="0" tIns="0" rIns="0" bIns="0" rtlCol="0">
            <a:spAutoFit/>
          </a:bodyPr>
          <a:lstStyle/>
          <a:p>
            <a:pPr marL="12700" defTabSz="0">
              <a:lnSpc>
                <a:spcPct val="100000"/>
              </a:lnSpc>
              <a:tabLst>
                <a:tab pos="354965" algn="l"/>
              </a:tabLst>
            </a:pPr>
            <a:r>
              <a:rPr sz="2800" spc="-5" dirty="0">
                <a:latin typeface="新宋体" panose="02010609030101010101" charset="-122"/>
                <a:cs typeface="新宋体" panose="02010609030101010101" charset="-122"/>
              </a:rPr>
              <a:t>跟踪对象的边界，将跟踪得到的线段按照方向或长度来编码</a:t>
            </a:r>
            <a:r>
              <a:rPr lang="zh-CN" sz="2800" spc="-5" dirty="0">
                <a:latin typeface="新宋体" panose="02010609030101010101" charset="-122"/>
                <a:cs typeface="新宋体" panose="02010609030101010101" charset="-122"/>
              </a:rPr>
              <a:t>。</a:t>
            </a:r>
          </a:p>
          <a:p>
            <a:pPr>
              <a:lnSpc>
                <a:spcPct val="100000"/>
              </a:lnSpc>
              <a:spcBef>
                <a:spcPts val="20"/>
              </a:spcBef>
            </a:pPr>
            <a:endParaRPr sz="2800" spc="-5" dirty="0">
              <a:latin typeface="新宋体" panose="02010609030101010101" charset="-122"/>
              <a:cs typeface="新宋体" panose="02010609030101010101" charset="-122"/>
            </a:endParaRPr>
          </a:p>
          <a:p>
            <a:pPr marR="1766570" algn="r">
              <a:lnSpc>
                <a:spcPct val="100000"/>
              </a:lnSpc>
            </a:pPr>
            <a:endParaRPr sz="2800" b="1" dirty="0">
              <a:latin typeface="Times New Roman" panose="02020603050405020304"/>
              <a:cs typeface="Times New Roman" panose="02020603050405020304"/>
            </a:endParaRPr>
          </a:p>
        </p:txBody>
      </p:sp>
      <p:sp>
        <p:nvSpPr>
          <p:cNvPr id="15" name="object 15"/>
          <p:cNvSpPr txBox="1"/>
          <p:nvPr/>
        </p:nvSpPr>
        <p:spPr>
          <a:xfrm>
            <a:off x="6384925" y="4498847"/>
            <a:ext cx="3302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a:cs typeface="Times New Roman" panose="02020603050405020304"/>
              </a:rPr>
              <a:t>a4</a:t>
            </a:r>
            <a:endParaRPr sz="2400">
              <a:latin typeface="Times New Roman" panose="02020603050405020304"/>
              <a:cs typeface="Times New Roman" panose="02020603050405020304"/>
            </a:endParaRPr>
          </a:p>
        </p:txBody>
      </p:sp>
      <p:sp>
        <p:nvSpPr>
          <p:cNvPr id="16" name="object 16"/>
          <p:cNvSpPr txBox="1"/>
          <p:nvPr/>
        </p:nvSpPr>
        <p:spPr>
          <a:xfrm>
            <a:off x="6308725" y="6251447"/>
            <a:ext cx="330200" cy="377190"/>
          </a:xfrm>
          <a:prstGeom prst="rect">
            <a:avLst/>
          </a:prstGeom>
        </p:spPr>
        <p:txBody>
          <a:bodyPr vert="horz" wrap="square" lIns="0" tIns="0" rIns="0" bIns="0" rtlCol="0">
            <a:spAutoFit/>
          </a:bodyPr>
          <a:lstStyle/>
          <a:p>
            <a:pPr marL="12700">
              <a:lnSpc>
                <a:spcPct val="100000"/>
              </a:lnSpc>
            </a:pPr>
            <a:r>
              <a:rPr sz="2400" b="1" dirty="0">
                <a:latin typeface="Times New Roman" panose="02020603050405020304"/>
                <a:cs typeface="Times New Roman" panose="02020603050405020304"/>
              </a:rPr>
              <a:t>a6</a:t>
            </a:r>
            <a:endParaRPr sz="2400">
              <a:latin typeface="Times New Roman" panose="02020603050405020304"/>
              <a:cs typeface="Times New Roman" panose="02020603050405020304"/>
            </a:endParaRPr>
          </a:p>
        </p:txBody>
      </p:sp>
      <p:sp>
        <p:nvSpPr>
          <p:cNvPr id="17" name="object 17"/>
          <p:cNvSpPr/>
          <p:nvPr/>
        </p:nvSpPr>
        <p:spPr>
          <a:xfrm>
            <a:off x="2952635" y="4387596"/>
            <a:ext cx="1752600" cy="1676400"/>
          </a:xfrm>
          <a:custGeom>
            <a:avLst/>
            <a:gdLst/>
            <a:ahLst/>
            <a:cxnLst/>
            <a:rect l="l" t="t" r="r" b="b"/>
            <a:pathLst>
              <a:path w="1752600" h="1676400">
                <a:moveTo>
                  <a:pt x="491489" y="0"/>
                </a:moveTo>
                <a:lnTo>
                  <a:pt x="0" y="490728"/>
                </a:lnTo>
                <a:lnTo>
                  <a:pt x="0" y="1185672"/>
                </a:lnTo>
                <a:lnTo>
                  <a:pt x="491489" y="1676400"/>
                </a:lnTo>
                <a:lnTo>
                  <a:pt x="1261871" y="1676400"/>
                </a:lnTo>
                <a:lnTo>
                  <a:pt x="1752600" y="1185672"/>
                </a:lnTo>
                <a:lnTo>
                  <a:pt x="1752600" y="490727"/>
                </a:lnTo>
                <a:lnTo>
                  <a:pt x="1261871" y="0"/>
                </a:lnTo>
                <a:lnTo>
                  <a:pt x="491489" y="0"/>
                </a:lnTo>
                <a:close/>
              </a:path>
            </a:pathLst>
          </a:custGeom>
          <a:ln w="28575">
            <a:solidFill>
              <a:srgbClr val="000000"/>
            </a:solidFill>
          </a:ln>
        </p:spPr>
        <p:txBody>
          <a:bodyPr wrap="square" lIns="0" tIns="0" rIns="0" bIns="0" rtlCol="0"/>
          <a:lstStyle/>
          <a:p>
            <a:endParaRPr/>
          </a:p>
        </p:txBody>
      </p:sp>
      <p:sp>
        <p:nvSpPr>
          <p:cNvPr id="18" name="object 18"/>
          <p:cNvSpPr txBox="1"/>
          <p:nvPr/>
        </p:nvSpPr>
        <p:spPr>
          <a:xfrm>
            <a:off x="2727325" y="6171946"/>
            <a:ext cx="3276600" cy="365760"/>
          </a:xfrm>
          <a:prstGeom prst="rect">
            <a:avLst/>
          </a:prstGeom>
        </p:spPr>
        <p:txBody>
          <a:bodyPr vert="horz" wrap="square" lIns="0" tIns="0" rIns="0" bIns="0" rtlCol="0">
            <a:spAutoFit/>
          </a:bodyPr>
          <a:lstStyle/>
          <a:p>
            <a:pPr marL="12700">
              <a:lnSpc>
                <a:spcPct val="100000"/>
              </a:lnSpc>
            </a:pPr>
            <a:r>
              <a:rPr sz="2400" b="1" spc="-5" dirty="0">
                <a:solidFill>
                  <a:srgbClr val="FF0000"/>
                </a:solidFill>
                <a:latin typeface="Times New Roman" panose="02020603050405020304"/>
                <a:cs typeface="Times New Roman" panose="02020603050405020304"/>
              </a:rPr>
              <a:t>a1a8a7a6a5a4a3a2</a:t>
            </a:r>
          </a:p>
        </p:txBody>
      </p:sp>
      <p:sp>
        <p:nvSpPr>
          <p:cNvPr id="19" name="object 19"/>
          <p:cNvSpPr/>
          <p:nvPr/>
        </p:nvSpPr>
        <p:spPr>
          <a:xfrm>
            <a:off x="3127133" y="4387596"/>
            <a:ext cx="314960" cy="314960"/>
          </a:xfrm>
          <a:custGeom>
            <a:avLst/>
            <a:gdLst/>
            <a:ahLst/>
            <a:cxnLst/>
            <a:rect l="l" t="t" r="r" b="b"/>
            <a:pathLst>
              <a:path w="314960" h="314960">
                <a:moveTo>
                  <a:pt x="264399" y="70851"/>
                </a:moveTo>
                <a:lnTo>
                  <a:pt x="243854" y="50306"/>
                </a:lnTo>
                <a:lnTo>
                  <a:pt x="0" y="294893"/>
                </a:lnTo>
                <a:lnTo>
                  <a:pt x="19812" y="314705"/>
                </a:lnTo>
                <a:lnTo>
                  <a:pt x="264399" y="70851"/>
                </a:lnTo>
                <a:close/>
              </a:path>
              <a:path w="314960" h="314960">
                <a:moveTo>
                  <a:pt x="314706" y="0"/>
                </a:moveTo>
                <a:lnTo>
                  <a:pt x="224028" y="30479"/>
                </a:lnTo>
                <a:lnTo>
                  <a:pt x="243854" y="50306"/>
                </a:lnTo>
                <a:lnTo>
                  <a:pt x="253746" y="40385"/>
                </a:lnTo>
                <a:lnTo>
                  <a:pt x="274320" y="60959"/>
                </a:lnTo>
                <a:lnTo>
                  <a:pt x="274320" y="80771"/>
                </a:lnTo>
                <a:lnTo>
                  <a:pt x="284226" y="90677"/>
                </a:lnTo>
                <a:lnTo>
                  <a:pt x="314706" y="0"/>
                </a:lnTo>
                <a:close/>
              </a:path>
              <a:path w="314960" h="314960">
                <a:moveTo>
                  <a:pt x="274320" y="60959"/>
                </a:moveTo>
                <a:lnTo>
                  <a:pt x="253746" y="40385"/>
                </a:lnTo>
                <a:lnTo>
                  <a:pt x="243854" y="50306"/>
                </a:lnTo>
                <a:lnTo>
                  <a:pt x="264399" y="70851"/>
                </a:lnTo>
                <a:lnTo>
                  <a:pt x="274320" y="60959"/>
                </a:lnTo>
                <a:close/>
              </a:path>
              <a:path w="314960" h="314960">
                <a:moveTo>
                  <a:pt x="274320" y="80771"/>
                </a:moveTo>
                <a:lnTo>
                  <a:pt x="274320" y="60959"/>
                </a:lnTo>
                <a:lnTo>
                  <a:pt x="264399" y="70851"/>
                </a:lnTo>
                <a:lnTo>
                  <a:pt x="274320" y="80771"/>
                </a:lnTo>
                <a:close/>
              </a:path>
            </a:pathLst>
          </a:custGeom>
          <a:solidFill>
            <a:srgbClr val="000000"/>
          </a:solidFill>
        </p:spPr>
        <p:txBody>
          <a:bodyPr wrap="square" lIns="0" tIns="0" rIns="0" bIns="0" rtlCol="0"/>
          <a:lstStyle/>
          <a:p>
            <a:endParaRPr/>
          </a:p>
        </p:txBody>
      </p:sp>
      <p:sp>
        <p:nvSpPr>
          <p:cNvPr id="20" name="object 20"/>
          <p:cNvSpPr/>
          <p:nvPr/>
        </p:nvSpPr>
        <p:spPr>
          <a:xfrm>
            <a:off x="3790835" y="4344923"/>
            <a:ext cx="381000" cy="85725"/>
          </a:xfrm>
          <a:custGeom>
            <a:avLst/>
            <a:gdLst/>
            <a:ahLst/>
            <a:cxnLst/>
            <a:rect l="l" t="t" r="r" b="b"/>
            <a:pathLst>
              <a:path w="381000" h="85725">
                <a:moveTo>
                  <a:pt x="310134" y="57150"/>
                </a:moveTo>
                <a:lnTo>
                  <a:pt x="310134" y="28194"/>
                </a:lnTo>
                <a:lnTo>
                  <a:pt x="0" y="28194"/>
                </a:lnTo>
                <a:lnTo>
                  <a:pt x="0" y="57150"/>
                </a:lnTo>
                <a:lnTo>
                  <a:pt x="310134" y="57150"/>
                </a:lnTo>
                <a:close/>
              </a:path>
              <a:path w="381000" h="85725">
                <a:moveTo>
                  <a:pt x="381000" y="42672"/>
                </a:moveTo>
                <a:lnTo>
                  <a:pt x="295656" y="0"/>
                </a:lnTo>
                <a:lnTo>
                  <a:pt x="295656" y="28194"/>
                </a:lnTo>
                <a:lnTo>
                  <a:pt x="310134" y="28194"/>
                </a:lnTo>
                <a:lnTo>
                  <a:pt x="310134" y="78104"/>
                </a:lnTo>
                <a:lnTo>
                  <a:pt x="381000" y="42672"/>
                </a:lnTo>
                <a:close/>
              </a:path>
              <a:path w="381000" h="85725">
                <a:moveTo>
                  <a:pt x="310134" y="78104"/>
                </a:moveTo>
                <a:lnTo>
                  <a:pt x="310134" y="57150"/>
                </a:lnTo>
                <a:lnTo>
                  <a:pt x="295656" y="57150"/>
                </a:lnTo>
                <a:lnTo>
                  <a:pt x="295656" y="85343"/>
                </a:lnTo>
                <a:lnTo>
                  <a:pt x="310134" y="78104"/>
                </a:lnTo>
                <a:close/>
              </a:path>
            </a:pathLst>
          </a:custGeom>
          <a:solidFill>
            <a:srgbClr val="000000"/>
          </a:solidFill>
        </p:spPr>
        <p:txBody>
          <a:bodyPr wrap="square" lIns="0" tIns="0" rIns="0" bIns="0" rtlCol="0"/>
          <a:lstStyle/>
          <a:p>
            <a:endParaRPr/>
          </a:p>
        </p:txBody>
      </p:sp>
      <p:sp>
        <p:nvSpPr>
          <p:cNvPr id="21" name="object 21"/>
          <p:cNvSpPr/>
          <p:nvPr/>
        </p:nvSpPr>
        <p:spPr>
          <a:xfrm>
            <a:off x="4466729" y="4606290"/>
            <a:ext cx="238760" cy="238760"/>
          </a:xfrm>
          <a:custGeom>
            <a:avLst/>
            <a:gdLst/>
            <a:ahLst/>
            <a:cxnLst/>
            <a:rect l="l" t="t" r="r" b="b"/>
            <a:pathLst>
              <a:path w="238760" h="238760">
                <a:moveTo>
                  <a:pt x="188468" y="167894"/>
                </a:moveTo>
                <a:lnTo>
                  <a:pt x="20574" y="0"/>
                </a:lnTo>
                <a:lnTo>
                  <a:pt x="0" y="19812"/>
                </a:lnTo>
                <a:lnTo>
                  <a:pt x="168148" y="187960"/>
                </a:lnTo>
                <a:lnTo>
                  <a:pt x="188468" y="167894"/>
                </a:lnTo>
                <a:close/>
              </a:path>
              <a:path w="238760" h="238760">
                <a:moveTo>
                  <a:pt x="198120" y="224930"/>
                </a:moveTo>
                <a:lnTo>
                  <a:pt x="198120" y="177546"/>
                </a:lnTo>
                <a:lnTo>
                  <a:pt x="178308" y="198120"/>
                </a:lnTo>
                <a:lnTo>
                  <a:pt x="168148" y="187960"/>
                </a:lnTo>
                <a:lnTo>
                  <a:pt x="147828" y="208026"/>
                </a:lnTo>
                <a:lnTo>
                  <a:pt x="198120" y="224930"/>
                </a:lnTo>
                <a:close/>
              </a:path>
              <a:path w="238760" h="238760">
                <a:moveTo>
                  <a:pt x="198120" y="177546"/>
                </a:moveTo>
                <a:lnTo>
                  <a:pt x="188468" y="167894"/>
                </a:lnTo>
                <a:lnTo>
                  <a:pt x="168148" y="187960"/>
                </a:lnTo>
                <a:lnTo>
                  <a:pt x="178308" y="198120"/>
                </a:lnTo>
                <a:lnTo>
                  <a:pt x="198120" y="177546"/>
                </a:lnTo>
                <a:close/>
              </a:path>
              <a:path w="238760" h="238760">
                <a:moveTo>
                  <a:pt x="238506" y="238506"/>
                </a:moveTo>
                <a:lnTo>
                  <a:pt x="208788" y="147827"/>
                </a:lnTo>
                <a:lnTo>
                  <a:pt x="188468" y="167894"/>
                </a:lnTo>
                <a:lnTo>
                  <a:pt x="198120" y="177546"/>
                </a:lnTo>
                <a:lnTo>
                  <a:pt x="198120" y="224930"/>
                </a:lnTo>
                <a:lnTo>
                  <a:pt x="238506" y="238506"/>
                </a:lnTo>
                <a:close/>
              </a:path>
            </a:pathLst>
          </a:custGeom>
          <a:solidFill>
            <a:srgbClr val="000000"/>
          </a:solidFill>
        </p:spPr>
        <p:txBody>
          <a:bodyPr wrap="square" lIns="0" tIns="0" rIns="0" bIns="0" rtlCol="0"/>
          <a:lstStyle/>
          <a:p>
            <a:endParaRPr/>
          </a:p>
        </p:txBody>
      </p:sp>
      <p:sp>
        <p:nvSpPr>
          <p:cNvPr id="22" name="object 22"/>
          <p:cNvSpPr/>
          <p:nvPr/>
        </p:nvSpPr>
        <p:spPr>
          <a:xfrm>
            <a:off x="4662563" y="5149596"/>
            <a:ext cx="86360" cy="457200"/>
          </a:xfrm>
          <a:custGeom>
            <a:avLst/>
            <a:gdLst/>
            <a:ahLst/>
            <a:cxnLst/>
            <a:rect l="l" t="t" r="r" b="b"/>
            <a:pathLst>
              <a:path w="86360" h="457200">
                <a:moveTo>
                  <a:pt x="86106" y="371093"/>
                </a:moveTo>
                <a:lnTo>
                  <a:pt x="0" y="371093"/>
                </a:lnTo>
                <a:lnTo>
                  <a:pt x="28955" y="429523"/>
                </a:lnTo>
                <a:lnTo>
                  <a:pt x="28955" y="385572"/>
                </a:lnTo>
                <a:lnTo>
                  <a:pt x="57150" y="385572"/>
                </a:lnTo>
                <a:lnTo>
                  <a:pt x="57150" y="428498"/>
                </a:lnTo>
                <a:lnTo>
                  <a:pt x="86106" y="371093"/>
                </a:lnTo>
                <a:close/>
              </a:path>
              <a:path w="86360" h="457200">
                <a:moveTo>
                  <a:pt x="57150" y="371093"/>
                </a:moveTo>
                <a:lnTo>
                  <a:pt x="57150" y="0"/>
                </a:lnTo>
                <a:lnTo>
                  <a:pt x="28955" y="0"/>
                </a:lnTo>
                <a:lnTo>
                  <a:pt x="28955" y="371093"/>
                </a:lnTo>
                <a:lnTo>
                  <a:pt x="57150" y="371093"/>
                </a:lnTo>
                <a:close/>
              </a:path>
              <a:path w="86360" h="457200">
                <a:moveTo>
                  <a:pt x="57150" y="428498"/>
                </a:moveTo>
                <a:lnTo>
                  <a:pt x="57150" y="385572"/>
                </a:lnTo>
                <a:lnTo>
                  <a:pt x="28955" y="385572"/>
                </a:lnTo>
                <a:lnTo>
                  <a:pt x="28955" y="429523"/>
                </a:lnTo>
                <a:lnTo>
                  <a:pt x="42672" y="457200"/>
                </a:lnTo>
                <a:lnTo>
                  <a:pt x="57150" y="428498"/>
                </a:lnTo>
                <a:close/>
              </a:path>
            </a:pathLst>
          </a:custGeom>
          <a:solidFill>
            <a:srgbClr val="000000"/>
          </a:solidFill>
        </p:spPr>
        <p:txBody>
          <a:bodyPr wrap="square" lIns="0" tIns="0" rIns="0" bIns="0" rtlCol="0"/>
          <a:lstStyle/>
          <a:p>
            <a:endParaRPr/>
          </a:p>
        </p:txBody>
      </p:sp>
      <p:sp>
        <p:nvSpPr>
          <p:cNvPr id="23" name="object 23"/>
          <p:cNvSpPr/>
          <p:nvPr/>
        </p:nvSpPr>
        <p:spPr>
          <a:xfrm>
            <a:off x="4248035" y="5825490"/>
            <a:ext cx="239395" cy="238760"/>
          </a:xfrm>
          <a:custGeom>
            <a:avLst/>
            <a:gdLst/>
            <a:ahLst/>
            <a:cxnLst/>
            <a:rect l="l" t="t" r="r" b="b"/>
            <a:pathLst>
              <a:path w="239395" h="238760">
                <a:moveTo>
                  <a:pt x="50438" y="167536"/>
                </a:moveTo>
                <a:lnTo>
                  <a:pt x="30479" y="147828"/>
                </a:lnTo>
                <a:lnTo>
                  <a:pt x="0" y="238506"/>
                </a:lnTo>
                <a:lnTo>
                  <a:pt x="40385" y="225044"/>
                </a:lnTo>
                <a:lnTo>
                  <a:pt x="40385" y="177546"/>
                </a:lnTo>
                <a:lnTo>
                  <a:pt x="50438" y="167536"/>
                </a:lnTo>
                <a:close/>
              </a:path>
              <a:path w="239395" h="238760">
                <a:moveTo>
                  <a:pt x="71119" y="187960"/>
                </a:moveTo>
                <a:lnTo>
                  <a:pt x="50438" y="167536"/>
                </a:lnTo>
                <a:lnTo>
                  <a:pt x="40385" y="177546"/>
                </a:lnTo>
                <a:lnTo>
                  <a:pt x="60959" y="198120"/>
                </a:lnTo>
                <a:lnTo>
                  <a:pt x="71119" y="187960"/>
                </a:lnTo>
                <a:close/>
              </a:path>
              <a:path w="239395" h="238760">
                <a:moveTo>
                  <a:pt x="91439" y="208026"/>
                </a:moveTo>
                <a:lnTo>
                  <a:pt x="71119" y="187960"/>
                </a:lnTo>
                <a:lnTo>
                  <a:pt x="60959" y="198120"/>
                </a:lnTo>
                <a:lnTo>
                  <a:pt x="40385" y="177546"/>
                </a:lnTo>
                <a:lnTo>
                  <a:pt x="40385" y="225044"/>
                </a:lnTo>
                <a:lnTo>
                  <a:pt x="91439" y="208026"/>
                </a:lnTo>
                <a:close/>
              </a:path>
              <a:path w="239395" h="238760">
                <a:moveTo>
                  <a:pt x="239267" y="19812"/>
                </a:moveTo>
                <a:lnTo>
                  <a:pt x="218693" y="0"/>
                </a:lnTo>
                <a:lnTo>
                  <a:pt x="50438" y="167536"/>
                </a:lnTo>
                <a:lnTo>
                  <a:pt x="71119" y="187960"/>
                </a:lnTo>
                <a:lnTo>
                  <a:pt x="239267" y="19812"/>
                </a:lnTo>
                <a:close/>
              </a:path>
            </a:pathLst>
          </a:custGeom>
          <a:solidFill>
            <a:srgbClr val="000000"/>
          </a:solidFill>
        </p:spPr>
        <p:txBody>
          <a:bodyPr wrap="square" lIns="0" tIns="0" rIns="0" bIns="0" rtlCol="0"/>
          <a:lstStyle/>
          <a:p>
            <a:endParaRPr/>
          </a:p>
        </p:txBody>
      </p:sp>
      <p:sp>
        <p:nvSpPr>
          <p:cNvPr id="24" name="object 24"/>
          <p:cNvSpPr/>
          <p:nvPr/>
        </p:nvSpPr>
        <p:spPr>
          <a:xfrm>
            <a:off x="3409835" y="6021323"/>
            <a:ext cx="381000" cy="85725"/>
          </a:xfrm>
          <a:custGeom>
            <a:avLst/>
            <a:gdLst/>
            <a:ahLst/>
            <a:cxnLst/>
            <a:rect l="l" t="t" r="r" b="b"/>
            <a:pathLst>
              <a:path w="381000" h="85725">
                <a:moveTo>
                  <a:pt x="86106" y="28193"/>
                </a:moveTo>
                <a:lnTo>
                  <a:pt x="86106" y="0"/>
                </a:lnTo>
                <a:lnTo>
                  <a:pt x="0" y="42672"/>
                </a:lnTo>
                <a:lnTo>
                  <a:pt x="71627" y="78169"/>
                </a:lnTo>
                <a:lnTo>
                  <a:pt x="71627" y="28193"/>
                </a:lnTo>
                <a:lnTo>
                  <a:pt x="86106" y="28193"/>
                </a:lnTo>
                <a:close/>
              </a:path>
              <a:path w="381000" h="85725">
                <a:moveTo>
                  <a:pt x="381000" y="57149"/>
                </a:moveTo>
                <a:lnTo>
                  <a:pt x="381000" y="28193"/>
                </a:lnTo>
                <a:lnTo>
                  <a:pt x="71627" y="28193"/>
                </a:lnTo>
                <a:lnTo>
                  <a:pt x="71627" y="57149"/>
                </a:lnTo>
                <a:lnTo>
                  <a:pt x="381000" y="57149"/>
                </a:lnTo>
                <a:close/>
              </a:path>
              <a:path w="381000" h="85725">
                <a:moveTo>
                  <a:pt x="86106" y="85343"/>
                </a:moveTo>
                <a:lnTo>
                  <a:pt x="86106" y="57149"/>
                </a:lnTo>
                <a:lnTo>
                  <a:pt x="71627" y="57149"/>
                </a:lnTo>
                <a:lnTo>
                  <a:pt x="71627" y="78169"/>
                </a:lnTo>
                <a:lnTo>
                  <a:pt x="86106" y="85343"/>
                </a:lnTo>
                <a:close/>
              </a:path>
            </a:pathLst>
          </a:custGeom>
          <a:solidFill>
            <a:srgbClr val="000000"/>
          </a:solidFill>
        </p:spPr>
        <p:txBody>
          <a:bodyPr wrap="square" lIns="0" tIns="0" rIns="0" bIns="0" rtlCol="0"/>
          <a:lstStyle/>
          <a:p>
            <a:endParaRPr/>
          </a:p>
        </p:txBody>
      </p:sp>
      <p:sp>
        <p:nvSpPr>
          <p:cNvPr id="25" name="object 25"/>
          <p:cNvSpPr/>
          <p:nvPr/>
        </p:nvSpPr>
        <p:spPr>
          <a:xfrm>
            <a:off x="2908439" y="5530596"/>
            <a:ext cx="314960" cy="314960"/>
          </a:xfrm>
          <a:custGeom>
            <a:avLst/>
            <a:gdLst/>
            <a:ahLst/>
            <a:cxnLst/>
            <a:rect l="l" t="t" r="r" b="b"/>
            <a:pathLst>
              <a:path w="314960" h="314960">
                <a:moveTo>
                  <a:pt x="90678" y="30479"/>
                </a:moveTo>
                <a:lnTo>
                  <a:pt x="0" y="0"/>
                </a:lnTo>
                <a:lnTo>
                  <a:pt x="30479" y="90677"/>
                </a:lnTo>
                <a:lnTo>
                  <a:pt x="40386" y="80771"/>
                </a:lnTo>
                <a:lnTo>
                  <a:pt x="40386" y="60959"/>
                </a:lnTo>
                <a:lnTo>
                  <a:pt x="60959" y="40385"/>
                </a:lnTo>
                <a:lnTo>
                  <a:pt x="70851" y="50306"/>
                </a:lnTo>
                <a:lnTo>
                  <a:pt x="90678" y="30479"/>
                </a:lnTo>
                <a:close/>
              </a:path>
              <a:path w="314960" h="314960">
                <a:moveTo>
                  <a:pt x="70851" y="50306"/>
                </a:moveTo>
                <a:lnTo>
                  <a:pt x="60959" y="40385"/>
                </a:lnTo>
                <a:lnTo>
                  <a:pt x="40386" y="60959"/>
                </a:lnTo>
                <a:lnTo>
                  <a:pt x="50306" y="70851"/>
                </a:lnTo>
                <a:lnTo>
                  <a:pt x="70851" y="50306"/>
                </a:lnTo>
                <a:close/>
              </a:path>
              <a:path w="314960" h="314960">
                <a:moveTo>
                  <a:pt x="50306" y="70851"/>
                </a:moveTo>
                <a:lnTo>
                  <a:pt x="40386" y="60959"/>
                </a:lnTo>
                <a:lnTo>
                  <a:pt x="40386" y="80771"/>
                </a:lnTo>
                <a:lnTo>
                  <a:pt x="50306" y="70851"/>
                </a:lnTo>
                <a:close/>
              </a:path>
              <a:path w="314960" h="314960">
                <a:moveTo>
                  <a:pt x="314705" y="294893"/>
                </a:moveTo>
                <a:lnTo>
                  <a:pt x="70851" y="50306"/>
                </a:lnTo>
                <a:lnTo>
                  <a:pt x="50306" y="70851"/>
                </a:lnTo>
                <a:lnTo>
                  <a:pt x="294894" y="314705"/>
                </a:lnTo>
                <a:lnTo>
                  <a:pt x="314705" y="294893"/>
                </a:lnTo>
                <a:close/>
              </a:path>
            </a:pathLst>
          </a:custGeom>
          <a:solidFill>
            <a:srgbClr val="000000"/>
          </a:solidFill>
        </p:spPr>
        <p:txBody>
          <a:bodyPr wrap="square" lIns="0" tIns="0" rIns="0" bIns="0" rtlCol="0"/>
          <a:lstStyle/>
          <a:p>
            <a:endParaRPr/>
          </a:p>
        </p:txBody>
      </p:sp>
      <p:sp>
        <p:nvSpPr>
          <p:cNvPr id="26" name="object 26"/>
          <p:cNvSpPr/>
          <p:nvPr/>
        </p:nvSpPr>
        <p:spPr>
          <a:xfrm>
            <a:off x="2909963" y="4844796"/>
            <a:ext cx="86360" cy="457200"/>
          </a:xfrm>
          <a:custGeom>
            <a:avLst/>
            <a:gdLst/>
            <a:ahLst/>
            <a:cxnLst/>
            <a:rect l="l" t="t" r="r" b="b"/>
            <a:pathLst>
              <a:path w="86360" h="457200">
                <a:moveTo>
                  <a:pt x="86106" y="85343"/>
                </a:moveTo>
                <a:lnTo>
                  <a:pt x="42672" y="0"/>
                </a:lnTo>
                <a:lnTo>
                  <a:pt x="0" y="85343"/>
                </a:lnTo>
                <a:lnTo>
                  <a:pt x="28956" y="85343"/>
                </a:lnTo>
                <a:lnTo>
                  <a:pt x="28956" y="71627"/>
                </a:lnTo>
                <a:lnTo>
                  <a:pt x="57150" y="71627"/>
                </a:lnTo>
                <a:lnTo>
                  <a:pt x="57150" y="85343"/>
                </a:lnTo>
                <a:lnTo>
                  <a:pt x="86106" y="85343"/>
                </a:lnTo>
                <a:close/>
              </a:path>
              <a:path w="86360" h="457200">
                <a:moveTo>
                  <a:pt x="57150" y="85343"/>
                </a:moveTo>
                <a:lnTo>
                  <a:pt x="57150" y="71627"/>
                </a:lnTo>
                <a:lnTo>
                  <a:pt x="28956" y="71627"/>
                </a:lnTo>
                <a:lnTo>
                  <a:pt x="28956" y="85343"/>
                </a:lnTo>
                <a:lnTo>
                  <a:pt x="57150" y="85343"/>
                </a:lnTo>
                <a:close/>
              </a:path>
              <a:path w="86360" h="457200">
                <a:moveTo>
                  <a:pt x="57150" y="457200"/>
                </a:moveTo>
                <a:lnTo>
                  <a:pt x="57150" y="85343"/>
                </a:lnTo>
                <a:lnTo>
                  <a:pt x="28956" y="85343"/>
                </a:lnTo>
                <a:lnTo>
                  <a:pt x="28956" y="457200"/>
                </a:lnTo>
                <a:lnTo>
                  <a:pt x="57150" y="457200"/>
                </a:lnTo>
                <a:close/>
              </a:path>
            </a:pathLst>
          </a:custGeom>
          <a:solidFill>
            <a:srgbClr val="000000"/>
          </a:solidFill>
        </p:spPr>
        <p:txBody>
          <a:bodyPr wrap="square" lIns="0" tIns="0" rIns="0" bIns="0" rtlCol="0"/>
          <a:lstStyle/>
          <a:p>
            <a:endParaRPr/>
          </a:p>
        </p:txBody>
      </p:sp>
      <p:sp>
        <p:nvSpPr>
          <p:cNvPr id="27" name="object 27"/>
          <p:cNvSpPr/>
          <p:nvPr/>
        </p:nvSpPr>
        <p:spPr>
          <a:xfrm>
            <a:off x="3365639" y="4311396"/>
            <a:ext cx="152400" cy="152400"/>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5787"/>
                </a:lnTo>
                <a:lnTo>
                  <a:pt x="22383" y="130016"/>
                </a:lnTo>
                <a:lnTo>
                  <a:pt x="46612" y="146387"/>
                </a:lnTo>
                <a:lnTo>
                  <a:pt x="76200" y="152400"/>
                </a:lnTo>
                <a:lnTo>
                  <a:pt x="105787" y="146387"/>
                </a:lnTo>
                <a:lnTo>
                  <a:pt x="130016" y="130016"/>
                </a:lnTo>
                <a:lnTo>
                  <a:pt x="146387" y="105787"/>
                </a:lnTo>
                <a:lnTo>
                  <a:pt x="152400" y="76200"/>
                </a:lnTo>
                <a:close/>
              </a:path>
            </a:pathLst>
          </a:custGeom>
          <a:solidFill>
            <a:srgbClr val="FF0000"/>
          </a:solidFill>
        </p:spPr>
        <p:txBody>
          <a:bodyPr wrap="square" lIns="0" tIns="0" rIns="0" bIns="0" rtlCol="0"/>
          <a:lstStyle/>
          <a:p>
            <a:endParaRPr/>
          </a:p>
        </p:txBody>
      </p:sp>
      <p:sp>
        <p:nvSpPr>
          <p:cNvPr id="43" name="object 6"/>
          <p:cNvSpPr txBox="1">
            <a:spLocks noGrp="1"/>
          </p:cNvSpPr>
          <p:nvPr/>
        </p:nvSpPr>
        <p:spPr>
          <a:xfrm>
            <a:off x="1395095" y="486093"/>
            <a:ext cx="5995035" cy="811530"/>
          </a:xfrm>
          <a:prstGeom prst="rect">
            <a:avLst/>
          </a:prstGeom>
          <a:noFill/>
          <a:ln w="9525">
            <a:noFill/>
          </a:ln>
        </p:spPr>
        <p:txBody>
          <a:bodyPr vert="horz" wrap="square" lIns="0" tIns="27422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ct val="70000"/>
              </a:lnSpc>
            </a:pPr>
            <a:r>
              <a:rPr sz="4000" b="1" spc="-15" dirty="0"/>
              <a:t>表示与描述</a:t>
            </a:r>
          </a:p>
        </p:txBody>
      </p:sp>
      <p:sp>
        <p:nvSpPr>
          <p:cNvPr id="44" name="文本框 43"/>
          <p:cNvSpPr txBox="1"/>
          <p:nvPr/>
        </p:nvSpPr>
        <p:spPr>
          <a:xfrm>
            <a:off x="1395095" y="1524000"/>
            <a:ext cx="4754880" cy="579120"/>
          </a:xfrm>
          <a:prstGeom prst="rect">
            <a:avLst/>
          </a:prstGeom>
          <a:noFill/>
        </p:spPr>
        <p:txBody>
          <a:bodyPr wrap="none" rtlCol="0">
            <a:spAutoFit/>
          </a:bodyPr>
          <a:lstStyle/>
          <a:p>
            <a:pPr algn="l"/>
            <a:r>
              <a:rPr lang="en-US" sz="3200" b="1" spc="-5" dirty="0">
                <a:latin typeface="Times New Roman" panose="02020603050405020304" charset="0"/>
                <a:ea typeface="黑体" panose="02010609060101010101" charset="-122"/>
                <a:cs typeface="新宋体" panose="02010609030101010101" charset="-122"/>
                <a:sym typeface="+mn-ea"/>
              </a:rPr>
              <a:t>3</a:t>
            </a:r>
            <a:r>
              <a:rPr lang="zh-CN" altLang="en-US" sz="3200" b="1" spc="-5" dirty="0">
                <a:latin typeface="Times New Roman" panose="02020603050405020304" charset="0"/>
                <a:ea typeface="黑体" panose="02010609060101010101" charset="-122"/>
                <a:cs typeface="新宋体" panose="02010609030101010101" charset="-122"/>
                <a:sym typeface="+mn-ea"/>
              </a:rPr>
              <a:t>、方向</a:t>
            </a:r>
            <a:r>
              <a:rPr sz="3200" b="1" spc="-5" dirty="0">
                <a:latin typeface="Times New Roman" panose="02020603050405020304" charset="0"/>
                <a:ea typeface="黑体" panose="02010609060101010101" charset="-122"/>
                <a:cs typeface="新宋体" panose="02010609030101010101" charset="-122"/>
                <a:sym typeface="+mn-ea"/>
              </a:rPr>
              <a:t>关系编码</a:t>
            </a:r>
            <a:r>
              <a:rPr sz="2000" b="1" dirty="0">
                <a:solidFill>
                  <a:srgbClr val="FF0000"/>
                </a:solidFill>
                <a:latin typeface="Times New Roman" panose="02020603050405020304" charset="0"/>
                <a:ea typeface="黑体" panose="02010609060101010101" charset="-122"/>
                <a:cs typeface="Times New Roman" panose="02020603050405020304"/>
                <a:sym typeface="+mn-ea"/>
              </a:rPr>
              <a:t>		</a:t>
            </a:r>
            <a:endParaRPr lang="zh-CN" altLang="en-US" sz="2000" b="1" spc="-5" dirty="0">
              <a:solidFill>
                <a:srgbClr val="FF0000"/>
              </a:solidFill>
              <a:latin typeface="Times New Roman" panose="02020603050405020304" charset="0"/>
              <a:ea typeface="黑体" panose="02010609060101010101" charset="-122"/>
              <a:cs typeface="Times New Roman" panose="02020603050405020304"/>
              <a:sym typeface="+mn-ea"/>
            </a:endParaRPr>
          </a:p>
        </p:txBody>
      </p:sp>
      <p:sp>
        <p:nvSpPr>
          <p:cNvPr id="29" name="文本框 28"/>
          <p:cNvSpPr txBox="1"/>
          <p:nvPr/>
        </p:nvSpPr>
        <p:spPr>
          <a:xfrm>
            <a:off x="7369810" y="4058285"/>
            <a:ext cx="487680" cy="457200"/>
          </a:xfrm>
          <a:prstGeom prst="rect">
            <a:avLst/>
          </a:prstGeom>
          <a:noFill/>
        </p:spPr>
        <p:txBody>
          <a:bodyPr wrap="none" rtlCol="0">
            <a:spAutoFit/>
          </a:bodyPr>
          <a:lstStyle/>
          <a:p>
            <a:pPr algn="l"/>
            <a:r>
              <a:rPr sz="2400" b="1" dirty="0">
                <a:latin typeface="Times New Roman" panose="02020603050405020304"/>
                <a:cs typeface="Times New Roman" panose="02020603050405020304"/>
                <a:sym typeface="+mn-ea"/>
              </a:rPr>
              <a:t>a3</a:t>
            </a:r>
            <a:endParaRPr lang="zh-CN" altLang="en-US" sz="2400" b="1" dirty="0">
              <a:latin typeface="Times New Roman" panose="02020603050405020304"/>
              <a:cs typeface="Times New Roman" panose="02020603050405020304"/>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444625" y="2277110"/>
            <a:ext cx="9008745" cy="1548130"/>
          </a:xfrm>
          <a:prstGeom prst="rect">
            <a:avLst/>
          </a:prstGeom>
        </p:spPr>
        <p:txBody>
          <a:bodyPr vert="horz" wrap="square" lIns="0" tIns="0" rIns="0" bIns="0" rtlCol="0">
            <a:spAutoFit/>
          </a:bodyPr>
          <a:lstStyle/>
          <a:p>
            <a:pPr marL="12700" defTabSz="0">
              <a:lnSpc>
                <a:spcPct val="100000"/>
              </a:lnSpc>
              <a:tabLst>
                <a:tab pos="354965" algn="l"/>
              </a:tabLst>
            </a:pPr>
            <a:r>
              <a:rPr sz="3200" spc="-5" dirty="0">
                <a:latin typeface="Times New Roman" panose="02020603050405020304" charset="0"/>
                <a:cs typeface="新宋体" panose="02010609030101010101" charset="-122"/>
              </a:rPr>
              <a:t>根据内角角度范围不同，编码为8个符号</a:t>
            </a:r>
            <a:endParaRPr sz="3200">
              <a:latin typeface="Times New Roman" panose="02020603050405020304" charset="0"/>
              <a:cs typeface="新宋体" panose="02010609030101010101" charset="-122"/>
            </a:endParaRPr>
          </a:p>
          <a:p>
            <a:pPr marL="0" marR="347345" indent="0" defTabSz="0">
              <a:lnSpc>
                <a:spcPct val="105000"/>
              </a:lnSpc>
              <a:spcBef>
                <a:spcPts val="305"/>
              </a:spcBef>
            </a:pPr>
            <a:r>
              <a:rPr sz="2800" spc="-5" dirty="0">
                <a:latin typeface="Times New Roman" panose="02020603050405020304" charset="0"/>
                <a:cs typeface="新宋体" panose="02010609030101010101" charset="-122"/>
              </a:rPr>
              <a:t>      即</a:t>
            </a:r>
            <a:r>
              <a:rPr lang="zh-CN" sz="2800" spc="-5" dirty="0">
                <a:latin typeface="Times New Roman" panose="02020603050405020304" charset="0"/>
                <a:cs typeface="新宋体" panose="02010609030101010101" charset="-122"/>
              </a:rPr>
              <a:t>：</a:t>
            </a:r>
            <a:r>
              <a:rPr sz="2800" dirty="0">
                <a:latin typeface="Times New Roman" panose="02020603050405020304" charset="0"/>
                <a:cs typeface="新宋体" panose="02010609030101010101" charset="-122"/>
              </a:rPr>
              <a:t>	</a:t>
            </a:r>
            <a:r>
              <a:rPr sz="2800" spc="-5" dirty="0">
                <a:solidFill>
                  <a:srgbClr val="FF0000"/>
                </a:solidFill>
                <a:latin typeface="Times New Roman" panose="02020603050405020304" charset="0"/>
                <a:cs typeface="新宋体" panose="02010609030101010101" charset="-122"/>
              </a:rPr>
              <a:t>a1:0-45</a:t>
            </a:r>
            <a:r>
              <a:rPr sz="2800" dirty="0">
                <a:solidFill>
                  <a:srgbClr val="FF0000"/>
                </a:solidFill>
                <a:latin typeface="Times New Roman" panose="02020603050405020304" charset="0"/>
                <a:cs typeface="新宋体" panose="02010609030101010101" charset="-122"/>
              </a:rPr>
              <a:t>;</a:t>
            </a:r>
            <a:r>
              <a:rPr sz="2800" spc="-5" dirty="0">
                <a:solidFill>
                  <a:srgbClr val="FF0000"/>
                </a:solidFill>
                <a:latin typeface="Times New Roman" panose="02020603050405020304" charset="0"/>
                <a:cs typeface="新宋体" panose="02010609030101010101" charset="-122"/>
              </a:rPr>
              <a:t> a2:45-90;a3:90-135</a:t>
            </a:r>
            <a:r>
              <a:rPr sz="2800" dirty="0">
                <a:solidFill>
                  <a:srgbClr val="FF0000"/>
                </a:solidFill>
                <a:latin typeface="Times New Roman" panose="02020603050405020304" charset="0"/>
                <a:cs typeface="新宋体" panose="02010609030101010101" charset="-122"/>
              </a:rPr>
              <a:t>;</a:t>
            </a:r>
            <a:r>
              <a:rPr sz="2800" spc="-10" dirty="0">
                <a:solidFill>
                  <a:srgbClr val="FF0000"/>
                </a:solidFill>
                <a:latin typeface="Times New Roman" panose="02020603050405020304" charset="0"/>
                <a:cs typeface="Times New Roman" panose="02020603050405020304"/>
              </a:rPr>
              <a:t>…</a:t>
            </a:r>
            <a:r>
              <a:rPr sz="2800" dirty="0">
                <a:solidFill>
                  <a:srgbClr val="FF0000"/>
                </a:solidFill>
                <a:latin typeface="Times New Roman" panose="02020603050405020304" charset="0"/>
                <a:cs typeface="新宋体" panose="02010609030101010101" charset="-122"/>
              </a:rPr>
              <a:t>; </a:t>
            </a:r>
            <a:r>
              <a:rPr sz="2800" spc="-5" dirty="0">
                <a:solidFill>
                  <a:srgbClr val="FF0000"/>
                </a:solidFill>
                <a:latin typeface="Times New Roman" panose="02020603050405020304" charset="0"/>
                <a:cs typeface="新宋体" panose="02010609030101010101" charset="-122"/>
              </a:rPr>
              <a:t>a8:315-360</a:t>
            </a:r>
            <a:endParaRPr sz="2800">
              <a:latin typeface="Times New Roman" panose="02020603050405020304" charset="0"/>
              <a:cs typeface="新宋体" panose="02010609030101010101" charset="-122"/>
            </a:endParaRPr>
          </a:p>
          <a:p>
            <a:pPr marL="927100">
              <a:lnSpc>
                <a:spcPts val="3750"/>
              </a:lnSpc>
              <a:spcBef>
                <a:spcPts val="770"/>
              </a:spcBef>
            </a:pPr>
            <a:endParaRPr sz="3200">
              <a:latin typeface="Times New Roman" panose="02020603050405020304" charset="0"/>
              <a:cs typeface="新宋体" panose="02010609030101010101" charset="-122"/>
            </a:endParaRPr>
          </a:p>
        </p:txBody>
      </p:sp>
      <p:sp>
        <p:nvSpPr>
          <p:cNvPr id="6" name="object 6"/>
          <p:cNvSpPr/>
          <p:nvPr/>
        </p:nvSpPr>
        <p:spPr>
          <a:xfrm>
            <a:off x="2400185" y="4920996"/>
            <a:ext cx="1752600" cy="1676400"/>
          </a:xfrm>
          <a:custGeom>
            <a:avLst/>
            <a:gdLst/>
            <a:ahLst/>
            <a:cxnLst/>
            <a:rect l="l" t="t" r="r" b="b"/>
            <a:pathLst>
              <a:path w="1752600" h="1676400">
                <a:moveTo>
                  <a:pt x="491489" y="0"/>
                </a:moveTo>
                <a:lnTo>
                  <a:pt x="0" y="490728"/>
                </a:lnTo>
                <a:lnTo>
                  <a:pt x="0" y="1185672"/>
                </a:lnTo>
                <a:lnTo>
                  <a:pt x="491489" y="1676400"/>
                </a:lnTo>
                <a:lnTo>
                  <a:pt x="1261871" y="1676400"/>
                </a:lnTo>
                <a:lnTo>
                  <a:pt x="1752600" y="1185672"/>
                </a:lnTo>
                <a:lnTo>
                  <a:pt x="1752600" y="490727"/>
                </a:lnTo>
                <a:lnTo>
                  <a:pt x="1261871" y="0"/>
                </a:lnTo>
                <a:lnTo>
                  <a:pt x="491489" y="0"/>
                </a:lnTo>
                <a:close/>
              </a:path>
            </a:pathLst>
          </a:custGeom>
          <a:ln w="28575">
            <a:solidFill>
              <a:srgbClr val="000000"/>
            </a:solidFill>
          </a:ln>
        </p:spPr>
        <p:txBody>
          <a:bodyPr wrap="square" lIns="0" tIns="0" rIns="0" bIns="0" rtlCol="0"/>
          <a:lstStyle/>
          <a:p>
            <a:endParaRPr/>
          </a:p>
        </p:txBody>
      </p:sp>
      <p:sp>
        <p:nvSpPr>
          <p:cNvPr id="7" name="object 7"/>
          <p:cNvSpPr/>
          <p:nvPr/>
        </p:nvSpPr>
        <p:spPr>
          <a:xfrm>
            <a:off x="6210185" y="5149596"/>
            <a:ext cx="2057400" cy="1447800"/>
          </a:xfrm>
          <a:custGeom>
            <a:avLst/>
            <a:gdLst/>
            <a:ahLst/>
            <a:cxnLst/>
            <a:rect l="l" t="t" r="r" b="b"/>
            <a:pathLst>
              <a:path w="2057400" h="1447800">
                <a:moveTo>
                  <a:pt x="0" y="0"/>
                </a:moveTo>
                <a:lnTo>
                  <a:pt x="514350" y="1447799"/>
                </a:lnTo>
                <a:lnTo>
                  <a:pt x="1543050" y="1447799"/>
                </a:lnTo>
                <a:lnTo>
                  <a:pt x="2057400" y="0"/>
                </a:lnTo>
                <a:lnTo>
                  <a:pt x="0" y="0"/>
                </a:lnTo>
                <a:close/>
              </a:path>
            </a:pathLst>
          </a:custGeom>
          <a:ln w="28575">
            <a:solidFill>
              <a:srgbClr val="000000"/>
            </a:solidFill>
          </a:ln>
        </p:spPr>
        <p:txBody>
          <a:bodyPr wrap="square" lIns="0" tIns="0" rIns="0" bIns="0" rtlCol="0"/>
          <a:lstStyle/>
          <a:p>
            <a:endParaRPr/>
          </a:p>
        </p:txBody>
      </p:sp>
      <p:sp>
        <p:nvSpPr>
          <p:cNvPr id="8" name="object 8"/>
          <p:cNvSpPr txBox="1"/>
          <p:nvPr/>
        </p:nvSpPr>
        <p:spPr>
          <a:xfrm>
            <a:off x="2264664" y="6597522"/>
            <a:ext cx="3277235" cy="365760"/>
          </a:xfrm>
          <a:prstGeom prst="rect">
            <a:avLst/>
          </a:prstGeom>
        </p:spPr>
        <p:txBody>
          <a:bodyPr vert="horz" wrap="square" lIns="0" tIns="0" rIns="0" bIns="0" rtlCol="0">
            <a:spAutoFit/>
          </a:bodyPr>
          <a:lstStyle/>
          <a:p>
            <a:pPr marL="12700">
              <a:lnSpc>
                <a:spcPct val="100000"/>
              </a:lnSpc>
            </a:pPr>
            <a:r>
              <a:rPr sz="2400" b="1" spc="-5" dirty="0">
                <a:solidFill>
                  <a:srgbClr val="FF0000"/>
                </a:solidFill>
                <a:latin typeface="Times New Roman" panose="02020603050405020304"/>
                <a:cs typeface="Times New Roman" panose="02020603050405020304"/>
              </a:rPr>
              <a:t>a3a3a3a3a3a3a3a3</a:t>
            </a:r>
          </a:p>
        </p:txBody>
      </p:sp>
      <p:sp>
        <p:nvSpPr>
          <p:cNvPr id="9" name="object 9"/>
          <p:cNvSpPr txBox="1"/>
          <p:nvPr/>
        </p:nvSpPr>
        <p:spPr>
          <a:xfrm>
            <a:off x="6711472" y="6597522"/>
            <a:ext cx="1651635" cy="365760"/>
          </a:xfrm>
          <a:prstGeom prst="rect">
            <a:avLst/>
          </a:prstGeom>
        </p:spPr>
        <p:txBody>
          <a:bodyPr vert="horz" wrap="square" lIns="0" tIns="0" rIns="0" bIns="0" rtlCol="0">
            <a:spAutoFit/>
          </a:bodyPr>
          <a:lstStyle/>
          <a:p>
            <a:pPr marL="12700">
              <a:lnSpc>
                <a:spcPct val="100000"/>
              </a:lnSpc>
            </a:pPr>
            <a:r>
              <a:rPr sz="2400" b="1" spc="-5" dirty="0">
                <a:solidFill>
                  <a:srgbClr val="FF0000"/>
                </a:solidFill>
                <a:latin typeface="Times New Roman" panose="02020603050405020304"/>
                <a:cs typeface="Times New Roman" panose="02020603050405020304"/>
              </a:rPr>
              <a:t>a2a2a3a3</a:t>
            </a:r>
          </a:p>
        </p:txBody>
      </p:sp>
      <p:sp>
        <p:nvSpPr>
          <p:cNvPr id="10" name="object 10"/>
          <p:cNvSpPr/>
          <p:nvPr/>
        </p:nvSpPr>
        <p:spPr>
          <a:xfrm>
            <a:off x="2832239" y="4844796"/>
            <a:ext cx="152400" cy="152400"/>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5787"/>
                </a:lnTo>
                <a:lnTo>
                  <a:pt x="22383" y="130016"/>
                </a:lnTo>
                <a:lnTo>
                  <a:pt x="46612" y="146387"/>
                </a:lnTo>
                <a:lnTo>
                  <a:pt x="76200" y="152400"/>
                </a:lnTo>
                <a:lnTo>
                  <a:pt x="105787" y="146387"/>
                </a:lnTo>
                <a:lnTo>
                  <a:pt x="130016" y="130016"/>
                </a:lnTo>
                <a:lnTo>
                  <a:pt x="146387" y="105787"/>
                </a:lnTo>
                <a:lnTo>
                  <a:pt x="152400" y="76200"/>
                </a:lnTo>
                <a:close/>
              </a:path>
            </a:pathLst>
          </a:custGeom>
          <a:solidFill>
            <a:srgbClr val="FF0000"/>
          </a:solidFill>
        </p:spPr>
        <p:txBody>
          <a:bodyPr wrap="square" lIns="0" tIns="0" rIns="0" bIns="0" rtlCol="0"/>
          <a:lstStyle/>
          <a:p>
            <a:endParaRPr/>
          </a:p>
        </p:txBody>
      </p:sp>
      <p:sp>
        <p:nvSpPr>
          <p:cNvPr id="11" name="object 11"/>
          <p:cNvSpPr/>
          <p:nvPr/>
        </p:nvSpPr>
        <p:spPr>
          <a:xfrm>
            <a:off x="6108839" y="5073396"/>
            <a:ext cx="152400" cy="152400"/>
          </a:xfrm>
          <a:custGeom>
            <a:avLst/>
            <a:gdLst/>
            <a:ahLst/>
            <a:cxnLst/>
            <a:rect l="l" t="t" r="r" b="b"/>
            <a:pathLst>
              <a:path w="152400" h="152400">
                <a:moveTo>
                  <a:pt x="152400" y="76200"/>
                </a:moveTo>
                <a:lnTo>
                  <a:pt x="146387" y="46612"/>
                </a:lnTo>
                <a:lnTo>
                  <a:pt x="130016" y="22383"/>
                </a:lnTo>
                <a:lnTo>
                  <a:pt x="105787" y="6012"/>
                </a:lnTo>
                <a:lnTo>
                  <a:pt x="76200" y="0"/>
                </a:lnTo>
                <a:lnTo>
                  <a:pt x="46612" y="6012"/>
                </a:lnTo>
                <a:lnTo>
                  <a:pt x="22383" y="22383"/>
                </a:lnTo>
                <a:lnTo>
                  <a:pt x="6012" y="46612"/>
                </a:lnTo>
                <a:lnTo>
                  <a:pt x="0" y="76200"/>
                </a:lnTo>
                <a:lnTo>
                  <a:pt x="6012" y="105787"/>
                </a:lnTo>
                <a:lnTo>
                  <a:pt x="22383" y="130016"/>
                </a:lnTo>
                <a:lnTo>
                  <a:pt x="46612" y="146387"/>
                </a:lnTo>
                <a:lnTo>
                  <a:pt x="76200" y="152400"/>
                </a:lnTo>
                <a:lnTo>
                  <a:pt x="105787" y="146387"/>
                </a:lnTo>
                <a:lnTo>
                  <a:pt x="130016" y="130016"/>
                </a:lnTo>
                <a:lnTo>
                  <a:pt x="146387" y="105787"/>
                </a:lnTo>
                <a:lnTo>
                  <a:pt x="152400" y="76200"/>
                </a:lnTo>
                <a:close/>
              </a:path>
            </a:pathLst>
          </a:custGeom>
          <a:solidFill>
            <a:srgbClr val="FF0000"/>
          </a:solidFill>
        </p:spPr>
        <p:txBody>
          <a:bodyPr wrap="square" lIns="0" tIns="0" rIns="0" bIns="0" rtlCol="0"/>
          <a:lstStyle/>
          <a:p>
            <a:endParaRPr/>
          </a:p>
        </p:txBody>
      </p:sp>
      <p:sp>
        <p:nvSpPr>
          <p:cNvPr id="43" name="object 6"/>
          <p:cNvSpPr txBox="1">
            <a:spLocks noGrp="1"/>
          </p:cNvSpPr>
          <p:nvPr/>
        </p:nvSpPr>
        <p:spPr>
          <a:xfrm>
            <a:off x="1395095" y="486093"/>
            <a:ext cx="5995035" cy="811530"/>
          </a:xfrm>
          <a:prstGeom prst="rect">
            <a:avLst/>
          </a:prstGeom>
          <a:noFill/>
          <a:ln w="9525">
            <a:noFill/>
          </a:ln>
        </p:spPr>
        <p:txBody>
          <a:bodyPr vert="horz" wrap="square" lIns="0" tIns="27422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ct val="70000"/>
              </a:lnSpc>
            </a:pPr>
            <a:r>
              <a:rPr sz="4000" b="1" spc="-15" dirty="0"/>
              <a:t>表示与描述</a:t>
            </a:r>
          </a:p>
        </p:txBody>
      </p:sp>
      <p:sp>
        <p:nvSpPr>
          <p:cNvPr id="44" name="文本框 43"/>
          <p:cNvSpPr txBox="1"/>
          <p:nvPr/>
        </p:nvSpPr>
        <p:spPr>
          <a:xfrm>
            <a:off x="1395095" y="1524000"/>
            <a:ext cx="4754880" cy="579120"/>
          </a:xfrm>
          <a:prstGeom prst="rect">
            <a:avLst/>
          </a:prstGeom>
          <a:noFill/>
        </p:spPr>
        <p:txBody>
          <a:bodyPr wrap="none" rtlCol="0">
            <a:spAutoFit/>
          </a:bodyPr>
          <a:lstStyle/>
          <a:p>
            <a:pPr algn="l"/>
            <a:r>
              <a:rPr lang="en-US" sz="3200" b="1" spc="-5" dirty="0">
                <a:latin typeface="Times New Roman" panose="02020603050405020304" charset="0"/>
                <a:ea typeface="黑体" panose="02010609060101010101" charset="-122"/>
                <a:cs typeface="新宋体" panose="02010609030101010101" charset="-122"/>
                <a:sym typeface="+mn-ea"/>
              </a:rPr>
              <a:t>4</a:t>
            </a:r>
            <a:r>
              <a:rPr lang="zh-CN" altLang="en-US" sz="3200" b="1" spc="-5" dirty="0">
                <a:latin typeface="Times New Roman" panose="02020603050405020304" charset="0"/>
                <a:ea typeface="黑体" panose="02010609060101010101" charset="-122"/>
                <a:cs typeface="新宋体" panose="02010609030101010101" charset="-122"/>
                <a:sym typeface="+mn-ea"/>
              </a:rPr>
              <a:t>、</a:t>
            </a:r>
            <a:r>
              <a:rPr lang="zh-CN" sz="3200" b="1" spc="-5" dirty="0">
                <a:latin typeface="Times New Roman" panose="02020603050405020304" charset="0"/>
                <a:ea typeface="黑体" panose="02010609060101010101" charset="-122"/>
                <a:cs typeface="新宋体" panose="02010609030101010101" charset="-122"/>
                <a:sym typeface="+mn-ea"/>
              </a:rPr>
              <a:t>内角</a:t>
            </a:r>
            <a:r>
              <a:rPr sz="3200" b="1" spc="-5" dirty="0">
                <a:latin typeface="Times New Roman" panose="02020603050405020304" charset="0"/>
                <a:ea typeface="黑体" panose="02010609060101010101" charset="-122"/>
                <a:cs typeface="新宋体" panose="02010609030101010101" charset="-122"/>
                <a:sym typeface="+mn-ea"/>
              </a:rPr>
              <a:t>关系编码</a:t>
            </a:r>
            <a:r>
              <a:rPr sz="2000" b="1" dirty="0">
                <a:solidFill>
                  <a:srgbClr val="FF0000"/>
                </a:solidFill>
                <a:latin typeface="Times New Roman" panose="02020603050405020304" charset="0"/>
                <a:ea typeface="黑体" panose="02010609060101010101" charset="-122"/>
                <a:cs typeface="Times New Roman" panose="02020603050405020304"/>
                <a:sym typeface="+mn-ea"/>
              </a:rPr>
              <a:t>		</a:t>
            </a:r>
            <a:endParaRPr lang="zh-CN" altLang="en-US" sz="2000" b="1" spc="-5" dirty="0">
              <a:solidFill>
                <a:srgbClr val="FF0000"/>
              </a:solidFill>
              <a:latin typeface="Times New Roman" panose="02020603050405020304" charset="0"/>
              <a:ea typeface="黑体" panose="02010609060101010101" charset="-122"/>
              <a:cs typeface="Times New Roman" panose="02020603050405020304"/>
              <a:sym typeface="+mn-ea"/>
            </a:endParaRPr>
          </a:p>
        </p:txBody>
      </p:sp>
      <p:sp>
        <p:nvSpPr>
          <p:cNvPr id="13" name="文本框 12"/>
          <p:cNvSpPr txBox="1"/>
          <p:nvPr/>
        </p:nvSpPr>
        <p:spPr>
          <a:xfrm>
            <a:off x="1444625" y="4002405"/>
            <a:ext cx="2225040" cy="567690"/>
          </a:xfrm>
          <a:prstGeom prst="rect">
            <a:avLst/>
          </a:prstGeom>
          <a:noFill/>
        </p:spPr>
        <p:txBody>
          <a:bodyPr wrap="square" rtlCol="0">
            <a:spAutoFit/>
          </a:bodyPr>
          <a:lstStyle/>
          <a:p>
            <a:pPr marL="927100" indent="-868680" algn="l">
              <a:lnSpc>
                <a:spcPts val="3750"/>
              </a:lnSpc>
              <a:spcBef>
                <a:spcPts val="770"/>
              </a:spcBef>
            </a:pPr>
            <a:r>
              <a:rPr sz="2400" spc="-5" dirty="0">
                <a:latin typeface="Times New Roman" panose="02020603050405020304" charset="0"/>
                <a:cs typeface="新宋体" panose="02010609030101010101" charset="-122"/>
                <a:sym typeface="+mn-ea"/>
              </a:rPr>
              <a:t>举例：</a:t>
            </a:r>
            <a:endParaRPr lang="zh-CN" altLang="en-US" sz="2400" spc="-5" dirty="0">
              <a:latin typeface="Times New Roman" panose="02020603050405020304" charset="0"/>
              <a:cs typeface="新宋体" panose="02010609030101010101" charset="-122"/>
              <a:sym typeface="+mn-ea"/>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2616593" y="4920995"/>
            <a:ext cx="5646420" cy="173659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110615" y="1542415"/>
            <a:ext cx="9467215" cy="2649220"/>
          </a:xfrm>
          <a:prstGeom prst="rect">
            <a:avLst/>
          </a:prstGeom>
        </p:spPr>
        <p:txBody>
          <a:bodyPr vert="horz" wrap="square" lIns="0" tIns="0" rIns="0" bIns="0" rtlCol="0">
            <a:spAutoFit/>
          </a:bodyPr>
          <a:lstStyle/>
          <a:p>
            <a:pPr marL="12700" defTabSz="0">
              <a:lnSpc>
                <a:spcPct val="100000"/>
              </a:lnSpc>
              <a:tabLst>
                <a:tab pos="423545" algn="l"/>
              </a:tabLst>
            </a:pPr>
            <a:endParaRPr sz="3200">
              <a:latin typeface="Times New Roman" panose="02020603050405020304" charset="0"/>
              <a:ea typeface="黑体" panose="02010609060101010101" charset="-122"/>
              <a:cs typeface="新宋体" panose="02010609030101010101" charset="-122"/>
            </a:endParaRPr>
          </a:p>
          <a:p>
            <a:pPr marL="0" marR="5080" indent="0" defTabSz="0">
              <a:lnSpc>
                <a:spcPct val="120000"/>
              </a:lnSpc>
              <a:spcBef>
                <a:spcPts val="1410"/>
              </a:spcBef>
              <a:tabLst>
                <a:tab pos="791845" algn="l"/>
              </a:tabLst>
            </a:pPr>
            <a:r>
              <a:rPr sz="2800" spc="-5" dirty="0">
                <a:latin typeface="Times New Roman" panose="02020603050405020304" charset="0"/>
                <a:cs typeface="新宋体" panose="02010609030101010101" charset="-122"/>
              </a:rPr>
              <a:t>链码用于表示由顺序连接的具有指定长度和方向的直线段组成的边界线</a:t>
            </a:r>
            <a:r>
              <a:rPr lang="zh-CN" sz="2800" spc="-5" dirty="0">
                <a:latin typeface="Times New Roman" panose="02020603050405020304" charset="0"/>
                <a:cs typeface="新宋体" panose="02010609030101010101" charset="-122"/>
              </a:rPr>
              <a:t>，</a:t>
            </a:r>
            <a:r>
              <a:rPr sz="2800" spc="-5" dirty="0">
                <a:latin typeface="Times New Roman" panose="02020603050405020304" charset="0"/>
                <a:cs typeface="新宋体" panose="02010609030101010101" charset="-122"/>
              </a:rPr>
              <a:t>这种表示方法基于线段的4或8连接</a:t>
            </a:r>
            <a:r>
              <a:rPr lang="zh-CN" sz="2800" spc="-5" dirty="0">
                <a:latin typeface="Times New Roman" panose="02020603050405020304" charset="0"/>
                <a:cs typeface="新宋体" panose="02010609030101010101" charset="-122"/>
              </a:rPr>
              <a:t>，</a:t>
            </a:r>
            <a:r>
              <a:rPr sz="2800" spc="-5" dirty="0">
                <a:latin typeface="Times New Roman" panose="02020603050405020304" charset="0"/>
                <a:cs typeface="新宋体" panose="02010609030101010101" charset="-122"/>
              </a:rPr>
              <a:t>每一段的方向使用数字编号方法进行编码</a:t>
            </a:r>
            <a:r>
              <a:rPr lang="zh-CN" sz="2800" spc="-5" dirty="0">
                <a:latin typeface="Times New Roman" panose="02020603050405020304" charset="0"/>
                <a:cs typeface="新宋体" panose="02010609030101010101" charset="-122"/>
              </a:rPr>
              <a:t>。</a:t>
            </a:r>
          </a:p>
          <a:p>
            <a:pPr marL="3252470" defTabSz="0">
              <a:lnSpc>
                <a:spcPct val="100000"/>
              </a:lnSpc>
              <a:spcBef>
                <a:spcPts val="1360"/>
              </a:spcBef>
              <a:tabLst>
                <a:tab pos="5376545" algn="l"/>
              </a:tabLst>
            </a:pPr>
            <a:endParaRPr sz="1800">
              <a:latin typeface="Times New Roman" panose="02020603050405020304" charset="0"/>
              <a:ea typeface="黑体" panose="02010609060101010101" charset="-122"/>
              <a:cs typeface="宋体" panose="02010600030101010101" pitchFamily="2" charset="-122"/>
            </a:endParaRPr>
          </a:p>
        </p:txBody>
      </p:sp>
      <p:sp>
        <p:nvSpPr>
          <p:cNvPr id="8"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9" name="文本框 8"/>
          <p:cNvSpPr txBox="1"/>
          <p:nvPr/>
        </p:nvSpPr>
        <p:spPr>
          <a:xfrm>
            <a:off x="4716780" y="6893560"/>
            <a:ext cx="3546475" cy="365760"/>
          </a:xfrm>
          <a:prstGeom prst="rect">
            <a:avLst/>
          </a:prstGeom>
          <a:noFill/>
        </p:spPr>
        <p:txBody>
          <a:bodyPr wrap="square" rtlCol="0">
            <a:spAutoFit/>
          </a:bodyPr>
          <a:lstStyle/>
          <a:p>
            <a:pPr algn="l"/>
            <a:r>
              <a:rPr lang="en-US" sz="2700" baseline="2000" dirty="0">
                <a:solidFill>
                  <a:srgbClr val="EE2B0A"/>
                </a:solidFill>
                <a:latin typeface="Times New Roman" panose="02020603050405020304" charset="0"/>
                <a:ea typeface="黑体" panose="02010609060101010101" charset="-122"/>
                <a:cs typeface="Times New Roman" panose="02020603050405020304"/>
                <a:sym typeface="+mn-ea"/>
              </a:rPr>
              <a:t>    </a:t>
            </a:r>
            <a:r>
              <a:rPr sz="2700" baseline="2000" dirty="0">
                <a:solidFill>
                  <a:srgbClr val="EE2B0A"/>
                </a:solidFill>
                <a:latin typeface="Times New Roman" panose="02020603050405020304" charset="0"/>
                <a:ea typeface="黑体" panose="02010609060101010101" charset="-122"/>
                <a:cs typeface="Times New Roman" panose="02020603050405020304"/>
                <a:sym typeface="+mn-ea"/>
              </a:rPr>
              <a:t>4</a:t>
            </a:r>
            <a:r>
              <a:rPr sz="2700" baseline="2000" dirty="0">
                <a:solidFill>
                  <a:srgbClr val="EE2B0A"/>
                </a:solidFill>
                <a:latin typeface="Times New Roman" panose="02020603050405020304" charset="0"/>
                <a:ea typeface="黑体" panose="02010609060101010101" charset="-122"/>
                <a:cs typeface="宋体" panose="02010600030101010101" pitchFamily="2" charset="-122"/>
                <a:sym typeface="+mn-ea"/>
              </a:rPr>
              <a:t>链码</a:t>
            </a:r>
            <a:r>
              <a:rPr lang="en-US" sz="2700" baseline="2000" dirty="0">
                <a:solidFill>
                  <a:srgbClr val="EE2B0A"/>
                </a:solidFill>
                <a:latin typeface="Times New Roman" panose="02020603050405020304" charset="0"/>
                <a:ea typeface="黑体" panose="02010609060101010101" charset="-122"/>
                <a:cs typeface="宋体" panose="02010600030101010101" pitchFamily="2" charset="-122"/>
                <a:sym typeface="+mn-ea"/>
              </a:rPr>
              <a:t>		          </a:t>
            </a:r>
            <a:r>
              <a:rPr dirty="0">
                <a:solidFill>
                  <a:srgbClr val="EE2B0A"/>
                </a:solidFill>
                <a:latin typeface="Times New Roman" panose="02020603050405020304" charset="0"/>
                <a:ea typeface="黑体" panose="02010609060101010101" charset="-122"/>
                <a:cs typeface="Times New Roman" panose="02020603050405020304"/>
                <a:sym typeface="+mn-ea"/>
              </a:rPr>
              <a:t>8</a:t>
            </a:r>
            <a:r>
              <a:rPr dirty="0">
                <a:solidFill>
                  <a:srgbClr val="EE2B0A"/>
                </a:solidFill>
                <a:latin typeface="Times New Roman" panose="02020603050405020304" charset="0"/>
                <a:ea typeface="黑体" panose="02010609060101010101" charset="-122"/>
                <a:cs typeface="宋体" panose="02010600030101010101" pitchFamily="2" charset="-122"/>
                <a:sym typeface="+mn-ea"/>
              </a:rPr>
              <a:t>链码</a:t>
            </a:r>
            <a:endParaRPr lang="zh-CN" altLang="en-US" sz="1800">
              <a:latin typeface="Times New Roman" panose="02020603050405020304" charset="0"/>
              <a:ea typeface="黑体" panose="02010609060101010101" charset="-122"/>
              <a:cs typeface="宋体" panose="02010600030101010101" pitchFamily="2" charset="-122"/>
            </a:endParaRPr>
          </a:p>
        </p:txBody>
      </p:sp>
      <p:sp>
        <p:nvSpPr>
          <p:cNvPr id="10" name="文本框 9"/>
          <p:cNvSpPr txBox="1"/>
          <p:nvPr/>
        </p:nvSpPr>
        <p:spPr>
          <a:xfrm>
            <a:off x="1265555" y="1542415"/>
            <a:ext cx="4356100" cy="57912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sz="3200" spc="-5" dirty="0">
                <a:latin typeface="Times New Roman" panose="02020603050405020304" charset="0"/>
                <a:ea typeface="黑体" panose="02010609060101010101" charset="-122"/>
                <a:cs typeface="新宋体" panose="02010609030101010101" charset="-122"/>
                <a:sym typeface="+mn-ea"/>
              </a:rPr>
              <a:t>链码</a:t>
            </a:r>
            <a:endParaRPr lang="zh-CN" altLang="en-US" sz="3200">
              <a:latin typeface="Times New Roman" panose="02020603050405020304" charset="0"/>
              <a:ea typeface="黑体" panose="02010609060101010101" charset="-122"/>
              <a:cs typeface="新宋体" panose="02010609030101010101" charset="-122"/>
            </a:endParaRPr>
          </a:p>
        </p:txBody>
      </p:sp>
      <p:grpSp>
        <p:nvGrpSpPr>
          <p:cNvPr id="4" name="组合 3"/>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4"/>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4375289" y="4676394"/>
            <a:ext cx="114300" cy="340360"/>
          </a:xfrm>
          <a:custGeom>
            <a:avLst/>
            <a:gdLst/>
            <a:ahLst/>
            <a:cxnLst/>
            <a:rect l="l" t="t" r="r" b="b"/>
            <a:pathLst>
              <a:path w="114300" h="340360">
                <a:moveTo>
                  <a:pt x="114300" y="114300"/>
                </a:moveTo>
                <a:lnTo>
                  <a:pt x="57150" y="0"/>
                </a:lnTo>
                <a:lnTo>
                  <a:pt x="0" y="114300"/>
                </a:lnTo>
                <a:lnTo>
                  <a:pt x="38100" y="114300"/>
                </a:lnTo>
                <a:lnTo>
                  <a:pt x="38100" y="95250"/>
                </a:lnTo>
                <a:lnTo>
                  <a:pt x="76200" y="95250"/>
                </a:lnTo>
                <a:lnTo>
                  <a:pt x="76200" y="114300"/>
                </a:lnTo>
                <a:lnTo>
                  <a:pt x="114300" y="114300"/>
                </a:lnTo>
                <a:close/>
              </a:path>
              <a:path w="114300" h="340360">
                <a:moveTo>
                  <a:pt x="76200" y="114300"/>
                </a:moveTo>
                <a:lnTo>
                  <a:pt x="76200" y="95250"/>
                </a:lnTo>
                <a:lnTo>
                  <a:pt x="38100" y="95250"/>
                </a:lnTo>
                <a:lnTo>
                  <a:pt x="38100" y="114300"/>
                </a:lnTo>
                <a:lnTo>
                  <a:pt x="76200" y="114300"/>
                </a:lnTo>
                <a:close/>
              </a:path>
              <a:path w="114300" h="340360">
                <a:moveTo>
                  <a:pt x="76200" y="339851"/>
                </a:moveTo>
                <a:lnTo>
                  <a:pt x="76200" y="114300"/>
                </a:lnTo>
                <a:lnTo>
                  <a:pt x="38100" y="114300"/>
                </a:lnTo>
                <a:lnTo>
                  <a:pt x="38100" y="339851"/>
                </a:lnTo>
                <a:lnTo>
                  <a:pt x="76200" y="339851"/>
                </a:lnTo>
                <a:close/>
              </a:path>
            </a:pathLst>
          </a:custGeom>
          <a:solidFill>
            <a:srgbClr val="000000"/>
          </a:solidFill>
        </p:spPr>
        <p:txBody>
          <a:bodyPr wrap="square" lIns="0" tIns="0" rIns="0" bIns="0" rtlCol="0"/>
          <a:lstStyle/>
          <a:p>
            <a:endParaRPr/>
          </a:p>
        </p:txBody>
      </p:sp>
      <p:sp>
        <p:nvSpPr>
          <p:cNvPr id="6" name="object 6"/>
          <p:cNvSpPr/>
          <p:nvPr/>
        </p:nvSpPr>
        <p:spPr>
          <a:xfrm>
            <a:off x="4375289" y="4336541"/>
            <a:ext cx="114300" cy="340360"/>
          </a:xfrm>
          <a:custGeom>
            <a:avLst/>
            <a:gdLst/>
            <a:ahLst/>
            <a:cxnLst/>
            <a:rect l="l" t="t" r="r" b="b"/>
            <a:pathLst>
              <a:path w="114300" h="340360">
                <a:moveTo>
                  <a:pt x="114300" y="114300"/>
                </a:moveTo>
                <a:lnTo>
                  <a:pt x="57150" y="0"/>
                </a:lnTo>
                <a:lnTo>
                  <a:pt x="0" y="114300"/>
                </a:lnTo>
                <a:lnTo>
                  <a:pt x="38100" y="114300"/>
                </a:lnTo>
                <a:lnTo>
                  <a:pt x="38100" y="95250"/>
                </a:lnTo>
                <a:lnTo>
                  <a:pt x="76200" y="95250"/>
                </a:lnTo>
                <a:lnTo>
                  <a:pt x="76200" y="114300"/>
                </a:lnTo>
                <a:lnTo>
                  <a:pt x="114300" y="114300"/>
                </a:lnTo>
                <a:close/>
              </a:path>
              <a:path w="114300" h="340360">
                <a:moveTo>
                  <a:pt x="76200" y="114300"/>
                </a:moveTo>
                <a:lnTo>
                  <a:pt x="76200" y="95250"/>
                </a:lnTo>
                <a:lnTo>
                  <a:pt x="38100" y="95250"/>
                </a:lnTo>
                <a:lnTo>
                  <a:pt x="38100" y="114300"/>
                </a:lnTo>
                <a:lnTo>
                  <a:pt x="76200" y="114300"/>
                </a:lnTo>
                <a:close/>
              </a:path>
              <a:path w="114300" h="340360">
                <a:moveTo>
                  <a:pt x="76200" y="339852"/>
                </a:moveTo>
                <a:lnTo>
                  <a:pt x="76200" y="114300"/>
                </a:lnTo>
                <a:lnTo>
                  <a:pt x="38100" y="114300"/>
                </a:lnTo>
                <a:lnTo>
                  <a:pt x="38100" y="339852"/>
                </a:lnTo>
                <a:lnTo>
                  <a:pt x="76200" y="339852"/>
                </a:lnTo>
                <a:close/>
              </a:path>
            </a:pathLst>
          </a:custGeom>
          <a:solidFill>
            <a:srgbClr val="000000"/>
          </a:solidFill>
        </p:spPr>
        <p:txBody>
          <a:bodyPr wrap="square" lIns="0" tIns="0" rIns="0" bIns="0" rtlCol="0"/>
          <a:lstStyle/>
          <a:p>
            <a:endParaRPr/>
          </a:p>
        </p:txBody>
      </p:sp>
      <p:sp>
        <p:nvSpPr>
          <p:cNvPr id="7" name="object 7"/>
          <p:cNvSpPr/>
          <p:nvPr/>
        </p:nvSpPr>
        <p:spPr>
          <a:xfrm>
            <a:off x="4375289" y="3996690"/>
            <a:ext cx="114300" cy="340360"/>
          </a:xfrm>
          <a:custGeom>
            <a:avLst/>
            <a:gdLst/>
            <a:ahLst/>
            <a:cxnLst/>
            <a:rect l="l" t="t" r="r" b="b"/>
            <a:pathLst>
              <a:path w="114300" h="340360">
                <a:moveTo>
                  <a:pt x="114300" y="114300"/>
                </a:moveTo>
                <a:lnTo>
                  <a:pt x="57150" y="0"/>
                </a:lnTo>
                <a:lnTo>
                  <a:pt x="0" y="114300"/>
                </a:lnTo>
                <a:lnTo>
                  <a:pt x="38100" y="114300"/>
                </a:lnTo>
                <a:lnTo>
                  <a:pt x="38100" y="95250"/>
                </a:lnTo>
                <a:lnTo>
                  <a:pt x="76200" y="95250"/>
                </a:lnTo>
                <a:lnTo>
                  <a:pt x="76200" y="114300"/>
                </a:lnTo>
                <a:lnTo>
                  <a:pt x="114300" y="114300"/>
                </a:lnTo>
                <a:close/>
              </a:path>
              <a:path w="114300" h="340360">
                <a:moveTo>
                  <a:pt x="76200" y="114300"/>
                </a:moveTo>
                <a:lnTo>
                  <a:pt x="76200" y="95250"/>
                </a:lnTo>
                <a:lnTo>
                  <a:pt x="38100" y="95250"/>
                </a:lnTo>
                <a:lnTo>
                  <a:pt x="38100" y="114300"/>
                </a:lnTo>
                <a:lnTo>
                  <a:pt x="76200" y="114300"/>
                </a:lnTo>
                <a:close/>
              </a:path>
              <a:path w="114300" h="340360">
                <a:moveTo>
                  <a:pt x="76200" y="339851"/>
                </a:moveTo>
                <a:lnTo>
                  <a:pt x="76200" y="114300"/>
                </a:lnTo>
                <a:lnTo>
                  <a:pt x="38100" y="114300"/>
                </a:lnTo>
                <a:lnTo>
                  <a:pt x="38100" y="339851"/>
                </a:lnTo>
                <a:lnTo>
                  <a:pt x="76200" y="339851"/>
                </a:lnTo>
                <a:close/>
              </a:path>
            </a:pathLst>
          </a:custGeom>
          <a:solidFill>
            <a:srgbClr val="000000"/>
          </a:solidFill>
        </p:spPr>
        <p:txBody>
          <a:bodyPr wrap="square" lIns="0" tIns="0" rIns="0" bIns="0" rtlCol="0"/>
          <a:lstStyle/>
          <a:p>
            <a:endParaRPr/>
          </a:p>
        </p:txBody>
      </p:sp>
      <p:sp>
        <p:nvSpPr>
          <p:cNvPr id="8" name="object 8"/>
          <p:cNvSpPr/>
          <p:nvPr/>
        </p:nvSpPr>
        <p:spPr>
          <a:xfrm>
            <a:off x="4375289" y="3656076"/>
            <a:ext cx="114300" cy="340995"/>
          </a:xfrm>
          <a:custGeom>
            <a:avLst/>
            <a:gdLst/>
            <a:ahLst/>
            <a:cxnLst/>
            <a:rect l="l" t="t" r="r" b="b"/>
            <a:pathLst>
              <a:path w="114300" h="340995">
                <a:moveTo>
                  <a:pt x="114300" y="114300"/>
                </a:moveTo>
                <a:lnTo>
                  <a:pt x="57150" y="0"/>
                </a:lnTo>
                <a:lnTo>
                  <a:pt x="0" y="114300"/>
                </a:lnTo>
                <a:lnTo>
                  <a:pt x="38100" y="114300"/>
                </a:lnTo>
                <a:lnTo>
                  <a:pt x="38100" y="95250"/>
                </a:lnTo>
                <a:lnTo>
                  <a:pt x="76200" y="95250"/>
                </a:lnTo>
                <a:lnTo>
                  <a:pt x="76200" y="114300"/>
                </a:lnTo>
                <a:lnTo>
                  <a:pt x="114300" y="114300"/>
                </a:lnTo>
                <a:close/>
              </a:path>
              <a:path w="114300" h="340995">
                <a:moveTo>
                  <a:pt x="76200" y="114300"/>
                </a:moveTo>
                <a:lnTo>
                  <a:pt x="76200" y="95250"/>
                </a:lnTo>
                <a:lnTo>
                  <a:pt x="38100" y="95250"/>
                </a:lnTo>
                <a:lnTo>
                  <a:pt x="38100" y="114300"/>
                </a:lnTo>
                <a:lnTo>
                  <a:pt x="76200" y="114300"/>
                </a:lnTo>
                <a:close/>
              </a:path>
              <a:path w="114300" h="340995">
                <a:moveTo>
                  <a:pt x="76200" y="340613"/>
                </a:moveTo>
                <a:lnTo>
                  <a:pt x="76200" y="114300"/>
                </a:lnTo>
                <a:lnTo>
                  <a:pt x="38100" y="114300"/>
                </a:lnTo>
                <a:lnTo>
                  <a:pt x="38100" y="340613"/>
                </a:lnTo>
                <a:lnTo>
                  <a:pt x="76200" y="340613"/>
                </a:lnTo>
                <a:close/>
              </a:path>
            </a:pathLst>
          </a:custGeom>
          <a:solidFill>
            <a:srgbClr val="000000"/>
          </a:solidFill>
        </p:spPr>
        <p:txBody>
          <a:bodyPr wrap="square" lIns="0" tIns="0" rIns="0" bIns="0" rtlCol="0"/>
          <a:lstStyle/>
          <a:p>
            <a:endParaRPr/>
          </a:p>
        </p:txBody>
      </p:sp>
      <p:sp>
        <p:nvSpPr>
          <p:cNvPr id="9" name="object 9"/>
          <p:cNvSpPr/>
          <p:nvPr/>
        </p:nvSpPr>
        <p:spPr>
          <a:xfrm>
            <a:off x="4432439" y="3598926"/>
            <a:ext cx="356235" cy="114300"/>
          </a:xfrm>
          <a:custGeom>
            <a:avLst/>
            <a:gdLst/>
            <a:ahLst/>
            <a:cxnLst/>
            <a:rect l="l" t="t" r="r" b="b"/>
            <a:pathLst>
              <a:path w="356235" h="114300">
                <a:moveTo>
                  <a:pt x="260603" y="76200"/>
                </a:moveTo>
                <a:lnTo>
                  <a:pt x="260603" y="38100"/>
                </a:lnTo>
                <a:lnTo>
                  <a:pt x="0" y="38100"/>
                </a:lnTo>
                <a:lnTo>
                  <a:pt x="0" y="76200"/>
                </a:lnTo>
                <a:lnTo>
                  <a:pt x="260603" y="76200"/>
                </a:lnTo>
                <a:close/>
              </a:path>
              <a:path w="356235" h="114300">
                <a:moveTo>
                  <a:pt x="355853" y="57150"/>
                </a:moveTo>
                <a:lnTo>
                  <a:pt x="241553" y="0"/>
                </a:lnTo>
                <a:lnTo>
                  <a:pt x="241553" y="38100"/>
                </a:lnTo>
                <a:lnTo>
                  <a:pt x="260603" y="38100"/>
                </a:lnTo>
                <a:lnTo>
                  <a:pt x="260603" y="104775"/>
                </a:lnTo>
                <a:lnTo>
                  <a:pt x="355853" y="57150"/>
                </a:lnTo>
                <a:close/>
              </a:path>
              <a:path w="356235" h="114300">
                <a:moveTo>
                  <a:pt x="260603" y="104775"/>
                </a:moveTo>
                <a:lnTo>
                  <a:pt x="260603" y="76200"/>
                </a:lnTo>
                <a:lnTo>
                  <a:pt x="241553" y="76200"/>
                </a:lnTo>
                <a:lnTo>
                  <a:pt x="241553" y="114300"/>
                </a:lnTo>
                <a:lnTo>
                  <a:pt x="260603" y="104775"/>
                </a:lnTo>
                <a:close/>
              </a:path>
            </a:pathLst>
          </a:custGeom>
          <a:solidFill>
            <a:srgbClr val="000000"/>
          </a:solidFill>
        </p:spPr>
        <p:txBody>
          <a:bodyPr wrap="square" lIns="0" tIns="0" rIns="0" bIns="0" rtlCol="0"/>
          <a:lstStyle/>
          <a:p>
            <a:endParaRPr/>
          </a:p>
        </p:txBody>
      </p:sp>
      <p:sp>
        <p:nvSpPr>
          <p:cNvPr id="10" name="object 10"/>
          <p:cNvSpPr/>
          <p:nvPr/>
        </p:nvSpPr>
        <p:spPr>
          <a:xfrm>
            <a:off x="4788293" y="3598926"/>
            <a:ext cx="355600" cy="114300"/>
          </a:xfrm>
          <a:custGeom>
            <a:avLst/>
            <a:gdLst/>
            <a:ahLst/>
            <a:cxnLst/>
            <a:rect l="l" t="t" r="r" b="b"/>
            <a:pathLst>
              <a:path w="355600" h="114300">
                <a:moveTo>
                  <a:pt x="259841" y="76200"/>
                </a:moveTo>
                <a:lnTo>
                  <a:pt x="259841" y="38100"/>
                </a:lnTo>
                <a:lnTo>
                  <a:pt x="0" y="38100"/>
                </a:lnTo>
                <a:lnTo>
                  <a:pt x="0" y="76200"/>
                </a:lnTo>
                <a:lnTo>
                  <a:pt x="259841" y="76200"/>
                </a:lnTo>
                <a:close/>
              </a:path>
              <a:path w="355600" h="114300">
                <a:moveTo>
                  <a:pt x="355091" y="57150"/>
                </a:moveTo>
                <a:lnTo>
                  <a:pt x="240791" y="0"/>
                </a:lnTo>
                <a:lnTo>
                  <a:pt x="240791" y="38100"/>
                </a:lnTo>
                <a:lnTo>
                  <a:pt x="259841" y="38100"/>
                </a:lnTo>
                <a:lnTo>
                  <a:pt x="259841" y="104775"/>
                </a:lnTo>
                <a:lnTo>
                  <a:pt x="355091" y="57150"/>
                </a:lnTo>
                <a:close/>
              </a:path>
              <a:path w="355600" h="114300">
                <a:moveTo>
                  <a:pt x="259841" y="104775"/>
                </a:moveTo>
                <a:lnTo>
                  <a:pt x="259841" y="76200"/>
                </a:lnTo>
                <a:lnTo>
                  <a:pt x="240791" y="76200"/>
                </a:lnTo>
                <a:lnTo>
                  <a:pt x="240791" y="114300"/>
                </a:lnTo>
                <a:lnTo>
                  <a:pt x="259841" y="104775"/>
                </a:lnTo>
                <a:close/>
              </a:path>
            </a:pathLst>
          </a:custGeom>
          <a:solidFill>
            <a:srgbClr val="000000"/>
          </a:solidFill>
        </p:spPr>
        <p:txBody>
          <a:bodyPr wrap="square" lIns="0" tIns="0" rIns="0" bIns="0" rtlCol="0"/>
          <a:lstStyle/>
          <a:p>
            <a:endParaRPr/>
          </a:p>
        </p:txBody>
      </p:sp>
      <p:sp>
        <p:nvSpPr>
          <p:cNvPr id="11" name="object 11"/>
          <p:cNvSpPr/>
          <p:nvPr/>
        </p:nvSpPr>
        <p:spPr>
          <a:xfrm>
            <a:off x="5086235" y="3316223"/>
            <a:ext cx="114300" cy="340360"/>
          </a:xfrm>
          <a:custGeom>
            <a:avLst/>
            <a:gdLst/>
            <a:ahLst/>
            <a:cxnLst/>
            <a:rect l="l" t="t" r="r" b="b"/>
            <a:pathLst>
              <a:path w="114300" h="340360">
                <a:moveTo>
                  <a:pt x="114300" y="114300"/>
                </a:moveTo>
                <a:lnTo>
                  <a:pt x="57150" y="0"/>
                </a:lnTo>
                <a:lnTo>
                  <a:pt x="0" y="114300"/>
                </a:lnTo>
                <a:lnTo>
                  <a:pt x="38100" y="114300"/>
                </a:lnTo>
                <a:lnTo>
                  <a:pt x="38100" y="95250"/>
                </a:lnTo>
                <a:lnTo>
                  <a:pt x="76200" y="95250"/>
                </a:lnTo>
                <a:lnTo>
                  <a:pt x="76200" y="114300"/>
                </a:lnTo>
                <a:lnTo>
                  <a:pt x="114300" y="114300"/>
                </a:lnTo>
                <a:close/>
              </a:path>
              <a:path w="114300" h="340360">
                <a:moveTo>
                  <a:pt x="76200" y="114300"/>
                </a:moveTo>
                <a:lnTo>
                  <a:pt x="76200" y="95250"/>
                </a:lnTo>
                <a:lnTo>
                  <a:pt x="38100" y="95250"/>
                </a:lnTo>
                <a:lnTo>
                  <a:pt x="38100" y="114300"/>
                </a:lnTo>
                <a:lnTo>
                  <a:pt x="76200" y="114300"/>
                </a:lnTo>
                <a:close/>
              </a:path>
              <a:path w="114300" h="340360">
                <a:moveTo>
                  <a:pt x="76200" y="339851"/>
                </a:moveTo>
                <a:lnTo>
                  <a:pt x="76200" y="114300"/>
                </a:lnTo>
                <a:lnTo>
                  <a:pt x="38100" y="114300"/>
                </a:lnTo>
                <a:lnTo>
                  <a:pt x="38100" y="339851"/>
                </a:lnTo>
                <a:lnTo>
                  <a:pt x="76200" y="339851"/>
                </a:lnTo>
                <a:close/>
              </a:path>
            </a:pathLst>
          </a:custGeom>
          <a:solidFill>
            <a:srgbClr val="000000"/>
          </a:solidFill>
        </p:spPr>
        <p:txBody>
          <a:bodyPr wrap="square" lIns="0" tIns="0" rIns="0" bIns="0" rtlCol="0"/>
          <a:lstStyle/>
          <a:p>
            <a:endParaRPr/>
          </a:p>
        </p:txBody>
      </p:sp>
      <p:sp>
        <p:nvSpPr>
          <p:cNvPr id="12" name="object 12"/>
          <p:cNvSpPr/>
          <p:nvPr/>
        </p:nvSpPr>
        <p:spPr>
          <a:xfrm>
            <a:off x="5086235" y="2976372"/>
            <a:ext cx="114300" cy="340360"/>
          </a:xfrm>
          <a:custGeom>
            <a:avLst/>
            <a:gdLst/>
            <a:ahLst/>
            <a:cxnLst/>
            <a:rect l="l" t="t" r="r" b="b"/>
            <a:pathLst>
              <a:path w="114300" h="340360">
                <a:moveTo>
                  <a:pt x="114300" y="114299"/>
                </a:moveTo>
                <a:lnTo>
                  <a:pt x="57150" y="0"/>
                </a:lnTo>
                <a:lnTo>
                  <a:pt x="0" y="114299"/>
                </a:lnTo>
                <a:lnTo>
                  <a:pt x="38100" y="114299"/>
                </a:lnTo>
                <a:lnTo>
                  <a:pt x="38100" y="95249"/>
                </a:lnTo>
                <a:lnTo>
                  <a:pt x="76200" y="95249"/>
                </a:lnTo>
                <a:lnTo>
                  <a:pt x="76200" y="114299"/>
                </a:lnTo>
                <a:lnTo>
                  <a:pt x="114300" y="114299"/>
                </a:lnTo>
                <a:close/>
              </a:path>
              <a:path w="114300" h="340360">
                <a:moveTo>
                  <a:pt x="76200" y="114299"/>
                </a:moveTo>
                <a:lnTo>
                  <a:pt x="76200" y="95249"/>
                </a:lnTo>
                <a:lnTo>
                  <a:pt x="38100" y="95249"/>
                </a:lnTo>
                <a:lnTo>
                  <a:pt x="38100" y="114299"/>
                </a:lnTo>
                <a:lnTo>
                  <a:pt x="76200" y="114299"/>
                </a:lnTo>
                <a:close/>
              </a:path>
              <a:path w="114300" h="340360">
                <a:moveTo>
                  <a:pt x="76200" y="339851"/>
                </a:moveTo>
                <a:lnTo>
                  <a:pt x="76200" y="114299"/>
                </a:lnTo>
                <a:lnTo>
                  <a:pt x="38100" y="114299"/>
                </a:lnTo>
                <a:lnTo>
                  <a:pt x="38100" y="339851"/>
                </a:lnTo>
                <a:lnTo>
                  <a:pt x="76200" y="339851"/>
                </a:lnTo>
                <a:close/>
              </a:path>
            </a:pathLst>
          </a:custGeom>
          <a:solidFill>
            <a:srgbClr val="000000"/>
          </a:solidFill>
        </p:spPr>
        <p:txBody>
          <a:bodyPr wrap="square" lIns="0" tIns="0" rIns="0" bIns="0" rtlCol="0"/>
          <a:lstStyle/>
          <a:p>
            <a:endParaRPr/>
          </a:p>
        </p:txBody>
      </p:sp>
      <p:sp>
        <p:nvSpPr>
          <p:cNvPr id="13" name="object 13"/>
          <p:cNvSpPr/>
          <p:nvPr/>
        </p:nvSpPr>
        <p:spPr>
          <a:xfrm>
            <a:off x="5143385" y="2919222"/>
            <a:ext cx="356235" cy="114300"/>
          </a:xfrm>
          <a:custGeom>
            <a:avLst/>
            <a:gdLst/>
            <a:ahLst/>
            <a:cxnLst/>
            <a:rect l="l" t="t" r="r" b="b"/>
            <a:pathLst>
              <a:path w="356235" h="114300">
                <a:moveTo>
                  <a:pt x="260603" y="76199"/>
                </a:moveTo>
                <a:lnTo>
                  <a:pt x="260603" y="38099"/>
                </a:lnTo>
                <a:lnTo>
                  <a:pt x="0" y="38099"/>
                </a:lnTo>
                <a:lnTo>
                  <a:pt x="0" y="76199"/>
                </a:lnTo>
                <a:lnTo>
                  <a:pt x="260603" y="76199"/>
                </a:lnTo>
                <a:close/>
              </a:path>
              <a:path w="356235" h="114300">
                <a:moveTo>
                  <a:pt x="355854" y="57149"/>
                </a:moveTo>
                <a:lnTo>
                  <a:pt x="241554" y="0"/>
                </a:lnTo>
                <a:lnTo>
                  <a:pt x="241554" y="38099"/>
                </a:lnTo>
                <a:lnTo>
                  <a:pt x="260603" y="38099"/>
                </a:lnTo>
                <a:lnTo>
                  <a:pt x="260603" y="104775"/>
                </a:lnTo>
                <a:lnTo>
                  <a:pt x="355854" y="57149"/>
                </a:lnTo>
                <a:close/>
              </a:path>
              <a:path w="356235" h="114300">
                <a:moveTo>
                  <a:pt x="260603" y="104775"/>
                </a:moveTo>
                <a:lnTo>
                  <a:pt x="260603" y="76199"/>
                </a:lnTo>
                <a:lnTo>
                  <a:pt x="241554" y="76199"/>
                </a:lnTo>
                <a:lnTo>
                  <a:pt x="241554" y="114299"/>
                </a:lnTo>
                <a:lnTo>
                  <a:pt x="260603" y="104775"/>
                </a:lnTo>
                <a:close/>
              </a:path>
            </a:pathLst>
          </a:custGeom>
          <a:solidFill>
            <a:srgbClr val="000000"/>
          </a:solidFill>
        </p:spPr>
        <p:txBody>
          <a:bodyPr wrap="square" lIns="0" tIns="0" rIns="0" bIns="0" rtlCol="0"/>
          <a:lstStyle/>
          <a:p>
            <a:endParaRPr/>
          </a:p>
        </p:txBody>
      </p:sp>
      <p:sp>
        <p:nvSpPr>
          <p:cNvPr id="14" name="object 14"/>
          <p:cNvSpPr/>
          <p:nvPr/>
        </p:nvSpPr>
        <p:spPr>
          <a:xfrm>
            <a:off x="5499239" y="2919222"/>
            <a:ext cx="356235" cy="114300"/>
          </a:xfrm>
          <a:custGeom>
            <a:avLst/>
            <a:gdLst/>
            <a:ahLst/>
            <a:cxnLst/>
            <a:rect l="l" t="t" r="r" b="b"/>
            <a:pathLst>
              <a:path w="356235" h="114300">
                <a:moveTo>
                  <a:pt x="260603" y="76199"/>
                </a:moveTo>
                <a:lnTo>
                  <a:pt x="260603" y="38099"/>
                </a:lnTo>
                <a:lnTo>
                  <a:pt x="0" y="38099"/>
                </a:lnTo>
                <a:lnTo>
                  <a:pt x="0" y="76199"/>
                </a:lnTo>
                <a:lnTo>
                  <a:pt x="260603" y="76199"/>
                </a:lnTo>
                <a:close/>
              </a:path>
              <a:path w="356235" h="114300">
                <a:moveTo>
                  <a:pt x="355853" y="57149"/>
                </a:moveTo>
                <a:lnTo>
                  <a:pt x="241553" y="0"/>
                </a:lnTo>
                <a:lnTo>
                  <a:pt x="241553" y="38099"/>
                </a:lnTo>
                <a:lnTo>
                  <a:pt x="260603" y="38099"/>
                </a:lnTo>
                <a:lnTo>
                  <a:pt x="260603" y="104774"/>
                </a:lnTo>
                <a:lnTo>
                  <a:pt x="355853" y="57149"/>
                </a:lnTo>
                <a:close/>
              </a:path>
              <a:path w="356235" h="114300">
                <a:moveTo>
                  <a:pt x="260603" y="104774"/>
                </a:moveTo>
                <a:lnTo>
                  <a:pt x="260603" y="76199"/>
                </a:lnTo>
                <a:lnTo>
                  <a:pt x="241553" y="76199"/>
                </a:lnTo>
                <a:lnTo>
                  <a:pt x="241553" y="114299"/>
                </a:lnTo>
                <a:lnTo>
                  <a:pt x="260603" y="104774"/>
                </a:lnTo>
                <a:close/>
              </a:path>
            </a:pathLst>
          </a:custGeom>
          <a:solidFill>
            <a:srgbClr val="000000"/>
          </a:solidFill>
        </p:spPr>
        <p:txBody>
          <a:bodyPr wrap="square" lIns="0" tIns="0" rIns="0" bIns="0" rtlCol="0"/>
          <a:lstStyle/>
          <a:p>
            <a:endParaRPr/>
          </a:p>
        </p:txBody>
      </p:sp>
      <p:sp>
        <p:nvSpPr>
          <p:cNvPr id="15" name="object 15"/>
          <p:cNvSpPr/>
          <p:nvPr/>
        </p:nvSpPr>
        <p:spPr>
          <a:xfrm>
            <a:off x="5855093" y="2919222"/>
            <a:ext cx="355600" cy="114300"/>
          </a:xfrm>
          <a:custGeom>
            <a:avLst/>
            <a:gdLst/>
            <a:ahLst/>
            <a:cxnLst/>
            <a:rect l="l" t="t" r="r" b="b"/>
            <a:pathLst>
              <a:path w="355600" h="114300">
                <a:moveTo>
                  <a:pt x="259841" y="76199"/>
                </a:moveTo>
                <a:lnTo>
                  <a:pt x="259841" y="38099"/>
                </a:lnTo>
                <a:lnTo>
                  <a:pt x="0" y="38099"/>
                </a:lnTo>
                <a:lnTo>
                  <a:pt x="0" y="76199"/>
                </a:lnTo>
                <a:lnTo>
                  <a:pt x="259841" y="76199"/>
                </a:lnTo>
                <a:close/>
              </a:path>
              <a:path w="355600" h="114300">
                <a:moveTo>
                  <a:pt x="355091" y="57149"/>
                </a:moveTo>
                <a:lnTo>
                  <a:pt x="240791" y="0"/>
                </a:lnTo>
                <a:lnTo>
                  <a:pt x="240791" y="38099"/>
                </a:lnTo>
                <a:lnTo>
                  <a:pt x="259841" y="38099"/>
                </a:lnTo>
                <a:lnTo>
                  <a:pt x="259841" y="104774"/>
                </a:lnTo>
                <a:lnTo>
                  <a:pt x="355091" y="57149"/>
                </a:lnTo>
                <a:close/>
              </a:path>
              <a:path w="355600" h="114300">
                <a:moveTo>
                  <a:pt x="259841" y="104774"/>
                </a:moveTo>
                <a:lnTo>
                  <a:pt x="259841" y="76199"/>
                </a:lnTo>
                <a:lnTo>
                  <a:pt x="240791" y="76199"/>
                </a:lnTo>
                <a:lnTo>
                  <a:pt x="240791" y="114299"/>
                </a:lnTo>
                <a:lnTo>
                  <a:pt x="259841" y="104774"/>
                </a:lnTo>
                <a:close/>
              </a:path>
            </a:pathLst>
          </a:custGeom>
          <a:solidFill>
            <a:srgbClr val="000000"/>
          </a:solidFill>
        </p:spPr>
        <p:txBody>
          <a:bodyPr wrap="square" lIns="0" tIns="0" rIns="0" bIns="0" rtlCol="0"/>
          <a:lstStyle/>
          <a:p>
            <a:endParaRPr/>
          </a:p>
        </p:txBody>
      </p:sp>
      <p:sp>
        <p:nvSpPr>
          <p:cNvPr id="16" name="object 16"/>
          <p:cNvSpPr/>
          <p:nvPr/>
        </p:nvSpPr>
        <p:spPr>
          <a:xfrm>
            <a:off x="6210185" y="2919222"/>
            <a:ext cx="356235" cy="114300"/>
          </a:xfrm>
          <a:custGeom>
            <a:avLst/>
            <a:gdLst/>
            <a:ahLst/>
            <a:cxnLst/>
            <a:rect l="l" t="t" r="r" b="b"/>
            <a:pathLst>
              <a:path w="356234" h="114300">
                <a:moveTo>
                  <a:pt x="260603" y="76199"/>
                </a:moveTo>
                <a:lnTo>
                  <a:pt x="260603" y="38099"/>
                </a:lnTo>
                <a:lnTo>
                  <a:pt x="0" y="38099"/>
                </a:lnTo>
                <a:lnTo>
                  <a:pt x="0" y="76199"/>
                </a:lnTo>
                <a:lnTo>
                  <a:pt x="260603" y="76199"/>
                </a:lnTo>
                <a:close/>
              </a:path>
              <a:path w="356234" h="114300">
                <a:moveTo>
                  <a:pt x="355841" y="57149"/>
                </a:moveTo>
                <a:lnTo>
                  <a:pt x="241541" y="0"/>
                </a:lnTo>
                <a:lnTo>
                  <a:pt x="241541" y="38099"/>
                </a:lnTo>
                <a:lnTo>
                  <a:pt x="260603" y="38099"/>
                </a:lnTo>
                <a:lnTo>
                  <a:pt x="260603" y="104768"/>
                </a:lnTo>
                <a:lnTo>
                  <a:pt x="355841" y="57149"/>
                </a:lnTo>
                <a:close/>
              </a:path>
              <a:path w="356234" h="114300">
                <a:moveTo>
                  <a:pt x="260603" y="104768"/>
                </a:moveTo>
                <a:lnTo>
                  <a:pt x="260603" y="76199"/>
                </a:lnTo>
                <a:lnTo>
                  <a:pt x="241541" y="76199"/>
                </a:lnTo>
                <a:lnTo>
                  <a:pt x="241541" y="114299"/>
                </a:lnTo>
                <a:lnTo>
                  <a:pt x="260603" y="104768"/>
                </a:lnTo>
                <a:close/>
              </a:path>
            </a:pathLst>
          </a:custGeom>
          <a:solidFill>
            <a:srgbClr val="000000"/>
          </a:solidFill>
        </p:spPr>
        <p:txBody>
          <a:bodyPr wrap="square" lIns="0" tIns="0" rIns="0" bIns="0" rtlCol="0"/>
          <a:lstStyle/>
          <a:p>
            <a:endParaRPr/>
          </a:p>
        </p:txBody>
      </p:sp>
      <p:sp>
        <p:nvSpPr>
          <p:cNvPr id="17" name="object 17"/>
          <p:cNvSpPr/>
          <p:nvPr/>
        </p:nvSpPr>
        <p:spPr>
          <a:xfrm>
            <a:off x="6508877" y="2976372"/>
            <a:ext cx="114300" cy="340360"/>
          </a:xfrm>
          <a:custGeom>
            <a:avLst/>
            <a:gdLst/>
            <a:ahLst/>
            <a:cxnLst/>
            <a:rect l="l" t="t" r="r" b="b"/>
            <a:pathLst>
              <a:path w="114300" h="340360">
                <a:moveTo>
                  <a:pt x="114300" y="225551"/>
                </a:moveTo>
                <a:lnTo>
                  <a:pt x="0" y="225551"/>
                </a:lnTo>
                <a:lnTo>
                  <a:pt x="38100" y="301751"/>
                </a:lnTo>
                <a:lnTo>
                  <a:pt x="38100" y="244601"/>
                </a:lnTo>
                <a:lnTo>
                  <a:pt x="76200" y="244601"/>
                </a:lnTo>
                <a:lnTo>
                  <a:pt x="76200" y="301751"/>
                </a:lnTo>
                <a:lnTo>
                  <a:pt x="114300" y="225551"/>
                </a:lnTo>
                <a:close/>
              </a:path>
              <a:path w="114300" h="340360">
                <a:moveTo>
                  <a:pt x="76200" y="225551"/>
                </a:moveTo>
                <a:lnTo>
                  <a:pt x="76200" y="0"/>
                </a:lnTo>
                <a:lnTo>
                  <a:pt x="38100" y="0"/>
                </a:lnTo>
                <a:lnTo>
                  <a:pt x="38100" y="225551"/>
                </a:lnTo>
                <a:lnTo>
                  <a:pt x="76200" y="225551"/>
                </a:lnTo>
                <a:close/>
              </a:path>
              <a:path w="114300" h="340360">
                <a:moveTo>
                  <a:pt x="76200" y="301751"/>
                </a:moveTo>
                <a:lnTo>
                  <a:pt x="76200" y="244601"/>
                </a:lnTo>
                <a:lnTo>
                  <a:pt x="38100" y="244601"/>
                </a:lnTo>
                <a:lnTo>
                  <a:pt x="38100" y="301751"/>
                </a:lnTo>
                <a:lnTo>
                  <a:pt x="57150" y="339851"/>
                </a:lnTo>
                <a:lnTo>
                  <a:pt x="76200" y="301751"/>
                </a:lnTo>
                <a:close/>
              </a:path>
            </a:pathLst>
          </a:custGeom>
          <a:solidFill>
            <a:srgbClr val="000000"/>
          </a:solidFill>
        </p:spPr>
        <p:txBody>
          <a:bodyPr wrap="square" lIns="0" tIns="0" rIns="0" bIns="0" rtlCol="0"/>
          <a:lstStyle/>
          <a:p>
            <a:endParaRPr/>
          </a:p>
        </p:txBody>
      </p:sp>
      <p:sp>
        <p:nvSpPr>
          <p:cNvPr id="18" name="object 18"/>
          <p:cNvSpPr/>
          <p:nvPr/>
        </p:nvSpPr>
        <p:spPr>
          <a:xfrm>
            <a:off x="6508877" y="3316223"/>
            <a:ext cx="114300" cy="340360"/>
          </a:xfrm>
          <a:custGeom>
            <a:avLst/>
            <a:gdLst/>
            <a:ahLst/>
            <a:cxnLst/>
            <a:rect l="l" t="t" r="r" b="b"/>
            <a:pathLst>
              <a:path w="114300" h="340360">
                <a:moveTo>
                  <a:pt x="114300" y="225551"/>
                </a:moveTo>
                <a:lnTo>
                  <a:pt x="0" y="225551"/>
                </a:lnTo>
                <a:lnTo>
                  <a:pt x="38100" y="301751"/>
                </a:lnTo>
                <a:lnTo>
                  <a:pt x="38100" y="244601"/>
                </a:lnTo>
                <a:lnTo>
                  <a:pt x="76200" y="244601"/>
                </a:lnTo>
                <a:lnTo>
                  <a:pt x="76200" y="301751"/>
                </a:lnTo>
                <a:lnTo>
                  <a:pt x="114300" y="225551"/>
                </a:lnTo>
                <a:close/>
              </a:path>
              <a:path w="114300" h="340360">
                <a:moveTo>
                  <a:pt x="76200" y="225551"/>
                </a:moveTo>
                <a:lnTo>
                  <a:pt x="76200" y="0"/>
                </a:lnTo>
                <a:lnTo>
                  <a:pt x="38100" y="0"/>
                </a:lnTo>
                <a:lnTo>
                  <a:pt x="38100" y="225551"/>
                </a:lnTo>
                <a:lnTo>
                  <a:pt x="76200" y="225551"/>
                </a:lnTo>
                <a:close/>
              </a:path>
              <a:path w="114300" h="340360">
                <a:moveTo>
                  <a:pt x="76200" y="301751"/>
                </a:moveTo>
                <a:lnTo>
                  <a:pt x="76200" y="244601"/>
                </a:lnTo>
                <a:lnTo>
                  <a:pt x="38100" y="244601"/>
                </a:lnTo>
                <a:lnTo>
                  <a:pt x="38100" y="301751"/>
                </a:lnTo>
                <a:lnTo>
                  <a:pt x="57150" y="339851"/>
                </a:lnTo>
                <a:lnTo>
                  <a:pt x="76200" y="301751"/>
                </a:lnTo>
                <a:close/>
              </a:path>
            </a:pathLst>
          </a:custGeom>
          <a:solidFill>
            <a:srgbClr val="000000"/>
          </a:solidFill>
        </p:spPr>
        <p:txBody>
          <a:bodyPr wrap="square" lIns="0" tIns="0" rIns="0" bIns="0" rtlCol="0"/>
          <a:lstStyle/>
          <a:p>
            <a:endParaRPr/>
          </a:p>
        </p:txBody>
      </p:sp>
      <p:sp>
        <p:nvSpPr>
          <p:cNvPr id="19" name="object 19"/>
          <p:cNvSpPr/>
          <p:nvPr/>
        </p:nvSpPr>
        <p:spPr>
          <a:xfrm>
            <a:off x="6508877" y="3656076"/>
            <a:ext cx="114300" cy="340995"/>
          </a:xfrm>
          <a:custGeom>
            <a:avLst/>
            <a:gdLst/>
            <a:ahLst/>
            <a:cxnLst/>
            <a:rect l="l" t="t" r="r" b="b"/>
            <a:pathLst>
              <a:path w="114300" h="340995">
                <a:moveTo>
                  <a:pt x="114300" y="226313"/>
                </a:moveTo>
                <a:lnTo>
                  <a:pt x="0" y="226313"/>
                </a:lnTo>
                <a:lnTo>
                  <a:pt x="38100" y="302513"/>
                </a:lnTo>
                <a:lnTo>
                  <a:pt x="38100" y="245363"/>
                </a:lnTo>
                <a:lnTo>
                  <a:pt x="76200" y="245363"/>
                </a:lnTo>
                <a:lnTo>
                  <a:pt x="76200" y="302513"/>
                </a:lnTo>
                <a:lnTo>
                  <a:pt x="114300" y="226313"/>
                </a:lnTo>
                <a:close/>
              </a:path>
              <a:path w="114300" h="340995">
                <a:moveTo>
                  <a:pt x="76200" y="226313"/>
                </a:moveTo>
                <a:lnTo>
                  <a:pt x="76200" y="0"/>
                </a:lnTo>
                <a:lnTo>
                  <a:pt x="38100" y="0"/>
                </a:lnTo>
                <a:lnTo>
                  <a:pt x="38100" y="226313"/>
                </a:lnTo>
                <a:lnTo>
                  <a:pt x="76200" y="226313"/>
                </a:lnTo>
                <a:close/>
              </a:path>
              <a:path w="114300" h="340995">
                <a:moveTo>
                  <a:pt x="76200" y="302513"/>
                </a:moveTo>
                <a:lnTo>
                  <a:pt x="76200" y="245363"/>
                </a:lnTo>
                <a:lnTo>
                  <a:pt x="38100" y="245363"/>
                </a:lnTo>
                <a:lnTo>
                  <a:pt x="38100" y="302513"/>
                </a:lnTo>
                <a:lnTo>
                  <a:pt x="57150" y="340613"/>
                </a:lnTo>
                <a:lnTo>
                  <a:pt x="76200" y="302513"/>
                </a:lnTo>
                <a:close/>
              </a:path>
            </a:pathLst>
          </a:custGeom>
          <a:solidFill>
            <a:srgbClr val="000000"/>
          </a:solidFill>
        </p:spPr>
        <p:txBody>
          <a:bodyPr wrap="square" lIns="0" tIns="0" rIns="0" bIns="0" rtlCol="0"/>
          <a:lstStyle/>
          <a:p>
            <a:endParaRPr/>
          </a:p>
        </p:txBody>
      </p:sp>
      <p:sp>
        <p:nvSpPr>
          <p:cNvPr id="20" name="object 20"/>
          <p:cNvSpPr/>
          <p:nvPr/>
        </p:nvSpPr>
        <p:spPr>
          <a:xfrm>
            <a:off x="6508877" y="3996690"/>
            <a:ext cx="114300" cy="340360"/>
          </a:xfrm>
          <a:custGeom>
            <a:avLst/>
            <a:gdLst/>
            <a:ahLst/>
            <a:cxnLst/>
            <a:rect l="l" t="t" r="r" b="b"/>
            <a:pathLst>
              <a:path w="114300" h="340360">
                <a:moveTo>
                  <a:pt x="114300" y="225551"/>
                </a:moveTo>
                <a:lnTo>
                  <a:pt x="0" y="225551"/>
                </a:lnTo>
                <a:lnTo>
                  <a:pt x="38100" y="301751"/>
                </a:lnTo>
                <a:lnTo>
                  <a:pt x="38100" y="244601"/>
                </a:lnTo>
                <a:lnTo>
                  <a:pt x="76200" y="244601"/>
                </a:lnTo>
                <a:lnTo>
                  <a:pt x="76200" y="301751"/>
                </a:lnTo>
                <a:lnTo>
                  <a:pt x="114300" y="225551"/>
                </a:lnTo>
                <a:close/>
              </a:path>
              <a:path w="114300" h="340360">
                <a:moveTo>
                  <a:pt x="76200" y="225551"/>
                </a:moveTo>
                <a:lnTo>
                  <a:pt x="76200" y="0"/>
                </a:lnTo>
                <a:lnTo>
                  <a:pt x="38100" y="0"/>
                </a:lnTo>
                <a:lnTo>
                  <a:pt x="38100" y="225551"/>
                </a:lnTo>
                <a:lnTo>
                  <a:pt x="76200" y="225551"/>
                </a:lnTo>
                <a:close/>
              </a:path>
              <a:path w="114300" h="340360">
                <a:moveTo>
                  <a:pt x="76200" y="301751"/>
                </a:moveTo>
                <a:lnTo>
                  <a:pt x="76200" y="244601"/>
                </a:lnTo>
                <a:lnTo>
                  <a:pt x="38100" y="244601"/>
                </a:lnTo>
                <a:lnTo>
                  <a:pt x="38100" y="301751"/>
                </a:lnTo>
                <a:lnTo>
                  <a:pt x="57150" y="339851"/>
                </a:lnTo>
                <a:lnTo>
                  <a:pt x="76200" y="301751"/>
                </a:lnTo>
                <a:close/>
              </a:path>
            </a:pathLst>
          </a:custGeom>
          <a:solidFill>
            <a:srgbClr val="000000"/>
          </a:solidFill>
        </p:spPr>
        <p:txBody>
          <a:bodyPr wrap="square" lIns="0" tIns="0" rIns="0" bIns="0" rtlCol="0"/>
          <a:lstStyle/>
          <a:p>
            <a:endParaRPr/>
          </a:p>
        </p:txBody>
      </p:sp>
      <p:sp>
        <p:nvSpPr>
          <p:cNvPr id="21" name="object 21"/>
          <p:cNvSpPr/>
          <p:nvPr/>
        </p:nvSpPr>
        <p:spPr>
          <a:xfrm>
            <a:off x="6508877" y="4336541"/>
            <a:ext cx="114300" cy="340360"/>
          </a:xfrm>
          <a:custGeom>
            <a:avLst/>
            <a:gdLst/>
            <a:ahLst/>
            <a:cxnLst/>
            <a:rect l="l" t="t" r="r" b="b"/>
            <a:pathLst>
              <a:path w="114300" h="340360">
                <a:moveTo>
                  <a:pt x="114300" y="225552"/>
                </a:moveTo>
                <a:lnTo>
                  <a:pt x="0" y="225552"/>
                </a:lnTo>
                <a:lnTo>
                  <a:pt x="38100" y="301752"/>
                </a:lnTo>
                <a:lnTo>
                  <a:pt x="38100" y="244601"/>
                </a:lnTo>
                <a:lnTo>
                  <a:pt x="76200" y="244601"/>
                </a:lnTo>
                <a:lnTo>
                  <a:pt x="76200" y="301752"/>
                </a:lnTo>
                <a:lnTo>
                  <a:pt x="114300" y="225552"/>
                </a:lnTo>
                <a:close/>
              </a:path>
              <a:path w="114300" h="340360">
                <a:moveTo>
                  <a:pt x="76200" y="225552"/>
                </a:moveTo>
                <a:lnTo>
                  <a:pt x="76200" y="0"/>
                </a:lnTo>
                <a:lnTo>
                  <a:pt x="38100" y="0"/>
                </a:lnTo>
                <a:lnTo>
                  <a:pt x="38100" y="225552"/>
                </a:lnTo>
                <a:lnTo>
                  <a:pt x="76200" y="225552"/>
                </a:lnTo>
                <a:close/>
              </a:path>
              <a:path w="114300" h="340360">
                <a:moveTo>
                  <a:pt x="76200" y="301752"/>
                </a:moveTo>
                <a:lnTo>
                  <a:pt x="76200" y="244601"/>
                </a:lnTo>
                <a:lnTo>
                  <a:pt x="38100" y="244601"/>
                </a:lnTo>
                <a:lnTo>
                  <a:pt x="38100" y="301752"/>
                </a:lnTo>
                <a:lnTo>
                  <a:pt x="57150" y="339852"/>
                </a:lnTo>
                <a:lnTo>
                  <a:pt x="76200" y="301752"/>
                </a:lnTo>
                <a:close/>
              </a:path>
            </a:pathLst>
          </a:custGeom>
          <a:solidFill>
            <a:srgbClr val="000000"/>
          </a:solidFill>
        </p:spPr>
        <p:txBody>
          <a:bodyPr wrap="square" lIns="0" tIns="0" rIns="0" bIns="0" rtlCol="0"/>
          <a:lstStyle/>
          <a:p>
            <a:endParaRPr/>
          </a:p>
        </p:txBody>
      </p:sp>
      <p:sp>
        <p:nvSpPr>
          <p:cNvPr id="22" name="object 22"/>
          <p:cNvSpPr/>
          <p:nvPr/>
        </p:nvSpPr>
        <p:spPr>
          <a:xfrm>
            <a:off x="6508877" y="4676394"/>
            <a:ext cx="114300" cy="340360"/>
          </a:xfrm>
          <a:custGeom>
            <a:avLst/>
            <a:gdLst/>
            <a:ahLst/>
            <a:cxnLst/>
            <a:rect l="l" t="t" r="r" b="b"/>
            <a:pathLst>
              <a:path w="114300" h="340360">
                <a:moveTo>
                  <a:pt x="114300" y="225551"/>
                </a:moveTo>
                <a:lnTo>
                  <a:pt x="0" y="225551"/>
                </a:lnTo>
                <a:lnTo>
                  <a:pt x="38100" y="301751"/>
                </a:lnTo>
                <a:lnTo>
                  <a:pt x="38100" y="244601"/>
                </a:lnTo>
                <a:lnTo>
                  <a:pt x="76200" y="244601"/>
                </a:lnTo>
                <a:lnTo>
                  <a:pt x="76200" y="301751"/>
                </a:lnTo>
                <a:lnTo>
                  <a:pt x="114300" y="225551"/>
                </a:lnTo>
                <a:close/>
              </a:path>
              <a:path w="114300" h="340360">
                <a:moveTo>
                  <a:pt x="76200" y="225551"/>
                </a:moveTo>
                <a:lnTo>
                  <a:pt x="76200" y="0"/>
                </a:lnTo>
                <a:lnTo>
                  <a:pt x="38100" y="0"/>
                </a:lnTo>
                <a:lnTo>
                  <a:pt x="38100" y="225551"/>
                </a:lnTo>
                <a:lnTo>
                  <a:pt x="76200" y="225551"/>
                </a:lnTo>
                <a:close/>
              </a:path>
              <a:path w="114300" h="340360">
                <a:moveTo>
                  <a:pt x="76200" y="301751"/>
                </a:moveTo>
                <a:lnTo>
                  <a:pt x="76200" y="244601"/>
                </a:lnTo>
                <a:lnTo>
                  <a:pt x="38100" y="244601"/>
                </a:lnTo>
                <a:lnTo>
                  <a:pt x="38100" y="301751"/>
                </a:lnTo>
                <a:lnTo>
                  <a:pt x="57150" y="339851"/>
                </a:lnTo>
                <a:lnTo>
                  <a:pt x="76200" y="301751"/>
                </a:lnTo>
                <a:close/>
              </a:path>
            </a:pathLst>
          </a:custGeom>
          <a:solidFill>
            <a:srgbClr val="000000"/>
          </a:solidFill>
        </p:spPr>
        <p:txBody>
          <a:bodyPr wrap="square" lIns="0" tIns="0" rIns="0" bIns="0" rtlCol="0"/>
          <a:lstStyle/>
          <a:p>
            <a:endParaRPr/>
          </a:p>
        </p:txBody>
      </p:sp>
      <p:sp>
        <p:nvSpPr>
          <p:cNvPr id="23" name="object 23"/>
          <p:cNvSpPr/>
          <p:nvPr/>
        </p:nvSpPr>
        <p:spPr>
          <a:xfrm>
            <a:off x="6210185" y="4959096"/>
            <a:ext cx="356235" cy="114300"/>
          </a:xfrm>
          <a:custGeom>
            <a:avLst/>
            <a:gdLst/>
            <a:ahLst/>
            <a:cxnLst/>
            <a:rect l="l" t="t" r="r" b="b"/>
            <a:pathLst>
              <a:path w="356234" h="114300">
                <a:moveTo>
                  <a:pt x="114300" y="38100"/>
                </a:moveTo>
                <a:lnTo>
                  <a:pt x="114300" y="0"/>
                </a:lnTo>
                <a:lnTo>
                  <a:pt x="0" y="57150"/>
                </a:lnTo>
                <a:lnTo>
                  <a:pt x="95237" y="104768"/>
                </a:lnTo>
                <a:lnTo>
                  <a:pt x="95237" y="38100"/>
                </a:lnTo>
                <a:lnTo>
                  <a:pt x="114300" y="38100"/>
                </a:lnTo>
                <a:close/>
              </a:path>
              <a:path w="356234" h="114300">
                <a:moveTo>
                  <a:pt x="355841" y="76200"/>
                </a:moveTo>
                <a:lnTo>
                  <a:pt x="355841" y="38100"/>
                </a:lnTo>
                <a:lnTo>
                  <a:pt x="95237" y="38100"/>
                </a:lnTo>
                <a:lnTo>
                  <a:pt x="95237" y="76200"/>
                </a:lnTo>
                <a:lnTo>
                  <a:pt x="355841" y="76200"/>
                </a:lnTo>
                <a:close/>
              </a:path>
              <a:path w="356234" h="114300">
                <a:moveTo>
                  <a:pt x="114300" y="114300"/>
                </a:moveTo>
                <a:lnTo>
                  <a:pt x="114300" y="76200"/>
                </a:lnTo>
                <a:lnTo>
                  <a:pt x="95237" y="76200"/>
                </a:lnTo>
                <a:lnTo>
                  <a:pt x="95237" y="104768"/>
                </a:lnTo>
                <a:lnTo>
                  <a:pt x="114300" y="114300"/>
                </a:lnTo>
                <a:close/>
              </a:path>
            </a:pathLst>
          </a:custGeom>
          <a:solidFill>
            <a:srgbClr val="000000"/>
          </a:solidFill>
        </p:spPr>
        <p:txBody>
          <a:bodyPr wrap="square" lIns="0" tIns="0" rIns="0" bIns="0" rtlCol="0"/>
          <a:lstStyle/>
          <a:p>
            <a:endParaRPr/>
          </a:p>
        </p:txBody>
      </p:sp>
      <p:sp>
        <p:nvSpPr>
          <p:cNvPr id="24" name="object 24"/>
          <p:cNvSpPr/>
          <p:nvPr/>
        </p:nvSpPr>
        <p:spPr>
          <a:xfrm>
            <a:off x="5855093" y="4959096"/>
            <a:ext cx="355600" cy="114300"/>
          </a:xfrm>
          <a:custGeom>
            <a:avLst/>
            <a:gdLst/>
            <a:ahLst/>
            <a:cxnLst/>
            <a:rect l="l" t="t" r="r" b="b"/>
            <a:pathLst>
              <a:path w="355600" h="114300">
                <a:moveTo>
                  <a:pt x="114300" y="38100"/>
                </a:moveTo>
                <a:lnTo>
                  <a:pt x="114300" y="0"/>
                </a:lnTo>
                <a:lnTo>
                  <a:pt x="0" y="57150"/>
                </a:lnTo>
                <a:lnTo>
                  <a:pt x="95250" y="104775"/>
                </a:lnTo>
                <a:lnTo>
                  <a:pt x="95250" y="38100"/>
                </a:lnTo>
                <a:lnTo>
                  <a:pt x="114300" y="38100"/>
                </a:lnTo>
                <a:close/>
              </a:path>
              <a:path w="355600" h="114300">
                <a:moveTo>
                  <a:pt x="355091" y="76200"/>
                </a:moveTo>
                <a:lnTo>
                  <a:pt x="355091" y="38100"/>
                </a:lnTo>
                <a:lnTo>
                  <a:pt x="95250" y="38100"/>
                </a:lnTo>
                <a:lnTo>
                  <a:pt x="95250" y="76200"/>
                </a:lnTo>
                <a:lnTo>
                  <a:pt x="355091" y="76200"/>
                </a:lnTo>
                <a:close/>
              </a:path>
              <a:path w="355600" h="114300">
                <a:moveTo>
                  <a:pt x="114300" y="114300"/>
                </a:moveTo>
                <a:lnTo>
                  <a:pt x="114300" y="76200"/>
                </a:lnTo>
                <a:lnTo>
                  <a:pt x="95250" y="76200"/>
                </a:lnTo>
                <a:lnTo>
                  <a:pt x="95250" y="104775"/>
                </a:lnTo>
                <a:lnTo>
                  <a:pt x="114300" y="114300"/>
                </a:lnTo>
                <a:close/>
              </a:path>
            </a:pathLst>
          </a:custGeom>
          <a:solidFill>
            <a:srgbClr val="000000"/>
          </a:solidFill>
        </p:spPr>
        <p:txBody>
          <a:bodyPr wrap="square" lIns="0" tIns="0" rIns="0" bIns="0" rtlCol="0"/>
          <a:lstStyle/>
          <a:p>
            <a:endParaRPr/>
          </a:p>
        </p:txBody>
      </p:sp>
      <p:sp>
        <p:nvSpPr>
          <p:cNvPr id="25" name="object 25"/>
          <p:cNvSpPr/>
          <p:nvPr/>
        </p:nvSpPr>
        <p:spPr>
          <a:xfrm>
            <a:off x="5499239" y="4959096"/>
            <a:ext cx="356235" cy="114300"/>
          </a:xfrm>
          <a:custGeom>
            <a:avLst/>
            <a:gdLst/>
            <a:ahLst/>
            <a:cxnLst/>
            <a:rect l="l" t="t" r="r" b="b"/>
            <a:pathLst>
              <a:path w="356235" h="114300">
                <a:moveTo>
                  <a:pt x="114300" y="38100"/>
                </a:moveTo>
                <a:lnTo>
                  <a:pt x="114300" y="0"/>
                </a:lnTo>
                <a:lnTo>
                  <a:pt x="0" y="57150"/>
                </a:lnTo>
                <a:lnTo>
                  <a:pt x="95250" y="104775"/>
                </a:lnTo>
                <a:lnTo>
                  <a:pt x="95250" y="38100"/>
                </a:lnTo>
                <a:lnTo>
                  <a:pt x="114300" y="38100"/>
                </a:lnTo>
                <a:close/>
              </a:path>
              <a:path w="356235" h="114300">
                <a:moveTo>
                  <a:pt x="355853" y="76200"/>
                </a:moveTo>
                <a:lnTo>
                  <a:pt x="355853" y="38100"/>
                </a:lnTo>
                <a:lnTo>
                  <a:pt x="95250" y="38100"/>
                </a:lnTo>
                <a:lnTo>
                  <a:pt x="95250" y="76200"/>
                </a:lnTo>
                <a:lnTo>
                  <a:pt x="355853" y="76200"/>
                </a:lnTo>
                <a:close/>
              </a:path>
              <a:path w="356235" h="114300">
                <a:moveTo>
                  <a:pt x="114300" y="114300"/>
                </a:moveTo>
                <a:lnTo>
                  <a:pt x="114300" y="76200"/>
                </a:lnTo>
                <a:lnTo>
                  <a:pt x="95250" y="76200"/>
                </a:lnTo>
                <a:lnTo>
                  <a:pt x="95250" y="104775"/>
                </a:lnTo>
                <a:lnTo>
                  <a:pt x="114300" y="114300"/>
                </a:lnTo>
                <a:close/>
              </a:path>
            </a:pathLst>
          </a:custGeom>
          <a:solidFill>
            <a:srgbClr val="000000"/>
          </a:solidFill>
        </p:spPr>
        <p:txBody>
          <a:bodyPr wrap="square" lIns="0" tIns="0" rIns="0" bIns="0" rtlCol="0"/>
          <a:lstStyle/>
          <a:p>
            <a:endParaRPr/>
          </a:p>
        </p:txBody>
      </p:sp>
      <p:sp>
        <p:nvSpPr>
          <p:cNvPr id="26" name="object 26"/>
          <p:cNvSpPr/>
          <p:nvPr/>
        </p:nvSpPr>
        <p:spPr>
          <a:xfrm>
            <a:off x="5143385" y="4959096"/>
            <a:ext cx="356235" cy="114300"/>
          </a:xfrm>
          <a:custGeom>
            <a:avLst/>
            <a:gdLst/>
            <a:ahLst/>
            <a:cxnLst/>
            <a:rect l="l" t="t" r="r" b="b"/>
            <a:pathLst>
              <a:path w="356235" h="114300">
                <a:moveTo>
                  <a:pt x="114300" y="38100"/>
                </a:moveTo>
                <a:lnTo>
                  <a:pt x="114300" y="0"/>
                </a:lnTo>
                <a:lnTo>
                  <a:pt x="0" y="57150"/>
                </a:lnTo>
                <a:lnTo>
                  <a:pt x="95250" y="104775"/>
                </a:lnTo>
                <a:lnTo>
                  <a:pt x="95250" y="38100"/>
                </a:lnTo>
                <a:lnTo>
                  <a:pt x="114300" y="38100"/>
                </a:lnTo>
                <a:close/>
              </a:path>
              <a:path w="356235" h="114300">
                <a:moveTo>
                  <a:pt x="355854" y="76200"/>
                </a:moveTo>
                <a:lnTo>
                  <a:pt x="355854" y="38100"/>
                </a:lnTo>
                <a:lnTo>
                  <a:pt x="95250" y="38100"/>
                </a:lnTo>
                <a:lnTo>
                  <a:pt x="95250" y="76200"/>
                </a:lnTo>
                <a:lnTo>
                  <a:pt x="355854" y="76200"/>
                </a:lnTo>
                <a:close/>
              </a:path>
              <a:path w="356235" h="114300">
                <a:moveTo>
                  <a:pt x="114300" y="114300"/>
                </a:moveTo>
                <a:lnTo>
                  <a:pt x="114300" y="76200"/>
                </a:lnTo>
                <a:lnTo>
                  <a:pt x="95250" y="76200"/>
                </a:lnTo>
                <a:lnTo>
                  <a:pt x="95250" y="104775"/>
                </a:lnTo>
                <a:lnTo>
                  <a:pt x="114300" y="114300"/>
                </a:lnTo>
                <a:close/>
              </a:path>
            </a:pathLst>
          </a:custGeom>
          <a:solidFill>
            <a:srgbClr val="000000"/>
          </a:solidFill>
        </p:spPr>
        <p:txBody>
          <a:bodyPr wrap="square" lIns="0" tIns="0" rIns="0" bIns="0" rtlCol="0"/>
          <a:lstStyle/>
          <a:p>
            <a:endParaRPr/>
          </a:p>
        </p:txBody>
      </p:sp>
      <p:sp>
        <p:nvSpPr>
          <p:cNvPr id="27" name="object 27"/>
          <p:cNvSpPr/>
          <p:nvPr/>
        </p:nvSpPr>
        <p:spPr>
          <a:xfrm>
            <a:off x="4788293" y="4959096"/>
            <a:ext cx="355600" cy="114300"/>
          </a:xfrm>
          <a:custGeom>
            <a:avLst/>
            <a:gdLst/>
            <a:ahLst/>
            <a:cxnLst/>
            <a:rect l="l" t="t" r="r" b="b"/>
            <a:pathLst>
              <a:path w="355600" h="114300">
                <a:moveTo>
                  <a:pt x="114300" y="38100"/>
                </a:moveTo>
                <a:lnTo>
                  <a:pt x="114300" y="0"/>
                </a:lnTo>
                <a:lnTo>
                  <a:pt x="0" y="57150"/>
                </a:lnTo>
                <a:lnTo>
                  <a:pt x="95250" y="104775"/>
                </a:lnTo>
                <a:lnTo>
                  <a:pt x="95250" y="38100"/>
                </a:lnTo>
                <a:lnTo>
                  <a:pt x="114300" y="38100"/>
                </a:lnTo>
                <a:close/>
              </a:path>
              <a:path w="355600" h="114300">
                <a:moveTo>
                  <a:pt x="355091" y="76200"/>
                </a:moveTo>
                <a:lnTo>
                  <a:pt x="355091" y="38100"/>
                </a:lnTo>
                <a:lnTo>
                  <a:pt x="95250" y="38100"/>
                </a:lnTo>
                <a:lnTo>
                  <a:pt x="95250" y="76200"/>
                </a:lnTo>
                <a:lnTo>
                  <a:pt x="355091" y="76200"/>
                </a:lnTo>
                <a:close/>
              </a:path>
              <a:path w="355600" h="114300">
                <a:moveTo>
                  <a:pt x="114300" y="114300"/>
                </a:moveTo>
                <a:lnTo>
                  <a:pt x="114300" y="76200"/>
                </a:lnTo>
                <a:lnTo>
                  <a:pt x="95250" y="76200"/>
                </a:lnTo>
                <a:lnTo>
                  <a:pt x="95250" y="104775"/>
                </a:lnTo>
                <a:lnTo>
                  <a:pt x="114300" y="114300"/>
                </a:lnTo>
                <a:close/>
              </a:path>
            </a:pathLst>
          </a:custGeom>
          <a:solidFill>
            <a:srgbClr val="000000"/>
          </a:solidFill>
        </p:spPr>
        <p:txBody>
          <a:bodyPr wrap="square" lIns="0" tIns="0" rIns="0" bIns="0" rtlCol="0"/>
          <a:lstStyle/>
          <a:p>
            <a:endParaRPr/>
          </a:p>
        </p:txBody>
      </p:sp>
      <p:sp>
        <p:nvSpPr>
          <p:cNvPr id="28" name="object 28"/>
          <p:cNvSpPr/>
          <p:nvPr/>
        </p:nvSpPr>
        <p:spPr>
          <a:xfrm>
            <a:off x="4432439" y="4959096"/>
            <a:ext cx="356235" cy="114300"/>
          </a:xfrm>
          <a:custGeom>
            <a:avLst/>
            <a:gdLst/>
            <a:ahLst/>
            <a:cxnLst/>
            <a:rect l="l" t="t" r="r" b="b"/>
            <a:pathLst>
              <a:path w="356235" h="114300">
                <a:moveTo>
                  <a:pt x="114300" y="38100"/>
                </a:moveTo>
                <a:lnTo>
                  <a:pt x="114300" y="0"/>
                </a:lnTo>
                <a:lnTo>
                  <a:pt x="0" y="57150"/>
                </a:lnTo>
                <a:lnTo>
                  <a:pt x="95250" y="104775"/>
                </a:lnTo>
                <a:lnTo>
                  <a:pt x="95250" y="38100"/>
                </a:lnTo>
                <a:lnTo>
                  <a:pt x="114300" y="38100"/>
                </a:lnTo>
                <a:close/>
              </a:path>
              <a:path w="356235" h="114300">
                <a:moveTo>
                  <a:pt x="355853" y="76200"/>
                </a:moveTo>
                <a:lnTo>
                  <a:pt x="355853" y="38100"/>
                </a:lnTo>
                <a:lnTo>
                  <a:pt x="95250" y="38100"/>
                </a:lnTo>
                <a:lnTo>
                  <a:pt x="95250" y="76200"/>
                </a:lnTo>
                <a:lnTo>
                  <a:pt x="355853" y="76200"/>
                </a:lnTo>
                <a:close/>
              </a:path>
              <a:path w="356235" h="114300">
                <a:moveTo>
                  <a:pt x="114300" y="114300"/>
                </a:moveTo>
                <a:lnTo>
                  <a:pt x="114300" y="76200"/>
                </a:lnTo>
                <a:lnTo>
                  <a:pt x="95250" y="76200"/>
                </a:lnTo>
                <a:lnTo>
                  <a:pt x="95250" y="104775"/>
                </a:lnTo>
                <a:lnTo>
                  <a:pt x="114300" y="114300"/>
                </a:lnTo>
                <a:close/>
              </a:path>
            </a:pathLst>
          </a:custGeom>
          <a:solidFill>
            <a:srgbClr val="000000"/>
          </a:solidFill>
        </p:spPr>
        <p:txBody>
          <a:bodyPr wrap="square" lIns="0" tIns="0" rIns="0" bIns="0" rtlCol="0"/>
          <a:lstStyle/>
          <a:p>
            <a:endParaRPr/>
          </a:p>
        </p:txBody>
      </p:sp>
      <p:sp>
        <p:nvSpPr>
          <p:cNvPr id="29" name="object 29"/>
          <p:cNvSpPr/>
          <p:nvPr/>
        </p:nvSpPr>
        <p:spPr>
          <a:xfrm>
            <a:off x="4965839" y="2806445"/>
            <a:ext cx="266700" cy="255270"/>
          </a:xfrm>
          <a:custGeom>
            <a:avLst/>
            <a:gdLst/>
            <a:ahLst/>
            <a:cxnLst/>
            <a:rect l="l" t="t" r="r" b="b"/>
            <a:pathLst>
              <a:path w="266700" h="255269">
                <a:moveTo>
                  <a:pt x="266700" y="128016"/>
                </a:moveTo>
                <a:lnTo>
                  <a:pt x="256258" y="78116"/>
                </a:lnTo>
                <a:lnTo>
                  <a:pt x="227742" y="37433"/>
                </a:lnTo>
                <a:lnTo>
                  <a:pt x="185368" y="10036"/>
                </a:lnTo>
                <a:lnTo>
                  <a:pt x="133350" y="0"/>
                </a:lnTo>
                <a:lnTo>
                  <a:pt x="81331" y="10036"/>
                </a:lnTo>
                <a:lnTo>
                  <a:pt x="38957" y="37433"/>
                </a:lnTo>
                <a:lnTo>
                  <a:pt x="10441" y="78116"/>
                </a:lnTo>
                <a:lnTo>
                  <a:pt x="0" y="128016"/>
                </a:lnTo>
                <a:lnTo>
                  <a:pt x="10441" y="177474"/>
                </a:lnTo>
                <a:lnTo>
                  <a:pt x="38957" y="217932"/>
                </a:lnTo>
                <a:lnTo>
                  <a:pt x="81331" y="245244"/>
                </a:lnTo>
                <a:lnTo>
                  <a:pt x="133350" y="255270"/>
                </a:lnTo>
                <a:lnTo>
                  <a:pt x="185368" y="245244"/>
                </a:lnTo>
                <a:lnTo>
                  <a:pt x="227742" y="217932"/>
                </a:lnTo>
                <a:lnTo>
                  <a:pt x="256258" y="177474"/>
                </a:lnTo>
                <a:lnTo>
                  <a:pt x="266700" y="128016"/>
                </a:lnTo>
                <a:close/>
              </a:path>
            </a:pathLst>
          </a:custGeom>
          <a:solidFill>
            <a:srgbClr val="FF3399"/>
          </a:solidFill>
        </p:spPr>
        <p:txBody>
          <a:bodyPr wrap="square" lIns="0" tIns="0" rIns="0" bIns="0" rtlCol="0"/>
          <a:lstStyle/>
          <a:p>
            <a:endParaRPr/>
          </a:p>
        </p:txBody>
      </p:sp>
      <p:sp>
        <p:nvSpPr>
          <p:cNvPr id="30" name="object 30"/>
          <p:cNvSpPr txBox="1"/>
          <p:nvPr/>
        </p:nvSpPr>
        <p:spPr>
          <a:xfrm>
            <a:off x="2769107" y="6342506"/>
            <a:ext cx="6527800" cy="476250"/>
          </a:xfrm>
          <a:prstGeom prst="rect">
            <a:avLst/>
          </a:prstGeom>
        </p:spPr>
        <p:txBody>
          <a:bodyPr vert="horz" wrap="square" lIns="0" tIns="0" rIns="0" bIns="0" rtlCol="0">
            <a:spAutoFit/>
          </a:bodyPr>
          <a:lstStyle/>
          <a:p>
            <a:pPr marL="12700">
              <a:lnSpc>
                <a:spcPts val="3750"/>
              </a:lnSpc>
            </a:pPr>
            <a:r>
              <a:rPr sz="2800" spc="-5" dirty="0">
                <a:latin typeface="Times New Roman" panose="02020603050405020304" charset="0"/>
                <a:cs typeface="新宋体" panose="02010609030101010101" charset="-122"/>
              </a:rPr>
              <a:t>4-链码：000033333322222211110011</a:t>
            </a:r>
          </a:p>
        </p:txBody>
      </p:sp>
      <p:sp>
        <p:nvSpPr>
          <p:cNvPr id="32" name="object 32"/>
          <p:cNvSpPr/>
          <p:nvPr/>
        </p:nvSpPr>
        <p:spPr>
          <a:xfrm>
            <a:off x="6566027" y="50162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33" name="object 33"/>
          <p:cNvSpPr/>
          <p:nvPr/>
        </p:nvSpPr>
        <p:spPr>
          <a:xfrm>
            <a:off x="6566027" y="50162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4" name="object 34"/>
          <p:cNvSpPr/>
          <p:nvPr/>
        </p:nvSpPr>
        <p:spPr>
          <a:xfrm>
            <a:off x="6566027" y="46352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35" name="object 35"/>
          <p:cNvSpPr/>
          <p:nvPr/>
        </p:nvSpPr>
        <p:spPr>
          <a:xfrm>
            <a:off x="6566027" y="46352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6" name="object 36"/>
          <p:cNvSpPr/>
          <p:nvPr/>
        </p:nvSpPr>
        <p:spPr>
          <a:xfrm>
            <a:off x="6566027" y="42542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37" name="object 37"/>
          <p:cNvSpPr/>
          <p:nvPr/>
        </p:nvSpPr>
        <p:spPr>
          <a:xfrm>
            <a:off x="6566027" y="42542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38" name="object 38"/>
          <p:cNvSpPr/>
          <p:nvPr/>
        </p:nvSpPr>
        <p:spPr>
          <a:xfrm>
            <a:off x="6566027" y="39494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39" name="object 39"/>
          <p:cNvSpPr/>
          <p:nvPr/>
        </p:nvSpPr>
        <p:spPr>
          <a:xfrm>
            <a:off x="6566027" y="39494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0" name="object 40"/>
          <p:cNvSpPr/>
          <p:nvPr/>
        </p:nvSpPr>
        <p:spPr>
          <a:xfrm>
            <a:off x="4356239" y="50162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41" name="object 41"/>
          <p:cNvSpPr/>
          <p:nvPr/>
        </p:nvSpPr>
        <p:spPr>
          <a:xfrm>
            <a:off x="4356239" y="50162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2" name="object 42"/>
          <p:cNvSpPr/>
          <p:nvPr/>
        </p:nvSpPr>
        <p:spPr>
          <a:xfrm>
            <a:off x="4356239" y="46352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43" name="object 43"/>
          <p:cNvSpPr/>
          <p:nvPr/>
        </p:nvSpPr>
        <p:spPr>
          <a:xfrm>
            <a:off x="4356239" y="46352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4" name="object 44"/>
          <p:cNvSpPr/>
          <p:nvPr/>
        </p:nvSpPr>
        <p:spPr>
          <a:xfrm>
            <a:off x="4356239" y="42542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45" name="object 45"/>
          <p:cNvSpPr/>
          <p:nvPr/>
        </p:nvSpPr>
        <p:spPr>
          <a:xfrm>
            <a:off x="4356239" y="42542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6" name="object 46"/>
          <p:cNvSpPr/>
          <p:nvPr/>
        </p:nvSpPr>
        <p:spPr>
          <a:xfrm>
            <a:off x="4356239" y="39494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47" name="object 47"/>
          <p:cNvSpPr/>
          <p:nvPr/>
        </p:nvSpPr>
        <p:spPr>
          <a:xfrm>
            <a:off x="4356239" y="39494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48" name="object 48"/>
          <p:cNvSpPr/>
          <p:nvPr/>
        </p:nvSpPr>
        <p:spPr>
          <a:xfrm>
            <a:off x="6566027" y="35684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49" name="object 49"/>
          <p:cNvSpPr/>
          <p:nvPr/>
        </p:nvSpPr>
        <p:spPr>
          <a:xfrm>
            <a:off x="6566027" y="35684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0" name="object 50"/>
          <p:cNvSpPr/>
          <p:nvPr/>
        </p:nvSpPr>
        <p:spPr>
          <a:xfrm>
            <a:off x="6566027" y="32636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51" name="object 51"/>
          <p:cNvSpPr/>
          <p:nvPr/>
        </p:nvSpPr>
        <p:spPr>
          <a:xfrm>
            <a:off x="6566027" y="32636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2" name="object 52"/>
          <p:cNvSpPr/>
          <p:nvPr/>
        </p:nvSpPr>
        <p:spPr>
          <a:xfrm>
            <a:off x="6566027" y="2958845"/>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53" name="object 53"/>
          <p:cNvSpPr/>
          <p:nvPr/>
        </p:nvSpPr>
        <p:spPr>
          <a:xfrm>
            <a:off x="6566027" y="2958845"/>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4" name="object 54"/>
          <p:cNvSpPr/>
          <p:nvPr/>
        </p:nvSpPr>
        <p:spPr>
          <a:xfrm>
            <a:off x="4356239" y="36446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55" name="object 55"/>
          <p:cNvSpPr/>
          <p:nvPr/>
        </p:nvSpPr>
        <p:spPr>
          <a:xfrm>
            <a:off x="4356239" y="36446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6" name="object 56"/>
          <p:cNvSpPr/>
          <p:nvPr/>
        </p:nvSpPr>
        <p:spPr>
          <a:xfrm>
            <a:off x="6185039" y="50162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57" name="object 57"/>
          <p:cNvSpPr/>
          <p:nvPr/>
        </p:nvSpPr>
        <p:spPr>
          <a:xfrm>
            <a:off x="6185039" y="50162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58" name="object 58"/>
          <p:cNvSpPr/>
          <p:nvPr/>
        </p:nvSpPr>
        <p:spPr>
          <a:xfrm>
            <a:off x="5804039" y="50162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59" name="object 59"/>
          <p:cNvSpPr/>
          <p:nvPr/>
        </p:nvSpPr>
        <p:spPr>
          <a:xfrm>
            <a:off x="5804039" y="50162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60" name="object 60"/>
          <p:cNvSpPr/>
          <p:nvPr/>
        </p:nvSpPr>
        <p:spPr>
          <a:xfrm>
            <a:off x="5423039" y="50162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61" name="object 61"/>
          <p:cNvSpPr/>
          <p:nvPr/>
        </p:nvSpPr>
        <p:spPr>
          <a:xfrm>
            <a:off x="5423039" y="50162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62" name="object 62"/>
          <p:cNvSpPr/>
          <p:nvPr/>
        </p:nvSpPr>
        <p:spPr>
          <a:xfrm>
            <a:off x="5118239" y="50162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63" name="object 63"/>
          <p:cNvSpPr/>
          <p:nvPr/>
        </p:nvSpPr>
        <p:spPr>
          <a:xfrm>
            <a:off x="5118239" y="50162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64" name="object 64"/>
          <p:cNvSpPr/>
          <p:nvPr/>
        </p:nvSpPr>
        <p:spPr>
          <a:xfrm>
            <a:off x="4737239" y="50162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65" name="object 65"/>
          <p:cNvSpPr/>
          <p:nvPr/>
        </p:nvSpPr>
        <p:spPr>
          <a:xfrm>
            <a:off x="4737239" y="50162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66" name="object 66"/>
          <p:cNvSpPr/>
          <p:nvPr/>
        </p:nvSpPr>
        <p:spPr>
          <a:xfrm>
            <a:off x="6185039" y="2958845"/>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67" name="object 67"/>
          <p:cNvSpPr/>
          <p:nvPr/>
        </p:nvSpPr>
        <p:spPr>
          <a:xfrm>
            <a:off x="6185039" y="2958845"/>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68" name="object 68"/>
          <p:cNvSpPr/>
          <p:nvPr/>
        </p:nvSpPr>
        <p:spPr>
          <a:xfrm>
            <a:off x="5880239" y="2958845"/>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69" name="object 69"/>
          <p:cNvSpPr/>
          <p:nvPr/>
        </p:nvSpPr>
        <p:spPr>
          <a:xfrm>
            <a:off x="5880239" y="2958845"/>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70" name="object 70"/>
          <p:cNvSpPr/>
          <p:nvPr/>
        </p:nvSpPr>
        <p:spPr>
          <a:xfrm>
            <a:off x="5499239" y="2958845"/>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71" name="object 71"/>
          <p:cNvSpPr/>
          <p:nvPr/>
        </p:nvSpPr>
        <p:spPr>
          <a:xfrm>
            <a:off x="5499239" y="2958845"/>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72" name="object 72"/>
          <p:cNvSpPr/>
          <p:nvPr/>
        </p:nvSpPr>
        <p:spPr>
          <a:xfrm>
            <a:off x="5118239" y="2958845"/>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73" name="object 73"/>
          <p:cNvSpPr/>
          <p:nvPr/>
        </p:nvSpPr>
        <p:spPr>
          <a:xfrm>
            <a:off x="5118239" y="2958845"/>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74" name="object 74"/>
          <p:cNvSpPr/>
          <p:nvPr/>
        </p:nvSpPr>
        <p:spPr>
          <a:xfrm>
            <a:off x="5118239" y="32636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75" name="object 75"/>
          <p:cNvSpPr/>
          <p:nvPr/>
        </p:nvSpPr>
        <p:spPr>
          <a:xfrm>
            <a:off x="5118239" y="32636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76" name="object 76"/>
          <p:cNvSpPr/>
          <p:nvPr/>
        </p:nvSpPr>
        <p:spPr>
          <a:xfrm>
            <a:off x="5118239" y="36446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77" name="object 77"/>
          <p:cNvSpPr/>
          <p:nvPr/>
        </p:nvSpPr>
        <p:spPr>
          <a:xfrm>
            <a:off x="5118239" y="36446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sp>
        <p:nvSpPr>
          <p:cNvPr id="78" name="object 78"/>
          <p:cNvSpPr/>
          <p:nvPr/>
        </p:nvSpPr>
        <p:spPr>
          <a:xfrm>
            <a:off x="4737239" y="3644646"/>
            <a:ext cx="76200" cy="76200"/>
          </a:xfrm>
          <a:custGeom>
            <a:avLst/>
            <a:gdLst/>
            <a:ahLst/>
            <a:cxnLst/>
            <a:rect l="l" t="t" r="r" b="b"/>
            <a:pathLst>
              <a:path w="76200" h="76200">
                <a:moveTo>
                  <a:pt x="76200" y="38100"/>
                </a:moveTo>
                <a:lnTo>
                  <a:pt x="73247" y="23145"/>
                </a:lnTo>
                <a:lnTo>
                  <a:pt x="65151" y="11048"/>
                </a:lnTo>
                <a:lnTo>
                  <a:pt x="53054" y="2952"/>
                </a:lnTo>
                <a:lnTo>
                  <a:pt x="38100" y="0"/>
                </a:ln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close/>
              </a:path>
            </a:pathLst>
          </a:custGeom>
          <a:solidFill>
            <a:srgbClr val="FF0000"/>
          </a:solidFill>
        </p:spPr>
        <p:txBody>
          <a:bodyPr wrap="square" lIns="0" tIns="0" rIns="0" bIns="0" rtlCol="0"/>
          <a:lstStyle/>
          <a:p>
            <a:endParaRPr/>
          </a:p>
        </p:txBody>
      </p:sp>
      <p:sp>
        <p:nvSpPr>
          <p:cNvPr id="79" name="object 79"/>
          <p:cNvSpPr/>
          <p:nvPr/>
        </p:nvSpPr>
        <p:spPr>
          <a:xfrm>
            <a:off x="4737239" y="3644646"/>
            <a:ext cx="76200" cy="76200"/>
          </a:xfrm>
          <a:custGeom>
            <a:avLst/>
            <a:gdLst/>
            <a:ahLst/>
            <a:cxnLst/>
            <a:rect l="l" t="t" r="r" b="b"/>
            <a:pathLst>
              <a:path w="76200" h="76200">
                <a:moveTo>
                  <a:pt x="38100" y="0"/>
                </a:moveTo>
                <a:lnTo>
                  <a:pt x="23145" y="2952"/>
                </a:lnTo>
                <a:lnTo>
                  <a:pt x="11048" y="11049"/>
                </a:lnTo>
                <a:lnTo>
                  <a:pt x="2952" y="23145"/>
                </a:lnTo>
                <a:lnTo>
                  <a:pt x="0" y="38100"/>
                </a:lnTo>
                <a:lnTo>
                  <a:pt x="2952" y="53054"/>
                </a:lnTo>
                <a:lnTo>
                  <a:pt x="11049" y="65151"/>
                </a:lnTo>
                <a:lnTo>
                  <a:pt x="23145" y="73247"/>
                </a:lnTo>
                <a:lnTo>
                  <a:pt x="38100" y="76200"/>
                </a:lnTo>
                <a:lnTo>
                  <a:pt x="53054" y="73247"/>
                </a:lnTo>
                <a:lnTo>
                  <a:pt x="65151" y="65151"/>
                </a:lnTo>
                <a:lnTo>
                  <a:pt x="73247" y="53054"/>
                </a:lnTo>
                <a:lnTo>
                  <a:pt x="76200" y="38100"/>
                </a:lnTo>
                <a:lnTo>
                  <a:pt x="73247" y="23145"/>
                </a:lnTo>
                <a:lnTo>
                  <a:pt x="65151" y="11048"/>
                </a:lnTo>
                <a:lnTo>
                  <a:pt x="53054" y="2952"/>
                </a:lnTo>
                <a:lnTo>
                  <a:pt x="38100" y="0"/>
                </a:lnTo>
                <a:close/>
              </a:path>
            </a:pathLst>
          </a:custGeom>
          <a:ln w="9525">
            <a:solidFill>
              <a:srgbClr val="000000"/>
            </a:solidFill>
          </a:ln>
        </p:spPr>
        <p:txBody>
          <a:bodyPr wrap="square" lIns="0" tIns="0" rIns="0" bIns="0" rtlCol="0"/>
          <a:lstStyle/>
          <a:p>
            <a:endParaRPr/>
          </a:p>
        </p:txBody>
      </p:sp>
      <p:graphicFrame>
        <p:nvGraphicFramePr>
          <p:cNvPr id="31" name="object 31"/>
          <p:cNvGraphicFramePr>
            <a:graphicFrameLocks noGrp="1"/>
          </p:cNvGraphicFramePr>
          <p:nvPr/>
        </p:nvGraphicFramePr>
        <p:xfrm>
          <a:off x="4265752" y="2792158"/>
          <a:ext cx="2514581" cy="3413760"/>
        </p:xfrm>
        <a:graphic>
          <a:graphicData uri="http://schemas.openxmlformats.org/drawingml/2006/table">
            <a:tbl>
              <a:tblPr firstRow="1" bandRow="1">
                <a:tableStyleId>{2D5ABB26-0587-4C30-8999-92F81FD0307C}</a:tableStyleId>
              </a:tblPr>
              <a:tblGrid>
                <a:gridCol w="358901">
                  <a:extLst>
                    <a:ext uri="{9D8B030D-6E8A-4147-A177-3AD203B41FA5}">
                      <a16:colId xmlns:a16="http://schemas.microsoft.com/office/drawing/2014/main" val="20000"/>
                    </a:ext>
                  </a:extLst>
                </a:gridCol>
                <a:gridCol w="360425">
                  <a:extLst>
                    <a:ext uri="{9D8B030D-6E8A-4147-A177-3AD203B41FA5}">
                      <a16:colId xmlns:a16="http://schemas.microsoft.com/office/drawing/2014/main" val="20001"/>
                    </a:ext>
                  </a:extLst>
                </a:gridCol>
                <a:gridCol w="358901">
                  <a:extLst>
                    <a:ext uri="{9D8B030D-6E8A-4147-A177-3AD203B41FA5}">
                      <a16:colId xmlns:a16="http://schemas.microsoft.com/office/drawing/2014/main" val="20002"/>
                    </a:ext>
                  </a:extLst>
                </a:gridCol>
                <a:gridCol w="358139">
                  <a:extLst>
                    <a:ext uri="{9D8B030D-6E8A-4147-A177-3AD203B41FA5}">
                      <a16:colId xmlns:a16="http://schemas.microsoft.com/office/drawing/2014/main" val="20003"/>
                    </a:ext>
                  </a:extLst>
                </a:gridCol>
                <a:gridCol w="358901">
                  <a:extLst>
                    <a:ext uri="{9D8B030D-6E8A-4147-A177-3AD203B41FA5}">
                      <a16:colId xmlns:a16="http://schemas.microsoft.com/office/drawing/2014/main" val="20004"/>
                    </a:ext>
                  </a:extLst>
                </a:gridCol>
                <a:gridCol w="360425">
                  <a:extLst>
                    <a:ext uri="{9D8B030D-6E8A-4147-A177-3AD203B41FA5}">
                      <a16:colId xmlns:a16="http://schemas.microsoft.com/office/drawing/2014/main" val="20005"/>
                    </a:ext>
                  </a:extLst>
                </a:gridCol>
                <a:gridCol w="358889">
                  <a:extLst>
                    <a:ext uri="{9D8B030D-6E8A-4147-A177-3AD203B41FA5}">
                      <a16:colId xmlns:a16="http://schemas.microsoft.com/office/drawing/2014/main" val="20006"/>
                    </a:ext>
                  </a:extLst>
                </a:gridCol>
              </a:tblGrid>
              <a:tr h="364998">
                <a:tc>
                  <a:txBody>
                    <a:bodyPr/>
                    <a:lstStyle/>
                    <a:p>
                      <a:endParaRPr sz="32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64998">
                <a:tc>
                  <a:txBody>
                    <a:bodyPr/>
                    <a:lstStyle/>
                    <a:p>
                      <a:endParaRPr sz="32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64998">
                <a:tc>
                  <a:txBody>
                    <a:bodyPr/>
                    <a:lstStyle/>
                    <a:p>
                      <a:endParaRPr sz="32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65760">
                <a:tc>
                  <a:txBody>
                    <a:bodyPr/>
                    <a:lstStyle/>
                    <a:p>
                      <a:endParaRPr sz="32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64998">
                <a:tc>
                  <a:txBody>
                    <a:bodyPr/>
                    <a:lstStyle/>
                    <a:p>
                      <a:endParaRPr sz="32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64998">
                <a:tc>
                  <a:txBody>
                    <a:bodyPr/>
                    <a:lstStyle/>
                    <a:p>
                      <a:endParaRPr sz="32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64998">
                <a:tc>
                  <a:txBody>
                    <a:bodyPr/>
                    <a:lstStyle/>
                    <a:p>
                      <a:endParaRPr sz="3200">
                        <a:latin typeface="新宋体" panose="02010609030101010101" charset="-122"/>
                        <a:cs typeface="新宋体" panose="02010609030101010101"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endParaRPr sz="3200">
                        <a:latin typeface="新宋体" panose="02010609030101010101" charset="-122"/>
                        <a:cs typeface="新宋体" panose="02010609030101010101" charset="-122"/>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bl>
          </a:graphicData>
        </a:graphic>
      </p:graphicFrame>
      <p:sp>
        <p:nvSpPr>
          <p:cNvPr id="4" name="object 6"/>
          <p:cNvSpPr txBox="1">
            <a:spLocks noGrp="1"/>
          </p:cNvSpPr>
          <p:nvPr>
            <p:ph type="title"/>
          </p:nvPr>
        </p:nvSpPr>
        <p:spPr>
          <a:xfrm>
            <a:off x="1395095" y="486093"/>
            <a:ext cx="5995035" cy="811530"/>
          </a:xfrm>
          <a:prstGeom prst="rect">
            <a:avLst/>
          </a:prstGeom>
        </p:spPr>
        <p:txBody>
          <a:bodyPr vert="horz" wrap="square" lIns="0" tIns="274228" rIns="0" bIns="0" rtlCol="0">
            <a:spAutoFit/>
          </a:bodyPr>
          <a:lstStyle/>
          <a:p>
            <a:pPr marL="227965" algn="l">
              <a:lnSpc>
                <a:spcPct val="70000"/>
              </a:lnSpc>
            </a:pPr>
            <a:r>
              <a:rPr sz="4000" b="1" spc="-15" dirty="0"/>
              <a:t>表示与描述</a:t>
            </a:r>
          </a:p>
        </p:txBody>
      </p:sp>
      <p:sp>
        <p:nvSpPr>
          <p:cNvPr id="81" name="文本框 80"/>
          <p:cNvSpPr txBox="1"/>
          <p:nvPr/>
        </p:nvSpPr>
        <p:spPr>
          <a:xfrm>
            <a:off x="1265555" y="1542415"/>
            <a:ext cx="4356100" cy="1554480"/>
          </a:xfrm>
          <a:prstGeom prst="rect">
            <a:avLst/>
          </a:prstGeom>
          <a:noFill/>
        </p:spPr>
        <p:txBody>
          <a:bodyPr wrap="square" rtlCol="0">
            <a:spAutoFit/>
          </a:bodyPr>
          <a:lstStyle/>
          <a:p>
            <a:pPr algn="l"/>
            <a:r>
              <a:rPr lang="en-US" sz="3200" spc="-5" dirty="0">
                <a:latin typeface="Times New Roman" panose="02020603050405020304" charset="0"/>
                <a:ea typeface="黑体" panose="02010609060101010101" charset="-122"/>
                <a:cs typeface="新宋体" panose="02010609030101010101" charset="-122"/>
                <a:sym typeface="+mn-ea"/>
              </a:rPr>
              <a:t>1</a:t>
            </a:r>
            <a:r>
              <a:rPr lang="zh-CN" altLang="en-US" sz="3200" spc="-5" dirty="0">
                <a:latin typeface="Times New Roman" panose="02020603050405020304" charset="0"/>
                <a:ea typeface="黑体" panose="02010609060101010101" charset="-122"/>
                <a:cs typeface="新宋体" panose="02010609030101010101" charset="-122"/>
                <a:sym typeface="+mn-ea"/>
              </a:rPr>
              <a:t>、</a:t>
            </a:r>
            <a:r>
              <a:rPr sz="3200" spc="-5" dirty="0">
                <a:latin typeface="Times New Roman" panose="02020603050405020304" charset="0"/>
                <a:ea typeface="黑体" panose="02010609060101010101" charset="-122"/>
                <a:cs typeface="新宋体" panose="02010609030101010101" charset="-122"/>
                <a:sym typeface="+mn-ea"/>
              </a:rPr>
              <a:t>链码</a:t>
            </a:r>
          </a:p>
          <a:p>
            <a:pPr algn="l"/>
            <a:endParaRPr lang="zh-CN" altLang="en-US" sz="3200">
              <a:latin typeface="Times New Roman" panose="02020603050405020304" charset="0"/>
              <a:ea typeface="黑体" panose="02010609060101010101" charset="-122"/>
              <a:cs typeface="新宋体" panose="02010609030101010101" charset="-122"/>
            </a:endParaRPr>
          </a:p>
          <a:p>
            <a:pPr algn="l"/>
            <a:endParaRPr lang="zh-CN" altLang="en-US" sz="3200">
              <a:latin typeface="Times New Roman" panose="02020603050405020304" charset="0"/>
              <a:ea typeface="黑体" panose="02010609060101010101" charset="-122"/>
              <a:cs typeface="新宋体" panose="02010609030101010101" charset="-122"/>
            </a:endParaRPr>
          </a:p>
        </p:txBody>
      </p:sp>
      <p:grpSp>
        <p:nvGrpSpPr>
          <p:cNvPr id="2" name="组合 1"/>
          <p:cNvGrpSpPr/>
          <p:nvPr/>
        </p:nvGrpSpPr>
        <p:grpSpPr>
          <a:xfrm>
            <a:off x="-3175" y="-4445"/>
            <a:ext cx="4474845" cy="7571740"/>
            <a:chOff x="-5" y="-7"/>
            <a:chExt cx="7047" cy="11924"/>
          </a:xfrm>
        </p:grpSpPr>
        <p:sp>
          <p:nvSpPr>
            <p:cNvPr id="4099" name="object 2"/>
            <p:cNvSpPr/>
            <p:nvPr/>
          </p:nvSpPr>
          <p:spPr>
            <a:xfrm>
              <a:off x="-5" y="-7"/>
              <a:ext cx="1250" cy="11925"/>
            </a:xfrm>
            <a:prstGeom prst="rect">
              <a:avLst/>
            </a:prstGeom>
            <a:blipFill rotWithShape="1">
              <a:blip r:embed="rId2"/>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sp>
          <p:nvSpPr>
            <p:cNvPr id="4100" name="object 3"/>
            <p:cNvSpPr/>
            <p:nvPr/>
          </p:nvSpPr>
          <p:spPr>
            <a:xfrm>
              <a:off x="1246" y="1950"/>
              <a:ext cx="5796" cy="119"/>
            </a:xfrm>
            <a:prstGeom prst="rect">
              <a:avLst/>
            </a:prstGeom>
            <a:blipFill rotWithShape="1">
              <a:blip r:embed="rId3"/>
              <a:stretch>
                <a:fillRect/>
              </a:stretch>
            </a:blipFill>
            <a:ln w="9525">
              <a:noFill/>
            </a:ln>
          </p:spPr>
          <p:txBody>
            <a:bodyPr wrap="square" lIns="0" tIns="0" rIns="0" bIns="0" anchor="t"/>
            <a:lstStyle/>
            <a:p>
              <a:pPr lvl="0" indent="0"/>
              <a:endParaRPr lang="en-US" altLang="en-US">
                <a:latin typeface="Times New Roman" panose="02020603050405020304" charset="0"/>
                <a:ea typeface="宋体" panose="02010600030101010101" pitchFamily="2" charset="-122"/>
              </a:endParaRPr>
            </a:p>
          </p:txBody>
        </p:sp>
      </p:gr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2131</Words>
  <Application>Microsoft Office PowerPoint</Application>
  <PresentationFormat>自定义</PresentationFormat>
  <Paragraphs>632</Paragraphs>
  <Slides>72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2" baseType="lpstr">
      <vt:lpstr>黑体</vt:lpstr>
      <vt:lpstr>华光仿宋_CNKI</vt:lpstr>
      <vt:lpstr>宋体</vt:lpstr>
      <vt:lpstr>新宋体</vt:lpstr>
      <vt:lpstr>Arial</vt:lpstr>
      <vt:lpstr>Calibri</vt:lpstr>
      <vt:lpstr>Symbol</vt:lpstr>
      <vt:lpstr>Times New Roman</vt:lpstr>
      <vt:lpstr>默认设计模板</vt:lpstr>
      <vt:lpstr>Equation.KSEE3</vt:lpstr>
      <vt:lpstr>PowerPoint 演示文稿</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表示与描述</vt:lpstr>
      <vt:lpstr>阶梯结构关系：定义如下产生规则：</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- 1-概述.ppt</dc:title>
  <dc:creator>pengyuxin</dc:creator>
  <cp:lastModifiedBy>Windows 用户</cp:lastModifiedBy>
  <cp:revision>190</cp:revision>
  <dcterms:created xsi:type="dcterms:W3CDTF">2021-02-27T08:05:00Z</dcterms:created>
  <dcterms:modified xsi:type="dcterms:W3CDTF">2024-04-29T06:55:14Z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2009-02-25T16:00:00Z</vt:filetime>
  </property>
  <property fmtid="{D5CDD505-2E9C-101B-9397-08002B2CF9AE}" pid="3" name="Creator">
    <vt:lpwstr>PScript5.dll Version 5.2</vt:lpwstr>
  </property>
  <property fmtid="{D5CDD505-2E9C-101B-9397-08002B2CF9AE}" pid="4" name="LastSaved">
    <vt:filetime>2015-05-16T16:00:00Z</vt:filetime>
  </property>
  <property fmtid="{D5CDD505-2E9C-101B-9397-08002B2CF9AE}" pid="5" name="KSOProductBuildVer">
    <vt:lpwstr>2052-10.8.0.5715</vt:lpwstr>
  </property>
  <property fmtid="{D5CDD505-2E9C-101B-9397-08002B2CF9AE}" pid="6" name="ICV">
    <vt:lpwstr>6171447DAD87424CA0E8E51F1C93B12C</vt:lpwstr>
  </property>
</Properties>
</file>