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3" r:id="rId2"/>
  </p:sldMasterIdLst>
  <p:notesMasterIdLst>
    <p:notesMasterId r:id="rId20"/>
  </p:notesMasterIdLst>
  <p:handoutMasterIdLst>
    <p:handoutMasterId r:id="rId21"/>
  </p:handoutMasterIdLst>
  <p:sldIdLst>
    <p:sldId id="256" r:id="rId3"/>
    <p:sldId id="303" r:id="rId4"/>
    <p:sldId id="359" r:id="rId5"/>
    <p:sldId id="369" r:id="rId6"/>
    <p:sldId id="357" r:id="rId7"/>
    <p:sldId id="355" r:id="rId8"/>
    <p:sldId id="360" r:id="rId9"/>
    <p:sldId id="358" r:id="rId10"/>
    <p:sldId id="361" r:id="rId11"/>
    <p:sldId id="356" r:id="rId12"/>
    <p:sldId id="362" r:id="rId13"/>
    <p:sldId id="368" r:id="rId14"/>
    <p:sldId id="371" r:id="rId15"/>
    <p:sldId id="363" r:id="rId16"/>
    <p:sldId id="365" r:id="rId17"/>
    <p:sldId id="364" r:id="rId18"/>
    <p:sldId id="299" r:id="rId19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404"/>
    <a:srgbClr val="0066FF"/>
    <a:srgbClr val="33CCFF"/>
    <a:srgbClr val="92D050"/>
    <a:srgbClr val="00823B"/>
    <a:srgbClr val="6B6BCF"/>
    <a:srgbClr val="000099"/>
    <a:srgbClr val="FF6600"/>
    <a:srgbClr val="00CC00"/>
    <a:srgbClr val="E1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8621" autoAdjust="0"/>
  </p:normalViewPr>
  <p:slideViewPr>
    <p:cSldViewPr>
      <p:cViewPr varScale="1">
        <p:scale>
          <a:sx n="71" d="100"/>
          <a:sy n="71" d="100"/>
        </p:scale>
        <p:origin x="-9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77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568752C-5F44-41A8-8CE1-579C44F36E02}" type="datetimeFigureOut">
              <a:rPr lang="zh-CN" altLang="en-US"/>
              <a:pPr>
                <a:defRPr/>
              </a:pPr>
              <a:t>2011-8-27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D96AF38-A5C7-4EC1-827C-C0DDC9B583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6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6D7CAAB-A6FF-4325-986B-6C5B81F0C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8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47FDF-2677-4525-B3A0-796B8C36D71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7CAAB-A6FF-4325-986B-6C5B81F0C38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如下图所示，红色的表示这个测试用例没有通过，绿色的表示通过。每一个框比表示一个测试函数，里面可能有多个断言语句的结果，标题中（</a:t>
            </a:r>
            <a:r>
              <a:rPr lang="en-US" altLang="zh-CN" sz="1200" dirty="0" err="1" smtClean="0"/>
              <a:t>x,y,z</a:t>
            </a:r>
            <a:r>
              <a:rPr lang="zh-CN" altLang="en-US" sz="1200" dirty="0" smtClean="0"/>
              <a:t>）表示总共有</a:t>
            </a:r>
            <a:r>
              <a:rPr lang="en-US" altLang="zh-CN" sz="1200" dirty="0" smtClean="0"/>
              <a:t>z</a:t>
            </a:r>
            <a:r>
              <a:rPr lang="zh-CN" altLang="en-US" sz="1200" dirty="0" smtClean="0"/>
              <a:t>个断言，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个是正确的，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个是错误的。</a:t>
            </a:r>
            <a:endParaRPr lang="en-US" altLang="zh-CN" sz="120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777DD-485C-4355-BDB3-EE0B0A4D375A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dirty="0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defRPr/>
            </a:pPr>
            <a:endParaRPr lang="zh-CN" altLang="zh-CN" sz="480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3" name="Rectangle 12"/>
          <p:cNvSpPr>
            <a:spLocks/>
          </p:cNvSpPr>
          <p:nvPr userDrawn="1"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15"/>
          <p:cNvSpPr>
            <a:spLocks/>
          </p:cNvSpPr>
          <p:nvPr userDrawn="1"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defRPr/>
            </a:pPr>
            <a:endParaRPr lang="zh-CN" altLang="zh-CN" sz="480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3" name="Rectangle 12"/>
          <p:cNvSpPr>
            <a:spLocks/>
          </p:cNvSpPr>
          <p:nvPr userDrawn="1"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15"/>
          <p:cNvSpPr>
            <a:spLocks/>
          </p:cNvSpPr>
          <p:nvPr userDrawn="1"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00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8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33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69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40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1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8630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0680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58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84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87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l">
              <a:defRPr/>
            </a:pPr>
            <a:endParaRPr lang="zh-CN" altLang="zh-CN" sz="32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l">
              <a:defRPr/>
            </a:pPr>
            <a:endParaRPr lang="zh-CN" altLang="zh-CN" sz="32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49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t.tutsplus.com/tutorials/javascript-ajax/how-to-test-your-javascript-code-with-quni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jquery/qunit/raw/master/qunit/qunit.j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ueditor/_test/tools/br/list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ueditor/_test/tools/br/run.php?case=commands.basesty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253255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udson&#20171;&#32461;.doc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iceic.org.cn/phrase/200603121222205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iceic.org.cn/phrase/200602281641255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eaLnBrk="1" fontAlgn="ctr" hangingPunct="1"/>
            <a:r>
              <a:rPr lang="zh-CN" altLang="en-US" sz="4400" b="0" dirty="0" smtClean="0">
                <a:solidFill>
                  <a:schemeClr val="tx1"/>
                </a:solidFill>
                <a:latin typeface="Verdana" pitchFamily="34" charset="0"/>
                <a:ea typeface="黑体" pitchFamily="2" charset="-122"/>
              </a:rPr>
              <a:t>测试框架及持续集成介绍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45541" y="4797152"/>
            <a:ext cx="26372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黑体" pitchFamily="2" charset="-122"/>
              </a:rPr>
              <a:t>shenlixia01@baidu.com</a:t>
            </a:r>
            <a:endParaRPr lang="en-US" altLang="zh-CN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endParaRPr lang="en-US" altLang="zh-CN" sz="2400" dirty="0" smtClean="0">
              <a:latin typeface="+mj-lt"/>
            </a:endParaRPr>
          </a:p>
          <a:p>
            <a:r>
              <a:rPr lang="zh-CN" altLang="en-US" sz="2400" dirty="0" smtClean="0">
                <a:latin typeface="+mj-lt"/>
              </a:rPr>
              <a:t>主页</a:t>
            </a:r>
            <a:r>
              <a:rPr lang="en-US" altLang="zh-CN" sz="2400" dirty="0">
                <a:latin typeface="+mj-lt"/>
              </a:rPr>
              <a:t>:</a:t>
            </a:r>
            <a:r>
              <a:rPr lang="en-US" altLang="zh-CN" sz="2400" dirty="0">
                <a:latin typeface="+mj-lt"/>
                <a:hlinkClick r:id="rId3"/>
              </a:rPr>
              <a:t>http://net.tutsplus.com/tutorials/</a:t>
            </a:r>
            <a:r>
              <a:rPr lang="en-US" altLang="zh-CN" sz="2400" dirty="0" err="1">
                <a:latin typeface="+mj-lt"/>
                <a:hlinkClick r:id="rId3"/>
              </a:rPr>
              <a:t>javascript-ajax</a:t>
            </a:r>
            <a:r>
              <a:rPr lang="en-US" altLang="zh-CN" sz="2400" dirty="0">
                <a:latin typeface="+mj-lt"/>
                <a:hlinkClick r:id="rId3"/>
              </a:rPr>
              <a:t>/how-to-test-your-</a:t>
            </a:r>
            <a:r>
              <a:rPr lang="en-US" altLang="zh-CN" sz="2400" dirty="0" err="1">
                <a:latin typeface="+mj-lt"/>
                <a:hlinkClick r:id="rId3"/>
              </a:rPr>
              <a:t>javascript</a:t>
            </a:r>
            <a:r>
              <a:rPr lang="en-US" altLang="zh-CN" sz="2400" dirty="0">
                <a:latin typeface="+mj-lt"/>
                <a:hlinkClick r:id="rId3"/>
              </a:rPr>
              <a:t>-code-with-</a:t>
            </a:r>
            <a:r>
              <a:rPr lang="en-US" altLang="zh-CN" sz="2400" dirty="0" err="1">
                <a:latin typeface="+mj-lt"/>
                <a:hlinkClick r:id="rId3"/>
              </a:rPr>
              <a:t>qunit</a:t>
            </a:r>
            <a:r>
              <a:rPr lang="en-US" altLang="zh-CN" sz="2400" dirty="0" smtClean="0">
                <a:latin typeface="+mj-lt"/>
                <a:hlinkClick r:id="rId3"/>
              </a:rPr>
              <a:t>/</a:t>
            </a:r>
            <a:endParaRPr lang="en-US" altLang="zh-CN" sz="2400" dirty="0" smtClean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  <a:p>
            <a:r>
              <a:rPr lang="zh-CN" altLang="en-US" sz="2400" dirty="0">
                <a:latin typeface="+mj-lt"/>
              </a:rPr>
              <a:t>下载</a:t>
            </a:r>
            <a:r>
              <a:rPr lang="en-US" altLang="zh-CN" sz="2400" dirty="0">
                <a:latin typeface="+mj-lt"/>
              </a:rPr>
              <a:t>:</a:t>
            </a:r>
            <a:r>
              <a:rPr lang="en-US" altLang="zh-CN" sz="2400" dirty="0">
                <a:latin typeface="+mj-lt"/>
                <a:hlinkClick r:id="rId4"/>
              </a:rPr>
              <a:t>http://</a:t>
            </a:r>
            <a:r>
              <a:rPr lang="en-US" altLang="zh-CN" sz="2400" dirty="0" smtClean="0">
                <a:latin typeface="+mj-lt"/>
                <a:hlinkClick r:id="rId4"/>
              </a:rPr>
              <a:t>github.com/</a:t>
            </a:r>
            <a:r>
              <a:rPr lang="en-US" altLang="zh-CN" sz="2400" dirty="0" err="1" smtClean="0">
                <a:latin typeface="+mj-lt"/>
                <a:hlinkClick r:id="rId4"/>
              </a:rPr>
              <a:t>jquery</a:t>
            </a:r>
            <a:r>
              <a:rPr lang="en-US" altLang="zh-CN" sz="2400" dirty="0" smtClean="0">
                <a:latin typeface="+mj-lt"/>
                <a:hlinkClick r:id="rId4"/>
              </a:rPr>
              <a:t>/</a:t>
            </a:r>
            <a:r>
              <a:rPr lang="en-US" altLang="zh-CN" sz="2400" dirty="0" err="1" smtClean="0">
                <a:latin typeface="+mj-lt"/>
                <a:hlinkClick r:id="rId4"/>
              </a:rPr>
              <a:t>qunit</a:t>
            </a:r>
            <a:r>
              <a:rPr lang="en-US" altLang="zh-CN" sz="2400" dirty="0" smtClean="0">
                <a:latin typeface="+mj-lt"/>
                <a:hlinkClick r:id="rId4"/>
              </a:rPr>
              <a:t>/raw/master/</a:t>
            </a:r>
            <a:r>
              <a:rPr lang="en-US" altLang="zh-CN" sz="2400" dirty="0" err="1" smtClean="0">
                <a:latin typeface="+mj-lt"/>
                <a:hlinkClick r:id="rId4"/>
              </a:rPr>
              <a:t>qunit</a:t>
            </a:r>
            <a:r>
              <a:rPr lang="en-US" altLang="zh-CN" sz="2400" dirty="0" smtClean="0">
                <a:latin typeface="+mj-lt"/>
                <a:hlinkClick r:id="rId4"/>
              </a:rPr>
              <a:t>/qunit.js</a:t>
            </a:r>
            <a:endParaRPr lang="en-US" altLang="zh-CN" sz="2400" dirty="0" smtClean="0">
              <a:latin typeface="+mj-lt"/>
            </a:endParaRPr>
          </a:p>
          <a:p>
            <a:endParaRPr lang="en-US" altLang="zh-CN" sz="2400" dirty="0">
              <a:latin typeface="+mj-lt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 smtClean="0"/>
              <a:t>单元测试</a:t>
            </a:r>
            <a:r>
              <a:rPr lang="zh-CN" altLang="en-US" sz="4000" dirty="0"/>
              <a:t>代码的</a:t>
            </a:r>
            <a:r>
              <a:rPr lang="zh-CN" altLang="en-US" sz="4000" dirty="0" smtClean="0"/>
              <a:t>编写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1700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1</a:t>
            </a:r>
            <a:r>
              <a:rPr lang="en-US" altLang="zh-CN" sz="2800" dirty="0" smtClean="0">
                <a:latin typeface="+mn-ea"/>
              </a:rPr>
              <a:t>.</a:t>
            </a:r>
            <a:r>
              <a:rPr lang="zh-CN" altLang="en-US" sz="2800" dirty="0" smtClean="0">
                <a:latin typeface="+mn-ea"/>
              </a:rPr>
              <a:t>环境配置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400" dirty="0">
                <a:latin typeface="+mj-lt"/>
              </a:rPr>
              <a:t>    </a:t>
            </a:r>
            <a:r>
              <a:rPr lang="en-US" altLang="zh-CN" sz="2400" dirty="0" smtClean="0">
                <a:latin typeface="+mj-lt"/>
              </a:rPr>
              <a:t>Apache2.2+php5.2.14</a:t>
            </a:r>
            <a:r>
              <a:rPr lang="zh-CN" altLang="en-US" sz="2400" dirty="0">
                <a:latin typeface="+mj-lt"/>
              </a:rPr>
              <a:t>或</a:t>
            </a:r>
            <a:r>
              <a:rPr lang="en-US" altLang="zh-CN" sz="2400" dirty="0" err="1" smtClean="0">
                <a:latin typeface="+mj-lt"/>
              </a:rPr>
              <a:t>easyphp</a:t>
            </a:r>
            <a:r>
              <a:rPr lang="zh-CN" altLang="en-US" sz="2400" dirty="0" smtClean="0">
                <a:latin typeface="+mj-lt"/>
              </a:rPr>
              <a:t>（</a:t>
            </a:r>
            <a:r>
              <a:rPr lang="zh-CN" altLang="en-US" sz="2400" dirty="0"/>
              <a:t>集成了 </a:t>
            </a:r>
            <a:r>
              <a:rPr lang="en-US" altLang="zh-CN" sz="2400" dirty="0"/>
              <a:t>PHP</a:t>
            </a:r>
            <a:r>
              <a:rPr lang="zh-CN" altLang="en-US" sz="2400" dirty="0"/>
              <a:t>、</a:t>
            </a:r>
            <a:r>
              <a:rPr lang="en-US" altLang="zh-CN" sz="2400" dirty="0"/>
              <a:t>Apache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MySQL</a:t>
            </a:r>
            <a:r>
              <a:rPr lang="zh-CN" altLang="en-US" sz="2400" dirty="0" smtClean="0">
                <a:latin typeface="+mj-lt"/>
              </a:rPr>
              <a:t>）</a:t>
            </a:r>
            <a:endParaRPr lang="zh-CN" altLang="en-US" sz="2400" dirty="0">
              <a:latin typeface="+mj-lt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 smtClean="0"/>
              <a:t>测试框架的使用</a:t>
            </a:r>
            <a:endParaRPr lang="en-US" altLang="zh-CN" sz="4000" dirty="0" smtClean="0"/>
          </a:p>
        </p:txBody>
      </p:sp>
      <p:pic>
        <p:nvPicPr>
          <p:cNvPr id="4100" name="Picture 4" descr="C:\DOCUME~1\SHENLI~1\LOCALS~1\Temp\SNAGHTML97613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4" y="2564904"/>
            <a:ext cx="599459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1</a:t>
            </a:r>
            <a:r>
              <a:rPr lang="en-US" altLang="zh-CN" sz="2800" dirty="0" smtClean="0">
                <a:latin typeface="+mn-ea"/>
              </a:rPr>
              <a:t>.</a:t>
            </a:r>
            <a:r>
              <a:rPr lang="zh-CN" altLang="en-US" sz="2800" dirty="0" smtClean="0">
                <a:latin typeface="+mn-ea"/>
              </a:rPr>
              <a:t>测试页面地址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000" dirty="0" smtClean="0">
                <a:latin typeface="+mn-lt"/>
                <a:hlinkClick r:id="rId3"/>
              </a:rPr>
              <a:t>http</a:t>
            </a:r>
            <a:r>
              <a:rPr lang="en-US" altLang="zh-CN" sz="2000" dirty="0">
                <a:latin typeface="+mn-lt"/>
                <a:hlinkClick r:id="rId3"/>
              </a:rPr>
              <a:t>://</a:t>
            </a:r>
            <a:r>
              <a:rPr lang="en-US" altLang="zh-CN" sz="2000" dirty="0" smtClean="0">
                <a:latin typeface="+mn-lt"/>
                <a:hlinkClick r:id="rId3"/>
              </a:rPr>
              <a:t>localhost/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  <a:hlinkClick r:id="rId3"/>
              </a:rPr>
              <a:t>ueditor</a:t>
            </a:r>
            <a:r>
              <a:rPr lang="en-US" altLang="zh-CN" sz="2000" dirty="0" smtClean="0">
                <a:latin typeface="+mn-lt"/>
                <a:hlinkClick r:id="rId3"/>
              </a:rPr>
              <a:t>/_test/tools/br/list.php</a:t>
            </a:r>
            <a:r>
              <a:rPr lang="en-US" altLang="zh-CN" sz="2000" dirty="0" smtClean="0">
                <a:latin typeface="+mn-lt"/>
              </a:rPr>
              <a:t>?filter=commands&amp;browser=chrome&amp;batchrun=true&amp;cov=true&amp;breakonerror=true&amp;showsrconly=true</a:t>
            </a:r>
            <a:endParaRPr lang="en-US" altLang="zh-CN" sz="2000" dirty="0">
              <a:latin typeface="+mn-lt"/>
            </a:endParaRPr>
          </a:p>
          <a:p>
            <a:r>
              <a:rPr lang="en-US" altLang="zh-CN" sz="2000" dirty="0">
                <a:latin typeface="+mn-lt"/>
                <a:hlinkClick r:id="rId4"/>
              </a:rPr>
              <a:t>http://localhost/ueditor/_</a:t>
            </a:r>
            <a:r>
              <a:rPr lang="en-US" altLang="zh-CN" sz="2000" dirty="0" smtClean="0">
                <a:latin typeface="+mn-lt"/>
                <a:hlinkClick r:id="rId4"/>
              </a:rPr>
              <a:t>test/tools/br/run.php?case=commands.basestyle</a:t>
            </a:r>
            <a:endParaRPr lang="en-US" altLang="zh-CN" sz="2000" dirty="0" smtClean="0">
              <a:latin typeface="+mn-lt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lt"/>
              </a:rPr>
              <a:t>2.</a:t>
            </a:r>
            <a:r>
              <a:rPr lang="zh-CN" altLang="en-US" sz="2800" dirty="0" smtClean="0">
                <a:latin typeface="+mn-lt"/>
              </a:rPr>
              <a:t>批量运行示例</a:t>
            </a:r>
            <a:endParaRPr lang="en-US" altLang="zh-CN" sz="2800" dirty="0" smtClean="0">
              <a:latin typeface="+mn-lt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lt"/>
              </a:rPr>
              <a:t>3.</a:t>
            </a:r>
            <a:r>
              <a:rPr lang="zh-CN" altLang="en-US" sz="2800" dirty="0">
                <a:latin typeface="+mn-lt"/>
              </a:rPr>
              <a:t>单</a:t>
            </a:r>
            <a:r>
              <a:rPr lang="zh-CN" altLang="en-US" sz="2800" dirty="0" smtClean="0">
                <a:latin typeface="+mn-lt"/>
              </a:rPr>
              <a:t>步调试示例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 smtClean="0"/>
              <a:t>测试框架的使用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5099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r>
              <a:rPr lang="zh-CN" altLang="en-US" sz="2800" dirty="0" smtClean="0"/>
              <a:t>持续</a:t>
            </a:r>
            <a:r>
              <a:rPr lang="zh-CN" altLang="en-US" sz="2800" dirty="0" smtClean="0"/>
              <a:t>集成（</a:t>
            </a:r>
            <a:r>
              <a:rPr lang="en-US" altLang="zh-CN" sz="2800" dirty="0" smtClean="0"/>
              <a:t>CI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Continuous Integration</a:t>
            </a:r>
            <a:r>
              <a:rPr lang="zh-CN" altLang="en-US" sz="2800" dirty="0" smtClean="0"/>
              <a:t>）：</a:t>
            </a:r>
            <a:r>
              <a:rPr lang="zh-CN" altLang="en-US" sz="2400" dirty="0"/>
              <a:t>一种软件开发实践，即团队开发成员经常集成它们的工作，通常每个成员每天至少集成一次，也就意味着每天可能会发生多次集成。每次集成都通过自动化的构建（包括编译，发布，自动化测试</a:t>
            </a:r>
            <a:r>
              <a:rPr lang="en-US" altLang="zh-CN" sz="2400" dirty="0"/>
              <a:t>)</a:t>
            </a:r>
            <a:r>
              <a:rPr lang="zh-CN" altLang="en-US" sz="2400" dirty="0"/>
              <a:t>来验证，从而尽快地发现集成错误。</a:t>
            </a:r>
            <a:endParaRPr lang="en-US" altLang="zh-CN" sz="2400" dirty="0"/>
          </a:p>
          <a:p>
            <a:r>
              <a:rPr lang="zh-CN" altLang="en-US" sz="2400" dirty="0" smtClean="0">
                <a:latin typeface="+mj-lt"/>
              </a:rPr>
              <a:t>参考资料：</a:t>
            </a: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baike.baidu.com/view/5253255.htm</a:t>
            </a:r>
            <a:endParaRPr lang="en-US" altLang="zh-CN" sz="2400" dirty="0" smtClean="0"/>
          </a:p>
          <a:p>
            <a:pPr eaLnBrk="1" hangingPunct="1">
              <a:buClr>
                <a:schemeClr val="bg2"/>
              </a:buClr>
              <a:buNone/>
            </a:pPr>
            <a:endParaRPr lang="zh-CN" altLang="en-US" sz="2800" dirty="0" smtClean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en-US" altLang="zh-CN" sz="4000" dirty="0" smtClean="0"/>
              <a:t>Jenkins</a:t>
            </a:r>
            <a:r>
              <a:rPr lang="zh-CN" altLang="en-US" sz="4000" dirty="0" smtClean="0"/>
              <a:t>持续集成框架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7174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en-US" altLang="zh-CN" sz="2800" dirty="0"/>
              <a:t>.</a:t>
            </a:r>
            <a:r>
              <a:rPr lang="zh-CN" altLang="en-US" sz="2800" dirty="0" smtClean="0"/>
              <a:t>减少提交代码的风险</a:t>
            </a:r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en-US" altLang="zh-CN" sz="2800" dirty="0"/>
              <a:t>.</a:t>
            </a:r>
            <a:r>
              <a:rPr lang="zh-CN" altLang="en-US" sz="2800" dirty="0"/>
              <a:t>减少</a:t>
            </a:r>
            <a:r>
              <a:rPr lang="zh-CN" altLang="en-US" sz="2800" dirty="0" smtClean="0"/>
              <a:t>重复</a:t>
            </a:r>
            <a:r>
              <a:rPr lang="zh-CN" altLang="en-US" sz="2800" dirty="0"/>
              <a:t>工作</a:t>
            </a:r>
            <a:endParaRPr lang="zh-CN" altLang="en-US" sz="2800" dirty="0"/>
          </a:p>
          <a:p>
            <a:r>
              <a:rPr lang="en-US" altLang="zh-CN" sz="2800" dirty="0" smtClean="0"/>
              <a:t>3.</a:t>
            </a:r>
            <a:r>
              <a:rPr lang="zh-CN" altLang="en-US" sz="2800" dirty="0"/>
              <a:t>建立团队</a:t>
            </a:r>
            <a:r>
              <a:rPr lang="zh-CN" altLang="en-US" sz="2800" dirty="0" smtClean="0"/>
              <a:t>对产品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信心</a:t>
            </a:r>
            <a:endParaRPr lang="zh-CN" altLang="en-US" sz="2800" dirty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en-US" altLang="zh-CN" sz="4000" dirty="0" smtClean="0"/>
              <a:t>Jenkins</a:t>
            </a:r>
            <a:r>
              <a:rPr lang="zh-CN" altLang="en-US" sz="4000" dirty="0" smtClean="0"/>
              <a:t>持续集成框架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1748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endParaRPr lang="en-US" altLang="zh-CN" sz="2400" dirty="0" smtClean="0">
              <a:latin typeface="+mj-lt"/>
            </a:endParaRPr>
          </a:p>
          <a:p>
            <a:r>
              <a:rPr lang="en-US" altLang="zh-CN" sz="2400" dirty="0"/>
              <a:t>Jenkins</a:t>
            </a:r>
            <a:r>
              <a:rPr lang="zh-CN" altLang="en-US" sz="2400" dirty="0"/>
              <a:t>（</a:t>
            </a:r>
            <a:r>
              <a:rPr lang="en-US" altLang="zh-CN" sz="2400" dirty="0"/>
              <a:t>Hudson</a:t>
            </a:r>
            <a:r>
              <a:rPr lang="zh-CN" altLang="en-US" sz="2400" dirty="0"/>
              <a:t>）：可扩展的持续集成引擎</a:t>
            </a:r>
            <a:endParaRPr lang="en-US" altLang="zh-CN" sz="2400" dirty="0"/>
          </a:p>
          <a:p>
            <a:r>
              <a:rPr lang="zh-CN" altLang="en-US" sz="2400" dirty="0" smtClean="0"/>
              <a:t>官网：</a:t>
            </a:r>
            <a:r>
              <a:rPr lang="en-US" altLang="zh-CN" sz="2800" dirty="0">
                <a:hlinkClick r:id="rId3"/>
              </a:rPr>
              <a:t>http://jenkins-ci.org/</a:t>
            </a:r>
            <a:endParaRPr lang="en-US" altLang="zh-CN" sz="2800" dirty="0"/>
          </a:p>
          <a:p>
            <a:r>
              <a:rPr lang="zh-CN" altLang="en-US" sz="2800" dirty="0" smtClean="0"/>
              <a:t>参考文档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en-US" altLang="zh-CN" sz="4000" dirty="0" smtClean="0"/>
              <a:t>Jenkins</a:t>
            </a:r>
            <a:r>
              <a:rPr lang="zh-CN" altLang="en-US" sz="4000" dirty="0" smtClean="0"/>
              <a:t>持续集成框架</a:t>
            </a:r>
            <a:endParaRPr lang="en-US" altLang="zh-CN" sz="4000" dirty="0" smtClean="0"/>
          </a:p>
        </p:txBody>
      </p:sp>
      <p:sp>
        <p:nvSpPr>
          <p:cNvPr id="5" name="动作按钮: 前进或下一项 4">
            <a:hlinkClick r:id="rId4" highlightClick="1"/>
          </p:cNvPr>
          <p:cNvSpPr/>
          <p:nvPr/>
        </p:nvSpPr>
        <p:spPr bwMode="auto">
          <a:xfrm>
            <a:off x="2325851" y="3750441"/>
            <a:ext cx="936104" cy="792088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8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endParaRPr lang="en-US" altLang="zh-CN" sz="2400" dirty="0" smtClean="0">
              <a:latin typeface="+mj-lt"/>
            </a:endParaRPr>
          </a:p>
          <a:p>
            <a:pPr eaLnBrk="1" hangingPunct="1">
              <a:buClr>
                <a:schemeClr val="bg2"/>
              </a:buClr>
              <a:buNone/>
            </a:pPr>
            <a:endParaRPr lang="zh-CN" altLang="en-US" sz="2800" dirty="0" smtClean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en-US" altLang="zh-CN" sz="4000" dirty="0"/>
              <a:t>Jenkins</a:t>
            </a:r>
            <a:r>
              <a:rPr lang="zh-CN" altLang="en-US" sz="4000" dirty="0"/>
              <a:t>持续集成框架</a:t>
            </a:r>
            <a:endParaRPr lang="en-US" altLang="zh-CN" sz="4000" dirty="0"/>
          </a:p>
        </p:txBody>
      </p:sp>
      <p:pic>
        <p:nvPicPr>
          <p:cNvPr id="4" name="Picture 2" descr="C:\DOCUME~1\SHENLI~1\LOCALS~1\Temp\SNAGHTML2061d4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3" y="1278741"/>
            <a:ext cx="8095297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83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71199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4000" dirty="0" smtClean="0">
                <a:ea typeface="黑体" pitchFamily="2" charset="-122"/>
              </a:rPr>
              <a:t>Q&amp;A</a:t>
            </a:r>
            <a:endParaRPr lang="en-US" altLang="zh-CN" sz="4000" dirty="0">
              <a:ea typeface="黑体" pitchFamily="2" charset="-122"/>
            </a:endParaRPr>
          </a:p>
        </p:txBody>
      </p:sp>
      <p:sp>
        <p:nvSpPr>
          <p:cNvPr id="29699" name="内容占位符 4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pPr marL="514350" indent="-514350">
              <a:buSzPct val="100000"/>
              <a:buNone/>
            </a:pPr>
            <a:endParaRPr lang="en-US" altLang="zh-CN" dirty="0" smtClean="0"/>
          </a:p>
          <a:p>
            <a:pPr marL="514350" indent="-514350">
              <a:buSzPct val="100000"/>
              <a:buNone/>
            </a:pPr>
            <a:endParaRPr lang="en-US" altLang="zh-CN" dirty="0"/>
          </a:p>
          <a:p>
            <a:pPr marL="514350" indent="-514350">
              <a:buSzPct val="100000"/>
              <a:buNone/>
            </a:pPr>
            <a:endParaRPr lang="en-US" altLang="zh-CN" dirty="0" smtClean="0"/>
          </a:p>
          <a:p>
            <a:pPr marL="514350" indent="-514350" algn="ctr">
              <a:buSzPct val="100000"/>
              <a:buNone/>
            </a:pPr>
            <a:r>
              <a:rPr lang="zh-CN" altLang="en-US" sz="6600" dirty="0">
                <a:ea typeface="黑体" pitchFamily="2" charset="-122"/>
              </a:rPr>
              <a:t>谢谢大家！</a:t>
            </a:r>
            <a:endParaRPr lang="en-US" altLang="zh-CN" sz="6600" dirty="0">
              <a:ea typeface="黑体" pitchFamily="2" charset="-122"/>
            </a:endParaRPr>
          </a:p>
          <a:p>
            <a:pPr marL="514350" indent="-514350">
              <a:buSzPct val="100000"/>
              <a:buNone/>
            </a:pPr>
            <a:endParaRPr lang="en-US" altLang="zh-CN" dirty="0" smtClean="0"/>
          </a:p>
          <a:p>
            <a:pPr marL="514350" indent="-514350">
              <a:buSzPct val="100000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2816"/>
            <a:ext cx="8305800" cy="3384376"/>
          </a:xfrm>
        </p:spPr>
        <p:txBody>
          <a:bodyPr/>
          <a:lstStyle/>
          <a:p>
            <a:pPr marL="571500" indent="-571500"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800" dirty="0"/>
              <a:t>背景</a:t>
            </a:r>
            <a:endParaRPr lang="en-US" altLang="zh-CN" sz="2800" dirty="0" smtClean="0"/>
          </a:p>
          <a:p>
            <a:pPr marL="571500" indent="-571500"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800" dirty="0" smtClean="0"/>
              <a:t>单元测试代码的编写</a:t>
            </a:r>
            <a:endParaRPr lang="en-US" altLang="zh-CN" sz="2800" dirty="0" smtClean="0"/>
          </a:p>
          <a:p>
            <a:pPr marL="571500" indent="-571500">
              <a:buClr>
                <a:schemeClr val="bg2"/>
              </a:buClr>
              <a:buFont typeface="Wingdings" pitchFamily="2" charset="2"/>
              <a:buChar char="Ø"/>
            </a:pPr>
            <a:r>
              <a:rPr lang="zh-CN" altLang="en-US" sz="2800" dirty="0"/>
              <a:t>测试</a:t>
            </a:r>
            <a:r>
              <a:rPr lang="zh-CN" altLang="en-US" sz="2800" dirty="0" smtClean="0"/>
              <a:t>框架的使用</a:t>
            </a:r>
            <a:endParaRPr lang="en-US" altLang="zh-CN" sz="2800" dirty="0" smtClean="0"/>
          </a:p>
          <a:p>
            <a:pPr marL="571500" indent="-571500"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altLang="zh-CN" sz="2800" dirty="0" smtClean="0"/>
              <a:t>Jenkins</a:t>
            </a:r>
            <a:r>
              <a:rPr lang="zh-CN" altLang="en-US" sz="2800" dirty="0" smtClean="0"/>
              <a:t>持续集成框架</a:t>
            </a:r>
            <a:endParaRPr lang="en-US" altLang="zh-CN" sz="2800" dirty="0" smtClean="0"/>
          </a:p>
          <a:p>
            <a:pPr marL="571500" indent="-571500"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altLang="zh-CN" sz="2800" dirty="0" smtClean="0"/>
              <a:t>Q&amp;A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 smtClean="0">
                <a:ea typeface="黑体" pitchFamily="2" charset="-122"/>
              </a:rPr>
              <a:t>目录</a:t>
            </a:r>
            <a:endParaRPr lang="zh-CN" altLang="en-US" sz="400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en-US" altLang="zh-CN" sz="2800" dirty="0" smtClean="0">
                <a:latin typeface="+mn-ea"/>
                <a:ea typeface="+mn-ea"/>
              </a:rPr>
              <a:t>.</a:t>
            </a:r>
            <a:r>
              <a:rPr lang="zh-CN" altLang="en-US" sz="2800" dirty="0" smtClean="0">
                <a:latin typeface="+mn-ea"/>
                <a:ea typeface="+mn-ea"/>
              </a:rPr>
              <a:t>谁更熟悉你的代码？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2.</a:t>
            </a:r>
            <a:r>
              <a:rPr lang="zh-CN" altLang="en-US" sz="2800" dirty="0" smtClean="0">
                <a:latin typeface="+mn-ea"/>
                <a:ea typeface="+mn-ea"/>
              </a:rPr>
              <a:t>文档难写吗？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3.</a:t>
            </a:r>
            <a:r>
              <a:rPr lang="zh-CN" altLang="en-US" sz="2800" dirty="0" smtClean="0">
                <a:latin typeface="+mn-ea"/>
                <a:ea typeface="+mn-ea"/>
              </a:rPr>
              <a:t>每次修复</a:t>
            </a:r>
            <a:r>
              <a:rPr lang="en-US" altLang="zh-CN" sz="2800" dirty="0" smtClean="0">
                <a:latin typeface="+mn-ea"/>
                <a:ea typeface="+mn-ea"/>
              </a:rPr>
              <a:t>bug</a:t>
            </a:r>
            <a:r>
              <a:rPr lang="zh-CN" altLang="en-US" sz="2800" dirty="0" smtClean="0">
                <a:latin typeface="+mn-ea"/>
                <a:ea typeface="+mn-ea"/>
              </a:rPr>
              <a:t>后验证麻烦吗？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3.</a:t>
            </a:r>
            <a:r>
              <a:rPr lang="zh-CN" altLang="en-US" sz="2800" dirty="0" smtClean="0">
                <a:latin typeface="+mn-ea"/>
                <a:ea typeface="+mn-ea"/>
              </a:rPr>
              <a:t>你希望每</a:t>
            </a:r>
            <a:r>
              <a:rPr lang="zh-CN" altLang="en-US" sz="2800" dirty="0">
                <a:latin typeface="+mn-ea"/>
                <a:ea typeface="+mn-ea"/>
              </a:rPr>
              <a:t>一次提交</a:t>
            </a:r>
            <a:r>
              <a:rPr lang="zh-CN" altLang="en-US" sz="2800" dirty="0" smtClean="0">
                <a:latin typeface="+mn-ea"/>
                <a:ea typeface="+mn-ea"/>
              </a:rPr>
              <a:t>的代码都是最小风险的吗？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4.</a:t>
            </a:r>
            <a:r>
              <a:rPr lang="zh-CN" altLang="en-US" sz="2800" dirty="0" smtClean="0">
                <a:latin typeface="+mn-ea"/>
                <a:ea typeface="+mn-ea"/>
              </a:rPr>
              <a:t>发布前，你对你的项目有多少信心？</a:t>
            </a:r>
            <a:endParaRPr lang="zh-CN" altLang="en-US" sz="2000" dirty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 smtClean="0"/>
              <a:t>背景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357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en-US" altLang="zh-CN" sz="2800" dirty="0" smtClean="0">
                <a:latin typeface="+mn-ea"/>
                <a:ea typeface="+mn-ea"/>
              </a:rPr>
              <a:t>.</a:t>
            </a:r>
            <a:r>
              <a:rPr lang="zh-CN" altLang="en-US" sz="2800" dirty="0" smtClean="0">
                <a:latin typeface="+mn-ea"/>
                <a:ea typeface="+mn-ea"/>
              </a:rPr>
              <a:t>单元测试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r>
              <a:rPr lang="zh-CN" altLang="en-US" sz="2000" dirty="0" smtClean="0"/>
              <a:t>它</a:t>
            </a:r>
            <a:r>
              <a:rPr lang="zh-CN" altLang="en-US" sz="2000" dirty="0"/>
              <a:t>是一种验证行为。 </a:t>
            </a:r>
            <a:br>
              <a:rPr lang="zh-CN" altLang="en-US" sz="2000" dirty="0"/>
            </a:br>
            <a:r>
              <a:rPr lang="zh-CN" altLang="en-US" sz="2000" dirty="0"/>
              <a:t>程序中的每一项功能都是测试来验证它的正确性。它为以后的开发</a:t>
            </a:r>
            <a:r>
              <a:rPr lang="zh-CN" altLang="en-US" sz="2000" dirty="0" smtClean="0"/>
              <a:t>提供</a:t>
            </a:r>
            <a:r>
              <a:rPr lang="zh-CN" altLang="en-US" sz="2000" dirty="0" smtClean="0"/>
              <a:t>支援，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代码的</a:t>
            </a:r>
            <a:r>
              <a:rPr lang="zh-CN" altLang="en-US" sz="2000" dirty="0">
                <a:hlinkClick r:id="rId3"/>
              </a:rPr>
              <a:t>重构</a:t>
            </a:r>
            <a:r>
              <a:rPr lang="zh-CN" altLang="en-US" sz="2000" dirty="0"/>
              <a:t>提供了保障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 smtClean="0"/>
              <a:t>它</a:t>
            </a:r>
            <a:r>
              <a:rPr lang="zh-CN" altLang="en-US" sz="2000" dirty="0"/>
              <a:t>是一种设计行为。 </a:t>
            </a:r>
            <a:br>
              <a:rPr lang="zh-CN" altLang="en-US" sz="2000" dirty="0"/>
            </a:br>
            <a:r>
              <a:rPr lang="zh-CN" altLang="en-US" sz="2000" dirty="0" smtClean="0"/>
              <a:t>迫使开发者从</a:t>
            </a:r>
            <a:r>
              <a:rPr lang="zh-CN" altLang="en-US" sz="2000" dirty="0"/>
              <a:t>调用者观察、</a:t>
            </a:r>
            <a:r>
              <a:rPr lang="zh-CN" altLang="en-US" sz="2000" dirty="0" smtClean="0"/>
              <a:t>思考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把</a:t>
            </a:r>
            <a:r>
              <a:rPr lang="zh-CN" altLang="en-US" sz="2000" dirty="0">
                <a:hlinkClick r:id="rId4"/>
              </a:rPr>
              <a:t>程序设计</a:t>
            </a:r>
            <a:r>
              <a:rPr lang="zh-CN" altLang="en-US" sz="2000" dirty="0"/>
              <a:t>成易于调用和可测试的</a:t>
            </a:r>
            <a:r>
              <a:rPr lang="zh-CN" altLang="en-US" sz="2000" dirty="0" smtClean="0"/>
              <a:t>，解除软</a:t>
            </a:r>
            <a:r>
              <a:rPr lang="zh-CN" altLang="en-US" sz="2000" dirty="0"/>
              <a:t>系统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的耦合。</a:t>
            </a:r>
          </a:p>
          <a:p>
            <a:r>
              <a:rPr lang="zh-CN" altLang="en-US" sz="2000" dirty="0" smtClean="0"/>
              <a:t>它</a:t>
            </a:r>
            <a:r>
              <a:rPr lang="zh-CN" altLang="en-US" sz="2000" dirty="0"/>
              <a:t>是一种编写文档的行为。 </a:t>
            </a:r>
            <a:br>
              <a:rPr lang="zh-CN" altLang="en-US" sz="2000" dirty="0"/>
            </a:br>
            <a:r>
              <a:rPr lang="zh-CN" altLang="en-US" sz="2000" dirty="0" smtClean="0"/>
              <a:t>是</a:t>
            </a:r>
            <a:r>
              <a:rPr lang="zh-CN" altLang="en-US" sz="2000" dirty="0"/>
              <a:t>一种无价的文档，它是展示函数或类如何使用的最佳文档。这份文档是可编译、可运行的，并且它保持最新，永远与代码同步。</a:t>
            </a:r>
          </a:p>
          <a:p>
            <a:r>
              <a:rPr lang="zh-CN" altLang="en-US" sz="2000" dirty="0" smtClean="0"/>
              <a:t>它</a:t>
            </a:r>
            <a:r>
              <a:rPr lang="zh-CN" altLang="en-US" sz="2000" dirty="0"/>
              <a:t>具有回归性。 </a:t>
            </a:r>
            <a:br>
              <a:rPr lang="zh-CN" altLang="en-US" sz="2000" dirty="0"/>
            </a:br>
            <a:r>
              <a:rPr lang="zh-CN" altLang="en-US" sz="2000" dirty="0"/>
              <a:t>自动化的单元测试避免了代码出现回归，编写完成之后，可以随时随地的快速运行测试。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/>
              <a:t>单元测试代码的编写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614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pPr>
              <a:buClr>
                <a:schemeClr val="bg2"/>
              </a:buClr>
              <a:buNone/>
            </a:pPr>
            <a:r>
              <a:rPr lang="en-US" altLang="zh-CN" sz="2800" dirty="0" smtClean="0">
                <a:latin typeface="+mj-lt"/>
                <a:ea typeface="+mn-ea"/>
              </a:rPr>
              <a:t>1.</a:t>
            </a:r>
            <a:r>
              <a:rPr lang="en-US" altLang="zh-CN" sz="2800" dirty="0">
                <a:latin typeface="+mj-lt"/>
                <a:ea typeface="黑体" pitchFamily="2" charset="-122"/>
              </a:rPr>
              <a:t> 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Qunit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：</a:t>
            </a:r>
            <a:r>
              <a:rPr lang="zh-CN" altLang="en-US" sz="2400" dirty="0" smtClean="0">
                <a:latin typeface="+mj-lt"/>
              </a:rPr>
              <a:t>一</a:t>
            </a:r>
            <a:r>
              <a:rPr lang="zh-CN" altLang="en-US" sz="2400" dirty="0">
                <a:latin typeface="+mj-lt"/>
              </a:rPr>
              <a:t>个强大的</a:t>
            </a:r>
            <a:r>
              <a:rPr lang="en-US" altLang="zh-CN" sz="2400" dirty="0">
                <a:latin typeface="+mj-lt"/>
              </a:rPr>
              <a:t>JavaScript</a:t>
            </a:r>
            <a:r>
              <a:rPr lang="zh-CN" altLang="en-US" sz="2400" dirty="0">
                <a:latin typeface="+mj-lt"/>
              </a:rPr>
              <a:t>单元测试框架</a:t>
            </a:r>
            <a:r>
              <a:rPr lang="zh-CN" altLang="en-US" sz="2400" dirty="0" smtClean="0">
                <a:latin typeface="+mj-lt"/>
              </a:rPr>
              <a:t>，由</a:t>
            </a:r>
            <a:r>
              <a:rPr lang="en-US" altLang="zh-CN" sz="2400" dirty="0" err="1">
                <a:latin typeface="+mj-lt"/>
              </a:rPr>
              <a:t>jQuery</a:t>
            </a:r>
            <a:r>
              <a:rPr lang="zh-CN" altLang="en-US" sz="2400" dirty="0">
                <a:latin typeface="+mj-lt"/>
              </a:rPr>
              <a:t>团队的成员所开发</a:t>
            </a:r>
            <a:r>
              <a:rPr lang="zh-CN" altLang="en-US" sz="2400" dirty="0" smtClean="0">
                <a:latin typeface="+mj-lt"/>
              </a:rPr>
              <a:t>，</a:t>
            </a:r>
            <a:r>
              <a:rPr lang="zh-CN" altLang="en-US" sz="2400" dirty="0"/>
              <a:t>不仅提供了测试脚本函数，还为单元测试提供了一个标准化的测试界面。</a:t>
            </a:r>
            <a:endParaRPr lang="en-US" altLang="zh-CN" sz="2400" dirty="0"/>
          </a:p>
          <a:p>
            <a:pPr>
              <a:buClr>
                <a:schemeClr val="bg2"/>
              </a:buClr>
              <a:buNone/>
            </a:pPr>
            <a:endParaRPr lang="en-US" altLang="zh-CN" sz="2400" dirty="0" smtClean="0">
              <a:latin typeface="+mj-lt"/>
              <a:ea typeface="+mn-ea"/>
            </a:endParaRPr>
          </a:p>
          <a:p>
            <a:pPr eaLnBrk="1" hangingPunct="1">
              <a:buClr>
                <a:schemeClr val="bg2"/>
              </a:buClr>
              <a:buNone/>
            </a:pPr>
            <a:endParaRPr lang="en-US" altLang="zh-CN" sz="2800" dirty="0" smtClean="0"/>
          </a:p>
          <a:p>
            <a:pPr eaLnBrk="1" hangingPunct="1">
              <a:buClr>
                <a:schemeClr val="bg2"/>
              </a:buClr>
              <a:buNone/>
            </a:pPr>
            <a:endParaRPr lang="en-US" altLang="zh-CN" sz="2800" dirty="0" smtClean="0"/>
          </a:p>
          <a:p>
            <a:pPr eaLnBrk="1" hangingPunct="1">
              <a:buClr>
                <a:schemeClr val="bg2"/>
              </a:buClr>
              <a:buNone/>
            </a:pPr>
            <a:endParaRPr lang="en-US" altLang="zh-CN" sz="2800" dirty="0"/>
          </a:p>
          <a:p>
            <a:pPr eaLnBrk="1" hangingPunct="1">
              <a:buClr>
                <a:schemeClr val="bg2"/>
              </a:buClr>
              <a:buNone/>
            </a:pPr>
            <a:endParaRPr lang="en-US" altLang="zh-CN" sz="2800" dirty="0" smtClean="0"/>
          </a:p>
          <a:p>
            <a:pPr eaLnBrk="1" hangingPunct="1">
              <a:buClr>
                <a:schemeClr val="bg2"/>
              </a:buClr>
              <a:buNone/>
            </a:pPr>
            <a:endParaRPr lang="en-US" altLang="zh-CN" sz="2800" dirty="0"/>
          </a:p>
          <a:p>
            <a:pPr eaLnBrk="1" hangingPunct="1">
              <a:buClr>
                <a:schemeClr val="bg2"/>
              </a:buClr>
              <a:buNone/>
            </a:pPr>
            <a:endParaRPr lang="en-US" altLang="zh-CN" sz="2800" dirty="0"/>
          </a:p>
          <a:p>
            <a:pPr eaLnBrk="1" hangingPunct="1">
              <a:buClr>
                <a:schemeClr val="bg2"/>
              </a:buClr>
              <a:buNone/>
            </a:pPr>
            <a:endParaRPr lang="zh-CN" altLang="en-US" sz="2800" dirty="0" smtClean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 smtClean="0"/>
              <a:t>单元测试代码的编写</a:t>
            </a:r>
            <a:endParaRPr lang="en-US" altLang="zh-CN" sz="4000" dirty="0" smtClean="0"/>
          </a:p>
        </p:txBody>
      </p:sp>
      <p:pic>
        <p:nvPicPr>
          <p:cNvPr id="5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4968552" cy="402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4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1.</a:t>
            </a:r>
            <a:r>
              <a:rPr lang="zh-CN" altLang="en-US" sz="2800" dirty="0" smtClean="0"/>
              <a:t>常用函数：</a:t>
            </a:r>
            <a:endParaRPr lang="zh-CN" altLang="en-US" sz="2800" dirty="0"/>
          </a:p>
          <a:p>
            <a:r>
              <a:rPr lang="en-US" altLang="zh-CN" sz="2000" dirty="0"/>
              <a:t>expect(amount) - </a:t>
            </a:r>
            <a:r>
              <a:rPr lang="zh-CN" altLang="en-US" sz="2000" dirty="0"/>
              <a:t>指定某个函数中会有多少个断言，通常写在测试函数开头。</a:t>
            </a:r>
          </a:p>
          <a:p>
            <a:r>
              <a:rPr lang="en-US" altLang="zh-CN" sz="2000" dirty="0"/>
              <a:t>module(name) - </a:t>
            </a:r>
            <a:r>
              <a:rPr lang="zh-CN" altLang="en-US" sz="2000" dirty="0"/>
              <a:t>模块是测试函数的集合，使用该函数可以在</a:t>
            </a:r>
            <a:r>
              <a:rPr lang="en-US" altLang="zh-CN" sz="2000" dirty="0"/>
              <a:t>UI</a:t>
            </a:r>
            <a:r>
              <a:rPr lang="zh-CN" altLang="en-US" sz="2000" dirty="0"/>
              <a:t>中将测试函数按模块归类。</a:t>
            </a:r>
          </a:p>
          <a:p>
            <a:r>
              <a:rPr lang="en-US" altLang="zh-CN" sz="2000" dirty="0"/>
              <a:t>ok(state, message) – </a:t>
            </a:r>
            <a:r>
              <a:rPr lang="zh-CN" altLang="en-US" sz="2000" dirty="0"/>
              <a:t>布尔型断言，</a:t>
            </a:r>
            <a:r>
              <a:rPr lang="en-US" altLang="zh-CN" sz="2000" dirty="0"/>
              <a:t>message</a:t>
            </a:r>
            <a:r>
              <a:rPr lang="zh-CN" altLang="en-US" sz="2000" dirty="0"/>
              <a:t>是专门显示在</a:t>
            </a:r>
            <a:r>
              <a:rPr lang="en-US" altLang="zh-CN" sz="2000" dirty="0" err="1"/>
              <a:t>QUnit</a:t>
            </a:r>
            <a:r>
              <a:rPr lang="zh-CN" altLang="en-US" sz="2000" dirty="0"/>
              <a:t>界面上，用来区分不同的断言的</a:t>
            </a:r>
          </a:p>
          <a:p>
            <a:r>
              <a:rPr lang="en-US" altLang="zh-CN" sz="2000" dirty="0" smtClean="0"/>
              <a:t>equal (</a:t>
            </a:r>
            <a:r>
              <a:rPr lang="en-US" altLang="zh-CN" sz="2000" dirty="0"/>
              <a:t>actual, expected, message) - </a:t>
            </a:r>
            <a:r>
              <a:rPr lang="zh-CN" altLang="en-US" sz="2000" dirty="0"/>
              <a:t>相等断言，</a:t>
            </a:r>
            <a:r>
              <a:rPr lang="en-US" altLang="zh-CN" sz="2000" dirty="0"/>
              <a:t>actual</a:t>
            </a:r>
            <a:r>
              <a:rPr lang="zh-CN" altLang="en-US" sz="2000" dirty="0"/>
              <a:t>和</a:t>
            </a:r>
            <a:r>
              <a:rPr lang="en-US" altLang="zh-CN" sz="2000" dirty="0"/>
              <a:t>expected</a:t>
            </a:r>
            <a:r>
              <a:rPr lang="zh-CN" altLang="en-US" sz="2000" dirty="0"/>
              <a:t>的值相等时才能通过。</a:t>
            </a:r>
          </a:p>
          <a:p>
            <a:r>
              <a:rPr lang="en-US" altLang="zh-CN" sz="2000" dirty="0"/>
              <a:t>same(actual, expected, message) - </a:t>
            </a:r>
            <a:r>
              <a:rPr lang="zh-CN" altLang="en-US" sz="2000" dirty="0"/>
              <a:t>完全相等断言，和</a:t>
            </a:r>
            <a:r>
              <a:rPr lang="en-US" altLang="zh-CN" sz="2000" dirty="0" err="1" smtClean="0"/>
              <a:t>equa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区别在于它会比较子元素，对于数组和一些自定义对象的比较十分</a:t>
            </a:r>
            <a:r>
              <a:rPr lang="zh-CN" altLang="en-US" sz="2000" dirty="0" smtClean="0"/>
              <a:t>有用</a:t>
            </a:r>
            <a:endParaRPr lang="zh-CN" altLang="en-US" sz="2000" dirty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 smtClean="0"/>
              <a:t>单元测试</a:t>
            </a:r>
            <a:r>
              <a:rPr lang="zh-CN" altLang="en-US" sz="4000" dirty="0"/>
              <a:t>代码的</a:t>
            </a:r>
            <a:r>
              <a:rPr lang="zh-CN" altLang="en-US" sz="4000" dirty="0" smtClean="0"/>
              <a:t>编写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0953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1.</a:t>
            </a:r>
            <a:r>
              <a:rPr lang="zh-CN" altLang="en-US" sz="2800" dirty="0" smtClean="0"/>
              <a:t>常用函数：</a:t>
            </a:r>
            <a:endParaRPr lang="zh-CN" altLang="en-US" sz="2800" dirty="0"/>
          </a:p>
          <a:p>
            <a:r>
              <a:rPr lang="en-US" altLang="zh-CN" sz="2000" dirty="0" err="1" smtClean="0"/>
              <a:t>moduleStart</a:t>
            </a:r>
            <a:r>
              <a:rPr lang="en-US" altLang="zh-CN" sz="2000" dirty="0" smtClean="0"/>
              <a:t>(name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testEnvironment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moduleDone</a:t>
            </a:r>
            <a:r>
              <a:rPr lang="en-US" altLang="zh-CN" sz="2000" dirty="0" smtClean="0"/>
              <a:t>(name</a:t>
            </a:r>
            <a:r>
              <a:rPr lang="en-US" altLang="zh-CN" sz="2000" dirty="0"/>
              <a:t>, failures, total)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testStart</a:t>
            </a:r>
            <a:r>
              <a:rPr lang="en-US" altLang="zh-CN" sz="2000" dirty="0" smtClean="0"/>
              <a:t>(name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r>
              <a:rPr lang="en-US" altLang="zh-CN" sz="2000" dirty="0" err="1" smtClean="0"/>
              <a:t>testDone</a:t>
            </a:r>
            <a:r>
              <a:rPr lang="en-US" altLang="zh-CN" sz="2000" dirty="0" smtClean="0"/>
              <a:t>(name</a:t>
            </a:r>
            <a:r>
              <a:rPr lang="en-US" altLang="zh-CN" sz="2000" dirty="0"/>
              <a:t>, failures, total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done(failures</a:t>
            </a:r>
            <a:r>
              <a:rPr lang="en-US" altLang="zh-CN" sz="2000" dirty="0"/>
              <a:t>, total) </a:t>
            </a:r>
          </a:p>
          <a:p>
            <a:r>
              <a:rPr lang="en-US" altLang="zh-CN" sz="2000" dirty="0"/>
              <a:t>s</a:t>
            </a:r>
            <a:r>
              <a:rPr lang="en-US" altLang="zh-CN" sz="2000" dirty="0" smtClean="0"/>
              <a:t>etup()</a:t>
            </a:r>
            <a:endParaRPr lang="zh-CN" altLang="en-US" sz="2000" dirty="0"/>
          </a:p>
          <a:p>
            <a:r>
              <a:rPr lang="en-US" altLang="zh-CN" sz="2000" dirty="0" smtClean="0"/>
              <a:t>teardown() </a:t>
            </a:r>
          </a:p>
          <a:p>
            <a:r>
              <a:rPr lang="en-US" altLang="zh-CN" sz="2000" dirty="0" smtClean="0"/>
              <a:t>stop()</a:t>
            </a:r>
          </a:p>
          <a:p>
            <a:r>
              <a:rPr lang="en-US" altLang="zh-CN" sz="2000" dirty="0" smtClean="0"/>
              <a:t>start()</a:t>
            </a:r>
            <a:endParaRPr lang="zh-CN" altLang="en-US" sz="2000" dirty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 smtClean="0"/>
              <a:t>单元测试</a:t>
            </a:r>
            <a:r>
              <a:rPr lang="zh-CN" altLang="en-US" sz="4000" dirty="0"/>
              <a:t>代码的</a:t>
            </a:r>
            <a:r>
              <a:rPr lang="zh-CN" altLang="en-US" sz="4000" dirty="0" smtClean="0"/>
              <a:t>编写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3799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1.</a:t>
            </a:r>
            <a:r>
              <a:rPr lang="zh-CN" altLang="en-US" sz="2800" dirty="0" smtClean="0"/>
              <a:t>函数使用示例：</a:t>
            </a:r>
          </a:p>
          <a:p>
            <a:r>
              <a:rPr lang="en-US" altLang="zh-CN" sz="1600" dirty="0"/>
              <a:t>(function() {</a:t>
            </a:r>
          </a:p>
          <a:p>
            <a:r>
              <a:rPr lang="en-US" altLang="zh-CN" sz="1600" dirty="0"/>
              <a:t>    function </a:t>
            </a:r>
            <a:r>
              <a:rPr lang="en-US" altLang="zh-CN" sz="1600" dirty="0" err="1"/>
              <a:t>mySetup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div = </a:t>
            </a:r>
            <a:r>
              <a:rPr lang="en-US" altLang="zh-CN" sz="1600" dirty="0" err="1"/>
              <a:t>document.body.appendChild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document.createElement</a:t>
            </a:r>
            <a:r>
              <a:rPr lang="en-US" altLang="zh-CN" sz="1600" dirty="0"/>
              <a:t>( 'div' ) );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editor = new </a:t>
            </a:r>
            <a:r>
              <a:rPr lang="en-US" altLang="zh-CN" sz="1600" dirty="0" err="1"/>
              <a:t>baidu.editor.Editor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editor.render</a:t>
            </a:r>
            <a:r>
              <a:rPr lang="en-US" altLang="zh-CN" sz="1600" dirty="0"/>
              <a:t>( div 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range = new </a:t>
            </a:r>
            <a:r>
              <a:rPr lang="en-US" altLang="zh-CN" sz="1600" dirty="0" err="1"/>
              <a:t>baidu.editor.dom.Range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editor.document</a:t>
            </a:r>
            <a:r>
              <a:rPr lang="en-US" altLang="zh-CN" sz="1600" dirty="0"/>
              <a:t> 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te.obj.push</a:t>
            </a:r>
            <a:r>
              <a:rPr lang="en-US" altLang="zh-CN" sz="1600" dirty="0"/>
              <a:t>( editor 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te.obj.push</a:t>
            </a:r>
            <a:r>
              <a:rPr lang="en-US" altLang="zh-CN" sz="1600" dirty="0"/>
              <a:t>( range 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te.dom.push</a:t>
            </a:r>
            <a:r>
              <a:rPr lang="en-US" altLang="zh-CN" sz="1600" dirty="0"/>
              <a:t>( div 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var</a:t>
            </a:r>
            <a:r>
              <a:rPr lang="en-US" altLang="zh-CN" sz="1600" dirty="0"/>
              <a:t> s = </a:t>
            </a:r>
            <a:r>
              <a:rPr lang="en-US" altLang="zh-CN" sz="1600" dirty="0" err="1"/>
              <a:t>QUnit.testStart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QUnit.testStart</a:t>
            </a:r>
            <a:r>
              <a:rPr lang="en-US" altLang="zh-CN" sz="1600" dirty="0"/>
              <a:t> = function()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s.apply</a:t>
            </a:r>
            <a:r>
              <a:rPr lang="en-US" altLang="zh-CN" sz="1600" dirty="0"/>
              <a:t>( this, arguments 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mySetup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};</a:t>
            </a:r>
          </a:p>
          <a:p>
            <a:r>
              <a:rPr lang="en-US" altLang="zh-CN" sz="1600" dirty="0"/>
              <a:t>})();</a:t>
            </a:r>
            <a:endParaRPr lang="zh-CN" altLang="en-US" sz="1600" dirty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 smtClean="0"/>
              <a:t>单元测试</a:t>
            </a:r>
            <a:r>
              <a:rPr lang="zh-CN" altLang="en-US" sz="4000" dirty="0"/>
              <a:t>代码的</a:t>
            </a:r>
            <a:r>
              <a:rPr lang="zh-CN" altLang="en-US" sz="4000" dirty="0" smtClean="0"/>
              <a:t>编写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631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024" y="1268760"/>
            <a:ext cx="8820472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+mn-ea"/>
                <a:ea typeface="+mn-ea"/>
              </a:rPr>
              <a:t>1.</a:t>
            </a:r>
            <a:r>
              <a:rPr lang="zh-CN" altLang="en-US" sz="2800" dirty="0"/>
              <a:t>测试用例</a:t>
            </a:r>
            <a:r>
              <a:rPr lang="zh-CN" altLang="en-US" sz="2800" dirty="0" smtClean="0"/>
              <a:t>示例：</a:t>
            </a:r>
          </a:p>
          <a:p>
            <a:r>
              <a:rPr lang="en-US" altLang="zh-CN" sz="1500" dirty="0"/>
              <a:t>test( '</a:t>
            </a:r>
            <a:r>
              <a:rPr lang="zh-CN" altLang="en-US" sz="1500" dirty="0"/>
              <a:t>有格式文字刷自己</a:t>
            </a:r>
            <a:r>
              <a:rPr lang="en-US" altLang="zh-CN" sz="1500" dirty="0"/>
              <a:t>', function() 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var</a:t>
            </a:r>
            <a:r>
              <a:rPr lang="en-US" altLang="zh-CN" sz="1500" dirty="0"/>
              <a:t> editor = te.obj[0];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var</a:t>
            </a:r>
            <a:r>
              <a:rPr lang="en-US" altLang="zh-CN" sz="1500" dirty="0"/>
              <a:t> range = te.obj[1];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editor.setContent</a:t>
            </a:r>
            <a:r>
              <a:rPr lang="en-US" altLang="zh-CN" sz="1500" dirty="0"/>
              <a:t>( '&lt;p&gt;&lt;strong&gt;</a:t>
            </a:r>
            <a:r>
              <a:rPr lang="zh-CN" altLang="en-US" sz="1500" dirty="0"/>
              <a:t>欢迎光临</a:t>
            </a:r>
            <a:r>
              <a:rPr lang="en-US" altLang="zh-CN" sz="1500" dirty="0"/>
              <a:t>&lt;/strong&gt;&lt;/p&gt;' );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var</a:t>
            </a:r>
            <a:r>
              <a:rPr lang="en-US" altLang="zh-CN" sz="1500" dirty="0"/>
              <a:t> body = </a:t>
            </a:r>
            <a:r>
              <a:rPr lang="en-US" altLang="zh-CN" sz="1500" dirty="0" err="1"/>
              <a:t>editor.body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var</a:t>
            </a:r>
            <a:r>
              <a:rPr lang="en-US" altLang="zh-CN" sz="1500" dirty="0"/>
              <a:t> text = </a:t>
            </a:r>
            <a:r>
              <a:rPr lang="en-US" altLang="zh-CN" sz="1500" dirty="0" err="1"/>
              <a:t>body.firstChild.firstChild.firstChild</a:t>
            </a:r>
            <a:r>
              <a:rPr lang="en-US" altLang="zh-CN" sz="1500" dirty="0"/>
              <a:t>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range.setStart</a:t>
            </a:r>
            <a:r>
              <a:rPr lang="en-US" altLang="zh-CN" sz="1500" dirty="0"/>
              <a:t>( text, 2 ).collapse( true ).select();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editor.addListener</a:t>
            </a:r>
            <a:r>
              <a:rPr lang="en-US" altLang="zh-CN" sz="1500" dirty="0"/>
              <a:t>( '</a:t>
            </a:r>
            <a:r>
              <a:rPr lang="en-US" altLang="zh-CN" sz="1500" dirty="0" err="1"/>
              <a:t>mouseup</a:t>
            </a:r>
            <a:r>
              <a:rPr lang="en-US" altLang="zh-CN" sz="1500" dirty="0"/>
              <a:t>', function() {</a:t>
            </a:r>
          </a:p>
          <a:p>
            <a:r>
              <a:rPr lang="en-US" altLang="zh-CN" sz="1500" dirty="0"/>
              <a:t>        equal( </a:t>
            </a:r>
            <a:r>
              <a:rPr lang="en-US" altLang="zh-CN" sz="1500" dirty="0" err="1"/>
              <a:t>editor.getContent</a:t>
            </a:r>
            <a:r>
              <a:rPr lang="en-US" altLang="zh-CN" sz="1500" dirty="0"/>
              <a:t>(), '&lt;p&gt;&lt;strong&gt;</a:t>
            </a:r>
            <a:r>
              <a:rPr lang="zh-CN" altLang="en-US" sz="1500" dirty="0"/>
              <a:t>欢</a:t>
            </a:r>
            <a:r>
              <a:rPr lang="en-US" altLang="zh-CN" sz="1500" dirty="0"/>
              <a:t>&lt;/strong&gt;&lt;strong&gt;</a:t>
            </a:r>
            <a:r>
              <a:rPr lang="zh-CN" altLang="en-US" sz="1500" dirty="0"/>
              <a:t>迎光临</a:t>
            </a:r>
            <a:r>
              <a:rPr lang="en-US" altLang="zh-CN" sz="1500" dirty="0"/>
              <a:t>&lt;/strong&gt;&lt;/p&gt;' );</a:t>
            </a:r>
          </a:p>
          <a:p>
            <a:r>
              <a:rPr lang="en-US" altLang="zh-CN" sz="1500" dirty="0"/>
              <a:t>    } )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editor.execCommand</a:t>
            </a:r>
            <a:r>
              <a:rPr lang="en-US" altLang="zh-CN" sz="1500" dirty="0"/>
              <a:t>( '</a:t>
            </a:r>
            <a:r>
              <a:rPr lang="en-US" altLang="zh-CN" sz="1500" dirty="0" err="1"/>
              <a:t>formatmatch</a:t>
            </a:r>
            <a:r>
              <a:rPr lang="en-US" altLang="zh-CN" sz="1500" dirty="0"/>
              <a:t>' );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range.setStart</a:t>
            </a:r>
            <a:r>
              <a:rPr lang="en-US" altLang="zh-CN" sz="1500" dirty="0"/>
              <a:t>( text, 0 ).</a:t>
            </a:r>
            <a:r>
              <a:rPr lang="en-US" altLang="zh-CN" sz="1500" dirty="0" err="1"/>
              <a:t>setEnd</a:t>
            </a:r>
            <a:r>
              <a:rPr lang="en-US" altLang="zh-CN" sz="1500" dirty="0"/>
              <a:t>( text, 1 ).select();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ua.mouseup</a:t>
            </a:r>
            <a:r>
              <a:rPr lang="en-US" altLang="zh-CN" sz="1500" dirty="0"/>
              <a:t>( </a:t>
            </a:r>
            <a:r>
              <a:rPr lang="en-US" altLang="zh-CN" sz="1500" dirty="0" err="1"/>
              <a:t>editor.body</a:t>
            </a:r>
            <a:r>
              <a:rPr lang="en-US" altLang="zh-CN" sz="1500" dirty="0"/>
              <a:t> );</a:t>
            </a:r>
          </a:p>
          <a:p>
            <a:r>
              <a:rPr lang="en-US" altLang="zh-CN" sz="1500" dirty="0"/>
              <a:t>    stop();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 err="1"/>
              <a:t>setTimeout</a:t>
            </a:r>
            <a:r>
              <a:rPr lang="en-US" altLang="zh-CN" sz="1500" dirty="0"/>
              <a:t>( function() {</a:t>
            </a:r>
          </a:p>
          <a:p>
            <a:r>
              <a:rPr lang="en-US" altLang="zh-CN" sz="1500" dirty="0"/>
              <a:t>        start();</a:t>
            </a:r>
          </a:p>
          <a:p>
            <a:r>
              <a:rPr lang="en-US" altLang="zh-CN" sz="1500" dirty="0"/>
              <a:t>    }, 500 );</a:t>
            </a:r>
          </a:p>
          <a:p>
            <a:r>
              <a:rPr lang="en-US" altLang="zh-CN" sz="1500" dirty="0"/>
              <a:t>} );</a:t>
            </a:r>
            <a:endParaRPr lang="zh-CN" altLang="en-US" sz="1500" dirty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536" y="381000"/>
            <a:ext cx="64232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Clr>
                <a:schemeClr val="bg2"/>
              </a:buClr>
            </a:pPr>
            <a:r>
              <a:rPr lang="zh-CN" altLang="en-US" sz="4000" dirty="0" smtClean="0"/>
              <a:t>单元测试</a:t>
            </a:r>
            <a:r>
              <a:rPr lang="zh-CN" altLang="en-US" sz="4000" dirty="0"/>
              <a:t>代码的</a:t>
            </a:r>
            <a:r>
              <a:rPr lang="zh-CN" altLang="en-US" sz="4000" dirty="0" smtClean="0"/>
              <a:t>编写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3659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8623</TotalTime>
  <Words>830</Words>
  <Application>Microsoft Office PowerPoint</Application>
  <PresentationFormat>全屏显示(4:3)</PresentationFormat>
  <Paragraphs>135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模板</vt:lpstr>
      <vt:lpstr>1_默认设计模板</vt:lpstr>
      <vt:lpstr>测试框架及持续集成介绍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测试框架及持续集成介绍</dc:title>
  <dc:creator>shenlixia01</dc:creator>
  <cp:lastModifiedBy>shenlixia01</cp:lastModifiedBy>
  <cp:revision>55</cp:revision>
  <dcterms:created xsi:type="dcterms:W3CDTF">2011-08-20T07:12:50Z</dcterms:created>
  <dcterms:modified xsi:type="dcterms:W3CDTF">2011-08-27T14:28:34Z</dcterms:modified>
</cp:coreProperties>
</file>