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2" r:id="rId7"/>
    <p:sldId id="263" r:id="rId8"/>
    <p:sldId id="264" r:id="rId9"/>
    <p:sldId id="265" r:id="rId10"/>
    <p:sldId id="266" r:id="rId11"/>
    <p:sldId id="267" r:id="rId12"/>
    <p:sldId id="284" r:id="rId13"/>
    <p:sldId id="268" r:id="rId14"/>
    <p:sldId id="269" r:id="rId15"/>
    <p:sldId id="283"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6208"/>
  </p:normalViewPr>
  <p:slideViewPr>
    <p:cSldViewPr snapToGrid="0" snapToObjects="1">
      <p:cViewPr varScale="1">
        <p:scale>
          <a:sx n="119" d="100"/>
          <a:sy n="119"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imes New Roman" panose="02020603050405020304" pitchFamily="18" charset="0"/>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imes New Roman" panose="02020603050405020304" pitchFamily="18" charset="0"/>
              </a:defRPr>
            </a:lvl1pPr>
          </a:lstStyle>
          <a:p>
            <a:fld id="{D42BA777-6ACA-E643-AD7C-0C44896C104F}" type="datetimeFigureOut">
              <a:rPr kumimoji="1" lang="zh-CN" altLang="en-US" smtClean="0"/>
              <a:pPr/>
              <a:t>2020/11/11</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imes New Roman" panose="02020603050405020304" pitchFamily="18" charset="0"/>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imes New Roman" panose="02020603050405020304" pitchFamily="18" charset="0"/>
              </a:defRPr>
            </a:lvl1pPr>
          </a:lstStyle>
          <a:p>
            <a:fld id="{F979DBF4-22EC-DC47-AC03-3D48DD602E61}" type="slidenum">
              <a:rPr kumimoji="1" lang="zh-CN" altLang="en-US" smtClean="0"/>
              <a:pPr/>
              <a:t>‹#›</a:t>
            </a:fld>
            <a:endParaRPr kumimoji="1" lang="zh-CN" altLang="en-US" dirty="0"/>
          </a:p>
        </p:txBody>
      </p:sp>
    </p:spTree>
    <p:extLst>
      <p:ext uri="{BB962C8B-B14F-4D97-AF65-F5344CB8AC3E}">
        <p14:creationId xmlns:p14="http://schemas.microsoft.com/office/powerpoint/2010/main" val="287486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imes New Roman" panose="02020603050405020304" pitchFamily="18" charset="0"/>
        <a:ea typeface="+mn-ea"/>
        <a:cs typeface="+mn-cs"/>
      </a:defRPr>
    </a:lvl1pPr>
    <a:lvl2pPr marL="457200" algn="l" defTabSz="914400" rtl="0" eaLnBrk="1" latinLnBrk="0" hangingPunct="1">
      <a:defRPr sz="1200" b="0" i="0" kern="1200">
        <a:solidFill>
          <a:schemeClr val="tx1"/>
        </a:solidFill>
        <a:latin typeface="Times New Roman" panose="02020603050405020304" pitchFamily="18" charset="0"/>
        <a:ea typeface="+mn-ea"/>
        <a:cs typeface="+mn-cs"/>
      </a:defRPr>
    </a:lvl2pPr>
    <a:lvl3pPr marL="914400" algn="l" defTabSz="914400" rtl="0" eaLnBrk="1" latinLnBrk="0" hangingPunct="1">
      <a:defRPr sz="1200" b="0" i="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b="0" i="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b="0" i="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1</a:t>
            </a:fld>
            <a:endParaRPr kumimoji="1" lang="zh-CN" altLang="en-US" dirty="0"/>
          </a:p>
        </p:txBody>
      </p:sp>
    </p:spTree>
    <p:extLst>
      <p:ext uri="{BB962C8B-B14F-4D97-AF65-F5344CB8AC3E}">
        <p14:creationId xmlns:p14="http://schemas.microsoft.com/office/powerpoint/2010/main" val="222101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Every time an ACK is received, the congestion window is increased by one packet, doubling the congestion window by each RTT. Once the congestion window reaches </a:t>
            </a:r>
            <a:r>
              <a:rPr kumimoji="1" lang="en-US" altLang="zh-CN" dirty="0" err="1"/>
              <a:t>ssthresh</a:t>
            </a:r>
            <a:r>
              <a:rPr kumimoji="1" lang="en-US" altLang="zh-CN" dirty="0"/>
              <a:t>, it enters congestion avoidance phase. The congestion window will increase by one packet with each RTT. After 3 duplicated ACKs, which denotes a loss of a packet, TCP uses fast retransmit algorithm to retransmit the missing </a:t>
            </a:r>
            <a:r>
              <a:rPr kumimoji="1" lang="en-US" altLang="zh-CN" noProof="0" dirty="0"/>
              <a:t>packet</a:t>
            </a:r>
            <a:r>
              <a:rPr kumimoji="1" lang="en-US" altLang="zh-CN" dirty="0"/>
              <a:t> immediately. Then it enters fast recovery phase, the congestion window and </a:t>
            </a:r>
            <a:r>
              <a:rPr kumimoji="1" lang="en-US" altLang="zh-CN" dirty="0" err="1"/>
              <a:t>ssthresh</a:t>
            </a:r>
            <a:r>
              <a:rPr kumimoji="1" lang="en-US" altLang="zh-CN" dirty="0"/>
              <a:t> are set to half of the current congestion window. If a new ACK is received which means </a:t>
            </a:r>
            <a:r>
              <a:rPr kumimoji="1" lang="en-US" altLang="zh-CN" noProof="1"/>
              <a:t>the</a:t>
            </a:r>
            <a:r>
              <a:rPr kumimoji="1" lang="en-US" altLang="zh-CN" dirty="0"/>
              <a:t> missing packet is </a:t>
            </a:r>
            <a:r>
              <a:rPr kumimoji="1" lang="en-US" altLang="zh-CN" noProof="1"/>
              <a:t>retransmitted</a:t>
            </a:r>
            <a:r>
              <a:rPr kumimoji="1" lang="en-US" altLang="zh-CN" dirty="0"/>
              <a:t> successfully, TCP exits fast recovery, and enters congestion avoidance phase.</a:t>
            </a:r>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2</a:t>
            </a:fld>
            <a:endParaRPr kumimoji="1" lang="zh-CN" altLang="en-US" dirty="0"/>
          </a:p>
        </p:txBody>
      </p:sp>
    </p:spTree>
    <p:extLst>
      <p:ext uri="{BB962C8B-B14F-4D97-AF65-F5344CB8AC3E}">
        <p14:creationId xmlns:p14="http://schemas.microsoft.com/office/powerpoint/2010/main" val="202243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noProof="0" dirty="0"/>
              <a:t>We noted the ACK that sender received in fast recovery as </a:t>
            </a:r>
            <a:r>
              <a:rPr kumimoji="1" lang="en-US" altLang="zh-CN" noProof="0" dirty="0" err="1"/>
              <a:t>ACKx</a:t>
            </a:r>
            <a:r>
              <a:rPr kumimoji="1" lang="en-US" altLang="zh-CN" noProof="0" dirty="0"/>
              <a:t>, and noted the packet with the largest sequence number that had been sent by the sender when receiving </a:t>
            </a:r>
            <a:r>
              <a:rPr kumimoji="1" lang="en-US" altLang="zh-CN" noProof="0" dirty="0" err="1"/>
              <a:t>ACKx</a:t>
            </a:r>
            <a:r>
              <a:rPr kumimoji="1" lang="en-US" altLang="zh-CN" noProof="0" dirty="0"/>
              <a:t> as </a:t>
            </a:r>
            <a:r>
              <a:rPr kumimoji="1" lang="en-US" altLang="zh-CN" noProof="0" dirty="0" err="1"/>
              <a:t>PKTy</a:t>
            </a:r>
            <a:r>
              <a:rPr kumimoji="1" lang="en-US" altLang="zh-CN" noProof="0" dirty="0"/>
              <a:t>. If </a:t>
            </a:r>
            <a:r>
              <a:rPr kumimoji="1" lang="en-US" altLang="zh-CN" noProof="0" dirty="0" err="1"/>
              <a:t>ACKx</a:t>
            </a:r>
            <a:r>
              <a:rPr kumimoji="1" lang="en-US" altLang="zh-CN" noProof="0" dirty="0"/>
              <a:t> is not the acknowledgment of </a:t>
            </a:r>
            <a:r>
              <a:rPr kumimoji="1" lang="en-US" altLang="zh-CN" noProof="0" dirty="0" err="1"/>
              <a:t>PKTy</a:t>
            </a:r>
            <a:r>
              <a:rPr kumimoji="1" lang="en-US" altLang="zh-CN" noProof="0" dirty="0"/>
              <a:t>, then it is a partial ACK; If not, it is a recovery ACK. Partial ACKs are used in TCP </a:t>
            </a:r>
            <a:r>
              <a:rPr kumimoji="1" lang="en-US" altLang="zh-CN" noProof="0" dirty="0" err="1"/>
              <a:t>NewReno</a:t>
            </a:r>
            <a:r>
              <a:rPr kumimoji="1" lang="en-US" altLang="zh-CN" noProof="0" dirty="0"/>
              <a:t> to avoid halving the congestion window too </a:t>
            </a:r>
            <a:r>
              <a:rPr kumimoji="1" lang="en-US" altLang="zh-CN" noProof="0" dirty="0" err="1"/>
              <a:t>aggresively</a:t>
            </a:r>
            <a:r>
              <a:rPr kumimoji="1" lang="en-US" altLang="zh-CN" noProof="0" dirty="0"/>
              <a:t>.</a:t>
            </a:r>
          </a:p>
          <a:p>
            <a:endParaRPr kumimoji="1" lang="en-US" altLang="zh-CN" noProof="0" dirty="0"/>
          </a:p>
          <a:p>
            <a:r>
              <a:rPr kumimoji="1" lang="en-US" altLang="zh-CN" noProof="0" dirty="0"/>
              <a:t>TCP New Reno deals with the single packet loss as same as TCP Reno, but when multiple packets are dropped in the same period, the sender exits fast recovery and enters congestion avoidance only when receiving the recovery ACK, i.e. all lost packets are retransmitted and the ACKs are received.</a:t>
            </a:r>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4</a:t>
            </a:fld>
            <a:endParaRPr kumimoji="1" lang="zh-CN" altLang="en-US" dirty="0"/>
          </a:p>
        </p:txBody>
      </p:sp>
    </p:spTree>
    <p:extLst>
      <p:ext uri="{BB962C8B-B14F-4D97-AF65-F5344CB8AC3E}">
        <p14:creationId xmlns:p14="http://schemas.microsoft.com/office/powerpoint/2010/main" val="22905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noProof="0" dirty="0"/>
              <a:t>BIC-TCP is a congestion control designed for fast long-distance network. In Max Probing, it uses a window growth function that is symmetrical with the Additive Increase and Binary Search phases.</a:t>
            </a:r>
          </a:p>
          <a:p>
            <a:endParaRPr kumimoji="1" lang="en-US" altLang="zh-CN" noProof="0" dirty="0"/>
          </a:p>
          <a:p>
            <a:r>
              <a:rPr kumimoji="1" lang="en-US" altLang="zh-CN" noProof="0" dirty="0"/>
              <a:t>The key feature of CUBIC is that its window growth depends only on the time between two consecutive congestion events, so the window growth is independent of RTT since the function is deﬁned in real-time. This allows CUBIC to perform good RTT fairness and TCP friendliness.</a:t>
            </a:r>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5</a:t>
            </a:fld>
            <a:endParaRPr kumimoji="1" lang="zh-CN" altLang="en-US" dirty="0"/>
          </a:p>
        </p:txBody>
      </p:sp>
    </p:spTree>
    <p:extLst>
      <p:ext uri="{BB962C8B-B14F-4D97-AF65-F5344CB8AC3E}">
        <p14:creationId xmlns:p14="http://schemas.microsoft.com/office/powerpoint/2010/main" val="289723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BDP</a:t>
            </a:r>
            <a:r>
              <a:rPr lang="zh-CN" altLang="en-US" sz="1200" b="0" i="0" kern="1200" dirty="0">
                <a:solidFill>
                  <a:schemeClr val="tx1"/>
                </a:solidFill>
                <a:effectLst/>
                <a:latin typeface="Times New Roman" panose="02020603050405020304" pitchFamily="18" charset="0"/>
                <a:ea typeface="+mn-ea"/>
                <a:cs typeface="+mn-cs"/>
              </a:rPr>
              <a:t> </a:t>
            </a:r>
            <a:r>
              <a:rPr lang="sv-SE" altLang="zh-CN" sz="1200" b="0" i="0" kern="1200" dirty="0" err="1">
                <a:solidFill>
                  <a:schemeClr val="tx1"/>
                </a:solidFill>
                <a:effectLst/>
                <a:latin typeface="Times New Roman" panose="02020603050405020304" pitchFamily="18" charset="0"/>
                <a:ea typeface="+mn-ea"/>
                <a:cs typeface="+mn-cs"/>
              </a:rPr>
              <a:t>determines</a:t>
            </a:r>
            <a:r>
              <a:rPr lang="sv-SE" altLang="zh-CN" sz="1200" b="0" i="0" kern="1200" dirty="0">
                <a:solidFill>
                  <a:schemeClr val="tx1"/>
                </a:solidFill>
                <a:effectLst/>
                <a:latin typeface="Times New Roman" panose="02020603050405020304" pitchFamily="18" charset="0"/>
                <a:ea typeface="+mn-ea"/>
                <a:cs typeface="+mn-cs"/>
              </a:rPr>
              <a:t> the </a:t>
            </a:r>
            <a:r>
              <a:rPr lang="sv-SE" altLang="zh-CN" sz="1200" b="0" i="0" kern="1200" dirty="0" err="1">
                <a:solidFill>
                  <a:schemeClr val="tx1"/>
                </a:solidFill>
                <a:effectLst/>
                <a:latin typeface="Times New Roman" panose="02020603050405020304" pitchFamily="18" charset="0"/>
                <a:ea typeface="+mn-ea"/>
                <a:cs typeface="+mn-cs"/>
              </a:rPr>
              <a:t>amount</a:t>
            </a:r>
            <a:r>
              <a:rPr lang="sv-SE" altLang="zh-CN" sz="1200" b="0" i="0" kern="1200" dirty="0">
                <a:solidFill>
                  <a:schemeClr val="tx1"/>
                </a:solidFill>
                <a:effectLst/>
                <a:latin typeface="Times New Roman" panose="02020603050405020304" pitchFamily="18" charset="0"/>
                <a:ea typeface="+mn-ea"/>
                <a:cs typeface="+mn-cs"/>
              </a:rPr>
              <a:t> </a:t>
            </a:r>
            <a:r>
              <a:rPr lang="sv-SE" altLang="zh-CN" sz="1200" b="0" i="0" kern="1200" dirty="0" err="1">
                <a:solidFill>
                  <a:schemeClr val="tx1"/>
                </a:solidFill>
                <a:effectLst/>
                <a:latin typeface="Times New Roman" panose="02020603050405020304" pitchFamily="18" charset="0"/>
                <a:ea typeface="+mn-ea"/>
                <a:cs typeface="+mn-cs"/>
              </a:rPr>
              <a:t>of</a:t>
            </a:r>
            <a:r>
              <a:rPr lang="sv-SE" altLang="zh-CN" sz="1200" b="0" i="0" kern="1200" dirty="0">
                <a:solidFill>
                  <a:schemeClr val="tx1"/>
                </a:solidFill>
                <a:effectLst/>
                <a:latin typeface="Times New Roman" panose="02020603050405020304" pitchFamily="18" charset="0"/>
                <a:ea typeface="+mn-ea"/>
                <a:cs typeface="+mn-cs"/>
              </a:rPr>
              <a:t> data </a:t>
            </a:r>
            <a:r>
              <a:rPr lang="sv-SE" altLang="zh-CN" sz="1200" b="0" i="0" kern="1200" dirty="0" err="1">
                <a:solidFill>
                  <a:schemeClr val="tx1"/>
                </a:solidFill>
                <a:effectLst/>
                <a:latin typeface="Times New Roman" panose="02020603050405020304" pitchFamily="18" charset="0"/>
                <a:ea typeface="+mn-ea"/>
                <a:cs typeface="+mn-cs"/>
              </a:rPr>
              <a:t>that</a:t>
            </a:r>
            <a:r>
              <a:rPr lang="sv-SE" altLang="zh-CN" sz="1200" b="0" i="0" kern="1200" dirty="0">
                <a:solidFill>
                  <a:schemeClr val="tx1"/>
                </a:solidFill>
                <a:effectLst/>
                <a:latin typeface="Times New Roman" panose="02020603050405020304" pitchFamily="18" charset="0"/>
                <a:ea typeface="+mn-ea"/>
                <a:cs typeface="+mn-cs"/>
              </a:rPr>
              <a:t> </a:t>
            </a:r>
            <a:r>
              <a:rPr lang="sv-SE" altLang="zh-CN" sz="1200" b="0" i="0" kern="1200" dirty="0" err="1">
                <a:solidFill>
                  <a:schemeClr val="tx1"/>
                </a:solidFill>
                <a:effectLst/>
                <a:latin typeface="Times New Roman" panose="02020603050405020304" pitchFamily="18" charset="0"/>
                <a:ea typeface="+mn-ea"/>
                <a:cs typeface="+mn-cs"/>
              </a:rPr>
              <a:t>can</a:t>
            </a:r>
            <a:r>
              <a:rPr lang="sv-SE" altLang="zh-CN" sz="1200" b="0" i="0" kern="1200" dirty="0">
                <a:solidFill>
                  <a:schemeClr val="tx1"/>
                </a:solidFill>
                <a:effectLst/>
                <a:latin typeface="Times New Roman" panose="02020603050405020304" pitchFamily="18" charset="0"/>
                <a:ea typeface="+mn-ea"/>
                <a:cs typeface="+mn-cs"/>
              </a:rPr>
              <a:t> be in transit in the </a:t>
            </a:r>
            <a:r>
              <a:rPr lang="sv-SE" altLang="zh-CN" sz="1200" b="0" i="0" kern="1200" dirty="0" err="1">
                <a:solidFill>
                  <a:schemeClr val="tx1"/>
                </a:solidFill>
                <a:effectLst/>
                <a:latin typeface="Times New Roman" panose="02020603050405020304" pitchFamily="18" charset="0"/>
                <a:ea typeface="+mn-ea"/>
                <a:cs typeface="+mn-cs"/>
              </a:rPr>
              <a:t>network</a:t>
            </a:r>
            <a:r>
              <a:rPr lang="sv-SE" altLang="zh-CN" sz="1200" b="0" i="0" kern="1200" dirty="0">
                <a:solidFill>
                  <a:schemeClr val="tx1"/>
                </a:solidFill>
                <a:effectLst/>
                <a:latin typeface="Times New Roman" panose="02020603050405020304" pitchFamily="18" charset="0"/>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6</a:t>
            </a:fld>
            <a:endParaRPr kumimoji="1" lang="zh-CN" altLang="en-US" dirty="0"/>
          </a:p>
        </p:txBody>
      </p:sp>
    </p:spTree>
    <p:extLst>
      <p:ext uri="{BB962C8B-B14F-4D97-AF65-F5344CB8AC3E}">
        <p14:creationId xmlns:p14="http://schemas.microsoft.com/office/powerpoint/2010/main" val="111543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sv-SE" altLang="zh-CN" sz="1200" b="0" i="0" u="none" strike="noStrike" kern="1200" dirty="0" err="1">
                <a:solidFill>
                  <a:schemeClr val="tx1"/>
                </a:solidFill>
                <a:effectLst/>
                <a:latin typeface="Times New Roman" panose="02020603050405020304" pitchFamily="18" charset="0"/>
                <a:ea typeface="+mn-ea"/>
                <a:cs typeface="+mn-cs"/>
              </a:rPr>
              <a:t>reciprocal</a:t>
            </a:r>
            <a:endParaRPr kumimoji="1" lang="zh-CN" altLang="en-US" dirty="0"/>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7</a:t>
            </a:fld>
            <a:endParaRPr kumimoji="1" lang="zh-CN" altLang="en-US" dirty="0"/>
          </a:p>
        </p:txBody>
      </p:sp>
    </p:spTree>
    <p:extLst>
      <p:ext uri="{BB962C8B-B14F-4D97-AF65-F5344CB8AC3E}">
        <p14:creationId xmlns:p14="http://schemas.microsoft.com/office/powerpoint/2010/main" val="198511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100</a:t>
            </a:r>
            <a:r>
              <a:rPr kumimoji="1" lang="zh-CN" altLang="en-US" dirty="0"/>
              <a:t>*</a:t>
            </a:r>
            <a:r>
              <a:rPr kumimoji="1" lang="en-US" altLang="zh-CN" dirty="0"/>
              <a:t>62.5/(62.5+50)=55.5</a:t>
            </a:r>
          </a:p>
          <a:p>
            <a:r>
              <a:rPr kumimoji="1" lang="en-US" altLang="zh-CN" dirty="0"/>
              <a:t>100</a:t>
            </a:r>
            <a:r>
              <a:rPr kumimoji="1" lang="zh-CN" altLang="en-US" dirty="0"/>
              <a:t>*</a:t>
            </a:r>
            <a:r>
              <a:rPr kumimoji="1" lang="en-US" altLang="zh-CN" dirty="0"/>
              <a:t>55.5/(55.5+50)=52.5</a:t>
            </a:r>
            <a:endParaRPr kumimoji="1" lang="zh-CN" altLang="en-US" dirty="0"/>
          </a:p>
        </p:txBody>
      </p:sp>
      <p:sp>
        <p:nvSpPr>
          <p:cNvPr id="4" name="灯片编号占位符 3"/>
          <p:cNvSpPr>
            <a:spLocks noGrp="1"/>
          </p:cNvSpPr>
          <p:nvPr>
            <p:ph type="sldNum" sz="quarter" idx="5"/>
          </p:nvPr>
        </p:nvSpPr>
        <p:spPr/>
        <p:txBody>
          <a:bodyPr/>
          <a:lstStyle/>
          <a:p>
            <a:fld id="{F979DBF4-22EC-DC47-AC03-3D48DD602E61}" type="slidenum">
              <a:rPr kumimoji="1" lang="zh-CN" altLang="en-US" smtClean="0"/>
              <a:pPr/>
              <a:t>8</a:t>
            </a:fld>
            <a:endParaRPr kumimoji="1" lang="zh-CN" altLang="en-US" dirty="0"/>
          </a:p>
        </p:txBody>
      </p:sp>
    </p:spTree>
    <p:extLst>
      <p:ext uri="{BB962C8B-B14F-4D97-AF65-F5344CB8AC3E}">
        <p14:creationId xmlns:p14="http://schemas.microsoft.com/office/powerpoint/2010/main" val="27813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F4AA1-30E7-C94E-84E2-97539309B01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D2F4BC5-38CB-9941-AC23-E995CA6ED415}"/>
              </a:ext>
            </a:extLst>
          </p:cNvPr>
          <p:cNvSpPr>
            <a:spLocks noGrp="1"/>
          </p:cNvSpPr>
          <p:nvPr>
            <p:ph type="subTitle" idx="1"/>
          </p:nvPr>
        </p:nvSpPr>
        <p:spPr>
          <a:xfrm>
            <a:off x="1524000" y="3602038"/>
            <a:ext cx="9144000" cy="1655762"/>
          </a:xfrm>
        </p:spPr>
        <p:txBody>
          <a:bodyPr/>
          <a:lstStyle>
            <a:lvl1pPr marL="0" indent="0" algn="ctr">
              <a:buNone/>
              <a:defRPr sz="2400" b="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D0356AB-27DB-C347-B12C-CDAC25711382}"/>
              </a:ext>
            </a:extLst>
          </p:cNvPr>
          <p:cNvSpPr>
            <a:spLocks noGrp="1"/>
          </p:cNvSpPr>
          <p:nvPr>
            <p:ph type="dt" sz="half" idx="10"/>
          </p:nvPr>
        </p:nvSpPr>
        <p:spPr/>
        <p:txBody>
          <a:bodyPr/>
          <a:lstStyle>
            <a:lvl1pPr>
              <a:defRPr b="0" i="0"/>
            </a:lvl1pPr>
          </a:lstStyle>
          <a:p>
            <a:fld id="{04691DFE-963B-254A-B3E3-0BFEFB068D63}" type="datetime1">
              <a:rPr kumimoji="1" lang="zh-CN" altLang="en-US" smtClean="0"/>
              <a:t>2020/11/11</a:t>
            </a:fld>
            <a:endParaRPr kumimoji="1" lang="zh-CN" altLang="en-US" dirty="0"/>
          </a:p>
        </p:txBody>
      </p:sp>
      <p:sp>
        <p:nvSpPr>
          <p:cNvPr id="5" name="页脚占位符 4">
            <a:extLst>
              <a:ext uri="{FF2B5EF4-FFF2-40B4-BE49-F238E27FC236}">
                <a16:creationId xmlns:a16="http://schemas.microsoft.com/office/drawing/2014/main" id="{97BDA48F-0AED-9E44-9E66-3E5364D6DE50}"/>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86A1E946-AEAC-1541-83F5-EEF6F652C97A}"/>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07875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E9EA8-D293-BF4E-9EC4-20D2D4F23FA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CD15AF3-0204-AA47-ACF8-04853B3EA3F9}"/>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FA163961-DEE4-FF44-8710-8A6C9995BB24}"/>
              </a:ext>
            </a:extLst>
          </p:cNvPr>
          <p:cNvSpPr>
            <a:spLocks noGrp="1"/>
          </p:cNvSpPr>
          <p:nvPr>
            <p:ph type="dt" sz="half" idx="10"/>
          </p:nvPr>
        </p:nvSpPr>
        <p:spPr/>
        <p:txBody>
          <a:bodyPr/>
          <a:lstStyle>
            <a:lvl1pPr>
              <a:defRPr b="0" i="0"/>
            </a:lvl1pPr>
          </a:lstStyle>
          <a:p>
            <a:fld id="{0878EDB1-5C96-D149-A2C1-4800FF1882B7}" type="datetime1">
              <a:rPr kumimoji="1" lang="zh-CN" altLang="en-US" smtClean="0"/>
              <a:t>2020/11/11</a:t>
            </a:fld>
            <a:endParaRPr kumimoji="1" lang="zh-CN" altLang="en-US" dirty="0"/>
          </a:p>
        </p:txBody>
      </p:sp>
      <p:sp>
        <p:nvSpPr>
          <p:cNvPr id="5" name="页脚占位符 4">
            <a:extLst>
              <a:ext uri="{FF2B5EF4-FFF2-40B4-BE49-F238E27FC236}">
                <a16:creationId xmlns:a16="http://schemas.microsoft.com/office/drawing/2014/main" id="{90196C4B-8096-1447-A066-0C46CA143900}"/>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89F45FB8-93EB-554D-AAE8-6CB7B4E02831}"/>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45845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392715-FBEF-2944-860A-EFDDE210CAE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B9CFEAF-B460-FC42-8945-2BA6FC796109}"/>
              </a:ext>
            </a:extLst>
          </p:cNvPr>
          <p:cNvSpPr>
            <a:spLocks noGrp="1"/>
          </p:cNvSpPr>
          <p:nvPr>
            <p:ph type="body" orient="vert" idx="1"/>
          </p:nvPr>
        </p:nvSpPr>
        <p:spPr>
          <a:xfrm>
            <a:off x="838200" y="365125"/>
            <a:ext cx="7734300" cy="5811838"/>
          </a:xfrm>
        </p:spPr>
        <p:txBody>
          <a:bodyPr vert="eaVert"/>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07AECC60-4678-A44E-9E05-CB463C17CE8B}"/>
              </a:ext>
            </a:extLst>
          </p:cNvPr>
          <p:cNvSpPr>
            <a:spLocks noGrp="1"/>
          </p:cNvSpPr>
          <p:nvPr>
            <p:ph type="dt" sz="half" idx="10"/>
          </p:nvPr>
        </p:nvSpPr>
        <p:spPr/>
        <p:txBody>
          <a:bodyPr/>
          <a:lstStyle>
            <a:lvl1pPr>
              <a:defRPr b="0" i="0"/>
            </a:lvl1pPr>
          </a:lstStyle>
          <a:p>
            <a:fld id="{DD69FD6C-B2CE-224A-B5A0-5BA76BF5C1A5}" type="datetime1">
              <a:rPr kumimoji="1" lang="zh-CN" altLang="en-US" smtClean="0"/>
              <a:t>2020/11/11</a:t>
            </a:fld>
            <a:endParaRPr kumimoji="1" lang="zh-CN" altLang="en-US" dirty="0"/>
          </a:p>
        </p:txBody>
      </p:sp>
      <p:sp>
        <p:nvSpPr>
          <p:cNvPr id="5" name="页脚占位符 4">
            <a:extLst>
              <a:ext uri="{FF2B5EF4-FFF2-40B4-BE49-F238E27FC236}">
                <a16:creationId xmlns:a16="http://schemas.microsoft.com/office/drawing/2014/main" id="{D4B13708-19C4-A44E-9E88-08ED33A517C8}"/>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9013C274-D51A-8C4C-A42F-3540FCE71132}"/>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86669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EF6BB-F646-2A40-88DE-B161779E14C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7CE1F32-9435-3C4C-87F1-80E25E012E6B}"/>
              </a:ext>
            </a:extLst>
          </p:cNvPr>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307DF948-C6FF-C643-908E-027CCAC11E62}"/>
              </a:ext>
            </a:extLst>
          </p:cNvPr>
          <p:cNvSpPr>
            <a:spLocks noGrp="1"/>
          </p:cNvSpPr>
          <p:nvPr>
            <p:ph type="dt" sz="half" idx="10"/>
          </p:nvPr>
        </p:nvSpPr>
        <p:spPr/>
        <p:txBody>
          <a:bodyPr/>
          <a:lstStyle>
            <a:lvl1pPr>
              <a:defRPr b="0" i="0"/>
            </a:lvl1pPr>
          </a:lstStyle>
          <a:p>
            <a:fld id="{A6D739AE-00EF-2F4A-872F-83BCCD278FC8}" type="datetime1">
              <a:rPr kumimoji="1" lang="zh-CN" altLang="en-US" smtClean="0"/>
              <a:t>2020/11/11</a:t>
            </a:fld>
            <a:endParaRPr kumimoji="1" lang="zh-CN" altLang="en-US" dirty="0"/>
          </a:p>
        </p:txBody>
      </p:sp>
      <p:sp>
        <p:nvSpPr>
          <p:cNvPr id="5" name="页脚占位符 4">
            <a:extLst>
              <a:ext uri="{FF2B5EF4-FFF2-40B4-BE49-F238E27FC236}">
                <a16:creationId xmlns:a16="http://schemas.microsoft.com/office/drawing/2014/main" id="{49B3C436-27D7-D04E-9F18-5534B0EA1AB3}"/>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F4161C69-CB16-5F4E-AC17-BA9991E9A10E}"/>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8371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75240-A5D5-C74E-842D-A14AFE84312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5757464-F94E-9D49-83FA-13F0A165686B}"/>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4" name="日期占位符 3">
            <a:extLst>
              <a:ext uri="{FF2B5EF4-FFF2-40B4-BE49-F238E27FC236}">
                <a16:creationId xmlns:a16="http://schemas.microsoft.com/office/drawing/2014/main" id="{998D6AA8-614D-CA48-8451-15AAC60259F0}"/>
              </a:ext>
            </a:extLst>
          </p:cNvPr>
          <p:cNvSpPr>
            <a:spLocks noGrp="1"/>
          </p:cNvSpPr>
          <p:nvPr>
            <p:ph type="dt" sz="half" idx="10"/>
          </p:nvPr>
        </p:nvSpPr>
        <p:spPr/>
        <p:txBody>
          <a:bodyPr/>
          <a:lstStyle>
            <a:lvl1pPr>
              <a:defRPr b="0" i="0"/>
            </a:lvl1pPr>
          </a:lstStyle>
          <a:p>
            <a:fld id="{5C0591C8-C933-2749-8BD7-F43DC8B681A8}" type="datetime1">
              <a:rPr kumimoji="1" lang="zh-CN" altLang="en-US" smtClean="0"/>
              <a:t>2020/11/11</a:t>
            </a:fld>
            <a:endParaRPr kumimoji="1" lang="zh-CN" altLang="en-US" dirty="0"/>
          </a:p>
        </p:txBody>
      </p:sp>
      <p:sp>
        <p:nvSpPr>
          <p:cNvPr id="5" name="页脚占位符 4">
            <a:extLst>
              <a:ext uri="{FF2B5EF4-FFF2-40B4-BE49-F238E27FC236}">
                <a16:creationId xmlns:a16="http://schemas.microsoft.com/office/drawing/2014/main" id="{584BE04C-593A-D549-AEED-13D28C08AB4F}"/>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601CE36D-9EDA-3A47-A9C5-5B36CD8EF69D}"/>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30615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1D655-CAC2-D842-996B-0CFE156D320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5FE0993-A3EC-234F-AB3D-0DDBAF821102}"/>
              </a:ext>
            </a:extLst>
          </p:cNvPr>
          <p:cNvSpPr>
            <a:spLocks noGrp="1"/>
          </p:cNvSpPr>
          <p:nvPr>
            <p:ph sz="half" idx="1"/>
          </p:nvPr>
        </p:nvSpPr>
        <p:spPr>
          <a:xfrm>
            <a:off x="838200" y="1825625"/>
            <a:ext cx="5181600" cy="435133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EBF03242-7103-AE4F-9DDF-146D22F926A0}"/>
              </a:ext>
            </a:extLst>
          </p:cNvPr>
          <p:cNvSpPr>
            <a:spLocks noGrp="1"/>
          </p:cNvSpPr>
          <p:nvPr>
            <p:ph sz="half" idx="2"/>
          </p:nvPr>
        </p:nvSpPr>
        <p:spPr>
          <a:xfrm>
            <a:off x="6172200" y="1825625"/>
            <a:ext cx="5181600" cy="435133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1A522937-4AAF-4C40-B5A6-32851F3F8996}"/>
              </a:ext>
            </a:extLst>
          </p:cNvPr>
          <p:cNvSpPr>
            <a:spLocks noGrp="1"/>
          </p:cNvSpPr>
          <p:nvPr>
            <p:ph type="dt" sz="half" idx="10"/>
          </p:nvPr>
        </p:nvSpPr>
        <p:spPr/>
        <p:txBody>
          <a:bodyPr/>
          <a:lstStyle>
            <a:lvl1pPr>
              <a:defRPr b="0" i="0"/>
            </a:lvl1pPr>
          </a:lstStyle>
          <a:p>
            <a:fld id="{63DC1911-8937-CD44-8BB3-2C492823C82A}" type="datetime1">
              <a:rPr kumimoji="1" lang="zh-CN" altLang="en-US" smtClean="0"/>
              <a:t>2020/11/11</a:t>
            </a:fld>
            <a:endParaRPr kumimoji="1" lang="zh-CN" altLang="en-US" dirty="0"/>
          </a:p>
        </p:txBody>
      </p:sp>
      <p:sp>
        <p:nvSpPr>
          <p:cNvPr id="6" name="页脚占位符 5">
            <a:extLst>
              <a:ext uri="{FF2B5EF4-FFF2-40B4-BE49-F238E27FC236}">
                <a16:creationId xmlns:a16="http://schemas.microsoft.com/office/drawing/2014/main" id="{580949A6-1F81-D14A-B7DD-B0D72226964B}"/>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9D75A744-9871-AE45-BD7B-78A9C4EDFA38}"/>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64464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87ACE-A9F3-9845-8C9D-34CD84103CB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E1A9348-5D95-994B-98BF-30A4A3586B3C}"/>
              </a:ext>
            </a:extLst>
          </p:cNvPr>
          <p:cNvSpPr>
            <a:spLocks noGrp="1"/>
          </p:cNvSpPr>
          <p:nvPr>
            <p:ph type="body" idx="1"/>
          </p:nvPr>
        </p:nvSpPr>
        <p:spPr>
          <a:xfrm>
            <a:off x="839788" y="1681163"/>
            <a:ext cx="5157787"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D8A07EF4-604C-D941-A43B-9D423BBCF714}"/>
              </a:ext>
            </a:extLst>
          </p:cNvPr>
          <p:cNvSpPr>
            <a:spLocks noGrp="1"/>
          </p:cNvSpPr>
          <p:nvPr>
            <p:ph sz="half" idx="2"/>
          </p:nvPr>
        </p:nvSpPr>
        <p:spPr>
          <a:xfrm>
            <a:off x="839788" y="2505075"/>
            <a:ext cx="5157787" cy="368458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3E7BE514-9A93-F844-9F6A-EBEFE8C10C90}"/>
              </a:ext>
            </a:extLst>
          </p:cNvPr>
          <p:cNvSpPr>
            <a:spLocks noGrp="1"/>
          </p:cNvSpPr>
          <p:nvPr>
            <p:ph type="body" sz="quarter" idx="3"/>
          </p:nvPr>
        </p:nvSpPr>
        <p:spPr>
          <a:xfrm>
            <a:off x="6172200" y="1681163"/>
            <a:ext cx="5183188"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6" name="内容占位符 5">
            <a:extLst>
              <a:ext uri="{FF2B5EF4-FFF2-40B4-BE49-F238E27FC236}">
                <a16:creationId xmlns:a16="http://schemas.microsoft.com/office/drawing/2014/main" id="{46512604-1FBD-3E4C-B985-DF71C3FAE483}"/>
              </a:ext>
            </a:extLst>
          </p:cNvPr>
          <p:cNvSpPr>
            <a:spLocks noGrp="1"/>
          </p:cNvSpPr>
          <p:nvPr>
            <p:ph sz="quarter" idx="4"/>
          </p:nvPr>
        </p:nvSpPr>
        <p:spPr>
          <a:xfrm>
            <a:off x="6172200" y="2505075"/>
            <a:ext cx="5183188" cy="368458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6">
            <a:extLst>
              <a:ext uri="{FF2B5EF4-FFF2-40B4-BE49-F238E27FC236}">
                <a16:creationId xmlns:a16="http://schemas.microsoft.com/office/drawing/2014/main" id="{309F4F40-133D-A346-A5E9-45CD64073B49}"/>
              </a:ext>
            </a:extLst>
          </p:cNvPr>
          <p:cNvSpPr>
            <a:spLocks noGrp="1"/>
          </p:cNvSpPr>
          <p:nvPr>
            <p:ph type="dt" sz="half" idx="10"/>
          </p:nvPr>
        </p:nvSpPr>
        <p:spPr/>
        <p:txBody>
          <a:bodyPr/>
          <a:lstStyle>
            <a:lvl1pPr>
              <a:defRPr b="0" i="0"/>
            </a:lvl1pPr>
          </a:lstStyle>
          <a:p>
            <a:fld id="{09F4E9D6-1544-CE45-9A2D-6B62FDFACEC3}" type="datetime1">
              <a:rPr kumimoji="1" lang="zh-CN" altLang="en-US" smtClean="0"/>
              <a:t>2020/11/11</a:t>
            </a:fld>
            <a:endParaRPr kumimoji="1" lang="zh-CN" altLang="en-US" dirty="0"/>
          </a:p>
        </p:txBody>
      </p:sp>
      <p:sp>
        <p:nvSpPr>
          <p:cNvPr id="8" name="页脚占位符 7">
            <a:extLst>
              <a:ext uri="{FF2B5EF4-FFF2-40B4-BE49-F238E27FC236}">
                <a16:creationId xmlns:a16="http://schemas.microsoft.com/office/drawing/2014/main" id="{26421021-751C-8C46-9E80-E1224EDB5712}"/>
              </a:ext>
            </a:extLst>
          </p:cNvPr>
          <p:cNvSpPr>
            <a:spLocks noGrp="1"/>
          </p:cNvSpPr>
          <p:nvPr>
            <p:ph type="ftr" sz="quarter" idx="11"/>
          </p:nvPr>
        </p:nvSpPr>
        <p:spPr/>
        <p:txBody>
          <a:bodyPr/>
          <a:lstStyle>
            <a:lvl1pPr>
              <a:defRPr b="0" i="0"/>
            </a:lvl1pPr>
          </a:lstStyle>
          <a:p>
            <a:endParaRPr kumimoji="1" lang="zh-CN" altLang="en-US" dirty="0"/>
          </a:p>
        </p:txBody>
      </p:sp>
      <p:sp>
        <p:nvSpPr>
          <p:cNvPr id="9" name="灯片编号占位符 8">
            <a:extLst>
              <a:ext uri="{FF2B5EF4-FFF2-40B4-BE49-F238E27FC236}">
                <a16:creationId xmlns:a16="http://schemas.microsoft.com/office/drawing/2014/main" id="{811A04E0-8A51-2F46-906A-4CE2084683BE}"/>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125900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C2C1-23C2-9440-B833-7414FBF5DB5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94831FF-0500-7D4F-AF3B-7FC40D38F4F4}"/>
              </a:ext>
            </a:extLst>
          </p:cNvPr>
          <p:cNvSpPr>
            <a:spLocks noGrp="1"/>
          </p:cNvSpPr>
          <p:nvPr>
            <p:ph type="dt" sz="half" idx="10"/>
          </p:nvPr>
        </p:nvSpPr>
        <p:spPr/>
        <p:txBody>
          <a:bodyPr/>
          <a:lstStyle>
            <a:lvl1pPr>
              <a:defRPr b="0" i="0"/>
            </a:lvl1pPr>
          </a:lstStyle>
          <a:p>
            <a:fld id="{0AEB931A-8D98-DD4D-A064-00D6185E871F}" type="datetime1">
              <a:rPr kumimoji="1" lang="zh-CN" altLang="en-US" smtClean="0"/>
              <a:t>2020/11/11</a:t>
            </a:fld>
            <a:endParaRPr kumimoji="1" lang="zh-CN" altLang="en-US" dirty="0"/>
          </a:p>
        </p:txBody>
      </p:sp>
      <p:sp>
        <p:nvSpPr>
          <p:cNvPr id="4" name="页脚占位符 3">
            <a:extLst>
              <a:ext uri="{FF2B5EF4-FFF2-40B4-BE49-F238E27FC236}">
                <a16:creationId xmlns:a16="http://schemas.microsoft.com/office/drawing/2014/main" id="{E20DEDF6-A66E-6944-B8D6-AECF1202AEB7}"/>
              </a:ext>
            </a:extLst>
          </p:cNvPr>
          <p:cNvSpPr>
            <a:spLocks noGrp="1"/>
          </p:cNvSpPr>
          <p:nvPr>
            <p:ph type="ftr" sz="quarter" idx="11"/>
          </p:nvPr>
        </p:nvSpPr>
        <p:spPr/>
        <p:txBody>
          <a:bodyPr/>
          <a:lstStyle>
            <a:lvl1pPr>
              <a:defRPr b="0" i="0"/>
            </a:lvl1pPr>
          </a:lstStyle>
          <a:p>
            <a:endParaRPr kumimoji="1" lang="zh-CN" altLang="en-US" dirty="0"/>
          </a:p>
        </p:txBody>
      </p:sp>
      <p:sp>
        <p:nvSpPr>
          <p:cNvPr id="5" name="灯片编号占位符 4">
            <a:extLst>
              <a:ext uri="{FF2B5EF4-FFF2-40B4-BE49-F238E27FC236}">
                <a16:creationId xmlns:a16="http://schemas.microsoft.com/office/drawing/2014/main" id="{F3DCCFDA-FF5F-3742-BAA2-04625D1E56BC}"/>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90268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9FCC4D-C8DA-0742-98CF-E194C3A99FE6}"/>
              </a:ext>
            </a:extLst>
          </p:cNvPr>
          <p:cNvSpPr>
            <a:spLocks noGrp="1"/>
          </p:cNvSpPr>
          <p:nvPr>
            <p:ph type="dt" sz="half" idx="10"/>
          </p:nvPr>
        </p:nvSpPr>
        <p:spPr/>
        <p:txBody>
          <a:bodyPr/>
          <a:lstStyle>
            <a:lvl1pPr>
              <a:defRPr b="0" i="0"/>
            </a:lvl1pPr>
          </a:lstStyle>
          <a:p>
            <a:fld id="{02FF1065-D823-B442-B096-D36828380C6F}" type="datetime1">
              <a:rPr kumimoji="1" lang="zh-CN" altLang="en-US" smtClean="0"/>
              <a:t>2020/11/11</a:t>
            </a:fld>
            <a:endParaRPr kumimoji="1" lang="zh-CN" altLang="en-US" dirty="0"/>
          </a:p>
        </p:txBody>
      </p:sp>
      <p:sp>
        <p:nvSpPr>
          <p:cNvPr id="3" name="页脚占位符 2">
            <a:extLst>
              <a:ext uri="{FF2B5EF4-FFF2-40B4-BE49-F238E27FC236}">
                <a16:creationId xmlns:a16="http://schemas.microsoft.com/office/drawing/2014/main" id="{9CB237ED-8D1D-1F41-BED7-0C1C158412BE}"/>
              </a:ext>
            </a:extLst>
          </p:cNvPr>
          <p:cNvSpPr>
            <a:spLocks noGrp="1"/>
          </p:cNvSpPr>
          <p:nvPr>
            <p:ph type="ftr" sz="quarter" idx="11"/>
          </p:nvPr>
        </p:nvSpPr>
        <p:spPr/>
        <p:txBody>
          <a:bodyPr/>
          <a:lstStyle>
            <a:lvl1pPr>
              <a:defRPr b="0" i="0"/>
            </a:lvl1pPr>
          </a:lstStyle>
          <a:p>
            <a:endParaRPr kumimoji="1" lang="zh-CN" altLang="en-US" dirty="0"/>
          </a:p>
        </p:txBody>
      </p:sp>
      <p:sp>
        <p:nvSpPr>
          <p:cNvPr id="4" name="灯片编号占位符 3">
            <a:extLst>
              <a:ext uri="{FF2B5EF4-FFF2-40B4-BE49-F238E27FC236}">
                <a16:creationId xmlns:a16="http://schemas.microsoft.com/office/drawing/2014/main" id="{FE91C00E-14DA-8448-85DB-2C2B63A2626C}"/>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63736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FE5AD-7C43-1845-A331-8FAF40F15ED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4DC6002-7817-3B44-B20F-AFAC5ACCA595}"/>
              </a:ext>
            </a:extLst>
          </p:cNvPr>
          <p:cNvSpPr>
            <a:spLocks noGrp="1"/>
          </p:cNvSpPr>
          <p:nvPr>
            <p:ph idx="1"/>
          </p:nvPr>
        </p:nvSpPr>
        <p:spPr>
          <a:xfrm>
            <a:off x="5183188" y="987425"/>
            <a:ext cx="6172200" cy="4873625"/>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文本占位符 3">
            <a:extLst>
              <a:ext uri="{FF2B5EF4-FFF2-40B4-BE49-F238E27FC236}">
                <a16:creationId xmlns:a16="http://schemas.microsoft.com/office/drawing/2014/main" id="{4CB9EC10-1286-A341-8919-57BB1C1136DC}"/>
              </a:ext>
            </a:extLst>
          </p:cNvPr>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B055D7B3-9AAB-A54C-92A0-942C23F9635E}"/>
              </a:ext>
            </a:extLst>
          </p:cNvPr>
          <p:cNvSpPr>
            <a:spLocks noGrp="1"/>
          </p:cNvSpPr>
          <p:nvPr>
            <p:ph type="dt" sz="half" idx="10"/>
          </p:nvPr>
        </p:nvSpPr>
        <p:spPr/>
        <p:txBody>
          <a:bodyPr/>
          <a:lstStyle>
            <a:lvl1pPr>
              <a:defRPr b="0" i="0"/>
            </a:lvl1pPr>
          </a:lstStyle>
          <a:p>
            <a:fld id="{A168EF2E-3A12-BF47-8D8B-2BB290BE5123}" type="datetime1">
              <a:rPr kumimoji="1" lang="zh-CN" altLang="en-US" smtClean="0"/>
              <a:t>2020/11/11</a:t>
            </a:fld>
            <a:endParaRPr kumimoji="1" lang="zh-CN" altLang="en-US" dirty="0"/>
          </a:p>
        </p:txBody>
      </p:sp>
      <p:sp>
        <p:nvSpPr>
          <p:cNvPr id="6" name="页脚占位符 5">
            <a:extLst>
              <a:ext uri="{FF2B5EF4-FFF2-40B4-BE49-F238E27FC236}">
                <a16:creationId xmlns:a16="http://schemas.microsoft.com/office/drawing/2014/main" id="{25404340-2E7A-7449-810D-1452A1CE47FA}"/>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522D1A2F-7913-9A40-AED0-F65A28C8D04A}"/>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27710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7FAB2-CC3D-F944-8CC2-33548A4040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5644ECC-CA90-AE43-AE12-7BAFB2DD71E8}"/>
              </a:ext>
            </a:extLst>
          </p:cNvPr>
          <p:cNvSpPr>
            <a:spLocks noGrp="1"/>
          </p:cNvSpPr>
          <p:nvPr>
            <p:ph type="pic" idx="1"/>
          </p:nvPr>
        </p:nvSpPr>
        <p:spPr>
          <a:xfrm>
            <a:off x="5183188" y="987425"/>
            <a:ext cx="6172200" cy="4873625"/>
          </a:xfrm>
        </p:spPr>
        <p:txBody>
          <a:bodyPr/>
          <a:lstStyle>
            <a:lvl1pPr marL="0" indent="0">
              <a:buNone/>
              <a:defRPr sz="3200" b="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dirty="0"/>
          </a:p>
        </p:txBody>
      </p:sp>
      <p:sp>
        <p:nvSpPr>
          <p:cNvPr id="4" name="文本占位符 3">
            <a:extLst>
              <a:ext uri="{FF2B5EF4-FFF2-40B4-BE49-F238E27FC236}">
                <a16:creationId xmlns:a16="http://schemas.microsoft.com/office/drawing/2014/main" id="{7B709635-D579-9041-9A08-40783ECADC3B}"/>
              </a:ext>
            </a:extLst>
          </p:cNvPr>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E85C99A2-0014-5741-8E7D-7C1CA5554B96}"/>
              </a:ext>
            </a:extLst>
          </p:cNvPr>
          <p:cNvSpPr>
            <a:spLocks noGrp="1"/>
          </p:cNvSpPr>
          <p:nvPr>
            <p:ph type="dt" sz="half" idx="10"/>
          </p:nvPr>
        </p:nvSpPr>
        <p:spPr/>
        <p:txBody>
          <a:bodyPr/>
          <a:lstStyle>
            <a:lvl1pPr>
              <a:defRPr b="0" i="0"/>
            </a:lvl1pPr>
          </a:lstStyle>
          <a:p>
            <a:fld id="{B6C9825A-BAA4-6D47-9BDD-98AB1EBE3F09}" type="datetime1">
              <a:rPr kumimoji="1" lang="zh-CN" altLang="en-US" smtClean="0"/>
              <a:t>2020/11/11</a:t>
            </a:fld>
            <a:endParaRPr kumimoji="1" lang="zh-CN" altLang="en-US" dirty="0"/>
          </a:p>
        </p:txBody>
      </p:sp>
      <p:sp>
        <p:nvSpPr>
          <p:cNvPr id="6" name="页脚占位符 5">
            <a:extLst>
              <a:ext uri="{FF2B5EF4-FFF2-40B4-BE49-F238E27FC236}">
                <a16:creationId xmlns:a16="http://schemas.microsoft.com/office/drawing/2014/main" id="{5896BE8A-F227-214F-BA83-A197E304D505}"/>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0D3A6454-E863-E042-A332-4AF7947C6C74}"/>
              </a:ext>
            </a:extLst>
          </p:cNvPr>
          <p:cNvSpPr>
            <a:spLocks noGrp="1"/>
          </p:cNvSpPr>
          <p:nvPr>
            <p:ph type="sldNum" sz="quarter" idx="12"/>
          </p:nvPr>
        </p:nvSpPr>
        <p:spPr/>
        <p:txBody>
          <a:bodyPr/>
          <a:lstStyle>
            <a:lvl1pPr>
              <a:defRPr b="0" i="0"/>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24053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859014-E837-D946-9034-1D8B384E2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F86D83B-3F32-E24D-9A11-D8A788F01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A8B19B16-9546-3146-B526-75AE2C19B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Times New Roman" panose="02020603050405020304" pitchFamily="18" charset="0"/>
              </a:defRPr>
            </a:lvl1pPr>
          </a:lstStyle>
          <a:p>
            <a:fld id="{D9C459C7-8113-1541-B9FA-8CC582025016}" type="datetime1">
              <a:rPr kumimoji="1" lang="zh-CN" altLang="en-US" smtClean="0"/>
              <a:t>2020/11/11</a:t>
            </a:fld>
            <a:endParaRPr kumimoji="1" lang="zh-CN" altLang="en-US" dirty="0"/>
          </a:p>
        </p:txBody>
      </p:sp>
      <p:sp>
        <p:nvSpPr>
          <p:cNvPr id="5" name="页脚占位符 4">
            <a:extLst>
              <a:ext uri="{FF2B5EF4-FFF2-40B4-BE49-F238E27FC236}">
                <a16:creationId xmlns:a16="http://schemas.microsoft.com/office/drawing/2014/main" id="{565C2AC1-3716-CB43-9419-2E6B154F6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panose="02020603050405020304" pitchFamily="18" charset="0"/>
              </a:defRPr>
            </a:lvl1pPr>
          </a:lstStyle>
          <a:p>
            <a:endParaRPr kumimoji="1" lang="zh-CN" altLang="en-US" dirty="0"/>
          </a:p>
        </p:txBody>
      </p:sp>
      <p:sp>
        <p:nvSpPr>
          <p:cNvPr id="6" name="灯片编号占位符 5">
            <a:extLst>
              <a:ext uri="{FF2B5EF4-FFF2-40B4-BE49-F238E27FC236}">
                <a16:creationId xmlns:a16="http://schemas.microsoft.com/office/drawing/2014/main" id="{8FA7B14A-0409-B646-9430-DCE0B59CE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panose="02020603050405020304" pitchFamily="18" charset="0"/>
              </a:defRPr>
            </a:lvl1pPr>
          </a:lstStyle>
          <a:p>
            <a:fld id="{C6F1F482-3A25-FB45-AF49-E2DCCF989E81}" type="slidenum">
              <a:rPr kumimoji="1" lang="zh-CN" altLang="en-US" smtClean="0"/>
              <a:pPr/>
              <a:t>‹#›</a:t>
            </a:fld>
            <a:endParaRPr kumimoji="1" lang="zh-CN" altLang="en-US" dirty="0"/>
          </a:p>
        </p:txBody>
      </p:sp>
    </p:spTree>
    <p:extLst>
      <p:ext uri="{BB962C8B-B14F-4D97-AF65-F5344CB8AC3E}">
        <p14:creationId xmlns:p14="http://schemas.microsoft.com/office/powerpoint/2010/main" val="173631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atatracker.ietf.org/meeting/100/materials/slides-100-iccrg-a-quick-bbr-update-bbr-in-shallow-buff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45DFC-0FFA-E948-8A15-4324F4DB3816}"/>
              </a:ext>
            </a:extLst>
          </p:cNvPr>
          <p:cNvSpPr>
            <a:spLocks noGrp="1"/>
          </p:cNvSpPr>
          <p:nvPr>
            <p:ph type="ctrTitle"/>
          </p:nvPr>
        </p:nvSpPr>
        <p:spPr>
          <a:xfrm>
            <a:off x="344311" y="136525"/>
            <a:ext cx="11503378" cy="3373438"/>
          </a:xfrm>
        </p:spPr>
        <p:txBody>
          <a:bodyPr>
            <a:normAutofit fontScale="90000"/>
          </a:bodyPr>
          <a:lstStyle/>
          <a:p>
            <a:r>
              <a:rPr lang="sv-SE" altLang="zh-CN" b="1" dirty="0">
                <a:latin typeface="Times New Roman" panose="02020603050405020304" pitchFamily="18" charset="0"/>
                <a:cs typeface="Times New Roman" panose="02020603050405020304" pitchFamily="18" charset="0"/>
              </a:rPr>
              <a:t>An </a:t>
            </a:r>
            <a:r>
              <a:rPr lang="sv-SE" altLang="zh-CN" b="1" dirty="0" err="1">
                <a:latin typeface="Times New Roman" panose="02020603050405020304" pitchFamily="18" charset="0"/>
                <a:cs typeface="Times New Roman" panose="02020603050405020304" pitchFamily="18" charset="0"/>
              </a:rPr>
              <a:t>Analysis</a:t>
            </a:r>
            <a:r>
              <a:rPr lang="sv-SE" altLang="zh-CN" b="1" dirty="0">
                <a:latin typeface="Times New Roman" panose="02020603050405020304" pitchFamily="18" charset="0"/>
                <a:cs typeface="Times New Roman" panose="02020603050405020304" pitchFamily="18" charset="0"/>
              </a:rPr>
              <a:t> </a:t>
            </a:r>
            <a:r>
              <a:rPr lang="sv-SE" altLang="zh-CN" b="1" dirty="0" err="1">
                <a:latin typeface="Times New Roman" panose="02020603050405020304" pitchFamily="18" charset="0"/>
                <a:cs typeface="Times New Roman" panose="02020603050405020304" pitchFamily="18" charset="0"/>
              </a:rPr>
              <a:t>of</a:t>
            </a:r>
            <a:r>
              <a:rPr lang="sv-SE" altLang="zh-CN" b="1" dirty="0">
                <a:latin typeface="Times New Roman" panose="02020603050405020304" pitchFamily="18" charset="0"/>
                <a:cs typeface="Times New Roman" panose="02020603050405020304" pitchFamily="18" charset="0"/>
              </a:rPr>
              <a:t> the </a:t>
            </a:r>
            <a:r>
              <a:rPr lang="sv-SE" altLang="zh-CN" b="1" dirty="0" err="1">
                <a:latin typeface="Times New Roman" panose="02020603050405020304" pitchFamily="18" charset="0"/>
                <a:cs typeface="Times New Roman" panose="02020603050405020304" pitchFamily="18" charset="0"/>
              </a:rPr>
              <a:t>Queueing</a:t>
            </a:r>
            <a:r>
              <a:rPr lang="zh-CN" altLang="en-US" b="1" dirty="0">
                <a:latin typeface="Times New Roman" panose="02020603050405020304" pitchFamily="18" charset="0"/>
                <a:cs typeface="Times New Roman" panose="02020603050405020304" pitchFamily="18" charset="0"/>
              </a:rPr>
              <a:t> </a:t>
            </a:r>
            <a:r>
              <a:rPr lang="sv-SE" altLang="zh-CN" b="1" dirty="0" err="1">
                <a:latin typeface="Times New Roman" panose="02020603050405020304" pitchFamily="18" charset="0"/>
                <a:cs typeface="Times New Roman" panose="02020603050405020304" pitchFamily="18" charset="0"/>
              </a:rPr>
              <a:t>Delays</a:t>
            </a:r>
            <a:r>
              <a:rPr lang="sv-SE" altLang="zh-CN" b="1" dirty="0">
                <a:latin typeface="Times New Roman" panose="02020603050405020304" pitchFamily="18" charset="0"/>
                <a:cs typeface="Times New Roman" panose="02020603050405020304" pitchFamily="18" charset="0"/>
              </a:rPr>
              <a:t> and </a:t>
            </a:r>
            <a:r>
              <a:rPr lang="sv-SE" altLang="zh-CN" b="1" dirty="0" err="1">
                <a:latin typeface="Times New Roman" panose="02020603050405020304" pitchFamily="18" charset="0"/>
                <a:cs typeface="Times New Roman" panose="02020603050405020304" pitchFamily="18" charset="0"/>
              </a:rPr>
              <a:t>Throughput</a:t>
            </a:r>
            <a:r>
              <a:rPr lang="sv-SE" altLang="zh-CN" b="1" dirty="0">
                <a:latin typeface="Times New Roman" panose="02020603050405020304" pitchFamily="18" charset="0"/>
                <a:cs typeface="Times New Roman" panose="02020603050405020304" pitchFamily="18" charset="0"/>
              </a:rPr>
              <a:t> </a:t>
            </a:r>
            <a:r>
              <a:rPr lang="sv-SE" altLang="zh-CN" b="1" dirty="0" err="1">
                <a:latin typeface="Times New Roman" panose="02020603050405020304" pitchFamily="18" charset="0"/>
                <a:cs typeface="Times New Roman" panose="02020603050405020304" pitchFamily="18" charset="0"/>
              </a:rPr>
              <a:t>of</a:t>
            </a:r>
            <a:r>
              <a:rPr lang="sv-SE" altLang="zh-CN" b="1" dirty="0">
                <a:latin typeface="Times New Roman" panose="02020603050405020304" pitchFamily="18" charset="0"/>
                <a:cs typeface="Times New Roman" panose="02020603050405020304" pitchFamily="18" charset="0"/>
              </a:rPr>
              <a:t> the</a:t>
            </a:r>
            <a:r>
              <a:rPr lang="zh-CN" altLang="en-US" b="1" dirty="0">
                <a:latin typeface="Times New Roman" panose="02020603050405020304" pitchFamily="18" charset="0"/>
                <a:cs typeface="Times New Roman" panose="02020603050405020304" pitchFamily="18" charset="0"/>
              </a:rPr>
              <a:t> </a:t>
            </a:r>
            <a:r>
              <a:rPr lang="sv-SE" altLang="zh-CN" b="1" dirty="0">
                <a:latin typeface="Times New Roman" panose="02020603050405020304" pitchFamily="18" charset="0"/>
                <a:cs typeface="Times New Roman" panose="02020603050405020304" pitchFamily="18" charset="0"/>
              </a:rPr>
              <a:t>TCP BBR </a:t>
            </a:r>
            <a:r>
              <a:rPr lang="sv-SE" altLang="zh-CN" b="1" dirty="0" err="1">
                <a:latin typeface="Times New Roman" panose="02020603050405020304" pitchFamily="18" charset="0"/>
                <a:cs typeface="Times New Roman" panose="02020603050405020304" pitchFamily="18" charset="0"/>
              </a:rPr>
              <a:t>Congestion</a:t>
            </a:r>
            <a:r>
              <a:rPr lang="sv-SE" altLang="zh-CN" b="1" dirty="0">
                <a:latin typeface="Times New Roman" panose="02020603050405020304" pitchFamily="18" charset="0"/>
                <a:cs typeface="Times New Roman" panose="02020603050405020304" pitchFamily="18" charset="0"/>
              </a:rPr>
              <a:t> Control</a:t>
            </a:r>
            <a:r>
              <a:rPr lang="zh-CN" altLang="en-US" b="1" dirty="0">
                <a:latin typeface="Times New Roman" panose="02020603050405020304" pitchFamily="18" charset="0"/>
                <a:cs typeface="Times New Roman" panose="02020603050405020304" pitchFamily="18" charset="0"/>
              </a:rPr>
              <a:t> </a:t>
            </a:r>
            <a:r>
              <a:rPr lang="sv-SE" altLang="zh-CN" b="1" dirty="0">
                <a:latin typeface="Times New Roman" panose="02020603050405020304" pitchFamily="18" charset="0"/>
                <a:cs typeface="Times New Roman" panose="02020603050405020304" pitchFamily="18" charset="0"/>
              </a:rPr>
              <a:t>in NS-3</a:t>
            </a:r>
            <a:endParaRPr kumimoji="1" lang="zh-CN" altLang="en-US"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D0D7A0E-048E-BB4E-9812-1E76F979B2F6}"/>
              </a:ext>
            </a:extLst>
          </p:cNvPr>
          <p:cNvSpPr>
            <a:spLocks noGrp="1"/>
          </p:cNvSpPr>
          <p:nvPr>
            <p:ph type="subTitle" idx="1"/>
          </p:nvPr>
        </p:nvSpPr>
        <p:spPr>
          <a:xfrm>
            <a:off x="1524000" y="3983038"/>
            <a:ext cx="9144000" cy="1655762"/>
          </a:xfrm>
        </p:spPr>
        <p:txBody>
          <a:bodyPr>
            <a:normAutofit lnSpcReduction="10000"/>
          </a:bodyPr>
          <a:lstStyle/>
          <a:p>
            <a:pPr algn="r"/>
            <a:r>
              <a:rPr kumimoji="1" lang="en-US" altLang="zh-CN" dirty="0" err="1">
                <a:latin typeface="Times New Roman" panose="02020603050405020304" pitchFamily="18" charset="0"/>
                <a:cs typeface="Times New Roman" panose="02020603050405020304" pitchFamily="18" charset="0"/>
              </a:rPr>
              <a:t>Xinkai</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Xiong</a:t>
            </a:r>
            <a:endParaRPr kumimoji="1" lang="en-US" altLang="zh-CN" dirty="0">
              <a:latin typeface="Times New Roman" panose="02020603050405020304" pitchFamily="18" charset="0"/>
              <a:cs typeface="Times New Roman" panose="02020603050405020304" pitchFamily="18" charset="0"/>
            </a:endParaRPr>
          </a:p>
          <a:p>
            <a:pPr algn="r"/>
            <a:endParaRPr kumimoji="1" lang="en-US" altLang="zh-CN" dirty="0">
              <a:latin typeface="Times New Roman" panose="02020603050405020304" pitchFamily="18" charset="0"/>
              <a:cs typeface="Times New Roman" panose="02020603050405020304" pitchFamily="18" charset="0"/>
            </a:endParaRPr>
          </a:p>
          <a:p>
            <a:pPr algn="r"/>
            <a:r>
              <a:rPr kumimoji="1" lang="en-US" altLang="zh-CN" dirty="0">
                <a:latin typeface="Times New Roman" panose="02020603050405020304" pitchFamily="18" charset="0"/>
                <a:cs typeface="Times New Roman" panose="02020603050405020304" pitchFamily="18" charset="0"/>
              </a:rPr>
              <a:t>Examiner: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Markus</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Hidell</a:t>
            </a:r>
            <a:endParaRPr kumimoji="1" lang="en-US" altLang="zh-CN" dirty="0">
              <a:latin typeface="Times New Roman" panose="02020603050405020304" pitchFamily="18" charset="0"/>
              <a:cs typeface="Times New Roman" panose="02020603050405020304" pitchFamily="18" charset="0"/>
            </a:endParaRPr>
          </a:p>
          <a:p>
            <a:pPr algn="r"/>
            <a:r>
              <a:rPr kumimoji="1" lang="en-US" altLang="zh-CN" dirty="0">
                <a:latin typeface="Times New Roman" panose="02020603050405020304" pitchFamily="18" charset="0"/>
                <a:cs typeface="Times New Roman" panose="02020603050405020304" pitchFamily="18" charset="0"/>
              </a:rPr>
              <a:t>Supervisor: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Marco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Chiesa</a:t>
            </a:r>
            <a:endParaRPr kumimoji="1" lang="zh-CN" altLang="en-US"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44688115-321B-4643-AB81-AC415219E733}"/>
              </a:ext>
            </a:extLst>
          </p:cNvPr>
          <p:cNvSpPr>
            <a:spLocks noGrp="1"/>
          </p:cNvSpPr>
          <p:nvPr>
            <p:ph type="dt" sz="half" idx="10"/>
          </p:nvPr>
        </p:nvSpPr>
        <p:spPr/>
        <p:txBody>
          <a:bodyPr/>
          <a:lstStyle/>
          <a:p>
            <a:fld id="{E017794C-2661-0A4B-85E5-2B6F3CD807F9}"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8E818D4F-D1BF-7F42-9031-17442C8EBE74}"/>
              </a:ext>
            </a:extLst>
          </p:cNvPr>
          <p:cNvSpPr>
            <a:spLocks noGrp="1"/>
          </p:cNvSpPr>
          <p:nvPr>
            <p:ph type="sldNum" sz="quarter" idx="12"/>
          </p:nvPr>
        </p:nvSpPr>
        <p:spPr/>
        <p:txBody>
          <a:bodyPr/>
          <a:lstStyle/>
          <a:p>
            <a:fld id="{C6F1F482-3A25-FB45-AF49-E2DCCF989E81}" type="slidenum">
              <a:rPr kumimoji="1" lang="zh-CN" altLang="en-US" smtClean="0"/>
              <a:t>1</a:t>
            </a:fld>
            <a:endParaRPr kumimoji="1" lang="zh-CN" altLang="en-US" dirty="0"/>
          </a:p>
        </p:txBody>
      </p:sp>
    </p:spTree>
    <p:extLst>
      <p:ext uri="{BB962C8B-B14F-4D97-AF65-F5344CB8AC3E}">
        <p14:creationId xmlns:p14="http://schemas.microsoft.com/office/powerpoint/2010/main" val="117419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935A4-B73E-BF4D-AF5B-0D075606ED9A}"/>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Methods</a:t>
            </a:r>
            <a:endParaRPr kumimoji="1" lang="zh-CN" altLang="en-US" b="1"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6D102DC0-B485-ED4C-BA77-3BCF52A6C36F}"/>
              </a:ext>
            </a:extLst>
          </p:cNvPr>
          <p:cNvSpPr>
            <a:spLocks noGrp="1"/>
          </p:cNvSpPr>
          <p:nvPr>
            <p:ph type="dt" sz="half" idx="10"/>
          </p:nvPr>
        </p:nvSpPr>
        <p:spPr/>
        <p:txBody>
          <a:bodyPr/>
          <a:lstStyle/>
          <a:p>
            <a:fld id="{CA76C0A4-DCC8-C844-958B-C24889D89DAD}"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656BAB3B-8EE7-3D47-99E8-7B52A320F12C}"/>
              </a:ext>
            </a:extLst>
          </p:cNvPr>
          <p:cNvSpPr>
            <a:spLocks noGrp="1"/>
          </p:cNvSpPr>
          <p:nvPr>
            <p:ph type="sldNum" sz="quarter" idx="12"/>
          </p:nvPr>
        </p:nvSpPr>
        <p:spPr/>
        <p:txBody>
          <a:bodyPr/>
          <a:lstStyle/>
          <a:p>
            <a:fld id="{C6F1F482-3A25-FB45-AF49-E2DCCF989E81}" type="slidenum">
              <a:rPr kumimoji="1" lang="zh-CN" altLang="en-US" smtClean="0"/>
              <a:pPr/>
              <a:t>10</a:t>
            </a:fld>
            <a:endParaRPr kumimoji="1" lang="zh-CN" altLang="en-US" dirty="0"/>
          </a:p>
        </p:txBody>
      </p:sp>
      <p:pic>
        <p:nvPicPr>
          <p:cNvPr id="6" name="图片 5">
            <a:extLst>
              <a:ext uri="{FF2B5EF4-FFF2-40B4-BE49-F238E27FC236}">
                <a16:creationId xmlns:a16="http://schemas.microsoft.com/office/drawing/2014/main" id="{F9EC0240-EEB1-B644-9869-DA72AB456501}"/>
              </a:ext>
            </a:extLst>
          </p:cNvPr>
          <p:cNvPicPr>
            <a:picLocks noChangeAspect="1"/>
          </p:cNvPicPr>
          <p:nvPr/>
        </p:nvPicPr>
        <p:blipFill>
          <a:blip r:embed="rId2"/>
          <a:stretch>
            <a:fillRect/>
          </a:stretch>
        </p:blipFill>
        <p:spPr>
          <a:xfrm>
            <a:off x="736755" y="2819400"/>
            <a:ext cx="5429903" cy="3150588"/>
          </a:xfrm>
          <a:prstGeom prst="rect">
            <a:avLst/>
          </a:prstGeom>
        </p:spPr>
      </p:pic>
      <p:sp>
        <p:nvSpPr>
          <p:cNvPr id="7" name="文本框 6">
            <a:extLst>
              <a:ext uri="{FF2B5EF4-FFF2-40B4-BE49-F238E27FC236}">
                <a16:creationId xmlns:a16="http://schemas.microsoft.com/office/drawing/2014/main" id="{A417F49E-E3AF-9146-AD58-E6A9BA0FE147}"/>
              </a:ext>
            </a:extLst>
          </p:cNvPr>
          <p:cNvSpPr txBox="1"/>
          <p:nvPr/>
        </p:nvSpPr>
        <p:spPr>
          <a:xfrm>
            <a:off x="838200" y="1690688"/>
            <a:ext cx="2862943" cy="461665"/>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Testbed</a:t>
            </a:r>
            <a:endParaRPr kumimoji="1" lang="zh-CN" altLang="en-US"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73821EA-8AD9-0B46-B963-1459AF2C54B5}"/>
              </a:ext>
            </a:extLst>
          </p:cNvPr>
          <p:cNvSpPr txBox="1"/>
          <p:nvPr/>
        </p:nvSpPr>
        <p:spPr>
          <a:xfrm>
            <a:off x="6166658" y="2525764"/>
            <a:ext cx="5187142" cy="2451953"/>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Simulations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running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ns-3</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(version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3.27)</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Each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sender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same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sending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rate</a:t>
            </a:r>
          </a:p>
          <a:p>
            <a:r>
              <a:rPr kumimoji="1" lang="en-US" altLang="zh-CN" sz="2000" dirty="0">
                <a:latin typeface="Times New Roman" panose="02020603050405020304" pitchFamily="18" charset="0"/>
                <a:cs typeface="Times New Roman" panose="02020603050405020304" pitchFamily="18" charset="0"/>
              </a:rPr>
              <a:t>Each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link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same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endParaRPr kumimoji="1" lang="en-US" altLang="zh-CN" sz="2000" baseline="-25000" dirty="0">
              <a:latin typeface="Times New Roman" panose="02020603050405020304" pitchFamily="18" charset="0"/>
              <a:cs typeface="Times New Roman" panose="02020603050405020304" pitchFamily="18" charset="0"/>
            </a:endParaRPr>
          </a:p>
          <a:p>
            <a:endParaRPr kumimoji="1" lang="en-US" altLang="zh-CN" sz="2000" baseline="-25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Each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starts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3</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seconds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after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previous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one</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Each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simulation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run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times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90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seconds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24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07BAACD-7F57-7E47-8D28-08FC77FF38DB}"/>
              </a:ext>
            </a:extLst>
          </p:cNvPr>
          <p:cNvSpPr>
            <a:spLocks noGrp="1"/>
          </p:cNvSpPr>
          <p:nvPr>
            <p:ph type="dt" sz="half" idx="10"/>
          </p:nvPr>
        </p:nvSpPr>
        <p:spPr/>
        <p:txBody>
          <a:bodyPr/>
          <a:lstStyle/>
          <a:p>
            <a:fld id="{AE886E15-8348-FA4F-A745-4C5066B38F5D}"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2BE3CDB9-3C81-6B41-8448-35FC740111C1}"/>
              </a:ext>
            </a:extLst>
          </p:cNvPr>
          <p:cNvSpPr>
            <a:spLocks noGrp="1"/>
          </p:cNvSpPr>
          <p:nvPr>
            <p:ph type="sldNum" sz="quarter" idx="12"/>
          </p:nvPr>
        </p:nvSpPr>
        <p:spPr/>
        <p:txBody>
          <a:bodyPr/>
          <a:lstStyle/>
          <a:p>
            <a:fld id="{C6F1F482-3A25-FB45-AF49-E2DCCF989E81}" type="slidenum">
              <a:rPr kumimoji="1" lang="zh-CN" altLang="en-US" smtClean="0"/>
              <a:pPr/>
              <a:t>11</a:t>
            </a:fld>
            <a:endParaRPr kumimoji="1" lang="zh-CN" altLang="en-US" dirty="0"/>
          </a:p>
        </p:txBody>
      </p:sp>
      <p:sp>
        <p:nvSpPr>
          <p:cNvPr id="6" name="文本框 5">
            <a:extLst>
              <a:ext uri="{FF2B5EF4-FFF2-40B4-BE49-F238E27FC236}">
                <a16:creationId xmlns:a16="http://schemas.microsoft.com/office/drawing/2014/main" id="{32580FBF-B6F5-4D46-9F87-DE68F542582E}"/>
              </a:ext>
            </a:extLst>
          </p:cNvPr>
          <p:cNvSpPr txBox="1"/>
          <p:nvPr/>
        </p:nvSpPr>
        <p:spPr>
          <a:xfrm>
            <a:off x="838200" y="278563"/>
            <a:ext cx="2982686" cy="461665"/>
          </a:xfrm>
          <a:prstGeom prst="rect">
            <a:avLst/>
          </a:prstGeom>
          <a:noFill/>
        </p:spPr>
        <p:txBody>
          <a:bodyPr wrap="square" rtlCol="0">
            <a:spAutoFit/>
          </a:bodyPr>
          <a:lstStyle/>
          <a:p>
            <a:r>
              <a:rPr kumimoji="1" lang="zh-CN" altLang="en-US" sz="2400"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Our</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improvement</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164B649-E6C3-6C4C-897C-521085D937EF}"/>
                  </a:ext>
                </a:extLst>
              </p:cNvPr>
              <p:cNvSpPr txBox="1"/>
              <p:nvPr/>
            </p:nvSpPr>
            <p:spPr>
              <a:xfrm>
                <a:off x="838200" y="952999"/>
                <a:ext cx="10515601" cy="318677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RTT-based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cycle:</a:t>
                </a:r>
              </a:p>
              <a:p>
                <a:endParaRPr kumimoji="1"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Probe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phase: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1.25,</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ends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earlier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reaches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1.25</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ar-AE" altLang="zh-CN" i="1">
                            <a:latin typeface="Cambria Math" panose="02040503050406030204" pitchFamily="18" charset="0"/>
                          </a:rPr>
                        </m:ctrlPr>
                      </m:sSubPr>
                      <m:e>
                        <m:acc>
                          <m:accPr>
                            <m:chr m:val="̂"/>
                            <m:ctrlPr>
                              <a:rPr kumimoji="1" lang="ar-AE" altLang="zh-CN" i="1">
                                <a:latin typeface="Cambria Math" panose="02040503050406030204" pitchFamily="18" charset="0"/>
                              </a:rPr>
                            </m:ctrlPr>
                          </m:accPr>
                          <m:e>
                            <m:r>
                              <a:rPr kumimoji="1" lang="ar-AE" altLang="zh-CN" i="1">
                                <a:latin typeface="Cambria Math" panose="02040503050406030204" pitchFamily="18" charset="0"/>
                              </a:rPr>
                              <m:t>𝑅𝑇𝑇</m:t>
                            </m:r>
                          </m:e>
                        </m:acc>
                      </m:e>
                      <m:sub>
                        <m:r>
                          <a:rPr kumimoji="1" lang="ar-AE" altLang="zh-CN" i="1">
                            <a:latin typeface="Cambria Math" panose="02040503050406030204" pitchFamily="18" charset="0"/>
                          </a:rPr>
                          <m:t>𝑚𝑖𝑛</m:t>
                        </m:r>
                      </m:sub>
                    </m:sSub>
                  </m:oMath>
                </a14:m>
                <a:endParaRPr kumimoji="1"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kumimoji="1"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Drain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phase: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0.75</a:t>
                </a:r>
              </a:p>
              <a:p>
                <a:pPr marL="342900" indent="-342900">
                  <a:buFont typeface="Arial" panose="020B0604020202020204" pitchFamily="34" charset="0"/>
                  <a:buChar char="•"/>
                </a:pPr>
                <a:endParaRPr kumimoji="1"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Steady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phase: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kumimoji="1" lang="zh-CN" altLang="en-US" sz="2000" i="1" smtClean="0">
                        <a:latin typeface="Cambria Math" panose="02040503050406030204" pitchFamily="18" charset="0"/>
                        <a:cs typeface="Times New Roman" panose="02020603050405020304" pitchFamily="18" charset="0"/>
                      </a:rPr>
                      <m:t>𝛼</m:t>
                    </m:r>
                    <m:r>
                      <a:rPr kumimoji="1" lang="zh-CN" altLang="en-US" sz="2000" b="0" i="1" smtClean="0">
                        <a:latin typeface="Cambria Math" panose="02040503050406030204" pitchFamily="18" charset="0"/>
                        <a:cs typeface="Times New Roman" panose="02020603050405020304" pitchFamily="18" charset="0"/>
                      </a:rPr>
                      <m:t> </m:t>
                    </m:r>
                    <m:r>
                      <a:rPr kumimoji="1"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𝑅𝑇𝑇</m:t>
                            </m:r>
                          </m:e>
                        </m:acc>
                      </m:e>
                      <m:sub>
                        <m: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m:rPr>
                        <m:nor/>
                      </m:rPr>
                      <a:rPr kumimoji="1" lang="zh-CN" altLang="en-US" sz="2000" b="0" i="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kumimoji="1"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r>
                      <a:rPr kumimoji="1"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 </m:t>
                    </m:r>
                    <m: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𝑅𝑇𝑇</m:t>
                    </m:r>
                  </m:oMath>
                </a14:m>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cs typeface="Times New Roman" panose="02020603050405020304" pitchFamily="18" charset="0"/>
                  </a:rPr>
                  <a:t>         </a:t>
                </a:r>
                <a14:m>
                  <m:oMath xmlns:m="http://schemas.openxmlformats.org/officeDocument/2006/math">
                    <m:r>
                      <a:rPr kumimoji="1" lang="zh-CN" altLang="en-US" sz="2000" i="1" smtClean="0">
                        <a:latin typeface="Cambria Math" panose="02040503050406030204" pitchFamily="18" charset="0"/>
                        <a:cs typeface="Times New Roman" panose="02020603050405020304" pitchFamily="18" charset="0"/>
                      </a:rPr>
                      <m:t>𝛼</m:t>
                    </m:r>
                  </m:oMath>
                </a14:m>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scaling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coefficient (0,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p>
              <a:p>
                <a:r>
                  <a:rPr kumimoji="1"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ar-AE" altLang="zh-CN" sz="2000" i="1" smtClean="0">
                            <a:latin typeface="Cambria Math" panose="02040503050406030204" pitchFamily="18" charset="0"/>
                          </a:rPr>
                        </m:ctrlPr>
                      </m:sSubPr>
                      <m:e>
                        <m:acc>
                          <m:accPr>
                            <m:chr m:val="̂"/>
                            <m:ctrlPr>
                              <a:rPr kumimoji="1" lang="ar-AE" altLang="zh-CN" sz="2000" i="1">
                                <a:latin typeface="Cambria Math" panose="02040503050406030204" pitchFamily="18" charset="0"/>
                              </a:rPr>
                            </m:ctrlPr>
                          </m:accPr>
                          <m:e>
                            <m:r>
                              <a:rPr kumimoji="1" lang="ar-AE" altLang="zh-CN" sz="2000" i="1">
                                <a:latin typeface="Cambria Math" panose="02040503050406030204" pitchFamily="18" charset="0"/>
                              </a:rPr>
                              <m:t>𝑅𝑇𝑇</m:t>
                            </m:r>
                          </m:e>
                        </m:acc>
                      </m:e>
                      <m:sub>
                        <m:r>
                          <a:rPr kumimoji="1" lang="ar-AE" altLang="zh-CN" sz="2000" i="1">
                            <a:latin typeface="Cambria Math" panose="02040503050406030204" pitchFamily="18" charset="0"/>
                          </a:rPr>
                          <m:t>𝑚𝑖𝑛</m:t>
                        </m:r>
                      </m:sub>
                    </m:sSub>
                  </m:oMath>
                </a14:m>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minimal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seconds</a:t>
                </a:r>
              </a:p>
              <a:p>
                <a:r>
                  <a:rPr kumimoji="1"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𝑅𝑇𝑇</m:t>
                    </m:r>
                    <m:r>
                      <a:rPr kumimoji="1"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current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a:t>
                </a:r>
                <a:r>
                  <a:rPr kumimoji="1"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7164B649-E6C3-6C4C-897C-521085D937EF}"/>
                  </a:ext>
                </a:extLst>
              </p:cNvPr>
              <p:cNvSpPr txBox="1">
                <a:spLocks noRot="1" noChangeAspect="1" noMove="1" noResize="1" noEditPoints="1" noAdjustHandles="1" noChangeArrowheads="1" noChangeShapeType="1" noTextEdit="1"/>
              </p:cNvSpPr>
              <p:nvPr/>
            </p:nvSpPr>
            <p:spPr>
              <a:xfrm>
                <a:off x="838200" y="952999"/>
                <a:ext cx="10515601" cy="3186770"/>
              </a:xfrm>
              <a:prstGeom prst="rect">
                <a:avLst/>
              </a:prstGeom>
              <a:blipFill>
                <a:blip r:embed="rId2"/>
                <a:stretch>
                  <a:fillRect l="-724" t="-794" b="-2778"/>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E1C86681-6571-5341-AC55-2F48CD6C20DA}"/>
              </a:ext>
            </a:extLst>
          </p:cNvPr>
          <p:cNvGrpSpPr/>
          <p:nvPr/>
        </p:nvGrpSpPr>
        <p:grpSpPr>
          <a:xfrm>
            <a:off x="2184945" y="4454072"/>
            <a:ext cx="7822111" cy="1902278"/>
            <a:chOff x="2184945" y="4454072"/>
            <a:chExt cx="7822111" cy="1902278"/>
          </a:xfrm>
        </p:grpSpPr>
        <p:sp>
          <p:nvSpPr>
            <p:cNvPr id="85" name="矩形 84">
              <a:extLst>
                <a:ext uri="{FF2B5EF4-FFF2-40B4-BE49-F238E27FC236}">
                  <a16:creationId xmlns:a16="http://schemas.microsoft.com/office/drawing/2014/main" id="{F436C857-703D-C94A-8C5E-939F33826D24}"/>
                </a:ext>
              </a:extLst>
            </p:cNvPr>
            <p:cNvSpPr/>
            <p:nvPr/>
          </p:nvSpPr>
          <p:spPr>
            <a:xfrm>
              <a:off x="4529728" y="4565652"/>
              <a:ext cx="1295400"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Queue</a:t>
              </a:r>
              <a:r>
                <a:rPr kumimoji="1" lang="zh-CN" altLang="en-US" dirty="0"/>
                <a:t> </a:t>
              </a:r>
            </a:p>
          </p:txBody>
        </p:sp>
        <p:sp>
          <p:nvSpPr>
            <p:cNvPr id="86" name="矩形 85">
              <a:extLst>
                <a:ext uri="{FF2B5EF4-FFF2-40B4-BE49-F238E27FC236}">
                  <a16:creationId xmlns:a16="http://schemas.microsoft.com/office/drawing/2014/main" id="{03FA9DF4-B75E-BD48-868E-334FEDC86E2A}"/>
                </a:ext>
              </a:extLst>
            </p:cNvPr>
            <p:cNvSpPr/>
            <p:nvPr/>
          </p:nvSpPr>
          <p:spPr>
            <a:xfrm>
              <a:off x="6304100" y="4565652"/>
              <a:ext cx="1295400"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RTT</a:t>
              </a:r>
              <a:r>
                <a:rPr kumimoji="1" lang="zh-CN" altLang="en-US" dirty="0"/>
                <a:t> </a:t>
              </a:r>
            </a:p>
          </p:txBody>
        </p:sp>
        <p:sp>
          <p:nvSpPr>
            <p:cNvPr id="87" name="上箭头 86">
              <a:extLst>
                <a:ext uri="{FF2B5EF4-FFF2-40B4-BE49-F238E27FC236}">
                  <a16:creationId xmlns:a16="http://schemas.microsoft.com/office/drawing/2014/main" id="{208397EA-AAAF-5B4D-AB68-3FCD9BC97104}"/>
                </a:ext>
              </a:extLst>
            </p:cNvPr>
            <p:cNvSpPr/>
            <p:nvPr/>
          </p:nvSpPr>
          <p:spPr>
            <a:xfrm>
              <a:off x="7248980" y="4772480"/>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上箭头 87">
              <a:extLst>
                <a:ext uri="{FF2B5EF4-FFF2-40B4-BE49-F238E27FC236}">
                  <a16:creationId xmlns:a16="http://schemas.microsoft.com/office/drawing/2014/main" id="{9F2417F2-CD49-EC46-B134-4CD8DBBF4F9C}"/>
                </a:ext>
              </a:extLst>
            </p:cNvPr>
            <p:cNvSpPr/>
            <p:nvPr/>
          </p:nvSpPr>
          <p:spPr>
            <a:xfrm>
              <a:off x="5583466" y="4772480"/>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9" name="矩形 88">
              <a:extLst>
                <a:ext uri="{FF2B5EF4-FFF2-40B4-BE49-F238E27FC236}">
                  <a16:creationId xmlns:a16="http://schemas.microsoft.com/office/drawing/2014/main" id="{D89ED1A9-0614-4D45-972B-BCCB6ECF3CA2}"/>
                </a:ext>
              </a:extLst>
            </p:cNvPr>
            <p:cNvSpPr/>
            <p:nvPr/>
          </p:nvSpPr>
          <p:spPr>
            <a:xfrm>
              <a:off x="8078472" y="4565652"/>
              <a:ext cx="1915884"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RTT</a:t>
              </a:r>
              <a:r>
                <a:rPr kumimoji="1" lang="en-US" altLang="zh-CN" baseline="-25000" dirty="0" err="1"/>
                <a:t>min</a:t>
              </a:r>
              <a:r>
                <a:rPr kumimoji="1" lang="en-US" altLang="zh-CN" dirty="0"/>
                <a:t>/RTT</a:t>
              </a:r>
              <a:endParaRPr kumimoji="1" lang="zh-CN" altLang="en-US" dirty="0"/>
            </a:p>
          </p:txBody>
        </p:sp>
        <p:sp>
          <p:nvSpPr>
            <p:cNvPr id="90" name="上箭头 89">
              <a:extLst>
                <a:ext uri="{FF2B5EF4-FFF2-40B4-BE49-F238E27FC236}">
                  <a16:creationId xmlns:a16="http://schemas.microsoft.com/office/drawing/2014/main" id="{82D98ACE-6F9F-B245-9052-443CC3CFF25C}"/>
                </a:ext>
              </a:extLst>
            </p:cNvPr>
            <p:cNvSpPr/>
            <p:nvPr/>
          </p:nvSpPr>
          <p:spPr>
            <a:xfrm rot="10800000">
              <a:off x="9720037" y="4772480"/>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矩形 90">
              <a:extLst>
                <a:ext uri="{FF2B5EF4-FFF2-40B4-BE49-F238E27FC236}">
                  <a16:creationId xmlns:a16="http://schemas.microsoft.com/office/drawing/2014/main" id="{B017545A-ABFD-E54E-B0CB-056BE11DA3E2}"/>
                </a:ext>
              </a:extLst>
            </p:cNvPr>
            <p:cNvSpPr/>
            <p:nvPr/>
          </p:nvSpPr>
          <p:spPr>
            <a:xfrm>
              <a:off x="8078472" y="5714093"/>
              <a:ext cx="1915884"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pacing_gain</a:t>
              </a:r>
              <a:endParaRPr kumimoji="1" lang="zh-CN" altLang="en-US" dirty="0"/>
            </a:p>
          </p:txBody>
        </p:sp>
        <p:sp>
          <p:nvSpPr>
            <p:cNvPr id="92" name="上箭头 91">
              <a:extLst>
                <a:ext uri="{FF2B5EF4-FFF2-40B4-BE49-F238E27FC236}">
                  <a16:creationId xmlns:a16="http://schemas.microsoft.com/office/drawing/2014/main" id="{0BDF9661-6977-114B-BE51-CB7F83E3C6F8}"/>
                </a:ext>
              </a:extLst>
            </p:cNvPr>
            <p:cNvSpPr/>
            <p:nvPr/>
          </p:nvSpPr>
          <p:spPr>
            <a:xfrm rot="10800000">
              <a:off x="9720582" y="5923642"/>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BEEAD616-6C5F-B841-B162-10DBBB2E613B}"/>
                </a:ext>
              </a:extLst>
            </p:cNvPr>
            <p:cNvSpPr/>
            <p:nvPr/>
          </p:nvSpPr>
          <p:spPr>
            <a:xfrm>
              <a:off x="5683616" y="5714093"/>
              <a:ext cx="1915884"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sending</a:t>
              </a:r>
              <a:r>
                <a:rPr kumimoji="1" lang="zh-CN" altLang="en-US" dirty="0"/>
                <a:t> </a:t>
              </a:r>
              <a:r>
                <a:rPr kumimoji="1" lang="en-US" altLang="zh-CN" dirty="0"/>
                <a:t>rate</a:t>
              </a:r>
              <a:endParaRPr kumimoji="1" lang="zh-CN" altLang="en-US" dirty="0"/>
            </a:p>
          </p:txBody>
        </p:sp>
        <p:sp>
          <p:nvSpPr>
            <p:cNvPr id="94" name="上箭头 93">
              <a:extLst>
                <a:ext uri="{FF2B5EF4-FFF2-40B4-BE49-F238E27FC236}">
                  <a16:creationId xmlns:a16="http://schemas.microsoft.com/office/drawing/2014/main" id="{C6E75B60-A603-8C4C-8044-EDBCAE1D3C29}"/>
                </a:ext>
              </a:extLst>
            </p:cNvPr>
            <p:cNvSpPr/>
            <p:nvPr/>
          </p:nvSpPr>
          <p:spPr>
            <a:xfrm rot="10800000">
              <a:off x="7311030" y="5923642"/>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5" name="矩形 94">
              <a:extLst>
                <a:ext uri="{FF2B5EF4-FFF2-40B4-BE49-F238E27FC236}">
                  <a16:creationId xmlns:a16="http://schemas.microsoft.com/office/drawing/2014/main" id="{3AF9BB07-46F6-C64E-8F7E-0AD70BD69A18}"/>
                </a:ext>
              </a:extLst>
            </p:cNvPr>
            <p:cNvSpPr/>
            <p:nvPr/>
          </p:nvSpPr>
          <p:spPr>
            <a:xfrm>
              <a:off x="3952785" y="5714093"/>
              <a:ext cx="1295400"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Queue</a:t>
              </a:r>
              <a:r>
                <a:rPr kumimoji="1" lang="zh-CN" altLang="en-US" dirty="0"/>
                <a:t> </a:t>
              </a:r>
            </a:p>
          </p:txBody>
        </p:sp>
        <p:sp>
          <p:nvSpPr>
            <p:cNvPr id="96" name="上箭头 95">
              <a:extLst>
                <a:ext uri="{FF2B5EF4-FFF2-40B4-BE49-F238E27FC236}">
                  <a16:creationId xmlns:a16="http://schemas.microsoft.com/office/drawing/2014/main" id="{7F8E59C3-E1EE-1D4C-9A34-5B792B045DE5}"/>
                </a:ext>
              </a:extLst>
            </p:cNvPr>
            <p:cNvSpPr/>
            <p:nvPr/>
          </p:nvSpPr>
          <p:spPr>
            <a:xfrm rot="10800000">
              <a:off x="5003802" y="5901870"/>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矩形 96">
              <a:extLst>
                <a:ext uri="{FF2B5EF4-FFF2-40B4-BE49-F238E27FC236}">
                  <a16:creationId xmlns:a16="http://schemas.microsoft.com/office/drawing/2014/main" id="{C476C074-73D0-4F45-89E8-6E18527FD88F}"/>
                </a:ext>
              </a:extLst>
            </p:cNvPr>
            <p:cNvSpPr/>
            <p:nvPr/>
          </p:nvSpPr>
          <p:spPr>
            <a:xfrm>
              <a:off x="2185762" y="5714093"/>
              <a:ext cx="1295400" cy="642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RTT</a:t>
              </a:r>
              <a:r>
                <a:rPr kumimoji="1" lang="zh-CN" altLang="en-US" dirty="0"/>
                <a:t> </a:t>
              </a:r>
            </a:p>
          </p:txBody>
        </p:sp>
        <p:sp>
          <p:nvSpPr>
            <p:cNvPr id="98" name="上箭头 97">
              <a:extLst>
                <a:ext uri="{FF2B5EF4-FFF2-40B4-BE49-F238E27FC236}">
                  <a16:creationId xmlns:a16="http://schemas.microsoft.com/office/drawing/2014/main" id="{A086090D-7C30-D943-97A6-6E60BCA6B739}"/>
                </a:ext>
              </a:extLst>
            </p:cNvPr>
            <p:cNvSpPr/>
            <p:nvPr/>
          </p:nvSpPr>
          <p:spPr>
            <a:xfrm rot="10800000">
              <a:off x="3130642" y="5923644"/>
              <a:ext cx="45719" cy="22315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9" name="矩形 98">
              <a:extLst>
                <a:ext uri="{FF2B5EF4-FFF2-40B4-BE49-F238E27FC236}">
                  <a16:creationId xmlns:a16="http://schemas.microsoft.com/office/drawing/2014/main" id="{AC8F6583-F8A6-2542-B2FE-4A73C2422B42}"/>
                </a:ext>
              </a:extLst>
            </p:cNvPr>
            <p:cNvSpPr/>
            <p:nvPr/>
          </p:nvSpPr>
          <p:spPr>
            <a:xfrm>
              <a:off x="2184945" y="4454072"/>
              <a:ext cx="1872343" cy="859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BBR</a:t>
              </a:r>
              <a:r>
                <a:rPr kumimoji="1" lang="zh-CN" altLang="en-US" dirty="0"/>
                <a:t> </a:t>
              </a:r>
              <a:r>
                <a:rPr kumimoji="1" lang="en-US" altLang="zh-CN" dirty="0"/>
                <a:t>overestimates</a:t>
              </a:r>
              <a:r>
                <a:rPr kumimoji="1" lang="zh-CN" altLang="en-US" dirty="0"/>
                <a:t> </a:t>
              </a:r>
              <a:r>
                <a:rPr kumimoji="1" lang="en-US" altLang="zh-CN" dirty="0"/>
                <a:t>bandwidth</a:t>
              </a:r>
              <a:r>
                <a:rPr kumimoji="1" lang="zh-CN" altLang="en-US" dirty="0"/>
                <a:t> </a:t>
              </a:r>
            </a:p>
          </p:txBody>
        </p:sp>
        <p:cxnSp>
          <p:nvCxnSpPr>
            <p:cNvPr id="100" name="直线箭头连接符 99">
              <a:extLst>
                <a:ext uri="{FF2B5EF4-FFF2-40B4-BE49-F238E27FC236}">
                  <a16:creationId xmlns:a16="http://schemas.microsoft.com/office/drawing/2014/main" id="{DD5D2A80-72E4-B647-96DC-7B892ADEF901}"/>
                </a:ext>
              </a:extLst>
            </p:cNvPr>
            <p:cNvCxnSpPr>
              <a:stCxn id="99" idx="3"/>
              <a:endCxn id="85" idx="1"/>
            </p:cNvCxnSpPr>
            <p:nvPr/>
          </p:nvCxnSpPr>
          <p:spPr>
            <a:xfrm>
              <a:off x="4057288" y="4884058"/>
              <a:ext cx="472440" cy="2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线箭头连接符 100">
              <a:extLst>
                <a:ext uri="{FF2B5EF4-FFF2-40B4-BE49-F238E27FC236}">
                  <a16:creationId xmlns:a16="http://schemas.microsoft.com/office/drawing/2014/main" id="{7EF036A1-0DEC-0646-8CB6-C25676292212}"/>
                </a:ext>
              </a:extLst>
            </p:cNvPr>
            <p:cNvCxnSpPr>
              <a:stCxn id="85" idx="3"/>
              <a:endCxn id="86" idx="1"/>
            </p:cNvCxnSpPr>
            <p:nvPr/>
          </p:nvCxnSpPr>
          <p:spPr>
            <a:xfrm>
              <a:off x="5825128" y="4886781"/>
              <a:ext cx="4789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线箭头连接符 101">
              <a:extLst>
                <a:ext uri="{FF2B5EF4-FFF2-40B4-BE49-F238E27FC236}">
                  <a16:creationId xmlns:a16="http://schemas.microsoft.com/office/drawing/2014/main" id="{82436B9E-2898-C34A-83E8-863C068BB334}"/>
                </a:ext>
              </a:extLst>
            </p:cNvPr>
            <p:cNvCxnSpPr>
              <a:stCxn id="86" idx="3"/>
              <a:endCxn id="89" idx="1"/>
            </p:cNvCxnSpPr>
            <p:nvPr/>
          </p:nvCxnSpPr>
          <p:spPr>
            <a:xfrm>
              <a:off x="7599500" y="4886781"/>
              <a:ext cx="4789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线箭头连接符 102">
              <a:extLst>
                <a:ext uri="{FF2B5EF4-FFF2-40B4-BE49-F238E27FC236}">
                  <a16:creationId xmlns:a16="http://schemas.microsoft.com/office/drawing/2014/main" id="{C8D810D0-93B4-3648-913B-69A4E5CE3DB9}"/>
                </a:ext>
              </a:extLst>
            </p:cNvPr>
            <p:cNvCxnSpPr>
              <a:stCxn id="91" idx="1"/>
              <a:endCxn id="93" idx="3"/>
            </p:cNvCxnSpPr>
            <p:nvPr/>
          </p:nvCxnSpPr>
          <p:spPr>
            <a:xfrm flipH="1">
              <a:off x="7599500" y="6035222"/>
              <a:ext cx="4789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直线箭头连接符 103">
              <a:extLst>
                <a:ext uri="{FF2B5EF4-FFF2-40B4-BE49-F238E27FC236}">
                  <a16:creationId xmlns:a16="http://schemas.microsoft.com/office/drawing/2014/main" id="{94C2B896-FE89-B746-8964-1E7DEDC676A8}"/>
                </a:ext>
              </a:extLst>
            </p:cNvPr>
            <p:cNvCxnSpPr>
              <a:stCxn id="93" idx="1"/>
              <a:endCxn id="95" idx="3"/>
            </p:cNvCxnSpPr>
            <p:nvPr/>
          </p:nvCxnSpPr>
          <p:spPr>
            <a:xfrm flipH="1">
              <a:off x="5248185" y="6035222"/>
              <a:ext cx="4354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直线箭头连接符 104">
              <a:extLst>
                <a:ext uri="{FF2B5EF4-FFF2-40B4-BE49-F238E27FC236}">
                  <a16:creationId xmlns:a16="http://schemas.microsoft.com/office/drawing/2014/main" id="{6A8A1DEE-10EF-DA47-8E71-7EB9C7181299}"/>
                </a:ext>
              </a:extLst>
            </p:cNvPr>
            <p:cNvCxnSpPr>
              <a:stCxn id="95" idx="1"/>
              <a:endCxn id="97" idx="3"/>
            </p:cNvCxnSpPr>
            <p:nvPr/>
          </p:nvCxnSpPr>
          <p:spPr>
            <a:xfrm flipH="1">
              <a:off x="3481162" y="6035222"/>
              <a:ext cx="471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肘形连接符 105">
              <a:extLst>
                <a:ext uri="{FF2B5EF4-FFF2-40B4-BE49-F238E27FC236}">
                  <a16:creationId xmlns:a16="http://schemas.microsoft.com/office/drawing/2014/main" id="{565852EF-41A1-3B48-ACD4-BDFC9B94A471}"/>
                </a:ext>
              </a:extLst>
            </p:cNvPr>
            <p:cNvCxnSpPr>
              <a:stCxn id="97" idx="1"/>
              <a:endCxn id="99" idx="1"/>
            </p:cNvCxnSpPr>
            <p:nvPr/>
          </p:nvCxnSpPr>
          <p:spPr>
            <a:xfrm rot="10800000">
              <a:off x="2184946" y="4884058"/>
              <a:ext cx="817" cy="1151164"/>
            </a:xfrm>
            <a:prstGeom prst="bentConnector3">
              <a:avLst>
                <a:gd name="adj1" fmla="val 50731212"/>
              </a:avLst>
            </a:prstGeom>
            <a:ln>
              <a:tailEnd type="triangle"/>
            </a:ln>
          </p:spPr>
          <p:style>
            <a:lnRef idx="1">
              <a:schemeClr val="dk1"/>
            </a:lnRef>
            <a:fillRef idx="0">
              <a:schemeClr val="dk1"/>
            </a:fillRef>
            <a:effectRef idx="0">
              <a:schemeClr val="dk1"/>
            </a:effectRef>
            <a:fontRef idx="minor">
              <a:schemeClr val="tx1"/>
            </a:fontRef>
          </p:style>
        </p:cxnSp>
        <p:cxnSp>
          <p:nvCxnSpPr>
            <p:cNvPr id="107" name="肘形连接符 106">
              <a:extLst>
                <a:ext uri="{FF2B5EF4-FFF2-40B4-BE49-F238E27FC236}">
                  <a16:creationId xmlns:a16="http://schemas.microsoft.com/office/drawing/2014/main" id="{D8BD4C67-EDD1-B841-8FCC-32C69F5AF917}"/>
                </a:ext>
              </a:extLst>
            </p:cNvPr>
            <p:cNvCxnSpPr>
              <a:stCxn id="89" idx="3"/>
              <a:endCxn id="91" idx="3"/>
            </p:cNvCxnSpPr>
            <p:nvPr/>
          </p:nvCxnSpPr>
          <p:spPr>
            <a:xfrm>
              <a:off x="9994356" y="4886781"/>
              <a:ext cx="12700" cy="1148441"/>
            </a:xfrm>
            <a:prstGeom prst="bentConnector3">
              <a:avLst>
                <a:gd name="adj1" fmla="val 2742858"/>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9709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5A7A7AA-F15B-AA4A-BFDA-61E22C5ECAC0}"/>
              </a:ext>
            </a:extLst>
          </p:cNvPr>
          <p:cNvSpPr>
            <a:spLocks noGrp="1"/>
          </p:cNvSpPr>
          <p:nvPr>
            <p:ph type="dt" sz="half" idx="10"/>
          </p:nvPr>
        </p:nvSpPr>
        <p:spPr/>
        <p:txBody>
          <a:bodyPr/>
          <a:lstStyle/>
          <a:p>
            <a:fld id="{539A8F33-F8F0-FA46-945C-320F272FD53E}"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CC5577E3-1935-DE40-9AD1-5450D118F3BE}"/>
              </a:ext>
            </a:extLst>
          </p:cNvPr>
          <p:cNvSpPr>
            <a:spLocks noGrp="1"/>
          </p:cNvSpPr>
          <p:nvPr>
            <p:ph type="sldNum" sz="quarter" idx="12"/>
          </p:nvPr>
        </p:nvSpPr>
        <p:spPr/>
        <p:txBody>
          <a:bodyPr/>
          <a:lstStyle/>
          <a:p>
            <a:fld id="{C6F1F482-3A25-FB45-AF49-E2DCCF989E81}" type="slidenum">
              <a:rPr kumimoji="1" lang="zh-CN" altLang="en-US" smtClean="0"/>
              <a:pPr/>
              <a:t>12</a:t>
            </a:fld>
            <a:endParaRPr kumimoji="1" lang="zh-CN" altLang="en-US" dirty="0"/>
          </a:p>
        </p:txBody>
      </p:sp>
      <p:sp>
        <p:nvSpPr>
          <p:cNvPr id="7" name="文本框 6">
            <a:extLst>
              <a:ext uri="{FF2B5EF4-FFF2-40B4-BE49-F238E27FC236}">
                <a16:creationId xmlns:a16="http://schemas.microsoft.com/office/drawing/2014/main" id="{7B26BCF3-C099-BF47-BEDF-8A7203A66A61}"/>
              </a:ext>
            </a:extLst>
          </p:cNvPr>
          <p:cNvSpPr txBox="1"/>
          <p:nvPr/>
        </p:nvSpPr>
        <p:spPr>
          <a:xfrm>
            <a:off x="838200" y="598714"/>
            <a:ext cx="2982686" cy="461665"/>
          </a:xfrm>
          <a:prstGeom prst="rect">
            <a:avLst/>
          </a:prstGeom>
          <a:noFill/>
        </p:spPr>
        <p:txBody>
          <a:bodyPr wrap="square" rtlCol="0">
            <a:spAutoFit/>
          </a:bodyPr>
          <a:lstStyle/>
          <a:p>
            <a:r>
              <a:rPr kumimoji="1" lang="zh-CN" altLang="en-US" sz="2400"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Simulation</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setup</a:t>
            </a:r>
            <a:endParaRPr kumimoji="1" lang="zh-CN" altLang="en-US" sz="24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8BB6C2CD-CDE2-B349-BBD4-2B842E882257}"/>
              </a:ext>
            </a:extLst>
          </p:cNvPr>
          <p:cNvSpPr/>
          <p:nvPr/>
        </p:nvSpPr>
        <p:spPr>
          <a:xfrm>
            <a:off x="1314893" y="1060379"/>
            <a:ext cx="6096000" cy="923330"/>
          </a:xfrm>
          <a:prstGeom prst="rect">
            <a:avLst/>
          </a:prstGeom>
        </p:spPr>
        <p:txBody>
          <a:bodyPr>
            <a:spAutoFit/>
          </a:bodyPr>
          <a:lstStyle/>
          <a:p>
            <a:r>
              <a:rPr kumimoji="1" lang="en-US" altLang="zh-CN" dirty="0">
                <a:latin typeface="Times New Roman" panose="02020603050405020304" pitchFamily="18" charset="0"/>
                <a:cs typeface="Times New Roman" panose="02020603050405020304" pitchFamily="18" charset="0"/>
              </a:rPr>
              <a:t>Large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buffer: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80×BDP</a:t>
            </a:r>
          </a:p>
          <a:p>
            <a:r>
              <a:rPr kumimoji="1" lang="en-US" altLang="zh-CN" dirty="0">
                <a:latin typeface="Times New Roman" panose="02020603050405020304" pitchFamily="18" charset="0"/>
                <a:cs typeface="Times New Roman" panose="02020603050405020304" pitchFamily="18" charset="0"/>
              </a:rPr>
              <a:t>Small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buffer: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0.8×BDP</a:t>
            </a:r>
          </a:p>
          <a:p>
            <a:r>
              <a:rPr kumimoji="1" lang="en-US" altLang="zh-CN" dirty="0">
                <a:latin typeface="Times New Roman" panose="02020603050405020304" pitchFamily="18" charset="0"/>
                <a:cs typeface="Times New Roman" panose="02020603050405020304" pitchFamily="18" charset="0"/>
              </a:rPr>
              <a:t>Packet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size: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1KB</a:t>
            </a:r>
          </a:p>
        </p:txBody>
      </p:sp>
      <p:pic>
        <p:nvPicPr>
          <p:cNvPr id="9" name="图片 8">
            <a:extLst>
              <a:ext uri="{FF2B5EF4-FFF2-40B4-BE49-F238E27FC236}">
                <a16:creationId xmlns:a16="http://schemas.microsoft.com/office/drawing/2014/main" id="{896FAE55-163D-4D41-A84F-E75BC4D157CA}"/>
              </a:ext>
            </a:extLst>
          </p:cNvPr>
          <p:cNvPicPr>
            <a:picLocks noChangeAspect="1"/>
          </p:cNvPicPr>
          <p:nvPr/>
        </p:nvPicPr>
        <p:blipFill>
          <a:blip r:embed="rId2"/>
          <a:stretch>
            <a:fillRect/>
          </a:stretch>
        </p:blipFill>
        <p:spPr>
          <a:xfrm>
            <a:off x="6431198" y="2312581"/>
            <a:ext cx="4745489" cy="3950192"/>
          </a:xfrm>
          <a:prstGeom prst="rect">
            <a:avLst/>
          </a:prstGeom>
        </p:spPr>
      </p:pic>
      <p:pic>
        <p:nvPicPr>
          <p:cNvPr id="10" name="图片 9">
            <a:extLst>
              <a:ext uri="{FF2B5EF4-FFF2-40B4-BE49-F238E27FC236}">
                <a16:creationId xmlns:a16="http://schemas.microsoft.com/office/drawing/2014/main" id="{3786AC19-7C9A-B741-A87C-AE0C6B2F3997}"/>
              </a:ext>
            </a:extLst>
          </p:cNvPr>
          <p:cNvPicPr>
            <a:picLocks noChangeAspect="1"/>
          </p:cNvPicPr>
          <p:nvPr/>
        </p:nvPicPr>
        <p:blipFill>
          <a:blip r:embed="rId3"/>
          <a:stretch>
            <a:fillRect/>
          </a:stretch>
        </p:blipFill>
        <p:spPr>
          <a:xfrm>
            <a:off x="729268" y="2732512"/>
            <a:ext cx="5366732" cy="3623838"/>
          </a:xfrm>
          <a:prstGeom prst="rect">
            <a:avLst/>
          </a:prstGeom>
        </p:spPr>
      </p:pic>
      <p:sp>
        <p:nvSpPr>
          <p:cNvPr id="11" name="文本框 10">
            <a:extLst>
              <a:ext uri="{FF2B5EF4-FFF2-40B4-BE49-F238E27FC236}">
                <a16:creationId xmlns:a16="http://schemas.microsoft.com/office/drawing/2014/main" id="{D345A7D5-EDE4-4C43-8D3E-73A3AF46684C}"/>
              </a:ext>
            </a:extLst>
          </p:cNvPr>
          <p:cNvSpPr txBox="1"/>
          <p:nvPr/>
        </p:nvSpPr>
        <p:spPr>
          <a:xfrm>
            <a:off x="2076476" y="2245319"/>
            <a:ext cx="2672316"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Setup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original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endParaRPr kumimoji="1"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361DE66-AEEC-FE4E-8299-6E3FA9523E9E}"/>
              </a:ext>
            </a:extLst>
          </p:cNvPr>
          <p:cNvSpPr txBox="1"/>
          <p:nvPr/>
        </p:nvSpPr>
        <p:spPr>
          <a:xfrm>
            <a:off x="7248136" y="1748035"/>
            <a:ext cx="3111611"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Setup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improved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3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07B0A-231B-5F42-A5C6-811C51560A8A}"/>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Results</a:t>
            </a:r>
            <a:endParaRPr kumimoji="1" lang="zh-CN" altLang="en-US" b="1"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4C820E7A-ED5E-F84B-A078-E1D527AC02C8}"/>
              </a:ext>
            </a:extLst>
          </p:cNvPr>
          <p:cNvSpPr>
            <a:spLocks noGrp="1"/>
          </p:cNvSpPr>
          <p:nvPr>
            <p:ph type="dt" sz="half" idx="10"/>
          </p:nvPr>
        </p:nvSpPr>
        <p:spPr/>
        <p:txBody>
          <a:bodyPr/>
          <a:lstStyle/>
          <a:p>
            <a:fld id="{43AFFD1C-0A04-7040-99FD-42853A2F4EF3}"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954D1C0B-92C7-B443-BC00-38B7F6EB1A26}"/>
              </a:ext>
            </a:extLst>
          </p:cNvPr>
          <p:cNvSpPr>
            <a:spLocks noGrp="1"/>
          </p:cNvSpPr>
          <p:nvPr>
            <p:ph type="sldNum" sz="quarter" idx="12"/>
          </p:nvPr>
        </p:nvSpPr>
        <p:spPr/>
        <p:txBody>
          <a:bodyPr/>
          <a:lstStyle/>
          <a:p>
            <a:fld id="{C6F1F482-3A25-FB45-AF49-E2DCCF989E81}" type="slidenum">
              <a:rPr kumimoji="1" lang="zh-CN" altLang="en-US" smtClean="0"/>
              <a:pPr/>
              <a:t>13</a:t>
            </a:fld>
            <a:endParaRPr kumimoji="1" lang="zh-CN" altLang="en-US" dirty="0"/>
          </a:p>
        </p:txBody>
      </p:sp>
      <p:pic>
        <p:nvPicPr>
          <p:cNvPr id="7" name="图片 6">
            <a:extLst>
              <a:ext uri="{FF2B5EF4-FFF2-40B4-BE49-F238E27FC236}">
                <a16:creationId xmlns:a16="http://schemas.microsoft.com/office/drawing/2014/main" id="{3FA1DB45-D41F-9E43-B1D3-F5F29EAF5765}"/>
              </a:ext>
            </a:extLst>
          </p:cNvPr>
          <p:cNvPicPr>
            <a:picLocks noChangeAspect="1"/>
          </p:cNvPicPr>
          <p:nvPr/>
        </p:nvPicPr>
        <p:blipFill>
          <a:blip r:embed="rId2"/>
          <a:stretch>
            <a:fillRect/>
          </a:stretch>
        </p:blipFill>
        <p:spPr>
          <a:xfrm>
            <a:off x="381000" y="2546350"/>
            <a:ext cx="5715000" cy="3810000"/>
          </a:xfrm>
          <a:prstGeom prst="rect">
            <a:avLst/>
          </a:prstGeom>
        </p:spPr>
      </p:pic>
      <p:sp>
        <p:nvSpPr>
          <p:cNvPr id="8" name="文本框 7">
            <a:extLst>
              <a:ext uri="{FF2B5EF4-FFF2-40B4-BE49-F238E27FC236}">
                <a16:creationId xmlns:a16="http://schemas.microsoft.com/office/drawing/2014/main" id="{1D17A173-ED31-C844-A7A4-F0237310DBDF}"/>
              </a:ext>
            </a:extLst>
          </p:cNvPr>
          <p:cNvSpPr txBox="1"/>
          <p:nvPr/>
        </p:nvSpPr>
        <p:spPr>
          <a:xfrm>
            <a:off x="838201" y="1690688"/>
            <a:ext cx="4800600" cy="461665"/>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Original</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BBR’s</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behavior</a:t>
            </a:r>
            <a:endParaRPr kumimoji="1" lang="zh-CN" altLang="en-US" sz="2400" b="1" dirty="0">
              <a:latin typeface="Times New Roman" panose="02020603050405020304" pitchFamily="18" charset="0"/>
              <a:cs typeface="Times New Roman" panose="02020603050405020304" pitchFamily="18" charset="0"/>
            </a:endParaRPr>
          </a:p>
        </p:txBody>
      </p:sp>
      <p:pic>
        <p:nvPicPr>
          <p:cNvPr id="10" name="图片 9" descr="图片包含 游戏机, 文字&#10;&#10;描述已自动生成">
            <a:extLst>
              <a:ext uri="{FF2B5EF4-FFF2-40B4-BE49-F238E27FC236}">
                <a16:creationId xmlns:a16="http://schemas.microsoft.com/office/drawing/2014/main" id="{E4E216A6-F108-6649-BFCE-BDC0B7EC5B09}"/>
              </a:ext>
            </a:extLst>
          </p:cNvPr>
          <p:cNvPicPr>
            <a:picLocks noChangeAspect="1"/>
          </p:cNvPicPr>
          <p:nvPr/>
        </p:nvPicPr>
        <p:blipFill>
          <a:blip r:embed="rId3"/>
          <a:stretch>
            <a:fillRect/>
          </a:stretch>
        </p:blipFill>
        <p:spPr>
          <a:xfrm>
            <a:off x="5638800" y="2546350"/>
            <a:ext cx="5715000" cy="3810000"/>
          </a:xfrm>
          <a:prstGeom prst="rect">
            <a:avLst/>
          </a:prstGeom>
        </p:spPr>
      </p:pic>
      <p:sp>
        <p:nvSpPr>
          <p:cNvPr id="11" name="文本框 10">
            <a:extLst>
              <a:ext uri="{FF2B5EF4-FFF2-40B4-BE49-F238E27FC236}">
                <a16:creationId xmlns:a16="http://schemas.microsoft.com/office/drawing/2014/main" id="{5B87DC27-A7D0-EA45-8816-08D296718C46}"/>
              </a:ext>
            </a:extLst>
          </p:cNvPr>
          <p:cNvSpPr txBox="1"/>
          <p:nvPr/>
        </p:nvSpPr>
        <p:spPr>
          <a:xfrm>
            <a:off x="936171" y="2290853"/>
            <a:ext cx="10417629"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Single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original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 works as intended</a:t>
            </a:r>
          </a:p>
          <a:p>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34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0A01989-4594-8E47-847C-B42487172F85}"/>
              </a:ext>
            </a:extLst>
          </p:cNvPr>
          <p:cNvSpPr>
            <a:spLocks noGrp="1"/>
          </p:cNvSpPr>
          <p:nvPr>
            <p:ph type="dt" sz="half" idx="10"/>
          </p:nvPr>
        </p:nvSpPr>
        <p:spPr/>
        <p:txBody>
          <a:bodyPr/>
          <a:lstStyle/>
          <a:p>
            <a:fld id="{43B4D3BD-BEB8-1547-83A9-13EABF4205C9}"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EE838C70-4705-0D4E-9EBF-2B44B9E13D6F}"/>
              </a:ext>
            </a:extLst>
          </p:cNvPr>
          <p:cNvSpPr>
            <a:spLocks noGrp="1"/>
          </p:cNvSpPr>
          <p:nvPr>
            <p:ph type="sldNum" sz="quarter" idx="12"/>
          </p:nvPr>
        </p:nvSpPr>
        <p:spPr/>
        <p:txBody>
          <a:bodyPr/>
          <a:lstStyle/>
          <a:p>
            <a:fld id="{C6F1F482-3A25-FB45-AF49-E2DCCF989E81}" type="slidenum">
              <a:rPr kumimoji="1" lang="zh-CN" altLang="en-US" smtClean="0"/>
              <a:pPr/>
              <a:t>14</a:t>
            </a:fld>
            <a:endParaRPr kumimoji="1" lang="zh-CN" altLang="en-US" dirty="0"/>
          </a:p>
        </p:txBody>
      </p:sp>
      <p:pic>
        <p:nvPicPr>
          <p:cNvPr id="11" name="图片 10" descr="图片包含 游戏机&#10;&#10;描述已自动生成">
            <a:extLst>
              <a:ext uri="{FF2B5EF4-FFF2-40B4-BE49-F238E27FC236}">
                <a16:creationId xmlns:a16="http://schemas.microsoft.com/office/drawing/2014/main" id="{212631D3-D5DD-6F43-90FA-5143FFC31D88}"/>
              </a:ext>
            </a:extLst>
          </p:cNvPr>
          <p:cNvPicPr>
            <a:picLocks noChangeAspect="1"/>
          </p:cNvPicPr>
          <p:nvPr/>
        </p:nvPicPr>
        <p:blipFill>
          <a:blip r:embed="rId2"/>
          <a:stretch>
            <a:fillRect/>
          </a:stretch>
        </p:blipFill>
        <p:spPr>
          <a:xfrm>
            <a:off x="3048000" y="3673475"/>
            <a:ext cx="6096000" cy="3048000"/>
          </a:xfrm>
          <a:prstGeom prst="rect">
            <a:avLst/>
          </a:prstGeom>
        </p:spPr>
      </p:pic>
      <p:pic>
        <p:nvPicPr>
          <p:cNvPr id="9" name="图片 8" descr="图片包含 游戏机&#10;&#10;描述已自动生成">
            <a:extLst>
              <a:ext uri="{FF2B5EF4-FFF2-40B4-BE49-F238E27FC236}">
                <a16:creationId xmlns:a16="http://schemas.microsoft.com/office/drawing/2014/main" id="{6FDB2E3C-45CF-D44D-9BEB-1551F8623D7E}"/>
              </a:ext>
            </a:extLst>
          </p:cNvPr>
          <p:cNvPicPr>
            <a:picLocks noChangeAspect="1"/>
          </p:cNvPicPr>
          <p:nvPr/>
        </p:nvPicPr>
        <p:blipFill>
          <a:blip r:embed="rId3"/>
          <a:stretch>
            <a:fillRect/>
          </a:stretch>
        </p:blipFill>
        <p:spPr>
          <a:xfrm>
            <a:off x="6096000" y="1140506"/>
            <a:ext cx="6096000" cy="3048000"/>
          </a:xfrm>
          <a:prstGeom prst="rect">
            <a:avLst/>
          </a:prstGeom>
        </p:spPr>
      </p:pic>
      <p:pic>
        <p:nvPicPr>
          <p:cNvPr id="7" name="图片 6" descr="图片包含 游戏机&#10;&#10;描述已自动生成">
            <a:extLst>
              <a:ext uri="{FF2B5EF4-FFF2-40B4-BE49-F238E27FC236}">
                <a16:creationId xmlns:a16="http://schemas.microsoft.com/office/drawing/2014/main" id="{BDFA3801-6C49-3A46-9771-7C1BD7611B8C}"/>
              </a:ext>
            </a:extLst>
          </p:cNvPr>
          <p:cNvPicPr>
            <a:picLocks noChangeAspect="1"/>
          </p:cNvPicPr>
          <p:nvPr/>
        </p:nvPicPr>
        <p:blipFill>
          <a:blip r:embed="rId4"/>
          <a:stretch>
            <a:fillRect/>
          </a:stretch>
        </p:blipFill>
        <p:spPr>
          <a:xfrm>
            <a:off x="0" y="1140506"/>
            <a:ext cx="6096000" cy="3048000"/>
          </a:xfrm>
          <a:prstGeom prst="rect">
            <a:avLst/>
          </a:prstGeom>
        </p:spPr>
      </p:pic>
      <p:sp>
        <p:nvSpPr>
          <p:cNvPr id="12" name="文本框 11">
            <a:extLst>
              <a:ext uri="{FF2B5EF4-FFF2-40B4-BE49-F238E27FC236}">
                <a16:creationId xmlns:a16="http://schemas.microsoft.com/office/drawing/2014/main" id="{94333304-B820-A641-8C83-BB671CDFCEAB}"/>
              </a:ext>
            </a:extLst>
          </p:cNvPr>
          <p:cNvSpPr txBox="1"/>
          <p:nvPr/>
        </p:nvSpPr>
        <p:spPr>
          <a:xfrm>
            <a:off x="838200" y="940451"/>
            <a:ext cx="1051560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Multiple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original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 overload the 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RTTs steady at around (2~2.5)×RTT</a:t>
            </a:r>
            <a:r>
              <a:rPr kumimoji="1" lang="en-US" altLang="zh-CN" sz="2000" baseline="-25000" dirty="0">
                <a:latin typeface="Times New Roman" panose="02020603050405020304" pitchFamily="18" charset="0"/>
                <a:cs typeface="Times New Roman" panose="02020603050405020304" pitchFamily="18" charset="0"/>
              </a:rPr>
              <a:t>min</a:t>
            </a:r>
            <a:endParaRPr kumimoji="1" lang="zh-CN" altLang="en-US" sz="2000" baseline="-25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7278641-9A10-1D46-8282-561B0410961B}"/>
              </a:ext>
            </a:extLst>
          </p:cNvPr>
          <p:cNvSpPr txBox="1"/>
          <p:nvPr/>
        </p:nvSpPr>
        <p:spPr>
          <a:xfrm>
            <a:off x="326571" y="3988451"/>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03A90BC-1113-4044-95F4-62D0E2ACC2E5}"/>
              </a:ext>
            </a:extLst>
          </p:cNvPr>
          <p:cNvSpPr txBox="1"/>
          <p:nvPr/>
        </p:nvSpPr>
        <p:spPr>
          <a:xfrm>
            <a:off x="2209800" y="5889339"/>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6</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44A3F69-6B32-6E4A-91ED-4E0D40E66171}"/>
              </a:ext>
            </a:extLst>
          </p:cNvPr>
          <p:cNvSpPr txBox="1"/>
          <p:nvPr/>
        </p:nvSpPr>
        <p:spPr>
          <a:xfrm>
            <a:off x="10352314" y="3988451"/>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4</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423A300-A192-9A4B-AA61-9B92BD48D8D7}"/>
              </a:ext>
            </a:extLst>
          </p:cNvPr>
          <p:cNvSpPr txBox="1"/>
          <p:nvPr/>
        </p:nvSpPr>
        <p:spPr>
          <a:xfrm>
            <a:off x="326571" y="296223"/>
            <a:ext cx="179513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Large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buffer</a:t>
            </a:r>
            <a:endParaRPr kumimoji="1" lang="zh-CN" altLang="en-US" sz="2400" dirty="0"/>
          </a:p>
        </p:txBody>
      </p:sp>
    </p:spTree>
    <p:extLst>
      <p:ext uri="{BB962C8B-B14F-4D97-AF65-F5344CB8AC3E}">
        <p14:creationId xmlns:p14="http://schemas.microsoft.com/office/powerpoint/2010/main" val="260023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D6A7A74-A3DB-0147-96D6-DB5862B0C0EB}"/>
              </a:ext>
            </a:extLst>
          </p:cNvPr>
          <p:cNvPicPr>
            <a:picLocks noChangeAspect="1"/>
          </p:cNvPicPr>
          <p:nvPr/>
        </p:nvPicPr>
        <p:blipFill>
          <a:blip r:embed="rId2"/>
          <a:stretch>
            <a:fillRect/>
          </a:stretch>
        </p:blipFill>
        <p:spPr>
          <a:xfrm>
            <a:off x="3048000" y="3683000"/>
            <a:ext cx="6350000" cy="3175000"/>
          </a:xfrm>
          <a:prstGeom prst="rect">
            <a:avLst/>
          </a:prstGeom>
        </p:spPr>
      </p:pic>
      <p:sp>
        <p:nvSpPr>
          <p:cNvPr id="4" name="日期占位符 3">
            <a:extLst>
              <a:ext uri="{FF2B5EF4-FFF2-40B4-BE49-F238E27FC236}">
                <a16:creationId xmlns:a16="http://schemas.microsoft.com/office/drawing/2014/main" id="{58C5CB22-1CF5-7541-9EFC-A2235E7BDC50}"/>
              </a:ext>
            </a:extLst>
          </p:cNvPr>
          <p:cNvSpPr>
            <a:spLocks noGrp="1"/>
          </p:cNvSpPr>
          <p:nvPr>
            <p:ph type="dt" sz="half" idx="10"/>
          </p:nvPr>
        </p:nvSpPr>
        <p:spPr/>
        <p:txBody>
          <a:bodyPr/>
          <a:lstStyle/>
          <a:p>
            <a:fld id="{55F2F860-5092-4E46-8880-EF1866F12577}"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2C3637FE-F6DF-DE44-9828-F97AC430C896}"/>
              </a:ext>
            </a:extLst>
          </p:cNvPr>
          <p:cNvSpPr>
            <a:spLocks noGrp="1"/>
          </p:cNvSpPr>
          <p:nvPr>
            <p:ph type="sldNum" sz="quarter" idx="12"/>
          </p:nvPr>
        </p:nvSpPr>
        <p:spPr/>
        <p:txBody>
          <a:bodyPr/>
          <a:lstStyle/>
          <a:p>
            <a:fld id="{C6F1F482-3A25-FB45-AF49-E2DCCF989E81}" type="slidenum">
              <a:rPr kumimoji="1" lang="zh-CN" altLang="en-US" smtClean="0"/>
              <a:pPr/>
              <a:t>15</a:t>
            </a:fld>
            <a:endParaRPr kumimoji="1" lang="zh-CN" altLang="en-US" dirty="0"/>
          </a:p>
        </p:txBody>
      </p:sp>
      <p:pic>
        <p:nvPicPr>
          <p:cNvPr id="8" name="图片 7">
            <a:extLst>
              <a:ext uri="{FF2B5EF4-FFF2-40B4-BE49-F238E27FC236}">
                <a16:creationId xmlns:a16="http://schemas.microsoft.com/office/drawing/2014/main" id="{6AE0DADB-BC58-FB41-A3F9-803914B04785}"/>
              </a:ext>
            </a:extLst>
          </p:cNvPr>
          <p:cNvPicPr>
            <a:picLocks noChangeAspect="1"/>
          </p:cNvPicPr>
          <p:nvPr/>
        </p:nvPicPr>
        <p:blipFill>
          <a:blip r:embed="rId3"/>
          <a:stretch>
            <a:fillRect/>
          </a:stretch>
        </p:blipFill>
        <p:spPr>
          <a:xfrm>
            <a:off x="-117190" y="1151224"/>
            <a:ext cx="6350000" cy="3175000"/>
          </a:xfrm>
          <a:prstGeom prst="rect">
            <a:avLst/>
          </a:prstGeom>
        </p:spPr>
      </p:pic>
      <p:pic>
        <p:nvPicPr>
          <p:cNvPr id="10" name="图片 9" descr="图片包含 游戏机, 橙子, 男人&#10;&#10;描述已自动生成">
            <a:extLst>
              <a:ext uri="{FF2B5EF4-FFF2-40B4-BE49-F238E27FC236}">
                <a16:creationId xmlns:a16="http://schemas.microsoft.com/office/drawing/2014/main" id="{4A926950-FE0D-AF4F-A549-A953AFF8A5AE}"/>
              </a:ext>
            </a:extLst>
          </p:cNvPr>
          <p:cNvPicPr>
            <a:picLocks noChangeAspect="1"/>
          </p:cNvPicPr>
          <p:nvPr/>
        </p:nvPicPr>
        <p:blipFill>
          <a:blip r:embed="rId4"/>
          <a:stretch>
            <a:fillRect/>
          </a:stretch>
        </p:blipFill>
        <p:spPr>
          <a:xfrm>
            <a:off x="5946490" y="1151224"/>
            <a:ext cx="6350000" cy="3175000"/>
          </a:xfrm>
          <a:prstGeom prst="rect">
            <a:avLst/>
          </a:prstGeom>
        </p:spPr>
      </p:pic>
      <p:sp>
        <p:nvSpPr>
          <p:cNvPr id="13" name="文本框 12">
            <a:extLst>
              <a:ext uri="{FF2B5EF4-FFF2-40B4-BE49-F238E27FC236}">
                <a16:creationId xmlns:a16="http://schemas.microsoft.com/office/drawing/2014/main" id="{0CBDA4D1-CB04-4C4C-A180-EAF4145F8794}"/>
              </a:ext>
            </a:extLst>
          </p:cNvPr>
          <p:cNvSpPr txBox="1"/>
          <p:nvPr/>
        </p:nvSpPr>
        <p:spPr>
          <a:xfrm>
            <a:off x="326571" y="3926114"/>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Queue</a:t>
            </a:r>
            <a:endParaRPr kumimoji="1"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AC176B3-CF89-5240-87A4-DFAC7C8CC429}"/>
              </a:ext>
            </a:extLst>
          </p:cNvPr>
          <p:cNvSpPr txBox="1"/>
          <p:nvPr/>
        </p:nvSpPr>
        <p:spPr>
          <a:xfrm>
            <a:off x="10874660" y="3931592"/>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Inflight</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5C7F8C5-4EFA-854F-9268-B30FB719EFB5}"/>
              </a:ext>
            </a:extLst>
          </p:cNvPr>
          <p:cNvSpPr txBox="1"/>
          <p:nvPr/>
        </p:nvSpPr>
        <p:spPr>
          <a:xfrm>
            <a:off x="526227" y="5644782"/>
            <a:ext cx="2267773" cy="707886"/>
          </a:xfrm>
          <a:prstGeom prst="rect">
            <a:avLst/>
          </a:prstGeom>
          <a:noFill/>
        </p:spPr>
        <p:txBody>
          <a:bodyPr wrap="square" rtlCol="0">
            <a:spAutoFit/>
          </a:bodyPr>
          <a:lstStyle/>
          <a:p>
            <a:pPr algn="ctr"/>
            <a:r>
              <a:rPr kumimoji="1" lang="en-US" altLang="zh-CN" sz="2000" dirty="0">
                <a:latin typeface="Times New Roman" panose="02020603050405020304" pitchFamily="18" charset="0"/>
                <a:cs typeface="Times New Roman" panose="02020603050405020304" pitchFamily="18" charset="0"/>
              </a:rPr>
              <a:t>CWND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inflight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endParaRPr kumimoji="1"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57B8A4A-7C63-264E-AF17-8937F3E642AA}"/>
              </a:ext>
            </a:extLst>
          </p:cNvPr>
          <p:cNvSpPr txBox="1"/>
          <p:nvPr/>
        </p:nvSpPr>
        <p:spPr>
          <a:xfrm>
            <a:off x="838200" y="751114"/>
            <a:ext cx="1051560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The queue is built in </a:t>
            </a:r>
            <a:r>
              <a:rPr kumimoji="1" lang="en-US" altLang="zh-CN" sz="2000" dirty="0" err="1">
                <a:latin typeface="Times New Roman" panose="02020603050405020304" pitchFamily="18" charset="0"/>
                <a:cs typeface="Times New Roman" panose="02020603050405020304" pitchFamily="18" charset="0"/>
              </a:rPr>
              <a:t>ProbeBW</a:t>
            </a:r>
            <a:r>
              <a:rPr kumimoji="1" lang="en-US" altLang="zh-CN" sz="2000" dirty="0">
                <a:latin typeface="Times New Roman" panose="02020603050405020304" pitchFamily="18" charset="0"/>
                <a:cs typeface="Times New Roman" panose="02020603050405020304" pitchFamily="18" charset="0"/>
              </a:rPr>
              <a:t> state,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inflight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CWND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overlap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stay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2×BDP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(50000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a:t>
            </a:r>
          </a:p>
          <a:p>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original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75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E424E06-C341-7D4F-8F62-4DA160736234}"/>
              </a:ext>
            </a:extLst>
          </p:cNvPr>
          <p:cNvSpPr>
            <a:spLocks noGrp="1"/>
          </p:cNvSpPr>
          <p:nvPr>
            <p:ph type="dt" sz="half" idx="10"/>
          </p:nvPr>
        </p:nvSpPr>
        <p:spPr/>
        <p:txBody>
          <a:bodyPr/>
          <a:lstStyle/>
          <a:p>
            <a:fld id="{98CC2935-4743-1E4D-B091-9E30F1B410D8}"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60D2942F-88B7-ED48-B9EE-4CBC8E44AF35}"/>
              </a:ext>
            </a:extLst>
          </p:cNvPr>
          <p:cNvSpPr>
            <a:spLocks noGrp="1"/>
          </p:cNvSpPr>
          <p:nvPr>
            <p:ph type="sldNum" sz="quarter" idx="12"/>
          </p:nvPr>
        </p:nvSpPr>
        <p:spPr/>
        <p:txBody>
          <a:bodyPr/>
          <a:lstStyle/>
          <a:p>
            <a:fld id="{C6F1F482-3A25-FB45-AF49-E2DCCF989E81}" type="slidenum">
              <a:rPr kumimoji="1" lang="zh-CN" altLang="en-US" smtClean="0"/>
              <a:pPr/>
              <a:t>16</a:t>
            </a:fld>
            <a:endParaRPr kumimoji="1" lang="zh-CN" altLang="en-US" dirty="0"/>
          </a:p>
        </p:txBody>
      </p:sp>
      <p:sp>
        <p:nvSpPr>
          <p:cNvPr id="6" name="文本框 5">
            <a:extLst>
              <a:ext uri="{FF2B5EF4-FFF2-40B4-BE49-F238E27FC236}">
                <a16:creationId xmlns:a16="http://schemas.microsoft.com/office/drawing/2014/main" id="{DE62FB97-5BAB-F24B-9990-759FDBEDBDE6}"/>
              </a:ext>
            </a:extLst>
          </p:cNvPr>
          <p:cNvSpPr txBox="1"/>
          <p:nvPr/>
        </p:nvSpPr>
        <p:spPr>
          <a:xfrm>
            <a:off x="838200" y="1055303"/>
            <a:ext cx="1051560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original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 2</a:t>
            </a:r>
            <a:r>
              <a:rPr kumimoji="1" lang="en-US" altLang="zh-CN" sz="2000" baseline="30000" dirty="0">
                <a:latin typeface="Times New Roman" panose="02020603050405020304" pitchFamily="18" charset="0"/>
                <a:cs typeface="Times New Roman" panose="02020603050405020304" pitchFamily="18" charset="0"/>
              </a:rPr>
              <a:t>nd</a:t>
            </a:r>
            <a:r>
              <a:rPr kumimoji="1" lang="en-US" altLang="zh-CN" sz="2000" dirty="0">
                <a:latin typeface="Times New Roman" panose="02020603050405020304" pitchFamily="18" charset="0"/>
                <a:cs typeface="Times New Roman" panose="02020603050405020304" pitchFamily="18" charset="0"/>
              </a:rPr>
              <a:t> flow stops after 25s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(unexpected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behaviour</a:t>
            </a:r>
            <a:r>
              <a:rPr kumimoji="1" lang="en-US" altLang="zh-CN" sz="2000" dirty="0">
                <a:latin typeface="Times New Roman" panose="02020603050405020304" pitchFamily="18" charset="0"/>
                <a:cs typeface="Times New Roman" panose="02020603050405020304" pitchFamily="18" charset="0"/>
              </a:rPr>
              <a:t>)</a:t>
            </a:r>
          </a:p>
          <a:p>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pic>
        <p:nvPicPr>
          <p:cNvPr id="8" name="图片 7" descr="图片包含 游戏机, 桌子, 男人, 站&#10;&#10;描述已自动生成">
            <a:extLst>
              <a:ext uri="{FF2B5EF4-FFF2-40B4-BE49-F238E27FC236}">
                <a16:creationId xmlns:a16="http://schemas.microsoft.com/office/drawing/2014/main" id="{A14122B6-EA9B-394F-ABCD-0665D3561648}"/>
              </a:ext>
            </a:extLst>
          </p:cNvPr>
          <p:cNvPicPr>
            <a:picLocks noChangeAspect="1"/>
          </p:cNvPicPr>
          <p:nvPr/>
        </p:nvPicPr>
        <p:blipFill>
          <a:blip r:embed="rId2"/>
          <a:stretch>
            <a:fillRect/>
          </a:stretch>
        </p:blipFill>
        <p:spPr>
          <a:xfrm>
            <a:off x="1807028" y="1763189"/>
            <a:ext cx="8577944" cy="4288972"/>
          </a:xfrm>
          <a:prstGeom prst="rect">
            <a:avLst/>
          </a:prstGeom>
        </p:spPr>
      </p:pic>
      <p:sp>
        <p:nvSpPr>
          <p:cNvPr id="7" name="文本框 6">
            <a:extLst>
              <a:ext uri="{FF2B5EF4-FFF2-40B4-BE49-F238E27FC236}">
                <a16:creationId xmlns:a16="http://schemas.microsoft.com/office/drawing/2014/main" id="{8BF4D9AE-78DB-1241-9165-D2435671996D}"/>
              </a:ext>
            </a:extLst>
          </p:cNvPr>
          <p:cNvSpPr txBox="1"/>
          <p:nvPr/>
        </p:nvSpPr>
        <p:spPr>
          <a:xfrm>
            <a:off x="326571" y="296223"/>
            <a:ext cx="179513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Small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buffer</a:t>
            </a:r>
            <a:endParaRPr kumimoji="1" lang="zh-CN" altLang="en-US" sz="2400" dirty="0"/>
          </a:p>
        </p:txBody>
      </p:sp>
    </p:spTree>
    <p:extLst>
      <p:ext uri="{BB962C8B-B14F-4D97-AF65-F5344CB8AC3E}">
        <p14:creationId xmlns:p14="http://schemas.microsoft.com/office/powerpoint/2010/main" val="262259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88AB490-9C60-5143-AE6E-333C5669EC1E}"/>
              </a:ext>
            </a:extLst>
          </p:cNvPr>
          <p:cNvSpPr>
            <a:spLocks noGrp="1"/>
          </p:cNvSpPr>
          <p:nvPr>
            <p:ph type="dt" sz="half" idx="10"/>
          </p:nvPr>
        </p:nvSpPr>
        <p:spPr/>
        <p:txBody>
          <a:bodyPr/>
          <a:lstStyle/>
          <a:p>
            <a:fld id="{775920E6-10FB-5A46-9A2F-80A0E6488B75}"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D016DD8C-6E77-BA40-BC7A-5EC0BD7095AA}"/>
              </a:ext>
            </a:extLst>
          </p:cNvPr>
          <p:cNvSpPr>
            <a:spLocks noGrp="1"/>
          </p:cNvSpPr>
          <p:nvPr>
            <p:ph type="sldNum" sz="quarter" idx="12"/>
          </p:nvPr>
        </p:nvSpPr>
        <p:spPr/>
        <p:txBody>
          <a:bodyPr/>
          <a:lstStyle/>
          <a:p>
            <a:fld id="{C6F1F482-3A25-FB45-AF49-E2DCCF989E81}" type="slidenum">
              <a:rPr kumimoji="1" lang="zh-CN" altLang="en-US" smtClean="0"/>
              <a:pPr/>
              <a:t>17</a:t>
            </a:fld>
            <a:endParaRPr kumimoji="1" lang="zh-CN" altLang="en-US" dirty="0"/>
          </a:p>
        </p:txBody>
      </p:sp>
      <p:sp>
        <p:nvSpPr>
          <p:cNvPr id="9" name="文本框 8">
            <a:extLst>
              <a:ext uri="{FF2B5EF4-FFF2-40B4-BE49-F238E27FC236}">
                <a16:creationId xmlns:a16="http://schemas.microsoft.com/office/drawing/2014/main" id="{758BA761-332A-8E46-A83E-90792692E011}"/>
              </a:ext>
            </a:extLst>
          </p:cNvPr>
          <p:cNvSpPr txBox="1"/>
          <p:nvPr/>
        </p:nvSpPr>
        <p:spPr>
          <a:xfrm>
            <a:off x="838200" y="317721"/>
            <a:ext cx="4865914" cy="461665"/>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Improved</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BBR’s</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performance</a:t>
            </a:r>
            <a:endParaRPr kumimoji="1" lang="zh-CN" altLang="en-US" sz="2400" b="1" dirty="0">
              <a:latin typeface="Times New Roman" panose="02020603050405020304" pitchFamily="18" charset="0"/>
              <a:cs typeface="Times New Roman" panose="02020603050405020304" pitchFamily="18" charset="0"/>
            </a:endParaRPr>
          </a:p>
        </p:txBody>
      </p:sp>
      <p:pic>
        <p:nvPicPr>
          <p:cNvPr id="15" name="图片 14" descr="图片包含 工具, 游戏机, 文具, 铅笔&#10;&#10;描述已自动生成">
            <a:extLst>
              <a:ext uri="{FF2B5EF4-FFF2-40B4-BE49-F238E27FC236}">
                <a16:creationId xmlns:a16="http://schemas.microsoft.com/office/drawing/2014/main" id="{AA2C83B8-C5BE-7B4F-BFA5-927604A36D50}"/>
              </a:ext>
            </a:extLst>
          </p:cNvPr>
          <p:cNvPicPr>
            <a:picLocks noChangeAspect="1"/>
          </p:cNvPicPr>
          <p:nvPr/>
        </p:nvPicPr>
        <p:blipFill>
          <a:blip r:embed="rId2"/>
          <a:stretch>
            <a:fillRect/>
          </a:stretch>
        </p:blipFill>
        <p:spPr>
          <a:xfrm>
            <a:off x="3002643" y="3901018"/>
            <a:ext cx="6005286" cy="3002643"/>
          </a:xfrm>
          <a:prstGeom prst="rect">
            <a:avLst/>
          </a:prstGeom>
        </p:spPr>
      </p:pic>
      <p:pic>
        <p:nvPicPr>
          <p:cNvPr id="11" name="图片 10" descr="图片包含 橙子, 游戏机, 红色, 船&#10;&#10;描述已自动生成">
            <a:extLst>
              <a:ext uri="{FF2B5EF4-FFF2-40B4-BE49-F238E27FC236}">
                <a16:creationId xmlns:a16="http://schemas.microsoft.com/office/drawing/2014/main" id="{671977C8-9611-B64D-A97E-BF337B243E09}"/>
              </a:ext>
            </a:extLst>
          </p:cNvPr>
          <p:cNvPicPr>
            <a:picLocks noChangeAspect="1"/>
          </p:cNvPicPr>
          <p:nvPr/>
        </p:nvPicPr>
        <p:blipFill>
          <a:blip r:embed="rId3"/>
          <a:stretch>
            <a:fillRect/>
          </a:stretch>
        </p:blipFill>
        <p:spPr>
          <a:xfrm>
            <a:off x="0" y="1354972"/>
            <a:ext cx="6005286" cy="3002643"/>
          </a:xfrm>
          <a:prstGeom prst="rect">
            <a:avLst/>
          </a:prstGeom>
        </p:spPr>
      </p:pic>
      <p:pic>
        <p:nvPicPr>
          <p:cNvPr id="13" name="图片 12" descr="图片包含 游戏机&#10;&#10;描述已自动生成">
            <a:extLst>
              <a:ext uri="{FF2B5EF4-FFF2-40B4-BE49-F238E27FC236}">
                <a16:creationId xmlns:a16="http://schemas.microsoft.com/office/drawing/2014/main" id="{2C652570-FEEC-E44B-A2CD-7EF954A41AF8}"/>
              </a:ext>
            </a:extLst>
          </p:cNvPr>
          <p:cNvPicPr>
            <a:picLocks noChangeAspect="1"/>
          </p:cNvPicPr>
          <p:nvPr/>
        </p:nvPicPr>
        <p:blipFill>
          <a:blip r:embed="rId4"/>
          <a:stretch>
            <a:fillRect/>
          </a:stretch>
        </p:blipFill>
        <p:spPr>
          <a:xfrm>
            <a:off x="6005286" y="1343813"/>
            <a:ext cx="6186714" cy="3093357"/>
          </a:xfrm>
          <a:prstGeom prst="rect">
            <a:avLst/>
          </a:prstGeom>
        </p:spPr>
      </p:pic>
      <p:sp>
        <p:nvSpPr>
          <p:cNvPr id="16" name="文本框 15">
            <a:extLst>
              <a:ext uri="{FF2B5EF4-FFF2-40B4-BE49-F238E27FC236}">
                <a16:creationId xmlns:a16="http://schemas.microsoft.com/office/drawing/2014/main" id="{B2254BFD-5E62-9444-98D2-79C517B01B6F}"/>
              </a:ext>
            </a:extLst>
          </p:cNvPr>
          <p:cNvSpPr txBox="1"/>
          <p:nvPr/>
        </p:nvSpPr>
        <p:spPr>
          <a:xfrm>
            <a:off x="385536" y="4048598"/>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9C06C3-8C28-714D-823E-EC41B6E905B8}"/>
              </a:ext>
            </a:extLst>
          </p:cNvPr>
          <p:cNvSpPr txBox="1"/>
          <p:nvPr/>
        </p:nvSpPr>
        <p:spPr>
          <a:xfrm>
            <a:off x="2056493" y="5956240"/>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6</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ACC7A12-01F6-2045-9489-0940A0FB81EE}"/>
              </a:ext>
            </a:extLst>
          </p:cNvPr>
          <p:cNvSpPr txBox="1"/>
          <p:nvPr/>
        </p:nvSpPr>
        <p:spPr>
          <a:xfrm>
            <a:off x="10427607" y="4077642"/>
            <a:ext cx="102325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4</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78A6826-2CFA-AE4A-985B-C29668357DF9}"/>
              </a:ext>
            </a:extLst>
          </p:cNvPr>
          <p:cNvSpPr txBox="1"/>
          <p:nvPr/>
        </p:nvSpPr>
        <p:spPr>
          <a:xfrm>
            <a:off x="838200" y="961572"/>
            <a:ext cx="1051560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Multiple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improved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 is not steady but much smaller compared with the original BBR</a:t>
            </a:r>
          </a:p>
          <a:p>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α = 1</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large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buffer</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05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4FC060-0602-F641-B156-8C61F93BC9AA}"/>
              </a:ext>
            </a:extLst>
          </p:cNvPr>
          <p:cNvSpPr>
            <a:spLocks noGrp="1"/>
          </p:cNvSpPr>
          <p:nvPr>
            <p:ph type="dt" sz="half" idx="10"/>
          </p:nvPr>
        </p:nvSpPr>
        <p:spPr/>
        <p:txBody>
          <a:bodyPr/>
          <a:lstStyle/>
          <a:p>
            <a:fld id="{64361A5E-1261-184A-BD9E-A7666FAE0686}"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D9870933-C18F-1C44-8BDE-64F1A83CD0FA}"/>
              </a:ext>
            </a:extLst>
          </p:cNvPr>
          <p:cNvSpPr>
            <a:spLocks noGrp="1"/>
          </p:cNvSpPr>
          <p:nvPr>
            <p:ph type="sldNum" sz="quarter" idx="12"/>
          </p:nvPr>
        </p:nvSpPr>
        <p:spPr/>
        <p:txBody>
          <a:bodyPr/>
          <a:lstStyle/>
          <a:p>
            <a:fld id="{C6F1F482-3A25-FB45-AF49-E2DCCF989E81}" type="slidenum">
              <a:rPr kumimoji="1" lang="zh-CN" altLang="en-US" smtClean="0"/>
              <a:pPr/>
              <a:t>18</a:t>
            </a:fld>
            <a:endParaRPr kumimoji="1" lang="zh-CN" altLang="en-US" dirty="0"/>
          </a:p>
        </p:txBody>
      </p:sp>
      <p:pic>
        <p:nvPicPr>
          <p:cNvPr id="7" name="图片 6" descr="图片包含 游戏机, 壁球&#10;&#10;描述已自动生成">
            <a:extLst>
              <a:ext uri="{FF2B5EF4-FFF2-40B4-BE49-F238E27FC236}">
                <a16:creationId xmlns:a16="http://schemas.microsoft.com/office/drawing/2014/main" id="{A7ECC18F-3B92-5A4B-8061-FE313E992DC5}"/>
              </a:ext>
            </a:extLst>
          </p:cNvPr>
          <p:cNvPicPr>
            <a:picLocks noChangeAspect="1"/>
          </p:cNvPicPr>
          <p:nvPr/>
        </p:nvPicPr>
        <p:blipFill>
          <a:blip r:embed="rId2"/>
          <a:stretch>
            <a:fillRect/>
          </a:stretch>
        </p:blipFill>
        <p:spPr>
          <a:xfrm>
            <a:off x="2078324" y="1553995"/>
            <a:ext cx="8035352" cy="4017676"/>
          </a:xfrm>
          <a:prstGeom prst="rect">
            <a:avLst/>
          </a:prstGeom>
        </p:spPr>
      </p:pic>
      <p:sp>
        <p:nvSpPr>
          <p:cNvPr id="8" name="文本框 7">
            <a:extLst>
              <a:ext uri="{FF2B5EF4-FFF2-40B4-BE49-F238E27FC236}">
                <a16:creationId xmlns:a16="http://schemas.microsoft.com/office/drawing/2014/main" id="{B5BA7118-8696-644E-8F3E-A2A69CECD36B}"/>
              </a:ext>
            </a:extLst>
          </p:cNvPr>
          <p:cNvSpPr txBox="1"/>
          <p:nvPr/>
        </p:nvSpPr>
        <p:spPr>
          <a:xfrm>
            <a:off x="838200" y="598714"/>
            <a:ext cx="10515600" cy="707886"/>
          </a:xfrm>
          <a:prstGeom prst="rect">
            <a:avLst/>
          </a:prstGeom>
          <a:noFill/>
        </p:spPr>
        <p:txBody>
          <a:bodyPr wrap="square" rtlCol="0">
            <a:spAutoFit/>
          </a:bodyPr>
          <a:lstStyle/>
          <a:p>
            <a:r>
              <a:rPr kumimoji="1" lang="en-US" altLang="zh-CN" sz="2000" dirty="0" err="1">
                <a:latin typeface="Times New Roman" panose="02020603050405020304" pitchFamily="18" charset="0"/>
                <a:cs typeface="Times New Roman" panose="02020603050405020304" pitchFamily="18" charset="0"/>
              </a:rPr>
              <a:t>ProbeBW</a:t>
            </a:r>
            <a:r>
              <a:rPr kumimoji="1" lang="en-US" altLang="zh-CN" sz="2000" dirty="0">
                <a:latin typeface="Times New Roman" panose="02020603050405020304" pitchFamily="18" charset="0"/>
                <a:cs typeface="Times New Roman" panose="02020603050405020304" pitchFamily="18" charset="0"/>
              </a:rPr>
              <a:t> phase (zoomed) of 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improved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RTT-based </a:t>
            </a:r>
            <a:r>
              <a:rPr kumimoji="1" lang="en-US" altLang="zh-CN" sz="2000" dirty="0" err="1">
                <a:latin typeface="Times New Roman" panose="02020603050405020304" pitchFamily="18" charset="0"/>
                <a:cs typeface="Times New Roman" panose="02020603050405020304" pitchFamily="18" charset="0"/>
              </a:rPr>
              <a:t>gain_cycle</a:t>
            </a:r>
            <a:r>
              <a:rPr kumimoji="1" lang="en-US" altLang="zh-CN" sz="2000" dirty="0">
                <a:latin typeface="Times New Roman" panose="02020603050405020304" pitchFamily="18" charset="0"/>
                <a:cs typeface="Times New Roman" panose="02020603050405020304" pitchFamily="18" charset="0"/>
              </a:rPr>
              <a:t> helps drain the queue</a:t>
            </a:r>
          </a:p>
          <a:p>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α = 1</a:t>
            </a:r>
            <a:r>
              <a:rPr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large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buffer</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41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82A45C4-4A39-A149-985F-DDC8BFD169F0}"/>
              </a:ext>
            </a:extLst>
          </p:cNvPr>
          <p:cNvSpPr>
            <a:spLocks noGrp="1"/>
          </p:cNvSpPr>
          <p:nvPr>
            <p:ph type="dt" sz="half" idx="10"/>
          </p:nvPr>
        </p:nvSpPr>
        <p:spPr/>
        <p:txBody>
          <a:bodyPr/>
          <a:lstStyle/>
          <a:p>
            <a:fld id="{F2279735-A3E6-CC4B-8C59-92B0EB2A4502}"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83619991-D3BA-AD4E-89F2-E6725FC129DF}"/>
              </a:ext>
            </a:extLst>
          </p:cNvPr>
          <p:cNvSpPr>
            <a:spLocks noGrp="1"/>
          </p:cNvSpPr>
          <p:nvPr>
            <p:ph type="sldNum" sz="quarter" idx="12"/>
          </p:nvPr>
        </p:nvSpPr>
        <p:spPr/>
        <p:txBody>
          <a:bodyPr/>
          <a:lstStyle/>
          <a:p>
            <a:fld id="{C6F1F482-3A25-FB45-AF49-E2DCCF989E81}" type="slidenum">
              <a:rPr kumimoji="1" lang="zh-CN" altLang="en-US" smtClean="0"/>
              <a:pPr/>
              <a:t>19</a:t>
            </a:fld>
            <a:endParaRPr kumimoji="1" lang="zh-CN" altLang="en-US" dirty="0"/>
          </a:p>
        </p:txBody>
      </p:sp>
      <p:pic>
        <p:nvPicPr>
          <p:cNvPr id="12" name="图片 11" descr="图片包含 游戏机&#10;&#10;描述已自动生成">
            <a:extLst>
              <a:ext uri="{FF2B5EF4-FFF2-40B4-BE49-F238E27FC236}">
                <a16:creationId xmlns:a16="http://schemas.microsoft.com/office/drawing/2014/main" id="{3C872EFF-4928-F148-9F94-73DAC8DACFCC}"/>
              </a:ext>
            </a:extLst>
          </p:cNvPr>
          <p:cNvPicPr>
            <a:picLocks noChangeAspect="1"/>
          </p:cNvPicPr>
          <p:nvPr/>
        </p:nvPicPr>
        <p:blipFill>
          <a:blip r:embed="rId2"/>
          <a:stretch>
            <a:fillRect/>
          </a:stretch>
        </p:blipFill>
        <p:spPr>
          <a:xfrm>
            <a:off x="3120570" y="3882570"/>
            <a:ext cx="5950860" cy="2975430"/>
          </a:xfrm>
          <a:prstGeom prst="rect">
            <a:avLst/>
          </a:prstGeom>
        </p:spPr>
      </p:pic>
      <p:pic>
        <p:nvPicPr>
          <p:cNvPr id="8" name="图片 7" descr="图片包含 游戏机, 橙子&#10;&#10;描述已自动生成">
            <a:extLst>
              <a:ext uri="{FF2B5EF4-FFF2-40B4-BE49-F238E27FC236}">
                <a16:creationId xmlns:a16="http://schemas.microsoft.com/office/drawing/2014/main" id="{D1D3F6A4-A244-1D45-8033-8D0B8B2836DB}"/>
              </a:ext>
            </a:extLst>
          </p:cNvPr>
          <p:cNvPicPr>
            <a:picLocks noChangeAspect="1"/>
          </p:cNvPicPr>
          <p:nvPr/>
        </p:nvPicPr>
        <p:blipFill>
          <a:blip r:embed="rId3"/>
          <a:stretch>
            <a:fillRect/>
          </a:stretch>
        </p:blipFill>
        <p:spPr>
          <a:xfrm>
            <a:off x="145140" y="1278000"/>
            <a:ext cx="5950860" cy="2975430"/>
          </a:xfrm>
          <a:prstGeom prst="rect">
            <a:avLst/>
          </a:prstGeom>
        </p:spPr>
      </p:pic>
      <p:pic>
        <p:nvPicPr>
          <p:cNvPr id="10" name="图片 9" descr="图片包含 游戏机, 橙子, 红色, 水&#10;&#10;描述已自动生成">
            <a:extLst>
              <a:ext uri="{FF2B5EF4-FFF2-40B4-BE49-F238E27FC236}">
                <a16:creationId xmlns:a16="http://schemas.microsoft.com/office/drawing/2014/main" id="{0C296F48-706F-F641-96FE-F813071CE413}"/>
              </a:ext>
            </a:extLst>
          </p:cNvPr>
          <p:cNvPicPr>
            <a:picLocks noChangeAspect="1"/>
          </p:cNvPicPr>
          <p:nvPr/>
        </p:nvPicPr>
        <p:blipFill>
          <a:blip r:embed="rId4"/>
          <a:stretch>
            <a:fillRect/>
          </a:stretch>
        </p:blipFill>
        <p:spPr>
          <a:xfrm>
            <a:off x="6096000" y="1278000"/>
            <a:ext cx="5950860" cy="2975430"/>
          </a:xfrm>
          <a:prstGeom prst="rect">
            <a:avLst/>
          </a:prstGeom>
        </p:spPr>
      </p:pic>
      <p:sp>
        <p:nvSpPr>
          <p:cNvPr id="13" name="文本框 12">
            <a:extLst>
              <a:ext uri="{FF2B5EF4-FFF2-40B4-BE49-F238E27FC236}">
                <a16:creationId xmlns:a16="http://schemas.microsoft.com/office/drawing/2014/main" id="{C4F32D64-D175-FB42-8E1A-19179FA65112}"/>
              </a:ext>
            </a:extLst>
          </p:cNvPr>
          <p:cNvSpPr txBox="1"/>
          <p:nvPr/>
        </p:nvSpPr>
        <p:spPr>
          <a:xfrm>
            <a:off x="444500" y="4053375"/>
            <a:ext cx="1023257"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30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AA9E4A5-EF49-B649-BB20-0E118C90DC1F}"/>
              </a:ext>
            </a:extLst>
          </p:cNvPr>
          <p:cNvSpPr txBox="1"/>
          <p:nvPr/>
        </p:nvSpPr>
        <p:spPr>
          <a:xfrm>
            <a:off x="2209800" y="5956240"/>
            <a:ext cx="1023257"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60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DE1D75B-39E8-2C44-AD2D-3A7D3919A6A2}"/>
              </a:ext>
            </a:extLst>
          </p:cNvPr>
          <p:cNvSpPr txBox="1"/>
          <p:nvPr/>
        </p:nvSpPr>
        <p:spPr>
          <a:xfrm>
            <a:off x="10212614" y="4053375"/>
            <a:ext cx="1023257"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40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BBF5CCC2-C966-4C42-88AF-A94B1AEE64FB}"/>
              </a:ext>
            </a:extLst>
          </p:cNvPr>
          <p:cNvSpPr/>
          <p:nvPr/>
        </p:nvSpPr>
        <p:spPr>
          <a:xfrm>
            <a:off x="838200" y="924057"/>
            <a:ext cx="10515600" cy="707886"/>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2 improved BBR ﬂows, </a:t>
            </a:r>
            <a:r>
              <a:rPr lang="en-US" altLang="zh-CN" sz="2000" dirty="0">
                <a:latin typeface="Times New Roman" panose="02020603050405020304" pitchFamily="18" charset="0"/>
                <a:cs typeface="Times New Roman" panose="02020603050405020304" pitchFamily="18" charset="0"/>
              </a:rPr>
              <a:t>with different </a:t>
            </a:r>
            <a:r>
              <a:rPr lang="en-US" altLang="zh-CN" sz="2000" dirty="0" err="1">
                <a:latin typeface="Times New Roman" panose="02020603050405020304" pitchFamily="18" charset="0"/>
                <a:cs typeface="Times New Roman" panose="02020603050405020304" pitchFamily="18" charset="0"/>
              </a:rPr>
              <a:t>RTT</a:t>
            </a:r>
            <a:r>
              <a:rPr lang="en-US" altLang="zh-CN" sz="2000" baseline="-25000" dirty="0" err="1">
                <a:latin typeface="Times New Roman" panose="02020603050405020304" pitchFamily="18" charset="0"/>
                <a:cs typeface="Times New Roman" panose="02020603050405020304" pitchFamily="18" charset="0"/>
              </a:rPr>
              <a:t>min</a:t>
            </a:r>
            <a:r>
              <a:rPr lang="en-US" altLang="zh-CN" sz="2000" baseline="-25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 bottlenecks, still works</a:t>
            </a:r>
          </a:p>
          <a:p>
            <a:r>
              <a:rPr lang="zh-CN" altLang="en-US" sz="2000" dirty="0">
                <a:latin typeface="Times New Roman" panose="02020603050405020304" pitchFamily="18" charset="0"/>
                <a:cs typeface="Times New Roman" panose="02020603050405020304" pitchFamily="18" charset="0"/>
              </a:rPr>
              <a:t>bottleneck = 20 Mbps, α = 1</a:t>
            </a:r>
            <a:endParaRPr lang="en-US" altLang="zh-CN"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DC6A7CA0-4F3F-CA48-A61A-2E0029207BDA}"/>
              </a:ext>
            </a:extLst>
          </p:cNvPr>
          <p:cNvSpPr txBox="1"/>
          <p:nvPr/>
        </p:nvSpPr>
        <p:spPr>
          <a:xfrm>
            <a:off x="444500" y="328099"/>
            <a:ext cx="2376291"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Large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buffer</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A22B5-2D80-8345-936E-019B4E928F98}"/>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Introduction</a:t>
            </a:r>
            <a:endParaRPr kumimoji="1" lang="zh-CN" altLang="en-US" b="1"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399FA9E8-CB1A-A345-8477-50AEE7542D36}"/>
              </a:ext>
            </a:extLst>
          </p:cNvPr>
          <p:cNvPicPr>
            <a:picLocks noGrp="1" noChangeAspect="1"/>
          </p:cNvPicPr>
          <p:nvPr>
            <p:ph idx="1"/>
          </p:nvPr>
        </p:nvPicPr>
        <p:blipFill>
          <a:blip r:embed="rId3"/>
          <a:stretch>
            <a:fillRect/>
          </a:stretch>
        </p:blipFill>
        <p:spPr>
          <a:xfrm>
            <a:off x="838200" y="1690688"/>
            <a:ext cx="5921408" cy="4351338"/>
          </a:xfrm>
          <a:prstGeom prst="rect">
            <a:avLst/>
          </a:prstGeom>
        </p:spPr>
      </p:pic>
      <p:sp>
        <p:nvSpPr>
          <p:cNvPr id="4" name="日期占位符 3">
            <a:extLst>
              <a:ext uri="{FF2B5EF4-FFF2-40B4-BE49-F238E27FC236}">
                <a16:creationId xmlns:a16="http://schemas.microsoft.com/office/drawing/2014/main" id="{99DBF635-C92B-5645-A711-D1BEDC2E9F3A}"/>
              </a:ext>
            </a:extLst>
          </p:cNvPr>
          <p:cNvSpPr>
            <a:spLocks noGrp="1"/>
          </p:cNvSpPr>
          <p:nvPr>
            <p:ph type="dt" sz="half" idx="10"/>
          </p:nvPr>
        </p:nvSpPr>
        <p:spPr/>
        <p:txBody>
          <a:bodyPr/>
          <a:lstStyle/>
          <a:p>
            <a:fld id="{3FD5C31B-DED7-E547-AB61-FE6375DEC7C0}"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7022A41C-BE4A-E143-AD97-7D339E7F3014}"/>
              </a:ext>
            </a:extLst>
          </p:cNvPr>
          <p:cNvSpPr>
            <a:spLocks noGrp="1"/>
          </p:cNvSpPr>
          <p:nvPr>
            <p:ph type="sldNum" sz="quarter" idx="12"/>
          </p:nvPr>
        </p:nvSpPr>
        <p:spPr/>
        <p:txBody>
          <a:bodyPr/>
          <a:lstStyle/>
          <a:p>
            <a:fld id="{C6F1F482-3A25-FB45-AF49-E2DCCF989E81}" type="slidenum">
              <a:rPr kumimoji="1" lang="zh-CN" altLang="en-US" smtClean="0"/>
              <a:t>2</a:t>
            </a:fld>
            <a:endParaRPr kumimoji="1" lang="zh-CN" altLang="en-US" dirty="0"/>
          </a:p>
        </p:txBody>
      </p:sp>
      <p:sp>
        <p:nvSpPr>
          <p:cNvPr id="7" name="文本框 6">
            <a:extLst>
              <a:ext uri="{FF2B5EF4-FFF2-40B4-BE49-F238E27FC236}">
                <a16:creationId xmlns:a16="http://schemas.microsoft.com/office/drawing/2014/main" id="{8B3C8D75-2157-334B-A97B-95B2114017A4}"/>
              </a:ext>
            </a:extLst>
          </p:cNvPr>
          <p:cNvSpPr txBox="1"/>
          <p:nvPr/>
        </p:nvSpPr>
        <p:spPr>
          <a:xfrm>
            <a:off x="6759608" y="1511867"/>
            <a:ext cx="4594193" cy="4708981"/>
          </a:xfrm>
          <a:prstGeom prst="rect">
            <a:avLst/>
          </a:prstGeom>
          <a:noFill/>
        </p:spPr>
        <p:txBody>
          <a:bodyPr wrap="square" lIns="90000" rtlCol="0">
            <a:spAutoFit/>
          </a:bodyPr>
          <a:lstStyle/>
          <a:p>
            <a:r>
              <a:rPr kumimoji="1" lang="en-US" altLang="zh-CN" sz="2000" dirty="0">
                <a:latin typeface="Times New Roman" panose="02020603050405020304" pitchFamily="18" charset="0"/>
              </a:rPr>
              <a:t>Traditional</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TCP</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congestion</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control</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algorithm</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(loss-based)</a:t>
            </a:r>
          </a:p>
          <a:p>
            <a:endParaRPr kumimoji="1" lang="en-US" altLang="zh-CN" sz="2000" dirty="0">
              <a:latin typeface="Times New Roman" panose="02020603050405020304" pitchFamily="18" charset="0"/>
            </a:endParaRPr>
          </a:p>
          <a:p>
            <a:pPr marL="285750" indent="-285750">
              <a:buFont typeface="Arial" panose="020B0604020202020204" pitchFamily="34" charset="0"/>
              <a:buChar char="•"/>
            </a:pPr>
            <a:r>
              <a:rPr kumimoji="1" lang="en-US" altLang="zh-CN" sz="2000" dirty="0">
                <a:latin typeface="Times New Roman" panose="02020603050405020304" pitchFamily="18" charset="0"/>
              </a:rPr>
              <a:t>Slow</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start</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phase:</a:t>
            </a:r>
            <a:r>
              <a:rPr kumimoji="1" lang="zh-CN" altLang="en-US" sz="2000" dirty="0">
                <a:latin typeface="Times New Roman" panose="02020603050405020304" pitchFamily="18" charset="0"/>
              </a:rPr>
              <a:t> </a:t>
            </a:r>
            <a:r>
              <a:rPr kumimoji="1" lang="sv-SE" altLang="zh-CN" sz="2000" dirty="0" err="1">
                <a:latin typeface="Times New Roman" panose="02020603050405020304" pitchFamily="18" charset="0"/>
              </a:rPr>
              <a:t>exponential</a:t>
            </a:r>
            <a:r>
              <a:rPr kumimoji="1" lang="sv-SE" altLang="zh-CN" sz="2000" dirty="0">
                <a:latin typeface="Times New Roman" panose="02020603050405020304" pitchFamily="18" charset="0"/>
              </a:rPr>
              <a:t> </a:t>
            </a:r>
            <a:r>
              <a:rPr kumimoji="1" lang="sv-SE" altLang="zh-CN" sz="2000" dirty="0" err="1">
                <a:latin typeface="Times New Roman" panose="02020603050405020304" pitchFamily="18" charset="0"/>
              </a:rPr>
              <a:t>increment</a:t>
            </a:r>
            <a:endParaRPr kumimoji="1" lang="sv-SE" altLang="zh-CN" sz="2000" dirty="0">
              <a:latin typeface="Times New Roman" panose="02020603050405020304" pitchFamily="18" charset="0"/>
            </a:endParaRPr>
          </a:p>
          <a:p>
            <a:pPr marL="285750" indent="-285750">
              <a:buFont typeface="Arial" panose="020B0604020202020204" pitchFamily="34" charset="0"/>
              <a:buChar char="•"/>
            </a:pPr>
            <a:endParaRPr kumimoji="1" lang="sv-SE" altLang="zh-CN" sz="2000" dirty="0">
              <a:latin typeface="Times New Roman" panose="02020603050405020304" pitchFamily="18" charset="0"/>
            </a:endParaRPr>
          </a:p>
          <a:p>
            <a:pPr marL="285750" indent="-285750">
              <a:buFont typeface="Arial" panose="020B0604020202020204" pitchFamily="34" charset="0"/>
              <a:buChar char="•"/>
            </a:pPr>
            <a:r>
              <a:rPr kumimoji="1" lang="en-US" altLang="zh-CN" sz="2000" dirty="0">
                <a:latin typeface="Times New Roman" panose="02020603050405020304" pitchFamily="18" charset="0"/>
              </a:rPr>
              <a:t>Congestion</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avoidance</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phase:</a:t>
            </a:r>
            <a:r>
              <a:rPr kumimoji="1" lang="zh-CN" altLang="en-US" sz="2000" dirty="0">
                <a:latin typeface="Times New Roman" panose="02020603050405020304" pitchFamily="18" charset="0"/>
              </a:rPr>
              <a:t> </a:t>
            </a:r>
            <a:r>
              <a:rPr kumimoji="1" lang="sv-SE" altLang="zh-CN" sz="2000" dirty="0" err="1">
                <a:latin typeface="Times New Roman" panose="02020603050405020304" pitchFamily="18" charset="0"/>
              </a:rPr>
              <a:t>additive</a:t>
            </a:r>
            <a:r>
              <a:rPr kumimoji="1" lang="sv-SE" altLang="zh-CN" sz="2000" dirty="0">
                <a:latin typeface="Times New Roman" panose="02020603050405020304" pitchFamily="18" charset="0"/>
              </a:rPr>
              <a:t> </a:t>
            </a:r>
            <a:r>
              <a:rPr kumimoji="1" lang="sv-SE" altLang="zh-CN" sz="2000" dirty="0" err="1">
                <a:latin typeface="Times New Roman" panose="02020603050405020304" pitchFamily="18" charset="0"/>
              </a:rPr>
              <a:t>increment</a:t>
            </a:r>
            <a:endParaRPr kumimoji="1" lang="sv-SE" altLang="zh-CN" sz="2000" dirty="0">
              <a:latin typeface="Times New Roman" panose="02020603050405020304" pitchFamily="18" charset="0"/>
            </a:endParaRPr>
          </a:p>
          <a:p>
            <a:pPr marL="285750" indent="-285750">
              <a:buFont typeface="Arial" panose="020B0604020202020204" pitchFamily="34" charset="0"/>
              <a:buChar char="•"/>
            </a:pPr>
            <a:endParaRPr kumimoji="1" lang="sv-SE" altLang="zh-CN" sz="2000" dirty="0">
              <a:latin typeface="Times New Roman" panose="02020603050405020304" pitchFamily="18" charset="0"/>
            </a:endParaRPr>
          </a:p>
          <a:p>
            <a:pPr marL="285750" indent="-285750">
              <a:buFont typeface="Arial" panose="020B0604020202020204" pitchFamily="34" charset="0"/>
              <a:buChar char="•"/>
            </a:pPr>
            <a:r>
              <a:rPr kumimoji="1" lang="en-US" altLang="zh-CN" sz="2000" dirty="0">
                <a:latin typeface="Times New Roman" panose="02020603050405020304" pitchFamily="18" charset="0"/>
              </a:rPr>
              <a:t>Fast</a:t>
            </a:r>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retramsmit</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after</a:t>
            </a:r>
            <a:r>
              <a:rPr kumimoji="1" lang="zh-CN" altLang="en-US" sz="2000" dirty="0">
                <a:latin typeface="Times New Roman" panose="02020603050405020304" pitchFamily="18" charset="0"/>
              </a:rPr>
              <a:t> </a:t>
            </a:r>
            <a:r>
              <a:rPr kumimoji="1" lang="sv-SE" altLang="zh-CN" sz="2000" dirty="0">
                <a:latin typeface="Times New Roman" panose="02020603050405020304" pitchFamily="18" charset="0"/>
              </a:rPr>
              <a:t>3</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duplicated</a:t>
            </a:r>
            <a:r>
              <a:rPr kumimoji="1" lang="zh-CN" altLang="en-US" sz="2000" dirty="0">
                <a:latin typeface="Times New Roman" panose="02020603050405020304" pitchFamily="18" charset="0"/>
              </a:rPr>
              <a:t> </a:t>
            </a:r>
            <a:r>
              <a:rPr kumimoji="1" lang="sv-SE" altLang="zh-CN" sz="2000" dirty="0" err="1">
                <a:latin typeface="Times New Roman" panose="02020603050405020304" pitchFamily="18" charset="0"/>
              </a:rPr>
              <a:t>Acknowledgement</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retramsit</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immediately </a:t>
            </a:r>
          </a:p>
          <a:p>
            <a:pPr marL="285750" indent="-285750">
              <a:buFont typeface="Arial" panose="020B0604020202020204" pitchFamily="34" charset="0"/>
              <a:buChar char="•"/>
            </a:pPr>
            <a:endParaRPr kumimoji="1" lang="en-US" altLang="zh-CN" sz="2000" dirty="0">
              <a:latin typeface="Times New Roman" panose="02020603050405020304" pitchFamily="18" charset="0"/>
            </a:endParaRPr>
          </a:p>
          <a:p>
            <a:pPr marL="285750" indent="-285750">
              <a:buFont typeface="Arial" panose="020B0604020202020204" pitchFamily="34" charset="0"/>
              <a:buChar char="•"/>
            </a:pPr>
            <a:r>
              <a:rPr kumimoji="1" lang="en-US" altLang="zh-CN" sz="2000" dirty="0">
                <a:latin typeface="Times New Roman" panose="02020603050405020304" pitchFamily="18" charset="0"/>
              </a:rPr>
              <a:t>Fast</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Recovery:</a:t>
            </a:r>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ssthresh</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reduce</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to</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half</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of</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the</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current</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window</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size,</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set</a:t>
            </a:r>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cwnd</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ssthresh</a:t>
            </a:r>
            <a:endParaRPr kumimoji="1" lang="zh-CN" altLang="en-US" sz="2000" dirty="0">
              <a:latin typeface="Times New Roman" panose="02020603050405020304" pitchFamily="18" charset="0"/>
            </a:endParaRPr>
          </a:p>
        </p:txBody>
      </p:sp>
    </p:spTree>
    <p:extLst>
      <p:ext uri="{BB962C8B-B14F-4D97-AF65-F5344CB8AC3E}">
        <p14:creationId xmlns:p14="http://schemas.microsoft.com/office/powerpoint/2010/main" val="335000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橙子, 游戏机, 红色, 船&#10;&#10;描述已自动生成">
            <a:extLst>
              <a:ext uri="{FF2B5EF4-FFF2-40B4-BE49-F238E27FC236}">
                <a16:creationId xmlns:a16="http://schemas.microsoft.com/office/drawing/2014/main" id="{BDD9F132-BA17-F046-81E4-837DB24D3F8E}"/>
              </a:ext>
            </a:extLst>
          </p:cNvPr>
          <p:cNvPicPr>
            <a:picLocks noChangeAspect="1"/>
          </p:cNvPicPr>
          <p:nvPr/>
        </p:nvPicPr>
        <p:blipFill>
          <a:blip r:embed="rId2"/>
          <a:stretch>
            <a:fillRect/>
          </a:stretch>
        </p:blipFill>
        <p:spPr>
          <a:xfrm>
            <a:off x="2972543" y="3810001"/>
            <a:ext cx="6095998" cy="3047999"/>
          </a:xfrm>
          <a:prstGeom prst="rect">
            <a:avLst/>
          </a:prstGeom>
        </p:spPr>
      </p:pic>
      <p:sp>
        <p:nvSpPr>
          <p:cNvPr id="4" name="日期占位符 3">
            <a:extLst>
              <a:ext uri="{FF2B5EF4-FFF2-40B4-BE49-F238E27FC236}">
                <a16:creationId xmlns:a16="http://schemas.microsoft.com/office/drawing/2014/main" id="{29F8A0D6-A73D-664C-A38E-E637E6E9775D}"/>
              </a:ext>
            </a:extLst>
          </p:cNvPr>
          <p:cNvSpPr>
            <a:spLocks noGrp="1"/>
          </p:cNvSpPr>
          <p:nvPr>
            <p:ph type="dt" sz="half" idx="10"/>
          </p:nvPr>
        </p:nvSpPr>
        <p:spPr/>
        <p:txBody>
          <a:bodyPr/>
          <a:lstStyle/>
          <a:p>
            <a:fld id="{63F827C7-1602-CA41-B760-5A10C06ADCFB}"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A6753A5C-9AB9-CD4B-A9AC-098672F65301}"/>
              </a:ext>
            </a:extLst>
          </p:cNvPr>
          <p:cNvSpPr>
            <a:spLocks noGrp="1"/>
          </p:cNvSpPr>
          <p:nvPr>
            <p:ph type="sldNum" sz="quarter" idx="12"/>
          </p:nvPr>
        </p:nvSpPr>
        <p:spPr/>
        <p:txBody>
          <a:bodyPr/>
          <a:lstStyle/>
          <a:p>
            <a:fld id="{C6F1F482-3A25-FB45-AF49-E2DCCF989E81}" type="slidenum">
              <a:rPr kumimoji="1" lang="zh-CN" altLang="en-US" smtClean="0"/>
              <a:pPr/>
              <a:t>20</a:t>
            </a:fld>
            <a:endParaRPr kumimoji="1" lang="zh-CN" altLang="en-US" dirty="0"/>
          </a:p>
        </p:txBody>
      </p:sp>
      <p:sp>
        <p:nvSpPr>
          <p:cNvPr id="6" name="矩形 5">
            <a:extLst>
              <a:ext uri="{FF2B5EF4-FFF2-40B4-BE49-F238E27FC236}">
                <a16:creationId xmlns:a16="http://schemas.microsoft.com/office/drawing/2014/main" id="{2C441726-9E37-5342-AE99-B244BB6693B6}"/>
              </a:ext>
            </a:extLst>
          </p:cNvPr>
          <p:cNvSpPr/>
          <p:nvPr/>
        </p:nvSpPr>
        <p:spPr>
          <a:xfrm>
            <a:off x="444500" y="559732"/>
            <a:ext cx="10515600"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Cont’d</a:t>
            </a:r>
            <a:endParaRPr lang="zh-CN" altLang="en-US" sz="2400" baseline="-25000" dirty="0">
              <a:latin typeface="Times New Roman" panose="02020603050405020304" pitchFamily="18" charset="0"/>
              <a:cs typeface="Times New Roman" panose="02020603050405020304" pitchFamily="18" charset="0"/>
            </a:endParaRPr>
          </a:p>
        </p:txBody>
      </p:sp>
      <p:pic>
        <p:nvPicPr>
          <p:cNvPr id="10" name="图片 9" descr="图片包含 游戏机, 橙子, 红色&#10;&#10;描述已自动生成">
            <a:extLst>
              <a:ext uri="{FF2B5EF4-FFF2-40B4-BE49-F238E27FC236}">
                <a16:creationId xmlns:a16="http://schemas.microsoft.com/office/drawing/2014/main" id="{AF432056-71F2-244A-9DB5-95A7C95FCD4F}"/>
              </a:ext>
            </a:extLst>
          </p:cNvPr>
          <p:cNvPicPr>
            <a:picLocks noChangeAspect="1"/>
          </p:cNvPicPr>
          <p:nvPr/>
        </p:nvPicPr>
        <p:blipFill>
          <a:blip r:embed="rId3"/>
          <a:stretch>
            <a:fillRect/>
          </a:stretch>
        </p:blipFill>
        <p:spPr>
          <a:xfrm>
            <a:off x="5969001" y="1278000"/>
            <a:ext cx="6199080" cy="3099540"/>
          </a:xfrm>
          <a:prstGeom prst="rect">
            <a:avLst/>
          </a:prstGeom>
        </p:spPr>
      </p:pic>
      <p:pic>
        <p:nvPicPr>
          <p:cNvPr id="12" name="图片 11" descr="图片包含 橙子, 游戏机, 红色, 船&#10;&#10;描述已自动生成">
            <a:extLst>
              <a:ext uri="{FF2B5EF4-FFF2-40B4-BE49-F238E27FC236}">
                <a16:creationId xmlns:a16="http://schemas.microsoft.com/office/drawing/2014/main" id="{6DBB31E5-94F3-8D48-BE03-2BA3CD4CF2CB}"/>
              </a:ext>
            </a:extLst>
          </p:cNvPr>
          <p:cNvPicPr>
            <a:picLocks noChangeAspect="1"/>
          </p:cNvPicPr>
          <p:nvPr/>
        </p:nvPicPr>
        <p:blipFill>
          <a:blip r:embed="rId2"/>
          <a:stretch>
            <a:fillRect/>
          </a:stretch>
        </p:blipFill>
        <p:spPr>
          <a:xfrm>
            <a:off x="2" y="1329541"/>
            <a:ext cx="6095998" cy="3047999"/>
          </a:xfrm>
          <a:prstGeom prst="rect">
            <a:avLst/>
          </a:prstGeom>
        </p:spPr>
      </p:pic>
      <p:sp>
        <p:nvSpPr>
          <p:cNvPr id="13" name="文本框 12">
            <a:extLst>
              <a:ext uri="{FF2B5EF4-FFF2-40B4-BE49-F238E27FC236}">
                <a16:creationId xmlns:a16="http://schemas.microsoft.com/office/drawing/2014/main" id="{4468B073-FC06-344E-986A-81FE6B68FBF6}"/>
              </a:ext>
            </a:extLst>
          </p:cNvPr>
          <p:cNvSpPr txBox="1"/>
          <p:nvPr/>
        </p:nvSpPr>
        <p:spPr>
          <a:xfrm>
            <a:off x="444500" y="4053375"/>
            <a:ext cx="1373414"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endParaRPr kumimoji="1"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B90A99B-2C84-9A46-8446-0DF303921D5B}"/>
              </a:ext>
            </a:extLst>
          </p:cNvPr>
          <p:cNvSpPr txBox="1"/>
          <p:nvPr/>
        </p:nvSpPr>
        <p:spPr>
          <a:xfrm>
            <a:off x="1817915" y="5956240"/>
            <a:ext cx="1337128"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3B7B2EE6-BFED-CA46-90AA-CFB61811664C}"/>
              </a:ext>
            </a:extLst>
          </p:cNvPr>
          <p:cNvSpPr txBox="1"/>
          <p:nvPr/>
        </p:nvSpPr>
        <p:spPr>
          <a:xfrm>
            <a:off x="10111014" y="4053375"/>
            <a:ext cx="1373414"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endParaRPr kumimoji="1" lang="zh-CN" altLang="en-US" sz="20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5D58D766-68C0-3C4B-BA28-B90F88913F5C}"/>
              </a:ext>
            </a:extLst>
          </p:cNvPr>
          <p:cNvSpPr/>
          <p:nvPr/>
        </p:nvSpPr>
        <p:spPr>
          <a:xfrm>
            <a:off x="838200" y="1072938"/>
            <a:ext cx="10515600" cy="400110"/>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bottleneck = 20 Mbps, α = 1</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81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图片包含 游戏机&#10;&#10;描述已自动生成">
            <a:extLst>
              <a:ext uri="{FF2B5EF4-FFF2-40B4-BE49-F238E27FC236}">
                <a16:creationId xmlns:a16="http://schemas.microsoft.com/office/drawing/2014/main" id="{ABCD06C4-1820-754C-A240-D4B2C2245C02}"/>
              </a:ext>
            </a:extLst>
          </p:cNvPr>
          <p:cNvPicPr>
            <a:picLocks noChangeAspect="1"/>
          </p:cNvPicPr>
          <p:nvPr/>
        </p:nvPicPr>
        <p:blipFill>
          <a:blip r:embed="rId2"/>
          <a:stretch>
            <a:fillRect/>
          </a:stretch>
        </p:blipFill>
        <p:spPr>
          <a:xfrm>
            <a:off x="3186475" y="3680732"/>
            <a:ext cx="6081487" cy="3040744"/>
          </a:xfrm>
          <a:prstGeom prst="rect">
            <a:avLst/>
          </a:prstGeom>
        </p:spPr>
      </p:pic>
      <p:sp>
        <p:nvSpPr>
          <p:cNvPr id="4" name="日期占位符 3">
            <a:extLst>
              <a:ext uri="{FF2B5EF4-FFF2-40B4-BE49-F238E27FC236}">
                <a16:creationId xmlns:a16="http://schemas.microsoft.com/office/drawing/2014/main" id="{3BDBA166-3531-0F4C-844D-CE52BEFA26A5}"/>
              </a:ext>
            </a:extLst>
          </p:cNvPr>
          <p:cNvSpPr>
            <a:spLocks noGrp="1"/>
          </p:cNvSpPr>
          <p:nvPr>
            <p:ph type="dt" sz="half" idx="10"/>
          </p:nvPr>
        </p:nvSpPr>
        <p:spPr/>
        <p:txBody>
          <a:bodyPr/>
          <a:lstStyle/>
          <a:p>
            <a:fld id="{8601C17E-6476-1C4E-94AC-F38DA412161B}"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A3AE46B1-7772-1E45-9609-6B6D1F72E1FC}"/>
              </a:ext>
            </a:extLst>
          </p:cNvPr>
          <p:cNvSpPr>
            <a:spLocks noGrp="1"/>
          </p:cNvSpPr>
          <p:nvPr>
            <p:ph type="sldNum" sz="quarter" idx="12"/>
          </p:nvPr>
        </p:nvSpPr>
        <p:spPr/>
        <p:txBody>
          <a:bodyPr/>
          <a:lstStyle/>
          <a:p>
            <a:fld id="{C6F1F482-3A25-FB45-AF49-E2DCCF989E81}" type="slidenum">
              <a:rPr kumimoji="1" lang="zh-CN" altLang="en-US" smtClean="0"/>
              <a:pPr/>
              <a:t>21</a:t>
            </a:fld>
            <a:endParaRPr kumimoji="1" lang="zh-CN" altLang="en-US" dirty="0"/>
          </a:p>
        </p:txBody>
      </p:sp>
      <p:pic>
        <p:nvPicPr>
          <p:cNvPr id="8" name="图片 7" descr="图片包含 游戏机, 橙子, 桌子, 红色&#10;&#10;描述已自动生成">
            <a:extLst>
              <a:ext uri="{FF2B5EF4-FFF2-40B4-BE49-F238E27FC236}">
                <a16:creationId xmlns:a16="http://schemas.microsoft.com/office/drawing/2014/main" id="{1AE017B9-23C0-184F-8F54-5895CD3D23D7}"/>
              </a:ext>
            </a:extLst>
          </p:cNvPr>
          <p:cNvPicPr>
            <a:picLocks noChangeAspect="1"/>
          </p:cNvPicPr>
          <p:nvPr/>
        </p:nvPicPr>
        <p:blipFill>
          <a:blip r:embed="rId3"/>
          <a:stretch>
            <a:fillRect/>
          </a:stretch>
        </p:blipFill>
        <p:spPr>
          <a:xfrm>
            <a:off x="14513" y="1044439"/>
            <a:ext cx="6081487" cy="3040744"/>
          </a:xfrm>
          <a:prstGeom prst="rect">
            <a:avLst/>
          </a:prstGeom>
        </p:spPr>
      </p:pic>
      <p:pic>
        <p:nvPicPr>
          <p:cNvPr id="10" name="图片 9" descr="图片包含 游戏机, 男人, 桌子, 电脑&#10;&#10;描述已自动生成">
            <a:extLst>
              <a:ext uri="{FF2B5EF4-FFF2-40B4-BE49-F238E27FC236}">
                <a16:creationId xmlns:a16="http://schemas.microsoft.com/office/drawing/2014/main" id="{3B42C1D5-B672-5449-8436-CF5E9889E989}"/>
              </a:ext>
            </a:extLst>
          </p:cNvPr>
          <p:cNvPicPr>
            <a:picLocks noChangeAspect="1"/>
          </p:cNvPicPr>
          <p:nvPr/>
        </p:nvPicPr>
        <p:blipFill>
          <a:blip r:embed="rId4"/>
          <a:stretch>
            <a:fillRect/>
          </a:stretch>
        </p:blipFill>
        <p:spPr>
          <a:xfrm>
            <a:off x="6110513" y="1055325"/>
            <a:ext cx="6081487" cy="3040744"/>
          </a:xfrm>
          <a:prstGeom prst="rect">
            <a:avLst/>
          </a:prstGeom>
        </p:spPr>
      </p:pic>
      <p:sp>
        <p:nvSpPr>
          <p:cNvPr id="13" name="文本框 12">
            <a:extLst>
              <a:ext uri="{FF2B5EF4-FFF2-40B4-BE49-F238E27FC236}">
                <a16:creationId xmlns:a16="http://schemas.microsoft.com/office/drawing/2014/main" id="{DDCED37E-B3B8-AE4F-AB89-7C9C502BDF55}"/>
              </a:ext>
            </a:extLst>
          </p:cNvPr>
          <p:cNvSpPr txBox="1"/>
          <p:nvPr/>
        </p:nvSpPr>
        <p:spPr>
          <a:xfrm>
            <a:off x="422729" y="3896013"/>
            <a:ext cx="1373414"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1EC38F5-508F-7F48-9628-0965C70B2B1B}"/>
              </a:ext>
            </a:extLst>
          </p:cNvPr>
          <p:cNvSpPr txBox="1"/>
          <p:nvPr/>
        </p:nvSpPr>
        <p:spPr>
          <a:xfrm>
            <a:off x="2207986" y="5956240"/>
            <a:ext cx="1373414"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6</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D5CCF71D-36C0-8E41-A150-D93D6D1F69A3}"/>
              </a:ext>
            </a:extLst>
          </p:cNvPr>
          <p:cNvSpPr txBox="1"/>
          <p:nvPr/>
        </p:nvSpPr>
        <p:spPr>
          <a:xfrm>
            <a:off x="10395857" y="3896013"/>
            <a:ext cx="1373414"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4</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endParaRPr kumimoji="1"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BCA9C22-DFE0-974C-BEF2-3EBBB158453D}"/>
              </a:ext>
            </a:extLst>
          </p:cNvPr>
          <p:cNvSpPr txBox="1"/>
          <p:nvPr/>
        </p:nvSpPr>
        <p:spPr>
          <a:xfrm>
            <a:off x="823688" y="737653"/>
            <a:ext cx="1051560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RTT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unstable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but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still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less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2×RTT</a:t>
            </a:r>
            <a:r>
              <a:rPr kumimoji="1" lang="en-US" altLang="zh-CN" sz="2000" baseline="-25000" dirty="0">
                <a:latin typeface="Times New Roman" panose="02020603050405020304" pitchFamily="18" charset="0"/>
                <a:cs typeface="Times New Roman" panose="02020603050405020304" pitchFamily="18" charset="0"/>
              </a:rPr>
              <a:t>min</a:t>
            </a:r>
            <a:r>
              <a:rPr kumimoji="1" lang="zh-CN" altLang="en-US" sz="2000" baseline="-25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(40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baseline="-25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α = </a:t>
            </a:r>
            <a:r>
              <a:rPr lang="en-US" altLang="zh-CN" sz="2000" dirty="0">
                <a:latin typeface="Times New Roman" panose="02020603050405020304" pitchFamily="18" charset="0"/>
                <a:cs typeface="Times New Roman" panose="02020603050405020304" pitchFamily="18" charset="0"/>
              </a:rPr>
              <a:t>0.5</a:t>
            </a:r>
            <a:endParaRPr kumimoji="1"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F0C6FA4-42EB-4048-BFE1-4DF6285A7644}"/>
              </a:ext>
            </a:extLst>
          </p:cNvPr>
          <p:cNvSpPr txBox="1"/>
          <p:nvPr/>
        </p:nvSpPr>
        <p:spPr>
          <a:xfrm>
            <a:off x="422729" y="162773"/>
            <a:ext cx="2376291"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Small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buffer</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2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AB8D37C-E562-3149-A01C-0F5A8AEEB751}"/>
              </a:ext>
            </a:extLst>
          </p:cNvPr>
          <p:cNvSpPr>
            <a:spLocks noGrp="1"/>
          </p:cNvSpPr>
          <p:nvPr>
            <p:ph type="dt" sz="half" idx="10"/>
          </p:nvPr>
        </p:nvSpPr>
        <p:spPr/>
        <p:txBody>
          <a:bodyPr/>
          <a:lstStyle/>
          <a:p>
            <a:fld id="{6B6D13C2-B5AD-624B-ACFF-8DF45A505F76}"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326E9E45-B502-364B-B067-4B1F9D4A941A}"/>
              </a:ext>
            </a:extLst>
          </p:cNvPr>
          <p:cNvSpPr>
            <a:spLocks noGrp="1"/>
          </p:cNvSpPr>
          <p:nvPr>
            <p:ph type="sldNum" sz="quarter" idx="12"/>
          </p:nvPr>
        </p:nvSpPr>
        <p:spPr/>
        <p:txBody>
          <a:bodyPr/>
          <a:lstStyle/>
          <a:p>
            <a:fld id="{C6F1F482-3A25-FB45-AF49-E2DCCF989E81}" type="slidenum">
              <a:rPr kumimoji="1" lang="zh-CN" altLang="en-US" smtClean="0"/>
              <a:pPr/>
              <a:t>22</a:t>
            </a:fld>
            <a:endParaRPr kumimoji="1" lang="zh-CN" altLang="en-US" dirty="0"/>
          </a:p>
        </p:txBody>
      </p:sp>
      <p:sp>
        <p:nvSpPr>
          <p:cNvPr id="6" name="矩形 5">
            <a:extLst>
              <a:ext uri="{FF2B5EF4-FFF2-40B4-BE49-F238E27FC236}">
                <a16:creationId xmlns:a16="http://schemas.microsoft.com/office/drawing/2014/main" id="{60A05AFE-2673-1442-A717-CFD4140CCEEB}"/>
              </a:ext>
            </a:extLst>
          </p:cNvPr>
          <p:cNvSpPr/>
          <p:nvPr/>
        </p:nvSpPr>
        <p:spPr>
          <a:xfrm>
            <a:off x="838200" y="570114"/>
            <a:ext cx="10515600" cy="707886"/>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2 improved BBR ﬂows, bottleneck = 20 Mbps, α = </a:t>
            </a:r>
            <a:r>
              <a:rPr lang="en-US" altLang="zh-CN" sz="2000" dirty="0">
                <a:latin typeface="Times New Roman" panose="02020603050405020304" pitchFamily="18" charset="0"/>
                <a:cs typeface="Times New Roman" panose="02020603050405020304" pitchFamily="18" charset="0"/>
              </a:rPr>
              <a:t>0.5</a:t>
            </a:r>
          </a:p>
          <a:p>
            <a:r>
              <a:rPr lang="en-US" altLang="zh-CN" sz="2000" dirty="0">
                <a:latin typeface="Times New Roman" panose="02020603050405020304" pitchFamily="18" charset="0"/>
                <a:cs typeface="Times New Roman" panose="02020603050405020304" pitchFamily="18" charset="0"/>
              </a:rPr>
              <a:t>Comparison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different</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RTT</a:t>
            </a:r>
            <a:r>
              <a:rPr lang="en-US" altLang="zh-CN" sz="2000" baseline="-25000" dirty="0" err="1">
                <a:latin typeface="Times New Roman" panose="02020603050405020304" pitchFamily="18" charset="0"/>
                <a:cs typeface="Times New Roman" panose="02020603050405020304" pitchFamily="18" charset="0"/>
              </a:rPr>
              <a:t>min</a:t>
            </a:r>
            <a:endParaRPr lang="zh-CN" altLang="en-US" sz="2000" baseline="-25000" dirty="0">
              <a:latin typeface="Times New Roman" panose="02020603050405020304" pitchFamily="18" charset="0"/>
              <a:cs typeface="Times New Roman" panose="02020603050405020304" pitchFamily="18" charset="0"/>
            </a:endParaRPr>
          </a:p>
        </p:txBody>
      </p:sp>
      <p:pic>
        <p:nvPicPr>
          <p:cNvPr id="12" name="图片 11" descr="图片包含 游戏机, 桌子, 铅笔, 橙子&#10;&#10;描述已自动生成">
            <a:extLst>
              <a:ext uri="{FF2B5EF4-FFF2-40B4-BE49-F238E27FC236}">
                <a16:creationId xmlns:a16="http://schemas.microsoft.com/office/drawing/2014/main" id="{C6B0203C-0079-C543-BA60-7EA958F6DAEC}"/>
              </a:ext>
            </a:extLst>
          </p:cNvPr>
          <p:cNvPicPr>
            <a:picLocks noChangeAspect="1"/>
          </p:cNvPicPr>
          <p:nvPr/>
        </p:nvPicPr>
        <p:blipFill>
          <a:blip r:embed="rId2"/>
          <a:stretch>
            <a:fillRect/>
          </a:stretch>
        </p:blipFill>
        <p:spPr>
          <a:xfrm>
            <a:off x="2730046" y="3675741"/>
            <a:ext cx="6091465" cy="3045733"/>
          </a:xfrm>
          <a:prstGeom prst="rect">
            <a:avLst/>
          </a:prstGeom>
        </p:spPr>
      </p:pic>
      <p:pic>
        <p:nvPicPr>
          <p:cNvPr id="8" name="图片 7" descr="图片包含 游戏机, 照片, 橙子, 桌子&#10;&#10;描述已自动生成">
            <a:extLst>
              <a:ext uri="{FF2B5EF4-FFF2-40B4-BE49-F238E27FC236}">
                <a16:creationId xmlns:a16="http://schemas.microsoft.com/office/drawing/2014/main" id="{05DF56FA-1382-344B-BEE5-985AEA05EAB3}"/>
              </a:ext>
            </a:extLst>
          </p:cNvPr>
          <p:cNvPicPr>
            <a:picLocks noChangeAspect="1"/>
          </p:cNvPicPr>
          <p:nvPr/>
        </p:nvPicPr>
        <p:blipFill>
          <a:blip r:embed="rId3"/>
          <a:stretch>
            <a:fillRect/>
          </a:stretch>
        </p:blipFill>
        <p:spPr>
          <a:xfrm>
            <a:off x="0" y="1324718"/>
            <a:ext cx="6002564" cy="3001282"/>
          </a:xfrm>
          <a:prstGeom prst="rect">
            <a:avLst/>
          </a:prstGeom>
        </p:spPr>
      </p:pic>
      <p:pic>
        <p:nvPicPr>
          <p:cNvPr id="10" name="图片 9" descr="图片包含 游戏机, 桌子, 电脑, 红色&#10;&#10;描述已自动生成">
            <a:extLst>
              <a:ext uri="{FF2B5EF4-FFF2-40B4-BE49-F238E27FC236}">
                <a16:creationId xmlns:a16="http://schemas.microsoft.com/office/drawing/2014/main" id="{28A10056-939E-F845-AFDA-A42BDFB5940D}"/>
              </a:ext>
            </a:extLst>
          </p:cNvPr>
          <p:cNvPicPr>
            <a:picLocks noChangeAspect="1"/>
          </p:cNvPicPr>
          <p:nvPr/>
        </p:nvPicPr>
        <p:blipFill>
          <a:blip r:embed="rId4"/>
          <a:stretch>
            <a:fillRect/>
          </a:stretch>
        </p:blipFill>
        <p:spPr>
          <a:xfrm>
            <a:off x="6002564" y="1280417"/>
            <a:ext cx="6091465" cy="3045733"/>
          </a:xfrm>
          <a:prstGeom prst="rect">
            <a:avLst/>
          </a:prstGeom>
        </p:spPr>
      </p:pic>
      <p:sp>
        <p:nvSpPr>
          <p:cNvPr id="13" name="文本框 12">
            <a:extLst>
              <a:ext uri="{FF2B5EF4-FFF2-40B4-BE49-F238E27FC236}">
                <a16:creationId xmlns:a16="http://schemas.microsoft.com/office/drawing/2014/main" id="{10A03C37-9A8F-6B45-9CD4-3E1CFE4B0EBC}"/>
              </a:ext>
            </a:extLst>
          </p:cNvPr>
          <p:cNvSpPr txBox="1"/>
          <p:nvPr/>
        </p:nvSpPr>
        <p:spPr>
          <a:xfrm>
            <a:off x="444500" y="4053375"/>
            <a:ext cx="1023257"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30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93D732F-A04D-D144-A9DB-C03633BE85FC}"/>
              </a:ext>
            </a:extLst>
          </p:cNvPr>
          <p:cNvSpPr txBox="1"/>
          <p:nvPr/>
        </p:nvSpPr>
        <p:spPr>
          <a:xfrm>
            <a:off x="1698171" y="5887776"/>
            <a:ext cx="1023257"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60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86FCF9F-71FD-8E4C-BB80-EDAAB07978F1}"/>
              </a:ext>
            </a:extLst>
          </p:cNvPr>
          <p:cNvSpPr txBox="1"/>
          <p:nvPr/>
        </p:nvSpPr>
        <p:spPr>
          <a:xfrm>
            <a:off x="10528300" y="4053375"/>
            <a:ext cx="1023257"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40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ms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9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BF80DAE-1EE1-304F-BA90-58B3E65D81F6}"/>
              </a:ext>
            </a:extLst>
          </p:cNvPr>
          <p:cNvSpPr>
            <a:spLocks noGrp="1"/>
          </p:cNvSpPr>
          <p:nvPr>
            <p:ph type="dt" sz="half" idx="10"/>
          </p:nvPr>
        </p:nvSpPr>
        <p:spPr/>
        <p:txBody>
          <a:bodyPr/>
          <a:lstStyle/>
          <a:p>
            <a:fld id="{79D8CD1C-5585-9246-A2CB-AE7B80C0EA53}"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F001D88F-A918-7842-9D49-89E702D5FD0F}"/>
              </a:ext>
            </a:extLst>
          </p:cNvPr>
          <p:cNvSpPr>
            <a:spLocks noGrp="1"/>
          </p:cNvSpPr>
          <p:nvPr>
            <p:ph type="sldNum" sz="quarter" idx="12"/>
          </p:nvPr>
        </p:nvSpPr>
        <p:spPr/>
        <p:txBody>
          <a:bodyPr/>
          <a:lstStyle/>
          <a:p>
            <a:fld id="{C6F1F482-3A25-FB45-AF49-E2DCCF989E81}" type="slidenum">
              <a:rPr kumimoji="1" lang="zh-CN" altLang="en-US" smtClean="0"/>
              <a:pPr/>
              <a:t>23</a:t>
            </a:fld>
            <a:endParaRPr kumimoji="1" lang="zh-CN" altLang="en-US" dirty="0"/>
          </a:p>
        </p:txBody>
      </p:sp>
      <p:pic>
        <p:nvPicPr>
          <p:cNvPr id="3" name="图片 2">
            <a:extLst>
              <a:ext uri="{FF2B5EF4-FFF2-40B4-BE49-F238E27FC236}">
                <a16:creationId xmlns:a16="http://schemas.microsoft.com/office/drawing/2014/main" id="{2CB5F542-6944-8243-8465-69735A0824D6}"/>
              </a:ext>
            </a:extLst>
          </p:cNvPr>
          <p:cNvPicPr>
            <a:picLocks noChangeAspect="1"/>
          </p:cNvPicPr>
          <p:nvPr/>
        </p:nvPicPr>
        <p:blipFill>
          <a:blip r:embed="rId2"/>
          <a:stretch>
            <a:fillRect/>
          </a:stretch>
        </p:blipFill>
        <p:spPr>
          <a:xfrm>
            <a:off x="1404531" y="1083265"/>
            <a:ext cx="9382938" cy="4691469"/>
          </a:xfrm>
          <a:prstGeom prst="rect">
            <a:avLst/>
          </a:prstGeom>
        </p:spPr>
      </p:pic>
      <p:sp>
        <p:nvSpPr>
          <p:cNvPr id="8" name="矩形 7">
            <a:extLst>
              <a:ext uri="{FF2B5EF4-FFF2-40B4-BE49-F238E27FC236}">
                <a16:creationId xmlns:a16="http://schemas.microsoft.com/office/drawing/2014/main" id="{95553BF3-3514-764B-B580-1FA802EA587D}"/>
              </a:ext>
            </a:extLst>
          </p:cNvPr>
          <p:cNvSpPr/>
          <p:nvPr/>
        </p:nvSpPr>
        <p:spPr>
          <a:xfrm>
            <a:off x="838199" y="569461"/>
            <a:ext cx="10863263"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Retransmission only happens at Startup state since the </a:t>
            </a:r>
            <a:r>
              <a:rPr lang="en-US" altLang="zh-CN" sz="2000" dirty="0" err="1">
                <a:latin typeface="Times New Roman" panose="02020603050405020304" pitchFamily="18" charset="0"/>
                <a:cs typeface="Times New Roman" panose="02020603050405020304" pitchFamily="18" charset="0"/>
              </a:rPr>
              <a:t>pacing_gain</a:t>
            </a:r>
            <a:r>
              <a:rPr lang="en-US" altLang="zh-CN" sz="2000" dirty="0">
                <a:latin typeface="Times New Roman" panose="02020603050405020304" pitchFamily="18" charset="0"/>
                <a:cs typeface="Times New Roman" panose="02020603050405020304" pitchFamily="18" charset="0"/>
              </a:rPr>
              <a:t> is 2.89 while the buffer is 0.8×BDP</a:t>
            </a:r>
          </a:p>
          <a:p>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en-US" altLang="zh-CN" sz="2000" baseline="30000" dirty="0">
                <a:latin typeface="Times New Roman" panose="02020603050405020304" pitchFamily="18" charset="0"/>
                <a:cs typeface="Times New Roman" panose="02020603050405020304" pitchFamily="18" charset="0"/>
              </a:rPr>
              <a:t>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flow’s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retransmission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2 improved BBR ﬂows, RTT</a:t>
            </a:r>
            <a:r>
              <a:rPr lang="zh-CN" altLang="en-US" sz="2000" baseline="-25000" dirty="0">
                <a:latin typeface="Times New Roman" panose="02020603050405020304" pitchFamily="18" charset="0"/>
                <a:cs typeface="Times New Roman" panose="02020603050405020304" pitchFamily="18" charset="0"/>
              </a:rPr>
              <a:t>min</a:t>
            </a:r>
            <a:r>
              <a:rPr lang="zh-CN" altLang="en-US" sz="2000" dirty="0">
                <a:latin typeface="Times New Roman" panose="02020603050405020304" pitchFamily="18" charset="0"/>
                <a:cs typeface="Times New Roman" panose="02020603050405020304" pitchFamily="18" charset="0"/>
              </a:rPr>
              <a:t> = 20 ms, α = 0.5</a:t>
            </a:r>
          </a:p>
        </p:txBody>
      </p:sp>
    </p:spTree>
    <p:extLst>
      <p:ext uri="{BB962C8B-B14F-4D97-AF65-F5344CB8AC3E}">
        <p14:creationId xmlns:p14="http://schemas.microsoft.com/office/powerpoint/2010/main" val="219027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A4F109E-E7C6-1F41-BF5F-901F4848A771}"/>
              </a:ext>
            </a:extLst>
          </p:cNvPr>
          <p:cNvSpPr>
            <a:spLocks noGrp="1"/>
          </p:cNvSpPr>
          <p:nvPr>
            <p:ph type="dt" sz="half" idx="10"/>
          </p:nvPr>
        </p:nvSpPr>
        <p:spPr/>
        <p:txBody>
          <a:bodyPr/>
          <a:lstStyle/>
          <a:p>
            <a:fld id="{FA96C1BE-912B-F140-9350-E036552E4E34}"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E1370C3C-3E1B-D949-A65A-A31615B6BDF5}"/>
              </a:ext>
            </a:extLst>
          </p:cNvPr>
          <p:cNvSpPr>
            <a:spLocks noGrp="1"/>
          </p:cNvSpPr>
          <p:nvPr>
            <p:ph type="sldNum" sz="quarter" idx="12"/>
          </p:nvPr>
        </p:nvSpPr>
        <p:spPr/>
        <p:txBody>
          <a:bodyPr/>
          <a:lstStyle/>
          <a:p>
            <a:fld id="{C6F1F482-3A25-FB45-AF49-E2DCCF989E81}" type="slidenum">
              <a:rPr kumimoji="1" lang="zh-CN" altLang="en-US" smtClean="0"/>
              <a:pPr/>
              <a:t>24</a:t>
            </a:fld>
            <a:endParaRPr kumimoji="1" lang="zh-CN" altLang="en-US" dirty="0"/>
          </a:p>
        </p:txBody>
      </p:sp>
      <p:sp>
        <p:nvSpPr>
          <p:cNvPr id="6" name="矩形 5">
            <a:extLst>
              <a:ext uri="{FF2B5EF4-FFF2-40B4-BE49-F238E27FC236}">
                <a16:creationId xmlns:a16="http://schemas.microsoft.com/office/drawing/2014/main" id="{A7276DEC-C0B5-CF41-830A-8441E8466836}"/>
              </a:ext>
            </a:extLst>
          </p:cNvPr>
          <p:cNvSpPr/>
          <p:nvPr/>
        </p:nvSpPr>
        <p:spPr>
          <a:xfrm>
            <a:off x="838200" y="664419"/>
            <a:ext cx="7928837"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Comparison between original BBR and our improved BBR</a:t>
            </a:r>
          </a:p>
        </p:txBody>
      </p:sp>
      <p:sp>
        <p:nvSpPr>
          <p:cNvPr id="7" name="矩形 6">
            <a:extLst>
              <a:ext uri="{FF2B5EF4-FFF2-40B4-BE49-F238E27FC236}">
                <a16:creationId xmlns:a16="http://schemas.microsoft.com/office/drawing/2014/main" id="{B6DFBE7D-F557-0F45-857F-8B32D1C05C93}"/>
              </a:ext>
            </a:extLst>
          </p:cNvPr>
          <p:cNvSpPr/>
          <p:nvPr/>
        </p:nvSpPr>
        <p:spPr>
          <a:xfrm>
            <a:off x="838200" y="1517818"/>
            <a:ext cx="10515600" cy="707886"/>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Average RTT o</a:t>
            </a: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improved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close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RTT</a:t>
            </a:r>
            <a:r>
              <a:rPr lang="en-US" altLang="zh-CN" sz="2000" baseline="-25000" dirty="0" err="1">
                <a:latin typeface="Times New Roman" panose="02020603050405020304" pitchFamily="18" charset="0"/>
                <a:cs typeface="Times New Roman" panose="02020603050405020304" pitchFamily="18" charset="0"/>
              </a:rPr>
              <a:t>min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almost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half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original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p>
          <a:p>
            <a:r>
              <a:rPr lang="zh-CN" altLang="en-US" sz="2000" dirty="0">
                <a:latin typeface="Times New Roman" panose="02020603050405020304" pitchFamily="18" charset="0"/>
                <a:cs typeface="Times New Roman" panose="02020603050405020304" pitchFamily="18" charset="0"/>
              </a:rPr>
              <a:t>bottleneck = 20 Mbps, RTT</a:t>
            </a:r>
            <a:r>
              <a:rPr lang="zh-CN" altLang="en-US" sz="2000" baseline="-25000" dirty="0">
                <a:latin typeface="Times New Roman" panose="02020603050405020304" pitchFamily="18" charset="0"/>
                <a:cs typeface="Times New Roman" panose="02020603050405020304" pitchFamily="18" charset="0"/>
              </a:rPr>
              <a:t>min</a:t>
            </a:r>
            <a:r>
              <a:rPr lang="zh-CN" altLang="en-US" sz="2000" dirty="0">
                <a:latin typeface="Times New Roman" panose="02020603050405020304" pitchFamily="18" charset="0"/>
                <a:cs typeface="Times New Roman" panose="02020603050405020304" pitchFamily="18" charset="0"/>
              </a:rPr>
              <a:t> = 20 ms, large buﬀer</a:t>
            </a:r>
          </a:p>
        </p:txBody>
      </p:sp>
      <p:pic>
        <p:nvPicPr>
          <p:cNvPr id="9" name="图片 8" descr="手机屏幕截图&#10;&#10;描述已自动生成">
            <a:extLst>
              <a:ext uri="{FF2B5EF4-FFF2-40B4-BE49-F238E27FC236}">
                <a16:creationId xmlns:a16="http://schemas.microsoft.com/office/drawing/2014/main" id="{B5266279-F304-6C4A-AEDA-3E9926D088C7}"/>
              </a:ext>
            </a:extLst>
          </p:cNvPr>
          <p:cNvPicPr>
            <a:picLocks noChangeAspect="1"/>
          </p:cNvPicPr>
          <p:nvPr/>
        </p:nvPicPr>
        <p:blipFill>
          <a:blip r:embed="rId2"/>
          <a:stretch>
            <a:fillRect/>
          </a:stretch>
        </p:blipFill>
        <p:spPr>
          <a:xfrm>
            <a:off x="2960915" y="2408267"/>
            <a:ext cx="6270171" cy="4130645"/>
          </a:xfrm>
          <a:prstGeom prst="rect">
            <a:avLst/>
          </a:prstGeom>
        </p:spPr>
      </p:pic>
    </p:spTree>
    <p:extLst>
      <p:ext uri="{BB962C8B-B14F-4D97-AF65-F5344CB8AC3E}">
        <p14:creationId xmlns:p14="http://schemas.microsoft.com/office/powerpoint/2010/main" val="257827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DB9FC39-C045-9248-ADC6-21AF8DFDC16F}"/>
              </a:ext>
            </a:extLst>
          </p:cNvPr>
          <p:cNvSpPr>
            <a:spLocks noGrp="1"/>
          </p:cNvSpPr>
          <p:nvPr>
            <p:ph type="dt" sz="half" idx="10"/>
          </p:nvPr>
        </p:nvSpPr>
        <p:spPr/>
        <p:txBody>
          <a:bodyPr/>
          <a:lstStyle/>
          <a:p>
            <a:fld id="{CEE8705E-4BFD-8B4E-992E-6F959EF564D3}"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34EF4F8D-80E3-8B4F-BB47-06D1AC3AF382}"/>
              </a:ext>
            </a:extLst>
          </p:cNvPr>
          <p:cNvSpPr>
            <a:spLocks noGrp="1"/>
          </p:cNvSpPr>
          <p:nvPr>
            <p:ph type="sldNum" sz="quarter" idx="12"/>
          </p:nvPr>
        </p:nvSpPr>
        <p:spPr/>
        <p:txBody>
          <a:bodyPr/>
          <a:lstStyle/>
          <a:p>
            <a:fld id="{C6F1F482-3A25-FB45-AF49-E2DCCF989E81}" type="slidenum">
              <a:rPr kumimoji="1" lang="zh-CN" altLang="en-US" smtClean="0"/>
              <a:pPr/>
              <a:t>25</a:t>
            </a:fld>
            <a:endParaRPr kumimoji="1" lang="zh-CN" altLang="en-US" dirty="0"/>
          </a:p>
        </p:txBody>
      </p:sp>
      <p:sp>
        <p:nvSpPr>
          <p:cNvPr id="6" name="矩形 5">
            <a:extLst>
              <a:ext uri="{FF2B5EF4-FFF2-40B4-BE49-F238E27FC236}">
                <a16:creationId xmlns:a16="http://schemas.microsoft.com/office/drawing/2014/main" id="{17DB0CEF-13E3-5F46-8E26-B04B9C375AFE}"/>
              </a:ext>
            </a:extLst>
          </p:cNvPr>
          <p:cNvSpPr/>
          <p:nvPr/>
        </p:nvSpPr>
        <p:spPr>
          <a:xfrm>
            <a:off x="838200" y="754521"/>
            <a:ext cx="10515600" cy="707886"/>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Total throughput of </a:t>
            </a:r>
            <a:r>
              <a:rPr lang="en-US" altLang="zh-CN" sz="2000" dirty="0">
                <a:latin typeface="Times New Roman" panose="02020603050405020304" pitchFamily="18" charset="0"/>
                <a:cs typeface="Times New Roman" panose="02020603050405020304" pitchFamily="18" charset="0"/>
              </a:rPr>
              <a:t>improved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very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close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original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p>
          <a:p>
            <a:r>
              <a:rPr lang="zh-CN" altLang="en-US" sz="2000" dirty="0">
                <a:latin typeface="Times New Roman" panose="02020603050405020304" pitchFamily="18" charset="0"/>
                <a:cs typeface="Times New Roman" panose="02020603050405020304" pitchFamily="18" charset="0"/>
              </a:rPr>
              <a:t>bottleneck = 50 Mbps, RTT</a:t>
            </a:r>
            <a:r>
              <a:rPr lang="zh-CN" altLang="en-US" sz="2000" baseline="-25000" dirty="0">
                <a:latin typeface="Times New Roman" panose="02020603050405020304" pitchFamily="18" charset="0"/>
                <a:cs typeface="Times New Roman" panose="02020603050405020304" pitchFamily="18" charset="0"/>
              </a:rPr>
              <a:t>min</a:t>
            </a:r>
            <a:r>
              <a:rPr lang="zh-CN" altLang="en-US" sz="2000" dirty="0">
                <a:latin typeface="Times New Roman" panose="02020603050405020304" pitchFamily="18" charset="0"/>
                <a:cs typeface="Times New Roman" panose="02020603050405020304" pitchFamily="18" charset="0"/>
              </a:rPr>
              <a:t> = 20 ms, large buﬀer</a:t>
            </a:r>
          </a:p>
        </p:txBody>
      </p:sp>
      <p:pic>
        <p:nvPicPr>
          <p:cNvPr id="8" name="图片 7" descr="手机屏幕截图&#10;&#10;描述已自动生成">
            <a:extLst>
              <a:ext uri="{FF2B5EF4-FFF2-40B4-BE49-F238E27FC236}">
                <a16:creationId xmlns:a16="http://schemas.microsoft.com/office/drawing/2014/main" id="{1B0F5B48-F6BA-AB46-951B-AED4BC1E6378}"/>
              </a:ext>
            </a:extLst>
          </p:cNvPr>
          <p:cNvPicPr>
            <a:picLocks noChangeAspect="1"/>
          </p:cNvPicPr>
          <p:nvPr/>
        </p:nvPicPr>
        <p:blipFill>
          <a:blip r:embed="rId2"/>
          <a:stretch>
            <a:fillRect/>
          </a:stretch>
        </p:blipFill>
        <p:spPr>
          <a:xfrm>
            <a:off x="2585394" y="1890194"/>
            <a:ext cx="7021212" cy="4466156"/>
          </a:xfrm>
          <a:prstGeom prst="rect">
            <a:avLst/>
          </a:prstGeom>
        </p:spPr>
      </p:pic>
    </p:spTree>
    <p:extLst>
      <p:ext uri="{BB962C8B-B14F-4D97-AF65-F5344CB8AC3E}">
        <p14:creationId xmlns:p14="http://schemas.microsoft.com/office/powerpoint/2010/main" val="23847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6D5305C-3366-894C-B1DC-4617947FEE3A}"/>
              </a:ext>
            </a:extLst>
          </p:cNvPr>
          <p:cNvSpPr>
            <a:spLocks noGrp="1"/>
          </p:cNvSpPr>
          <p:nvPr>
            <p:ph type="dt" sz="half" idx="10"/>
          </p:nvPr>
        </p:nvSpPr>
        <p:spPr/>
        <p:txBody>
          <a:bodyPr/>
          <a:lstStyle/>
          <a:p>
            <a:fld id="{D5B3A287-5069-0045-AE4B-FE8BD7682A31}"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5031FF95-8FD3-E848-82C3-256C0A00F3A0}"/>
              </a:ext>
            </a:extLst>
          </p:cNvPr>
          <p:cNvSpPr>
            <a:spLocks noGrp="1"/>
          </p:cNvSpPr>
          <p:nvPr>
            <p:ph type="sldNum" sz="quarter" idx="12"/>
          </p:nvPr>
        </p:nvSpPr>
        <p:spPr/>
        <p:txBody>
          <a:bodyPr/>
          <a:lstStyle/>
          <a:p>
            <a:fld id="{C6F1F482-3A25-FB45-AF49-E2DCCF989E81}" type="slidenum">
              <a:rPr kumimoji="1" lang="zh-CN" altLang="en-US" smtClean="0"/>
              <a:pPr/>
              <a:t>26</a:t>
            </a:fld>
            <a:endParaRPr kumimoji="1" lang="zh-CN" altLang="en-US" dirty="0"/>
          </a:p>
        </p:txBody>
      </p:sp>
      <p:sp>
        <p:nvSpPr>
          <p:cNvPr id="6" name="矩形 5">
            <a:extLst>
              <a:ext uri="{FF2B5EF4-FFF2-40B4-BE49-F238E27FC236}">
                <a16:creationId xmlns:a16="http://schemas.microsoft.com/office/drawing/2014/main" id="{F982BCAF-FE94-994B-AB4E-D6A73CDB55A7}"/>
              </a:ext>
            </a:extLst>
          </p:cNvPr>
          <p:cNvSpPr/>
          <p:nvPr/>
        </p:nvSpPr>
        <p:spPr>
          <a:xfrm>
            <a:off x="838200" y="558578"/>
            <a:ext cx="10515600" cy="1938992"/>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Retransmission rate </a:t>
            </a:r>
            <a:r>
              <a:rPr lang="en-US" altLang="zh-CN" sz="2000" dirty="0">
                <a:latin typeface="Times New Roman" panose="02020603050405020304" pitchFamily="18" charset="0"/>
                <a:cs typeface="Times New Roman" panose="02020603050405020304" pitchFamily="18" charset="0"/>
              </a:rPr>
              <a:t>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very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high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original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because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ignores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congestions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overestimate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available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bandwidth</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improved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BBR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reduces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retransmission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massively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(only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happens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Startup)</a:t>
            </a: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RTT</a:t>
            </a:r>
            <a:r>
              <a:rPr lang="zh-CN" altLang="en-US" sz="2000" baseline="-25000" dirty="0">
                <a:latin typeface="Times New Roman" panose="02020603050405020304" pitchFamily="18" charset="0"/>
                <a:cs typeface="Times New Roman" panose="02020603050405020304" pitchFamily="18" charset="0"/>
              </a:rPr>
              <a:t>min</a:t>
            </a:r>
            <a:r>
              <a:rPr lang="zh-CN" altLang="en-US" sz="2000" dirty="0">
                <a:latin typeface="Times New Roman" panose="02020603050405020304" pitchFamily="18" charset="0"/>
                <a:cs typeface="Times New Roman" panose="02020603050405020304" pitchFamily="18" charset="0"/>
              </a:rPr>
              <a:t> = 20 ms, comparison of diﬀerent bottleneck, small buﬀer</a:t>
            </a:r>
          </a:p>
        </p:txBody>
      </p:sp>
      <p:pic>
        <p:nvPicPr>
          <p:cNvPr id="7" name="图片 6">
            <a:extLst>
              <a:ext uri="{FF2B5EF4-FFF2-40B4-BE49-F238E27FC236}">
                <a16:creationId xmlns:a16="http://schemas.microsoft.com/office/drawing/2014/main" id="{7F11828F-3928-2B40-B7BF-A8016640C62C}"/>
              </a:ext>
            </a:extLst>
          </p:cNvPr>
          <p:cNvPicPr>
            <a:picLocks noChangeAspect="1"/>
          </p:cNvPicPr>
          <p:nvPr/>
        </p:nvPicPr>
        <p:blipFill>
          <a:blip r:embed="rId2"/>
          <a:stretch>
            <a:fillRect/>
          </a:stretch>
        </p:blipFill>
        <p:spPr>
          <a:xfrm>
            <a:off x="2209800" y="3007881"/>
            <a:ext cx="7772400" cy="2705100"/>
          </a:xfrm>
          <a:prstGeom prst="rect">
            <a:avLst/>
          </a:prstGeom>
        </p:spPr>
      </p:pic>
    </p:spTree>
    <p:extLst>
      <p:ext uri="{BB962C8B-B14F-4D97-AF65-F5344CB8AC3E}">
        <p14:creationId xmlns:p14="http://schemas.microsoft.com/office/powerpoint/2010/main" val="110702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DBC99-C773-DE42-88AC-3AAD049A6D48}"/>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Conclusion</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1C3DCB3C-40E7-4B4D-B939-9C7283ADCBC5}"/>
              </a:ext>
            </a:extLst>
          </p:cNvPr>
          <p:cNvSpPr>
            <a:spLocks noGrp="1"/>
          </p:cNvSpPr>
          <p:nvPr>
            <p:ph idx="1"/>
          </p:nvPr>
        </p:nvSpPr>
        <p:spPr/>
        <p:txBody>
          <a:bodyPr>
            <a:normAutofit/>
          </a:bodyPr>
          <a:lstStyle/>
          <a:p>
            <a:r>
              <a:rPr kumimoji="1" lang="en-US" altLang="zh-CN" sz="2000" dirty="0"/>
              <a:t>Single</a:t>
            </a:r>
            <a:r>
              <a:rPr kumimoji="1" lang="zh-CN" altLang="en-US" sz="2000" dirty="0"/>
              <a:t> </a:t>
            </a:r>
            <a:r>
              <a:rPr kumimoji="1" lang="en-US" altLang="zh-CN" sz="2000" dirty="0"/>
              <a:t>BBR</a:t>
            </a:r>
            <a:r>
              <a:rPr kumimoji="1" lang="zh-CN" altLang="en-US" sz="2000" dirty="0"/>
              <a:t> </a:t>
            </a:r>
            <a:r>
              <a:rPr kumimoji="1" lang="en-US" altLang="zh-CN" sz="2000" dirty="0"/>
              <a:t>flow</a:t>
            </a:r>
            <a:r>
              <a:rPr kumimoji="1" lang="zh-CN" altLang="en-US" sz="2000" dirty="0"/>
              <a:t> </a:t>
            </a:r>
            <a:r>
              <a:rPr kumimoji="1" lang="en-US" altLang="zh-CN" sz="2000" dirty="0"/>
              <a:t>works</a:t>
            </a:r>
            <a:r>
              <a:rPr kumimoji="1" lang="zh-CN" altLang="en-US" sz="2000" dirty="0"/>
              <a:t> </a:t>
            </a:r>
            <a:r>
              <a:rPr kumimoji="1" lang="en-US" altLang="zh-CN" sz="2000" dirty="0"/>
              <a:t>as</a:t>
            </a:r>
            <a:r>
              <a:rPr kumimoji="1" lang="zh-CN" altLang="en-US" sz="2000" dirty="0"/>
              <a:t> </a:t>
            </a:r>
            <a:r>
              <a:rPr kumimoji="1" lang="en-US" altLang="zh-CN" sz="2000" dirty="0"/>
              <a:t>intended</a:t>
            </a:r>
          </a:p>
          <a:p>
            <a:r>
              <a:rPr kumimoji="1" lang="en-US" altLang="zh-CN" sz="2000" dirty="0"/>
              <a:t>Our</a:t>
            </a:r>
            <a:r>
              <a:rPr kumimoji="1" lang="zh-CN" altLang="en-US" sz="2000" dirty="0"/>
              <a:t> </a:t>
            </a:r>
            <a:r>
              <a:rPr kumimoji="1" lang="en-US" altLang="zh-CN" sz="2000" dirty="0"/>
              <a:t>improved</a:t>
            </a:r>
            <a:r>
              <a:rPr kumimoji="1" lang="zh-CN" altLang="en-US" sz="2000" dirty="0"/>
              <a:t> </a:t>
            </a:r>
            <a:r>
              <a:rPr kumimoji="1" lang="en-US" altLang="zh-CN" sz="2000" dirty="0"/>
              <a:t>BBR</a:t>
            </a:r>
            <a:r>
              <a:rPr kumimoji="1" lang="zh-CN" altLang="en-US" sz="2000" dirty="0"/>
              <a:t> </a:t>
            </a:r>
            <a:r>
              <a:rPr kumimoji="1" lang="en-US" altLang="zh-CN" sz="2000" dirty="0"/>
              <a:t>can</a:t>
            </a:r>
            <a:r>
              <a:rPr kumimoji="1" lang="zh-CN" altLang="en-US" sz="2000" dirty="0"/>
              <a:t> </a:t>
            </a:r>
            <a:r>
              <a:rPr kumimoji="1" lang="en-US" altLang="zh-CN" sz="2000" dirty="0"/>
              <a:t>significantly reduce</a:t>
            </a:r>
            <a:r>
              <a:rPr kumimoji="1" lang="zh-CN" altLang="en-US" sz="2000" dirty="0"/>
              <a:t> </a:t>
            </a:r>
            <a:r>
              <a:rPr kumimoji="1" lang="en-US" altLang="zh-CN" sz="2000" dirty="0"/>
              <a:t>the</a:t>
            </a:r>
            <a:r>
              <a:rPr kumimoji="1" lang="zh-CN" altLang="en-US" sz="2000" dirty="0"/>
              <a:t> </a:t>
            </a:r>
            <a:r>
              <a:rPr kumimoji="1" lang="en-US" altLang="zh-CN" sz="2000" dirty="0"/>
              <a:t>additional</a:t>
            </a:r>
            <a:r>
              <a:rPr kumimoji="1" lang="zh-CN" altLang="en-US" sz="2000" dirty="0"/>
              <a:t> </a:t>
            </a:r>
            <a:r>
              <a:rPr kumimoji="1" lang="en-US" altLang="zh-CN" sz="2000" dirty="0"/>
              <a:t>queuing</a:t>
            </a:r>
            <a:r>
              <a:rPr kumimoji="1" lang="zh-CN" altLang="en-US" sz="2000" dirty="0"/>
              <a:t> </a:t>
            </a:r>
            <a:r>
              <a:rPr kumimoji="1" lang="en-US" altLang="zh-CN" sz="2000" dirty="0"/>
              <a:t>delay</a:t>
            </a:r>
            <a:r>
              <a:rPr kumimoji="1" lang="zh-CN" altLang="en-US" sz="2000" dirty="0"/>
              <a:t> </a:t>
            </a:r>
            <a:r>
              <a:rPr kumimoji="1" lang="en-US" altLang="zh-CN" sz="2000" dirty="0"/>
              <a:t>at</a:t>
            </a:r>
            <a:r>
              <a:rPr kumimoji="1" lang="zh-CN" altLang="en-US" sz="2000" dirty="0"/>
              <a:t> </a:t>
            </a:r>
            <a:r>
              <a:rPr kumimoji="1" lang="en-US" altLang="zh-CN" sz="2000" dirty="0"/>
              <a:t>a</a:t>
            </a:r>
            <a:r>
              <a:rPr kumimoji="1" lang="zh-CN" altLang="en-US" sz="2000" dirty="0"/>
              <a:t> </a:t>
            </a:r>
            <a:r>
              <a:rPr kumimoji="1" lang="en-US" altLang="zh-CN" sz="2000" dirty="0"/>
              <a:t>very</a:t>
            </a:r>
            <a:r>
              <a:rPr kumimoji="1" lang="zh-CN" altLang="en-US" sz="2000" dirty="0"/>
              <a:t> </a:t>
            </a:r>
            <a:r>
              <a:rPr kumimoji="1" lang="en-US" altLang="zh-CN" sz="2000" dirty="0"/>
              <a:t>small</a:t>
            </a:r>
            <a:r>
              <a:rPr kumimoji="1" lang="zh-CN" altLang="en-US" sz="2000" dirty="0"/>
              <a:t> </a:t>
            </a:r>
            <a:r>
              <a:rPr kumimoji="1" lang="en-US" altLang="zh-CN" sz="2000" dirty="0"/>
              <a:t>cost</a:t>
            </a:r>
            <a:r>
              <a:rPr kumimoji="1" lang="zh-CN" altLang="en-US" sz="2000" dirty="0"/>
              <a:t> </a:t>
            </a:r>
            <a:r>
              <a:rPr kumimoji="1" lang="en-US" altLang="zh-CN" sz="2000" dirty="0"/>
              <a:t>of</a:t>
            </a:r>
            <a:r>
              <a:rPr kumimoji="1" lang="zh-CN" altLang="en-US" sz="2000" dirty="0"/>
              <a:t> </a:t>
            </a:r>
            <a:r>
              <a:rPr kumimoji="1" lang="en-US" altLang="zh-CN" sz="2000" dirty="0"/>
              <a:t>total</a:t>
            </a:r>
            <a:r>
              <a:rPr kumimoji="1" lang="zh-CN" altLang="en-US" sz="2000" dirty="0"/>
              <a:t> </a:t>
            </a:r>
            <a:r>
              <a:rPr kumimoji="1" lang="en-US" altLang="zh-CN" sz="2000" dirty="0"/>
              <a:t>throughput</a:t>
            </a:r>
            <a:r>
              <a:rPr kumimoji="1" lang="zh-CN" altLang="en-US" sz="2000" dirty="0"/>
              <a:t> </a:t>
            </a:r>
            <a:endParaRPr kumimoji="1" lang="en-US" altLang="zh-CN" sz="2000" dirty="0"/>
          </a:p>
          <a:p>
            <a:r>
              <a:rPr kumimoji="1" lang="en-US" altLang="zh-CN" sz="2000" dirty="0"/>
              <a:t>When</a:t>
            </a:r>
            <a:r>
              <a:rPr kumimoji="1" lang="zh-CN" altLang="en-US" sz="2000" dirty="0"/>
              <a:t> </a:t>
            </a:r>
            <a:r>
              <a:rPr kumimoji="1" lang="en-US" altLang="zh-CN" sz="2000" dirty="0"/>
              <a:t>the</a:t>
            </a:r>
            <a:r>
              <a:rPr kumimoji="1" lang="zh-CN" altLang="en-US" sz="2000" dirty="0"/>
              <a:t> </a:t>
            </a:r>
            <a:r>
              <a:rPr kumimoji="1" lang="en-US" altLang="zh-CN" sz="2000" dirty="0"/>
              <a:t>buffer</a:t>
            </a:r>
            <a:r>
              <a:rPr kumimoji="1" lang="zh-CN" altLang="en-US" sz="2000" dirty="0"/>
              <a:t> </a:t>
            </a:r>
            <a:r>
              <a:rPr kumimoji="1" lang="en-US" altLang="zh-CN" sz="2000" dirty="0"/>
              <a:t>is</a:t>
            </a:r>
            <a:r>
              <a:rPr kumimoji="1" lang="zh-CN" altLang="en-US" sz="2000" dirty="0"/>
              <a:t> </a:t>
            </a:r>
            <a:r>
              <a:rPr kumimoji="1" lang="en-US" altLang="zh-CN" sz="2000" dirty="0"/>
              <a:t>small,</a:t>
            </a:r>
            <a:r>
              <a:rPr kumimoji="1" lang="zh-CN" altLang="en-US" sz="2000" dirty="0"/>
              <a:t> </a:t>
            </a:r>
            <a:r>
              <a:rPr kumimoji="1" lang="en-US" altLang="zh-CN" sz="2000" dirty="0"/>
              <a:t>our</a:t>
            </a:r>
            <a:r>
              <a:rPr kumimoji="1" lang="zh-CN" altLang="en-US" sz="2000" dirty="0"/>
              <a:t> </a:t>
            </a:r>
            <a:r>
              <a:rPr kumimoji="1" lang="en-US" altLang="zh-CN" sz="2000" dirty="0"/>
              <a:t>improved</a:t>
            </a:r>
            <a:r>
              <a:rPr kumimoji="1" lang="zh-CN" altLang="en-US" sz="2000" dirty="0"/>
              <a:t> </a:t>
            </a:r>
            <a:r>
              <a:rPr kumimoji="1" lang="en-US" altLang="zh-CN" sz="2000" dirty="0"/>
              <a:t>BBR</a:t>
            </a:r>
            <a:r>
              <a:rPr kumimoji="1" lang="zh-CN" altLang="en-US" sz="2000" dirty="0"/>
              <a:t> </a:t>
            </a:r>
            <a:r>
              <a:rPr kumimoji="1" lang="en-US" altLang="zh-CN" sz="2000" dirty="0"/>
              <a:t>can</a:t>
            </a:r>
            <a:r>
              <a:rPr kumimoji="1" lang="zh-CN" altLang="en-US" sz="2000" dirty="0"/>
              <a:t> </a:t>
            </a:r>
            <a:r>
              <a:rPr kumimoji="1" lang="en-US" altLang="zh-CN" sz="2000" dirty="0"/>
              <a:t>greatly</a:t>
            </a:r>
            <a:r>
              <a:rPr kumimoji="1" lang="zh-CN" altLang="en-US" sz="2000" dirty="0"/>
              <a:t> </a:t>
            </a:r>
            <a:r>
              <a:rPr kumimoji="1" lang="en-US" altLang="zh-CN" sz="2000" dirty="0"/>
              <a:t>reduce</a:t>
            </a:r>
            <a:r>
              <a:rPr kumimoji="1" lang="zh-CN" altLang="en-US" sz="2000" dirty="0"/>
              <a:t> </a:t>
            </a:r>
            <a:r>
              <a:rPr kumimoji="1" lang="en-US" altLang="zh-CN" sz="2000" dirty="0"/>
              <a:t>the</a:t>
            </a:r>
            <a:r>
              <a:rPr kumimoji="1" lang="zh-CN" altLang="en-US" sz="2000" dirty="0"/>
              <a:t> </a:t>
            </a:r>
            <a:r>
              <a:rPr kumimoji="1" lang="en-US" altLang="zh-CN" sz="2000" dirty="0"/>
              <a:t>retransmission</a:t>
            </a:r>
            <a:r>
              <a:rPr kumimoji="1" lang="zh-CN" altLang="en-US" sz="2000" dirty="0"/>
              <a:t> </a:t>
            </a:r>
            <a:r>
              <a:rPr kumimoji="1" lang="en-US" altLang="zh-CN" sz="2000" dirty="0"/>
              <a:t>rate,</a:t>
            </a:r>
            <a:r>
              <a:rPr kumimoji="1" lang="zh-CN" altLang="en-US" sz="2000" dirty="0"/>
              <a:t> </a:t>
            </a:r>
            <a:r>
              <a:rPr kumimoji="1" lang="en-US" altLang="zh-CN" sz="2000" dirty="0"/>
              <a:t>avoid</a:t>
            </a:r>
            <a:r>
              <a:rPr kumimoji="1" lang="zh-CN" altLang="en-US" sz="2000" dirty="0"/>
              <a:t> </a:t>
            </a:r>
            <a:r>
              <a:rPr kumimoji="1" lang="en-US" altLang="zh-CN" sz="2000" dirty="0"/>
              <a:t>massive</a:t>
            </a:r>
            <a:r>
              <a:rPr kumimoji="1" lang="zh-CN" altLang="en-US" sz="2000" dirty="0"/>
              <a:t> </a:t>
            </a:r>
            <a:r>
              <a:rPr kumimoji="1" lang="en-US" altLang="zh-CN" sz="2000" dirty="0"/>
              <a:t>packet</a:t>
            </a:r>
            <a:r>
              <a:rPr kumimoji="1" lang="zh-CN" altLang="en-US" sz="2000" dirty="0"/>
              <a:t> </a:t>
            </a:r>
            <a:r>
              <a:rPr kumimoji="1" lang="en-US" altLang="zh-CN" sz="2000" dirty="0"/>
              <a:t>loss</a:t>
            </a:r>
            <a:r>
              <a:rPr kumimoji="1" lang="zh-CN" altLang="en-US" sz="2000" dirty="0"/>
              <a:t> </a:t>
            </a:r>
            <a:r>
              <a:rPr kumimoji="1" lang="en-US" altLang="zh-CN" sz="2000" dirty="0"/>
              <a:t>(less</a:t>
            </a:r>
            <a:r>
              <a:rPr kumimoji="1" lang="zh-CN" altLang="en-US" sz="2000" dirty="0"/>
              <a:t> </a:t>
            </a:r>
            <a:r>
              <a:rPr kumimoji="1" lang="en-US" altLang="zh-CN" sz="2000" dirty="0"/>
              <a:t>than</a:t>
            </a:r>
            <a:r>
              <a:rPr kumimoji="1" lang="zh-CN" altLang="en-US" sz="2000" dirty="0"/>
              <a:t> </a:t>
            </a:r>
            <a:r>
              <a:rPr kumimoji="1" lang="en-US" altLang="zh-CN" sz="2000" dirty="0"/>
              <a:t>0.1%)</a:t>
            </a:r>
            <a:endParaRPr kumimoji="1" lang="zh-CN" altLang="en-US" sz="2000" dirty="0"/>
          </a:p>
        </p:txBody>
      </p:sp>
      <p:sp>
        <p:nvSpPr>
          <p:cNvPr id="4" name="日期占位符 3">
            <a:extLst>
              <a:ext uri="{FF2B5EF4-FFF2-40B4-BE49-F238E27FC236}">
                <a16:creationId xmlns:a16="http://schemas.microsoft.com/office/drawing/2014/main" id="{08157FFB-4F40-FF48-8543-3200D8B801F1}"/>
              </a:ext>
            </a:extLst>
          </p:cNvPr>
          <p:cNvSpPr>
            <a:spLocks noGrp="1"/>
          </p:cNvSpPr>
          <p:nvPr>
            <p:ph type="dt" sz="half" idx="10"/>
          </p:nvPr>
        </p:nvSpPr>
        <p:spPr/>
        <p:txBody>
          <a:bodyPr/>
          <a:lstStyle/>
          <a:p>
            <a:fld id="{DABB8C27-D161-364E-B04B-1DE3196F9AA2}"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7EE2360E-24A3-2E40-824F-ADDE59CF6E0B}"/>
              </a:ext>
            </a:extLst>
          </p:cNvPr>
          <p:cNvSpPr>
            <a:spLocks noGrp="1"/>
          </p:cNvSpPr>
          <p:nvPr>
            <p:ph type="sldNum" sz="quarter" idx="12"/>
          </p:nvPr>
        </p:nvSpPr>
        <p:spPr/>
        <p:txBody>
          <a:bodyPr/>
          <a:lstStyle/>
          <a:p>
            <a:fld id="{C6F1F482-3A25-FB45-AF49-E2DCCF989E81}" type="slidenum">
              <a:rPr kumimoji="1" lang="zh-CN" altLang="en-US" smtClean="0"/>
              <a:pPr/>
              <a:t>27</a:t>
            </a:fld>
            <a:endParaRPr kumimoji="1" lang="zh-CN" altLang="en-US" dirty="0"/>
          </a:p>
        </p:txBody>
      </p:sp>
    </p:spTree>
    <p:extLst>
      <p:ext uri="{BB962C8B-B14F-4D97-AF65-F5344CB8AC3E}">
        <p14:creationId xmlns:p14="http://schemas.microsoft.com/office/powerpoint/2010/main" val="69608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410D3A0-3D5D-D441-B07A-03CE9C88F8BF}"/>
              </a:ext>
            </a:extLst>
          </p:cNvPr>
          <p:cNvSpPr>
            <a:spLocks noGrp="1"/>
          </p:cNvSpPr>
          <p:nvPr>
            <p:ph type="dt" sz="half" idx="10"/>
          </p:nvPr>
        </p:nvSpPr>
        <p:spPr/>
        <p:txBody>
          <a:bodyPr/>
          <a:lstStyle/>
          <a:p>
            <a:fld id="{897AE8C9-C718-9F4C-967C-D003822D9E40}"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2B1E3EBE-74F4-1247-BDB9-66BC7496F4C0}"/>
              </a:ext>
            </a:extLst>
          </p:cNvPr>
          <p:cNvSpPr>
            <a:spLocks noGrp="1"/>
          </p:cNvSpPr>
          <p:nvPr>
            <p:ph type="sldNum" sz="quarter" idx="12"/>
          </p:nvPr>
        </p:nvSpPr>
        <p:spPr/>
        <p:txBody>
          <a:bodyPr/>
          <a:lstStyle/>
          <a:p>
            <a:fld id="{C6F1F482-3A25-FB45-AF49-E2DCCF989E81}" type="slidenum">
              <a:rPr kumimoji="1" lang="zh-CN" altLang="en-US" smtClean="0"/>
              <a:pPr/>
              <a:t>28</a:t>
            </a:fld>
            <a:endParaRPr kumimoji="1" lang="zh-CN" altLang="en-US" dirty="0"/>
          </a:p>
        </p:txBody>
      </p:sp>
      <p:sp>
        <p:nvSpPr>
          <p:cNvPr id="6" name="标题 1">
            <a:extLst>
              <a:ext uri="{FF2B5EF4-FFF2-40B4-BE49-F238E27FC236}">
                <a16:creationId xmlns:a16="http://schemas.microsoft.com/office/drawing/2014/main" id="{E15E1F0B-DFE8-0D42-8424-120D73D45C7B}"/>
              </a:ext>
            </a:extLst>
          </p:cNvPr>
          <p:cNvSpPr>
            <a:spLocks noGrp="1"/>
          </p:cNvSpPr>
          <p:nvPr>
            <p:ph type="title"/>
          </p:nvPr>
        </p:nvSpPr>
        <p:spPr>
          <a:xfrm>
            <a:off x="838200" y="365125"/>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Limitations</a:t>
            </a:r>
            <a:r>
              <a:rPr kumimoji="1" lang="en-US" altLang="zh-CN" dirty="0"/>
              <a:t> </a:t>
            </a:r>
            <a:endParaRPr kumimoji="1" lang="zh-CN" altLang="en-US" dirty="0"/>
          </a:p>
        </p:txBody>
      </p:sp>
      <p:sp>
        <p:nvSpPr>
          <p:cNvPr id="7" name="文本框 6">
            <a:extLst>
              <a:ext uri="{FF2B5EF4-FFF2-40B4-BE49-F238E27FC236}">
                <a16:creationId xmlns:a16="http://schemas.microsoft.com/office/drawing/2014/main" id="{46F6528C-3E2D-E64B-BBFF-AB1D56796A3C}"/>
              </a:ext>
            </a:extLst>
          </p:cNvPr>
          <p:cNvSpPr txBox="1"/>
          <p:nvPr/>
        </p:nvSpPr>
        <p:spPr>
          <a:xfrm>
            <a:off x="1807534" y="2190307"/>
            <a:ext cx="9546265" cy="163121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experiments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running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NS-3</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instead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machines, the behavior of BBR on NS-3 could be slightly diﬀerent from on the real machine in certain scenarios.</a:t>
            </a:r>
          </a:p>
          <a:p>
            <a:pPr marL="285750" indent="-285750">
              <a:buFont typeface="Arial" panose="020B0604020202020204" pitchFamily="34" charset="0"/>
              <a:buChar char="•"/>
            </a:pPr>
            <a:endParaRPr kumimoji="1"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implementation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NS-3</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haven’t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been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updated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since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2018, there were some unexpected behaviors possibly caused by bugs in the original BBR codes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26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56824-BA94-6F47-8907-8C234D127EF8}"/>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Future</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Work</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4CBAA6A-220D-7D48-90DF-8F5AB6B1B53F}"/>
              </a:ext>
            </a:extLst>
          </p:cNvPr>
          <p:cNvSpPr>
            <a:spLocks noGrp="1"/>
          </p:cNvSpPr>
          <p:nvPr>
            <p:ph idx="1"/>
          </p:nvPr>
        </p:nvSpPr>
        <p:spPr/>
        <p:txBody>
          <a:bodyPr>
            <a:normAutofit/>
          </a:bodyPr>
          <a:lstStyle/>
          <a:p>
            <a:r>
              <a:rPr kumimoji="1" lang="en-US" altLang="zh-CN" sz="2000" dirty="0"/>
              <a:t>Try more</a:t>
            </a:r>
            <a:r>
              <a:rPr kumimoji="1" lang="zh-CN" altLang="en-US" sz="2000" dirty="0"/>
              <a:t> </a:t>
            </a:r>
            <a:r>
              <a:rPr kumimoji="1" lang="en-US" altLang="zh-CN" sz="2000" dirty="0"/>
              <a:t>scenarios</a:t>
            </a:r>
          </a:p>
          <a:p>
            <a:r>
              <a:rPr kumimoji="1" lang="en-US" altLang="zh-CN" sz="2000" dirty="0"/>
              <a:t>Simulations with more</a:t>
            </a:r>
            <a:r>
              <a:rPr kumimoji="1" lang="zh-CN" altLang="en-US" sz="2000" dirty="0"/>
              <a:t> </a:t>
            </a:r>
            <a:r>
              <a:rPr kumimoji="1" lang="en-US" altLang="zh-CN" sz="2000" dirty="0"/>
              <a:t>complicated</a:t>
            </a:r>
            <a:r>
              <a:rPr kumimoji="1" lang="zh-CN" altLang="en-US" sz="2000" dirty="0"/>
              <a:t> </a:t>
            </a:r>
            <a:r>
              <a:rPr kumimoji="1" lang="en-US" altLang="zh-CN" sz="2000" dirty="0"/>
              <a:t>topologies</a:t>
            </a:r>
          </a:p>
          <a:p>
            <a:r>
              <a:rPr kumimoji="1" lang="en-US" altLang="zh-CN" sz="2000" dirty="0"/>
              <a:t>Use</a:t>
            </a:r>
            <a:r>
              <a:rPr kumimoji="1" lang="zh-CN" altLang="en-US" sz="2000" dirty="0"/>
              <a:t> </a:t>
            </a:r>
            <a:r>
              <a:rPr kumimoji="1" lang="en-US" altLang="zh-CN" sz="2000" dirty="0"/>
              <a:t>inflight</a:t>
            </a:r>
            <a:r>
              <a:rPr kumimoji="1" lang="zh-CN" altLang="en-US" sz="2000" dirty="0"/>
              <a:t> </a:t>
            </a:r>
            <a:r>
              <a:rPr kumimoji="1" lang="en-US" altLang="zh-CN" sz="2000" dirty="0"/>
              <a:t>to</a:t>
            </a:r>
            <a:r>
              <a:rPr kumimoji="1" lang="zh-CN" altLang="en-US" sz="2000" dirty="0"/>
              <a:t> </a:t>
            </a:r>
            <a:r>
              <a:rPr kumimoji="1" lang="en-US" altLang="zh-CN" sz="2000" dirty="0"/>
              <a:t>control</a:t>
            </a:r>
            <a:r>
              <a:rPr kumimoji="1" lang="zh-CN" altLang="en-US" sz="2000" dirty="0"/>
              <a:t> </a:t>
            </a:r>
            <a:r>
              <a:rPr kumimoji="1" lang="en-US" altLang="zh-CN" sz="2000" dirty="0"/>
              <a:t>the</a:t>
            </a:r>
            <a:r>
              <a:rPr kumimoji="1" lang="zh-CN" altLang="en-US" sz="2000" dirty="0"/>
              <a:t> </a:t>
            </a:r>
            <a:r>
              <a:rPr kumimoji="1" lang="en-US" altLang="zh-CN" sz="2000" dirty="0"/>
              <a:t>pacing</a:t>
            </a:r>
            <a:r>
              <a:rPr kumimoji="1" lang="zh-CN" altLang="en-US" sz="2000" dirty="0"/>
              <a:t> </a:t>
            </a:r>
            <a:r>
              <a:rPr kumimoji="1" lang="en-US" altLang="zh-CN" sz="2000" dirty="0"/>
              <a:t>rate</a:t>
            </a:r>
            <a:endParaRPr kumimoji="1" lang="zh-CN" altLang="en-US" sz="2000" dirty="0"/>
          </a:p>
        </p:txBody>
      </p:sp>
      <p:sp>
        <p:nvSpPr>
          <p:cNvPr id="4" name="日期占位符 3">
            <a:extLst>
              <a:ext uri="{FF2B5EF4-FFF2-40B4-BE49-F238E27FC236}">
                <a16:creationId xmlns:a16="http://schemas.microsoft.com/office/drawing/2014/main" id="{2D4F50C7-F8AF-6141-B887-4FFB622D763C}"/>
              </a:ext>
            </a:extLst>
          </p:cNvPr>
          <p:cNvSpPr>
            <a:spLocks noGrp="1"/>
          </p:cNvSpPr>
          <p:nvPr>
            <p:ph type="dt" sz="half" idx="10"/>
          </p:nvPr>
        </p:nvSpPr>
        <p:spPr/>
        <p:txBody>
          <a:bodyPr/>
          <a:lstStyle/>
          <a:p>
            <a:fld id="{15B9C21B-67E5-BD48-A7F9-0D0393D37082}"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D083DD76-7B28-0244-8D63-E45DC0F9AF8A}"/>
              </a:ext>
            </a:extLst>
          </p:cNvPr>
          <p:cNvSpPr>
            <a:spLocks noGrp="1"/>
          </p:cNvSpPr>
          <p:nvPr>
            <p:ph type="sldNum" sz="quarter" idx="12"/>
          </p:nvPr>
        </p:nvSpPr>
        <p:spPr/>
        <p:txBody>
          <a:bodyPr/>
          <a:lstStyle/>
          <a:p>
            <a:fld id="{C6F1F482-3A25-FB45-AF49-E2DCCF989E81}" type="slidenum">
              <a:rPr kumimoji="1" lang="zh-CN" altLang="en-US" smtClean="0"/>
              <a:pPr/>
              <a:t>29</a:t>
            </a:fld>
            <a:endParaRPr kumimoji="1" lang="zh-CN" altLang="en-US" dirty="0"/>
          </a:p>
        </p:txBody>
      </p:sp>
    </p:spTree>
    <p:extLst>
      <p:ext uri="{BB962C8B-B14F-4D97-AF65-F5344CB8AC3E}">
        <p14:creationId xmlns:p14="http://schemas.microsoft.com/office/powerpoint/2010/main" val="28689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9C0E972E-BA3F-F949-AD9A-C6EAE2C5E7DD}"/>
              </a:ext>
            </a:extLst>
          </p:cNvPr>
          <p:cNvPicPr>
            <a:picLocks noGrp="1" noChangeAspect="1"/>
          </p:cNvPicPr>
          <p:nvPr>
            <p:ph idx="1"/>
          </p:nvPr>
        </p:nvPicPr>
        <p:blipFill>
          <a:blip r:embed="rId2"/>
          <a:stretch>
            <a:fillRect/>
          </a:stretch>
        </p:blipFill>
        <p:spPr>
          <a:xfrm>
            <a:off x="667871" y="984250"/>
            <a:ext cx="6741458" cy="5372100"/>
          </a:xfrm>
          <a:prstGeom prst="rect">
            <a:avLst/>
          </a:prstGeom>
        </p:spPr>
      </p:pic>
      <p:sp>
        <p:nvSpPr>
          <p:cNvPr id="4" name="日期占位符 3">
            <a:extLst>
              <a:ext uri="{FF2B5EF4-FFF2-40B4-BE49-F238E27FC236}">
                <a16:creationId xmlns:a16="http://schemas.microsoft.com/office/drawing/2014/main" id="{59AAF75F-7F99-2A46-BF01-A242603C12AB}"/>
              </a:ext>
            </a:extLst>
          </p:cNvPr>
          <p:cNvSpPr>
            <a:spLocks noGrp="1"/>
          </p:cNvSpPr>
          <p:nvPr>
            <p:ph type="dt" sz="half" idx="10"/>
          </p:nvPr>
        </p:nvSpPr>
        <p:spPr/>
        <p:txBody>
          <a:bodyPr/>
          <a:lstStyle/>
          <a:p>
            <a:fld id="{C60E76F5-38B6-854C-AAB6-FC688880AEA6}"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EFFC1561-F751-7B43-893B-DC4CECD9AAF0}"/>
              </a:ext>
            </a:extLst>
          </p:cNvPr>
          <p:cNvSpPr>
            <a:spLocks noGrp="1"/>
          </p:cNvSpPr>
          <p:nvPr>
            <p:ph type="sldNum" sz="quarter" idx="12"/>
          </p:nvPr>
        </p:nvSpPr>
        <p:spPr/>
        <p:txBody>
          <a:bodyPr/>
          <a:lstStyle/>
          <a:p>
            <a:fld id="{C6F1F482-3A25-FB45-AF49-E2DCCF989E81}" type="slidenum">
              <a:rPr kumimoji="1" lang="zh-CN" altLang="en-US" smtClean="0"/>
              <a:t>3</a:t>
            </a:fld>
            <a:endParaRPr kumimoji="1" lang="zh-CN" altLang="en-US" dirty="0"/>
          </a:p>
        </p:txBody>
      </p:sp>
      <p:sp>
        <p:nvSpPr>
          <p:cNvPr id="7" name="文本框 6">
            <a:extLst>
              <a:ext uri="{FF2B5EF4-FFF2-40B4-BE49-F238E27FC236}">
                <a16:creationId xmlns:a16="http://schemas.microsoft.com/office/drawing/2014/main" id="{2BFF16DC-79F4-0C4F-82D2-CAEF5BD007B5}"/>
              </a:ext>
            </a:extLst>
          </p:cNvPr>
          <p:cNvSpPr txBox="1"/>
          <p:nvPr/>
        </p:nvSpPr>
        <p:spPr>
          <a:xfrm>
            <a:off x="7663544" y="2690336"/>
            <a:ext cx="3860586" cy="1938992"/>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Loss-based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congestion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control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algorithm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operates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congestion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happens</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operates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before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congestion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happens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8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6673B-0033-0B4F-A04B-11D01AD448B3}"/>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Background</a:t>
            </a:r>
            <a:endParaRPr kumimoji="1"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1802CBE-FF14-7946-B497-99155A59B8C8}"/>
              </a:ext>
            </a:extLst>
          </p:cNvPr>
          <p:cNvSpPr>
            <a:spLocks noGrp="1"/>
          </p:cNvSpPr>
          <p:nvPr>
            <p:ph idx="1"/>
          </p:nvPr>
        </p:nvSpPr>
        <p:spPr/>
        <p:txBody>
          <a:bodyPr/>
          <a:lstStyle/>
          <a:p>
            <a:pPr marL="0" indent="0">
              <a:buNone/>
            </a:pPr>
            <a:r>
              <a:rPr kumimoji="1" lang="en-US" altLang="zh-CN" sz="2400" b="1" dirty="0"/>
              <a:t>TCP</a:t>
            </a:r>
            <a:r>
              <a:rPr kumimoji="1" lang="zh-CN" altLang="en-US" sz="2400" b="1" dirty="0"/>
              <a:t> </a:t>
            </a:r>
            <a:r>
              <a:rPr kumimoji="1" lang="en-US" altLang="zh-CN" sz="2400" b="1" dirty="0" err="1"/>
              <a:t>NewReno</a:t>
            </a:r>
            <a:r>
              <a:rPr kumimoji="1" lang="en-US" altLang="zh-CN" sz="2000" dirty="0"/>
              <a:t>:</a:t>
            </a:r>
            <a:r>
              <a:rPr kumimoji="1" lang="zh-CN" altLang="en-US" sz="2000" dirty="0"/>
              <a:t> </a:t>
            </a:r>
            <a:r>
              <a:rPr kumimoji="1" lang="en-US" altLang="zh-CN" sz="2000" dirty="0"/>
              <a:t>a</a:t>
            </a:r>
            <a:r>
              <a:rPr kumimoji="1" lang="zh-CN" altLang="en-US" sz="2000" dirty="0"/>
              <a:t> </a:t>
            </a:r>
            <a:r>
              <a:rPr kumimoji="1" lang="en-US" altLang="zh-CN" sz="2000" dirty="0"/>
              <a:t>modification of</a:t>
            </a:r>
            <a:r>
              <a:rPr kumimoji="1" lang="zh-CN" altLang="en-US" sz="2000" dirty="0"/>
              <a:t> </a:t>
            </a:r>
            <a:r>
              <a:rPr kumimoji="1" lang="en-US" altLang="zh-CN" sz="2000" dirty="0"/>
              <a:t>TCP’s</a:t>
            </a:r>
            <a:r>
              <a:rPr kumimoji="1" lang="zh-CN" altLang="en-US" sz="2000" dirty="0"/>
              <a:t> </a:t>
            </a:r>
            <a:r>
              <a:rPr kumimoji="1" lang="en-US" altLang="zh-CN" sz="2000" dirty="0"/>
              <a:t>fast</a:t>
            </a:r>
            <a:r>
              <a:rPr kumimoji="1" lang="zh-CN" altLang="en-US" sz="2000" dirty="0"/>
              <a:t> </a:t>
            </a:r>
            <a:r>
              <a:rPr kumimoji="1" lang="en-US" altLang="zh-CN" sz="2000" dirty="0"/>
              <a:t>recovery</a:t>
            </a:r>
            <a:r>
              <a:rPr kumimoji="1" lang="zh-CN" altLang="en-US" sz="2000" dirty="0"/>
              <a:t> </a:t>
            </a:r>
            <a:r>
              <a:rPr kumimoji="1" lang="en-US" altLang="zh-CN" sz="2000" dirty="0"/>
              <a:t>algorithm</a:t>
            </a:r>
          </a:p>
          <a:p>
            <a:pPr marL="0" indent="0">
              <a:buNone/>
            </a:pPr>
            <a:endParaRPr kumimoji="1" lang="en-US" altLang="zh-CN" sz="2000" dirty="0"/>
          </a:p>
          <a:p>
            <a:pPr marL="0" indent="0">
              <a:buNone/>
            </a:pPr>
            <a:r>
              <a:rPr kumimoji="1" lang="en-US" altLang="zh-CN" sz="2000" dirty="0" err="1"/>
              <a:t>ACKx</a:t>
            </a:r>
            <a:r>
              <a:rPr kumimoji="1" lang="en-US" altLang="zh-CN" sz="2000" dirty="0"/>
              <a:t>:</a:t>
            </a:r>
            <a:r>
              <a:rPr kumimoji="1" lang="zh-CN" altLang="en-US" sz="2000" dirty="0"/>
              <a:t> </a:t>
            </a:r>
            <a:r>
              <a:rPr kumimoji="1" lang="sv-SE" altLang="zh-CN" sz="2000" dirty="0"/>
              <a:t>ACK </a:t>
            </a:r>
            <a:r>
              <a:rPr kumimoji="1" lang="sv-SE" altLang="zh-CN" sz="2000" dirty="0" err="1"/>
              <a:t>that</a:t>
            </a:r>
            <a:r>
              <a:rPr kumimoji="1" lang="sv-SE" altLang="zh-CN" sz="2000" dirty="0"/>
              <a:t> </a:t>
            </a:r>
            <a:r>
              <a:rPr kumimoji="1" lang="sv-SE" altLang="zh-CN" sz="2000" dirty="0" err="1"/>
              <a:t>sender</a:t>
            </a:r>
            <a:r>
              <a:rPr kumimoji="1" lang="sv-SE" altLang="zh-CN" sz="2000" dirty="0"/>
              <a:t> </a:t>
            </a:r>
            <a:r>
              <a:rPr kumimoji="1" lang="sv-SE" altLang="zh-CN" sz="2000" dirty="0" err="1"/>
              <a:t>received</a:t>
            </a:r>
            <a:r>
              <a:rPr kumimoji="1" lang="sv-SE" altLang="zh-CN" sz="2000" dirty="0"/>
              <a:t> in fast </a:t>
            </a:r>
            <a:r>
              <a:rPr kumimoji="1" lang="sv-SE" altLang="zh-CN" sz="2000" dirty="0" err="1"/>
              <a:t>recovery</a:t>
            </a:r>
            <a:endParaRPr kumimoji="1" lang="sv-SE" altLang="zh-CN" sz="2000" dirty="0"/>
          </a:p>
          <a:p>
            <a:pPr marL="0" indent="0">
              <a:buNone/>
            </a:pPr>
            <a:r>
              <a:rPr kumimoji="1" lang="en-US" altLang="zh-CN" sz="2000" dirty="0" err="1"/>
              <a:t>PKTy</a:t>
            </a:r>
            <a:r>
              <a:rPr kumimoji="1" lang="en-US" altLang="zh-CN" sz="2000" dirty="0"/>
              <a:t>:</a:t>
            </a:r>
            <a:r>
              <a:rPr kumimoji="1" lang="zh-CN" altLang="en-US" sz="2000" dirty="0"/>
              <a:t> </a:t>
            </a:r>
            <a:r>
              <a:rPr kumimoji="1" lang="sv-SE" altLang="zh-CN" sz="2000" dirty="0"/>
              <a:t>the packet </a:t>
            </a:r>
            <a:r>
              <a:rPr kumimoji="1" lang="sv-SE" altLang="zh-CN" sz="2000" dirty="0" err="1"/>
              <a:t>with</a:t>
            </a:r>
            <a:r>
              <a:rPr kumimoji="1" lang="sv-SE" altLang="zh-CN" sz="2000" dirty="0"/>
              <a:t> the </a:t>
            </a:r>
            <a:r>
              <a:rPr kumimoji="1" lang="sv-SE" altLang="zh-CN" sz="2000" dirty="0" err="1"/>
              <a:t>largest</a:t>
            </a:r>
            <a:r>
              <a:rPr kumimoji="1" lang="sv-SE" altLang="zh-CN" sz="2000" dirty="0"/>
              <a:t> </a:t>
            </a:r>
            <a:r>
              <a:rPr kumimoji="1" lang="sv-SE" altLang="zh-CN" sz="2000" dirty="0" err="1"/>
              <a:t>sequence</a:t>
            </a:r>
            <a:r>
              <a:rPr kumimoji="1" lang="sv-SE" altLang="zh-CN" sz="2000" dirty="0"/>
              <a:t> </a:t>
            </a:r>
            <a:r>
              <a:rPr kumimoji="1" lang="sv-SE" altLang="zh-CN" sz="2000" dirty="0" err="1"/>
              <a:t>number</a:t>
            </a:r>
            <a:r>
              <a:rPr kumimoji="1" lang="sv-SE" altLang="zh-CN" sz="2000" dirty="0"/>
              <a:t> </a:t>
            </a:r>
            <a:r>
              <a:rPr kumimoji="1" lang="sv-SE" altLang="zh-CN" sz="2000" dirty="0" err="1"/>
              <a:t>that</a:t>
            </a:r>
            <a:r>
              <a:rPr kumimoji="1" lang="sv-SE" altLang="zh-CN" sz="2000" dirty="0"/>
              <a:t> </a:t>
            </a:r>
            <a:r>
              <a:rPr kumimoji="1" lang="sv-SE" altLang="zh-CN" sz="2000" dirty="0" err="1"/>
              <a:t>had</a:t>
            </a:r>
            <a:r>
              <a:rPr kumimoji="1" lang="sv-SE" altLang="zh-CN" sz="2000" dirty="0"/>
              <a:t> </a:t>
            </a:r>
            <a:r>
              <a:rPr kumimoji="1" lang="sv-SE" altLang="zh-CN" sz="2000" dirty="0" err="1"/>
              <a:t>been</a:t>
            </a:r>
            <a:r>
              <a:rPr kumimoji="1" lang="sv-SE" altLang="zh-CN" sz="2000" dirty="0"/>
              <a:t> sent by the </a:t>
            </a:r>
            <a:r>
              <a:rPr kumimoji="1" lang="sv-SE" altLang="zh-CN" sz="2000" dirty="0" err="1"/>
              <a:t>sender</a:t>
            </a:r>
            <a:r>
              <a:rPr kumimoji="1" lang="sv-SE" altLang="zh-CN" sz="2000" dirty="0"/>
              <a:t> </a:t>
            </a:r>
            <a:r>
              <a:rPr kumimoji="1" lang="sv-SE" altLang="zh-CN" sz="2000" dirty="0" err="1"/>
              <a:t>when</a:t>
            </a:r>
            <a:r>
              <a:rPr kumimoji="1" lang="sv-SE" altLang="zh-CN" sz="2000" dirty="0"/>
              <a:t> </a:t>
            </a:r>
            <a:r>
              <a:rPr kumimoji="1" lang="sv-SE" altLang="zh-CN" sz="2000" dirty="0" err="1"/>
              <a:t>receiving</a:t>
            </a:r>
            <a:r>
              <a:rPr kumimoji="1" lang="sv-SE" altLang="zh-CN" sz="2000" dirty="0"/>
              <a:t> </a:t>
            </a:r>
            <a:r>
              <a:rPr kumimoji="1" lang="sv-SE" altLang="zh-CN" sz="2000" dirty="0" err="1"/>
              <a:t>ACKx</a:t>
            </a:r>
            <a:endParaRPr kumimoji="1" lang="sv-SE" altLang="zh-CN" sz="2000" dirty="0"/>
          </a:p>
          <a:p>
            <a:pPr marL="0" indent="0">
              <a:buNone/>
            </a:pPr>
            <a:endParaRPr kumimoji="1" lang="sv-SE" altLang="zh-CN" sz="2000" dirty="0"/>
          </a:p>
          <a:p>
            <a:pPr marL="0" indent="0">
              <a:buNone/>
            </a:pPr>
            <a:r>
              <a:rPr kumimoji="1" lang="sv-SE" altLang="zh-CN" sz="2000" dirty="0"/>
              <a:t>If </a:t>
            </a:r>
            <a:r>
              <a:rPr kumimoji="1" lang="sv-SE" altLang="zh-CN" sz="2000" dirty="0" err="1"/>
              <a:t>ACKx</a:t>
            </a:r>
            <a:r>
              <a:rPr kumimoji="1" lang="sv-SE" altLang="zh-CN" sz="2000" dirty="0"/>
              <a:t> is not the </a:t>
            </a:r>
            <a:r>
              <a:rPr kumimoji="1" lang="sv-SE" altLang="zh-CN" sz="2000" dirty="0" err="1"/>
              <a:t>acknowledgment</a:t>
            </a:r>
            <a:r>
              <a:rPr kumimoji="1" lang="sv-SE" altLang="zh-CN" sz="2000" dirty="0"/>
              <a:t> </a:t>
            </a:r>
            <a:r>
              <a:rPr kumimoji="1" lang="sv-SE" altLang="zh-CN" sz="2000" dirty="0" err="1"/>
              <a:t>of</a:t>
            </a:r>
            <a:r>
              <a:rPr kumimoji="1" lang="sv-SE" altLang="zh-CN" sz="2000" dirty="0"/>
              <a:t> </a:t>
            </a:r>
            <a:r>
              <a:rPr kumimoji="1" lang="sv-SE" altLang="zh-CN" sz="2000" dirty="0" err="1"/>
              <a:t>PKTy</a:t>
            </a:r>
            <a:r>
              <a:rPr kumimoji="1" lang="sv-SE" altLang="zh-CN" sz="2000" dirty="0"/>
              <a:t>, </a:t>
            </a:r>
            <a:r>
              <a:rPr kumimoji="1" lang="sv-SE" altLang="zh-CN" sz="2000" dirty="0" err="1"/>
              <a:t>then</a:t>
            </a:r>
            <a:r>
              <a:rPr kumimoji="1" lang="sv-SE" altLang="zh-CN" sz="2000" dirty="0"/>
              <a:t> </a:t>
            </a:r>
            <a:r>
              <a:rPr kumimoji="1" lang="sv-SE" altLang="zh-CN" sz="2000" dirty="0" err="1"/>
              <a:t>it’s</a:t>
            </a:r>
            <a:r>
              <a:rPr kumimoji="1" lang="sv-SE" altLang="zh-CN" sz="2000" dirty="0"/>
              <a:t> a partial ACK; If not, </a:t>
            </a:r>
            <a:r>
              <a:rPr kumimoji="1" lang="sv-SE" altLang="zh-CN" sz="2000" dirty="0" err="1"/>
              <a:t>it’s</a:t>
            </a:r>
            <a:r>
              <a:rPr kumimoji="1" lang="sv-SE" altLang="zh-CN" sz="2000" dirty="0"/>
              <a:t> a </a:t>
            </a:r>
            <a:r>
              <a:rPr kumimoji="1" lang="sv-SE" altLang="zh-CN" sz="2000" dirty="0" err="1"/>
              <a:t>recovery</a:t>
            </a:r>
            <a:r>
              <a:rPr kumimoji="1" lang="sv-SE" altLang="zh-CN" sz="2000" dirty="0"/>
              <a:t> ACK.</a:t>
            </a:r>
          </a:p>
          <a:p>
            <a:pPr marL="0" indent="0">
              <a:buNone/>
            </a:pPr>
            <a:endParaRPr kumimoji="1" lang="sv-SE" altLang="zh-CN" sz="2000" dirty="0"/>
          </a:p>
          <a:p>
            <a:pPr marL="0" indent="0">
              <a:buNone/>
            </a:pPr>
            <a:r>
              <a:rPr kumimoji="1" lang="en-US" altLang="zh-CN" sz="2000" dirty="0"/>
              <a:t>The sender exits fast recovery and enters congestion avoidance only when receiving the recovery ACK, i.e. all lost packets are retransmitted and the ACKs are received.</a:t>
            </a:r>
          </a:p>
        </p:txBody>
      </p:sp>
      <p:sp>
        <p:nvSpPr>
          <p:cNvPr id="4" name="日期占位符 3">
            <a:extLst>
              <a:ext uri="{FF2B5EF4-FFF2-40B4-BE49-F238E27FC236}">
                <a16:creationId xmlns:a16="http://schemas.microsoft.com/office/drawing/2014/main" id="{377D41E6-7DFF-1144-92C6-A21B29590C4C}"/>
              </a:ext>
            </a:extLst>
          </p:cNvPr>
          <p:cNvSpPr>
            <a:spLocks noGrp="1"/>
          </p:cNvSpPr>
          <p:nvPr>
            <p:ph type="dt" sz="half" idx="10"/>
          </p:nvPr>
        </p:nvSpPr>
        <p:spPr/>
        <p:txBody>
          <a:bodyPr/>
          <a:lstStyle/>
          <a:p>
            <a:fld id="{09EFE893-AD7D-414A-A98A-C6AF3D0F79F9}"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48A79A5B-6FDE-7540-B0C0-58F87EBAE5CC}"/>
              </a:ext>
            </a:extLst>
          </p:cNvPr>
          <p:cNvSpPr>
            <a:spLocks noGrp="1"/>
          </p:cNvSpPr>
          <p:nvPr>
            <p:ph type="sldNum" sz="quarter" idx="12"/>
          </p:nvPr>
        </p:nvSpPr>
        <p:spPr/>
        <p:txBody>
          <a:bodyPr/>
          <a:lstStyle/>
          <a:p>
            <a:fld id="{C6F1F482-3A25-FB45-AF49-E2DCCF989E81}" type="slidenum">
              <a:rPr kumimoji="1" lang="zh-CN" altLang="en-US" smtClean="0"/>
              <a:t>4</a:t>
            </a:fld>
            <a:endParaRPr kumimoji="1" lang="zh-CN" altLang="en-US" dirty="0"/>
          </a:p>
        </p:txBody>
      </p:sp>
    </p:spTree>
    <p:extLst>
      <p:ext uri="{BB962C8B-B14F-4D97-AF65-F5344CB8AC3E}">
        <p14:creationId xmlns:p14="http://schemas.microsoft.com/office/powerpoint/2010/main" val="1950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51CA360-2D26-6C4F-9EA1-D8D05A2DC834}"/>
              </a:ext>
            </a:extLst>
          </p:cNvPr>
          <p:cNvSpPr>
            <a:spLocks noGrp="1"/>
          </p:cNvSpPr>
          <p:nvPr>
            <p:ph type="dt" sz="half" idx="10"/>
          </p:nvPr>
        </p:nvSpPr>
        <p:spPr/>
        <p:txBody>
          <a:bodyPr/>
          <a:lstStyle/>
          <a:p>
            <a:fld id="{AE7A4B7E-331E-6849-8370-C62321AAB974}"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00C0D70A-75CB-4648-BB68-DFED3AF10F0A}"/>
              </a:ext>
            </a:extLst>
          </p:cNvPr>
          <p:cNvSpPr>
            <a:spLocks noGrp="1"/>
          </p:cNvSpPr>
          <p:nvPr>
            <p:ph type="sldNum" sz="quarter" idx="12"/>
          </p:nvPr>
        </p:nvSpPr>
        <p:spPr/>
        <p:txBody>
          <a:bodyPr/>
          <a:lstStyle/>
          <a:p>
            <a:fld id="{C6F1F482-3A25-FB45-AF49-E2DCCF989E81}" type="slidenum">
              <a:rPr kumimoji="1" lang="zh-CN" altLang="en-US" smtClean="0"/>
              <a:t>5</a:t>
            </a:fld>
            <a:endParaRPr kumimoji="1" lang="zh-CN" altLang="en-US" dirty="0"/>
          </a:p>
        </p:txBody>
      </p:sp>
      <p:pic>
        <p:nvPicPr>
          <p:cNvPr id="6" name="图片 5">
            <a:extLst>
              <a:ext uri="{FF2B5EF4-FFF2-40B4-BE49-F238E27FC236}">
                <a16:creationId xmlns:a16="http://schemas.microsoft.com/office/drawing/2014/main" id="{812DB9AC-E4CC-3441-8C8B-4AD918DBF212}"/>
              </a:ext>
            </a:extLst>
          </p:cNvPr>
          <p:cNvPicPr>
            <a:picLocks noChangeAspect="1"/>
          </p:cNvPicPr>
          <p:nvPr/>
        </p:nvPicPr>
        <p:blipFill>
          <a:blip r:embed="rId3"/>
          <a:stretch>
            <a:fillRect/>
          </a:stretch>
        </p:blipFill>
        <p:spPr>
          <a:xfrm>
            <a:off x="838200" y="1171484"/>
            <a:ext cx="4838852" cy="5005479"/>
          </a:xfrm>
          <a:prstGeom prst="rect">
            <a:avLst/>
          </a:prstGeom>
        </p:spPr>
      </p:pic>
      <p:sp>
        <p:nvSpPr>
          <p:cNvPr id="9" name="文本框 8">
            <a:extLst>
              <a:ext uri="{FF2B5EF4-FFF2-40B4-BE49-F238E27FC236}">
                <a16:creationId xmlns:a16="http://schemas.microsoft.com/office/drawing/2014/main" id="{8E6434B7-AB35-C24A-B9F2-94B8C175FF6B}"/>
              </a:ext>
            </a:extLst>
          </p:cNvPr>
          <p:cNvSpPr txBox="1"/>
          <p:nvPr/>
        </p:nvSpPr>
        <p:spPr>
          <a:xfrm>
            <a:off x="838200" y="591987"/>
            <a:ext cx="3418114" cy="461665"/>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BIC-TCP</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&amp;</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CUBIC</a:t>
            </a:r>
            <a:endParaRPr kumimoji="1" lang="zh-CN" altLang="en-US" sz="2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7875C1F-B4B2-994B-B094-6A9BB151E2F7}"/>
              </a:ext>
            </a:extLst>
          </p:cNvPr>
          <p:cNvSpPr txBox="1"/>
          <p:nvPr/>
        </p:nvSpPr>
        <p:spPr>
          <a:xfrm>
            <a:off x="6215739" y="1400118"/>
            <a:ext cx="5138057"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BIC-TCP (Binary Increase Congestion Control)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binary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search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cwnd</a:t>
            </a:r>
            <a:endParaRPr kumimoji="1" lang="en-US" altLang="zh-CN"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47EF8EE-C1E7-AD44-A10F-91866D939300}"/>
              </a:ext>
            </a:extLst>
          </p:cNvPr>
          <p:cNvSpPr txBox="1"/>
          <p:nvPr/>
        </p:nvSpPr>
        <p:spPr>
          <a:xfrm>
            <a:off x="6215740" y="2111610"/>
            <a:ext cx="5138057"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BIC-TCP</a:t>
            </a:r>
            <a:r>
              <a:rPr kumimoji="1" lang="zh-CN" altLang="en-US" sz="2000" dirty="0">
                <a:latin typeface="Times New Roman" panose="02020603050405020304" pitchFamily="18" charset="0"/>
                <a:cs typeface="Times New Roman" panose="02020603050405020304" pitchFamily="18" charset="0"/>
              </a:rPr>
              <a:t> </a:t>
            </a:r>
            <a:r>
              <a:rPr kumimoji="1" lang="sv-SE" altLang="zh-CN" sz="2000" dirty="0">
                <a:latin typeface="Times New Roman" panose="02020603050405020304" pitchFamily="18" charset="0"/>
                <a:cs typeface="Times New Roman" panose="02020603050405020304" pitchFamily="18" charset="0"/>
              </a:rPr>
              <a:t>support</a:t>
            </a:r>
            <a:r>
              <a:rPr kumimoji="1" lang="en-US" altLang="zh-CN" sz="2000" dirty="0">
                <a:latin typeface="Times New Roman" panose="02020603050405020304" pitchFamily="18" charset="0"/>
                <a:cs typeface="Times New Roman" panose="02020603050405020304" pitchFamily="18" charset="0"/>
              </a:rPr>
              <a:t>s</a:t>
            </a:r>
            <a:r>
              <a:rPr kumimoji="1" lang="sv-SE" altLang="zh-CN" sz="2000" dirty="0">
                <a:latin typeface="Times New Roman" panose="02020603050405020304" pitchFamily="18" charset="0"/>
                <a:cs typeface="Times New Roman" panose="02020603050405020304" pitchFamily="18" charset="0"/>
              </a:rPr>
              <a:t> RTT </a:t>
            </a:r>
            <a:r>
              <a:rPr kumimoji="1" lang="sv-SE" altLang="zh-CN" sz="2000" dirty="0" err="1">
                <a:latin typeface="Times New Roman" panose="02020603050405020304" pitchFamily="18" charset="0"/>
                <a:cs typeface="Times New Roman" panose="02020603050405020304" pitchFamily="18" charset="0"/>
              </a:rPr>
              <a:t>fairness</a:t>
            </a:r>
            <a:r>
              <a:rPr kumimoji="1" lang="sv-SE" altLang="zh-CN" sz="2000" dirty="0">
                <a:latin typeface="Times New Roman" panose="02020603050405020304" pitchFamily="18" charset="0"/>
                <a:cs typeface="Times New Roman" panose="02020603050405020304" pitchFamily="18" charset="0"/>
              </a:rPr>
              <a:t>, TCP </a:t>
            </a:r>
            <a:r>
              <a:rPr kumimoji="1" lang="sv-SE" altLang="zh-CN" sz="2000" dirty="0" err="1">
                <a:latin typeface="Times New Roman" panose="02020603050405020304" pitchFamily="18" charset="0"/>
                <a:cs typeface="Times New Roman" panose="02020603050405020304" pitchFamily="18" charset="0"/>
              </a:rPr>
              <a:t>friendliness</a:t>
            </a:r>
            <a:r>
              <a:rPr kumimoji="1" lang="sv-SE" altLang="zh-CN" sz="2000" dirty="0">
                <a:latin typeface="Times New Roman" panose="02020603050405020304" pitchFamily="18" charset="0"/>
                <a:cs typeface="Times New Roman" panose="02020603050405020304" pitchFamily="18" charset="0"/>
              </a:rPr>
              <a:t>, and </a:t>
            </a:r>
            <a:r>
              <a:rPr kumimoji="1" lang="sv-SE" altLang="zh-CN" sz="2000" dirty="0" err="1">
                <a:latin typeface="Times New Roman" panose="02020603050405020304" pitchFamily="18" charset="0"/>
                <a:cs typeface="Times New Roman" panose="02020603050405020304" pitchFamily="18" charset="0"/>
              </a:rPr>
              <a:t>scalability</a:t>
            </a:r>
            <a:endParaRPr kumimoji="1" lang="zh-CN" altLang="en-US"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4B8877-0CA3-BD43-AA4C-2EF8AA515C89}"/>
              </a:ext>
            </a:extLst>
          </p:cNvPr>
          <p:cNvSpPr txBox="1"/>
          <p:nvPr/>
        </p:nvSpPr>
        <p:spPr>
          <a:xfrm>
            <a:off x="6215739" y="3563644"/>
            <a:ext cx="5138057"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CUBIC:</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next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version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BIC-TCP,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cubic</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function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window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growth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function</a:t>
            </a:r>
          </a:p>
        </p:txBody>
      </p:sp>
      <p:sp>
        <p:nvSpPr>
          <p:cNvPr id="12" name="文本框 11">
            <a:extLst>
              <a:ext uri="{FF2B5EF4-FFF2-40B4-BE49-F238E27FC236}">
                <a16:creationId xmlns:a16="http://schemas.microsoft.com/office/drawing/2014/main" id="{17CC2043-754D-BE45-AED7-260A978C36F4}"/>
              </a:ext>
            </a:extLst>
          </p:cNvPr>
          <p:cNvSpPr txBox="1"/>
          <p:nvPr/>
        </p:nvSpPr>
        <p:spPr>
          <a:xfrm>
            <a:off x="6215740" y="4271530"/>
            <a:ext cx="5138057" cy="1015663"/>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CUBIC</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less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aggressive,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window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growth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independent of RTT,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improves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fairness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TCP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friendliness </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44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1F7CA5C-3912-9744-BA06-6721F531BB79}"/>
              </a:ext>
            </a:extLst>
          </p:cNvPr>
          <p:cNvSpPr>
            <a:spLocks noGrp="1"/>
          </p:cNvSpPr>
          <p:nvPr>
            <p:ph type="dt" sz="half" idx="10"/>
          </p:nvPr>
        </p:nvSpPr>
        <p:spPr/>
        <p:txBody>
          <a:bodyPr/>
          <a:lstStyle/>
          <a:p>
            <a:fld id="{859F8A3A-ACD2-0F43-A122-9746678BFAF9}"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3DCC7FAC-2402-BD48-A8CC-16FD84610202}"/>
              </a:ext>
            </a:extLst>
          </p:cNvPr>
          <p:cNvSpPr>
            <a:spLocks noGrp="1"/>
          </p:cNvSpPr>
          <p:nvPr>
            <p:ph type="sldNum" sz="quarter" idx="12"/>
          </p:nvPr>
        </p:nvSpPr>
        <p:spPr/>
        <p:txBody>
          <a:bodyPr/>
          <a:lstStyle/>
          <a:p>
            <a:fld id="{C6F1F482-3A25-FB45-AF49-E2DCCF989E81}" type="slidenum">
              <a:rPr kumimoji="1" lang="zh-CN" altLang="en-US" smtClean="0"/>
              <a:t>6</a:t>
            </a:fld>
            <a:endParaRPr kumimoji="1" lang="zh-CN" altLang="en-US" dirty="0"/>
          </a:p>
        </p:txBody>
      </p:sp>
      <p:sp>
        <p:nvSpPr>
          <p:cNvPr id="6" name="文本框 5">
            <a:extLst>
              <a:ext uri="{FF2B5EF4-FFF2-40B4-BE49-F238E27FC236}">
                <a16:creationId xmlns:a16="http://schemas.microsoft.com/office/drawing/2014/main" id="{40DE0737-3C3D-3C4B-996D-17088D90D187}"/>
              </a:ext>
            </a:extLst>
          </p:cNvPr>
          <p:cNvSpPr txBox="1"/>
          <p:nvPr/>
        </p:nvSpPr>
        <p:spPr>
          <a:xfrm>
            <a:off x="838200" y="522514"/>
            <a:ext cx="10406743" cy="461665"/>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BBR</a:t>
            </a:r>
            <a:r>
              <a:rPr kumimoji="1" lang="zh-CN" altLang="en-US" sz="2000" b="1"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(Bottleneck Bandwidth and Round-trip propagation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time)</a:t>
            </a:r>
            <a:endParaRPr kumimoji="1"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89D6E26-E55A-D540-A76C-71A1CFAE193E}"/>
                  </a:ext>
                </a:extLst>
              </p:cNvPr>
              <p:cNvSpPr txBox="1"/>
              <p:nvPr/>
            </p:nvSpPr>
            <p:spPr>
              <a:xfrm>
                <a:off x="838199" y="2419604"/>
                <a:ext cx="10406743" cy="1655966"/>
              </a:xfrm>
              <a:prstGeom prst="rect">
                <a:avLst/>
              </a:prstGeom>
              <a:noFill/>
            </p:spPr>
            <p:txBody>
              <a:bodyPr wrap="square" rtlCol="0">
                <a:spAutoFit/>
              </a:bodyPr>
              <a:lstStyle/>
              <a:p>
                <a14:m>
                  <m:oMath xmlns:m="http://schemas.openxmlformats.org/officeDocument/2006/math">
                    <m:sSub>
                      <m:sSubPr>
                        <m:ctrlPr>
                          <a:rPr kumimoji="1" lang="en-US" altLang="zh-CN" sz="2000" i="1" smtClean="0">
                            <a:latin typeface="Cambria Math" panose="02040503050406030204" pitchFamily="18" charset="0"/>
                            <a:cs typeface="Times New Roman" panose="02020603050405020304" pitchFamily="18" charset="0"/>
                          </a:rPr>
                        </m:ctrlPr>
                      </m:sSubPr>
                      <m:e>
                        <m:acc>
                          <m:accPr>
                            <m:chr m:val="̂"/>
                            <m:ctrlPr>
                              <a:rPr kumimoji="1" lang="en-US" altLang="zh-CN" sz="2000" i="1" smtClean="0">
                                <a:latin typeface="Cambria Math" panose="02040503050406030204" pitchFamily="18" charset="0"/>
                                <a:cs typeface="Times New Roman" panose="02020603050405020304" pitchFamily="18" charset="0"/>
                              </a:rPr>
                            </m:ctrlPr>
                          </m:accPr>
                          <m:e>
                            <m:r>
                              <a:rPr kumimoji="1" lang="en-US" altLang="zh-CN" sz="2000" b="0" i="1" smtClean="0">
                                <a:latin typeface="Cambria Math" panose="02040503050406030204" pitchFamily="18" charset="0"/>
                                <a:cs typeface="Times New Roman" panose="02020603050405020304" pitchFamily="18" charset="0"/>
                              </a:rPr>
                              <m:t>𝐵𝑊</m:t>
                            </m:r>
                          </m:e>
                        </m:acc>
                      </m:e>
                      <m:sub>
                        <m:r>
                          <a:rPr kumimoji="1" lang="en-US" altLang="zh-CN" sz="2000" b="0" i="1" smtClean="0">
                            <a:latin typeface="Cambria Math" panose="02040503050406030204" pitchFamily="18" charset="0"/>
                            <a:cs typeface="Times New Roman" panose="02020603050405020304" pitchFamily="18" charset="0"/>
                          </a:rPr>
                          <m:t>𝑒𝑠𝑡</m:t>
                        </m:r>
                      </m:sub>
                    </m:sSub>
                  </m:oMath>
                </a14:m>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estimated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avaliable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bandwidth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RTTs</a:t>
                </a:r>
              </a:p>
              <a:p>
                <a14:m>
                  <m:oMath xmlns:m="http://schemas.openxmlformats.org/officeDocument/2006/math">
                    <m:sSub>
                      <m:sSubPr>
                        <m:ctrlPr>
                          <a:rPr kumimoji="1" lang="en-US" altLang="zh-CN" sz="2000" i="1" smtClean="0">
                            <a:latin typeface="Cambria Math" panose="02040503050406030204" pitchFamily="18" charset="0"/>
                            <a:cs typeface="Times New Roman" panose="02020603050405020304" pitchFamily="18" charset="0"/>
                          </a:rPr>
                        </m:ctrlPr>
                      </m:sSubPr>
                      <m:e>
                        <m:acc>
                          <m:accPr>
                            <m:chr m:val="̂"/>
                            <m:ctrlPr>
                              <a:rPr kumimoji="1" lang="en-US" altLang="zh-CN" sz="2000" i="1" smtClean="0">
                                <a:latin typeface="Cambria Math" panose="02040503050406030204" pitchFamily="18" charset="0"/>
                                <a:cs typeface="Times New Roman" panose="02020603050405020304" pitchFamily="18" charset="0"/>
                              </a:rPr>
                            </m:ctrlPr>
                          </m:accPr>
                          <m:e>
                            <m:r>
                              <a:rPr kumimoji="1" lang="en-US" altLang="zh-CN" sz="2000" b="0" i="1" smtClean="0">
                                <a:latin typeface="Cambria Math" panose="02040503050406030204" pitchFamily="18" charset="0"/>
                                <a:cs typeface="Times New Roman" panose="02020603050405020304" pitchFamily="18" charset="0"/>
                              </a:rPr>
                              <m:t>𝑅𝑇𝑇</m:t>
                            </m:r>
                          </m:e>
                        </m:acc>
                      </m:e>
                      <m:sub>
                        <m:r>
                          <a:rPr kumimoji="1" lang="en-US" altLang="zh-CN" sz="2000" b="0" i="1" smtClean="0">
                            <a:latin typeface="Cambria Math" panose="02040503050406030204" pitchFamily="18" charset="0"/>
                            <a:cs typeface="Times New Roman" panose="02020603050405020304" pitchFamily="18" charset="0"/>
                          </a:rPr>
                          <m:t>𝑚𝑖𝑛</m:t>
                        </m:r>
                      </m:sub>
                    </m:sSub>
                  </m:oMath>
                </a14:m>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minimal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roud</a:t>
                </a:r>
                <a:r>
                  <a:rPr kumimoji="1" lang="en-US" altLang="zh-CN" sz="2000" dirty="0">
                    <a:latin typeface="Times New Roman" panose="02020603050405020304" pitchFamily="18" charset="0"/>
                    <a:cs typeface="Times New Roman" panose="02020603050405020304" pitchFamily="18" charset="0"/>
                  </a:rPr>
                  <a:t>-trip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time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seconds</a:t>
                </a:r>
              </a:p>
              <a:p>
                <a:r>
                  <a:rPr kumimoji="1" lang="en-US" altLang="zh-CN" sz="2000" dirty="0">
                    <a:latin typeface="Times New Roman" panose="02020603050405020304" pitchFamily="18" charset="0"/>
                    <a:cs typeface="Times New Roman" panose="02020603050405020304" pitchFamily="18" charset="0"/>
                  </a:rPr>
                  <a:t>BDP: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bandwidth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delay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product</a:t>
                </a:r>
              </a:p>
              <a:p>
                <a:endParaRPr kumimoji="1" lang="en-US" altLang="zh-CN" sz="2000" dirty="0">
                  <a:latin typeface="Times New Roman" panose="02020603050405020304" pitchFamily="18" charset="0"/>
                  <a:cs typeface="Times New Roman" panose="02020603050405020304" pitchFamily="18" charset="0"/>
                </a:endParaRPr>
              </a:p>
              <a:p>
                <a:pPr algn="ctr"/>
                <a:r>
                  <a:rPr kumimoji="1" lang="en-US" altLang="zh-CN" sz="2000" dirty="0">
                    <a:latin typeface="Times New Roman" panose="02020603050405020304" pitchFamily="18" charset="0"/>
                    <a:cs typeface="Times New Roman" panose="02020603050405020304" pitchFamily="18" charset="0"/>
                  </a:rPr>
                  <a:t>BDP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smtClean="0">
                            <a:latin typeface="Cambria Math" panose="02040503050406030204" pitchFamily="18" charset="0"/>
                            <a:cs typeface="Times New Roman" panose="02020603050405020304" pitchFamily="18" charset="0"/>
                          </a:rPr>
                        </m:ctrlPr>
                      </m:sSubPr>
                      <m:e>
                        <m:acc>
                          <m:accPr>
                            <m:chr m:val="̂"/>
                            <m:ctrlPr>
                              <a:rPr kumimoji="1" lang="en-US" altLang="zh-CN" sz="2000" i="1" smtClean="0">
                                <a:latin typeface="Cambria Math" panose="02040503050406030204" pitchFamily="18" charset="0"/>
                                <a:cs typeface="Times New Roman" panose="02020603050405020304" pitchFamily="18" charset="0"/>
                              </a:rPr>
                            </m:ctrlPr>
                          </m:accPr>
                          <m:e>
                            <m:r>
                              <a:rPr kumimoji="1" lang="en-US" altLang="zh-CN" sz="2000" b="0" i="1" smtClean="0">
                                <a:latin typeface="Cambria Math" panose="02040503050406030204" pitchFamily="18" charset="0"/>
                                <a:cs typeface="Times New Roman" panose="02020603050405020304" pitchFamily="18" charset="0"/>
                              </a:rPr>
                              <m:t>𝐵𝑊</m:t>
                            </m:r>
                          </m:e>
                        </m:acc>
                      </m:e>
                      <m:sub>
                        <m:r>
                          <a:rPr kumimoji="1" lang="en-US" altLang="zh-CN" sz="2000" b="0" i="1" smtClean="0">
                            <a:latin typeface="Cambria Math" panose="02040503050406030204" pitchFamily="18" charset="0"/>
                            <a:cs typeface="Times New Roman" panose="02020603050405020304" pitchFamily="18" charset="0"/>
                          </a:rPr>
                          <m:t>𝑒𝑠𝑡</m:t>
                        </m:r>
                      </m:sub>
                    </m:sSub>
                  </m:oMath>
                </a14:m>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i="1" smtClean="0">
                            <a:latin typeface="Cambria Math" panose="02040503050406030204" pitchFamily="18" charset="0"/>
                            <a:cs typeface="Times New Roman" panose="02020603050405020304" pitchFamily="18" charset="0"/>
                          </a:rPr>
                        </m:ctrlPr>
                      </m:sSubPr>
                      <m:e>
                        <m:acc>
                          <m:accPr>
                            <m:chr m:val="̂"/>
                            <m:ctrlPr>
                              <a:rPr kumimoji="1" lang="en-US" altLang="zh-CN" sz="2000" i="1" smtClean="0">
                                <a:latin typeface="Cambria Math" panose="02040503050406030204" pitchFamily="18" charset="0"/>
                                <a:cs typeface="Times New Roman" panose="02020603050405020304" pitchFamily="18" charset="0"/>
                              </a:rPr>
                            </m:ctrlPr>
                          </m:accPr>
                          <m:e>
                            <m:r>
                              <a:rPr kumimoji="1" lang="en-US" altLang="zh-CN" sz="2000" b="0" i="1" smtClean="0">
                                <a:latin typeface="Cambria Math" panose="02040503050406030204" pitchFamily="18" charset="0"/>
                                <a:cs typeface="Times New Roman" panose="02020603050405020304" pitchFamily="18" charset="0"/>
                              </a:rPr>
                              <m:t>𝑅𝑇𝑇</m:t>
                            </m:r>
                          </m:e>
                        </m:acc>
                      </m:e>
                      <m:sub>
                        <m:r>
                          <a:rPr kumimoji="1" lang="en-US" altLang="zh-CN" sz="2000" b="0" i="1" smtClean="0">
                            <a:latin typeface="Cambria Math" panose="02040503050406030204" pitchFamily="18" charset="0"/>
                            <a:cs typeface="Times New Roman" panose="02020603050405020304" pitchFamily="18" charset="0"/>
                          </a:rPr>
                          <m:t>𝑚𝑖𝑛</m:t>
                        </m:r>
                      </m:sub>
                    </m:sSub>
                  </m:oMath>
                </a14:m>
                <a:endParaRPr kumimoji="1" lang="en-US" altLang="zh-CN" sz="2000"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289D6E26-E55A-D540-A76C-71A1CFAE193E}"/>
                  </a:ext>
                </a:extLst>
              </p:cNvPr>
              <p:cNvSpPr txBox="1">
                <a:spLocks noRot="1" noChangeAspect="1" noMove="1" noResize="1" noEditPoints="1" noAdjustHandles="1" noChangeArrowheads="1" noChangeShapeType="1" noTextEdit="1"/>
              </p:cNvSpPr>
              <p:nvPr/>
            </p:nvSpPr>
            <p:spPr>
              <a:xfrm>
                <a:off x="838199" y="2419604"/>
                <a:ext cx="10406743" cy="1655966"/>
              </a:xfrm>
              <a:prstGeom prst="rect">
                <a:avLst/>
              </a:prstGeom>
              <a:blipFill>
                <a:blip r:embed="rId3"/>
                <a:stretch>
                  <a:fillRect l="-610" t="-763" b="-53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415EB5C-7040-6A4A-9921-E39354AED917}"/>
                  </a:ext>
                </a:extLst>
              </p:cNvPr>
              <p:cNvSpPr txBox="1"/>
              <p:nvPr/>
            </p:nvSpPr>
            <p:spPr>
              <a:xfrm>
                <a:off x="876300" y="4914925"/>
                <a:ext cx="10477500" cy="715965"/>
              </a:xfrm>
              <a:prstGeom prst="rect">
                <a:avLst/>
              </a:prstGeom>
              <a:noFill/>
            </p:spPr>
            <p:txBody>
              <a:bodyPr wrap="square" rtlCol="0">
                <a:spAutoFit/>
              </a:bodyPr>
              <a:lstStyle/>
              <a:p>
                <a:pPr algn="ctr"/>
                <a:r>
                  <a:rPr kumimoji="1" lang="en-US" altLang="zh-CN" sz="2000" dirty="0" err="1">
                    <a:latin typeface="Times New Roman" panose="02020603050405020304" pitchFamily="18" charset="0"/>
                    <a:cs typeface="Times New Roman" panose="02020603050405020304" pitchFamily="18" charset="0"/>
                  </a:rPr>
                  <a:t>pacing_rate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a:cs typeface="Times New Roman" panose="02020603050405020304" pitchFamily="18" charset="0"/>
                  </a:rPr>
                  <a:t> </a:t>
                </a:r>
                <a14:m>
                  <m:oMath xmlns:m="http://schemas.openxmlformats.org/officeDocument/2006/math">
                    <m:sSub>
                      <m:sSubPr>
                        <m:ctrlPr>
                          <a:rPr kumimoji="1" lang="en-US" altLang="zh-CN" sz="2000" i="1" smtClean="0">
                            <a:latin typeface="Cambria Math" panose="02040503050406030204" pitchFamily="18" charset="0"/>
                            <a:cs typeface="Times New Roman" panose="02020603050405020304" pitchFamily="18" charset="0"/>
                          </a:rPr>
                        </m:ctrlPr>
                      </m:sSubPr>
                      <m:e>
                        <m:acc>
                          <m:accPr>
                            <m:chr m:val="̂"/>
                            <m:ctrlPr>
                              <a:rPr kumimoji="1" lang="en-US" altLang="zh-CN" sz="2000" i="1" smtClean="0">
                                <a:latin typeface="Cambria Math" panose="02040503050406030204" pitchFamily="18" charset="0"/>
                                <a:cs typeface="Times New Roman" panose="02020603050405020304" pitchFamily="18" charset="0"/>
                              </a:rPr>
                            </m:ctrlPr>
                          </m:accPr>
                          <m:e>
                            <m:r>
                              <a:rPr kumimoji="1" lang="en-US" altLang="zh-CN" sz="2000" b="0" i="1" smtClean="0">
                                <a:latin typeface="Cambria Math" panose="02040503050406030204" pitchFamily="18" charset="0"/>
                                <a:cs typeface="Times New Roman" panose="02020603050405020304" pitchFamily="18" charset="0"/>
                              </a:rPr>
                              <m:t>𝐵𝑊</m:t>
                            </m:r>
                          </m:e>
                        </m:acc>
                      </m:e>
                      <m:sub>
                        <m:r>
                          <a:rPr kumimoji="1" lang="en-US" altLang="zh-CN" sz="2000" b="0" i="1" smtClean="0">
                            <a:latin typeface="Cambria Math" panose="02040503050406030204" pitchFamily="18" charset="0"/>
                            <a:cs typeface="Times New Roman" panose="02020603050405020304" pitchFamily="18" charset="0"/>
                          </a:rPr>
                          <m:t>𝑒𝑠𝑡</m:t>
                        </m:r>
                      </m:sub>
                    </m:sSub>
                  </m:oMath>
                </a14:m>
                <a:endParaRPr kumimoji="1" lang="en-US" altLang="zh-CN" sz="2000" dirty="0">
                  <a:latin typeface="Times New Roman" panose="02020603050405020304" pitchFamily="18" charset="0"/>
                  <a:cs typeface="Times New Roman" panose="02020603050405020304" pitchFamily="18" charset="0"/>
                </a:endParaRPr>
              </a:p>
              <a:p>
                <a:pPr algn="ctr"/>
                <a:r>
                  <a:rPr kumimoji="1" lang="en-US" altLang="zh-CN" sz="2000" dirty="0" err="1">
                    <a:latin typeface="Times New Roman" panose="02020603050405020304" pitchFamily="18" charset="0"/>
                    <a:cs typeface="Times New Roman" panose="02020603050405020304" pitchFamily="18" charset="0"/>
                  </a:rPr>
                  <a:t>cwnd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cwnd_gain</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BDP</a:t>
                </a:r>
                <a:endParaRPr kumimoji="1" lang="zh-CN" altLang="en-US" sz="2000"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415EB5C-7040-6A4A-9921-E39354AED917}"/>
                  </a:ext>
                </a:extLst>
              </p:cNvPr>
              <p:cNvSpPr txBox="1">
                <a:spLocks noRot="1" noChangeAspect="1" noMove="1" noResize="1" noEditPoints="1" noAdjustHandles="1" noChangeArrowheads="1" noChangeShapeType="1" noTextEdit="1"/>
              </p:cNvSpPr>
              <p:nvPr/>
            </p:nvSpPr>
            <p:spPr>
              <a:xfrm>
                <a:off x="876300" y="4914925"/>
                <a:ext cx="10477500" cy="715965"/>
              </a:xfrm>
              <a:prstGeom prst="rect">
                <a:avLst/>
              </a:prstGeom>
              <a:blipFill>
                <a:blip r:embed="rId4"/>
                <a:stretch>
                  <a:fillRect t="-3509" b="-1228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0EA4145-9A65-AC43-8B6E-0D1B1AEE1405}"/>
              </a:ext>
            </a:extLst>
          </p:cNvPr>
          <p:cNvSpPr txBox="1"/>
          <p:nvPr/>
        </p:nvSpPr>
        <p:spPr>
          <a:xfrm>
            <a:off x="876300" y="1317171"/>
            <a:ext cx="1047750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does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packet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loss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siginal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congestion</a:t>
            </a:r>
          </a:p>
          <a:p>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aims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achieve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higher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throughput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lower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latency</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A9BD069E-DB7A-D24F-A861-813FF1C8F682}"/>
              </a:ext>
            </a:extLst>
          </p:cNvPr>
          <p:cNvSpPr txBox="1"/>
          <p:nvPr/>
        </p:nvSpPr>
        <p:spPr>
          <a:xfrm>
            <a:off x="876300" y="4400920"/>
            <a:ext cx="10477500"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pacing_rate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congestion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window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ACKs: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5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ACFA3E0-4344-344C-B0E8-7B19C633D90E}"/>
              </a:ext>
            </a:extLst>
          </p:cNvPr>
          <p:cNvSpPr>
            <a:spLocks noGrp="1"/>
          </p:cNvSpPr>
          <p:nvPr>
            <p:ph type="dt" sz="half" idx="10"/>
          </p:nvPr>
        </p:nvSpPr>
        <p:spPr/>
        <p:txBody>
          <a:bodyPr/>
          <a:lstStyle/>
          <a:p>
            <a:fld id="{156AFA88-3D63-1C46-A393-7DA7BCE62D3C}"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CF882726-9FFC-BA43-8D93-8AB580F271EA}"/>
              </a:ext>
            </a:extLst>
          </p:cNvPr>
          <p:cNvSpPr>
            <a:spLocks noGrp="1"/>
          </p:cNvSpPr>
          <p:nvPr>
            <p:ph type="sldNum" sz="quarter" idx="12"/>
          </p:nvPr>
        </p:nvSpPr>
        <p:spPr/>
        <p:txBody>
          <a:bodyPr/>
          <a:lstStyle/>
          <a:p>
            <a:fld id="{C6F1F482-3A25-FB45-AF49-E2DCCF989E81}" type="slidenum">
              <a:rPr kumimoji="1" lang="zh-CN" altLang="en-US" smtClean="0"/>
              <a:pPr/>
              <a:t>7</a:t>
            </a:fld>
            <a:endParaRPr kumimoji="1" lang="zh-CN" altLang="en-US" dirty="0"/>
          </a:p>
        </p:txBody>
      </p:sp>
      <p:pic>
        <p:nvPicPr>
          <p:cNvPr id="6" name="图片 5">
            <a:extLst>
              <a:ext uri="{FF2B5EF4-FFF2-40B4-BE49-F238E27FC236}">
                <a16:creationId xmlns:a16="http://schemas.microsoft.com/office/drawing/2014/main" id="{A02DCED0-4FBE-3049-B09C-49592E8EB418}"/>
              </a:ext>
            </a:extLst>
          </p:cNvPr>
          <p:cNvPicPr>
            <a:picLocks noChangeAspect="1"/>
          </p:cNvPicPr>
          <p:nvPr/>
        </p:nvPicPr>
        <p:blipFill>
          <a:blip r:embed="rId3"/>
          <a:stretch>
            <a:fillRect/>
          </a:stretch>
        </p:blipFill>
        <p:spPr>
          <a:xfrm>
            <a:off x="3500664" y="304800"/>
            <a:ext cx="5190671" cy="1988070"/>
          </a:xfrm>
          <a:prstGeom prst="rect">
            <a:avLst/>
          </a:prstGeom>
        </p:spPr>
      </p:pic>
      <p:sp>
        <p:nvSpPr>
          <p:cNvPr id="8" name="文本框 7">
            <a:extLst>
              <a:ext uri="{FF2B5EF4-FFF2-40B4-BE49-F238E27FC236}">
                <a16:creationId xmlns:a16="http://schemas.microsoft.com/office/drawing/2014/main" id="{004EA0C6-F169-3042-9F9D-FD8AC136856F}"/>
              </a:ext>
            </a:extLst>
          </p:cNvPr>
          <p:cNvSpPr txBox="1"/>
          <p:nvPr/>
        </p:nvSpPr>
        <p:spPr>
          <a:xfrm>
            <a:off x="838200" y="2585672"/>
            <a:ext cx="10515600" cy="3785652"/>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Startup: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doubles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sending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rate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every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RTT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cwnd_gain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2/ln2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2.89</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Drain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reduces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amount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excess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data</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once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inflight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BDP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holds</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pacing_gain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ln2/2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0.34</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err="1">
                <a:latin typeface="Times New Roman" panose="02020603050405020304" pitchFamily="18" charset="0"/>
                <a:cs typeface="Times New Roman" panose="02020603050405020304" pitchFamily="18" charset="0"/>
              </a:rPr>
              <a:t>ProbeBW</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probes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more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bandwidth</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gain_cycle</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[1.25,</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0.75,</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cwnd_gain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err="1">
                <a:latin typeface="Times New Roman" panose="02020603050405020304" pitchFamily="18" charset="0"/>
                <a:cs typeface="Times New Roman" panose="02020603050405020304" pitchFamily="18" charset="0"/>
              </a:rPr>
              <a:t>ProbeRTT</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sender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limits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amount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inflight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data</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4</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packets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max(RTT,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200ms) to measure</a:t>
            </a:r>
          </a:p>
          <a:p>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RTT</a:t>
            </a:r>
            <a:r>
              <a:rPr kumimoji="1" lang="en-US" altLang="zh-CN" sz="2000" baseline="-25000" dirty="0" err="1">
                <a:latin typeface="Times New Roman" panose="02020603050405020304" pitchFamily="18" charset="0"/>
                <a:cs typeface="Times New Roman" panose="02020603050405020304" pitchFamily="18" charset="0"/>
              </a:rPr>
              <a:t>min</a:t>
            </a:r>
            <a:endParaRPr kumimoji="1" lang="en-US" altLang="zh-CN"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14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84DFE-96C3-974C-92E6-172BA9CD87F1}"/>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Problem</a:t>
            </a:r>
            <a:endParaRPr kumimoji="1" lang="zh-CN" altLang="en-US" b="1"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19D4B91E-12CD-294D-983F-F910653FE3D2}"/>
              </a:ext>
            </a:extLst>
          </p:cNvPr>
          <p:cNvSpPr>
            <a:spLocks noGrp="1"/>
          </p:cNvSpPr>
          <p:nvPr>
            <p:ph type="dt" sz="half" idx="10"/>
          </p:nvPr>
        </p:nvSpPr>
        <p:spPr/>
        <p:txBody>
          <a:bodyPr/>
          <a:lstStyle/>
          <a:p>
            <a:fld id="{6FC7DDBA-61E4-B946-84D7-75EEE709288F}"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0044FF21-FE02-304E-9695-9C4F67C5370A}"/>
              </a:ext>
            </a:extLst>
          </p:cNvPr>
          <p:cNvSpPr>
            <a:spLocks noGrp="1"/>
          </p:cNvSpPr>
          <p:nvPr>
            <p:ph type="sldNum" sz="quarter" idx="12"/>
          </p:nvPr>
        </p:nvSpPr>
        <p:spPr/>
        <p:txBody>
          <a:bodyPr/>
          <a:lstStyle/>
          <a:p>
            <a:fld id="{C6F1F482-3A25-FB45-AF49-E2DCCF989E81}" type="slidenum">
              <a:rPr kumimoji="1" lang="zh-CN" altLang="en-US" smtClean="0"/>
              <a:pPr/>
              <a:t>8</a:t>
            </a:fld>
            <a:endParaRPr kumimoji="1" lang="zh-CN" altLang="en-US" dirty="0"/>
          </a:p>
        </p:txBody>
      </p:sp>
      <p:pic>
        <p:nvPicPr>
          <p:cNvPr id="6" name="图片 5">
            <a:extLst>
              <a:ext uri="{FF2B5EF4-FFF2-40B4-BE49-F238E27FC236}">
                <a16:creationId xmlns:a16="http://schemas.microsoft.com/office/drawing/2014/main" id="{D4251373-234A-6A4E-928B-80478DA24904}"/>
              </a:ext>
            </a:extLst>
          </p:cNvPr>
          <p:cNvPicPr>
            <a:picLocks noChangeAspect="1"/>
          </p:cNvPicPr>
          <p:nvPr/>
        </p:nvPicPr>
        <p:blipFill>
          <a:blip r:embed="rId3"/>
          <a:stretch>
            <a:fillRect/>
          </a:stretch>
        </p:blipFill>
        <p:spPr>
          <a:xfrm>
            <a:off x="838200" y="1690688"/>
            <a:ext cx="4120610" cy="4424589"/>
          </a:xfrm>
          <a:prstGeom prst="rect">
            <a:avLst/>
          </a:prstGeom>
        </p:spPr>
      </p:pic>
      <p:sp>
        <p:nvSpPr>
          <p:cNvPr id="12" name="文本框 11">
            <a:extLst>
              <a:ext uri="{FF2B5EF4-FFF2-40B4-BE49-F238E27FC236}">
                <a16:creationId xmlns:a16="http://schemas.microsoft.com/office/drawing/2014/main" id="{38C16AC1-3B6F-EA4E-B46D-C7978E592304}"/>
              </a:ext>
            </a:extLst>
          </p:cNvPr>
          <p:cNvSpPr txBox="1"/>
          <p:nvPr/>
        </p:nvSpPr>
        <p:spPr>
          <a:xfrm>
            <a:off x="838200" y="5930611"/>
            <a:ext cx="4120610" cy="400110"/>
          </a:xfrm>
          <a:prstGeom prst="rect">
            <a:avLst/>
          </a:prstGeom>
          <a:noFill/>
        </p:spPr>
        <p:txBody>
          <a:bodyPr wrap="square" rtlCol="0">
            <a:spAutoFit/>
          </a:bodyPr>
          <a:lstStyle/>
          <a:p>
            <a:r>
              <a:rPr kumimoji="1" lang="en-US" altLang="zh-CN" sz="1000" dirty="0">
                <a:latin typeface="Times New Roman" panose="02020603050405020304" pitchFamily="18" charset="0"/>
                <a:cs typeface="Times New Roman" panose="02020603050405020304" pitchFamily="18" charset="0"/>
              </a:rPr>
              <a:t>source:</a:t>
            </a:r>
            <a:r>
              <a:rPr kumimoji="1" lang="zh-CN" altLang="en-US" sz="1000" dirty="0">
                <a:latin typeface="Times New Roman" panose="02020603050405020304" pitchFamily="18" charset="0"/>
                <a:cs typeface="Times New Roman" panose="02020603050405020304" pitchFamily="18" charset="0"/>
              </a:rPr>
              <a:t> </a:t>
            </a:r>
            <a:r>
              <a:rPr lang="sv-SE" altLang="zh-CN" sz="1000" dirty="0">
                <a:hlinkClick r:id="rId4"/>
              </a:rPr>
              <a:t>https://datatracker.ietf.org/meeting/100/materials/slides-100-iccrg-a-quick-bbr-update-bbr-in-shallow-buffers</a:t>
            </a:r>
            <a:endParaRPr kumimoji="1" lang="zh-CN" altLang="en-US" sz="1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BC2CBA6-6680-1E40-A3FF-E928014A4939}"/>
              </a:ext>
            </a:extLst>
          </p:cNvPr>
          <p:cNvSpPr txBox="1"/>
          <p:nvPr/>
        </p:nvSpPr>
        <p:spPr>
          <a:xfrm>
            <a:off x="5668919" y="1690688"/>
            <a:ext cx="5684881" cy="1015663"/>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BBR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overestimates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available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bandwidth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multiple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network</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9C86B05-F6F9-2E41-A504-6F5BE0427660}"/>
              </a:ext>
            </a:extLst>
          </p:cNvPr>
          <p:cNvSpPr txBox="1"/>
          <p:nvPr/>
        </p:nvSpPr>
        <p:spPr>
          <a:xfrm>
            <a:off x="5668919" y="3028890"/>
            <a:ext cx="5684881" cy="1015663"/>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Simple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example with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p>
          <a:p>
            <a:pPr marL="342900" indent="-34290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Bottleneck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100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p>
          <a:p>
            <a:pPr marL="342900" indent="-34290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Both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flows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50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Mbps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initially</a:t>
            </a:r>
            <a:endParaRPr kumimoji="1" lang="zh-CN" altLang="en-US" sz="2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8C3F364A-DA13-554E-923F-ECE9A4565D84}"/>
              </a:ext>
            </a:extLst>
          </p:cNvPr>
          <p:cNvSpPr txBox="1"/>
          <p:nvPr/>
        </p:nvSpPr>
        <p:spPr>
          <a:xfrm>
            <a:off x="5668920" y="4367092"/>
            <a:ext cx="5684880" cy="707886"/>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Large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queuing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delay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buffer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large</a:t>
            </a:r>
          </a:p>
          <a:p>
            <a:r>
              <a:rPr kumimoji="1" lang="en-US" altLang="zh-CN" sz="2000" dirty="0">
                <a:latin typeface="Times New Roman" panose="02020603050405020304" pitchFamily="18" charset="0"/>
                <a:cs typeface="Times New Roman" panose="02020603050405020304" pitchFamily="18" charset="0"/>
              </a:rPr>
              <a:t>Massive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packet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loss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buffer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small</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84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4"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C93B0-C78E-A740-8751-60DBFB6589C9}"/>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Purpose</a:t>
            </a:r>
            <a:r>
              <a:rPr kumimoji="1" lang="en-US" altLang="zh-CN" dirty="0">
                <a:latin typeface="Times New Roman" panose="02020603050405020304" pitchFamily="18" charset="0"/>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51AE698-E796-5641-83CD-6922CE0F346F}"/>
              </a:ext>
            </a:extLst>
          </p:cNvPr>
          <p:cNvSpPr>
            <a:spLocks noGrp="1"/>
          </p:cNvSpPr>
          <p:nvPr>
            <p:ph idx="1"/>
          </p:nvPr>
        </p:nvSpPr>
        <p:spPr/>
        <p:txBody>
          <a:bodyPr>
            <a:normAutofit/>
          </a:bodyPr>
          <a:lstStyle/>
          <a:p>
            <a:pPr marL="0" indent="0">
              <a:buNone/>
            </a:pPr>
            <a:r>
              <a:rPr kumimoji="1" lang="en-US" altLang="zh-CN" sz="2000" dirty="0"/>
              <a:t>Adjust</a:t>
            </a:r>
            <a:r>
              <a:rPr kumimoji="1" lang="zh-CN" altLang="en-US" sz="2000" dirty="0"/>
              <a:t> </a:t>
            </a:r>
            <a:r>
              <a:rPr kumimoji="1" lang="en-US" altLang="zh-CN" sz="2000" dirty="0"/>
              <a:t>overestimated</a:t>
            </a:r>
            <a:r>
              <a:rPr kumimoji="1" lang="zh-CN" altLang="en-US" sz="2000" dirty="0"/>
              <a:t> </a:t>
            </a:r>
            <a:r>
              <a:rPr kumimoji="1" lang="en-US" altLang="zh-CN" sz="2000" dirty="0"/>
              <a:t>available</a:t>
            </a:r>
            <a:r>
              <a:rPr kumimoji="1" lang="zh-CN" altLang="en-US" sz="2000" dirty="0"/>
              <a:t> </a:t>
            </a:r>
            <a:r>
              <a:rPr kumimoji="1" lang="en-US" altLang="zh-CN" sz="2000" dirty="0"/>
              <a:t>bandwidth</a:t>
            </a:r>
          </a:p>
          <a:p>
            <a:r>
              <a:rPr kumimoji="1" lang="en-US" altLang="zh-CN" sz="2000" dirty="0"/>
              <a:t>Reduce</a:t>
            </a:r>
            <a:r>
              <a:rPr kumimoji="1" lang="zh-CN" altLang="en-US" sz="2000" dirty="0"/>
              <a:t> </a:t>
            </a:r>
            <a:r>
              <a:rPr kumimoji="1" lang="en-US" altLang="zh-CN" sz="2000" dirty="0"/>
              <a:t>the</a:t>
            </a:r>
            <a:r>
              <a:rPr kumimoji="1" lang="zh-CN" altLang="en-US" sz="2000" dirty="0"/>
              <a:t> </a:t>
            </a:r>
            <a:r>
              <a:rPr kumimoji="1" lang="en-US" altLang="zh-CN" sz="2000" dirty="0"/>
              <a:t>additional</a:t>
            </a:r>
            <a:r>
              <a:rPr kumimoji="1" lang="zh-CN" altLang="en-US" sz="2000" dirty="0"/>
              <a:t> </a:t>
            </a:r>
            <a:r>
              <a:rPr kumimoji="1" lang="en-US" altLang="zh-CN" sz="2000" dirty="0"/>
              <a:t>queuing</a:t>
            </a:r>
            <a:r>
              <a:rPr kumimoji="1" lang="zh-CN" altLang="en-US" sz="2000" dirty="0"/>
              <a:t> </a:t>
            </a:r>
            <a:r>
              <a:rPr kumimoji="1" lang="en-US" altLang="zh-CN" sz="2000" dirty="0"/>
              <a:t>delay</a:t>
            </a:r>
          </a:p>
          <a:p>
            <a:r>
              <a:rPr kumimoji="1" lang="en-US" altLang="zh-CN" sz="2000" dirty="0"/>
              <a:t>Avoid</a:t>
            </a:r>
            <a:r>
              <a:rPr kumimoji="1" lang="zh-CN" altLang="en-US" sz="2000" dirty="0"/>
              <a:t> </a:t>
            </a:r>
            <a:r>
              <a:rPr kumimoji="1" lang="en-US" altLang="zh-CN" sz="2000" dirty="0"/>
              <a:t>packet</a:t>
            </a:r>
            <a:r>
              <a:rPr kumimoji="1" lang="zh-CN" altLang="en-US" sz="2000" dirty="0"/>
              <a:t> </a:t>
            </a:r>
            <a:r>
              <a:rPr kumimoji="1" lang="en-US" altLang="zh-CN" sz="2000" dirty="0"/>
              <a:t>loss</a:t>
            </a:r>
            <a:r>
              <a:rPr kumimoji="1" lang="zh-CN" altLang="en-US" sz="2000" dirty="0"/>
              <a:t> </a:t>
            </a:r>
          </a:p>
        </p:txBody>
      </p:sp>
      <p:sp>
        <p:nvSpPr>
          <p:cNvPr id="4" name="日期占位符 3">
            <a:extLst>
              <a:ext uri="{FF2B5EF4-FFF2-40B4-BE49-F238E27FC236}">
                <a16:creationId xmlns:a16="http://schemas.microsoft.com/office/drawing/2014/main" id="{92876EDD-5B90-134F-896F-2ACE4A9489CE}"/>
              </a:ext>
            </a:extLst>
          </p:cNvPr>
          <p:cNvSpPr>
            <a:spLocks noGrp="1"/>
          </p:cNvSpPr>
          <p:nvPr>
            <p:ph type="dt" sz="half" idx="10"/>
          </p:nvPr>
        </p:nvSpPr>
        <p:spPr/>
        <p:txBody>
          <a:bodyPr/>
          <a:lstStyle/>
          <a:p>
            <a:fld id="{D4D0AB70-6E89-3D41-9758-FFEAD27A3090}" type="datetime1">
              <a:rPr kumimoji="1" lang="zh-CN" altLang="en-US" smtClean="0"/>
              <a:t>2020/11/11</a:t>
            </a:fld>
            <a:endParaRPr kumimoji="1" lang="zh-CN" altLang="en-US" dirty="0"/>
          </a:p>
        </p:txBody>
      </p:sp>
      <p:sp>
        <p:nvSpPr>
          <p:cNvPr id="5" name="灯片编号占位符 4">
            <a:extLst>
              <a:ext uri="{FF2B5EF4-FFF2-40B4-BE49-F238E27FC236}">
                <a16:creationId xmlns:a16="http://schemas.microsoft.com/office/drawing/2014/main" id="{D7557B7C-6B88-A94E-9074-F06303B02852}"/>
              </a:ext>
            </a:extLst>
          </p:cNvPr>
          <p:cNvSpPr>
            <a:spLocks noGrp="1"/>
          </p:cNvSpPr>
          <p:nvPr>
            <p:ph type="sldNum" sz="quarter" idx="12"/>
          </p:nvPr>
        </p:nvSpPr>
        <p:spPr/>
        <p:txBody>
          <a:bodyPr/>
          <a:lstStyle/>
          <a:p>
            <a:fld id="{C6F1F482-3A25-FB45-AF49-E2DCCF989E81}" type="slidenum">
              <a:rPr kumimoji="1" lang="zh-CN" altLang="en-US" smtClean="0"/>
              <a:pPr/>
              <a:t>9</a:t>
            </a:fld>
            <a:endParaRPr kumimoji="1" lang="zh-CN" altLang="en-US" dirty="0"/>
          </a:p>
        </p:txBody>
      </p:sp>
    </p:spTree>
    <p:extLst>
      <p:ext uri="{BB962C8B-B14F-4D97-AF65-F5344CB8AC3E}">
        <p14:creationId xmlns:p14="http://schemas.microsoft.com/office/powerpoint/2010/main" val="406912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29030</TotalTime>
  <Words>1687</Words>
  <Application>Microsoft Macintosh PowerPoint</Application>
  <PresentationFormat>宽屏</PresentationFormat>
  <Paragraphs>250</Paragraphs>
  <Slides>29</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等线 Light</vt:lpstr>
      <vt:lpstr>Arial</vt:lpstr>
      <vt:lpstr>Cambria Math</vt:lpstr>
      <vt:lpstr>Times New Roman</vt:lpstr>
      <vt:lpstr>Office 主题​​</vt:lpstr>
      <vt:lpstr>An Analysis of the Queueing Delays and Throughput of the TCP BBR Congestion Control in NS-3</vt:lpstr>
      <vt:lpstr>Introduction</vt:lpstr>
      <vt:lpstr>PowerPoint 演示文稿</vt:lpstr>
      <vt:lpstr>Background</vt:lpstr>
      <vt:lpstr>PowerPoint 演示文稿</vt:lpstr>
      <vt:lpstr>PowerPoint 演示文稿</vt:lpstr>
      <vt:lpstr>PowerPoint 演示文稿</vt:lpstr>
      <vt:lpstr>Problem</vt:lpstr>
      <vt:lpstr>Purpose </vt:lpstr>
      <vt:lpstr>Methods</vt:lpstr>
      <vt:lpstr>PowerPoint 演示文稿</vt:lpstr>
      <vt:lpstr>PowerPoint 演示文稿</vt:lpstr>
      <vt:lpstr>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 </vt:lpstr>
      <vt:lpstr>Limitations </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Improvement of BBR for Reducing Queuing Delaysand Packet Loss</dc:title>
  <dc:creator>Xiong Xinkai</dc:creator>
  <cp:lastModifiedBy>Xiong Xinkai</cp:lastModifiedBy>
  <cp:revision>74</cp:revision>
  <dcterms:created xsi:type="dcterms:W3CDTF">2020-03-20T21:11:35Z</dcterms:created>
  <dcterms:modified xsi:type="dcterms:W3CDTF">2020-11-11T10:15:10Z</dcterms:modified>
</cp:coreProperties>
</file>