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2" r:id="rId3"/>
    <p:sldId id="309" r:id="rId4"/>
    <p:sldId id="319" r:id="rId5"/>
    <p:sldId id="318" r:id="rId6"/>
    <p:sldId id="321" r:id="rId7"/>
    <p:sldId id="302" r:id="rId8"/>
    <p:sldId id="322" r:id="rId9"/>
    <p:sldId id="273" r:id="rId10"/>
  </p:sldIdLst>
  <p:sldSz cx="9144000" cy="6858000" type="screen4x3"/>
  <p:notesSz cx="6881813" cy="9296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7C9D33E-91F6-4D24-8AE5-44767D4D06D3}">
          <p14:sldIdLst>
            <p14:sldId id="256"/>
            <p14:sldId id="312"/>
            <p14:sldId id="309"/>
            <p14:sldId id="319"/>
            <p14:sldId id="318"/>
            <p14:sldId id="321"/>
            <p14:sldId id="302"/>
            <p14:sldId id="322"/>
            <p14:sldId id="273"/>
          </p14:sldIdLst>
        </p14:section>
        <p14:section name="Backup" id="{E3DF85F8-DBEB-4784-95DD-8A0B35EE4F9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7" autoAdjust="0"/>
    <p:restoredTop sz="72474" autoAdjust="0"/>
  </p:normalViewPr>
  <p:slideViewPr>
    <p:cSldViewPr>
      <p:cViewPr varScale="1">
        <p:scale>
          <a:sx n="90" d="100"/>
          <a:sy n="90" d="100"/>
        </p:scale>
        <p:origin x="-11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70FCF14-E882-450E-A0AC-34EBF83D605B}" type="datetimeFigureOut">
              <a:rPr lang="zh-TW" altLang="en-US" smtClean="0"/>
              <a:t>2013/4/8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2263E61-ECF9-4349-8119-2F8D3EADC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049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E26AF82F-4275-4C9B-8D4A-94ACA4FCAAD5}" type="datetimeFigureOut">
              <a:rPr lang="zh-TW" altLang="en-US" smtClean="0"/>
              <a:t>2013/4/8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5759F1B-A035-41AD-9CCB-716F8BA9F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67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56DBB-29B8-41E8-A384-1F3F58B68D3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31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These buffer size corresponding to hit accepting window of 512, 1024 and 2048 ns.  Due to effect of the RegPipe4a, the 100% hit accepting windows are </a:t>
            </a:r>
            <a:r>
              <a:rPr lang="en-US" altLang="zh-TW" sz="1200" kern="0" dirty="0" smtClean="0">
                <a:latin typeface="+mn-lt"/>
              </a:rPr>
              <a:t>256</a:t>
            </a:r>
            <a:r>
              <a:rPr kumimoji="0" lang="en-US" altLang="zh-TW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ns narrower.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The</a:t>
            </a:r>
            <a:r>
              <a: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256 ns here is the part close to the trigger of TDC. Since our trigger is delayed by 700us, we may not care.</a:t>
            </a:r>
            <a:endParaRPr kumimoji="0" lang="en-US" altLang="zh-TW" sz="1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59F1B-A035-41AD-9CCB-716F8BA9F5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8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MSB =</a:t>
            </a:r>
            <a:r>
              <a:rPr lang="en-US" altLang="zh-TW" baseline="0" dirty="0" smtClean="0"/>
              <a:t> most significant bit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56DBB-29B8-41E8-A384-1F3F58B68D3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429001"/>
            <a:ext cx="6858000" cy="14478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>
            <a:off x="904875" y="3429000"/>
            <a:ext cx="7315200" cy="14992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429000"/>
            <a:ext cx="228600" cy="149923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2" descr="http://www.phys.sinica.edu.tw/images/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588" y="692696"/>
            <a:ext cx="2508151" cy="250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opennebula.org/_media/users:fermila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42452"/>
            <a:ext cx="3051549" cy="56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140.127.40.236/used/images/nknuLogo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38859"/>
            <a:ext cx="2880319" cy="257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02E5-06CB-4D7D-AF5D-29D128D9C140}" type="datetime3">
              <a:rPr lang="en-US" altLang="zh-TW" smtClean="0"/>
              <a:t>8 April 2013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Su-Yin Grass Wang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18B8-ED5E-4FDF-9B25-4600CF70297C}" type="datetime3">
              <a:rPr lang="en-US" altLang="zh-TW" smtClean="0"/>
              <a:t>8 April 2013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Su-Yin Grass Wang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2695-EEFC-4D95-99A9-2E12002C1A8C}" type="datetime3">
              <a:rPr lang="en-US" altLang="zh-TW" smtClean="0"/>
              <a:t>8 April 2013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Su-Yin Grass Wang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0" name="Picture 2" descr="http://www.phys.sinica.edu.tw/images/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8408"/>
            <a:ext cx="899592" cy="8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opennebula.org/_media/users:fermila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445716"/>
            <a:ext cx="1979712" cy="36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pic>
        <p:nvPicPr>
          <p:cNvPr id="7" name="Picture 2" descr="http://www.phys.sinica.edu.tw/images/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8408"/>
            <a:ext cx="899592" cy="8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9F76-9398-43A9-8255-16AED7EDF636}" type="datetime3">
              <a:rPr lang="en-US" altLang="zh-TW" smtClean="0"/>
              <a:t>8 April 2013</a:t>
            </a:fld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Su-Yin Grass Wang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87B6F3C-D631-4C42-AC2A-36BF01D60F98}" type="datetime3">
              <a:rPr lang="en-US" altLang="zh-TW" smtClean="0"/>
              <a:t>8 April 2013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zh-TW" smtClean="0"/>
              <a:t>Su-Yin Grass Wang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1605-A0FB-4974-9875-B22879A9DBF8}" type="datetime3">
              <a:rPr lang="en-US" altLang="zh-TW" smtClean="0"/>
              <a:t>8 April 2013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Su-Yin Grass Wang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21D6-234F-43A2-A8E5-230FBC75E945}" type="datetime3">
              <a:rPr lang="en-US" altLang="zh-TW" smtClean="0"/>
              <a:t>8 April 2013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Su-Yin Grass Wang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469A-B0A1-4BDD-BFF4-7389913E94F1}" type="datetime3">
              <a:rPr lang="en-US" altLang="zh-TW" smtClean="0"/>
              <a:t>8 April 2013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Su-Yin Grass Wang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A26E-73AD-4974-BF5D-F835608AA5AA}" type="datetime3">
              <a:rPr lang="en-US" altLang="zh-TW" smtClean="0"/>
              <a:t>8 April 2013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Su-Yin Grass Wang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Picture 2" descr="http://www.phys.sinica.edu.tw/images/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8408"/>
            <a:ext cx="899592" cy="8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opennebula.org/_media/users:fermila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445716"/>
            <a:ext cx="1979712" cy="36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F419-4EE0-43AA-82A7-194B81267687}" type="datetime3">
              <a:rPr lang="en-US" altLang="zh-TW" smtClean="0"/>
              <a:t>8 April 2013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Su-Yin Grass Wang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pic>
        <p:nvPicPr>
          <p:cNvPr id="11" name="Picture 2" descr="http://www.phys.sinica.edu.tw/images/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8408"/>
            <a:ext cx="899592" cy="8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opennebula.org/_media/users:fermila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445716"/>
            <a:ext cx="1979712" cy="36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F65D-EEB7-4DCB-B7EB-2323EF5F8CBC}" type="datetime3">
              <a:rPr lang="en-US" altLang="zh-TW" smtClean="0"/>
              <a:t>8 April 2013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Su-Yin Grass Wang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2771800" y="6527632"/>
            <a:ext cx="1944216" cy="50165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7B525F23-28DF-4A15-A083-F323B7A81412}" type="datetime3">
              <a:rPr lang="en-US" altLang="zh-TW" smtClean="0"/>
              <a:t>8 April 2013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716016" y="6527632"/>
            <a:ext cx="2304256" cy="330368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600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/>
              <a:t>Su-Yin Grass Wang</a:t>
            </a:r>
            <a:endParaRPr lang="zh-TW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043608" y="6356350"/>
            <a:ext cx="720080" cy="50165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2000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2" descr="http://www.phys.sinica.edu.tw/images/logo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8408"/>
            <a:ext cx="899592" cy="8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opennebula.org/_media/users:fermilab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495572"/>
            <a:ext cx="1979712" cy="36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Run2-TDC </a:t>
            </a:r>
            <a:r>
              <a:rPr lang="en-US" altLang="zh-TW" dirty="0" err="1" smtClean="0"/>
              <a:t>Dataformat</a:t>
            </a:r>
            <a:endParaRPr lang="zh-TW" altLang="en-US" dirty="0"/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8968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Su-Yin Grass Wang, </a:t>
            </a:r>
            <a:r>
              <a:rPr lang="en-US" altLang="zh-TW" dirty="0"/>
              <a:t>Jin-Yuan </a:t>
            </a:r>
            <a:r>
              <a:rPr lang="en-US" altLang="zh-TW" dirty="0" smtClean="0"/>
              <a:t>Wu, David Christian </a:t>
            </a:r>
            <a:br>
              <a:rPr lang="en-US" altLang="zh-TW" dirty="0" smtClean="0"/>
            </a:br>
            <a:r>
              <a:rPr lang="en-US" altLang="zh-TW" dirty="0" smtClean="0"/>
              <a:t>Da-</a:t>
            </a:r>
            <a:r>
              <a:rPr lang="en-US" altLang="zh-TW" dirty="0" err="1" smtClean="0"/>
              <a:t>Shung</a:t>
            </a:r>
            <a:r>
              <a:rPr lang="en-US" altLang="zh-TW" dirty="0" smtClean="0"/>
              <a:t> Su and Wen-Chen Chang 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5652120" y="4365104"/>
            <a:ext cx="2376264" cy="501650"/>
          </a:xfrm>
        </p:spPr>
        <p:txBody>
          <a:bodyPr/>
          <a:lstStyle/>
          <a:p>
            <a:fld id="{5892D93F-A9B1-4E8A-84C9-CE84DB7B3C4E}" type="datetime3">
              <a:rPr lang="en-US" altLang="zh-TW" smtClean="0"/>
              <a:t>8 April 2013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5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Register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TW" dirty="0" smtClean="0"/>
              <a:t>0x000  version number (e9061212)  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0x004  CSR</a:t>
            </a:r>
          </a:p>
          <a:p>
            <a:pPr>
              <a:lnSpc>
                <a:spcPct val="110000"/>
              </a:lnSpc>
            </a:pPr>
            <a:endParaRPr lang="en-US" altLang="zh-TW" dirty="0" smtClean="0"/>
          </a:p>
          <a:p>
            <a:pPr>
              <a:lnSpc>
                <a:spcPct val="110000"/>
              </a:lnSpc>
            </a:pPr>
            <a:endParaRPr lang="en-US" altLang="zh-TW" dirty="0" smtClean="0"/>
          </a:p>
          <a:p>
            <a:pPr>
              <a:lnSpc>
                <a:spcPct val="110000"/>
              </a:lnSpc>
            </a:pP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en-US" altLang="zh-TW" dirty="0" smtClean="0"/>
              <a:t>0x008  test area =0xaaaaaaaa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0x00c  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BLKS(26-24) |</a:t>
            </a:r>
            <a:r>
              <a:rPr lang="en-US" altLang="zh-TW" dirty="0" err="1"/>
              <a:t>DeMultiDD</a:t>
            </a:r>
            <a:r>
              <a:rPr lang="en-US" altLang="zh-TW" dirty="0"/>
              <a:t>(23-16) |</a:t>
            </a:r>
            <a:r>
              <a:rPr lang="en-US" altLang="zh-TW" dirty="0" err="1"/>
              <a:t>CR_Reset</a:t>
            </a:r>
            <a:r>
              <a:rPr lang="en-US" altLang="zh-TW" dirty="0"/>
              <a:t>(15)  | </a:t>
            </a:r>
            <a:r>
              <a:rPr lang="en-US" altLang="zh-TW" dirty="0" err="1"/>
              <a:t>CR_Clear</a:t>
            </a:r>
            <a:r>
              <a:rPr lang="en-US" altLang="zh-TW" dirty="0"/>
              <a:t>(0</a:t>
            </a:r>
            <a:r>
              <a:rPr lang="en-US" altLang="zh-TW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0x010  0xe906e0## = # of events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0x014  </a:t>
            </a:r>
            <a:endParaRPr lang="en-US" altLang="zh-TW" dirty="0"/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Time Window On(31)		</a:t>
            </a:r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UP_LIMIT(25-16)  |   LOW_LIMIT(9-0)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0x030 –Time window Check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0x1000~0x1ffc = event buffer (1k internal)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0x2000~0x2ffc = test area</a:t>
            </a: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956206"/>
              </p:ext>
            </p:extLst>
          </p:nvPr>
        </p:nvGraphicFramePr>
        <p:xfrm>
          <a:off x="539552" y="1988840"/>
          <a:ext cx="824440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664296"/>
                <a:gridCol w="2364377"/>
                <a:gridCol w="1775575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D31-D16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D08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D7-5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D2-0</a:t>
                      </a:r>
                      <a:endParaRPr lang="zh-TW" altLang="en-US" sz="1400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EN4X (CSR)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BothEdge</a:t>
                      </a:r>
                      <a:r>
                        <a:rPr lang="en-US" altLang="zh-TW" sz="1400" dirty="0" smtClean="0"/>
                        <a:t> (Edge selection)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SEL(READ/WRITE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baseline="0" dirty="0" err="1" smtClean="0"/>
                        <a:t>addr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 (buffer size)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619672" y="6525344"/>
            <a:ext cx="2376264" cy="332656"/>
          </a:xfrm>
        </p:spPr>
        <p:txBody>
          <a:bodyPr/>
          <a:lstStyle/>
          <a:p>
            <a:fld id="{378718EC-C0A8-42DB-900E-A422FDE295D4}" type="datetime3">
              <a:rPr lang="en-US" altLang="zh-TW" smtClean="0"/>
              <a:t>8 April 2013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99592" y="6525344"/>
            <a:ext cx="720080" cy="33265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Su-Yin Grass Wang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327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619672" y="6525344"/>
            <a:ext cx="2376264" cy="332656"/>
          </a:xfrm>
        </p:spPr>
        <p:txBody>
          <a:bodyPr/>
          <a:lstStyle/>
          <a:p>
            <a:fld id="{97A6D3EE-9E10-44AC-8D78-47BE0340F3AF}" type="datetime3">
              <a:rPr lang="en-US" altLang="zh-TW" smtClean="0"/>
              <a:t>8 April 2013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99592" y="6525344"/>
            <a:ext cx="720080" cy="33265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01216" y="1219200"/>
            <a:ext cx="3466728" cy="1849760"/>
          </a:xfrm>
        </p:spPr>
        <p:txBody>
          <a:bodyPr>
            <a:normAutofit/>
          </a:bodyPr>
          <a:lstStyle/>
          <a:p>
            <a:r>
              <a:rPr lang="en-US" altLang="zh-TW" dirty="0"/>
              <a:t>Event </a:t>
            </a:r>
            <a:r>
              <a:rPr lang="en-US" altLang="zh-TW" dirty="0" smtClean="0"/>
              <a:t>table</a:t>
            </a:r>
          </a:p>
          <a:p>
            <a:pPr lvl="1"/>
            <a:r>
              <a:rPr lang="en-US" altLang="zh-TW" dirty="0" smtClean="0"/>
              <a:t>Adjustable</a:t>
            </a:r>
          </a:p>
          <a:p>
            <a:pPr lvl="2"/>
            <a:r>
              <a:rPr lang="en-US" altLang="zh-TW" dirty="0" smtClean="0"/>
              <a:t>Time window width</a:t>
            </a:r>
          </a:p>
          <a:p>
            <a:pPr lvl="2"/>
            <a:r>
              <a:rPr lang="en-US" altLang="zh-TW" dirty="0" smtClean="0"/>
              <a:t>CIP time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6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00475"/>
              </p:ext>
            </p:extLst>
          </p:nvPr>
        </p:nvGraphicFramePr>
        <p:xfrm>
          <a:off x="323528" y="3068960"/>
          <a:ext cx="4248472" cy="254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98"/>
                <a:gridCol w="806995"/>
                <a:gridCol w="745525"/>
                <a:gridCol w="801216"/>
                <a:gridCol w="1356738"/>
              </a:tblGrid>
              <a:tr h="8001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CSR</a:t>
                      </a:r>
                    </a:p>
                    <a:p>
                      <a:r>
                        <a:rPr lang="en-US" sz="1200" dirty="0" smtClean="0"/>
                        <a:t>[7:5]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 of Circular Buffers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Circular Buffer Size</a:t>
                      </a:r>
                    </a:p>
                    <a:p>
                      <a:r>
                        <a:rPr lang="en-US" sz="1200" dirty="0" smtClean="0"/>
                        <a:t>(MB)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Buffer Timing Window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CIP Time</a:t>
                      </a:r>
                      <a:endParaRPr lang="en-US" sz="1200" dirty="0"/>
                    </a:p>
                  </a:txBody>
                  <a:tcPr/>
                </a:tc>
              </a:tr>
              <a:tr h="57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512 ns</a:t>
                      </a:r>
                    </a:p>
                    <a:p>
                      <a:pPr algn="ctr"/>
                      <a:r>
                        <a:rPr lang="en-US" sz="1200" dirty="0" smtClean="0"/>
                        <a:t>(-256 ns)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 x 16 x 16 ns</a:t>
                      </a:r>
                    </a:p>
                    <a:p>
                      <a:r>
                        <a:rPr lang="en-US" sz="1200" dirty="0" smtClean="0"/>
                        <a:t>= 8 us</a:t>
                      </a:r>
                      <a:endParaRPr lang="en-US" sz="1200" dirty="0"/>
                    </a:p>
                  </a:txBody>
                  <a:tcPr/>
                </a:tc>
              </a:tr>
              <a:tr h="5741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001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1024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ns</a:t>
                      </a:r>
                    </a:p>
                    <a:p>
                      <a:pPr algn="ctr"/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(-256 ns)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64 x 16 x 16 ns</a:t>
                      </a:r>
                    </a:p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= 16 us</a:t>
                      </a:r>
                    </a:p>
                  </a:txBody>
                  <a:tcPr/>
                </a:tc>
              </a:tr>
              <a:tr h="57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2048 ns</a:t>
                      </a:r>
                    </a:p>
                    <a:p>
                      <a:pPr algn="ctr"/>
                      <a:r>
                        <a:rPr lang="en-US" sz="1200" dirty="0" smtClean="0"/>
                        <a:t>(-256 ns)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128 x 16 x 16 ns</a:t>
                      </a:r>
                    </a:p>
                    <a:p>
                      <a:r>
                        <a:rPr lang="en-US" sz="1200" dirty="0" smtClean="0"/>
                        <a:t>= 32 us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19446"/>
              </p:ext>
            </p:extLst>
          </p:nvPr>
        </p:nvGraphicFramePr>
        <p:xfrm>
          <a:off x="4860032" y="3101250"/>
          <a:ext cx="4051176" cy="270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109"/>
                <a:gridCol w="1374506"/>
                <a:gridCol w="1808561"/>
              </a:tblGrid>
              <a:tr h="37446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CSR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[2:0]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 of events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Max. number of words/event</a:t>
                      </a:r>
                      <a:endParaRPr lang="en-US" sz="1200" dirty="0"/>
                    </a:p>
                  </a:txBody>
                  <a:tcPr/>
                </a:tc>
              </a:tr>
              <a:tr h="3744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/>
                </a:tc>
              </a:tr>
              <a:tr h="3744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/>
                </a:tc>
              </a:tr>
              <a:tr h="3744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128</a:t>
                      </a:r>
                      <a:endParaRPr lang="en-US" sz="1400" dirty="0"/>
                    </a:p>
                  </a:txBody>
                  <a:tcPr/>
                </a:tc>
              </a:tr>
              <a:tr h="3744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256</a:t>
                      </a:r>
                      <a:endParaRPr lang="en-US" sz="1400" dirty="0"/>
                    </a:p>
                  </a:txBody>
                  <a:tcPr/>
                </a:tc>
              </a:tr>
              <a:tr h="3744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512</a:t>
                      </a:r>
                      <a:endParaRPr lang="en-US" sz="1400" dirty="0"/>
                    </a:p>
                  </a:txBody>
                  <a:tcPr/>
                </a:tc>
              </a:tr>
              <a:tr h="37446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1024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內容版面配置區 4"/>
          <p:cNvSpPr txBox="1">
            <a:spLocks/>
          </p:cNvSpPr>
          <p:nvPr/>
        </p:nvSpPr>
        <p:spPr>
          <a:xfrm>
            <a:off x="4860032" y="1152208"/>
            <a:ext cx="3672408" cy="18722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Event Buffer</a:t>
            </a:r>
          </a:p>
          <a:p>
            <a:pPr lvl="1"/>
            <a:r>
              <a:rPr lang="en-US" altLang="zh-TW" dirty="0"/>
              <a:t>Adjustable</a:t>
            </a:r>
          </a:p>
          <a:p>
            <a:pPr lvl="2"/>
            <a:r>
              <a:rPr lang="en-US" altLang="zh-TW" dirty="0" smtClean="0"/>
              <a:t>buffer size</a:t>
            </a:r>
          </a:p>
          <a:p>
            <a:pPr lvl="2"/>
            <a:r>
              <a:rPr lang="en-US" altLang="zh-TW" dirty="0" smtClean="0"/>
              <a:t>number of buffer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Su-Yin Grass Wang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46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</a:t>
            </a:r>
            <a:endParaRPr lang="en-US" dirty="0"/>
          </a:p>
        </p:txBody>
      </p:sp>
      <p:sp>
        <p:nvSpPr>
          <p:cNvPr id="134" name="Date Placeholder 2"/>
          <p:cNvSpPr>
            <a:spLocks noGrp="1"/>
          </p:cNvSpPr>
          <p:nvPr>
            <p:ph type="dt" sz="half" idx="10"/>
          </p:nvPr>
        </p:nvSpPr>
        <p:spPr>
          <a:xfrm>
            <a:off x="1676401" y="6527632"/>
            <a:ext cx="4560548" cy="501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July 2012, Wu </a:t>
            </a:r>
            <a:r>
              <a:rPr lang="en-US" dirty="0" err="1" smtClean="0"/>
              <a:t>Jinyuan</a:t>
            </a:r>
            <a:r>
              <a:rPr lang="en-US" dirty="0" smtClean="0"/>
              <a:t> jywu168@fnal.gov</a:t>
            </a:r>
            <a:endParaRPr lang="en-US" dirty="0"/>
          </a:p>
        </p:txBody>
      </p:sp>
      <p:sp>
        <p:nvSpPr>
          <p:cNvPr id="137" name="Slide Number Placeholder 1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0581-557D-3842-8C5B-2D26672F049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70" name="Text Box 109"/>
          <p:cNvSpPr txBox="1">
            <a:spLocks noChangeArrowheads="1"/>
          </p:cNvSpPr>
          <p:nvPr/>
        </p:nvSpPr>
        <p:spPr bwMode="auto">
          <a:xfrm>
            <a:off x="609216" y="1781886"/>
            <a:ext cx="2949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TC[2]</a:t>
            </a:r>
            <a:endParaRPr lang="en-US" sz="900" b="1" dirty="0">
              <a:latin typeface="Times New Roman" charset="0"/>
            </a:endParaRPr>
          </a:p>
        </p:txBody>
      </p:sp>
      <p:cxnSp>
        <p:nvCxnSpPr>
          <p:cNvPr id="265" name="Straight Connector 264"/>
          <p:cNvCxnSpPr/>
          <p:nvPr/>
        </p:nvCxnSpPr>
        <p:spPr>
          <a:xfrm>
            <a:off x="2971800" y="2294760"/>
            <a:ext cx="0" cy="149947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990600" y="15082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990600" y="15082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143000" y="1659049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43000" y="1432037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 Box 108"/>
          <p:cNvSpPr txBox="1">
            <a:spLocks noChangeArrowheads="1"/>
          </p:cNvSpPr>
          <p:nvPr/>
        </p:nvSpPr>
        <p:spPr bwMode="auto">
          <a:xfrm>
            <a:off x="1360149" y="1454003"/>
            <a:ext cx="1538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62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rot="16200000" flipH="1">
            <a:off x="1600201" y="15082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1600201" y="15082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752601" y="1659050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752601" y="1432038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 Box 108"/>
          <p:cNvSpPr txBox="1">
            <a:spLocks noChangeArrowheads="1"/>
          </p:cNvSpPr>
          <p:nvPr/>
        </p:nvSpPr>
        <p:spPr bwMode="auto">
          <a:xfrm>
            <a:off x="1969750" y="1454004"/>
            <a:ext cx="1538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63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rot="16200000" flipH="1">
            <a:off x="2209800" y="15082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5400000" flipH="1" flipV="1">
            <a:off x="2209800" y="15082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362200" y="1659049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2362200" y="1432037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 Box 108"/>
          <p:cNvSpPr txBox="1">
            <a:spLocks noChangeArrowheads="1"/>
          </p:cNvSpPr>
          <p:nvPr/>
        </p:nvSpPr>
        <p:spPr bwMode="auto">
          <a:xfrm>
            <a:off x="2579349" y="1454003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 charset="0"/>
              </a:rPr>
              <a:t>0</a:t>
            </a:r>
          </a:p>
        </p:txBody>
      </p:sp>
      <p:cxnSp>
        <p:nvCxnSpPr>
          <p:cNvPr id="205" name="Straight Connector 204"/>
          <p:cNvCxnSpPr/>
          <p:nvPr/>
        </p:nvCxnSpPr>
        <p:spPr>
          <a:xfrm rot="16200000" flipH="1">
            <a:off x="2819401" y="15082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5400000" flipH="1" flipV="1">
            <a:off x="2819401" y="15082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2971801" y="1659050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2971801" y="1432038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 Box 108"/>
          <p:cNvSpPr txBox="1">
            <a:spLocks noChangeArrowheads="1"/>
          </p:cNvSpPr>
          <p:nvPr/>
        </p:nvSpPr>
        <p:spPr bwMode="auto">
          <a:xfrm>
            <a:off x="3188950" y="1454004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 charset="0"/>
              </a:rPr>
              <a:t>1</a:t>
            </a:r>
          </a:p>
        </p:txBody>
      </p:sp>
      <p:cxnSp>
        <p:nvCxnSpPr>
          <p:cNvPr id="210" name="Straight Connector 209"/>
          <p:cNvCxnSpPr/>
          <p:nvPr/>
        </p:nvCxnSpPr>
        <p:spPr>
          <a:xfrm>
            <a:off x="1143000" y="196384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1447800" y="17368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rot="5400000" flipH="1" flipV="1">
            <a:off x="1295400" y="18130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16200000" flipH="1">
            <a:off x="1600201" y="18130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1752599" y="196385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057399" y="173683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5400000" flipH="1" flipV="1">
            <a:off x="1904999" y="1813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16200000" flipH="1">
            <a:off x="2209800" y="1813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2362200" y="196385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667000" y="173683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5400000" flipH="1" flipV="1">
            <a:off x="2514600" y="1813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16200000" flipH="1">
            <a:off x="2819401" y="1813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971799" y="1963851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599" y="173683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rot="5400000" flipH="1" flipV="1">
            <a:off x="3124199" y="18130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rot="16200000" flipH="1">
            <a:off x="3429000" y="18130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rot="16200000" flipH="1">
            <a:off x="3429000" y="15082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rot="5400000" flipH="1" flipV="1">
            <a:off x="3429000" y="15082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581400" y="1659050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581400" y="1432038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Text Box 108"/>
          <p:cNvSpPr txBox="1">
            <a:spLocks noChangeArrowheads="1"/>
          </p:cNvSpPr>
          <p:nvPr/>
        </p:nvSpPr>
        <p:spPr bwMode="auto">
          <a:xfrm>
            <a:off x="3798549" y="1454004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2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286" name="Straight Connector 285"/>
          <p:cNvCxnSpPr/>
          <p:nvPr/>
        </p:nvCxnSpPr>
        <p:spPr>
          <a:xfrm rot="16200000" flipH="1">
            <a:off x="4038601" y="15082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rot="5400000" flipH="1" flipV="1">
            <a:off x="4038601" y="15082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4191001" y="1659051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4191001" y="1432039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 Box 108"/>
          <p:cNvSpPr txBox="1">
            <a:spLocks noChangeArrowheads="1"/>
          </p:cNvSpPr>
          <p:nvPr/>
        </p:nvSpPr>
        <p:spPr bwMode="auto">
          <a:xfrm>
            <a:off x="4408150" y="1454005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3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291" name="Straight Connector 290"/>
          <p:cNvCxnSpPr/>
          <p:nvPr/>
        </p:nvCxnSpPr>
        <p:spPr>
          <a:xfrm rot="16200000" flipH="1">
            <a:off x="4648200" y="15082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5400000" flipH="1" flipV="1">
            <a:off x="4648200" y="15082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4800600" y="1659050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800600" y="1432038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Text Box 108"/>
          <p:cNvSpPr txBox="1">
            <a:spLocks noChangeArrowheads="1"/>
          </p:cNvSpPr>
          <p:nvPr/>
        </p:nvSpPr>
        <p:spPr bwMode="auto">
          <a:xfrm>
            <a:off x="5017749" y="1454004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4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296" name="Straight Connector 295"/>
          <p:cNvCxnSpPr/>
          <p:nvPr/>
        </p:nvCxnSpPr>
        <p:spPr>
          <a:xfrm rot="16200000" flipH="1">
            <a:off x="5257801" y="15082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5400000" flipH="1" flipV="1">
            <a:off x="5257801" y="15082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5410201" y="1659051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5410201" y="1432039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Text Box 108"/>
          <p:cNvSpPr txBox="1">
            <a:spLocks noChangeArrowheads="1"/>
          </p:cNvSpPr>
          <p:nvPr/>
        </p:nvSpPr>
        <p:spPr bwMode="auto">
          <a:xfrm>
            <a:off x="5627350" y="1454005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5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301" name="Straight Connector 300"/>
          <p:cNvCxnSpPr/>
          <p:nvPr/>
        </p:nvCxnSpPr>
        <p:spPr>
          <a:xfrm>
            <a:off x="3581400" y="196385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3886200" y="173683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rot="5400000" flipH="1" flipV="1">
            <a:off x="3733800" y="1813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4038601" y="1813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4190999" y="1963851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4495799" y="173683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5400000" flipH="1" flipV="1">
            <a:off x="4343399" y="18130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rot="16200000" flipH="1">
            <a:off x="4648200" y="18130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4800600" y="1963851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105400" y="173683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5400000" flipH="1" flipV="1">
            <a:off x="4953000" y="18130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16200000" flipH="1">
            <a:off x="5257801" y="18130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5410199" y="1963852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5714999" y="173684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rot="5400000" flipH="1" flipV="1">
            <a:off x="5562599" y="1813040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rot="16200000" flipH="1">
            <a:off x="5867400" y="1813040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Text Box 109"/>
          <p:cNvSpPr txBox="1">
            <a:spLocks noChangeArrowheads="1"/>
          </p:cNvSpPr>
          <p:nvPr/>
        </p:nvSpPr>
        <p:spPr bwMode="auto">
          <a:xfrm>
            <a:off x="511657" y="1477089"/>
            <a:ext cx="410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TC[8..3]</a:t>
            </a:r>
            <a:endParaRPr lang="en-US" sz="900" b="1" dirty="0">
              <a:latin typeface="Times New Roman" charset="0"/>
            </a:endParaRPr>
          </a:p>
        </p:txBody>
      </p:sp>
      <p:cxnSp>
        <p:nvCxnSpPr>
          <p:cNvPr id="318" name="Straight Connector 317"/>
          <p:cNvCxnSpPr/>
          <p:nvPr/>
        </p:nvCxnSpPr>
        <p:spPr>
          <a:xfrm rot="16200000" flipH="1">
            <a:off x="1295400" y="2117834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rot="5400000" flipH="1" flipV="1">
            <a:off x="1295400" y="2117834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1447800" y="2268646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1447800" y="2041634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Text Box 108"/>
          <p:cNvSpPr txBox="1">
            <a:spLocks noChangeArrowheads="1"/>
          </p:cNvSpPr>
          <p:nvPr/>
        </p:nvSpPr>
        <p:spPr bwMode="auto">
          <a:xfrm>
            <a:off x="1664949" y="2063600"/>
            <a:ext cx="1538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62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323" name="Straight Connector 322"/>
          <p:cNvCxnSpPr/>
          <p:nvPr/>
        </p:nvCxnSpPr>
        <p:spPr>
          <a:xfrm rot="16200000" flipH="1">
            <a:off x="1905001" y="21178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5400000" flipH="1" flipV="1">
            <a:off x="1905001" y="21178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2057401" y="2268647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2057401" y="2041635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Text Box 108"/>
          <p:cNvSpPr txBox="1">
            <a:spLocks noChangeArrowheads="1"/>
          </p:cNvSpPr>
          <p:nvPr/>
        </p:nvSpPr>
        <p:spPr bwMode="auto">
          <a:xfrm>
            <a:off x="2274550" y="2063601"/>
            <a:ext cx="1538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63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328" name="Straight Connector 327"/>
          <p:cNvCxnSpPr/>
          <p:nvPr/>
        </p:nvCxnSpPr>
        <p:spPr>
          <a:xfrm rot="16200000" flipH="1">
            <a:off x="2514600" y="2117834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rot="5400000" flipH="1" flipV="1">
            <a:off x="2514600" y="2117834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2667000" y="2268646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2667000" y="2041634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Text Box 108"/>
          <p:cNvSpPr txBox="1">
            <a:spLocks noChangeArrowheads="1"/>
          </p:cNvSpPr>
          <p:nvPr/>
        </p:nvSpPr>
        <p:spPr bwMode="auto">
          <a:xfrm>
            <a:off x="2884149" y="2063600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 charset="0"/>
              </a:rPr>
              <a:t>0</a:t>
            </a:r>
          </a:p>
        </p:txBody>
      </p:sp>
      <p:cxnSp>
        <p:nvCxnSpPr>
          <p:cNvPr id="333" name="Straight Connector 332"/>
          <p:cNvCxnSpPr/>
          <p:nvPr/>
        </p:nvCxnSpPr>
        <p:spPr>
          <a:xfrm rot="16200000" flipH="1">
            <a:off x="3124201" y="21178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5400000" flipH="1" flipV="1">
            <a:off x="3124201" y="21178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3276601" y="2268647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276601" y="2041635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 Box 108"/>
          <p:cNvSpPr txBox="1">
            <a:spLocks noChangeArrowheads="1"/>
          </p:cNvSpPr>
          <p:nvPr/>
        </p:nvSpPr>
        <p:spPr bwMode="auto">
          <a:xfrm>
            <a:off x="3493750" y="2063601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 charset="0"/>
              </a:rPr>
              <a:t>1</a:t>
            </a:r>
          </a:p>
        </p:txBody>
      </p:sp>
      <p:cxnSp>
        <p:nvCxnSpPr>
          <p:cNvPr id="338" name="Straight Connector 337"/>
          <p:cNvCxnSpPr/>
          <p:nvPr/>
        </p:nvCxnSpPr>
        <p:spPr>
          <a:xfrm>
            <a:off x="1447800" y="2573446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1752600" y="2346434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rot="5400000" flipH="1" flipV="1">
            <a:off x="1600200" y="2422634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rot="16200000" flipH="1">
            <a:off x="1905001" y="2422634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2057399" y="257344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2362199" y="234643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rot="5400000" flipH="1" flipV="1">
            <a:off x="2209799" y="24226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rot="16200000" flipH="1">
            <a:off x="2514600" y="24226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2667000" y="257344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2971800" y="234643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rot="5400000" flipH="1" flipV="1">
            <a:off x="2819400" y="24226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16200000" flipH="1">
            <a:off x="3124201" y="24226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3276599" y="257344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3581399" y="2346436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5400000" flipH="1" flipV="1">
            <a:off x="3428999" y="24226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rot="16200000" flipH="1">
            <a:off x="3733800" y="24226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rot="16200000" flipH="1">
            <a:off x="3733800" y="21178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rot="5400000" flipH="1" flipV="1">
            <a:off x="3733800" y="21178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3886200" y="2268647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3886200" y="2041635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Text Box 108"/>
          <p:cNvSpPr txBox="1">
            <a:spLocks noChangeArrowheads="1"/>
          </p:cNvSpPr>
          <p:nvPr/>
        </p:nvSpPr>
        <p:spPr bwMode="auto">
          <a:xfrm>
            <a:off x="4103349" y="2063601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2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359" name="Straight Connector 358"/>
          <p:cNvCxnSpPr/>
          <p:nvPr/>
        </p:nvCxnSpPr>
        <p:spPr>
          <a:xfrm rot="16200000" flipH="1">
            <a:off x="4343401" y="21178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rot="5400000" flipH="1" flipV="1">
            <a:off x="4343401" y="21178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4495801" y="2268648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4495801" y="2041636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Text Box 108"/>
          <p:cNvSpPr txBox="1">
            <a:spLocks noChangeArrowheads="1"/>
          </p:cNvSpPr>
          <p:nvPr/>
        </p:nvSpPr>
        <p:spPr bwMode="auto">
          <a:xfrm>
            <a:off x="4712950" y="2063602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3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364" name="Straight Connector 363"/>
          <p:cNvCxnSpPr/>
          <p:nvPr/>
        </p:nvCxnSpPr>
        <p:spPr>
          <a:xfrm rot="16200000" flipH="1">
            <a:off x="4953000" y="21178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rot="5400000" flipH="1" flipV="1">
            <a:off x="4953000" y="21178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5105400" y="2268647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5105400" y="2041635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Text Box 108"/>
          <p:cNvSpPr txBox="1">
            <a:spLocks noChangeArrowheads="1"/>
          </p:cNvSpPr>
          <p:nvPr/>
        </p:nvSpPr>
        <p:spPr bwMode="auto">
          <a:xfrm>
            <a:off x="5322549" y="2063601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4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369" name="Straight Connector 368"/>
          <p:cNvCxnSpPr/>
          <p:nvPr/>
        </p:nvCxnSpPr>
        <p:spPr>
          <a:xfrm rot="16200000" flipH="1">
            <a:off x="5562601" y="21178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 rot="5400000" flipH="1" flipV="1">
            <a:off x="5562601" y="21178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5715001" y="2268648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5715001" y="2041636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3" name="Text Box 108"/>
          <p:cNvSpPr txBox="1">
            <a:spLocks noChangeArrowheads="1"/>
          </p:cNvSpPr>
          <p:nvPr/>
        </p:nvSpPr>
        <p:spPr bwMode="auto">
          <a:xfrm>
            <a:off x="5932150" y="2063602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5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374" name="Straight Connector 373"/>
          <p:cNvCxnSpPr/>
          <p:nvPr/>
        </p:nvCxnSpPr>
        <p:spPr>
          <a:xfrm>
            <a:off x="3886200" y="257344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4191000" y="234643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rot="5400000" flipH="1" flipV="1">
            <a:off x="4038600" y="24226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rot="16200000" flipH="1">
            <a:off x="4343401" y="24226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4495799" y="257344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4800599" y="2346436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rot="5400000" flipH="1" flipV="1">
            <a:off x="4648199" y="24226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rot="16200000" flipH="1">
            <a:off x="4953000" y="24226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5105400" y="257344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5410200" y="2346436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rot="5400000" flipH="1" flipV="1">
            <a:off x="5257800" y="24226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rot="16200000" flipH="1">
            <a:off x="5562601" y="24226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5714999" y="257344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6019799" y="23464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rot="5400000" flipH="1" flipV="1">
            <a:off x="5867399" y="24226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rot="16200000" flipH="1">
            <a:off x="6172200" y="24226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0" name="Text Box 109"/>
          <p:cNvSpPr txBox="1">
            <a:spLocks noChangeArrowheads="1"/>
          </p:cNvSpPr>
          <p:nvPr/>
        </p:nvSpPr>
        <p:spPr bwMode="auto">
          <a:xfrm>
            <a:off x="881089" y="2422576"/>
            <a:ext cx="3847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TCQ[2]</a:t>
            </a:r>
            <a:endParaRPr lang="en-US" sz="900" b="1" dirty="0">
              <a:latin typeface="Times New Roman" charset="0"/>
            </a:endParaRPr>
          </a:p>
        </p:txBody>
      </p:sp>
      <p:sp>
        <p:nvSpPr>
          <p:cNvPr id="391" name="Text Box 109"/>
          <p:cNvSpPr txBox="1">
            <a:spLocks noChangeArrowheads="1"/>
          </p:cNvSpPr>
          <p:nvPr/>
        </p:nvSpPr>
        <p:spPr bwMode="auto">
          <a:xfrm>
            <a:off x="783530" y="2117779"/>
            <a:ext cx="50013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TCQ[8..3]</a:t>
            </a:r>
            <a:endParaRPr lang="en-US" sz="900" b="1" dirty="0">
              <a:latin typeface="Times New Roman" charset="0"/>
            </a:endParaRPr>
          </a:p>
        </p:txBody>
      </p:sp>
      <p:cxnSp>
        <p:nvCxnSpPr>
          <p:cNvPr id="392" name="Straight Connector 391"/>
          <p:cNvCxnSpPr/>
          <p:nvPr/>
        </p:nvCxnSpPr>
        <p:spPr>
          <a:xfrm>
            <a:off x="1752600" y="3183046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2057400" y="2956034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rot="5400000" flipH="1" flipV="1">
            <a:off x="1905000" y="3032234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rot="16200000" flipH="1">
            <a:off x="2209801" y="3032234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2362199" y="318304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2666999" y="295603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rot="5400000" flipH="1" flipV="1">
            <a:off x="2514599" y="30322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rot="16200000" flipH="1">
            <a:off x="2819400" y="30322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2971800" y="318304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3276600" y="295603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rot="5400000" flipH="1" flipV="1">
            <a:off x="3124200" y="30322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rot="16200000" flipH="1">
            <a:off x="3429001" y="30322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3581399" y="318304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3886199" y="2956036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rot="5400000" flipH="1" flipV="1">
            <a:off x="3733799" y="30322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rot="16200000" flipH="1">
            <a:off x="4038600" y="30322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4191000" y="318304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>
            <a:off x="4495800" y="295603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rot="5400000" flipH="1" flipV="1">
            <a:off x="4343400" y="30322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rot="16200000" flipH="1">
            <a:off x="4648201" y="30322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4800599" y="318304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5105399" y="2956036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rot="5400000" flipH="1" flipV="1">
            <a:off x="4952999" y="30322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 rot="16200000" flipH="1">
            <a:off x="5257800" y="30322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5410200" y="318304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5715000" y="2956036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rot="5400000" flipH="1" flipV="1">
            <a:off x="5562600" y="30322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 rot="16200000" flipH="1">
            <a:off x="5867401" y="30322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6019799" y="318304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6324599" y="29560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 rot="5400000" flipH="1" flipV="1">
            <a:off x="6172199" y="30322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 rot="16200000" flipH="1">
            <a:off x="6477000" y="30322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362199" y="287824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2666999" y="26512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rot="5400000" flipH="1" flipV="1">
            <a:off x="2514599" y="27274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rot="16200000" flipH="1">
            <a:off x="2819400" y="27274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971800" y="287824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9" name="Text Box 109"/>
          <p:cNvSpPr txBox="1">
            <a:spLocks noChangeArrowheads="1"/>
          </p:cNvSpPr>
          <p:nvPr/>
        </p:nvSpPr>
        <p:spPr bwMode="auto">
          <a:xfrm>
            <a:off x="1225849" y="3001087"/>
            <a:ext cx="27571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SE[0]</a:t>
            </a:r>
            <a:endParaRPr lang="en-US" sz="900" b="1" dirty="0">
              <a:latin typeface="Times New Roman" charset="0"/>
            </a:endParaRPr>
          </a:p>
        </p:txBody>
      </p:sp>
      <p:sp>
        <p:nvSpPr>
          <p:cNvPr id="430" name="Text Box 109"/>
          <p:cNvSpPr txBox="1">
            <a:spLocks noChangeArrowheads="1"/>
          </p:cNvSpPr>
          <p:nvPr/>
        </p:nvSpPr>
        <p:spPr bwMode="auto">
          <a:xfrm>
            <a:off x="1856232" y="2696287"/>
            <a:ext cx="27571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SE[1]</a:t>
            </a:r>
            <a:endParaRPr lang="en-US" sz="900" b="1" dirty="0">
              <a:latin typeface="Times New Roman" charset="0"/>
            </a:endParaRPr>
          </a:p>
        </p:txBody>
      </p:sp>
      <p:cxnSp>
        <p:nvCxnSpPr>
          <p:cNvPr id="431" name="Straight Connector 430"/>
          <p:cNvCxnSpPr/>
          <p:nvPr/>
        </p:nvCxnSpPr>
        <p:spPr>
          <a:xfrm rot="16200000" flipH="1">
            <a:off x="2819399" y="33370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 rot="5400000" flipH="1" flipV="1">
            <a:off x="2819399" y="33370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971799" y="3487849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2971799" y="3260837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5" name="Text Box 108"/>
          <p:cNvSpPr txBox="1">
            <a:spLocks noChangeArrowheads="1"/>
          </p:cNvSpPr>
          <p:nvPr/>
        </p:nvSpPr>
        <p:spPr bwMode="auto">
          <a:xfrm>
            <a:off x="3112005" y="3282803"/>
            <a:ext cx="30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CH0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436" name="Straight Connector 435"/>
          <p:cNvCxnSpPr/>
          <p:nvPr/>
        </p:nvCxnSpPr>
        <p:spPr>
          <a:xfrm rot="16200000" flipH="1">
            <a:off x="3429000" y="3337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rot="5400000" flipH="1" flipV="1">
            <a:off x="3429000" y="3337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3581400" y="3487850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3581400" y="3260838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0" name="Text Box 108"/>
          <p:cNvSpPr txBox="1">
            <a:spLocks noChangeArrowheads="1"/>
          </p:cNvSpPr>
          <p:nvPr/>
        </p:nvSpPr>
        <p:spPr bwMode="auto">
          <a:xfrm>
            <a:off x="3798549" y="3282804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 charset="0"/>
              </a:rPr>
              <a:t>1</a:t>
            </a:r>
          </a:p>
        </p:txBody>
      </p:sp>
      <p:cxnSp>
        <p:nvCxnSpPr>
          <p:cNvPr id="441" name="Straight Connector 440"/>
          <p:cNvCxnSpPr/>
          <p:nvPr/>
        </p:nvCxnSpPr>
        <p:spPr>
          <a:xfrm rot="16200000" flipH="1">
            <a:off x="4038599" y="3337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rot="5400000" flipH="1" flipV="1">
            <a:off x="4038599" y="3337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4190999" y="3487850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4190999" y="3260838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5" name="Text Box 108"/>
          <p:cNvSpPr txBox="1">
            <a:spLocks noChangeArrowheads="1"/>
          </p:cNvSpPr>
          <p:nvPr/>
        </p:nvSpPr>
        <p:spPr bwMode="auto">
          <a:xfrm>
            <a:off x="4408148" y="3282804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2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446" name="Straight Connector 445"/>
          <p:cNvCxnSpPr/>
          <p:nvPr/>
        </p:nvCxnSpPr>
        <p:spPr>
          <a:xfrm rot="16200000" flipH="1">
            <a:off x="4648200" y="33370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rot="5400000" flipH="1" flipV="1">
            <a:off x="4648200" y="33370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4800600" y="3487851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4800600" y="3260839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0" name="Text Box 108"/>
          <p:cNvSpPr txBox="1">
            <a:spLocks noChangeArrowheads="1"/>
          </p:cNvSpPr>
          <p:nvPr/>
        </p:nvSpPr>
        <p:spPr bwMode="auto">
          <a:xfrm>
            <a:off x="5017749" y="3282805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3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451" name="Straight Connector 450"/>
          <p:cNvCxnSpPr/>
          <p:nvPr/>
        </p:nvCxnSpPr>
        <p:spPr>
          <a:xfrm rot="16200000" flipH="1">
            <a:off x="5257799" y="3337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rot="5400000" flipH="1" flipV="1">
            <a:off x="5257799" y="3337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5410199" y="3487850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>
            <a:off x="5410199" y="3260838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 Box 108"/>
          <p:cNvSpPr txBox="1">
            <a:spLocks noChangeArrowheads="1"/>
          </p:cNvSpPr>
          <p:nvPr/>
        </p:nvSpPr>
        <p:spPr bwMode="auto">
          <a:xfrm>
            <a:off x="5627348" y="3282804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4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456" name="Straight Connector 455"/>
          <p:cNvCxnSpPr/>
          <p:nvPr/>
        </p:nvCxnSpPr>
        <p:spPr>
          <a:xfrm rot="16200000" flipH="1">
            <a:off x="5867400" y="33370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 rot="5400000" flipH="1" flipV="1">
            <a:off x="5867400" y="33370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6019800" y="3487851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6019800" y="3260839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0" name="Text Box 108"/>
          <p:cNvSpPr txBox="1">
            <a:spLocks noChangeArrowheads="1"/>
          </p:cNvSpPr>
          <p:nvPr/>
        </p:nvSpPr>
        <p:spPr bwMode="auto">
          <a:xfrm>
            <a:off x="6236949" y="3282805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5</a:t>
            </a:r>
            <a:endParaRPr lang="en-US" sz="1200" b="1" dirty="0">
              <a:latin typeface="Times New Roman" charset="0"/>
            </a:endParaRPr>
          </a:p>
        </p:txBody>
      </p:sp>
      <p:sp>
        <p:nvSpPr>
          <p:cNvPr id="461" name="Text Box 109"/>
          <p:cNvSpPr txBox="1">
            <a:spLocks noChangeArrowheads="1"/>
          </p:cNvSpPr>
          <p:nvPr/>
        </p:nvSpPr>
        <p:spPr bwMode="auto">
          <a:xfrm>
            <a:off x="2427828" y="3324726"/>
            <a:ext cx="40395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QS[7..0]</a:t>
            </a:r>
            <a:endParaRPr lang="en-US" sz="900" b="1" dirty="0">
              <a:latin typeface="Times New Roman" charset="0"/>
            </a:endParaRPr>
          </a:p>
        </p:txBody>
      </p:sp>
      <p:sp>
        <p:nvSpPr>
          <p:cNvPr id="462" name="Text Box 109"/>
          <p:cNvSpPr txBox="1">
            <a:spLocks noChangeArrowheads="1"/>
          </p:cNvSpPr>
          <p:nvPr/>
        </p:nvSpPr>
        <p:spPr bwMode="auto">
          <a:xfrm>
            <a:off x="392608" y="3690181"/>
            <a:ext cx="5786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SEL=TC[2]</a:t>
            </a:r>
            <a:endParaRPr lang="en-US" sz="900" b="1" dirty="0">
              <a:latin typeface="Times New Roman" charset="0"/>
            </a:endParaRPr>
          </a:p>
        </p:txBody>
      </p:sp>
      <p:sp>
        <p:nvSpPr>
          <p:cNvPr id="467" name="Text Box 108"/>
          <p:cNvSpPr txBox="1">
            <a:spLocks noChangeArrowheads="1"/>
          </p:cNvSpPr>
          <p:nvPr/>
        </p:nvSpPr>
        <p:spPr bwMode="auto">
          <a:xfrm>
            <a:off x="1195957" y="3976872"/>
            <a:ext cx="1538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62</a:t>
            </a:r>
            <a:endParaRPr lang="en-US" sz="1200" b="1" dirty="0">
              <a:latin typeface="Times New Roman" charset="0"/>
            </a:endParaRPr>
          </a:p>
        </p:txBody>
      </p:sp>
      <p:sp>
        <p:nvSpPr>
          <p:cNvPr id="472" name="Text Box 108"/>
          <p:cNvSpPr txBox="1">
            <a:spLocks noChangeArrowheads="1"/>
          </p:cNvSpPr>
          <p:nvPr/>
        </p:nvSpPr>
        <p:spPr bwMode="auto">
          <a:xfrm>
            <a:off x="1805558" y="3977396"/>
            <a:ext cx="1538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63</a:t>
            </a:r>
            <a:endParaRPr lang="en-US" sz="1200" b="1" dirty="0">
              <a:latin typeface="Times New Roman" charset="0"/>
            </a:endParaRPr>
          </a:p>
        </p:txBody>
      </p:sp>
      <p:sp>
        <p:nvSpPr>
          <p:cNvPr id="477" name="Text Box 108"/>
          <p:cNvSpPr txBox="1">
            <a:spLocks noChangeArrowheads="1"/>
          </p:cNvSpPr>
          <p:nvPr/>
        </p:nvSpPr>
        <p:spPr bwMode="auto">
          <a:xfrm>
            <a:off x="2453621" y="3982159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 charset="0"/>
              </a:rPr>
              <a:t>0</a:t>
            </a:r>
          </a:p>
        </p:txBody>
      </p:sp>
      <p:sp>
        <p:nvSpPr>
          <p:cNvPr id="482" name="Text Box 108"/>
          <p:cNvSpPr txBox="1">
            <a:spLocks noChangeArrowheads="1"/>
          </p:cNvSpPr>
          <p:nvPr/>
        </p:nvSpPr>
        <p:spPr bwMode="auto">
          <a:xfrm>
            <a:off x="3047628" y="3982159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 charset="0"/>
              </a:rPr>
              <a:t>1</a:t>
            </a:r>
          </a:p>
        </p:txBody>
      </p:sp>
      <p:cxnSp>
        <p:nvCxnSpPr>
          <p:cNvPr id="484" name="Straight Connector 483"/>
          <p:cNvCxnSpPr/>
          <p:nvPr/>
        </p:nvCxnSpPr>
        <p:spPr>
          <a:xfrm>
            <a:off x="1143000" y="3946636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 rot="5400000" flipH="1" flipV="1">
            <a:off x="990600" y="40228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rot="16200000" flipH="1">
            <a:off x="1295401" y="40228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>
            <a:off x="1447799" y="417364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1752599" y="39466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rot="5400000" flipH="1" flipV="1">
            <a:off x="1600199" y="40228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 rot="16200000" flipH="1">
            <a:off x="1905000" y="40228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2057400" y="417364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2362200" y="39466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rot="5400000" flipH="1" flipV="1">
            <a:off x="2209800" y="40228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 rot="16200000" flipH="1">
            <a:off x="2514601" y="40228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2666999" y="417365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2971799" y="394663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rot="5400000" flipH="1" flipV="1">
            <a:off x="2819399" y="40228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 rot="16200000" flipH="1">
            <a:off x="3124200" y="40228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3" name="Text Box 108"/>
          <p:cNvSpPr txBox="1">
            <a:spLocks noChangeArrowheads="1"/>
          </p:cNvSpPr>
          <p:nvPr/>
        </p:nvSpPr>
        <p:spPr bwMode="auto">
          <a:xfrm>
            <a:off x="3657227" y="3977396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2</a:t>
            </a:r>
            <a:endParaRPr lang="en-US" sz="1200" b="1" dirty="0">
              <a:latin typeface="Times New Roman" charset="0"/>
            </a:endParaRPr>
          </a:p>
        </p:txBody>
      </p:sp>
      <p:sp>
        <p:nvSpPr>
          <p:cNvPr id="508" name="Text Box 108"/>
          <p:cNvSpPr txBox="1">
            <a:spLocks noChangeArrowheads="1"/>
          </p:cNvSpPr>
          <p:nvPr/>
        </p:nvSpPr>
        <p:spPr bwMode="auto">
          <a:xfrm>
            <a:off x="4266828" y="3982159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3</a:t>
            </a:r>
            <a:endParaRPr lang="en-US" sz="1200" b="1" dirty="0">
              <a:latin typeface="Times New Roman" charset="0"/>
            </a:endParaRPr>
          </a:p>
        </p:txBody>
      </p:sp>
      <p:sp>
        <p:nvSpPr>
          <p:cNvPr id="513" name="Text Box 108"/>
          <p:cNvSpPr txBox="1">
            <a:spLocks noChangeArrowheads="1"/>
          </p:cNvSpPr>
          <p:nvPr/>
        </p:nvSpPr>
        <p:spPr bwMode="auto">
          <a:xfrm>
            <a:off x="4876428" y="3982159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4</a:t>
            </a:r>
            <a:endParaRPr lang="en-US" sz="1200" b="1" dirty="0">
              <a:latin typeface="Times New Roman" charset="0"/>
            </a:endParaRPr>
          </a:p>
        </p:txBody>
      </p:sp>
      <p:sp>
        <p:nvSpPr>
          <p:cNvPr id="518" name="Text Box 108"/>
          <p:cNvSpPr txBox="1">
            <a:spLocks noChangeArrowheads="1"/>
          </p:cNvSpPr>
          <p:nvPr/>
        </p:nvSpPr>
        <p:spPr bwMode="auto">
          <a:xfrm>
            <a:off x="5486028" y="3982159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5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519" name="Straight Connector 518"/>
          <p:cNvCxnSpPr/>
          <p:nvPr/>
        </p:nvCxnSpPr>
        <p:spPr>
          <a:xfrm>
            <a:off x="3276600" y="417364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3581400" y="39466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rot="5400000" flipH="1" flipV="1">
            <a:off x="3429000" y="40228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 rot="16200000" flipH="1">
            <a:off x="3733801" y="40228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>
            <a:off x="3886199" y="417365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4190999" y="394663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rot="5400000" flipH="1" flipV="1">
            <a:off x="4038599" y="40228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 rot="16200000" flipH="1">
            <a:off x="4343400" y="40228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4495800" y="417365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>
            <a:off x="4800600" y="394663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rot="5400000" flipH="1" flipV="1">
            <a:off x="4648200" y="40228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rot="16200000" flipH="1">
            <a:off x="4953001" y="40228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5105399" y="4173651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410199" y="394663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rot="5400000" flipH="1" flipV="1">
            <a:off x="5257799" y="40228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5" name="Text Box 109"/>
          <p:cNvSpPr txBox="1">
            <a:spLocks noChangeArrowheads="1"/>
          </p:cNvSpPr>
          <p:nvPr/>
        </p:nvSpPr>
        <p:spPr bwMode="auto">
          <a:xfrm>
            <a:off x="261779" y="3885830"/>
            <a:ext cx="66684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ADDRA[5..0]</a:t>
            </a:r>
          </a:p>
          <a:p>
            <a:r>
              <a:rPr lang="en-US" sz="900" b="1" dirty="0" smtClean="0">
                <a:latin typeface="Times New Roman" charset="0"/>
              </a:rPr>
              <a:t>=TC[8..3]</a:t>
            </a:r>
          </a:p>
          <a:p>
            <a:r>
              <a:rPr lang="en-US" sz="900" b="1" dirty="0" smtClean="0">
                <a:latin typeface="Times New Roman" charset="0"/>
              </a:rPr>
              <a:t>(for read)</a:t>
            </a:r>
          </a:p>
        </p:txBody>
      </p:sp>
      <p:cxnSp>
        <p:nvCxnSpPr>
          <p:cNvPr id="536" name="Straight Connector 535"/>
          <p:cNvCxnSpPr/>
          <p:nvPr/>
        </p:nvCxnSpPr>
        <p:spPr>
          <a:xfrm>
            <a:off x="5405323" y="4187736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rot="16200000" flipH="1">
            <a:off x="990601" y="40228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>
            <a:off x="1142999" y="4173652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1447799" y="394664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 rot="5400000" flipH="1" flipV="1">
            <a:off x="1295399" y="4022840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 rot="16200000" flipH="1">
            <a:off x="1600200" y="4022840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1752600" y="4173652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2057400" y="394664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 rot="5400000" flipH="1" flipV="1">
            <a:off x="1905000" y="4022840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 rot="16200000" flipH="1">
            <a:off x="2209801" y="4022840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2362199" y="4173653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2666999" y="3946641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 rot="5400000" flipH="1" flipV="1">
            <a:off x="2514599" y="4022841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rot="16200000" flipH="1">
            <a:off x="2819400" y="4022841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>
            <a:off x="2971800" y="4173652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3276600" y="394664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5400000" flipH="1" flipV="1">
            <a:off x="3124200" y="4022840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6200000" flipH="1">
            <a:off x="3429001" y="4022840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>
            <a:off x="3581399" y="4173653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>
            <a:off x="3886199" y="3946641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5400000" flipH="1" flipV="1">
            <a:off x="3733799" y="4022841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16200000" flipH="1">
            <a:off x="4038600" y="4022841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>
            <a:off x="4191000" y="4173653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>
            <a:off x="4495800" y="3946641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 rot="5400000" flipH="1" flipV="1">
            <a:off x="4343400" y="4022841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 rot="16200000" flipH="1">
            <a:off x="4648201" y="4022841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>
            <a:off x="4800599" y="4173654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>
            <a:off x="5105399" y="3946642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>
          <a:xfrm rot="5400000" flipH="1" flipV="1">
            <a:off x="4952999" y="4022842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 rot="16200000" flipH="1">
            <a:off x="5257800" y="4022842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>
            <a:off x="1143000" y="386884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>
            <a:off x="1447800" y="3641836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rot="5400000" flipH="1" flipV="1">
            <a:off x="1295400" y="37180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 rot="16200000" flipH="1">
            <a:off x="1600201" y="37180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>
            <a:off x="1752599" y="386884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>
            <a:off x="2057399" y="36418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 rot="5400000" flipH="1" flipV="1">
            <a:off x="1904999" y="37180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rot="16200000" flipH="1">
            <a:off x="2209800" y="37180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>
            <a:off x="2362200" y="386884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>
            <a:off x="2667000" y="36418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 rot="5400000" flipH="1" flipV="1">
            <a:off x="2514600" y="37180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 rot="16200000" flipH="1">
            <a:off x="2819401" y="37180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>
            <a:off x="2971799" y="386885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>
            <a:off x="3276599" y="364183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 rot="5400000" flipH="1" flipV="1">
            <a:off x="3124199" y="3718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 rot="16200000" flipH="1">
            <a:off x="3429000" y="3718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>
            <a:off x="3581400" y="386884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>
            <a:off x="3886200" y="36418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 rot="5400000" flipH="1" flipV="1">
            <a:off x="3733800" y="37180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 rot="16200000" flipH="1">
            <a:off x="4038601" y="37180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>
            <a:off x="4190999" y="386885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>
            <a:off x="4495799" y="364183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 rot="5400000" flipH="1" flipV="1">
            <a:off x="4343399" y="3718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 rot="16200000" flipH="1">
            <a:off x="4648200" y="3718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>
            <a:off x="4800600" y="386885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>
            <a:off x="5105400" y="364183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/>
          <p:cNvCxnSpPr/>
          <p:nvPr/>
        </p:nvCxnSpPr>
        <p:spPr>
          <a:xfrm rot="5400000" flipH="1" flipV="1">
            <a:off x="4953000" y="3718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/>
          <p:cNvCxnSpPr/>
          <p:nvPr/>
        </p:nvCxnSpPr>
        <p:spPr>
          <a:xfrm rot="16200000" flipH="1">
            <a:off x="5257801" y="371803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/>
          <p:cNvCxnSpPr/>
          <p:nvPr/>
        </p:nvCxnSpPr>
        <p:spPr>
          <a:xfrm>
            <a:off x="5410199" y="3868851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/>
          <p:cNvCxnSpPr/>
          <p:nvPr/>
        </p:nvCxnSpPr>
        <p:spPr>
          <a:xfrm>
            <a:off x="5714999" y="364183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/>
          <p:nvPr/>
        </p:nvCxnSpPr>
        <p:spPr>
          <a:xfrm rot="5400000" flipH="1" flipV="1">
            <a:off x="5562599" y="37180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 rot="16200000" flipH="1">
            <a:off x="5867400" y="371803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0" name="Text Box 108"/>
          <p:cNvSpPr txBox="1">
            <a:spLocks noChangeArrowheads="1"/>
          </p:cNvSpPr>
          <p:nvPr/>
        </p:nvSpPr>
        <p:spPr bwMode="auto">
          <a:xfrm>
            <a:off x="2110358" y="4267584"/>
            <a:ext cx="1538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62</a:t>
            </a:r>
            <a:endParaRPr lang="en-US" sz="1200" b="1" dirty="0">
              <a:latin typeface="Times New Roman" charset="0"/>
            </a:endParaRPr>
          </a:p>
        </p:txBody>
      </p:sp>
      <p:sp>
        <p:nvSpPr>
          <p:cNvPr id="601" name="Text Box 108"/>
          <p:cNvSpPr txBox="1">
            <a:spLocks noChangeArrowheads="1"/>
          </p:cNvSpPr>
          <p:nvPr/>
        </p:nvSpPr>
        <p:spPr bwMode="auto">
          <a:xfrm>
            <a:off x="2719959" y="4268108"/>
            <a:ext cx="1538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63</a:t>
            </a:r>
            <a:endParaRPr lang="en-US" sz="1200" b="1" dirty="0">
              <a:latin typeface="Times New Roman" charset="0"/>
            </a:endParaRPr>
          </a:p>
        </p:txBody>
      </p:sp>
      <p:sp>
        <p:nvSpPr>
          <p:cNvPr id="602" name="Text Box 108"/>
          <p:cNvSpPr txBox="1">
            <a:spLocks noChangeArrowheads="1"/>
          </p:cNvSpPr>
          <p:nvPr/>
        </p:nvSpPr>
        <p:spPr bwMode="auto">
          <a:xfrm>
            <a:off x="3368022" y="4272871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 charset="0"/>
              </a:rPr>
              <a:t>0</a:t>
            </a:r>
          </a:p>
        </p:txBody>
      </p:sp>
      <p:sp>
        <p:nvSpPr>
          <p:cNvPr id="603" name="Text Box 108"/>
          <p:cNvSpPr txBox="1">
            <a:spLocks noChangeArrowheads="1"/>
          </p:cNvSpPr>
          <p:nvPr/>
        </p:nvSpPr>
        <p:spPr bwMode="auto">
          <a:xfrm>
            <a:off x="3962029" y="4272871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 charset="0"/>
              </a:rPr>
              <a:t>1</a:t>
            </a:r>
          </a:p>
        </p:txBody>
      </p:sp>
      <p:cxnSp>
        <p:nvCxnSpPr>
          <p:cNvPr id="604" name="Straight Connector 603"/>
          <p:cNvCxnSpPr/>
          <p:nvPr/>
        </p:nvCxnSpPr>
        <p:spPr>
          <a:xfrm>
            <a:off x="2057401" y="423734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 rot="5400000" flipH="1" flipV="1">
            <a:off x="1905001" y="431354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 rot="16200000" flipH="1">
            <a:off x="2209802" y="4313548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/>
          <p:nvPr/>
        </p:nvCxnSpPr>
        <p:spPr>
          <a:xfrm>
            <a:off x="2362200" y="4464361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2667000" y="423734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 rot="5400000" flipH="1" flipV="1">
            <a:off x="2514600" y="431354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 rot="16200000" flipH="1">
            <a:off x="2819401" y="431354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>
            <a:off x="2971801" y="4464361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/>
          <p:cNvCxnSpPr/>
          <p:nvPr/>
        </p:nvCxnSpPr>
        <p:spPr>
          <a:xfrm>
            <a:off x="3276601" y="423734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/>
          <p:cNvCxnSpPr/>
          <p:nvPr/>
        </p:nvCxnSpPr>
        <p:spPr>
          <a:xfrm rot="5400000" flipH="1" flipV="1">
            <a:off x="3124201" y="431354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 rot="16200000" flipH="1">
            <a:off x="3429002" y="431354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3581400" y="4464362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>
            <a:off x="3886200" y="423735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 rot="5400000" flipH="1" flipV="1">
            <a:off x="3733800" y="4313550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 rot="16200000" flipH="1">
            <a:off x="4038601" y="4313550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9" name="Text Box 108"/>
          <p:cNvSpPr txBox="1">
            <a:spLocks noChangeArrowheads="1"/>
          </p:cNvSpPr>
          <p:nvPr/>
        </p:nvSpPr>
        <p:spPr bwMode="auto">
          <a:xfrm>
            <a:off x="4571628" y="4268108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2</a:t>
            </a:r>
            <a:endParaRPr lang="en-US" sz="1200" b="1" dirty="0">
              <a:latin typeface="Times New Roman" charset="0"/>
            </a:endParaRPr>
          </a:p>
        </p:txBody>
      </p:sp>
      <p:sp>
        <p:nvSpPr>
          <p:cNvPr id="620" name="Text Box 108"/>
          <p:cNvSpPr txBox="1">
            <a:spLocks noChangeArrowheads="1"/>
          </p:cNvSpPr>
          <p:nvPr/>
        </p:nvSpPr>
        <p:spPr bwMode="auto">
          <a:xfrm>
            <a:off x="5181229" y="4272871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3</a:t>
            </a:r>
            <a:endParaRPr lang="en-US" sz="1200" b="1" dirty="0">
              <a:latin typeface="Times New Roman" charset="0"/>
            </a:endParaRPr>
          </a:p>
        </p:txBody>
      </p:sp>
      <p:sp>
        <p:nvSpPr>
          <p:cNvPr id="621" name="Text Box 108"/>
          <p:cNvSpPr txBox="1">
            <a:spLocks noChangeArrowheads="1"/>
          </p:cNvSpPr>
          <p:nvPr/>
        </p:nvSpPr>
        <p:spPr bwMode="auto">
          <a:xfrm>
            <a:off x="5790829" y="4272871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4</a:t>
            </a:r>
            <a:endParaRPr lang="en-US" sz="1200" b="1" dirty="0">
              <a:latin typeface="Times New Roman" charset="0"/>
            </a:endParaRPr>
          </a:p>
        </p:txBody>
      </p:sp>
      <p:sp>
        <p:nvSpPr>
          <p:cNvPr id="622" name="Text Box 108"/>
          <p:cNvSpPr txBox="1">
            <a:spLocks noChangeArrowheads="1"/>
          </p:cNvSpPr>
          <p:nvPr/>
        </p:nvSpPr>
        <p:spPr bwMode="auto">
          <a:xfrm>
            <a:off x="6400429" y="4272871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5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623" name="Straight Connector 622"/>
          <p:cNvCxnSpPr/>
          <p:nvPr/>
        </p:nvCxnSpPr>
        <p:spPr>
          <a:xfrm>
            <a:off x="4191001" y="4464361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/>
          <p:cNvCxnSpPr/>
          <p:nvPr/>
        </p:nvCxnSpPr>
        <p:spPr>
          <a:xfrm>
            <a:off x="4495801" y="4237349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/>
          <p:cNvCxnSpPr/>
          <p:nvPr/>
        </p:nvCxnSpPr>
        <p:spPr>
          <a:xfrm rot="5400000" flipH="1" flipV="1">
            <a:off x="4343401" y="431354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 rot="16200000" flipH="1">
            <a:off x="4648202" y="431354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>
            <a:off x="4800600" y="4464362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>
            <a:off x="5105400" y="423735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rot="5400000" flipH="1" flipV="1">
            <a:off x="4953000" y="4313550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rot="16200000" flipH="1">
            <a:off x="5257801" y="4313550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>
            <a:off x="5410201" y="4464362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>
            <a:off x="5715001" y="4237350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rot="5400000" flipH="1" flipV="1">
            <a:off x="5562601" y="4313550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 rot="16200000" flipH="1">
            <a:off x="5867402" y="4313550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/>
          <p:nvPr/>
        </p:nvCxnSpPr>
        <p:spPr>
          <a:xfrm>
            <a:off x="6019800" y="4464363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>
            <a:off x="6324600" y="4237351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rot="5400000" flipH="1" flipV="1">
            <a:off x="6172200" y="4313551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6319724" y="447844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Connector 638"/>
          <p:cNvCxnSpPr/>
          <p:nvPr/>
        </p:nvCxnSpPr>
        <p:spPr>
          <a:xfrm rot="16200000" flipH="1">
            <a:off x="1905002" y="4313551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2057400" y="4464364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2362200" y="4237352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 rot="5400000" flipH="1" flipV="1">
            <a:off x="2209800" y="4313552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rot="16200000" flipH="1">
            <a:off x="2514601" y="4313552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2667001" y="4464364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>
            <a:off x="2971801" y="4237352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 rot="5400000" flipH="1" flipV="1">
            <a:off x="2819401" y="4313552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/>
          <p:cNvCxnSpPr/>
          <p:nvPr/>
        </p:nvCxnSpPr>
        <p:spPr>
          <a:xfrm rot="16200000" flipH="1">
            <a:off x="3124202" y="4313552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/>
          <p:nvPr/>
        </p:nvCxnSpPr>
        <p:spPr>
          <a:xfrm>
            <a:off x="3276600" y="446436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/>
          <p:cNvCxnSpPr/>
          <p:nvPr/>
        </p:nvCxnSpPr>
        <p:spPr>
          <a:xfrm>
            <a:off x="3581400" y="4237353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 rot="5400000" flipH="1" flipV="1">
            <a:off x="3429000" y="4313553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/>
          <p:cNvCxnSpPr/>
          <p:nvPr/>
        </p:nvCxnSpPr>
        <p:spPr>
          <a:xfrm rot="16200000" flipH="1">
            <a:off x="3733801" y="4313553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/>
          <p:cNvCxnSpPr/>
          <p:nvPr/>
        </p:nvCxnSpPr>
        <p:spPr>
          <a:xfrm>
            <a:off x="3886201" y="4464364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/>
          <p:cNvCxnSpPr/>
          <p:nvPr/>
        </p:nvCxnSpPr>
        <p:spPr>
          <a:xfrm>
            <a:off x="4191001" y="4237352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/>
          <p:cNvCxnSpPr/>
          <p:nvPr/>
        </p:nvCxnSpPr>
        <p:spPr>
          <a:xfrm rot="5400000" flipH="1" flipV="1">
            <a:off x="4038601" y="4313552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/>
          <p:cNvCxnSpPr/>
          <p:nvPr/>
        </p:nvCxnSpPr>
        <p:spPr>
          <a:xfrm rot="16200000" flipH="1">
            <a:off x="4343402" y="4313552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>
            <a:off x="4495800" y="446436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/>
          <p:nvPr/>
        </p:nvCxnSpPr>
        <p:spPr>
          <a:xfrm>
            <a:off x="4800600" y="4237353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 rot="5400000" flipH="1" flipV="1">
            <a:off x="4648200" y="4313553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 rot="16200000" flipH="1">
            <a:off x="4953001" y="4313553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>
            <a:off x="5105401" y="446436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>
            <a:off x="5410201" y="4237353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/>
          <p:cNvCxnSpPr/>
          <p:nvPr/>
        </p:nvCxnSpPr>
        <p:spPr>
          <a:xfrm rot="5400000" flipH="1" flipV="1">
            <a:off x="5257801" y="4313553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 rot="16200000" flipH="1">
            <a:off x="5562602" y="4313553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/>
          <p:nvPr/>
        </p:nvCxnSpPr>
        <p:spPr>
          <a:xfrm>
            <a:off x="5715000" y="4464366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/>
          <p:nvPr/>
        </p:nvCxnSpPr>
        <p:spPr>
          <a:xfrm>
            <a:off x="6019800" y="4237354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/>
          <p:nvPr/>
        </p:nvCxnSpPr>
        <p:spPr>
          <a:xfrm rot="5400000" flipH="1" flipV="1">
            <a:off x="5867400" y="4313554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/>
          <p:nvPr/>
        </p:nvCxnSpPr>
        <p:spPr>
          <a:xfrm rot="16200000" flipH="1">
            <a:off x="6172201" y="4313554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8" name="Text Box 109"/>
          <p:cNvSpPr txBox="1">
            <a:spLocks noChangeArrowheads="1"/>
          </p:cNvSpPr>
          <p:nvPr/>
        </p:nvSpPr>
        <p:spPr bwMode="auto">
          <a:xfrm>
            <a:off x="996271" y="4246768"/>
            <a:ext cx="6668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ADDRA[5..0]</a:t>
            </a:r>
          </a:p>
          <a:p>
            <a:r>
              <a:rPr lang="en-US" sz="900" b="1" dirty="0" smtClean="0">
                <a:latin typeface="Times New Roman" charset="0"/>
              </a:rPr>
              <a:t>(for write)</a:t>
            </a:r>
          </a:p>
        </p:txBody>
      </p:sp>
      <p:cxnSp>
        <p:nvCxnSpPr>
          <p:cNvPr id="669" name="Straight Connector 668"/>
          <p:cNvCxnSpPr/>
          <p:nvPr/>
        </p:nvCxnSpPr>
        <p:spPr>
          <a:xfrm>
            <a:off x="1143000" y="485944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/>
          <p:cNvCxnSpPr/>
          <p:nvPr/>
        </p:nvCxnSpPr>
        <p:spPr>
          <a:xfrm>
            <a:off x="1447800" y="4632433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/>
          <p:cNvCxnSpPr/>
          <p:nvPr/>
        </p:nvCxnSpPr>
        <p:spPr>
          <a:xfrm rot="5400000" flipH="1" flipV="1">
            <a:off x="1295400" y="4708633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 rot="16200000" flipH="1">
            <a:off x="1600201" y="4708633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>
            <a:off x="1752599" y="4859446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2057399" y="4632434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/>
          <p:cNvCxnSpPr/>
          <p:nvPr/>
        </p:nvCxnSpPr>
        <p:spPr>
          <a:xfrm rot="5400000" flipH="1" flipV="1">
            <a:off x="1904999" y="4708634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 rot="16200000" flipH="1">
            <a:off x="2209800" y="4708634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/>
          <p:cNvCxnSpPr/>
          <p:nvPr/>
        </p:nvCxnSpPr>
        <p:spPr>
          <a:xfrm>
            <a:off x="2362200" y="4859446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/>
          <p:nvPr/>
        </p:nvCxnSpPr>
        <p:spPr>
          <a:xfrm>
            <a:off x="2667000" y="4632434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/>
          <p:nvPr/>
        </p:nvCxnSpPr>
        <p:spPr>
          <a:xfrm rot="5400000" flipH="1" flipV="1">
            <a:off x="2514600" y="4708634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/>
          <p:cNvCxnSpPr/>
          <p:nvPr/>
        </p:nvCxnSpPr>
        <p:spPr>
          <a:xfrm rot="16200000" flipH="1">
            <a:off x="2819401" y="4708634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/>
          <p:cNvCxnSpPr/>
          <p:nvPr/>
        </p:nvCxnSpPr>
        <p:spPr>
          <a:xfrm>
            <a:off x="2971799" y="485944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/>
          <p:cNvCxnSpPr/>
          <p:nvPr/>
        </p:nvCxnSpPr>
        <p:spPr>
          <a:xfrm>
            <a:off x="3276599" y="463243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/>
          <p:cNvCxnSpPr/>
          <p:nvPr/>
        </p:nvCxnSpPr>
        <p:spPr>
          <a:xfrm rot="5400000" flipH="1" flipV="1">
            <a:off x="3124199" y="47086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/>
          <p:cNvCxnSpPr/>
          <p:nvPr/>
        </p:nvCxnSpPr>
        <p:spPr>
          <a:xfrm rot="16200000" flipH="1">
            <a:off x="3429000" y="47086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/>
          <p:cNvCxnSpPr/>
          <p:nvPr/>
        </p:nvCxnSpPr>
        <p:spPr>
          <a:xfrm>
            <a:off x="3581400" y="4859446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/>
          <p:cNvCxnSpPr/>
          <p:nvPr/>
        </p:nvCxnSpPr>
        <p:spPr>
          <a:xfrm>
            <a:off x="3886200" y="4632434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/>
          <p:cNvCxnSpPr/>
          <p:nvPr/>
        </p:nvCxnSpPr>
        <p:spPr>
          <a:xfrm rot="5400000" flipH="1" flipV="1">
            <a:off x="3733800" y="4708634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/>
          <p:cNvCxnSpPr/>
          <p:nvPr/>
        </p:nvCxnSpPr>
        <p:spPr>
          <a:xfrm rot="16200000" flipH="1">
            <a:off x="4038601" y="4708634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/>
          <p:cNvCxnSpPr/>
          <p:nvPr/>
        </p:nvCxnSpPr>
        <p:spPr>
          <a:xfrm>
            <a:off x="4190999" y="485944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>
            <a:off x="4495799" y="463243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 rot="5400000" flipH="1" flipV="1">
            <a:off x="4343399" y="47086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/>
          <p:cNvCxnSpPr/>
          <p:nvPr/>
        </p:nvCxnSpPr>
        <p:spPr>
          <a:xfrm rot="16200000" flipH="1">
            <a:off x="4648200" y="47086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4800600" y="485944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5105400" y="463243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/>
          <p:cNvCxnSpPr/>
          <p:nvPr/>
        </p:nvCxnSpPr>
        <p:spPr>
          <a:xfrm rot="5400000" flipH="1" flipV="1">
            <a:off x="4953000" y="47086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/>
          <p:cNvCxnSpPr/>
          <p:nvPr/>
        </p:nvCxnSpPr>
        <p:spPr>
          <a:xfrm rot="16200000" flipH="1">
            <a:off x="5257801" y="470863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/>
          <p:cNvCxnSpPr/>
          <p:nvPr/>
        </p:nvCxnSpPr>
        <p:spPr>
          <a:xfrm>
            <a:off x="5410199" y="4859448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/>
          <p:cNvCxnSpPr/>
          <p:nvPr/>
        </p:nvCxnSpPr>
        <p:spPr>
          <a:xfrm>
            <a:off x="5714999" y="4632436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/>
          <p:cNvCxnSpPr/>
          <p:nvPr/>
        </p:nvCxnSpPr>
        <p:spPr>
          <a:xfrm rot="5400000" flipH="1" flipV="1">
            <a:off x="5562599" y="47086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 rot="16200000" flipH="1">
            <a:off x="5867400" y="4708636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1" name="Text Box 109"/>
          <p:cNvSpPr txBox="1">
            <a:spLocks noChangeArrowheads="1"/>
          </p:cNvSpPr>
          <p:nvPr/>
        </p:nvSpPr>
        <p:spPr bwMode="auto">
          <a:xfrm>
            <a:off x="354109" y="4597678"/>
            <a:ext cx="57066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Write</a:t>
            </a:r>
          </a:p>
          <a:p>
            <a:r>
              <a:rPr lang="en-US" sz="900" b="1" dirty="0" smtClean="0">
                <a:latin typeface="Times New Roman" charset="0"/>
              </a:rPr>
              <a:t>(inv. RWA)</a:t>
            </a:r>
            <a:endParaRPr lang="en-US" sz="900" b="1" dirty="0">
              <a:latin typeface="Times New Roman" charset="0"/>
            </a:endParaRPr>
          </a:p>
          <a:p>
            <a:r>
              <a:rPr lang="en-US" sz="900" b="1" dirty="0" smtClean="0">
                <a:latin typeface="Times New Roman" charset="0"/>
              </a:rPr>
              <a:t>=TC[2]</a:t>
            </a:r>
            <a:endParaRPr lang="en-US" sz="900" b="1" dirty="0">
              <a:latin typeface="Times New Roman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562099" y="5301208"/>
            <a:ext cx="45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 buffers for scalar</a:t>
            </a:r>
          </a:p>
          <a:p>
            <a:r>
              <a:rPr lang="en-US" altLang="zh-TW" dirty="0" smtClean="0"/>
              <a:t>0x00c , BLKS(26-24)= buffer (0~7)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1495078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t="22535" r="4751" b="32589"/>
          <a:stretch/>
        </p:blipFill>
        <p:spPr bwMode="auto">
          <a:xfrm>
            <a:off x="526615" y="490488"/>
            <a:ext cx="8092257" cy="315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Title 129"/>
          <p:cNvSpPr>
            <a:spLocks noGrp="1"/>
          </p:cNvSpPr>
          <p:nvPr>
            <p:ph type="title"/>
          </p:nvPr>
        </p:nvSpPr>
        <p:spPr>
          <a:xfrm>
            <a:off x="251520" y="-171400"/>
            <a:ext cx="8229600" cy="914400"/>
          </a:xfrm>
        </p:spPr>
        <p:txBody>
          <a:bodyPr/>
          <a:lstStyle/>
          <a:p>
            <a:r>
              <a:rPr lang="en-US" dirty="0" smtClean="0"/>
              <a:t>Multiple Hit Elimination</a:t>
            </a:r>
            <a:endParaRPr lang="en-US" dirty="0"/>
          </a:p>
        </p:txBody>
      </p:sp>
      <p:sp>
        <p:nvSpPr>
          <p:cNvPr id="134" name="Date Placeholder 2"/>
          <p:cNvSpPr>
            <a:spLocks noGrp="1"/>
          </p:cNvSpPr>
          <p:nvPr>
            <p:ph type="dt" sz="half" idx="10"/>
          </p:nvPr>
        </p:nvSpPr>
        <p:spPr>
          <a:xfrm>
            <a:off x="1494284" y="6356350"/>
            <a:ext cx="4733900" cy="501650"/>
          </a:xfrm>
        </p:spPr>
        <p:txBody>
          <a:bodyPr/>
          <a:lstStyle/>
          <a:p>
            <a:pPr>
              <a:defRPr/>
            </a:pPr>
            <a:r>
              <a:rPr lang="en-US" smtClean="0"/>
              <a:t>July 2012, Wu Jinyuan jywu168@fnal.gov</a:t>
            </a:r>
            <a:endParaRPr lang="en-US"/>
          </a:p>
        </p:txBody>
      </p:sp>
      <p:sp>
        <p:nvSpPr>
          <p:cNvPr id="137" name="Slide Number Placeholder 136"/>
          <p:cNvSpPr>
            <a:spLocks noGrp="1"/>
          </p:cNvSpPr>
          <p:nvPr>
            <p:ph type="sldNum" sz="quarter" idx="12"/>
          </p:nvPr>
        </p:nvSpPr>
        <p:spPr>
          <a:xfrm>
            <a:off x="1043608" y="6309320"/>
            <a:ext cx="720080" cy="501650"/>
          </a:xfrm>
        </p:spPr>
        <p:txBody>
          <a:bodyPr/>
          <a:lstStyle/>
          <a:p>
            <a:fld id="{EDBA0581-557D-3842-8C5B-2D26672F049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1752600" y="387362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 flipH="1" flipV="1">
            <a:off x="1905000" y="372122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rot="16200000" flipH="1">
            <a:off x="2209800" y="372122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057400" y="364502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362200" y="387362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 Box 109"/>
          <p:cNvSpPr txBox="1">
            <a:spLocks noChangeArrowheads="1"/>
          </p:cNvSpPr>
          <p:nvPr/>
        </p:nvSpPr>
        <p:spPr bwMode="auto">
          <a:xfrm>
            <a:off x="611175" y="3766275"/>
            <a:ext cx="9874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TFQ[0] (Data valid)</a:t>
            </a:r>
            <a:endParaRPr lang="en-US" sz="900" b="1" dirty="0">
              <a:latin typeface="Times New Roman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2057400" y="417842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 flipH="1" flipV="1">
            <a:off x="2209800" y="402602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H="1">
            <a:off x="2514600" y="402602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362200" y="394982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667000" y="417842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 Box 109"/>
          <p:cNvSpPr txBox="1">
            <a:spLocks noChangeArrowheads="1"/>
          </p:cNvSpPr>
          <p:nvPr/>
        </p:nvSpPr>
        <p:spPr bwMode="auto">
          <a:xfrm>
            <a:off x="1066800" y="4070473"/>
            <a:ext cx="64761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Reg1_0_Q[0]</a:t>
            </a:r>
            <a:endParaRPr lang="en-US" sz="900" b="1" dirty="0">
              <a:latin typeface="Times New Roman" charset="0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2057400" y="448322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 flipH="1" flipV="1">
            <a:off x="2209800" y="433082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H="1">
            <a:off x="2514600" y="433082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362200" y="425462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667000" y="4483225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 Box 109"/>
          <p:cNvSpPr txBox="1">
            <a:spLocks noChangeArrowheads="1"/>
          </p:cNvSpPr>
          <p:nvPr/>
        </p:nvSpPr>
        <p:spPr bwMode="auto">
          <a:xfrm>
            <a:off x="802713" y="4287963"/>
            <a:ext cx="12070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DFN1_1_Q </a:t>
            </a:r>
          </a:p>
          <a:p>
            <a:r>
              <a:rPr lang="en-US" sz="900" b="1" dirty="0" smtClean="0">
                <a:latin typeface="Times New Roman" charset="0"/>
              </a:rPr>
              <a:t>(DFN1_2Off if DD[6]=1)</a:t>
            </a:r>
            <a:endParaRPr lang="en-US" sz="900" b="1" dirty="0">
              <a:latin typeface="Times New Roman" charset="0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2362200" y="47864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 flipH="1" flipV="1">
            <a:off x="2514600" y="46340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6200000" flipH="1">
            <a:off x="2819400" y="46340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667000" y="45578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971800" y="47864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 Box 109"/>
          <p:cNvSpPr txBox="1">
            <a:spLocks noChangeArrowheads="1"/>
          </p:cNvSpPr>
          <p:nvPr/>
        </p:nvSpPr>
        <p:spPr bwMode="auto">
          <a:xfrm>
            <a:off x="863162" y="4608634"/>
            <a:ext cx="11942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DFN1_0_Q </a:t>
            </a:r>
          </a:p>
          <a:p>
            <a:r>
              <a:rPr lang="en-US" sz="900" b="1" dirty="0" smtClean="0">
                <a:latin typeface="Times New Roman" charset="0"/>
              </a:rPr>
              <a:t>(DFN1_2On if DD[6]=1)</a:t>
            </a:r>
            <a:endParaRPr lang="en-US" sz="900" b="1" dirty="0">
              <a:latin typeface="Times New Roman" charset="0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1752600" y="5167437"/>
            <a:ext cx="11430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 flipH="1" flipV="1">
            <a:off x="2819400" y="5013449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971800" y="4937249"/>
            <a:ext cx="2057400" cy="476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828800" y="4942013"/>
            <a:ext cx="762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16200000" flipH="1">
            <a:off x="2514600" y="501662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 Box 109"/>
          <p:cNvSpPr txBox="1">
            <a:spLocks noChangeArrowheads="1"/>
          </p:cNvSpPr>
          <p:nvPr/>
        </p:nvSpPr>
        <p:spPr bwMode="auto">
          <a:xfrm>
            <a:off x="1066800" y="5008471"/>
            <a:ext cx="58669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DFN1_2_Q </a:t>
            </a:r>
          </a:p>
        </p:txBody>
      </p:sp>
      <p:cxnSp>
        <p:nvCxnSpPr>
          <p:cNvPr id="162" name="Straight Connector 161"/>
          <p:cNvCxnSpPr/>
          <p:nvPr/>
        </p:nvCxnSpPr>
        <p:spPr>
          <a:xfrm>
            <a:off x="2667001" y="54633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 Box 108"/>
          <p:cNvSpPr txBox="1">
            <a:spLocks noChangeArrowheads="1"/>
          </p:cNvSpPr>
          <p:nvPr/>
        </p:nvSpPr>
        <p:spPr bwMode="auto">
          <a:xfrm>
            <a:off x="2743201" y="5217106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 charset="0"/>
              </a:rPr>
              <a:t>3</a:t>
            </a:r>
          </a:p>
        </p:txBody>
      </p:sp>
      <p:cxnSp>
        <p:nvCxnSpPr>
          <p:cNvPr id="164" name="Straight Connector 163"/>
          <p:cNvCxnSpPr/>
          <p:nvPr/>
        </p:nvCxnSpPr>
        <p:spPr>
          <a:xfrm rot="16200000" flipH="1">
            <a:off x="28194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5400000" flipH="1" flipV="1">
            <a:off x="28194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667001" y="52347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971801" y="54633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 Box 108"/>
          <p:cNvSpPr txBox="1">
            <a:spLocks noChangeArrowheads="1"/>
          </p:cNvSpPr>
          <p:nvPr/>
        </p:nvSpPr>
        <p:spPr bwMode="auto">
          <a:xfrm>
            <a:off x="3048001" y="5217106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 charset="0"/>
              </a:rPr>
              <a:t>3</a:t>
            </a:r>
          </a:p>
        </p:txBody>
      </p:sp>
      <p:cxnSp>
        <p:nvCxnSpPr>
          <p:cNvPr id="169" name="Straight Connector 168"/>
          <p:cNvCxnSpPr/>
          <p:nvPr/>
        </p:nvCxnSpPr>
        <p:spPr>
          <a:xfrm rot="16200000" flipH="1">
            <a:off x="31242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 flipH="1" flipV="1">
            <a:off x="31242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971801" y="52347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3276601" y="54633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 Box 108"/>
          <p:cNvSpPr txBox="1">
            <a:spLocks noChangeArrowheads="1"/>
          </p:cNvSpPr>
          <p:nvPr/>
        </p:nvSpPr>
        <p:spPr bwMode="auto">
          <a:xfrm>
            <a:off x="3352801" y="5217106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2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rot="16200000" flipH="1">
            <a:off x="34290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 flipH="1" flipV="1">
            <a:off x="34290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276601" y="52347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581401" y="54633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 Box 108"/>
          <p:cNvSpPr txBox="1">
            <a:spLocks noChangeArrowheads="1"/>
          </p:cNvSpPr>
          <p:nvPr/>
        </p:nvSpPr>
        <p:spPr bwMode="auto">
          <a:xfrm>
            <a:off x="3657601" y="5217106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 charset="0"/>
              </a:rPr>
              <a:t>1</a:t>
            </a:r>
          </a:p>
        </p:txBody>
      </p:sp>
      <p:cxnSp>
        <p:nvCxnSpPr>
          <p:cNvPr id="179" name="Straight Connector 178"/>
          <p:cNvCxnSpPr/>
          <p:nvPr/>
        </p:nvCxnSpPr>
        <p:spPr>
          <a:xfrm>
            <a:off x="3581401" y="52347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16200000" flipH="1">
            <a:off x="25146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 flipH="1" flipV="1">
            <a:off x="25146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886201" y="54633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 Box 108"/>
          <p:cNvSpPr txBox="1">
            <a:spLocks noChangeArrowheads="1"/>
          </p:cNvSpPr>
          <p:nvPr/>
        </p:nvSpPr>
        <p:spPr bwMode="auto">
          <a:xfrm>
            <a:off x="3962401" y="5217106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0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rot="16200000" flipH="1">
            <a:off x="40386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 flipH="1" flipV="1">
            <a:off x="40386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886201" y="52347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191001" y="54633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 Box 108"/>
          <p:cNvSpPr txBox="1">
            <a:spLocks noChangeArrowheads="1"/>
          </p:cNvSpPr>
          <p:nvPr/>
        </p:nvSpPr>
        <p:spPr bwMode="auto">
          <a:xfrm>
            <a:off x="4267201" y="5217106"/>
            <a:ext cx="1715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3F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rot="16200000" flipH="1">
            <a:off x="43434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 flipH="1" flipV="1">
            <a:off x="43434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4191001" y="52347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4495801" y="54633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 Box 108"/>
          <p:cNvSpPr txBox="1">
            <a:spLocks noChangeArrowheads="1"/>
          </p:cNvSpPr>
          <p:nvPr/>
        </p:nvSpPr>
        <p:spPr bwMode="auto">
          <a:xfrm>
            <a:off x="4572001" y="5217106"/>
            <a:ext cx="1795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3E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 rot="16200000" flipH="1">
            <a:off x="46482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5400000" flipH="1" flipV="1">
            <a:off x="46482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4495801" y="52347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800601" y="54633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 Box 108"/>
          <p:cNvSpPr txBox="1">
            <a:spLocks noChangeArrowheads="1"/>
          </p:cNvSpPr>
          <p:nvPr/>
        </p:nvSpPr>
        <p:spPr bwMode="auto">
          <a:xfrm>
            <a:off x="4876801" y="5217106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3D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>
            <a:off x="4800601" y="52347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16200000" flipH="1">
            <a:off x="37338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rot="5400000" flipH="1" flipV="1">
            <a:off x="37338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rot="16200000" flipH="1">
            <a:off x="49530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rot="5400000" flipH="1" flipV="1">
            <a:off x="49530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rot="16200000" flipH="1">
            <a:off x="22098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5400000" flipH="1" flipV="1">
            <a:off x="2209801" y="531092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362201" y="54633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Text Box 108"/>
          <p:cNvSpPr txBox="1">
            <a:spLocks noChangeArrowheads="1"/>
          </p:cNvSpPr>
          <p:nvPr/>
        </p:nvSpPr>
        <p:spPr bwMode="auto">
          <a:xfrm>
            <a:off x="2438401" y="5217106"/>
            <a:ext cx="1106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Times New Roman" charset="0"/>
              </a:rPr>
              <a:t>X</a:t>
            </a:r>
          </a:p>
        </p:txBody>
      </p:sp>
      <p:cxnSp>
        <p:nvCxnSpPr>
          <p:cNvPr id="227" name="Straight Connector 226"/>
          <p:cNvCxnSpPr/>
          <p:nvPr/>
        </p:nvCxnSpPr>
        <p:spPr>
          <a:xfrm>
            <a:off x="2362201" y="523472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 Box 109"/>
          <p:cNvSpPr txBox="1">
            <a:spLocks noChangeArrowheads="1"/>
          </p:cNvSpPr>
          <p:nvPr/>
        </p:nvSpPr>
        <p:spPr bwMode="auto">
          <a:xfrm>
            <a:off x="1493198" y="5324649"/>
            <a:ext cx="3206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Q[5:0]</a:t>
            </a:r>
          </a:p>
        </p:txBody>
      </p:sp>
      <p:cxnSp>
        <p:nvCxnSpPr>
          <p:cNvPr id="229" name="Straight Connector 228"/>
          <p:cNvCxnSpPr/>
          <p:nvPr/>
        </p:nvCxnSpPr>
        <p:spPr>
          <a:xfrm>
            <a:off x="4191000" y="57770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rot="5400000" flipH="1" flipV="1">
            <a:off x="4343400" y="56246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16200000" flipH="1">
            <a:off x="4648200" y="56246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495800" y="55484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4800600" y="57770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4495800" y="44816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rot="5400000" flipH="1" flipV="1">
            <a:off x="4648200" y="43292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16200000" flipH="1">
            <a:off x="4953000" y="43292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800600" y="42530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5105400" y="44816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16200000" flipH="1">
            <a:off x="4953000" y="50150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5105400" y="5167437"/>
            <a:ext cx="5334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5105400" y="54722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 Box 108"/>
          <p:cNvSpPr txBox="1">
            <a:spLocks noChangeArrowheads="1"/>
          </p:cNvSpPr>
          <p:nvPr/>
        </p:nvSpPr>
        <p:spPr bwMode="auto">
          <a:xfrm>
            <a:off x="5181600" y="5226016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3C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253" name="Straight Connector 252"/>
          <p:cNvCxnSpPr/>
          <p:nvPr/>
        </p:nvCxnSpPr>
        <p:spPr>
          <a:xfrm rot="16200000" flipH="1">
            <a:off x="5257800" y="53198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5400000" flipH="1" flipV="1">
            <a:off x="5257800" y="53198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5105400" y="52436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5410200" y="54722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 Box 108"/>
          <p:cNvSpPr txBox="1">
            <a:spLocks noChangeArrowheads="1"/>
          </p:cNvSpPr>
          <p:nvPr/>
        </p:nvSpPr>
        <p:spPr bwMode="auto">
          <a:xfrm>
            <a:off x="5486400" y="5226016"/>
            <a:ext cx="76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latin typeface="Times New Roman" charset="0"/>
              </a:rPr>
              <a:t>3</a:t>
            </a:r>
            <a:endParaRPr lang="en-US" sz="1200" b="1" dirty="0">
              <a:latin typeface="Times New Roman" charset="0"/>
            </a:endParaRPr>
          </a:p>
        </p:txBody>
      </p:sp>
      <p:cxnSp>
        <p:nvCxnSpPr>
          <p:cNvPr id="258" name="Straight Connector 257"/>
          <p:cNvCxnSpPr/>
          <p:nvPr/>
        </p:nvCxnSpPr>
        <p:spPr>
          <a:xfrm>
            <a:off x="5410200" y="5243637"/>
            <a:ext cx="228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16200000" flipH="1">
            <a:off x="5562600" y="53198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rot="5400000" flipH="1" flipV="1">
            <a:off x="5562600" y="5319837"/>
            <a:ext cx="228600" cy="76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Text Box 109"/>
          <p:cNvSpPr txBox="1">
            <a:spLocks noChangeArrowheads="1"/>
          </p:cNvSpPr>
          <p:nvPr/>
        </p:nvSpPr>
        <p:spPr bwMode="auto">
          <a:xfrm>
            <a:off x="3566202" y="5593487"/>
            <a:ext cx="58669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DFN1_3_Q </a:t>
            </a:r>
          </a:p>
        </p:txBody>
      </p:sp>
      <p:cxnSp>
        <p:nvCxnSpPr>
          <p:cNvPr id="265" name="Straight Connector 264"/>
          <p:cNvCxnSpPr/>
          <p:nvPr/>
        </p:nvCxnSpPr>
        <p:spPr>
          <a:xfrm>
            <a:off x="2667000" y="4583949"/>
            <a:ext cx="0" cy="149947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5105400" y="4583950"/>
            <a:ext cx="1" cy="14994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Text Box 109"/>
          <p:cNvSpPr txBox="1">
            <a:spLocks noChangeArrowheads="1"/>
          </p:cNvSpPr>
          <p:nvPr/>
        </p:nvSpPr>
        <p:spPr bwMode="auto">
          <a:xfrm>
            <a:off x="2690533" y="5944926"/>
            <a:ext cx="249106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latin typeface="Times New Roman" charset="0"/>
              </a:rPr>
              <a:t>Hits from Reg1_0_Q[0] are blocked in this region. </a:t>
            </a:r>
          </a:p>
        </p:txBody>
      </p:sp>
      <p:sp>
        <p:nvSpPr>
          <p:cNvPr id="268" name="Content Placeholder 5"/>
          <p:cNvSpPr txBox="1">
            <a:spLocks/>
          </p:cNvSpPr>
          <p:nvPr/>
        </p:nvSpPr>
        <p:spPr>
          <a:xfrm>
            <a:off x="6019800" y="3646613"/>
            <a:ext cx="2819400" cy="2436812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200" kern="0" dirty="0" smtClean="0">
                <a:latin typeface="+mn-lt"/>
              </a:rPr>
              <a:t>DD is the register controls</a:t>
            </a:r>
            <a:r>
              <a:rPr lang="en-US" sz="1200" kern="0" dirty="0">
                <a:latin typeface="+mn-lt"/>
              </a:rPr>
              <a:t> </a:t>
            </a:r>
            <a:r>
              <a:rPr lang="en-US" sz="1200" kern="0" dirty="0" smtClean="0">
                <a:latin typeface="+mn-lt"/>
              </a:rPr>
              <a:t>multiple hits elimination.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200" kern="0" dirty="0" smtClean="0">
                <a:latin typeface="+mn-lt"/>
              </a:rPr>
              <a:t>DD[7]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200" kern="0" dirty="0" smtClean="0">
                <a:latin typeface="+mn-lt"/>
              </a:rPr>
              <a:t>=1: Eliminating Multiple Hit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200" kern="0" dirty="0" smtClean="0">
                <a:latin typeface="+mn-lt"/>
              </a:rPr>
              <a:t>DD[6]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200" kern="0" dirty="0" smtClean="0">
                <a:latin typeface="+mn-lt"/>
              </a:rPr>
              <a:t>=1: Updating Mode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200" kern="0" dirty="0" smtClean="0">
                <a:latin typeface="+mn-lt"/>
              </a:rPr>
              <a:t>=0: Non-updating Mode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200" kern="0" dirty="0" smtClean="0">
                <a:latin typeface="+mn-lt"/>
              </a:rPr>
              <a:t>DD[5:0]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sz="1200" kern="0" dirty="0" smtClean="0">
                <a:latin typeface="+mn-lt"/>
              </a:rPr>
              <a:t>0-63: Number of cycles of multiple hit elimination. 4ns*(4+DD[5:0])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r>
              <a:rPr lang="en-US" altLang="zh-TW" sz="1200" kern="0" dirty="0"/>
              <a:t>(updating mode 0-31 only)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/>
            </a:pPr>
            <a:endParaRPr lang="en-US" sz="1200" kern="0" dirty="0" smtClean="0">
              <a:latin typeface="+mn-lt"/>
            </a:endParaRPr>
          </a:p>
        </p:txBody>
      </p:sp>
      <p:cxnSp>
        <p:nvCxnSpPr>
          <p:cNvPr id="269" name="Straight Connector 268"/>
          <p:cNvCxnSpPr/>
          <p:nvPr/>
        </p:nvCxnSpPr>
        <p:spPr>
          <a:xfrm>
            <a:off x="3581400" y="3873625"/>
            <a:ext cx="22860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rot="5400000" flipH="1" flipV="1">
            <a:off x="3733800" y="372122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rot="16200000" flipH="1">
            <a:off x="4038600" y="372122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886200" y="3645025"/>
            <a:ext cx="22860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4191000" y="3873625"/>
            <a:ext cx="22860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3886200" y="4178425"/>
            <a:ext cx="22860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rot="5400000" flipH="1" flipV="1">
            <a:off x="4038600" y="402602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rot="16200000" flipH="1">
            <a:off x="4343400" y="4026025"/>
            <a:ext cx="228600" cy="762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4191000" y="3949825"/>
            <a:ext cx="22860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4495800" y="4178425"/>
            <a:ext cx="228600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209926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 </a:t>
            </a:r>
            <a:r>
              <a:rPr lang="en-US" altLang="zh-TW" dirty="0" smtClean="0"/>
              <a:t>Hit </a:t>
            </a:r>
            <a:r>
              <a:rPr lang="en-US" altLang="zh-TW" dirty="0"/>
              <a:t>Elimination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469A-B0A1-4BDD-BFF4-7389913E94F1}" type="datetime3">
              <a:rPr lang="en-US" altLang="zh-TW" smtClean="0"/>
              <a:t>8 April 2013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Su-Yin Grass Wang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5536" y="1268760"/>
            <a:ext cx="8460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 smtClean="0"/>
              <a:t>In register map : 0x00c  </a:t>
            </a:r>
            <a:endParaRPr lang="en-US" altLang="zh-TW" dirty="0"/>
          </a:p>
          <a:p>
            <a:pPr lvl="1">
              <a:lnSpc>
                <a:spcPct val="110000"/>
              </a:lnSpc>
            </a:pPr>
            <a:r>
              <a:rPr lang="en-US" altLang="zh-TW" dirty="0"/>
              <a:t>BLKS(26-24) |</a:t>
            </a:r>
            <a:r>
              <a:rPr lang="en-US" altLang="zh-TW" dirty="0" err="1"/>
              <a:t>DeMultiDD</a:t>
            </a:r>
            <a:r>
              <a:rPr lang="en-US" altLang="zh-TW" dirty="0"/>
              <a:t>(23-16) |</a:t>
            </a:r>
            <a:r>
              <a:rPr lang="en-US" altLang="zh-TW" dirty="0" err="1"/>
              <a:t>CR_Reset</a:t>
            </a:r>
            <a:r>
              <a:rPr lang="en-US" altLang="zh-TW" dirty="0"/>
              <a:t>(15)  | </a:t>
            </a:r>
            <a:r>
              <a:rPr lang="en-US" altLang="zh-TW" dirty="0" err="1"/>
              <a:t>CR_Clear</a:t>
            </a:r>
            <a:r>
              <a:rPr lang="en-US" altLang="zh-TW" dirty="0"/>
              <a:t>(0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10000"/>
              </a:lnSpc>
            </a:pPr>
            <a:endParaRPr lang="en-US" altLang="zh-TW" dirty="0"/>
          </a:p>
          <a:p>
            <a:pPr lvl="1">
              <a:lnSpc>
                <a:spcPct val="110000"/>
              </a:lnSpc>
            </a:pPr>
            <a:r>
              <a:rPr lang="en-US" altLang="zh-TW" dirty="0" err="1" smtClean="0"/>
              <a:t>DeMultiDD</a:t>
            </a:r>
            <a:r>
              <a:rPr lang="en-US" altLang="zh-TW" dirty="0" smtClean="0"/>
              <a:t> (5-0)    	length of  Inhibit : </a:t>
            </a:r>
            <a:r>
              <a:rPr lang="en-US" altLang="zh-TW" kern="0" dirty="0" smtClean="0"/>
              <a:t>0-63</a:t>
            </a:r>
            <a:r>
              <a:rPr lang="en-US" altLang="zh-TW" kern="0" dirty="0"/>
              <a:t>: </a:t>
            </a:r>
            <a:r>
              <a:rPr lang="en-US" altLang="zh-TW" kern="0" dirty="0" smtClean="0"/>
              <a:t/>
            </a:r>
            <a:br>
              <a:rPr lang="en-US" altLang="zh-TW" kern="0" dirty="0" smtClean="0"/>
            </a:br>
            <a:r>
              <a:rPr lang="en-US" altLang="zh-TW" kern="0" dirty="0" smtClean="0"/>
              <a:t>			Number </a:t>
            </a:r>
            <a:r>
              <a:rPr lang="en-US" altLang="zh-TW" kern="0" dirty="0"/>
              <a:t>of cycles of multiple </a:t>
            </a:r>
            <a:r>
              <a:rPr lang="en-US" altLang="zh-TW" kern="0" dirty="0" smtClean="0"/>
              <a:t>hit </a:t>
            </a:r>
            <a:r>
              <a:rPr lang="en-US" altLang="zh-TW" kern="0" dirty="0"/>
              <a:t>elimination. </a:t>
            </a:r>
            <a:r>
              <a:rPr lang="en-US" altLang="zh-TW" kern="0" dirty="0" smtClean="0"/>
              <a:t>				4ns</a:t>
            </a:r>
            <a:r>
              <a:rPr lang="en-US" altLang="zh-TW" kern="0" dirty="0"/>
              <a:t>*(4+DD[5:0</a:t>
            </a:r>
            <a:r>
              <a:rPr lang="en-US" altLang="zh-TW" kern="0" dirty="0" smtClean="0"/>
              <a:t>])   (</a:t>
            </a:r>
            <a:r>
              <a:rPr lang="en-US" altLang="zh-TW" kern="0" dirty="0" smtClean="0">
                <a:solidFill>
                  <a:srgbClr val="002060"/>
                </a:solidFill>
              </a:rPr>
              <a:t>16 – 272 </a:t>
            </a:r>
            <a:r>
              <a:rPr lang="en-US" altLang="zh-TW" kern="0" dirty="0" smtClean="0"/>
              <a:t>ns)</a:t>
            </a:r>
          </a:p>
          <a:p>
            <a:pPr lvl="1">
              <a:lnSpc>
                <a:spcPct val="110000"/>
              </a:lnSpc>
            </a:pPr>
            <a:r>
              <a:rPr lang="en-US" altLang="zh-TW" kern="0" dirty="0" smtClean="0"/>
              <a:t>			(</a:t>
            </a:r>
            <a:r>
              <a:rPr lang="en-US" altLang="zh-TW" kern="0" dirty="0"/>
              <a:t>updating mode 0-31 only</a:t>
            </a:r>
            <a:r>
              <a:rPr lang="en-US" altLang="zh-TW" kern="0" dirty="0" smtClean="0"/>
              <a:t>)</a:t>
            </a:r>
            <a:endParaRPr lang="en-US" altLang="zh-TW" kern="0" dirty="0"/>
          </a:p>
          <a:p>
            <a:pPr lvl="1">
              <a:lnSpc>
                <a:spcPct val="110000"/>
              </a:lnSpc>
            </a:pP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en-US" altLang="zh-TW" dirty="0" err="1" smtClean="0"/>
              <a:t>DeMultiDD</a:t>
            </a:r>
            <a:r>
              <a:rPr lang="en-US" altLang="zh-TW" dirty="0" smtClean="0"/>
              <a:t> (6)	update mode/NON –update mode</a:t>
            </a:r>
          </a:p>
          <a:p>
            <a:pPr lvl="1">
              <a:lnSpc>
                <a:spcPct val="110000"/>
              </a:lnSpc>
            </a:pPr>
            <a:r>
              <a:rPr lang="en-US" altLang="zh-TW" dirty="0" err="1" smtClean="0"/>
              <a:t>DeMultiDD</a:t>
            </a:r>
            <a:r>
              <a:rPr lang="en-US" altLang="zh-TW" dirty="0" smtClean="0"/>
              <a:t> (7)	Elimination on/off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475656" y="45091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Raw data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475656" y="50428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Inhibit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475656" y="556454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TDC recorded </a:t>
            </a:r>
            <a:endParaRPr lang="zh-TW" altLang="en-US" dirty="0"/>
          </a:p>
        </p:txBody>
      </p:sp>
      <p:grpSp>
        <p:nvGrpSpPr>
          <p:cNvPr id="74" name="群組 73"/>
          <p:cNvGrpSpPr/>
          <p:nvPr/>
        </p:nvGrpSpPr>
        <p:grpSpPr>
          <a:xfrm>
            <a:off x="2908920" y="4675626"/>
            <a:ext cx="4183360" cy="1368152"/>
            <a:chOff x="1828800" y="4365104"/>
            <a:chExt cx="4183360" cy="1368152"/>
          </a:xfrm>
        </p:grpSpPr>
        <p:cxnSp>
          <p:nvCxnSpPr>
            <p:cNvPr id="9" name="Straight Connector 155"/>
            <p:cNvCxnSpPr/>
            <p:nvPr/>
          </p:nvCxnSpPr>
          <p:spPr>
            <a:xfrm>
              <a:off x="2667001" y="4595292"/>
              <a:ext cx="228599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56"/>
            <p:cNvCxnSpPr/>
            <p:nvPr/>
          </p:nvCxnSpPr>
          <p:spPr>
            <a:xfrm rot="5400000" flipH="1" flipV="1">
              <a:off x="2819400" y="4441304"/>
              <a:ext cx="2286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57"/>
            <p:cNvCxnSpPr/>
            <p:nvPr/>
          </p:nvCxnSpPr>
          <p:spPr>
            <a:xfrm>
              <a:off x="3779912" y="4369868"/>
              <a:ext cx="12492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58"/>
            <p:cNvCxnSpPr/>
            <p:nvPr/>
          </p:nvCxnSpPr>
          <p:spPr>
            <a:xfrm>
              <a:off x="1828800" y="4369868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59"/>
            <p:cNvCxnSpPr/>
            <p:nvPr/>
          </p:nvCxnSpPr>
          <p:spPr>
            <a:xfrm rot="16200000" flipH="1">
              <a:off x="2514600" y="4444480"/>
              <a:ext cx="2286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45"/>
            <p:cNvCxnSpPr/>
            <p:nvPr/>
          </p:nvCxnSpPr>
          <p:spPr>
            <a:xfrm rot="16200000" flipH="1">
              <a:off x="4953000" y="4442892"/>
              <a:ext cx="2286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49"/>
            <p:cNvCxnSpPr/>
            <p:nvPr/>
          </p:nvCxnSpPr>
          <p:spPr>
            <a:xfrm>
              <a:off x="5105400" y="4595292"/>
              <a:ext cx="533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群組 50"/>
            <p:cNvGrpSpPr/>
            <p:nvPr/>
          </p:nvGrpSpPr>
          <p:grpSpPr>
            <a:xfrm>
              <a:off x="2075597" y="4802657"/>
              <a:ext cx="3936563" cy="231823"/>
              <a:chOff x="1779181" y="5374802"/>
              <a:chExt cx="3936563" cy="231823"/>
            </a:xfrm>
          </p:grpSpPr>
          <p:cxnSp>
            <p:nvCxnSpPr>
              <p:cNvPr id="42" name="Straight Connector 155"/>
              <p:cNvCxnSpPr/>
              <p:nvPr/>
            </p:nvCxnSpPr>
            <p:spPr>
              <a:xfrm>
                <a:off x="2628900" y="5377980"/>
                <a:ext cx="1299973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56"/>
              <p:cNvCxnSpPr/>
              <p:nvPr/>
            </p:nvCxnSpPr>
            <p:spPr>
              <a:xfrm rot="5400000" flipH="1" flipV="1">
                <a:off x="2464981" y="5454180"/>
                <a:ext cx="228600" cy="76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157"/>
              <p:cNvCxnSpPr/>
              <p:nvPr/>
            </p:nvCxnSpPr>
            <p:spPr>
              <a:xfrm>
                <a:off x="4000500" y="5606625"/>
                <a:ext cx="17152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158"/>
              <p:cNvCxnSpPr/>
              <p:nvPr/>
            </p:nvCxnSpPr>
            <p:spPr>
              <a:xfrm>
                <a:off x="1779181" y="5603404"/>
                <a:ext cx="76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159"/>
              <p:cNvCxnSpPr/>
              <p:nvPr/>
            </p:nvCxnSpPr>
            <p:spPr>
              <a:xfrm rot="16200000" flipH="1">
                <a:off x="3852673" y="5451002"/>
                <a:ext cx="228600" cy="76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155"/>
            <p:cNvCxnSpPr/>
            <p:nvPr/>
          </p:nvCxnSpPr>
          <p:spPr>
            <a:xfrm>
              <a:off x="3475113" y="4595292"/>
              <a:ext cx="228599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56"/>
            <p:cNvCxnSpPr/>
            <p:nvPr/>
          </p:nvCxnSpPr>
          <p:spPr>
            <a:xfrm rot="5400000" flipH="1" flipV="1">
              <a:off x="3627512" y="4441304"/>
              <a:ext cx="2286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59"/>
            <p:cNvCxnSpPr/>
            <p:nvPr/>
          </p:nvCxnSpPr>
          <p:spPr>
            <a:xfrm rot="16200000" flipH="1">
              <a:off x="3322712" y="4444480"/>
              <a:ext cx="2286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157"/>
            <p:cNvCxnSpPr/>
            <p:nvPr/>
          </p:nvCxnSpPr>
          <p:spPr>
            <a:xfrm>
              <a:off x="2971800" y="4369868"/>
              <a:ext cx="4271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155"/>
            <p:cNvCxnSpPr/>
            <p:nvPr/>
          </p:nvCxnSpPr>
          <p:spPr>
            <a:xfrm>
              <a:off x="2752329" y="5731668"/>
              <a:ext cx="228599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156"/>
            <p:cNvCxnSpPr/>
            <p:nvPr/>
          </p:nvCxnSpPr>
          <p:spPr>
            <a:xfrm rot="5400000" flipH="1" flipV="1">
              <a:off x="2904728" y="5577680"/>
              <a:ext cx="2286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157"/>
            <p:cNvCxnSpPr/>
            <p:nvPr/>
          </p:nvCxnSpPr>
          <p:spPr>
            <a:xfrm>
              <a:off x="3865240" y="5506244"/>
              <a:ext cx="12492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158"/>
            <p:cNvCxnSpPr/>
            <p:nvPr/>
          </p:nvCxnSpPr>
          <p:spPr>
            <a:xfrm>
              <a:off x="1914128" y="5506244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59"/>
            <p:cNvCxnSpPr/>
            <p:nvPr/>
          </p:nvCxnSpPr>
          <p:spPr>
            <a:xfrm rot="16200000" flipH="1">
              <a:off x="2599928" y="5580856"/>
              <a:ext cx="2286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245"/>
            <p:cNvCxnSpPr/>
            <p:nvPr/>
          </p:nvCxnSpPr>
          <p:spPr>
            <a:xfrm rot="16200000" flipH="1">
              <a:off x="5038328" y="5579268"/>
              <a:ext cx="2286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249"/>
            <p:cNvCxnSpPr/>
            <p:nvPr/>
          </p:nvCxnSpPr>
          <p:spPr>
            <a:xfrm>
              <a:off x="5190728" y="5731668"/>
              <a:ext cx="533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157"/>
            <p:cNvCxnSpPr/>
            <p:nvPr/>
          </p:nvCxnSpPr>
          <p:spPr>
            <a:xfrm>
              <a:off x="3057128" y="5506244"/>
              <a:ext cx="8081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83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932" y="319884"/>
            <a:ext cx="8229600" cy="612304"/>
          </a:xfrm>
        </p:spPr>
        <p:txBody>
          <a:bodyPr/>
          <a:lstStyle/>
          <a:p>
            <a:pPr algn="ctr"/>
            <a:r>
              <a:rPr lang="en-US" altLang="zh-TW" dirty="0" smtClean="0"/>
              <a:t>DATA format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628146"/>
              </p:ext>
            </p:extLst>
          </p:nvPr>
        </p:nvGraphicFramePr>
        <p:xfrm>
          <a:off x="323528" y="1268760"/>
          <a:ext cx="822960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D04</a:t>
                      </a:r>
                      <a:endParaRPr lang="zh-TW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D03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</a:t>
                      </a:r>
                      <a:endParaRPr lang="zh-TW" altLang="en-US" sz="1200" dirty="0"/>
                    </a:p>
                  </a:txBody>
                  <a:tcPr/>
                </a:tc>
              </a:tr>
              <a:tr h="252616"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Trig [13:4]  (trigger time)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Fine</a:t>
                      </a:r>
                      <a:r>
                        <a:rPr lang="en-US" altLang="zh-TW" sz="1400" baseline="0" dirty="0" smtClean="0"/>
                        <a:t> time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7620961"/>
              </p:ext>
            </p:extLst>
          </p:nvPr>
        </p:nvGraphicFramePr>
        <p:xfrm>
          <a:off x="323528" y="2060849"/>
          <a:ext cx="8640965" cy="803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508857"/>
                <a:gridCol w="1008110"/>
              </a:tblGrid>
              <a:tr h="2849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D31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D16</a:t>
                      </a:r>
                      <a:endParaRPr lang="zh-TW" altLang="en-US" sz="1200" dirty="0"/>
                    </a:p>
                  </a:txBody>
                  <a:tcPr/>
                </a:tc>
              </a:tr>
              <a:tr h="507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CNT[10:0] (number of hits)</a:t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(could indicate truncated data readout )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852579"/>
              </p:ext>
            </p:extLst>
          </p:nvPr>
        </p:nvGraphicFramePr>
        <p:xfrm>
          <a:off x="323528" y="4509120"/>
          <a:ext cx="8568962" cy="13681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486283"/>
                <a:gridCol w="1274717"/>
              </a:tblGrid>
              <a:tr h="3716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D31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D28</a:t>
                      </a:r>
                      <a:endParaRPr lang="zh-TW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D27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D16</a:t>
                      </a:r>
                      <a:endParaRPr lang="zh-TW" altLang="en-US" sz="1200" dirty="0"/>
                    </a:p>
                  </a:txBody>
                  <a:tcPr/>
                </a:tc>
              </a:tr>
              <a:tr h="996454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+mn-lt"/>
                        </a:rPr>
                        <a:t>Cable: </a:t>
                      </a:r>
                      <a:br>
                        <a:rPr lang="en-US" altLang="zh-TW" sz="1400" dirty="0" smtClean="0">
                          <a:latin typeface="+mn-lt"/>
                        </a:rPr>
                      </a:br>
                      <a:r>
                        <a:rPr lang="en-US" altLang="zh-TW" sz="1400" dirty="0" smtClean="0">
                          <a:latin typeface="+mn-lt"/>
                        </a:rPr>
                        <a:t>4,5,6,7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Channel number:</a:t>
                      </a:r>
                      <a:br>
                        <a:rPr lang="en-US" altLang="zh-TW" sz="1400" dirty="0" smtClean="0"/>
                      </a:br>
                      <a:r>
                        <a:rPr lang="en-US" altLang="zh-TW" sz="1400" dirty="0" smtClean="0"/>
                        <a:t>0-15</a:t>
                      </a:r>
                      <a:endParaRPr lang="zh-TW" altLang="en-US" sz="1400" dirty="0" smtClean="0"/>
                    </a:p>
                    <a:p>
                      <a:pPr algn="ctr"/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hit number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positive</a:t>
                      </a:r>
                      <a:r>
                        <a:rPr lang="en-US" altLang="zh-TW" sz="1400" baseline="0" dirty="0" smtClean="0"/>
                        <a:t> </a:t>
                      </a:r>
                      <a:br>
                        <a:rPr lang="en-US" altLang="zh-TW" sz="1400" baseline="0" dirty="0" smtClean="0"/>
                      </a:br>
                      <a:r>
                        <a:rPr lang="en-US" altLang="zh-TW" sz="1400" baseline="0" dirty="0" smtClean="0"/>
                        <a:t>or </a:t>
                      </a:r>
                      <a:br>
                        <a:rPr lang="en-US" altLang="zh-TW" sz="1400" baseline="0" dirty="0" smtClean="0"/>
                      </a:br>
                      <a:r>
                        <a:rPr lang="en-US" altLang="zh-TW" sz="1400" baseline="0" dirty="0" smtClean="0"/>
                        <a:t>negative edge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圓角矩形 8"/>
          <p:cNvSpPr/>
          <p:nvPr/>
        </p:nvSpPr>
        <p:spPr>
          <a:xfrm>
            <a:off x="323528" y="692696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64243" y="3212976"/>
            <a:ext cx="144016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graphicFrame>
        <p:nvGraphicFramePr>
          <p:cNvPr id="11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866738"/>
              </p:ext>
            </p:extLst>
          </p:nvPr>
        </p:nvGraphicFramePr>
        <p:xfrm>
          <a:off x="323528" y="3789040"/>
          <a:ext cx="8229600" cy="6342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3294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D0</a:t>
                      </a:r>
                      <a:endParaRPr lang="zh-TW" altLang="en-US" sz="1200" dirty="0"/>
                    </a:p>
                  </a:txBody>
                  <a:tcPr/>
                </a:tc>
              </a:tr>
              <a:tr h="252616"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TDC [13:4]  (data time)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Fine</a:t>
                      </a:r>
                      <a:r>
                        <a:rPr lang="en-US" altLang="zh-TW" sz="1400" baseline="0" dirty="0" smtClean="0"/>
                        <a:t> time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619672" y="6525344"/>
            <a:ext cx="2376264" cy="332656"/>
          </a:xfrm>
        </p:spPr>
        <p:txBody>
          <a:bodyPr/>
          <a:lstStyle/>
          <a:p>
            <a:fld id="{DF9907BB-5D38-47D0-9B29-97133C6FD198}" type="datetime3">
              <a:rPr lang="en-US" altLang="zh-TW" smtClean="0"/>
              <a:t>8 April 2013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99592" y="6525344"/>
            <a:ext cx="720080" cy="33265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Su-Yin Grass Wang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59832" y="299695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Fine time 	= 0~8</a:t>
            </a:r>
            <a:r>
              <a:rPr lang="en-US" altLang="zh-TW" smtClean="0"/>
              <a:t>,   ~444ps </a:t>
            </a:r>
            <a:endParaRPr lang="en-US" altLang="zh-TW" dirty="0" smtClean="0"/>
          </a:p>
          <a:p>
            <a:r>
              <a:rPr lang="en-US" altLang="zh-TW" dirty="0" smtClean="0"/>
              <a:t>TDC 		= 4 ns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4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CODA raw data – FEE information 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0x84  (event type) </a:t>
            </a:r>
          </a:p>
          <a:p>
            <a:pPr lvl="1"/>
            <a:r>
              <a:rPr lang="en-US" altLang="zh-TW" sz="1600" dirty="0" smtClean="0"/>
              <a:t>(0x84 may already used, could change to whatever more than 128 but not used)</a:t>
            </a:r>
          </a:p>
          <a:p>
            <a:r>
              <a:rPr lang="en-US" altLang="zh-TW" dirty="0" smtClean="0"/>
              <a:t>0xe906f011 = FEE ID</a:t>
            </a:r>
          </a:p>
          <a:p>
            <a:r>
              <a:rPr lang="en-US" altLang="zh-TW" dirty="0" smtClean="0"/>
              <a:t>0xffff0060 =TDC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(0x004) </a:t>
            </a:r>
          </a:p>
          <a:p>
            <a:r>
              <a:rPr lang="en-US" altLang="zh-TW" dirty="0" smtClean="0"/>
              <a:t>0x00840000 =TDC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(0x00c) (</a:t>
            </a:r>
            <a:r>
              <a:rPr lang="en-US" altLang="zh-TW" dirty="0" err="1" smtClean="0"/>
              <a:t>Multihit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Elimilation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0x82000001 =TDC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 (0x014) (Time window)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9F76-9398-43A9-8255-16AED7EDF636}" type="datetime3">
              <a:rPr lang="en-US" altLang="zh-TW" smtClean="0"/>
              <a:t>8 April 2013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Su-Yin Grass Wang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3056"/>
            <a:ext cx="4392488" cy="2039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9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37" y="3356993"/>
            <a:ext cx="59626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CODA raw data – physics event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568415" y="6525344"/>
            <a:ext cx="2376264" cy="332656"/>
          </a:xfrm>
        </p:spPr>
        <p:txBody>
          <a:bodyPr/>
          <a:lstStyle/>
          <a:p>
            <a:fld id="{41F6DB04-83DD-4D0B-9331-8DC1A2EB7021}" type="datetime3">
              <a:rPr lang="en-US" altLang="zh-TW" smtClean="0"/>
              <a:t>8 April 2013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48335" y="6525344"/>
            <a:ext cx="720080" cy="33265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Ignore every </a:t>
            </a:r>
            <a:r>
              <a:rPr lang="en-US" altLang="zh-TW" dirty="0" smtClean="0">
                <a:solidFill>
                  <a:srgbClr val="FF0000"/>
                </a:solidFill>
              </a:rPr>
              <a:t>0xe906e906</a:t>
            </a:r>
            <a:r>
              <a:rPr lang="en-US" altLang="zh-TW" dirty="0" smtClean="0"/>
              <a:t> in DATA</a:t>
            </a:r>
            <a:endParaRPr lang="zh-TW" altLang="en-US" dirty="0"/>
          </a:p>
        </p:txBody>
      </p:sp>
      <p:sp>
        <p:nvSpPr>
          <p:cNvPr id="7" name="直線圖說文字 1 6"/>
          <p:cNvSpPr/>
          <p:nvPr/>
        </p:nvSpPr>
        <p:spPr>
          <a:xfrm>
            <a:off x="7604912" y="3068960"/>
            <a:ext cx="1224136" cy="288032"/>
          </a:xfrm>
          <a:prstGeom prst="borderCallout1">
            <a:avLst>
              <a:gd name="adj1" fmla="val 115719"/>
              <a:gd name="adj2" fmla="val 45709"/>
              <a:gd name="adj3" fmla="val 213069"/>
              <a:gd name="adj4" fmla="val -15326"/>
            </a:avLst>
          </a:prstGeom>
          <a:solidFill>
            <a:schemeClr val="accent4">
              <a:lumMod val="75000"/>
            </a:schemeClr>
          </a:solidFill>
          <a:ln w="34925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9" name="直線圖說文字 1 8"/>
          <p:cNvSpPr/>
          <p:nvPr/>
        </p:nvSpPr>
        <p:spPr>
          <a:xfrm>
            <a:off x="179512" y="3693529"/>
            <a:ext cx="1224136" cy="288032"/>
          </a:xfrm>
          <a:prstGeom prst="borderCallout1">
            <a:avLst>
              <a:gd name="adj1" fmla="val 38738"/>
              <a:gd name="adj2" fmla="val 97951"/>
              <a:gd name="adj3" fmla="val 51724"/>
              <a:gd name="adj4" fmla="val 131123"/>
            </a:avLst>
          </a:prstGeom>
          <a:solidFill>
            <a:schemeClr val="accent4">
              <a:lumMod val="75000"/>
            </a:schemeClr>
          </a:solidFill>
          <a:ln w="25400">
            <a:solidFill>
              <a:srgbClr val="00206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</a:p>
        </p:txBody>
      </p:sp>
      <p:sp>
        <p:nvSpPr>
          <p:cNvPr id="10" name="直線圖說文字 1 9"/>
          <p:cNvSpPr/>
          <p:nvPr/>
        </p:nvSpPr>
        <p:spPr>
          <a:xfrm>
            <a:off x="5023813" y="2492897"/>
            <a:ext cx="2529842" cy="576063"/>
          </a:xfrm>
          <a:prstGeom prst="borderCallout1">
            <a:avLst>
              <a:gd name="adj1" fmla="val 89338"/>
              <a:gd name="adj2" fmla="val 47361"/>
              <a:gd name="adj3" fmla="val 189254"/>
              <a:gd name="adj4" fmla="val 26785"/>
            </a:avLst>
          </a:prstGeom>
          <a:ln w="3175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boardID</a:t>
            </a:r>
            <a:r>
              <a:rPr lang="en-US" altLang="zh-TW" dirty="0" smtClean="0"/>
              <a:t>/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of word in TDC buffer</a:t>
            </a:r>
            <a:endParaRPr lang="zh-TW" altLang="en-US" dirty="0"/>
          </a:p>
        </p:txBody>
      </p:sp>
      <p:sp>
        <p:nvSpPr>
          <p:cNvPr id="12" name="直線圖說文字 1 11"/>
          <p:cNvSpPr/>
          <p:nvPr/>
        </p:nvSpPr>
        <p:spPr>
          <a:xfrm>
            <a:off x="3533526" y="2637502"/>
            <a:ext cx="1224136" cy="288032"/>
          </a:xfrm>
          <a:prstGeom prst="borderCallout1">
            <a:avLst>
              <a:gd name="adj1" fmla="val 100412"/>
              <a:gd name="adj2" fmla="val 51704"/>
              <a:gd name="adj3" fmla="val 318050"/>
              <a:gd name="adj4" fmla="val 84411"/>
            </a:avLst>
          </a:prstGeom>
          <a:ln w="28575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FEE type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664759" y="6527632"/>
            <a:ext cx="2304256" cy="330368"/>
          </a:xfrm>
        </p:spPr>
        <p:txBody>
          <a:bodyPr/>
          <a:lstStyle/>
          <a:p>
            <a:r>
              <a:rPr lang="en-US" altLang="zh-TW" smtClean="0"/>
              <a:t>Su-Yin Grass Wang</a:t>
            </a:r>
            <a:endParaRPr lang="zh-TW" altLang="en-US" dirty="0"/>
          </a:p>
        </p:txBody>
      </p:sp>
      <p:sp>
        <p:nvSpPr>
          <p:cNvPr id="13" name="直線圖說文字 1 12"/>
          <p:cNvSpPr/>
          <p:nvPr/>
        </p:nvSpPr>
        <p:spPr>
          <a:xfrm>
            <a:off x="5669609" y="4293097"/>
            <a:ext cx="2529842" cy="288031"/>
          </a:xfrm>
          <a:prstGeom prst="borderCallout1">
            <a:avLst>
              <a:gd name="adj1" fmla="val -2948"/>
              <a:gd name="adj2" fmla="val 48622"/>
              <a:gd name="adj3" fmla="val -139286"/>
              <a:gd name="adj4" fmla="val 52422"/>
            </a:avLst>
          </a:prstGeom>
          <a:ln w="3175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Dummy word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97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29964</TotalTime>
  <Words>732</Words>
  <Application>Microsoft Office PowerPoint</Application>
  <PresentationFormat>如螢幕大小 (4:3)</PresentationFormat>
  <Paragraphs>313</Paragraphs>
  <Slides>9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原創</vt:lpstr>
      <vt:lpstr>Run2-TDC Dataformat</vt:lpstr>
      <vt:lpstr>Register Map</vt:lpstr>
      <vt:lpstr>Configuration</vt:lpstr>
      <vt:lpstr>Scalar</vt:lpstr>
      <vt:lpstr>Multiple Hit Elimination</vt:lpstr>
      <vt:lpstr>Multiple Hit Elimination</vt:lpstr>
      <vt:lpstr>DATA format</vt:lpstr>
      <vt:lpstr>CODA raw data – FEE information event</vt:lpstr>
      <vt:lpstr>CODA raw data – physics event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grass</dc:creator>
  <cp:lastModifiedBy>grass</cp:lastModifiedBy>
  <cp:revision>244</cp:revision>
  <cp:lastPrinted>2013-01-10T20:59:58Z</cp:lastPrinted>
  <dcterms:created xsi:type="dcterms:W3CDTF">2013-01-02T19:39:40Z</dcterms:created>
  <dcterms:modified xsi:type="dcterms:W3CDTF">2013-04-08T14:55:12Z</dcterms:modified>
</cp:coreProperties>
</file>