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64" r:id="rId3"/>
    <p:sldId id="303" r:id="rId4"/>
    <p:sldId id="292" r:id="rId5"/>
    <p:sldId id="304" r:id="rId6"/>
    <p:sldId id="305" r:id="rId7"/>
    <p:sldId id="267" r:id="rId8"/>
    <p:sldId id="281" r:id="rId9"/>
    <p:sldId id="261" r:id="rId10"/>
    <p:sldId id="276" r:id="rId11"/>
    <p:sldId id="263" r:id="rId12"/>
    <p:sldId id="295" r:id="rId13"/>
    <p:sldId id="282" r:id="rId14"/>
    <p:sldId id="293" r:id="rId15"/>
    <p:sldId id="283" r:id="rId16"/>
    <p:sldId id="294" r:id="rId17"/>
    <p:sldId id="297" r:id="rId18"/>
    <p:sldId id="284" r:id="rId19"/>
    <p:sldId id="274" r:id="rId20"/>
    <p:sldId id="275" r:id="rId21"/>
    <p:sldId id="266" r:id="rId22"/>
    <p:sldId id="306" r:id="rId23"/>
    <p:sldId id="298" r:id="rId24"/>
    <p:sldId id="299" r:id="rId25"/>
    <p:sldId id="260" r:id="rId26"/>
    <p:sldId id="280" r:id="rId27"/>
    <p:sldId id="279" r:id="rId28"/>
    <p:sldId id="257" r:id="rId29"/>
    <p:sldId id="269" r:id="rId30"/>
    <p:sldId id="265" r:id="rId31"/>
    <p:sldId id="286" r:id="rId32"/>
    <p:sldId id="287" r:id="rId33"/>
    <p:sldId id="288" r:id="rId34"/>
    <p:sldId id="289" r:id="rId35"/>
    <p:sldId id="290" r:id="rId36"/>
    <p:sldId id="291" r:id="rId37"/>
    <p:sldId id="296" r:id="rId3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1" autoAdjust="0"/>
    <p:restoredTop sz="94660"/>
  </p:normalViewPr>
  <p:slideViewPr>
    <p:cSldViewPr>
      <p:cViewPr>
        <p:scale>
          <a:sx n="80" d="100"/>
          <a:sy n="80" d="100"/>
        </p:scale>
        <p:origin x="-1266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77F76-A902-471D-ADE6-77E04AB93248}" type="datetimeFigureOut">
              <a:rPr lang="zh-TW" altLang="en-US" smtClean="0"/>
              <a:pPr/>
              <a:t>2012/10/11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56DBB-29B8-41E8-A384-1F3F58B68D3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339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MSB =</a:t>
            </a:r>
            <a:r>
              <a:rPr lang="en-US" altLang="zh-TW" baseline="0" dirty="0" smtClean="0"/>
              <a:t> most significant bit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56DBB-29B8-41E8-A384-1F3F58B68D3A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The old</a:t>
            </a:r>
            <a:r>
              <a:rPr lang="en-US" altLang="zh-TW" baseline="0" dirty="0" smtClean="0"/>
              <a:t> TDC without zero suppression is ~ 1k bytes per event, which took ~90us to </a:t>
            </a:r>
            <a:r>
              <a:rPr lang="en-US" altLang="zh-TW" baseline="0" smtClean="0"/>
              <a:t>read out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56DBB-29B8-41E8-A384-1F3F58B68D3A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56DBB-29B8-41E8-A384-1F3F58B68D3A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nothing to do with trigger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56DBB-29B8-41E8-A384-1F3F58B68D3A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(CIP/ writing is trigger free/readout related to trigger)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56DBB-29B8-41E8-A384-1F3F58B68D3A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4C142-1488-4F3E-97D0-5CEA4281FE8F}" type="datetime1">
              <a:rPr lang="zh-TW" altLang="en-US" smtClean="0"/>
              <a:t>2012/10/11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9E4C0-4456-4136-B39C-C7AF4F67CEC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9778-2436-43FE-A55E-ABB0FD3FD8CE}" type="datetime1">
              <a:rPr lang="zh-TW" altLang="en-US" smtClean="0"/>
              <a:t>2012/10/11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9E4C0-4456-4136-B39C-C7AF4F67CEC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344B9-98D9-4FD7-BDCF-F32AE90BF6BA}" type="datetime1">
              <a:rPr lang="zh-TW" altLang="en-US" smtClean="0"/>
              <a:t>2012/10/11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9E4C0-4456-4136-B39C-C7AF4F67CEC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779E-4272-4341-B6B9-67702772A599}" type="datetime1">
              <a:rPr lang="zh-TW" altLang="en-US" smtClean="0"/>
              <a:t>2012/10/11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9E4C0-4456-4136-B39C-C7AF4F67CECA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8136-BC37-4DC1-9D0E-968E18F4F9E3}" type="datetime1">
              <a:rPr lang="zh-TW" altLang="en-US" smtClean="0"/>
              <a:t>2012/10/11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9E4C0-4456-4136-B39C-C7AF4F67CEC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0AB1-AF35-44F9-A4B6-AE37AED6B331}" type="datetime1">
              <a:rPr lang="zh-TW" altLang="en-US" smtClean="0"/>
              <a:t>2012/10/11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9E4C0-4456-4136-B39C-C7AF4F67CEC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A065-4C5A-4C77-A4D7-24A855254C43}" type="datetime1">
              <a:rPr lang="zh-TW" altLang="en-US" smtClean="0"/>
              <a:t>2012/10/11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9E4C0-4456-4136-B39C-C7AF4F67CEC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4428C-8263-4767-91BC-71D5983042F5}" type="datetime1">
              <a:rPr lang="zh-TW" altLang="en-US" smtClean="0"/>
              <a:t>2012/10/11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9E4C0-4456-4136-B39C-C7AF4F67CEC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C3B16-B633-4DB7-9FB5-C48B66D0C1CC}" type="datetime1">
              <a:rPr lang="zh-TW" altLang="en-US" smtClean="0"/>
              <a:t>2012/10/11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9E4C0-4456-4136-B39C-C7AF4F67CEC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1D264-B5B4-4609-BD06-E2DAF2B2725E}" type="datetime1">
              <a:rPr lang="zh-TW" altLang="en-US" smtClean="0"/>
              <a:t>2012/10/11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9E4C0-4456-4136-B39C-C7AF4F67CEC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2595-BCFD-462C-AD61-21B42BF22E7E}" type="datetime1">
              <a:rPr lang="zh-TW" altLang="en-US" smtClean="0"/>
              <a:t>2012/10/11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9E4C0-4456-4136-B39C-C7AF4F67CEC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5607A-D214-4021-89FA-E836C7A4B600}" type="datetime1">
              <a:rPr lang="zh-TW" altLang="en-US" smtClean="0"/>
              <a:t>2012/10/11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9E4C0-4456-4136-B39C-C7AF4F67CEC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Run2 TDC</a:t>
            </a:r>
            <a:br>
              <a:rPr lang="en-US" altLang="zh-TW" dirty="0" smtClean="0"/>
            </a:br>
            <a:r>
              <a:rPr lang="en-US" altLang="zh-TW" dirty="0" smtClean="0"/>
              <a:t>main function test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Jin-Yuan Wu, Grass Wang</a:t>
            </a:r>
          </a:p>
          <a:p>
            <a:r>
              <a:rPr lang="en-US" altLang="zh-TW" dirty="0" err="1" smtClean="0"/>
              <a:t>Da-Shung</a:t>
            </a:r>
            <a:r>
              <a:rPr lang="en-US" altLang="zh-TW" dirty="0" smtClean="0"/>
              <a:t> Su, </a:t>
            </a:r>
            <a:r>
              <a:rPr lang="en-US" altLang="zh-TW" dirty="0" err="1" smtClean="0"/>
              <a:t>Wen</a:t>
            </a:r>
            <a:r>
              <a:rPr lang="en-US" altLang="zh-TW" dirty="0" smtClean="0"/>
              <a:t>-Cheng Chang</a:t>
            </a:r>
          </a:p>
          <a:p>
            <a:r>
              <a:rPr lang="en-US" altLang="zh-TW" dirty="0" smtClean="0"/>
              <a:t>2012/Oct/02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9E4C0-4456-4136-B39C-C7AF4F67CECA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Register Map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0x000  version (e9061206)  </a:t>
            </a:r>
          </a:p>
          <a:p>
            <a:r>
              <a:rPr lang="en-US" altLang="zh-TW" dirty="0" smtClean="0"/>
              <a:t>0x004 CSR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0x008  test area</a:t>
            </a:r>
          </a:p>
          <a:p>
            <a:r>
              <a:rPr lang="en-US" altLang="zh-TW" dirty="0" smtClean="0"/>
              <a:t>0x1000~0x1ffc = event buffer (1k internal)</a:t>
            </a:r>
          </a:p>
          <a:p>
            <a:r>
              <a:rPr lang="en-US" altLang="zh-TW" dirty="0" smtClean="0"/>
              <a:t>0x2000~0x2ffc = test area</a:t>
            </a:r>
          </a:p>
          <a:p>
            <a:r>
              <a:rPr lang="en-US" altLang="zh-TW" dirty="0" smtClean="0"/>
              <a:t>?~?  = dual port buffer (32 k)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/>
        </p:nvGraphicFramePr>
        <p:xfrm>
          <a:off x="899592" y="2780928"/>
          <a:ext cx="7690048" cy="712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1416"/>
                <a:gridCol w="2232248"/>
                <a:gridCol w="1800200"/>
                <a:gridCol w="1656184"/>
              </a:tblGrid>
              <a:tr h="40804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D31-D16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D08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D7-5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D2-0</a:t>
                      </a:r>
                      <a:endParaRPr lang="zh-TW" altLang="en-US" sz="1400" dirty="0"/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EN4X (CSR)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 smtClean="0"/>
                        <a:t>BothEdge</a:t>
                      </a:r>
                      <a:r>
                        <a:rPr lang="en-US" altLang="zh-TW" sz="1400" dirty="0" smtClean="0"/>
                        <a:t> (Edge selection)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SEL(READ/WRITE</a:t>
                      </a:r>
                      <a:r>
                        <a:rPr lang="en-US" altLang="zh-TW" sz="1400" baseline="0" dirty="0" smtClean="0"/>
                        <a:t> </a:t>
                      </a:r>
                      <a:r>
                        <a:rPr lang="en-US" altLang="zh-TW" sz="1400" baseline="0" dirty="0" err="1" smtClean="0"/>
                        <a:t>addr</a:t>
                      </a:r>
                      <a:r>
                        <a:rPr lang="en-US" altLang="zh-TW" sz="1400" dirty="0" smtClean="0"/>
                        <a:t>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M (buffer size)</a:t>
                      </a:r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9E4C0-4456-4136-B39C-C7AF4F67CECA}" type="slidenum">
              <a:rPr lang="zh-TW" altLang="en-US" smtClean="0"/>
              <a:pPr/>
              <a:t>10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format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1338392"/>
              </p:ext>
            </p:extLst>
          </p:nvPr>
        </p:nvGraphicFramePr>
        <p:xfrm>
          <a:off x="323528" y="1628800"/>
          <a:ext cx="8229600" cy="6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D15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D14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D13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D12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D11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D10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D09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D08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D07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D06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D05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D04</a:t>
                      </a:r>
                      <a:endParaRPr lang="zh-TW" altLang="en-US" sz="14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D03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D02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D01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D0</a:t>
                      </a:r>
                      <a:endParaRPr lang="zh-TW" altLang="en-US" sz="1400" dirty="0"/>
                    </a:p>
                  </a:txBody>
                  <a:tcPr/>
                </a:tc>
              </a:tr>
              <a:tr h="252616">
                <a:tc gridSpan="1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Trig [15:3]  (trigger time)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Fine</a:t>
                      </a:r>
                      <a:r>
                        <a:rPr lang="en-US" altLang="zh-TW" sz="1400" baseline="0" dirty="0" smtClean="0"/>
                        <a:t> time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288097"/>
              </p:ext>
            </p:extLst>
          </p:nvPr>
        </p:nvGraphicFramePr>
        <p:xfrm>
          <a:off x="323528" y="2348880"/>
          <a:ext cx="8640965" cy="1305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857"/>
                <a:gridCol w="508857"/>
                <a:gridCol w="508857"/>
                <a:gridCol w="508857"/>
                <a:gridCol w="508857"/>
                <a:gridCol w="508857"/>
                <a:gridCol w="508857"/>
                <a:gridCol w="508857"/>
                <a:gridCol w="508857"/>
                <a:gridCol w="508857"/>
                <a:gridCol w="508857"/>
                <a:gridCol w="508857"/>
                <a:gridCol w="508857"/>
                <a:gridCol w="508857"/>
                <a:gridCol w="508857"/>
                <a:gridCol w="1008110"/>
              </a:tblGrid>
              <a:tr h="36045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D31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D30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D29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D28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D27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D26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D25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D24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D23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D22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D21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D20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D19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D18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D17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D16</a:t>
                      </a:r>
                      <a:endParaRPr lang="zh-TW" altLang="en-US" sz="1400" dirty="0"/>
                    </a:p>
                  </a:txBody>
                  <a:tcPr/>
                </a:tc>
              </a:tr>
              <a:tr h="50364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 gridSpan="11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CNT[10:0] (number of hits)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positive</a:t>
                      </a:r>
                      <a:r>
                        <a:rPr lang="en-US" altLang="zh-TW" sz="1400" baseline="0" dirty="0" smtClean="0"/>
                        <a:t> </a:t>
                      </a:r>
                      <a:br>
                        <a:rPr lang="en-US" altLang="zh-TW" sz="1400" baseline="0" dirty="0" smtClean="0"/>
                      </a:br>
                      <a:r>
                        <a:rPr lang="en-US" altLang="zh-TW" sz="1400" baseline="0" dirty="0" smtClean="0"/>
                        <a:t>or </a:t>
                      </a:r>
                      <a:br>
                        <a:rPr lang="en-US" altLang="zh-TW" sz="1400" baseline="0" dirty="0" smtClean="0"/>
                      </a:br>
                      <a:r>
                        <a:rPr lang="en-US" altLang="zh-TW" sz="1400" baseline="0" dirty="0" smtClean="0"/>
                        <a:t>negative edge</a:t>
                      </a:r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0746762"/>
              </p:ext>
            </p:extLst>
          </p:nvPr>
        </p:nvGraphicFramePr>
        <p:xfrm>
          <a:off x="323528" y="5013176"/>
          <a:ext cx="8568962" cy="136815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6283"/>
                <a:gridCol w="486283"/>
                <a:gridCol w="486283"/>
                <a:gridCol w="486283"/>
                <a:gridCol w="486283"/>
                <a:gridCol w="486283"/>
                <a:gridCol w="486283"/>
                <a:gridCol w="486283"/>
                <a:gridCol w="486283"/>
                <a:gridCol w="486283"/>
                <a:gridCol w="486283"/>
                <a:gridCol w="486283"/>
                <a:gridCol w="486283"/>
                <a:gridCol w="486283"/>
                <a:gridCol w="486283"/>
                <a:gridCol w="1274717"/>
              </a:tblGrid>
              <a:tr h="3716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D31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D30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D29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D28</a:t>
                      </a:r>
                      <a:endParaRPr lang="zh-TW" altLang="en-US" sz="14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D27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D26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D25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D24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D23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D22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D21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D20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D19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D18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D17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D16</a:t>
                      </a:r>
                      <a:endParaRPr lang="zh-TW" altLang="en-US" sz="1400" dirty="0"/>
                    </a:p>
                  </a:txBody>
                  <a:tcPr/>
                </a:tc>
              </a:tr>
              <a:tr h="996454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latin typeface="+mn-lt"/>
                        </a:rPr>
                        <a:t>Cable: </a:t>
                      </a:r>
                      <a:br>
                        <a:rPr lang="en-US" altLang="zh-TW" sz="1400" dirty="0" smtClean="0">
                          <a:latin typeface="+mn-lt"/>
                        </a:rPr>
                      </a:br>
                      <a:r>
                        <a:rPr lang="en-US" altLang="zh-TW" sz="1400" dirty="0" smtClean="0">
                          <a:latin typeface="+mn-lt"/>
                        </a:rPr>
                        <a:t>4,5,6,7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Channel number:</a:t>
                      </a:r>
                      <a:br>
                        <a:rPr lang="en-US" altLang="zh-TW" sz="1400" dirty="0" smtClean="0"/>
                      </a:br>
                      <a:r>
                        <a:rPr lang="en-US" altLang="zh-TW" sz="1400" dirty="0" smtClean="0"/>
                        <a:t>0-15</a:t>
                      </a:r>
                      <a:endParaRPr lang="zh-TW" altLang="en-US" sz="1400" dirty="0" smtClean="0"/>
                    </a:p>
                    <a:p>
                      <a:pPr algn="ctr"/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Hit Id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positive</a:t>
                      </a:r>
                      <a:r>
                        <a:rPr lang="en-US" altLang="zh-TW" sz="1400" baseline="0" dirty="0" smtClean="0"/>
                        <a:t> </a:t>
                      </a:r>
                      <a:br>
                        <a:rPr lang="en-US" altLang="zh-TW" sz="1400" baseline="0" dirty="0" smtClean="0"/>
                      </a:br>
                      <a:r>
                        <a:rPr lang="en-US" altLang="zh-TW" sz="1400" baseline="0" dirty="0" smtClean="0"/>
                        <a:t>or </a:t>
                      </a:r>
                      <a:br>
                        <a:rPr lang="en-US" altLang="zh-TW" sz="1400" baseline="0" dirty="0" smtClean="0"/>
                      </a:br>
                      <a:r>
                        <a:rPr lang="en-US" altLang="zh-TW" sz="1400" baseline="0" dirty="0" smtClean="0"/>
                        <a:t>negative edge</a:t>
                      </a:r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圓角矩形 8"/>
          <p:cNvSpPr/>
          <p:nvPr/>
        </p:nvSpPr>
        <p:spPr>
          <a:xfrm>
            <a:off x="323528" y="1052736"/>
            <a:ext cx="144016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Header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264243" y="3717032"/>
            <a:ext cx="1440160" cy="5040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Data</a:t>
            </a:r>
            <a:endParaRPr lang="zh-TW" altLang="en-US" dirty="0"/>
          </a:p>
        </p:txBody>
      </p:sp>
      <p:graphicFrame>
        <p:nvGraphicFramePr>
          <p:cNvPr id="11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648836"/>
              </p:ext>
            </p:extLst>
          </p:nvPr>
        </p:nvGraphicFramePr>
        <p:xfrm>
          <a:off x="323528" y="4293095"/>
          <a:ext cx="8229600" cy="63424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294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D15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D14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D13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D12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D11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D10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D09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D08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D07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D06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D05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D04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D03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D02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D01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D0</a:t>
                      </a:r>
                      <a:endParaRPr lang="zh-TW" altLang="en-US" sz="1400" dirty="0"/>
                    </a:p>
                  </a:txBody>
                  <a:tcPr/>
                </a:tc>
              </a:tr>
              <a:tr h="252616">
                <a:tc gridSpan="1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TDC [15:4]  (data time)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Fine</a:t>
                      </a:r>
                      <a:r>
                        <a:rPr lang="en-US" altLang="zh-TW" sz="1400" baseline="0" dirty="0" smtClean="0"/>
                        <a:t> time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9E4C0-4456-4136-B39C-C7AF4F67CECA}" type="slidenum">
              <a:rPr lang="zh-TW" altLang="en-US" smtClean="0"/>
              <a:pPr/>
              <a:t>11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Main part test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fix </a:t>
            </a:r>
            <a:r>
              <a:rPr lang="en-US" altLang="zh-TW" dirty="0" err="1" smtClean="0"/>
              <a:t>tdc</a:t>
            </a:r>
            <a:r>
              <a:rPr lang="en-US" altLang="zh-TW" dirty="0" smtClean="0"/>
              <a:t> time, and apply cable-delay between each channel, with Multiple TDC in the VME-crate</a:t>
            </a:r>
          </a:p>
          <a:p>
            <a:pPr lvl="1"/>
            <a:r>
              <a:rPr lang="en-US" altLang="zh-TW" dirty="0"/>
              <a:t> </a:t>
            </a:r>
            <a:r>
              <a:rPr lang="en-US" altLang="zh-TW" dirty="0" smtClean="0"/>
              <a:t>Check if there is cross-talk between different channels</a:t>
            </a:r>
          </a:p>
          <a:p>
            <a:pPr lvl="1"/>
            <a:r>
              <a:rPr lang="en-US" altLang="zh-TW" dirty="0"/>
              <a:t> </a:t>
            </a:r>
            <a:r>
              <a:rPr lang="en-US" altLang="zh-TW" dirty="0" smtClean="0"/>
              <a:t>Check if </a:t>
            </a:r>
            <a:r>
              <a:rPr lang="en-US" altLang="zh-TW" dirty="0" err="1" smtClean="0"/>
              <a:t>tdc</a:t>
            </a:r>
            <a:r>
              <a:rPr lang="en-US" altLang="zh-TW" dirty="0" smtClean="0"/>
              <a:t> time stable in each channel</a:t>
            </a:r>
          </a:p>
          <a:p>
            <a:pPr lvl="1"/>
            <a:r>
              <a:rPr lang="en-US" altLang="zh-TW" dirty="0" smtClean="0"/>
              <a:t> Check free running-internal-clock </a:t>
            </a:r>
          </a:p>
          <a:p>
            <a:pPr lvl="1"/>
            <a:r>
              <a:rPr lang="en-US" altLang="zh-TW" dirty="0" smtClean="0"/>
              <a:t> Check if we drop any signal during the test</a:t>
            </a:r>
          </a:p>
          <a:p>
            <a:r>
              <a:rPr lang="en-US" altLang="zh-TW" dirty="0" smtClean="0"/>
              <a:t>Shift signal to both edge of time window </a:t>
            </a:r>
          </a:p>
          <a:p>
            <a:pPr lvl="1"/>
            <a:r>
              <a:rPr lang="en-US" altLang="zh-TW" dirty="0" smtClean="0"/>
              <a:t>to see if </a:t>
            </a:r>
            <a:r>
              <a:rPr lang="en-US" altLang="zh-TW" dirty="0" err="1" smtClean="0"/>
              <a:t>tdc</a:t>
            </a:r>
            <a:r>
              <a:rPr lang="en-US" altLang="zh-TW" dirty="0" smtClean="0"/>
              <a:t> are stable around the edge</a:t>
            </a:r>
          </a:p>
          <a:p>
            <a:r>
              <a:rPr lang="en-US" altLang="zh-TW" dirty="0" smtClean="0"/>
              <a:t>Multiple signals in each channel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9E4C0-4456-4136-B39C-C7AF4F67CECA}" type="slidenum">
              <a:rPr lang="zh-TW" altLang="en-US" smtClean="0"/>
              <a:pPr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732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TDC main part test – Oct/2012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96752"/>
            <a:ext cx="5676900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660" y="3861048"/>
            <a:ext cx="4936621" cy="2844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9E4C0-4456-4136-B39C-C7AF4F67CECA}" type="slidenum">
              <a:rPr lang="zh-TW" altLang="en-US" smtClean="0"/>
              <a:pPr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094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Random hit test</a:t>
            </a:r>
            <a:br>
              <a:rPr lang="en-US" altLang="zh-TW" dirty="0" smtClean="0"/>
            </a:br>
            <a:r>
              <a:rPr lang="en-US" altLang="zh-TW" dirty="0" smtClean="0"/>
              <a:t>for internal free running clock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028" y="2276872"/>
            <a:ext cx="9161146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9E4C0-4456-4136-B39C-C7AF4F67CECA}" type="slidenum">
              <a:rPr lang="zh-TW" altLang="en-US" smtClean="0"/>
              <a:pPr/>
              <a:t>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193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TDC main part test  </a:t>
            </a:r>
            <a:r>
              <a:rPr lang="en-US" altLang="zh-TW" dirty="0"/>
              <a:t>– Oct/2012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96752"/>
            <a:ext cx="7128792" cy="5383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9E4C0-4456-4136-B39C-C7AF4F67CECA}" type="slidenum">
              <a:rPr lang="zh-TW" altLang="en-US" smtClean="0"/>
              <a:pPr/>
              <a:t>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162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00857" y="1124744"/>
            <a:ext cx="3466728" cy="3442394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Cable delay between channels</a:t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channel 0~7</a:t>
            </a:r>
            <a:br>
              <a:rPr lang="en-US" altLang="zh-TW" dirty="0" smtClean="0"/>
            </a:br>
            <a:r>
              <a:rPr lang="en-US" altLang="zh-TW" dirty="0" smtClean="0"/>
              <a:t>=</a:t>
            </a:r>
            <a:br>
              <a:rPr lang="en-US" altLang="zh-TW" dirty="0" smtClean="0"/>
            </a:br>
            <a:r>
              <a:rPr lang="en-US" altLang="zh-TW" dirty="0" smtClean="0"/>
              <a:t>Channel 8~15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0"/>
            <a:ext cx="4686300" cy="46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66" y="4667249"/>
            <a:ext cx="463867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3590805" y="2636912"/>
            <a:ext cx="1224136" cy="5760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ch9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90805" y="188640"/>
            <a:ext cx="1224136" cy="576063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ch1</a:t>
            </a:r>
            <a:endParaRPr lang="zh-TW" altLang="en-US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3571590" y="4797152"/>
            <a:ext cx="1629267" cy="288031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Ch1+Ch9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9E4C0-4456-4136-B39C-C7AF4F67CECA}" type="slidenum">
              <a:rPr lang="zh-TW" altLang="en-US" smtClean="0"/>
              <a:pPr/>
              <a:t>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14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Cable delay between </a:t>
            </a:r>
            <a:r>
              <a:rPr lang="en-US" altLang="zh-TW" dirty="0" smtClean="0"/>
              <a:t>channels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9E4C0-4456-4136-B39C-C7AF4F67CECA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588224" y="1412776"/>
            <a:ext cx="3394720" cy="3672408"/>
          </a:xfrm>
        </p:spPr>
        <p:txBody>
          <a:bodyPr>
            <a:normAutofit fontScale="55000" lnSpcReduction="20000"/>
          </a:bodyPr>
          <a:lstStyle/>
          <a:p>
            <a:r>
              <a:rPr lang="en-US" altLang="zh-TW" dirty="0" smtClean="0"/>
              <a:t>Ch8   -Ch0</a:t>
            </a:r>
          </a:p>
          <a:p>
            <a:r>
              <a:rPr lang="en-US" altLang="zh-TW" dirty="0" smtClean="0"/>
              <a:t>Ch9   -Ch1</a:t>
            </a:r>
          </a:p>
          <a:p>
            <a:r>
              <a:rPr lang="en-US" altLang="zh-TW" dirty="0" smtClean="0"/>
              <a:t>Ch10-Ch2</a:t>
            </a:r>
          </a:p>
          <a:p>
            <a:r>
              <a:rPr lang="en-US" altLang="zh-TW" dirty="0" smtClean="0"/>
              <a:t>Ch11-Ch3</a:t>
            </a:r>
          </a:p>
          <a:p>
            <a:r>
              <a:rPr lang="en-US" altLang="zh-TW" dirty="0" smtClean="0"/>
              <a:t>Ch12-Ch4</a:t>
            </a:r>
          </a:p>
          <a:p>
            <a:r>
              <a:rPr lang="en-US" altLang="zh-TW" dirty="0" smtClean="0"/>
              <a:t>Ch13-Ch5</a:t>
            </a:r>
          </a:p>
          <a:p>
            <a:r>
              <a:rPr lang="en-US" altLang="zh-TW" dirty="0" smtClean="0"/>
              <a:t>Ch14-Ch6</a:t>
            </a:r>
          </a:p>
          <a:p>
            <a:r>
              <a:rPr lang="en-US" altLang="zh-TW" dirty="0" smtClean="0"/>
              <a:t>Ch15-Ch7</a:t>
            </a:r>
          </a:p>
          <a:p>
            <a:r>
              <a:rPr lang="en-US" altLang="zh-TW" dirty="0" smtClean="0"/>
              <a:t>……</a:t>
            </a:r>
            <a:endParaRPr lang="en-US" altLang="zh-TW" dirty="0"/>
          </a:p>
          <a:p>
            <a:r>
              <a:rPr lang="en-US" altLang="zh-TW" dirty="0" smtClean="0"/>
              <a:t>……</a:t>
            </a:r>
          </a:p>
          <a:p>
            <a:r>
              <a:rPr lang="en-US" altLang="zh-TW" dirty="0" smtClean="0"/>
              <a:t>Ch31- ch16</a:t>
            </a:r>
          </a:p>
          <a:p>
            <a:r>
              <a:rPr lang="en-US" altLang="zh-TW" dirty="0" smtClean="0"/>
              <a:t>Ch47-ch32</a:t>
            </a:r>
          </a:p>
          <a:p>
            <a:r>
              <a:rPr lang="en-US" altLang="zh-TW" dirty="0" smtClean="0"/>
              <a:t>Ch63-ch48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59" y="2060848"/>
            <a:ext cx="5633301" cy="3818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7592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More test To do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Cosmic trigger (for real random hit test)</a:t>
            </a:r>
          </a:p>
          <a:p>
            <a:r>
              <a:rPr lang="en-US" altLang="zh-TW" dirty="0" smtClean="0"/>
              <a:t>Calibration</a:t>
            </a:r>
            <a:endParaRPr lang="en-US" altLang="zh-TW" dirty="0" smtClean="0"/>
          </a:p>
          <a:p>
            <a:r>
              <a:rPr lang="en-US" altLang="zh-TW" dirty="0" smtClean="0"/>
              <a:t>Minimize the </a:t>
            </a:r>
            <a:r>
              <a:rPr lang="en-US" altLang="zh-TW" dirty="0" err="1" smtClean="0"/>
              <a:t>tdc</a:t>
            </a:r>
            <a:r>
              <a:rPr lang="en-US" altLang="zh-TW" dirty="0" smtClean="0"/>
              <a:t> time</a:t>
            </a:r>
            <a:r>
              <a:rPr lang="en-US" altLang="zh-TW" dirty="0"/>
              <a:t> </a:t>
            </a:r>
            <a:r>
              <a:rPr lang="en-US" altLang="zh-TW" dirty="0" smtClean="0"/>
              <a:t>to check linearity problem (RMS of </a:t>
            </a:r>
            <a:r>
              <a:rPr lang="en-US" altLang="zh-TW" dirty="0" err="1" smtClean="0"/>
              <a:t>tdc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vs</a:t>
            </a:r>
            <a:r>
              <a:rPr lang="en-US" altLang="zh-TW" dirty="0" smtClean="0"/>
              <a:t> </a:t>
            </a:r>
            <a:r>
              <a:rPr lang="el-GR" altLang="zh-TW" dirty="0" smtClean="0"/>
              <a:t>Δ</a:t>
            </a:r>
            <a:r>
              <a:rPr lang="en-US" altLang="zh-TW" dirty="0" smtClean="0"/>
              <a:t>T) 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9E4C0-4456-4136-B39C-C7AF4F67CECA}" type="slidenum">
              <a:rPr lang="zh-TW" altLang="en-US" smtClean="0"/>
              <a:pPr/>
              <a:t>18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415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Where are we 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TW" dirty="0" smtClean="0"/>
              <a:t>The time information of data and trigger are tested</a:t>
            </a:r>
          </a:p>
          <a:p>
            <a:r>
              <a:rPr lang="en-US" altLang="zh-TW" dirty="0" smtClean="0"/>
              <a:t>Time line </a:t>
            </a:r>
          </a:p>
          <a:p>
            <a:pPr lvl="1"/>
            <a:r>
              <a:rPr lang="en-US" altLang="zh-TW" dirty="0" smtClean="0"/>
              <a:t>Sep/Oct: main-function test, building the 				production test system </a:t>
            </a:r>
          </a:p>
          <a:p>
            <a:pPr lvl="1"/>
            <a:r>
              <a:rPr lang="en-US" altLang="zh-TW" dirty="0" smtClean="0"/>
              <a:t>Nov 2012: </a:t>
            </a:r>
            <a:r>
              <a:rPr lang="en-US" altLang="zh-TW" sz="2200" dirty="0" smtClean="0"/>
              <a:t>add future designs – time window cut and delay</a:t>
            </a:r>
          </a:p>
          <a:p>
            <a:pPr lvl="1"/>
            <a:r>
              <a:rPr lang="en-US" altLang="zh-TW" dirty="0" smtClean="0"/>
              <a:t>Dec 2012 :Production test </a:t>
            </a:r>
          </a:p>
          <a:p>
            <a:pPr lvl="2"/>
            <a:r>
              <a:rPr lang="en-US" altLang="zh-TW" dirty="0" smtClean="0"/>
              <a:t>Time diff between diff channels</a:t>
            </a:r>
          </a:p>
          <a:p>
            <a:pPr lvl="2"/>
            <a:r>
              <a:rPr lang="en-US" altLang="zh-TW" dirty="0" smtClean="0"/>
              <a:t>Multiple pulses in each channel </a:t>
            </a:r>
          </a:p>
          <a:p>
            <a:pPr lvl="2"/>
            <a:r>
              <a:rPr lang="en-US" altLang="zh-TW" dirty="0" smtClean="0"/>
              <a:t>full system - test </a:t>
            </a:r>
            <a:r>
              <a:rPr lang="en-US" altLang="zh-TW" dirty="0" err="1" smtClean="0"/>
              <a:t>vme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noice</a:t>
            </a:r>
            <a:r>
              <a:rPr lang="en-US" altLang="zh-TW" dirty="0" smtClean="0"/>
              <a:t> feedback, with 12 TDCs in one VME crate</a:t>
            </a:r>
          </a:p>
          <a:p>
            <a:pPr lvl="1"/>
            <a:r>
              <a:rPr lang="en-US" altLang="zh-TW" dirty="0" smtClean="0"/>
              <a:t>Jan 2013 :Fine tune with E906 detectors/cosmic 			ray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9E4C0-4456-4136-B39C-C7AF4F67CECA}" type="slidenum">
              <a:rPr lang="zh-TW" altLang="en-US" smtClean="0"/>
              <a:pPr/>
              <a:t>19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New Design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 started it from scratch, only keep the FPGA input/output port.</a:t>
            </a:r>
          </a:p>
          <a:p>
            <a:r>
              <a:rPr lang="en-US" altLang="zh-TW" dirty="0" smtClean="0"/>
              <a:t>The new TDC is based on multi-sampling principle. The TDC card records hits only, so that we don’t need zero suppression. 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9E4C0-4456-4136-B39C-C7AF4F67CECA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Thank you…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9E4C0-4456-4136-B39C-C7AF4F67CECA}" type="slidenum">
              <a:rPr lang="zh-TW" altLang="en-US" smtClean="0"/>
              <a:pPr/>
              <a:t>20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Backup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9E4C0-4456-4136-B39C-C7AF4F67CECA}" type="slidenum">
              <a:rPr lang="zh-TW" altLang="en-US" smtClean="0"/>
              <a:pPr/>
              <a:t>21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Ch8-Ch0					Ch9-Ch1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9E4C0-4456-4136-B39C-C7AF4F67CECA}" type="slidenum">
              <a:rPr lang="zh-TW" altLang="en-US" smtClean="0"/>
              <a:pPr/>
              <a:t>22</a:t>
            </a:fld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6" y="2348880"/>
            <a:ext cx="4132231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656" y="2348880"/>
            <a:ext cx="4308421" cy="2801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5759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Random hit test</a:t>
            </a:r>
            <a:br>
              <a:rPr lang="en-US" altLang="zh-TW" dirty="0"/>
            </a:br>
            <a:r>
              <a:rPr lang="en-US" altLang="zh-TW" dirty="0"/>
              <a:t>for internal free running clock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68" y="3356992"/>
            <a:ext cx="2530624" cy="4738142"/>
          </a:xfrm>
        </p:spPr>
        <p:txBody>
          <a:bodyPr/>
          <a:lstStyle/>
          <a:p>
            <a:r>
              <a:rPr lang="en-US" altLang="zh-TW" dirty="0" smtClean="0"/>
              <a:t>Zoom 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9E4C0-4456-4136-B39C-C7AF4F67CECA}" type="slidenum">
              <a:rPr lang="zh-TW" altLang="en-US" smtClean="0"/>
              <a:pPr/>
              <a:t>23</a:t>
            </a:fld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550" y="1556792"/>
            <a:ext cx="5505450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3075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Random hit test</a:t>
            </a:r>
            <a:br>
              <a:rPr lang="en-US" altLang="zh-TW" dirty="0"/>
            </a:br>
            <a:r>
              <a:rPr lang="en-US" altLang="zh-TW" dirty="0"/>
              <a:t>for internal free running clock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3356992"/>
            <a:ext cx="2458616" cy="4853136"/>
          </a:xfrm>
        </p:spPr>
        <p:txBody>
          <a:bodyPr/>
          <a:lstStyle/>
          <a:p>
            <a:r>
              <a:rPr lang="en-US" altLang="zh-TW" dirty="0" smtClean="0"/>
              <a:t>Zoom 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9E4C0-4456-4136-B39C-C7AF4F67CECA}" type="slidenum">
              <a:rPr lang="zh-TW" altLang="en-US" smtClean="0"/>
              <a:pPr/>
              <a:t>24</a:t>
            </a:fld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561347"/>
            <a:ext cx="5429250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84443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Data Throughput </a:t>
            </a:r>
            <a:br>
              <a:rPr lang="en-US" altLang="zh-TW" dirty="0" smtClean="0"/>
            </a:br>
            <a:r>
              <a:rPr lang="en-US" altLang="zh-TW" sz="2200" dirty="0" smtClean="0"/>
              <a:t>(worst case scenario)</a:t>
            </a:r>
            <a:endParaRPr lang="zh-TW" altLang="en-US" sz="2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Assume 100% occupancy </a:t>
            </a:r>
            <a:br>
              <a:rPr lang="en-US" altLang="zh-TW" dirty="0" smtClean="0"/>
            </a:br>
            <a:r>
              <a:rPr lang="en-US" altLang="zh-TW" dirty="0" smtClean="0"/>
              <a:t>each channel will output </a:t>
            </a:r>
            <a:r>
              <a:rPr lang="en-US" altLang="zh-TW" dirty="0" smtClean="0">
                <a:solidFill>
                  <a:srgbClr val="FF0000"/>
                </a:solidFill>
              </a:rPr>
              <a:t>4 </a:t>
            </a:r>
            <a:r>
              <a:rPr lang="en-US" altLang="zh-TW" dirty="0" smtClean="0"/>
              <a:t>Byte per event.  </a:t>
            </a:r>
            <a:br>
              <a:rPr lang="en-US" altLang="zh-TW" dirty="0" smtClean="0"/>
            </a:br>
            <a:r>
              <a:rPr lang="en-US" altLang="zh-TW" dirty="0" smtClean="0"/>
              <a:t>(32 bits for  and channel information of one hit)</a:t>
            </a:r>
          </a:p>
          <a:p>
            <a:r>
              <a:rPr lang="en-US" altLang="zh-TW" dirty="0" smtClean="0"/>
              <a:t>For each card: </a:t>
            </a:r>
            <a:r>
              <a:rPr lang="en-US" altLang="zh-TW" dirty="0" smtClean="0">
                <a:solidFill>
                  <a:srgbClr val="FF0000"/>
                </a:solidFill>
              </a:rPr>
              <a:t>4*64 = 256 </a:t>
            </a:r>
            <a:r>
              <a:rPr lang="en-US" altLang="zh-TW" dirty="0" smtClean="0"/>
              <a:t>byte per event</a:t>
            </a:r>
          </a:p>
          <a:p>
            <a:r>
              <a:rPr lang="en-US" altLang="zh-TW" dirty="0" smtClean="0"/>
              <a:t>For a  system with 100 cards: </a:t>
            </a:r>
            <a:r>
              <a:rPr lang="en-US" altLang="zh-TW" dirty="0" smtClean="0">
                <a:solidFill>
                  <a:srgbClr val="FF0000"/>
                </a:solidFill>
              </a:rPr>
              <a:t>25.6KB</a:t>
            </a:r>
            <a:r>
              <a:rPr lang="en-US" altLang="zh-TW" dirty="0" smtClean="0"/>
              <a:t> per event</a:t>
            </a:r>
          </a:p>
          <a:p>
            <a:r>
              <a:rPr lang="en-US" altLang="zh-TW" dirty="0" smtClean="0"/>
              <a:t>Assume trigger rate 2KHz : </a:t>
            </a:r>
            <a:r>
              <a:rPr lang="en-US" altLang="zh-TW" dirty="0" smtClean="0">
                <a:solidFill>
                  <a:srgbClr val="FF0000"/>
                </a:solidFill>
              </a:rPr>
              <a:t>51.2 MB/s  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(for only one card is </a:t>
            </a:r>
            <a:r>
              <a:rPr lang="en-US" altLang="zh-TW" dirty="0" smtClean="0">
                <a:solidFill>
                  <a:schemeClr val="accent3"/>
                </a:solidFill>
              </a:rPr>
              <a:t>0.05 MB/s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A Gigabit Ethernet support at 1 </a:t>
            </a:r>
            <a:r>
              <a:rPr lang="en-US" altLang="zh-TW" dirty="0" err="1" smtClean="0"/>
              <a:t>Gbps</a:t>
            </a:r>
            <a:r>
              <a:rPr lang="en-US" altLang="zh-TW" dirty="0" smtClean="0"/>
              <a:t> (1000 Mbps =</a:t>
            </a:r>
            <a:r>
              <a:rPr lang="en-US" altLang="zh-TW" dirty="0" smtClean="0">
                <a:solidFill>
                  <a:srgbClr val="FF0000"/>
                </a:solidFill>
              </a:rPr>
              <a:t>125 </a:t>
            </a:r>
            <a:r>
              <a:rPr lang="en-US" altLang="zh-TW" dirty="0" err="1" smtClean="0">
                <a:solidFill>
                  <a:srgbClr val="FF0000"/>
                </a:solidFill>
              </a:rPr>
              <a:t>MBps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VME backplane speed for BLT32 =</a:t>
            </a:r>
            <a:r>
              <a:rPr lang="en-US" altLang="zh-TW" dirty="0" smtClean="0">
                <a:solidFill>
                  <a:schemeClr val="accent3"/>
                </a:solidFill>
              </a:rPr>
              <a:t>25MBytes/s (25Bytes/us) = (10 us to readout each TDC/event) </a:t>
            </a:r>
            <a:r>
              <a:rPr lang="en-US" altLang="zh-TW" dirty="0" smtClean="0"/>
              <a:t>(worst case scenario)</a:t>
            </a:r>
            <a:endParaRPr lang="en-US" altLang="zh-TW" dirty="0" smtClean="0">
              <a:solidFill>
                <a:schemeClr val="accent3"/>
              </a:solidFill>
            </a:endParaRPr>
          </a:p>
          <a:p>
            <a:endParaRPr lang="en-US" altLang="zh-TW" dirty="0" smtClean="0">
              <a:solidFill>
                <a:schemeClr val="accent3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9E4C0-4456-4136-B39C-C7AF4F67CECA}" type="slidenum">
              <a:rPr lang="zh-TW" altLang="en-US" smtClean="0"/>
              <a:pPr/>
              <a:t>25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818656" cy="922114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Beam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3178696" cy="4525963"/>
          </a:xfrm>
        </p:spPr>
        <p:txBody>
          <a:bodyPr>
            <a:normAutofit/>
          </a:bodyPr>
          <a:lstStyle/>
          <a:p>
            <a:r>
              <a:rPr lang="en-US" altLang="zh-TW" sz="1600" dirty="0" smtClean="0"/>
              <a:t>Bin size =137 us</a:t>
            </a:r>
          </a:p>
          <a:p>
            <a:r>
              <a:rPr lang="en-US" altLang="zh-TW" sz="1600" dirty="0" smtClean="0"/>
              <a:t>Dead time was 680 us in the Run1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>
                <a:solidFill>
                  <a:srgbClr val="FF0000"/>
                </a:solidFill>
              </a:rPr>
              <a:t>If the 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deadtime</a:t>
            </a:r>
            <a:r>
              <a:rPr lang="en-US" altLang="zh-TW" sz="1600" dirty="0" smtClean="0">
                <a:solidFill>
                  <a:srgbClr val="FF0000"/>
                </a:solidFill>
              </a:rPr>
              <a:t> is 90us (70 us?), the dead part will decrease a lot …</a:t>
            </a:r>
          </a:p>
          <a:p>
            <a:endParaRPr lang="zh-TW" altLang="en-US" sz="16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4245" y="1052736"/>
            <a:ext cx="508635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0229" y="4005064"/>
            <a:ext cx="5248275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6308501" y="1052736"/>
            <a:ext cx="158417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Before Inhibit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6308501" y="4005064"/>
            <a:ext cx="158417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After Inhibit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6732240" y="476672"/>
            <a:ext cx="2232248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137us bin size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9E4C0-4456-4136-B39C-C7AF4F67CECA}" type="slidenum">
              <a:rPr lang="zh-TW" altLang="en-US" smtClean="0"/>
              <a:pPr/>
              <a:t>26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559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Real case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268761"/>
            <a:ext cx="8229600" cy="1800199"/>
          </a:xfrm>
        </p:spPr>
        <p:txBody>
          <a:bodyPr>
            <a:normAutofit fontScale="55000" lnSpcReduction="20000"/>
          </a:bodyPr>
          <a:lstStyle/>
          <a:p>
            <a:r>
              <a:rPr lang="en-US" altLang="zh-TW" dirty="0" smtClean="0"/>
              <a:t>In the final run (2173) in Run1</a:t>
            </a:r>
          </a:p>
          <a:p>
            <a:r>
              <a:rPr lang="en-US" altLang="zh-TW" dirty="0" smtClean="0"/>
              <a:t>The Max number of hit is less than 4000</a:t>
            </a:r>
          </a:p>
          <a:p>
            <a:r>
              <a:rPr lang="en-US" altLang="zh-TW" dirty="0" smtClean="0"/>
              <a:t>In the worth case scenario, 4000 hits per events. </a:t>
            </a:r>
            <a:br>
              <a:rPr lang="en-US" altLang="zh-TW" dirty="0" smtClean="0"/>
            </a:br>
            <a:r>
              <a:rPr lang="en-US" altLang="zh-TW" dirty="0" smtClean="0"/>
              <a:t>For one event we get 4* 4000 =</a:t>
            </a:r>
            <a:r>
              <a:rPr lang="en-US" altLang="zh-TW" dirty="0" smtClean="0">
                <a:solidFill>
                  <a:srgbClr val="00B050"/>
                </a:solidFill>
              </a:rPr>
              <a:t>16KB</a:t>
            </a:r>
            <a:r>
              <a:rPr lang="en-US" altLang="zh-TW" dirty="0" smtClean="0"/>
              <a:t>   </a:t>
            </a:r>
          </a:p>
          <a:p>
            <a:r>
              <a:rPr lang="en-US" altLang="zh-TW" dirty="0" smtClean="0"/>
              <a:t>we were </a:t>
            </a:r>
            <a:r>
              <a:rPr lang="en-US" altLang="zh-TW" dirty="0" err="1" smtClean="0"/>
              <a:t>assumeing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25.6KB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on last page</a:t>
            </a:r>
          </a:p>
          <a:p>
            <a:r>
              <a:rPr lang="en-US" altLang="zh-TW" dirty="0" smtClean="0"/>
              <a:t>so that, in the </a:t>
            </a:r>
            <a:r>
              <a:rPr lang="en-US" altLang="zh-TW" smtClean="0"/>
              <a:t>real run, </a:t>
            </a:r>
            <a:r>
              <a:rPr lang="en-US" altLang="zh-TW" dirty="0" smtClean="0"/>
              <a:t>the </a:t>
            </a:r>
            <a:r>
              <a:rPr lang="en-US" altLang="zh-TW" dirty="0" err="1" smtClean="0"/>
              <a:t>deadtime</a:t>
            </a:r>
            <a:r>
              <a:rPr lang="en-US" altLang="zh-TW" dirty="0" smtClean="0"/>
              <a:t> is much lower than what we estimated</a:t>
            </a:r>
          </a:p>
          <a:p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3212976"/>
            <a:ext cx="3803758" cy="3110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3861048"/>
            <a:ext cx="4821218" cy="1586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9E4C0-4456-4136-B39C-C7AF4F67CECA}" type="slidenum">
              <a:rPr lang="zh-TW" altLang="en-US" smtClean="0"/>
              <a:pPr/>
              <a:t>27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CIP (copy in progress) free:</a:t>
            </a:r>
            <a:br>
              <a:rPr lang="en-US" altLang="zh-TW" dirty="0" smtClean="0"/>
            </a:br>
            <a:r>
              <a:rPr lang="en-US" altLang="zh-TW" dirty="0" smtClean="0"/>
              <a:t>2~32 buffer to store data during CIP. Data still can be record during CIP.</a:t>
            </a:r>
          </a:p>
          <a:p>
            <a:r>
              <a:rPr lang="en-US" altLang="zh-TW" dirty="0" smtClean="0"/>
              <a:t> 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9E4C0-4456-4136-B39C-C7AF4F67CECA}" type="slidenum">
              <a:rPr lang="zh-TW" altLang="en-US" smtClean="0"/>
              <a:pPr/>
              <a:t>28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/>
        </p:nvGraphicFramePr>
        <p:xfrm>
          <a:off x="395536" y="2420888"/>
          <a:ext cx="6096000" cy="1463040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Transfer type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Speed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BLT32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25 </a:t>
                      </a:r>
                      <a:r>
                        <a:rPr lang="en-US" b="1" dirty="0" err="1"/>
                        <a:t>MBytes</a:t>
                      </a:r>
                      <a:r>
                        <a:rPr lang="en-US" b="1" dirty="0"/>
                        <a:t>/s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MBLT64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50 </a:t>
                      </a:r>
                      <a:r>
                        <a:rPr lang="en-US" b="1" dirty="0" err="1"/>
                        <a:t>MBytes</a:t>
                      </a:r>
                      <a:r>
                        <a:rPr lang="en-US" b="1" dirty="0"/>
                        <a:t>/s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0872">
                <a:tc>
                  <a:txBody>
                    <a:bodyPr/>
                    <a:lstStyle/>
                    <a:p>
                      <a:r>
                        <a:rPr lang="en-US" b="1"/>
                        <a:t>2e VME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88 </a:t>
                      </a:r>
                      <a:r>
                        <a:rPr lang="en-US" b="1" dirty="0" err="1"/>
                        <a:t>MBytes</a:t>
                      </a:r>
                      <a:r>
                        <a:rPr lang="en-US" b="1" dirty="0"/>
                        <a:t>/s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9E4C0-4456-4136-B39C-C7AF4F67CECA}" type="slidenum">
              <a:rPr lang="zh-TW" altLang="en-US" smtClean="0"/>
              <a:pPr/>
              <a:t>29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9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Circular Buffer Timing Window</a:t>
            </a:r>
            <a:endParaRPr lang="en-US" dirty="0"/>
          </a:p>
        </p:txBody>
      </p:sp>
      <p:sp>
        <p:nvSpPr>
          <p:cNvPr id="13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July 2012, Wu Jinyuan jywu168@fnal.gov</a:t>
            </a:r>
            <a:endParaRPr lang="en-US"/>
          </a:p>
        </p:txBody>
      </p:sp>
      <p:sp>
        <p:nvSpPr>
          <p:cNvPr id="13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SeaQuestTDC_timing</a:t>
            </a:r>
            <a:endParaRPr lang="en-US"/>
          </a:p>
        </p:txBody>
      </p:sp>
      <p:sp>
        <p:nvSpPr>
          <p:cNvPr id="137" name="Slide Number Placeholder 1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0581-557D-3842-8C5B-2D26672F0498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2" name="群組 1"/>
          <p:cNvGrpSpPr/>
          <p:nvPr/>
        </p:nvGrpSpPr>
        <p:grpSpPr>
          <a:xfrm>
            <a:off x="409266" y="4303749"/>
            <a:ext cx="6410672" cy="1090274"/>
            <a:chOff x="609600" y="1295400"/>
            <a:chExt cx="4876800" cy="3810000"/>
          </a:xfrm>
        </p:grpSpPr>
        <p:sp>
          <p:nvSpPr>
            <p:cNvPr id="37" name="Rectangle 97"/>
            <p:cNvSpPr>
              <a:spLocks noChangeArrowheads="1"/>
            </p:cNvSpPr>
            <p:nvPr/>
          </p:nvSpPr>
          <p:spPr bwMode="auto">
            <a:xfrm>
              <a:off x="609600" y="1295400"/>
              <a:ext cx="76200" cy="609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+mn-lt"/>
              </a:endParaRPr>
            </a:p>
          </p:txBody>
        </p:sp>
        <p:sp>
          <p:nvSpPr>
            <p:cNvPr id="73" name="Rectangle 97"/>
            <p:cNvSpPr>
              <a:spLocks noChangeArrowheads="1"/>
            </p:cNvSpPr>
            <p:nvPr/>
          </p:nvSpPr>
          <p:spPr bwMode="auto">
            <a:xfrm>
              <a:off x="685800" y="1295400"/>
              <a:ext cx="76200" cy="609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+mn-lt"/>
              </a:endParaRPr>
            </a:p>
          </p:txBody>
        </p:sp>
        <p:sp>
          <p:nvSpPr>
            <p:cNvPr id="74" name="Rectangle 97"/>
            <p:cNvSpPr>
              <a:spLocks noChangeArrowheads="1"/>
            </p:cNvSpPr>
            <p:nvPr/>
          </p:nvSpPr>
          <p:spPr bwMode="auto">
            <a:xfrm>
              <a:off x="762000" y="1295400"/>
              <a:ext cx="76200" cy="609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+mn-lt"/>
              </a:endParaRPr>
            </a:p>
          </p:txBody>
        </p:sp>
        <p:sp>
          <p:nvSpPr>
            <p:cNvPr id="75" name="Rectangle 97"/>
            <p:cNvSpPr>
              <a:spLocks noChangeArrowheads="1"/>
            </p:cNvSpPr>
            <p:nvPr/>
          </p:nvSpPr>
          <p:spPr bwMode="auto">
            <a:xfrm>
              <a:off x="838200" y="1295400"/>
              <a:ext cx="76200" cy="609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+mn-lt"/>
              </a:endParaRPr>
            </a:p>
          </p:txBody>
        </p:sp>
        <p:sp>
          <p:nvSpPr>
            <p:cNvPr id="76" name="Rectangle 97"/>
            <p:cNvSpPr>
              <a:spLocks noChangeArrowheads="1"/>
            </p:cNvSpPr>
            <p:nvPr/>
          </p:nvSpPr>
          <p:spPr bwMode="auto">
            <a:xfrm>
              <a:off x="609600" y="2438400"/>
              <a:ext cx="304800" cy="609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+mn-lt"/>
              </a:endParaRPr>
            </a:p>
          </p:txBody>
        </p:sp>
        <p:sp>
          <p:nvSpPr>
            <p:cNvPr id="77" name="Rectangle 97"/>
            <p:cNvSpPr>
              <a:spLocks noChangeArrowheads="1"/>
            </p:cNvSpPr>
            <p:nvPr/>
          </p:nvSpPr>
          <p:spPr bwMode="auto">
            <a:xfrm>
              <a:off x="914400" y="2438400"/>
              <a:ext cx="304800" cy="609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+mn-lt"/>
              </a:endParaRPr>
            </a:p>
          </p:txBody>
        </p:sp>
        <p:sp>
          <p:nvSpPr>
            <p:cNvPr id="78" name="Rectangle 97"/>
            <p:cNvSpPr>
              <a:spLocks noChangeArrowheads="1"/>
            </p:cNvSpPr>
            <p:nvPr/>
          </p:nvSpPr>
          <p:spPr bwMode="auto">
            <a:xfrm>
              <a:off x="1219200" y="2438400"/>
              <a:ext cx="304800" cy="609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+mn-lt"/>
              </a:endParaRPr>
            </a:p>
          </p:txBody>
        </p:sp>
        <p:sp>
          <p:nvSpPr>
            <p:cNvPr id="79" name="Rectangle 97"/>
            <p:cNvSpPr>
              <a:spLocks noChangeArrowheads="1"/>
            </p:cNvSpPr>
            <p:nvPr/>
          </p:nvSpPr>
          <p:spPr bwMode="auto">
            <a:xfrm>
              <a:off x="1524000" y="2438400"/>
              <a:ext cx="304800" cy="609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+mn-lt"/>
              </a:endParaRPr>
            </a:p>
          </p:txBody>
        </p:sp>
        <p:sp>
          <p:nvSpPr>
            <p:cNvPr id="80" name="Rectangle 97"/>
            <p:cNvSpPr>
              <a:spLocks noChangeArrowheads="1"/>
            </p:cNvSpPr>
            <p:nvPr/>
          </p:nvSpPr>
          <p:spPr bwMode="auto">
            <a:xfrm>
              <a:off x="1828800" y="2438400"/>
              <a:ext cx="304800" cy="609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+mn-lt"/>
              </a:endParaRPr>
            </a:p>
          </p:txBody>
        </p:sp>
        <p:sp>
          <p:nvSpPr>
            <p:cNvPr id="81" name="Rectangle 97"/>
            <p:cNvSpPr>
              <a:spLocks noChangeArrowheads="1"/>
            </p:cNvSpPr>
            <p:nvPr/>
          </p:nvSpPr>
          <p:spPr bwMode="auto">
            <a:xfrm>
              <a:off x="2133600" y="2438400"/>
              <a:ext cx="304800" cy="609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+mn-lt"/>
              </a:endParaRPr>
            </a:p>
          </p:txBody>
        </p:sp>
        <p:sp>
          <p:nvSpPr>
            <p:cNvPr id="82" name="Rectangle 97"/>
            <p:cNvSpPr>
              <a:spLocks noChangeArrowheads="1"/>
            </p:cNvSpPr>
            <p:nvPr/>
          </p:nvSpPr>
          <p:spPr bwMode="auto">
            <a:xfrm>
              <a:off x="2438400" y="2438400"/>
              <a:ext cx="304800" cy="609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+mn-lt"/>
              </a:endParaRPr>
            </a:p>
          </p:txBody>
        </p:sp>
        <p:sp>
          <p:nvSpPr>
            <p:cNvPr id="83" name="Rectangle 97"/>
            <p:cNvSpPr>
              <a:spLocks noChangeArrowheads="1"/>
            </p:cNvSpPr>
            <p:nvPr/>
          </p:nvSpPr>
          <p:spPr bwMode="auto">
            <a:xfrm>
              <a:off x="2743200" y="2438400"/>
              <a:ext cx="304800" cy="609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+mn-lt"/>
              </a:endParaRPr>
            </a:p>
          </p:txBody>
        </p:sp>
        <p:sp>
          <p:nvSpPr>
            <p:cNvPr id="97" name="Rectangle 97"/>
            <p:cNvSpPr>
              <a:spLocks noChangeArrowheads="1"/>
            </p:cNvSpPr>
            <p:nvPr/>
          </p:nvSpPr>
          <p:spPr bwMode="auto">
            <a:xfrm>
              <a:off x="609600" y="4495800"/>
              <a:ext cx="304800" cy="609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+mn-lt"/>
              </a:endParaRPr>
            </a:p>
          </p:txBody>
        </p:sp>
        <p:sp>
          <p:nvSpPr>
            <p:cNvPr id="98" name="Rectangle 97"/>
            <p:cNvSpPr>
              <a:spLocks noChangeArrowheads="1"/>
            </p:cNvSpPr>
            <p:nvPr/>
          </p:nvSpPr>
          <p:spPr bwMode="auto">
            <a:xfrm>
              <a:off x="914400" y="4495800"/>
              <a:ext cx="304800" cy="609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+mn-lt"/>
              </a:endParaRPr>
            </a:p>
          </p:txBody>
        </p:sp>
        <p:sp>
          <p:nvSpPr>
            <p:cNvPr id="99" name="Rectangle 97"/>
            <p:cNvSpPr>
              <a:spLocks noChangeArrowheads="1"/>
            </p:cNvSpPr>
            <p:nvPr/>
          </p:nvSpPr>
          <p:spPr bwMode="auto">
            <a:xfrm>
              <a:off x="1219200" y="4495800"/>
              <a:ext cx="304800" cy="609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+mn-lt"/>
              </a:endParaRPr>
            </a:p>
          </p:txBody>
        </p:sp>
        <p:sp>
          <p:nvSpPr>
            <p:cNvPr id="100" name="Rectangle 97"/>
            <p:cNvSpPr>
              <a:spLocks noChangeArrowheads="1"/>
            </p:cNvSpPr>
            <p:nvPr/>
          </p:nvSpPr>
          <p:spPr bwMode="auto">
            <a:xfrm>
              <a:off x="1524000" y="4495800"/>
              <a:ext cx="304800" cy="609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+mn-lt"/>
              </a:endParaRPr>
            </a:p>
          </p:txBody>
        </p:sp>
        <p:sp>
          <p:nvSpPr>
            <p:cNvPr id="101" name="Rectangle 97"/>
            <p:cNvSpPr>
              <a:spLocks noChangeArrowheads="1"/>
            </p:cNvSpPr>
            <p:nvPr/>
          </p:nvSpPr>
          <p:spPr bwMode="auto">
            <a:xfrm>
              <a:off x="1828800" y="4495800"/>
              <a:ext cx="304800" cy="609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+mn-lt"/>
              </a:endParaRPr>
            </a:p>
          </p:txBody>
        </p:sp>
        <p:sp>
          <p:nvSpPr>
            <p:cNvPr id="102" name="Rectangle 97"/>
            <p:cNvSpPr>
              <a:spLocks noChangeArrowheads="1"/>
            </p:cNvSpPr>
            <p:nvPr/>
          </p:nvSpPr>
          <p:spPr bwMode="auto">
            <a:xfrm>
              <a:off x="2133600" y="4495800"/>
              <a:ext cx="304800" cy="609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+mn-lt"/>
              </a:endParaRPr>
            </a:p>
          </p:txBody>
        </p:sp>
        <p:sp>
          <p:nvSpPr>
            <p:cNvPr id="103" name="Rectangle 97"/>
            <p:cNvSpPr>
              <a:spLocks noChangeArrowheads="1"/>
            </p:cNvSpPr>
            <p:nvPr/>
          </p:nvSpPr>
          <p:spPr bwMode="auto">
            <a:xfrm>
              <a:off x="2438400" y="4495800"/>
              <a:ext cx="304800" cy="609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+mn-lt"/>
              </a:endParaRPr>
            </a:p>
          </p:txBody>
        </p:sp>
        <p:sp>
          <p:nvSpPr>
            <p:cNvPr id="104" name="Rectangle 97"/>
            <p:cNvSpPr>
              <a:spLocks noChangeArrowheads="1"/>
            </p:cNvSpPr>
            <p:nvPr/>
          </p:nvSpPr>
          <p:spPr bwMode="auto">
            <a:xfrm>
              <a:off x="2743200" y="4495800"/>
              <a:ext cx="304800" cy="609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+mn-lt"/>
              </a:endParaRPr>
            </a:p>
          </p:txBody>
        </p:sp>
        <p:sp>
          <p:nvSpPr>
            <p:cNvPr id="152" name="Rectangle 97"/>
            <p:cNvSpPr>
              <a:spLocks noChangeArrowheads="1"/>
            </p:cNvSpPr>
            <p:nvPr/>
          </p:nvSpPr>
          <p:spPr bwMode="auto">
            <a:xfrm>
              <a:off x="3048000" y="4495800"/>
              <a:ext cx="304800" cy="609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+mn-lt"/>
              </a:endParaRPr>
            </a:p>
          </p:txBody>
        </p:sp>
        <p:sp>
          <p:nvSpPr>
            <p:cNvPr id="153" name="Rectangle 152"/>
            <p:cNvSpPr>
              <a:spLocks noChangeArrowheads="1"/>
            </p:cNvSpPr>
            <p:nvPr/>
          </p:nvSpPr>
          <p:spPr bwMode="auto">
            <a:xfrm>
              <a:off x="3352800" y="4495800"/>
              <a:ext cx="304800" cy="609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+mn-lt"/>
              </a:endParaRPr>
            </a:p>
          </p:txBody>
        </p:sp>
        <p:sp>
          <p:nvSpPr>
            <p:cNvPr id="154" name="Rectangle 97"/>
            <p:cNvSpPr>
              <a:spLocks noChangeArrowheads="1"/>
            </p:cNvSpPr>
            <p:nvPr/>
          </p:nvSpPr>
          <p:spPr bwMode="auto">
            <a:xfrm>
              <a:off x="3657600" y="4495800"/>
              <a:ext cx="304800" cy="609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+mn-lt"/>
              </a:endParaRPr>
            </a:p>
          </p:txBody>
        </p:sp>
        <p:sp>
          <p:nvSpPr>
            <p:cNvPr id="155" name="Rectangle 97"/>
            <p:cNvSpPr>
              <a:spLocks noChangeArrowheads="1"/>
            </p:cNvSpPr>
            <p:nvPr/>
          </p:nvSpPr>
          <p:spPr bwMode="auto">
            <a:xfrm>
              <a:off x="3962400" y="4495800"/>
              <a:ext cx="304800" cy="609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+mn-lt"/>
              </a:endParaRPr>
            </a:p>
          </p:txBody>
        </p:sp>
        <p:sp>
          <p:nvSpPr>
            <p:cNvPr id="156" name="Rectangle 97"/>
            <p:cNvSpPr>
              <a:spLocks noChangeArrowheads="1"/>
            </p:cNvSpPr>
            <p:nvPr/>
          </p:nvSpPr>
          <p:spPr bwMode="auto">
            <a:xfrm>
              <a:off x="4267200" y="4495800"/>
              <a:ext cx="304800" cy="609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+mn-lt"/>
              </a:endParaRPr>
            </a:p>
          </p:txBody>
        </p:sp>
        <p:sp>
          <p:nvSpPr>
            <p:cNvPr id="157" name="Rectangle 97"/>
            <p:cNvSpPr>
              <a:spLocks noChangeArrowheads="1"/>
            </p:cNvSpPr>
            <p:nvPr/>
          </p:nvSpPr>
          <p:spPr bwMode="auto">
            <a:xfrm>
              <a:off x="4572000" y="4495800"/>
              <a:ext cx="304800" cy="609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+mn-lt"/>
              </a:endParaRPr>
            </a:p>
          </p:txBody>
        </p:sp>
        <p:sp>
          <p:nvSpPr>
            <p:cNvPr id="158" name="Rectangle 97"/>
            <p:cNvSpPr>
              <a:spLocks noChangeArrowheads="1"/>
            </p:cNvSpPr>
            <p:nvPr/>
          </p:nvSpPr>
          <p:spPr bwMode="auto">
            <a:xfrm>
              <a:off x="4876800" y="4495800"/>
              <a:ext cx="304800" cy="609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+mn-lt"/>
              </a:endParaRPr>
            </a:p>
          </p:txBody>
        </p:sp>
        <p:sp>
          <p:nvSpPr>
            <p:cNvPr id="159" name="Rectangle 97"/>
            <p:cNvSpPr>
              <a:spLocks noChangeArrowheads="1"/>
            </p:cNvSpPr>
            <p:nvPr/>
          </p:nvSpPr>
          <p:spPr bwMode="auto">
            <a:xfrm>
              <a:off x="5181600" y="4495800"/>
              <a:ext cx="304800" cy="609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+mn-lt"/>
              </a:endParaRPr>
            </a:p>
          </p:txBody>
        </p:sp>
        <p:cxnSp>
          <p:nvCxnSpPr>
            <p:cNvPr id="165" name="Straight Arrow Connector 164"/>
            <p:cNvCxnSpPr/>
            <p:nvPr/>
          </p:nvCxnSpPr>
          <p:spPr>
            <a:xfrm rot="5400000">
              <a:off x="343694" y="2170906"/>
              <a:ext cx="533400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 rot="16200000" flipH="1">
              <a:off x="534194" y="2058194"/>
              <a:ext cx="533400" cy="22701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/>
            <p:nvPr/>
          </p:nvCxnSpPr>
          <p:spPr>
            <a:xfrm rot="16200000" flipH="1">
              <a:off x="724694" y="1943894"/>
              <a:ext cx="533400" cy="45561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>
              <a:off x="839788" y="1905000"/>
              <a:ext cx="684212" cy="5334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Rectangle 97"/>
            <p:cNvSpPr>
              <a:spLocks noChangeArrowheads="1"/>
            </p:cNvSpPr>
            <p:nvPr/>
          </p:nvSpPr>
          <p:spPr bwMode="auto">
            <a:xfrm>
              <a:off x="1828800" y="1295400"/>
              <a:ext cx="76200" cy="609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+mn-lt"/>
              </a:endParaRPr>
            </a:p>
          </p:txBody>
        </p:sp>
        <p:sp>
          <p:nvSpPr>
            <p:cNvPr id="177" name="Rectangle 97"/>
            <p:cNvSpPr>
              <a:spLocks noChangeArrowheads="1"/>
            </p:cNvSpPr>
            <p:nvPr/>
          </p:nvSpPr>
          <p:spPr bwMode="auto">
            <a:xfrm>
              <a:off x="1905000" y="1295400"/>
              <a:ext cx="76200" cy="609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+mn-lt"/>
              </a:endParaRPr>
            </a:p>
          </p:txBody>
        </p:sp>
        <p:sp>
          <p:nvSpPr>
            <p:cNvPr id="178" name="Rectangle 97"/>
            <p:cNvSpPr>
              <a:spLocks noChangeArrowheads="1"/>
            </p:cNvSpPr>
            <p:nvPr/>
          </p:nvSpPr>
          <p:spPr bwMode="auto">
            <a:xfrm>
              <a:off x="1981200" y="1295400"/>
              <a:ext cx="76200" cy="609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+mn-lt"/>
              </a:endParaRPr>
            </a:p>
          </p:txBody>
        </p:sp>
        <p:sp>
          <p:nvSpPr>
            <p:cNvPr id="179" name="Rectangle 97"/>
            <p:cNvSpPr>
              <a:spLocks noChangeArrowheads="1"/>
            </p:cNvSpPr>
            <p:nvPr/>
          </p:nvSpPr>
          <p:spPr bwMode="auto">
            <a:xfrm>
              <a:off x="2057400" y="1295400"/>
              <a:ext cx="76200" cy="609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+mn-lt"/>
              </a:endParaRPr>
            </a:p>
          </p:txBody>
        </p:sp>
        <p:cxnSp>
          <p:nvCxnSpPr>
            <p:cNvPr id="180" name="Straight Arrow Connector 179"/>
            <p:cNvCxnSpPr/>
            <p:nvPr/>
          </p:nvCxnSpPr>
          <p:spPr>
            <a:xfrm rot="5400000">
              <a:off x="1562894" y="2170906"/>
              <a:ext cx="533400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 rot="16200000" flipH="1">
              <a:off x="1753394" y="2058194"/>
              <a:ext cx="533400" cy="22701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/>
            <p:nvPr/>
          </p:nvCxnSpPr>
          <p:spPr>
            <a:xfrm rot="16200000" flipH="1">
              <a:off x="1943894" y="1943894"/>
              <a:ext cx="533400" cy="45561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/>
            <p:nvPr/>
          </p:nvCxnSpPr>
          <p:spPr>
            <a:xfrm>
              <a:off x="2058988" y="1905000"/>
              <a:ext cx="684212" cy="5334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Rectangle 97"/>
            <p:cNvSpPr>
              <a:spLocks noChangeArrowheads="1"/>
            </p:cNvSpPr>
            <p:nvPr/>
          </p:nvSpPr>
          <p:spPr bwMode="auto">
            <a:xfrm>
              <a:off x="609600" y="3352800"/>
              <a:ext cx="76200" cy="609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+mn-lt"/>
              </a:endParaRPr>
            </a:p>
          </p:txBody>
        </p:sp>
        <p:sp>
          <p:nvSpPr>
            <p:cNvPr id="185" name="Rectangle 97"/>
            <p:cNvSpPr>
              <a:spLocks noChangeArrowheads="1"/>
            </p:cNvSpPr>
            <p:nvPr/>
          </p:nvSpPr>
          <p:spPr bwMode="auto">
            <a:xfrm>
              <a:off x="685800" y="3352800"/>
              <a:ext cx="76200" cy="609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+mn-lt"/>
              </a:endParaRPr>
            </a:p>
          </p:txBody>
        </p:sp>
        <p:sp>
          <p:nvSpPr>
            <p:cNvPr id="186" name="Rectangle 97"/>
            <p:cNvSpPr>
              <a:spLocks noChangeArrowheads="1"/>
            </p:cNvSpPr>
            <p:nvPr/>
          </p:nvSpPr>
          <p:spPr bwMode="auto">
            <a:xfrm>
              <a:off x="762000" y="3352800"/>
              <a:ext cx="76200" cy="609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+mn-lt"/>
              </a:endParaRPr>
            </a:p>
          </p:txBody>
        </p:sp>
        <p:sp>
          <p:nvSpPr>
            <p:cNvPr id="187" name="Rectangle 97"/>
            <p:cNvSpPr>
              <a:spLocks noChangeArrowheads="1"/>
            </p:cNvSpPr>
            <p:nvPr/>
          </p:nvSpPr>
          <p:spPr bwMode="auto">
            <a:xfrm>
              <a:off x="838200" y="3352800"/>
              <a:ext cx="76200" cy="609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+mn-lt"/>
              </a:endParaRPr>
            </a:p>
          </p:txBody>
        </p:sp>
        <p:cxnSp>
          <p:nvCxnSpPr>
            <p:cNvPr id="188" name="Straight Arrow Connector 187"/>
            <p:cNvCxnSpPr/>
            <p:nvPr/>
          </p:nvCxnSpPr>
          <p:spPr>
            <a:xfrm rot="5400000">
              <a:off x="343694" y="4228306"/>
              <a:ext cx="533400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/>
            <p:nvPr/>
          </p:nvCxnSpPr>
          <p:spPr>
            <a:xfrm rot="16200000" flipH="1">
              <a:off x="534194" y="4115594"/>
              <a:ext cx="533400" cy="22701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/>
            <p:nvPr/>
          </p:nvCxnSpPr>
          <p:spPr>
            <a:xfrm rot="16200000" flipH="1">
              <a:off x="724694" y="4001294"/>
              <a:ext cx="533400" cy="45561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>
              <a:off x="839788" y="3962400"/>
              <a:ext cx="684212" cy="5334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Rectangle 97"/>
            <p:cNvSpPr>
              <a:spLocks noChangeArrowheads="1"/>
            </p:cNvSpPr>
            <p:nvPr/>
          </p:nvSpPr>
          <p:spPr bwMode="auto">
            <a:xfrm>
              <a:off x="4267200" y="3352800"/>
              <a:ext cx="76200" cy="609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+mn-lt"/>
              </a:endParaRPr>
            </a:p>
          </p:txBody>
        </p:sp>
        <p:sp>
          <p:nvSpPr>
            <p:cNvPr id="193" name="Rectangle 97"/>
            <p:cNvSpPr>
              <a:spLocks noChangeArrowheads="1"/>
            </p:cNvSpPr>
            <p:nvPr/>
          </p:nvSpPr>
          <p:spPr bwMode="auto">
            <a:xfrm>
              <a:off x="4343400" y="3352800"/>
              <a:ext cx="76200" cy="609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+mn-lt"/>
              </a:endParaRPr>
            </a:p>
          </p:txBody>
        </p:sp>
        <p:sp>
          <p:nvSpPr>
            <p:cNvPr id="194" name="Rectangle 97"/>
            <p:cNvSpPr>
              <a:spLocks noChangeArrowheads="1"/>
            </p:cNvSpPr>
            <p:nvPr/>
          </p:nvSpPr>
          <p:spPr bwMode="auto">
            <a:xfrm>
              <a:off x="4419600" y="3352800"/>
              <a:ext cx="76200" cy="609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+mn-lt"/>
              </a:endParaRPr>
            </a:p>
          </p:txBody>
        </p:sp>
        <p:sp>
          <p:nvSpPr>
            <p:cNvPr id="195" name="Rectangle 97"/>
            <p:cNvSpPr>
              <a:spLocks noChangeArrowheads="1"/>
            </p:cNvSpPr>
            <p:nvPr/>
          </p:nvSpPr>
          <p:spPr bwMode="auto">
            <a:xfrm>
              <a:off x="4495800" y="3352800"/>
              <a:ext cx="76200" cy="609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+mn-lt"/>
              </a:endParaRPr>
            </a:p>
          </p:txBody>
        </p:sp>
        <p:cxnSp>
          <p:nvCxnSpPr>
            <p:cNvPr id="196" name="Straight Arrow Connector 195"/>
            <p:cNvCxnSpPr/>
            <p:nvPr/>
          </p:nvCxnSpPr>
          <p:spPr>
            <a:xfrm rot="5400000">
              <a:off x="4001294" y="4228306"/>
              <a:ext cx="533400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/>
            <p:nvPr/>
          </p:nvCxnSpPr>
          <p:spPr>
            <a:xfrm rot="16200000" flipH="1">
              <a:off x="4191794" y="4115594"/>
              <a:ext cx="533400" cy="22701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/>
            <p:nvPr/>
          </p:nvCxnSpPr>
          <p:spPr>
            <a:xfrm rot="16200000" flipH="1">
              <a:off x="4382294" y="4001294"/>
              <a:ext cx="533400" cy="45561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4497388" y="3962400"/>
              <a:ext cx="684212" cy="5334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Content Placeholder 5"/>
          <p:cNvSpPr txBox="1">
            <a:spLocks/>
          </p:cNvSpPr>
          <p:nvPr/>
        </p:nvSpPr>
        <p:spPr>
          <a:xfrm>
            <a:off x="261548" y="5553695"/>
            <a:ext cx="8077200" cy="767938"/>
          </a:xfrm>
          <a:prstGeom prst="rect">
            <a:avLst/>
          </a:prstGeom>
        </p:spPr>
        <p:txBody>
          <a:bodyPr/>
          <a:lstStyle/>
          <a:p>
            <a:pPr marL="342900" lvl="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/>
            </a:pPr>
            <a:r>
              <a:rPr lang="en-US" sz="1600" kern="0" dirty="0" smtClean="0">
                <a:latin typeface="+mn-lt"/>
              </a:rPr>
              <a:t>The hits in the </a:t>
            </a:r>
            <a:r>
              <a:rPr lang="en-US" altLang="zh-TW" sz="1600" kern="0" dirty="0"/>
              <a:t>Register-Pipe</a:t>
            </a:r>
            <a:r>
              <a:rPr lang="en-US" sz="1600" kern="0" dirty="0" smtClean="0">
                <a:latin typeface="+mn-lt"/>
              </a:rPr>
              <a:t> </a:t>
            </a:r>
            <a:r>
              <a:rPr lang="en-US" sz="1600" kern="0" dirty="0" smtClean="0">
                <a:latin typeface="+mn-lt"/>
              </a:rPr>
              <a:t>are written to the circular buffer every 64 ns per hit.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/>
            </a:pPr>
            <a:r>
              <a:rPr lang="en-US" sz="1600" kern="0" dirty="0" smtClean="0">
                <a:latin typeface="+mn-lt"/>
              </a:rPr>
              <a:t>If the </a:t>
            </a:r>
            <a:r>
              <a:rPr lang="en-US" altLang="zh-TW" sz="1600" kern="0" dirty="0"/>
              <a:t>Register-Pipe</a:t>
            </a:r>
            <a:r>
              <a:rPr lang="en-US" sz="1600" kern="0" dirty="0" smtClean="0">
                <a:latin typeface="+mn-lt"/>
              </a:rPr>
              <a:t> </a:t>
            </a:r>
            <a:r>
              <a:rPr lang="en-US" sz="1600" kern="0" dirty="0" smtClean="0">
                <a:latin typeface="+mn-lt"/>
              </a:rPr>
              <a:t>is filled with 4 hits, it takes 256 ns to write them into circular buffer.</a:t>
            </a:r>
          </a:p>
        </p:txBody>
      </p:sp>
      <p:sp>
        <p:nvSpPr>
          <p:cNvPr id="64" name="Content Placeholder 5"/>
          <p:cNvSpPr txBox="1">
            <a:spLocks/>
          </p:cNvSpPr>
          <p:nvPr/>
        </p:nvSpPr>
        <p:spPr>
          <a:xfrm>
            <a:off x="377336" y="2636912"/>
            <a:ext cx="8077200" cy="1447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2"/>
              <a:buChar char="n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The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 hits </a:t>
            </a:r>
            <a:r>
              <a:rPr lang="en-US" sz="1600" kern="0" dirty="0" smtClean="0">
                <a:latin typeface="+mn-lt"/>
              </a:rPr>
              <a:t>stored in </a:t>
            </a:r>
            <a:r>
              <a:rPr lang="en-US" sz="1600" kern="0" dirty="0" smtClean="0">
                <a:latin typeface="+mn-lt"/>
              </a:rPr>
              <a:t> Register-Pipe (RegPipe4a) </a:t>
            </a:r>
            <a:r>
              <a:rPr lang="en-US" sz="1600" kern="0" dirty="0" smtClean="0">
                <a:latin typeface="+mn-lt"/>
              </a:rPr>
              <a:t>blocks are readout when </a:t>
            </a:r>
            <a:r>
              <a:rPr lang="en-US" sz="1600" kern="0" dirty="0" smtClean="0">
                <a:latin typeface="+mn-lt"/>
              </a:rPr>
              <a:t> Load (LD)=1</a:t>
            </a:r>
            <a:r>
              <a:rPr lang="en-US" sz="1600" kern="0" dirty="0" smtClean="0">
                <a:latin typeface="+mn-lt"/>
              </a:rPr>
              <a:t>, every 4 clock cycles at 62.5 MHz and the hits being readout are cleared at the end of </a:t>
            </a:r>
            <a:r>
              <a:rPr lang="en-US" sz="1600" kern="0" dirty="0" smtClean="0">
                <a:latin typeface="+mn-lt"/>
              </a:rPr>
              <a:t>Load (LD)=1 </a:t>
            </a:r>
            <a:r>
              <a:rPr lang="en-US" sz="1600" kern="0" dirty="0" smtClean="0">
                <a:latin typeface="+mn-lt"/>
              </a:rPr>
              <a:t>pulse when </a:t>
            </a:r>
            <a:r>
              <a:rPr lang="en-US" sz="1600" kern="0" dirty="0" err="1" smtClean="0">
                <a:latin typeface="+mn-lt"/>
              </a:rPr>
              <a:t>AllShift</a:t>
            </a:r>
            <a:r>
              <a:rPr lang="en-US" sz="1600" kern="0" dirty="0" smtClean="0">
                <a:latin typeface="+mn-lt"/>
              </a:rPr>
              <a:t>=1 for 1 cycle at 250 </a:t>
            </a:r>
            <a:r>
              <a:rPr lang="en-US" sz="1600" kern="0" dirty="0" err="1" smtClean="0">
                <a:latin typeface="+mn-lt"/>
              </a:rPr>
              <a:t>MHz.</a:t>
            </a:r>
            <a:endParaRPr lang="en-US" sz="1600" kern="0" dirty="0" smtClean="0">
              <a:latin typeface="+mn-lt"/>
            </a:endParaRPr>
          </a:p>
          <a:p>
            <a:pPr marL="342900" lvl="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Data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 from a group of 4 channels are written into one of the 2 (or 4, 8) </a:t>
            </a:r>
            <a:r>
              <a:rPr lang="en-US" sz="1600" kern="0" dirty="0" smtClean="0">
                <a:latin typeface="+mn-lt"/>
              </a:rPr>
              <a:t>circular buffers </a:t>
            </a:r>
            <a:r>
              <a:rPr lang="en-US" sz="1600" kern="0" dirty="0" err="1" smtClean="0">
                <a:latin typeface="+mn-lt"/>
              </a:rPr>
              <a:t>i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(SRAM256x16 ) 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to wait for trigger.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517434" y="994213"/>
            <a:ext cx="4191000" cy="1510099"/>
            <a:chOff x="228600" y="1066800"/>
            <a:chExt cx="4191000" cy="1510099"/>
          </a:xfrm>
        </p:grpSpPr>
        <p:sp>
          <p:nvSpPr>
            <p:cNvPr id="65" name="Rectangle 70"/>
            <p:cNvSpPr>
              <a:spLocks noChangeArrowheads="1"/>
            </p:cNvSpPr>
            <p:nvPr/>
          </p:nvSpPr>
          <p:spPr bwMode="auto">
            <a:xfrm>
              <a:off x="3505200" y="1066800"/>
              <a:ext cx="914400" cy="1295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54"/>
            <p:cNvSpPr>
              <a:spLocks noChangeArrowheads="1"/>
            </p:cNvSpPr>
            <p:nvPr/>
          </p:nvSpPr>
          <p:spPr bwMode="auto">
            <a:xfrm>
              <a:off x="2286000" y="1143000"/>
              <a:ext cx="304800" cy="60960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67" name="AutoShape 56"/>
            <p:cNvSpPr>
              <a:spLocks noChangeArrowheads="1"/>
            </p:cNvSpPr>
            <p:nvPr/>
          </p:nvSpPr>
          <p:spPr bwMode="auto">
            <a:xfrm rot="5400000">
              <a:off x="2247900" y="1638300"/>
              <a:ext cx="152400" cy="76200"/>
            </a:xfrm>
            <a:prstGeom prst="triangle">
              <a:avLst>
                <a:gd name="adj" fmla="val 500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68" name="Rectangle 70"/>
            <p:cNvSpPr>
              <a:spLocks noChangeArrowheads="1"/>
            </p:cNvSpPr>
            <p:nvPr/>
          </p:nvSpPr>
          <p:spPr bwMode="auto">
            <a:xfrm>
              <a:off x="3581400" y="1143000"/>
              <a:ext cx="228600" cy="114300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AutoShape 88"/>
            <p:cNvSpPr>
              <a:spLocks noChangeArrowheads="1"/>
            </p:cNvSpPr>
            <p:nvPr/>
          </p:nvSpPr>
          <p:spPr bwMode="auto">
            <a:xfrm rot="5400000">
              <a:off x="3543300" y="2095500"/>
              <a:ext cx="152400" cy="76200"/>
            </a:xfrm>
            <a:prstGeom prst="triangle">
              <a:avLst>
                <a:gd name="adj" fmla="val 500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97"/>
            <p:cNvSpPr>
              <a:spLocks noChangeArrowheads="1"/>
            </p:cNvSpPr>
            <p:nvPr/>
          </p:nvSpPr>
          <p:spPr bwMode="auto">
            <a:xfrm>
              <a:off x="4114800" y="1143000"/>
              <a:ext cx="228600" cy="60960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AutoShape 99"/>
            <p:cNvSpPr>
              <a:spLocks noChangeArrowheads="1"/>
            </p:cNvSpPr>
            <p:nvPr/>
          </p:nvSpPr>
          <p:spPr bwMode="auto">
            <a:xfrm rot="5400000">
              <a:off x="4076700" y="1562100"/>
              <a:ext cx="152400" cy="76200"/>
            </a:xfrm>
            <a:prstGeom prst="triangle">
              <a:avLst>
                <a:gd name="adj" fmla="val 500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72" name="Straight Connector 161"/>
            <p:cNvCxnSpPr/>
            <p:nvPr/>
          </p:nvCxnSpPr>
          <p:spPr>
            <a:xfrm>
              <a:off x="3429000" y="2133600"/>
              <a:ext cx="1524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162"/>
            <p:cNvCxnSpPr/>
            <p:nvPr/>
          </p:nvCxnSpPr>
          <p:spPr>
            <a:xfrm>
              <a:off x="2133600" y="1676400"/>
              <a:ext cx="1524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174"/>
            <p:cNvCxnSpPr/>
            <p:nvPr/>
          </p:nvCxnSpPr>
          <p:spPr>
            <a:xfrm>
              <a:off x="2057400" y="1447800"/>
              <a:ext cx="2286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 Box 107"/>
            <p:cNvSpPr txBox="1">
              <a:spLocks noChangeArrowheads="1"/>
            </p:cNvSpPr>
            <p:nvPr/>
          </p:nvSpPr>
          <p:spPr bwMode="auto">
            <a:xfrm>
              <a:off x="2286000" y="1371600"/>
              <a:ext cx="160300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900" b="1" dirty="0" smtClean="0">
                  <a:latin typeface="Times New Roman" charset="0"/>
                </a:rPr>
                <a:t>LD</a:t>
              </a:r>
              <a:endParaRPr lang="en-US" sz="900" b="1" dirty="0">
                <a:latin typeface="Times New Roman" charset="0"/>
              </a:endParaRPr>
            </a:p>
          </p:txBody>
        </p:sp>
        <p:sp>
          <p:nvSpPr>
            <p:cNvPr id="87" name="Text Box 107"/>
            <p:cNvSpPr txBox="1">
              <a:spLocks noChangeArrowheads="1"/>
            </p:cNvSpPr>
            <p:nvPr/>
          </p:nvSpPr>
          <p:spPr bwMode="auto">
            <a:xfrm>
              <a:off x="2286000" y="1143000"/>
              <a:ext cx="83356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900" b="1" dirty="0" smtClean="0">
                  <a:latin typeface="Times New Roman" charset="0"/>
                </a:rPr>
                <a:t>D</a:t>
              </a:r>
              <a:endParaRPr lang="en-US" sz="900" b="1" dirty="0">
                <a:latin typeface="Times New Roman" charset="0"/>
              </a:endParaRPr>
            </a:p>
          </p:txBody>
        </p:sp>
        <p:cxnSp>
          <p:nvCxnSpPr>
            <p:cNvPr id="88" name="Straight Connector 188"/>
            <p:cNvCxnSpPr/>
            <p:nvPr/>
          </p:nvCxnSpPr>
          <p:spPr>
            <a:xfrm>
              <a:off x="3200400" y="1219200"/>
              <a:ext cx="3810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190"/>
            <p:cNvCxnSpPr/>
            <p:nvPr/>
          </p:nvCxnSpPr>
          <p:spPr>
            <a:xfrm>
              <a:off x="3352800" y="1447800"/>
              <a:ext cx="2286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192"/>
            <p:cNvCxnSpPr/>
            <p:nvPr/>
          </p:nvCxnSpPr>
          <p:spPr>
            <a:xfrm>
              <a:off x="3200400" y="1600200"/>
              <a:ext cx="3810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 Box 109"/>
            <p:cNvSpPr txBox="1">
              <a:spLocks noChangeArrowheads="1"/>
            </p:cNvSpPr>
            <p:nvPr/>
          </p:nvSpPr>
          <p:spPr bwMode="auto">
            <a:xfrm>
              <a:off x="2971800" y="1524000"/>
              <a:ext cx="198772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900" b="1" dirty="0" smtClean="0">
                  <a:latin typeface="Times New Roman" charset="0"/>
                </a:rPr>
                <a:t>WA</a:t>
              </a:r>
              <a:endParaRPr lang="en-US" sz="900" b="1" dirty="0">
                <a:latin typeface="Times New Roman" charset="0"/>
              </a:endParaRPr>
            </a:p>
          </p:txBody>
        </p:sp>
        <p:cxnSp>
          <p:nvCxnSpPr>
            <p:cNvPr id="93" name="Straight Connector 256"/>
            <p:cNvCxnSpPr/>
            <p:nvPr/>
          </p:nvCxnSpPr>
          <p:spPr>
            <a:xfrm>
              <a:off x="1600200" y="1219200"/>
              <a:ext cx="6858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257"/>
            <p:cNvCxnSpPr/>
            <p:nvPr/>
          </p:nvCxnSpPr>
          <p:spPr>
            <a:xfrm>
              <a:off x="2590800" y="1219200"/>
              <a:ext cx="6096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259"/>
            <p:cNvCxnSpPr/>
            <p:nvPr/>
          </p:nvCxnSpPr>
          <p:spPr>
            <a:xfrm rot="5400000" flipH="1" flipV="1">
              <a:off x="2362994" y="1828006"/>
              <a:ext cx="152400" cy="158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54"/>
            <p:cNvSpPr>
              <a:spLocks noChangeArrowheads="1"/>
            </p:cNvSpPr>
            <p:nvPr/>
          </p:nvSpPr>
          <p:spPr bwMode="auto">
            <a:xfrm>
              <a:off x="2286000" y="1905000"/>
              <a:ext cx="304800" cy="60960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05" name="AutoShape 56"/>
            <p:cNvSpPr>
              <a:spLocks noChangeArrowheads="1"/>
            </p:cNvSpPr>
            <p:nvPr/>
          </p:nvSpPr>
          <p:spPr bwMode="auto">
            <a:xfrm rot="5400000">
              <a:off x="2247900" y="2400300"/>
              <a:ext cx="152400" cy="76200"/>
            </a:xfrm>
            <a:prstGeom prst="triangle">
              <a:avLst>
                <a:gd name="adj" fmla="val 500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cxnSp>
          <p:nvCxnSpPr>
            <p:cNvPr id="106" name="Straight Connector 264"/>
            <p:cNvCxnSpPr/>
            <p:nvPr/>
          </p:nvCxnSpPr>
          <p:spPr>
            <a:xfrm>
              <a:off x="2133600" y="2438400"/>
              <a:ext cx="1524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265"/>
            <p:cNvCxnSpPr/>
            <p:nvPr/>
          </p:nvCxnSpPr>
          <p:spPr>
            <a:xfrm>
              <a:off x="2057400" y="2209800"/>
              <a:ext cx="2286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 Box 107"/>
            <p:cNvSpPr txBox="1">
              <a:spLocks noChangeArrowheads="1"/>
            </p:cNvSpPr>
            <p:nvPr/>
          </p:nvSpPr>
          <p:spPr bwMode="auto">
            <a:xfrm>
              <a:off x="2286000" y="2133600"/>
              <a:ext cx="160300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900" b="1" dirty="0" smtClean="0">
                  <a:latin typeface="Times New Roman" charset="0"/>
                </a:rPr>
                <a:t>LD</a:t>
              </a:r>
              <a:endParaRPr lang="en-US" sz="900" b="1" dirty="0">
                <a:latin typeface="Times New Roman" charset="0"/>
              </a:endParaRPr>
            </a:p>
          </p:txBody>
        </p:sp>
        <p:sp>
          <p:nvSpPr>
            <p:cNvPr id="109" name="Text Box 107"/>
            <p:cNvSpPr txBox="1">
              <a:spLocks noChangeArrowheads="1"/>
            </p:cNvSpPr>
            <p:nvPr/>
          </p:nvSpPr>
          <p:spPr bwMode="auto">
            <a:xfrm>
              <a:off x="2286000" y="1905000"/>
              <a:ext cx="83356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900" b="1" dirty="0" smtClean="0">
                  <a:latin typeface="Times New Roman" charset="0"/>
                </a:rPr>
                <a:t>D</a:t>
              </a:r>
              <a:endParaRPr lang="en-US" sz="900" b="1" dirty="0">
                <a:latin typeface="Times New Roman" charset="0"/>
              </a:endParaRPr>
            </a:p>
          </p:txBody>
        </p:sp>
        <p:cxnSp>
          <p:nvCxnSpPr>
            <p:cNvPr id="110" name="Straight Connector 268"/>
            <p:cNvCxnSpPr/>
            <p:nvPr/>
          </p:nvCxnSpPr>
          <p:spPr>
            <a:xfrm>
              <a:off x="2057400" y="1981200"/>
              <a:ext cx="2286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271"/>
            <p:cNvCxnSpPr/>
            <p:nvPr/>
          </p:nvCxnSpPr>
          <p:spPr>
            <a:xfrm>
              <a:off x="3200400" y="1905000"/>
              <a:ext cx="3810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 Box 109"/>
            <p:cNvSpPr txBox="1">
              <a:spLocks noChangeArrowheads="1"/>
            </p:cNvSpPr>
            <p:nvPr/>
          </p:nvSpPr>
          <p:spPr bwMode="auto">
            <a:xfrm>
              <a:off x="2971800" y="1828800"/>
              <a:ext cx="166712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900" b="1" dirty="0" smtClean="0">
                  <a:latin typeface="Times New Roman" charset="0"/>
                </a:rPr>
                <a:t>RA</a:t>
              </a:r>
              <a:endParaRPr lang="en-US" sz="900" b="1" dirty="0">
                <a:latin typeface="Times New Roman" charset="0"/>
              </a:endParaRPr>
            </a:p>
          </p:txBody>
        </p:sp>
        <p:sp>
          <p:nvSpPr>
            <p:cNvPr id="113" name="Text Box 109"/>
            <p:cNvSpPr txBox="1">
              <a:spLocks noChangeArrowheads="1"/>
            </p:cNvSpPr>
            <p:nvPr/>
          </p:nvSpPr>
          <p:spPr bwMode="auto">
            <a:xfrm>
              <a:off x="1752600" y="1371600"/>
              <a:ext cx="160300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900" b="1" dirty="0" smtClean="0">
                  <a:latin typeface="Times New Roman" charset="0"/>
                </a:rPr>
                <a:t>LD</a:t>
              </a:r>
              <a:endParaRPr lang="en-US" sz="900" b="1" dirty="0">
                <a:latin typeface="Times New Roman" charset="0"/>
              </a:endParaRPr>
            </a:p>
          </p:txBody>
        </p:sp>
        <p:sp>
          <p:nvSpPr>
            <p:cNvPr id="114" name="Rectangle 54"/>
            <p:cNvSpPr>
              <a:spLocks noChangeArrowheads="1"/>
            </p:cNvSpPr>
            <p:nvPr/>
          </p:nvSpPr>
          <p:spPr bwMode="auto">
            <a:xfrm>
              <a:off x="990600" y="1143000"/>
              <a:ext cx="152400" cy="60960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15" name="Rectangle 54"/>
            <p:cNvSpPr>
              <a:spLocks noChangeArrowheads="1"/>
            </p:cNvSpPr>
            <p:nvPr/>
          </p:nvSpPr>
          <p:spPr bwMode="auto">
            <a:xfrm>
              <a:off x="1143000" y="1143000"/>
              <a:ext cx="152400" cy="60960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16" name="Rectangle 54"/>
            <p:cNvSpPr>
              <a:spLocks noChangeArrowheads="1"/>
            </p:cNvSpPr>
            <p:nvPr/>
          </p:nvSpPr>
          <p:spPr bwMode="auto">
            <a:xfrm>
              <a:off x="1295400" y="1143000"/>
              <a:ext cx="152400" cy="60960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17" name="Rectangle 54"/>
            <p:cNvSpPr>
              <a:spLocks noChangeArrowheads="1"/>
            </p:cNvSpPr>
            <p:nvPr/>
          </p:nvSpPr>
          <p:spPr bwMode="auto">
            <a:xfrm>
              <a:off x="1447800" y="1143000"/>
              <a:ext cx="152400" cy="60960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cxnSp>
          <p:nvCxnSpPr>
            <p:cNvPr id="118" name="Straight Connector 672"/>
            <p:cNvCxnSpPr/>
            <p:nvPr/>
          </p:nvCxnSpPr>
          <p:spPr>
            <a:xfrm>
              <a:off x="762000" y="1371600"/>
              <a:ext cx="2286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673"/>
            <p:cNvCxnSpPr/>
            <p:nvPr/>
          </p:nvCxnSpPr>
          <p:spPr>
            <a:xfrm>
              <a:off x="762000" y="1676400"/>
              <a:ext cx="2286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 Box 109"/>
            <p:cNvSpPr txBox="1">
              <a:spLocks noChangeArrowheads="1"/>
            </p:cNvSpPr>
            <p:nvPr/>
          </p:nvSpPr>
          <p:spPr bwMode="auto">
            <a:xfrm>
              <a:off x="457200" y="1295400"/>
              <a:ext cx="250068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900" b="1" dirty="0" smtClean="0">
                  <a:latin typeface="Times New Roman" charset="0"/>
                </a:rPr>
                <a:t>TCQ</a:t>
              </a:r>
              <a:endParaRPr lang="en-US" sz="900" b="1" dirty="0">
                <a:latin typeface="Times New Roman" charset="0"/>
              </a:endParaRPr>
            </a:p>
          </p:txBody>
        </p:sp>
        <p:sp>
          <p:nvSpPr>
            <p:cNvPr id="121" name="Text Box 109"/>
            <p:cNvSpPr txBox="1">
              <a:spLocks noChangeArrowheads="1"/>
            </p:cNvSpPr>
            <p:nvPr/>
          </p:nvSpPr>
          <p:spPr bwMode="auto">
            <a:xfrm>
              <a:off x="228600" y="1600200"/>
              <a:ext cx="457200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900" b="1" dirty="0" err="1" smtClean="0">
                  <a:latin typeface="Times New Roman" charset="0"/>
                </a:rPr>
                <a:t>AllShift</a:t>
              </a:r>
              <a:endParaRPr lang="en-US" sz="900" b="1" dirty="0">
                <a:latin typeface="Times New Roman" charset="0"/>
              </a:endParaRPr>
            </a:p>
          </p:txBody>
        </p:sp>
        <p:sp>
          <p:nvSpPr>
            <p:cNvPr id="122" name="Text Box 109"/>
            <p:cNvSpPr txBox="1">
              <a:spLocks noChangeArrowheads="1"/>
            </p:cNvSpPr>
            <p:nvPr/>
          </p:nvSpPr>
          <p:spPr bwMode="auto">
            <a:xfrm>
              <a:off x="304800" y="1447800"/>
              <a:ext cx="457200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900" b="1" dirty="0" smtClean="0">
                  <a:latin typeface="Times New Roman" charset="0"/>
                </a:rPr>
                <a:t>CK250</a:t>
              </a:r>
              <a:endParaRPr lang="en-US" sz="900" b="1" dirty="0">
                <a:latin typeface="Times New Roman" charset="0"/>
              </a:endParaRPr>
            </a:p>
          </p:txBody>
        </p:sp>
        <p:sp>
          <p:nvSpPr>
            <p:cNvPr id="123" name="AutoShape 56"/>
            <p:cNvSpPr>
              <a:spLocks noChangeArrowheads="1"/>
            </p:cNvSpPr>
            <p:nvPr/>
          </p:nvSpPr>
          <p:spPr bwMode="auto">
            <a:xfrm rot="5400000">
              <a:off x="952500" y="1485900"/>
              <a:ext cx="152400" cy="7620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cxnSp>
          <p:nvCxnSpPr>
            <p:cNvPr id="124" name="Straight Connector 678"/>
            <p:cNvCxnSpPr/>
            <p:nvPr/>
          </p:nvCxnSpPr>
          <p:spPr>
            <a:xfrm>
              <a:off x="838200" y="1524000"/>
              <a:ext cx="1524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 Box 109"/>
            <p:cNvSpPr txBox="1">
              <a:spLocks noChangeArrowheads="1"/>
            </p:cNvSpPr>
            <p:nvPr/>
          </p:nvSpPr>
          <p:spPr bwMode="auto">
            <a:xfrm>
              <a:off x="1676400" y="2362200"/>
              <a:ext cx="457200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900" b="1" dirty="0" smtClean="0">
                  <a:latin typeface="Times New Roman" charset="0"/>
                </a:rPr>
                <a:t>CK62</a:t>
              </a:r>
              <a:endParaRPr lang="en-US" sz="900" b="1" dirty="0">
                <a:latin typeface="Times New Roman" charset="0"/>
              </a:endParaRPr>
            </a:p>
          </p:txBody>
        </p:sp>
        <p:cxnSp>
          <p:nvCxnSpPr>
            <p:cNvPr id="126" name="Straight Connector 683"/>
            <p:cNvCxnSpPr/>
            <p:nvPr/>
          </p:nvCxnSpPr>
          <p:spPr>
            <a:xfrm>
              <a:off x="762000" y="1219200"/>
              <a:ext cx="2286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 Box 109"/>
            <p:cNvSpPr txBox="1">
              <a:spLocks noChangeArrowheads="1"/>
            </p:cNvSpPr>
            <p:nvPr/>
          </p:nvSpPr>
          <p:spPr bwMode="auto">
            <a:xfrm>
              <a:off x="457200" y="1143000"/>
              <a:ext cx="237244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900" b="1" dirty="0" smtClean="0">
                  <a:latin typeface="Times New Roman" charset="0"/>
                </a:rPr>
                <a:t>TFQ</a:t>
              </a:r>
              <a:endParaRPr lang="en-US" sz="900" b="1" dirty="0">
                <a:latin typeface="Times New Roman" charset="0"/>
              </a:endParaRPr>
            </a:p>
          </p:txBody>
        </p:sp>
        <p:sp>
          <p:nvSpPr>
            <p:cNvPr id="128" name="Text Box 109"/>
            <p:cNvSpPr txBox="1">
              <a:spLocks noChangeArrowheads="1"/>
            </p:cNvSpPr>
            <p:nvPr/>
          </p:nvSpPr>
          <p:spPr bwMode="auto">
            <a:xfrm>
              <a:off x="914400" y="1905000"/>
              <a:ext cx="55463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900" b="1" dirty="0" smtClean="0">
                  <a:latin typeface="Times New Roman" charset="0"/>
                </a:rPr>
                <a:t>RegPipe4a </a:t>
              </a:r>
              <a:endParaRPr lang="en-US" sz="900" b="1" dirty="0">
                <a:latin typeface="Times New Roman" charset="0"/>
              </a:endParaRPr>
            </a:p>
          </p:txBody>
        </p:sp>
        <p:sp>
          <p:nvSpPr>
            <p:cNvPr id="129" name="Text Box 109"/>
            <p:cNvSpPr txBox="1">
              <a:spLocks noChangeArrowheads="1"/>
            </p:cNvSpPr>
            <p:nvPr/>
          </p:nvSpPr>
          <p:spPr bwMode="auto">
            <a:xfrm>
              <a:off x="3581400" y="2438400"/>
              <a:ext cx="71493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900" b="1" dirty="0" smtClean="0">
                  <a:latin typeface="Times New Roman" charset="0"/>
                </a:rPr>
                <a:t>SRAM256x16 </a:t>
              </a:r>
              <a:endParaRPr lang="en-US" sz="900" b="1" dirty="0">
                <a:latin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2317582"/>
      </p:ext>
    </p:extLst>
  </p:cSld>
  <p:clrMapOvr>
    <a:masterClrMapping/>
  </p:clrMapOvr>
  <p:transition spd="med">
    <p:pull dir="l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User selected buffer size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Maximum hits per trigger   (32~1024)</a:t>
            </a:r>
          </a:p>
          <a:p>
            <a:r>
              <a:rPr lang="en-US" altLang="zh-TW" dirty="0" smtClean="0"/>
              <a:t>Maximum events per IRQ   (1~32)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4221088"/>
            <a:ext cx="294322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9E4C0-4456-4136-B39C-C7AF4F67CECA}" type="slidenum">
              <a:rPr lang="zh-TW" altLang="en-US" smtClean="0"/>
              <a:pPr/>
              <a:t>30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-132613"/>
            <a:ext cx="7714893" cy="698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直線圖說文字 1 2"/>
          <p:cNvSpPr/>
          <p:nvPr/>
        </p:nvSpPr>
        <p:spPr>
          <a:xfrm>
            <a:off x="7164288" y="4365104"/>
            <a:ext cx="1368152" cy="504056"/>
          </a:xfrm>
          <a:prstGeom prst="borderCallout1">
            <a:avLst>
              <a:gd name="adj1" fmla="val 18750"/>
              <a:gd name="adj2" fmla="val -8333"/>
              <a:gd name="adj3" fmla="val -86545"/>
              <a:gd name="adj4" fmla="val -2626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Third layer buffer</a:t>
            </a:r>
            <a:endParaRPr lang="zh-TW" altLang="en-US" dirty="0"/>
          </a:p>
        </p:txBody>
      </p:sp>
      <p:sp>
        <p:nvSpPr>
          <p:cNvPr id="4" name="直線圖說文字 1 3"/>
          <p:cNvSpPr/>
          <p:nvPr/>
        </p:nvSpPr>
        <p:spPr>
          <a:xfrm>
            <a:off x="6588224" y="5013176"/>
            <a:ext cx="2088232" cy="1008112"/>
          </a:xfrm>
          <a:prstGeom prst="borderCallout1">
            <a:avLst>
              <a:gd name="adj1" fmla="val 18750"/>
              <a:gd name="adj2" fmla="val -8333"/>
              <a:gd name="adj3" fmla="val -39233"/>
              <a:gd name="adj4" fmla="val -6064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Second layer buffer</a:t>
            </a:r>
          </a:p>
          <a:p>
            <a:pPr algn="ctr"/>
            <a:r>
              <a:rPr lang="en-US" altLang="zh-TW" dirty="0" smtClean="0"/>
              <a:t>First layer buffer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72000" y="2780928"/>
            <a:ext cx="720080" cy="3672408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9E4C0-4456-4136-B39C-C7AF4F67CECA}" type="slidenum">
              <a:rPr lang="zh-TW" altLang="en-US" smtClean="0"/>
              <a:pPr/>
              <a:t>31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355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03848" y="274638"/>
            <a:ext cx="5482952" cy="11430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3 layers buffers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187624" y="18864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First layer buffer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259632" y="90872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second layer buffer</a:t>
            </a:r>
            <a:endParaRPr lang="zh-TW" altLang="en-US" dirty="0"/>
          </a:p>
        </p:txBody>
      </p:sp>
      <p:sp>
        <p:nvSpPr>
          <p:cNvPr id="28" name="圓角矩形 27"/>
          <p:cNvSpPr/>
          <p:nvPr/>
        </p:nvSpPr>
        <p:spPr>
          <a:xfrm>
            <a:off x="251520" y="908720"/>
            <a:ext cx="864096" cy="64807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圓角矩形 85"/>
          <p:cNvSpPr/>
          <p:nvPr/>
        </p:nvSpPr>
        <p:spPr>
          <a:xfrm>
            <a:off x="251520" y="188640"/>
            <a:ext cx="864096" cy="648072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2" name="群組 161"/>
          <p:cNvGrpSpPr/>
          <p:nvPr/>
        </p:nvGrpSpPr>
        <p:grpSpPr>
          <a:xfrm>
            <a:off x="1547664" y="1556792"/>
            <a:ext cx="3456384" cy="3960440"/>
            <a:chOff x="899592" y="1988840"/>
            <a:chExt cx="3456384" cy="3960440"/>
          </a:xfrm>
        </p:grpSpPr>
        <p:sp>
          <p:nvSpPr>
            <p:cNvPr id="161" name="矩形 160"/>
            <p:cNvSpPr/>
            <p:nvPr/>
          </p:nvSpPr>
          <p:spPr>
            <a:xfrm>
              <a:off x="899592" y="1988840"/>
              <a:ext cx="3456384" cy="396044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8" name="群組 67"/>
            <p:cNvGrpSpPr/>
            <p:nvPr/>
          </p:nvGrpSpPr>
          <p:grpSpPr>
            <a:xfrm>
              <a:off x="2843808" y="2204864"/>
              <a:ext cx="1368152" cy="3528392"/>
              <a:chOff x="4211960" y="4077072"/>
              <a:chExt cx="1368152" cy="2592288"/>
            </a:xfrm>
          </p:grpSpPr>
          <p:sp>
            <p:nvSpPr>
              <p:cNvPr id="16" name="圓角矩形 15"/>
              <p:cNvSpPr/>
              <p:nvPr/>
            </p:nvSpPr>
            <p:spPr>
              <a:xfrm>
                <a:off x="4211960" y="4797152"/>
                <a:ext cx="504056" cy="432048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圓角矩形 16"/>
              <p:cNvSpPr/>
              <p:nvPr/>
            </p:nvSpPr>
            <p:spPr>
              <a:xfrm>
                <a:off x="4211960" y="5517232"/>
                <a:ext cx="504056" cy="432048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圓角矩形 17"/>
              <p:cNvSpPr/>
              <p:nvPr/>
            </p:nvSpPr>
            <p:spPr>
              <a:xfrm>
                <a:off x="4211960" y="6237312"/>
                <a:ext cx="504056" cy="432048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圓角矩形 28"/>
              <p:cNvSpPr/>
              <p:nvPr/>
            </p:nvSpPr>
            <p:spPr>
              <a:xfrm>
                <a:off x="5220072" y="4797152"/>
                <a:ext cx="360040" cy="432048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0" name="直線單箭頭接點 29"/>
              <p:cNvCxnSpPr>
                <a:stCxn id="16" idx="3"/>
                <a:endCxn id="29" idx="1"/>
              </p:cNvCxnSpPr>
              <p:nvPr/>
            </p:nvCxnSpPr>
            <p:spPr>
              <a:xfrm>
                <a:off x="4716016" y="5013176"/>
                <a:ext cx="50405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42" name="圓角矩形 41"/>
              <p:cNvSpPr/>
              <p:nvPr/>
            </p:nvSpPr>
            <p:spPr>
              <a:xfrm>
                <a:off x="4211960" y="4077072"/>
                <a:ext cx="504056" cy="432048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7" name="圓角矩形 46"/>
              <p:cNvSpPr/>
              <p:nvPr/>
            </p:nvSpPr>
            <p:spPr>
              <a:xfrm>
                <a:off x="5220072" y="5517232"/>
                <a:ext cx="360040" cy="432048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" name="圓角矩形 47"/>
              <p:cNvSpPr/>
              <p:nvPr/>
            </p:nvSpPr>
            <p:spPr>
              <a:xfrm>
                <a:off x="5220072" y="6237312"/>
                <a:ext cx="360040" cy="432048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" name="圓角矩形 48"/>
              <p:cNvSpPr/>
              <p:nvPr/>
            </p:nvSpPr>
            <p:spPr>
              <a:xfrm>
                <a:off x="5220072" y="4077072"/>
                <a:ext cx="360040" cy="432048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0" name="直線單箭頭接點 49"/>
              <p:cNvCxnSpPr>
                <a:stCxn id="42" idx="3"/>
                <a:endCxn id="49" idx="1"/>
              </p:cNvCxnSpPr>
              <p:nvPr/>
            </p:nvCxnSpPr>
            <p:spPr>
              <a:xfrm>
                <a:off x="4716016" y="4293096"/>
                <a:ext cx="50405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1" name="直線單箭頭接點 50"/>
              <p:cNvCxnSpPr>
                <a:stCxn id="17" idx="3"/>
                <a:endCxn id="47" idx="1"/>
              </p:cNvCxnSpPr>
              <p:nvPr/>
            </p:nvCxnSpPr>
            <p:spPr>
              <a:xfrm>
                <a:off x="4716016" y="5733256"/>
                <a:ext cx="50405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2" name="直線單箭頭接點 51"/>
              <p:cNvCxnSpPr>
                <a:stCxn id="18" idx="3"/>
                <a:endCxn id="48" idx="1"/>
              </p:cNvCxnSpPr>
              <p:nvPr/>
            </p:nvCxnSpPr>
            <p:spPr>
              <a:xfrm>
                <a:off x="4716016" y="6453336"/>
                <a:ext cx="50405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9" name="直線單箭頭接點 58"/>
              <p:cNvCxnSpPr>
                <a:stCxn id="29" idx="0"/>
                <a:endCxn id="49" idx="2"/>
              </p:cNvCxnSpPr>
              <p:nvPr/>
            </p:nvCxnSpPr>
            <p:spPr>
              <a:xfrm flipV="1">
                <a:off x="5400092" y="4509120"/>
                <a:ext cx="0" cy="2880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2" name="直線單箭頭接點 61"/>
              <p:cNvCxnSpPr>
                <a:stCxn id="47" idx="0"/>
                <a:endCxn id="29" idx="2"/>
              </p:cNvCxnSpPr>
              <p:nvPr/>
            </p:nvCxnSpPr>
            <p:spPr>
              <a:xfrm flipV="1">
                <a:off x="5400092" y="5229200"/>
                <a:ext cx="0" cy="2880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5" name="直線單箭頭接點 64"/>
              <p:cNvCxnSpPr>
                <a:stCxn id="48" idx="0"/>
                <a:endCxn id="47" idx="2"/>
              </p:cNvCxnSpPr>
              <p:nvPr/>
            </p:nvCxnSpPr>
            <p:spPr>
              <a:xfrm flipV="1">
                <a:off x="5400092" y="5949280"/>
                <a:ext cx="0" cy="2880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88" name="群組 87"/>
            <p:cNvGrpSpPr/>
            <p:nvPr/>
          </p:nvGrpSpPr>
          <p:grpSpPr>
            <a:xfrm>
              <a:off x="1043608" y="2204864"/>
              <a:ext cx="1584176" cy="792088"/>
              <a:chOff x="1187624" y="2132856"/>
              <a:chExt cx="1440160" cy="1296144"/>
            </a:xfrm>
          </p:grpSpPr>
          <p:sp>
            <p:nvSpPr>
              <p:cNvPr id="87" name="矩形 86"/>
              <p:cNvSpPr/>
              <p:nvPr/>
            </p:nvSpPr>
            <p:spPr>
              <a:xfrm>
                <a:off x="1187624" y="2132856"/>
                <a:ext cx="1440160" cy="12961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85" name="群組 84"/>
              <p:cNvGrpSpPr/>
              <p:nvPr/>
            </p:nvGrpSpPr>
            <p:grpSpPr>
              <a:xfrm>
                <a:off x="1331640" y="2204864"/>
                <a:ext cx="1152128" cy="1152128"/>
                <a:chOff x="683568" y="3501008"/>
                <a:chExt cx="1368152" cy="2592288"/>
              </a:xfrm>
              <a:effectLst/>
            </p:grpSpPr>
            <p:sp>
              <p:nvSpPr>
                <p:cNvPr id="70" name="圓角矩形 69"/>
                <p:cNvSpPr/>
                <p:nvPr/>
              </p:nvSpPr>
              <p:spPr>
                <a:xfrm>
                  <a:off x="683568" y="4221088"/>
                  <a:ext cx="504056" cy="43204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1" name="圓角矩形 70"/>
                <p:cNvSpPr/>
                <p:nvPr/>
              </p:nvSpPr>
              <p:spPr>
                <a:xfrm>
                  <a:off x="683568" y="4941168"/>
                  <a:ext cx="504056" cy="43204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2" name="圓角矩形 71"/>
                <p:cNvSpPr/>
                <p:nvPr/>
              </p:nvSpPr>
              <p:spPr>
                <a:xfrm>
                  <a:off x="683568" y="5661248"/>
                  <a:ext cx="504056" cy="43204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3" name="圓角矩形 72"/>
                <p:cNvSpPr/>
                <p:nvPr/>
              </p:nvSpPr>
              <p:spPr>
                <a:xfrm>
                  <a:off x="1691680" y="4221088"/>
                  <a:ext cx="360040" cy="432048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74" name="直線單箭頭接點 73"/>
                <p:cNvCxnSpPr>
                  <a:stCxn id="70" idx="3"/>
                  <a:endCxn id="73" idx="1"/>
                </p:cNvCxnSpPr>
                <p:nvPr/>
              </p:nvCxnSpPr>
              <p:spPr>
                <a:xfrm>
                  <a:off x="1187624" y="4437112"/>
                  <a:ext cx="50405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75" name="圓角矩形 74"/>
                <p:cNvSpPr/>
                <p:nvPr/>
              </p:nvSpPr>
              <p:spPr>
                <a:xfrm>
                  <a:off x="683568" y="3501008"/>
                  <a:ext cx="504056" cy="43204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6" name="圓角矩形 75"/>
                <p:cNvSpPr/>
                <p:nvPr/>
              </p:nvSpPr>
              <p:spPr>
                <a:xfrm>
                  <a:off x="1691680" y="4941168"/>
                  <a:ext cx="360040" cy="432048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7" name="圓角矩形 76"/>
                <p:cNvSpPr/>
                <p:nvPr/>
              </p:nvSpPr>
              <p:spPr>
                <a:xfrm>
                  <a:off x="1691680" y="5661248"/>
                  <a:ext cx="360040" cy="432048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8" name="圓角矩形 77"/>
                <p:cNvSpPr/>
                <p:nvPr/>
              </p:nvSpPr>
              <p:spPr>
                <a:xfrm>
                  <a:off x="1691680" y="3501008"/>
                  <a:ext cx="360040" cy="432048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79" name="直線單箭頭接點 78"/>
                <p:cNvCxnSpPr>
                  <a:stCxn id="75" idx="3"/>
                  <a:endCxn id="78" idx="1"/>
                </p:cNvCxnSpPr>
                <p:nvPr/>
              </p:nvCxnSpPr>
              <p:spPr>
                <a:xfrm>
                  <a:off x="1187624" y="3717032"/>
                  <a:ext cx="50405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線單箭頭接點 79"/>
                <p:cNvCxnSpPr>
                  <a:stCxn id="71" idx="3"/>
                  <a:endCxn id="76" idx="1"/>
                </p:cNvCxnSpPr>
                <p:nvPr/>
              </p:nvCxnSpPr>
              <p:spPr>
                <a:xfrm>
                  <a:off x="1187624" y="5157192"/>
                  <a:ext cx="50405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線單箭頭接點 80"/>
                <p:cNvCxnSpPr>
                  <a:stCxn id="72" idx="3"/>
                  <a:endCxn id="77" idx="1"/>
                </p:cNvCxnSpPr>
                <p:nvPr/>
              </p:nvCxnSpPr>
              <p:spPr>
                <a:xfrm>
                  <a:off x="1187624" y="5877272"/>
                  <a:ext cx="50405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線單箭頭接點 81"/>
                <p:cNvCxnSpPr>
                  <a:stCxn id="73" idx="0"/>
                  <a:endCxn id="78" idx="2"/>
                </p:cNvCxnSpPr>
                <p:nvPr/>
              </p:nvCxnSpPr>
              <p:spPr>
                <a:xfrm flipV="1">
                  <a:off x="1871700" y="3933056"/>
                  <a:ext cx="0" cy="28803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線單箭頭接點 82"/>
                <p:cNvCxnSpPr>
                  <a:stCxn id="76" idx="0"/>
                  <a:endCxn id="73" idx="2"/>
                </p:cNvCxnSpPr>
                <p:nvPr/>
              </p:nvCxnSpPr>
              <p:spPr>
                <a:xfrm flipV="1">
                  <a:off x="1871700" y="4653136"/>
                  <a:ext cx="0" cy="28803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線單箭頭接點 83"/>
                <p:cNvCxnSpPr>
                  <a:stCxn id="77" idx="0"/>
                  <a:endCxn id="76" idx="2"/>
                </p:cNvCxnSpPr>
                <p:nvPr/>
              </p:nvCxnSpPr>
              <p:spPr>
                <a:xfrm flipV="1">
                  <a:off x="1871700" y="5373216"/>
                  <a:ext cx="0" cy="28803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7" name="群組 106"/>
            <p:cNvGrpSpPr/>
            <p:nvPr/>
          </p:nvGrpSpPr>
          <p:grpSpPr>
            <a:xfrm>
              <a:off x="1043608" y="3140968"/>
              <a:ext cx="1584176" cy="792088"/>
              <a:chOff x="1187624" y="2132856"/>
              <a:chExt cx="1440160" cy="1296144"/>
            </a:xfrm>
          </p:grpSpPr>
          <p:sp>
            <p:nvSpPr>
              <p:cNvPr id="108" name="矩形 107"/>
              <p:cNvSpPr/>
              <p:nvPr/>
            </p:nvSpPr>
            <p:spPr>
              <a:xfrm>
                <a:off x="1187624" y="2132856"/>
                <a:ext cx="1440160" cy="12961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09" name="群組 84"/>
              <p:cNvGrpSpPr/>
              <p:nvPr/>
            </p:nvGrpSpPr>
            <p:grpSpPr>
              <a:xfrm>
                <a:off x="1331640" y="2204864"/>
                <a:ext cx="1152128" cy="1152128"/>
                <a:chOff x="683568" y="3501008"/>
                <a:chExt cx="1368152" cy="2592288"/>
              </a:xfrm>
              <a:effectLst/>
            </p:grpSpPr>
            <p:sp>
              <p:nvSpPr>
                <p:cNvPr id="110" name="圓角矩形 109"/>
                <p:cNvSpPr/>
                <p:nvPr/>
              </p:nvSpPr>
              <p:spPr>
                <a:xfrm>
                  <a:off x="683568" y="4221088"/>
                  <a:ext cx="504056" cy="43204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1" name="圓角矩形 110"/>
                <p:cNvSpPr/>
                <p:nvPr/>
              </p:nvSpPr>
              <p:spPr>
                <a:xfrm>
                  <a:off x="683568" y="4941168"/>
                  <a:ext cx="504056" cy="43204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2" name="圓角矩形 111"/>
                <p:cNvSpPr/>
                <p:nvPr/>
              </p:nvSpPr>
              <p:spPr>
                <a:xfrm>
                  <a:off x="683568" y="5661248"/>
                  <a:ext cx="504056" cy="43204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3" name="圓角矩形 112"/>
                <p:cNvSpPr/>
                <p:nvPr/>
              </p:nvSpPr>
              <p:spPr>
                <a:xfrm>
                  <a:off x="1691680" y="4221088"/>
                  <a:ext cx="360040" cy="432048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14" name="直線單箭頭接點 113"/>
                <p:cNvCxnSpPr>
                  <a:stCxn id="110" idx="3"/>
                  <a:endCxn id="113" idx="1"/>
                </p:cNvCxnSpPr>
                <p:nvPr/>
              </p:nvCxnSpPr>
              <p:spPr>
                <a:xfrm>
                  <a:off x="1187624" y="4437112"/>
                  <a:ext cx="50405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15" name="圓角矩形 114"/>
                <p:cNvSpPr/>
                <p:nvPr/>
              </p:nvSpPr>
              <p:spPr>
                <a:xfrm>
                  <a:off x="683568" y="3501008"/>
                  <a:ext cx="504056" cy="43204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6" name="圓角矩形 115"/>
                <p:cNvSpPr/>
                <p:nvPr/>
              </p:nvSpPr>
              <p:spPr>
                <a:xfrm>
                  <a:off x="1691680" y="4941168"/>
                  <a:ext cx="360040" cy="432048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7" name="圓角矩形 116"/>
                <p:cNvSpPr/>
                <p:nvPr/>
              </p:nvSpPr>
              <p:spPr>
                <a:xfrm>
                  <a:off x="1691680" y="5661248"/>
                  <a:ext cx="360040" cy="432048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8" name="圓角矩形 117"/>
                <p:cNvSpPr/>
                <p:nvPr/>
              </p:nvSpPr>
              <p:spPr>
                <a:xfrm>
                  <a:off x="1691680" y="3501008"/>
                  <a:ext cx="360040" cy="432048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19" name="直線單箭頭接點 118"/>
                <p:cNvCxnSpPr>
                  <a:stCxn id="115" idx="3"/>
                  <a:endCxn id="118" idx="1"/>
                </p:cNvCxnSpPr>
                <p:nvPr/>
              </p:nvCxnSpPr>
              <p:spPr>
                <a:xfrm>
                  <a:off x="1187624" y="3717032"/>
                  <a:ext cx="50405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直線單箭頭接點 119"/>
                <p:cNvCxnSpPr>
                  <a:stCxn id="111" idx="3"/>
                  <a:endCxn id="116" idx="1"/>
                </p:cNvCxnSpPr>
                <p:nvPr/>
              </p:nvCxnSpPr>
              <p:spPr>
                <a:xfrm>
                  <a:off x="1187624" y="5157192"/>
                  <a:ext cx="50405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直線單箭頭接點 120"/>
                <p:cNvCxnSpPr>
                  <a:stCxn id="112" idx="3"/>
                  <a:endCxn id="117" idx="1"/>
                </p:cNvCxnSpPr>
                <p:nvPr/>
              </p:nvCxnSpPr>
              <p:spPr>
                <a:xfrm>
                  <a:off x="1187624" y="5877272"/>
                  <a:ext cx="50405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直線單箭頭接點 121"/>
                <p:cNvCxnSpPr>
                  <a:stCxn id="113" idx="0"/>
                  <a:endCxn id="118" idx="2"/>
                </p:cNvCxnSpPr>
                <p:nvPr/>
              </p:nvCxnSpPr>
              <p:spPr>
                <a:xfrm flipV="1">
                  <a:off x="1871700" y="3933056"/>
                  <a:ext cx="0" cy="28803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直線單箭頭接點 122"/>
                <p:cNvCxnSpPr>
                  <a:stCxn id="116" idx="0"/>
                  <a:endCxn id="113" idx="2"/>
                </p:cNvCxnSpPr>
                <p:nvPr/>
              </p:nvCxnSpPr>
              <p:spPr>
                <a:xfrm flipV="1">
                  <a:off x="1871700" y="4653136"/>
                  <a:ext cx="0" cy="28803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直線單箭頭接點 123"/>
                <p:cNvCxnSpPr>
                  <a:stCxn id="117" idx="0"/>
                  <a:endCxn id="116" idx="2"/>
                </p:cNvCxnSpPr>
                <p:nvPr/>
              </p:nvCxnSpPr>
              <p:spPr>
                <a:xfrm flipV="1">
                  <a:off x="1871700" y="5373216"/>
                  <a:ext cx="0" cy="28803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5" name="群組 124"/>
            <p:cNvGrpSpPr/>
            <p:nvPr/>
          </p:nvGrpSpPr>
          <p:grpSpPr>
            <a:xfrm>
              <a:off x="1043608" y="4077072"/>
              <a:ext cx="1584176" cy="792088"/>
              <a:chOff x="1187624" y="2132856"/>
              <a:chExt cx="1440160" cy="1296144"/>
            </a:xfrm>
          </p:grpSpPr>
          <p:sp>
            <p:nvSpPr>
              <p:cNvPr id="126" name="矩形 125"/>
              <p:cNvSpPr/>
              <p:nvPr/>
            </p:nvSpPr>
            <p:spPr>
              <a:xfrm>
                <a:off x="1187624" y="2132856"/>
                <a:ext cx="1440160" cy="12961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27" name="群組 84"/>
              <p:cNvGrpSpPr/>
              <p:nvPr/>
            </p:nvGrpSpPr>
            <p:grpSpPr>
              <a:xfrm>
                <a:off x="1331640" y="2204864"/>
                <a:ext cx="1152128" cy="1152128"/>
                <a:chOff x="683568" y="3501008"/>
                <a:chExt cx="1368152" cy="2592288"/>
              </a:xfrm>
              <a:effectLst/>
            </p:grpSpPr>
            <p:sp>
              <p:nvSpPr>
                <p:cNvPr id="128" name="圓角矩形 127"/>
                <p:cNvSpPr/>
                <p:nvPr/>
              </p:nvSpPr>
              <p:spPr>
                <a:xfrm>
                  <a:off x="683568" y="4221088"/>
                  <a:ext cx="504056" cy="43204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9" name="圓角矩形 128"/>
                <p:cNvSpPr/>
                <p:nvPr/>
              </p:nvSpPr>
              <p:spPr>
                <a:xfrm>
                  <a:off x="683568" y="4941168"/>
                  <a:ext cx="504056" cy="43204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0" name="圓角矩形 129"/>
                <p:cNvSpPr/>
                <p:nvPr/>
              </p:nvSpPr>
              <p:spPr>
                <a:xfrm>
                  <a:off x="683568" y="5661248"/>
                  <a:ext cx="504056" cy="43204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1" name="圓角矩形 130"/>
                <p:cNvSpPr/>
                <p:nvPr/>
              </p:nvSpPr>
              <p:spPr>
                <a:xfrm>
                  <a:off x="1691680" y="4221088"/>
                  <a:ext cx="360040" cy="432048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32" name="直線單箭頭接點 131"/>
                <p:cNvCxnSpPr>
                  <a:stCxn id="128" idx="3"/>
                  <a:endCxn id="131" idx="1"/>
                </p:cNvCxnSpPr>
                <p:nvPr/>
              </p:nvCxnSpPr>
              <p:spPr>
                <a:xfrm>
                  <a:off x="1187624" y="4437112"/>
                  <a:ext cx="50405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33" name="圓角矩形 132"/>
                <p:cNvSpPr/>
                <p:nvPr/>
              </p:nvSpPr>
              <p:spPr>
                <a:xfrm>
                  <a:off x="683568" y="3501008"/>
                  <a:ext cx="504056" cy="43204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4" name="圓角矩形 133"/>
                <p:cNvSpPr/>
                <p:nvPr/>
              </p:nvSpPr>
              <p:spPr>
                <a:xfrm>
                  <a:off x="1691680" y="4941168"/>
                  <a:ext cx="360040" cy="432048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5" name="圓角矩形 134"/>
                <p:cNvSpPr/>
                <p:nvPr/>
              </p:nvSpPr>
              <p:spPr>
                <a:xfrm>
                  <a:off x="1691680" y="5661248"/>
                  <a:ext cx="360040" cy="432048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6" name="圓角矩形 135"/>
                <p:cNvSpPr/>
                <p:nvPr/>
              </p:nvSpPr>
              <p:spPr>
                <a:xfrm>
                  <a:off x="1691680" y="3501008"/>
                  <a:ext cx="360040" cy="432048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37" name="直線單箭頭接點 136"/>
                <p:cNvCxnSpPr>
                  <a:stCxn id="133" idx="3"/>
                  <a:endCxn id="136" idx="1"/>
                </p:cNvCxnSpPr>
                <p:nvPr/>
              </p:nvCxnSpPr>
              <p:spPr>
                <a:xfrm>
                  <a:off x="1187624" y="3717032"/>
                  <a:ext cx="50405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直線單箭頭接點 137"/>
                <p:cNvCxnSpPr>
                  <a:stCxn id="129" idx="3"/>
                  <a:endCxn id="134" idx="1"/>
                </p:cNvCxnSpPr>
                <p:nvPr/>
              </p:nvCxnSpPr>
              <p:spPr>
                <a:xfrm>
                  <a:off x="1187624" y="5157192"/>
                  <a:ext cx="50405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直線單箭頭接點 138"/>
                <p:cNvCxnSpPr>
                  <a:stCxn id="130" idx="3"/>
                  <a:endCxn id="135" idx="1"/>
                </p:cNvCxnSpPr>
                <p:nvPr/>
              </p:nvCxnSpPr>
              <p:spPr>
                <a:xfrm>
                  <a:off x="1187624" y="5877272"/>
                  <a:ext cx="50405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直線單箭頭接點 139"/>
                <p:cNvCxnSpPr>
                  <a:stCxn id="131" idx="0"/>
                  <a:endCxn id="136" idx="2"/>
                </p:cNvCxnSpPr>
                <p:nvPr/>
              </p:nvCxnSpPr>
              <p:spPr>
                <a:xfrm flipV="1">
                  <a:off x="1871700" y="3933056"/>
                  <a:ext cx="0" cy="28803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直線單箭頭接點 140"/>
                <p:cNvCxnSpPr>
                  <a:stCxn id="134" idx="0"/>
                  <a:endCxn id="131" idx="2"/>
                </p:cNvCxnSpPr>
                <p:nvPr/>
              </p:nvCxnSpPr>
              <p:spPr>
                <a:xfrm flipV="1">
                  <a:off x="1871700" y="4653136"/>
                  <a:ext cx="0" cy="28803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直線單箭頭接點 141"/>
                <p:cNvCxnSpPr>
                  <a:stCxn id="135" idx="0"/>
                  <a:endCxn id="134" idx="2"/>
                </p:cNvCxnSpPr>
                <p:nvPr/>
              </p:nvCxnSpPr>
              <p:spPr>
                <a:xfrm flipV="1">
                  <a:off x="1871700" y="5373216"/>
                  <a:ext cx="0" cy="28803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3" name="群組 142"/>
            <p:cNvGrpSpPr/>
            <p:nvPr/>
          </p:nvGrpSpPr>
          <p:grpSpPr>
            <a:xfrm>
              <a:off x="1043608" y="5013176"/>
              <a:ext cx="1584176" cy="792088"/>
              <a:chOff x="1187624" y="2132856"/>
              <a:chExt cx="1440160" cy="1296144"/>
            </a:xfrm>
          </p:grpSpPr>
          <p:sp>
            <p:nvSpPr>
              <p:cNvPr id="144" name="矩形 143"/>
              <p:cNvSpPr/>
              <p:nvPr/>
            </p:nvSpPr>
            <p:spPr>
              <a:xfrm>
                <a:off x="1187624" y="2132856"/>
                <a:ext cx="1440160" cy="12961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45" name="群組 84"/>
              <p:cNvGrpSpPr/>
              <p:nvPr/>
            </p:nvGrpSpPr>
            <p:grpSpPr>
              <a:xfrm>
                <a:off x="1331640" y="2204864"/>
                <a:ext cx="1152128" cy="1152128"/>
                <a:chOff x="683568" y="3501008"/>
                <a:chExt cx="1368152" cy="2592288"/>
              </a:xfrm>
              <a:effectLst/>
            </p:grpSpPr>
            <p:sp>
              <p:nvSpPr>
                <p:cNvPr id="146" name="圓角矩形 145"/>
                <p:cNvSpPr/>
                <p:nvPr/>
              </p:nvSpPr>
              <p:spPr>
                <a:xfrm>
                  <a:off x="683568" y="4221088"/>
                  <a:ext cx="504056" cy="43204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7" name="圓角矩形 146"/>
                <p:cNvSpPr/>
                <p:nvPr/>
              </p:nvSpPr>
              <p:spPr>
                <a:xfrm>
                  <a:off x="683568" y="4941168"/>
                  <a:ext cx="504056" cy="43204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8" name="圓角矩形 147"/>
                <p:cNvSpPr/>
                <p:nvPr/>
              </p:nvSpPr>
              <p:spPr>
                <a:xfrm>
                  <a:off x="683568" y="5661248"/>
                  <a:ext cx="504056" cy="43204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9" name="圓角矩形 148"/>
                <p:cNvSpPr/>
                <p:nvPr/>
              </p:nvSpPr>
              <p:spPr>
                <a:xfrm>
                  <a:off x="1691680" y="4221088"/>
                  <a:ext cx="360040" cy="432048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50" name="直線單箭頭接點 149"/>
                <p:cNvCxnSpPr>
                  <a:stCxn id="146" idx="3"/>
                  <a:endCxn id="149" idx="1"/>
                </p:cNvCxnSpPr>
                <p:nvPr/>
              </p:nvCxnSpPr>
              <p:spPr>
                <a:xfrm>
                  <a:off x="1187624" y="4437112"/>
                  <a:ext cx="50405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51" name="圓角矩形 150"/>
                <p:cNvSpPr/>
                <p:nvPr/>
              </p:nvSpPr>
              <p:spPr>
                <a:xfrm>
                  <a:off x="683568" y="3501008"/>
                  <a:ext cx="504056" cy="43204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52" name="圓角矩形 151"/>
                <p:cNvSpPr/>
                <p:nvPr/>
              </p:nvSpPr>
              <p:spPr>
                <a:xfrm>
                  <a:off x="1691680" y="4941168"/>
                  <a:ext cx="360040" cy="432048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53" name="圓角矩形 152"/>
                <p:cNvSpPr/>
                <p:nvPr/>
              </p:nvSpPr>
              <p:spPr>
                <a:xfrm>
                  <a:off x="1691680" y="5661248"/>
                  <a:ext cx="360040" cy="432048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54" name="圓角矩形 153"/>
                <p:cNvSpPr/>
                <p:nvPr/>
              </p:nvSpPr>
              <p:spPr>
                <a:xfrm>
                  <a:off x="1691680" y="3501008"/>
                  <a:ext cx="360040" cy="432048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55" name="直線單箭頭接點 154"/>
                <p:cNvCxnSpPr>
                  <a:stCxn id="151" idx="3"/>
                  <a:endCxn id="154" idx="1"/>
                </p:cNvCxnSpPr>
                <p:nvPr/>
              </p:nvCxnSpPr>
              <p:spPr>
                <a:xfrm>
                  <a:off x="1187624" y="3717032"/>
                  <a:ext cx="50405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直線單箭頭接點 155"/>
                <p:cNvCxnSpPr>
                  <a:stCxn id="147" idx="3"/>
                  <a:endCxn id="152" idx="1"/>
                </p:cNvCxnSpPr>
                <p:nvPr/>
              </p:nvCxnSpPr>
              <p:spPr>
                <a:xfrm>
                  <a:off x="1187624" y="5157192"/>
                  <a:ext cx="50405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直線單箭頭接點 156"/>
                <p:cNvCxnSpPr>
                  <a:stCxn id="148" idx="3"/>
                  <a:endCxn id="153" idx="1"/>
                </p:cNvCxnSpPr>
                <p:nvPr/>
              </p:nvCxnSpPr>
              <p:spPr>
                <a:xfrm>
                  <a:off x="1187624" y="5877272"/>
                  <a:ext cx="50405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直線單箭頭接點 157"/>
                <p:cNvCxnSpPr>
                  <a:stCxn id="149" idx="0"/>
                  <a:endCxn id="154" idx="2"/>
                </p:cNvCxnSpPr>
                <p:nvPr/>
              </p:nvCxnSpPr>
              <p:spPr>
                <a:xfrm flipV="1">
                  <a:off x="1871700" y="3933056"/>
                  <a:ext cx="0" cy="28803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直線單箭頭接點 158"/>
                <p:cNvCxnSpPr>
                  <a:stCxn id="152" idx="0"/>
                  <a:endCxn id="149" idx="2"/>
                </p:cNvCxnSpPr>
                <p:nvPr/>
              </p:nvCxnSpPr>
              <p:spPr>
                <a:xfrm flipV="1">
                  <a:off x="1871700" y="4653136"/>
                  <a:ext cx="0" cy="28803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直線單箭頭接點 159"/>
                <p:cNvCxnSpPr>
                  <a:stCxn id="153" idx="0"/>
                  <a:endCxn id="152" idx="2"/>
                </p:cNvCxnSpPr>
                <p:nvPr/>
              </p:nvCxnSpPr>
              <p:spPr>
                <a:xfrm flipV="1">
                  <a:off x="1871700" y="5373216"/>
                  <a:ext cx="0" cy="28803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63" name="矩形 162"/>
          <p:cNvSpPr/>
          <p:nvPr/>
        </p:nvSpPr>
        <p:spPr>
          <a:xfrm>
            <a:off x="1547664" y="5733256"/>
            <a:ext cx="3456384" cy="2160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" name="矩形 163"/>
          <p:cNvSpPr/>
          <p:nvPr/>
        </p:nvSpPr>
        <p:spPr>
          <a:xfrm>
            <a:off x="1547664" y="6165304"/>
            <a:ext cx="3456384" cy="2160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5" name="矩形 164"/>
          <p:cNvSpPr/>
          <p:nvPr/>
        </p:nvSpPr>
        <p:spPr>
          <a:xfrm>
            <a:off x="1547664" y="6525344"/>
            <a:ext cx="3456384" cy="2160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7" name="直線單箭頭接點 166"/>
          <p:cNvCxnSpPr>
            <a:stCxn id="163" idx="0"/>
            <a:endCxn id="161" idx="2"/>
          </p:cNvCxnSpPr>
          <p:nvPr/>
        </p:nvCxnSpPr>
        <p:spPr>
          <a:xfrm flipV="1">
            <a:off x="3275856" y="551723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單箭頭接點 168"/>
          <p:cNvCxnSpPr>
            <a:stCxn id="164" idx="0"/>
            <a:endCxn id="163" idx="2"/>
          </p:cNvCxnSpPr>
          <p:nvPr/>
        </p:nvCxnSpPr>
        <p:spPr>
          <a:xfrm flipV="1">
            <a:off x="3275856" y="5949280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單箭頭接點 170"/>
          <p:cNvCxnSpPr>
            <a:stCxn id="165" idx="0"/>
            <a:endCxn id="164" idx="2"/>
          </p:cNvCxnSpPr>
          <p:nvPr/>
        </p:nvCxnSpPr>
        <p:spPr>
          <a:xfrm flipV="1">
            <a:off x="3275856" y="6381328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圓角矩形 171"/>
          <p:cNvSpPr/>
          <p:nvPr/>
        </p:nvSpPr>
        <p:spPr>
          <a:xfrm>
            <a:off x="6372200" y="2708920"/>
            <a:ext cx="2304256" cy="1656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Third layer buffer</a:t>
            </a:r>
            <a:endParaRPr lang="zh-TW" altLang="en-US" dirty="0"/>
          </a:p>
        </p:txBody>
      </p:sp>
      <p:cxnSp>
        <p:nvCxnSpPr>
          <p:cNvPr id="174" name="直線單箭頭接點 173"/>
          <p:cNvCxnSpPr>
            <a:stCxn id="161" idx="3"/>
            <a:endCxn id="172" idx="1"/>
          </p:cNvCxnSpPr>
          <p:nvPr/>
        </p:nvCxnSpPr>
        <p:spPr>
          <a:xfrm>
            <a:off x="5004048" y="3537012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9E4C0-4456-4136-B39C-C7AF4F67CECA}" type="slidenum">
              <a:rPr lang="zh-TW" altLang="en-US" smtClean="0"/>
              <a:pPr/>
              <a:t>32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094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1" y="1997347"/>
            <a:ext cx="7095318" cy="4860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First layer buffer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620688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4 hits per channel, </a:t>
            </a:r>
          </a:p>
          <a:p>
            <a:pPr lvl="1"/>
            <a:r>
              <a:rPr lang="en-US" altLang="zh-TW" sz="2400" dirty="0" smtClean="0"/>
              <a:t>Buffer pushing: Any clock cycle at 250 </a:t>
            </a:r>
            <a:r>
              <a:rPr lang="en-US" altLang="zh-TW" sz="2400" dirty="0" err="1" smtClean="0"/>
              <a:t>MHz.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Buffer popping: 1 hit/64 ns.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0" y="648866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dirty="0" smtClean="0"/>
              <a:t>RegPipe4a/ChGRP4a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9E4C0-4456-4136-B39C-C7AF4F67CECA}" type="slidenum">
              <a:rPr lang="zh-TW" altLang="en-US" smtClean="0"/>
              <a:pPr/>
              <a:t>33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710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Second layer buffer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560" y="1196752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altLang="zh-TW" dirty="0" smtClean="0"/>
              <a:t>Second layer buffer, every 4 channels share a circular buffer</a:t>
            </a:r>
          </a:p>
          <a:p>
            <a:pPr lvl="1"/>
            <a:r>
              <a:rPr lang="en-US" altLang="zh-TW" dirty="0" smtClean="0"/>
              <a:t> (Page size)*(Number of Pages) = 256, user defined.</a:t>
            </a:r>
          </a:p>
          <a:p>
            <a:pPr lvl="1"/>
            <a:r>
              <a:rPr lang="en-US" altLang="zh-TW" dirty="0" smtClean="0"/>
              <a:t>Hits fill into a page continuously.</a:t>
            </a:r>
          </a:p>
          <a:p>
            <a:pPr lvl="1"/>
            <a:r>
              <a:rPr lang="en-US" altLang="zh-TW" dirty="0" smtClean="0"/>
              <a:t>When a trigger is received, hits are filled to next page and the current page is copied to the third layer buffer.  The sequence is called copy in progress (CIP).</a:t>
            </a:r>
          </a:p>
          <a:p>
            <a:pPr lvl="1"/>
            <a:r>
              <a:rPr lang="en-US" altLang="zh-TW" dirty="0" smtClean="0"/>
              <a:t>(e.g. Page size=128 , CIP =128* 16 = 2048 clock cycle =2048 *16ns = 32us)  (worth case scenario)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0" y="6488668"/>
            <a:ext cx="27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dirty="0" smtClean="0"/>
              <a:t>SRAM256x16/ ChGRP16a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9E4C0-4456-4136-B39C-C7AF4F67CECA}" type="slidenum">
              <a:rPr lang="zh-TW" altLang="en-US" smtClean="0"/>
              <a:pPr/>
              <a:t>34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966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53" y="1023522"/>
            <a:ext cx="8651247" cy="5835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70609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Second layer buffer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0" y="6488668"/>
            <a:ext cx="27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dirty="0" smtClean="0"/>
              <a:t>SRAM256x16/ ChGRP16a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9E4C0-4456-4136-B39C-C7AF4F67CECA}" type="slidenum">
              <a:rPr lang="zh-TW" altLang="en-US" smtClean="0"/>
              <a:pPr/>
              <a:t>35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185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16" y="1772816"/>
            <a:ext cx="8835888" cy="5013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Third layer buffer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83968" y="980728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Buffer size =1 K</a:t>
            </a:r>
          </a:p>
          <a:p>
            <a:pPr lvl="1"/>
            <a:r>
              <a:rPr lang="en-US" altLang="zh-TW" sz="2400" dirty="0" smtClean="0"/>
              <a:t> (Page size)*(Number of Pages) </a:t>
            </a:r>
            <a:br>
              <a:rPr lang="en-US" altLang="zh-TW" sz="2400" dirty="0" smtClean="0"/>
            </a:br>
            <a:r>
              <a:rPr lang="en-US" altLang="zh-TW" sz="2400" dirty="0" smtClean="0"/>
              <a:t>= 1024, user defined.</a:t>
            </a:r>
          </a:p>
          <a:p>
            <a:pPr lvl="1"/>
            <a:r>
              <a:rPr lang="en-US" altLang="zh-TW" sz="2400" dirty="0" smtClean="0"/>
              <a:t>Hit filling during CIP</a:t>
            </a:r>
          </a:p>
          <a:p>
            <a:pPr lvl="1"/>
            <a:r>
              <a:rPr lang="en-US" altLang="zh-TW" sz="2400" dirty="0" smtClean="0"/>
              <a:t>Readout from VME IRQ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7524328" y="6488668"/>
            <a:ext cx="1619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dirty="0" smtClean="0"/>
              <a:t>Outbuffer1k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9E4C0-4456-4136-B39C-C7AF4F67CECA}" type="slidenum">
              <a:rPr lang="zh-TW" altLang="en-US" smtClean="0"/>
              <a:pPr/>
              <a:t>36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947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Fixed problem (Sep. 2012)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Some channels </a:t>
            </a:r>
            <a:r>
              <a:rPr lang="en-US" altLang="zh-TW" dirty="0" err="1" smtClean="0"/>
              <a:t>droped</a:t>
            </a:r>
            <a:r>
              <a:rPr lang="en-US" altLang="zh-TW" dirty="0" smtClean="0"/>
              <a:t> the hits, and some channel picked them up</a:t>
            </a:r>
          </a:p>
          <a:p>
            <a:r>
              <a:rPr lang="en-US" altLang="zh-TW" dirty="0" smtClean="0"/>
              <a:t>This problem is fixed by adding one more clock cycle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9E4C0-4456-4136-B39C-C7AF4F67CECA}" type="slidenum">
              <a:rPr lang="zh-TW" altLang="en-US" smtClean="0"/>
              <a:pPr/>
              <a:t>37</a:t>
            </a:fld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916105"/>
            <a:ext cx="4392488" cy="285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591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Number of Circular Buffers</a:t>
            </a:r>
            <a:endParaRPr lang="en-US" dirty="0"/>
          </a:p>
        </p:txBody>
      </p:sp>
      <p:sp>
        <p:nvSpPr>
          <p:cNvPr id="137" name="Slide Number Placeholder 1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0581-557D-3842-8C5B-2D26672F049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97"/>
          <p:cNvSpPr>
            <a:spLocks noChangeArrowheads="1"/>
          </p:cNvSpPr>
          <p:nvPr/>
        </p:nvSpPr>
        <p:spPr bwMode="auto">
          <a:xfrm>
            <a:off x="3210395" y="15240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+mn-lt"/>
              </a:rPr>
              <a:t>0</a:t>
            </a:r>
            <a:endParaRPr lang="en-US" sz="1000" dirty="0">
              <a:latin typeface="+mn-lt"/>
            </a:endParaRPr>
          </a:p>
        </p:txBody>
      </p:sp>
      <p:sp>
        <p:nvSpPr>
          <p:cNvPr id="6" name="Rectangle 97"/>
          <p:cNvSpPr>
            <a:spLocks noChangeArrowheads="1"/>
          </p:cNvSpPr>
          <p:nvPr/>
        </p:nvSpPr>
        <p:spPr bwMode="auto">
          <a:xfrm>
            <a:off x="2905595" y="15240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+mn-lt"/>
              </a:rPr>
              <a:t>1</a:t>
            </a:r>
            <a:endParaRPr lang="en-US" sz="1000" dirty="0">
              <a:latin typeface="+mn-lt"/>
            </a:endParaRPr>
          </a:p>
        </p:txBody>
      </p:sp>
      <p:sp>
        <p:nvSpPr>
          <p:cNvPr id="7" name="Rectangle 97"/>
          <p:cNvSpPr>
            <a:spLocks noChangeArrowheads="1"/>
          </p:cNvSpPr>
          <p:nvPr/>
        </p:nvSpPr>
        <p:spPr bwMode="auto">
          <a:xfrm>
            <a:off x="2600795" y="15240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+mn-lt"/>
              </a:rPr>
              <a:t>2</a:t>
            </a:r>
            <a:endParaRPr lang="en-US" sz="1000" dirty="0">
              <a:latin typeface="+mn-lt"/>
            </a:endParaRPr>
          </a:p>
        </p:txBody>
      </p:sp>
      <p:sp>
        <p:nvSpPr>
          <p:cNvPr id="8" name="Rectangle 97"/>
          <p:cNvSpPr>
            <a:spLocks noChangeArrowheads="1"/>
          </p:cNvSpPr>
          <p:nvPr/>
        </p:nvSpPr>
        <p:spPr bwMode="auto">
          <a:xfrm>
            <a:off x="2295995" y="15240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+mn-lt"/>
              </a:rPr>
              <a:t>3</a:t>
            </a:r>
            <a:endParaRPr lang="en-US" sz="1000" dirty="0">
              <a:latin typeface="+mn-lt"/>
            </a:endParaRPr>
          </a:p>
        </p:txBody>
      </p:sp>
      <p:sp>
        <p:nvSpPr>
          <p:cNvPr id="9" name="Rectangle 97"/>
          <p:cNvSpPr>
            <a:spLocks noChangeArrowheads="1"/>
          </p:cNvSpPr>
          <p:nvPr/>
        </p:nvSpPr>
        <p:spPr bwMode="auto">
          <a:xfrm>
            <a:off x="1991195" y="15240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+mn-lt"/>
              </a:rPr>
              <a:t>4</a:t>
            </a:r>
            <a:endParaRPr lang="en-US" sz="1000" dirty="0">
              <a:latin typeface="+mn-lt"/>
            </a:endParaRPr>
          </a:p>
        </p:txBody>
      </p:sp>
      <p:sp>
        <p:nvSpPr>
          <p:cNvPr id="10" name="Rectangle 97"/>
          <p:cNvSpPr>
            <a:spLocks noChangeArrowheads="1"/>
          </p:cNvSpPr>
          <p:nvPr/>
        </p:nvSpPr>
        <p:spPr bwMode="auto">
          <a:xfrm>
            <a:off x="1686395" y="15240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+mn-lt"/>
              </a:rPr>
              <a:t>5</a:t>
            </a:r>
            <a:endParaRPr lang="en-US" sz="1000" dirty="0">
              <a:latin typeface="+mn-lt"/>
            </a:endParaRPr>
          </a:p>
        </p:txBody>
      </p:sp>
      <p:sp>
        <p:nvSpPr>
          <p:cNvPr id="11" name="Rectangle 97"/>
          <p:cNvSpPr>
            <a:spLocks noChangeArrowheads="1"/>
          </p:cNvSpPr>
          <p:nvPr/>
        </p:nvSpPr>
        <p:spPr bwMode="auto">
          <a:xfrm>
            <a:off x="1381595" y="15240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+mn-lt"/>
              </a:rPr>
              <a:t>6</a:t>
            </a:r>
            <a:endParaRPr lang="en-US" sz="1000" dirty="0">
              <a:latin typeface="+mn-lt"/>
            </a:endParaRPr>
          </a:p>
        </p:txBody>
      </p:sp>
      <p:sp>
        <p:nvSpPr>
          <p:cNvPr id="12" name="Rectangle 97"/>
          <p:cNvSpPr>
            <a:spLocks noChangeArrowheads="1"/>
          </p:cNvSpPr>
          <p:nvPr/>
        </p:nvSpPr>
        <p:spPr bwMode="auto">
          <a:xfrm>
            <a:off x="1076795" y="15240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+mn-lt"/>
              </a:rPr>
              <a:t>7</a:t>
            </a:r>
            <a:endParaRPr lang="en-US" sz="1000" dirty="0">
              <a:latin typeface="+mn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57795" y="1219200"/>
            <a:ext cx="6559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+mn-lt"/>
              </a:rPr>
              <a:t>WA/RA</a:t>
            </a:r>
            <a:endParaRPr lang="en-US" sz="1100" dirty="0">
              <a:latin typeface="+mn-lt"/>
            </a:endParaRPr>
          </a:p>
        </p:txBody>
      </p:sp>
      <p:sp>
        <p:nvSpPr>
          <p:cNvPr id="39" name="Rectangle 97"/>
          <p:cNvSpPr>
            <a:spLocks noChangeArrowheads="1"/>
          </p:cNvSpPr>
          <p:nvPr/>
        </p:nvSpPr>
        <p:spPr bwMode="auto">
          <a:xfrm>
            <a:off x="1991195" y="1981200"/>
            <a:ext cx="1524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+mn-lt"/>
              </a:rPr>
              <a:t>WA[4:0]</a:t>
            </a:r>
            <a:endParaRPr lang="en-US" sz="1000" dirty="0">
              <a:latin typeface="+mn-lt"/>
            </a:endParaRPr>
          </a:p>
        </p:txBody>
      </p:sp>
      <p:sp>
        <p:nvSpPr>
          <p:cNvPr id="40" name="Rectangle 97"/>
          <p:cNvSpPr>
            <a:spLocks noChangeArrowheads="1"/>
          </p:cNvSpPr>
          <p:nvPr/>
        </p:nvSpPr>
        <p:spPr bwMode="auto">
          <a:xfrm>
            <a:off x="1076795" y="1981200"/>
            <a:ext cx="914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+mn-lt"/>
              </a:rPr>
              <a:t>WBK[0:2]</a:t>
            </a:r>
            <a:endParaRPr lang="en-US" sz="1000" dirty="0">
              <a:latin typeface="+mn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6200" y="1981200"/>
            <a:ext cx="10005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+mn-lt"/>
              </a:rPr>
              <a:t>SEL[7:5]=000</a:t>
            </a:r>
            <a:endParaRPr lang="en-US" sz="1100" dirty="0">
              <a:latin typeface="+mn-lt"/>
            </a:endParaRPr>
          </a:p>
        </p:txBody>
      </p:sp>
      <p:sp>
        <p:nvSpPr>
          <p:cNvPr id="33" name="Rectangle 97"/>
          <p:cNvSpPr>
            <a:spLocks noChangeArrowheads="1"/>
          </p:cNvSpPr>
          <p:nvPr/>
        </p:nvSpPr>
        <p:spPr bwMode="auto">
          <a:xfrm>
            <a:off x="1686395" y="2438400"/>
            <a:ext cx="1828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+mn-lt"/>
              </a:rPr>
              <a:t>WA[5:0]</a:t>
            </a:r>
            <a:endParaRPr lang="en-US" sz="1000" dirty="0">
              <a:latin typeface="+mn-lt"/>
            </a:endParaRPr>
          </a:p>
        </p:txBody>
      </p:sp>
      <p:sp>
        <p:nvSpPr>
          <p:cNvPr id="34" name="Rectangle 97"/>
          <p:cNvSpPr>
            <a:spLocks noChangeArrowheads="1"/>
          </p:cNvSpPr>
          <p:nvPr/>
        </p:nvSpPr>
        <p:spPr bwMode="auto">
          <a:xfrm>
            <a:off x="1076795" y="2438400"/>
            <a:ext cx="609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+mn-lt"/>
              </a:rPr>
              <a:t>WBK[0:1]</a:t>
            </a:r>
            <a:endParaRPr lang="en-US" sz="1000" dirty="0"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6200" y="2438400"/>
            <a:ext cx="9332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  <a:latin typeface="+mn-lt"/>
              </a:rPr>
              <a:t>SEL[7:5]=001</a:t>
            </a:r>
            <a:endParaRPr lang="en-US" sz="11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6" name="Rectangle 97"/>
          <p:cNvSpPr>
            <a:spLocks noChangeArrowheads="1"/>
          </p:cNvSpPr>
          <p:nvPr/>
        </p:nvSpPr>
        <p:spPr bwMode="auto">
          <a:xfrm>
            <a:off x="1381595" y="2895600"/>
            <a:ext cx="2133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+mn-lt"/>
              </a:rPr>
              <a:t>WA[6:0]</a:t>
            </a:r>
            <a:endParaRPr lang="en-US" sz="1000" dirty="0">
              <a:latin typeface="+mn-lt"/>
            </a:endParaRPr>
          </a:p>
        </p:txBody>
      </p:sp>
      <p:sp>
        <p:nvSpPr>
          <p:cNvPr id="37" name="Rectangle 97"/>
          <p:cNvSpPr>
            <a:spLocks noChangeArrowheads="1"/>
          </p:cNvSpPr>
          <p:nvPr/>
        </p:nvSpPr>
        <p:spPr bwMode="auto">
          <a:xfrm>
            <a:off x="1076795" y="28956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600" dirty="0" smtClean="0">
                <a:latin typeface="+mn-lt"/>
              </a:rPr>
              <a:t>WBK[0]</a:t>
            </a:r>
            <a:endParaRPr lang="en-US" sz="600" dirty="0">
              <a:latin typeface="+mn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6200" y="2895600"/>
            <a:ext cx="10005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+mn-lt"/>
              </a:rPr>
              <a:t>SEL[7:5]=011</a:t>
            </a:r>
            <a:endParaRPr lang="en-US" sz="1100" dirty="0">
              <a:latin typeface="+mn-lt"/>
            </a:endParaRPr>
          </a:p>
        </p:txBody>
      </p:sp>
      <p:sp>
        <p:nvSpPr>
          <p:cNvPr id="24" name="Content Placeholder 5"/>
          <p:cNvSpPr txBox="1">
            <a:spLocks/>
          </p:cNvSpPr>
          <p:nvPr/>
        </p:nvSpPr>
        <p:spPr>
          <a:xfrm>
            <a:off x="457200" y="3352800"/>
            <a:ext cx="8077200" cy="3048000"/>
          </a:xfrm>
          <a:prstGeom prst="rect">
            <a:avLst/>
          </a:prstGeom>
        </p:spPr>
        <p:txBody>
          <a:bodyPr/>
          <a:lstStyle/>
          <a:p>
            <a:pPr marL="342900" lvl="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Data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 from a group of 4 channels are written into one of the 2 (or 4, 8) </a:t>
            </a:r>
            <a:r>
              <a:rPr lang="en-US" sz="1600" kern="0" dirty="0" smtClean="0">
                <a:latin typeface="+mn-lt"/>
              </a:rPr>
              <a:t>circular buffers </a:t>
            </a:r>
            <a:r>
              <a:rPr lang="en-US" sz="1600" kern="0" dirty="0" smtClean="0">
                <a:latin typeface="+mn-lt"/>
              </a:rPr>
              <a:t>(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SRAM256x16) 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to wait for trigger.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/>
            </a:pPr>
            <a:r>
              <a:rPr lang="en-US" sz="1600" kern="0" dirty="0" smtClean="0">
                <a:latin typeface="+mn-lt"/>
              </a:rPr>
              <a:t>Number of circular buffer is controlled by the users using register bits SEL[7:5], only three bit pattern are supported at this time.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/>
            </a:pP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These buffer size corresponding to hit accepting window of 512, 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1024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 and 2048 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ns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.  Due to effect of the </a:t>
            </a:r>
            <a:r>
              <a:rPr lang="en-US" altLang="zh-TW" sz="1600" kern="0" dirty="0"/>
              <a:t>Register-Pipe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, 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the 100% hit accepting windows are </a:t>
            </a:r>
            <a:r>
              <a:rPr lang="en-US" sz="1600" kern="0" dirty="0" smtClean="0">
                <a:solidFill>
                  <a:srgbClr val="FF0000"/>
                </a:solidFill>
                <a:latin typeface="+mn-lt"/>
              </a:rPr>
              <a:t>256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 ns 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narrower.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/>
            </a:pPr>
            <a:r>
              <a:rPr lang="en-US" sz="1600" kern="0" baseline="0" dirty="0" smtClean="0">
                <a:latin typeface="+mn-lt"/>
              </a:rPr>
              <a:t>When a trigger arrives,</a:t>
            </a:r>
            <a:r>
              <a:rPr lang="en-US" sz="1600" kern="0" dirty="0" smtClean="0">
                <a:latin typeface="+mn-lt"/>
              </a:rPr>
              <a:t> writing address are pointed to the next circular buffer and the current circular buffer is readout.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/>
            </a:pPr>
            <a:r>
              <a:rPr lang="en-US" sz="1600" kern="0" dirty="0" smtClean="0">
                <a:latin typeface="+mn-lt"/>
              </a:rPr>
              <a:t>The readout address follows the same circular buffer setting.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/>
            </a:pPr>
            <a:r>
              <a:rPr lang="en-US" sz="1600" kern="0" dirty="0" smtClean="0">
                <a:latin typeface="+mn-lt"/>
              </a:rPr>
              <a:t>The times needed to copy hits from circular buffer to event buffer, i.e., the copy in progress (CIP) times are shown above.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518434"/>
              </p:ext>
            </p:extLst>
          </p:nvPr>
        </p:nvGraphicFramePr>
        <p:xfrm>
          <a:off x="3886200" y="838200"/>
          <a:ext cx="4800601" cy="2411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914400"/>
                <a:gridCol w="914400"/>
                <a:gridCol w="998221"/>
                <a:gridCol w="1440180"/>
              </a:tblGrid>
              <a:tr h="59055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SEL</a:t>
                      </a:r>
                    </a:p>
                    <a:p>
                      <a:r>
                        <a:rPr lang="en-US" sz="1200" dirty="0" smtClean="0"/>
                        <a:t>[7:5]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Number of Circular Buffers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Circular Buffer Size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Buffer Timing Window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CIP Time</a:t>
                      </a:r>
                      <a:endParaRPr lang="en-US" sz="1200" dirty="0"/>
                    </a:p>
                  </a:txBody>
                  <a:tcPr/>
                </a:tc>
              </a:tr>
              <a:tr h="59055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512 ns</a:t>
                      </a:r>
                    </a:p>
                    <a:p>
                      <a:r>
                        <a:rPr lang="en-US" sz="1200" dirty="0" smtClean="0"/>
                        <a:t>(-256 ns)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32 x 16 x 16 ns</a:t>
                      </a:r>
                    </a:p>
                    <a:p>
                      <a:r>
                        <a:rPr lang="en-US" sz="1200" dirty="0" smtClean="0"/>
                        <a:t>= 8 us</a:t>
                      </a:r>
                      <a:endParaRPr lang="en-US" sz="1200" dirty="0"/>
                    </a:p>
                  </a:txBody>
                  <a:tcPr/>
                </a:tc>
              </a:tr>
              <a:tr h="59055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001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64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1024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 ns</a:t>
                      </a:r>
                    </a:p>
                    <a:p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(-256 ns)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64 x 16 x 16 ns</a:t>
                      </a:r>
                    </a:p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= 16 us</a:t>
                      </a:r>
                    </a:p>
                  </a:txBody>
                  <a:tcPr/>
                </a:tc>
              </a:tr>
              <a:tr h="59055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2048 ns</a:t>
                      </a:r>
                    </a:p>
                    <a:p>
                      <a:r>
                        <a:rPr lang="en-US" sz="1200" dirty="0" smtClean="0"/>
                        <a:t>(-256 ns)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128 x 16 x 16 ns</a:t>
                      </a:r>
                    </a:p>
                    <a:p>
                      <a:r>
                        <a:rPr lang="en-US" sz="1200" dirty="0" smtClean="0"/>
                        <a:t>= 32 us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9479106"/>
      </p:ext>
    </p:extLst>
  </p:cSld>
  <p:clrMapOvr>
    <a:masterClrMapping/>
  </p:clrMapOvr>
  <p:transition spd="med">
    <p:pull dir="l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/>
          <p:cNvSpPr>
            <a:spLocks noGrp="1"/>
          </p:cNvSpPr>
          <p:nvPr>
            <p:ph type="title"/>
          </p:nvPr>
        </p:nvSpPr>
        <p:spPr>
          <a:xfrm>
            <a:off x="457200" y="22761"/>
            <a:ext cx="8229600" cy="1143000"/>
          </a:xfrm>
        </p:spPr>
        <p:txBody>
          <a:bodyPr/>
          <a:lstStyle/>
          <a:p>
            <a:r>
              <a:rPr lang="en-US" dirty="0" smtClean="0"/>
              <a:t>Event Buffer Configuration</a:t>
            </a:r>
            <a:endParaRPr lang="en-US" dirty="0"/>
          </a:p>
        </p:txBody>
      </p:sp>
      <p:sp>
        <p:nvSpPr>
          <p:cNvPr id="134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00366"/>
            <a:ext cx="4038600" cy="31301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July 2012, Wu </a:t>
            </a:r>
            <a:r>
              <a:rPr lang="en-US" dirty="0" err="1" smtClean="0"/>
              <a:t>Jinyuan</a:t>
            </a:r>
            <a:r>
              <a:rPr lang="en-US" dirty="0" smtClean="0"/>
              <a:t> jywu168@fnal.gov</a:t>
            </a:r>
            <a:endParaRPr lang="en-US" dirty="0"/>
          </a:p>
        </p:txBody>
      </p:sp>
      <p:sp>
        <p:nvSpPr>
          <p:cNvPr id="13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SeaQuestTDC_timing</a:t>
            </a:r>
            <a:endParaRPr lang="en-US"/>
          </a:p>
        </p:txBody>
      </p:sp>
      <p:sp>
        <p:nvSpPr>
          <p:cNvPr id="137" name="Slide Number Placeholder 1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0581-557D-3842-8C5B-2D26672F049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ectangle 97"/>
          <p:cNvSpPr>
            <a:spLocks noChangeArrowheads="1"/>
          </p:cNvSpPr>
          <p:nvPr/>
        </p:nvSpPr>
        <p:spPr bwMode="auto">
          <a:xfrm>
            <a:off x="3810000" y="12192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+mn-lt"/>
              </a:rPr>
              <a:t>0</a:t>
            </a:r>
            <a:endParaRPr lang="en-US" sz="1000" dirty="0">
              <a:latin typeface="+mn-lt"/>
            </a:endParaRPr>
          </a:p>
        </p:txBody>
      </p:sp>
      <p:sp>
        <p:nvSpPr>
          <p:cNvPr id="7" name="Rectangle 97"/>
          <p:cNvSpPr>
            <a:spLocks noChangeArrowheads="1"/>
          </p:cNvSpPr>
          <p:nvPr/>
        </p:nvSpPr>
        <p:spPr bwMode="auto">
          <a:xfrm>
            <a:off x="3505200" y="12192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+mn-lt"/>
              </a:rPr>
              <a:t>1</a:t>
            </a:r>
            <a:endParaRPr lang="en-US" sz="1000" dirty="0">
              <a:latin typeface="+mn-lt"/>
            </a:endParaRPr>
          </a:p>
        </p:txBody>
      </p:sp>
      <p:sp>
        <p:nvSpPr>
          <p:cNvPr id="8" name="Rectangle 97"/>
          <p:cNvSpPr>
            <a:spLocks noChangeArrowheads="1"/>
          </p:cNvSpPr>
          <p:nvPr/>
        </p:nvSpPr>
        <p:spPr bwMode="auto">
          <a:xfrm>
            <a:off x="3200400" y="12192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+mn-lt"/>
              </a:rPr>
              <a:t>2</a:t>
            </a:r>
            <a:endParaRPr lang="en-US" sz="1000" dirty="0">
              <a:latin typeface="+mn-lt"/>
            </a:endParaRPr>
          </a:p>
        </p:txBody>
      </p:sp>
      <p:sp>
        <p:nvSpPr>
          <p:cNvPr id="9" name="Rectangle 97"/>
          <p:cNvSpPr>
            <a:spLocks noChangeArrowheads="1"/>
          </p:cNvSpPr>
          <p:nvPr/>
        </p:nvSpPr>
        <p:spPr bwMode="auto">
          <a:xfrm>
            <a:off x="2895600" y="12192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+mn-lt"/>
              </a:rPr>
              <a:t>3</a:t>
            </a:r>
            <a:endParaRPr lang="en-US" sz="1000" dirty="0">
              <a:latin typeface="+mn-lt"/>
            </a:endParaRPr>
          </a:p>
        </p:txBody>
      </p:sp>
      <p:sp>
        <p:nvSpPr>
          <p:cNvPr id="10" name="Rectangle 97"/>
          <p:cNvSpPr>
            <a:spLocks noChangeArrowheads="1"/>
          </p:cNvSpPr>
          <p:nvPr/>
        </p:nvSpPr>
        <p:spPr bwMode="auto">
          <a:xfrm>
            <a:off x="2590800" y="12192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+mn-lt"/>
              </a:rPr>
              <a:t>4</a:t>
            </a:r>
            <a:endParaRPr lang="en-US" sz="1000" dirty="0">
              <a:latin typeface="+mn-lt"/>
            </a:endParaRPr>
          </a:p>
        </p:txBody>
      </p:sp>
      <p:sp>
        <p:nvSpPr>
          <p:cNvPr id="11" name="Rectangle 97"/>
          <p:cNvSpPr>
            <a:spLocks noChangeArrowheads="1"/>
          </p:cNvSpPr>
          <p:nvPr/>
        </p:nvSpPr>
        <p:spPr bwMode="auto">
          <a:xfrm>
            <a:off x="2286000" y="12192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+mn-lt"/>
              </a:rPr>
              <a:t>5</a:t>
            </a:r>
            <a:endParaRPr lang="en-US" sz="1000" dirty="0">
              <a:latin typeface="+mn-lt"/>
            </a:endParaRPr>
          </a:p>
        </p:txBody>
      </p:sp>
      <p:sp>
        <p:nvSpPr>
          <p:cNvPr id="12" name="Rectangle 97"/>
          <p:cNvSpPr>
            <a:spLocks noChangeArrowheads="1"/>
          </p:cNvSpPr>
          <p:nvPr/>
        </p:nvSpPr>
        <p:spPr bwMode="auto">
          <a:xfrm>
            <a:off x="1981200" y="12192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+mn-lt"/>
              </a:rPr>
              <a:t>6</a:t>
            </a:r>
            <a:endParaRPr lang="en-US" sz="1000" dirty="0">
              <a:latin typeface="+mn-lt"/>
            </a:endParaRPr>
          </a:p>
        </p:txBody>
      </p:sp>
      <p:sp>
        <p:nvSpPr>
          <p:cNvPr id="13" name="Rectangle 97"/>
          <p:cNvSpPr>
            <a:spLocks noChangeArrowheads="1"/>
          </p:cNvSpPr>
          <p:nvPr/>
        </p:nvSpPr>
        <p:spPr bwMode="auto">
          <a:xfrm>
            <a:off x="1676400" y="12192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+mn-lt"/>
              </a:rPr>
              <a:t>7</a:t>
            </a:r>
            <a:endParaRPr lang="en-US" sz="1000" dirty="0">
              <a:latin typeface="+mn-lt"/>
            </a:endParaRPr>
          </a:p>
        </p:txBody>
      </p:sp>
      <p:sp>
        <p:nvSpPr>
          <p:cNvPr id="14" name="Rectangle 97"/>
          <p:cNvSpPr>
            <a:spLocks noChangeArrowheads="1"/>
          </p:cNvSpPr>
          <p:nvPr/>
        </p:nvSpPr>
        <p:spPr bwMode="auto">
          <a:xfrm>
            <a:off x="1371600" y="12192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+mn-lt"/>
              </a:rPr>
              <a:t>8</a:t>
            </a:r>
            <a:endParaRPr lang="en-US" sz="1000" dirty="0">
              <a:latin typeface="+mn-lt"/>
            </a:endParaRPr>
          </a:p>
        </p:txBody>
      </p:sp>
      <p:sp>
        <p:nvSpPr>
          <p:cNvPr id="15" name="Rectangle 97"/>
          <p:cNvSpPr>
            <a:spLocks noChangeArrowheads="1"/>
          </p:cNvSpPr>
          <p:nvPr/>
        </p:nvSpPr>
        <p:spPr bwMode="auto">
          <a:xfrm>
            <a:off x="1066800" y="12192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+mn-lt"/>
              </a:rPr>
              <a:t>9</a:t>
            </a:r>
            <a:endParaRPr lang="en-US" sz="1000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47800" y="914400"/>
            <a:ext cx="4203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+mn-lt"/>
              </a:rPr>
              <a:t>WA</a:t>
            </a:r>
            <a:endParaRPr lang="en-US" sz="1100" dirty="0">
              <a:latin typeface="+mn-lt"/>
            </a:endParaRPr>
          </a:p>
        </p:txBody>
      </p:sp>
      <p:sp>
        <p:nvSpPr>
          <p:cNvPr id="17" name="Rectangle 97"/>
          <p:cNvSpPr>
            <a:spLocks noChangeArrowheads="1"/>
          </p:cNvSpPr>
          <p:nvPr/>
        </p:nvSpPr>
        <p:spPr bwMode="auto">
          <a:xfrm>
            <a:off x="2590800" y="1676400"/>
            <a:ext cx="1524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+mn-lt"/>
              </a:rPr>
              <a:t>CNT[4:0]</a:t>
            </a:r>
            <a:endParaRPr lang="en-US" sz="1000" dirty="0">
              <a:latin typeface="+mn-lt"/>
            </a:endParaRPr>
          </a:p>
        </p:txBody>
      </p:sp>
      <p:sp>
        <p:nvSpPr>
          <p:cNvPr id="18" name="Rectangle 97"/>
          <p:cNvSpPr>
            <a:spLocks noChangeArrowheads="1"/>
          </p:cNvSpPr>
          <p:nvPr/>
        </p:nvSpPr>
        <p:spPr bwMode="auto">
          <a:xfrm>
            <a:off x="1066800" y="1676400"/>
            <a:ext cx="1524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000" dirty="0" err="1" smtClean="0">
                <a:latin typeface="+mn-lt"/>
              </a:rPr>
              <a:t>Nevt</a:t>
            </a:r>
            <a:r>
              <a:rPr lang="en-US" sz="1000" dirty="0" smtClean="0">
                <a:latin typeface="+mn-lt"/>
              </a:rPr>
              <a:t>[0:4]</a:t>
            </a:r>
            <a:endParaRPr lang="en-US" sz="1000" dirty="0">
              <a:latin typeface="+mn-lt"/>
            </a:endParaRPr>
          </a:p>
        </p:txBody>
      </p:sp>
      <p:sp>
        <p:nvSpPr>
          <p:cNvPr id="19" name="Rectangle 97"/>
          <p:cNvSpPr>
            <a:spLocks noChangeArrowheads="1"/>
          </p:cNvSpPr>
          <p:nvPr/>
        </p:nvSpPr>
        <p:spPr bwMode="auto">
          <a:xfrm>
            <a:off x="2286000" y="2133600"/>
            <a:ext cx="1828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+mn-lt"/>
              </a:rPr>
              <a:t>CNT[5:0]</a:t>
            </a:r>
            <a:endParaRPr lang="en-US" sz="1000" dirty="0">
              <a:latin typeface="+mn-lt"/>
            </a:endParaRPr>
          </a:p>
        </p:txBody>
      </p:sp>
      <p:sp>
        <p:nvSpPr>
          <p:cNvPr id="20" name="Rectangle 97"/>
          <p:cNvSpPr>
            <a:spLocks noChangeArrowheads="1"/>
          </p:cNvSpPr>
          <p:nvPr/>
        </p:nvSpPr>
        <p:spPr bwMode="auto">
          <a:xfrm>
            <a:off x="1066800" y="2133600"/>
            <a:ext cx="1219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000" dirty="0" err="1" smtClean="0">
                <a:latin typeface="+mn-lt"/>
              </a:rPr>
              <a:t>Nevt</a:t>
            </a:r>
            <a:r>
              <a:rPr lang="en-US" sz="1000" dirty="0" smtClean="0">
                <a:latin typeface="+mn-lt"/>
              </a:rPr>
              <a:t>[0:3]</a:t>
            </a:r>
            <a:endParaRPr lang="en-US" sz="1000" dirty="0">
              <a:latin typeface="+mn-lt"/>
            </a:endParaRPr>
          </a:p>
        </p:txBody>
      </p:sp>
      <p:sp>
        <p:nvSpPr>
          <p:cNvPr id="21" name="Rectangle 97"/>
          <p:cNvSpPr>
            <a:spLocks noChangeArrowheads="1"/>
          </p:cNvSpPr>
          <p:nvPr/>
        </p:nvSpPr>
        <p:spPr bwMode="auto">
          <a:xfrm>
            <a:off x="1981200" y="2590800"/>
            <a:ext cx="2133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+mn-lt"/>
              </a:rPr>
              <a:t>CNT[6:0]</a:t>
            </a:r>
            <a:endParaRPr lang="en-US" sz="1000" dirty="0">
              <a:latin typeface="+mn-lt"/>
            </a:endParaRPr>
          </a:p>
        </p:txBody>
      </p:sp>
      <p:sp>
        <p:nvSpPr>
          <p:cNvPr id="22" name="Rectangle 97"/>
          <p:cNvSpPr>
            <a:spLocks noChangeArrowheads="1"/>
          </p:cNvSpPr>
          <p:nvPr/>
        </p:nvSpPr>
        <p:spPr bwMode="auto">
          <a:xfrm>
            <a:off x="1066800" y="2590800"/>
            <a:ext cx="914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000" dirty="0" err="1" smtClean="0">
                <a:latin typeface="+mn-lt"/>
              </a:rPr>
              <a:t>Nevt</a:t>
            </a:r>
            <a:r>
              <a:rPr lang="en-US" sz="1000" dirty="0" smtClean="0">
                <a:latin typeface="+mn-lt"/>
              </a:rPr>
              <a:t>[0:2]</a:t>
            </a:r>
            <a:endParaRPr lang="en-US" sz="1000" dirty="0">
              <a:latin typeface="+mn-lt"/>
            </a:endParaRPr>
          </a:p>
        </p:txBody>
      </p:sp>
      <p:sp>
        <p:nvSpPr>
          <p:cNvPr id="23" name="Rectangle 97"/>
          <p:cNvSpPr>
            <a:spLocks noChangeArrowheads="1"/>
          </p:cNvSpPr>
          <p:nvPr/>
        </p:nvSpPr>
        <p:spPr bwMode="auto">
          <a:xfrm>
            <a:off x="1676400" y="3048000"/>
            <a:ext cx="2438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+mn-lt"/>
              </a:rPr>
              <a:t>CNT[7:0]</a:t>
            </a:r>
            <a:endParaRPr lang="en-US" sz="1000" dirty="0">
              <a:latin typeface="+mn-lt"/>
            </a:endParaRPr>
          </a:p>
        </p:txBody>
      </p:sp>
      <p:sp>
        <p:nvSpPr>
          <p:cNvPr id="24" name="Rectangle 97"/>
          <p:cNvSpPr>
            <a:spLocks noChangeArrowheads="1"/>
          </p:cNvSpPr>
          <p:nvPr/>
        </p:nvSpPr>
        <p:spPr bwMode="auto">
          <a:xfrm>
            <a:off x="1066800" y="3048000"/>
            <a:ext cx="609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000" dirty="0" err="1" smtClean="0">
                <a:latin typeface="+mn-lt"/>
              </a:rPr>
              <a:t>Nevt</a:t>
            </a:r>
            <a:r>
              <a:rPr lang="en-US" sz="1000" dirty="0" smtClean="0">
                <a:latin typeface="+mn-lt"/>
              </a:rPr>
              <a:t>[0:1]</a:t>
            </a:r>
            <a:endParaRPr lang="en-US" sz="1000" dirty="0">
              <a:latin typeface="+mn-lt"/>
            </a:endParaRPr>
          </a:p>
        </p:txBody>
      </p:sp>
      <p:sp>
        <p:nvSpPr>
          <p:cNvPr id="25" name="Rectangle 97"/>
          <p:cNvSpPr>
            <a:spLocks noChangeArrowheads="1"/>
          </p:cNvSpPr>
          <p:nvPr/>
        </p:nvSpPr>
        <p:spPr bwMode="auto">
          <a:xfrm>
            <a:off x="1371600" y="3505200"/>
            <a:ext cx="2743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+mn-lt"/>
              </a:rPr>
              <a:t>CNT[8:0]</a:t>
            </a:r>
            <a:endParaRPr lang="en-US" sz="1000" dirty="0">
              <a:latin typeface="+mn-lt"/>
            </a:endParaRPr>
          </a:p>
        </p:txBody>
      </p:sp>
      <p:sp>
        <p:nvSpPr>
          <p:cNvPr id="26" name="Rectangle 97"/>
          <p:cNvSpPr>
            <a:spLocks noChangeArrowheads="1"/>
          </p:cNvSpPr>
          <p:nvPr/>
        </p:nvSpPr>
        <p:spPr bwMode="auto">
          <a:xfrm>
            <a:off x="1066800" y="35052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600" dirty="0" err="1" smtClean="0">
                <a:latin typeface="+mn-lt"/>
              </a:rPr>
              <a:t>Nevt</a:t>
            </a:r>
            <a:r>
              <a:rPr lang="en-US" sz="600" dirty="0" smtClean="0">
                <a:latin typeface="+mn-lt"/>
              </a:rPr>
              <a:t>[0]</a:t>
            </a:r>
            <a:endParaRPr lang="en-US" sz="600" dirty="0">
              <a:latin typeface="+mn-lt"/>
            </a:endParaRPr>
          </a:p>
        </p:txBody>
      </p:sp>
      <p:sp>
        <p:nvSpPr>
          <p:cNvPr id="27" name="Rectangle 97"/>
          <p:cNvSpPr>
            <a:spLocks noChangeArrowheads="1"/>
          </p:cNvSpPr>
          <p:nvPr/>
        </p:nvSpPr>
        <p:spPr bwMode="auto">
          <a:xfrm>
            <a:off x="1066800" y="3962400"/>
            <a:ext cx="3048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+mn-lt"/>
              </a:rPr>
              <a:t>CNT[9:0]</a:t>
            </a:r>
            <a:endParaRPr lang="en-US" sz="1000" dirty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8600" y="3962400"/>
            <a:ext cx="7328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+mn-lt"/>
              </a:rPr>
              <a:t>M[2:0]=0</a:t>
            </a:r>
            <a:endParaRPr lang="en-US" sz="1100" dirty="0">
              <a:latin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8600" y="3505200"/>
            <a:ext cx="7328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+mn-lt"/>
              </a:rPr>
              <a:t>M[2:0]=1</a:t>
            </a:r>
            <a:endParaRPr lang="en-US" sz="1100" dirty="0"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8600" y="3048000"/>
            <a:ext cx="7328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+mn-lt"/>
              </a:rPr>
              <a:t>M[2:0]=2</a:t>
            </a:r>
            <a:endParaRPr lang="en-US" sz="1100" dirty="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8600" y="2590800"/>
            <a:ext cx="7328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+mn-lt"/>
              </a:rPr>
              <a:t>M[2:0]=3</a:t>
            </a:r>
            <a:endParaRPr lang="en-US" sz="1100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8600" y="2176790"/>
            <a:ext cx="7328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+mn-lt"/>
              </a:rPr>
              <a:t>M[2:0]=4</a:t>
            </a:r>
            <a:endParaRPr lang="en-US" sz="1100" dirty="0">
              <a:latin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8600" y="1676400"/>
            <a:ext cx="7328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+mn-lt"/>
              </a:rPr>
              <a:t>M[2:0]=5</a:t>
            </a:r>
            <a:endParaRPr lang="en-US" sz="1100" dirty="0">
              <a:latin typeface="+mn-lt"/>
            </a:endParaRPr>
          </a:p>
        </p:txBody>
      </p:sp>
      <p:sp>
        <p:nvSpPr>
          <p:cNvPr id="35" name="Content Placeholder 5"/>
          <p:cNvSpPr txBox="1">
            <a:spLocks/>
          </p:cNvSpPr>
          <p:nvPr/>
        </p:nvSpPr>
        <p:spPr>
          <a:xfrm>
            <a:off x="457200" y="4343400"/>
            <a:ext cx="8077200" cy="2057400"/>
          </a:xfrm>
          <a:prstGeom prst="rect">
            <a:avLst/>
          </a:prstGeom>
        </p:spPr>
        <p:txBody>
          <a:bodyPr/>
          <a:lstStyle/>
          <a:p>
            <a:pPr marL="342900" lvl="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/>
            </a:pPr>
            <a:r>
              <a:rPr lang="en-US" sz="1600" kern="0" dirty="0" smtClean="0">
                <a:latin typeface="+mn-lt"/>
              </a:rPr>
              <a:t>The total size of the event buffer is 1024 x 32-bit words.  It can be configured by the users into 1, 2, 4, 8, 16, 32 blocks each storing an event.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/>
            </a:pPr>
            <a:r>
              <a:rPr lang="en-US" sz="1600" kern="0" dirty="0" smtClean="0">
                <a:latin typeface="+mn-lt"/>
              </a:rPr>
              <a:t>The event buffer can be read and written from VME interface.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/>
            </a:pPr>
            <a:r>
              <a:rPr lang="en-US" sz="1600" kern="0" dirty="0" smtClean="0">
                <a:latin typeface="+mn-lt"/>
              </a:rPr>
              <a:t>The module can be retriggered while VME is reading out previous events.  The new events will be copied into different event blocks.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/>
            </a:pPr>
            <a:r>
              <a:rPr lang="en-US" sz="1600" kern="0" dirty="0" smtClean="0">
                <a:latin typeface="+mn-lt"/>
              </a:rPr>
              <a:t>If too many triggers are sent to module within short time interval, old events will be overwritten.  The trigger system should be designed to prevent overwritten from happening.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4419600" y="1371600"/>
          <a:ext cx="4267200" cy="2886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1447800"/>
                <a:gridCol w="1905000"/>
              </a:tblGrid>
              <a:tr h="374469">
                <a:tc>
                  <a:txBody>
                    <a:bodyPr/>
                    <a:lstStyle/>
                    <a:p>
                      <a:r>
                        <a:rPr lang="en-US" dirty="0" smtClean="0"/>
                        <a:t>M[2:0]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events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Max. number of words/event</a:t>
                      </a:r>
                      <a:endParaRPr lang="en-US" dirty="0"/>
                    </a:p>
                  </a:txBody>
                  <a:tcPr/>
                </a:tc>
              </a:tr>
              <a:tr h="374469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</a:tr>
              <a:tr h="374469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</a:tr>
              <a:tr h="374469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</a:t>
                      </a:r>
                      <a:endParaRPr lang="en-US" dirty="0"/>
                    </a:p>
                  </a:txBody>
                  <a:tcPr/>
                </a:tc>
              </a:tr>
              <a:tr h="374469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256</a:t>
                      </a:r>
                      <a:endParaRPr lang="en-US" dirty="0"/>
                    </a:p>
                  </a:txBody>
                  <a:tcPr/>
                </a:tc>
              </a:tr>
              <a:tr h="37446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512</a:t>
                      </a:r>
                      <a:endParaRPr lang="en-US" dirty="0"/>
                    </a:p>
                  </a:txBody>
                  <a:tcPr/>
                </a:tc>
              </a:tr>
              <a:tr h="374469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671633"/>
      </p:ext>
    </p:extLst>
  </p:cSld>
  <p:clrMapOvr>
    <a:masterClrMapping/>
  </p:clrMapOvr>
  <p:transition spd="med">
    <p:pull dir="l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/>
          <p:cNvSpPr>
            <a:spLocks noGrp="1"/>
          </p:cNvSpPr>
          <p:nvPr>
            <p:ph type="title"/>
          </p:nvPr>
        </p:nvSpPr>
        <p:spPr>
          <a:xfrm>
            <a:off x="440377" y="32020"/>
            <a:ext cx="8229600" cy="1143000"/>
          </a:xfrm>
        </p:spPr>
        <p:txBody>
          <a:bodyPr/>
          <a:lstStyle/>
          <a:p>
            <a:r>
              <a:rPr lang="en-US" dirty="0" smtClean="0"/>
              <a:t>Event Buffer Layout</a:t>
            </a:r>
            <a:endParaRPr lang="en-US" dirty="0"/>
          </a:p>
        </p:txBody>
      </p:sp>
      <p:sp>
        <p:nvSpPr>
          <p:cNvPr id="13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July 2012, Wu Jinyuan jywu168@fnal.gov</a:t>
            </a:r>
            <a:endParaRPr lang="en-US"/>
          </a:p>
        </p:txBody>
      </p:sp>
      <p:sp>
        <p:nvSpPr>
          <p:cNvPr id="13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SeaQuestTDC_timing</a:t>
            </a:r>
            <a:endParaRPr lang="en-US"/>
          </a:p>
        </p:txBody>
      </p:sp>
      <p:sp>
        <p:nvSpPr>
          <p:cNvPr id="137" name="Slide Number Placeholder 1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0581-557D-3842-8C5B-2D26672F049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7569" y="1133475"/>
            <a:ext cx="3207544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97"/>
          <p:cNvSpPr>
            <a:spLocks noChangeArrowheads="1"/>
          </p:cNvSpPr>
          <p:nvPr/>
        </p:nvSpPr>
        <p:spPr bwMode="auto">
          <a:xfrm>
            <a:off x="4191000" y="15240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+mn-lt"/>
              </a:rPr>
              <a:t>0</a:t>
            </a:r>
            <a:endParaRPr lang="en-US" sz="1000" dirty="0">
              <a:latin typeface="+mn-lt"/>
            </a:endParaRPr>
          </a:p>
        </p:txBody>
      </p:sp>
      <p:sp>
        <p:nvSpPr>
          <p:cNvPr id="7" name="Rectangle 97"/>
          <p:cNvSpPr>
            <a:spLocks noChangeArrowheads="1"/>
          </p:cNvSpPr>
          <p:nvPr/>
        </p:nvSpPr>
        <p:spPr bwMode="auto">
          <a:xfrm>
            <a:off x="3886200" y="15240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+mn-lt"/>
              </a:rPr>
              <a:t>1</a:t>
            </a:r>
            <a:endParaRPr lang="en-US" sz="1000" dirty="0">
              <a:latin typeface="+mn-lt"/>
            </a:endParaRPr>
          </a:p>
        </p:txBody>
      </p:sp>
      <p:sp>
        <p:nvSpPr>
          <p:cNvPr id="8" name="Rectangle 97"/>
          <p:cNvSpPr>
            <a:spLocks noChangeArrowheads="1"/>
          </p:cNvSpPr>
          <p:nvPr/>
        </p:nvSpPr>
        <p:spPr bwMode="auto">
          <a:xfrm>
            <a:off x="3581400" y="15240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+mn-lt"/>
              </a:rPr>
              <a:t>2</a:t>
            </a:r>
            <a:endParaRPr lang="en-US" sz="1000" dirty="0">
              <a:latin typeface="+mn-lt"/>
            </a:endParaRPr>
          </a:p>
        </p:txBody>
      </p:sp>
      <p:sp>
        <p:nvSpPr>
          <p:cNvPr id="9" name="Rectangle 97"/>
          <p:cNvSpPr>
            <a:spLocks noChangeArrowheads="1"/>
          </p:cNvSpPr>
          <p:nvPr/>
        </p:nvSpPr>
        <p:spPr bwMode="auto">
          <a:xfrm>
            <a:off x="3276600" y="15240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+mn-lt"/>
              </a:rPr>
              <a:t>3</a:t>
            </a:r>
            <a:endParaRPr lang="en-US" sz="1000" dirty="0">
              <a:latin typeface="+mn-lt"/>
            </a:endParaRPr>
          </a:p>
        </p:txBody>
      </p:sp>
      <p:sp>
        <p:nvSpPr>
          <p:cNvPr id="10" name="Rectangle 97"/>
          <p:cNvSpPr>
            <a:spLocks noChangeArrowheads="1"/>
          </p:cNvSpPr>
          <p:nvPr/>
        </p:nvSpPr>
        <p:spPr bwMode="auto">
          <a:xfrm>
            <a:off x="2971800" y="15240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+mn-lt"/>
              </a:rPr>
              <a:t>4</a:t>
            </a:r>
            <a:endParaRPr lang="en-US" sz="1000" dirty="0">
              <a:latin typeface="+mn-lt"/>
            </a:endParaRPr>
          </a:p>
        </p:txBody>
      </p:sp>
      <p:sp>
        <p:nvSpPr>
          <p:cNvPr id="11" name="Rectangle 97"/>
          <p:cNvSpPr>
            <a:spLocks noChangeArrowheads="1"/>
          </p:cNvSpPr>
          <p:nvPr/>
        </p:nvSpPr>
        <p:spPr bwMode="auto">
          <a:xfrm>
            <a:off x="2667000" y="15240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+mn-lt"/>
              </a:rPr>
              <a:t>5</a:t>
            </a:r>
            <a:endParaRPr lang="en-US" sz="1000" dirty="0">
              <a:latin typeface="+mn-lt"/>
            </a:endParaRPr>
          </a:p>
        </p:txBody>
      </p:sp>
      <p:sp>
        <p:nvSpPr>
          <p:cNvPr id="12" name="Rectangle 97"/>
          <p:cNvSpPr>
            <a:spLocks noChangeArrowheads="1"/>
          </p:cNvSpPr>
          <p:nvPr/>
        </p:nvSpPr>
        <p:spPr bwMode="auto">
          <a:xfrm>
            <a:off x="2362200" y="15240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+mn-lt"/>
              </a:rPr>
              <a:t>6</a:t>
            </a:r>
            <a:endParaRPr lang="en-US" sz="1000" dirty="0">
              <a:latin typeface="+mn-lt"/>
            </a:endParaRPr>
          </a:p>
        </p:txBody>
      </p:sp>
      <p:sp>
        <p:nvSpPr>
          <p:cNvPr id="13" name="Rectangle 97"/>
          <p:cNvSpPr>
            <a:spLocks noChangeArrowheads="1"/>
          </p:cNvSpPr>
          <p:nvPr/>
        </p:nvSpPr>
        <p:spPr bwMode="auto">
          <a:xfrm>
            <a:off x="2057400" y="15240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+mn-lt"/>
              </a:rPr>
              <a:t>7</a:t>
            </a:r>
            <a:endParaRPr lang="en-US" sz="1000" dirty="0">
              <a:latin typeface="+mn-lt"/>
            </a:endParaRPr>
          </a:p>
        </p:txBody>
      </p:sp>
      <p:sp>
        <p:nvSpPr>
          <p:cNvPr id="14" name="Rectangle 97"/>
          <p:cNvSpPr>
            <a:spLocks noChangeArrowheads="1"/>
          </p:cNvSpPr>
          <p:nvPr/>
        </p:nvSpPr>
        <p:spPr bwMode="auto">
          <a:xfrm>
            <a:off x="1752600" y="15240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+mn-lt"/>
              </a:rPr>
              <a:t>8</a:t>
            </a:r>
            <a:endParaRPr lang="en-US" sz="1000" dirty="0">
              <a:latin typeface="+mn-lt"/>
            </a:endParaRPr>
          </a:p>
        </p:txBody>
      </p:sp>
      <p:sp>
        <p:nvSpPr>
          <p:cNvPr id="15" name="Rectangle 97"/>
          <p:cNvSpPr>
            <a:spLocks noChangeArrowheads="1"/>
          </p:cNvSpPr>
          <p:nvPr/>
        </p:nvSpPr>
        <p:spPr bwMode="auto">
          <a:xfrm>
            <a:off x="1447800" y="15240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+mn-lt"/>
              </a:rPr>
              <a:t>9</a:t>
            </a:r>
            <a:endParaRPr lang="en-US" sz="1000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28800" y="1219200"/>
            <a:ext cx="4203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+mn-lt"/>
              </a:rPr>
              <a:t>WA</a:t>
            </a:r>
            <a:endParaRPr lang="en-US" sz="1100" dirty="0">
              <a:latin typeface="+mn-lt"/>
            </a:endParaRPr>
          </a:p>
        </p:txBody>
      </p:sp>
      <p:sp>
        <p:nvSpPr>
          <p:cNvPr id="17" name="Rectangle 97"/>
          <p:cNvSpPr>
            <a:spLocks noChangeArrowheads="1"/>
          </p:cNvSpPr>
          <p:nvPr/>
        </p:nvSpPr>
        <p:spPr bwMode="auto">
          <a:xfrm>
            <a:off x="2971800" y="1981200"/>
            <a:ext cx="1524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+mn-lt"/>
              </a:rPr>
              <a:t>CNT[4:0]</a:t>
            </a:r>
            <a:endParaRPr lang="en-US" sz="1000" dirty="0">
              <a:latin typeface="+mn-lt"/>
            </a:endParaRPr>
          </a:p>
        </p:txBody>
      </p:sp>
      <p:sp>
        <p:nvSpPr>
          <p:cNvPr id="18" name="Rectangle 97"/>
          <p:cNvSpPr>
            <a:spLocks noChangeArrowheads="1"/>
          </p:cNvSpPr>
          <p:nvPr/>
        </p:nvSpPr>
        <p:spPr bwMode="auto">
          <a:xfrm>
            <a:off x="1447800" y="1981200"/>
            <a:ext cx="1524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000" dirty="0" err="1" smtClean="0">
                <a:latin typeface="+mn-lt"/>
              </a:rPr>
              <a:t>Nevt</a:t>
            </a:r>
            <a:r>
              <a:rPr lang="en-US" sz="1000" dirty="0" smtClean="0">
                <a:latin typeface="+mn-lt"/>
              </a:rPr>
              <a:t>[0:4]</a:t>
            </a:r>
            <a:endParaRPr lang="en-US" sz="1000" dirty="0">
              <a:latin typeface="+mn-lt"/>
            </a:endParaRPr>
          </a:p>
        </p:txBody>
      </p:sp>
      <p:sp>
        <p:nvSpPr>
          <p:cNvPr id="19" name="Rectangle 97"/>
          <p:cNvSpPr>
            <a:spLocks noChangeArrowheads="1"/>
          </p:cNvSpPr>
          <p:nvPr/>
        </p:nvSpPr>
        <p:spPr bwMode="auto">
          <a:xfrm>
            <a:off x="2667000" y="2438400"/>
            <a:ext cx="1828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+mn-lt"/>
              </a:rPr>
              <a:t>CNT[5:0]</a:t>
            </a:r>
            <a:endParaRPr lang="en-US" sz="1000" dirty="0">
              <a:latin typeface="+mn-lt"/>
            </a:endParaRPr>
          </a:p>
        </p:txBody>
      </p:sp>
      <p:sp>
        <p:nvSpPr>
          <p:cNvPr id="20" name="Rectangle 97"/>
          <p:cNvSpPr>
            <a:spLocks noChangeArrowheads="1"/>
          </p:cNvSpPr>
          <p:nvPr/>
        </p:nvSpPr>
        <p:spPr bwMode="auto">
          <a:xfrm>
            <a:off x="1447800" y="2438400"/>
            <a:ext cx="1219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000" dirty="0" err="1" smtClean="0">
                <a:latin typeface="+mn-lt"/>
              </a:rPr>
              <a:t>Nevt</a:t>
            </a:r>
            <a:r>
              <a:rPr lang="en-US" sz="1000" dirty="0" smtClean="0">
                <a:latin typeface="+mn-lt"/>
              </a:rPr>
              <a:t>[0:3]</a:t>
            </a:r>
            <a:endParaRPr lang="en-US" sz="1000" dirty="0">
              <a:latin typeface="+mn-lt"/>
            </a:endParaRPr>
          </a:p>
        </p:txBody>
      </p:sp>
      <p:sp>
        <p:nvSpPr>
          <p:cNvPr id="21" name="Rectangle 97"/>
          <p:cNvSpPr>
            <a:spLocks noChangeArrowheads="1"/>
          </p:cNvSpPr>
          <p:nvPr/>
        </p:nvSpPr>
        <p:spPr bwMode="auto">
          <a:xfrm>
            <a:off x="2362200" y="2895600"/>
            <a:ext cx="2133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+mn-lt"/>
              </a:rPr>
              <a:t>CNT[6:0]</a:t>
            </a:r>
            <a:endParaRPr lang="en-US" sz="1000" dirty="0">
              <a:latin typeface="+mn-lt"/>
            </a:endParaRPr>
          </a:p>
        </p:txBody>
      </p:sp>
      <p:sp>
        <p:nvSpPr>
          <p:cNvPr id="22" name="Rectangle 97"/>
          <p:cNvSpPr>
            <a:spLocks noChangeArrowheads="1"/>
          </p:cNvSpPr>
          <p:nvPr/>
        </p:nvSpPr>
        <p:spPr bwMode="auto">
          <a:xfrm>
            <a:off x="1447800" y="2895600"/>
            <a:ext cx="914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000" dirty="0" err="1" smtClean="0">
                <a:latin typeface="+mn-lt"/>
              </a:rPr>
              <a:t>Nevt</a:t>
            </a:r>
            <a:r>
              <a:rPr lang="en-US" sz="1000" dirty="0" smtClean="0">
                <a:latin typeface="+mn-lt"/>
              </a:rPr>
              <a:t>[0:2]</a:t>
            </a:r>
            <a:endParaRPr lang="en-US" sz="1000" dirty="0">
              <a:latin typeface="+mn-lt"/>
            </a:endParaRPr>
          </a:p>
        </p:txBody>
      </p:sp>
      <p:sp>
        <p:nvSpPr>
          <p:cNvPr id="23" name="Rectangle 97"/>
          <p:cNvSpPr>
            <a:spLocks noChangeArrowheads="1"/>
          </p:cNvSpPr>
          <p:nvPr/>
        </p:nvSpPr>
        <p:spPr bwMode="auto">
          <a:xfrm>
            <a:off x="2057400" y="3352800"/>
            <a:ext cx="2438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+mn-lt"/>
              </a:rPr>
              <a:t>CNT[7:0]</a:t>
            </a:r>
            <a:endParaRPr lang="en-US" sz="1000" dirty="0">
              <a:latin typeface="+mn-lt"/>
            </a:endParaRPr>
          </a:p>
        </p:txBody>
      </p:sp>
      <p:sp>
        <p:nvSpPr>
          <p:cNvPr id="24" name="Rectangle 97"/>
          <p:cNvSpPr>
            <a:spLocks noChangeArrowheads="1"/>
          </p:cNvSpPr>
          <p:nvPr/>
        </p:nvSpPr>
        <p:spPr bwMode="auto">
          <a:xfrm>
            <a:off x="1447800" y="3352800"/>
            <a:ext cx="609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000" dirty="0" err="1" smtClean="0">
                <a:latin typeface="+mn-lt"/>
              </a:rPr>
              <a:t>Nevt</a:t>
            </a:r>
            <a:r>
              <a:rPr lang="en-US" sz="1000" dirty="0" smtClean="0">
                <a:latin typeface="+mn-lt"/>
              </a:rPr>
              <a:t>[0:1]</a:t>
            </a:r>
            <a:endParaRPr lang="en-US" sz="1000" dirty="0">
              <a:latin typeface="+mn-lt"/>
            </a:endParaRPr>
          </a:p>
        </p:txBody>
      </p:sp>
      <p:sp>
        <p:nvSpPr>
          <p:cNvPr id="25" name="Rectangle 97"/>
          <p:cNvSpPr>
            <a:spLocks noChangeArrowheads="1"/>
          </p:cNvSpPr>
          <p:nvPr/>
        </p:nvSpPr>
        <p:spPr bwMode="auto">
          <a:xfrm>
            <a:off x="1752600" y="3810000"/>
            <a:ext cx="2743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+mn-lt"/>
              </a:rPr>
              <a:t>CNT[8:0]</a:t>
            </a:r>
            <a:endParaRPr lang="en-US" sz="1000" dirty="0">
              <a:latin typeface="+mn-lt"/>
            </a:endParaRPr>
          </a:p>
        </p:txBody>
      </p:sp>
      <p:sp>
        <p:nvSpPr>
          <p:cNvPr id="26" name="Rectangle 97"/>
          <p:cNvSpPr>
            <a:spLocks noChangeArrowheads="1"/>
          </p:cNvSpPr>
          <p:nvPr/>
        </p:nvSpPr>
        <p:spPr bwMode="auto">
          <a:xfrm>
            <a:off x="1447800" y="38100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600" dirty="0" err="1" smtClean="0">
                <a:latin typeface="+mn-lt"/>
              </a:rPr>
              <a:t>Nevt</a:t>
            </a:r>
            <a:r>
              <a:rPr lang="en-US" sz="600" dirty="0" smtClean="0">
                <a:latin typeface="+mn-lt"/>
              </a:rPr>
              <a:t>[0]</a:t>
            </a:r>
            <a:endParaRPr lang="en-US" sz="600" dirty="0">
              <a:latin typeface="+mn-lt"/>
            </a:endParaRPr>
          </a:p>
        </p:txBody>
      </p:sp>
      <p:sp>
        <p:nvSpPr>
          <p:cNvPr id="27" name="Rectangle 97"/>
          <p:cNvSpPr>
            <a:spLocks noChangeArrowheads="1"/>
          </p:cNvSpPr>
          <p:nvPr/>
        </p:nvSpPr>
        <p:spPr bwMode="auto">
          <a:xfrm>
            <a:off x="1447800" y="4267200"/>
            <a:ext cx="3048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+mn-lt"/>
              </a:rPr>
              <a:t>CNT[9:0]</a:t>
            </a:r>
            <a:endParaRPr lang="en-US" sz="1000" dirty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9600" y="4267200"/>
            <a:ext cx="7328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+mn-lt"/>
              </a:rPr>
              <a:t>M[2:0]=0</a:t>
            </a:r>
            <a:endParaRPr lang="en-US" sz="1100" dirty="0">
              <a:latin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9600" y="3810000"/>
            <a:ext cx="7328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+mn-lt"/>
              </a:rPr>
              <a:t>M[2:0]=1</a:t>
            </a:r>
            <a:endParaRPr lang="en-US" sz="1100" dirty="0"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9600" y="3352800"/>
            <a:ext cx="7328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+mn-lt"/>
              </a:rPr>
              <a:t>M[2:0]=2</a:t>
            </a:r>
            <a:endParaRPr lang="en-US" sz="1100" dirty="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9600" y="2895600"/>
            <a:ext cx="7328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+mn-lt"/>
              </a:rPr>
              <a:t>M[2:0]=3</a:t>
            </a:r>
            <a:endParaRPr lang="en-US" sz="1100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9600" y="2481590"/>
            <a:ext cx="7328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+mn-lt"/>
              </a:rPr>
              <a:t>M[2:0]=4</a:t>
            </a:r>
            <a:endParaRPr lang="en-US" sz="1100" dirty="0">
              <a:latin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9600" y="1981200"/>
            <a:ext cx="7328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+mn-lt"/>
              </a:rPr>
              <a:t>M[2:0]=5</a:t>
            </a:r>
            <a:endParaRPr lang="en-US" sz="1100" dirty="0">
              <a:latin typeface="+mn-lt"/>
            </a:endParaRPr>
          </a:p>
        </p:txBody>
      </p:sp>
      <p:sp>
        <p:nvSpPr>
          <p:cNvPr id="35" name="Content Placeholder 5"/>
          <p:cNvSpPr txBox="1">
            <a:spLocks/>
          </p:cNvSpPr>
          <p:nvPr/>
        </p:nvSpPr>
        <p:spPr>
          <a:xfrm>
            <a:off x="457200" y="5638800"/>
            <a:ext cx="8077200" cy="762000"/>
          </a:xfrm>
          <a:prstGeom prst="rect">
            <a:avLst/>
          </a:prstGeom>
        </p:spPr>
        <p:txBody>
          <a:bodyPr/>
          <a:lstStyle/>
          <a:p>
            <a:pPr marL="342900" lvl="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/>
            </a:pPr>
            <a:r>
              <a:rPr lang="en-US" sz="1600" kern="0" dirty="0" smtClean="0">
                <a:latin typeface="+mn-lt"/>
              </a:rPr>
              <a:t>The event buffer is subdivided as shown in the table.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/>
            </a:pPr>
            <a:r>
              <a:rPr lang="en-US" sz="1600" kern="0" dirty="0" smtClean="0">
                <a:latin typeface="+mn-lt"/>
              </a:rPr>
              <a:t>The readout program in VME should address the event block in the sequence shown. </a:t>
            </a:r>
          </a:p>
        </p:txBody>
      </p:sp>
    </p:spTree>
    <p:extLst>
      <p:ext uri="{BB962C8B-B14F-4D97-AF65-F5344CB8AC3E}">
        <p14:creationId xmlns:p14="http://schemas.microsoft.com/office/powerpoint/2010/main" val="1627610173"/>
      </p:ext>
    </p:extLst>
  </p:cSld>
  <p:clrMapOvr>
    <a:masterClrMapping/>
  </p:clrMapOvr>
  <p:transition spd="med">
    <p:pull dir="l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3816424" cy="1143000"/>
          </a:xfrm>
        </p:spPr>
        <p:txBody>
          <a:bodyPr/>
          <a:lstStyle/>
          <a:p>
            <a:r>
              <a:rPr lang="en-US" altLang="zh-TW" dirty="0" smtClean="0"/>
              <a:t>data resolution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3754760" cy="4525963"/>
          </a:xfrm>
        </p:spPr>
        <p:txBody>
          <a:bodyPr/>
          <a:lstStyle/>
          <a:p>
            <a:r>
              <a:rPr lang="en-US" altLang="zh-TW" dirty="0" smtClean="0"/>
              <a:t>250 MHz clock</a:t>
            </a:r>
          </a:p>
          <a:p>
            <a:r>
              <a:rPr lang="en-US" altLang="zh-TW" dirty="0" smtClean="0"/>
              <a:t>9 phases</a:t>
            </a:r>
          </a:p>
          <a:p>
            <a:r>
              <a:rPr lang="en-US" altLang="zh-TW" dirty="0" smtClean="0"/>
              <a:t>~0.444 ns resolution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374" y="188640"/>
            <a:ext cx="4883827" cy="634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687736"/>
              </p:ext>
            </p:extLst>
          </p:nvPr>
        </p:nvGraphicFramePr>
        <p:xfrm>
          <a:off x="827584" y="4149076"/>
          <a:ext cx="2808312" cy="23872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104"/>
                <a:gridCol w="936104"/>
                <a:gridCol w="936104"/>
              </a:tblGrid>
              <a:tr h="26525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10.26%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410.32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6525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11.89%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475.47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6525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10.22%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408.74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6525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12.30%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491.83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6525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10.41%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416.55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6525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11.16%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446.48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6525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9.55%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382.18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6525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10.42%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416.88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6525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13.79%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551.53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9E4C0-4456-4136-B39C-C7AF4F67CECA}" type="slidenum">
              <a:rPr lang="zh-TW" altLang="en-US" smtClean="0"/>
              <a:pPr/>
              <a:t>7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Trigger time resolution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808"/>
          </a:xfrm>
        </p:spPr>
        <p:txBody>
          <a:bodyPr/>
          <a:lstStyle/>
          <a:p>
            <a:r>
              <a:rPr lang="en-US" altLang="zh-TW" dirty="0" smtClean="0"/>
              <a:t>The trigger time resolution is same with the data resolution.</a:t>
            </a:r>
          </a:p>
          <a:p>
            <a:r>
              <a:rPr lang="en-US" altLang="zh-TW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Trigger time - Data time = TDC time </a:t>
            </a:r>
            <a:endParaRPr lang="zh-TW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789040"/>
            <a:ext cx="8387983" cy="2990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9E4C0-4456-4136-B39C-C7AF4F67CECA}" type="slidenum">
              <a:rPr lang="zh-TW" altLang="en-US" smtClean="0"/>
              <a:pPr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86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Current Design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0270521"/>
              </p:ext>
            </p:extLst>
          </p:nvPr>
        </p:nvGraphicFramePr>
        <p:xfrm>
          <a:off x="457200" y="1268760"/>
          <a:ext cx="822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Time</a:t>
                      </a:r>
                      <a:r>
                        <a:rPr lang="en-US" altLang="zh-TW" baseline="0" dirty="0" smtClean="0"/>
                        <a:t> resolution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~0.44 ns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Two-</a:t>
                      </a:r>
                      <a:r>
                        <a:rPr lang="en-US" altLang="zh-TW" baseline="0" dirty="0" smtClean="0"/>
                        <a:t>hits resolution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r>
                        <a:rPr lang="en-US" altLang="zh-TW" baseline="0" dirty="0" smtClean="0"/>
                        <a:t> ns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Width of accepted</a:t>
                      </a:r>
                      <a:r>
                        <a:rPr lang="en-US" altLang="zh-TW" baseline="0" dirty="0" smtClean="0"/>
                        <a:t> window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2us (user selected)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Edge detective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User selected</a:t>
                      </a:r>
                    </a:p>
                    <a:p>
                      <a:r>
                        <a:rPr lang="en-US" altLang="zh-TW" baseline="0" dirty="0" smtClean="0"/>
                        <a:t>leading edge only or both edges.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Maximum hits per trigger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User selected (32~1024)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Maximum events per IRQ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User selected (2~32)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9E4C0-4456-4136-B39C-C7AF4F67CECA}" type="slidenum">
              <a:rPr lang="zh-TW" altLang="en-US" smtClean="0"/>
              <a:pPr/>
              <a:t>9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17284</TotalTime>
  <Words>1592</Words>
  <Application>Microsoft Office PowerPoint</Application>
  <PresentationFormat>如螢幕大小 (4:3)</PresentationFormat>
  <Paragraphs>480</Paragraphs>
  <Slides>37</Slides>
  <Notes>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38" baseType="lpstr">
      <vt:lpstr>Office 佈景主題</vt:lpstr>
      <vt:lpstr>Run2 TDC main function test</vt:lpstr>
      <vt:lpstr>New Design</vt:lpstr>
      <vt:lpstr>Circular Buffer Timing Window</vt:lpstr>
      <vt:lpstr>Number of Circular Buffers</vt:lpstr>
      <vt:lpstr>Event Buffer Configuration</vt:lpstr>
      <vt:lpstr>Event Buffer Layout</vt:lpstr>
      <vt:lpstr>data resolution </vt:lpstr>
      <vt:lpstr>Trigger time resolution</vt:lpstr>
      <vt:lpstr>Current Design</vt:lpstr>
      <vt:lpstr>Register Map</vt:lpstr>
      <vt:lpstr>DATA format</vt:lpstr>
      <vt:lpstr>Main part test</vt:lpstr>
      <vt:lpstr>TDC main part test – Oct/2012</vt:lpstr>
      <vt:lpstr>Random hit test for internal free running clock</vt:lpstr>
      <vt:lpstr>TDC main part test  – Oct/2012</vt:lpstr>
      <vt:lpstr>Cable delay between channels   channel 0~7 = Channel 8~15</vt:lpstr>
      <vt:lpstr>Cable delay between channels</vt:lpstr>
      <vt:lpstr>More test To do</vt:lpstr>
      <vt:lpstr>Where are we …</vt:lpstr>
      <vt:lpstr>PowerPoint 簡報</vt:lpstr>
      <vt:lpstr>PowerPoint 簡報</vt:lpstr>
      <vt:lpstr>PowerPoint 簡報</vt:lpstr>
      <vt:lpstr>Random hit test for internal free running clock</vt:lpstr>
      <vt:lpstr>Random hit test for internal free running clock</vt:lpstr>
      <vt:lpstr>Data Throughput  (worst case scenario)</vt:lpstr>
      <vt:lpstr>Beam structure</vt:lpstr>
      <vt:lpstr>Real case</vt:lpstr>
      <vt:lpstr>PowerPoint 簡報</vt:lpstr>
      <vt:lpstr>PowerPoint 簡報</vt:lpstr>
      <vt:lpstr>User selected buffer size</vt:lpstr>
      <vt:lpstr>PowerPoint 簡報</vt:lpstr>
      <vt:lpstr>3 layers buffers</vt:lpstr>
      <vt:lpstr>First layer buffer</vt:lpstr>
      <vt:lpstr>Second layer buffer</vt:lpstr>
      <vt:lpstr>Second layer buffer</vt:lpstr>
      <vt:lpstr>Third layer buffer</vt:lpstr>
      <vt:lpstr>Fixed problem (Sep. 2012)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Grass</dc:creator>
  <cp:lastModifiedBy>grass</cp:lastModifiedBy>
  <cp:revision>198</cp:revision>
  <dcterms:created xsi:type="dcterms:W3CDTF">2012-06-22T15:36:32Z</dcterms:created>
  <dcterms:modified xsi:type="dcterms:W3CDTF">2012-10-12T03:10:38Z</dcterms:modified>
</cp:coreProperties>
</file>