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8" r:id="rId3"/>
    <p:sldId id="263" r:id="rId4"/>
    <p:sldId id="264" r:id="rId5"/>
    <p:sldId id="265" r:id="rId6"/>
    <p:sldId id="266" r:id="rId7"/>
    <p:sldId id="267" r:id="rId8"/>
    <p:sldId id="269"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93" r:id="rId26"/>
    <p:sldId id="287" r:id="rId27"/>
    <p:sldId id="294" r:id="rId28"/>
    <p:sldId id="296" r:id="rId29"/>
    <p:sldId id="297" r:id="rId30"/>
    <p:sldId id="298" r:id="rId31"/>
    <p:sldId id="299" r:id="rId32"/>
    <p:sldId id="300" r:id="rId33"/>
    <p:sldId id="301" r:id="rId34"/>
    <p:sldId id="302" r:id="rId35"/>
    <p:sldId id="290" r:id="rId36"/>
    <p:sldId id="291" r:id="rId37"/>
    <p:sldId id="270"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842" autoAdjust="0"/>
  </p:normalViewPr>
  <p:slideViewPr>
    <p:cSldViewPr snapToGrid="0" snapToObjects="1">
      <p:cViewPr varScale="1">
        <p:scale>
          <a:sx n="99" d="100"/>
          <a:sy n="99" d="100"/>
        </p:scale>
        <p:origin x="-100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DAFC2BE9-19B3-2742-A786-DEFAF1650217}" type="datetimeFigureOut">
              <a:rPr lang="en-US" smtClean="0"/>
              <a:t>20/5/28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34732-1214-4146-B791-C7E94A9DE555}" type="slidenum">
              <a:rPr lang="en-US" smtClean="0"/>
              <a:t>‹#›</a:t>
            </a:fld>
            <a:endParaRPr lang="en-US"/>
          </a:p>
        </p:txBody>
      </p:sp>
    </p:spTree>
    <p:extLst>
      <p:ext uri="{BB962C8B-B14F-4D97-AF65-F5344CB8AC3E}">
        <p14:creationId xmlns:p14="http://schemas.microsoft.com/office/powerpoint/2010/main" val="1709109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DAFC2BE9-19B3-2742-A786-DEFAF1650217}" type="datetimeFigureOut">
              <a:rPr lang="en-US" smtClean="0"/>
              <a:t>20/5/28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34732-1214-4146-B791-C7E94A9DE555}" type="slidenum">
              <a:rPr lang="en-US" smtClean="0"/>
              <a:t>‹#›</a:t>
            </a:fld>
            <a:endParaRPr lang="en-US"/>
          </a:p>
        </p:txBody>
      </p:sp>
    </p:spTree>
    <p:extLst>
      <p:ext uri="{BB962C8B-B14F-4D97-AF65-F5344CB8AC3E}">
        <p14:creationId xmlns:p14="http://schemas.microsoft.com/office/powerpoint/2010/main" val="165051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DAFC2BE9-19B3-2742-A786-DEFAF1650217}" type="datetimeFigureOut">
              <a:rPr lang="en-US" smtClean="0"/>
              <a:t>20/5/28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34732-1214-4146-B791-C7E94A9DE555}" type="slidenum">
              <a:rPr lang="en-US" smtClean="0"/>
              <a:t>‹#›</a:t>
            </a:fld>
            <a:endParaRPr lang="en-US"/>
          </a:p>
        </p:txBody>
      </p:sp>
    </p:spTree>
    <p:extLst>
      <p:ext uri="{BB962C8B-B14F-4D97-AF65-F5344CB8AC3E}">
        <p14:creationId xmlns:p14="http://schemas.microsoft.com/office/powerpoint/2010/main" val="1489099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DAFC2BE9-19B3-2742-A786-DEFAF1650217}" type="datetimeFigureOut">
              <a:rPr lang="en-US" smtClean="0"/>
              <a:t>20/5/28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34732-1214-4146-B791-C7E94A9DE555}" type="slidenum">
              <a:rPr lang="en-US" smtClean="0"/>
              <a:t>‹#›</a:t>
            </a:fld>
            <a:endParaRPr lang="en-US"/>
          </a:p>
        </p:txBody>
      </p:sp>
    </p:spTree>
    <p:extLst>
      <p:ext uri="{BB962C8B-B14F-4D97-AF65-F5344CB8AC3E}">
        <p14:creationId xmlns:p14="http://schemas.microsoft.com/office/powerpoint/2010/main" val="1754997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DAFC2BE9-19B3-2742-A786-DEFAF1650217}" type="datetimeFigureOut">
              <a:rPr lang="en-US" smtClean="0"/>
              <a:t>20/5/28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34732-1214-4146-B791-C7E94A9DE555}" type="slidenum">
              <a:rPr lang="en-US" smtClean="0"/>
              <a:t>‹#›</a:t>
            </a:fld>
            <a:endParaRPr lang="en-US"/>
          </a:p>
        </p:txBody>
      </p:sp>
    </p:spTree>
    <p:extLst>
      <p:ext uri="{BB962C8B-B14F-4D97-AF65-F5344CB8AC3E}">
        <p14:creationId xmlns:p14="http://schemas.microsoft.com/office/powerpoint/2010/main" val="3122922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DAFC2BE9-19B3-2742-A786-DEFAF1650217}" type="datetimeFigureOut">
              <a:rPr lang="en-US" smtClean="0"/>
              <a:t>20/5/28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134732-1214-4146-B791-C7E94A9DE555}" type="slidenum">
              <a:rPr lang="en-US" smtClean="0"/>
              <a:t>‹#›</a:t>
            </a:fld>
            <a:endParaRPr lang="en-US"/>
          </a:p>
        </p:txBody>
      </p:sp>
    </p:spTree>
    <p:extLst>
      <p:ext uri="{BB962C8B-B14F-4D97-AF65-F5344CB8AC3E}">
        <p14:creationId xmlns:p14="http://schemas.microsoft.com/office/powerpoint/2010/main" val="3913990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DAFC2BE9-19B3-2742-A786-DEFAF1650217}" type="datetimeFigureOut">
              <a:rPr lang="en-US" smtClean="0"/>
              <a:t>20/5/28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134732-1214-4146-B791-C7E94A9DE555}" type="slidenum">
              <a:rPr lang="en-US" smtClean="0"/>
              <a:t>‹#›</a:t>
            </a:fld>
            <a:endParaRPr lang="en-US"/>
          </a:p>
        </p:txBody>
      </p:sp>
    </p:spTree>
    <p:extLst>
      <p:ext uri="{BB962C8B-B14F-4D97-AF65-F5344CB8AC3E}">
        <p14:creationId xmlns:p14="http://schemas.microsoft.com/office/powerpoint/2010/main" val="4009914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DAFC2BE9-19B3-2742-A786-DEFAF1650217}" type="datetimeFigureOut">
              <a:rPr lang="en-US" smtClean="0"/>
              <a:t>20/5/28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134732-1214-4146-B791-C7E94A9DE555}" type="slidenum">
              <a:rPr lang="en-US" smtClean="0"/>
              <a:t>‹#›</a:t>
            </a:fld>
            <a:endParaRPr lang="en-US"/>
          </a:p>
        </p:txBody>
      </p:sp>
    </p:spTree>
    <p:extLst>
      <p:ext uri="{BB962C8B-B14F-4D97-AF65-F5344CB8AC3E}">
        <p14:creationId xmlns:p14="http://schemas.microsoft.com/office/powerpoint/2010/main" val="387813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C2BE9-19B3-2742-A786-DEFAF1650217}" type="datetimeFigureOut">
              <a:rPr lang="en-US" smtClean="0"/>
              <a:t>20/5/28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134732-1214-4146-B791-C7E94A9DE555}" type="slidenum">
              <a:rPr lang="en-US" smtClean="0"/>
              <a:t>‹#›</a:t>
            </a:fld>
            <a:endParaRPr lang="en-US"/>
          </a:p>
        </p:txBody>
      </p:sp>
    </p:spTree>
    <p:extLst>
      <p:ext uri="{BB962C8B-B14F-4D97-AF65-F5344CB8AC3E}">
        <p14:creationId xmlns:p14="http://schemas.microsoft.com/office/powerpoint/2010/main" val="2980115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DAFC2BE9-19B3-2742-A786-DEFAF1650217}" type="datetimeFigureOut">
              <a:rPr lang="en-US" smtClean="0"/>
              <a:t>20/5/28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134732-1214-4146-B791-C7E94A9DE555}" type="slidenum">
              <a:rPr lang="en-US" smtClean="0"/>
              <a:t>‹#›</a:t>
            </a:fld>
            <a:endParaRPr lang="en-US"/>
          </a:p>
        </p:txBody>
      </p:sp>
    </p:spTree>
    <p:extLst>
      <p:ext uri="{BB962C8B-B14F-4D97-AF65-F5344CB8AC3E}">
        <p14:creationId xmlns:p14="http://schemas.microsoft.com/office/powerpoint/2010/main" val="1067396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DAFC2BE9-19B3-2742-A786-DEFAF1650217}" type="datetimeFigureOut">
              <a:rPr lang="en-US" smtClean="0"/>
              <a:t>20/5/28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134732-1214-4146-B791-C7E94A9DE555}" type="slidenum">
              <a:rPr lang="en-US" smtClean="0"/>
              <a:t>‹#›</a:t>
            </a:fld>
            <a:endParaRPr lang="en-US"/>
          </a:p>
        </p:txBody>
      </p:sp>
    </p:spTree>
    <p:extLst>
      <p:ext uri="{BB962C8B-B14F-4D97-AF65-F5344CB8AC3E}">
        <p14:creationId xmlns:p14="http://schemas.microsoft.com/office/powerpoint/2010/main" val="24947833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C2BE9-19B3-2742-A786-DEFAF1650217}" type="datetimeFigureOut">
              <a:rPr lang="en-US" smtClean="0"/>
              <a:t>20/5/28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134732-1214-4146-B791-C7E94A9DE555}" type="slidenum">
              <a:rPr lang="en-US" smtClean="0"/>
              <a:t>‹#›</a:t>
            </a:fld>
            <a:endParaRPr lang="en-US"/>
          </a:p>
        </p:txBody>
      </p:sp>
    </p:spTree>
    <p:extLst>
      <p:ext uri="{BB962C8B-B14F-4D97-AF65-F5344CB8AC3E}">
        <p14:creationId xmlns:p14="http://schemas.microsoft.com/office/powerpoint/2010/main" val="1207437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1.xml"/><Relationship Id="rId2"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0.png"/><Relationship Id="rId1" Type="http://schemas.openxmlformats.org/officeDocument/2006/relationships/slideLayout" Target="../slideLayouts/slideLayout1.xml"/><Relationship Id="rId2"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5181" y="1764653"/>
            <a:ext cx="3765875" cy="553998"/>
          </a:xfrm>
          <a:prstGeom prst="rect">
            <a:avLst/>
          </a:prstGeom>
          <a:noFill/>
        </p:spPr>
        <p:txBody>
          <a:bodyPr wrap="none" rtlCol="0">
            <a:spAutoFit/>
          </a:bodyPr>
          <a:lstStyle/>
          <a:p>
            <a:r>
              <a:rPr lang="en-US" altLang="zh-CN" sz="3000" dirty="0" smtClean="0"/>
              <a:t>Optimal </a:t>
            </a:r>
            <a:r>
              <a:rPr lang="en-US" altLang="zh-CN" sz="3000" smtClean="0"/>
              <a:t>Decision Tree</a:t>
            </a:r>
            <a:endParaRPr lang="en-US" sz="3000" dirty="0"/>
          </a:p>
        </p:txBody>
      </p:sp>
      <p:sp>
        <p:nvSpPr>
          <p:cNvPr id="2" name="TextBox 1"/>
          <p:cNvSpPr txBox="1"/>
          <p:nvPr/>
        </p:nvSpPr>
        <p:spPr>
          <a:xfrm>
            <a:off x="5311282" y="3835477"/>
            <a:ext cx="1085566" cy="369332"/>
          </a:xfrm>
          <a:prstGeom prst="rect">
            <a:avLst/>
          </a:prstGeom>
          <a:noFill/>
        </p:spPr>
        <p:txBody>
          <a:bodyPr wrap="none" rtlCol="0">
            <a:spAutoFit/>
          </a:bodyPr>
          <a:lstStyle/>
          <a:p>
            <a:r>
              <a:rPr lang="en-US" altLang="zh-CN" dirty="0" err="1" smtClean="0"/>
              <a:t>Xinlong</a:t>
            </a:r>
            <a:r>
              <a:rPr lang="en-US" altLang="zh-CN" dirty="0" smtClean="0"/>
              <a:t> Li</a:t>
            </a:r>
            <a:endParaRPr lang="en-US" dirty="0"/>
          </a:p>
        </p:txBody>
      </p:sp>
    </p:spTree>
    <p:extLst>
      <p:ext uri="{BB962C8B-B14F-4D97-AF65-F5344CB8AC3E}">
        <p14:creationId xmlns:p14="http://schemas.microsoft.com/office/powerpoint/2010/main" val="1669706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6102903" cy="461665"/>
          </a:xfrm>
          <a:prstGeom prst="rect">
            <a:avLst/>
          </a:prstGeom>
          <a:noFill/>
        </p:spPr>
        <p:txBody>
          <a:bodyPr wrap="none" rtlCol="0">
            <a:spAutoFit/>
          </a:bodyPr>
          <a:lstStyle/>
          <a:p>
            <a:r>
              <a:rPr lang="en-US" sz="2400" b="1" dirty="0" smtClean="0"/>
              <a:t>Cost</a:t>
            </a:r>
            <a:r>
              <a:rPr lang="en-US" sz="2400" b="1" dirty="0"/>
              <a:t>-complexity </a:t>
            </a:r>
            <a:r>
              <a:rPr lang="en-US" altLang="zh-CN" sz="2400" b="1" dirty="0"/>
              <a:t>F</a:t>
            </a:r>
            <a:r>
              <a:rPr lang="en-US" sz="2400" b="1" dirty="0" smtClean="0"/>
              <a:t>unction </a:t>
            </a:r>
            <a:r>
              <a:rPr lang="en-US" sz="2400" b="1" dirty="0"/>
              <a:t>and </a:t>
            </a:r>
            <a:r>
              <a:rPr lang="en-US" altLang="zh-CN" sz="2400" b="1" dirty="0" smtClean="0"/>
              <a:t>C</a:t>
            </a:r>
            <a:r>
              <a:rPr lang="en-US" sz="2400" b="1" dirty="0" smtClean="0"/>
              <a:t>ross</a:t>
            </a:r>
            <a:r>
              <a:rPr lang="en-US" sz="2400" b="1" dirty="0"/>
              <a:t>-</a:t>
            </a:r>
            <a:r>
              <a:rPr lang="en-US" sz="2400" b="1" dirty="0" smtClean="0"/>
              <a:t>validati</a:t>
            </a:r>
            <a:r>
              <a:rPr lang="en-US" altLang="zh-CN" sz="2400" b="1" dirty="0" smtClean="0"/>
              <a:t>on</a:t>
            </a:r>
            <a:endParaRPr lang="en-US" sz="2400" b="1" dirty="0"/>
          </a:p>
        </p:txBody>
      </p:sp>
      <p:sp>
        <p:nvSpPr>
          <p:cNvPr id="3" name="TextBox 2"/>
          <p:cNvSpPr txBox="1"/>
          <p:nvPr/>
        </p:nvSpPr>
        <p:spPr>
          <a:xfrm>
            <a:off x="1114619" y="1395712"/>
            <a:ext cx="7177205" cy="5355313"/>
          </a:xfrm>
          <a:prstGeom prst="rect">
            <a:avLst/>
          </a:prstGeom>
          <a:noFill/>
        </p:spPr>
        <p:txBody>
          <a:bodyPr wrap="square" rtlCol="0">
            <a:spAutoFit/>
          </a:bodyPr>
          <a:lstStyle/>
          <a:p>
            <a:r>
              <a:rPr lang="en-US" altLang="zh-CN" dirty="0" smtClean="0"/>
              <a:t>- Goal: to minimize the </a:t>
            </a:r>
            <a:r>
              <a:rPr lang="en-US" altLang="zh-CN" dirty="0"/>
              <a:t>cost-complexity </a:t>
            </a:r>
            <a:r>
              <a:rPr lang="en-US" altLang="zh-CN" dirty="0" smtClean="0"/>
              <a:t>function R</a:t>
            </a:r>
            <a:r>
              <a:rPr lang="en-US" altLang="zh-CN" baseline="-25000" dirty="0" smtClean="0"/>
              <a:t>α</a:t>
            </a:r>
            <a:r>
              <a:rPr lang="en-US" altLang="zh-CN" dirty="0" smtClean="0"/>
              <a:t>(T):</a:t>
            </a:r>
          </a:p>
          <a:p>
            <a:endParaRPr lang="en-US" altLang="zh-CN" dirty="0" smtClean="0"/>
          </a:p>
          <a:p>
            <a:endParaRPr lang="en-US" altLang="zh-CN" dirty="0"/>
          </a:p>
          <a:p>
            <a:r>
              <a:rPr lang="en-US" altLang="zh-CN" dirty="0" smtClean="0"/>
              <a:t>where:</a:t>
            </a:r>
          </a:p>
          <a:p>
            <a:r>
              <a:rPr lang="en-US" altLang="zh-CN" dirty="0" smtClean="0"/>
              <a:t>	- R(T</a:t>
            </a:r>
            <a:r>
              <a:rPr lang="en-US" altLang="zh-CN" dirty="0"/>
              <a:t>) is the training/learning </a:t>
            </a:r>
            <a:r>
              <a:rPr lang="en-US" altLang="zh-CN" dirty="0" smtClean="0"/>
              <a:t>error related to the misclassification rate</a:t>
            </a:r>
            <a:endParaRPr lang="en-US" altLang="zh-CN" dirty="0"/>
          </a:p>
          <a:p>
            <a:r>
              <a:rPr lang="en-US" altLang="zh-CN" dirty="0"/>
              <a:t>	-|f(T)| is the size of the tree T or the number of terminal </a:t>
            </a:r>
            <a:r>
              <a:rPr lang="en-US" altLang="zh-CN" dirty="0" smtClean="0"/>
              <a:t>leaves</a:t>
            </a:r>
          </a:p>
          <a:p>
            <a:endParaRPr lang="en-US" altLang="zh-CN" dirty="0" smtClean="0"/>
          </a:p>
          <a:p>
            <a:r>
              <a:rPr lang="en-US" altLang="zh-CN" dirty="0" smtClean="0"/>
              <a:t>- The value of α determines which tree is optimal</a:t>
            </a:r>
            <a:endParaRPr lang="en-US" altLang="zh-CN" dirty="0"/>
          </a:p>
          <a:p>
            <a:endParaRPr lang="en-US" altLang="zh-CN" dirty="0" smtClean="0"/>
          </a:p>
          <a:p>
            <a:endParaRPr lang="en-US" altLang="zh-CN" dirty="0" smtClean="0"/>
          </a:p>
          <a:p>
            <a:r>
              <a:rPr lang="en-US" altLang="zh-CN" dirty="0" smtClean="0"/>
              <a:t> </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 We need to find the critical values of α, and determine which value is the best </a:t>
            </a:r>
          </a:p>
        </p:txBody>
      </p:sp>
      <p:pic>
        <p:nvPicPr>
          <p:cNvPr id="6" name="Picture 5"/>
          <p:cNvPicPr>
            <a:picLocks noChangeAspect="1"/>
          </p:cNvPicPr>
          <p:nvPr/>
        </p:nvPicPr>
        <p:blipFill>
          <a:blip r:embed="rId2"/>
          <a:stretch>
            <a:fillRect/>
          </a:stretch>
        </p:blipFill>
        <p:spPr>
          <a:xfrm>
            <a:off x="2300930" y="1865112"/>
            <a:ext cx="3549766" cy="436284"/>
          </a:xfrm>
          <a:prstGeom prst="rect">
            <a:avLst/>
          </a:prstGeom>
        </p:spPr>
      </p:pic>
      <p:pic>
        <p:nvPicPr>
          <p:cNvPr id="7" name="Picture 6"/>
          <p:cNvPicPr>
            <a:picLocks noChangeAspect="1"/>
          </p:cNvPicPr>
          <p:nvPr/>
        </p:nvPicPr>
        <p:blipFill>
          <a:blip r:embed="rId3"/>
          <a:stretch>
            <a:fillRect/>
          </a:stretch>
        </p:blipFill>
        <p:spPr>
          <a:xfrm>
            <a:off x="1391225" y="3705751"/>
            <a:ext cx="5925211" cy="2418304"/>
          </a:xfrm>
          <a:prstGeom prst="rect">
            <a:avLst/>
          </a:prstGeom>
        </p:spPr>
      </p:pic>
    </p:spTree>
    <p:extLst>
      <p:ext uri="{BB962C8B-B14F-4D97-AF65-F5344CB8AC3E}">
        <p14:creationId xmlns:p14="http://schemas.microsoft.com/office/powerpoint/2010/main" val="3603533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2525150" cy="461665"/>
          </a:xfrm>
          <a:prstGeom prst="rect">
            <a:avLst/>
          </a:prstGeom>
          <a:noFill/>
        </p:spPr>
        <p:txBody>
          <a:bodyPr wrap="none" rtlCol="0">
            <a:spAutoFit/>
          </a:bodyPr>
          <a:lstStyle/>
          <a:p>
            <a:r>
              <a:rPr lang="en-US" sz="2400" b="1" dirty="0"/>
              <a:t>Pruning Algorithm</a:t>
            </a:r>
          </a:p>
        </p:txBody>
      </p:sp>
      <p:sp>
        <p:nvSpPr>
          <p:cNvPr id="3" name="TextBox 2"/>
          <p:cNvSpPr txBox="1"/>
          <p:nvPr/>
        </p:nvSpPr>
        <p:spPr>
          <a:xfrm>
            <a:off x="1114619" y="1395712"/>
            <a:ext cx="7177205" cy="369332"/>
          </a:xfrm>
          <a:prstGeom prst="rect">
            <a:avLst/>
          </a:prstGeom>
          <a:noFill/>
        </p:spPr>
        <p:txBody>
          <a:bodyPr wrap="square" rtlCol="0">
            <a:spAutoFit/>
          </a:bodyPr>
          <a:lstStyle/>
          <a:p>
            <a:r>
              <a:rPr lang="en-US" altLang="zh-CN" dirty="0" smtClean="0"/>
              <a:t>- After some mathematical derivation, we have following algorithm  </a:t>
            </a:r>
          </a:p>
        </p:txBody>
      </p:sp>
      <p:pic>
        <p:nvPicPr>
          <p:cNvPr id="2" name="Picture 1"/>
          <p:cNvPicPr>
            <a:picLocks noChangeAspect="1"/>
          </p:cNvPicPr>
          <p:nvPr/>
        </p:nvPicPr>
        <p:blipFill>
          <a:blip r:embed="rId2"/>
          <a:stretch>
            <a:fillRect/>
          </a:stretch>
        </p:blipFill>
        <p:spPr>
          <a:xfrm>
            <a:off x="1760275" y="1860867"/>
            <a:ext cx="3857390" cy="4592985"/>
          </a:xfrm>
          <a:prstGeom prst="rect">
            <a:avLst/>
          </a:prstGeom>
        </p:spPr>
      </p:pic>
    </p:spTree>
    <p:extLst>
      <p:ext uri="{BB962C8B-B14F-4D97-AF65-F5344CB8AC3E}">
        <p14:creationId xmlns:p14="http://schemas.microsoft.com/office/powerpoint/2010/main" val="357245331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4735491" cy="461665"/>
          </a:xfrm>
          <a:prstGeom prst="rect">
            <a:avLst/>
          </a:prstGeom>
          <a:noFill/>
        </p:spPr>
        <p:txBody>
          <a:bodyPr wrap="none" rtlCol="0">
            <a:spAutoFit/>
          </a:bodyPr>
          <a:lstStyle/>
          <a:p>
            <a:r>
              <a:rPr lang="en-US" sz="2400" b="1" dirty="0"/>
              <a:t>Pruning </a:t>
            </a:r>
            <a:r>
              <a:rPr lang="en-US" sz="2400" b="1" dirty="0" smtClean="0"/>
              <a:t>Algorithm – </a:t>
            </a:r>
            <a:r>
              <a:rPr lang="en-US" altLang="zh-CN" sz="2400" b="1" dirty="0" smtClean="0"/>
              <a:t>Example Part 1</a:t>
            </a:r>
            <a:endParaRPr lang="en-US" sz="2400" b="1" dirty="0"/>
          </a:p>
        </p:txBody>
      </p:sp>
      <p:pic>
        <p:nvPicPr>
          <p:cNvPr id="5" name="Picture 4"/>
          <p:cNvPicPr>
            <a:picLocks noChangeAspect="1"/>
          </p:cNvPicPr>
          <p:nvPr/>
        </p:nvPicPr>
        <p:blipFill>
          <a:blip r:embed="rId2"/>
          <a:stretch>
            <a:fillRect/>
          </a:stretch>
        </p:blipFill>
        <p:spPr>
          <a:xfrm>
            <a:off x="736600" y="1524000"/>
            <a:ext cx="7670800" cy="3810000"/>
          </a:xfrm>
          <a:prstGeom prst="rect">
            <a:avLst/>
          </a:prstGeom>
        </p:spPr>
      </p:pic>
    </p:spTree>
    <p:extLst>
      <p:ext uri="{BB962C8B-B14F-4D97-AF65-F5344CB8AC3E}">
        <p14:creationId xmlns:p14="http://schemas.microsoft.com/office/powerpoint/2010/main" val="211590960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4735491" cy="461665"/>
          </a:xfrm>
          <a:prstGeom prst="rect">
            <a:avLst/>
          </a:prstGeom>
          <a:noFill/>
        </p:spPr>
        <p:txBody>
          <a:bodyPr wrap="none" rtlCol="0">
            <a:spAutoFit/>
          </a:bodyPr>
          <a:lstStyle/>
          <a:p>
            <a:r>
              <a:rPr lang="en-US" sz="2400" b="1" dirty="0"/>
              <a:t>Pruning </a:t>
            </a:r>
            <a:r>
              <a:rPr lang="en-US" sz="2400" b="1" dirty="0" smtClean="0"/>
              <a:t>Algorithm – </a:t>
            </a:r>
            <a:r>
              <a:rPr lang="en-US" altLang="zh-CN" sz="2400" b="1" dirty="0" smtClean="0"/>
              <a:t>Example Part 1</a:t>
            </a:r>
            <a:endParaRPr lang="en-US" sz="2400" b="1" dirty="0"/>
          </a:p>
        </p:txBody>
      </p:sp>
      <p:pic>
        <p:nvPicPr>
          <p:cNvPr id="2" name="Picture 1"/>
          <p:cNvPicPr>
            <a:picLocks noChangeAspect="1"/>
          </p:cNvPicPr>
          <p:nvPr/>
        </p:nvPicPr>
        <p:blipFill>
          <a:blip r:embed="rId2"/>
          <a:stretch>
            <a:fillRect/>
          </a:stretch>
        </p:blipFill>
        <p:spPr>
          <a:xfrm>
            <a:off x="5237636" y="480676"/>
            <a:ext cx="3824715" cy="2838341"/>
          </a:xfrm>
          <a:prstGeom prst="rect">
            <a:avLst/>
          </a:prstGeom>
        </p:spPr>
      </p:pic>
      <p:pic>
        <p:nvPicPr>
          <p:cNvPr id="3" name="Picture 2"/>
          <p:cNvPicPr>
            <a:picLocks noChangeAspect="1"/>
          </p:cNvPicPr>
          <p:nvPr/>
        </p:nvPicPr>
        <p:blipFill>
          <a:blip r:embed="rId3"/>
          <a:stretch>
            <a:fillRect/>
          </a:stretch>
        </p:blipFill>
        <p:spPr>
          <a:xfrm>
            <a:off x="8783489" y="-256645"/>
            <a:ext cx="870403" cy="2649468"/>
          </a:xfrm>
          <a:prstGeom prst="rect">
            <a:avLst/>
          </a:prstGeom>
        </p:spPr>
      </p:pic>
      <p:pic>
        <p:nvPicPr>
          <p:cNvPr id="6" name="Picture 5"/>
          <p:cNvPicPr>
            <a:picLocks noChangeAspect="1"/>
          </p:cNvPicPr>
          <p:nvPr/>
        </p:nvPicPr>
        <p:blipFill>
          <a:blip r:embed="rId4"/>
          <a:stretch>
            <a:fillRect/>
          </a:stretch>
        </p:blipFill>
        <p:spPr>
          <a:xfrm>
            <a:off x="1192724" y="3812249"/>
            <a:ext cx="6530756" cy="2971607"/>
          </a:xfrm>
          <a:prstGeom prst="rect">
            <a:avLst/>
          </a:prstGeom>
        </p:spPr>
      </p:pic>
      <p:sp>
        <p:nvSpPr>
          <p:cNvPr id="7" name="TextBox 6"/>
          <p:cNvSpPr txBox="1"/>
          <p:nvPr/>
        </p:nvSpPr>
        <p:spPr>
          <a:xfrm>
            <a:off x="698963" y="1257482"/>
            <a:ext cx="5968301" cy="2585323"/>
          </a:xfrm>
          <a:prstGeom prst="rect">
            <a:avLst/>
          </a:prstGeom>
          <a:noFill/>
        </p:spPr>
        <p:txBody>
          <a:bodyPr wrap="none" rtlCol="0">
            <a:spAutoFit/>
          </a:bodyPr>
          <a:lstStyle/>
          <a:p>
            <a:r>
              <a:rPr lang="en-US" altLang="zh-CN" dirty="0" smtClean="0"/>
              <a:t>- R(t) is training error of node t</a:t>
            </a:r>
          </a:p>
          <a:p>
            <a:r>
              <a:rPr lang="en-US" dirty="0" smtClean="0"/>
              <a:t>	- </a:t>
            </a:r>
            <a:r>
              <a:rPr lang="en-US" altLang="zh-CN" dirty="0" smtClean="0"/>
              <a:t>R(t) = r(t) p(t)</a:t>
            </a:r>
          </a:p>
          <a:p>
            <a:r>
              <a:rPr lang="en-US" dirty="0"/>
              <a:t>	</a:t>
            </a:r>
            <a:r>
              <a:rPr lang="en-US" dirty="0" smtClean="0"/>
              <a:t>- </a:t>
            </a:r>
            <a:r>
              <a:rPr lang="en-US" altLang="zh-CN" dirty="0" smtClean="0"/>
              <a:t>r(t) is the misclassification rate at node t</a:t>
            </a:r>
          </a:p>
          <a:p>
            <a:r>
              <a:rPr lang="en-US" dirty="0"/>
              <a:t>	</a:t>
            </a:r>
            <a:r>
              <a:rPr lang="en-US" dirty="0" smtClean="0"/>
              <a:t>- </a:t>
            </a:r>
            <a:r>
              <a:rPr lang="en-US" altLang="zh-CN" dirty="0" smtClean="0"/>
              <a:t>p(t) </a:t>
            </a:r>
            <a:r>
              <a:rPr lang="en-US" altLang="zh-CN" dirty="0"/>
              <a:t>is the proportion of data items reached </a:t>
            </a:r>
            <a:r>
              <a:rPr lang="en-US" altLang="zh-CN" dirty="0" smtClean="0"/>
              <a:t>t</a:t>
            </a:r>
          </a:p>
          <a:p>
            <a:r>
              <a:rPr lang="en-US" altLang="zh-CN" dirty="0" smtClean="0"/>
              <a:t>- R(</a:t>
            </a:r>
            <a:r>
              <a:rPr lang="en-US" altLang="zh-CN" dirty="0" err="1" smtClean="0"/>
              <a:t>T</a:t>
            </a:r>
            <a:r>
              <a:rPr lang="en-US" altLang="zh-CN" baseline="-25000" dirty="0" err="1" smtClean="0"/>
              <a:t>t</a:t>
            </a:r>
            <a:r>
              <a:rPr lang="en-US" altLang="zh-CN" dirty="0"/>
              <a:t>) is sum of all training errors over all </a:t>
            </a:r>
            <a:r>
              <a:rPr lang="en-US" altLang="zh-CN" dirty="0" smtClean="0"/>
              <a:t>leaves with root</a:t>
            </a:r>
            <a:r>
              <a:rPr lang="zh-CN" altLang="en-US" dirty="0" smtClean="0"/>
              <a:t> </a:t>
            </a:r>
            <a:r>
              <a:rPr lang="en-US" altLang="zh-CN" dirty="0" smtClean="0"/>
              <a:t>at t</a:t>
            </a:r>
          </a:p>
          <a:p>
            <a:endParaRPr lang="en-US" dirty="0"/>
          </a:p>
          <a:p>
            <a:endParaRPr lang="en-US" dirty="0" smtClean="0"/>
          </a:p>
          <a:p>
            <a:endParaRPr lang="en-US" dirty="0" smtClean="0"/>
          </a:p>
          <a:p>
            <a:r>
              <a:rPr lang="en-US" dirty="0" smtClean="0"/>
              <a:t>- |</a:t>
            </a:r>
            <a:r>
              <a:rPr lang="en-US" dirty="0"/>
              <a:t>f(</a:t>
            </a:r>
            <a:r>
              <a:rPr lang="en-US" dirty="0" err="1"/>
              <a:t>T</a:t>
            </a:r>
            <a:r>
              <a:rPr lang="en-US" baseline="-25000" dirty="0" err="1"/>
              <a:t>t</a:t>
            </a:r>
            <a:r>
              <a:rPr lang="en-US" dirty="0"/>
              <a:t>)</a:t>
            </a:r>
            <a:r>
              <a:rPr lang="en-US" dirty="0" smtClean="0"/>
              <a:t>| </a:t>
            </a:r>
            <a:r>
              <a:rPr lang="en-US" dirty="0"/>
              <a:t>is the number of leaves to prune</a:t>
            </a:r>
          </a:p>
        </p:txBody>
      </p:sp>
      <p:pic>
        <p:nvPicPr>
          <p:cNvPr id="9" name="Picture 8"/>
          <p:cNvPicPr>
            <a:picLocks noChangeAspect="1"/>
          </p:cNvPicPr>
          <p:nvPr/>
        </p:nvPicPr>
        <p:blipFill>
          <a:blip r:embed="rId5"/>
          <a:stretch>
            <a:fillRect/>
          </a:stretch>
        </p:blipFill>
        <p:spPr>
          <a:xfrm>
            <a:off x="2806699" y="2716622"/>
            <a:ext cx="2130545" cy="753486"/>
          </a:xfrm>
          <a:prstGeom prst="rect">
            <a:avLst/>
          </a:prstGeom>
        </p:spPr>
      </p:pic>
      <p:pic>
        <p:nvPicPr>
          <p:cNvPr id="10" name="Picture 9"/>
          <p:cNvPicPr>
            <a:picLocks noChangeAspect="1"/>
          </p:cNvPicPr>
          <p:nvPr/>
        </p:nvPicPr>
        <p:blipFill>
          <a:blip r:embed="rId6"/>
          <a:stretch>
            <a:fillRect/>
          </a:stretch>
        </p:blipFill>
        <p:spPr>
          <a:xfrm>
            <a:off x="6442075" y="6395752"/>
            <a:ext cx="184212" cy="259048"/>
          </a:xfrm>
          <a:prstGeom prst="rect">
            <a:avLst/>
          </a:prstGeom>
        </p:spPr>
      </p:pic>
      <p:sp>
        <p:nvSpPr>
          <p:cNvPr id="12" name="Rectangle 11"/>
          <p:cNvSpPr/>
          <p:nvPr/>
        </p:nvSpPr>
        <p:spPr>
          <a:xfrm>
            <a:off x="7944166" y="6153361"/>
            <a:ext cx="1156186" cy="369332"/>
          </a:xfrm>
          <a:prstGeom prst="rect">
            <a:avLst/>
          </a:prstGeom>
        </p:spPr>
        <p:txBody>
          <a:bodyPr wrap="square">
            <a:spAutoFit/>
          </a:bodyPr>
          <a:lstStyle/>
          <a:p>
            <a:r>
              <a:rPr lang="en-US" altLang="zh-CN" dirty="0" smtClean="0">
                <a:solidFill>
                  <a:srgbClr val="FF0000"/>
                </a:solidFill>
              </a:rPr>
              <a:t>α</a:t>
            </a:r>
            <a:r>
              <a:rPr lang="en-US" altLang="zh-CN" baseline="-25000" dirty="0" smtClean="0">
                <a:solidFill>
                  <a:srgbClr val="FF0000"/>
                </a:solidFill>
              </a:rPr>
              <a:t>1</a:t>
            </a:r>
            <a:r>
              <a:rPr lang="en-US" altLang="zh-CN" dirty="0" smtClean="0">
                <a:solidFill>
                  <a:srgbClr val="FF0000"/>
                </a:solidFill>
              </a:rPr>
              <a:t> = 1/8 </a:t>
            </a:r>
            <a:endParaRPr lang="en-US" dirty="0">
              <a:solidFill>
                <a:srgbClr val="FF0000"/>
              </a:solidFill>
            </a:endParaRPr>
          </a:p>
        </p:txBody>
      </p:sp>
    </p:spTree>
    <p:extLst>
      <p:ext uri="{BB962C8B-B14F-4D97-AF65-F5344CB8AC3E}">
        <p14:creationId xmlns:p14="http://schemas.microsoft.com/office/powerpoint/2010/main" val="225884163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4734139" cy="461665"/>
          </a:xfrm>
          <a:prstGeom prst="rect">
            <a:avLst/>
          </a:prstGeom>
          <a:noFill/>
        </p:spPr>
        <p:txBody>
          <a:bodyPr wrap="none" rtlCol="0">
            <a:spAutoFit/>
          </a:bodyPr>
          <a:lstStyle/>
          <a:p>
            <a:r>
              <a:rPr lang="en-US" sz="2400" b="1" dirty="0"/>
              <a:t>Pruning </a:t>
            </a:r>
            <a:r>
              <a:rPr lang="en-US" sz="2400" b="1" dirty="0" smtClean="0"/>
              <a:t>Algorithm – </a:t>
            </a:r>
            <a:r>
              <a:rPr lang="en-US" altLang="zh-CN" sz="2400" b="1" dirty="0" smtClean="0"/>
              <a:t>Example Part 2</a:t>
            </a:r>
            <a:endParaRPr lang="en-US" sz="2400" b="1" dirty="0"/>
          </a:p>
        </p:txBody>
      </p:sp>
      <p:pic>
        <p:nvPicPr>
          <p:cNvPr id="6" name="Picture 5"/>
          <p:cNvPicPr>
            <a:picLocks noChangeAspect="1"/>
          </p:cNvPicPr>
          <p:nvPr/>
        </p:nvPicPr>
        <p:blipFill>
          <a:blip r:embed="rId2"/>
          <a:stretch>
            <a:fillRect/>
          </a:stretch>
        </p:blipFill>
        <p:spPr>
          <a:xfrm>
            <a:off x="5228624" y="369842"/>
            <a:ext cx="3467100" cy="2324100"/>
          </a:xfrm>
          <a:prstGeom prst="rect">
            <a:avLst/>
          </a:prstGeom>
        </p:spPr>
      </p:pic>
      <p:sp>
        <p:nvSpPr>
          <p:cNvPr id="7" name="TextBox 6"/>
          <p:cNvSpPr txBox="1"/>
          <p:nvPr/>
        </p:nvSpPr>
        <p:spPr>
          <a:xfrm>
            <a:off x="698963" y="1257482"/>
            <a:ext cx="5968301" cy="2585323"/>
          </a:xfrm>
          <a:prstGeom prst="rect">
            <a:avLst/>
          </a:prstGeom>
          <a:noFill/>
        </p:spPr>
        <p:txBody>
          <a:bodyPr wrap="none" rtlCol="0">
            <a:spAutoFit/>
          </a:bodyPr>
          <a:lstStyle/>
          <a:p>
            <a:r>
              <a:rPr lang="en-US" altLang="zh-CN" dirty="0" smtClean="0"/>
              <a:t>- R(t) is training error of node t</a:t>
            </a:r>
          </a:p>
          <a:p>
            <a:r>
              <a:rPr lang="en-US" dirty="0" smtClean="0"/>
              <a:t>	- </a:t>
            </a:r>
            <a:r>
              <a:rPr lang="en-US" altLang="zh-CN" dirty="0" smtClean="0"/>
              <a:t>R(t) = r(t) p(t)</a:t>
            </a:r>
          </a:p>
          <a:p>
            <a:r>
              <a:rPr lang="en-US" dirty="0"/>
              <a:t>	</a:t>
            </a:r>
            <a:r>
              <a:rPr lang="en-US" dirty="0" smtClean="0"/>
              <a:t>- </a:t>
            </a:r>
            <a:r>
              <a:rPr lang="en-US" altLang="zh-CN" dirty="0" smtClean="0"/>
              <a:t>r(t) is the misclassification rate at node t</a:t>
            </a:r>
          </a:p>
          <a:p>
            <a:r>
              <a:rPr lang="en-US" dirty="0"/>
              <a:t>	</a:t>
            </a:r>
            <a:r>
              <a:rPr lang="en-US" dirty="0" smtClean="0"/>
              <a:t>- </a:t>
            </a:r>
            <a:r>
              <a:rPr lang="en-US" altLang="zh-CN" dirty="0" smtClean="0"/>
              <a:t>p(t) </a:t>
            </a:r>
            <a:r>
              <a:rPr lang="en-US" altLang="zh-CN" dirty="0"/>
              <a:t>is the proportion of data items reached </a:t>
            </a:r>
            <a:r>
              <a:rPr lang="en-US" altLang="zh-CN" dirty="0" smtClean="0"/>
              <a:t>t</a:t>
            </a:r>
          </a:p>
          <a:p>
            <a:r>
              <a:rPr lang="en-US" altLang="zh-CN" dirty="0" smtClean="0"/>
              <a:t>- R(</a:t>
            </a:r>
            <a:r>
              <a:rPr lang="en-US" altLang="zh-CN" dirty="0" err="1" smtClean="0"/>
              <a:t>T</a:t>
            </a:r>
            <a:r>
              <a:rPr lang="en-US" altLang="zh-CN" baseline="-25000" dirty="0" err="1" smtClean="0"/>
              <a:t>t</a:t>
            </a:r>
            <a:r>
              <a:rPr lang="en-US" altLang="zh-CN" dirty="0"/>
              <a:t>) is sum of all training errors over all </a:t>
            </a:r>
            <a:r>
              <a:rPr lang="en-US" altLang="zh-CN" dirty="0" smtClean="0"/>
              <a:t>leaves with root</a:t>
            </a:r>
            <a:r>
              <a:rPr lang="zh-CN" altLang="en-US" dirty="0" smtClean="0"/>
              <a:t> </a:t>
            </a:r>
            <a:r>
              <a:rPr lang="en-US" altLang="zh-CN" dirty="0" smtClean="0"/>
              <a:t>at t</a:t>
            </a:r>
          </a:p>
          <a:p>
            <a:endParaRPr lang="en-US" dirty="0"/>
          </a:p>
          <a:p>
            <a:endParaRPr lang="en-US" dirty="0" smtClean="0"/>
          </a:p>
          <a:p>
            <a:endParaRPr lang="en-US" dirty="0" smtClean="0"/>
          </a:p>
          <a:p>
            <a:r>
              <a:rPr lang="en-US" dirty="0" smtClean="0"/>
              <a:t>- |</a:t>
            </a:r>
            <a:r>
              <a:rPr lang="en-US" dirty="0"/>
              <a:t>f(</a:t>
            </a:r>
            <a:r>
              <a:rPr lang="en-US" dirty="0" err="1"/>
              <a:t>T</a:t>
            </a:r>
            <a:r>
              <a:rPr lang="en-US" baseline="-25000" dirty="0" err="1"/>
              <a:t>t</a:t>
            </a:r>
            <a:r>
              <a:rPr lang="en-US" dirty="0"/>
              <a:t>)</a:t>
            </a:r>
            <a:r>
              <a:rPr lang="en-US" dirty="0" smtClean="0"/>
              <a:t>| </a:t>
            </a:r>
            <a:r>
              <a:rPr lang="en-US" dirty="0"/>
              <a:t>is the number of leaves to prune</a:t>
            </a:r>
          </a:p>
        </p:txBody>
      </p:sp>
      <p:pic>
        <p:nvPicPr>
          <p:cNvPr id="8" name="Picture 7"/>
          <p:cNvPicPr>
            <a:picLocks noChangeAspect="1"/>
          </p:cNvPicPr>
          <p:nvPr/>
        </p:nvPicPr>
        <p:blipFill>
          <a:blip r:embed="rId3"/>
          <a:stretch>
            <a:fillRect/>
          </a:stretch>
        </p:blipFill>
        <p:spPr>
          <a:xfrm>
            <a:off x="2806699" y="2716622"/>
            <a:ext cx="2130545" cy="753486"/>
          </a:xfrm>
          <a:prstGeom prst="rect">
            <a:avLst/>
          </a:prstGeom>
        </p:spPr>
      </p:pic>
      <p:pic>
        <p:nvPicPr>
          <p:cNvPr id="3" name="Picture 2"/>
          <p:cNvPicPr>
            <a:picLocks noChangeAspect="1"/>
          </p:cNvPicPr>
          <p:nvPr/>
        </p:nvPicPr>
        <p:blipFill>
          <a:blip r:embed="rId4"/>
          <a:stretch>
            <a:fillRect/>
          </a:stretch>
        </p:blipFill>
        <p:spPr>
          <a:xfrm>
            <a:off x="2056933" y="3842805"/>
            <a:ext cx="4191000" cy="2120900"/>
          </a:xfrm>
          <a:prstGeom prst="rect">
            <a:avLst/>
          </a:prstGeom>
        </p:spPr>
      </p:pic>
      <p:sp>
        <p:nvSpPr>
          <p:cNvPr id="9" name="Rectangle 8"/>
          <p:cNvSpPr/>
          <p:nvPr/>
        </p:nvSpPr>
        <p:spPr>
          <a:xfrm>
            <a:off x="6424654" y="5302844"/>
            <a:ext cx="1156186" cy="369332"/>
          </a:xfrm>
          <a:prstGeom prst="rect">
            <a:avLst/>
          </a:prstGeom>
        </p:spPr>
        <p:txBody>
          <a:bodyPr wrap="square">
            <a:spAutoFit/>
          </a:bodyPr>
          <a:lstStyle/>
          <a:p>
            <a:r>
              <a:rPr lang="en-US" altLang="zh-CN" dirty="0" smtClean="0">
                <a:solidFill>
                  <a:srgbClr val="FF0000"/>
                </a:solidFill>
              </a:rPr>
              <a:t>α</a:t>
            </a:r>
            <a:r>
              <a:rPr lang="en-US" altLang="zh-CN" baseline="-25000" dirty="0">
                <a:solidFill>
                  <a:srgbClr val="FF0000"/>
                </a:solidFill>
              </a:rPr>
              <a:t>2</a:t>
            </a:r>
            <a:r>
              <a:rPr lang="en-US" altLang="zh-CN" dirty="0" smtClean="0">
                <a:solidFill>
                  <a:srgbClr val="FF0000"/>
                </a:solidFill>
              </a:rPr>
              <a:t> = 1/8 </a:t>
            </a:r>
            <a:endParaRPr lang="en-US" dirty="0">
              <a:solidFill>
                <a:srgbClr val="FF0000"/>
              </a:solidFill>
            </a:endParaRPr>
          </a:p>
        </p:txBody>
      </p:sp>
    </p:spTree>
    <p:extLst>
      <p:ext uri="{BB962C8B-B14F-4D97-AF65-F5344CB8AC3E}">
        <p14:creationId xmlns:p14="http://schemas.microsoft.com/office/powerpoint/2010/main" val="288130167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4734139" cy="461665"/>
          </a:xfrm>
          <a:prstGeom prst="rect">
            <a:avLst/>
          </a:prstGeom>
          <a:noFill/>
        </p:spPr>
        <p:txBody>
          <a:bodyPr wrap="none" rtlCol="0">
            <a:spAutoFit/>
          </a:bodyPr>
          <a:lstStyle/>
          <a:p>
            <a:r>
              <a:rPr lang="en-US" sz="2400" b="1" dirty="0"/>
              <a:t>Pruning </a:t>
            </a:r>
            <a:r>
              <a:rPr lang="en-US" sz="2400" b="1" dirty="0" smtClean="0"/>
              <a:t>Algorithm – </a:t>
            </a:r>
            <a:r>
              <a:rPr lang="en-US" altLang="zh-CN" sz="2400" b="1" dirty="0" smtClean="0"/>
              <a:t>Example Part 3</a:t>
            </a:r>
            <a:endParaRPr lang="en-US" sz="2400" b="1" dirty="0"/>
          </a:p>
        </p:txBody>
      </p:sp>
      <p:pic>
        <p:nvPicPr>
          <p:cNvPr id="3" name="Picture 2"/>
          <p:cNvPicPr>
            <a:picLocks noChangeAspect="1"/>
          </p:cNvPicPr>
          <p:nvPr/>
        </p:nvPicPr>
        <p:blipFill>
          <a:blip r:embed="rId2"/>
          <a:stretch>
            <a:fillRect/>
          </a:stretch>
        </p:blipFill>
        <p:spPr>
          <a:xfrm>
            <a:off x="5104314" y="473796"/>
            <a:ext cx="2844800" cy="1397000"/>
          </a:xfrm>
          <a:prstGeom prst="rect">
            <a:avLst/>
          </a:prstGeom>
        </p:spPr>
      </p:pic>
      <p:sp>
        <p:nvSpPr>
          <p:cNvPr id="5" name="TextBox 4"/>
          <p:cNvSpPr txBox="1"/>
          <p:nvPr/>
        </p:nvSpPr>
        <p:spPr>
          <a:xfrm>
            <a:off x="698963" y="1257482"/>
            <a:ext cx="5968301" cy="2585323"/>
          </a:xfrm>
          <a:prstGeom prst="rect">
            <a:avLst/>
          </a:prstGeom>
          <a:noFill/>
        </p:spPr>
        <p:txBody>
          <a:bodyPr wrap="none" rtlCol="0">
            <a:spAutoFit/>
          </a:bodyPr>
          <a:lstStyle/>
          <a:p>
            <a:r>
              <a:rPr lang="en-US" altLang="zh-CN" dirty="0" smtClean="0"/>
              <a:t>- R(t) is training error of node t</a:t>
            </a:r>
          </a:p>
          <a:p>
            <a:r>
              <a:rPr lang="en-US" dirty="0" smtClean="0"/>
              <a:t>	- </a:t>
            </a:r>
            <a:r>
              <a:rPr lang="en-US" altLang="zh-CN" dirty="0" smtClean="0"/>
              <a:t>R(t) = r(t) p(t)</a:t>
            </a:r>
          </a:p>
          <a:p>
            <a:r>
              <a:rPr lang="en-US" dirty="0"/>
              <a:t>	</a:t>
            </a:r>
            <a:r>
              <a:rPr lang="en-US" dirty="0" smtClean="0"/>
              <a:t>- </a:t>
            </a:r>
            <a:r>
              <a:rPr lang="en-US" altLang="zh-CN" dirty="0" smtClean="0"/>
              <a:t>r(t) is the misclassification rate at node t</a:t>
            </a:r>
          </a:p>
          <a:p>
            <a:r>
              <a:rPr lang="en-US" dirty="0"/>
              <a:t>	</a:t>
            </a:r>
            <a:r>
              <a:rPr lang="en-US" dirty="0" smtClean="0"/>
              <a:t>- </a:t>
            </a:r>
            <a:r>
              <a:rPr lang="en-US" altLang="zh-CN" dirty="0" smtClean="0"/>
              <a:t>p(t) </a:t>
            </a:r>
            <a:r>
              <a:rPr lang="en-US" altLang="zh-CN" dirty="0"/>
              <a:t>is the proportion of data items reached </a:t>
            </a:r>
            <a:r>
              <a:rPr lang="en-US" altLang="zh-CN" dirty="0" smtClean="0"/>
              <a:t>t</a:t>
            </a:r>
          </a:p>
          <a:p>
            <a:r>
              <a:rPr lang="en-US" altLang="zh-CN" dirty="0" smtClean="0"/>
              <a:t>- R(</a:t>
            </a:r>
            <a:r>
              <a:rPr lang="en-US" altLang="zh-CN" dirty="0" err="1" smtClean="0"/>
              <a:t>T</a:t>
            </a:r>
            <a:r>
              <a:rPr lang="en-US" altLang="zh-CN" baseline="-25000" dirty="0" err="1" smtClean="0"/>
              <a:t>t</a:t>
            </a:r>
            <a:r>
              <a:rPr lang="en-US" altLang="zh-CN" dirty="0"/>
              <a:t>) is sum of all training errors over all </a:t>
            </a:r>
            <a:r>
              <a:rPr lang="en-US" altLang="zh-CN" dirty="0" smtClean="0"/>
              <a:t>leaves with root</a:t>
            </a:r>
            <a:r>
              <a:rPr lang="zh-CN" altLang="en-US" dirty="0" smtClean="0"/>
              <a:t> </a:t>
            </a:r>
            <a:r>
              <a:rPr lang="en-US" altLang="zh-CN" dirty="0" smtClean="0"/>
              <a:t>at t</a:t>
            </a:r>
          </a:p>
          <a:p>
            <a:endParaRPr lang="en-US" dirty="0"/>
          </a:p>
          <a:p>
            <a:endParaRPr lang="en-US" dirty="0" smtClean="0"/>
          </a:p>
          <a:p>
            <a:endParaRPr lang="en-US" dirty="0" smtClean="0"/>
          </a:p>
          <a:p>
            <a:r>
              <a:rPr lang="en-US" dirty="0" smtClean="0"/>
              <a:t>- |</a:t>
            </a:r>
            <a:r>
              <a:rPr lang="en-US" dirty="0"/>
              <a:t>f(</a:t>
            </a:r>
            <a:r>
              <a:rPr lang="en-US" dirty="0" err="1"/>
              <a:t>T</a:t>
            </a:r>
            <a:r>
              <a:rPr lang="en-US" baseline="-25000" dirty="0" err="1"/>
              <a:t>t</a:t>
            </a:r>
            <a:r>
              <a:rPr lang="en-US" dirty="0"/>
              <a:t>)</a:t>
            </a:r>
            <a:r>
              <a:rPr lang="en-US" dirty="0" smtClean="0"/>
              <a:t>| </a:t>
            </a:r>
            <a:r>
              <a:rPr lang="en-US" dirty="0"/>
              <a:t>is the number of leaves to prune</a:t>
            </a:r>
          </a:p>
        </p:txBody>
      </p:sp>
      <p:pic>
        <p:nvPicPr>
          <p:cNvPr id="6" name="Picture 5"/>
          <p:cNvPicPr>
            <a:picLocks noChangeAspect="1"/>
          </p:cNvPicPr>
          <p:nvPr/>
        </p:nvPicPr>
        <p:blipFill>
          <a:blip r:embed="rId3"/>
          <a:stretch>
            <a:fillRect/>
          </a:stretch>
        </p:blipFill>
        <p:spPr>
          <a:xfrm>
            <a:off x="2806699" y="2716622"/>
            <a:ext cx="2130545" cy="753486"/>
          </a:xfrm>
          <a:prstGeom prst="rect">
            <a:avLst/>
          </a:prstGeom>
        </p:spPr>
      </p:pic>
      <p:pic>
        <p:nvPicPr>
          <p:cNvPr id="2" name="Picture 1"/>
          <p:cNvPicPr>
            <a:picLocks noChangeAspect="1"/>
          </p:cNvPicPr>
          <p:nvPr/>
        </p:nvPicPr>
        <p:blipFill>
          <a:blip r:embed="rId4"/>
          <a:stretch>
            <a:fillRect/>
          </a:stretch>
        </p:blipFill>
        <p:spPr>
          <a:xfrm>
            <a:off x="2902392" y="4021900"/>
            <a:ext cx="2578100" cy="774700"/>
          </a:xfrm>
          <a:prstGeom prst="rect">
            <a:avLst/>
          </a:prstGeom>
        </p:spPr>
      </p:pic>
      <p:sp>
        <p:nvSpPr>
          <p:cNvPr id="7" name="Rectangle 6"/>
          <p:cNvSpPr/>
          <p:nvPr/>
        </p:nvSpPr>
        <p:spPr>
          <a:xfrm>
            <a:off x="6039116" y="4214183"/>
            <a:ext cx="1156186" cy="369332"/>
          </a:xfrm>
          <a:prstGeom prst="rect">
            <a:avLst/>
          </a:prstGeom>
        </p:spPr>
        <p:txBody>
          <a:bodyPr wrap="square">
            <a:spAutoFit/>
          </a:bodyPr>
          <a:lstStyle/>
          <a:p>
            <a:r>
              <a:rPr lang="en-US" altLang="zh-CN" dirty="0" smtClean="0">
                <a:solidFill>
                  <a:srgbClr val="FF0000"/>
                </a:solidFill>
              </a:rPr>
              <a:t>α</a:t>
            </a:r>
            <a:r>
              <a:rPr lang="en-US" altLang="zh-CN" baseline="-25000" dirty="0" smtClean="0">
                <a:solidFill>
                  <a:srgbClr val="FF0000"/>
                </a:solidFill>
              </a:rPr>
              <a:t>3</a:t>
            </a:r>
            <a:r>
              <a:rPr lang="en-US" altLang="zh-CN" dirty="0" smtClean="0">
                <a:solidFill>
                  <a:srgbClr val="FF0000"/>
                </a:solidFill>
              </a:rPr>
              <a:t> = 1/4 </a:t>
            </a:r>
            <a:endParaRPr lang="en-US" dirty="0">
              <a:solidFill>
                <a:srgbClr val="FF0000"/>
              </a:solidFill>
            </a:endParaRPr>
          </a:p>
        </p:txBody>
      </p:sp>
    </p:spTree>
    <p:extLst>
      <p:ext uri="{BB962C8B-B14F-4D97-AF65-F5344CB8AC3E}">
        <p14:creationId xmlns:p14="http://schemas.microsoft.com/office/powerpoint/2010/main" val="288130167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4734139" cy="461665"/>
          </a:xfrm>
          <a:prstGeom prst="rect">
            <a:avLst/>
          </a:prstGeom>
          <a:noFill/>
        </p:spPr>
        <p:txBody>
          <a:bodyPr wrap="none" rtlCol="0">
            <a:spAutoFit/>
          </a:bodyPr>
          <a:lstStyle/>
          <a:p>
            <a:r>
              <a:rPr lang="en-US" sz="2400" b="1" dirty="0"/>
              <a:t>Pruning </a:t>
            </a:r>
            <a:r>
              <a:rPr lang="en-US" sz="2400" b="1" dirty="0" smtClean="0"/>
              <a:t>Algorithm – </a:t>
            </a:r>
            <a:r>
              <a:rPr lang="en-US" altLang="zh-CN" sz="2400" b="1" dirty="0" smtClean="0"/>
              <a:t>Example Part 4</a:t>
            </a:r>
            <a:endParaRPr lang="en-US" sz="2400" b="1" dirty="0"/>
          </a:p>
        </p:txBody>
      </p:sp>
      <p:pic>
        <p:nvPicPr>
          <p:cNvPr id="10" name="Picture 9"/>
          <p:cNvPicPr>
            <a:picLocks noChangeAspect="1"/>
          </p:cNvPicPr>
          <p:nvPr/>
        </p:nvPicPr>
        <p:blipFill>
          <a:blip r:embed="rId2"/>
          <a:stretch>
            <a:fillRect/>
          </a:stretch>
        </p:blipFill>
        <p:spPr>
          <a:xfrm>
            <a:off x="5182986" y="3170232"/>
            <a:ext cx="3467100" cy="2324100"/>
          </a:xfrm>
          <a:prstGeom prst="rect">
            <a:avLst/>
          </a:prstGeom>
        </p:spPr>
      </p:pic>
      <p:pic>
        <p:nvPicPr>
          <p:cNvPr id="11" name="Picture 10"/>
          <p:cNvPicPr>
            <a:picLocks noChangeAspect="1"/>
          </p:cNvPicPr>
          <p:nvPr/>
        </p:nvPicPr>
        <p:blipFill>
          <a:blip r:embed="rId3"/>
          <a:stretch>
            <a:fillRect/>
          </a:stretch>
        </p:blipFill>
        <p:spPr>
          <a:xfrm>
            <a:off x="5226296" y="5440809"/>
            <a:ext cx="2844800" cy="1397000"/>
          </a:xfrm>
          <a:prstGeom prst="rect">
            <a:avLst/>
          </a:prstGeom>
        </p:spPr>
      </p:pic>
      <p:pic>
        <p:nvPicPr>
          <p:cNvPr id="8" name="Picture 7"/>
          <p:cNvPicPr>
            <a:picLocks noChangeAspect="1"/>
          </p:cNvPicPr>
          <p:nvPr/>
        </p:nvPicPr>
        <p:blipFill>
          <a:blip r:embed="rId4"/>
          <a:stretch>
            <a:fillRect/>
          </a:stretch>
        </p:blipFill>
        <p:spPr>
          <a:xfrm>
            <a:off x="5237636" y="480676"/>
            <a:ext cx="3824715" cy="2838341"/>
          </a:xfrm>
          <a:prstGeom prst="rect">
            <a:avLst/>
          </a:prstGeom>
        </p:spPr>
      </p:pic>
      <p:pic>
        <p:nvPicPr>
          <p:cNvPr id="9" name="Picture 8"/>
          <p:cNvPicPr>
            <a:picLocks noChangeAspect="1"/>
          </p:cNvPicPr>
          <p:nvPr/>
        </p:nvPicPr>
        <p:blipFill>
          <a:blip r:embed="rId5"/>
          <a:stretch>
            <a:fillRect/>
          </a:stretch>
        </p:blipFill>
        <p:spPr>
          <a:xfrm>
            <a:off x="8783489" y="-256645"/>
            <a:ext cx="870403" cy="2649468"/>
          </a:xfrm>
          <a:prstGeom prst="rect">
            <a:avLst/>
          </a:prstGeom>
        </p:spPr>
      </p:pic>
      <p:sp>
        <p:nvSpPr>
          <p:cNvPr id="12" name="TextBox 11"/>
          <p:cNvSpPr txBox="1"/>
          <p:nvPr/>
        </p:nvSpPr>
        <p:spPr>
          <a:xfrm>
            <a:off x="7864023" y="697014"/>
            <a:ext cx="414146" cy="369332"/>
          </a:xfrm>
          <a:prstGeom prst="rect">
            <a:avLst/>
          </a:prstGeom>
          <a:noFill/>
        </p:spPr>
        <p:txBody>
          <a:bodyPr wrap="none" rtlCol="0">
            <a:spAutoFit/>
          </a:bodyPr>
          <a:lstStyle/>
          <a:p>
            <a:r>
              <a:rPr lang="en-US" altLang="zh-CN" dirty="0" smtClean="0">
                <a:solidFill>
                  <a:srgbClr val="008000"/>
                </a:solidFill>
              </a:rPr>
              <a:t>T1</a:t>
            </a:r>
            <a:endParaRPr lang="en-US" dirty="0">
              <a:solidFill>
                <a:srgbClr val="008000"/>
              </a:solidFill>
            </a:endParaRPr>
          </a:p>
        </p:txBody>
      </p:sp>
      <p:sp>
        <p:nvSpPr>
          <p:cNvPr id="13" name="TextBox 12"/>
          <p:cNvSpPr txBox="1"/>
          <p:nvPr/>
        </p:nvSpPr>
        <p:spPr>
          <a:xfrm>
            <a:off x="7864023" y="3910401"/>
            <a:ext cx="414146" cy="369332"/>
          </a:xfrm>
          <a:prstGeom prst="rect">
            <a:avLst/>
          </a:prstGeom>
          <a:noFill/>
        </p:spPr>
        <p:txBody>
          <a:bodyPr wrap="none" rtlCol="0">
            <a:spAutoFit/>
          </a:bodyPr>
          <a:lstStyle/>
          <a:p>
            <a:r>
              <a:rPr lang="en-US" altLang="zh-CN" dirty="0" smtClean="0">
                <a:solidFill>
                  <a:srgbClr val="008000"/>
                </a:solidFill>
              </a:rPr>
              <a:t>T2</a:t>
            </a:r>
            <a:endParaRPr lang="en-US" dirty="0">
              <a:solidFill>
                <a:srgbClr val="008000"/>
              </a:solidFill>
            </a:endParaRPr>
          </a:p>
        </p:txBody>
      </p:sp>
      <p:sp>
        <p:nvSpPr>
          <p:cNvPr id="14" name="TextBox 13"/>
          <p:cNvSpPr txBox="1"/>
          <p:nvPr/>
        </p:nvSpPr>
        <p:spPr>
          <a:xfrm>
            <a:off x="7864023" y="5865897"/>
            <a:ext cx="414146" cy="369332"/>
          </a:xfrm>
          <a:prstGeom prst="rect">
            <a:avLst/>
          </a:prstGeom>
          <a:noFill/>
        </p:spPr>
        <p:txBody>
          <a:bodyPr wrap="none" rtlCol="0">
            <a:spAutoFit/>
          </a:bodyPr>
          <a:lstStyle/>
          <a:p>
            <a:r>
              <a:rPr lang="en-US" altLang="zh-CN" dirty="0" smtClean="0">
                <a:solidFill>
                  <a:srgbClr val="008000"/>
                </a:solidFill>
              </a:rPr>
              <a:t>T3</a:t>
            </a:r>
            <a:endParaRPr lang="en-US" dirty="0">
              <a:solidFill>
                <a:srgbClr val="008000"/>
              </a:solidFill>
            </a:endParaRPr>
          </a:p>
        </p:txBody>
      </p:sp>
      <p:sp>
        <p:nvSpPr>
          <p:cNvPr id="5" name="TextBox 4"/>
          <p:cNvSpPr txBox="1"/>
          <p:nvPr/>
        </p:nvSpPr>
        <p:spPr>
          <a:xfrm>
            <a:off x="698964" y="1257482"/>
            <a:ext cx="4721384" cy="5078314"/>
          </a:xfrm>
          <a:prstGeom prst="rect">
            <a:avLst/>
          </a:prstGeom>
          <a:noFill/>
        </p:spPr>
        <p:txBody>
          <a:bodyPr wrap="square" rtlCol="0">
            <a:spAutoFit/>
          </a:bodyPr>
          <a:lstStyle/>
          <a:p>
            <a:r>
              <a:rPr lang="en-US" altLang="zh-CN" dirty="0" smtClean="0"/>
              <a:t>- We now have a series of values:</a:t>
            </a:r>
          </a:p>
          <a:p>
            <a:r>
              <a:rPr lang="en-US" altLang="zh-CN" dirty="0" smtClean="0"/>
              <a:t> 	- α</a:t>
            </a:r>
            <a:r>
              <a:rPr lang="en-US" altLang="zh-CN" baseline="-25000" dirty="0" smtClean="0"/>
              <a:t>0</a:t>
            </a:r>
            <a:r>
              <a:rPr lang="en-US" altLang="zh-CN" dirty="0" smtClean="0"/>
              <a:t> </a:t>
            </a:r>
            <a:r>
              <a:rPr lang="en-US" altLang="zh-CN" dirty="0"/>
              <a:t>= 0</a:t>
            </a:r>
            <a:r>
              <a:rPr lang="en-US" altLang="zh-CN" dirty="0" smtClean="0"/>
              <a:t> </a:t>
            </a:r>
            <a:endParaRPr lang="en-US" dirty="0"/>
          </a:p>
          <a:p>
            <a:r>
              <a:rPr lang="en-US" dirty="0" smtClean="0"/>
              <a:t>	- </a:t>
            </a:r>
            <a:r>
              <a:rPr lang="en-US" altLang="zh-CN" dirty="0" smtClean="0"/>
              <a:t>α</a:t>
            </a:r>
            <a:r>
              <a:rPr lang="en-US" altLang="zh-CN" baseline="-25000" dirty="0" smtClean="0"/>
              <a:t>1</a:t>
            </a:r>
            <a:r>
              <a:rPr lang="en-US" altLang="zh-CN" dirty="0" smtClean="0"/>
              <a:t> </a:t>
            </a:r>
            <a:r>
              <a:rPr lang="en-US" altLang="zh-CN" dirty="0"/>
              <a:t>= 1/8 </a:t>
            </a:r>
            <a:endParaRPr lang="en-US" dirty="0"/>
          </a:p>
          <a:p>
            <a:r>
              <a:rPr lang="en-US" dirty="0" smtClean="0"/>
              <a:t>	- </a:t>
            </a:r>
            <a:r>
              <a:rPr lang="en-US" altLang="zh-CN" dirty="0" smtClean="0"/>
              <a:t>α</a:t>
            </a:r>
            <a:r>
              <a:rPr lang="en-US" altLang="zh-CN" baseline="-25000" dirty="0" smtClean="0"/>
              <a:t>2</a:t>
            </a:r>
            <a:r>
              <a:rPr lang="en-US" altLang="zh-CN" dirty="0" smtClean="0"/>
              <a:t> </a:t>
            </a:r>
            <a:r>
              <a:rPr lang="en-US" altLang="zh-CN" dirty="0"/>
              <a:t>= 1/8 </a:t>
            </a:r>
            <a:endParaRPr lang="en-US" dirty="0"/>
          </a:p>
          <a:p>
            <a:r>
              <a:rPr lang="en-US" dirty="0" smtClean="0"/>
              <a:t>	- </a:t>
            </a:r>
            <a:r>
              <a:rPr lang="en-US" altLang="zh-CN" dirty="0" smtClean="0"/>
              <a:t>α</a:t>
            </a:r>
            <a:r>
              <a:rPr lang="en-US" altLang="zh-CN" baseline="-25000" dirty="0" smtClean="0"/>
              <a:t>3</a:t>
            </a:r>
            <a:r>
              <a:rPr lang="en-US" altLang="zh-CN" dirty="0" smtClean="0"/>
              <a:t> </a:t>
            </a:r>
            <a:r>
              <a:rPr lang="en-US" altLang="zh-CN" dirty="0"/>
              <a:t>= 1</a:t>
            </a:r>
            <a:r>
              <a:rPr lang="en-US" altLang="zh-CN" dirty="0" smtClean="0"/>
              <a:t>/4 </a:t>
            </a:r>
          </a:p>
          <a:p>
            <a:endParaRPr lang="en-US" dirty="0" smtClean="0"/>
          </a:p>
          <a:p>
            <a:r>
              <a:rPr lang="en-US" dirty="0"/>
              <a:t>- </a:t>
            </a:r>
            <a:r>
              <a:rPr lang="en-US" altLang="zh-CN" dirty="0" smtClean="0"/>
              <a:t>B</a:t>
            </a:r>
            <a:r>
              <a:rPr lang="en-US" dirty="0" smtClean="0"/>
              <a:t>y </a:t>
            </a:r>
            <a:r>
              <a:rPr lang="en-US" dirty="0"/>
              <a:t>the theorem we want to find tree such T that minimizes the cost-complexity function</a:t>
            </a:r>
          </a:p>
          <a:p>
            <a:r>
              <a:rPr lang="en-US" dirty="0" smtClean="0"/>
              <a:t>	- </a:t>
            </a:r>
            <a:r>
              <a:rPr lang="en-US" altLang="zh-CN" dirty="0" smtClean="0"/>
              <a:t>if 0 ≤ </a:t>
            </a:r>
            <a:r>
              <a:rPr lang="en-US" altLang="zh-CN" dirty="0"/>
              <a:t>α </a:t>
            </a:r>
            <a:r>
              <a:rPr lang="en-US" altLang="zh-CN" dirty="0" smtClean="0"/>
              <a:t>&lt; </a:t>
            </a:r>
            <a:r>
              <a:rPr lang="en-US" altLang="zh-CN" dirty="0"/>
              <a:t>1/8, then </a:t>
            </a:r>
            <a:r>
              <a:rPr lang="en-US" altLang="zh-CN" dirty="0">
                <a:solidFill>
                  <a:srgbClr val="008000"/>
                </a:solidFill>
              </a:rPr>
              <a:t>T1</a:t>
            </a:r>
            <a:r>
              <a:rPr lang="en-US" altLang="zh-CN" dirty="0"/>
              <a:t> is the </a:t>
            </a:r>
            <a:r>
              <a:rPr lang="en-US" altLang="zh-CN" dirty="0" smtClean="0"/>
              <a:t>best</a:t>
            </a:r>
          </a:p>
          <a:p>
            <a:r>
              <a:rPr lang="en-US" dirty="0"/>
              <a:t>	</a:t>
            </a:r>
            <a:r>
              <a:rPr lang="en-US" dirty="0" smtClean="0"/>
              <a:t>- </a:t>
            </a:r>
            <a:r>
              <a:rPr lang="en-US" dirty="0"/>
              <a:t> </a:t>
            </a:r>
            <a:r>
              <a:rPr lang="en-US" altLang="zh-CN" dirty="0" smtClean="0"/>
              <a:t>if </a:t>
            </a:r>
            <a:r>
              <a:rPr lang="en-US" altLang="zh-CN" dirty="0"/>
              <a:t>α =</a:t>
            </a:r>
            <a:r>
              <a:rPr lang="en-US" altLang="zh-CN" dirty="0" smtClean="0"/>
              <a:t> </a:t>
            </a:r>
            <a:r>
              <a:rPr lang="en-US" altLang="zh-CN" dirty="0"/>
              <a:t>1/8, then </a:t>
            </a:r>
            <a:r>
              <a:rPr lang="en-US" altLang="zh-CN" dirty="0" smtClean="0">
                <a:solidFill>
                  <a:srgbClr val="008000"/>
                </a:solidFill>
              </a:rPr>
              <a:t>T2</a:t>
            </a:r>
            <a:r>
              <a:rPr lang="en-US" altLang="zh-CN" dirty="0" smtClean="0"/>
              <a:t> </a:t>
            </a:r>
            <a:r>
              <a:rPr lang="en-US" altLang="zh-CN" dirty="0"/>
              <a:t>is the </a:t>
            </a:r>
            <a:r>
              <a:rPr lang="en-US" altLang="zh-CN" dirty="0" smtClean="0"/>
              <a:t>best</a:t>
            </a:r>
          </a:p>
          <a:p>
            <a:r>
              <a:rPr lang="en-US" dirty="0"/>
              <a:t>	</a:t>
            </a:r>
            <a:r>
              <a:rPr lang="en-US" dirty="0" smtClean="0"/>
              <a:t>- </a:t>
            </a:r>
            <a:r>
              <a:rPr lang="en-US" dirty="0"/>
              <a:t> </a:t>
            </a:r>
            <a:r>
              <a:rPr lang="en-US" altLang="zh-CN" dirty="0"/>
              <a:t>if </a:t>
            </a:r>
            <a:r>
              <a:rPr lang="en-US" altLang="zh-CN" dirty="0" smtClean="0"/>
              <a:t>1/8 &lt; </a:t>
            </a:r>
            <a:r>
              <a:rPr lang="en-US" altLang="zh-CN" dirty="0"/>
              <a:t>α &lt; 1</a:t>
            </a:r>
            <a:r>
              <a:rPr lang="en-US" altLang="zh-CN" dirty="0" smtClean="0"/>
              <a:t>/4, </a:t>
            </a:r>
            <a:r>
              <a:rPr lang="en-US" altLang="zh-CN" dirty="0"/>
              <a:t>then </a:t>
            </a:r>
            <a:r>
              <a:rPr lang="en-US" altLang="zh-CN" dirty="0" smtClean="0">
                <a:solidFill>
                  <a:srgbClr val="008000"/>
                </a:solidFill>
              </a:rPr>
              <a:t>T3</a:t>
            </a:r>
            <a:r>
              <a:rPr lang="en-US" altLang="zh-CN" dirty="0" smtClean="0"/>
              <a:t> </a:t>
            </a:r>
            <a:r>
              <a:rPr lang="en-US" altLang="zh-CN" dirty="0"/>
              <a:t>is the </a:t>
            </a:r>
            <a:r>
              <a:rPr lang="en-US" altLang="zh-CN" dirty="0" smtClean="0"/>
              <a:t>best</a:t>
            </a:r>
          </a:p>
          <a:p>
            <a:r>
              <a:rPr lang="en-US" dirty="0"/>
              <a:t>	</a:t>
            </a:r>
            <a:r>
              <a:rPr lang="en-US" dirty="0" smtClean="0"/>
              <a:t>- </a:t>
            </a:r>
            <a:r>
              <a:rPr lang="en-US" dirty="0"/>
              <a:t> </a:t>
            </a:r>
            <a:r>
              <a:rPr lang="en-US" altLang="zh-CN" dirty="0" smtClean="0"/>
              <a:t>if α ≥ </a:t>
            </a:r>
            <a:r>
              <a:rPr lang="en-US" altLang="zh-CN" dirty="0"/>
              <a:t>1/8, then </a:t>
            </a:r>
            <a:r>
              <a:rPr lang="en-US" altLang="zh-CN" dirty="0" smtClean="0">
                <a:solidFill>
                  <a:srgbClr val="008000"/>
                </a:solidFill>
              </a:rPr>
              <a:t>T3</a:t>
            </a:r>
            <a:r>
              <a:rPr lang="en-US" altLang="zh-CN" dirty="0" smtClean="0"/>
              <a:t> </a:t>
            </a:r>
            <a:r>
              <a:rPr lang="en-US" altLang="zh-CN" dirty="0"/>
              <a:t>is the best</a:t>
            </a:r>
            <a:endParaRPr lang="en-US" dirty="0" smtClean="0"/>
          </a:p>
          <a:p>
            <a:endParaRPr lang="en-US" dirty="0"/>
          </a:p>
          <a:p>
            <a:r>
              <a:rPr lang="en-US" dirty="0" smtClean="0"/>
              <a:t>- </a:t>
            </a:r>
            <a:r>
              <a:rPr lang="en-US" altLang="zh-CN" dirty="0" smtClean="0"/>
              <a:t>Next we use cross validation to determine which </a:t>
            </a:r>
            <a:r>
              <a:rPr lang="en-US" altLang="zh-CN" dirty="0"/>
              <a:t>α</a:t>
            </a:r>
            <a:r>
              <a:rPr lang="en-US" altLang="zh-CN" dirty="0" smtClean="0"/>
              <a:t> is the best and thus which tree is the optimal tree</a:t>
            </a:r>
            <a:endParaRPr lang="en-US" dirty="0" smtClean="0"/>
          </a:p>
          <a:p>
            <a:endParaRPr lang="en-US" dirty="0"/>
          </a:p>
          <a:p>
            <a:endParaRPr lang="en-US" dirty="0"/>
          </a:p>
        </p:txBody>
      </p:sp>
    </p:spTree>
    <p:extLst>
      <p:ext uri="{BB962C8B-B14F-4D97-AF65-F5344CB8AC3E}">
        <p14:creationId xmlns:p14="http://schemas.microsoft.com/office/powerpoint/2010/main" val="301999598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4397658" cy="461665"/>
          </a:xfrm>
          <a:prstGeom prst="rect">
            <a:avLst/>
          </a:prstGeom>
          <a:noFill/>
        </p:spPr>
        <p:txBody>
          <a:bodyPr wrap="none" rtlCol="0">
            <a:spAutoFit/>
          </a:bodyPr>
          <a:lstStyle/>
          <a:p>
            <a:r>
              <a:rPr lang="en-US" altLang="zh-CN" sz="2400" b="1" dirty="0" smtClean="0"/>
              <a:t>Finding the Global Optima - T3C</a:t>
            </a:r>
            <a:endParaRPr lang="en-US" sz="2400" b="1" dirty="0"/>
          </a:p>
        </p:txBody>
      </p:sp>
      <p:sp>
        <p:nvSpPr>
          <p:cNvPr id="5" name="TextBox 4"/>
          <p:cNvSpPr txBox="1"/>
          <p:nvPr/>
        </p:nvSpPr>
        <p:spPr>
          <a:xfrm>
            <a:off x="698963" y="1257482"/>
            <a:ext cx="7532254" cy="4801315"/>
          </a:xfrm>
          <a:prstGeom prst="rect">
            <a:avLst/>
          </a:prstGeom>
          <a:noFill/>
        </p:spPr>
        <p:txBody>
          <a:bodyPr wrap="square" rtlCol="0">
            <a:spAutoFit/>
          </a:bodyPr>
          <a:lstStyle/>
          <a:p>
            <a:r>
              <a:rPr lang="en-US" dirty="0" smtClean="0"/>
              <a:t>- </a:t>
            </a:r>
            <a:r>
              <a:rPr lang="en-US" altLang="zh-CN" dirty="0" smtClean="0"/>
              <a:t>ID3, C4.5, </a:t>
            </a:r>
            <a:r>
              <a:rPr lang="en-US" altLang="zh-CN" dirty="0"/>
              <a:t>CART are all top-down induction methods. </a:t>
            </a:r>
            <a:r>
              <a:rPr lang="en-US" altLang="zh-CN" dirty="0" smtClean="0"/>
              <a:t>The </a:t>
            </a:r>
            <a:r>
              <a:rPr lang="en-US" altLang="zh-CN" dirty="0"/>
              <a:t>choice of split cannot be guided by the possible influence of future </a:t>
            </a:r>
            <a:r>
              <a:rPr lang="en-US" altLang="zh-CN" dirty="0" smtClean="0"/>
              <a:t>splits.   </a:t>
            </a:r>
            <a:r>
              <a:rPr lang="en-US" dirty="0" smtClean="0"/>
              <a:t> </a:t>
            </a:r>
          </a:p>
          <a:p>
            <a:endParaRPr lang="en-US" dirty="0"/>
          </a:p>
          <a:p>
            <a:r>
              <a:rPr lang="en-US" dirty="0" smtClean="0"/>
              <a:t>- </a:t>
            </a:r>
            <a:r>
              <a:rPr lang="en-US" altLang="zh-CN" dirty="0" smtClean="0"/>
              <a:t>To get </a:t>
            </a:r>
            <a:r>
              <a:rPr lang="en-US" altLang="zh-CN" dirty="0"/>
              <a:t>global optimal tree, </a:t>
            </a:r>
            <a:r>
              <a:rPr lang="en-US" altLang="zh-CN" dirty="0" smtClean="0"/>
              <a:t>we need to </a:t>
            </a:r>
            <a:r>
              <a:rPr lang="en-US" altLang="zh-CN" dirty="0"/>
              <a:t>form the entire decision tree in a single step, allowing each split to be determined with full knowledge of all other </a:t>
            </a:r>
            <a:r>
              <a:rPr lang="en-US" altLang="zh-CN" dirty="0" smtClean="0"/>
              <a:t>splits.</a:t>
            </a:r>
            <a:endParaRPr lang="en-US" dirty="0" smtClean="0"/>
          </a:p>
          <a:p>
            <a:endParaRPr lang="en-US" dirty="0"/>
          </a:p>
          <a:p>
            <a:r>
              <a:rPr lang="en-US" altLang="zh-CN" dirty="0" smtClean="0"/>
              <a:t>- A</a:t>
            </a:r>
            <a:r>
              <a:rPr lang="en-US" dirty="0" smtClean="0"/>
              <a:t> </a:t>
            </a:r>
            <a:r>
              <a:rPr lang="en-US" dirty="0"/>
              <a:t>family of efficient enumeration </a:t>
            </a:r>
            <a:r>
              <a:rPr lang="en-US" dirty="0" smtClean="0"/>
              <a:t>approaches, </a:t>
            </a:r>
            <a:r>
              <a:rPr lang="en-US" altLang="zh-CN" dirty="0" smtClean="0"/>
              <a:t>called T2, T3 and T3C,</a:t>
            </a:r>
            <a:r>
              <a:rPr lang="en-US" dirty="0" smtClean="0"/>
              <a:t> </a:t>
            </a:r>
            <a:r>
              <a:rPr lang="en-US" dirty="0"/>
              <a:t>which create optimal non-binary decision trees of depths up to 3</a:t>
            </a:r>
            <a:endParaRPr lang="en-US" dirty="0" smtClean="0"/>
          </a:p>
          <a:p>
            <a:endParaRPr lang="en-US" dirty="0" smtClean="0"/>
          </a:p>
          <a:p>
            <a:r>
              <a:rPr lang="en-US" dirty="0" smtClean="0"/>
              <a:t>- </a:t>
            </a:r>
            <a:r>
              <a:rPr lang="en-US" altLang="zh-CN" dirty="0" smtClean="0"/>
              <a:t>T3C can deal with both categorical and numerical data </a:t>
            </a:r>
            <a:endParaRPr lang="en-US" dirty="0"/>
          </a:p>
          <a:p>
            <a:endParaRPr lang="en-US" dirty="0" smtClean="0"/>
          </a:p>
          <a:p>
            <a:r>
              <a:rPr lang="en-US" dirty="0" smtClean="0"/>
              <a:t>- </a:t>
            </a:r>
            <a:r>
              <a:rPr lang="en-US" altLang="zh-CN" dirty="0" smtClean="0"/>
              <a:t>T3C splits a node into more than 2 branches</a:t>
            </a:r>
            <a:endParaRPr lang="en-US" dirty="0"/>
          </a:p>
          <a:p>
            <a:endParaRPr lang="en-US" dirty="0" smtClean="0"/>
          </a:p>
          <a:p>
            <a:r>
              <a:rPr lang="en-US" dirty="0" smtClean="0"/>
              <a:t>- </a:t>
            </a:r>
            <a:r>
              <a:rPr lang="en-US" altLang="zh-CN" dirty="0" smtClean="0"/>
              <a:t>T3C generates smaller trees with the same performance compared to C4.5 and C5.0</a:t>
            </a:r>
            <a:endParaRPr lang="en-US" dirty="0"/>
          </a:p>
          <a:p>
            <a:endParaRPr lang="en-US" dirty="0"/>
          </a:p>
        </p:txBody>
      </p:sp>
    </p:spTree>
    <p:extLst>
      <p:ext uri="{BB962C8B-B14F-4D97-AF65-F5344CB8AC3E}">
        <p14:creationId xmlns:p14="http://schemas.microsoft.com/office/powerpoint/2010/main" val="391317982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4397658" cy="461665"/>
          </a:xfrm>
          <a:prstGeom prst="rect">
            <a:avLst/>
          </a:prstGeom>
          <a:noFill/>
        </p:spPr>
        <p:txBody>
          <a:bodyPr wrap="none" rtlCol="0">
            <a:spAutoFit/>
          </a:bodyPr>
          <a:lstStyle/>
          <a:p>
            <a:r>
              <a:rPr lang="en-US" altLang="zh-CN" sz="2400" b="1" dirty="0" smtClean="0"/>
              <a:t>Finding the Global Optima - T3C</a:t>
            </a:r>
            <a:endParaRPr lang="en-US" sz="2400" b="1" dirty="0"/>
          </a:p>
        </p:txBody>
      </p:sp>
      <p:sp>
        <p:nvSpPr>
          <p:cNvPr id="5" name="TextBox 4"/>
          <p:cNvSpPr txBox="1"/>
          <p:nvPr/>
        </p:nvSpPr>
        <p:spPr>
          <a:xfrm>
            <a:off x="698963" y="1257482"/>
            <a:ext cx="7532254" cy="646331"/>
          </a:xfrm>
          <a:prstGeom prst="rect">
            <a:avLst/>
          </a:prstGeom>
          <a:noFill/>
        </p:spPr>
        <p:txBody>
          <a:bodyPr wrap="square" rtlCol="0">
            <a:spAutoFit/>
          </a:bodyPr>
          <a:lstStyle/>
          <a:p>
            <a:r>
              <a:rPr lang="en-US" dirty="0"/>
              <a:t>- Tree </a:t>
            </a:r>
            <a:r>
              <a:rPr lang="en-US" dirty="0" err="1"/>
              <a:t>BuildTree</a:t>
            </a:r>
            <a:r>
              <a:rPr lang="en-US" dirty="0"/>
              <a:t> (</a:t>
            </a:r>
            <a:r>
              <a:rPr lang="en-US" dirty="0" err="1"/>
              <a:t>ItemNo</a:t>
            </a:r>
            <a:r>
              <a:rPr lang="en-US" dirty="0"/>
              <a:t> </a:t>
            </a:r>
            <a:r>
              <a:rPr lang="en-US" dirty="0" err="1"/>
              <a:t>Fp</a:t>
            </a:r>
            <a:r>
              <a:rPr lang="en-US" dirty="0"/>
              <a:t>, </a:t>
            </a:r>
            <a:r>
              <a:rPr lang="en-US" dirty="0" err="1"/>
              <a:t>ItemNo</a:t>
            </a:r>
            <a:r>
              <a:rPr lang="en-US" dirty="0"/>
              <a:t> </a:t>
            </a:r>
            <a:r>
              <a:rPr lang="en-US" dirty="0" err="1"/>
              <a:t>Lp</a:t>
            </a:r>
            <a:r>
              <a:rPr lang="en-US" dirty="0"/>
              <a:t>, </a:t>
            </a:r>
            <a:r>
              <a:rPr lang="en-US" dirty="0" err="1"/>
              <a:t>int</a:t>
            </a:r>
            <a:r>
              <a:rPr lang="en-US" dirty="0"/>
              <a:t> </a:t>
            </a:r>
            <a:r>
              <a:rPr lang="en-US" dirty="0" err="1"/>
              <a:t>Dep</a:t>
            </a:r>
            <a:r>
              <a:rPr lang="en-US" dirty="0"/>
              <a:t>, </a:t>
            </a:r>
            <a:r>
              <a:rPr lang="en-US" dirty="0" err="1"/>
              <a:t>ClassNo</a:t>
            </a:r>
            <a:r>
              <a:rPr lang="en-US" dirty="0"/>
              <a:t> </a:t>
            </a:r>
            <a:r>
              <a:rPr lang="en-US" dirty="0" err="1"/>
              <a:t>PreviousClass</a:t>
            </a:r>
            <a:r>
              <a:rPr lang="en-US" dirty="0"/>
              <a:t>)</a:t>
            </a:r>
          </a:p>
          <a:p>
            <a:endParaRPr lang="en-US" dirty="0"/>
          </a:p>
        </p:txBody>
      </p:sp>
      <p:pic>
        <p:nvPicPr>
          <p:cNvPr id="2" name="Picture 1"/>
          <p:cNvPicPr>
            <a:picLocks noChangeAspect="1"/>
          </p:cNvPicPr>
          <p:nvPr/>
        </p:nvPicPr>
        <p:blipFill>
          <a:blip r:embed="rId2"/>
          <a:stretch>
            <a:fillRect/>
          </a:stretch>
        </p:blipFill>
        <p:spPr>
          <a:xfrm>
            <a:off x="0" y="1848026"/>
            <a:ext cx="9144000" cy="4262310"/>
          </a:xfrm>
          <a:prstGeom prst="rect">
            <a:avLst/>
          </a:prstGeom>
        </p:spPr>
      </p:pic>
    </p:spTree>
    <p:extLst>
      <p:ext uri="{BB962C8B-B14F-4D97-AF65-F5344CB8AC3E}">
        <p14:creationId xmlns:p14="http://schemas.microsoft.com/office/powerpoint/2010/main" val="218856430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4397658" cy="461665"/>
          </a:xfrm>
          <a:prstGeom prst="rect">
            <a:avLst/>
          </a:prstGeom>
          <a:noFill/>
        </p:spPr>
        <p:txBody>
          <a:bodyPr wrap="none" rtlCol="0">
            <a:spAutoFit/>
          </a:bodyPr>
          <a:lstStyle/>
          <a:p>
            <a:r>
              <a:rPr lang="en-US" altLang="zh-CN" sz="2400" b="1" dirty="0" smtClean="0"/>
              <a:t>Finding the Global Optima - T3C</a:t>
            </a:r>
            <a:endParaRPr lang="en-US" sz="2400" b="1" dirty="0"/>
          </a:p>
        </p:txBody>
      </p:sp>
      <p:sp>
        <p:nvSpPr>
          <p:cNvPr id="5" name="TextBox 4"/>
          <p:cNvSpPr txBox="1"/>
          <p:nvPr/>
        </p:nvSpPr>
        <p:spPr>
          <a:xfrm>
            <a:off x="698963" y="1257482"/>
            <a:ext cx="7532254" cy="646331"/>
          </a:xfrm>
          <a:prstGeom prst="rect">
            <a:avLst/>
          </a:prstGeom>
          <a:noFill/>
        </p:spPr>
        <p:txBody>
          <a:bodyPr wrap="square" rtlCol="0">
            <a:spAutoFit/>
          </a:bodyPr>
          <a:lstStyle/>
          <a:p>
            <a:r>
              <a:rPr lang="en-US" dirty="0"/>
              <a:t>- Tree Build (</a:t>
            </a:r>
            <a:r>
              <a:rPr lang="en-US" dirty="0" err="1"/>
              <a:t>ItemNo</a:t>
            </a:r>
            <a:r>
              <a:rPr lang="en-US" dirty="0"/>
              <a:t> </a:t>
            </a:r>
            <a:r>
              <a:rPr lang="en-US" dirty="0" err="1"/>
              <a:t>Fp</a:t>
            </a:r>
            <a:r>
              <a:rPr lang="en-US" dirty="0"/>
              <a:t>, </a:t>
            </a:r>
            <a:r>
              <a:rPr lang="en-US" dirty="0" err="1"/>
              <a:t>ItemNo</a:t>
            </a:r>
            <a:r>
              <a:rPr lang="en-US" dirty="0"/>
              <a:t> </a:t>
            </a:r>
            <a:r>
              <a:rPr lang="en-US" dirty="0" err="1"/>
              <a:t>Lp</a:t>
            </a:r>
            <a:r>
              <a:rPr lang="en-US" dirty="0"/>
              <a:t>, </a:t>
            </a:r>
            <a:r>
              <a:rPr lang="en-US" dirty="0" err="1"/>
              <a:t>int</a:t>
            </a:r>
            <a:r>
              <a:rPr lang="en-US" dirty="0"/>
              <a:t> </a:t>
            </a:r>
            <a:r>
              <a:rPr lang="en-US" dirty="0" err="1"/>
              <a:t>Dep</a:t>
            </a:r>
            <a:r>
              <a:rPr lang="en-US" dirty="0"/>
              <a:t>, Tree Root)</a:t>
            </a:r>
          </a:p>
          <a:p>
            <a:endParaRPr lang="en-US" dirty="0"/>
          </a:p>
        </p:txBody>
      </p:sp>
      <p:pic>
        <p:nvPicPr>
          <p:cNvPr id="2" name="Picture 1"/>
          <p:cNvPicPr>
            <a:picLocks noChangeAspect="1"/>
          </p:cNvPicPr>
          <p:nvPr/>
        </p:nvPicPr>
        <p:blipFill>
          <a:blip r:embed="rId2"/>
          <a:stretch>
            <a:fillRect/>
          </a:stretch>
        </p:blipFill>
        <p:spPr>
          <a:xfrm>
            <a:off x="0" y="1832534"/>
            <a:ext cx="9144000" cy="3724428"/>
          </a:xfrm>
          <a:prstGeom prst="rect">
            <a:avLst/>
          </a:prstGeom>
        </p:spPr>
      </p:pic>
    </p:spTree>
    <p:extLst>
      <p:ext uri="{BB962C8B-B14F-4D97-AF65-F5344CB8AC3E}">
        <p14:creationId xmlns:p14="http://schemas.microsoft.com/office/powerpoint/2010/main" val="15030327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1135948" cy="461665"/>
          </a:xfrm>
          <a:prstGeom prst="rect">
            <a:avLst/>
          </a:prstGeom>
          <a:noFill/>
        </p:spPr>
        <p:txBody>
          <a:bodyPr wrap="none" rtlCol="0">
            <a:spAutoFit/>
          </a:bodyPr>
          <a:lstStyle/>
          <a:p>
            <a:r>
              <a:rPr lang="en-US" altLang="zh-CN" sz="2400" b="1" dirty="0" smtClean="0"/>
              <a:t>Outline</a:t>
            </a:r>
            <a:endParaRPr lang="en-US" sz="2400" b="1" dirty="0"/>
          </a:p>
        </p:txBody>
      </p:sp>
      <p:sp>
        <p:nvSpPr>
          <p:cNvPr id="3" name="TextBox 2"/>
          <p:cNvSpPr txBox="1"/>
          <p:nvPr/>
        </p:nvSpPr>
        <p:spPr>
          <a:xfrm>
            <a:off x="1114619" y="1395712"/>
            <a:ext cx="7384995" cy="4616649"/>
          </a:xfrm>
          <a:prstGeom prst="rect">
            <a:avLst/>
          </a:prstGeom>
          <a:noFill/>
        </p:spPr>
        <p:txBody>
          <a:bodyPr wrap="square" rtlCol="0">
            <a:spAutoFit/>
          </a:bodyPr>
          <a:lstStyle/>
          <a:p>
            <a:r>
              <a:rPr lang="en-US" altLang="zh-CN" dirty="0" smtClean="0"/>
              <a:t>- Widely used algorithm for generating decision tree</a:t>
            </a:r>
          </a:p>
          <a:p>
            <a:r>
              <a:rPr lang="en-US" altLang="zh-CN" dirty="0" smtClean="0"/>
              <a:t>	- ID3</a:t>
            </a:r>
          </a:p>
          <a:p>
            <a:r>
              <a:rPr lang="en-US" altLang="zh-CN" dirty="0" smtClean="0"/>
              <a:t>	- C4.5</a:t>
            </a:r>
          </a:p>
          <a:p>
            <a:r>
              <a:rPr lang="en-US" altLang="zh-CN" dirty="0" smtClean="0"/>
              <a:t>	- CART</a:t>
            </a:r>
          </a:p>
          <a:p>
            <a:endParaRPr lang="en-US" altLang="zh-CN" dirty="0"/>
          </a:p>
          <a:p>
            <a:r>
              <a:rPr lang="en-US" altLang="zh-CN" dirty="0" smtClean="0"/>
              <a:t>- Local optimal decision tree</a:t>
            </a:r>
          </a:p>
          <a:p>
            <a:r>
              <a:rPr lang="en-US" altLang="zh-CN" dirty="0" smtClean="0"/>
              <a:t>	- Post Prune </a:t>
            </a:r>
            <a:endParaRPr lang="en-US" altLang="zh-CN" dirty="0"/>
          </a:p>
          <a:p>
            <a:r>
              <a:rPr lang="en-US" altLang="zh-CN" dirty="0" smtClean="0"/>
              <a:t>	- Cross-validation</a:t>
            </a:r>
          </a:p>
          <a:p>
            <a:endParaRPr lang="en-US" altLang="zh-CN" dirty="0"/>
          </a:p>
          <a:p>
            <a:r>
              <a:rPr lang="en-US" altLang="zh-CN" dirty="0" smtClean="0"/>
              <a:t>- </a:t>
            </a:r>
            <a:r>
              <a:rPr lang="en-US" altLang="zh-CN" dirty="0"/>
              <a:t>The efforts of Finding the Global </a:t>
            </a:r>
            <a:r>
              <a:rPr lang="en-US" altLang="zh-CN" dirty="0" smtClean="0"/>
              <a:t>Optimal decision tree</a:t>
            </a:r>
          </a:p>
          <a:p>
            <a:r>
              <a:rPr lang="en-US" altLang="zh-CN" dirty="0" smtClean="0"/>
              <a:t>	- T2, T3, T3C</a:t>
            </a:r>
            <a:endParaRPr lang="en-US" altLang="zh-CN" dirty="0"/>
          </a:p>
          <a:p>
            <a:r>
              <a:rPr lang="en-US" altLang="zh-CN" dirty="0" smtClean="0"/>
              <a:t>	- OCT</a:t>
            </a:r>
          </a:p>
          <a:p>
            <a:endParaRPr lang="en-US" altLang="zh-CN" dirty="0"/>
          </a:p>
          <a:p>
            <a:endParaRPr lang="en-US" altLang="zh-CN" dirty="0" smtClean="0"/>
          </a:p>
          <a:p>
            <a:endParaRPr lang="en-US" altLang="zh-CN" dirty="0"/>
          </a:p>
          <a:p>
            <a:endParaRPr lang="en-US" altLang="zh-CN" dirty="0" smtClean="0"/>
          </a:p>
        </p:txBody>
      </p:sp>
    </p:spTree>
    <p:extLst>
      <p:ext uri="{BB962C8B-B14F-4D97-AF65-F5344CB8AC3E}">
        <p14:creationId xmlns:p14="http://schemas.microsoft.com/office/powerpoint/2010/main" val="175297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4397658" cy="461665"/>
          </a:xfrm>
          <a:prstGeom prst="rect">
            <a:avLst/>
          </a:prstGeom>
          <a:noFill/>
        </p:spPr>
        <p:txBody>
          <a:bodyPr wrap="none" rtlCol="0">
            <a:spAutoFit/>
          </a:bodyPr>
          <a:lstStyle/>
          <a:p>
            <a:r>
              <a:rPr lang="en-US" altLang="zh-CN" sz="2400" b="1" dirty="0" smtClean="0"/>
              <a:t>Finding the Global Optima - T3C</a:t>
            </a:r>
            <a:endParaRPr lang="en-US" sz="2400" b="1" dirty="0"/>
          </a:p>
        </p:txBody>
      </p:sp>
      <p:pic>
        <p:nvPicPr>
          <p:cNvPr id="2" name="Picture 1"/>
          <p:cNvPicPr>
            <a:picLocks noChangeAspect="1"/>
          </p:cNvPicPr>
          <p:nvPr/>
        </p:nvPicPr>
        <p:blipFill>
          <a:blip r:embed="rId2"/>
          <a:stretch>
            <a:fillRect/>
          </a:stretch>
        </p:blipFill>
        <p:spPr>
          <a:xfrm>
            <a:off x="0" y="1524068"/>
            <a:ext cx="9144000" cy="2536828"/>
          </a:xfrm>
          <a:prstGeom prst="rect">
            <a:avLst/>
          </a:prstGeom>
        </p:spPr>
      </p:pic>
      <p:pic>
        <p:nvPicPr>
          <p:cNvPr id="3" name="Picture 2"/>
          <p:cNvPicPr>
            <a:picLocks noChangeAspect="1"/>
          </p:cNvPicPr>
          <p:nvPr/>
        </p:nvPicPr>
        <p:blipFill>
          <a:blip r:embed="rId3"/>
          <a:stretch>
            <a:fillRect/>
          </a:stretch>
        </p:blipFill>
        <p:spPr>
          <a:xfrm>
            <a:off x="0" y="1483630"/>
            <a:ext cx="9144000" cy="370045"/>
          </a:xfrm>
          <a:prstGeom prst="rect">
            <a:avLst/>
          </a:prstGeom>
        </p:spPr>
      </p:pic>
      <p:sp>
        <p:nvSpPr>
          <p:cNvPr id="5" name="TextBox 4"/>
          <p:cNvSpPr txBox="1"/>
          <p:nvPr/>
        </p:nvSpPr>
        <p:spPr>
          <a:xfrm>
            <a:off x="698963" y="1257482"/>
            <a:ext cx="7532254" cy="646331"/>
          </a:xfrm>
          <a:prstGeom prst="rect">
            <a:avLst/>
          </a:prstGeom>
          <a:noFill/>
        </p:spPr>
        <p:txBody>
          <a:bodyPr wrap="square" rtlCol="0">
            <a:spAutoFit/>
          </a:bodyPr>
          <a:lstStyle/>
          <a:p>
            <a:r>
              <a:rPr lang="en-US" dirty="0" smtClean="0"/>
              <a:t>- Tree </a:t>
            </a:r>
            <a:r>
              <a:rPr lang="en-US" dirty="0"/>
              <a:t>Build2Discr(</a:t>
            </a:r>
            <a:r>
              <a:rPr lang="en-US" dirty="0" err="1"/>
              <a:t>ItemNo</a:t>
            </a:r>
            <a:r>
              <a:rPr lang="en-US" dirty="0"/>
              <a:t> </a:t>
            </a:r>
            <a:r>
              <a:rPr lang="en-US" dirty="0" err="1"/>
              <a:t>Fp</a:t>
            </a:r>
            <a:r>
              <a:rPr lang="en-US" dirty="0"/>
              <a:t>, </a:t>
            </a:r>
            <a:r>
              <a:rPr lang="en-US" dirty="0" err="1"/>
              <a:t>ItemNo</a:t>
            </a:r>
            <a:r>
              <a:rPr lang="en-US" dirty="0"/>
              <a:t> </a:t>
            </a:r>
            <a:r>
              <a:rPr lang="en-US" dirty="0" err="1"/>
              <a:t>Lp</a:t>
            </a:r>
            <a:r>
              <a:rPr lang="en-US" dirty="0"/>
              <a:t>, Attribute </a:t>
            </a:r>
            <a:r>
              <a:rPr lang="en-US" dirty="0" err="1"/>
              <a:t>Att</a:t>
            </a:r>
            <a:r>
              <a:rPr lang="en-US" dirty="0"/>
              <a:t>, </a:t>
            </a:r>
            <a:r>
              <a:rPr lang="en-US" dirty="0" err="1"/>
              <a:t>int</a:t>
            </a:r>
            <a:r>
              <a:rPr lang="en-US" dirty="0"/>
              <a:t> </a:t>
            </a:r>
            <a:r>
              <a:rPr lang="en-US" dirty="0" err="1"/>
              <a:t>Dep</a:t>
            </a:r>
            <a:r>
              <a:rPr lang="en-US" dirty="0"/>
              <a:t>, Tree Root)</a:t>
            </a:r>
          </a:p>
          <a:p>
            <a:endParaRPr lang="en-US" dirty="0"/>
          </a:p>
        </p:txBody>
      </p:sp>
    </p:spTree>
    <p:extLst>
      <p:ext uri="{BB962C8B-B14F-4D97-AF65-F5344CB8AC3E}">
        <p14:creationId xmlns:p14="http://schemas.microsoft.com/office/powerpoint/2010/main" val="150303273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4397658" cy="461665"/>
          </a:xfrm>
          <a:prstGeom prst="rect">
            <a:avLst/>
          </a:prstGeom>
          <a:noFill/>
        </p:spPr>
        <p:txBody>
          <a:bodyPr wrap="none" rtlCol="0">
            <a:spAutoFit/>
          </a:bodyPr>
          <a:lstStyle/>
          <a:p>
            <a:r>
              <a:rPr lang="en-US" altLang="zh-CN" sz="2400" b="1" dirty="0" smtClean="0"/>
              <a:t>Finding the Global Optima - T3C</a:t>
            </a:r>
            <a:endParaRPr lang="en-US" sz="2400" b="1" dirty="0"/>
          </a:p>
        </p:txBody>
      </p:sp>
      <p:sp>
        <p:nvSpPr>
          <p:cNvPr id="5" name="TextBox 4"/>
          <p:cNvSpPr txBox="1"/>
          <p:nvPr/>
        </p:nvSpPr>
        <p:spPr>
          <a:xfrm>
            <a:off x="698963" y="1257482"/>
            <a:ext cx="7532254" cy="646331"/>
          </a:xfrm>
          <a:prstGeom prst="rect">
            <a:avLst/>
          </a:prstGeom>
          <a:noFill/>
        </p:spPr>
        <p:txBody>
          <a:bodyPr wrap="square" rtlCol="0">
            <a:spAutoFit/>
          </a:bodyPr>
          <a:lstStyle/>
          <a:p>
            <a:r>
              <a:rPr lang="en-US" dirty="0" smtClean="0"/>
              <a:t>-111</a:t>
            </a:r>
            <a:endParaRPr lang="en-US" dirty="0"/>
          </a:p>
          <a:p>
            <a:endParaRPr lang="en-US" dirty="0"/>
          </a:p>
        </p:txBody>
      </p:sp>
      <p:pic>
        <p:nvPicPr>
          <p:cNvPr id="3" name="Picture 2"/>
          <p:cNvPicPr>
            <a:picLocks noChangeAspect="1"/>
          </p:cNvPicPr>
          <p:nvPr/>
        </p:nvPicPr>
        <p:blipFill>
          <a:blip r:embed="rId2"/>
          <a:stretch>
            <a:fillRect/>
          </a:stretch>
        </p:blipFill>
        <p:spPr>
          <a:xfrm>
            <a:off x="0" y="1306148"/>
            <a:ext cx="9144000" cy="5562519"/>
          </a:xfrm>
          <a:prstGeom prst="rect">
            <a:avLst/>
          </a:prstGeom>
        </p:spPr>
      </p:pic>
    </p:spTree>
    <p:extLst>
      <p:ext uri="{BB962C8B-B14F-4D97-AF65-F5344CB8AC3E}">
        <p14:creationId xmlns:p14="http://schemas.microsoft.com/office/powerpoint/2010/main" val="139372427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4397658" cy="461665"/>
          </a:xfrm>
          <a:prstGeom prst="rect">
            <a:avLst/>
          </a:prstGeom>
          <a:noFill/>
        </p:spPr>
        <p:txBody>
          <a:bodyPr wrap="none" rtlCol="0">
            <a:spAutoFit/>
          </a:bodyPr>
          <a:lstStyle/>
          <a:p>
            <a:r>
              <a:rPr lang="en-US" altLang="zh-CN" sz="2400" b="1" dirty="0" smtClean="0"/>
              <a:t>Finding the Global Optima - T3C</a:t>
            </a:r>
            <a:endParaRPr lang="en-US" sz="2400" b="1" dirty="0"/>
          </a:p>
        </p:txBody>
      </p:sp>
      <p:sp>
        <p:nvSpPr>
          <p:cNvPr id="5" name="TextBox 4"/>
          <p:cNvSpPr txBox="1"/>
          <p:nvPr/>
        </p:nvSpPr>
        <p:spPr>
          <a:xfrm>
            <a:off x="698963" y="1257482"/>
            <a:ext cx="7532254" cy="923330"/>
          </a:xfrm>
          <a:prstGeom prst="rect">
            <a:avLst/>
          </a:prstGeom>
          <a:noFill/>
        </p:spPr>
        <p:txBody>
          <a:bodyPr wrap="square" rtlCol="0">
            <a:spAutoFit/>
          </a:bodyPr>
          <a:lstStyle/>
          <a:p>
            <a:r>
              <a:rPr lang="en-US" dirty="0" smtClean="0"/>
              <a:t>- </a:t>
            </a:r>
            <a:r>
              <a:rPr lang="en-US" altLang="zh-CN" dirty="0"/>
              <a:t>Gen is </a:t>
            </a:r>
            <a:r>
              <a:rPr lang="en-US" altLang="zh-CN" dirty="0" smtClean="0"/>
              <a:t>the </a:t>
            </a:r>
            <a:r>
              <a:rPr lang="en-US" altLang="zh-CN" dirty="0"/>
              <a:t>number of </a:t>
            </a:r>
            <a:r>
              <a:rPr lang="en-US" altLang="zh-CN" dirty="0" smtClean="0"/>
              <a:t>incorrect </a:t>
            </a:r>
            <a:r>
              <a:rPr lang="en-US" altLang="zh-CN" dirty="0"/>
              <a:t>instances divided by the total number of instances in the test set </a:t>
            </a:r>
            <a:endParaRPr lang="en-US" dirty="0"/>
          </a:p>
          <a:p>
            <a:endParaRPr lang="en-US" dirty="0"/>
          </a:p>
        </p:txBody>
      </p:sp>
      <p:pic>
        <p:nvPicPr>
          <p:cNvPr id="3" name="Picture 2"/>
          <p:cNvPicPr>
            <a:picLocks noChangeAspect="1"/>
          </p:cNvPicPr>
          <p:nvPr/>
        </p:nvPicPr>
        <p:blipFill>
          <a:blip r:embed="rId2"/>
          <a:stretch>
            <a:fillRect/>
          </a:stretch>
        </p:blipFill>
        <p:spPr>
          <a:xfrm>
            <a:off x="0" y="1971260"/>
            <a:ext cx="9144000" cy="4132967"/>
          </a:xfrm>
          <a:prstGeom prst="rect">
            <a:avLst/>
          </a:prstGeom>
        </p:spPr>
      </p:pic>
    </p:spTree>
    <p:extLst>
      <p:ext uri="{BB962C8B-B14F-4D97-AF65-F5344CB8AC3E}">
        <p14:creationId xmlns:p14="http://schemas.microsoft.com/office/powerpoint/2010/main" val="139372427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4397658" cy="461665"/>
          </a:xfrm>
          <a:prstGeom prst="rect">
            <a:avLst/>
          </a:prstGeom>
          <a:noFill/>
        </p:spPr>
        <p:txBody>
          <a:bodyPr wrap="none" rtlCol="0">
            <a:spAutoFit/>
          </a:bodyPr>
          <a:lstStyle/>
          <a:p>
            <a:r>
              <a:rPr lang="en-US" altLang="zh-CN" sz="2400" b="1" dirty="0" smtClean="0"/>
              <a:t>Finding the Global Optima - T3C</a:t>
            </a:r>
            <a:endParaRPr lang="en-US" sz="2400" b="1" dirty="0"/>
          </a:p>
        </p:txBody>
      </p:sp>
      <p:sp>
        <p:nvSpPr>
          <p:cNvPr id="5" name="TextBox 4"/>
          <p:cNvSpPr txBox="1"/>
          <p:nvPr/>
        </p:nvSpPr>
        <p:spPr>
          <a:xfrm>
            <a:off x="698963" y="1257482"/>
            <a:ext cx="7532254" cy="2031325"/>
          </a:xfrm>
          <a:prstGeom prst="rect">
            <a:avLst/>
          </a:prstGeom>
          <a:noFill/>
        </p:spPr>
        <p:txBody>
          <a:bodyPr wrap="square" rtlCol="0">
            <a:spAutoFit/>
          </a:bodyPr>
          <a:lstStyle/>
          <a:p>
            <a:r>
              <a:rPr lang="en-US" dirty="0" smtClean="0"/>
              <a:t>- Future work</a:t>
            </a:r>
          </a:p>
          <a:p>
            <a:endParaRPr lang="en-US" dirty="0"/>
          </a:p>
          <a:p>
            <a:r>
              <a:rPr lang="en-US" dirty="0" smtClean="0"/>
              <a:t>	- </a:t>
            </a:r>
            <a:r>
              <a:rPr lang="en-US" altLang="zh-CN" dirty="0" smtClean="0"/>
              <a:t>T3C does not perform better when the depth is </a:t>
            </a:r>
            <a:r>
              <a:rPr lang="en-US" altLang="zh-CN" dirty="0"/>
              <a:t>larger than 3. Increasing </a:t>
            </a:r>
            <a:r>
              <a:rPr lang="en-US" altLang="zh-CN" dirty="0" smtClean="0"/>
              <a:t>	depth </a:t>
            </a:r>
            <a:r>
              <a:rPr lang="en-US" altLang="zh-CN" dirty="0"/>
              <a:t>improves classification accuracy </a:t>
            </a:r>
            <a:endParaRPr lang="en-US" dirty="0"/>
          </a:p>
          <a:p>
            <a:endParaRPr lang="en-US" dirty="0" smtClean="0"/>
          </a:p>
          <a:p>
            <a:r>
              <a:rPr lang="en-US" dirty="0" smtClean="0"/>
              <a:t>	- </a:t>
            </a:r>
            <a:r>
              <a:rPr lang="en-US" altLang="zh-CN" dirty="0"/>
              <a:t>T3C </a:t>
            </a:r>
            <a:r>
              <a:rPr lang="en-US" altLang="zh-CN" dirty="0" smtClean="0"/>
              <a:t>can be improved by reducing the </a:t>
            </a:r>
            <a:r>
              <a:rPr lang="en-US" altLang="zh-CN" dirty="0" err="1" smtClean="0"/>
              <a:t>splitted</a:t>
            </a:r>
            <a:r>
              <a:rPr lang="en-US" altLang="zh-CN" dirty="0" smtClean="0"/>
              <a:t> branches for each node. 	Reducing </a:t>
            </a:r>
            <a:r>
              <a:rPr lang="en-US" altLang="zh-CN" dirty="0"/>
              <a:t>splits could improve generalization accuracy</a:t>
            </a:r>
            <a:endParaRPr lang="en-US" dirty="0"/>
          </a:p>
        </p:txBody>
      </p:sp>
    </p:spTree>
    <p:extLst>
      <p:ext uri="{BB962C8B-B14F-4D97-AF65-F5344CB8AC3E}">
        <p14:creationId xmlns:p14="http://schemas.microsoft.com/office/powerpoint/2010/main" val="332196134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4296519" cy="461665"/>
          </a:xfrm>
          <a:prstGeom prst="rect">
            <a:avLst/>
          </a:prstGeom>
          <a:noFill/>
        </p:spPr>
        <p:txBody>
          <a:bodyPr wrap="none" rtlCol="0">
            <a:spAutoFit/>
          </a:bodyPr>
          <a:lstStyle/>
          <a:p>
            <a:r>
              <a:rPr lang="en-US" altLang="zh-CN" sz="2400" b="1" dirty="0" smtClean="0"/>
              <a:t>Finding the Global Optima - OCT</a:t>
            </a:r>
            <a:endParaRPr lang="en-US" sz="2400" b="1" dirty="0"/>
          </a:p>
        </p:txBody>
      </p:sp>
      <p:sp>
        <p:nvSpPr>
          <p:cNvPr id="5" name="TextBox 4"/>
          <p:cNvSpPr txBox="1"/>
          <p:nvPr/>
        </p:nvSpPr>
        <p:spPr>
          <a:xfrm>
            <a:off x="698963" y="1257482"/>
            <a:ext cx="7532254" cy="6740308"/>
          </a:xfrm>
          <a:prstGeom prst="rect">
            <a:avLst/>
          </a:prstGeom>
          <a:noFill/>
        </p:spPr>
        <p:txBody>
          <a:bodyPr wrap="square" rtlCol="0">
            <a:spAutoFit/>
          </a:bodyPr>
          <a:lstStyle/>
          <a:p>
            <a:r>
              <a:rPr lang="en-US" altLang="zh-CN" dirty="0" smtClean="0"/>
              <a:t>- To </a:t>
            </a:r>
            <a:r>
              <a:rPr lang="en-US" altLang="zh-CN" dirty="0"/>
              <a:t>get global optimal tree, we need to form the entire decision tree in a single step, allowing each split to be determined with full knowledge of all other splits</a:t>
            </a:r>
            <a:r>
              <a:rPr lang="en-US" altLang="zh-CN" dirty="0" smtClean="0"/>
              <a:t>.</a:t>
            </a:r>
          </a:p>
          <a:p>
            <a:endParaRPr lang="en-US" dirty="0" smtClean="0"/>
          </a:p>
          <a:p>
            <a:r>
              <a:rPr lang="en-US" altLang="zh-CN" dirty="0"/>
              <a:t>- Goal: to minimize the cost-complexity function R</a:t>
            </a:r>
            <a:r>
              <a:rPr lang="en-US" altLang="zh-CN" baseline="-25000" dirty="0"/>
              <a:t>α</a:t>
            </a:r>
            <a:r>
              <a:rPr lang="en-US" altLang="zh-CN" dirty="0"/>
              <a:t>(T):</a:t>
            </a:r>
          </a:p>
          <a:p>
            <a:endParaRPr lang="en-US" altLang="zh-CN" dirty="0"/>
          </a:p>
          <a:p>
            <a:endParaRPr lang="en-US" altLang="zh-CN" dirty="0"/>
          </a:p>
          <a:p>
            <a:r>
              <a:rPr lang="en-US" altLang="zh-CN" dirty="0" smtClean="0"/>
              <a:t>where:</a:t>
            </a:r>
            <a:endParaRPr lang="en-US" altLang="zh-CN" dirty="0"/>
          </a:p>
          <a:p>
            <a:r>
              <a:rPr lang="en-US" altLang="zh-CN" dirty="0"/>
              <a:t>	- R(T) is the training/learning error related to the misclassification rate</a:t>
            </a:r>
            <a:endParaRPr lang="en-US" dirty="0"/>
          </a:p>
          <a:p>
            <a:r>
              <a:rPr lang="en-US" altLang="zh-CN" dirty="0"/>
              <a:t>	</a:t>
            </a:r>
            <a:r>
              <a:rPr lang="en-US" altLang="zh-CN" dirty="0" smtClean="0"/>
              <a:t>- </a:t>
            </a:r>
            <a:r>
              <a:rPr lang="en-US" altLang="zh-CN" dirty="0"/>
              <a:t>|f(T)| </a:t>
            </a:r>
            <a:r>
              <a:rPr lang="en-US" altLang="zh-CN" dirty="0" smtClean="0"/>
              <a:t>is related to </a:t>
            </a:r>
            <a:r>
              <a:rPr lang="en-US" altLang="zh-CN" dirty="0"/>
              <a:t>the size of the tree T or the number of terminal </a:t>
            </a:r>
            <a:r>
              <a:rPr lang="en-US" altLang="zh-CN" dirty="0" smtClean="0"/>
              <a:t>leaves</a:t>
            </a:r>
          </a:p>
          <a:p>
            <a:endParaRPr lang="en-US" dirty="0" smtClean="0"/>
          </a:p>
          <a:p>
            <a:r>
              <a:rPr lang="en-US" altLang="zh-CN" dirty="0" smtClean="0"/>
              <a:t>- The OCT method is to change the above </a:t>
            </a:r>
            <a:r>
              <a:rPr lang="en-US" altLang="zh-CN" dirty="0"/>
              <a:t>optimization problem to a mixed-integer optimization (MIO</a:t>
            </a:r>
            <a:r>
              <a:rPr lang="en-US" altLang="zh-CN" dirty="0" smtClean="0"/>
              <a:t>) problem. By solving the MIO problem, we can get the global optimal tree directly (without post-prune)</a:t>
            </a:r>
            <a:endParaRPr lang="en-US" dirty="0"/>
          </a:p>
          <a:p>
            <a:endParaRPr lang="en-US" dirty="0" smtClean="0"/>
          </a:p>
          <a:p>
            <a:r>
              <a:rPr lang="en-US" dirty="0"/>
              <a:t>- </a:t>
            </a:r>
            <a:r>
              <a:rPr lang="en-US" altLang="zh-CN" dirty="0" smtClean="0"/>
              <a:t>M</a:t>
            </a:r>
            <a:r>
              <a:rPr lang="en-US" dirty="0" smtClean="0"/>
              <a:t>odern </a:t>
            </a:r>
            <a:r>
              <a:rPr lang="en-US" dirty="0"/>
              <a:t>MIO solvers such as </a:t>
            </a:r>
            <a:r>
              <a:rPr lang="en-US" dirty="0" err="1"/>
              <a:t>Gurobi</a:t>
            </a:r>
            <a:r>
              <a:rPr lang="en-US" dirty="0"/>
              <a:t> (</a:t>
            </a:r>
            <a:r>
              <a:rPr lang="en-US" dirty="0" err="1"/>
              <a:t>Gurobi</a:t>
            </a:r>
            <a:r>
              <a:rPr lang="en-US" dirty="0"/>
              <a:t> Optimization </a:t>
            </a:r>
            <a:r>
              <a:rPr lang="en-US" dirty="0" err="1"/>
              <a:t>Inc</a:t>
            </a:r>
            <a:r>
              <a:rPr lang="en-US" dirty="0"/>
              <a:t> 2015b) and CPLEX (IBM ILOG CPLEX 2014) are able to solve linear MIO problems of considerable </a:t>
            </a:r>
            <a:r>
              <a:rPr lang="en-US" dirty="0" smtClean="0"/>
              <a:t>size</a:t>
            </a:r>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6" name="Picture 5"/>
          <p:cNvPicPr>
            <a:picLocks noChangeAspect="1"/>
          </p:cNvPicPr>
          <p:nvPr/>
        </p:nvPicPr>
        <p:blipFill>
          <a:blip r:embed="rId2"/>
          <a:stretch>
            <a:fillRect/>
          </a:stretch>
        </p:blipFill>
        <p:spPr>
          <a:xfrm>
            <a:off x="2300930" y="2777647"/>
            <a:ext cx="3549766" cy="436284"/>
          </a:xfrm>
          <a:prstGeom prst="rect">
            <a:avLst/>
          </a:prstGeom>
        </p:spPr>
      </p:pic>
    </p:spTree>
    <p:extLst>
      <p:ext uri="{BB962C8B-B14F-4D97-AF65-F5344CB8AC3E}">
        <p14:creationId xmlns:p14="http://schemas.microsoft.com/office/powerpoint/2010/main" val="428227480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4296519" cy="461665"/>
          </a:xfrm>
          <a:prstGeom prst="rect">
            <a:avLst/>
          </a:prstGeom>
          <a:noFill/>
        </p:spPr>
        <p:txBody>
          <a:bodyPr wrap="none" rtlCol="0">
            <a:spAutoFit/>
          </a:bodyPr>
          <a:lstStyle/>
          <a:p>
            <a:r>
              <a:rPr lang="en-US" altLang="zh-CN" sz="2400" b="1" dirty="0" smtClean="0"/>
              <a:t>Finding the Global Optima - OCT</a:t>
            </a:r>
            <a:endParaRPr lang="en-US" sz="2400" b="1" dirty="0"/>
          </a:p>
        </p:txBody>
      </p:sp>
      <p:sp>
        <p:nvSpPr>
          <p:cNvPr id="5" name="TextBox 4"/>
          <p:cNvSpPr txBox="1"/>
          <p:nvPr/>
        </p:nvSpPr>
        <p:spPr>
          <a:xfrm>
            <a:off x="698963" y="1257482"/>
            <a:ext cx="7532254" cy="6186310"/>
          </a:xfrm>
          <a:prstGeom prst="rect">
            <a:avLst/>
          </a:prstGeom>
          <a:noFill/>
        </p:spPr>
        <p:txBody>
          <a:bodyPr wrap="square" rtlCol="0">
            <a:spAutoFit/>
          </a:bodyPr>
          <a:lstStyle/>
          <a:p>
            <a:r>
              <a:rPr lang="en-US" altLang="zh-CN" dirty="0" smtClean="0"/>
              <a:t>- To </a:t>
            </a:r>
            <a:r>
              <a:rPr lang="en-US" altLang="zh-CN" dirty="0"/>
              <a:t>get global optimal tree, we need to form the entire decision tree in a single step, allowing each split to be determined with full knowledge of all other splits</a:t>
            </a:r>
            <a:r>
              <a:rPr lang="en-US" altLang="zh-CN" dirty="0" smtClean="0"/>
              <a:t>.</a:t>
            </a:r>
          </a:p>
          <a:p>
            <a:endParaRPr lang="en-US" dirty="0" smtClean="0"/>
          </a:p>
          <a:p>
            <a:r>
              <a:rPr lang="en-US" altLang="zh-CN" dirty="0"/>
              <a:t>- Goal: to minimize the cost-complexity function R</a:t>
            </a:r>
            <a:r>
              <a:rPr lang="en-US" altLang="zh-CN" baseline="-25000" dirty="0"/>
              <a:t>α</a:t>
            </a:r>
            <a:r>
              <a:rPr lang="en-US" altLang="zh-CN" dirty="0"/>
              <a:t>(T):</a:t>
            </a:r>
          </a:p>
          <a:p>
            <a:endParaRPr lang="en-US" altLang="zh-CN" dirty="0"/>
          </a:p>
          <a:p>
            <a:endParaRPr lang="en-US" altLang="zh-CN" dirty="0"/>
          </a:p>
          <a:p>
            <a:r>
              <a:rPr lang="en-US" altLang="zh-CN" dirty="0"/>
              <a:t>where:</a:t>
            </a:r>
          </a:p>
          <a:p>
            <a:r>
              <a:rPr lang="en-US" altLang="zh-CN" dirty="0"/>
              <a:t>	- |f(T)| is the size of the tree T or the number of terminal leaves</a:t>
            </a:r>
          </a:p>
          <a:p>
            <a:r>
              <a:rPr lang="en-US" altLang="zh-CN" dirty="0"/>
              <a:t>	- R(T) is the training/learning error related to the misclassification rate</a:t>
            </a:r>
            <a:endParaRPr lang="en-US" dirty="0"/>
          </a:p>
          <a:p>
            <a:endParaRPr lang="en-US" dirty="0" smtClean="0"/>
          </a:p>
          <a:p>
            <a:r>
              <a:rPr lang="en-US" altLang="zh-CN" dirty="0" smtClean="0"/>
              <a:t>- The OCT method </a:t>
            </a:r>
            <a:r>
              <a:rPr lang="en-US" altLang="zh-CN" dirty="0"/>
              <a:t>need to be </a:t>
            </a:r>
            <a:r>
              <a:rPr lang="en-US" altLang="zh-CN" dirty="0" smtClean="0"/>
              <a:t>specify 3 parameters before solving the optimization problem: </a:t>
            </a:r>
          </a:p>
          <a:p>
            <a:pPr lvl="1"/>
            <a:r>
              <a:rPr lang="en-US" altLang="zh-CN" dirty="0" smtClean="0"/>
              <a:t>- the </a:t>
            </a:r>
            <a:r>
              <a:rPr lang="en-US" altLang="zh-CN" dirty="0"/>
              <a:t>maximum depth </a:t>
            </a:r>
            <a:r>
              <a:rPr lang="en-US" altLang="zh-CN" dirty="0" smtClean="0"/>
              <a:t>D</a:t>
            </a:r>
            <a:endParaRPr lang="en-US" altLang="zh-CN" dirty="0"/>
          </a:p>
          <a:p>
            <a:pPr lvl="1"/>
            <a:r>
              <a:rPr lang="en-US" altLang="zh-CN" dirty="0" smtClean="0"/>
              <a:t>- the </a:t>
            </a:r>
            <a:r>
              <a:rPr lang="en-US" altLang="zh-CN" dirty="0"/>
              <a:t>minimum leaf size </a:t>
            </a:r>
            <a:r>
              <a:rPr lang="en-US" altLang="zh-CN" dirty="0" err="1" smtClean="0"/>
              <a:t>N</a:t>
            </a:r>
            <a:r>
              <a:rPr lang="en-US" altLang="zh-CN" baseline="-25000" dirty="0" err="1" smtClean="0"/>
              <a:t>min</a:t>
            </a:r>
            <a:endParaRPr lang="en-US" altLang="zh-CN" baseline="-25000" dirty="0"/>
          </a:p>
          <a:p>
            <a:pPr lvl="1"/>
            <a:r>
              <a:rPr lang="en-US" altLang="zh-CN" dirty="0" smtClean="0"/>
              <a:t>- the </a:t>
            </a:r>
            <a:r>
              <a:rPr lang="en-US" altLang="zh-CN" dirty="0"/>
              <a:t>complexity parameter α</a:t>
            </a:r>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6" name="Picture 5"/>
          <p:cNvPicPr>
            <a:picLocks noChangeAspect="1"/>
          </p:cNvPicPr>
          <p:nvPr/>
        </p:nvPicPr>
        <p:blipFill>
          <a:blip r:embed="rId2"/>
          <a:stretch>
            <a:fillRect/>
          </a:stretch>
        </p:blipFill>
        <p:spPr>
          <a:xfrm>
            <a:off x="2300930" y="2777647"/>
            <a:ext cx="3549766" cy="436284"/>
          </a:xfrm>
          <a:prstGeom prst="rect">
            <a:avLst/>
          </a:prstGeom>
        </p:spPr>
      </p:pic>
    </p:spTree>
    <p:extLst>
      <p:ext uri="{BB962C8B-B14F-4D97-AF65-F5344CB8AC3E}">
        <p14:creationId xmlns:p14="http://schemas.microsoft.com/office/powerpoint/2010/main" val="364560256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4296519" cy="461665"/>
          </a:xfrm>
          <a:prstGeom prst="rect">
            <a:avLst/>
          </a:prstGeom>
          <a:noFill/>
        </p:spPr>
        <p:txBody>
          <a:bodyPr wrap="none" rtlCol="0">
            <a:spAutoFit/>
          </a:bodyPr>
          <a:lstStyle/>
          <a:p>
            <a:r>
              <a:rPr lang="en-US" altLang="zh-CN" sz="2400" b="1" dirty="0" smtClean="0"/>
              <a:t>Finding the Global Optima - OCT</a:t>
            </a:r>
            <a:endParaRPr lang="en-US" sz="2400" b="1" dirty="0"/>
          </a:p>
        </p:txBody>
      </p:sp>
      <p:sp>
        <p:nvSpPr>
          <p:cNvPr id="5" name="TextBox 4"/>
          <p:cNvSpPr txBox="1"/>
          <p:nvPr/>
        </p:nvSpPr>
        <p:spPr>
          <a:xfrm>
            <a:off x="698963" y="1257482"/>
            <a:ext cx="7532254" cy="369332"/>
          </a:xfrm>
          <a:prstGeom prst="rect">
            <a:avLst/>
          </a:prstGeom>
          <a:noFill/>
        </p:spPr>
        <p:txBody>
          <a:bodyPr wrap="square" rtlCol="0">
            <a:spAutoFit/>
          </a:bodyPr>
          <a:lstStyle/>
          <a:p>
            <a:r>
              <a:rPr lang="en-US" dirty="0" smtClean="0"/>
              <a:t>-----</a:t>
            </a:r>
            <a:endParaRPr lang="en-US" dirty="0"/>
          </a:p>
        </p:txBody>
      </p:sp>
      <p:pic>
        <p:nvPicPr>
          <p:cNvPr id="3" name="Picture 2"/>
          <p:cNvPicPr>
            <a:picLocks noChangeAspect="1"/>
          </p:cNvPicPr>
          <p:nvPr/>
        </p:nvPicPr>
        <p:blipFill>
          <a:blip r:embed="rId2"/>
          <a:stretch>
            <a:fillRect/>
          </a:stretch>
        </p:blipFill>
        <p:spPr>
          <a:xfrm>
            <a:off x="698963" y="1133517"/>
            <a:ext cx="6583614" cy="5638924"/>
          </a:xfrm>
          <a:prstGeom prst="rect">
            <a:avLst/>
          </a:prstGeom>
        </p:spPr>
      </p:pic>
      <p:pic>
        <p:nvPicPr>
          <p:cNvPr id="7" name="Picture 6"/>
          <p:cNvPicPr>
            <a:picLocks noChangeAspect="1"/>
          </p:cNvPicPr>
          <p:nvPr/>
        </p:nvPicPr>
        <p:blipFill>
          <a:blip r:embed="rId3"/>
          <a:stretch>
            <a:fillRect/>
          </a:stretch>
        </p:blipFill>
        <p:spPr>
          <a:xfrm>
            <a:off x="6273800" y="1055514"/>
            <a:ext cx="1701800" cy="1397000"/>
          </a:xfrm>
          <a:prstGeom prst="rect">
            <a:avLst/>
          </a:prstGeom>
        </p:spPr>
      </p:pic>
    </p:spTree>
    <p:extLst>
      <p:ext uri="{BB962C8B-B14F-4D97-AF65-F5344CB8AC3E}">
        <p14:creationId xmlns:p14="http://schemas.microsoft.com/office/powerpoint/2010/main" val="79540327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4296519" cy="461665"/>
          </a:xfrm>
          <a:prstGeom prst="rect">
            <a:avLst/>
          </a:prstGeom>
          <a:noFill/>
        </p:spPr>
        <p:txBody>
          <a:bodyPr wrap="none" rtlCol="0">
            <a:spAutoFit/>
          </a:bodyPr>
          <a:lstStyle/>
          <a:p>
            <a:r>
              <a:rPr lang="en-US" altLang="zh-CN" sz="2400" b="1" dirty="0" smtClean="0"/>
              <a:t>Finding the Global Optima - OCT</a:t>
            </a:r>
            <a:endParaRPr lang="en-US" sz="2400" b="1" dirty="0"/>
          </a:p>
        </p:txBody>
      </p:sp>
      <p:sp>
        <p:nvSpPr>
          <p:cNvPr id="5" name="TextBox 4"/>
          <p:cNvSpPr txBox="1"/>
          <p:nvPr/>
        </p:nvSpPr>
        <p:spPr>
          <a:xfrm>
            <a:off x="698963" y="1257482"/>
            <a:ext cx="7532254" cy="5909311"/>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smtClean="0"/>
          </a:p>
          <a:p>
            <a:r>
              <a:rPr lang="en-US" dirty="0" smtClean="0"/>
              <a:t>- </a:t>
            </a:r>
            <a:r>
              <a:rPr lang="en-US" altLang="zh-CN" dirty="0" smtClean="0"/>
              <a:t>OCT </a:t>
            </a:r>
            <a:r>
              <a:rPr lang="en-US" dirty="0" smtClean="0"/>
              <a:t>method </a:t>
            </a:r>
            <a:r>
              <a:rPr lang="en-US" altLang="zh-CN" dirty="0" smtClean="0"/>
              <a:t>generates the binary decision tree</a:t>
            </a:r>
            <a:endParaRPr lang="en-US" dirty="0" smtClean="0"/>
          </a:p>
          <a:p>
            <a:endParaRPr lang="en-US" dirty="0"/>
          </a:p>
          <a:p>
            <a:r>
              <a:rPr lang="en-US" dirty="0" smtClean="0"/>
              <a:t>- Given </a:t>
            </a:r>
            <a:r>
              <a:rPr lang="en-US" altLang="zh-CN" dirty="0" smtClean="0"/>
              <a:t>a </a:t>
            </a:r>
            <a:r>
              <a:rPr lang="en-US" dirty="0" smtClean="0"/>
              <a:t>depth </a:t>
            </a:r>
            <a:r>
              <a:rPr lang="en-US" altLang="zh-CN" dirty="0" smtClean="0"/>
              <a:t>D</a:t>
            </a:r>
            <a:r>
              <a:rPr lang="en-US" dirty="0" smtClean="0"/>
              <a:t>, </a:t>
            </a:r>
            <a:r>
              <a:rPr lang="en-US" dirty="0"/>
              <a:t>we can construct the maximal tree of this depth, which has T = 2</a:t>
            </a:r>
            <a:r>
              <a:rPr lang="en-US" baseline="30000" dirty="0"/>
              <a:t>(D+1)</a:t>
            </a:r>
            <a:r>
              <a:rPr lang="en-US" dirty="0"/>
              <a:t> −1 </a:t>
            </a:r>
            <a:r>
              <a:rPr lang="en-US" dirty="0" smtClean="0"/>
              <a:t>nodes.</a:t>
            </a:r>
            <a:endParaRPr lang="en-US" dirty="0"/>
          </a:p>
          <a:p>
            <a:endParaRPr lang="en-US" dirty="0" smtClean="0"/>
          </a:p>
          <a:p>
            <a:r>
              <a:rPr lang="en-US" altLang="zh-CN" dirty="0" smtClean="0"/>
              <a:t>- x</a:t>
            </a:r>
            <a:r>
              <a:rPr lang="en-US" altLang="zh-CN" baseline="-25000" dirty="0" smtClean="0"/>
              <a:t>i</a:t>
            </a:r>
            <a:r>
              <a:rPr lang="en-US" altLang="zh-CN" dirty="0" smtClean="0"/>
              <a:t> is the value of </a:t>
            </a:r>
            <a:r>
              <a:rPr lang="en-US" altLang="zh-CN" dirty="0" err="1" smtClean="0"/>
              <a:t>i-th</a:t>
            </a:r>
            <a:r>
              <a:rPr lang="en-US" altLang="zh-CN" dirty="0" smtClean="0"/>
              <a:t> feature (categorical or numerical)</a:t>
            </a:r>
          </a:p>
          <a:p>
            <a:endParaRPr lang="en-US" dirty="0"/>
          </a:p>
          <a:p>
            <a:r>
              <a:rPr lang="en-US" dirty="0" smtClean="0"/>
              <a:t>- </a:t>
            </a:r>
            <a:r>
              <a:rPr lang="en-US" altLang="zh-CN" dirty="0" smtClean="0"/>
              <a:t>OCT assume </a:t>
            </a:r>
            <a:r>
              <a:rPr lang="en-US" altLang="zh-CN" dirty="0"/>
              <a:t>without loss of generality that the values for each dimension across the training data are normalized to the 0–1 interval, meaning 0&lt;=x</a:t>
            </a:r>
            <a:r>
              <a:rPr lang="en-US" altLang="zh-CN" baseline="-25000" dirty="0"/>
              <a:t>i</a:t>
            </a:r>
            <a:r>
              <a:rPr lang="en-US" altLang="zh-CN" dirty="0"/>
              <a:t>&lt;=1</a:t>
            </a:r>
            <a:endParaRPr lang="en-US" dirty="0"/>
          </a:p>
          <a:p>
            <a:endParaRPr lang="en-US" dirty="0" smtClean="0"/>
          </a:p>
          <a:p>
            <a:endParaRPr lang="en-US" dirty="0"/>
          </a:p>
          <a:p>
            <a:endParaRPr lang="en-US" dirty="0" smtClean="0"/>
          </a:p>
          <a:p>
            <a:endParaRPr lang="en-US" dirty="0"/>
          </a:p>
        </p:txBody>
      </p:sp>
      <p:pic>
        <p:nvPicPr>
          <p:cNvPr id="2" name="Picture 1"/>
          <p:cNvPicPr>
            <a:picLocks noChangeAspect="1"/>
          </p:cNvPicPr>
          <p:nvPr/>
        </p:nvPicPr>
        <p:blipFill>
          <a:blip r:embed="rId2"/>
          <a:stretch>
            <a:fillRect/>
          </a:stretch>
        </p:blipFill>
        <p:spPr>
          <a:xfrm>
            <a:off x="1791661" y="1055514"/>
            <a:ext cx="5420505" cy="2339830"/>
          </a:xfrm>
          <a:prstGeom prst="rect">
            <a:avLst/>
          </a:prstGeom>
        </p:spPr>
      </p:pic>
    </p:spTree>
    <p:extLst>
      <p:ext uri="{BB962C8B-B14F-4D97-AF65-F5344CB8AC3E}">
        <p14:creationId xmlns:p14="http://schemas.microsoft.com/office/powerpoint/2010/main" val="12018044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4296519" cy="461665"/>
          </a:xfrm>
          <a:prstGeom prst="rect">
            <a:avLst/>
          </a:prstGeom>
          <a:noFill/>
        </p:spPr>
        <p:txBody>
          <a:bodyPr wrap="none" rtlCol="0">
            <a:spAutoFit/>
          </a:bodyPr>
          <a:lstStyle/>
          <a:p>
            <a:r>
              <a:rPr lang="en-US" altLang="zh-CN" sz="2400" b="1" dirty="0" smtClean="0"/>
              <a:t>Finding the Global Optima - OCT</a:t>
            </a:r>
            <a:endParaRPr lang="en-US" sz="2400" b="1" dirty="0"/>
          </a:p>
        </p:txBody>
      </p:sp>
      <p:sp>
        <p:nvSpPr>
          <p:cNvPr id="5" name="TextBox 4"/>
          <p:cNvSpPr txBox="1"/>
          <p:nvPr/>
        </p:nvSpPr>
        <p:spPr>
          <a:xfrm>
            <a:off x="698963" y="1257482"/>
            <a:ext cx="7532254" cy="6186310"/>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smtClean="0"/>
          </a:p>
          <a:p>
            <a:r>
              <a:rPr lang="en-US" dirty="0"/>
              <a:t>- </a:t>
            </a:r>
            <a:r>
              <a:rPr lang="en-US" altLang="zh-CN" dirty="0"/>
              <a:t>If node 2 does not </a:t>
            </a:r>
            <a:r>
              <a:rPr lang="en-US" altLang="zh-CN" dirty="0" smtClean="0"/>
              <a:t>apply a </a:t>
            </a:r>
            <a:r>
              <a:rPr lang="en-US" altLang="zh-CN" dirty="0"/>
              <a:t>split (by some judgment), set a=b=0. There will be no split from node 2 to node </a:t>
            </a:r>
            <a:r>
              <a:rPr lang="en-US" altLang="zh-CN" dirty="0" smtClean="0"/>
              <a:t>4, 5 </a:t>
            </a:r>
            <a:r>
              <a:rPr lang="en-US" altLang="zh-CN" dirty="0"/>
              <a:t>because 0 cannot smaller than 0.</a:t>
            </a:r>
            <a:endParaRPr lang="en-US" dirty="0"/>
          </a:p>
          <a:p>
            <a:endParaRPr lang="en-US" dirty="0" smtClean="0"/>
          </a:p>
          <a:p>
            <a:r>
              <a:rPr lang="en-US" dirty="0" smtClean="0"/>
              <a:t>- </a:t>
            </a:r>
            <a:r>
              <a:rPr lang="en-US" dirty="0"/>
              <a:t> </a:t>
            </a:r>
            <a:r>
              <a:rPr lang="en-US" altLang="zh-CN" dirty="0"/>
              <a:t>A indicator </a:t>
            </a:r>
            <a:r>
              <a:rPr lang="en-US" altLang="zh-CN" dirty="0" err="1"/>
              <a:t>d</a:t>
            </a:r>
            <a:r>
              <a:rPr lang="en-US" altLang="zh-CN" baseline="-25000" dirty="0" err="1"/>
              <a:t>t</a:t>
            </a:r>
            <a:r>
              <a:rPr lang="en-US" altLang="zh-CN" baseline="-25000" dirty="0"/>
              <a:t> </a:t>
            </a:r>
            <a:r>
              <a:rPr lang="en-US" altLang="zh-CN" dirty="0"/>
              <a:t>will be set to </a:t>
            </a:r>
            <a:r>
              <a:rPr lang="en-US" altLang="zh-CN" dirty="0" smtClean="0"/>
              <a:t>0, indicating no split at node 2 (d</a:t>
            </a:r>
            <a:r>
              <a:rPr lang="en-US" altLang="zh-CN" baseline="-25000" dirty="0" smtClean="0"/>
              <a:t>2</a:t>
            </a:r>
            <a:r>
              <a:rPr lang="en-US" altLang="zh-CN" dirty="0" smtClean="0"/>
              <a:t> = 0).</a:t>
            </a:r>
            <a:endParaRPr lang="en-US" dirty="0" smtClean="0"/>
          </a:p>
          <a:p>
            <a:endParaRPr lang="en-US" dirty="0"/>
          </a:p>
          <a:p>
            <a:r>
              <a:rPr lang="en-US" dirty="0" smtClean="0"/>
              <a:t>- </a:t>
            </a:r>
            <a:r>
              <a:rPr lang="en-US" altLang="zh-CN" dirty="0" smtClean="0"/>
              <a:t>The number of data points </a:t>
            </a:r>
            <a:r>
              <a:rPr lang="en-US" altLang="zh-CN" dirty="0" err="1" smtClean="0"/>
              <a:t>N</a:t>
            </a:r>
            <a:r>
              <a:rPr lang="en-US" altLang="zh-CN" baseline="-25000" dirty="0" err="1" smtClean="0"/>
              <a:t>t</a:t>
            </a:r>
            <a:r>
              <a:rPr lang="en-US" altLang="zh-CN" dirty="0" smtClean="0"/>
              <a:t> in node 4 and 5 will be zero (N</a:t>
            </a:r>
            <a:r>
              <a:rPr lang="en-US" altLang="zh-CN" baseline="-25000" dirty="0" smtClean="0"/>
              <a:t>4</a:t>
            </a:r>
            <a:r>
              <a:rPr lang="en-US" altLang="zh-CN" dirty="0" smtClean="0"/>
              <a:t> = 0,  N</a:t>
            </a:r>
            <a:r>
              <a:rPr lang="en-US" altLang="zh-CN" baseline="-25000" dirty="0" smtClean="0"/>
              <a:t>5</a:t>
            </a:r>
            <a:r>
              <a:rPr lang="en-US" altLang="zh-CN" dirty="0" smtClean="0"/>
              <a:t> = 0).</a:t>
            </a:r>
            <a:endParaRPr lang="en-US" dirty="0" smtClean="0"/>
          </a:p>
          <a:p>
            <a:endParaRPr lang="en-US" dirty="0"/>
          </a:p>
          <a:p>
            <a:r>
              <a:rPr lang="en-US" dirty="0" smtClean="0"/>
              <a:t>- </a:t>
            </a:r>
            <a:r>
              <a:rPr lang="en-US" altLang="zh-CN" dirty="0" smtClean="0"/>
              <a:t>If node 2 does not apply a split, then node 4 does not either. So d</a:t>
            </a:r>
            <a:r>
              <a:rPr lang="en-US" altLang="zh-CN" baseline="-25000" dirty="0" smtClean="0"/>
              <a:t>t1</a:t>
            </a:r>
            <a:r>
              <a:rPr lang="en-US" altLang="zh-CN" dirty="0" smtClean="0"/>
              <a:t> is less than d</a:t>
            </a:r>
            <a:r>
              <a:rPr lang="en-US" altLang="zh-CN" baseline="-25000" dirty="0" smtClean="0"/>
              <a:t>t2</a:t>
            </a:r>
            <a:r>
              <a:rPr lang="en-US" altLang="zh-CN" dirty="0" smtClean="0"/>
              <a:t> if t2 is the parent of t1.</a:t>
            </a:r>
            <a:endParaRPr lang="en-US" dirty="0" smtClean="0"/>
          </a:p>
          <a:p>
            <a:endParaRPr lang="en-US" dirty="0"/>
          </a:p>
          <a:p>
            <a:endParaRPr lang="en-US" dirty="0" smtClean="0"/>
          </a:p>
          <a:p>
            <a:endParaRPr lang="en-US" dirty="0"/>
          </a:p>
          <a:p>
            <a:endParaRPr lang="en-US" dirty="0" smtClean="0"/>
          </a:p>
          <a:p>
            <a:endParaRPr lang="en-US" dirty="0"/>
          </a:p>
        </p:txBody>
      </p:sp>
      <p:pic>
        <p:nvPicPr>
          <p:cNvPr id="2" name="Picture 1"/>
          <p:cNvPicPr>
            <a:picLocks noChangeAspect="1"/>
          </p:cNvPicPr>
          <p:nvPr/>
        </p:nvPicPr>
        <p:blipFill>
          <a:blip r:embed="rId2"/>
          <a:stretch>
            <a:fillRect/>
          </a:stretch>
        </p:blipFill>
        <p:spPr>
          <a:xfrm>
            <a:off x="1791661" y="1055514"/>
            <a:ext cx="5420505" cy="2339830"/>
          </a:xfrm>
          <a:prstGeom prst="rect">
            <a:avLst/>
          </a:prstGeom>
        </p:spPr>
      </p:pic>
    </p:spTree>
    <p:extLst>
      <p:ext uri="{BB962C8B-B14F-4D97-AF65-F5344CB8AC3E}">
        <p14:creationId xmlns:p14="http://schemas.microsoft.com/office/powerpoint/2010/main" val="57934046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4296519" cy="461665"/>
          </a:xfrm>
          <a:prstGeom prst="rect">
            <a:avLst/>
          </a:prstGeom>
          <a:noFill/>
        </p:spPr>
        <p:txBody>
          <a:bodyPr wrap="none" rtlCol="0">
            <a:spAutoFit/>
          </a:bodyPr>
          <a:lstStyle/>
          <a:p>
            <a:r>
              <a:rPr lang="en-US" altLang="zh-CN" sz="2400" b="1" dirty="0" smtClean="0"/>
              <a:t>Finding the Global Optima - OCT</a:t>
            </a:r>
            <a:endParaRPr lang="en-US" sz="2400" b="1" dirty="0"/>
          </a:p>
        </p:txBody>
      </p:sp>
      <p:sp>
        <p:nvSpPr>
          <p:cNvPr id="5" name="TextBox 4"/>
          <p:cNvSpPr txBox="1"/>
          <p:nvPr/>
        </p:nvSpPr>
        <p:spPr>
          <a:xfrm>
            <a:off x="698963" y="1257482"/>
            <a:ext cx="7532254" cy="5078314"/>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smtClean="0"/>
          </a:p>
          <a:p>
            <a:r>
              <a:rPr lang="en-US" dirty="0"/>
              <a:t>- </a:t>
            </a:r>
            <a:r>
              <a:rPr lang="en-US" altLang="zh-CN" dirty="0" smtClean="0"/>
              <a:t>OCT </a:t>
            </a:r>
            <a:r>
              <a:rPr lang="en-US" dirty="0" smtClean="0"/>
              <a:t>introduce</a:t>
            </a:r>
            <a:r>
              <a:rPr lang="en-US" altLang="zh-CN" dirty="0" smtClean="0"/>
              <a:t>s</a:t>
            </a:r>
            <a:r>
              <a:rPr lang="en-US" dirty="0" smtClean="0"/>
              <a:t> </a:t>
            </a:r>
            <a:r>
              <a:rPr lang="en-US" dirty="0"/>
              <a:t>the </a:t>
            </a:r>
            <a:r>
              <a:rPr lang="en-US" dirty="0" smtClean="0"/>
              <a:t>indicator variables z</a:t>
            </a:r>
            <a:r>
              <a:rPr lang="en-US" baseline="-25000" dirty="0" smtClean="0"/>
              <a:t>it</a:t>
            </a:r>
            <a:r>
              <a:rPr lang="en-US" dirty="0" smtClean="0"/>
              <a:t> </a:t>
            </a:r>
            <a:r>
              <a:rPr lang="en-US" dirty="0"/>
              <a:t>= </a:t>
            </a:r>
            <a:r>
              <a:rPr lang="en-US" dirty="0" smtClean="0"/>
              <a:t>1 </a:t>
            </a:r>
            <a:r>
              <a:rPr lang="en-US" altLang="zh-CN" dirty="0" smtClean="0"/>
              <a:t>if data point </a:t>
            </a:r>
            <a:r>
              <a:rPr lang="en-US" dirty="0" smtClean="0"/>
              <a:t>x</a:t>
            </a:r>
            <a:r>
              <a:rPr lang="en-US" baseline="-25000" dirty="0" smtClean="0"/>
              <a:t>i</a:t>
            </a:r>
            <a:r>
              <a:rPr lang="en-US" dirty="0" smtClean="0"/>
              <a:t> </a:t>
            </a:r>
            <a:r>
              <a:rPr lang="en-US" dirty="0"/>
              <a:t>is in </a:t>
            </a:r>
            <a:r>
              <a:rPr lang="en-US" altLang="zh-CN" dirty="0" smtClean="0"/>
              <a:t>leaf </a:t>
            </a:r>
            <a:r>
              <a:rPr lang="en-US" dirty="0" smtClean="0"/>
              <a:t>node t.</a:t>
            </a:r>
          </a:p>
          <a:p>
            <a:endParaRPr lang="en-US" dirty="0"/>
          </a:p>
          <a:p>
            <a:r>
              <a:rPr lang="en-US" dirty="0" smtClean="0"/>
              <a:t>- </a:t>
            </a:r>
            <a:r>
              <a:rPr lang="en-US" altLang="zh-CN" dirty="0" smtClean="0"/>
              <a:t>OCT </a:t>
            </a:r>
            <a:r>
              <a:rPr lang="en-US" dirty="0" smtClean="0"/>
              <a:t>introduce</a:t>
            </a:r>
            <a:r>
              <a:rPr lang="en-US" altLang="zh-CN" dirty="0" smtClean="0"/>
              <a:t>s</a:t>
            </a:r>
            <a:r>
              <a:rPr lang="en-US" dirty="0" smtClean="0"/>
              <a:t> </a:t>
            </a:r>
            <a:r>
              <a:rPr lang="en-US" dirty="0"/>
              <a:t>the indicator variables </a:t>
            </a:r>
            <a:r>
              <a:rPr lang="en-US" altLang="zh-CN" dirty="0" err="1" smtClean="0"/>
              <a:t>l</a:t>
            </a:r>
            <a:r>
              <a:rPr lang="en-US" baseline="-25000" dirty="0" err="1" smtClean="0"/>
              <a:t>t</a:t>
            </a:r>
            <a:r>
              <a:rPr lang="en-US" dirty="0" smtClean="0"/>
              <a:t> </a:t>
            </a:r>
            <a:r>
              <a:rPr lang="en-US" dirty="0"/>
              <a:t>= 1 </a:t>
            </a:r>
            <a:r>
              <a:rPr lang="en-US" altLang="zh-CN" dirty="0"/>
              <a:t>if </a:t>
            </a:r>
            <a:r>
              <a:rPr lang="en-US" altLang="zh-CN" dirty="0" smtClean="0"/>
              <a:t>leaf </a:t>
            </a:r>
            <a:r>
              <a:rPr lang="en-US" dirty="0" smtClean="0"/>
              <a:t>node t </a:t>
            </a:r>
            <a:r>
              <a:rPr lang="en-US" altLang="zh-CN" dirty="0" smtClean="0"/>
              <a:t>is not empty</a:t>
            </a:r>
            <a:endParaRPr lang="en-US" dirty="0" smtClean="0"/>
          </a:p>
          <a:p>
            <a:endParaRPr lang="en-US" dirty="0"/>
          </a:p>
          <a:p>
            <a:r>
              <a:rPr lang="en-US" dirty="0" smtClean="0"/>
              <a:t>- </a:t>
            </a:r>
            <a:r>
              <a:rPr lang="en-US" altLang="zh-CN" dirty="0" smtClean="0"/>
              <a:t>OCT defines </a:t>
            </a:r>
            <a:r>
              <a:rPr lang="en-US" altLang="zh-CN" dirty="0"/>
              <a:t>a minimum </a:t>
            </a:r>
            <a:r>
              <a:rPr lang="en-US" altLang="zh-CN" dirty="0" smtClean="0"/>
              <a:t>number </a:t>
            </a:r>
            <a:r>
              <a:rPr lang="en-US" altLang="zh-CN" dirty="0" err="1" smtClean="0"/>
              <a:t>N</a:t>
            </a:r>
            <a:r>
              <a:rPr lang="en-US" altLang="zh-CN" baseline="-25000" dirty="0" err="1" smtClean="0"/>
              <a:t>min</a:t>
            </a:r>
            <a:r>
              <a:rPr lang="en-US" altLang="zh-CN" dirty="0" smtClean="0"/>
              <a:t> </a:t>
            </a:r>
            <a:r>
              <a:rPr lang="en-US" altLang="zh-CN" dirty="0"/>
              <a:t>of points at each </a:t>
            </a:r>
            <a:r>
              <a:rPr lang="en-US" altLang="zh-CN" dirty="0" smtClean="0"/>
              <a:t>leaf node</a:t>
            </a:r>
            <a:endParaRPr lang="en-US" dirty="0" smtClean="0"/>
          </a:p>
          <a:p>
            <a:endParaRPr lang="en-US" dirty="0"/>
          </a:p>
          <a:p>
            <a:endParaRPr lang="en-US" dirty="0" smtClean="0"/>
          </a:p>
          <a:p>
            <a:endParaRPr lang="en-US" dirty="0"/>
          </a:p>
          <a:p>
            <a:endParaRPr lang="en-US" dirty="0" smtClean="0"/>
          </a:p>
          <a:p>
            <a:endParaRPr lang="en-US" dirty="0"/>
          </a:p>
        </p:txBody>
      </p:sp>
      <p:pic>
        <p:nvPicPr>
          <p:cNvPr id="2" name="Picture 1"/>
          <p:cNvPicPr>
            <a:picLocks noChangeAspect="1"/>
          </p:cNvPicPr>
          <p:nvPr/>
        </p:nvPicPr>
        <p:blipFill>
          <a:blip r:embed="rId2"/>
          <a:stretch>
            <a:fillRect/>
          </a:stretch>
        </p:blipFill>
        <p:spPr>
          <a:xfrm>
            <a:off x="1791661" y="1055514"/>
            <a:ext cx="5420505" cy="2339830"/>
          </a:xfrm>
          <a:prstGeom prst="rect">
            <a:avLst/>
          </a:prstGeom>
        </p:spPr>
      </p:pic>
      <p:pic>
        <p:nvPicPr>
          <p:cNvPr id="3" name="Picture 2"/>
          <p:cNvPicPr>
            <a:picLocks noChangeAspect="1"/>
          </p:cNvPicPr>
          <p:nvPr/>
        </p:nvPicPr>
        <p:blipFill>
          <a:blip r:embed="rId3"/>
          <a:stretch>
            <a:fillRect/>
          </a:stretch>
        </p:blipFill>
        <p:spPr>
          <a:xfrm>
            <a:off x="3469928" y="5284961"/>
            <a:ext cx="2348925" cy="1050835"/>
          </a:xfrm>
          <a:prstGeom prst="rect">
            <a:avLst/>
          </a:prstGeom>
        </p:spPr>
      </p:pic>
      <p:pic>
        <p:nvPicPr>
          <p:cNvPr id="6" name="Picture 5"/>
          <p:cNvPicPr>
            <a:picLocks noChangeAspect="1"/>
          </p:cNvPicPr>
          <p:nvPr/>
        </p:nvPicPr>
        <p:blipFill>
          <a:blip r:embed="rId4"/>
          <a:stretch>
            <a:fillRect/>
          </a:stretch>
        </p:blipFill>
        <p:spPr>
          <a:xfrm>
            <a:off x="4565650" y="5082671"/>
            <a:ext cx="1816100" cy="495300"/>
          </a:xfrm>
          <a:prstGeom prst="rect">
            <a:avLst/>
          </a:prstGeom>
        </p:spPr>
      </p:pic>
      <p:pic>
        <p:nvPicPr>
          <p:cNvPr id="7" name="Picture 6"/>
          <p:cNvPicPr>
            <a:picLocks noChangeAspect="1"/>
          </p:cNvPicPr>
          <p:nvPr/>
        </p:nvPicPr>
        <p:blipFill>
          <a:blip r:embed="rId4"/>
          <a:stretch>
            <a:fillRect/>
          </a:stretch>
        </p:blipFill>
        <p:spPr>
          <a:xfrm>
            <a:off x="5126257" y="5806476"/>
            <a:ext cx="1816100" cy="495300"/>
          </a:xfrm>
          <a:prstGeom prst="rect">
            <a:avLst/>
          </a:prstGeom>
        </p:spPr>
      </p:pic>
    </p:spTree>
    <p:extLst>
      <p:ext uri="{BB962C8B-B14F-4D97-AF65-F5344CB8AC3E}">
        <p14:creationId xmlns:p14="http://schemas.microsoft.com/office/powerpoint/2010/main" val="380723333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1967005" cy="461665"/>
          </a:xfrm>
          <a:prstGeom prst="rect">
            <a:avLst/>
          </a:prstGeom>
          <a:noFill/>
        </p:spPr>
        <p:txBody>
          <a:bodyPr wrap="none" rtlCol="0">
            <a:spAutoFit/>
          </a:bodyPr>
          <a:lstStyle/>
          <a:p>
            <a:r>
              <a:rPr lang="en-US" altLang="zh-CN" sz="2400" b="1" dirty="0" smtClean="0"/>
              <a:t>ID3 Algorithm</a:t>
            </a:r>
            <a:endParaRPr lang="en-US" sz="2400" b="1" dirty="0"/>
          </a:p>
        </p:txBody>
      </p:sp>
      <p:sp>
        <p:nvSpPr>
          <p:cNvPr id="3" name="TextBox 2"/>
          <p:cNvSpPr txBox="1"/>
          <p:nvPr/>
        </p:nvSpPr>
        <p:spPr>
          <a:xfrm>
            <a:off x="1114619" y="1395712"/>
            <a:ext cx="7384995" cy="4801315"/>
          </a:xfrm>
          <a:prstGeom prst="rect">
            <a:avLst/>
          </a:prstGeom>
          <a:noFill/>
        </p:spPr>
        <p:txBody>
          <a:bodyPr wrap="square" rtlCol="0">
            <a:spAutoFit/>
          </a:bodyPr>
          <a:lstStyle/>
          <a:p>
            <a:r>
              <a:rPr lang="en-US" altLang="zh-CN" dirty="0" smtClean="0"/>
              <a:t>- E</a:t>
            </a:r>
            <a:r>
              <a:rPr lang="en-US" dirty="0" smtClean="0"/>
              <a:t>ntropy </a:t>
            </a:r>
            <a:r>
              <a:rPr lang="en-US" altLang="zh-CN" dirty="0" err="1" smtClean="0"/>
              <a:t>Ent</a:t>
            </a:r>
            <a:r>
              <a:rPr lang="en-US" altLang="zh-CN" dirty="0" smtClean="0"/>
              <a:t>(D) </a:t>
            </a:r>
            <a:r>
              <a:rPr lang="en-US" dirty="0" smtClean="0"/>
              <a:t>is </a:t>
            </a:r>
            <a:r>
              <a:rPr lang="en-US" dirty="0"/>
              <a:t>a measure of the amount of uncertainty in the </a:t>
            </a:r>
            <a:r>
              <a:rPr lang="en-US" altLang="zh-CN" dirty="0" smtClean="0"/>
              <a:t>data set D</a:t>
            </a:r>
          </a:p>
          <a:p>
            <a:pPr marL="285750" indent="-285750">
              <a:buFontTx/>
              <a:buChar char="-"/>
            </a:pPr>
            <a:endParaRPr lang="en-US" altLang="zh-CN" dirty="0"/>
          </a:p>
          <a:p>
            <a:r>
              <a:rPr lang="en-US" altLang="zh-CN" dirty="0"/>
              <a:t> </a:t>
            </a:r>
            <a:endParaRPr lang="en-US" altLang="zh-CN" dirty="0" smtClean="0"/>
          </a:p>
          <a:p>
            <a:endParaRPr lang="en-US" altLang="zh-CN" dirty="0"/>
          </a:p>
          <a:p>
            <a:r>
              <a:rPr lang="en-US" altLang="zh-CN" dirty="0" smtClean="0"/>
              <a:t>where</a:t>
            </a:r>
          </a:p>
          <a:p>
            <a:r>
              <a:rPr lang="en-US" altLang="zh-CN" dirty="0"/>
              <a:t>	</a:t>
            </a:r>
            <a:r>
              <a:rPr lang="en-US" altLang="zh-CN" dirty="0" smtClean="0"/>
              <a:t>- k </a:t>
            </a:r>
            <a:r>
              <a:rPr lang="en-US" altLang="zh-CN" dirty="0"/>
              <a:t>is the set of classes </a:t>
            </a:r>
            <a:r>
              <a:rPr lang="en-US" altLang="zh-CN" dirty="0" smtClean="0"/>
              <a:t>in D</a:t>
            </a:r>
          </a:p>
          <a:p>
            <a:r>
              <a:rPr lang="en-US" altLang="zh-CN" dirty="0"/>
              <a:t>	- </a:t>
            </a:r>
            <a:r>
              <a:rPr lang="en-US" altLang="zh-CN" dirty="0" smtClean="0"/>
              <a:t>p</a:t>
            </a:r>
            <a:r>
              <a:rPr lang="zh-CN" altLang="zh-CN" baseline="-25000" dirty="0"/>
              <a:t>k</a:t>
            </a:r>
            <a:r>
              <a:rPr lang="en-US" altLang="zh-CN" dirty="0" smtClean="0"/>
              <a:t> is the proportion </a:t>
            </a:r>
            <a:r>
              <a:rPr lang="en-US" altLang="zh-CN" dirty="0"/>
              <a:t>of the number of elements in class </a:t>
            </a:r>
            <a:r>
              <a:rPr lang="zh-CN" altLang="zh-CN" dirty="0"/>
              <a:t>k</a:t>
            </a:r>
            <a:endParaRPr lang="en-US" altLang="zh-CN" dirty="0" smtClean="0"/>
          </a:p>
          <a:p>
            <a:endParaRPr lang="en-US" altLang="zh-CN" dirty="0"/>
          </a:p>
          <a:p>
            <a:r>
              <a:rPr lang="en-US" altLang="zh-CN" dirty="0" smtClean="0"/>
              <a:t>- Information gain Gain(</a:t>
            </a:r>
            <a:r>
              <a:rPr lang="en-US" altLang="zh-CN" dirty="0" err="1" smtClean="0"/>
              <a:t>D,a</a:t>
            </a:r>
            <a:r>
              <a:rPr lang="en-US" altLang="zh-CN" dirty="0" smtClean="0"/>
              <a:t>) </a:t>
            </a:r>
            <a:r>
              <a:rPr lang="en-US" altLang="zh-CN" dirty="0"/>
              <a:t>is </a:t>
            </a:r>
            <a:r>
              <a:rPr lang="en-US" altLang="zh-CN" dirty="0" smtClean="0"/>
              <a:t> </a:t>
            </a:r>
            <a:r>
              <a:rPr lang="en-US" altLang="zh-CN" dirty="0"/>
              <a:t>the measure of the difference in entropy from before to after the </a:t>
            </a:r>
            <a:r>
              <a:rPr lang="en-US" altLang="zh-CN" dirty="0" smtClean="0"/>
              <a:t>D </a:t>
            </a:r>
            <a:r>
              <a:rPr lang="en-US" altLang="zh-CN" dirty="0"/>
              <a:t>is split on an </a:t>
            </a:r>
            <a:r>
              <a:rPr lang="en-US" altLang="zh-CN" dirty="0" smtClean="0"/>
              <a:t>feature a. In other words, how </a:t>
            </a:r>
            <a:r>
              <a:rPr lang="en-US" altLang="zh-CN" dirty="0"/>
              <a:t>much uncertainty in </a:t>
            </a:r>
            <a:r>
              <a:rPr lang="en-US" altLang="zh-CN" dirty="0" smtClean="0"/>
              <a:t>D </a:t>
            </a:r>
            <a:r>
              <a:rPr lang="en-US" altLang="zh-CN" dirty="0"/>
              <a:t>was reduced after splitting set </a:t>
            </a:r>
            <a:r>
              <a:rPr lang="en-US" altLang="zh-CN" dirty="0" smtClean="0"/>
              <a:t>D </a:t>
            </a:r>
            <a:r>
              <a:rPr lang="en-US" altLang="zh-CN" dirty="0"/>
              <a:t>on </a:t>
            </a:r>
            <a:r>
              <a:rPr lang="en-US" altLang="zh-CN" dirty="0" smtClean="0"/>
              <a:t>feature a.</a:t>
            </a:r>
          </a:p>
          <a:p>
            <a:pPr marL="285750" indent="-285750">
              <a:buFontTx/>
              <a:buChar char="-"/>
            </a:pPr>
            <a:endParaRPr lang="en-US" altLang="zh-CN" dirty="0" smtClean="0"/>
          </a:p>
          <a:p>
            <a:endParaRPr lang="en-US" altLang="zh-CN" dirty="0"/>
          </a:p>
          <a:p>
            <a:pPr marL="285750" indent="-285750">
              <a:buFontTx/>
              <a:buChar char="-"/>
            </a:pPr>
            <a:endParaRPr lang="en-US" altLang="zh-CN" dirty="0" smtClean="0"/>
          </a:p>
          <a:p>
            <a:r>
              <a:rPr lang="en-US" altLang="zh-CN" dirty="0" smtClean="0"/>
              <a:t>where</a:t>
            </a:r>
          </a:p>
          <a:p>
            <a:r>
              <a:rPr lang="en-US" altLang="zh-CN" dirty="0" smtClean="0"/>
              <a:t>	- V </a:t>
            </a:r>
            <a:r>
              <a:rPr lang="en-US" altLang="zh-CN" dirty="0"/>
              <a:t>is </a:t>
            </a:r>
            <a:r>
              <a:rPr lang="en-US" altLang="zh-CN" dirty="0" smtClean="0"/>
              <a:t>the number of values in feature a</a:t>
            </a:r>
          </a:p>
          <a:p>
            <a:r>
              <a:rPr lang="en-US" altLang="zh-CN" dirty="0"/>
              <a:t>	</a:t>
            </a:r>
            <a:r>
              <a:rPr lang="en-US" altLang="zh-CN" dirty="0" smtClean="0"/>
              <a:t>- </a:t>
            </a:r>
            <a:r>
              <a:rPr lang="en-US" altLang="zh-CN" dirty="0" err="1" smtClean="0"/>
              <a:t>D</a:t>
            </a:r>
            <a:r>
              <a:rPr lang="en-US" altLang="zh-CN" baseline="30000" dirty="0" err="1" smtClean="0"/>
              <a:t>v</a:t>
            </a:r>
            <a:r>
              <a:rPr lang="en-US" altLang="zh-CN" dirty="0" smtClean="0"/>
              <a:t> is the number of samples which have value v in feature a</a:t>
            </a:r>
          </a:p>
        </p:txBody>
      </p:sp>
      <p:pic>
        <p:nvPicPr>
          <p:cNvPr id="7" name="Picture 6"/>
          <p:cNvPicPr>
            <a:picLocks noChangeAspect="1"/>
          </p:cNvPicPr>
          <p:nvPr/>
        </p:nvPicPr>
        <p:blipFill>
          <a:blip r:embed="rId2"/>
          <a:stretch>
            <a:fillRect/>
          </a:stretch>
        </p:blipFill>
        <p:spPr>
          <a:xfrm>
            <a:off x="2753573" y="1961872"/>
            <a:ext cx="3088894" cy="524960"/>
          </a:xfrm>
          <a:prstGeom prst="rect">
            <a:avLst/>
          </a:prstGeom>
        </p:spPr>
      </p:pic>
      <p:pic>
        <p:nvPicPr>
          <p:cNvPr id="8" name="Picture 7"/>
          <p:cNvPicPr>
            <a:picLocks noChangeAspect="1"/>
          </p:cNvPicPr>
          <p:nvPr/>
        </p:nvPicPr>
        <p:blipFill>
          <a:blip r:embed="rId3"/>
          <a:stretch>
            <a:fillRect/>
          </a:stretch>
        </p:blipFill>
        <p:spPr>
          <a:xfrm>
            <a:off x="2414500" y="4640313"/>
            <a:ext cx="4741578" cy="524960"/>
          </a:xfrm>
          <a:prstGeom prst="rect">
            <a:avLst/>
          </a:prstGeom>
        </p:spPr>
      </p:pic>
    </p:spTree>
    <p:extLst>
      <p:ext uri="{BB962C8B-B14F-4D97-AF65-F5344CB8AC3E}">
        <p14:creationId xmlns:p14="http://schemas.microsoft.com/office/powerpoint/2010/main" val="2430996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4296519" cy="461665"/>
          </a:xfrm>
          <a:prstGeom prst="rect">
            <a:avLst/>
          </a:prstGeom>
          <a:noFill/>
        </p:spPr>
        <p:txBody>
          <a:bodyPr wrap="none" rtlCol="0">
            <a:spAutoFit/>
          </a:bodyPr>
          <a:lstStyle/>
          <a:p>
            <a:r>
              <a:rPr lang="en-US" altLang="zh-CN" sz="2400" b="1" dirty="0" smtClean="0"/>
              <a:t>Finding the Global Optima - OCT</a:t>
            </a:r>
            <a:endParaRPr lang="en-US" sz="2400" b="1" dirty="0"/>
          </a:p>
        </p:txBody>
      </p:sp>
      <p:sp>
        <p:nvSpPr>
          <p:cNvPr id="5" name="TextBox 4"/>
          <p:cNvSpPr txBox="1"/>
          <p:nvPr/>
        </p:nvSpPr>
        <p:spPr>
          <a:xfrm>
            <a:off x="698963" y="1257482"/>
            <a:ext cx="7532254" cy="6740308"/>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smtClean="0"/>
          </a:p>
          <a:p>
            <a:r>
              <a:rPr lang="en-US" dirty="0" smtClean="0"/>
              <a:t>- The </a:t>
            </a:r>
            <a:r>
              <a:rPr lang="en-US" dirty="0"/>
              <a:t>objective is to minimize the misclassification </a:t>
            </a:r>
            <a:r>
              <a:rPr lang="en-US" dirty="0" smtClean="0"/>
              <a:t>error.  </a:t>
            </a:r>
            <a:r>
              <a:rPr lang="en-US" altLang="zh-CN" dirty="0" smtClean="0"/>
              <a:t>Matrix </a:t>
            </a:r>
            <a:r>
              <a:rPr lang="en-US" dirty="0" smtClean="0"/>
              <a:t> </a:t>
            </a:r>
            <a:r>
              <a:rPr lang="en-US" altLang="zh-CN" dirty="0" err="1" smtClean="0"/>
              <a:t>Y</a:t>
            </a:r>
            <a:r>
              <a:rPr lang="en-US" altLang="zh-CN" baseline="-25000" dirty="0" err="1" smtClean="0"/>
              <a:t>ik</a:t>
            </a:r>
            <a:r>
              <a:rPr lang="en-US" altLang="zh-CN" baseline="-25000" dirty="0" smtClean="0"/>
              <a:t> </a:t>
            </a:r>
            <a:r>
              <a:rPr lang="en-US" altLang="zh-CN" dirty="0" smtClean="0"/>
              <a:t>is defined</a:t>
            </a:r>
            <a:endParaRPr lang="en-US" dirty="0"/>
          </a:p>
          <a:p>
            <a:endParaRPr lang="en-US" dirty="0" smtClean="0"/>
          </a:p>
          <a:p>
            <a:endParaRPr lang="en-US" dirty="0"/>
          </a:p>
          <a:p>
            <a:endParaRPr lang="en-US" dirty="0" smtClean="0"/>
          </a:p>
          <a:p>
            <a:r>
              <a:rPr lang="en-US" altLang="zh-CN" dirty="0" smtClean="0"/>
              <a:t>- K is the labels of target classes</a:t>
            </a:r>
            <a:endParaRPr lang="en-US" dirty="0" smtClean="0"/>
          </a:p>
          <a:p>
            <a:endParaRPr lang="en-US" dirty="0" smtClean="0"/>
          </a:p>
          <a:p>
            <a:r>
              <a:rPr lang="en-US" dirty="0" smtClean="0"/>
              <a:t>- </a:t>
            </a:r>
            <a:r>
              <a:rPr lang="en-US" altLang="zh-CN" dirty="0" smtClean="0"/>
              <a:t>S</a:t>
            </a:r>
            <a:r>
              <a:rPr lang="en-US" dirty="0" smtClean="0"/>
              <a:t>et </a:t>
            </a:r>
            <a:r>
              <a:rPr lang="en-US" dirty="0" err="1"/>
              <a:t>N</a:t>
            </a:r>
            <a:r>
              <a:rPr lang="en-US" baseline="-25000" dirty="0" err="1"/>
              <a:t>kt</a:t>
            </a:r>
            <a:r>
              <a:rPr lang="en-US" dirty="0"/>
              <a:t> to be the number of points of label k in node t, and </a:t>
            </a:r>
            <a:r>
              <a:rPr lang="en-US" dirty="0" err="1"/>
              <a:t>Nt</a:t>
            </a:r>
            <a:r>
              <a:rPr lang="en-US" dirty="0"/>
              <a:t> to be the total number of points in node </a:t>
            </a:r>
            <a:r>
              <a:rPr lang="en-US" dirty="0" smtClean="0"/>
              <a:t>t.</a:t>
            </a:r>
            <a:endParaRPr lang="en-US" dirty="0"/>
          </a:p>
          <a:p>
            <a:endParaRPr lang="en-US" dirty="0" smtClean="0"/>
          </a:p>
          <a:p>
            <a:endParaRPr lang="en-US" dirty="0"/>
          </a:p>
          <a:p>
            <a:r>
              <a:rPr lang="en-US" dirty="0" smtClean="0"/>
              <a:t>	</a:t>
            </a:r>
          </a:p>
          <a:p>
            <a:endParaRPr lang="en-US" dirty="0"/>
          </a:p>
          <a:p>
            <a:endParaRPr lang="en-US" dirty="0" smtClean="0"/>
          </a:p>
          <a:p>
            <a:endParaRPr lang="en-US" dirty="0"/>
          </a:p>
          <a:p>
            <a:endParaRPr lang="en-US" dirty="0" smtClean="0"/>
          </a:p>
          <a:p>
            <a:endParaRPr lang="en-US" dirty="0"/>
          </a:p>
        </p:txBody>
      </p:sp>
      <p:pic>
        <p:nvPicPr>
          <p:cNvPr id="2" name="Picture 1"/>
          <p:cNvPicPr>
            <a:picLocks noChangeAspect="1"/>
          </p:cNvPicPr>
          <p:nvPr/>
        </p:nvPicPr>
        <p:blipFill>
          <a:blip r:embed="rId2"/>
          <a:stretch>
            <a:fillRect/>
          </a:stretch>
        </p:blipFill>
        <p:spPr>
          <a:xfrm>
            <a:off x="1791661" y="1055514"/>
            <a:ext cx="5420505" cy="2339830"/>
          </a:xfrm>
          <a:prstGeom prst="rect">
            <a:avLst/>
          </a:prstGeom>
        </p:spPr>
      </p:pic>
      <p:pic>
        <p:nvPicPr>
          <p:cNvPr id="3" name="Picture 2"/>
          <p:cNvPicPr>
            <a:picLocks noChangeAspect="1"/>
          </p:cNvPicPr>
          <p:nvPr/>
        </p:nvPicPr>
        <p:blipFill>
          <a:blip r:embed="rId3"/>
          <a:stretch>
            <a:fillRect/>
          </a:stretch>
        </p:blipFill>
        <p:spPr>
          <a:xfrm>
            <a:off x="1930872" y="3796766"/>
            <a:ext cx="5281294" cy="778007"/>
          </a:xfrm>
          <a:prstGeom prst="rect">
            <a:avLst/>
          </a:prstGeom>
        </p:spPr>
      </p:pic>
    </p:spTree>
    <p:extLst>
      <p:ext uri="{BB962C8B-B14F-4D97-AF65-F5344CB8AC3E}">
        <p14:creationId xmlns:p14="http://schemas.microsoft.com/office/powerpoint/2010/main" val="384292272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4296519" cy="461665"/>
          </a:xfrm>
          <a:prstGeom prst="rect">
            <a:avLst/>
          </a:prstGeom>
          <a:noFill/>
        </p:spPr>
        <p:txBody>
          <a:bodyPr wrap="none" rtlCol="0">
            <a:spAutoFit/>
          </a:bodyPr>
          <a:lstStyle/>
          <a:p>
            <a:r>
              <a:rPr lang="en-US" altLang="zh-CN" sz="2400" b="1" dirty="0" smtClean="0"/>
              <a:t>Finding the Global Optima - OCT</a:t>
            </a:r>
            <a:endParaRPr lang="en-US" sz="2400" b="1" dirty="0"/>
          </a:p>
        </p:txBody>
      </p:sp>
      <p:sp>
        <p:nvSpPr>
          <p:cNvPr id="5" name="TextBox 4"/>
          <p:cNvSpPr txBox="1"/>
          <p:nvPr/>
        </p:nvSpPr>
        <p:spPr>
          <a:xfrm>
            <a:off x="698963" y="1257482"/>
            <a:ext cx="7532254" cy="6186310"/>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 </a:t>
            </a:r>
            <a:r>
              <a:rPr lang="en-US" altLang="zh-CN" dirty="0" smtClean="0"/>
              <a:t>S</a:t>
            </a:r>
            <a:r>
              <a:rPr lang="en-US" dirty="0" smtClean="0"/>
              <a:t>et </a:t>
            </a:r>
            <a:r>
              <a:rPr lang="en-US" dirty="0" err="1"/>
              <a:t>N</a:t>
            </a:r>
            <a:r>
              <a:rPr lang="en-US" baseline="-25000" dirty="0" err="1"/>
              <a:t>kt</a:t>
            </a:r>
            <a:r>
              <a:rPr lang="en-US" dirty="0"/>
              <a:t> to be the number of points of label k in node t, and </a:t>
            </a:r>
            <a:r>
              <a:rPr lang="en-US" dirty="0" err="1"/>
              <a:t>Nt</a:t>
            </a:r>
            <a:r>
              <a:rPr lang="en-US" dirty="0"/>
              <a:t> to be the total number of points in node </a:t>
            </a:r>
            <a:r>
              <a:rPr lang="en-US" dirty="0" smtClean="0"/>
              <a:t>t.</a:t>
            </a:r>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 </a:t>
            </a:r>
            <a:r>
              <a:rPr lang="en-US" altLang="zh-CN" dirty="0" smtClean="0"/>
              <a:t>The k with largest </a:t>
            </a:r>
            <a:r>
              <a:rPr lang="en-US" altLang="zh-CN" dirty="0" err="1" smtClean="0"/>
              <a:t>N</a:t>
            </a:r>
            <a:r>
              <a:rPr lang="en-US" altLang="zh-CN" baseline="-25000" dirty="0" err="1" smtClean="0"/>
              <a:t>kt</a:t>
            </a:r>
            <a:r>
              <a:rPr lang="en-US" altLang="zh-CN" dirty="0" smtClean="0"/>
              <a:t> will be the label of this leaf node t</a:t>
            </a:r>
            <a:r>
              <a:rPr lang="en-US" dirty="0" smtClean="0"/>
              <a:t>	</a:t>
            </a:r>
          </a:p>
          <a:p>
            <a:endParaRPr lang="en-US" dirty="0"/>
          </a:p>
          <a:p>
            <a:endParaRPr lang="en-US" dirty="0" smtClean="0"/>
          </a:p>
          <a:p>
            <a:endParaRPr lang="en-US" dirty="0"/>
          </a:p>
          <a:p>
            <a:endParaRPr lang="en-US" dirty="0" smtClean="0"/>
          </a:p>
          <a:p>
            <a:endParaRPr lang="en-US" dirty="0"/>
          </a:p>
        </p:txBody>
      </p:sp>
      <p:pic>
        <p:nvPicPr>
          <p:cNvPr id="2" name="Picture 1"/>
          <p:cNvPicPr>
            <a:picLocks noChangeAspect="1"/>
          </p:cNvPicPr>
          <p:nvPr/>
        </p:nvPicPr>
        <p:blipFill>
          <a:blip r:embed="rId2"/>
          <a:stretch>
            <a:fillRect/>
          </a:stretch>
        </p:blipFill>
        <p:spPr>
          <a:xfrm>
            <a:off x="1791661" y="1055514"/>
            <a:ext cx="5420505" cy="2339830"/>
          </a:xfrm>
          <a:prstGeom prst="rect">
            <a:avLst/>
          </a:prstGeom>
        </p:spPr>
      </p:pic>
      <p:pic>
        <p:nvPicPr>
          <p:cNvPr id="6" name="Picture 5"/>
          <p:cNvPicPr>
            <a:picLocks noChangeAspect="1"/>
          </p:cNvPicPr>
          <p:nvPr/>
        </p:nvPicPr>
        <p:blipFill>
          <a:blip r:embed="rId3"/>
          <a:stretch>
            <a:fillRect/>
          </a:stretch>
        </p:blipFill>
        <p:spPr>
          <a:xfrm>
            <a:off x="2460701" y="4114217"/>
            <a:ext cx="4153695" cy="1414904"/>
          </a:xfrm>
          <a:prstGeom prst="rect">
            <a:avLst/>
          </a:prstGeom>
        </p:spPr>
      </p:pic>
      <p:pic>
        <p:nvPicPr>
          <p:cNvPr id="7" name="Picture 6"/>
          <p:cNvPicPr>
            <a:picLocks noChangeAspect="1"/>
          </p:cNvPicPr>
          <p:nvPr/>
        </p:nvPicPr>
        <p:blipFill>
          <a:blip r:embed="rId4"/>
          <a:stretch>
            <a:fillRect/>
          </a:stretch>
        </p:blipFill>
        <p:spPr>
          <a:xfrm>
            <a:off x="3771876" y="5033821"/>
            <a:ext cx="1816100" cy="495300"/>
          </a:xfrm>
          <a:prstGeom prst="rect">
            <a:avLst/>
          </a:prstGeom>
        </p:spPr>
      </p:pic>
      <p:pic>
        <p:nvPicPr>
          <p:cNvPr id="8" name="Picture 7"/>
          <p:cNvPicPr>
            <a:picLocks noChangeAspect="1"/>
          </p:cNvPicPr>
          <p:nvPr/>
        </p:nvPicPr>
        <p:blipFill>
          <a:blip r:embed="rId4"/>
          <a:stretch>
            <a:fillRect/>
          </a:stretch>
        </p:blipFill>
        <p:spPr>
          <a:xfrm>
            <a:off x="5824349" y="4277515"/>
            <a:ext cx="1816100" cy="495300"/>
          </a:xfrm>
          <a:prstGeom prst="rect">
            <a:avLst/>
          </a:prstGeom>
        </p:spPr>
      </p:pic>
    </p:spTree>
    <p:extLst>
      <p:ext uri="{BB962C8B-B14F-4D97-AF65-F5344CB8AC3E}">
        <p14:creationId xmlns:p14="http://schemas.microsoft.com/office/powerpoint/2010/main" val="320959944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4296519" cy="461665"/>
          </a:xfrm>
          <a:prstGeom prst="rect">
            <a:avLst/>
          </a:prstGeom>
          <a:noFill/>
        </p:spPr>
        <p:txBody>
          <a:bodyPr wrap="none" rtlCol="0">
            <a:spAutoFit/>
          </a:bodyPr>
          <a:lstStyle/>
          <a:p>
            <a:r>
              <a:rPr lang="en-US" altLang="zh-CN" sz="2400" b="1" dirty="0" smtClean="0"/>
              <a:t>Finding the Global Optima - OCT</a:t>
            </a:r>
            <a:endParaRPr lang="en-US" sz="2400" b="1" dirty="0"/>
          </a:p>
        </p:txBody>
      </p:sp>
      <p:sp>
        <p:nvSpPr>
          <p:cNvPr id="5" name="TextBox 4"/>
          <p:cNvSpPr txBox="1"/>
          <p:nvPr/>
        </p:nvSpPr>
        <p:spPr>
          <a:xfrm>
            <a:off x="698963" y="1257482"/>
            <a:ext cx="7532254" cy="4524316"/>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 </a:t>
            </a:r>
            <a:r>
              <a:rPr lang="en-US" altLang="zh-CN" dirty="0" smtClean="0"/>
              <a:t>The misclassification </a:t>
            </a:r>
            <a:r>
              <a:rPr lang="en-US" altLang="zh-CN" dirty="0"/>
              <a:t>loss in each node, denoted </a:t>
            </a:r>
            <a:r>
              <a:rPr lang="en-US" altLang="zh-CN" dirty="0" smtClean="0"/>
              <a:t>L</a:t>
            </a:r>
            <a:r>
              <a:rPr lang="en-US" altLang="zh-CN" baseline="-25000" dirty="0" smtClean="0"/>
              <a:t>t</a:t>
            </a:r>
            <a:r>
              <a:rPr lang="en-US" altLang="zh-CN" dirty="0" smtClean="0"/>
              <a:t>, </a:t>
            </a:r>
            <a:r>
              <a:rPr lang="en-US" altLang="zh-CN" dirty="0"/>
              <a:t>is going to be equal to the number of points in the node </a:t>
            </a:r>
            <a:r>
              <a:rPr lang="en-US" altLang="zh-CN" dirty="0" smtClean="0"/>
              <a:t>minus the </a:t>
            </a:r>
            <a:r>
              <a:rPr lang="en-US" altLang="zh-CN" dirty="0"/>
              <a:t>number of points of the most common </a:t>
            </a:r>
            <a:r>
              <a:rPr lang="en-US" altLang="zh-CN" dirty="0" smtClean="0"/>
              <a:t>label k</a:t>
            </a:r>
            <a:endParaRPr lang="en-US" dirty="0" smtClean="0"/>
          </a:p>
          <a:p>
            <a:endParaRPr lang="en-US" dirty="0"/>
          </a:p>
          <a:p>
            <a:endParaRPr lang="en-US" dirty="0" smtClean="0"/>
          </a:p>
          <a:p>
            <a:endParaRPr lang="en-US" dirty="0"/>
          </a:p>
          <a:p>
            <a:endParaRPr lang="en-US" dirty="0" smtClean="0"/>
          </a:p>
          <a:p>
            <a:endParaRPr lang="en-US" dirty="0"/>
          </a:p>
        </p:txBody>
      </p:sp>
      <p:pic>
        <p:nvPicPr>
          <p:cNvPr id="2" name="Picture 1"/>
          <p:cNvPicPr>
            <a:picLocks noChangeAspect="1"/>
          </p:cNvPicPr>
          <p:nvPr/>
        </p:nvPicPr>
        <p:blipFill>
          <a:blip r:embed="rId2"/>
          <a:stretch>
            <a:fillRect/>
          </a:stretch>
        </p:blipFill>
        <p:spPr>
          <a:xfrm>
            <a:off x="1791661" y="1055514"/>
            <a:ext cx="5420505" cy="2339830"/>
          </a:xfrm>
          <a:prstGeom prst="rect">
            <a:avLst/>
          </a:prstGeom>
        </p:spPr>
      </p:pic>
      <p:pic>
        <p:nvPicPr>
          <p:cNvPr id="3" name="Picture 2"/>
          <p:cNvPicPr>
            <a:picLocks noChangeAspect="1"/>
          </p:cNvPicPr>
          <p:nvPr/>
        </p:nvPicPr>
        <p:blipFill>
          <a:blip r:embed="rId3"/>
          <a:stretch>
            <a:fillRect/>
          </a:stretch>
        </p:blipFill>
        <p:spPr>
          <a:xfrm>
            <a:off x="2415343" y="4711556"/>
            <a:ext cx="3925095" cy="428651"/>
          </a:xfrm>
          <a:prstGeom prst="rect">
            <a:avLst/>
          </a:prstGeom>
        </p:spPr>
      </p:pic>
    </p:spTree>
    <p:extLst>
      <p:ext uri="{BB962C8B-B14F-4D97-AF65-F5344CB8AC3E}">
        <p14:creationId xmlns:p14="http://schemas.microsoft.com/office/powerpoint/2010/main" val="421533689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4296519" cy="461665"/>
          </a:xfrm>
          <a:prstGeom prst="rect">
            <a:avLst/>
          </a:prstGeom>
          <a:noFill/>
        </p:spPr>
        <p:txBody>
          <a:bodyPr wrap="none" rtlCol="0">
            <a:spAutoFit/>
          </a:bodyPr>
          <a:lstStyle/>
          <a:p>
            <a:r>
              <a:rPr lang="en-US" altLang="zh-CN" sz="2400" b="1" dirty="0" smtClean="0"/>
              <a:t>Finding the Global Optima - OCT</a:t>
            </a:r>
            <a:endParaRPr lang="en-US" sz="2400" b="1" dirty="0"/>
          </a:p>
        </p:txBody>
      </p:sp>
      <p:sp>
        <p:nvSpPr>
          <p:cNvPr id="5" name="TextBox 4"/>
          <p:cNvSpPr txBox="1"/>
          <p:nvPr/>
        </p:nvSpPr>
        <p:spPr>
          <a:xfrm>
            <a:off x="698963" y="1257482"/>
            <a:ext cx="7532254" cy="5632312"/>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 </a:t>
            </a:r>
            <a:r>
              <a:rPr lang="en-US" altLang="zh-CN" dirty="0" smtClean="0"/>
              <a:t>The final objective function will be</a:t>
            </a:r>
            <a:endParaRPr lang="en-US" dirty="0" smtClean="0"/>
          </a:p>
          <a:p>
            <a:endParaRPr lang="en-US" dirty="0"/>
          </a:p>
          <a:p>
            <a:endParaRPr lang="en-US" dirty="0" smtClean="0"/>
          </a:p>
          <a:p>
            <a:endParaRPr lang="en-US" dirty="0"/>
          </a:p>
          <a:p>
            <a:r>
              <a:rPr lang="en-US" dirty="0" smtClean="0"/>
              <a:t>- </a:t>
            </a:r>
            <a:r>
              <a:rPr lang="en-US" altLang="zh-CN" dirty="0" smtClean="0"/>
              <a:t>The first term is </a:t>
            </a:r>
            <a:r>
              <a:rPr lang="en-US" altLang="zh-CN" dirty="0"/>
              <a:t>the (normalized) total misclassification cost</a:t>
            </a:r>
            <a:endParaRPr lang="en-US" dirty="0" smtClean="0"/>
          </a:p>
          <a:p>
            <a:endParaRPr lang="en-US" dirty="0"/>
          </a:p>
          <a:p>
            <a:r>
              <a:rPr lang="en-US" dirty="0" smtClean="0"/>
              <a:t>- </a:t>
            </a:r>
            <a:r>
              <a:rPr lang="en-US" altLang="zh-CN" dirty="0" smtClean="0"/>
              <a:t>The second is the total splits when building the tree, which is related to the size of the tree</a:t>
            </a:r>
            <a:endParaRPr lang="en-US" dirty="0" smtClean="0"/>
          </a:p>
          <a:p>
            <a:endParaRPr lang="en-US" dirty="0" smtClean="0"/>
          </a:p>
          <a:p>
            <a:endParaRPr lang="en-US" dirty="0"/>
          </a:p>
          <a:p>
            <a:endParaRPr lang="en-US" dirty="0" smtClean="0"/>
          </a:p>
          <a:p>
            <a:endParaRPr lang="en-US" dirty="0"/>
          </a:p>
        </p:txBody>
      </p:sp>
      <p:pic>
        <p:nvPicPr>
          <p:cNvPr id="2" name="Picture 1"/>
          <p:cNvPicPr>
            <a:picLocks noChangeAspect="1"/>
          </p:cNvPicPr>
          <p:nvPr/>
        </p:nvPicPr>
        <p:blipFill>
          <a:blip r:embed="rId2"/>
          <a:stretch>
            <a:fillRect/>
          </a:stretch>
        </p:blipFill>
        <p:spPr>
          <a:xfrm>
            <a:off x="1791661" y="1055514"/>
            <a:ext cx="5420505" cy="2339830"/>
          </a:xfrm>
          <a:prstGeom prst="rect">
            <a:avLst/>
          </a:prstGeom>
        </p:spPr>
      </p:pic>
      <p:pic>
        <p:nvPicPr>
          <p:cNvPr id="6" name="Picture 5"/>
          <p:cNvPicPr>
            <a:picLocks noChangeAspect="1"/>
          </p:cNvPicPr>
          <p:nvPr/>
        </p:nvPicPr>
        <p:blipFill>
          <a:blip r:embed="rId3"/>
          <a:stretch>
            <a:fillRect/>
          </a:stretch>
        </p:blipFill>
        <p:spPr>
          <a:xfrm>
            <a:off x="3175099" y="3808270"/>
            <a:ext cx="2633320" cy="695419"/>
          </a:xfrm>
          <a:prstGeom prst="rect">
            <a:avLst/>
          </a:prstGeom>
        </p:spPr>
      </p:pic>
    </p:spTree>
    <p:extLst>
      <p:ext uri="{BB962C8B-B14F-4D97-AF65-F5344CB8AC3E}">
        <p14:creationId xmlns:p14="http://schemas.microsoft.com/office/powerpoint/2010/main" val="217653131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4296519" cy="461665"/>
          </a:xfrm>
          <a:prstGeom prst="rect">
            <a:avLst/>
          </a:prstGeom>
          <a:noFill/>
        </p:spPr>
        <p:txBody>
          <a:bodyPr wrap="none" rtlCol="0">
            <a:spAutoFit/>
          </a:bodyPr>
          <a:lstStyle/>
          <a:p>
            <a:r>
              <a:rPr lang="en-US" altLang="zh-CN" sz="2400" b="1" dirty="0" smtClean="0"/>
              <a:t>Finding the Global Optima - OCT</a:t>
            </a:r>
            <a:endParaRPr lang="en-US" sz="2400" b="1" dirty="0"/>
          </a:p>
        </p:txBody>
      </p:sp>
      <p:sp>
        <p:nvSpPr>
          <p:cNvPr id="5" name="TextBox 4"/>
          <p:cNvSpPr txBox="1"/>
          <p:nvPr/>
        </p:nvSpPr>
        <p:spPr>
          <a:xfrm>
            <a:off x="698963" y="1257482"/>
            <a:ext cx="7532254" cy="5909311"/>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 </a:t>
            </a:r>
            <a:r>
              <a:rPr lang="en-US" altLang="zh-CN" dirty="0"/>
              <a:t>It </a:t>
            </a:r>
            <a:r>
              <a:rPr lang="en-US" dirty="0"/>
              <a:t>can find high-quality solutions in minutes for depths up to 4 for datasets with thousands of points. Beyond this depth or dataset size, the rate of finding solutions is slower, and more time is required</a:t>
            </a:r>
            <a:endParaRPr lang="en-US" dirty="0" smtClean="0"/>
          </a:p>
          <a:p>
            <a:endParaRPr lang="en-US" dirty="0" smtClean="0"/>
          </a:p>
          <a:p>
            <a:r>
              <a:rPr lang="en-US" dirty="0" smtClean="0"/>
              <a:t>- It need to speci</a:t>
            </a:r>
            <a:r>
              <a:rPr lang="en-US" altLang="zh-CN" dirty="0" smtClean="0"/>
              <a:t>f</a:t>
            </a:r>
            <a:r>
              <a:rPr lang="en-US" dirty="0" smtClean="0"/>
              <a:t>y 3 </a:t>
            </a:r>
            <a:r>
              <a:rPr lang="en-US" altLang="zh-CN" dirty="0" smtClean="0"/>
              <a:t>parameters before optimization</a:t>
            </a:r>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smtClean="0"/>
          </a:p>
          <a:p>
            <a:endParaRPr lang="en-US" dirty="0"/>
          </a:p>
        </p:txBody>
      </p:sp>
      <p:pic>
        <p:nvPicPr>
          <p:cNvPr id="2" name="Picture 1"/>
          <p:cNvPicPr>
            <a:picLocks noChangeAspect="1"/>
          </p:cNvPicPr>
          <p:nvPr/>
        </p:nvPicPr>
        <p:blipFill>
          <a:blip r:embed="rId2"/>
          <a:stretch>
            <a:fillRect/>
          </a:stretch>
        </p:blipFill>
        <p:spPr>
          <a:xfrm>
            <a:off x="1791661" y="1055514"/>
            <a:ext cx="5420505" cy="2339830"/>
          </a:xfrm>
          <a:prstGeom prst="rect">
            <a:avLst/>
          </a:prstGeom>
        </p:spPr>
      </p:pic>
    </p:spTree>
    <p:extLst>
      <p:ext uri="{BB962C8B-B14F-4D97-AF65-F5344CB8AC3E}">
        <p14:creationId xmlns:p14="http://schemas.microsoft.com/office/powerpoint/2010/main" val="168667599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4296519" cy="461665"/>
          </a:xfrm>
          <a:prstGeom prst="rect">
            <a:avLst/>
          </a:prstGeom>
          <a:noFill/>
        </p:spPr>
        <p:txBody>
          <a:bodyPr wrap="none" rtlCol="0">
            <a:spAutoFit/>
          </a:bodyPr>
          <a:lstStyle/>
          <a:p>
            <a:r>
              <a:rPr lang="en-US" altLang="zh-CN" sz="2400" b="1" dirty="0" smtClean="0"/>
              <a:t>Finding the Global Optima - OCT</a:t>
            </a:r>
            <a:endParaRPr lang="en-US" sz="2400" b="1" dirty="0"/>
          </a:p>
        </p:txBody>
      </p:sp>
      <p:sp>
        <p:nvSpPr>
          <p:cNvPr id="5" name="TextBox 4"/>
          <p:cNvSpPr txBox="1"/>
          <p:nvPr/>
        </p:nvSpPr>
        <p:spPr>
          <a:xfrm>
            <a:off x="698963" y="1257482"/>
            <a:ext cx="7532254" cy="3693319"/>
          </a:xfrm>
          <a:prstGeom prst="rect">
            <a:avLst/>
          </a:prstGeom>
          <a:noFill/>
        </p:spPr>
        <p:txBody>
          <a:bodyPr wrap="square" rtlCol="0">
            <a:spAutoFit/>
          </a:bodyPr>
          <a:lstStyle/>
          <a:p>
            <a:r>
              <a:rPr lang="en-US" altLang="zh-CN" dirty="0" smtClean="0"/>
              <a:t>- Comparison with post-prune CART </a:t>
            </a:r>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endParaRPr lang="en-US" dirty="0"/>
          </a:p>
        </p:txBody>
      </p:sp>
      <p:pic>
        <p:nvPicPr>
          <p:cNvPr id="2" name="Picture 1"/>
          <p:cNvPicPr>
            <a:picLocks noChangeAspect="1"/>
          </p:cNvPicPr>
          <p:nvPr/>
        </p:nvPicPr>
        <p:blipFill>
          <a:blip r:embed="rId2"/>
          <a:stretch>
            <a:fillRect/>
          </a:stretch>
        </p:blipFill>
        <p:spPr>
          <a:xfrm>
            <a:off x="0" y="2324100"/>
            <a:ext cx="9144000" cy="2201194"/>
          </a:xfrm>
          <a:prstGeom prst="rect">
            <a:avLst/>
          </a:prstGeom>
        </p:spPr>
      </p:pic>
    </p:spTree>
    <p:extLst>
      <p:ext uri="{BB962C8B-B14F-4D97-AF65-F5344CB8AC3E}">
        <p14:creationId xmlns:p14="http://schemas.microsoft.com/office/powerpoint/2010/main" val="344356929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5883642" cy="461665"/>
          </a:xfrm>
          <a:prstGeom prst="rect">
            <a:avLst/>
          </a:prstGeom>
          <a:noFill/>
        </p:spPr>
        <p:txBody>
          <a:bodyPr wrap="none" rtlCol="0">
            <a:spAutoFit/>
          </a:bodyPr>
          <a:lstStyle/>
          <a:p>
            <a:r>
              <a:rPr lang="en-US" altLang="zh-CN" sz="2400" b="1" dirty="0" smtClean="0"/>
              <a:t>Finding the Global Optima – Other Approach</a:t>
            </a:r>
            <a:endParaRPr lang="en-US" sz="2400" b="1" dirty="0"/>
          </a:p>
        </p:txBody>
      </p:sp>
      <p:sp>
        <p:nvSpPr>
          <p:cNvPr id="5" name="TextBox 4"/>
          <p:cNvSpPr txBox="1"/>
          <p:nvPr/>
        </p:nvSpPr>
        <p:spPr>
          <a:xfrm>
            <a:off x="698963" y="1257482"/>
            <a:ext cx="7532254" cy="3970318"/>
          </a:xfrm>
          <a:prstGeom prst="rect">
            <a:avLst/>
          </a:prstGeom>
          <a:noFill/>
        </p:spPr>
        <p:txBody>
          <a:bodyPr wrap="square" rtlCol="0">
            <a:spAutoFit/>
          </a:bodyPr>
          <a:lstStyle/>
          <a:p>
            <a:r>
              <a:rPr lang="en-US" altLang="zh-CN" dirty="0"/>
              <a:t>- linear optimization </a:t>
            </a:r>
            <a:endParaRPr lang="en-US" dirty="0" smtClean="0"/>
          </a:p>
          <a:p>
            <a:endParaRPr lang="en-US" dirty="0" smtClean="0"/>
          </a:p>
          <a:p>
            <a:r>
              <a:rPr lang="en-US" dirty="0"/>
              <a:t>- </a:t>
            </a:r>
            <a:r>
              <a:rPr lang="en-US" altLang="zh-CN" dirty="0" smtClean="0"/>
              <a:t>D</a:t>
            </a:r>
            <a:r>
              <a:rPr lang="en-US" dirty="0" smtClean="0"/>
              <a:t>ynamic </a:t>
            </a:r>
            <a:r>
              <a:rPr lang="en-US" dirty="0"/>
              <a:t>programming</a:t>
            </a:r>
            <a:endParaRPr lang="en-US" dirty="0" smtClean="0"/>
          </a:p>
          <a:p>
            <a:endParaRPr lang="en-US" dirty="0" smtClean="0"/>
          </a:p>
          <a:p>
            <a:r>
              <a:rPr lang="en-US" dirty="0"/>
              <a:t>- </a:t>
            </a:r>
            <a:r>
              <a:rPr lang="en-US" dirty="0" smtClean="0"/>
              <a:t>Genetic algorithms</a:t>
            </a:r>
          </a:p>
          <a:p>
            <a:endParaRPr lang="en-US" dirty="0" smtClean="0"/>
          </a:p>
          <a:p>
            <a:r>
              <a:rPr lang="en-US" dirty="0"/>
              <a:t>- </a:t>
            </a:r>
            <a:r>
              <a:rPr lang="en-US" altLang="zh-CN" dirty="0" smtClean="0"/>
              <a:t>S</a:t>
            </a:r>
            <a:r>
              <a:rPr lang="en-US" dirty="0" smtClean="0"/>
              <a:t>tochastic </a:t>
            </a:r>
            <a:r>
              <a:rPr lang="en-US" dirty="0"/>
              <a:t>gradient descent</a:t>
            </a:r>
            <a:endParaRPr lang="en-US" dirty="0" smtClean="0"/>
          </a:p>
          <a:p>
            <a:endParaRPr lang="en-US" dirty="0" smtClean="0"/>
          </a:p>
          <a:p>
            <a:r>
              <a:rPr lang="en-US" dirty="0"/>
              <a:t>- However, none of these methods have been able to produce certifiably optimal trees in practical times</a:t>
            </a:r>
            <a:endParaRPr lang="en-US" dirty="0" smtClean="0"/>
          </a:p>
          <a:p>
            <a:endParaRPr lang="en-US" dirty="0" smtClean="0"/>
          </a:p>
          <a:p>
            <a:endParaRPr lang="en-US" dirty="0" smtClean="0"/>
          </a:p>
          <a:p>
            <a:endParaRPr lang="en-US" dirty="0" smtClean="0"/>
          </a:p>
          <a:p>
            <a:r>
              <a:rPr lang="en-US" dirty="0" smtClean="0"/>
              <a:t> </a:t>
            </a:r>
            <a:endParaRPr lang="en-US" dirty="0"/>
          </a:p>
        </p:txBody>
      </p:sp>
    </p:spTree>
    <p:extLst>
      <p:ext uri="{BB962C8B-B14F-4D97-AF65-F5344CB8AC3E}">
        <p14:creationId xmlns:p14="http://schemas.microsoft.com/office/powerpoint/2010/main" val="114088516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65227" y="2876054"/>
            <a:ext cx="1316098" cy="553998"/>
          </a:xfrm>
          <a:prstGeom prst="rect">
            <a:avLst/>
          </a:prstGeom>
          <a:noFill/>
        </p:spPr>
        <p:txBody>
          <a:bodyPr wrap="none" rtlCol="0">
            <a:spAutoFit/>
          </a:bodyPr>
          <a:lstStyle/>
          <a:p>
            <a:r>
              <a:rPr lang="en-US" altLang="zh-CN" sz="3000" b="1" dirty="0" smtClean="0"/>
              <a:t>Thanks</a:t>
            </a:r>
            <a:endParaRPr lang="en-US" sz="3000" b="1" dirty="0"/>
          </a:p>
        </p:txBody>
      </p:sp>
    </p:spTree>
    <p:extLst>
      <p:ext uri="{BB962C8B-B14F-4D97-AF65-F5344CB8AC3E}">
        <p14:creationId xmlns:p14="http://schemas.microsoft.com/office/powerpoint/2010/main" val="212750314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1967005" cy="461665"/>
          </a:xfrm>
          <a:prstGeom prst="rect">
            <a:avLst/>
          </a:prstGeom>
          <a:noFill/>
        </p:spPr>
        <p:txBody>
          <a:bodyPr wrap="none" rtlCol="0">
            <a:spAutoFit/>
          </a:bodyPr>
          <a:lstStyle/>
          <a:p>
            <a:r>
              <a:rPr lang="en-US" altLang="zh-CN" sz="2400" b="1" dirty="0" smtClean="0"/>
              <a:t>ID3 Algorithm</a:t>
            </a:r>
            <a:endParaRPr lang="en-US" sz="2400" b="1" dirty="0"/>
          </a:p>
        </p:txBody>
      </p:sp>
      <p:sp>
        <p:nvSpPr>
          <p:cNvPr id="3" name="TextBox 2"/>
          <p:cNvSpPr txBox="1"/>
          <p:nvPr/>
        </p:nvSpPr>
        <p:spPr>
          <a:xfrm>
            <a:off x="1114619" y="1395712"/>
            <a:ext cx="7177205" cy="3416320"/>
          </a:xfrm>
          <a:prstGeom prst="rect">
            <a:avLst/>
          </a:prstGeom>
          <a:noFill/>
        </p:spPr>
        <p:txBody>
          <a:bodyPr wrap="square" rtlCol="0">
            <a:spAutoFit/>
          </a:bodyPr>
          <a:lstStyle/>
          <a:p>
            <a:r>
              <a:rPr lang="en-US" altLang="zh-CN" dirty="0" smtClean="0"/>
              <a:t>- ID3 uses </a:t>
            </a:r>
            <a:r>
              <a:rPr lang="en-US" altLang="zh-CN" dirty="0"/>
              <a:t>a greedy strategy by selecting the locally best </a:t>
            </a:r>
            <a:r>
              <a:rPr lang="en-US" altLang="zh-CN" dirty="0" smtClean="0"/>
              <a:t>feature, which has the largest information gain, to </a:t>
            </a:r>
            <a:r>
              <a:rPr lang="en-US" altLang="zh-CN" dirty="0"/>
              <a:t>split the dataset on each </a:t>
            </a:r>
            <a:r>
              <a:rPr lang="en-US" altLang="zh-CN" dirty="0" smtClean="0"/>
              <a:t>iteration</a:t>
            </a:r>
          </a:p>
          <a:p>
            <a:endParaRPr lang="en-US" altLang="zh-CN" dirty="0"/>
          </a:p>
          <a:p>
            <a:r>
              <a:rPr lang="en-US" altLang="zh-CN" dirty="0" smtClean="0"/>
              <a:t>- ID3 </a:t>
            </a:r>
            <a:r>
              <a:rPr lang="en-US" altLang="zh-CN" dirty="0"/>
              <a:t>is harder to use on numerical data than on </a:t>
            </a:r>
            <a:r>
              <a:rPr lang="en-US" altLang="zh-CN" dirty="0" smtClean="0"/>
              <a:t>categorical data</a:t>
            </a:r>
          </a:p>
          <a:p>
            <a:pPr marL="285750" indent="-285750">
              <a:buFontTx/>
              <a:buChar char="-"/>
            </a:pPr>
            <a:endParaRPr lang="en-US" altLang="zh-CN" dirty="0"/>
          </a:p>
          <a:p>
            <a:r>
              <a:rPr lang="en-US" altLang="zh-CN" dirty="0" smtClean="0"/>
              <a:t>- ID3 </a:t>
            </a:r>
            <a:r>
              <a:rPr lang="en-US" altLang="zh-CN" dirty="0"/>
              <a:t>does not guarantee </a:t>
            </a:r>
            <a:r>
              <a:rPr lang="en-US" altLang="zh-CN" dirty="0" smtClean="0"/>
              <a:t>an global </a:t>
            </a:r>
            <a:r>
              <a:rPr lang="en-US" altLang="zh-CN" dirty="0"/>
              <a:t>optimal solution. It </a:t>
            </a:r>
            <a:r>
              <a:rPr lang="en-US" altLang="zh-CN" dirty="0" smtClean="0"/>
              <a:t>usually converge to a local optima</a:t>
            </a:r>
          </a:p>
          <a:p>
            <a:pPr marL="285750" indent="-285750">
              <a:buFontTx/>
              <a:buChar char="-"/>
            </a:pPr>
            <a:endParaRPr lang="en-US" altLang="zh-CN" dirty="0"/>
          </a:p>
          <a:p>
            <a:r>
              <a:rPr lang="en-US" altLang="zh-CN" dirty="0" smtClean="0"/>
              <a:t>- ID3 is possible to </a:t>
            </a:r>
            <a:r>
              <a:rPr lang="en-US" altLang="zh-CN" dirty="0" err="1" smtClean="0"/>
              <a:t>overfit</a:t>
            </a:r>
            <a:r>
              <a:rPr lang="en-US" altLang="zh-CN" dirty="0" smtClean="0"/>
              <a:t> </a:t>
            </a:r>
            <a:r>
              <a:rPr lang="en-US" altLang="zh-CN" dirty="0"/>
              <a:t>the training </a:t>
            </a:r>
            <a:r>
              <a:rPr lang="en-US" altLang="zh-CN" dirty="0" smtClean="0"/>
              <a:t>data</a:t>
            </a:r>
          </a:p>
          <a:p>
            <a:pPr marL="285750" indent="-285750">
              <a:buFontTx/>
              <a:buChar char="-"/>
            </a:pPr>
            <a:endParaRPr lang="en-US" altLang="zh-CN" dirty="0"/>
          </a:p>
          <a:p>
            <a:r>
              <a:rPr lang="en-US" altLang="zh-CN" dirty="0" smtClean="0"/>
              <a:t>- ID3 tends to choose the feature, which has more values, to be the best one</a:t>
            </a:r>
          </a:p>
        </p:txBody>
      </p:sp>
    </p:spTree>
    <p:extLst>
      <p:ext uri="{BB962C8B-B14F-4D97-AF65-F5344CB8AC3E}">
        <p14:creationId xmlns:p14="http://schemas.microsoft.com/office/powerpoint/2010/main" val="2213321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2092039" cy="461665"/>
          </a:xfrm>
          <a:prstGeom prst="rect">
            <a:avLst/>
          </a:prstGeom>
          <a:noFill/>
        </p:spPr>
        <p:txBody>
          <a:bodyPr wrap="none" rtlCol="0">
            <a:spAutoFit/>
          </a:bodyPr>
          <a:lstStyle/>
          <a:p>
            <a:r>
              <a:rPr lang="en-US" altLang="zh-CN" sz="2400" b="1" dirty="0" smtClean="0"/>
              <a:t>C4.5 Algorithm</a:t>
            </a:r>
            <a:endParaRPr lang="en-US" sz="2400" b="1" dirty="0"/>
          </a:p>
        </p:txBody>
      </p:sp>
      <p:sp>
        <p:nvSpPr>
          <p:cNvPr id="3" name="TextBox 2"/>
          <p:cNvSpPr txBox="1"/>
          <p:nvPr/>
        </p:nvSpPr>
        <p:spPr>
          <a:xfrm>
            <a:off x="1114619" y="1395712"/>
            <a:ext cx="7177205" cy="4524316"/>
          </a:xfrm>
          <a:prstGeom prst="rect">
            <a:avLst/>
          </a:prstGeom>
          <a:noFill/>
        </p:spPr>
        <p:txBody>
          <a:bodyPr wrap="square" rtlCol="0">
            <a:spAutoFit/>
          </a:bodyPr>
          <a:lstStyle/>
          <a:p>
            <a:r>
              <a:rPr lang="en-US" altLang="zh-CN" dirty="0" smtClean="0"/>
              <a:t>- C4.5 is </a:t>
            </a:r>
            <a:r>
              <a:rPr lang="en-US" altLang="zh-CN" dirty="0"/>
              <a:t>an extension of </a:t>
            </a:r>
            <a:r>
              <a:rPr lang="en-US" altLang="zh-CN" dirty="0" smtClean="0"/>
              <a:t>ID3 algorithm</a:t>
            </a:r>
          </a:p>
          <a:p>
            <a:pPr marL="285750" indent="-285750">
              <a:buFontTx/>
              <a:buChar char="-"/>
            </a:pPr>
            <a:endParaRPr lang="en-US" altLang="zh-CN" dirty="0"/>
          </a:p>
          <a:p>
            <a:r>
              <a:rPr lang="en-US" altLang="zh-CN" dirty="0" smtClean="0"/>
              <a:t>- C4.5 </a:t>
            </a:r>
            <a:r>
              <a:rPr lang="en-US" altLang="zh-CN" dirty="0"/>
              <a:t>uses normalized information gain </a:t>
            </a:r>
            <a:r>
              <a:rPr lang="en-US" altLang="zh-CN" dirty="0" smtClean="0"/>
              <a:t>ratio instead of information gain</a:t>
            </a:r>
          </a:p>
          <a:p>
            <a:endParaRPr lang="en-US" altLang="zh-CN" dirty="0" smtClean="0"/>
          </a:p>
          <a:p>
            <a:endParaRPr lang="en-US" altLang="zh-CN" dirty="0" smtClean="0"/>
          </a:p>
          <a:p>
            <a:endParaRPr lang="en-US" altLang="zh-CN" dirty="0"/>
          </a:p>
          <a:p>
            <a:r>
              <a:rPr lang="en-US" altLang="zh-CN" dirty="0" smtClean="0"/>
              <a:t>where</a:t>
            </a:r>
            <a:endParaRPr lang="en-US" altLang="zh-CN" dirty="0"/>
          </a:p>
          <a:p>
            <a:endParaRPr lang="en-US" altLang="zh-CN" dirty="0"/>
          </a:p>
          <a:p>
            <a:endParaRPr lang="en-US" altLang="zh-CN" dirty="0"/>
          </a:p>
          <a:p>
            <a:r>
              <a:rPr lang="en-US" altLang="zh-CN" dirty="0" smtClean="0"/>
              <a:t>Is </a:t>
            </a:r>
            <a:r>
              <a:rPr lang="en-US" altLang="zh-CN" dirty="0"/>
              <a:t>the </a:t>
            </a:r>
            <a:r>
              <a:rPr lang="en-US" altLang="zh-CN" dirty="0" smtClean="0"/>
              <a:t>intrinsic value of feature T</a:t>
            </a:r>
          </a:p>
          <a:p>
            <a:endParaRPr lang="en-US" altLang="zh-CN" dirty="0" smtClean="0"/>
          </a:p>
          <a:p>
            <a:r>
              <a:rPr lang="en-US" altLang="zh-CN" dirty="0" smtClean="0"/>
              <a:t>- As an improvement, to handle </a:t>
            </a:r>
            <a:r>
              <a:rPr lang="en-US" altLang="zh-CN" dirty="0"/>
              <a:t>continuous attributes, C4.5 creates a threshold and then splits the list into those whose attribute value is above the threshold and those that are less than or equal to </a:t>
            </a:r>
            <a:r>
              <a:rPr lang="en-US" altLang="zh-CN" dirty="0" smtClean="0"/>
              <a:t>it</a:t>
            </a:r>
          </a:p>
          <a:p>
            <a:pPr marL="285750" indent="-285750">
              <a:buFontTx/>
              <a:buChar char="-"/>
            </a:pPr>
            <a:endParaRPr lang="en-US" altLang="zh-CN" dirty="0"/>
          </a:p>
          <a:p>
            <a:r>
              <a:rPr lang="en-US" altLang="zh-CN" dirty="0" smtClean="0"/>
              <a:t>- C4.5 prunes </a:t>
            </a:r>
            <a:r>
              <a:rPr lang="en-US" altLang="zh-CN" dirty="0"/>
              <a:t>trees after </a:t>
            </a:r>
            <a:r>
              <a:rPr lang="en-US" altLang="zh-CN" dirty="0" smtClean="0"/>
              <a:t>creation</a:t>
            </a:r>
          </a:p>
        </p:txBody>
      </p:sp>
      <p:pic>
        <p:nvPicPr>
          <p:cNvPr id="2" name="Picture 1"/>
          <p:cNvPicPr>
            <a:picLocks noChangeAspect="1"/>
          </p:cNvPicPr>
          <p:nvPr/>
        </p:nvPicPr>
        <p:blipFill>
          <a:blip r:embed="rId2"/>
          <a:stretch>
            <a:fillRect/>
          </a:stretch>
        </p:blipFill>
        <p:spPr>
          <a:xfrm>
            <a:off x="3118202" y="2452553"/>
            <a:ext cx="3233770" cy="577981"/>
          </a:xfrm>
          <a:prstGeom prst="rect">
            <a:avLst/>
          </a:prstGeom>
        </p:spPr>
      </p:pic>
      <p:pic>
        <p:nvPicPr>
          <p:cNvPr id="5" name="Picture 4"/>
          <p:cNvPicPr>
            <a:picLocks noChangeAspect="1"/>
          </p:cNvPicPr>
          <p:nvPr/>
        </p:nvPicPr>
        <p:blipFill>
          <a:blip r:embed="rId3"/>
          <a:stretch>
            <a:fillRect/>
          </a:stretch>
        </p:blipFill>
        <p:spPr>
          <a:xfrm>
            <a:off x="3118202" y="3320218"/>
            <a:ext cx="3456560" cy="577359"/>
          </a:xfrm>
          <a:prstGeom prst="rect">
            <a:avLst/>
          </a:prstGeom>
        </p:spPr>
      </p:pic>
    </p:spTree>
    <p:extLst>
      <p:ext uri="{BB962C8B-B14F-4D97-AF65-F5344CB8AC3E}">
        <p14:creationId xmlns:p14="http://schemas.microsoft.com/office/powerpoint/2010/main" val="4219926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2210010" cy="461665"/>
          </a:xfrm>
          <a:prstGeom prst="rect">
            <a:avLst/>
          </a:prstGeom>
          <a:noFill/>
        </p:spPr>
        <p:txBody>
          <a:bodyPr wrap="none" rtlCol="0">
            <a:spAutoFit/>
          </a:bodyPr>
          <a:lstStyle/>
          <a:p>
            <a:r>
              <a:rPr lang="en-US" altLang="zh-CN" sz="2400" b="1" dirty="0" smtClean="0"/>
              <a:t>CART Algorithm</a:t>
            </a:r>
            <a:endParaRPr lang="en-US" sz="2400" b="1" dirty="0"/>
          </a:p>
        </p:txBody>
      </p:sp>
      <p:sp>
        <p:nvSpPr>
          <p:cNvPr id="3" name="TextBox 2"/>
          <p:cNvSpPr txBox="1"/>
          <p:nvPr/>
        </p:nvSpPr>
        <p:spPr>
          <a:xfrm>
            <a:off x="1114619" y="1395712"/>
            <a:ext cx="7177205" cy="5909311"/>
          </a:xfrm>
          <a:prstGeom prst="rect">
            <a:avLst/>
          </a:prstGeom>
          <a:noFill/>
        </p:spPr>
        <p:txBody>
          <a:bodyPr wrap="square" rtlCol="0">
            <a:spAutoFit/>
          </a:bodyPr>
          <a:lstStyle/>
          <a:p>
            <a:r>
              <a:rPr lang="en-US" altLang="zh-CN" dirty="0" smtClean="0"/>
              <a:t>- </a:t>
            </a:r>
            <a:r>
              <a:rPr lang="en-US" altLang="zh-CN" dirty="0" err="1" smtClean="0"/>
              <a:t>Gini</a:t>
            </a:r>
            <a:r>
              <a:rPr lang="en-US" altLang="zh-CN" dirty="0" smtClean="0"/>
              <a:t> </a:t>
            </a:r>
            <a:r>
              <a:rPr lang="en-US" altLang="zh-CN" dirty="0"/>
              <a:t>impurity is a measure of how often a randomly chosen element from the </a:t>
            </a:r>
            <a:r>
              <a:rPr lang="en-US" altLang="zh-CN" dirty="0" smtClean="0"/>
              <a:t>set</a:t>
            </a:r>
            <a:r>
              <a:rPr lang="zh-CN" altLang="en-US" dirty="0" smtClean="0"/>
              <a:t> </a:t>
            </a:r>
            <a:r>
              <a:rPr lang="en-US" altLang="zh-CN" dirty="0" smtClean="0"/>
              <a:t>T </a:t>
            </a:r>
            <a:r>
              <a:rPr lang="en-US" altLang="zh-CN" dirty="0"/>
              <a:t>would be incorrectly labeled if it was randomly labeled according to the distribution of labels in the subset</a:t>
            </a:r>
            <a:r>
              <a:rPr lang="en-US" altLang="zh-CN" dirty="0" smtClean="0"/>
              <a:t>.</a:t>
            </a:r>
          </a:p>
          <a:p>
            <a:pPr marL="285750" indent="-285750">
              <a:buFontTx/>
              <a:buChar char="-"/>
            </a:pPr>
            <a:endParaRPr lang="en-US" altLang="zh-CN" dirty="0"/>
          </a:p>
          <a:p>
            <a:pPr marL="285750" indent="-285750">
              <a:buFontTx/>
              <a:buChar char="-"/>
            </a:pPr>
            <a:endParaRPr lang="en-US" altLang="zh-CN" dirty="0" smtClean="0"/>
          </a:p>
          <a:p>
            <a:pPr marL="285750" indent="-285750">
              <a:buFontTx/>
              <a:buChar char="-"/>
            </a:pPr>
            <a:endParaRPr lang="en-US" altLang="zh-CN" dirty="0"/>
          </a:p>
          <a:p>
            <a:r>
              <a:rPr lang="en-US" altLang="zh-CN" dirty="0" smtClean="0"/>
              <a:t>where </a:t>
            </a:r>
          </a:p>
          <a:p>
            <a:r>
              <a:rPr lang="en-US" altLang="zh-CN" dirty="0"/>
              <a:t>	</a:t>
            </a:r>
            <a:r>
              <a:rPr lang="en-US" altLang="zh-CN" dirty="0" smtClean="0"/>
              <a:t>- </a:t>
            </a:r>
            <a:r>
              <a:rPr lang="en-US" altLang="zh-CN" dirty="0" err="1" smtClean="0"/>
              <a:t>p</a:t>
            </a:r>
            <a:r>
              <a:rPr lang="en-US" altLang="zh-CN" baseline="-25000" dirty="0" err="1" smtClean="0"/>
              <a:t>j</a:t>
            </a:r>
            <a:r>
              <a:rPr lang="en-US" altLang="zh-CN" dirty="0" smtClean="0"/>
              <a:t> </a:t>
            </a:r>
            <a:r>
              <a:rPr lang="en-US" altLang="zh-CN" dirty="0"/>
              <a:t>is </a:t>
            </a:r>
            <a:r>
              <a:rPr lang="en-US" altLang="zh-CN" dirty="0" smtClean="0"/>
              <a:t>the </a:t>
            </a:r>
            <a:r>
              <a:rPr lang="en-US" altLang="zh-CN" dirty="0"/>
              <a:t>fraction of items labeled with class </a:t>
            </a:r>
            <a:r>
              <a:rPr lang="en-US" altLang="zh-CN" dirty="0" smtClean="0"/>
              <a:t>j </a:t>
            </a:r>
            <a:r>
              <a:rPr lang="en-US" altLang="zh-CN" dirty="0"/>
              <a:t>in </a:t>
            </a:r>
            <a:r>
              <a:rPr lang="en-US" altLang="zh-CN" dirty="0" smtClean="0"/>
              <a:t>the data set T</a:t>
            </a:r>
          </a:p>
          <a:p>
            <a:endParaRPr lang="en-US" altLang="zh-CN" dirty="0"/>
          </a:p>
          <a:p>
            <a:r>
              <a:rPr lang="en-US" altLang="zh-CN" dirty="0" smtClean="0"/>
              <a:t>- </a:t>
            </a:r>
            <a:r>
              <a:rPr lang="en-US" altLang="zh-CN" dirty="0" err="1" smtClean="0"/>
              <a:t>Gini</a:t>
            </a:r>
            <a:r>
              <a:rPr lang="en-US" altLang="zh-CN" dirty="0" smtClean="0"/>
              <a:t> gain </a:t>
            </a:r>
            <a:r>
              <a:rPr lang="en-US" altLang="zh-CN" dirty="0" err="1" smtClean="0"/>
              <a:t>gini</a:t>
            </a:r>
            <a:r>
              <a:rPr lang="en-US" altLang="zh-CN" baseline="-25000" dirty="0" err="1" smtClean="0"/>
              <a:t>split</a:t>
            </a:r>
            <a:r>
              <a:rPr lang="en-US" altLang="zh-CN" dirty="0" smtClean="0"/>
              <a:t>(T) after splitting on feature a</a:t>
            </a:r>
            <a:endParaRPr lang="en-US" altLang="zh-CN" dirty="0"/>
          </a:p>
          <a:p>
            <a:endParaRPr lang="en-US" altLang="zh-CN" dirty="0" smtClean="0"/>
          </a:p>
          <a:p>
            <a:endParaRPr lang="en-US" altLang="zh-CN" dirty="0" smtClean="0"/>
          </a:p>
          <a:p>
            <a:r>
              <a:rPr lang="en-US" altLang="zh-CN" dirty="0" smtClean="0"/>
              <a:t>Where </a:t>
            </a:r>
          </a:p>
          <a:p>
            <a:r>
              <a:rPr lang="en-US" altLang="zh-CN" dirty="0"/>
              <a:t>	</a:t>
            </a:r>
            <a:r>
              <a:rPr lang="en-US" altLang="zh-CN" dirty="0" smtClean="0"/>
              <a:t>- N</a:t>
            </a:r>
            <a:r>
              <a:rPr lang="en-US" altLang="zh-CN" baseline="-25000" dirty="0" smtClean="0"/>
              <a:t>i</a:t>
            </a:r>
            <a:r>
              <a:rPr lang="en-US" altLang="zh-CN" dirty="0" smtClean="0"/>
              <a:t> is the number of samples belonging to the </a:t>
            </a:r>
            <a:r>
              <a:rPr lang="en-US" altLang="zh-CN" dirty="0" err="1" smtClean="0"/>
              <a:t>i-th</a:t>
            </a:r>
            <a:r>
              <a:rPr lang="en-US" altLang="zh-CN" dirty="0" smtClean="0"/>
              <a:t> value in feature a</a:t>
            </a:r>
          </a:p>
          <a:p>
            <a:r>
              <a:rPr lang="en-US" altLang="zh-CN" dirty="0"/>
              <a:t>	</a:t>
            </a:r>
            <a:r>
              <a:rPr lang="en-US" altLang="zh-CN" dirty="0" smtClean="0"/>
              <a:t>- </a:t>
            </a:r>
            <a:r>
              <a:rPr lang="en-US" altLang="zh-CN" dirty="0" err="1" smtClean="0"/>
              <a:t>T</a:t>
            </a:r>
            <a:r>
              <a:rPr lang="en-US" altLang="zh-CN" baseline="-25000" dirty="0" err="1" smtClean="0"/>
              <a:t>j</a:t>
            </a:r>
            <a:r>
              <a:rPr lang="en-US" altLang="zh-CN" dirty="0" smtClean="0"/>
              <a:t> is the subset </a:t>
            </a:r>
            <a:r>
              <a:rPr lang="en-US" altLang="zh-CN" dirty="0"/>
              <a:t>belonging to the </a:t>
            </a:r>
            <a:r>
              <a:rPr lang="en-US" altLang="zh-CN" dirty="0" err="1"/>
              <a:t>i-th</a:t>
            </a:r>
            <a:r>
              <a:rPr lang="en-US" altLang="zh-CN" dirty="0"/>
              <a:t> value in feature a</a:t>
            </a:r>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p:txBody>
      </p:sp>
      <p:pic>
        <p:nvPicPr>
          <p:cNvPr id="8" name="Picture 7"/>
          <p:cNvPicPr>
            <a:picLocks noChangeAspect="1"/>
          </p:cNvPicPr>
          <p:nvPr/>
        </p:nvPicPr>
        <p:blipFill>
          <a:blip r:embed="rId2"/>
          <a:stretch>
            <a:fillRect/>
          </a:stretch>
        </p:blipFill>
        <p:spPr>
          <a:xfrm>
            <a:off x="3446420" y="2319042"/>
            <a:ext cx="2098489" cy="699496"/>
          </a:xfrm>
          <a:prstGeom prst="rect">
            <a:avLst/>
          </a:prstGeom>
        </p:spPr>
      </p:pic>
      <p:pic>
        <p:nvPicPr>
          <p:cNvPr id="11" name="Picture 10"/>
          <p:cNvPicPr>
            <a:picLocks noChangeAspect="1"/>
          </p:cNvPicPr>
          <p:nvPr/>
        </p:nvPicPr>
        <p:blipFill>
          <a:blip r:embed="rId3"/>
          <a:stretch>
            <a:fillRect/>
          </a:stretch>
        </p:blipFill>
        <p:spPr>
          <a:xfrm>
            <a:off x="2616200" y="4288361"/>
            <a:ext cx="3911600" cy="457200"/>
          </a:xfrm>
          <a:prstGeom prst="rect">
            <a:avLst/>
          </a:prstGeom>
        </p:spPr>
      </p:pic>
    </p:spTree>
    <p:extLst>
      <p:ext uri="{BB962C8B-B14F-4D97-AF65-F5344CB8AC3E}">
        <p14:creationId xmlns:p14="http://schemas.microsoft.com/office/powerpoint/2010/main" val="794542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2210010" cy="461665"/>
          </a:xfrm>
          <a:prstGeom prst="rect">
            <a:avLst/>
          </a:prstGeom>
          <a:noFill/>
        </p:spPr>
        <p:txBody>
          <a:bodyPr wrap="none" rtlCol="0">
            <a:spAutoFit/>
          </a:bodyPr>
          <a:lstStyle/>
          <a:p>
            <a:r>
              <a:rPr lang="en-US" altLang="zh-CN" sz="2400" b="1" dirty="0" smtClean="0"/>
              <a:t>CART Algorithm</a:t>
            </a:r>
            <a:endParaRPr lang="en-US" sz="2400" b="1" dirty="0"/>
          </a:p>
        </p:txBody>
      </p:sp>
      <p:sp>
        <p:nvSpPr>
          <p:cNvPr id="3" name="TextBox 2"/>
          <p:cNvSpPr txBox="1"/>
          <p:nvPr/>
        </p:nvSpPr>
        <p:spPr>
          <a:xfrm>
            <a:off x="1114619" y="1395712"/>
            <a:ext cx="7177205" cy="5909311"/>
          </a:xfrm>
          <a:prstGeom prst="rect">
            <a:avLst/>
          </a:prstGeom>
          <a:noFill/>
        </p:spPr>
        <p:txBody>
          <a:bodyPr wrap="square" rtlCol="0">
            <a:spAutoFit/>
          </a:bodyPr>
          <a:lstStyle/>
          <a:p>
            <a:r>
              <a:rPr lang="en-US" altLang="zh-CN" dirty="0" smtClean="0"/>
              <a:t>- CART selects </a:t>
            </a:r>
            <a:r>
              <a:rPr lang="en-US" altLang="zh-CN" dirty="0"/>
              <a:t>the locally best feature, which has the </a:t>
            </a:r>
            <a:r>
              <a:rPr lang="en-US" altLang="zh-CN" dirty="0" smtClean="0"/>
              <a:t>smallest </a:t>
            </a:r>
            <a:r>
              <a:rPr lang="en-US" altLang="zh-CN" dirty="0" err="1" smtClean="0"/>
              <a:t>Gini</a:t>
            </a:r>
            <a:r>
              <a:rPr lang="en-US" altLang="zh-CN" dirty="0" smtClean="0"/>
              <a:t> gain, </a:t>
            </a:r>
            <a:r>
              <a:rPr lang="en-US" altLang="zh-CN" dirty="0"/>
              <a:t>to split the dataset on each </a:t>
            </a:r>
            <a:r>
              <a:rPr lang="en-US" altLang="zh-CN" dirty="0" smtClean="0"/>
              <a:t>iteration</a:t>
            </a:r>
          </a:p>
          <a:p>
            <a:pPr marL="285750" indent="-285750">
              <a:buFontTx/>
              <a:buChar char="-"/>
            </a:pPr>
            <a:endParaRPr lang="en-US" altLang="zh-CN" dirty="0" smtClean="0"/>
          </a:p>
          <a:p>
            <a:r>
              <a:rPr lang="en-US" altLang="zh-CN" dirty="0" smtClean="0"/>
              <a:t>- CART generates binary tree</a:t>
            </a:r>
            <a:endParaRPr lang="en-US" altLang="zh-CN" dirty="0"/>
          </a:p>
          <a:p>
            <a:endParaRPr lang="en-US" altLang="zh-CN" dirty="0" smtClean="0"/>
          </a:p>
          <a:p>
            <a:r>
              <a:rPr lang="en-US" altLang="zh-CN" dirty="0" smtClean="0"/>
              <a:t>- CART </a:t>
            </a:r>
            <a:r>
              <a:rPr lang="en-US" altLang="zh-CN" dirty="0"/>
              <a:t>is </a:t>
            </a:r>
            <a:r>
              <a:rPr lang="en-US" altLang="zh-CN" dirty="0" smtClean="0"/>
              <a:t>able </a:t>
            </a:r>
            <a:r>
              <a:rPr lang="en-US" altLang="zh-CN" dirty="0"/>
              <a:t>to handle both numerical and categorical </a:t>
            </a:r>
            <a:r>
              <a:rPr lang="en-US" altLang="zh-CN" dirty="0" smtClean="0"/>
              <a:t>data</a:t>
            </a:r>
          </a:p>
          <a:p>
            <a:pPr marL="285750" indent="-285750">
              <a:buFontTx/>
              <a:buChar char="-"/>
            </a:pPr>
            <a:endParaRPr lang="en-US" altLang="zh-CN" dirty="0" smtClean="0"/>
          </a:p>
          <a:p>
            <a:r>
              <a:rPr lang="en-US" altLang="zh-CN" dirty="0" smtClean="0"/>
              <a:t>- CART can </a:t>
            </a:r>
            <a:r>
              <a:rPr lang="en-US" altLang="zh-CN" dirty="0"/>
              <a:t>can </a:t>
            </a:r>
            <a:r>
              <a:rPr lang="en-US" altLang="zh-CN" dirty="0" err="1"/>
              <a:t>overfit</a:t>
            </a:r>
            <a:r>
              <a:rPr lang="en-US" altLang="zh-CN" dirty="0"/>
              <a:t> the training </a:t>
            </a:r>
            <a:r>
              <a:rPr lang="en-US" altLang="zh-CN" dirty="0" smtClean="0"/>
              <a:t>data, needs pruning trees after generation</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spTree>
    <p:extLst>
      <p:ext uri="{BB962C8B-B14F-4D97-AF65-F5344CB8AC3E}">
        <p14:creationId xmlns:p14="http://schemas.microsoft.com/office/powerpoint/2010/main" val="442601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3009207" cy="461665"/>
          </a:xfrm>
          <a:prstGeom prst="rect">
            <a:avLst/>
          </a:prstGeom>
          <a:noFill/>
        </p:spPr>
        <p:txBody>
          <a:bodyPr wrap="none" rtlCol="0">
            <a:spAutoFit/>
          </a:bodyPr>
          <a:lstStyle/>
          <a:p>
            <a:r>
              <a:rPr lang="en-US" altLang="zh-CN" sz="2400" b="1" dirty="0" smtClean="0"/>
              <a:t>Optimal Decision Tree</a:t>
            </a:r>
            <a:endParaRPr lang="en-US" sz="2400" b="1" dirty="0"/>
          </a:p>
        </p:txBody>
      </p:sp>
      <p:sp>
        <p:nvSpPr>
          <p:cNvPr id="3" name="TextBox 2"/>
          <p:cNvSpPr txBox="1"/>
          <p:nvPr/>
        </p:nvSpPr>
        <p:spPr>
          <a:xfrm>
            <a:off x="1114619" y="1395712"/>
            <a:ext cx="7177205" cy="5909311"/>
          </a:xfrm>
          <a:prstGeom prst="rect">
            <a:avLst/>
          </a:prstGeom>
          <a:noFill/>
        </p:spPr>
        <p:txBody>
          <a:bodyPr wrap="square" rtlCol="0">
            <a:spAutoFit/>
          </a:bodyPr>
          <a:lstStyle/>
          <a:p>
            <a:r>
              <a:rPr lang="en-US" altLang="zh-CN" dirty="0" smtClean="0"/>
              <a:t>- Two </a:t>
            </a:r>
            <a:r>
              <a:rPr lang="en-US" altLang="zh-CN" dirty="0"/>
              <a:t>or more decision trees may represent the same </a:t>
            </a:r>
            <a:r>
              <a:rPr lang="en-US" altLang="zh-CN" dirty="0" smtClean="0"/>
              <a:t>distribution (giving the same classification result). The one with smallest size (with the fewest leaves)  is the optimal decision tree</a:t>
            </a:r>
          </a:p>
          <a:p>
            <a:endParaRPr lang="en-US" altLang="zh-CN" dirty="0" smtClean="0"/>
          </a:p>
          <a:p>
            <a:r>
              <a:rPr lang="en-US" altLang="zh-CN" dirty="0" smtClean="0"/>
              <a:t>- </a:t>
            </a:r>
            <a:r>
              <a:rPr lang="en-US" altLang="zh-CN" dirty="0"/>
              <a:t>ID3, C4.5, CART are all top-down induction methods, </a:t>
            </a:r>
            <a:r>
              <a:rPr lang="en-US" altLang="zh-CN" dirty="0" smtClean="0"/>
              <a:t>usually generating </a:t>
            </a:r>
            <a:r>
              <a:rPr lang="en-US" altLang="zh-CN" dirty="0"/>
              <a:t>locally optimal </a:t>
            </a:r>
            <a:r>
              <a:rPr lang="en-US" altLang="zh-CN" dirty="0" smtClean="0"/>
              <a:t>trees.</a:t>
            </a:r>
            <a:endParaRPr lang="en-US" altLang="zh-CN" dirty="0"/>
          </a:p>
          <a:p>
            <a:endParaRPr lang="en-US" altLang="zh-CN" dirty="0" smtClean="0"/>
          </a:p>
          <a:p>
            <a:r>
              <a:rPr lang="en-US" altLang="zh-CN" dirty="0"/>
              <a:t>- Constructing </a:t>
            </a:r>
            <a:r>
              <a:rPr lang="en-US" altLang="zh-CN" dirty="0" smtClean="0"/>
              <a:t>global optimal </a:t>
            </a:r>
            <a:r>
              <a:rPr lang="en-US" altLang="zh-CN" dirty="0"/>
              <a:t>binary decision trees is NP-hard</a:t>
            </a:r>
            <a:endParaRPr lang="en-US" altLang="zh-CN" dirty="0" smtClean="0"/>
          </a:p>
          <a:p>
            <a:endParaRPr lang="en-US" altLang="zh-CN" dirty="0"/>
          </a:p>
          <a:p>
            <a:r>
              <a:rPr lang="en-US" altLang="zh-CN" dirty="0"/>
              <a:t>- In financial </a:t>
            </a:r>
            <a:r>
              <a:rPr lang="en-US" altLang="zh-CN" dirty="0" smtClean="0"/>
              <a:t>field where </a:t>
            </a:r>
            <a:r>
              <a:rPr lang="en-US" altLang="zh-CN" dirty="0"/>
              <a:t>computations are sometimes required to be done virtually online or at least to be conducted very quickly, the speed matter becomes crucial, that is why it is reasonable to apply locally optimal procedures</a:t>
            </a:r>
          </a:p>
          <a:p>
            <a:endParaRPr lang="en-US" altLang="zh-CN" dirty="0" smtClean="0"/>
          </a:p>
          <a:p>
            <a:r>
              <a:rPr lang="en-US" altLang="zh-CN" dirty="0"/>
              <a:t>- </a:t>
            </a:r>
            <a:r>
              <a:rPr lang="en-US" altLang="zh-CN" dirty="0" smtClean="0"/>
              <a:t>Nowadays </a:t>
            </a:r>
            <a:r>
              <a:rPr lang="en-US" altLang="zh-CN" dirty="0"/>
              <a:t>commercial versions of software capable of producing globally optimal structures are not present on the market</a:t>
            </a:r>
          </a:p>
          <a:p>
            <a:endParaRPr lang="en-US" altLang="zh-CN" dirty="0" smtClean="0"/>
          </a:p>
          <a:p>
            <a:endParaRPr lang="en-US" altLang="zh-CN" dirty="0"/>
          </a:p>
          <a:p>
            <a:endParaRPr lang="en-US" altLang="zh-CN" dirty="0" smtClean="0"/>
          </a:p>
          <a:p>
            <a:endParaRPr lang="en-US" altLang="zh-CN" dirty="0"/>
          </a:p>
          <a:p>
            <a:endParaRPr lang="en-US" altLang="zh-CN" dirty="0" smtClean="0"/>
          </a:p>
        </p:txBody>
      </p:sp>
    </p:spTree>
    <p:extLst>
      <p:ext uri="{BB962C8B-B14F-4D97-AF65-F5344CB8AC3E}">
        <p14:creationId xmlns:p14="http://schemas.microsoft.com/office/powerpoint/2010/main" val="1109274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495" y="593849"/>
            <a:ext cx="3445775" cy="461665"/>
          </a:xfrm>
          <a:prstGeom prst="rect">
            <a:avLst/>
          </a:prstGeom>
          <a:noFill/>
        </p:spPr>
        <p:txBody>
          <a:bodyPr wrap="none" rtlCol="0">
            <a:spAutoFit/>
          </a:bodyPr>
          <a:lstStyle/>
          <a:p>
            <a:r>
              <a:rPr lang="en-US" altLang="zh-CN" sz="2400" b="1" dirty="0" smtClean="0"/>
              <a:t>Methods to Stop Splitting </a:t>
            </a:r>
            <a:endParaRPr lang="en-US" sz="2400" b="1" dirty="0"/>
          </a:p>
        </p:txBody>
      </p:sp>
      <p:sp>
        <p:nvSpPr>
          <p:cNvPr id="3" name="TextBox 2"/>
          <p:cNvSpPr txBox="1"/>
          <p:nvPr/>
        </p:nvSpPr>
        <p:spPr>
          <a:xfrm>
            <a:off x="1114619" y="1395712"/>
            <a:ext cx="7177205" cy="5078314"/>
          </a:xfrm>
          <a:prstGeom prst="rect">
            <a:avLst/>
          </a:prstGeom>
          <a:noFill/>
        </p:spPr>
        <p:txBody>
          <a:bodyPr wrap="square" rtlCol="0">
            <a:spAutoFit/>
          </a:bodyPr>
          <a:lstStyle/>
          <a:p>
            <a:r>
              <a:rPr lang="en-US" altLang="zh-CN" dirty="0" smtClean="0"/>
              <a:t>- In CART, Set up a threshold, stop splitting when </a:t>
            </a:r>
            <a:r>
              <a:rPr lang="en-US" altLang="zh-CN" dirty="0" err="1" smtClean="0"/>
              <a:t>Gini</a:t>
            </a:r>
            <a:r>
              <a:rPr lang="en-US" altLang="zh-CN" dirty="0" smtClean="0"/>
              <a:t> gain is smaller than this threshold </a:t>
            </a:r>
          </a:p>
          <a:p>
            <a:endParaRPr lang="en-US" altLang="zh-CN" dirty="0"/>
          </a:p>
          <a:p>
            <a:r>
              <a:rPr lang="en-US" altLang="zh-CN" dirty="0"/>
              <a:t>- </a:t>
            </a:r>
            <a:r>
              <a:rPr lang="en-US" altLang="zh-CN" dirty="0" smtClean="0"/>
              <a:t>Set </a:t>
            </a:r>
            <a:r>
              <a:rPr lang="en-US" altLang="zh-CN" dirty="0"/>
              <a:t>up a restriction on the minimum number of </a:t>
            </a:r>
            <a:r>
              <a:rPr lang="en-US" altLang="zh-CN" dirty="0" smtClean="0"/>
              <a:t>samples </a:t>
            </a:r>
            <a:r>
              <a:rPr lang="en-US" altLang="zh-CN" dirty="0"/>
              <a:t>at each terminal </a:t>
            </a:r>
            <a:r>
              <a:rPr lang="en-US" altLang="zh-CN" dirty="0" smtClean="0"/>
              <a:t>leaf</a:t>
            </a:r>
          </a:p>
          <a:p>
            <a:endParaRPr lang="en-US" altLang="zh-CN" dirty="0"/>
          </a:p>
          <a:p>
            <a:endParaRPr lang="en-US" altLang="zh-CN" dirty="0" smtClean="0"/>
          </a:p>
          <a:p>
            <a:endParaRPr lang="en-US" altLang="zh-CN" dirty="0"/>
          </a:p>
          <a:p>
            <a:endParaRPr lang="en-US" altLang="zh-CN" dirty="0" smtClean="0"/>
          </a:p>
          <a:p>
            <a:r>
              <a:rPr lang="en-US" altLang="zh-CN" dirty="0" smtClean="0"/>
              <a:t>- Cross</a:t>
            </a:r>
            <a:r>
              <a:rPr lang="en-US" altLang="zh-CN" dirty="0"/>
              <a:t>-</a:t>
            </a:r>
            <a:r>
              <a:rPr lang="en-US" altLang="zh-CN" dirty="0" smtClean="0"/>
              <a:t>validation, usually 10-fold validation is used to compare the quality of different trees</a:t>
            </a:r>
          </a:p>
          <a:p>
            <a:pPr marL="285750" indent="-285750">
              <a:buFontTx/>
              <a:buChar char="-"/>
            </a:pPr>
            <a:endParaRPr lang="en-US" altLang="zh-CN" dirty="0"/>
          </a:p>
          <a:p>
            <a:r>
              <a:rPr lang="en-US" altLang="zh-CN" dirty="0" smtClean="0"/>
              <a:t>- Get the optimal decision </a:t>
            </a:r>
            <a:r>
              <a:rPr lang="en-US" altLang="zh-CN" dirty="0"/>
              <a:t>tree through </a:t>
            </a:r>
            <a:r>
              <a:rPr lang="en-US" altLang="zh-CN" dirty="0" smtClean="0"/>
              <a:t>cost-complexity </a:t>
            </a:r>
            <a:r>
              <a:rPr lang="en-US" altLang="zh-CN" dirty="0" smtClean="0">
                <a:solidFill>
                  <a:srgbClr val="FF0000"/>
                </a:solidFill>
              </a:rPr>
              <a:t>pruning</a:t>
            </a:r>
          </a:p>
          <a:p>
            <a:endParaRPr lang="en-US" altLang="zh-CN" dirty="0"/>
          </a:p>
          <a:p>
            <a:endParaRPr lang="en-US" altLang="zh-CN" dirty="0" smtClean="0"/>
          </a:p>
          <a:p>
            <a:endParaRPr lang="en-US" altLang="zh-CN" dirty="0"/>
          </a:p>
          <a:p>
            <a:endParaRPr lang="en-US" altLang="zh-CN" dirty="0" smtClean="0"/>
          </a:p>
          <a:p>
            <a:endParaRPr lang="en-US" altLang="zh-CN" dirty="0" smtClean="0"/>
          </a:p>
        </p:txBody>
      </p:sp>
      <p:sp>
        <p:nvSpPr>
          <p:cNvPr id="2" name="TextBox 1"/>
          <p:cNvSpPr txBox="1"/>
          <p:nvPr/>
        </p:nvSpPr>
        <p:spPr>
          <a:xfrm>
            <a:off x="678963" y="3181433"/>
            <a:ext cx="7323339" cy="369332"/>
          </a:xfrm>
          <a:prstGeom prst="rect">
            <a:avLst/>
          </a:prstGeom>
          <a:noFill/>
        </p:spPr>
        <p:txBody>
          <a:bodyPr wrap="none" rtlCol="0">
            <a:spAutoFit/>
          </a:bodyPr>
          <a:lstStyle/>
          <a:p>
            <a:r>
              <a:rPr lang="en-US" altLang="zh-CN" dirty="0" smtClean="0"/>
              <a:t>The above two simple methods usually don’t result in an (local) optimal tree</a:t>
            </a:r>
            <a:endParaRPr lang="en-US" dirty="0"/>
          </a:p>
        </p:txBody>
      </p:sp>
    </p:spTree>
    <p:extLst>
      <p:ext uri="{BB962C8B-B14F-4D97-AF65-F5344CB8AC3E}">
        <p14:creationId xmlns:p14="http://schemas.microsoft.com/office/powerpoint/2010/main" val="3958584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3833</TotalTime>
  <Words>1572</Words>
  <Application>Microsoft Macintosh PowerPoint</Application>
  <PresentationFormat>On-screen Show (4:3)</PresentationFormat>
  <Paragraphs>433</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sailor</dc:creator>
  <cp:lastModifiedBy>Lee sailor</cp:lastModifiedBy>
  <cp:revision>112</cp:revision>
  <dcterms:created xsi:type="dcterms:W3CDTF">2020-05-21T15:49:27Z</dcterms:created>
  <dcterms:modified xsi:type="dcterms:W3CDTF">2020-05-28T06:18:42Z</dcterms:modified>
</cp:coreProperties>
</file>