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257" r:id="rId4"/>
    <p:sldId id="258" r:id="rId5"/>
    <p:sldId id="259" r:id="rId6"/>
    <p:sldId id="260" r:id="rId7"/>
    <p:sldId id="261" r:id="rId8"/>
    <p:sldId id="267" r:id="rId9"/>
    <p:sldId id="262" r:id="rId10"/>
    <p:sldId id="263" r:id="rId11"/>
    <p:sldId id="264" r:id="rId12"/>
    <p:sldId id="268" r:id="rId13"/>
    <p:sldId id="270" r:id="rId14"/>
    <p:sldId id="271"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65" r:id="rId32"/>
    <p:sldId id="266"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34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51FA01DB-7493-A244-8919-FBA16E647680}" type="datetimeFigureOut">
              <a:rPr lang="en-US" smtClean="0"/>
              <a:t>20/5/28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AF3B-E666-224F-97CC-89403E890E83}" type="slidenum">
              <a:rPr lang="en-US" smtClean="0"/>
              <a:t>‹#›</a:t>
            </a:fld>
            <a:endParaRPr lang="en-US"/>
          </a:p>
        </p:txBody>
      </p:sp>
    </p:spTree>
    <p:extLst>
      <p:ext uri="{BB962C8B-B14F-4D97-AF65-F5344CB8AC3E}">
        <p14:creationId xmlns:p14="http://schemas.microsoft.com/office/powerpoint/2010/main" val="315927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1FA01DB-7493-A244-8919-FBA16E647680}" type="datetimeFigureOut">
              <a:rPr lang="en-US" smtClean="0"/>
              <a:t>20/5/28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AF3B-E666-224F-97CC-89403E890E83}" type="slidenum">
              <a:rPr lang="en-US" smtClean="0"/>
              <a:t>‹#›</a:t>
            </a:fld>
            <a:endParaRPr lang="en-US"/>
          </a:p>
        </p:txBody>
      </p:sp>
    </p:spTree>
    <p:extLst>
      <p:ext uri="{BB962C8B-B14F-4D97-AF65-F5344CB8AC3E}">
        <p14:creationId xmlns:p14="http://schemas.microsoft.com/office/powerpoint/2010/main" val="78117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1FA01DB-7493-A244-8919-FBA16E647680}" type="datetimeFigureOut">
              <a:rPr lang="en-US" smtClean="0"/>
              <a:t>20/5/28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AF3B-E666-224F-97CC-89403E890E83}" type="slidenum">
              <a:rPr lang="en-US" smtClean="0"/>
              <a:t>‹#›</a:t>
            </a:fld>
            <a:endParaRPr lang="en-US"/>
          </a:p>
        </p:txBody>
      </p:sp>
    </p:spTree>
    <p:extLst>
      <p:ext uri="{BB962C8B-B14F-4D97-AF65-F5344CB8AC3E}">
        <p14:creationId xmlns:p14="http://schemas.microsoft.com/office/powerpoint/2010/main" val="90863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1FA01DB-7493-A244-8919-FBA16E647680}" type="datetimeFigureOut">
              <a:rPr lang="en-US" smtClean="0"/>
              <a:t>20/5/28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AF3B-E666-224F-97CC-89403E890E83}" type="slidenum">
              <a:rPr lang="en-US" smtClean="0"/>
              <a:t>‹#›</a:t>
            </a:fld>
            <a:endParaRPr lang="en-US"/>
          </a:p>
        </p:txBody>
      </p:sp>
    </p:spTree>
    <p:extLst>
      <p:ext uri="{BB962C8B-B14F-4D97-AF65-F5344CB8AC3E}">
        <p14:creationId xmlns:p14="http://schemas.microsoft.com/office/powerpoint/2010/main" val="3511779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51FA01DB-7493-A244-8919-FBA16E647680}" type="datetimeFigureOut">
              <a:rPr lang="en-US" smtClean="0"/>
              <a:t>20/5/28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AF3B-E666-224F-97CC-89403E890E83}" type="slidenum">
              <a:rPr lang="en-US" smtClean="0"/>
              <a:t>‹#›</a:t>
            </a:fld>
            <a:endParaRPr lang="en-US"/>
          </a:p>
        </p:txBody>
      </p:sp>
    </p:spTree>
    <p:extLst>
      <p:ext uri="{BB962C8B-B14F-4D97-AF65-F5344CB8AC3E}">
        <p14:creationId xmlns:p14="http://schemas.microsoft.com/office/powerpoint/2010/main" val="295404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51FA01DB-7493-A244-8919-FBA16E647680}" type="datetimeFigureOut">
              <a:rPr lang="en-US" smtClean="0"/>
              <a:t>20/5/28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AF3B-E666-224F-97CC-89403E890E83}" type="slidenum">
              <a:rPr lang="en-US" smtClean="0"/>
              <a:t>‹#›</a:t>
            </a:fld>
            <a:endParaRPr lang="en-US"/>
          </a:p>
        </p:txBody>
      </p:sp>
    </p:spTree>
    <p:extLst>
      <p:ext uri="{BB962C8B-B14F-4D97-AF65-F5344CB8AC3E}">
        <p14:creationId xmlns:p14="http://schemas.microsoft.com/office/powerpoint/2010/main" val="260456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51FA01DB-7493-A244-8919-FBA16E647680}" type="datetimeFigureOut">
              <a:rPr lang="en-US" smtClean="0"/>
              <a:t>20/5/28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8AF3B-E666-224F-97CC-89403E890E83}" type="slidenum">
              <a:rPr lang="en-US" smtClean="0"/>
              <a:t>‹#›</a:t>
            </a:fld>
            <a:endParaRPr lang="en-US"/>
          </a:p>
        </p:txBody>
      </p:sp>
    </p:spTree>
    <p:extLst>
      <p:ext uri="{BB962C8B-B14F-4D97-AF65-F5344CB8AC3E}">
        <p14:creationId xmlns:p14="http://schemas.microsoft.com/office/powerpoint/2010/main" val="365909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51FA01DB-7493-A244-8919-FBA16E647680}" type="datetimeFigureOut">
              <a:rPr lang="en-US" smtClean="0"/>
              <a:t>20/5/28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AF3B-E666-224F-97CC-89403E890E83}" type="slidenum">
              <a:rPr lang="en-US" smtClean="0"/>
              <a:t>‹#›</a:t>
            </a:fld>
            <a:endParaRPr lang="en-US"/>
          </a:p>
        </p:txBody>
      </p:sp>
    </p:spTree>
    <p:extLst>
      <p:ext uri="{BB962C8B-B14F-4D97-AF65-F5344CB8AC3E}">
        <p14:creationId xmlns:p14="http://schemas.microsoft.com/office/powerpoint/2010/main" val="125899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A01DB-7493-A244-8919-FBA16E647680}" type="datetimeFigureOut">
              <a:rPr lang="en-US" smtClean="0"/>
              <a:t>20/5/28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8AF3B-E666-224F-97CC-89403E890E83}" type="slidenum">
              <a:rPr lang="en-US" smtClean="0"/>
              <a:t>‹#›</a:t>
            </a:fld>
            <a:endParaRPr lang="en-US"/>
          </a:p>
        </p:txBody>
      </p:sp>
    </p:spTree>
    <p:extLst>
      <p:ext uri="{BB962C8B-B14F-4D97-AF65-F5344CB8AC3E}">
        <p14:creationId xmlns:p14="http://schemas.microsoft.com/office/powerpoint/2010/main" val="33483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1FA01DB-7493-A244-8919-FBA16E647680}" type="datetimeFigureOut">
              <a:rPr lang="en-US" smtClean="0"/>
              <a:t>20/5/28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AF3B-E666-224F-97CC-89403E890E83}" type="slidenum">
              <a:rPr lang="en-US" smtClean="0"/>
              <a:t>‹#›</a:t>
            </a:fld>
            <a:endParaRPr lang="en-US"/>
          </a:p>
        </p:txBody>
      </p:sp>
    </p:spTree>
    <p:extLst>
      <p:ext uri="{BB962C8B-B14F-4D97-AF65-F5344CB8AC3E}">
        <p14:creationId xmlns:p14="http://schemas.microsoft.com/office/powerpoint/2010/main" val="3994632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1FA01DB-7493-A244-8919-FBA16E647680}" type="datetimeFigureOut">
              <a:rPr lang="en-US" smtClean="0"/>
              <a:t>20/5/28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AF3B-E666-224F-97CC-89403E890E83}" type="slidenum">
              <a:rPr lang="en-US" smtClean="0"/>
              <a:t>‹#›</a:t>
            </a:fld>
            <a:endParaRPr lang="en-US"/>
          </a:p>
        </p:txBody>
      </p:sp>
    </p:spTree>
    <p:extLst>
      <p:ext uri="{BB962C8B-B14F-4D97-AF65-F5344CB8AC3E}">
        <p14:creationId xmlns:p14="http://schemas.microsoft.com/office/powerpoint/2010/main" val="42359031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A01DB-7493-A244-8919-FBA16E647680}" type="datetimeFigureOut">
              <a:rPr lang="en-US" smtClean="0"/>
              <a:t>20/5/28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8AF3B-E666-224F-97CC-89403E890E83}" type="slidenum">
              <a:rPr lang="en-US" smtClean="0"/>
              <a:t>‹#›</a:t>
            </a:fld>
            <a:endParaRPr lang="en-US"/>
          </a:p>
        </p:txBody>
      </p:sp>
    </p:spTree>
    <p:extLst>
      <p:ext uri="{BB962C8B-B14F-4D97-AF65-F5344CB8AC3E}">
        <p14:creationId xmlns:p14="http://schemas.microsoft.com/office/powerpoint/2010/main" val="3154456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8219" y="1420983"/>
            <a:ext cx="4306137" cy="553998"/>
          </a:xfrm>
          <a:prstGeom prst="rect">
            <a:avLst/>
          </a:prstGeom>
        </p:spPr>
        <p:txBody>
          <a:bodyPr wrap="none">
            <a:spAutoFit/>
          </a:bodyPr>
          <a:lstStyle/>
          <a:p>
            <a:r>
              <a:rPr lang="en-US" sz="3000" b="1" dirty="0"/>
              <a:t>Predicting Disease Spread</a:t>
            </a:r>
          </a:p>
        </p:txBody>
      </p:sp>
      <p:sp>
        <p:nvSpPr>
          <p:cNvPr id="3" name="TextBox 2"/>
          <p:cNvSpPr txBox="1"/>
          <p:nvPr/>
        </p:nvSpPr>
        <p:spPr>
          <a:xfrm>
            <a:off x="5469426" y="3420356"/>
            <a:ext cx="1085566" cy="369332"/>
          </a:xfrm>
          <a:prstGeom prst="rect">
            <a:avLst/>
          </a:prstGeom>
          <a:noFill/>
        </p:spPr>
        <p:txBody>
          <a:bodyPr wrap="none" rtlCol="0">
            <a:spAutoFit/>
          </a:bodyPr>
          <a:lstStyle/>
          <a:p>
            <a:r>
              <a:rPr lang="en-US" altLang="zh-CN" dirty="0" err="1" smtClean="0"/>
              <a:t>Xinlong</a:t>
            </a:r>
            <a:r>
              <a:rPr lang="en-US" altLang="zh-CN" dirty="0" smtClean="0"/>
              <a:t> Li</a:t>
            </a:r>
            <a:endParaRPr lang="en-US" dirty="0"/>
          </a:p>
        </p:txBody>
      </p:sp>
    </p:spTree>
    <p:extLst>
      <p:ext uri="{BB962C8B-B14F-4D97-AF65-F5344CB8AC3E}">
        <p14:creationId xmlns:p14="http://schemas.microsoft.com/office/powerpoint/2010/main" val="390370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1118115" cy="430887"/>
          </a:xfrm>
          <a:prstGeom prst="rect">
            <a:avLst/>
          </a:prstGeom>
          <a:noFill/>
        </p:spPr>
        <p:txBody>
          <a:bodyPr wrap="none" rtlCol="0">
            <a:spAutoFit/>
          </a:bodyPr>
          <a:lstStyle/>
          <a:p>
            <a:r>
              <a:rPr lang="en-US" altLang="zh-CN" sz="2200" b="1" dirty="0" smtClean="0"/>
              <a:t>Outliers</a:t>
            </a:r>
            <a:endParaRPr lang="en-US" sz="2200" b="1" dirty="0"/>
          </a:p>
        </p:txBody>
      </p:sp>
      <p:sp>
        <p:nvSpPr>
          <p:cNvPr id="3" name="TextBox 2"/>
          <p:cNvSpPr txBox="1"/>
          <p:nvPr/>
        </p:nvSpPr>
        <p:spPr>
          <a:xfrm>
            <a:off x="1156753" y="1383232"/>
            <a:ext cx="7413142" cy="1200329"/>
          </a:xfrm>
          <a:prstGeom prst="rect">
            <a:avLst/>
          </a:prstGeom>
          <a:noFill/>
        </p:spPr>
        <p:txBody>
          <a:bodyPr wrap="square" rtlCol="0">
            <a:spAutoFit/>
          </a:bodyPr>
          <a:lstStyle/>
          <a:p>
            <a:r>
              <a:rPr lang="en-US" dirty="0" smtClean="0"/>
              <a:t>Aside from missing values, outliers were also detected, using 3σ as inner outlier limit and 5σ as extreme limit, where </a:t>
            </a:r>
            <a:r>
              <a:rPr lang="en-US" dirty="0" err="1" smtClean="0"/>
              <a:t>σ</a:t>
            </a:r>
            <a:r>
              <a:rPr lang="en-US" dirty="0" smtClean="0"/>
              <a:t> was the observed standard deviation of the feature. Analysis of these outliers revealed that they were</a:t>
            </a:r>
            <a:r>
              <a:rPr lang="zh-CN" altLang="en-US" dirty="0" smtClean="0"/>
              <a:t> </a:t>
            </a:r>
            <a:r>
              <a:rPr lang="en-US" altLang="zh-CN" dirty="0" smtClean="0"/>
              <a:t>plausible values, and as such, they were not treated for this study</a:t>
            </a:r>
            <a:endParaRPr lang="en-US" dirty="0"/>
          </a:p>
        </p:txBody>
      </p:sp>
      <p:pic>
        <p:nvPicPr>
          <p:cNvPr id="4" name="Picture 3"/>
          <p:cNvPicPr>
            <a:picLocks noChangeAspect="1"/>
          </p:cNvPicPr>
          <p:nvPr/>
        </p:nvPicPr>
        <p:blipFill>
          <a:blip r:embed="rId2"/>
          <a:stretch>
            <a:fillRect/>
          </a:stretch>
        </p:blipFill>
        <p:spPr>
          <a:xfrm>
            <a:off x="941066" y="2844984"/>
            <a:ext cx="7010400" cy="3670300"/>
          </a:xfrm>
          <a:prstGeom prst="rect">
            <a:avLst/>
          </a:prstGeom>
        </p:spPr>
      </p:pic>
    </p:spTree>
    <p:extLst>
      <p:ext uri="{BB962C8B-B14F-4D97-AF65-F5344CB8AC3E}">
        <p14:creationId xmlns:p14="http://schemas.microsoft.com/office/powerpoint/2010/main" val="267281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2527793" cy="430887"/>
          </a:xfrm>
          <a:prstGeom prst="rect">
            <a:avLst/>
          </a:prstGeom>
          <a:noFill/>
        </p:spPr>
        <p:txBody>
          <a:bodyPr wrap="none" rtlCol="0">
            <a:spAutoFit/>
          </a:bodyPr>
          <a:lstStyle/>
          <a:p>
            <a:r>
              <a:rPr lang="en-US" altLang="zh-CN" sz="2200" b="1" dirty="0" smtClean="0"/>
              <a:t>Correlation Analysis</a:t>
            </a:r>
            <a:endParaRPr lang="en-US" sz="2200" b="1" dirty="0"/>
          </a:p>
        </p:txBody>
      </p:sp>
      <p:pic>
        <p:nvPicPr>
          <p:cNvPr id="3" name="Picture 2"/>
          <p:cNvPicPr>
            <a:picLocks noChangeAspect="1"/>
          </p:cNvPicPr>
          <p:nvPr/>
        </p:nvPicPr>
        <p:blipFill>
          <a:blip r:embed="rId2"/>
          <a:stretch>
            <a:fillRect/>
          </a:stretch>
        </p:blipFill>
        <p:spPr>
          <a:xfrm>
            <a:off x="1251943" y="1162150"/>
            <a:ext cx="5168900" cy="673100"/>
          </a:xfrm>
          <a:prstGeom prst="rect">
            <a:avLst/>
          </a:prstGeom>
        </p:spPr>
      </p:pic>
      <p:pic>
        <p:nvPicPr>
          <p:cNvPr id="6" name="Picture 5"/>
          <p:cNvPicPr>
            <a:picLocks noChangeAspect="1"/>
          </p:cNvPicPr>
          <p:nvPr/>
        </p:nvPicPr>
        <p:blipFill>
          <a:blip r:embed="rId3"/>
          <a:stretch>
            <a:fillRect/>
          </a:stretch>
        </p:blipFill>
        <p:spPr>
          <a:xfrm>
            <a:off x="1088488" y="1970857"/>
            <a:ext cx="7892057" cy="4660796"/>
          </a:xfrm>
          <a:prstGeom prst="rect">
            <a:avLst/>
          </a:prstGeom>
        </p:spPr>
      </p:pic>
    </p:spTree>
    <p:extLst>
      <p:ext uri="{BB962C8B-B14F-4D97-AF65-F5344CB8AC3E}">
        <p14:creationId xmlns:p14="http://schemas.microsoft.com/office/powerpoint/2010/main" val="192130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2527793" cy="430887"/>
          </a:xfrm>
          <a:prstGeom prst="rect">
            <a:avLst/>
          </a:prstGeom>
          <a:noFill/>
        </p:spPr>
        <p:txBody>
          <a:bodyPr wrap="none" rtlCol="0">
            <a:spAutoFit/>
          </a:bodyPr>
          <a:lstStyle/>
          <a:p>
            <a:r>
              <a:rPr lang="en-US" altLang="zh-CN" sz="2200" b="1" dirty="0" smtClean="0"/>
              <a:t>Correlation Analysis</a:t>
            </a:r>
            <a:endParaRPr lang="en-US" sz="2200" b="1" dirty="0"/>
          </a:p>
        </p:txBody>
      </p:sp>
      <p:pic>
        <p:nvPicPr>
          <p:cNvPr id="4" name="Picture 3"/>
          <p:cNvPicPr>
            <a:picLocks noChangeAspect="1"/>
          </p:cNvPicPr>
          <p:nvPr/>
        </p:nvPicPr>
        <p:blipFill>
          <a:blip r:embed="rId2"/>
          <a:stretch>
            <a:fillRect/>
          </a:stretch>
        </p:blipFill>
        <p:spPr>
          <a:xfrm>
            <a:off x="1015288" y="1974249"/>
            <a:ext cx="8128712" cy="4774420"/>
          </a:xfrm>
          <a:prstGeom prst="rect">
            <a:avLst/>
          </a:prstGeom>
        </p:spPr>
      </p:pic>
      <p:pic>
        <p:nvPicPr>
          <p:cNvPr id="5" name="Picture 4"/>
          <p:cNvPicPr>
            <a:picLocks noChangeAspect="1"/>
          </p:cNvPicPr>
          <p:nvPr/>
        </p:nvPicPr>
        <p:blipFill>
          <a:blip r:embed="rId3"/>
          <a:stretch>
            <a:fillRect/>
          </a:stretch>
        </p:blipFill>
        <p:spPr>
          <a:xfrm>
            <a:off x="1308100" y="1339074"/>
            <a:ext cx="6527800" cy="495300"/>
          </a:xfrm>
          <a:prstGeom prst="rect">
            <a:avLst/>
          </a:prstGeom>
        </p:spPr>
      </p:pic>
    </p:spTree>
    <p:extLst>
      <p:ext uri="{BB962C8B-B14F-4D97-AF65-F5344CB8AC3E}">
        <p14:creationId xmlns:p14="http://schemas.microsoft.com/office/powerpoint/2010/main" val="132295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2527793" cy="430887"/>
          </a:xfrm>
          <a:prstGeom prst="rect">
            <a:avLst/>
          </a:prstGeom>
          <a:noFill/>
        </p:spPr>
        <p:txBody>
          <a:bodyPr wrap="none" rtlCol="0">
            <a:spAutoFit/>
          </a:bodyPr>
          <a:lstStyle/>
          <a:p>
            <a:r>
              <a:rPr lang="en-US" altLang="zh-CN" sz="2200" b="1" dirty="0" smtClean="0"/>
              <a:t>Correlation Analysis</a:t>
            </a:r>
            <a:endParaRPr lang="en-US" sz="2200" b="1" dirty="0"/>
          </a:p>
        </p:txBody>
      </p:sp>
      <p:pic>
        <p:nvPicPr>
          <p:cNvPr id="4" name="Picture 3"/>
          <p:cNvPicPr>
            <a:picLocks noChangeAspect="1"/>
          </p:cNvPicPr>
          <p:nvPr/>
        </p:nvPicPr>
        <p:blipFill>
          <a:blip r:embed="rId2"/>
          <a:stretch>
            <a:fillRect/>
          </a:stretch>
        </p:blipFill>
        <p:spPr>
          <a:xfrm>
            <a:off x="0" y="1270000"/>
            <a:ext cx="9144000" cy="4303603"/>
          </a:xfrm>
          <a:prstGeom prst="rect">
            <a:avLst/>
          </a:prstGeom>
        </p:spPr>
      </p:pic>
      <p:pic>
        <p:nvPicPr>
          <p:cNvPr id="5" name="Picture 4"/>
          <p:cNvPicPr>
            <a:picLocks noChangeAspect="1"/>
          </p:cNvPicPr>
          <p:nvPr/>
        </p:nvPicPr>
        <p:blipFill>
          <a:blip r:embed="rId3"/>
          <a:stretch>
            <a:fillRect/>
          </a:stretch>
        </p:blipFill>
        <p:spPr>
          <a:xfrm>
            <a:off x="4676084" y="571500"/>
            <a:ext cx="4343400" cy="1397000"/>
          </a:xfrm>
          <a:prstGeom prst="rect">
            <a:avLst/>
          </a:prstGeom>
        </p:spPr>
      </p:pic>
    </p:spTree>
    <p:extLst>
      <p:ext uri="{BB962C8B-B14F-4D97-AF65-F5344CB8AC3E}">
        <p14:creationId xmlns:p14="http://schemas.microsoft.com/office/powerpoint/2010/main" val="188988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2527793" cy="430887"/>
          </a:xfrm>
          <a:prstGeom prst="rect">
            <a:avLst/>
          </a:prstGeom>
          <a:noFill/>
        </p:spPr>
        <p:txBody>
          <a:bodyPr wrap="none" rtlCol="0">
            <a:spAutoFit/>
          </a:bodyPr>
          <a:lstStyle/>
          <a:p>
            <a:r>
              <a:rPr lang="en-US" altLang="zh-CN" sz="2200" b="1" dirty="0" smtClean="0"/>
              <a:t>Correlation Analysis</a:t>
            </a:r>
            <a:endParaRPr lang="en-US" sz="2200" b="1" dirty="0"/>
          </a:p>
        </p:txBody>
      </p:sp>
      <p:pic>
        <p:nvPicPr>
          <p:cNvPr id="3" name="Picture 2"/>
          <p:cNvPicPr>
            <a:picLocks noChangeAspect="1"/>
          </p:cNvPicPr>
          <p:nvPr/>
        </p:nvPicPr>
        <p:blipFill>
          <a:blip r:embed="rId2"/>
          <a:stretch>
            <a:fillRect/>
          </a:stretch>
        </p:blipFill>
        <p:spPr>
          <a:xfrm>
            <a:off x="0" y="1282700"/>
            <a:ext cx="9144000" cy="4280170"/>
          </a:xfrm>
          <a:prstGeom prst="rect">
            <a:avLst/>
          </a:prstGeom>
        </p:spPr>
      </p:pic>
      <p:pic>
        <p:nvPicPr>
          <p:cNvPr id="6" name="Picture 5"/>
          <p:cNvPicPr>
            <a:picLocks noChangeAspect="1"/>
          </p:cNvPicPr>
          <p:nvPr/>
        </p:nvPicPr>
        <p:blipFill>
          <a:blip r:embed="rId3"/>
          <a:stretch>
            <a:fillRect/>
          </a:stretch>
        </p:blipFill>
        <p:spPr>
          <a:xfrm>
            <a:off x="4572000" y="609600"/>
            <a:ext cx="4292600" cy="1346200"/>
          </a:xfrm>
          <a:prstGeom prst="rect">
            <a:avLst/>
          </a:prstGeom>
        </p:spPr>
      </p:pic>
    </p:spTree>
    <p:extLst>
      <p:ext uri="{BB962C8B-B14F-4D97-AF65-F5344CB8AC3E}">
        <p14:creationId xmlns:p14="http://schemas.microsoft.com/office/powerpoint/2010/main" val="355021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404" y="1643981"/>
            <a:ext cx="7606902" cy="3970318"/>
          </a:xfrm>
          <a:prstGeom prst="rect">
            <a:avLst/>
          </a:prstGeom>
        </p:spPr>
        <p:txBody>
          <a:bodyPr wrap="square">
            <a:spAutoFit/>
          </a:bodyPr>
          <a:lstStyle/>
          <a:p>
            <a:r>
              <a:rPr lang="en-US" dirty="0" smtClean="0"/>
              <a:t>-The </a:t>
            </a:r>
            <a:r>
              <a:rPr lang="en-US" dirty="0"/>
              <a:t>wetter the better</a:t>
            </a:r>
          </a:p>
          <a:p>
            <a:r>
              <a:rPr lang="en-US" dirty="0" smtClean="0"/>
              <a:t>	-The </a:t>
            </a:r>
            <a:r>
              <a:rPr lang="en-US" dirty="0"/>
              <a:t>correlation strengths differ for each city, but it looks </a:t>
            </a:r>
            <a:r>
              <a:rPr lang="en-US" dirty="0" smtClean="0"/>
              <a:t>like </a:t>
            </a:r>
            <a:r>
              <a:rPr lang="en-US" dirty="0" err="1" smtClean="0">
                <a:solidFill>
                  <a:srgbClr val="FF0000"/>
                </a:solidFill>
              </a:rPr>
              <a:t>reanalysis_specific_humidity_g_per_kg</a:t>
            </a:r>
            <a:r>
              <a:rPr lang="en-US" dirty="0" smtClean="0">
                <a:solidFill>
                  <a:srgbClr val="FF0000"/>
                </a:solidFill>
              </a:rPr>
              <a:t> </a:t>
            </a:r>
            <a:r>
              <a:rPr lang="en-US" dirty="0"/>
              <a:t>and </a:t>
            </a:r>
            <a:r>
              <a:rPr lang="en-US" dirty="0" err="1">
                <a:solidFill>
                  <a:srgbClr val="FF0000"/>
                </a:solidFill>
              </a:rPr>
              <a:t>reanalysis_dew_point_temp_k</a:t>
            </a:r>
            <a:r>
              <a:rPr lang="en-US" dirty="0">
                <a:solidFill>
                  <a:srgbClr val="FF0000"/>
                </a:solidFill>
              </a:rPr>
              <a:t> </a:t>
            </a:r>
            <a:r>
              <a:rPr lang="en-US" dirty="0"/>
              <a:t>are the most strongly correlated with </a:t>
            </a:r>
            <a:r>
              <a:rPr lang="en-US" dirty="0" err="1">
                <a:solidFill>
                  <a:srgbClr val="E46C0A"/>
                </a:solidFill>
              </a:rPr>
              <a:t>total_cases</a:t>
            </a:r>
            <a:r>
              <a:rPr lang="en-US" dirty="0"/>
              <a:t>. This makes sense: we know mosquitos thrive wet climates, the wetter the better!</a:t>
            </a:r>
          </a:p>
          <a:p>
            <a:endParaRPr lang="en-US" dirty="0" smtClean="0"/>
          </a:p>
          <a:p>
            <a:r>
              <a:rPr lang="en-US" dirty="0" smtClean="0"/>
              <a:t>- Hot </a:t>
            </a:r>
            <a:r>
              <a:rPr lang="en-US" dirty="0"/>
              <a:t>and </a:t>
            </a:r>
            <a:r>
              <a:rPr lang="en-US" dirty="0" smtClean="0"/>
              <a:t>heavy</a:t>
            </a:r>
          </a:p>
          <a:p>
            <a:r>
              <a:rPr lang="en-US" dirty="0" smtClean="0"/>
              <a:t>	-As </a:t>
            </a:r>
            <a:r>
              <a:rPr lang="en-US" altLang="zh-CN" dirty="0" smtClean="0"/>
              <a:t>is</a:t>
            </a:r>
            <a:r>
              <a:rPr lang="en-US" dirty="0" smtClean="0"/>
              <a:t> know</a:t>
            </a:r>
            <a:r>
              <a:rPr lang="en-US" altLang="zh-CN" dirty="0" smtClean="0"/>
              <a:t>n</a:t>
            </a:r>
            <a:r>
              <a:rPr lang="en-US" dirty="0" smtClean="0"/>
              <a:t>, </a:t>
            </a:r>
            <a:r>
              <a:rPr lang="en-US" dirty="0"/>
              <a:t>"cold and humid" is not a thing. So it's not surprising that as </a:t>
            </a:r>
            <a:r>
              <a:rPr lang="en-US" dirty="0">
                <a:solidFill>
                  <a:srgbClr val="FF0000"/>
                </a:solidFill>
              </a:rPr>
              <a:t>minimum temperatures</a:t>
            </a:r>
            <a:r>
              <a:rPr lang="en-US" dirty="0"/>
              <a:t>, </a:t>
            </a:r>
            <a:r>
              <a:rPr lang="en-US" dirty="0">
                <a:solidFill>
                  <a:srgbClr val="FF0000"/>
                </a:solidFill>
              </a:rPr>
              <a:t>maximum temperatures</a:t>
            </a:r>
            <a:r>
              <a:rPr lang="en-US" dirty="0"/>
              <a:t>, and </a:t>
            </a:r>
            <a:r>
              <a:rPr lang="en-US" dirty="0">
                <a:solidFill>
                  <a:srgbClr val="FF0000"/>
                </a:solidFill>
              </a:rPr>
              <a:t>average temperatures</a:t>
            </a:r>
            <a:r>
              <a:rPr lang="en-US" dirty="0"/>
              <a:t> rise, the </a:t>
            </a:r>
            <a:r>
              <a:rPr lang="en-US" dirty="0" err="1">
                <a:solidFill>
                  <a:srgbClr val="E46C0A"/>
                </a:solidFill>
              </a:rPr>
              <a:t>total_cases</a:t>
            </a:r>
            <a:r>
              <a:rPr lang="en-US" dirty="0">
                <a:solidFill>
                  <a:srgbClr val="E46C0A"/>
                </a:solidFill>
              </a:rPr>
              <a:t> </a:t>
            </a:r>
            <a:r>
              <a:rPr lang="en-US" dirty="0"/>
              <a:t>of dengue fever tend to rise as well.</a:t>
            </a:r>
          </a:p>
          <a:p>
            <a:endParaRPr lang="en-US" dirty="0" smtClean="0"/>
          </a:p>
          <a:p>
            <a:r>
              <a:rPr lang="en-US" altLang="zh-CN" dirty="0" smtClean="0"/>
              <a:t>- R</a:t>
            </a:r>
            <a:r>
              <a:rPr lang="en-US" dirty="0" smtClean="0"/>
              <a:t>ain</a:t>
            </a:r>
          </a:p>
          <a:p>
            <a:r>
              <a:rPr lang="en-US" dirty="0" smtClean="0"/>
              <a:t>	-Interestingly</a:t>
            </a:r>
            <a:r>
              <a:rPr lang="en-US" dirty="0"/>
              <a:t>, the precipitation measurements bear little to no correlation to </a:t>
            </a:r>
            <a:r>
              <a:rPr lang="en-US" dirty="0" err="1">
                <a:solidFill>
                  <a:schemeClr val="accent6">
                    <a:lumMod val="75000"/>
                  </a:schemeClr>
                </a:solidFill>
              </a:rPr>
              <a:t>total_cases</a:t>
            </a:r>
            <a:r>
              <a:rPr lang="en-US" dirty="0"/>
              <a:t>, despite strong correlations to the humidity </a:t>
            </a:r>
            <a:r>
              <a:rPr lang="en-US" dirty="0" smtClean="0"/>
              <a:t>measurements</a:t>
            </a:r>
            <a:endParaRPr lang="en-US" dirty="0"/>
          </a:p>
        </p:txBody>
      </p:sp>
      <p:sp>
        <p:nvSpPr>
          <p:cNvPr id="5" name="TextBox 4"/>
          <p:cNvSpPr txBox="1"/>
          <p:nvPr/>
        </p:nvSpPr>
        <p:spPr>
          <a:xfrm>
            <a:off x="817270" y="448032"/>
            <a:ext cx="2527793" cy="430887"/>
          </a:xfrm>
          <a:prstGeom prst="rect">
            <a:avLst/>
          </a:prstGeom>
          <a:noFill/>
        </p:spPr>
        <p:txBody>
          <a:bodyPr wrap="none" rtlCol="0">
            <a:spAutoFit/>
          </a:bodyPr>
          <a:lstStyle/>
          <a:p>
            <a:r>
              <a:rPr lang="en-US" altLang="zh-CN" sz="2200" b="1" dirty="0" smtClean="0"/>
              <a:t>Correlation Analysis</a:t>
            </a:r>
            <a:endParaRPr lang="en-US" sz="2200" b="1" dirty="0"/>
          </a:p>
        </p:txBody>
      </p:sp>
    </p:spTree>
    <p:extLst>
      <p:ext uri="{BB962C8B-B14F-4D97-AF65-F5344CB8AC3E}">
        <p14:creationId xmlns:p14="http://schemas.microsoft.com/office/powerpoint/2010/main" val="142974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5011633" cy="461665"/>
          </a:xfrm>
          <a:prstGeom prst="rect">
            <a:avLst/>
          </a:prstGeom>
          <a:noFill/>
        </p:spPr>
        <p:txBody>
          <a:bodyPr wrap="none" rtlCol="0">
            <a:spAutoFit/>
          </a:bodyPr>
          <a:lstStyle/>
          <a:p>
            <a:r>
              <a:rPr lang="en-US" altLang="zh-CN" sz="2200" b="1" dirty="0" smtClean="0"/>
              <a:t>Model – </a:t>
            </a:r>
            <a:r>
              <a:rPr lang="en-US" altLang="zh-CN" sz="2400" b="1" dirty="0" smtClean="0"/>
              <a:t>Negative Binomial Regression</a:t>
            </a:r>
            <a:endParaRPr lang="en-US" sz="2200" b="1" dirty="0"/>
          </a:p>
        </p:txBody>
      </p:sp>
      <p:sp>
        <p:nvSpPr>
          <p:cNvPr id="6" name="TextBox 5"/>
          <p:cNvSpPr txBox="1"/>
          <p:nvPr/>
        </p:nvSpPr>
        <p:spPr>
          <a:xfrm>
            <a:off x="817270" y="4853886"/>
            <a:ext cx="7413142" cy="923330"/>
          </a:xfrm>
          <a:prstGeom prst="rect">
            <a:avLst/>
          </a:prstGeom>
          <a:noFill/>
        </p:spPr>
        <p:txBody>
          <a:bodyPr wrap="square" rtlCol="0">
            <a:spAutoFit/>
          </a:bodyPr>
          <a:lstStyle/>
          <a:p>
            <a:r>
              <a:rPr lang="en-US" altLang="zh-CN" dirty="0"/>
              <a:t>variance &gt;&gt; </a:t>
            </a:r>
            <a:r>
              <a:rPr lang="en-US" altLang="zh-CN" dirty="0" smtClean="0"/>
              <a:t>mean</a:t>
            </a:r>
          </a:p>
          <a:p>
            <a:r>
              <a:rPr lang="en-US" altLang="zh-CN" dirty="0"/>
              <a:t>	</a:t>
            </a:r>
            <a:r>
              <a:rPr lang="en-US" altLang="zh-CN" dirty="0" smtClean="0"/>
              <a:t>- </a:t>
            </a:r>
            <a:r>
              <a:rPr lang="en-US" altLang="zh-CN" dirty="0"/>
              <a:t>suggests </a:t>
            </a:r>
            <a:r>
              <a:rPr lang="en-US" altLang="zh-CN" dirty="0" err="1">
                <a:solidFill>
                  <a:srgbClr val="E46C0A"/>
                </a:solidFill>
              </a:rPr>
              <a:t>total_cases</a:t>
            </a:r>
            <a:r>
              <a:rPr lang="en-US" altLang="zh-CN" dirty="0">
                <a:solidFill>
                  <a:srgbClr val="E46C0A"/>
                </a:solidFill>
              </a:rPr>
              <a:t> </a:t>
            </a:r>
            <a:r>
              <a:rPr lang="en-US" altLang="zh-CN" dirty="0"/>
              <a:t>can be described by a negative binomial distribution, so we'll use a negative binomial </a:t>
            </a:r>
            <a:r>
              <a:rPr lang="en-US" altLang="zh-CN" dirty="0" smtClean="0"/>
              <a:t>regression.</a:t>
            </a:r>
            <a:endParaRPr lang="en-US" dirty="0"/>
          </a:p>
        </p:txBody>
      </p:sp>
      <p:pic>
        <p:nvPicPr>
          <p:cNvPr id="3" name="Picture 2"/>
          <p:cNvPicPr>
            <a:picLocks noChangeAspect="1"/>
          </p:cNvPicPr>
          <p:nvPr/>
        </p:nvPicPr>
        <p:blipFill>
          <a:blip r:embed="rId2"/>
          <a:stretch>
            <a:fillRect/>
          </a:stretch>
        </p:blipFill>
        <p:spPr>
          <a:xfrm>
            <a:off x="2287899" y="1116633"/>
            <a:ext cx="4191000" cy="3352800"/>
          </a:xfrm>
          <a:prstGeom prst="rect">
            <a:avLst/>
          </a:prstGeom>
        </p:spPr>
      </p:pic>
    </p:spTree>
    <p:extLst>
      <p:ext uri="{BB962C8B-B14F-4D97-AF65-F5344CB8AC3E}">
        <p14:creationId xmlns:p14="http://schemas.microsoft.com/office/powerpoint/2010/main" val="374288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5011633" cy="461665"/>
          </a:xfrm>
          <a:prstGeom prst="rect">
            <a:avLst/>
          </a:prstGeom>
          <a:noFill/>
        </p:spPr>
        <p:txBody>
          <a:bodyPr wrap="none" rtlCol="0">
            <a:spAutoFit/>
          </a:bodyPr>
          <a:lstStyle/>
          <a:p>
            <a:r>
              <a:rPr lang="en-US" altLang="zh-CN" sz="2200" b="1" dirty="0" smtClean="0"/>
              <a:t>Model – </a:t>
            </a:r>
            <a:r>
              <a:rPr lang="en-US" altLang="zh-CN" sz="2400" b="1" dirty="0" smtClean="0"/>
              <a:t>Negative Binomial Regression</a:t>
            </a:r>
            <a:endParaRPr lang="en-US" sz="2200" b="1" dirty="0"/>
          </a:p>
        </p:txBody>
      </p:sp>
      <p:pic>
        <p:nvPicPr>
          <p:cNvPr id="4" name="Picture 3"/>
          <p:cNvPicPr>
            <a:picLocks noChangeAspect="1"/>
          </p:cNvPicPr>
          <p:nvPr/>
        </p:nvPicPr>
        <p:blipFill>
          <a:blip r:embed="rId2"/>
          <a:stretch>
            <a:fillRect/>
          </a:stretch>
        </p:blipFill>
        <p:spPr>
          <a:xfrm>
            <a:off x="927100" y="1178722"/>
            <a:ext cx="7289800" cy="4965700"/>
          </a:xfrm>
          <a:prstGeom prst="rect">
            <a:avLst/>
          </a:prstGeom>
        </p:spPr>
      </p:pic>
    </p:spTree>
    <p:extLst>
      <p:ext uri="{BB962C8B-B14F-4D97-AF65-F5344CB8AC3E}">
        <p14:creationId xmlns:p14="http://schemas.microsoft.com/office/powerpoint/2010/main" val="2117393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5011633" cy="461665"/>
          </a:xfrm>
          <a:prstGeom prst="rect">
            <a:avLst/>
          </a:prstGeom>
          <a:noFill/>
        </p:spPr>
        <p:txBody>
          <a:bodyPr wrap="none" rtlCol="0">
            <a:spAutoFit/>
          </a:bodyPr>
          <a:lstStyle/>
          <a:p>
            <a:r>
              <a:rPr lang="en-US" altLang="zh-CN" sz="2200" b="1" dirty="0" smtClean="0"/>
              <a:t>Model – </a:t>
            </a:r>
            <a:r>
              <a:rPr lang="en-US" altLang="zh-CN" sz="2400" b="1" dirty="0" smtClean="0"/>
              <a:t>Negative Binomial Regression</a:t>
            </a:r>
            <a:endParaRPr lang="en-US" sz="2200" b="1" dirty="0"/>
          </a:p>
        </p:txBody>
      </p:sp>
      <p:pic>
        <p:nvPicPr>
          <p:cNvPr id="3" name="Picture 2"/>
          <p:cNvPicPr>
            <a:picLocks noChangeAspect="1"/>
          </p:cNvPicPr>
          <p:nvPr/>
        </p:nvPicPr>
        <p:blipFill>
          <a:blip r:embed="rId2"/>
          <a:stretch>
            <a:fillRect/>
          </a:stretch>
        </p:blipFill>
        <p:spPr>
          <a:xfrm>
            <a:off x="817270" y="1115723"/>
            <a:ext cx="7162800" cy="5003800"/>
          </a:xfrm>
          <a:prstGeom prst="rect">
            <a:avLst/>
          </a:prstGeom>
        </p:spPr>
      </p:pic>
    </p:spTree>
    <p:extLst>
      <p:ext uri="{BB962C8B-B14F-4D97-AF65-F5344CB8AC3E}">
        <p14:creationId xmlns:p14="http://schemas.microsoft.com/office/powerpoint/2010/main" val="259429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5011633" cy="461665"/>
          </a:xfrm>
          <a:prstGeom prst="rect">
            <a:avLst/>
          </a:prstGeom>
          <a:noFill/>
        </p:spPr>
        <p:txBody>
          <a:bodyPr wrap="none" rtlCol="0">
            <a:spAutoFit/>
          </a:bodyPr>
          <a:lstStyle/>
          <a:p>
            <a:r>
              <a:rPr lang="en-US" altLang="zh-CN" sz="2200" b="1" dirty="0" smtClean="0"/>
              <a:t>Model – </a:t>
            </a:r>
            <a:r>
              <a:rPr lang="en-US" altLang="zh-CN" sz="2400" b="1" dirty="0" smtClean="0"/>
              <a:t>Negative Binomial Regression</a:t>
            </a:r>
            <a:endParaRPr lang="en-US" sz="2200" b="1" dirty="0"/>
          </a:p>
        </p:txBody>
      </p:sp>
      <p:pic>
        <p:nvPicPr>
          <p:cNvPr id="5" name="Picture 4"/>
          <p:cNvPicPr>
            <a:picLocks noChangeAspect="1"/>
          </p:cNvPicPr>
          <p:nvPr/>
        </p:nvPicPr>
        <p:blipFill>
          <a:blip r:embed="rId2"/>
          <a:stretch>
            <a:fillRect/>
          </a:stretch>
        </p:blipFill>
        <p:spPr>
          <a:xfrm>
            <a:off x="1352404" y="1422400"/>
            <a:ext cx="5207000" cy="1333500"/>
          </a:xfrm>
          <a:prstGeom prst="rect">
            <a:avLst/>
          </a:prstGeom>
        </p:spPr>
      </p:pic>
    </p:spTree>
    <p:extLst>
      <p:ext uri="{BB962C8B-B14F-4D97-AF65-F5344CB8AC3E}">
        <p14:creationId xmlns:p14="http://schemas.microsoft.com/office/powerpoint/2010/main" val="316432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7270" y="448032"/>
            <a:ext cx="1056674" cy="430887"/>
          </a:xfrm>
          <a:prstGeom prst="rect">
            <a:avLst/>
          </a:prstGeom>
          <a:noFill/>
        </p:spPr>
        <p:txBody>
          <a:bodyPr wrap="none" rtlCol="0">
            <a:spAutoFit/>
          </a:bodyPr>
          <a:lstStyle/>
          <a:p>
            <a:r>
              <a:rPr lang="en-US" altLang="zh-CN" sz="2200" b="1" dirty="0" smtClean="0"/>
              <a:t>Outline </a:t>
            </a:r>
            <a:endParaRPr lang="en-US" sz="2200" b="1" dirty="0"/>
          </a:p>
        </p:txBody>
      </p:sp>
      <p:sp>
        <p:nvSpPr>
          <p:cNvPr id="5" name="TextBox 4"/>
          <p:cNvSpPr txBox="1"/>
          <p:nvPr/>
        </p:nvSpPr>
        <p:spPr>
          <a:xfrm>
            <a:off x="1508807" y="1584429"/>
            <a:ext cx="3498374" cy="3693319"/>
          </a:xfrm>
          <a:prstGeom prst="rect">
            <a:avLst/>
          </a:prstGeom>
          <a:noFill/>
        </p:spPr>
        <p:txBody>
          <a:bodyPr wrap="none" rtlCol="0">
            <a:spAutoFit/>
          </a:bodyPr>
          <a:lstStyle/>
          <a:p>
            <a:r>
              <a:rPr lang="en-US" altLang="zh-CN" dirty="0" smtClean="0"/>
              <a:t>- Understand the features</a:t>
            </a:r>
          </a:p>
          <a:p>
            <a:endParaRPr lang="en-US" altLang="zh-CN" dirty="0" smtClean="0"/>
          </a:p>
          <a:p>
            <a:r>
              <a:rPr lang="en-US" altLang="zh-CN" dirty="0" smtClean="0"/>
              <a:t>- Missing values</a:t>
            </a:r>
          </a:p>
          <a:p>
            <a:endParaRPr lang="en-US" altLang="zh-CN" dirty="0" smtClean="0"/>
          </a:p>
          <a:p>
            <a:r>
              <a:rPr lang="en-US" altLang="zh-CN" dirty="0" smtClean="0"/>
              <a:t>- Outliers</a:t>
            </a:r>
          </a:p>
          <a:p>
            <a:endParaRPr lang="en-US" altLang="zh-CN" dirty="0" smtClean="0"/>
          </a:p>
          <a:p>
            <a:r>
              <a:rPr lang="en-US" altLang="zh-CN" dirty="0" smtClean="0"/>
              <a:t>- Correlation analysis</a:t>
            </a:r>
          </a:p>
          <a:p>
            <a:endParaRPr lang="en-US" altLang="zh-CN" dirty="0"/>
          </a:p>
          <a:p>
            <a:r>
              <a:rPr lang="en-US" altLang="zh-CN" dirty="0" smtClean="0"/>
              <a:t>- Model </a:t>
            </a:r>
          </a:p>
          <a:p>
            <a:r>
              <a:rPr lang="en-US" altLang="zh-CN" dirty="0"/>
              <a:t>	-</a:t>
            </a:r>
            <a:r>
              <a:rPr lang="en-US" altLang="zh-CN" dirty="0" smtClean="0"/>
              <a:t> </a:t>
            </a:r>
            <a:r>
              <a:rPr lang="en-US" altLang="zh-CN" dirty="0"/>
              <a:t>Negative </a:t>
            </a:r>
            <a:r>
              <a:rPr lang="en-US" altLang="zh-CN" dirty="0" smtClean="0"/>
              <a:t>binomial regression</a:t>
            </a:r>
          </a:p>
          <a:p>
            <a:r>
              <a:rPr lang="en-US" dirty="0"/>
              <a:t>	</a:t>
            </a:r>
            <a:r>
              <a:rPr lang="en-US" dirty="0" smtClean="0"/>
              <a:t>- </a:t>
            </a:r>
            <a:r>
              <a:rPr lang="en-US" altLang="zh-CN" dirty="0" smtClean="0"/>
              <a:t>Random forest</a:t>
            </a:r>
            <a:endParaRPr lang="en-US" dirty="0"/>
          </a:p>
          <a:p>
            <a:endParaRPr lang="en-US" altLang="zh-CN" dirty="0" smtClean="0"/>
          </a:p>
          <a:p>
            <a:r>
              <a:rPr lang="en-US" altLang="zh-CN" dirty="0" smtClean="0"/>
              <a:t> - Regression result</a:t>
            </a:r>
            <a:endParaRPr lang="en-US" dirty="0"/>
          </a:p>
        </p:txBody>
      </p:sp>
    </p:spTree>
    <p:extLst>
      <p:ext uri="{BB962C8B-B14F-4D97-AF65-F5344CB8AC3E}">
        <p14:creationId xmlns:p14="http://schemas.microsoft.com/office/powerpoint/2010/main" val="1205030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5011633" cy="461665"/>
          </a:xfrm>
          <a:prstGeom prst="rect">
            <a:avLst/>
          </a:prstGeom>
          <a:noFill/>
        </p:spPr>
        <p:txBody>
          <a:bodyPr wrap="none" rtlCol="0">
            <a:spAutoFit/>
          </a:bodyPr>
          <a:lstStyle/>
          <a:p>
            <a:r>
              <a:rPr lang="en-US" altLang="zh-CN" sz="2200" b="1" dirty="0" smtClean="0"/>
              <a:t>Model – </a:t>
            </a:r>
            <a:r>
              <a:rPr lang="en-US" altLang="zh-CN" sz="2400" b="1" dirty="0" smtClean="0"/>
              <a:t>Negative Binomial Regression</a:t>
            </a:r>
            <a:endParaRPr lang="en-US" sz="2200" b="1" dirty="0"/>
          </a:p>
        </p:txBody>
      </p:sp>
      <p:pic>
        <p:nvPicPr>
          <p:cNvPr id="3" name="Picture 2"/>
          <p:cNvPicPr>
            <a:picLocks noChangeAspect="1"/>
          </p:cNvPicPr>
          <p:nvPr/>
        </p:nvPicPr>
        <p:blipFill>
          <a:blip r:embed="rId2"/>
          <a:stretch>
            <a:fillRect/>
          </a:stretch>
        </p:blipFill>
        <p:spPr>
          <a:xfrm>
            <a:off x="1357926" y="1123160"/>
            <a:ext cx="5989257" cy="5379240"/>
          </a:xfrm>
          <a:prstGeom prst="rect">
            <a:avLst/>
          </a:prstGeom>
        </p:spPr>
      </p:pic>
    </p:spTree>
    <p:extLst>
      <p:ext uri="{BB962C8B-B14F-4D97-AF65-F5344CB8AC3E}">
        <p14:creationId xmlns:p14="http://schemas.microsoft.com/office/powerpoint/2010/main" val="375872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5011633" cy="461665"/>
          </a:xfrm>
          <a:prstGeom prst="rect">
            <a:avLst/>
          </a:prstGeom>
          <a:noFill/>
        </p:spPr>
        <p:txBody>
          <a:bodyPr wrap="none" rtlCol="0">
            <a:spAutoFit/>
          </a:bodyPr>
          <a:lstStyle/>
          <a:p>
            <a:r>
              <a:rPr lang="en-US" altLang="zh-CN" sz="2200" b="1" dirty="0" smtClean="0"/>
              <a:t>Model – </a:t>
            </a:r>
            <a:r>
              <a:rPr lang="en-US" altLang="zh-CN" sz="2400" b="1" dirty="0" smtClean="0"/>
              <a:t>Negative Binomial Regression</a:t>
            </a:r>
            <a:endParaRPr lang="en-US" sz="2200" b="1" dirty="0"/>
          </a:p>
        </p:txBody>
      </p:sp>
      <p:pic>
        <p:nvPicPr>
          <p:cNvPr id="4" name="Picture 3"/>
          <p:cNvPicPr>
            <a:picLocks noChangeAspect="1"/>
          </p:cNvPicPr>
          <p:nvPr/>
        </p:nvPicPr>
        <p:blipFill>
          <a:blip r:embed="rId2"/>
          <a:stretch>
            <a:fillRect/>
          </a:stretch>
        </p:blipFill>
        <p:spPr>
          <a:xfrm>
            <a:off x="913260" y="1299531"/>
            <a:ext cx="7531100" cy="3416300"/>
          </a:xfrm>
          <a:prstGeom prst="rect">
            <a:avLst/>
          </a:prstGeom>
        </p:spPr>
      </p:pic>
    </p:spTree>
    <p:extLst>
      <p:ext uri="{BB962C8B-B14F-4D97-AF65-F5344CB8AC3E}">
        <p14:creationId xmlns:p14="http://schemas.microsoft.com/office/powerpoint/2010/main" val="4193706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5011633" cy="461665"/>
          </a:xfrm>
          <a:prstGeom prst="rect">
            <a:avLst/>
          </a:prstGeom>
          <a:noFill/>
        </p:spPr>
        <p:txBody>
          <a:bodyPr wrap="none" rtlCol="0">
            <a:spAutoFit/>
          </a:bodyPr>
          <a:lstStyle/>
          <a:p>
            <a:r>
              <a:rPr lang="en-US" altLang="zh-CN" sz="2200" b="1" dirty="0" smtClean="0"/>
              <a:t>Model – </a:t>
            </a:r>
            <a:r>
              <a:rPr lang="en-US" altLang="zh-CN" sz="2400" b="1" dirty="0" smtClean="0"/>
              <a:t>Negative Binomial Regression</a:t>
            </a:r>
            <a:endParaRPr lang="en-US" sz="2200" b="1" dirty="0"/>
          </a:p>
        </p:txBody>
      </p:sp>
      <p:pic>
        <p:nvPicPr>
          <p:cNvPr id="3" name="Picture 2"/>
          <p:cNvPicPr>
            <a:picLocks noChangeAspect="1"/>
          </p:cNvPicPr>
          <p:nvPr/>
        </p:nvPicPr>
        <p:blipFill>
          <a:blip r:embed="rId2"/>
          <a:stretch>
            <a:fillRect/>
          </a:stretch>
        </p:blipFill>
        <p:spPr>
          <a:xfrm>
            <a:off x="1151901" y="1420965"/>
            <a:ext cx="7581900" cy="1739900"/>
          </a:xfrm>
          <a:prstGeom prst="rect">
            <a:avLst/>
          </a:prstGeom>
        </p:spPr>
      </p:pic>
    </p:spTree>
    <p:extLst>
      <p:ext uri="{BB962C8B-B14F-4D97-AF65-F5344CB8AC3E}">
        <p14:creationId xmlns:p14="http://schemas.microsoft.com/office/powerpoint/2010/main" val="3117046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5011633" cy="461665"/>
          </a:xfrm>
          <a:prstGeom prst="rect">
            <a:avLst/>
          </a:prstGeom>
          <a:noFill/>
        </p:spPr>
        <p:txBody>
          <a:bodyPr wrap="none" rtlCol="0">
            <a:spAutoFit/>
          </a:bodyPr>
          <a:lstStyle/>
          <a:p>
            <a:r>
              <a:rPr lang="en-US" altLang="zh-CN" sz="2200" b="1" dirty="0" smtClean="0"/>
              <a:t>Model – </a:t>
            </a:r>
            <a:r>
              <a:rPr lang="en-US" altLang="zh-CN" sz="2400" b="1" dirty="0" smtClean="0"/>
              <a:t>Negative Binomial Regression</a:t>
            </a:r>
            <a:endParaRPr lang="en-US" sz="2200" b="1" dirty="0"/>
          </a:p>
        </p:txBody>
      </p:sp>
      <p:pic>
        <p:nvPicPr>
          <p:cNvPr id="3" name="Picture 2"/>
          <p:cNvPicPr>
            <a:picLocks noChangeAspect="1"/>
          </p:cNvPicPr>
          <p:nvPr/>
        </p:nvPicPr>
        <p:blipFill>
          <a:blip r:embed="rId2"/>
          <a:stretch>
            <a:fillRect/>
          </a:stretch>
        </p:blipFill>
        <p:spPr>
          <a:xfrm>
            <a:off x="1151901" y="1420965"/>
            <a:ext cx="7581900" cy="1739900"/>
          </a:xfrm>
          <a:prstGeom prst="rect">
            <a:avLst/>
          </a:prstGeom>
        </p:spPr>
      </p:pic>
      <p:sp>
        <p:nvSpPr>
          <p:cNvPr id="4" name="TextBox 3"/>
          <p:cNvSpPr txBox="1"/>
          <p:nvPr/>
        </p:nvSpPr>
        <p:spPr>
          <a:xfrm>
            <a:off x="1005871" y="3621552"/>
            <a:ext cx="3123384" cy="923330"/>
          </a:xfrm>
          <a:prstGeom prst="rect">
            <a:avLst/>
          </a:prstGeom>
          <a:noFill/>
        </p:spPr>
        <p:txBody>
          <a:bodyPr wrap="none" rtlCol="0">
            <a:spAutoFit/>
          </a:bodyPr>
          <a:lstStyle/>
          <a:p>
            <a:r>
              <a:rPr lang="en-US" altLang="zh-CN" dirty="0" smtClean="0"/>
              <a:t>- Best score for San Juan is 23.3</a:t>
            </a:r>
          </a:p>
          <a:p>
            <a:r>
              <a:rPr lang="en-US" altLang="zh-CN" dirty="0" smtClean="0"/>
              <a:t>- Best </a:t>
            </a:r>
            <a:r>
              <a:rPr lang="en-US" altLang="zh-CN" dirty="0"/>
              <a:t>score for </a:t>
            </a:r>
            <a:r>
              <a:rPr lang="en-US" altLang="zh-CN" dirty="0" err="1" smtClean="0"/>
              <a:t>iquitos</a:t>
            </a:r>
            <a:r>
              <a:rPr lang="en-US" altLang="zh-CN" dirty="0" smtClean="0"/>
              <a:t> </a:t>
            </a:r>
            <a:r>
              <a:rPr lang="en-US" altLang="zh-CN" dirty="0"/>
              <a:t>is </a:t>
            </a:r>
            <a:r>
              <a:rPr lang="en-US" altLang="zh-CN" dirty="0" smtClean="0"/>
              <a:t>7.0</a:t>
            </a:r>
            <a:endParaRPr lang="en-US" dirty="0"/>
          </a:p>
          <a:p>
            <a:endParaRPr lang="en-US" dirty="0"/>
          </a:p>
        </p:txBody>
      </p:sp>
      <p:pic>
        <p:nvPicPr>
          <p:cNvPr id="6" name="Picture 5"/>
          <p:cNvPicPr>
            <a:picLocks noChangeAspect="1"/>
          </p:cNvPicPr>
          <p:nvPr/>
        </p:nvPicPr>
        <p:blipFill>
          <a:blip r:embed="rId3"/>
          <a:stretch>
            <a:fillRect/>
          </a:stretch>
        </p:blipFill>
        <p:spPr>
          <a:xfrm>
            <a:off x="4818570" y="5108646"/>
            <a:ext cx="3505200" cy="1092200"/>
          </a:xfrm>
          <a:prstGeom prst="rect">
            <a:avLst/>
          </a:prstGeom>
        </p:spPr>
      </p:pic>
    </p:spTree>
    <p:extLst>
      <p:ext uri="{BB962C8B-B14F-4D97-AF65-F5344CB8AC3E}">
        <p14:creationId xmlns:p14="http://schemas.microsoft.com/office/powerpoint/2010/main" val="1930799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5011633" cy="461665"/>
          </a:xfrm>
          <a:prstGeom prst="rect">
            <a:avLst/>
          </a:prstGeom>
          <a:noFill/>
        </p:spPr>
        <p:txBody>
          <a:bodyPr wrap="none" rtlCol="0">
            <a:spAutoFit/>
          </a:bodyPr>
          <a:lstStyle/>
          <a:p>
            <a:r>
              <a:rPr lang="en-US" altLang="zh-CN" sz="2200" b="1" dirty="0" smtClean="0"/>
              <a:t>Model – </a:t>
            </a:r>
            <a:r>
              <a:rPr lang="en-US" altLang="zh-CN" sz="2400" b="1" dirty="0" smtClean="0"/>
              <a:t>Negative Binomial Regression</a:t>
            </a:r>
            <a:endParaRPr lang="en-US" sz="2200" b="1" dirty="0"/>
          </a:p>
        </p:txBody>
      </p:sp>
      <p:pic>
        <p:nvPicPr>
          <p:cNvPr id="5" name="Picture 4"/>
          <p:cNvPicPr>
            <a:picLocks noChangeAspect="1"/>
          </p:cNvPicPr>
          <p:nvPr/>
        </p:nvPicPr>
        <p:blipFill>
          <a:blip r:embed="rId2"/>
          <a:stretch>
            <a:fillRect/>
          </a:stretch>
        </p:blipFill>
        <p:spPr>
          <a:xfrm>
            <a:off x="0" y="1117600"/>
            <a:ext cx="9144000" cy="4599182"/>
          </a:xfrm>
          <a:prstGeom prst="rect">
            <a:avLst/>
          </a:prstGeom>
        </p:spPr>
      </p:pic>
      <p:sp>
        <p:nvSpPr>
          <p:cNvPr id="6" name="TextBox 5"/>
          <p:cNvSpPr txBox="1"/>
          <p:nvPr/>
        </p:nvSpPr>
        <p:spPr>
          <a:xfrm>
            <a:off x="6622236" y="1988235"/>
            <a:ext cx="662448" cy="369332"/>
          </a:xfrm>
          <a:prstGeom prst="rect">
            <a:avLst/>
          </a:prstGeom>
          <a:noFill/>
        </p:spPr>
        <p:txBody>
          <a:bodyPr wrap="none" rtlCol="0">
            <a:spAutoFit/>
          </a:bodyPr>
          <a:lstStyle/>
          <a:p>
            <a:r>
              <a:rPr lang="en-US" altLang="zh-CN" dirty="0" smtClean="0">
                <a:solidFill>
                  <a:srgbClr val="008000"/>
                </a:solidFill>
              </a:rPr>
              <a:t>Train</a:t>
            </a:r>
            <a:endParaRPr lang="en-US" dirty="0">
              <a:solidFill>
                <a:srgbClr val="008000"/>
              </a:solidFill>
            </a:endParaRPr>
          </a:p>
        </p:txBody>
      </p:sp>
      <p:sp>
        <p:nvSpPr>
          <p:cNvPr id="7" name="TextBox 6"/>
          <p:cNvSpPr txBox="1"/>
          <p:nvPr/>
        </p:nvSpPr>
        <p:spPr>
          <a:xfrm>
            <a:off x="7682343" y="1988235"/>
            <a:ext cx="582211" cy="369332"/>
          </a:xfrm>
          <a:prstGeom prst="rect">
            <a:avLst/>
          </a:prstGeom>
          <a:noFill/>
        </p:spPr>
        <p:txBody>
          <a:bodyPr wrap="none" rtlCol="0">
            <a:spAutoFit/>
          </a:bodyPr>
          <a:lstStyle/>
          <a:p>
            <a:r>
              <a:rPr lang="en-US" altLang="zh-CN" dirty="0" smtClean="0">
                <a:solidFill>
                  <a:srgbClr val="008000"/>
                </a:solidFill>
              </a:rPr>
              <a:t>Test</a:t>
            </a:r>
            <a:endParaRPr lang="en-US" dirty="0">
              <a:solidFill>
                <a:srgbClr val="008000"/>
              </a:solidFill>
            </a:endParaRPr>
          </a:p>
        </p:txBody>
      </p:sp>
    </p:spTree>
    <p:extLst>
      <p:ext uri="{BB962C8B-B14F-4D97-AF65-F5344CB8AC3E}">
        <p14:creationId xmlns:p14="http://schemas.microsoft.com/office/powerpoint/2010/main" val="81950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5011633" cy="461665"/>
          </a:xfrm>
          <a:prstGeom prst="rect">
            <a:avLst/>
          </a:prstGeom>
          <a:noFill/>
        </p:spPr>
        <p:txBody>
          <a:bodyPr wrap="none" rtlCol="0">
            <a:spAutoFit/>
          </a:bodyPr>
          <a:lstStyle/>
          <a:p>
            <a:r>
              <a:rPr lang="en-US" altLang="zh-CN" sz="2200" b="1" dirty="0" smtClean="0"/>
              <a:t>Model – </a:t>
            </a:r>
            <a:r>
              <a:rPr lang="en-US" altLang="zh-CN" sz="2400" b="1" dirty="0" smtClean="0"/>
              <a:t>Negative Binomial Regression</a:t>
            </a:r>
            <a:endParaRPr lang="en-US" sz="2200" b="1" dirty="0"/>
          </a:p>
        </p:txBody>
      </p:sp>
      <p:pic>
        <p:nvPicPr>
          <p:cNvPr id="3" name="Picture 2"/>
          <p:cNvPicPr>
            <a:picLocks noChangeAspect="1"/>
          </p:cNvPicPr>
          <p:nvPr/>
        </p:nvPicPr>
        <p:blipFill>
          <a:blip r:embed="rId2"/>
          <a:stretch>
            <a:fillRect/>
          </a:stretch>
        </p:blipFill>
        <p:spPr>
          <a:xfrm>
            <a:off x="0" y="1130300"/>
            <a:ext cx="9144000" cy="4582938"/>
          </a:xfrm>
          <a:prstGeom prst="rect">
            <a:avLst/>
          </a:prstGeom>
        </p:spPr>
      </p:pic>
      <p:sp>
        <p:nvSpPr>
          <p:cNvPr id="4" name="TextBox 3"/>
          <p:cNvSpPr txBox="1"/>
          <p:nvPr/>
        </p:nvSpPr>
        <p:spPr>
          <a:xfrm>
            <a:off x="5959788" y="1618903"/>
            <a:ext cx="662448" cy="369332"/>
          </a:xfrm>
          <a:prstGeom prst="rect">
            <a:avLst/>
          </a:prstGeom>
          <a:noFill/>
        </p:spPr>
        <p:txBody>
          <a:bodyPr wrap="none" rtlCol="0">
            <a:spAutoFit/>
          </a:bodyPr>
          <a:lstStyle/>
          <a:p>
            <a:r>
              <a:rPr lang="en-US" altLang="zh-CN" dirty="0" smtClean="0">
                <a:solidFill>
                  <a:srgbClr val="008000"/>
                </a:solidFill>
              </a:rPr>
              <a:t>Train</a:t>
            </a:r>
            <a:endParaRPr lang="en-US" dirty="0">
              <a:solidFill>
                <a:srgbClr val="008000"/>
              </a:solidFill>
            </a:endParaRPr>
          </a:p>
        </p:txBody>
      </p:sp>
      <p:sp>
        <p:nvSpPr>
          <p:cNvPr id="6" name="TextBox 5"/>
          <p:cNvSpPr txBox="1"/>
          <p:nvPr/>
        </p:nvSpPr>
        <p:spPr>
          <a:xfrm>
            <a:off x="7254847" y="1618903"/>
            <a:ext cx="582211" cy="369332"/>
          </a:xfrm>
          <a:prstGeom prst="rect">
            <a:avLst/>
          </a:prstGeom>
          <a:noFill/>
        </p:spPr>
        <p:txBody>
          <a:bodyPr wrap="none" rtlCol="0">
            <a:spAutoFit/>
          </a:bodyPr>
          <a:lstStyle/>
          <a:p>
            <a:r>
              <a:rPr lang="en-US" altLang="zh-CN" dirty="0" smtClean="0">
                <a:solidFill>
                  <a:srgbClr val="008000"/>
                </a:solidFill>
              </a:rPr>
              <a:t>Test</a:t>
            </a:r>
            <a:endParaRPr lang="en-US" dirty="0">
              <a:solidFill>
                <a:srgbClr val="008000"/>
              </a:solidFill>
            </a:endParaRPr>
          </a:p>
        </p:txBody>
      </p:sp>
    </p:spTree>
    <p:extLst>
      <p:ext uri="{BB962C8B-B14F-4D97-AF65-F5344CB8AC3E}">
        <p14:creationId xmlns:p14="http://schemas.microsoft.com/office/powerpoint/2010/main" val="487582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2993415" cy="430887"/>
          </a:xfrm>
          <a:prstGeom prst="rect">
            <a:avLst/>
          </a:prstGeom>
          <a:noFill/>
        </p:spPr>
        <p:txBody>
          <a:bodyPr wrap="none" rtlCol="0">
            <a:spAutoFit/>
          </a:bodyPr>
          <a:lstStyle/>
          <a:p>
            <a:r>
              <a:rPr lang="en-US" altLang="zh-CN" sz="2200" b="1" dirty="0" smtClean="0"/>
              <a:t>Model – Random Forest</a:t>
            </a:r>
            <a:endParaRPr lang="en-US" sz="2200" b="1" dirty="0"/>
          </a:p>
        </p:txBody>
      </p:sp>
      <p:pic>
        <p:nvPicPr>
          <p:cNvPr id="5" name="Picture 4"/>
          <p:cNvPicPr>
            <a:picLocks noChangeAspect="1"/>
          </p:cNvPicPr>
          <p:nvPr/>
        </p:nvPicPr>
        <p:blipFill>
          <a:blip r:embed="rId2"/>
          <a:stretch>
            <a:fillRect/>
          </a:stretch>
        </p:blipFill>
        <p:spPr>
          <a:xfrm>
            <a:off x="203200" y="1648563"/>
            <a:ext cx="8724900" cy="1485900"/>
          </a:xfrm>
          <a:prstGeom prst="rect">
            <a:avLst/>
          </a:prstGeom>
        </p:spPr>
      </p:pic>
      <p:pic>
        <p:nvPicPr>
          <p:cNvPr id="7" name="Picture 6"/>
          <p:cNvPicPr>
            <a:picLocks noChangeAspect="1"/>
          </p:cNvPicPr>
          <p:nvPr/>
        </p:nvPicPr>
        <p:blipFill>
          <a:blip r:embed="rId3"/>
          <a:stretch>
            <a:fillRect/>
          </a:stretch>
        </p:blipFill>
        <p:spPr>
          <a:xfrm>
            <a:off x="203200" y="3538794"/>
            <a:ext cx="8216900" cy="673100"/>
          </a:xfrm>
          <a:prstGeom prst="rect">
            <a:avLst/>
          </a:prstGeom>
        </p:spPr>
      </p:pic>
      <p:sp>
        <p:nvSpPr>
          <p:cNvPr id="8" name="TextBox 7"/>
          <p:cNvSpPr txBox="1"/>
          <p:nvPr/>
        </p:nvSpPr>
        <p:spPr>
          <a:xfrm>
            <a:off x="1005871" y="4640113"/>
            <a:ext cx="3123384" cy="923330"/>
          </a:xfrm>
          <a:prstGeom prst="rect">
            <a:avLst/>
          </a:prstGeom>
          <a:noFill/>
        </p:spPr>
        <p:txBody>
          <a:bodyPr wrap="none" rtlCol="0">
            <a:spAutoFit/>
          </a:bodyPr>
          <a:lstStyle/>
          <a:p>
            <a:r>
              <a:rPr lang="en-US" altLang="zh-CN" dirty="0" smtClean="0"/>
              <a:t>- Best score for San Juan is 12.8</a:t>
            </a:r>
          </a:p>
          <a:p>
            <a:r>
              <a:rPr lang="en-US" altLang="zh-CN" dirty="0" smtClean="0"/>
              <a:t>- Best </a:t>
            </a:r>
            <a:r>
              <a:rPr lang="en-US" altLang="zh-CN" dirty="0"/>
              <a:t>score for </a:t>
            </a:r>
            <a:r>
              <a:rPr lang="en-US" altLang="zh-CN" dirty="0" err="1" smtClean="0"/>
              <a:t>iquitos</a:t>
            </a:r>
            <a:r>
              <a:rPr lang="en-US" altLang="zh-CN" dirty="0" smtClean="0"/>
              <a:t> </a:t>
            </a:r>
            <a:r>
              <a:rPr lang="en-US" altLang="zh-CN" dirty="0"/>
              <a:t>is </a:t>
            </a:r>
            <a:r>
              <a:rPr lang="en-US" altLang="zh-CN" dirty="0" smtClean="0"/>
              <a:t>3.7</a:t>
            </a:r>
            <a:endParaRPr lang="en-US" dirty="0"/>
          </a:p>
          <a:p>
            <a:endParaRPr lang="en-US" dirty="0"/>
          </a:p>
        </p:txBody>
      </p:sp>
      <p:pic>
        <p:nvPicPr>
          <p:cNvPr id="9" name="Picture 8"/>
          <p:cNvPicPr>
            <a:picLocks noChangeAspect="1"/>
          </p:cNvPicPr>
          <p:nvPr/>
        </p:nvPicPr>
        <p:blipFill>
          <a:blip r:embed="rId4"/>
          <a:stretch>
            <a:fillRect/>
          </a:stretch>
        </p:blipFill>
        <p:spPr>
          <a:xfrm>
            <a:off x="4818570" y="5108646"/>
            <a:ext cx="3505200" cy="1092200"/>
          </a:xfrm>
          <a:prstGeom prst="rect">
            <a:avLst/>
          </a:prstGeom>
        </p:spPr>
      </p:pic>
    </p:spTree>
    <p:extLst>
      <p:ext uri="{BB962C8B-B14F-4D97-AF65-F5344CB8AC3E}">
        <p14:creationId xmlns:p14="http://schemas.microsoft.com/office/powerpoint/2010/main" val="1182084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2993415" cy="430887"/>
          </a:xfrm>
          <a:prstGeom prst="rect">
            <a:avLst/>
          </a:prstGeom>
          <a:noFill/>
        </p:spPr>
        <p:txBody>
          <a:bodyPr wrap="none" rtlCol="0">
            <a:spAutoFit/>
          </a:bodyPr>
          <a:lstStyle/>
          <a:p>
            <a:r>
              <a:rPr lang="en-US" altLang="zh-CN" sz="2200" b="1" dirty="0" smtClean="0"/>
              <a:t>Model – Random Forest</a:t>
            </a:r>
            <a:endParaRPr lang="en-US" sz="2200" b="1" dirty="0"/>
          </a:p>
        </p:txBody>
      </p:sp>
      <p:pic>
        <p:nvPicPr>
          <p:cNvPr id="3" name="Picture 2"/>
          <p:cNvPicPr>
            <a:picLocks noChangeAspect="1"/>
          </p:cNvPicPr>
          <p:nvPr/>
        </p:nvPicPr>
        <p:blipFill>
          <a:blip r:embed="rId2"/>
          <a:stretch>
            <a:fillRect/>
          </a:stretch>
        </p:blipFill>
        <p:spPr>
          <a:xfrm>
            <a:off x="0" y="1092200"/>
            <a:ext cx="9144000" cy="4665306"/>
          </a:xfrm>
          <a:prstGeom prst="rect">
            <a:avLst/>
          </a:prstGeom>
        </p:spPr>
      </p:pic>
      <p:sp>
        <p:nvSpPr>
          <p:cNvPr id="6" name="TextBox 5"/>
          <p:cNvSpPr txBox="1"/>
          <p:nvPr/>
        </p:nvSpPr>
        <p:spPr>
          <a:xfrm>
            <a:off x="6672528" y="1988235"/>
            <a:ext cx="662448" cy="369332"/>
          </a:xfrm>
          <a:prstGeom prst="rect">
            <a:avLst/>
          </a:prstGeom>
          <a:noFill/>
        </p:spPr>
        <p:txBody>
          <a:bodyPr wrap="none" rtlCol="0">
            <a:spAutoFit/>
          </a:bodyPr>
          <a:lstStyle/>
          <a:p>
            <a:r>
              <a:rPr lang="en-US" altLang="zh-CN" dirty="0" smtClean="0">
                <a:solidFill>
                  <a:srgbClr val="008000"/>
                </a:solidFill>
              </a:rPr>
              <a:t>Train</a:t>
            </a:r>
            <a:endParaRPr lang="en-US" dirty="0">
              <a:solidFill>
                <a:srgbClr val="008000"/>
              </a:solidFill>
            </a:endParaRPr>
          </a:p>
        </p:txBody>
      </p:sp>
      <p:sp>
        <p:nvSpPr>
          <p:cNvPr id="8" name="TextBox 7"/>
          <p:cNvSpPr txBox="1"/>
          <p:nvPr/>
        </p:nvSpPr>
        <p:spPr>
          <a:xfrm>
            <a:off x="7732635" y="1988235"/>
            <a:ext cx="582211" cy="369332"/>
          </a:xfrm>
          <a:prstGeom prst="rect">
            <a:avLst/>
          </a:prstGeom>
          <a:noFill/>
        </p:spPr>
        <p:txBody>
          <a:bodyPr wrap="none" rtlCol="0">
            <a:spAutoFit/>
          </a:bodyPr>
          <a:lstStyle/>
          <a:p>
            <a:r>
              <a:rPr lang="en-US" altLang="zh-CN" dirty="0" smtClean="0">
                <a:solidFill>
                  <a:srgbClr val="008000"/>
                </a:solidFill>
              </a:rPr>
              <a:t>Test</a:t>
            </a:r>
            <a:endParaRPr lang="en-US" dirty="0">
              <a:solidFill>
                <a:srgbClr val="008000"/>
              </a:solidFill>
            </a:endParaRPr>
          </a:p>
        </p:txBody>
      </p:sp>
    </p:spTree>
    <p:extLst>
      <p:ext uri="{BB962C8B-B14F-4D97-AF65-F5344CB8AC3E}">
        <p14:creationId xmlns:p14="http://schemas.microsoft.com/office/powerpoint/2010/main" val="1531414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092200"/>
            <a:ext cx="9144000" cy="4659294"/>
          </a:xfrm>
          <a:prstGeom prst="rect">
            <a:avLst/>
          </a:prstGeom>
        </p:spPr>
      </p:pic>
      <p:sp>
        <p:nvSpPr>
          <p:cNvPr id="2" name="TextBox 1"/>
          <p:cNvSpPr txBox="1"/>
          <p:nvPr/>
        </p:nvSpPr>
        <p:spPr>
          <a:xfrm>
            <a:off x="817270" y="448032"/>
            <a:ext cx="2993415" cy="430887"/>
          </a:xfrm>
          <a:prstGeom prst="rect">
            <a:avLst/>
          </a:prstGeom>
          <a:noFill/>
        </p:spPr>
        <p:txBody>
          <a:bodyPr wrap="none" rtlCol="0">
            <a:spAutoFit/>
          </a:bodyPr>
          <a:lstStyle/>
          <a:p>
            <a:r>
              <a:rPr lang="en-US" altLang="zh-CN" sz="2200" b="1" dirty="0" smtClean="0"/>
              <a:t>Model – Random Forest</a:t>
            </a:r>
            <a:endParaRPr lang="en-US" sz="2200" b="1" dirty="0"/>
          </a:p>
        </p:txBody>
      </p:sp>
      <p:sp>
        <p:nvSpPr>
          <p:cNvPr id="6" name="TextBox 5"/>
          <p:cNvSpPr txBox="1"/>
          <p:nvPr/>
        </p:nvSpPr>
        <p:spPr>
          <a:xfrm>
            <a:off x="5955867" y="1988235"/>
            <a:ext cx="662448" cy="369332"/>
          </a:xfrm>
          <a:prstGeom prst="rect">
            <a:avLst/>
          </a:prstGeom>
          <a:noFill/>
        </p:spPr>
        <p:txBody>
          <a:bodyPr wrap="none" rtlCol="0">
            <a:spAutoFit/>
          </a:bodyPr>
          <a:lstStyle/>
          <a:p>
            <a:r>
              <a:rPr lang="en-US" altLang="zh-CN" dirty="0" smtClean="0">
                <a:solidFill>
                  <a:srgbClr val="008000"/>
                </a:solidFill>
              </a:rPr>
              <a:t>Train</a:t>
            </a:r>
            <a:endParaRPr lang="en-US" dirty="0">
              <a:solidFill>
                <a:srgbClr val="008000"/>
              </a:solidFill>
            </a:endParaRPr>
          </a:p>
        </p:txBody>
      </p:sp>
      <p:sp>
        <p:nvSpPr>
          <p:cNvPr id="8" name="TextBox 7"/>
          <p:cNvSpPr txBox="1"/>
          <p:nvPr/>
        </p:nvSpPr>
        <p:spPr>
          <a:xfrm>
            <a:off x="7141704" y="1988235"/>
            <a:ext cx="582211" cy="369332"/>
          </a:xfrm>
          <a:prstGeom prst="rect">
            <a:avLst/>
          </a:prstGeom>
          <a:noFill/>
        </p:spPr>
        <p:txBody>
          <a:bodyPr wrap="none" rtlCol="0">
            <a:spAutoFit/>
          </a:bodyPr>
          <a:lstStyle/>
          <a:p>
            <a:r>
              <a:rPr lang="en-US" altLang="zh-CN" dirty="0" smtClean="0">
                <a:solidFill>
                  <a:srgbClr val="008000"/>
                </a:solidFill>
              </a:rPr>
              <a:t>Test</a:t>
            </a:r>
            <a:endParaRPr lang="en-US" dirty="0">
              <a:solidFill>
                <a:srgbClr val="008000"/>
              </a:solidFill>
            </a:endParaRPr>
          </a:p>
        </p:txBody>
      </p:sp>
    </p:spTree>
    <p:extLst>
      <p:ext uri="{BB962C8B-B14F-4D97-AF65-F5344CB8AC3E}">
        <p14:creationId xmlns:p14="http://schemas.microsoft.com/office/powerpoint/2010/main" val="3811607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65227" y="2876054"/>
            <a:ext cx="1316098" cy="553998"/>
          </a:xfrm>
          <a:prstGeom prst="rect">
            <a:avLst/>
          </a:prstGeom>
          <a:noFill/>
        </p:spPr>
        <p:txBody>
          <a:bodyPr wrap="none" rtlCol="0">
            <a:spAutoFit/>
          </a:bodyPr>
          <a:lstStyle/>
          <a:p>
            <a:r>
              <a:rPr lang="en-US" altLang="zh-CN" sz="3000" b="1" dirty="0" smtClean="0"/>
              <a:t>Thanks</a:t>
            </a:r>
            <a:endParaRPr lang="en-US" sz="3000" b="1" dirty="0"/>
          </a:p>
        </p:txBody>
      </p:sp>
    </p:spTree>
    <p:extLst>
      <p:ext uri="{BB962C8B-B14F-4D97-AF65-F5344CB8AC3E}">
        <p14:creationId xmlns:p14="http://schemas.microsoft.com/office/powerpoint/2010/main" val="181321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1819303" cy="430887"/>
          </a:xfrm>
          <a:prstGeom prst="rect">
            <a:avLst/>
          </a:prstGeom>
          <a:noFill/>
        </p:spPr>
        <p:txBody>
          <a:bodyPr wrap="none" rtlCol="0">
            <a:spAutoFit/>
          </a:bodyPr>
          <a:lstStyle/>
          <a:p>
            <a:r>
              <a:rPr lang="en-US" altLang="zh-CN" sz="2200" b="1" dirty="0" smtClean="0"/>
              <a:t>Load the Data</a:t>
            </a:r>
            <a:endParaRPr lang="en-US" sz="2200" b="1" dirty="0"/>
          </a:p>
        </p:txBody>
      </p:sp>
      <p:pic>
        <p:nvPicPr>
          <p:cNvPr id="5" name="Picture 4"/>
          <p:cNvPicPr>
            <a:picLocks noChangeAspect="1"/>
          </p:cNvPicPr>
          <p:nvPr/>
        </p:nvPicPr>
        <p:blipFill>
          <a:blip r:embed="rId2"/>
          <a:stretch>
            <a:fillRect/>
          </a:stretch>
        </p:blipFill>
        <p:spPr>
          <a:xfrm>
            <a:off x="1408220" y="2807634"/>
            <a:ext cx="6314986" cy="3627385"/>
          </a:xfrm>
          <a:prstGeom prst="rect">
            <a:avLst/>
          </a:prstGeom>
        </p:spPr>
      </p:pic>
      <p:pic>
        <p:nvPicPr>
          <p:cNvPr id="4" name="Picture 3"/>
          <p:cNvPicPr>
            <a:picLocks noChangeAspect="1"/>
          </p:cNvPicPr>
          <p:nvPr/>
        </p:nvPicPr>
        <p:blipFill>
          <a:blip r:embed="rId3"/>
          <a:stretch>
            <a:fillRect/>
          </a:stretch>
        </p:blipFill>
        <p:spPr>
          <a:xfrm>
            <a:off x="1098150" y="1401073"/>
            <a:ext cx="5765800" cy="685800"/>
          </a:xfrm>
          <a:prstGeom prst="rect">
            <a:avLst/>
          </a:prstGeom>
        </p:spPr>
      </p:pic>
    </p:spTree>
    <p:extLst>
      <p:ext uri="{BB962C8B-B14F-4D97-AF65-F5344CB8AC3E}">
        <p14:creationId xmlns:p14="http://schemas.microsoft.com/office/powerpoint/2010/main" val="3998075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83338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2527793" cy="430887"/>
          </a:xfrm>
          <a:prstGeom prst="rect">
            <a:avLst/>
          </a:prstGeom>
          <a:noFill/>
        </p:spPr>
        <p:txBody>
          <a:bodyPr wrap="none" rtlCol="0">
            <a:spAutoFit/>
          </a:bodyPr>
          <a:lstStyle/>
          <a:p>
            <a:r>
              <a:rPr lang="en-US" altLang="zh-CN" sz="2200" b="1" dirty="0" smtClean="0"/>
              <a:t>Correlation Analysis</a:t>
            </a:r>
            <a:endParaRPr lang="en-US" sz="2200" b="1" dirty="0"/>
          </a:p>
        </p:txBody>
      </p:sp>
      <p:sp>
        <p:nvSpPr>
          <p:cNvPr id="6" name="TextBox 5"/>
          <p:cNvSpPr txBox="1"/>
          <p:nvPr/>
        </p:nvSpPr>
        <p:spPr>
          <a:xfrm>
            <a:off x="1156753" y="1383232"/>
            <a:ext cx="7413142" cy="2862323"/>
          </a:xfrm>
          <a:prstGeom prst="rect">
            <a:avLst/>
          </a:prstGeom>
          <a:noFill/>
        </p:spPr>
        <p:txBody>
          <a:bodyPr wrap="square" rtlCol="0">
            <a:spAutoFit/>
          </a:bodyPr>
          <a:lstStyle/>
          <a:p>
            <a:r>
              <a:rPr lang="en-US" altLang="zh-CN" dirty="0" smtClean="0"/>
              <a:t>- T</a:t>
            </a:r>
            <a:r>
              <a:rPr lang="en-US" dirty="0" smtClean="0"/>
              <a:t>he reanalysis specific humidity and reanalysis dew point temperature were the most strongly correlated with total cases. This supported the assumption that mosquitoes thrive in wet climates, which could lead to more dengue cases.</a:t>
            </a:r>
          </a:p>
          <a:p>
            <a:endParaRPr lang="en-US" dirty="0"/>
          </a:p>
          <a:p>
            <a:r>
              <a:rPr lang="en-US" dirty="0" smtClean="0"/>
              <a:t>- Temperature and total dengue cases showed positive correlation, indicating higher cases of dengue during warm weather.</a:t>
            </a:r>
          </a:p>
          <a:p>
            <a:endParaRPr lang="en-US" dirty="0"/>
          </a:p>
          <a:p>
            <a:r>
              <a:rPr lang="en-US" dirty="0" smtClean="0"/>
              <a:t>- In general, the precipitation measurements had weak correlation to total cases.</a:t>
            </a:r>
            <a:endParaRPr lang="en-US" dirty="0"/>
          </a:p>
        </p:txBody>
      </p:sp>
    </p:spTree>
    <p:extLst>
      <p:ext uri="{BB962C8B-B14F-4D97-AF65-F5344CB8AC3E}">
        <p14:creationId xmlns:p14="http://schemas.microsoft.com/office/powerpoint/2010/main" val="3287569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2320605" cy="430887"/>
          </a:xfrm>
          <a:prstGeom prst="rect">
            <a:avLst/>
          </a:prstGeom>
          <a:noFill/>
        </p:spPr>
        <p:txBody>
          <a:bodyPr wrap="none" rtlCol="0">
            <a:spAutoFit/>
          </a:bodyPr>
          <a:lstStyle/>
          <a:p>
            <a:r>
              <a:rPr lang="en-US" altLang="zh-CN" sz="2200" b="1" dirty="0" smtClean="0"/>
              <a:t>Variable Rescaling</a:t>
            </a:r>
            <a:endParaRPr lang="en-US" sz="2200" b="1" dirty="0"/>
          </a:p>
        </p:txBody>
      </p:sp>
      <p:sp>
        <p:nvSpPr>
          <p:cNvPr id="6" name="TextBox 5"/>
          <p:cNvSpPr txBox="1"/>
          <p:nvPr/>
        </p:nvSpPr>
        <p:spPr>
          <a:xfrm>
            <a:off x="1156753" y="1383232"/>
            <a:ext cx="7413142" cy="1200329"/>
          </a:xfrm>
          <a:prstGeom prst="rect">
            <a:avLst/>
          </a:prstGeom>
          <a:noFill/>
        </p:spPr>
        <p:txBody>
          <a:bodyPr wrap="square" rtlCol="0">
            <a:spAutoFit/>
          </a:bodyPr>
          <a:lstStyle/>
          <a:p>
            <a:r>
              <a:rPr lang="en-US" altLang="zh-CN" dirty="0" smtClean="0"/>
              <a:t>The wide variation in the value ranges resulted from the use of different scale, and necessitated rescaling to avoid biasing the data models. All fields were brought to comparable scales, such as °C for temperature and mm for precipitation.</a:t>
            </a:r>
            <a:endParaRPr lang="en-US" dirty="0"/>
          </a:p>
        </p:txBody>
      </p:sp>
    </p:spTree>
    <p:extLst>
      <p:ext uri="{BB962C8B-B14F-4D97-AF65-F5344CB8AC3E}">
        <p14:creationId xmlns:p14="http://schemas.microsoft.com/office/powerpoint/2010/main" val="16771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3773126" cy="430887"/>
          </a:xfrm>
          <a:prstGeom prst="rect">
            <a:avLst/>
          </a:prstGeom>
          <a:noFill/>
        </p:spPr>
        <p:txBody>
          <a:bodyPr wrap="none" rtlCol="0">
            <a:spAutoFit/>
          </a:bodyPr>
          <a:lstStyle/>
          <a:p>
            <a:r>
              <a:rPr lang="en-US" sz="2200" b="1" dirty="0" smtClean="0"/>
              <a:t>Description about the features</a:t>
            </a:r>
            <a:endParaRPr lang="en-US" sz="2200" b="1" dirty="0"/>
          </a:p>
        </p:txBody>
      </p:sp>
      <p:sp>
        <p:nvSpPr>
          <p:cNvPr id="4" name="TextBox 3"/>
          <p:cNvSpPr txBox="1"/>
          <p:nvPr/>
        </p:nvSpPr>
        <p:spPr>
          <a:xfrm>
            <a:off x="1036711" y="1437311"/>
            <a:ext cx="7107369" cy="3693319"/>
          </a:xfrm>
          <a:prstGeom prst="rect">
            <a:avLst/>
          </a:prstGeom>
          <a:noFill/>
        </p:spPr>
        <p:txBody>
          <a:bodyPr wrap="square" rtlCol="0">
            <a:spAutoFit/>
          </a:bodyPr>
          <a:lstStyle/>
          <a:p>
            <a:r>
              <a:rPr lang="en-US" dirty="0" smtClean="0"/>
              <a:t>City and date indicators </a:t>
            </a:r>
          </a:p>
          <a:p>
            <a:r>
              <a:rPr lang="en-US" dirty="0"/>
              <a:t>	</a:t>
            </a:r>
            <a:r>
              <a:rPr lang="en-US" dirty="0" smtClean="0"/>
              <a:t>city – City abbreviations: </a:t>
            </a:r>
            <a:r>
              <a:rPr lang="en-US" dirty="0" err="1" smtClean="0"/>
              <a:t>sj</a:t>
            </a:r>
            <a:r>
              <a:rPr lang="en-US" dirty="0" smtClean="0"/>
              <a:t> for San Juan and </a:t>
            </a:r>
            <a:r>
              <a:rPr lang="en-US" dirty="0" err="1" smtClean="0"/>
              <a:t>iq</a:t>
            </a:r>
            <a:r>
              <a:rPr lang="en-US" dirty="0" smtClean="0"/>
              <a:t> for Iquitos 	</a:t>
            </a:r>
            <a:r>
              <a:rPr lang="en-US" dirty="0" err="1" smtClean="0"/>
              <a:t>week_start_date</a:t>
            </a:r>
            <a:r>
              <a:rPr lang="en-US" dirty="0" smtClean="0"/>
              <a:t> – Date given in </a:t>
            </a:r>
            <a:r>
              <a:rPr lang="en-US" dirty="0" err="1" smtClean="0"/>
              <a:t>yyyy</a:t>
            </a:r>
            <a:r>
              <a:rPr lang="en-US" dirty="0" smtClean="0"/>
              <a:t>-mm-</a:t>
            </a:r>
            <a:r>
              <a:rPr lang="en-US" dirty="0" err="1" smtClean="0"/>
              <a:t>dd</a:t>
            </a:r>
            <a:r>
              <a:rPr lang="en-US" dirty="0" smtClean="0"/>
              <a:t> format</a:t>
            </a:r>
          </a:p>
          <a:p>
            <a:endParaRPr lang="en-US" dirty="0"/>
          </a:p>
          <a:p>
            <a:r>
              <a:rPr lang="en-US" dirty="0" smtClean="0"/>
              <a:t>NOAA's GHCN daily climate data weather station measurements 	</a:t>
            </a:r>
            <a:r>
              <a:rPr lang="en-US" dirty="0" err="1" smtClean="0"/>
              <a:t>station_max_temp_c</a:t>
            </a:r>
            <a:r>
              <a:rPr lang="en-US" dirty="0" smtClean="0"/>
              <a:t> – Maximum temperature </a:t>
            </a:r>
          </a:p>
          <a:p>
            <a:r>
              <a:rPr lang="en-US" dirty="0"/>
              <a:t>	</a:t>
            </a:r>
            <a:r>
              <a:rPr lang="en-US" dirty="0" err="1" smtClean="0"/>
              <a:t>station_min_temp_c</a:t>
            </a:r>
            <a:r>
              <a:rPr lang="en-US" dirty="0" smtClean="0"/>
              <a:t> – Minimum temperature </a:t>
            </a:r>
          </a:p>
          <a:p>
            <a:r>
              <a:rPr lang="en-US" dirty="0"/>
              <a:t>	</a:t>
            </a:r>
            <a:r>
              <a:rPr lang="en-US" dirty="0" err="1" smtClean="0"/>
              <a:t>station_avg_temp_c</a:t>
            </a:r>
            <a:r>
              <a:rPr lang="en-US" dirty="0" smtClean="0"/>
              <a:t> – Average temperature </a:t>
            </a:r>
          </a:p>
          <a:p>
            <a:r>
              <a:rPr lang="en-US" dirty="0"/>
              <a:t>	</a:t>
            </a:r>
            <a:r>
              <a:rPr lang="en-US" dirty="0" err="1" smtClean="0"/>
              <a:t>station_precip_mm</a:t>
            </a:r>
            <a:r>
              <a:rPr lang="en-US" dirty="0" smtClean="0"/>
              <a:t> – Total precipitation </a:t>
            </a:r>
          </a:p>
          <a:p>
            <a:r>
              <a:rPr lang="en-US" dirty="0"/>
              <a:t>	</a:t>
            </a:r>
            <a:r>
              <a:rPr lang="en-US" dirty="0" err="1" smtClean="0"/>
              <a:t>station_diur_temp_rng_c</a:t>
            </a:r>
            <a:r>
              <a:rPr lang="en-US" dirty="0" smtClean="0"/>
              <a:t> – Diurnal temperature range</a:t>
            </a:r>
          </a:p>
          <a:p>
            <a:endParaRPr lang="en-US" dirty="0"/>
          </a:p>
          <a:p>
            <a:r>
              <a:rPr lang="en-US" dirty="0" smtClean="0"/>
              <a:t>PERSIANN satellite precipitation measurements (0.25x0.25 degree scale) 	</a:t>
            </a:r>
            <a:r>
              <a:rPr lang="en-US" dirty="0" err="1" smtClean="0"/>
              <a:t>precipitation_amt_mm</a:t>
            </a:r>
            <a:r>
              <a:rPr lang="en-US" dirty="0" smtClean="0"/>
              <a:t> – Total precipitation</a:t>
            </a:r>
            <a:endParaRPr lang="en-US" dirty="0"/>
          </a:p>
        </p:txBody>
      </p:sp>
    </p:spTree>
    <p:extLst>
      <p:ext uri="{BB962C8B-B14F-4D97-AF65-F5344CB8AC3E}">
        <p14:creationId xmlns:p14="http://schemas.microsoft.com/office/powerpoint/2010/main" val="225526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3773126" cy="430887"/>
          </a:xfrm>
          <a:prstGeom prst="rect">
            <a:avLst/>
          </a:prstGeom>
          <a:noFill/>
        </p:spPr>
        <p:txBody>
          <a:bodyPr wrap="none" rtlCol="0">
            <a:spAutoFit/>
          </a:bodyPr>
          <a:lstStyle/>
          <a:p>
            <a:r>
              <a:rPr lang="en-US" sz="2200" b="1" dirty="0" smtClean="0"/>
              <a:t>Description about the features</a:t>
            </a:r>
            <a:endParaRPr lang="en-US" sz="2200" b="1" dirty="0"/>
          </a:p>
        </p:txBody>
      </p:sp>
      <p:sp>
        <p:nvSpPr>
          <p:cNvPr id="4" name="TextBox 3"/>
          <p:cNvSpPr txBox="1"/>
          <p:nvPr/>
        </p:nvSpPr>
        <p:spPr>
          <a:xfrm>
            <a:off x="1036711" y="1047492"/>
            <a:ext cx="7626357" cy="5632312"/>
          </a:xfrm>
          <a:prstGeom prst="rect">
            <a:avLst/>
          </a:prstGeom>
          <a:noFill/>
        </p:spPr>
        <p:txBody>
          <a:bodyPr wrap="square" rtlCol="0">
            <a:spAutoFit/>
          </a:bodyPr>
          <a:lstStyle/>
          <a:p>
            <a:r>
              <a:rPr lang="en-US" dirty="0" smtClean="0"/>
              <a:t>NOAA's NCEP Climate Forecast System Reanalysis measurements (0.5x0.5 degree scale) </a:t>
            </a:r>
          </a:p>
          <a:p>
            <a:r>
              <a:rPr lang="en-US" dirty="0"/>
              <a:t>	</a:t>
            </a:r>
            <a:r>
              <a:rPr lang="en-US" dirty="0" err="1" smtClean="0"/>
              <a:t>reanalysis_sat_precip_amt_mm</a:t>
            </a:r>
            <a:r>
              <a:rPr lang="en-US" dirty="0" smtClean="0"/>
              <a:t> – Total precipitation 	</a:t>
            </a:r>
            <a:r>
              <a:rPr lang="en-US" dirty="0" err="1" smtClean="0"/>
              <a:t>reanalysis_dew_point_temp_k</a:t>
            </a:r>
            <a:r>
              <a:rPr lang="en-US" dirty="0" smtClean="0"/>
              <a:t> – Mean dew point temperature 	</a:t>
            </a:r>
            <a:r>
              <a:rPr lang="en-US" dirty="0" err="1" smtClean="0"/>
              <a:t>reanalysis_air_temp_k</a:t>
            </a:r>
            <a:r>
              <a:rPr lang="en-US" dirty="0" smtClean="0"/>
              <a:t> – Mean air temperature 	</a:t>
            </a:r>
            <a:r>
              <a:rPr lang="en-US" dirty="0" err="1" smtClean="0"/>
              <a:t>reanalysis_relative_humidity_percent</a:t>
            </a:r>
            <a:r>
              <a:rPr lang="en-US" dirty="0" smtClean="0"/>
              <a:t> – Mean relative humidity 	</a:t>
            </a:r>
            <a:r>
              <a:rPr lang="en-US" dirty="0" err="1" smtClean="0"/>
              <a:t>reanalysis_specific_humidity_g_per_kg</a:t>
            </a:r>
            <a:r>
              <a:rPr lang="en-US" dirty="0" smtClean="0"/>
              <a:t> – Mean specific humidity 	reanalysis_precip_amt_kg_per_m2 – Total precipitation 	</a:t>
            </a:r>
            <a:r>
              <a:rPr lang="en-US" dirty="0" err="1" smtClean="0"/>
              <a:t>reanalysis_max_air_temp_k</a:t>
            </a:r>
            <a:r>
              <a:rPr lang="en-US" dirty="0" smtClean="0"/>
              <a:t> – Maximum air temperature 	</a:t>
            </a:r>
            <a:r>
              <a:rPr lang="en-US" dirty="0" err="1" smtClean="0"/>
              <a:t>reanalysis_min_air_temp_k</a:t>
            </a:r>
            <a:r>
              <a:rPr lang="en-US" dirty="0" smtClean="0"/>
              <a:t> – Minimum air temperature 	</a:t>
            </a:r>
            <a:r>
              <a:rPr lang="en-US" dirty="0" err="1" smtClean="0"/>
              <a:t>reanalysis_avg_temp_k</a:t>
            </a:r>
            <a:r>
              <a:rPr lang="en-US" dirty="0" smtClean="0"/>
              <a:t> – Average air temperature </a:t>
            </a:r>
          </a:p>
          <a:p>
            <a:r>
              <a:rPr lang="en-US" dirty="0"/>
              <a:t>	</a:t>
            </a:r>
            <a:r>
              <a:rPr lang="en-US" dirty="0" err="1" smtClean="0"/>
              <a:t>reanalysis_tdtr_k</a:t>
            </a:r>
            <a:r>
              <a:rPr lang="en-US" dirty="0" smtClean="0"/>
              <a:t> – Diurnal temperature range</a:t>
            </a:r>
          </a:p>
          <a:p>
            <a:endParaRPr lang="en-US" dirty="0"/>
          </a:p>
          <a:p>
            <a:r>
              <a:rPr lang="en-US" dirty="0" smtClean="0"/>
              <a:t>Satellite vegetation - Normalized difference vegetation index (NDVI) - NOAA's CDR Normalized Difference Vegetation Index (0.5x0.5 degree scale) measurements </a:t>
            </a:r>
          </a:p>
          <a:p>
            <a:r>
              <a:rPr lang="en-US" dirty="0"/>
              <a:t>	</a:t>
            </a:r>
            <a:r>
              <a:rPr lang="en-US" dirty="0" err="1" smtClean="0"/>
              <a:t>ndvi_se</a:t>
            </a:r>
            <a:r>
              <a:rPr lang="en-US" dirty="0" smtClean="0"/>
              <a:t> – Pixel southeast of city centroid </a:t>
            </a:r>
          </a:p>
          <a:p>
            <a:r>
              <a:rPr lang="en-US" dirty="0"/>
              <a:t>	</a:t>
            </a:r>
            <a:r>
              <a:rPr lang="en-US" dirty="0" err="1" smtClean="0"/>
              <a:t>ndvi_sw</a:t>
            </a:r>
            <a:r>
              <a:rPr lang="en-US" dirty="0" smtClean="0"/>
              <a:t> – Pixel southwest of city centroid </a:t>
            </a:r>
          </a:p>
          <a:p>
            <a:r>
              <a:rPr lang="en-US" dirty="0"/>
              <a:t>	</a:t>
            </a:r>
            <a:r>
              <a:rPr lang="en-US" dirty="0" err="1" smtClean="0"/>
              <a:t>ndvi_ne</a:t>
            </a:r>
            <a:r>
              <a:rPr lang="en-US" dirty="0" smtClean="0"/>
              <a:t> – Pixel northeast of city centroid </a:t>
            </a:r>
          </a:p>
          <a:p>
            <a:r>
              <a:rPr lang="en-US" dirty="0"/>
              <a:t>	</a:t>
            </a:r>
            <a:r>
              <a:rPr lang="en-US" dirty="0" err="1" smtClean="0"/>
              <a:t>ndvi_nw</a:t>
            </a:r>
            <a:r>
              <a:rPr lang="en-US" dirty="0" smtClean="0"/>
              <a:t> – Pixel northwest of city centroid</a:t>
            </a:r>
            <a:endParaRPr lang="en-US" dirty="0"/>
          </a:p>
        </p:txBody>
      </p:sp>
    </p:spTree>
    <p:extLst>
      <p:ext uri="{BB962C8B-B14F-4D97-AF65-F5344CB8AC3E}">
        <p14:creationId xmlns:p14="http://schemas.microsoft.com/office/powerpoint/2010/main" val="158320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5057795" cy="430887"/>
          </a:xfrm>
          <a:prstGeom prst="rect">
            <a:avLst/>
          </a:prstGeom>
          <a:noFill/>
        </p:spPr>
        <p:txBody>
          <a:bodyPr wrap="none" rtlCol="0">
            <a:spAutoFit/>
          </a:bodyPr>
          <a:lstStyle/>
          <a:p>
            <a:r>
              <a:rPr lang="en-US" altLang="zh-CN" sz="2200" b="1" dirty="0" smtClean="0"/>
              <a:t>Training San Juan and Iquitos Separately </a:t>
            </a:r>
            <a:endParaRPr lang="en-US" sz="2200" b="1" dirty="0"/>
          </a:p>
        </p:txBody>
      </p:sp>
      <p:pic>
        <p:nvPicPr>
          <p:cNvPr id="4" name="Picture 3"/>
          <p:cNvPicPr>
            <a:picLocks noChangeAspect="1"/>
          </p:cNvPicPr>
          <p:nvPr/>
        </p:nvPicPr>
        <p:blipFill>
          <a:blip r:embed="rId2"/>
          <a:stretch>
            <a:fillRect/>
          </a:stretch>
        </p:blipFill>
        <p:spPr>
          <a:xfrm>
            <a:off x="1680578" y="1673714"/>
            <a:ext cx="4953000" cy="1485900"/>
          </a:xfrm>
          <a:prstGeom prst="rect">
            <a:avLst/>
          </a:prstGeom>
        </p:spPr>
      </p:pic>
    </p:spTree>
    <p:extLst>
      <p:ext uri="{BB962C8B-B14F-4D97-AF65-F5344CB8AC3E}">
        <p14:creationId xmlns:p14="http://schemas.microsoft.com/office/powerpoint/2010/main" val="119532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1812691" cy="430887"/>
          </a:xfrm>
          <a:prstGeom prst="rect">
            <a:avLst/>
          </a:prstGeom>
          <a:noFill/>
        </p:spPr>
        <p:txBody>
          <a:bodyPr wrap="none" rtlCol="0">
            <a:spAutoFit/>
          </a:bodyPr>
          <a:lstStyle/>
          <a:p>
            <a:r>
              <a:rPr lang="en-US" altLang="zh-CN" sz="2200" b="1" dirty="0" smtClean="0"/>
              <a:t>Missing Value</a:t>
            </a:r>
            <a:endParaRPr lang="en-US" sz="2200" b="1" dirty="0"/>
          </a:p>
        </p:txBody>
      </p:sp>
      <p:pic>
        <p:nvPicPr>
          <p:cNvPr id="4" name="Picture 3"/>
          <p:cNvPicPr>
            <a:picLocks noChangeAspect="1"/>
          </p:cNvPicPr>
          <p:nvPr/>
        </p:nvPicPr>
        <p:blipFill>
          <a:blip r:embed="rId2"/>
          <a:stretch>
            <a:fillRect/>
          </a:stretch>
        </p:blipFill>
        <p:spPr>
          <a:xfrm>
            <a:off x="1357925" y="1047903"/>
            <a:ext cx="4715024" cy="5579840"/>
          </a:xfrm>
          <a:prstGeom prst="rect">
            <a:avLst/>
          </a:prstGeom>
        </p:spPr>
      </p:pic>
    </p:spTree>
    <p:extLst>
      <p:ext uri="{BB962C8B-B14F-4D97-AF65-F5344CB8AC3E}">
        <p14:creationId xmlns:p14="http://schemas.microsoft.com/office/powerpoint/2010/main" val="326258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1812691" cy="430887"/>
          </a:xfrm>
          <a:prstGeom prst="rect">
            <a:avLst/>
          </a:prstGeom>
          <a:noFill/>
        </p:spPr>
        <p:txBody>
          <a:bodyPr wrap="none" rtlCol="0">
            <a:spAutoFit/>
          </a:bodyPr>
          <a:lstStyle/>
          <a:p>
            <a:r>
              <a:rPr lang="en-US" altLang="zh-CN" sz="2200" b="1" dirty="0" smtClean="0"/>
              <a:t>Missing Value</a:t>
            </a:r>
            <a:endParaRPr lang="en-US" sz="2200" b="1" dirty="0"/>
          </a:p>
        </p:txBody>
      </p:sp>
      <p:pic>
        <p:nvPicPr>
          <p:cNvPr id="3" name="Picture 2"/>
          <p:cNvPicPr>
            <a:picLocks noChangeAspect="1"/>
          </p:cNvPicPr>
          <p:nvPr/>
        </p:nvPicPr>
        <p:blipFill>
          <a:blip r:embed="rId2"/>
          <a:stretch>
            <a:fillRect/>
          </a:stretch>
        </p:blipFill>
        <p:spPr>
          <a:xfrm>
            <a:off x="1054100" y="1320800"/>
            <a:ext cx="7035800" cy="4203700"/>
          </a:xfrm>
          <a:prstGeom prst="rect">
            <a:avLst/>
          </a:prstGeom>
        </p:spPr>
      </p:pic>
      <p:pic>
        <p:nvPicPr>
          <p:cNvPr id="4" name="Picture 3"/>
          <p:cNvPicPr>
            <a:picLocks noChangeAspect="1"/>
          </p:cNvPicPr>
          <p:nvPr/>
        </p:nvPicPr>
        <p:blipFill>
          <a:blip r:embed="rId3"/>
          <a:stretch>
            <a:fillRect/>
          </a:stretch>
        </p:blipFill>
        <p:spPr>
          <a:xfrm>
            <a:off x="2165963" y="5739640"/>
            <a:ext cx="3429000" cy="622300"/>
          </a:xfrm>
          <a:prstGeom prst="rect">
            <a:avLst/>
          </a:prstGeom>
        </p:spPr>
      </p:pic>
    </p:spTree>
    <p:extLst>
      <p:ext uri="{BB962C8B-B14F-4D97-AF65-F5344CB8AC3E}">
        <p14:creationId xmlns:p14="http://schemas.microsoft.com/office/powerpoint/2010/main" val="105094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270" y="448032"/>
            <a:ext cx="1812691" cy="430887"/>
          </a:xfrm>
          <a:prstGeom prst="rect">
            <a:avLst/>
          </a:prstGeom>
          <a:noFill/>
        </p:spPr>
        <p:txBody>
          <a:bodyPr wrap="none" rtlCol="0">
            <a:spAutoFit/>
          </a:bodyPr>
          <a:lstStyle/>
          <a:p>
            <a:r>
              <a:rPr lang="en-US" altLang="zh-CN" sz="2200" b="1" dirty="0" smtClean="0"/>
              <a:t>Missing Value</a:t>
            </a:r>
            <a:endParaRPr lang="en-US" sz="2200" b="1" dirty="0"/>
          </a:p>
        </p:txBody>
      </p:sp>
      <p:pic>
        <p:nvPicPr>
          <p:cNvPr id="5" name="Picture 4"/>
          <p:cNvPicPr>
            <a:picLocks noChangeAspect="1"/>
          </p:cNvPicPr>
          <p:nvPr/>
        </p:nvPicPr>
        <p:blipFill>
          <a:blip r:embed="rId2"/>
          <a:stretch>
            <a:fillRect/>
          </a:stretch>
        </p:blipFill>
        <p:spPr>
          <a:xfrm>
            <a:off x="1460643" y="1044157"/>
            <a:ext cx="4570939" cy="5509417"/>
          </a:xfrm>
          <a:prstGeom prst="rect">
            <a:avLst/>
          </a:prstGeom>
        </p:spPr>
      </p:pic>
    </p:spTree>
    <p:extLst>
      <p:ext uri="{BB962C8B-B14F-4D97-AF65-F5344CB8AC3E}">
        <p14:creationId xmlns:p14="http://schemas.microsoft.com/office/powerpoint/2010/main" val="1213345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357</TotalTime>
  <Words>354</Words>
  <Application>Microsoft Macintosh PowerPoint</Application>
  <PresentationFormat>On-screen Show (4:3)</PresentationFormat>
  <Paragraphs>93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sailor</dc:creator>
  <cp:lastModifiedBy>Lee sailor</cp:lastModifiedBy>
  <cp:revision>27</cp:revision>
  <dcterms:created xsi:type="dcterms:W3CDTF">2020-05-27T13:46:24Z</dcterms:created>
  <dcterms:modified xsi:type="dcterms:W3CDTF">2020-05-28T06:17:50Z</dcterms:modified>
</cp:coreProperties>
</file>