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58" r:id="rId5"/>
    <p:sldId id="270" r:id="rId6"/>
    <p:sldId id="265" r:id="rId7"/>
    <p:sldId id="274" r:id="rId8"/>
    <p:sldId id="281" r:id="rId9"/>
    <p:sldId id="282" r:id="rId10"/>
    <p:sldId id="277" r:id="rId11"/>
    <p:sldId id="284" r:id="rId12"/>
    <p:sldId id="275" r:id="rId13"/>
    <p:sldId id="279" r:id="rId14"/>
    <p:sldId id="285" r:id="rId15"/>
    <p:sldId id="286" r:id="rId16"/>
    <p:sldId id="28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94729"/>
  </p:normalViewPr>
  <p:slideViewPr>
    <p:cSldViewPr>
      <p:cViewPr varScale="1">
        <p:scale>
          <a:sx n="76" d="100"/>
          <a:sy n="76" d="100"/>
        </p:scale>
        <p:origin x="123" y="45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Tahoe, </a:t>
            </a:r>
            <a:r>
              <a:rPr lang="en-US" dirty="0" err="1"/>
              <a:t>Ksenia</a:t>
            </a:r>
            <a:r>
              <a:rPr lang="en-US" dirty="0"/>
              <a:t>, and </a:t>
            </a:r>
            <a:r>
              <a:rPr lang="en-US" dirty="0" err="1"/>
              <a:t>Xinmeng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Growth using the DLA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Evolutions in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sigma fit was performed for each time snapshot, and they match very well with the expected: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Edge effects distorting the fit at later times.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4283013"/>
            <a:ext cx="1123950" cy="3048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143000"/>
            <a:ext cx="2971800" cy="222885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104900"/>
            <a:ext cx="3022600" cy="2266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3228600"/>
            <a:ext cx="3048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27" y="3228599"/>
            <a:ext cx="304800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Growth using DLA</a:t>
            </a:r>
          </a:p>
        </p:txBody>
      </p:sp>
    </p:spTree>
    <p:extLst>
      <p:ext uri="{BB962C8B-B14F-4D97-AF65-F5344CB8AC3E}">
        <p14:creationId xmlns:p14="http://schemas.microsoft.com/office/powerpoint/2010/main" val="2592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5212" y="609600"/>
            <a:ext cx="9143538" cy="1066800"/>
          </a:xfrm>
        </p:spPr>
        <p:txBody>
          <a:bodyPr/>
          <a:lstStyle/>
          <a:p>
            <a:r>
              <a:rPr lang="en-US" dirty="0"/>
              <a:t>DLA Cluster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81000"/>
            <a:ext cx="5867399" cy="5867399"/>
          </a:xfrm>
        </p:spPr>
      </p:pic>
      <p:sp>
        <p:nvSpPr>
          <p:cNvPr id="3" name="TextBox 2"/>
          <p:cNvSpPr txBox="1"/>
          <p:nvPr/>
        </p:nvSpPr>
        <p:spPr>
          <a:xfrm>
            <a:off x="1065212" y="1905000"/>
            <a:ext cx="457176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Many large open spaces, irregular perimeter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9088" y="2945176"/>
                <a:ext cx="1936299" cy="463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/>
                        <m:t>m</m:t>
                      </m:r>
                      <m:r>
                        <m:rPr>
                          <m:nor/>
                        </m:rPr>
                        <a:rPr lang="en-US" sz="3200" dirty="0" smtClean="0"/>
                        <m:t>(</m:t>
                      </m:r>
                      <m:r>
                        <m:rPr>
                          <m:nor/>
                        </m:rPr>
                        <a:rPr lang="en-US" sz="3200" dirty="0" smtClean="0"/>
                        <m:t>r</m:t>
                      </m:r>
                      <m:r>
                        <m:rPr>
                          <m:nor/>
                        </m:rPr>
                        <a:rPr lang="en-US" sz="3200" dirty="0" smtClean="0"/>
                        <m:t>)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~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88" y="2945176"/>
                <a:ext cx="1936299" cy="4632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80557" y="3764143"/>
                <a:ext cx="4073359" cy="359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𝑓𝑟𝑎𝑐𝑡𝑎𝑙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𝑑𝑖𝑚𝑒𝑛𝑠𝑖𝑜𝑛𝑎𝑙𝑖𝑡𝑦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57" y="3764143"/>
                <a:ext cx="4073359" cy="359073"/>
              </a:xfrm>
              <a:prstGeom prst="rect">
                <a:avLst/>
              </a:prstGeom>
              <a:blipFill rotWithShape="0">
                <a:blip r:embed="rId4"/>
                <a:stretch>
                  <a:fillRect l="-299" t="-152542" r="-1048" b="-177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7212" y="4485105"/>
                <a:ext cx="244169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=1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𝑙𝑖𝑛𝑒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𝑐𝑢𝑟𝑣𝑒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4485105"/>
                <a:ext cx="2441694" cy="299184"/>
              </a:xfrm>
              <a:prstGeom prst="rect">
                <a:avLst/>
              </a:prstGeom>
              <a:blipFill rotWithShape="0">
                <a:blip r:embed="rId5"/>
                <a:stretch>
                  <a:fillRect l="-1000" t="-155102" b="-17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15133" y="5146178"/>
                <a:ext cx="2052998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=2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𝑠𝑜𝑙𝑖𝑑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𝑑𝑖𝑠𝑘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33" y="5146178"/>
                <a:ext cx="2052998" cy="299184"/>
              </a:xfrm>
              <a:prstGeom prst="rect">
                <a:avLst/>
              </a:prstGeom>
              <a:blipFill rotWithShape="0">
                <a:blip r:embed="rId6"/>
                <a:stretch>
                  <a:fillRect l="-1190" t="-155102" r="-595" b="-17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1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295400"/>
            <a:ext cx="426720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295400"/>
            <a:ext cx="4267200" cy="42672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295400"/>
            <a:ext cx="4274400" cy="4274400"/>
          </a:xfrm>
        </p:spPr>
      </p:pic>
    </p:spTree>
    <p:extLst>
      <p:ext uri="{BB962C8B-B14F-4D97-AF65-F5344CB8AC3E}">
        <p14:creationId xmlns:p14="http://schemas.microsoft.com/office/powerpoint/2010/main" val="15485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332" y="101600"/>
            <a:ext cx="4953002" cy="1066800"/>
          </a:xfrm>
        </p:spPr>
        <p:txBody>
          <a:bodyPr/>
          <a:lstStyle/>
          <a:p>
            <a:r>
              <a:rPr lang="en-US"/>
              <a:t>Fractal dimensionality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5000"/>
            <a:ext cx="5410200" cy="5410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94612" y="1580043"/>
                <a:ext cx="3043643" cy="478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charset="0"/>
                            </a:rPr>
                            <m:t>log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⁡(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12" y="1580043"/>
                <a:ext cx="3043643" cy="478721"/>
              </a:xfrm>
              <a:prstGeom prst="rect">
                <a:avLst/>
              </a:prstGeom>
              <a:blipFill rotWithShape="0"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79812" y="4191000"/>
                <a:ext cx="1373709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/>
                        <m:t>1.712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2" y="4191000"/>
                <a:ext cx="1373709" cy="299184"/>
              </a:xfrm>
              <a:prstGeom prst="rect">
                <a:avLst/>
              </a:prstGeom>
              <a:blipFill rotWithShape="0">
                <a:blip r:embed="rId4"/>
                <a:stretch>
                  <a:fillRect l="-1770" t="-12245" r="-221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044733" y="2496878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10 runs </a:t>
            </a:r>
            <a:r>
              <a:rPr lang="en-US" sz="2400"/>
              <a:t>fractal dimensionality: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3872" y="3583462"/>
            <a:ext cx="53699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/>
              <a:t>2.067, 1.653, 1.877, 1.833, 1.607, 1.832,1.782, 1.712, 1.843, 1.862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54383" y="4876800"/>
            <a:ext cx="232409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</a:rPr>
              <a:t>mean=1.807</a:t>
            </a:r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812" y="2819400"/>
            <a:ext cx="5562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7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  <a:p>
            <a:r>
              <a:rPr lang="en-US" dirty="0"/>
              <a:t>The 1D Diffusion Equation</a:t>
            </a:r>
          </a:p>
          <a:p>
            <a:r>
              <a:rPr lang="en-US" dirty="0"/>
              <a:t>Diffusion Limited Aggregation Model for Cluster Growth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STUFF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Diffusion Equation Solver</a:t>
            </a:r>
          </a:p>
        </p:txBody>
      </p:sp>
    </p:spTree>
    <p:extLst>
      <p:ext uri="{BB962C8B-B14F-4D97-AF65-F5344CB8AC3E}">
        <p14:creationId xmlns:p14="http://schemas.microsoft.com/office/powerpoint/2010/main" val="2549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69" y="609600"/>
            <a:ext cx="9740845" cy="1066800"/>
          </a:xfrm>
        </p:spPr>
        <p:txBody>
          <a:bodyPr/>
          <a:lstStyle/>
          <a:p>
            <a:r>
              <a:rPr lang="en-US" dirty="0"/>
              <a:t>Modelling the Equation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69" y="1828800"/>
            <a:ext cx="5016443" cy="685801"/>
          </a:xfrm>
        </p:spPr>
        <p:txBody>
          <a:bodyPr/>
          <a:lstStyle/>
          <a:p>
            <a:r>
              <a:rPr lang="en-US" dirty="0"/>
              <a:t>Differential 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51012" y="2567413"/>
            <a:ext cx="2652364" cy="9334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9612" y="1828800"/>
            <a:ext cx="4876801" cy="685801"/>
          </a:xfrm>
        </p:spPr>
        <p:txBody>
          <a:bodyPr/>
          <a:lstStyle/>
          <a:p>
            <a:r>
              <a:rPr lang="en-US" dirty="0"/>
              <a:t>Finite Difference Form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96055" y="2786932"/>
            <a:ext cx="2768713" cy="4944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9612" y="2362200"/>
            <a:ext cx="4572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Convert to an iterable form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Algebraically manipulate formal derivatives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our purposes, D=2 and stability is guaranteed by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2" y="3989949"/>
            <a:ext cx="5134810" cy="5820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569" y="2362200"/>
            <a:ext cx="455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dependent diff. eq.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a box density, later solutions should be Gaussian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77" y="4105270"/>
            <a:ext cx="3552825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812" y="4781550"/>
            <a:ext cx="1304925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774" y="5360396"/>
            <a:ext cx="1209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Gaussian – Quick Proof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values are of the form:</a:t>
            </a:r>
          </a:p>
          <a:p>
            <a:r>
              <a:rPr lang="en-US" dirty="0"/>
              <a:t>Thus, after using the fact that we are dealing with an even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 change of variable</a:t>
            </a:r>
          </a:p>
          <a:p>
            <a:endParaRPr lang="en-US" dirty="0"/>
          </a:p>
          <a:p>
            <a:r>
              <a:rPr lang="en-US" dirty="0"/>
              <a:t>Finally, after integrating by parts: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828800"/>
            <a:ext cx="19240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2895600"/>
            <a:ext cx="445770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4552950"/>
            <a:ext cx="30765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645" y="5257800"/>
            <a:ext cx="1066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Distribution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77" y="1293813"/>
            <a:ext cx="5363633" cy="4022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Important to put the box density far from the edges, otherwise you will affect the Gaussian and make it lopsided. </a:t>
            </a:r>
          </a:p>
        </p:txBody>
      </p:sp>
    </p:spTree>
    <p:extLst>
      <p:ext uri="{BB962C8B-B14F-4D97-AF65-F5344CB8AC3E}">
        <p14:creationId xmlns:p14="http://schemas.microsoft.com/office/powerpoint/2010/main" val="1200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259</Words>
  <Application>Microsoft Office PowerPoint</Application>
  <PresentationFormat>Custom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Euphemia</vt:lpstr>
      <vt:lpstr>Striped Border 16x9</vt:lpstr>
      <vt:lpstr>Cluster Growth using the DLA Model</vt:lpstr>
      <vt:lpstr>In this presentation:</vt:lpstr>
      <vt:lpstr>2D Random Walks</vt:lpstr>
      <vt:lpstr>ADD STUFF HERE</vt:lpstr>
      <vt:lpstr>Add PLOTS</vt:lpstr>
      <vt:lpstr>1D Diffusion Equation Solver</vt:lpstr>
      <vt:lpstr>Modelling the Equation</vt:lpstr>
      <vt:lpstr>Variance of a Gaussian – Quick Proof</vt:lpstr>
      <vt:lpstr>Initial Distribution</vt:lpstr>
      <vt:lpstr>Four Evolutions in Time</vt:lpstr>
      <vt:lpstr>Cluster Growth using DLA</vt:lpstr>
      <vt:lpstr>DLA Cluster</vt:lpstr>
      <vt:lpstr>PowerPoint Presentation</vt:lpstr>
      <vt:lpstr>Fractal dimensionality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2017-03-22T22:27:38Z</dcterms:created>
  <dcterms:modified xsi:type="dcterms:W3CDTF">2017-03-23T05:17:58Z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