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3"/>
  </p:handoutMasterIdLst>
  <p:sldIdLst>
    <p:sldId id="256" r:id="rId3"/>
    <p:sldId id="269" r:id="rId5"/>
    <p:sldId id="258" r:id="rId6"/>
    <p:sldId id="293" r:id="rId7"/>
    <p:sldId id="270" r:id="rId8"/>
    <p:sldId id="294" r:id="rId9"/>
    <p:sldId id="265" r:id="rId10"/>
    <p:sldId id="296" r:id="rId11"/>
    <p:sldId id="274" r:id="rId12"/>
    <p:sldId id="281" r:id="rId13"/>
    <p:sldId id="282" r:id="rId14"/>
    <p:sldId id="277" r:id="rId15"/>
    <p:sldId id="284" r:id="rId16"/>
    <p:sldId id="275" r:id="rId17"/>
    <p:sldId id="279" r:id="rId18"/>
    <p:sldId id="297" r:id="rId19"/>
    <p:sldId id="285" r:id="rId20"/>
    <p:sldId id="286" r:id="rId21"/>
    <p:sldId id="28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8" autoAdjust="0"/>
    <p:restoredTop sz="94729"/>
  </p:normalViewPr>
  <p:slideViewPr>
    <p:cSldViewPr>
      <p:cViewPr>
        <p:scale>
          <a:sx n="76" d="100"/>
          <a:sy n="76" d="100"/>
        </p:scale>
        <p:origin x="1672" y="800"/>
      </p:cViewPr>
      <p:guideLst>
        <p:guide orient="horz" pos="2141"/>
        <p:guide pos="3844"/>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55"/>
        <p:guide pos="216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Hi, everyone! We are group4 and I'm Xinmeng Tong. My other group members are Tahoe and Ksenia. In this project, we are studying theories and simulations on random walk, diffusion, and cluster growth using the DLA model.</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 am going to talk a bit about the 2D random walks.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a 2D random walk, at each step, a drunk man moves to one of the four directions at a crossroad with equal probability of 1/4. Let's first take a look at the analytical parameters which will be used to</a:t>
            </a:r>
            <a:r>
              <a:rPr lang="en-US" altLang="zh-CN">
                <a:sym typeface="+mn-ea"/>
              </a:rPr>
              <a:t> check the validality of our simulation</a:t>
            </a:r>
            <a:r>
              <a:rPr lang="en-US" altLang="zh-CN"/>
              <a:t>.</a:t>
            </a:r>
            <a:endParaRPr lang="en-US" altLang="zh-CN"/>
          </a:p>
          <a:p>
            <a:endParaRPr lang="en-US" altLang="zh-CN"/>
          </a:p>
          <a:p>
            <a:r>
              <a:rPr lang="en-US" altLang="zh-CN"/>
              <a:t>The mean value of x at step N is given by the sum of mean values over all steps, which is 0 by explicit calculation.</a:t>
            </a:r>
            <a:endParaRPr lang="en-US" altLang="zh-CN"/>
          </a:p>
          <a:p>
            <a:endParaRPr lang="en-US" altLang="zh-CN"/>
          </a:p>
          <a:p>
            <a:r>
              <a:rPr lang="en-US" altLang="zh-CN"/>
              <a:t>And the mean squared value in x direction can be splited into two terms, the squared term and the cross prodeuct term, where the second one is zero, so that we convert again to the mean of a independent walk which is 1/2 so the mean square is 1/2 N.</a:t>
            </a:r>
            <a:endParaRPr lang="en-US" altLang="zh-CN"/>
          </a:p>
          <a:p>
            <a:endParaRPr lang="en-US" altLang="zh-CN"/>
          </a:p>
          <a:p>
            <a:r>
              <a:rPr lang="en-US" altLang="zh-CN"/>
              <a:t>If we want to study how much the particle is shifted from the origin after n steps, the mean squared distance is a good measurement, which, due to the independence of x and y direction, is N.</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how do we establish our python code to simulate such a 2D random walk?</a:t>
            </a:r>
            <a:endParaRPr lang="en-US" altLang="zh-CN"/>
          </a:p>
          <a:p>
            <a:endParaRPr lang="en-US" altLang="zh-CN"/>
          </a:p>
          <a:p>
            <a:r>
              <a:rPr lang="en-US" altLang="zh-CN"/>
              <a:t>First we define a random-walk function </a:t>
            </a:r>
            <a:r>
              <a:rPr lang="en-US" altLang="zh-CN">
                <a:sym typeface="+mn-ea"/>
              </a:rPr>
              <a:t>which tells us the direction of a movement for each step,</a:t>
            </a:r>
            <a:r>
              <a:rPr lang="en-US" altLang="zh-CN"/>
              <a:t> by using inserting 4 thresholds in the randomly generated numbers between 0 and 1.</a:t>
            </a:r>
            <a:endParaRPr lang="en-US" altLang="zh-CN"/>
          </a:p>
          <a:p>
            <a:endParaRPr lang="en-US" altLang="zh-CN"/>
          </a:p>
          <a:p>
            <a:r>
              <a:rPr lang="en-US" altLang="zh-CN"/>
              <a:t>And we let walker evolve with time(steps), record the position and displacement information for each step so that we keep a clear track of our walker.</a:t>
            </a:r>
            <a:endParaRPr lang="en-US" altLang="zh-CN"/>
          </a:p>
          <a:p>
            <a:endParaRPr lang="en-US" altLang="zh-CN"/>
          </a:p>
          <a:p>
            <a:r>
              <a:rPr lang="en-US" altLang="zh-CN"/>
              <a:t>What's more, we need to average over 10,000 different walkers to gt a better result.</a:t>
            </a:r>
            <a:endParaRPr lang="en-US" altLang="zh-CN"/>
          </a:p>
          <a:p>
            <a:endParaRPr lang="en-US" altLang="zh-CN"/>
          </a:p>
          <a:p>
            <a:r>
              <a:rPr lang="en-US" altLang="zh-CN"/>
              <a:t>Notice that for a small number of steps, the direction of evolution is very unstable . As steps go up, it stends to spread out more but the shape is also irregular and undetermined. </a:t>
            </a:r>
            <a:endParaRPr lang="en-US" altLang="zh-CN"/>
          </a:p>
          <a:p>
            <a:endParaRPr lang="en-US" altLang="zh-CN"/>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We know that if a motion is diffusive, it satisfies that the mean square distance is proportional to time.</a:t>
            </a:r>
            <a:endParaRPr lang="en-US" altLang="zh-CN"/>
          </a:p>
          <a:p>
            <a:endParaRPr lang="en-US" altLang="zh-CN"/>
          </a:p>
          <a:p>
            <a:r>
              <a:rPr lang="en-US" altLang="zh-CN"/>
              <a:t>In our simulation, it is obvious that the mean square distance that a random walker travels is proportional to step numbers. So if we set the random walker at constant speed, then each step will corresponds to a unit time. Then we could actually prove that the 2D random walker is diffusive.</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lang="en-US"/>
          </a:p>
        </p:txBody>
      </p:sp>
      <p:sp>
        <p:nvSpPr>
          <p:cNvPr id="20" name="Date Placeholder 19"/>
          <p:cNvSpPr>
            <a:spLocks noGrp="1"/>
          </p:cNvSpPr>
          <p:nvPr>
            <p:ph type="dt" sz="half" idx="10"/>
          </p:nvPr>
        </p:nvSpPr>
        <p:spPr/>
        <p:txBody>
          <a:bodyPr/>
          <a:lstStyle/>
          <a:p>
            <a:fld id="{8E36636D-D922-432D-A958-524484B5923D}" type="datetimeFigureOut">
              <a:rPr lang="en-US"/>
            </a:fld>
            <a:endParaRPr lang="en-US"/>
          </a:p>
        </p:txBody>
      </p:sp>
      <p:sp>
        <p:nvSpPr>
          <p:cNvPr id="21" name="Footer Placeholder 20"/>
          <p:cNvSpPr>
            <a:spLocks noGrp="1"/>
          </p:cNvSpPr>
          <p:nvPr>
            <p:ph type="ftr" sz="quarter" idx="11"/>
          </p:nvPr>
        </p:nvSpPr>
        <p:spPr/>
        <p:txBody>
          <a:bodyPr/>
          <a:lstStyle/>
          <a:p/>
        </p:txBody>
      </p:sp>
      <p:sp>
        <p:nvSpPr>
          <p:cNvPr id="22" name="Slide Number Placeholder 21"/>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hasCustomPrompt="1"/>
          </p:nvPr>
        </p:nvSpPr>
        <p:spPr/>
        <p:txBody>
          <a:bodyPr vert="eaVert"/>
          <a:lstStyle>
            <a:lvl5pPr>
              <a:defRPr/>
            </a:lvl5pPr>
            <a:lvl6pPr>
              <a:defRPr/>
            </a:lvl6pPr>
            <a:lvl7pPr>
              <a:defRPr/>
            </a:lvl7pPr>
            <a:lvl8pPr>
              <a:defRPr/>
            </a:lvl8pPr>
            <a:lvl9pPr>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lang="en-US"/>
          </a:p>
        </p:txBody>
      </p:sp>
      <p:sp>
        <p:nvSpPr>
          <p:cNvPr id="3" name="Vertical Text Placeholder 2"/>
          <p:cNvSpPr>
            <a:spLocks noGrp="1"/>
          </p:cNvSpPr>
          <p:nvPr>
            <p:ph type="body" orient="vert" idx="1" hasCustomPrompt="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lang="en-US"/>
          </a:p>
        </p:txBody>
      </p:sp>
      <p:sp>
        <p:nvSpPr>
          <p:cNvPr id="3" name="Content Placeholder 2"/>
          <p:cNvSpPr>
            <a:spLocks noGrp="1"/>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hasCustomPrompt="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hasCustomPrompt="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E36636D-D922-432D-A958-524484B5923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hasCustomPrompt="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hasCustomPrompt="1"/>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hasCustomPrompt="1"/>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E36636D-D922-432D-A958-524484B5923D}"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Date Placeholder 1"/>
          <p:cNvSpPr>
            <a:spLocks noGrp="1"/>
          </p:cNvSpPr>
          <p:nvPr>
            <p:ph type="dt" sz="half" idx="10"/>
          </p:nvPr>
        </p:nvSpPr>
        <p:spPr/>
        <p:txBody>
          <a:bodyPr/>
          <a:lstStyle/>
          <a:p>
            <a:fld id="{8E36636D-D922-432D-A958-524484B5923D}"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lang="en-US"/>
          </a:p>
        </p:txBody>
      </p:sp>
      <p:sp>
        <p:nvSpPr>
          <p:cNvPr id="3" name="Content Placeholder 2"/>
          <p:cNvSpPr>
            <a:spLocks noGrp="1"/>
          </p:cNvSpPr>
          <p:nvPr>
            <p:ph idx="1" hasCustomPrompt="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hasCustomPrompt="1"/>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lang="en-US"/>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hasCustomPrompt="1"/>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fld>
            <a:endParaRPr lang="en-US"/>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3" Type="http://schemas.openxmlformats.org/officeDocument/2006/relationships/notesSlide" Target="../notesSlides/notesSlide3.xml"/><Relationship Id="rId22" Type="http://schemas.openxmlformats.org/officeDocument/2006/relationships/vmlDrawing" Target="../drawings/vmlDrawing1.vml"/><Relationship Id="rId21" Type="http://schemas.openxmlformats.org/officeDocument/2006/relationships/slideLayout" Target="../slideLayouts/slideLayout2.xml"/><Relationship Id="rId20" Type="http://schemas.openxmlformats.org/officeDocument/2006/relationships/oleObject" Target="../embeddings/oleObject12.bin"/><Relationship Id="rId2" Type="http://schemas.openxmlformats.org/officeDocument/2006/relationships/image" Target="../media/image2.wmf"/><Relationship Id="rId19" Type="http://schemas.openxmlformats.org/officeDocument/2006/relationships/image" Target="../media/image9.wmf"/><Relationship Id="rId18" Type="http://schemas.openxmlformats.org/officeDocument/2006/relationships/oleObject" Target="../embeddings/oleObject11.bin"/><Relationship Id="rId17" Type="http://schemas.openxmlformats.org/officeDocument/2006/relationships/image" Target="../media/image8.wmf"/><Relationship Id="rId16" Type="http://schemas.openxmlformats.org/officeDocument/2006/relationships/oleObject" Target="../embeddings/oleObject10.bin"/><Relationship Id="rId15" Type="http://schemas.openxmlformats.org/officeDocument/2006/relationships/image" Target="../media/image7.wmf"/><Relationship Id="rId14" Type="http://schemas.openxmlformats.org/officeDocument/2006/relationships/oleObject" Target="../embeddings/oleObject9.bin"/><Relationship Id="rId13" Type="http://schemas.openxmlformats.org/officeDocument/2006/relationships/oleObject" Target="../embeddings/oleObject8.bin"/><Relationship Id="rId12" Type="http://schemas.openxmlformats.org/officeDocument/2006/relationships/oleObject" Target="../embeddings/oleObject7.bin"/><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8.xml"/><Relationship Id="rId7" Type="http://schemas.openxmlformats.org/officeDocument/2006/relationships/image" Target="../media/image19.wmf"/><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3" Type="http://schemas.openxmlformats.org/officeDocument/2006/relationships/image" Target="../media/image17.wmf"/><Relationship Id="rId2" Type="http://schemas.openxmlformats.org/officeDocument/2006/relationships/oleObject" Target="../embeddings/oleObject15.bin"/><Relationship Id="rId10" Type="http://schemas.openxmlformats.org/officeDocument/2006/relationships/notesSlide" Target="../notesSlides/notesSlide5.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Tahoe, </a:t>
            </a:r>
            <a:r>
              <a:rPr lang="en-US" dirty="0" err="1"/>
              <a:t>Ksenia</a:t>
            </a:r>
            <a:r>
              <a:rPr lang="en-US" dirty="0"/>
              <a:t>, and </a:t>
            </a:r>
            <a:r>
              <a:rPr lang="en-US" dirty="0" err="1"/>
              <a:t>Xinmeng</a:t>
            </a:r>
            <a:endParaRPr lang="en-US" dirty="0"/>
          </a:p>
        </p:txBody>
      </p:sp>
      <p:sp>
        <p:nvSpPr>
          <p:cNvPr id="2" name="Title 1"/>
          <p:cNvSpPr>
            <a:spLocks noGrp="1"/>
          </p:cNvSpPr>
          <p:nvPr>
            <p:ph type="ctrTitle"/>
          </p:nvPr>
        </p:nvSpPr>
        <p:spPr/>
        <p:txBody>
          <a:bodyPr/>
          <a:lstStyle/>
          <a:p>
            <a:r>
              <a:rPr lang="en-US" dirty="0"/>
              <a:t>Cluster Growth using the DLA Model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569" y="609600"/>
            <a:ext cx="9740845" cy="1066800"/>
          </a:xfrm>
        </p:spPr>
        <p:txBody>
          <a:bodyPr/>
          <a:lstStyle/>
          <a:p>
            <a:r>
              <a:rPr lang="en-US" dirty="0"/>
              <a:t>Modelling the Equation</a:t>
            </a:r>
            <a:endParaRPr lang="en-US" dirty="0"/>
          </a:p>
        </p:txBody>
      </p:sp>
      <p:sp>
        <p:nvSpPr>
          <p:cNvPr id="3" name="Text Placeholder 2"/>
          <p:cNvSpPr>
            <a:spLocks noGrp="1"/>
          </p:cNvSpPr>
          <p:nvPr>
            <p:ph type="body" idx="1"/>
          </p:nvPr>
        </p:nvSpPr>
        <p:spPr>
          <a:xfrm>
            <a:off x="925569" y="1828800"/>
            <a:ext cx="5016443" cy="685801"/>
          </a:xfrm>
        </p:spPr>
        <p:txBody>
          <a:bodyPr/>
          <a:lstStyle/>
          <a:p>
            <a:r>
              <a:rPr lang="en-US" dirty="0"/>
              <a:t>Differential Form</a:t>
            </a:r>
            <a:endParaRPr lang="en-US" dirty="0"/>
          </a:p>
        </p:txBody>
      </p:sp>
      <p:pic>
        <p:nvPicPr>
          <p:cNvPr id="7" name="Content Placeholder 6"/>
          <p:cNvPicPr>
            <a:picLocks noGrp="1" noChangeAspect="1"/>
          </p:cNvPicPr>
          <p:nvPr>
            <p:ph sz="half" idx="2"/>
          </p:nvPr>
        </p:nvPicPr>
        <p:blipFill>
          <a:blip r:embed="rId1"/>
          <a:stretch>
            <a:fillRect/>
          </a:stretch>
        </p:blipFill>
        <p:spPr>
          <a:xfrm>
            <a:off x="1751012" y="2567413"/>
            <a:ext cx="2652364" cy="933450"/>
          </a:xfrm>
          <a:prstGeom prst="rect">
            <a:avLst/>
          </a:prstGeom>
        </p:spPr>
      </p:pic>
      <p:sp>
        <p:nvSpPr>
          <p:cNvPr id="5" name="Text Placeholder 4"/>
          <p:cNvSpPr>
            <a:spLocks noGrp="1"/>
          </p:cNvSpPr>
          <p:nvPr>
            <p:ph type="body" sz="quarter" idx="3"/>
          </p:nvPr>
        </p:nvSpPr>
        <p:spPr>
          <a:xfrm>
            <a:off x="5789612" y="1828800"/>
            <a:ext cx="4876801" cy="685801"/>
          </a:xfrm>
        </p:spPr>
        <p:txBody>
          <a:bodyPr/>
          <a:lstStyle/>
          <a:p>
            <a:r>
              <a:rPr lang="en-US" dirty="0"/>
              <a:t>Finite Difference Form</a:t>
            </a:r>
            <a:endParaRPr lang="en-US" dirty="0"/>
          </a:p>
        </p:txBody>
      </p:sp>
      <p:pic>
        <p:nvPicPr>
          <p:cNvPr id="8" name="Content Placeholder 7"/>
          <p:cNvPicPr>
            <a:picLocks noGrp="1" noChangeAspect="1"/>
          </p:cNvPicPr>
          <p:nvPr>
            <p:ph sz="quarter" idx="4"/>
          </p:nvPr>
        </p:nvPicPr>
        <p:blipFill>
          <a:blip r:embed="rId2"/>
          <a:stretch>
            <a:fillRect/>
          </a:stretch>
        </p:blipFill>
        <p:spPr>
          <a:xfrm>
            <a:off x="6996055" y="2786932"/>
            <a:ext cx="2768713" cy="494413"/>
          </a:xfrm>
          <a:prstGeom prst="rect">
            <a:avLst/>
          </a:prstGeom>
        </p:spPr>
      </p:pic>
      <p:sp>
        <p:nvSpPr>
          <p:cNvPr id="9" name="TextBox 8"/>
          <p:cNvSpPr txBox="1"/>
          <p:nvPr/>
        </p:nvSpPr>
        <p:spPr>
          <a:xfrm>
            <a:off x="5789612" y="2362200"/>
            <a:ext cx="4572000" cy="308392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Convert to an iterable form</a:t>
            </a: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Algebraically manipulate formal derivatives</a:t>
            </a: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For our purposes, D=2 and stability is guaranteed by</a:t>
            </a:r>
            <a:endParaRPr lang="en-US" sz="2400" dirty="0"/>
          </a:p>
        </p:txBody>
      </p:sp>
      <p:pic>
        <p:nvPicPr>
          <p:cNvPr id="10" name="Picture 9"/>
          <p:cNvPicPr>
            <a:picLocks noChangeAspect="1"/>
          </p:cNvPicPr>
          <p:nvPr/>
        </p:nvPicPr>
        <p:blipFill>
          <a:blip r:embed="rId3"/>
          <a:stretch>
            <a:fillRect/>
          </a:stretch>
        </p:blipFill>
        <p:spPr>
          <a:xfrm>
            <a:off x="5998210" y="3989705"/>
            <a:ext cx="5840095" cy="662305"/>
          </a:xfrm>
          <a:prstGeom prst="rect">
            <a:avLst/>
          </a:prstGeom>
        </p:spPr>
      </p:pic>
      <p:sp>
        <p:nvSpPr>
          <p:cNvPr id="11" name="TextBox 10"/>
          <p:cNvSpPr txBox="1"/>
          <p:nvPr/>
        </p:nvSpPr>
        <p:spPr>
          <a:xfrm>
            <a:off x="925569" y="2362200"/>
            <a:ext cx="4559243"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Time dependent diff. eq.</a:t>
            </a: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For a box density, later solutions should be Gaussian </a:t>
            </a:r>
            <a:endParaRPr lang="en-US" sz="2400" dirty="0"/>
          </a:p>
        </p:txBody>
      </p:sp>
      <p:pic>
        <p:nvPicPr>
          <p:cNvPr id="12" name="Picture 11"/>
          <p:cNvPicPr>
            <a:picLocks noChangeAspect="1"/>
          </p:cNvPicPr>
          <p:nvPr/>
        </p:nvPicPr>
        <p:blipFill>
          <a:blip r:embed="rId4"/>
          <a:stretch>
            <a:fillRect/>
          </a:stretch>
        </p:blipFill>
        <p:spPr>
          <a:xfrm>
            <a:off x="1428777" y="4181470"/>
            <a:ext cx="3552825" cy="638175"/>
          </a:xfrm>
          <a:prstGeom prst="rect">
            <a:avLst/>
          </a:prstGeom>
        </p:spPr>
      </p:pic>
      <p:pic>
        <p:nvPicPr>
          <p:cNvPr id="13" name="Picture 12"/>
          <p:cNvPicPr>
            <a:picLocks noChangeAspect="1"/>
          </p:cNvPicPr>
          <p:nvPr/>
        </p:nvPicPr>
        <p:blipFill>
          <a:blip r:embed="rId5"/>
          <a:stretch>
            <a:fillRect/>
          </a:stretch>
        </p:blipFill>
        <p:spPr>
          <a:xfrm>
            <a:off x="1674812" y="4933950"/>
            <a:ext cx="1304925" cy="323850"/>
          </a:xfrm>
          <a:prstGeom prst="rect">
            <a:avLst/>
          </a:prstGeom>
        </p:spPr>
      </p:pic>
      <p:pic>
        <p:nvPicPr>
          <p:cNvPr id="14" name="Picture 13"/>
          <p:cNvPicPr>
            <a:picLocks noChangeAspect="1"/>
          </p:cNvPicPr>
          <p:nvPr/>
        </p:nvPicPr>
        <p:blipFill>
          <a:blip r:embed="rId6"/>
          <a:stretch>
            <a:fillRect/>
          </a:stretch>
        </p:blipFill>
        <p:spPr>
          <a:xfrm>
            <a:off x="7470774" y="5360396"/>
            <a:ext cx="1209675"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Variance of a Gaussian – Quick Proof</a:t>
            </a:r>
            <a:endParaRPr lang="en-US" dirty="0"/>
          </a:p>
        </p:txBody>
      </p:sp>
      <p:sp>
        <p:nvSpPr>
          <p:cNvPr id="4" name="Content Placeholder 3"/>
          <p:cNvSpPr>
            <a:spLocks noGrp="1"/>
          </p:cNvSpPr>
          <p:nvPr>
            <p:ph idx="1"/>
          </p:nvPr>
        </p:nvSpPr>
        <p:spPr/>
        <p:txBody>
          <a:bodyPr/>
          <a:lstStyle/>
          <a:p>
            <a:r>
              <a:rPr lang="en-US" dirty="0"/>
              <a:t>Expectation values are of the form:</a:t>
            </a:r>
            <a:endParaRPr lang="en-US" dirty="0"/>
          </a:p>
          <a:p>
            <a:r>
              <a:rPr lang="en-US" dirty="0"/>
              <a:t>Thus, after using the fact that we are dealing with an even function</a:t>
            </a:r>
            <a:endParaRPr lang="en-US" dirty="0"/>
          </a:p>
          <a:p>
            <a:endParaRPr lang="en-US" dirty="0"/>
          </a:p>
          <a:p>
            <a:endParaRPr lang="en-US" dirty="0"/>
          </a:p>
          <a:p>
            <a:r>
              <a:rPr lang="en-US" dirty="0"/>
              <a:t>After a change of variable</a:t>
            </a:r>
            <a:endParaRPr lang="en-US" dirty="0"/>
          </a:p>
          <a:p>
            <a:endParaRPr lang="en-US" dirty="0"/>
          </a:p>
          <a:p>
            <a:r>
              <a:rPr lang="en-US" dirty="0"/>
              <a:t>Finally, after integrating by parts: </a:t>
            </a:r>
            <a:endParaRPr lang="en-US" dirty="0"/>
          </a:p>
          <a:p>
            <a:endParaRPr lang="en-US" dirty="0"/>
          </a:p>
          <a:p>
            <a:endParaRPr lang="en-US" dirty="0"/>
          </a:p>
        </p:txBody>
      </p:sp>
      <p:pic>
        <p:nvPicPr>
          <p:cNvPr id="2" name="Picture 1"/>
          <p:cNvPicPr>
            <a:picLocks noChangeAspect="1"/>
          </p:cNvPicPr>
          <p:nvPr/>
        </p:nvPicPr>
        <p:blipFill>
          <a:blip r:embed="rId1"/>
          <a:stretch>
            <a:fillRect/>
          </a:stretch>
        </p:blipFill>
        <p:spPr>
          <a:xfrm>
            <a:off x="6963092" y="1798320"/>
            <a:ext cx="1924050" cy="638175"/>
          </a:xfrm>
          <a:prstGeom prst="rect">
            <a:avLst/>
          </a:prstGeom>
        </p:spPr>
      </p:pic>
      <p:pic>
        <p:nvPicPr>
          <p:cNvPr id="3" name="Picture 2"/>
          <p:cNvPicPr>
            <a:picLocks noChangeAspect="1"/>
          </p:cNvPicPr>
          <p:nvPr/>
        </p:nvPicPr>
        <p:blipFill>
          <a:blip r:embed="rId2"/>
          <a:stretch>
            <a:fillRect/>
          </a:stretch>
        </p:blipFill>
        <p:spPr>
          <a:xfrm>
            <a:off x="3518852" y="2987040"/>
            <a:ext cx="4457700" cy="1323975"/>
          </a:xfrm>
          <a:prstGeom prst="rect">
            <a:avLst/>
          </a:prstGeom>
        </p:spPr>
      </p:pic>
      <p:pic>
        <p:nvPicPr>
          <p:cNvPr id="5" name="Picture 4"/>
          <p:cNvPicPr>
            <a:picLocks noChangeAspect="1"/>
          </p:cNvPicPr>
          <p:nvPr/>
        </p:nvPicPr>
        <p:blipFill>
          <a:blip r:embed="rId3"/>
          <a:stretch>
            <a:fillRect/>
          </a:stretch>
        </p:blipFill>
        <p:spPr>
          <a:xfrm>
            <a:off x="5810567" y="4562475"/>
            <a:ext cx="3076575" cy="657225"/>
          </a:xfrm>
          <a:prstGeom prst="rect">
            <a:avLst/>
          </a:prstGeom>
        </p:spPr>
      </p:pic>
      <p:pic>
        <p:nvPicPr>
          <p:cNvPr id="7" name="Picture 6"/>
          <p:cNvPicPr>
            <a:picLocks noChangeAspect="1"/>
          </p:cNvPicPr>
          <p:nvPr/>
        </p:nvPicPr>
        <p:blipFill>
          <a:blip r:embed="rId4"/>
          <a:stretch>
            <a:fillRect/>
          </a:stretch>
        </p:blipFill>
        <p:spPr>
          <a:xfrm>
            <a:off x="6909350" y="5570220"/>
            <a:ext cx="1066800" cy="428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Distribution</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98877" y="1293813"/>
            <a:ext cx="5363633" cy="4022725"/>
          </a:xfrm>
        </p:spPr>
      </p:pic>
      <p:sp>
        <p:nvSpPr>
          <p:cNvPr id="4" name="Text Placeholder 3"/>
          <p:cNvSpPr>
            <a:spLocks noGrp="1"/>
          </p:cNvSpPr>
          <p:nvPr>
            <p:ph type="body" sz="half" idx="2"/>
          </p:nvPr>
        </p:nvSpPr>
        <p:spPr/>
        <p:txBody>
          <a:bodyPr/>
          <a:lstStyle/>
          <a:p>
            <a:r>
              <a:rPr lang="en-US" sz="1900" dirty="0"/>
              <a:t>Important to put the box density far from the edges, otherwise you will affect the Gaussian and make it lopsided. </a:t>
            </a:r>
            <a:endParaRPr lang="en-US" sz="19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3214" y="457200"/>
            <a:ext cx="3124200" cy="2057400"/>
          </a:xfrm>
        </p:spPr>
        <p:txBody>
          <a:bodyPr/>
          <a:lstStyle/>
          <a:p>
            <a:r>
              <a:rPr lang="en-US" dirty="0"/>
              <a:t>Four Evolutions in Time</a:t>
            </a:r>
            <a:endParaRPr lang="en-US" dirty="0"/>
          </a:p>
        </p:txBody>
      </p:sp>
      <p:sp>
        <p:nvSpPr>
          <p:cNvPr id="4" name="Text Placeholder 3"/>
          <p:cNvSpPr>
            <a:spLocks noGrp="1"/>
          </p:cNvSpPr>
          <p:nvPr>
            <p:ph type="body" sz="half" idx="2"/>
          </p:nvPr>
        </p:nvSpPr>
        <p:spPr>
          <a:xfrm>
            <a:off x="7923214" y="2698629"/>
            <a:ext cx="3124200" cy="1797169"/>
          </a:xfrm>
        </p:spPr>
        <p:txBody>
          <a:bodyPr>
            <a:noAutofit/>
          </a:bodyPr>
          <a:lstStyle/>
          <a:p>
            <a:r>
              <a:rPr lang="en-US" sz="1900" dirty="0"/>
              <a:t>A sigma fit was performed for each time snapshot, and they match very well with the expected:</a:t>
            </a:r>
            <a:endParaRPr lang="en-US" sz="1900" dirty="0"/>
          </a:p>
          <a:p>
            <a:endParaRPr lang="en-US" sz="1900" dirty="0"/>
          </a:p>
          <a:p>
            <a:endParaRPr lang="en-US" sz="1900" dirty="0"/>
          </a:p>
          <a:p>
            <a:r>
              <a:rPr lang="en-US" sz="1900" dirty="0"/>
              <a:t>Note: Edge effects distorting the fit at later times.</a:t>
            </a:r>
            <a:endParaRPr lang="en-US" sz="1900" dirty="0"/>
          </a:p>
        </p:txBody>
      </p:sp>
      <p:pic>
        <p:nvPicPr>
          <p:cNvPr id="3" name="Picture 2"/>
          <p:cNvPicPr>
            <a:picLocks noChangeAspect="1"/>
          </p:cNvPicPr>
          <p:nvPr/>
        </p:nvPicPr>
        <p:blipFill>
          <a:blip r:embed="rId1"/>
          <a:stretch>
            <a:fillRect/>
          </a:stretch>
        </p:blipFill>
        <p:spPr>
          <a:xfrm>
            <a:off x="8335010" y="4058920"/>
            <a:ext cx="1609725" cy="436880"/>
          </a:xfrm>
          <a:prstGeom prst="rect">
            <a:avLst/>
          </a:prstGeom>
        </p:spPr>
      </p:pic>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1143000"/>
            <a:ext cx="2971800" cy="2228850"/>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5612" y="1104900"/>
            <a:ext cx="3022600" cy="226695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3812" y="3228600"/>
            <a:ext cx="3048000" cy="228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4527" y="3228599"/>
            <a:ext cx="3048001" cy="2286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Growth using DLA</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5212" y="609600"/>
            <a:ext cx="9143538" cy="1066800"/>
          </a:xfrm>
        </p:spPr>
        <p:txBody>
          <a:bodyPr/>
          <a:lstStyle/>
          <a:p>
            <a:r>
              <a:rPr lang="en-US" dirty="0" smtClean="0"/>
              <a:t>DLA Cluster</a:t>
            </a:r>
            <a:endParaRPr lang="en-US" dirty="0"/>
          </a:p>
        </p:txBody>
      </p:sp>
      <p:pic>
        <p:nvPicPr>
          <p:cNvPr id="2" name="Content Placeholder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865812" y="381000"/>
            <a:ext cx="5867399" cy="5867399"/>
          </a:xfrm>
        </p:spPr>
      </p:pic>
      <p:sp>
        <p:nvSpPr>
          <p:cNvPr id="3" name="TextBox 2"/>
          <p:cNvSpPr txBox="1"/>
          <p:nvPr/>
        </p:nvSpPr>
        <p:spPr>
          <a:xfrm>
            <a:off x="1065212" y="1905000"/>
            <a:ext cx="4571769" cy="757130"/>
          </a:xfrm>
          <a:prstGeom prst="rect">
            <a:avLst/>
          </a:prstGeom>
          <a:noFill/>
        </p:spPr>
        <p:txBody>
          <a:bodyPr wrap="square" rtlCol="0">
            <a:spAutoFit/>
          </a:bodyPr>
          <a:lstStyle/>
          <a:p>
            <a:pPr>
              <a:lnSpc>
                <a:spcPct val="90000"/>
              </a:lnSpc>
            </a:pPr>
            <a:r>
              <a:rPr lang="en-US" sz="2400" dirty="0" smtClean="0"/>
              <a:t>Many large open spaces, irregular perimeter</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2149088" y="2945176"/>
                <a:ext cx="1936299" cy="463268"/>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m:rPr>
                          <m:nor/>
                        </m:rPr>
                        <a:rPr lang="en-US" sz="3200" dirty="0" smtClean="0"/>
                        <m:t>m</m:t>
                      </m:r>
                      <m:r>
                        <m:rPr>
                          <m:nor/>
                        </m:rPr>
                        <a:rPr lang="en-US" sz="3200" dirty="0" smtClean="0"/>
                        <m:t>(</m:t>
                      </m:r>
                      <m:r>
                        <m:rPr>
                          <m:nor/>
                        </m:rPr>
                        <a:rPr lang="en-US" sz="3200" dirty="0" smtClean="0"/>
                        <m:t>r</m:t>
                      </m:r>
                      <m:r>
                        <m:rPr>
                          <m:nor/>
                        </m:rPr>
                        <a:rPr lang="en-US" sz="3200" dirty="0" smtClean="0"/>
                        <m:t>)</m:t>
                      </m:r>
                      <m:r>
                        <a:rPr lang="en-US" sz="3200" b="0" i="1" dirty="0" smtClean="0">
                          <a:latin typeface="Cambria Math" charset="0"/>
                        </a:rPr>
                        <m:t>~</m:t>
                      </m:r>
                      <m:sSup>
                        <m:sSupPr>
                          <m:ctrlPr>
                            <a:rPr lang="en-US" sz="3200" b="0" i="1" dirty="0" smtClean="0">
                              <a:latin typeface="Cambria Math" charset="0"/>
                              <a:ea typeface="Cambria Math" charset="0"/>
                              <a:cs typeface="Cambria Math" charset="0"/>
                            </a:rPr>
                          </m:ctrlPr>
                        </m:sSupPr>
                        <m:e>
                          <m:r>
                            <a:rPr lang="en-US" sz="3200" b="0" i="1" dirty="0" smtClean="0">
                              <a:latin typeface="Cambria Math" charset="0"/>
                              <a:ea typeface="Cambria Math" charset="0"/>
                              <a:cs typeface="Cambria Math" charset="0"/>
                            </a:rPr>
                            <m:t>𝑟</m:t>
                          </m:r>
                        </m:e>
                        <m:sup>
                          <m:sSub>
                            <m:sSubPr>
                              <m:ctrlPr>
                                <a:rPr lang="en-US" sz="3200" b="0" i="1" dirty="0" smtClean="0">
                                  <a:latin typeface="Cambria Math" charset="0"/>
                                  <a:ea typeface="Cambria Math" charset="0"/>
                                  <a:cs typeface="Cambria Math" charset="0"/>
                                </a:rPr>
                              </m:ctrlPr>
                            </m:sSubPr>
                            <m:e>
                              <m:r>
                                <a:rPr lang="en-US" sz="3200" b="0" i="1" dirty="0" smtClean="0">
                                  <a:latin typeface="Cambria Math" charset="0"/>
                                  <a:ea typeface="Cambria Math" charset="0"/>
                                  <a:cs typeface="Cambria Math" charset="0"/>
                                </a:rPr>
                                <m:t>𝑑</m:t>
                              </m:r>
                            </m:e>
                            <m:sub>
                              <m:r>
                                <a:rPr lang="en-US" sz="3200" b="0" i="1" dirty="0" smtClean="0">
                                  <a:latin typeface="Cambria Math" charset="0"/>
                                  <a:ea typeface="Cambria Math" charset="0"/>
                                  <a:cs typeface="Cambria Math" charset="0"/>
                                </a:rPr>
                                <m:t>𝑓</m:t>
                              </m:r>
                            </m:sub>
                          </m:sSub>
                        </m:sup>
                      </m:sSup>
                      <m:r>
                        <a:rPr lang="en-US" sz="3200" b="0" i="1" dirty="0" smtClean="0">
                          <a:latin typeface="Cambria Math" charset="0"/>
                          <a:ea typeface="Cambria Math" charset="0"/>
                          <a:cs typeface="Cambria Math" charset="0"/>
                        </a:rPr>
                        <m:t> </m:t>
                      </m:r>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2149088" y="2945176"/>
                <a:ext cx="1936299" cy="463268"/>
              </a:xfrm>
              <a:prstGeom prst="rect">
                <a:avLst/>
              </a:prstGeom>
              <a:blipFill rotWithShape="0">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080557" y="3764143"/>
                <a:ext cx="4073359" cy="359073"/>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charset="0"/>
                            </a:rPr>
                          </m:ctrlPr>
                        </m:sSubPr>
                        <m:e>
                          <m:r>
                            <a:rPr lang="en-US" sz="2400" b="0" i="1" smtClean="0">
                              <a:latin typeface="Cambria Math" charset="0"/>
                            </a:rPr>
                            <m:t>𝑑</m:t>
                          </m:r>
                        </m:e>
                        <m:sub>
                          <m:r>
                            <a:rPr lang="en-US" sz="2400" b="0" i="1" smtClean="0">
                              <a:latin typeface="Cambria Math" charset="0"/>
                            </a:rPr>
                            <m:t>𝑓</m:t>
                          </m:r>
                        </m:sub>
                      </m:sSub>
                      <m:r>
                        <a:rPr lang="en-US" sz="2400" b="0" i="1" smtClean="0">
                          <a:latin typeface="Cambria Math" charset="0"/>
                        </a:rPr>
                        <m:t>=</m:t>
                      </m:r>
                      <m:r>
                        <a:rPr lang="en-US" sz="2400" b="0" i="1" smtClean="0">
                          <a:latin typeface="Cambria Math" charset="0"/>
                        </a:rPr>
                        <m:t>𝑓𝑟𝑎𝑐𝑡𝑎𝑙</m:t>
                      </m:r>
                      <m:r>
                        <a:rPr lang="en-US" sz="2400" b="0" i="1" smtClean="0">
                          <a:latin typeface="Cambria Math" charset="0"/>
                        </a:rPr>
                        <m:t> </m:t>
                      </m:r>
                      <m:r>
                        <a:rPr lang="en-US" sz="2400" b="0" i="1" smtClean="0">
                          <a:latin typeface="Cambria Math" charset="0"/>
                        </a:rPr>
                        <m:t>𝑑𝑖𝑚𝑒𝑛𝑠𝑖𝑜𝑛𝑎𝑙𝑖𝑡𝑦</m:t>
                      </m:r>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1080770" y="3286125"/>
                <a:ext cx="4145280" cy="1198880"/>
              </a:xfrm>
              <a:prstGeom prst="rect">
                <a:avLst/>
              </a:prstGeom>
              <a:blipFill rotWithShape="0">
                <a:blip r:embed="rId3"/>
                <a:stretch>
                  <a:fillRect l="-299" t="-152542" r="-1048" b="-17796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827212" y="4485105"/>
                <a:ext cx="2441694" cy="29918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𝑑</m:t>
                          </m:r>
                        </m:e>
                        <m:sub>
                          <m:r>
                            <a:rPr lang="en-US" sz="2000" b="0" i="1" smtClean="0">
                              <a:latin typeface="Cambria Math" charset="0"/>
                            </a:rPr>
                            <m:t>𝑓</m:t>
                          </m:r>
                        </m:sub>
                      </m:sSub>
                      <m:r>
                        <a:rPr lang="en-US" sz="2000" b="0" i="1" smtClean="0">
                          <a:latin typeface="Cambria Math" charset="0"/>
                        </a:rPr>
                        <m:t>=1 </m:t>
                      </m:r>
                      <m:r>
                        <a:rPr lang="en-US" sz="2000" b="0" i="1" smtClean="0">
                          <a:latin typeface="Cambria Math" charset="0"/>
                        </a:rPr>
                        <m:t>𝑙𝑖𝑛𝑒</m:t>
                      </m:r>
                      <m:r>
                        <a:rPr lang="en-US" sz="2000" b="0" i="1" smtClean="0">
                          <a:latin typeface="Cambria Math" charset="0"/>
                        </a:rPr>
                        <m:t>, </m:t>
                      </m:r>
                      <m:r>
                        <a:rPr lang="en-US" sz="2000" b="0" i="1" smtClean="0">
                          <a:latin typeface="Cambria Math" charset="0"/>
                        </a:rPr>
                        <m:t>𝑜𝑟</m:t>
                      </m:r>
                      <m:r>
                        <a:rPr lang="en-US" sz="2000" b="0" i="1" smtClean="0">
                          <a:latin typeface="Cambria Math" charset="0"/>
                        </a:rPr>
                        <m:t> </m:t>
                      </m:r>
                      <m:r>
                        <a:rPr lang="en-US" sz="2000" b="0" i="1" smtClean="0">
                          <a:latin typeface="Cambria Math" charset="0"/>
                        </a:rPr>
                        <m:t>𝑐𝑢𝑟𝑣𝑒</m:t>
                      </m:r>
                    </m:oMath>
                  </m:oMathPara>
                </a14:m>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1659890" y="3831590"/>
                <a:ext cx="2608580" cy="1359535"/>
              </a:xfrm>
              <a:prstGeom prst="rect">
                <a:avLst/>
              </a:prstGeom>
              <a:blipFill rotWithShape="0">
                <a:blip r:embed="rId4"/>
                <a:stretch>
                  <a:fillRect l="-1000" t="-155102" b="-1795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015133" y="5146178"/>
                <a:ext cx="2052998" cy="29918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𝑑</m:t>
                          </m:r>
                        </m:e>
                        <m:sub>
                          <m:r>
                            <a:rPr lang="en-US" sz="2000" b="0" i="1" smtClean="0">
                              <a:latin typeface="Cambria Math" charset="0"/>
                            </a:rPr>
                            <m:t>𝑓</m:t>
                          </m:r>
                        </m:sub>
                      </m:sSub>
                      <m:r>
                        <a:rPr lang="en-US" sz="2000" b="0" i="1" smtClean="0">
                          <a:latin typeface="Cambria Math" charset="0"/>
                        </a:rPr>
                        <m:t>=2 </m:t>
                      </m:r>
                      <m:r>
                        <a:rPr lang="en-US" sz="2000" b="0" i="1" smtClean="0">
                          <a:latin typeface="Cambria Math" charset="0"/>
                        </a:rPr>
                        <m:t>𝑠𝑜𝑙𝑖𝑑</m:t>
                      </m:r>
                      <m:r>
                        <a:rPr lang="en-US" sz="2000" b="0" i="1" smtClean="0">
                          <a:latin typeface="Cambria Math" charset="0"/>
                        </a:rPr>
                        <m:t> </m:t>
                      </m:r>
                      <m:r>
                        <a:rPr lang="en-US" sz="2000" b="0" i="1" smtClean="0">
                          <a:latin typeface="Cambria Math" charset="0"/>
                        </a:rPr>
                        <m:t>𝑑𝑖𝑠𝑘</m:t>
                      </m:r>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1659890" y="4485640"/>
                <a:ext cx="2219960" cy="1431290"/>
              </a:xfrm>
              <a:prstGeom prst="rect">
                <a:avLst/>
              </a:prstGeom>
              <a:blipFill rotWithShape="0">
                <a:blip r:embed="rId5"/>
                <a:stretch>
                  <a:fillRect l="-1190" t="-155102" r="-595" b="-179592"/>
                </a:stretch>
              </a:blipFill>
            </p:spPr>
            <p:txBody>
              <a:bodyPr/>
              <a:lstStyle/>
              <a:p>
                <a:r>
                  <a:rPr lang="en-US">
                    <a:noFill/>
                  </a:rPr>
                  <a:t> </a:t>
                </a:r>
                <a:endParaRPr 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Eden cluster</a:t>
            </a:r>
            <a:endParaRPr lang="en-US" altLang="zh-CN"/>
          </a:p>
        </p:txBody>
      </p:sp>
      <p:pic>
        <p:nvPicPr>
          <p:cNvPr id="4" name="内容占位符 3"/>
          <p:cNvPicPr>
            <a:picLocks noChangeAspect="1"/>
          </p:cNvPicPr>
          <p:nvPr>
            <p:ph idx="1"/>
          </p:nvPr>
        </p:nvPicPr>
        <p:blipFill>
          <a:blip r:embed="rId1"/>
          <a:stretch>
            <a:fillRect/>
          </a:stretch>
        </p:blipFill>
        <p:spPr>
          <a:xfrm>
            <a:off x="3682365" y="1849755"/>
            <a:ext cx="4886960" cy="4170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0812" y="1295400"/>
            <a:ext cx="4267200" cy="42672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612" y="1295400"/>
            <a:ext cx="4267200" cy="4267200"/>
          </a:xfrm>
          <a:prstGeom prst="rect">
            <a:avLst/>
          </a:prstGeom>
        </p:spPr>
      </p:pic>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266" y="1295400"/>
            <a:ext cx="4114800" cy="411480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332" y="101600"/>
            <a:ext cx="4953002" cy="1066800"/>
          </a:xfrm>
        </p:spPr>
        <p:txBody>
          <a:bodyPr/>
          <a:lstStyle/>
          <a:p>
            <a:r>
              <a:rPr lang="en-US" smtClean="0"/>
              <a:t>Fractal dimensionality</a:t>
            </a:r>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31812" y="635000"/>
            <a:ext cx="5410200" cy="5410200"/>
          </a:xfrm>
        </p:spPr>
      </p:pic>
      <mc:AlternateContent xmlns:mc="http://schemas.openxmlformats.org/markup-compatibility/2006">
        <mc:Choice xmlns:a14="http://schemas.microsoft.com/office/drawing/2010/main" Requires="a14">
          <p:sp>
            <p:nvSpPr>
              <p:cNvPr id="5" name="TextBox 4"/>
              <p:cNvSpPr txBox="1"/>
              <p:nvPr/>
            </p:nvSpPr>
            <p:spPr>
              <a:xfrm>
                <a:off x="7694612" y="1580043"/>
                <a:ext cx="3043643" cy="478721"/>
              </a:xfrm>
              <a:prstGeom prst="rect">
                <a:avLst/>
              </a:prstGeom>
              <a:noFill/>
            </p:spPr>
            <p:txBody>
              <a:bodyPr wrap="squar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func>
                        <m:funcPr>
                          <m:ctrlPr>
                            <a:rPr lang="en-US" sz="3200" b="0" i="1" smtClean="0">
                              <a:latin typeface="Cambria Math" charset="0"/>
                            </a:rPr>
                          </m:ctrlPr>
                        </m:funcPr>
                        <m:fName>
                          <m:r>
                            <m:rPr>
                              <m:sty m:val="p"/>
                            </m:rPr>
                            <a:rPr lang="en-US" sz="3200" b="0" i="0" smtClean="0">
                              <a:latin typeface="Cambria Math" charset="0"/>
                            </a:rPr>
                            <m:t>log</m:t>
                          </m:r>
                        </m:fName>
                        <m:e>
                          <m:r>
                            <a:rPr lang="en-US" sz="3200" b="0" i="1" smtClean="0">
                              <a:latin typeface="Cambria Math" charset="0"/>
                            </a:rPr>
                            <m:t>𝑚</m:t>
                          </m:r>
                          <m:r>
                            <a:rPr lang="en-US" sz="3200" b="0" i="1" smtClean="0">
                              <a:latin typeface="Cambria Math" charset="0"/>
                            </a:rPr>
                            <m:t>=</m:t>
                          </m:r>
                          <m:sSub>
                            <m:sSubPr>
                              <m:ctrlPr>
                                <a:rPr lang="en-US" sz="3200" b="0" i="1" smtClean="0">
                                  <a:latin typeface="Cambria Math" charset="0"/>
                                </a:rPr>
                              </m:ctrlPr>
                            </m:sSubPr>
                            <m:e>
                              <m:r>
                                <a:rPr lang="en-US" sz="3200" b="0" i="1" smtClean="0">
                                  <a:latin typeface="Cambria Math" charset="0"/>
                                </a:rPr>
                                <m:t>𝑑</m:t>
                              </m:r>
                            </m:e>
                            <m:sub>
                              <m:r>
                                <a:rPr lang="en-US" sz="3200" b="0" i="1" smtClean="0">
                                  <a:latin typeface="Cambria Math" charset="0"/>
                                </a:rPr>
                                <m:t>𝑓</m:t>
                              </m:r>
                            </m:sub>
                          </m:sSub>
                          <m:r>
                            <m:rPr>
                              <m:sty m:val="p"/>
                            </m:rPr>
                            <a:rPr lang="en-US" sz="3200" b="0" i="0" smtClean="0">
                              <a:latin typeface="Cambria Math" charset="0"/>
                            </a:rPr>
                            <m:t>log</m:t>
                          </m:r>
                          <m:r>
                            <a:rPr lang="en-US" sz="3200" b="0" i="1" smtClean="0">
                              <a:latin typeface="Cambria Math" charset="0"/>
                            </a:rPr>
                            <m:t>⁡(</m:t>
                          </m:r>
                          <m:r>
                            <a:rPr lang="en-US" sz="3200" b="0" i="1" smtClean="0">
                              <a:latin typeface="Cambria Math" charset="0"/>
                            </a:rPr>
                            <m:t>𝑟</m:t>
                          </m:r>
                          <m:r>
                            <a:rPr lang="en-US" sz="3200" b="0" i="1" smtClean="0">
                              <a:latin typeface="Cambria Math" charset="0"/>
                            </a:rPr>
                            <m:t>)</m:t>
                          </m:r>
                        </m:e>
                      </m:func>
                    </m:oMath>
                  </m:oMathPara>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7694612" y="1580043"/>
                <a:ext cx="3043643" cy="478721"/>
              </a:xfrm>
              <a:prstGeom prst="rect">
                <a:avLst/>
              </a:prstGeom>
              <a:blipFill rotWithShape="0">
                <a:blip r:embed="rId2"/>
                <a:stretch>
                  <a:fillRect b="-379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579812" y="4191000"/>
                <a:ext cx="1373709" cy="29918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𝑑</m:t>
                          </m:r>
                        </m:e>
                        <m:sub>
                          <m:r>
                            <a:rPr lang="en-US" sz="2000" b="0" i="1" smtClean="0">
                              <a:latin typeface="Cambria Math" charset="0"/>
                            </a:rPr>
                            <m:t>𝑓</m:t>
                          </m:r>
                        </m:sub>
                      </m:sSub>
                      <m:r>
                        <a:rPr lang="en-US" sz="2000" b="0" i="1" smtClean="0">
                          <a:latin typeface="Cambria Math" charset="0"/>
                        </a:rPr>
                        <m:t>=</m:t>
                      </m:r>
                      <m:r>
                        <m:rPr>
                          <m:nor/>
                        </m:rPr>
                        <a:rPr lang="en-US" sz="2000"/>
                        <m:t>1.712</m:t>
                      </m:r>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3579812" y="4191000"/>
                <a:ext cx="1373709" cy="299184"/>
              </a:xfrm>
              <a:prstGeom prst="rect">
                <a:avLst/>
              </a:prstGeom>
              <a:blipFill rotWithShape="0">
                <a:blip r:embed="rId3"/>
                <a:stretch>
                  <a:fillRect l="-1770" t="-12245" r="-2212" b="-30612"/>
                </a:stretch>
              </a:blipFill>
            </p:spPr>
            <p:txBody>
              <a:bodyPr/>
              <a:lstStyle/>
              <a:p>
                <a:r>
                  <a:rPr lang="en-US">
                    <a:noFill/>
                  </a:rPr>
                  <a:t> </a:t>
                </a:r>
                <a:endParaRPr lang="en-US">
                  <a:noFill/>
                </a:endParaRPr>
              </a:p>
            </p:txBody>
          </p:sp>
        </mc:Fallback>
      </mc:AlternateContent>
      <p:sp>
        <p:nvSpPr>
          <p:cNvPr id="8" name="TextBox 7"/>
          <p:cNvSpPr txBox="1"/>
          <p:nvPr/>
        </p:nvSpPr>
        <p:spPr>
          <a:xfrm>
            <a:off x="7044733" y="2496878"/>
            <a:ext cx="4343400" cy="757130"/>
          </a:xfrm>
          <a:prstGeom prst="rect">
            <a:avLst/>
          </a:prstGeom>
          <a:noFill/>
        </p:spPr>
        <p:txBody>
          <a:bodyPr wrap="square" rtlCol="0">
            <a:spAutoFit/>
          </a:bodyPr>
          <a:lstStyle/>
          <a:p>
            <a:pPr>
              <a:lnSpc>
                <a:spcPct val="90000"/>
              </a:lnSpc>
            </a:pPr>
            <a:r>
              <a:rPr lang="en-US" sz="2400" dirty="0" smtClean="0"/>
              <a:t>In 10 runs </a:t>
            </a:r>
            <a:r>
              <a:rPr lang="en-US" sz="2400" smtClean="0"/>
              <a:t>fractal dimensionality:</a:t>
            </a:r>
            <a:endParaRPr lang="en-US" sz="2400"/>
          </a:p>
        </p:txBody>
      </p:sp>
      <p:sp>
        <p:nvSpPr>
          <p:cNvPr id="9" name="TextBox 8"/>
          <p:cNvSpPr txBox="1"/>
          <p:nvPr/>
        </p:nvSpPr>
        <p:spPr>
          <a:xfrm>
            <a:off x="6683872" y="3583462"/>
            <a:ext cx="5369921" cy="757130"/>
          </a:xfrm>
          <a:prstGeom prst="rect">
            <a:avLst/>
          </a:prstGeom>
          <a:noFill/>
        </p:spPr>
        <p:txBody>
          <a:bodyPr wrap="square" rtlCol="0">
            <a:spAutoFit/>
          </a:bodyPr>
          <a:lstStyle/>
          <a:p>
            <a:pPr>
              <a:lnSpc>
                <a:spcPct val="90000"/>
              </a:lnSpc>
            </a:pPr>
            <a:r>
              <a:rPr lang="en-US" sz="2400" b="1"/>
              <a:t>2.067, 1.653, 1.877, 1.833, 1.607, 1.832,1.782, 1.712, 1.843, 1.862</a:t>
            </a:r>
            <a:endParaRPr lang="en-US" sz="2400" b="1" dirty="0"/>
          </a:p>
        </p:txBody>
      </p:sp>
      <p:sp>
        <p:nvSpPr>
          <p:cNvPr id="10" name="TextBox 9"/>
          <p:cNvSpPr txBox="1"/>
          <p:nvPr/>
        </p:nvSpPr>
        <p:spPr>
          <a:xfrm>
            <a:off x="8054383" y="4876800"/>
            <a:ext cx="2324099" cy="480131"/>
          </a:xfrm>
          <a:prstGeom prst="rect">
            <a:avLst/>
          </a:prstGeom>
          <a:noFill/>
        </p:spPr>
        <p:txBody>
          <a:bodyPr wrap="square" rtlCol="0">
            <a:spAutoFit/>
          </a:bodyPr>
          <a:lstStyle/>
          <a:p>
            <a:pPr>
              <a:lnSpc>
                <a:spcPct val="90000"/>
              </a:lnSpc>
            </a:pPr>
            <a:r>
              <a:rPr lang="en-US" sz="2800" b="1" i="1" dirty="0" smtClean="0">
                <a:solidFill>
                  <a:srgbClr val="FF0000"/>
                </a:solidFill>
              </a:rPr>
              <a:t>mean=1.807</a:t>
            </a:r>
            <a:endParaRPr lang="en-US" sz="2800" b="1" i="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2452" y="2314575"/>
            <a:ext cx="5562600" cy="1421928"/>
          </a:xfrm>
          <a:prstGeom prst="rect">
            <a:avLst/>
          </a:prstGeom>
          <a:noFill/>
        </p:spPr>
        <p:txBody>
          <a:bodyPr wrap="square" rtlCol="0">
            <a:spAutoFit/>
          </a:bodyPr>
          <a:lstStyle/>
          <a:p>
            <a:pPr>
              <a:lnSpc>
                <a:spcPct val="90000"/>
              </a:lnSpc>
            </a:pPr>
            <a:r>
              <a:rPr lang="en-US" sz="4800" dirty="0" smtClean="0"/>
              <a:t>Thank you </a:t>
            </a:r>
            <a:r>
              <a:rPr lang="en-US" sz="4800" dirty="0"/>
              <a:t>for your time!</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 this presentation:</a:t>
            </a:r>
            <a:endParaRPr lang="en-US" dirty="0"/>
          </a:p>
        </p:txBody>
      </p:sp>
      <p:sp>
        <p:nvSpPr>
          <p:cNvPr id="14" name="Content Placeholder 13"/>
          <p:cNvSpPr>
            <a:spLocks noGrp="1"/>
          </p:cNvSpPr>
          <p:nvPr>
            <p:ph idx="1"/>
          </p:nvPr>
        </p:nvSpPr>
        <p:spPr/>
        <p:txBody>
          <a:bodyPr/>
          <a:lstStyle/>
          <a:p>
            <a:r>
              <a:rPr lang="en-US" dirty="0"/>
              <a:t>2D Random Walks</a:t>
            </a:r>
            <a:endParaRPr lang="en-US" dirty="0"/>
          </a:p>
          <a:p>
            <a:r>
              <a:rPr lang="en-US" dirty="0"/>
              <a:t>The 1D Diffusion Equation</a:t>
            </a:r>
            <a:endParaRPr lang="en-US" dirty="0"/>
          </a:p>
          <a:p>
            <a:r>
              <a:rPr lang="en-US" dirty="0"/>
              <a:t>Diffusion Limited Aggregation Model for Cluster Growth</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Random Walks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5569" y="609600"/>
            <a:ext cx="9740845" cy="1066800"/>
          </a:xfrm>
        </p:spPr>
        <p:txBody>
          <a:bodyPr/>
          <a:p>
            <a:r>
              <a:rPr lang="en-US" dirty="0">
                <a:sym typeface="+mn-ea"/>
              </a:rPr>
              <a:t>Analytical parameters for a 2D random walk</a:t>
            </a:r>
            <a:endParaRPr lang="en-US" dirty="0"/>
          </a:p>
        </p:txBody>
      </p:sp>
      <p:graphicFrame>
        <p:nvGraphicFramePr>
          <p:cNvPr id="6" name="对象 5">
            <a:hlinkClick r:id="" action="ppaction://ole?verb="/>
          </p:cNvPr>
          <p:cNvGraphicFramePr>
            <a:graphicFrameLocks noChangeAspect="1"/>
          </p:cNvGraphicFramePr>
          <p:nvPr/>
        </p:nvGraphicFramePr>
        <p:xfrm>
          <a:off x="1052830" y="1900555"/>
          <a:ext cx="6917055" cy="851535"/>
        </p:xfrm>
        <a:graphic>
          <a:graphicData uri="http://schemas.openxmlformats.org/presentationml/2006/ole">
            <mc:AlternateContent xmlns:mc="http://schemas.openxmlformats.org/markup-compatibility/2006">
              <mc:Choice xmlns:v="urn:schemas-microsoft-com:vml" Requires="v">
                <p:oleObj spid="_x0000_s1025" name="" r:id="rId1" imgW="2794000" imgH="431800" progId="Equation.KSEE3">
                  <p:embed/>
                </p:oleObj>
              </mc:Choice>
              <mc:Fallback>
                <p:oleObj name="" r:id="rId1" imgW="2794000" imgH="431800" progId="Equation.KSEE3">
                  <p:embed/>
                  <p:pic>
                    <p:nvPicPr>
                      <p:cNvPr id="0" name="图片 1024"/>
                      <p:cNvPicPr/>
                      <p:nvPr/>
                    </p:nvPicPr>
                    <p:blipFill>
                      <a:blip r:embed="rId2"/>
                      <a:stretch>
                        <a:fillRect/>
                      </a:stretch>
                    </p:blipFill>
                    <p:spPr>
                      <a:xfrm>
                        <a:off x="1052830" y="1900555"/>
                        <a:ext cx="6917055" cy="85153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052830" y="2875280"/>
          <a:ext cx="5715000" cy="875665"/>
        </p:xfrm>
        <a:graphic>
          <a:graphicData uri="http://schemas.openxmlformats.org/presentationml/2006/ole">
            <mc:AlternateContent xmlns:mc="http://schemas.openxmlformats.org/markup-compatibility/2006">
              <mc:Choice xmlns:v="urn:schemas-microsoft-com:vml" Requires="v">
                <p:oleObj spid="_x0000_s1026" name="" r:id="rId3" imgW="2552700" imgH="444500" progId="Equation.KSEE3">
                  <p:embed/>
                </p:oleObj>
              </mc:Choice>
              <mc:Fallback>
                <p:oleObj name="" r:id="rId3" imgW="2552700" imgH="444500" progId="Equation.KSEE3">
                  <p:embed/>
                  <p:pic>
                    <p:nvPicPr>
                      <p:cNvPr id="0" name="图片 1025"/>
                      <p:cNvPicPr/>
                      <p:nvPr/>
                    </p:nvPicPr>
                    <p:blipFill>
                      <a:blip r:embed="rId4"/>
                      <a:stretch>
                        <a:fillRect/>
                      </a:stretch>
                    </p:blipFill>
                    <p:spPr>
                      <a:xfrm>
                        <a:off x="1052830" y="2875280"/>
                        <a:ext cx="5715000" cy="87566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768475" y="3826510"/>
          <a:ext cx="5929630" cy="466725"/>
        </p:xfrm>
        <a:graphic>
          <a:graphicData uri="http://schemas.openxmlformats.org/presentationml/2006/ole">
            <mc:AlternateContent xmlns:mc="http://schemas.openxmlformats.org/markup-compatibility/2006">
              <mc:Choice xmlns:v="urn:schemas-microsoft-com:vml" Requires="v">
                <p:oleObj spid="_x0000_s1027" name="" r:id="rId5" imgW="2197100" imgH="228600" progId="Equation.KSEE3">
                  <p:embed/>
                </p:oleObj>
              </mc:Choice>
              <mc:Fallback>
                <p:oleObj name="" r:id="rId5" imgW="2197100" imgH="228600" progId="Equation.KSEE3">
                  <p:embed/>
                  <p:pic>
                    <p:nvPicPr>
                      <p:cNvPr id="0" name="图片 1026"/>
                      <p:cNvPicPr/>
                      <p:nvPr/>
                    </p:nvPicPr>
                    <p:blipFill>
                      <a:blip r:embed="rId6"/>
                      <a:stretch>
                        <a:fillRect/>
                      </a:stretch>
                    </p:blipFill>
                    <p:spPr>
                      <a:xfrm>
                        <a:off x="1768475" y="3826510"/>
                        <a:ext cx="5929630" cy="46672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052830" y="4546600"/>
          <a:ext cx="7192645" cy="523240"/>
        </p:xfrm>
        <a:graphic>
          <a:graphicData uri="http://schemas.openxmlformats.org/presentationml/2006/ole">
            <mc:AlternateContent xmlns:mc="http://schemas.openxmlformats.org/markup-compatibility/2006">
              <mc:Choice xmlns:v="urn:schemas-microsoft-com:vml" Requires="v">
                <p:oleObj spid="_x0000_s1028" name="" r:id="rId7" imgW="3365500" imgH="228600" progId="Equation.KSEE3">
                  <p:embed/>
                </p:oleObj>
              </mc:Choice>
              <mc:Fallback>
                <p:oleObj name="" r:id="rId7" imgW="3365500" imgH="228600" progId="Equation.KSEE3">
                  <p:embed/>
                  <p:pic>
                    <p:nvPicPr>
                      <p:cNvPr id="0" name="图片 1027"/>
                      <p:cNvPicPr/>
                      <p:nvPr/>
                    </p:nvPicPr>
                    <p:blipFill>
                      <a:blip r:embed="rId8"/>
                      <a:stretch>
                        <a:fillRect/>
                      </a:stretch>
                    </p:blipFill>
                    <p:spPr>
                      <a:xfrm>
                        <a:off x="1052830" y="4546600"/>
                        <a:ext cx="7192645" cy="523240"/>
                      </a:xfrm>
                      <a:prstGeom prst="rect">
                        <a:avLst/>
                      </a:prstGeom>
                    </p:spPr>
                  </p:pic>
                </p:oleObj>
              </mc:Fallback>
            </mc:AlternateContent>
          </a:graphicData>
        </a:graphic>
      </p:graphicFrame>
      <p:sp>
        <p:nvSpPr>
          <p:cNvPr id="4" name="十字箭头 3"/>
          <p:cNvSpPr/>
          <p:nvPr/>
        </p:nvSpPr>
        <p:spPr>
          <a:xfrm>
            <a:off x="9050020" y="2630805"/>
            <a:ext cx="1737995" cy="1661795"/>
          </a:xfrm>
          <a:prstGeom prst="quadArrow">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对象 4">
            <a:hlinkClick r:id="" action="ppaction://ole?verb="/>
          </p:cNvPr>
          <p:cNvGraphicFramePr>
            <a:graphicFrameLocks noChangeAspect="1"/>
          </p:cNvGraphicFramePr>
          <p:nvPr/>
        </p:nvGraphicFramePr>
        <p:xfrm>
          <a:off x="9774555" y="1976120"/>
          <a:ext cx="288925" cy="578485"/>
        </p:xfrm>
        <a:graphic>
          <a:graphicData uri="http://schemas.openxmlformats.org/presentationml/2006/ole">
            <mc:AlternateContent xmlns:mc="http://schemas.openxmlformats.org/markup-compatibility/2006">
              <mc:Choice xmlns:v="urn:schemas-microsoft-com:vml" Requires="v">
                <p:oleObj spid="_x0000_s2049" name="" r:id="rId9" imgW="152400" imgH="393700" progId="Equation.KSEE3">
                  <p:embed/>
                </p:oleObj>
              </mc:Choice>
              <mc:Fallback>
                <p:oleObj name="" r:id="rId9" imgW="152400" imgH="393700" progId="Equation.KSEE3">
                  <p:embed/>
                  <p:pic>
                    <p:nvPicPr>
                      <p:cNvPr id="0" name="图片 2048"/>
                      <p:cNvPicPr/>
                      <p:nvPr/>
                    </p:nvPicPr>
                    <p:blipFill>
                      <a:blip r:embed="rId10"/>
                      <a:stretch>
                        <a:fillRect/>
                      </a:stretch>
                    </p:blipFill>
                    <p:spPr>
                      <a:xfrm>
                        <a:off x="9774555" y="1976120"/>
                        <a:ext cx="288925" cy="57848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0907395" y="3111500"/>
          <a:ext cx="288925" cy="578485"/>
        </p:xfrm>
        <a:graphic>
          <a:graphicData uri="http://schemas.openxmlformats.org/presentationml/2006/ole">
            <mc:AlternateContent xmlns:mc="http://schemas.openxmlformats.org/markup-compatibility/2006">
              <mc:Choice xmlns:v="urn:schemas-microsoft-com:vml" Requires="v">
                <p:oleObj spid="_x0000_s18" name="" r:id="rId11" imgW="152400" imgH="393700" progId="Equation.KSEE3">
                  <p:embed/>
                </p:oleObj>
              </mc:Choice>
              <mc:Fallback>
                <p:oleObj name="" r:id="rId11" imgW="152400" imgH="393700" progId="Equation.KSEE3">
                  <p:embed/>
                  <p:pic>
                    <p:nvPicPr>
                      <p:cNvPr id="0" name="图片 2048"/>
                      <p:cNvPicPr/>
                      <p:nvPr/>
                    </p:nvPicPr>
                    <p:blipFill>
                      <a:blip r:embed="rId10"/>
                      <a:stretch>
                        <a:fillRect/>
                      </a:stretch>
                    </p:blipFill>
                    <p:spPr>
                      <a:xfrm>
                        <a:off x="10907395" y="3111500"/>
                        <a:ext cx="288925" cy="5784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8627110" y="3172460"/>
          <a:ext cx="288925" cy="578485"/>
        </p:xfrm>
        <a:graphic>
          <a:graphicData uri="http://schemas.openxmlformats.org/presentationml/2006/ole">
            <mc:AlternateContent xmlns:mc="http://schemas.openxmlformats.org/markup-compatibility/2006">
              <mc:Choice xmlns:v="urn:schemas-microsoft-com:vml" Requires="v">
                <p:oleObj spid="_x0000_s20" name="" r:id="rId12" imgW="152400" imgH="393700" progId="Equation.KSEE3">
                  <p:embed/>
                </p:oleObj>
              </mc:Choice>
              <mc:Fallback>
                <p:oleObj name="" r:id="rId12" imgW="152400" imgH="393700" progId="Equation.KSEE3">
                  <p:embed/>
                  <p:pic>
                    <p:nvPicPr>
                      <p:cNvPr id="0" name="图片 2048"/>
                      <p:cNvPicPr/>
                      <p:nvPr/>
                    </p:nvPicPr>
                    <p:blipFill>
                      <a:blip r:embed="rId10"/>
                      <a:stretch>
                        <a:fillRect/>
                      </a:stretch>
                    </p:blipFill>
                    <p:spPr>
                      <a:xfrm>
                        <a:off x="8627110" y="3172460"/>
                        <a:ext cx="288925" cy="5784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774555" y="4388485"/>
          <a:ext cx="288925" cy="578485"/>
        </p:xfrm>
        <a:graphic>
          <a:graphicData uri="http://schemas.openxmlformats.org/presentationml/2006/ole">
            <mc:AlternateContent xmlns:mc="http://schemas.openxmlformats.org/markup-compatibility/2006">
              <mc:Choice xmlns:v="urn:schemas-microsoft-com:vml" Requires="v">
                <p:oleObj spid="_x0000_s22" name="" r:id="rId13" imgW="152400" imgH="393700" progId="Equation.KSEE3">
                  <p:embed/>
                </p:oleObj>
              </mc:Choice>
              <mc:Fallback>
                <p:oleObj name="" r:id="rId13" imgW="152400" imgH="393700" progId="Equation.KSEE3">
                  <p:embed/>
                  <p:pic>
                    <p:nvPicPr>
                      <p:cNvPr id="0" name="图片 2048"/>
                      <p:cNvPicPr/>
                      <p:nvPr/>
                    </p:nvPicPr>
                    <p:blipFill>
                      <a:blip r:embed="rId10"/>
                      <a:stretch>
                        <a:fillRect/>
                      </a:stretch>
                    </p:blipFill>
                    <p:spPr>
                      <a:xfrm>
                        <a:off x="9774555" y="4388485"/>
                        <a:ext cx="288925" cy="57848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368280" y="3320415"/>
          <a:ext cx="283210" cy="283210"/>
        </p:xfrm>
        <a:graphic>
          <a:graphicData uri="http://schemas.openxmlformats.org/presentationml/2006/ole">
            <mc:AlternateContent xmlns:mc="http://schemas.openxmlformats.org/markup-compatibility/2006">
              <mc:Choice xmlns:v="urn:schemas-microsoft-com:vml" Requires="v">
                <p:oleObj spid="_x0000_s2050" name="" r:id="rId14" imgW="139700" imgH="139700" progId="Equation.KSEE3">
                  <p:embed/>
                </p:oleObj>
              </mc:Choice>
              <mc:Fallback>
                <p:oleObj name="" r:id="rId14" imgW="139700" imgH="139700" progId="Equation.KSEE3">
                  <p:embed/>
                  <p:pic>
                    <p:nvPicPr>
                      <p:cNvPr id="0" name="图片 2049"/>
                      <p:cNvPicPr/>
                      <p:nvPr/>
                    </p:nvPicPr>
                    <p:blipFill>
                      <a:blip r:embed="rId15"/>
                      <a:stretch>
                        <a:fillRect/>
                      </a:stretch>
                    </p:blipFill>
                    <p:spPr>
                      <a:xfrm>
                        <a:off x="10368280" y="3320415"/>
                        <a:ext cx="283210" cy="28321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9792970" y="3967480"/>
          <a:ext cx="257810" cy="154940"/>
        </p:xfrm>
        <a:graphic>
          <a:graphicData uri="http://schemas.openxmlformats.org/presentationml/2006/ole">
            <mc:AlternateContent xmlns:mc="http://schemas.openxmlformats.org/markup-compatibility/2006">
              <mc:Choice xmlns:v="urn:schemas-microsoft-com:vml" Requires="v">
                <p:oleObj spid="_x0000_s2050" name="" r:id="rId16" imgW="127000" imgH="76200" progId="Equation.KSEE3">
                  <p:embed/>
                </p:oleObj>
              </mc:Choice>
              <mc:Fallback>
                <p:oleObj name="" r:id="rId16" imgW="127000" imgH="76200" progId="Equation.KSEE3">
                  <p:embed/>
                  <p:pic>
                    <p:nvPicPr>
                      <p:cNvPr id="0" name="图片 2049"/>
                      <p:cNvPicPr/>
                      <p:nvPr/>
                    </p:nvPicPr>
                    <p:blipFill>
                      <a:blip r:embed="rId17"/>
                      <a:stretch>
                        <a:fillRect/>
                      </a:stretch>
                    </p:blipFill>
                    <p:spPr>
                      <a:xfrm>
                        <a:off x="9792970" y="3967480"/>
                        <a:ext cx="257810" cy="154940"/>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293860" y="3399155"/>
          <a:ext cx="257810" cy="154940"/>
        </p:xfrm>
        <a:graphic>
          <a:graphicData uri="http://schemas.openxmlformats.org/presentationml/2006/ole">
            <mc:AlternateContent xmlns:mc="http://schemas.openxmlformats.org/markup-compatibility/2006">
              <mc:Choice xmlns:v="urn:schemas-microsoft-com:vml" Requires="v">
                <p:oleObj spid="_x0000_s26" name="" r:id="rId18" imgW="127000" imgH="76200" progId="Equation.KSEE3">
                  <p:embed/>
                </p:oleObj>
              </mc:Choice>
              <mc:Fallback>
                <p:oleObj name="" r:id="rId18" imgW="127000" imgH="76200" progId="Equation.KSEE3">
                  <p:embed/>
                  <p:pic>
                    <p:nvPicPr>
                      <p:cNvPr id="0" name="图片 2049"/>
                      <p:cNvPicPr/>
                      <p:nvPr/>
                    </p:nvPicPr>
                    <p:blipFill>
                      <a:blip r:embed="rId19"/>
                      <a:stretch>
                        <a:fillRect/>
                      </a:stretch>
                    </p:blipFill>
                    <p:spPr>
                      <a:xfrm>
                        <a:off x="9293860" y="3399155"/>
                        <a:ext cx="257810" cy="15494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9780270" y="2752090"/>
          <a:ext cx="283210" cy="283210"/>
        </p:xfrm>
        <a:graphic>
          <a:graphicData uri="http://schemas.openxmlformats.org/presentationml/2006/ole">
            <mc:AlternateContent xmlns:mc="http://schemas.openxmlformats.org/markup-compatibility/2006">
              <mc:Choice xmlns:v="urn:schemas-microsoft-com:vml" Requires="v">
                <p:oleObj spid="_x0000_s28" name="" r:id="rId20" imgW="139700" imgH="139700" progId="Equation.KSEE3">
                  <p:embed/>
                </p:oleObj>
              </mc:Choice>
              <mc:Fallback>
                <p:oleObj name="" r:id="rId20" imgW="139700" imgH="139700" progId="Equation.KSEE3">
                  <p:embed/>
                  <p:pic>
                    <p:nvPicPr>
                      <p:cNvPr id="0" name="图片 2049"/>
                      <p:cNvPicPr/>
                      <p:nvPr/>
                    </p:nvPicPr>
                    <p:blipFill>
                      <a:blip r:embed="rId15"/>
                      <a:stretch>
                        <a:fillRect/>
                      </a:stretch>
                    </p:blipFill>
                    <p:spPr>
                      <a:xfrm>
                        <a:off x="9780270" y="2752090"/>
                        <a:ext cx="283210" cy="28321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rWalk1"/>
          <p:cNvPicPr>
            <a:picLocks noChangeAspect="1"/>
          </p:cNvPicPr>
          <p:nvPr/>
        </p:nvPicPr>
        <p:blipFill>
          <a:blip r:embed="rId1"/>
          <a:stretch>
            <a:fillRect/>
          </a:stretch>
        </p:blipFill>
        <p:spPr>
          <a:xfrm>
            <a:off x="202565" y="1936115"/>
            <a:ext cx="4568825" cy="3534410"/>
          </a:xfrm>
          <a:prstGeom prst="rect">
            <a:avLst/>
          </a:prstGeom>
        </p:spPr>
      </p:pic>
      <p:pic>
        <p:nvPicPr>
          <p:cNvPr id="9" name="图片 8" descr="rWalk2"/>
          <p:cNvPicPr>
            <a:picLocks noChangeAspect="1"/>
          </p:cNvPicPr>
          <p:nvPr/>
        </p:nvPicPr>
        <p:blipFill>
          <a:blip r:embed="rId2"/>
          <a:stretch>
            <a:fillRect/>
          </a:stretch>
        </p:blipFill>
        <p:spPr>
          <a:xfrm>
            <a:off x="4382135" y="1934845"/>
            <a:ext cx="4570095" cy="3536315"/>
          </a:xfrm>
          <a:prstGeom prst="rect">
            <a:avLst/>
          </a:prstGeom>
        </p:spPr>
      </p:pic>
      <p:sp>
        <p:nvSpPr>
          <p:cNvPr id="12" name="Title 1"/>
          <p:cNvSpPr>
            <a:spLocks noGrp="1"/>
          </p:cNvSpPr>
          <p:nvPr>
            <p:ph type="title"/>
          </p:nvPr>
        </p:nvSpPr>
        <p:spPr>
          <a:xfrm>
            <a:off x="925569" y="609600"/>
            <a:ext cx="9740845" cy="1066800"/>
          </a:xfrm>
        </p:spPr>
        <p:txBody>
          <a:bodyPr/>
          <a:p>
            <a:r>
              <a:rPr lang="en-US" dirty="0">
                <a:sym typeface="+mn-ea"/>
              </a:rPr>
              <a:t>Simulation of 2D Random Walk</a:t>
            </a:r>
            <a:endParaRPr lang="en-US" dirty="0"/>
          </a:p>
        </p:txBody>
      </p:sp>
      <p:sp>
        <p:nvSpPr>
          <p:cNvPr id="17" name="文本框 16"/>
          <p:cNvSpPr txBox="1"/>
          <p:nvPr/>
        </p:nvSpPr>
        <p:spPr>
          <a:xfrm>
            <a:off x="8715375" y="1904365"/>
            <a:ext cx="3093720" cy="3383280"/>
          </a:xfrm>
          <a:prstGeom prst="rect">
            <a:avLst/>
          </a:prstGeom>
          <a:noFill/>
        </p:spPr>
        <p:txBody>
          <a:bodyPr wrap="square" rtlCol="0">
            <a:spAutoFit/>
          </a:bodyPr>
          <a:p>
            <a:pPr marL="342900" indent="-342900" algn="just">
              <a:lnSpc>
                <a:spcPct val="120000"/>
              </a:lnSpc>
              <a:spcBef>
                <a:spcPts val="0"/>
              </a:spcBef>
              <a:spcAft>
                <a:spcPts val="0"/>
              </a:spcAft>
              <a:buFont typeface="Arial" panose="020B0604020202020204" pitchFamily="34" charset="0"/>
              <a:buChar char="•"/>
            </a:pPr>
            <a:r>
              <a:rPr lang="en-US" altLang="zh-CN" sz="2000" b="1">
                <a:solidFill>
                  <a:srgbClr val="FF0000"/>
                </a:solidFill>
              </a:rPr>
              <a:t>Define</a:t>
            </a:r>
            <a:r>
              <a:rPr lang="en-US" altLang="zh-CN" sz="2000"/>
              <a:t> random-walk function using 4 thresholds in random numbers among (0,1)</a:t>
            </a:r>
            <a:endParaRPr lang="en-US" altLang="zh-CN" sz="2000"/>
          </a:p>
          <a:p>
            <a:pPr marL="342900" indent="-342900" algn="just">
              <a:lnSpc>
                <a:spcPct val="120000"/>
              </a:lnSpc>
              <a:spcBef>
                <a:spcPts val="0"/>
              </a:spcBef>
              <a:spcAft>
                <a:spcPts val="0"/>
              </a:spcAft>
              <a:buFont typeface="Arial" panose="020B0604020202020204" pitchFamily="34" charset="0"/>
              <a:buChar char="•"/>
            </a:pPr>
            <a:r>
              <a:rPr lang="en-US" altLang="zh-CN" sz="2000" b="1">
                <a:solidFill>
                  <a:srgbClr val="FF0000"/>
                </a:solidFill>
                <a:effectLst/>
              </a:rPr>
              <a:t>Record</a:t>
            </a:r>
            <a:r>
              <a:rPr lang="en-US" altLang="zh-CN" sz="2000"/>
              <a:t> position and displacement infor-mation for each step</a:t>
            </a:r>
            <a:endParaRPr lang="en-US" altLang="zh-CN" sz="2000"/>
          </a:p>
          <a:p>
            <a:pPr marL="342900" indent="-342900" algn="just">
              <a:lnSpc>
                <a:spcPct val="120000"/>
              </a:lnSpc>
              <a:spcBef>
                <a:spcPts val="0"/>
              </a:spcBef>
              <a:spcAft>
                <a:spcPts val="0"/>
              </a:spcAft>
              <a:buFont typeface="Arial" panose="020B0604020202020204" pitchFamily="34" charset="0"/>
              <a:buChar char="•"/>
            </a:pPr>
            <a:r>
              <a:rPr lang="en-US" altLang="zh-CN" sz="2000" b="1">
                <a:solidFill>
                  <a:srgbClr val="FF0000"/>
                </a:solidFill>
              </a:rPr>
              <a:t>Average</a:t>
            </a:r>
            <a:r>
              <a:rPr lang="en-US" altLang="zh-CN" sz="2000"/>
              <a:t> over 10,000 different walkers</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5569" y="609600"/>
            <a:ext cx="9740845" cy="1066800"/>
          </a:xfrm>
        </p:spPr>
        <p:txBody>
          <a:bodyPr/>
          <a:p>
            <a:r>
              <a:rPr lang="en-US" dirty="0">
                <a:sym typeface="+mn-ea"/>
              </a:rPr>
              <a:t>Simulation of 2D Random Walk</a:t>
            </a:r>
            <a:endParaRPr lang="en-US" dirty="0"/>
          </a:p>
        </p:txBody>
      </p:sp>
      <p:pic>
        <p:nvPicPr>
          <p:cNvPr id="10" name="内容占位符 2" descr="meanX2"/>
          <p:cNvPicPr>
            <a:picLocks noChangeAspect="1"/>
          </p:cNvPicPr>
          <p:nvPr/>
        </p:nvPicPr>
        <p:blipFill>
          <a:blip r:embed="rId1"/>
          <a:stretch>
            <a:fillRect/>
          </a:stretch>
        </p:blipFill>
        <p:spPr>
          <a:xfrm>
            <a:off x="4944745" y="1936115"/>
            <a:ext cx="4869180" cy="3838575"/>
          </a:xfrm>
          <a:prstGeom prst="rect">
            <a:avLst/>
          </a:prstGeom>
        </p:spPr>
      </p:pic>
      <p:pic>
        <p:nvPicPr>
          <p:cNvPr id="18" name="内容占位符 4" descr="meanX"/>
          <p:cNvPicPr>
            <a:picLocks noChangeAspect="1"/>
          </p:cNvPicPr>
          <p:nvPr/>
        </p:nvPicPr>
        <p:blipFill>
          <a:blip r:embed="rId2"/>
          <a:stretch>
            <a:fillRect/>
          </a:stretch>
        </p:blipFill>
        <p:spPr>
          <a:xfrm>
            <a:off x="507365" y="1936115"/>
            <a:ext cx="4589780" cy="3838575"/>
          </a:xfrm>
          <a:prstGeom prst="rect">
            <a:avLst/>
          </a:prstGeom>
        </p:spPr>
      </p:pic>
      <p:graphicFrame>
        <p:nvGraphicFramePr>
          <p:cNvPr id="2" name="对象 1">
            <a:hlinkClick r:id="" action="ppaction://ole?verb="/>
          </p:cNvPr>
          <p:cNvGraphicFramePr>
            <a:graphicFrameLocks noChangeAspect="1"/>
          </p:cNvGraphicFramePr>
          <p:nvPr/>
        </p:nvGraphicFramePr>
        <p:xfrm>
          <a:off x="9648190" y="2713990"/>
          <a:ext cx="1717675" cy="558165"/>
        </p:xfrm>
        <a:graphic>
          <a:graphicData uri="http://schemas.openxmlformats.org/presentationml/2006/ole">
            <mc:AlternateContent xmlns:mc="http://schemas.openxmlformats.org/markup-compatibility/2006">
              <mc:Choice xmlns:v="urn:schemas-microsoft-com:vml" Requires="v">
                <p:oleObj spid="_x0000_s3073" name="" r:id="rId3" imgW="545465" imgH="177165" progId="Equation.KSEE3">
                  <p:embed/>
                </p:oleObj>
              </mc:Choice>
              <mc:Fallback>
                <p:oleObj name="" r:id="rId3" imgW="545465" imgH="177165" progId="Equation.KSEE3">
                  <p:embed/>
                  <p:pic>
                    <p:nvPicPr>
                      <p:cNvPr id="0" name="图片 3072"/>
                      <p:cNvPicPr/>
                      <p:nvPr/>
                    </p:nvPicPr>
                    <p:blipFill>
                      <a:blip r:embed="rId4"/>
                      <a:stretch>
                        <a:fillRect/>
                      </a:stretch>
                    </p:blipFill>
                    <p:spPr>
                      <a:xfrm>
                        <a:off x="9648190" y="2713990"/>
                        <a:ext cx="1717675" cy="55816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9648190" y="3910330"/>
          <a:ext cx="2359660" cy="601980"/>
        </p:xfrm>
        <a:graphic>
          <a:graphicData uri="http://schemas.openxmlformats.org/presentationml/2006/ole">
            <mc:AlternateContent xmlns:mc="http://schemas.openxmlformats.org/markup-compatibility/2006">
              <mc:Choice xmlns:v="urn:schemas-microsoft-com:vml" Requires="v">
                <p:oleObj spid="_x0000_s3074" name="" r:id="rId5" imgW="862965" imgH="203200" progId="Equation.KSEE3">
                  <p:embed/>
                </p:oleObj>
              </mc:Choice>
              <mc:Fallback>
                <p:oleObj name="" r:id="rId5" imgW="862965" imgH="203200" progId="Equation.KSEE3">
                  <p:embed/>
                  <p:pic>
                    <p:nvPicPr>
                      <p:cNvPr id="0" name="图片 3073"/>
                      <p:cNvPicPr/>
                      <p:nvPr/>
                    </p:nvPicPr>
                    <p:blipFill>
                      <a:blip r:embed="rId6"/>
                      <a:stretch>
                        <a:fillRect/>
                      </a:stretch>
                    </p:blipFill>
                    <p:spPr>
                      <a:xfrm>
                        <a:off x="9648190" y="3910330"/>
                        <a:ext cx="2359660" cy="6019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3530" y="-76200"/>
            <a:ext cx="3231515" cy="2057400"/>
          </a:xfrm>
        </p:spPr>
        <p:txBody>
          <a:bodyPr/>
          <a:lstStyle/>
          <a:p>
            <a:r>
              <a:rPr lang="en-US" dirty="0"/>
              <a:t>2D Random </a:t>
            </a:r>
            <a:br>
              <a:rPr lang="en-US" dirty="0"/>
            </a:br>
            <a:r>
              <a:rPr lang="en-US" dirty="0"/>
              <a:t>Walk is diffusive</a:t>
            </a:r>
            <a:endParaRPr lang="en-US" dirty="0"/>
          </a:p>
        </p:txBody>
      </p:sp>
      <p:sp>
        <p:nvSpPr>
          <p:cNvPr id="4" name="Text Placeholder 3"/>
          <p:cNvSpPr>
            <a:spLocks noGrp="1"/>
          </p:cNvSpPr>
          <p:nvPr>
            <p:ph type="body" sz="half" idx="2"/>
          </p:nvPr>
        </p:nvSpPr>
        <p:spPr>
          <a:xfrm>
            <a:off x="7923530" y="2005965"/>
            <a:ext cx="3569335" cy="3758565"/>
          </a:xfrm>
        </p:spPr>
        <p:txBody>
          <a:bodyPr>
            <a:noAutofit/>
          </a:bodyPr>
          <a:lstStyle/>
          <a:p>
            <a:pPr marL="285750" indent="-285750">
              <a:lnSpc>
                <a:spcPct val="120000"/>
              </a:lnSpc>
              <a:spcAft>
                <a:spcPts val="0"/>
              </a:spcAft>
              <a:buFont typeface="Arial" panose="020B0604020202020204" pitchFamily="34" charset="0"/>
              <a:buChar char="•"/>
            </a:pPr>
            <a:r>
              <a:rPr lang="en-US" sz="1800" dirty="0"/>
              <a:t>Diffusive motion has</a:t>
            </a:r>
            <a:endParaRPr lang="en-US" sz="1800" dirty="0"/>
          </a:p>
          <a:p>
            <a:pPr marL="285750" indent="-285750">
              <a:lnSpc>
                <a:spcPct val="120000"/>
              </a:lnSpc>
              <a:spcAft>
                <a:spcPts val="0"/>
              </a:spcAft>
              <a:buFont typeface="Arial" panose="020B0604020202020204" pitchFamily="34" charset="0"/>
              <a:buChar char="•"/>
            </a:pPr>
            <a:endParaRPr lang="en-US" dirty="0"/>
          </a:p>
          <a:p>
            <a:pPr marL="285750" indent="-285750">
              <a:lnSpc>
                <a:spcPct val="120000"/>
              </a:lnSpc>
              <a:spcAft>
                <a:spcPts val="0"/>
              </a:spcAft>
              <a:buFont typeface="Arial" panose="020B0604020202020204" pitchFamily="34" charset="0"/>
              <a:buChar char="•"/>
            </a:pPr>
            <a:endParaRPr lang="en-US" sz="1400" dirty="0"/>
          </a:p>
          <a:p>
            <a:pPr marL="285750" indent="-285750">
              <a:lnSpc>
                <a:spcPct val="120000"/>
              </a:lnSpc>
              <a:spcAft>
                <a:spcPts val="0"/>
              </a:spcAft>
              <a:buFont typeface="Arial" panose="020B0604020202020204" pitchFamily="34" charset="0"/>
              <a:buChar char="•"/>
            </a:pPr>
            <a:r>
              <a:rPr lang="en-US" sz="1800" dirty="0"/>
              <a:t>For 2D R.W. our simulation gives the relation</a:t>
            </a:r>
            <a:endParaRPr lang="en-US" sz="1800" dirty="0"/>
          </a:p>
          <a:p>
            <a:pPr marL="285750" indent="-285750">
              <a:lnSpc>
                <a:spcPct val="120000"/>
              </a:lnSpc>
              <a:spcAft>
                <a:spcPts val="0"/>
              </a:spcAft>
              <a:buFont typeface="Arial" panose="020B0604020202020204" pitchFamily="34" charset="0"/>
              <a:buChar char="•"/>
            </a:pPr>
            <a:endParaRPr lang="en-US" dirty="0">
              <a:sym typeface="+mn-ea"/>
            </a:endParaRPr>
          </a:p>
          <a:p>
            <a:pPr marL="285750" indent="-285750">
              <a:lnSpc>
                <a:spcPct val="120000"/>
              </a:lnSpc>
              <a:spcAft>
                <a:spcPts val="0"/>
              </a:spcAft>
              <a:buFont typeface="Arial" panose="020B0604020202020204" pitchFamily="34" charset="0"/>
              <a:buChar char="•"/>
            </a:pPr>
            <a:endParaRPr lang="en-US" sz="1400" dirty="0">
              <a:sym typeface="+mn-ea"/>
            </a:endParaRPr>
          </a:p>
          <a:p>
            <a:pPr marL="285750" indent="-285750">
              <a:lnSpc>
                <a:spcPct val="120000"/>
              </a:lnSpc>
              <a:spcAft>
                <a:spcPts val="0"/>
              </a:spcAft>
              <a:buFont typeface="Arial" panose="020B0604020202020204" pitchFamily="34" charset="0"/>
              <a:buChar char="•"/>
            </a:pPr>
            <a:r>
              <a:rPr lang="en-US" sz="1800" dirty="0"/>
              <a:t>Thus, the diffusion coefficient is given by  D=0.25.</a:t>
            </a:r>
            <a:endParaRPr lang="en-US" dirty="0">
              <a:sym typeface="+mn-ea"/>
            </a:endParaRPr>
          </a:p>
          <a:p>
            <a:pPr>
              <a:lnSpc>
                <a:spcPct val="120000"/>
              </a:lnSpc>
              <a:spcAft>
                <a:spcPts val="0"/>
              </a:spcAft>
              <a:buFont typeface="Arial" panose="020B0604020202020204" pitchFamily="34" charset="0"/>
            </a:pPr>
            <a:endParaRPr lang="en-US" dirty="0">
              <a:sym typeface="+mn-ea"/>
            </a:endParaRPr>
          </a:p>
        </p:txBody>
      </p:sp>
      <p:pic>
        <p:nvPicPr>
          <p:cNvPr id="9" name="图片 8" descr="meanD2"/>
          <p:cNvPicPr>
            <a:picLocks noChangeAspect="1"/>
          </p:cNvPicPr>
          <p:nvPr/>
        </p:nvPicPr>
        <p:blipFill>
          <a:blip r:embed="rId1"/>
          <a:stretch>
            <a:fillRect/>
          </a:stretch>
        </p:blipFill>
        <p:spPr>
          <a:xfrm>
            <a:off x="1572895" y="1234440"/>
            <a:ext cx="5567680" cy="4175760"/>
          </a:xfrm>
          <a:prstGeom prst="rect">
            <a:avLst/>
          </a:prstGeom>
        </p:spPr>
      </p:pic>
      <p:graphicFrame>
        <p:nvGraphicFramePr>
          <p:cNvPr id="13" name="对象 12">
            <a:hlinkClick r:id="" action="ppaction://ole?verb="/>
          </p:cNvPr>
          <p:cNvGraphicFramePr>
            <a:graphicFrameLocks noChangeAspect="1"/>
          </p:cNvGraphicFramePr>
          <p:nvPr/>
        </p:nvGraphicFramePr>
        <p:xfrm>
          <a:off x="10318750" y="4062730"/>
          <a:ext cx="1009650" cy="465455"/>
        </p:xfrm>
        <a:graphic>
          <a:graphicData uri="http://schemas.openxmlformats.org/presentationml/2006/ole">
            <mc:AlternateContent xmlns:mc="http://schemas.openxmlformats.org/markup-compatibility/2006">
              <mc:Choice xmlns:v="urn:schemas-microsoft-com:vml" Requires="v">
                <p:oleObj spid="_x0000_s4097" name="" r:id="rId2" imgW="330200" imgH="152400" progId="Equation.KSEE3">
                  <p:embed/>
                </p:oleObj>
              </mc:Choice>
              <mc:Fallback>
                <p:oleObj name="" r:id="rId2" imgW="330200" imgH="152400" progId="Equation.KSEE3">
                  <p:embed/>
                  <p:pic>
                    <p:nvPicPr>
                      <p:cNvPr id="0" name="图片 4096"/>
                      <p:cNvPicPr/>
                      <p:nvPr/>
                    </p:nvPicPr>
                    <p:blipFill>
                      <a:blip r:embed="rId3"/>
                      <a:stretch>
                        <a:fillRect/>
                      </a:stretch>
                    </p:blipFill>
                    <p:spPr>
                      <a:xfrm>
                        <a:off x="10318750" y="4062730"/>
                        <a:ext cx="1009650" cy="46545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8223568" y="3955415"/>
          <a:ext cx="1761490" cy="572770"/>
        </p:xfrm>
        <a:graphic>
          <a:graphicData uri="http://schemas.openxmlformats.org/presentationml/2006/ole">
            <mc:AlternateContent xmlns:mc="http://schemas.openxmlformats.org/markup-compatibility/2006">
              <mc:Choice xmlns:v="urn:schemas-microsoft-com:vml" Requires="v">
                <p:oleObj spid="_x0000_s4098" name="" r:id="rId4" imgW="634365" imgH="203200" progId="Equation.KSEE3">
                  <p:embed/>
                </p:oleObj>
              </mc:Choice>
              <mc:Fallback>
                <p:oleObj name="" r:id="rId4" imgW="634365" imgH="203200" progId="Equation.KSEE3">
                  <p:embed/>
                  <p:pic>
                    <p:nvPicPr>
                      <p:cNvPr id="0" name="图片 4097"/>
                      <p:cNvPicPr/>
                      <p:nvPr/>
                    </p:nvPicPr>
                    <p:blipFill>
                      <a:blip r:embed="rId5"/>
                      <a:stretch>
                        <a:fillRect/>
                      </a:stretch>
                    </p:blipFill>
                    <p:spPr>
                      <a:xfrm>
                        <a:off x="8223568" y="3955415"/>
                        <a:ext cx="1761490" cy="57277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207375" y="2483803"/>
          <a:ext cx="2940685" cy="617855"/>
        </p:xfrm>
        <a:graphic>
          <a:graphicData uri="http://schemas.openxmlformats.org/presentationml/2006/ole">
            <mc:AlternateContent xmlns:mc="http://schemas.openxmlformats.org/markup-compatibility/2006">
              <mc:Choice xmlns:v="urn:schemas-microsoft-com:vml" Requires="v">
                <p:oleObj spid="_x0000_s4098" name="" r:id="rId6" imgW="1091565" imgH="228600" progId="Equation.KSEE3">
                  <p:embed/>
                </p:oleObj>
              </mc:Choice>
              <mc:Fallback>
                <p:oleObj name="" r:id="rId6" imgW="1091565" imgH="228600" progId="Equation.KSEE3">
                  <p:embed/>
                  <p:pic>
                    <p:nvPicPr>
                      <p:cNvPr id="0" name="图片 4097"/>
                      <p:cNvPicPr/>
                      <p:nvPr/>
                    </p:nvPicPr>
                    <p:blipFill>
                      <a:blip r:embed="rId7"/>
                      <a:stretch>
                        <a:fillRect/>
                      </a:stretch>
                    </p:blipFill>
                    <p:spPr>
                      <a:xfrm>
                        <a:off x="8207375" y="2483803"/>
                        <a:ext cx="2940685" cy="6178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5569" y="609600"/>
            <a:ext cx="9740845" cy="1066800"/>
          </a:xfrm>
        </p:spPr>
        <p:txBody>
          <a:bodyPr/>
          <a:p>
            <a:r>
              <a:rPr lang="en-US" dirty="0">
                <a:sym typeface="+mn-ea"/>
              </a:rPr>
              <a:t>Simulation of 2D Random Walk - Plots of interest</a:t>
            </a:r>
            <a:endParaRPr lang="en-US" dirty="0"/>
          </a:p>
        </p:txBody>
      </p:sp>
      <p:pic>
        <p:nvPicPr>
          <p:cNvPr id="4" name="图片 3" descr="meanD"/>
          <p:cNvPicPr>
            <a:picLocks noChangeAspect="1"/>
          </p:cNvPicPr>
          <p:nvPr/>
        </p:nvPicPr>
        <p:blipFill>
          <a:blip r:embed="rId1"/>
          <a:stretch>
            <a:fillRect/>
          </a:stretch>
        </p:blipFill>
        <p:spPr>
          <a:xfrm>
            <a:off x="306070" y="2209800"/>
            <a:ext cx="3974465" cy="2982595"/>
          </a:xfrm>
          <a:prstGeom prst="rect">
            <a:avLst/>
          </a:prstGeom>
        </p:spPr>
      </p:pic>
      <p:pic>
        <p:nvPicPr>
          <p:cNvPr id="5" name="图片 4" descr="meanDLog"/>
          <p:cNvPicPr>
            <a:picLocks noChangeAspect="1"/>
          </p:cNvPicPr>
          <p:nvPr/>
        </p:nvPicPr>
        <p:blipFill>
          <a:blip r:embed="rId2"/>
          <a:stretch>
            <a:fillRect/>
          </a:stretch>
        </p:blipFill>
        <p:spPr>
          <a:xfrm>
            <a:off x="4128135" y="2209165"/>
            <a:ext cx="3975735" cy="2983230"/>
          </a:xfrm>
          <a:prstGeom prst="rect">
            <a:avLst/>
          </a:prstGeom>
        </p:spPr>
      </p:pic>
      <p:pic>
        <p:nvPicPr>
          <p:cNvPr id="6" name="图片 5" descr="manyXpos"/>
          <p:cNvPicPr>
            <a:picLocks noChangeAspect="1"/>
          </p:cNvPicPr>
          <p:nvPr/>
        </p:nvPicPr>
        <p:blipFill>
          <a:blip r:embed="rId3"/>
          <a:stretch>
            <a:fillRect/>
          </a:stretch>
        </p:blipFill>
        <p:spPr>
          <a:xfrm>
            <a:off x="7901305" y="2081530"/>
            <a:ext cx="4148455" cy="311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1D Diffusion Equation Solver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1703</Words>
  <Application>WPS 演示</Application>
  <PresentationFormat>Custom</PresentationFormat>
  <Paragraphs>109</Paragraphs>
  <Slides>19</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17</vt:i4>
      </vt:variant>
      <vt:variant>
        <vt:lpstr>幻灯片标题</vt:lpstr>
      </vt:variant>
      <vt:variant>
        <vt:i4>19</vt:i4>
      </vt:variant>
    </vt:vector>
  </HeadingPairs>
  <TitlesOfParts>
    <vt:vector size="43" baseType="lpstr">
      <vt:lpstr>Arial</vt:lpstr>
      <vt:lpstr>宋体</vt:lpstr>
      <vt:lpstr>Wingdings</vt:lpstr>
      <vt:lpstr>Euphemia</vt:lpstr>
      <vt:lpstr>微软雅黑</vt:lpstr>
      <vt:lpstr>Calibri</vt:lpstr>
      <vt:lpstr>Striped Border 16x9</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Cluster Growth using the DLA Model</vt:lpstr>
      <vt:lpstr>In this presentation:</vt:lpstr>
      <vt:lpstr>2D Random Walks</vt:lpstr>
      <vt:lpstr>Modelling the Equation</vt:lpstr>
      <vt:lpstr>Modelling the Equation</vt:lpstr>
      <vt:lpstr>Simulation of 2D Random Walk</vt:lpstr>
      <vt:lpstr>Add PLOTS</vt:lpstr>
      <vt:lpstr>Simulation of 2D Random Walk</vt:lpstr>
      <vt:lpstr>1D Diffusion Equation Solver</vt:lpstr>
      <vt:lpstr>Modelling the Equation</vt:lpstr>
      <vt:lpstr>Variance of a Gaussian – Quick Proof</vt:lpstr>
      <vt:lpstr>Initial Distribution</vt:lpstr>
      <vt:lpstr>Four Evolutions in Time</vt:lpstr>
      <vt:lpstr>Cluster Growth using DLA</vt:lpstr>
      <vt:lpstr>DLA Cluster</vt:lpstr>
      <vt:lpstr>PowerPoint 演示文稿</vt:lpstr>
      <vt:lpstr>PowerPoint 演示文稿</vt:lpstr>
      <vt:lpstr>Fractal dimensionality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6</cp:revision>
  <dcterms:created xsi:type="dcterms:W3CDTF">2017-03-22T22:27:00Z</dcterms:created>
  <dcterms:modified xsi:type="dcterms:W3CDTF">2017-03-23T13:54:31Z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y fmtid="{D5CDD505-2E9C-101B-9397-08002B2CF9AE}" pid="3" name="KSOProductBuildVer">
    <vt:lpwstr>2052-10.1.0.6206</vt:lpwstr>
  </property>
</Properties>
</file>