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2" r:id="rId6"/>
    <p:sldId id="263" r:id="rId7"/>
    <p:sldId id="280" r:id="rId8"/>
    <p:sldId id="265" r:id="rId9"/>
    <p:sldId id="264" r:id="rId10"/>
    <p:sldId id="266" r:id="rId11"/>
    <p:sldId id="267" r:id="rId12"/>
    <p:sldId id="272" r:id="rId13"/>
    <p:sldId id="269" r:id="rId14"/>
    <p:sldId id="270" r:id="rId15"/>
    <p:sldId id="273" r:id="rId16"/>
    <p:sldId id="274" r:id="rId17"/>
    <p:sldId id="271" r:id="rId18"/>
    <p:sldId id="275" r:id="rId19"/>
    <p:sldId id="276" r:id="rId20"/>
    <p:sldId id="278" r:id="rId21"/>
    <p:sldId id="281" r:id="rId22"/>
    <p:sldId id="279" r:id="rId23"/>
    <p:sldId id="26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nnuo Xu" initials="XX" lastIdx="2" clrIdx="0">
    <p:extLst>
      <p:ext uri="{19B8F6BF-5375-455C-9EA6-DF929625EA0E}">
        <p15:presenceInfo xmlns:p15="http://schemas.microsoft.com/office/powerpoint/2012/main" userId="S-1-5-21-2127521184-1604012920-1887927527-3206706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6" autoAdjust="0"/>
    <p:restoredTop sz="94660"/>
  </p:normalViewPr>
  <p:slideViewPr>
    <p:cSldViewPr snapToGrid="0">
      <p:cViewPr varScale="1">
        <p:scale>
          <a:sx n="116" d="100"/>
          <a:sy n="116" d="100"/>
        </p:scale>
        <p:origin x="80" y="5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10/3/2018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Ranking for dialogues</a:t>
            </a:r>
            <a:endParaRPr lang="en-US" dirty="0"/>
          </a:p>
        </p:txBody>
      </p:sp>
      <p:sp>
        <p:nvSpPr>
          <p:cNvPr id="3" name="Subtitle 2"/>
          <p:cNvSpPr>
            <a:spLocks noGrp="1"/>
          </p:cNvSpPr>
          <p:nvPr>
            <p:ph type="subTitle" idx="1"/>
          </p:nvPr>
        </p:nvSpPr>
        <p:spPr/>
        <p:txBody>
          <a:bodyPr/>
          <a:lstStyle/>
          <a:p>
            <a:r>
              <a:rPr lang="en-US" dirty="0" smtClean="0"/>
              <a:t>Xinnuo Xu</a:t>
            </a:r>
          </a:p>
          <a:p>
            <a:r>
              <a:rPr lang="en-US" dirty="0" smtClean="0"/>
              <a:t>Supervised by </a:t>
            </a:r>
            <a:r>
              <a:rPr lang="en-US" dirty="0" err="1" smtClean="0"/>
              <a:t>Sungjin</a:t>
            </a:r>
            <a:r>
              <a:rPr lang="en-US" dirty="0" smtClean="0"/>
              <a:t> Lee, </a:t>
            </a:r>
            <a:r>
              <a:rPr lang="en-US" dirty="0" err="1" smtClean="0"/>
              <a:t>Yizhe</a:t>
            </a:r>
            <a:r>
              <a:rPr lang="en-US" dirty="0" smtClean="0"/>
              <a:t> Zhang, Lars </a:t>
            </a:r>
            <a:r>
              <a:rPr lang="en-US" dirty="0" err="1" smtClean="0"/>
              <a:t>Liden</a:t>
            </a:r>
            <a:endParaRPr lang="en-US" dirty="0"/>
          </a:p>
        </p:txBody>
      </p:sp>
    </p:spTree>
    <p:extLst>
      <p:ext uri="{BB962C8B-B14F-4D97-AF65-F5344CB8AC3E}">
        <p14:creationId xmlns:p14="http://schemas.microsoft.com/office/powerpoint/2010/main" val="10976328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br>
              <a:rPr lang="en-US" dirty="0"/>
            </a:br>
            <a:endParaRPr lang="en-US" dirty="0"/>
          </a:p>
        </p:txBody>
      </p:sp>
      <p:sp>
        <p:nvSpPr>
          <p:cNvPr id="3" name="Content Placeholder 2"/>
          <p:cNvSpPr>
            <a:spLocks noGrp="1"/>
          </p:cNvSpPr>
          <p:nvPr>
            <p:ph idx="1"/>
          </p:nvPr>
        </p:nvSpPr>
        <p:spPr/>
        <p:txBody>
          <a:bodyPr/>
          <a:lstStyle/>
          <a:p>
            <a:r>
              <a:rPr lang="en-US" dirty="0" smtClean="0"/>
              <a:t>Evaluation</a:t>
            </a:r>
          </a:p>
          <a:p>
            <a:pPr lvl="1"/>
            <a:r>
              <a:rPr lang="en-US" dirty="0" smtClean="0"/>
              <a:t>Classification ACC</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6483" y="3025185"/>
            <a:ext cx="4238369" cy="3178777"/>
          </a:xfrm>
          <a:prstGeom prst="rect">
            <a:avLst/>
          </a:prstGeom>
        </p:spPr>
      </p:pic>
    </p:spTree>
    <p:extLst>
      <p:ext uri="{BB962C8B-B14F-4D97-AF65-F5344CB8AC3E}">
        <p14:creationId xmlns:p14="http://schemas.microsoft.com/office/powerpoint/2010/main" val="3716979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endParaRPr lang="en-US" dirty="0"/>
          </a:p>
        </p:txBody>
      </p:sp>
      <p:sp>
        <p:nvSpPr>
          <p:cNvPr id="3" name="Content Placeholder 2"/>
          <p:cNvSpPr>
            <a:spLocks noGrp="1"/>
          </p:cNvSpPr>
          <p:nvPr>
            <p:ph idx="1"/>
          </p:nvPr>
        </p:nvSpPr>
        <p:spPr/>
        <p:txBody>
          <a:bodyPr/>
          <a:lstStyle/>
          <a:p>
            <a:r>
              <a:rPr lang="en-US" dirty="0" smtClean="0"/>
              <a:t>Evaluation</a:t>
            </a:r>
          </a:p>
          <a:p>
            <a:pPr lvl="1"/>
            <a:r>
              <a:rPr lang="en-US" dirty="0"/>
              <a:t>Ranking metrics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2064" y="2994273"/>
            <a:ext cx="4259900" cy="319492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499" y="3000321"/>
            <a:ext cx="4259899" cy="3194925"/>
          </a:xfrm>
          <a:prstGeom prst="rect">
            <a:avLst/>
          </a:prstGeom>
        </p:spPr>
      </p:pic>
    </p:spTree>
    <p:extLst>
      <p:ext uri="{BB962C8B-B14F-4D97-AF65-F5344CB8AC3E}">
        <p14:creationId xmlns:p14="http://schemas.microsoft.com/office/powerpoint/2010/main" val="31971389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a:t>
            </a:r>
            <a:r>
              <a:rPr lang="en-US" dirty="0" smtClean="0"/>
              <a:t>learning</a:t>
            </a:r>
            <a:r>
              <a:rPr lang="en-US" dirty="0"/>
              <a:t> </a:t>
            </a:r>
          </a:p>
        </p:txBody>
      </p:sp>
      <p:sp>
        <p:nvSpPr>
          <p:cNvPr id="3" name="Content Placeholder 2"/>
          <p:cNvSpPr>
            <a:spLocks noGrp="1"/>
          </p:cNvSpPr>
          <p:nvPr>
            <p:ph idx="1"/>
          </p:nvPr>
        </p:nvSpPr>
        <p:spPr/>
        <p:txBody>
          <a:bodyPr/>
          <a:lstStyle/>
          <a:p>
            <a:r>
              <a:rPr lang="en-US" dirty="0" smtClean="0"/>
              <a:t>Goal</a:t>
            </a:r>
            <a:endParaRPr lang="en-US" dirty="0"/>
          </a:p>
          <a:p>
            <a:pPr lvl="1"/>
            <a:r>
              <a:rPr lang="en-US" dirty="0"/>
              <a:t>Given only gold dialogues (references during the DS construction) and the </a:t>
            </a:r>
            <a:r>
              <a:rPr lang="en-US" dirty="0" smtClean="0"/>
              <a:t>DS and giving </a:t>
            </a:r>
            <a:r>
              <a:rPr lang="en-US" dirty="0"/>
              <a:t>a ranker that can detect user-to-system dialogues with lower </a:t>
            </a:r>
            <a:r>
              <a:rPr lang="en-US" dirty="0" smtClean="0"/>
              <a:t>quality</a:t>
            </a:r>
          </a:p>
          <a:p>
            <a:r>
              <a:rPr lang="en-US" dirty="0" smtClean="0"/>
              <a:t>Approach</a:t>
            </a:r>
          </a:p>
          <a:p>
            <a:pPr lvl="1"/>
            <a:r>
              <a:rPr lang="en-US" dirty="0" smtClean="0"/>
              <a:t>Train a user simulator to talk with </a:t>
            </a:r>
            <a:r>
              <a:rPr lang="en-US" dirty="0" err="1"/>
              <a:t>Pydail</a:t>
            </a:r>
            <a:r>
              <a:rPr lang="en-US" dirty="0"/>
              <a:t> restaurant finding </a:t>
            </a:r>
            <a:r>
              <a:rPr lang="en-US" dirty="0" smtClean="0"/>
              <a:t>bot and collect conversations as negative examples</a:t>
            </a:r>
          </a:p>
          <a:p>
            <a:pPr lvl="1"/>
            <a:r>
              <a:rPr lang="en-US" dirty="0" smtClean="0"/>
              <a:t>Take </a:t>
            </a:r>
            <a:r>
              <a:rPr lang="en-US" dirty="0"/>
              <a:t>gold dialogues </a:t>
            </a:r>
            <a:r>
              <a:rPr lang="en-US" dirty="0" smtClean="0"/>
              <a:t>as positive examples</a:t>
            </a:r>
          </a:p>
          <a:p>
            <a:pPr lvl="1"/>
            <a:r>
              <a:rPr lang="en-US" dirty="0" smtClean="0"/>
              <a:t>Train a discriminator to </a:t>
            </a:r>
            <a:r>
              <a:rPr lang="en-US" dirty="0"/>
              <a:t>detect dialogues with lower quality</a:t>
            </a:r>
            <a:endParaRPr lang="en-US" dirty="0" smtClean="0"/>
          </a:p>
          <a:p>
            <a:pPr lvl="2"/>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2507" y="5268458"/>
            <a:ext cx="580084" cy="888688"/>
          </a:xfrm>
          <a:prstGeom prst="rect">
            <a:avLst/>
          </a:prstGeom>
        </p:spPr>
      </p:pic>
      <p:sp>
        <p:nvSpPr>
          <p:cNvPr id="5" name="Striped Right Arrow 4"/>
          <p:cNvSpPr/>
          <p:nvPr/>
        </p:nvSpPr>
        <p:spPr>
          <a:xfrm>
            <a:off x="3648838" y="5362373"/>
            <a:ext cx="1034860" cy="35042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triped Right Arrow 5"/>
          <p:cNvSpPr/>
          <p:nvPr/>
        </p:nvSpPr>
        <p:spPr>
          <a:xfrm rot="10800000">
            <a:off x="3619570" y="5728215"/>
            <a:ext cx="1034860" cy="35042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4043" y="5033813"/>
            <a:ext cx="1388804" cy="1388804"/>
          </a:xfrm>
          <a:prstGeom prst="rect">
            <a:avLst/>
          </a:prstGeom>
        </p:spPr>
      </p:pic>
    </p:spTree>
    <p:extLst>
      <p:ext uri="{BB962C8B-B14F-4D97-AF65-F5344CB8AC3E}">
        <p14:creationId xmlns:p14="http://schemas.microsoft.com/office/powerpoint/2010/main" val="1660973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a:t>
            </a:r>
          </a:p>
        </p:txBody>
      </p:sp>
      <p:sp>
        <p:nvSpPr>
          <p:cNvPr id="3" name="Content Placeholder 2"/>
          <p:cNvSpPr>
            <a:spLocks noGrp="1"/>
          </p:cNvSpPr>
          <p:nvPr>
            <p:ph idx="1"/>
          </p:nvPr>
        </p:nvSpPr>
        <p:spPr/>
        <p:txBody>
          <a:bodyPr/>
          <a:lstStyle/>
          <a:p>
            <a:r>
              <a:rPr lang="en-US" dirty="0" smtClean="0"/>
              <a:t>Models</a:t>
            </a:r>
          </a:p>
          <a:p>
            <a:pPr lvl="1"/>
            <a:r>
              <a:rPr lang="en-US" dirty="0"/>
              <a:t>S</a:t>
            </a:r>
            <a:r>
              <a:rPr lang="en-US" dirty="0" smtClean="0"/>
              <a:t>eq2seq </a:t>
            </a:r>
            <a:r>
              <a:rPr lang="en-US" dirty="0"/>
              <a:t>user </a:t>
            </a:r>
            <a:r>
              <a:rPr lang="en-US" dirty="0" smtClean="0"/>
              <a:t>simulator pre-trained on </a:t>
            </a:r>
            <a:r>
              <a:rPr lang="en-US" dirty="0" err="1" smtClean="0"/>
              <a:t>Maluuba</a:t>
            </a:r>
            <a:r>
              <a:rPr lang="en-US" dirty="0" smtClean="0"/>
              <a:t> (</a:t>
            </a:r>
            <a:r>
              <a:rPr lang="en-US" dirty="0" err="1" smtClean="0"/>
              <a:t>Pretrained</a:t>
            </a:r>
            <a:r>
              <a:rPr lang="en-US" dirty="0" smtClean="0"/>
              <a:t>-US)</a:t>
            </a:r>
          </a:p>
          <a:p>
            <a:pPr lvl="1"/>
            <a:r>
              <a:rPr lang="en-US" dirty="0"/>
              <a:t>Seq2seq user simulator </a:t>
            </a:r>
            <a:r>
              <a:rPr lang="en-US" dirty="0" smtClean="0"/>
              <a:t>fine tuned </a:t>
            </a:r>
            <a:r>
              <a:rPr lang="en-US" dirty="0"/>
              <a:t>on </a:t>
            </a:r>
            <a:r>
              <a:rPr lang="en-US" dirty="0" smtClean="0"/>
              <a:t>Gold dialogues (</a:t>
            </a:r>
            <a:r>
              <a:rPr lang="en-US" dirty="0" err="1" smtClean="0"/>
              <a:t>Finetune</a:t>
            </a:r>
            <a:r>
              <a:rPr lang="en-US" dirty="0" smtClean="0"/>
              <a:t>-US)</a:t>
            </a:r>
          </a:p>
          <a:p>
            <a:pPr lvl="1"/>
            <a:r>
              <a:rPr lang="en-US" dirty="0" err="1" smtClean="0"/>
              <a:t>Stepwised</a:t>
            </a:r>
            <a:r>
              <a:rPr lang="en-US" dirty="0" smtClean="0"/>
              <a:t> seq2seq user simulator (</a:t>
            </a:r>
            <a:r>
              <a:rPr lang="en-US" dirty="0" err="1" smtClean="0"/>
              <a:t>Stepwised</a:t>
            </a:r>
            <a:r>
              <a:rPr lang="en-US" dirty="0" smtClean="0"/>
              <a:t>-US)</a:t>
            </a:r>
          </a:p>
          <a:p>
            <a:pPr lvl="1"/>
            <a:r>
              <a:rPr lang="en-US" dirty="0" smtClean="0"/>
              <a:t>GANs</a:t>
            </a:r>
          </a:p>
          <a:p>
            <a:pPr lvl="2"/>
            <a:endParaRPr lang="en-US" dirty="0" smtClean="0"/>
          </a:p>
          <a:p>
            <a:pPr lvl="2"/>
            <a:endParaRPr lang="en-US" dirty="0"/>
          </a:p>
        </p:txBody>
      </p:sp>
    </p:spTree>
    <p:extLst>
      <p:ext uri="{BB962C8B-B14F-4D97-AF65-F5344CB8AC3E}">
        <p14:creationId xmlns:p14="http://schemas.microsoft.com/office/powerpoint/2010/main" val="4014805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Pre-training of seq2seq </a:t>
            </a:r>
            <a:r>
              <a:rPr lang="en-US" dirty="0"/>
              <a:t>user simulator</a:t>
            </a:r>
            <a:br>
              <a:rPr lang="en-US" dirty="0"/>
            </a:br>
            <a:r>
              <a:rPr lang="en-US" dirty="0"/>
              <a:t/>
            </a:r>
            <a:br>
              <a:rPr lang="en-US" dirty="0"/>
            </a:br>
            <a:endParaRPr lang="en-US" dirty="0"/>
          </a:p>
        </p:txBody>
      </p:sp>
      <p:sp>
        <p:nvSpPr>
          <p:cNvPr id="3" name="Content Placeholder 2"/>
          <p:cNvSpPr>
            <a:spLocks noGrp="1"/>
          </p:cNvSpPr>
          <p:nvPr>
            <p:ph idx="1"/>
          </p:nvPr>
        </p:nvSpPr>
        <p:spPr>
          <a:xfrm>
            <a:off x="677334" y="1930400"/>
            <a:ext cx="8596668" cy="3880773"/>
          </a:xfrm>
        </p:spPr>
        <p:txBody>
          <a:bodyPr/>
          <a:lstStyle/>
          <a:p>
            <a:r>
              <a:rPr lang="en-US" dirty="0" smtClean="0"/>
              <a:t>Data</a:t>
            </a:r>
          </a:p>
          <a:p>
            <a:pPr lvl="1"/>
            <a:r>
              <a:rPr lang="en-US" dirty="0" smtClean="0"/>
              <a:t>Pre-training data: multi-domain </a:t>
            </a:r>
            <a:r>
              <a:rPr lang="en-US" dirty="0" err="1" smtClean="0"/>
              <a:t>Maluuba</a:t>
            </a:r>
            <a:endParaRPr lang="en-US" dirty="0" smtClean="0"/>
          </a:p>
          <a:p>
            <a:pPr lvl="2"/>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4084592653"/>
              </p:ext>
            </p:extLst>
          </p:nvPr>
        </p:nvGraphicFramePr>
        <p:xfrm>
          <a:off x="1616944" y="2894330"/>
          <a:ext cx="6219504" cy="976456"/>
        </p:xfrm>
        <a:graphic>
          <a:graphicData uri="http://schemas.openxmlformats.org/drawingml/2006/table">
            <a:tbl>
              <a:tblPr firstRow="1" bandRow="1">
                <a:tableStyleId>{5C22544A-7EE6-4342-B048-85BDC9FD1C3A}</a:tableStyleId>
              </a:tblPr>
              <a:tblGrid>
                <a:gridCol w="1775258">
                  <a:extLst>
                    <a:ext uri="{9D8B030D-6E8A-4147-A177-3AD203B41FA5}">
                      <a16:colId xmlns:a16="http://schemas.microsoft.com/office/drawing/2014/main" val="268816796"/>
                    </a:ext>
                  </a:extLst>
                </a:gridCol>
                <a:gridCol w="1334494">
                  <a:extLst>
                    <a:ext uri="{9D8B030D-6E8A-4147-A177-3AD203B41FA5}">
                      <a16:colId xmlns:a16="http://schemas.microsoft.com/office/drawing/2014/main" val="3472777495"/>
                    </a:ext>
                  </a:extLst>
                </a:gridCol>
                <a:gridCol w="1687954">
                  <a:extLst>
                    <a:ext uri="{9D8B030D-6E8A-4147-A177-3AD203B41FA5}">
                      <a16:colId xmlns:a16="http://schemas.microsoft.com/office/drawing/2014/main" val="3904902914"/>
                    </a:ext>
                  </a:extLst>
                </a:gridCol>
                <a:gridCol w="1421798">
                  <a:extLst>
                    <a:ext uri="{9D8B030D-6E8A-4147-A177-3AD203B41FA5}">
                      <a16:colId xmlns:a16="http://schemas.microsoft.com/office/drawing/2014/main" val="2208002969"/>
                    </a:ext>
                  </a:extLst>
                </a:gridCol>
              </a:tblGrid>
              <a:tr h="366856">
                <a:tc>
                  <a:txBody>
                    <a:bodyPr/>
                    <a:lstStyle/>
                    <a:p>
                      <a:pPr algn="ctr"/>
                      <a:endParaRPr lang="en-US" sz="1400" dirty="0"/>
                    </a:p>
                  </a:txBody>
                  <a:tcPr/>
                </a:tc>
                <a:tc>
                  <a:txBody>
                    <a:bodyPr/>
                    <a:lstStyle/>
                    <a:p>
                      <a:pPr algn="ctr"/>
                      <a:r>
                        <a:rPr lang="en-US" sz="1400" dirty="0" smtClean="0"/>
                        <a:t>Training</a:t>
                      </a:r>
                      <a:r>
                        <a:rPr lang="en-US" sz="1400" baseline="0" dirty="0" smtClean="0"/>
                        <a:t> set</a:t>
                      </a:r>
                      <a:endParaRPr lang="en-US" sz="1400" dirty="0"/>
                    </a:p>
                  </a:txBody>
                  <a:tcPr/>
                </a:tc>
                <a:tc>
                  <a:txBody>
                    <a:bodyPr/>
                    <a:lstStyle/>
                    <a:p>
                      <a:pPr algn="ctr"/>
                      <a:r>
                        <a:rPr lang="en-US" sz="1400" dirty="0" smtClean="0"/>
                        <a:t>Validation set</a:t>
                      </a:r>
                      <a:endParaRPr lang="en-US" sz="1400" dirty="0"/>
                    </a:p>
                  </a:txBody>
                  <a:tcPr/>
                </a:tc>
                <a:tc>
                  <a:txBody>
                    <a:bodyPr/>
                    <a:lstStyle/>
                    <a:p>
                      <a:pPr algn="ctr"/>
                      <a:r>
                        <a:rPr lang="en-US" sz="1400" dirty="0" smtClean="0"/>
                        <a:t>Testing set</a:t>
                      </a:r>
                      <a:endParaRPr lang="en-US" sz="1400" dirty="0"/>
                    </a:p>
                  </a:txBody>
                  <a:tcPr/>
                </a:tc>
                <a:extLst>
                  <a:ext uri="{0D108BD9-81ED-4DB2-BD59-A6C34878D82A}">
                    <a16:rowId xmlns:a16="http://schemas.microsoft.com/office/drawing/2014/main" val="1795517340"/>
                  </a:ext>
                </a:extLst>
              </a:tr>
              <a:tr h="262125">
                <a:tc>
                  <a:txBody>
                    <a:bodyPr/>
                    <a:lstStyle/>
                    <a:p>
                      <a:pPr algn="ctr"/>
                      <a:r>
                        <a:rPr lang="en-US" sz="1400" dirty="0" err="1" smtClean="0"/>
                        <a:t>Num</a:t>
                      </a:r>
                      <a:r>
                        <a:rPr lang="en-US" sz="1400" baseline="0" dirty="0" smtClean="0"/>
                        <a:t> of Dials</a:t>
                      </a:r>
                      <a:endParaRPr lang="en-US" sz="1400" dirty="0"/>
                    </a:p>
                  </a:txBody>
                  <a:tcPr/>
                </a:tc>
                <a:tc>
                  <a:txBody>
                    <a:bodyPr/>
                    <a:lstStyle/>
                    <a:p>
                      <a:pPr algn="ctr"/>
                      <a:r>
                        <a:rPr lang="en-US" sz="1400" dirty="0" smtClean="0"/>
                        <a:t>38000</a:t>
                      </a:r>
                      <a:endParaRPr lang="en-US" sz="1400" dirty="0"/>
                    </a:p>
                  </a:txBody>
                  <a:tcPr/>
                </a:tc>
                <a:tc>
                  <a:txBody>
                    <a:bodyPr/>
                    <a:lstStyle/>
                    <a:p>
                      <a:pPr algn="ctr"/>
                      <a:r>
                        <a:rPr lang="en-US" sz="1400" dirty="0" smtClean="0"/>
                        <a:t>1000</a:t>
                      </a:r>
                      <a:endParaRPr lang="en-US" sz="1400" dirty="0"/>
                    </a:p>
                  </a:txBody>
                  <a:tcPr/>
                </a:tc>
                <a:tc>
                  <a:txBody>
                    <a:bodyPr/>
                    <a:lstStyle/>
                    <a:p>
                      <a:pPr algn="ctr"/>
                      <a:r>
                        <a:rPr lang="en-US" sz="1400" dirty="0" smtClean="0"/>
                        <a:t>1000</a:t>
                      </a:r>
                      <a:endParaRPr lang="en-US" sz="1400" dirty="0"/>
                    </a:p>
                  </a:txBody>
                  <a:tcPr/>
                </a:tc>
                <a:extLst>
                  <a:ext uri="{0D108BD9-81ED-4DB2-BD59-A6C34878D82A}">
                    <a16:rowId xmlns:a16="http://schemas.microsoft.com/office/drawing/2014/main" val="2470203449"/>
                  </a:ext>
                </a:extLst>
              </a:tr>
              <a:tr h="262125">
                <a:tc>
                  <a:txBody>
                    <a:bodyPr/>
                    <a:lstStyle/>
                    <a:p>
                      <a:pPr algn="ctr"/>
                      <a:r>
                        <a:rPr lang="en-US" sz="1400" dirty="0" err="1" smtClean="0"/>
                        <a:t>Num</a:t>
                      </a:r>
                      <a:r>
                        <a:rPr lang="en-US" sz="1400" dirty="0" smtClean="0"/>
                        <a:t> of sentences</a:t>
                      </a:r>
                      <a:endParaRPr lang="en-US" sz="1400" dirty="0"/>
                    </a:p>
                  </a:txBody>
                  <a:tcPr/>
                </a:tc>
                <a:tc>
                  <a:txBody>
                    <a:bodyPr/>
                    <a:lstStyle/>
                    <a:p>
                      <a:pPr algn="ctr"/>
                      <a:r>
                        <a:rPr lang="en-US" sz="1400" kern="1200" dirty="0" smtClean="0">
                          <a:solidFill>
                            <a:schemeClr val="dk1"/>
                          </a:solidFill>
                          <a:latin typeface="+mn-lt"/>
                          <a:ea typeface="+mn-ea"/>
                          <a:cs typeface="+mn-cs"/>
                        </a:rPr>
                        <a:t>394821</a:t>
                      </a:r>
                      <a:endParaRPr lang="en-US" sz="1400" dirty="0"/>
                    </a:p>
                  </a:txBody>
                  <a:tcPr/>
                </a:tc>
                <a:tc>
                  <a:txBody>
                    <a:bodyPr/>
                    <a:lstStyle/>
                    <a:p>
                      <a:pPr algn="ctr"/>
                      <a:r>
                        <a:rPr lang="en-US" sz="1400" kern="1200" dirty="0" smtClean="0">
                          <a:solidFill>
                            <a:schemeClr val="dk1"/>
                          </a:solidFill>
                          <a:latin typeface="+mn-lt"/>
                          <a:ea typeface="+mn-ea"/>
                          <a:cs typeface="+mn-cs"/>
                        </a:rPr>
                        <a:t>10411</a:t>
                      </a:r>
                      <a:endParaRPr lang="en-US" sz="1400" dirty="0"/>
                    </a:p>
                  </a:txBody>
                  <a:tcPr/>
                </a:tc>
                <a:tc>
                  <a:txBody>
                    <a:bodyPr/>
                    <a:lstStyle/>
                    <a:p>
                      <a:pPr algn="ctr"/>
                      <a:r>
                        <a:rPr lang="en-US" sz="1400" kern="1200" dirty="0" smtClean="0">
                          <a:solidFill>
                            <a:schemeClr val="dk1"/>
                          </a:solidFill>
                          <a:latin typeface="+mn-lt"/>
                          <a:ea typeface="+mn-ea"/>
                          <a:cs typeface="+mn-cs"/>
                        </a:rPr>
                        <a:t>10370</a:t>
                      </a:r>
                      <a:endParaRPr lang="en-US" sz="1400" dirty="0"/>
                    </a:p>
                  </a:txBody>
                  <a:tcPr/>
                </a:tc>
                <a:extLst>
                  <a:ext uri="{0D108BD9-81ED-4DB2-BD59-A6C34878D82A}">
                    <a16:rowId xmlns:a16="http://schemas.microsoft.com/office/drawing/2014/main" val="493349981"/>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135" y="4221570"/>
            <a:ext cx="2205413" cy="2363319"/>
          </a:xfrm>
          <a:prstGeom prst="rect">
            <a:avLst/>
          </a:prstGeom>
          <a:ln>
            <a:solidFill>
              <a:schemeClr val="tx1"/>
            </a:solid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1044" y="4213555"/>
            <a:ext cx="2782648" cy="2363319"/>
          </a:xfrm>
          <a:prstGeom prst="rect">
            <a:avLst/>
          </a:prstGeom>
          <a:ln>
            <a:solidFill>
              <a:schemeClr val="tx1"/>
            </a:solid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6992" y="4213554"/>
            <a:ext cx="2384097" cy="2363319"/>
          </a:xfrm>
          <a:prstGeom prst="rect">
            <a:avLst/>
          </a:prstGeom>
          <a:ln>
            <a:solidFill>
              <a:schemeClr val="tx1"/>
            </a:solidFill>
          </a:ln>
        </p:spPr>
      </p:pic>
    </p:spTree>
    <p:extLst>
      <p:ext uri="{BB962C8B-B14F-4D97-AF65-F5344CB8AC3E}">
        <p14:creationId xmlns:p14="http://schemas.microsoft.com/office/powerpoint/2010/main" val="2559112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Pre-training of seq2seq</a:t>
            </a:r>
            <a:r>
              <a:rPr lang="en-US" dirty="0" smtClean="0"/>
              <a:t> </a:t>
            </a:r>
            <a:r>
              <a:rPr lang="en-US" dirty="0"/>
              <a:t>user simulator</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Model choosing</a:t>
            </a:r>
          </a:p>
          <a:p>
            <a:pPr lvl="1"/>
            <a:r>
              <a:rPr lang="en-US" dirty="0" smtClean="0"/>
              <a:t>Attention based LSTM</a:t>
            </a:r>
          </a:p>
        </p:txBody>
      </p:sp>
      <p:graphicFrame>
        <p:nvGraphicFramePr>
          <p:cNvPr id="5" name="Table 4"/>
          <p:cNvGraphicFramePr>
            <a:graphicFrameLocks noGrp="1"/>
          </p:cNvGraphicFramePr>
          <p:nvPr>
            <p:extLst>
              <p:ext uri="{D42A27DB-BD31-4B8C-83A1-F6EECF244321}">
                <p14:modId xmlns:p14="http://schemas.microsoft.com/office/powerpoint/2010/main" val="3240753578"/>
              </p:ext>
            </p:extLst>
          </p:nvPr>
        </p:nvGraphicFramePr>
        <p:xfrm>
          <a:off x="1210682" y="3173875"/>
          <a:ext cx="8128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997148624"/>
                    </a:ext>
                  </a:extLst>
                </a:gridCol>
                <a:gridCol w="2032000">
                  <a:extLst>
                    <a:ext uri="{9D8B030D-6E8A-4147-A177-3AD203B41FA5}">
                      <a16:colId xmlns:a16="http://schemas.microsoft.com/office/drawing/2014/main" val="63025529"/>
                    </a:ext>
                  </a:extLst>
                </a:gridCol>
                <a:gridCol w="2032000">
                  <a:extLst>
                    <a:ext uri="{9D8B030D-6E8A-4147-A177-3AD203B41FA5}">
                      <a16:colId xmlns:a16="http://schemas.microsoft.com/office/drawing/2014/main" val="286357170"/>
                    </a:ext>
                  </a:extLst>
                </a:gridCol>
                <a:gridCol w="2032000">
                  <a:extLst>
                    <a:ext uri="{9D8B030D-6E8A-4147-A177-3AD203B41FA5}">
                      <a16:colId xmlns:a16="http://schemas.microsoft.com/office/drawing/2014/main" val="2517682568"/>
                    </a:ext>
                  </a:extLst>
                </a:gridCol>
              </a:tblGrid>
              <a:tr h="370840">
                <a:tc>
                  <a:txBody>
                    <a:bodyPr/>
                    <a:lstStyle/>
                    <a:p>
                      <a:endParaRPr lang="en-US" sz="1400" dirty="0"/>
                    </a:p>
                  </a:txBody>
                  <a:tcPr/>
                </a:tc>
                <a:tc>
                  <a:txBody>
                    <a:bodyPr/>
                    <a:lstStyle/>
                    <a:p>
                      <a:pPr algn="ctr"/>
                      <a:r>
                        <a:rPr lang="en-US" sz="1400" dirty="0" smtClean="0"/>
                        <a:t>Attention</a:t>
                      </a:r>
                      <a:endParaRPr lang="en-US" sz="1400" dirty="0"/>
                    </a:p>
                  </a:txBody>
                  <a:tcPr/>
                </a:tc>
                <a:tc>
                  <a:txBody>
                    <a:bodyPr/>
                    <a:lstStyle/>
                    <a:p>
                      <a:pPr algn="ctr"/>
                      <a:r>
                        <a:rPr lang="en-US" sz="1400" dirty="0" smtClean="0"/>
                        <a:t>Copy network</a:t>
                      </a:r>
                      <a:endParaRPr lang="en-US" sz="1400" dirty="0"/>
                    </a:p>
                  </a:txBody>
                  <a:tcPr/>
                </a:tc>
                <a:tc>
                  <a:txBody>
                    <a:bodyPr/>
                    <a:lstStyle/>
                    <a:p>
                      <a:pPr algn="ctr"/>
                      <a:r>
                        <a:rPr lang="en-US" sz="1400" dirty="0" smtClean="0"/>
                        <a:t>HRED</a:t>
                      </a:r>
                      <a:endParaRPr lang="en-US" sz="1400" dirty="0"/>
                    </a:p>
                  </a:txBody>
                  <a:tcPr/>
                </a:tc>
                <a:extLst>
                  <a:ext uri="{0D108BD9-81ED-4DB2-BD59-A6C34878D82A}">
                    <a16:rowId xmlns:a16="http://schemas.microsoft.com/office/drawing/2014/main" val="3810619051"/>
                  </a:ext>
                </a:extLst>
              </a:tr>
              <a:tr h="370840">
                <a:tc>
                  <a:txBody>
                    <a:bodyPr/>
                    <a:lstStyle/>
                    <a:p>
                      <a:r>
                        <a:rPr lang="en-US" sz="1400" dirty="0" smtClean="0"/>
                        <a:t>BLEU-1-2-3-4</a:t>
                      </a:r>
                      <a:endParaRPr lang="en-US" sz="1400" dirty="0"/>
                    </a:p>
                  </a:txBody>
                  <a:tcPr/>
                </a:tc>
                <a:tc>
                  <a:txBody>
                    <a:bodyPr/>
                    <a:lstStyle/>
                    <a:p>
                      <a:pPr algn="ctr"/>
                      <a:r>
                        <a:rPr lang="en-US" sz="1400" b="1" i="0" u="none" strike="noStrike" kern="1200" dirty="0" smtClean="0">
                          <a:solidFill>
                            <a:schemeClr val="dk1"/>
                          </a:solidFill>
                          <a:effectLst/>
                          <a:latin typeface="+mn-lt"/>
                          <a:ea typeface="+mn-ea"/>
                          <a:cs typeface="+mn-cs"/>
                        </a:rPr>
                        <a:t>13.13/7.77/5.56/4.21</a:t>
                      </a:r>
                      <a:endParaRPr lang="en-US" sz="1400" b="1" dirty="0"/>
                    </a:p>
                  </a:txBody>
                  <a:tcPr/>
                </a:tc>
                <a:tc>
                  <a:txBody>
                    <a:bodyPr/>
                    <a:lstStyle/>
                    <a:p>
                      <a:pPr algn="ctr"/>
                      <a:r>
                        <a:rPr lang="en-US" sz="1400" b="0" i="0" kern="1200" dirty="0" smtClean="0">
                          <a:solidFill>
                            <a:schemeClr val="dk1"/>
                          </a:solidFill>
                          <a:effectLst/>
                          <a:latin typeface="+mn-lt"/>
                          <a:ea typeface="+mn-ea"/>
                          <a:cs typeface="+mn-cs"/>
                        </a:rPr>
                        <a:t>12.46/7.48/5.42/4.19</a:t>
                      </a:r>
                      <a:endParaRPr lang="en-US" sz="1400" dirty="0"/>
                    </a:p>
                  </a:txBody>
                  <a:tcPr/>
                </a:tc>
                <a:tc>
                  <a:txBody>
                    <a:bodyPr/>
                    <a:lstStyle/>
                    <a:p>
                      <a:pPr algn="ctr"/>
                      <a:r>
                        <a:rPr lang="en-US" sz="1400" b="0" i="0" u="none" strike="noStrike" kern="1200" dirty="0" smtClean="0">
                          <a:solidFill>
                            <a:schemeClr val="dk1"/>
                          </a:solidFill>
                          <a:effectLst/>
                          <a:latin typeface="+mn-lt"/>
                          <a:ea typeface="+mn-ea"/>
                          <a:cs typeface="+mn-cs"/>
                        </a:rPr>
                        <a:t>13.53/8.03/5.65/4.16</a:t>
                      </a:r>
                      <a:endParaRPr lang="en-US" sz="1400" dirty="0"/>
                    </a:p>
                  </a:txBody>
                  <a:tcPr/>
                </a:tc>
                <a:extLst>
                  <a:ext uri="{0D108BD9-81ED-4DB2-BD59-A6C34878D82A}">
                    <a16:rowId xmlns:a16="http://schemas.microsoft.com/office/drawing/2014/main" val="2513466607"/>
                  </a:ext>
                </a:extLst>
              </a:tr>
              <a:tr h="370840">
                <a:tc>
                  <a:txBody>
                    <a:bodyPr/>
                    <a:lstStyle/>
                    <a:p>
                      <a:r>
                        <a:rPr lang="en-US" sz="1400" b="0" i="0" kern="1200" dirty="0" smtClean="0">
                          <a:solidFill>
                            <a:schemeClr val="dk1"/>
                          </a:solidFill>
                          <a:effectLst/>
                          <a:latin typeface="+mn-lt"/>
                          <a:ea typeface="+mn-ea"/>
                          <a:cs typeface="+mn-cs"/>
                        </a:rPr>
                        <a:t>Distinct-1</a:t>
                      </a:r>
                      <a:endParaRPr lang="en-US" sz="1400" dirty="0"/>
                    </a:p>
                  </a:txBody>
                  <a:tcPr/>
                </a:tc>
                <a:tc>
                  <a:txBody>
                    <a:bodyPr/>
                    <a:lstStyle/>
                    <a:p>
                      <a:pPr algn="ctr"/>
                      <a:r>
                        <a:rPr lang="en-US" sz="1400" b="1" i="0" u="none" strike="noStrike" kern="1200" dirty="0" smtClean="0">
                          <a:solidFill>
                            <a:schemeClr val="dk1"/>
                          </a:solidFill>
                          <a:effectLst/>
                          <a:latin typeface="+mn-lt"/>
                          <a:ea typeface="+mn-ea"/>
                          <a:cs typeface="+mn-cs"/>
                        </a:rPr>
                        <a:t>0.089</a:t>
                      </a:r>
                      <a:r>
                        <a:rPr lang="en-US" sz="1400" b="1" i="0" kern="1200" dirty="0" smtClean="0">
                          <a:solidFill>
                            <a:schemeClr val="dk1"/>
                          </a:solidFill>
                          <a:effectLst/>
                          <a:latin typeface="+mn-lt"/>
                          <a:ea typeface="+mn-ea"/>
                          <a:cs typeface="+mn-cs"/>
                        </a:rPr>
                        <a:t> </a:t>
                      </a:r>
                      <a:endParaRPr lang="en-US" sz="1400" b="1" dirty="0"/>
                    </a:p>
                  </a:txBody>
                  <a:tcPr/>
                </a:tc>
                <a:tc>
                  <a:txBody>
                    <a:bodyPr/>
                    <a:lstStyle/>
                    <a:p>
                      <a:pPr algn="ctr"/>
                      <a:r>
                        <a:rPr lang="en-US" sz="1400" dirty="0" smtClean="0"/>
                        <a:t>0.086</a:t>
                      </a:r>
                      <a:endParaRPr lang="en-US" sz="1400" dirty="0"/>
                    </a:p>
                  </a:txBody>
                  <a:tcPr/>
                </a:tc>
                <a:tc>
                  <a:txBody>
                    <a:bodyPr/>
                    <a:lstStyle/>
                    <a:p>
                      <a:pPr algn="ctr"/>
                      <a:r>
                        <a:rPr lang="en-US" sz="1400" dirty="0" smtClean="0"/>
                        <a:t>0.072</a:t>
                      </a:r>
                      <a:endParaRPr lang="en-US" sz="1400" dirty="0"/>
                    </a:p>
                  </a:txBody>
                  <a:tcPr/>
                </a:tc>
                <a:extLst>
                  <a:ext uri="{0D108BD9-81ED-4DB2-BD59-A6C34878D82A}">
                    <a16:rowId xmlns:a16="http://schemas.microsoft.com/office/drawing/2014/main" val="3257484149"/>
                  </a:ext>
                </a:extLst>
              </a:tr>
              <a:tr h="370840">
                <a:tc>
                  <a:txBody>
                    <a:bodyPr/>
                    <a:lstStyle/>
                    <a:p>
                      <a:r>
                        <a:rPr lang="en-US" sz="1400" b="0" i="0" kern="1200" dirty="0" smtClean="0">
                          <a:solidFill>
                            <a:schemeClr val="dk1"/>
                          </a:solidFill>
                          <a:effectLst/>
                          <a:latin typeface="+mn-lt"/>
                          <a:ea typeface="+mn-ea"/>
                          <a:cs typeface="+mn-cs"/>
                        </a:rPr>
                        <a:t>Distinct-2</a:t>
                      </a:r>
                      <a:endParaRPr lang="en-US" sz="1400" dirty="0"/>
                    </a:p>
                  </a:txBody>
                  <a:tcPr/>
                </a:tc>
                <a:tc>
                  <a:txBody>
                    <a:bodyPr/>
                    <a:lstStyle/>
                    <a:p>
                      <a:pPr algn="ctr"/>
                      <a:r>
                        <a:rPr lang="en-US" sz="1400" b="1" dirty="0" smtClean="0"/>
                        <a:t>0.287</a:t>
                      </a:r>
                      <a:endParaRPr lang="en-US" sz="1400" b="1" dirty="0"/>
                    </a:p>
                  </a:txBody>
                  <a:tcPr/>
                </a:tc>
                <a:tc>
                  <a:txBody>
                    <a:bodyPr/>
                    <a:lstStyle/>
                    <a:p>
                      <a:pPr algn="ctr"/>
                      <a:r>
                        <a:rPr lang="en-US" sz="1400" dirty="0" smtClean="0"/>
                        <a:t>0.270</a:t>
                      </a:r>
                      <a:endParaRPr lang="en-US" sz="1400" dirty="0"/>
                    </a:p>
                  </a:txBody>
                  <a:tcPr/>
                </a:tc>
                <a:tc>
                  <a:txBody>
                    <a:bodyPr/>
                    <a:lstStyle/>
                    <a:p>
                      <a:pPr algn="ctr"/>
                      <a:r>
                        <a:rPr lang="en-US" sz="1400" dirty="0" smtClean="0"/>
                        <a:t>0.217</a:t>
                      </a:r>
                      <a:endParaRPr lang="en-US" sz="1400" dirty="0"/>
                    </a:p>
                  </a:txBody>
                  <a:tcPr/>
                </a:tc>
                <a:extLst>
                  <a:ext uri="{0D108BD9-81ED-4DB2-BD59-A6C34878D82A}">
                    <a16:rowId xmlns:a16="http://schemas.microsoft.com/office/drawing/2014/main" val="1047582204"/>
                  </a:ext>
                </a:extLst>
              </a:tr>
              <a:tr h="370840">
                <a:tc>
                  <a:txBody>
                    <a:bodyPr/>
                    <a:lstStyle/>
                    <a:p>
                      <a:r>
                        <a:rPr lang="en-US" sz="1400" b="0" i="0" kern="1200" dirty="0" smtClean="0">
                          <a:solidFill>
                            <a:schemeClr val="dk1"/>
                          </a:solidFill>
                          <a:effectLst/>
                          <a:latin typeface="+mn-lt"/>
                          <a:ea typeface="+mn-ea"/>
                          <a:cs typeface="+mn-cs"/>
                        </a:rPr>
                        <a:t>Distinct sentence</a:t>
                      </a:r>
                      <a:endParaRPr lang="en-US" sz="1400" dirty="0"/>
                    </a:p>
                  </a:txBody>
                  <a:tcPr/>
                </a:tc>
                <a:tc>
                  <a:txBody>
                    <a:bodyPr/>
                    <a:lstStyle/>
                    <a:p>
                      <a:pPr algn="ctr"/>
                      <a:r>
                        <a:rPr lang="en-US" sz="1400" b="1" dirty="0" smtClean="0"/>
                        <a:t>0.521</a:t>
                      </a:r>
                      <a:endParaRPr lang="en-US" sz="1400" b="1" dirty="0"/>
                    </a:p>
                  </a:txBody>
                  <a:tcPr/>
                </a:tc>
                <a:tc>
                  <a:txBody>
                    <a:bodyPr/>
                    <a:lstStyle/>
                    <a:p>
                      <a:pPr algn="ctr"/>
                      <a:r>
                        <a:rPr lang="en-US" sz="1400" dirty="0" smtClean="0"/>
                        <a:t>0.488</a:t>
                      </a:r>
                      <a:endParaRPr lang="en-US" sz="1400" dirty="0"/>
                    </a:p>
                  </a:txBody>
                  <a:tcPr/>
                </a:tc>
                <a:tc>
                  <a:txBody>
                    <a:bodyPr/>
                    <a:lstStyle/>
                    <a:p>
                      <a:pPr algn="ctr"/>
                      <a:r>
                        <a:rPr lang="en-US" sz="1400" dirty="0" smtClean="0"/>
                        <a:t>0.357</a:t>
                      </a:r>
                      <a:endParaRPr lang="en-US" sz="1400" dirty="0"/>
                    </a:p>
                  </a:txBody>
                  <a:tcPr/>
                </a:tc>
                <a:extLst>
                  <a:ext uri="{0D108BD9-81ED-4DB2-BD59-A6C34878D82A}">
                    <a16:rowId xmlns:a16="http://schemas.microsoft.com/office/drawing/2014/main" val="343553388"/>
                  </a:ext>
                </a:extLst>
              </a:tr>
            </a:tbl>
          </a:graphicData>
        </a:graphic>
      </p:graphicFrame>
    </p:spTree>
    <p:extLst>
      <p:ext uri="{BB962C8B-B14F-4D97-AF65-F5344CB8AC3E}">
        <p14:creationId xmlns:p14="http://schemas.microsoft.com/office/powerpoint/2010/main" val="41966431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Pre-training of seq2seq</a:t>
            </a:r>
            <a:r>
              <a:rPr lang="en-US" dirty="0" smtClean="0"/>
              <a:t> </a:t>
            </a:r>
            <a:r>
              <a:rPr lang="en-US" dirty="0"/>
              <a:t>user simulator</a:t>
            </a:r>
            <a:br>
              <a:rPr lang="en-US" dirty="0"/>
            </a:br>
            <a:endParaRPr lang="en-US" dirty="0"/>
          </a:p>
        </p:txBody>
      </p:sp>
      <p:sp>
        <p:nvSpPr>
          <p:cNvPr id="3" name="Content Placeholder 2"/>
          <p:cNvSpPr>
            <a:spLocks noGrp="1"/>
          </p:cNvSpPr>
          <p:nvPr>
            <p:ph idx="1"/>
          </p:nvPr>
        </p:nvSpPr>
        <p:spPr/>
        <p:txBody>
          <a:bodyPr/>
          <a:lstStyle/>
          <a:p>
            <a:r>
              <a:rPr lang="en-US" dirty="0" smtClean="0"/>
              <a:t>Model hyper parameters (pre-training)</a:t>
            </a:r>
            <a:endParaRPr lang="en-US" dirty="0"/>
          </a:p>
          <a:p>
            <a:pPr lvl="1" fontAlgn="base"/>
            <a:r>
              <a:rPr lang="en-US" dirty="0">
                <a:solidFill>
                  <a:schemeClr val="bg1">
                    <a:lumMod val="65000"/>
                  </a:schemeClr>
                </a:solidFill>
              </a:rPr>
              <a:t>Layers: 1 </a:t>
            </a:r>
          </a:p>
          <a:p>
            <a:pPr lvl="1" fontAlgn="base"/>
            <a:r>
              <a:rPr lang="en-US" dirty="0">
                <a:solidFill>
                  <a:schemeClr val="bg1">
                    <a:lumMod val="65000"/>
                  </a:schemeClr>
                </a:solidFill>
              </a:rPr>
              <a:t>Units: LSTM </a:t>
            </a:r>
          </a:p>
          <a:p>
            <a:pPr lvl="1" fontAlgn="base"/>
            <a:r>
              <a:rPr lang="en-US" dirty="0">
                <a:solidFill>
                  <a:schemeClr val="bg1">
                    <a:lumMod val="65000"/>
                  </a:schemeClr>
                </a:solidFill>
              </a:rPr>
              <a:t>Word Embedding size: 256 </a:t>
            </a:r>
          </a:p>
          <a:p>
            <a:pPr lvl="1" fontAlgn="base"/>
            <a:r>
              <a:rPr lang="en-US" dirty="0" err="1">
                <a:solidFill>
                  <a:schemeClr val="bg1">
                    <a:lumMod val="65000"/>
                  </a:schemeClr>
                </a:solidFill>
              </a:rPr>
              <a:t>Rnn</a:t>
            </a:r>
            <a:r>
              <a:rPr lang="en-US" dirty="0">
                <a:solidFill>
                  <a:schemeClr val="bg1">
                    <a:lumMod val="65000"/>
                  </a:schemeClr>
                </a:solidFill>
              </a:rPr>
              <a:t> hidden size: 128 </a:t>
            </a:r>
            <a:endParaRPr lang="en-US" dirty="0" smtClean="0">
              <a:solidFill>
                <a:schemeClr val="bg1">
                  <a:lumMod val="65000"/>
                </a:schemeClr>
              </a:solidFill>
            </a:endParaRPr>
          </a:p>
          <a:p>
            <a:pPr lvl="1" fontAlgn="base"/>
            <a:r>
              <a:rPr lang="en-US" dirty="0" smtClean="0">
                <a:solidFill>
                  <a:schemeClr val="bg1">
                    <a:lumMod val="65000"/>
                  </a:schemeClr>
                </a:solidFill>
              </a:rPr>
              <a:t>Dropout: 0.2</a:t>
            </a:r>
          </a:p>
          <a:p>
            <a:pPr lvl="1" fontAlgn="base"/>
            <a:r>
              <a:rPr lang="en-US" dirty="0" smtClean="0">
                <a:solidFill>
                  <a:schemeClr val="bg1">
                    <a:lumMod val="65000"/>
                  </a:schemeClr>
                </a:solidFill>
              </a:rPr>
              <a:t>Maximum dialogue length: 5</a:t>
            </a:r>
            <a:endParaRPr lang="en-US" dirty="0">
              <a:solidFill>
                <a:schemeClr val="bg1">
                  <a:lumMod val="65000"/>
                </a:schemeClr>
              </a:solidFill>
            </a:endParaRPr>
          </a:p>
          <a:p>
            <a:pPr lvl="1"/>
            <a:r>
              <a:rPr lang="en-US" dirty="0" err="1" smtClean="0"/>
              <a:t>Optimization:adam</a:t>
            </a:r>
            <a:endParaRPr lang="en-US" dirty="0"/>
          </a:p>
          <a:p>
            <a:pPr lvl="1"/>
            <a:r>
              <a:rPr lang="en-US" dirty="0" err="1" smtClean="0"/>
              <a:t>Learning_rate</a:t>
            </a:r>
            <a:r>
              <a:rPr lang="en-US" dirty="0" smtClean="0"/>
              <a:t>: 0.0001</a:t>
            </a:r>
          </a:p>
          <a:p>
            <a:pPr lvl="1"/>
            <a:r>
              <a:rPr lang="en-US" dirty="0"/>
              <a:t>Beam </a:t>
            </a:r>
            <a:r>
              <a:rPr lang="en-US" dirty="0" smtClean="0"/>
              <a:t>search: </a:t>
            </a:r>
            <a:r>
              <a:rPr lang="en-US" dirty="0"/>
              <a:t>5</a:t>
            </a:r>
          </a:p>
          <a:p>
            <a:pPr marL="914400" lvl="2" indent="0">
              <a:buNone/>
            </a:pPr>
            <a:endParaRPr lang="en-US" dirty="0"/>
          </a:p>
        </p:txBody>
      </p:sp>
    </p:spTree>
    <p:extLst>
      <p:ext uri="{BB962C8B-B14F-4D97-AF65-F5344CB8AC3E}">
        <p14:creationId xmlns:p14="http://schemas.microsoft.com/office/powerpoint/2010/main" val="3215565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Fine tuning of seq2seq </a:t>
            </a:r>
            <a:r>
              <a:rPr lang="en-US" dirty="0"/>
              <a:t>user simulator</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Data</a:t>
            </a:r>
          </a:p>
          <a:p>
            <a:pPr lvl="1"/>
            <a:r>
              <a:rPr lang="en-US" dirty="0" smtClean="0"/>
              <a:t>Training data: 100 Gold dialogues generated by rule-based user simulator and restaurant finding system offered in </a:t>
            </a:r>
            <a:r>
              <a:rPr lang="en-US" dirty="0" err="1" smtClean="0"/>
              <a:t>Pydail</a:t>
            </a:r>
            <a:endParaRPr lang="en-US" dirty="0" smtClean="0"/>
          </a:p>
          <a:p>
            <a:pPr lvl="2"/>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61024075"/>
              </p:ext>
            </p:extLst>
          </p:nvPr>
        </p:nvGraphicFramePr>
        <p:xfrm>
          <a:off x="2628215" y="3241464"/>
          <a:ext cx="4370172" cy="914400"/>
        </p:xfrm>
        <a:graphic>
          <a:graphicData uri="http://schemas.openxmlformats.org/drawingml/2006/table">
            <a:tbl>
              <a:tblPr firstRow="1" bandRow="1">
                <a:tableStyleId>{5C22544A-7EE6-4342-B048-85BDC9FD1C3A}</a:tableStyleId>
              </a:tblPr>
              <a:tblGrid>
                <a:gridCol w="1617061">
                  <a:extLst>
                    <a:ext uri="{9D8B030D-6E8A-4147-A177-3AD203B41FA5}">
                      <a16:colId xmlns:a16="http://schemas.microsoft.com/office/drawing/2014/main" val="268816796"/>
                    </a:ext>
                  </a:extLst>
                </a:gridCol>
                <a:gridCol w="1215574">
                  <a:extLst>
                    <a:ext uri="{9D8B030D-6E8A-4147-A177-3AD203B41FA5}">
                      <a16:colId xmlns:a16="http://schemas.microsoft.com/office/drawing/2014/main" val="3472777495"/>
                    </a:ext>
                  </a:extLst>
                </a:gridCol>
                <a:gridCol w="1537537">
                  <a:extLst>
                    <a:ext uri="{9D8B030D-6E8A-4147-A177-3AD203B41FA5}">
                      <a16:colId xmlns:a16="http://schemas.microsoft.com/office/drawing/2014/main" val="3904902914"/>
                    </a:ext>
                  </a:extLst>
                </a:gridCol>
              </a:tblGrid>
              <a:tr h="179656">
                <a:tc>
                  <a:txBody>
                    <a:bodyPr/>
                    <a:lstStyle/>
                    <a:p>
                      <a:pPr algn="ctr"/>
                      <a:endParaRPr lang="en-US" sz="1400" dirty="0"/>
                    </a:p>
                  </a:txBody>
                  <a:tcPr/>
                </a:tc>
                <a:tc>
                  <a:txBody>
                    <a:bodyPr/>
                    <a:lstStyle/>
                    <a:p>
                      <a:pPr algn="ctr"/>
                      <a:r>
                        <a:rPr lang="en-US" sz="1400" dirty="0" smtClean="0"/>
                        <a:t>Training</a:t>
                      </a:r>
                      <a:r>
                        <a:rPr lang="en-US" sz="1400" baseline="0" dirty="0" smtClean="0"/>
                        <a:t> set</a:t>
                      </a:r>
                      <a:endParaRPr lang="en-US" sz="1400" dirty="0"/>
                    </a:p>
                  </a:txBody>
                  <a:tcPr/>
                </a:tc>
                <a:tc>
                  <a:txBody>
                    <a:bodyPr/>
                    <a:lstStyle/>
                    <a:p>
                      <a:pPr algn="ctr"/>
                      <a:r>
                        <a:rPr lang="en-US" sz="1400" dirty="0" smtClean="0"/>
                        <a:t>Validation set</a:t>
                      </a:r>
                      <a:endParaRPr lang="en-US" sz="1400" dirty="0"/>
                    </a:p>
                  </a:txBody>
                  <a:tcPr/>
                </a:tc>
                <a:extLst>
                  <a:ext uri="{0D108BD9-81ED-4DB2-BD59-A6C34878D82A}">
                    <a16:rowId xmlns:a16="http://schemas.microsoft.com/office/drawing/2014/main" val="1795517340"/>
                  </a:ext>
                </a:extLst>
              </a:tr>
              <a:tr h="149266">
                <a:tc>
                  <a:txBody>
                    <a:bodyPr/>
                    <a:lstStyle/>
                    <a:p>
                      <a:pPr algn="ctr"/>
                      <a:r>
                        <a:rPr lang="en-US" sz="1400" dirty="0" err="1" smtClean="0"/>
                        <a:t>Num</a:t>
                      </a:r>
                      <a:r>
                        <a:rPr lang="en-US" sz="1400" baseline="0" dirty="0" smtClean="0"/>
                        <a:t> of Dials</a:t>
                      </a:r>
                      <a:endParaRPr lang="en-US" sz="1400" dirty="0"/>
                    </a:p>
                  </a:txBody>
                  <a:tcPr/>
                </a:tc>
                <a:tc>
                  <a:txBody>
                    <a:bodyPr/>
                    <a:lstStyle/>
                    <a:p>
                      <a:pPr algn="ctr"/>
                      <a:r>
                        <a:rPr lang="en-US" sz="1400" dirty="0" smtClean="0"/>
                        <a:t>80</a:t>
                      </a:r>
                      <a:endParaRPr lang="en-US" sz="1400" dirty="0"/>
                    </a:p>
                  </a:txBody>
                  <a:tcPr/>
                </a:tc>
                <a:tc>
                  <a:txBody>
                    <a:bodyPr/>
                    <a:lstStyle/>
                    <a:p>
                      <a:pPr algn="ctr"/>
                      <a:r>
                        <a:rPr lang="en-US" sz="1400" dirty="0" smtClean="0"/>
                        <a:t>20</a:t>
                      </a:r>
                      <a:endParaRPr lang="en-US" sz="1400" dirty="0"/>
                    </a:p>
                  </a:txBody>
                  <a:tcPr/>
                </a:tc>
                <a:extLst>
                  <a:ext uri="{0D108BD9-81ED-4DB2-BD59-A6C34878D82A}">
                    <a16:rowId xmlns:a16="http://schemas.microsoft.com/office/drawing/2014/main" val="2470203449"/>
                  </a:ext>
                </a:extLst>
              </a:tr>
              <a:tr h="149266">
                <a:tc>
                  <a:txBody>
                    <a:bodyPr/>
                    <a:lstStyle/>
                    <a:p>
                      <a:pPr algn="ctr"/>
                      <a:r>
                        <a:rPr lang="en-US" sz="1400" dirty="0" err="1" smtClean="0"/>
                        <a:t>Num</a:t>
                      </a:r>
                      <a:r>
                        <a:rPr lang="en-US" sz="1400" dirty="0" smtClean="0"/>
                        <a:t> of sentences</a:t>
                      </a:r>
                      <a:endParaRPr lang="en-US" sz="1400" dirty="0"/>
                    </a:p>
                  </a:txBody>
                  <a:tcPr/>
                </a:tc>
                <a:tc>
                  <a:txBody>
                    <a:bodyPr/>
                    <a:lstStyle/>
                    <a:p>
                      <a:pPr algn="ctr"/>
                      <a:r>
                        <a:rPr lang="en-US" sz="1400" kern="1200" dirty="0" smtClean="0">
                          <a:solidFill>
                            <a:schemeClr val="dk1"/>
                          </a:solidFill>
                          <a:latin typeface="+mn-lt"/>
                          <a:ea typeface="+mn-ea"/>
                          <a:cs typeface="+mn-cs"/>
                        </a:rPr>
                        <a:t>1032</a:t>
                      </a:r>
                      <a:endParaRPr lang="en-US" sz="1400" dirty="0"/>
                    </a:p>
                  </a:txBody>
                  <a:tcPr/>
                </a:tc>
                <a:tc>
                  <a:txBody>
                    <a:bodyPr/>
                    <a:lstStyle/>
                    <a:p>
                      <a:pPr algn="ctr"/>
                      <a:r>
                        <a:rPr lang="en-US" sz="1400" kern="1200" dirty="0" smtClean="0">
                          <a:solidFill>
                            <a:schemeClr val="dk1"/>
                          </a:solidFill>
                          <a:latin typeface="+mn-lt"/>
                          <a:ea typeface="+mn-ea"/>
                          <a:cs typeface="+mn-cs"/>
                        </a:rPr>
                        <a:t>249</a:t>
                      </a:r>
                      <a:endParaRPr lang="en-US" sz="1400" dirty="0"/>
                    </a:p>
                  </a:txBody>
                  <a:tcPr/>
                </a:tc>
                <a:extLst>
                  <a:ext uri="{0D108BD9-81ED-4DB2-BD59-A6C34878D82A}">
                    <a16:rowId xmlns:a16="http://schemas.microsoft.com/office/drawing/2014/main" val="493349981"/>
                  </a:ext>
                </a:extLst>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526" y="4413212"/>
            <a:ext cx="3700970" cy="2029690"/>
          </a:xfrm>
          <a:prstGeom prst="rect">
            <a:avLst/>
          </a:prstGeom>
          <a:ln>
            <a:solidFill>
              <a:schemeClr val="tx1"/>
            </a:solidFill>
          </a:ln>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0929" y="4413212"/>
            <a:ext cx="3128640" cy="2035979"/>
          </a:xfrm>
          <a:prstGeom prst="rect">
            <a:avLst/>
          </a:prstGeom>
          <a:ln>
            <a:solidFill>
              <a:schemeClr val="tx1"/>
            </a:solidFill>
          </a:ln>
        </p:spPr>
      </p:pic>
    </p:spTree>
    <p:extLst>
      <p:ext uri="{BB962C8B-B14F-4D97-AF65-F5344CB8AC3E}">
        <p14:creationId xmlns:p14="http://schemas.microsoft.com/office/powerpoint/2010/main" val="29835515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Fine tuning of seq2seq user simulator</a:t>
            </a:r>
            <a:br>
              <a:rPr lang="en-US" dirty="0"/>
            </a:br>
            <a:endParaRPr lang="en-US" dirty="0"/>
          </a:p>
        </p:txBody>
      </p:sp>
      <p:sp>
        <p:nvSpPr>
          <p:cNvPr id="3" name="Content Placeholder 2"/>
          <p:cNvSpPr>
            <a:spLocks noGrp="1"/>
          </p:cNvSpPr>
          <p:nvPr>
            <p:ph idx="1"/>
          </p:nvPr>
        </p:nvSpPr>
        <p:spPr/>
        <p:txBody>
          <a:bodyPr/>
          <a:lstStyle/>
          <a:p>
            <a:r>
              <a:rPr lang="en-US" dirty="0" smtClean="0"/>
              <a:t>Model hyper parameters (training)</a:t>
            </a:r>
            <a:endParaRPr lang="en-US" dirty="0"/>
          </a:p>
          <a:p>
            <a:pPr lvl="1" fontAlgn="base"/>
            <a:r>
              <a:rPr lang="en-US" dirty="0">
                <a:solidFill>
                  <a:schemeClr val="bg1">
                    <a:lumMod val="65000"/>
                  </a:schemeClr>
                </a:solidFill>
              </a:rPr>
              <a:t>Layers: 1 </a:t>
            </a:r>
          </a:p>
          <a:p>
            <a:pPr lvl="1" fontAlgn="base"/>
            <a:r>
              <a:rPr lang="en-US" dirty="0">
                <a:solidFill>
                  <a:schemeClr val="bg1">
                    <a:lumMod val="65000"/>
                  </a:schemeClr>
                </a:solidFill>
              </a:rPr>
              <a:t>Units: LSTM </a:t>
            </a:r>
          </a:p>
          <a:p>
            <a:pPr lvl="1" fontAlgn="base"/>
            <a:r>
              <a:rPr lang="en-US" dirty="0">
                <a:solidFill>
                  <a:schemeClr val="bg1">
                    <a:lumMod val="65000"/>
                  </a:schemeClr>
                </a:solidFill>
              </a:rPr>
              <a:t>Word Embedding size: 256 </a:t>
            </a:r>
          </a:p>
          <a:p>
            <a:pPr lvl="1" fontAlgn="base"/>
            <a:r>
              <a:rPr lang="en-US" dirty="0" err="1">
                <a:solidFill>
                  <a:schemeClr val="bg1">
                    <a:lumMod val="65000"/>
                  </a:schemeClr>
                </a:solidFill>
              </a:rPr>
              <a:t>Rnn</a:t>
            </a:r>
            <a:r>
              <a:rPr lang="en-US" dirty="0">
                <a:solidFill>
                  <a:schemeClr val="bg1">
                    <a:lumMod val="65000"/>
                  </a:schemeClr>
                </a:solidFill>
              </a:rPr>
              <a:t> hidden size: 128 </a:t>
            </a:r>
            <a:endParaRPr lang="en-US" dirty="0" smtClean="0">
              <a:solidFill>
                <a:schemeClr val="bg1">
                  <a:lumMod val="65000"/>
                </a:schemeClr>
              </a:solidFill>
            </a:endParaRPr>
          </a:p>
          <a:p>
            <a:pPr lvl="1" fontAlgn="base"/>
            <a:r>
              <a:rPr lang="en-US" dirty="0" smtClean="0">
                <a:solidFill>
                  <a:schemeClr val="bg1">
                    <a:lumMod val="65000"/>
                  </a:schemeClr>
                </a:solidFill>
              </a:rPr>
              <a:t>Dropout: 0.2</a:t>
            </a:r>
          </a:p>
          <a:p>
            <a:pPr lvl="1" fontAlgn="base"/>
            <a:r>
              <a:rPr lang="en-US" dirty="0" smtClean="0">
                <a:solidFill>
                  <a:schemeClr val="bg1">
                    <a:lumMod val="65000"/>
                  </a:schemeClr>
                </a:solidFill>
              </a:rPr>
              <a:t>Maximum dialogue length: 5</a:t>
            </a:r>
            <a:endParaRPr lang="en-US" dirty="0">
              <a:solidFill>
                <a:schemeClr val="bg1">
                  <a:lumMod val="65000"/>
                </a:schemeClr>
              </a:solidFill>
            </a:endParaRPr>
          </a:p>
          <a:p>
            <a:pPr lvl="1"/>
            <a:r>
              <a:rPr lang="en-US" dirty="0" err="1" smtClean="0"/>
              <a:t>Optimization:adam</a:t>
            </a:r>
            <a:endParaRPr lang="en-US" dirty="0"/>
          </a:p>
          <a:p>
            <a:pPr lvl="1"/>
            <a:r>
              <a:rPr lang="en-US" dirty="0" err="1" smtClean="0"/>
              <a:t>Learning_rate</a:t>
            </a:r>
            <a:r>
              <a:rPr lang="en-US" dirty="0" smtClean="0"/>
              <a:t>: 0.00001</a:t>
            </a:r>
          </a:p>
          <a:p>
            <a:pPr lvl="1"/>
            <a:r>
              <a:rPr lang="en-US" dirty="0"/>
              <a:t>Beam based random sampling: 5</a:t>
            </a:r>
          </a:p>
          <a:p>
            <a:pPr marL="914400" lvl="2" indent="0">
              <a:buNone/>
            </a:pPr>
            <a:endParaRPr lang="en-US" dirty="0"/>
          </a:p>
        </p:txBody>
      </p:sp>
    </p:spTree>
    <p:extLst>
      <p:ext uri="{BB962C8B-B14F-4D97-AF65-F5344CB8AC3E}">
        <p14:creationId xmlns:p14="http://schemas.microsoft.com/office/powerpoint/2010/main" val="10230106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dirty="0" smtClean="0"/>
              <a:t>Stepwise negative example generation (SNEG)</a:t>
            </a:r>
            <a:r>
              <a:rPr lang="en-US" dirty="0"/>
              <a:t/>
            </a:r>
            <a:br>
              <a:rPr lang="en-US" dirty="0"/>
            </a:br>
            <a:endParaRPr lang="en-US" dirty="0"/>
          </a:p>
        </p:txBody>
      </p:sp>
      <p:sp>
        <p:nvSpPr>
          <p:cNvPr id="3" name="Content Placeholder 2"/>
          <p:cNvSpPr>
            <a:spLocks noGrp="1"/>
          </p:cNvSpPr>
          <p:nvPr>
            <p:ph idx="1"/>
          </p:nvPr>
        </p:nvSpPr>
        <p:spPr>
          <a:xfrm>
            <a:off x="677334" y="2160589"/>
            <a:ext cx="8596668" cy="4371622"/>
          </a:xfrm>
        </p:spPr>
        <p:txBody>
          <a:bodyPr>
            <a:normAutofit/>
          </a:bodyPr>
          <a:lstStyle/>
          <a:p>
            <a:r>
              <a:rPr lang="en-US" dirty="0" smtClean="0"/>
              <a:t>Training for discriminator</a:t>
            </a:r>
          </a:p>
          <a:p>
            <a:pPr lvl="1"/>
            <a:r>
              <a:rPr lang="en-US" dirty="0" smtClean="0"/>
              <a:t>Data	</a:t>
            </a:r>
          </a:p>
          <a:p>
            <a:pPr lvl="2"/>
            <a:r>
              <a:rPr lang="en-US" dirty="0" smtClean="0"/>
              <a:t>Negative examples generation</a:t>
            </a:r>
          </a:p>
          <a:p>
            <a:pPr lvl="3"/>
            <a:r>
              <a:rPr lang="en-US" dirty="0" smtClean="0"/>
              <a:t>During training process of generator:</a:t>
            </a:r>
          </a:p>
          <a:p>
            <a:pPr lvl="4"/>
            <a:r>
              <a:rPr lang="en-US" dirty="0" smtClean="0"/>
              <a:t>Save a model for each 6 epochs</a:t>
            </a:r>
          </a:p>
          <a:p>
            <a:pPr lvl="4"/>
            <a:r>
              <a:rPr lang="en-US" dirty="0" smtClean="0"/>
              <a:t>20 models in total</a:t>
            </a:r>
          </a:p>
          <a:p>
            <a:pPr lvl="3"/>
            <a:r>
              <a:rPr lang="en-US" dirty="0" smtClean="0"/>
              <a:t>Collect 100 conversations between each model and </a:t>
            </a:r>
            <a:r>
              <a:rPr lang="en-US" dirty="0" err="1" smtClean="0"/>
              <a:t>Pydial</a:t>
            </a:r>
            <a:r>
              <a:rPr lang="en-US" dirty="0" smtClean="0"/>
              <a:t> </a:t>
            </a:r>
            <a:r>
              <a:rPr lang="en-US" dirty="0"/>
              <a:t>restaurant finding </a:t>
            </a:r>
            <a:r>
              <a:rPr lang="en-US" dirty="0" smtClean="0"/>
              <a:t>bot (100 * 20)</a:t>
            </a:r>
            <a:endParaRPr lang="en-US" dirty="0"/>
          </a:p>
          <a:p>
            <a:pPr lvl="2"/>
            <a:r>
              <a:rPr lang="en-US" dirty="0" smtClean="0"/>
              <a:t>Positive examples</a:t>
            </a:r>
          </a:p>
          <a:p>
            <a:pPr lvl="3"/>
            <a:r>
              <a:rPr lang="en-US" dirty="0" smtClean="0"/>
              <a:t>Duplication of 100 gold dialogues (100 * 20)</a:t>
            </a:r>
          </a:p>
          <a:p>
            <a:pPr lvl="3"/>
            <a:endParaRPr lang="en-US" dirty="0"/>
          </a:p>
          <a:p>
            <a:pPr lvl="3"/>
            <a:endParaRPr lang="en-US" dirty="0" smtClean="0"/>
          </a:p>
          <a:p>
            <a:pPr marL="457200" lvl="1" indent="0">
              <a:buNone/>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3251665709"/>
              </p:ext>
            </p:extLst>
          </p:nvPr>
        </p:nvGraphicFramePr>
        <p:xfrm>
          <a:off x="2431099" y="5276510"/>
          <a:ext cx="4370172" cy="609600"/>
        </p:xfrm>
        <a:graphic>
          <a:graphicData uri="http://schemas.openxmlformats.org/drawingml/2006/table">
            <a:tbl>
              <a:tblPr firstRow="1" bandRow="1">
                <a:tableStyleId>{5C22544A-7EE6-4342-B048-85BDC9FD1C3A}</a:tableStyleId>
              </a:tblPr>
              <a:tblGrid>
                <a:gridCol w="1617061">
                  <a:extLst>
                    <a:ext uri="{9D8B030D-6E8A-4147-A177-3AD203B41FA5}">
                      <a16:colId xmlns:a16="http://schemas.microsoft.com/office/drawing/2014/main" val="268816796"/>
                    </a:ext>
                  </a:extLst>
                </a:gridCol>
                <a:gridCol w="1215574">
                  <a:extLst>
                    <a:ext uri="{9D8B030D-6E8A-4147-A177-3AD203B41FA5}">
                      <a16:colId xmlns:a16="http://schemas.microsoft.com/office/drawing/2014/main" val="3472777495"/>
                    </a:ext>
                  </a:extLst>
                </a:gridCol>
                <a:gridCol w="1537537">
                  <a:extLst>
                    <a:ext uri="{9D8B030D-6E8A-4147-A177-3AD203B41FA5}">
                      <a16:colId xmlns:a16="http://schemas.microsoft.com/office/drawing/2014/main" val="3904902914"/>
                    </a:ext>
                  </a:extLst>
                </a:gridCol>
              </a:tblGrid>
              <a:tr h="179656">
                <a:tc>
                  <a:txBody>
                    <a:bodyPr/>
                    <a:lstStyle/>
                    <a:p>
                      <a:pPr algn="ctr"/>
                      <a:endParaRPr lang="en-US" sz="1400" dirty="0"/>
                    </a:p>
                  </a:txBody>
                  <a:tcPr/>
                </a:tc>
                <a:tc>
                  <a:txBody>
                    <a:bodyPr/>
                    <a:lstStyle/>
                    <a:p>
                      <a:pPr algn="ctr"/>
                      <a:r>
                        <a:rPr lang="en-US" sz="1400" dirty="0" smtClean="0"/>
                        <a:t>Training</a:t>
                      </a:r>
                      <a:r>
                        <a:rPr lang="en-US" sz="1400" baseline="0" dirty="0" smtClean="0"/>
                        <a:t> set</a:t>
                      </a:r>
                      <a:endParaRPr lang="en-US" sz="1400" dirty="0"/>
                    </a:p>
                  </a:txBody>
                  <a:tcPr/>
                </a:tc>
                <a:tc>
                  <a:txBody>
                    <a:bodyPr/>
                    <a:lstStyle/>
                    <a:p>
                      <a:pPr algn="ctr"/>
                      <a:r>
                        <a:rPr lang="en-US" sz="1400" dirty="0" smtClean="0"/>
                        <a:t>Validation set</a:t>
                      </a:r>
                      <a:endParaRPr lang="en-US" sz="1400" dirty="0"/>
                    </a:p>
                  </a:txBody>
                  <a:tcPr/>
                </a:tc>
                <a:extLst>
                  <a:ext uri="{0D108BD9-81ED-4DB2-BD59-A6C34878D82A}">
                    <a16:rowId xmlns:a16="http://schemas.microsoft.com/office/drawing/2014/main" val="1795517340"/>
                  </a:ext>
                </a:extLst>
              </a:tr>
              <a:tr h="284387">
                <a:tc>
                  <a:txBody>
                    <a:bodyPr/>
                    <a:lstStyle/>
                    <a:p>
                      <a:pPr algn="ctr"/>
                      <a:r>
                        <a:rPr lang="en-US" sz="1400" dirty="0" err="1" smtClean="0"/>
                        <a:t>Num</a:t>
                      </a:r>
                      <a:r>
                        <a:rPr lang="en-US" sz="1400" baseline="0" dirty="0" smtClean="0"/>
                        <a:t> of Dials</a:t>
                      </a:r>
                      <a:endParaRPr lang="en-US" sz="1400" dirty="0"/>
                    </a:p>
                  </a:txBody>
                  <a:tcPr/>
                </a:tc>
                <a:tc>
                  <a:txBody>
                    <a:bodyPr/>
                    <a:lstStyle/>
                    <a:p>
                      <a:pPr algn="ctr"/>
                      <a:r>
                        <a:rPr lang="en-US" sz="1400" dirty="0" smtClean="0"/>
                        <a:t>1600</a:t>
                      </a:r>
                      <a:endParaRPr lang="en-US" sz="1400" dirty="0"/>
                    </a:p>
                  </a:txBody>
                  <a:tcPr/>
                </a:tc>
                <a:tc>
                  <a:txBody>
                    <a:bodyPr/>
                    <a:lstStyle/>
                    <a:p>
                      <a:pPr algn="ctr"/>
                      <a:r>
                        <a:rPr lang="en-US" sz="1400" dirty="0" smtClean="0"/>
                        <a:t>400</a:t>
                      </a:r>
                      <a:endParaRPr lang="en-US" sz="1400" dirty="0"/>
                    </a:p>
                  </a:txBody>
                  <a:tcPr/>
                </a:tc>
                <a:extLst>
                  <a:ext uri="{0D108BD9-81ED-4DB2-BD59-A6C34878D82A}">
                    <a16:rowId xmlns:a16="http://schemas.microsoft.com/office/drawing/2014/main" val="2470203449"/>
                  </a:ext>
                </a:extLst>
              </a:tr>
            </a:tbl>
          </a:graphicData>
        </a:graphic>
      </p:graphicFrame>
    </p:spTree>
    <p:extLst>
      <p:ext uri="{BB962C8B-B14F-4D97-AF65-F5344CB8AC3E}">
        <p14:creationId xmlns:p14="http://schemas.microsoft.com/office/powerpoint/2010/main" val="29224287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Outlines</a:t>
            </a:r>
            <a:endParaRPr lang="en-US" dirty="0"/>
          </a:p>
        </p:txBody>
      </p:sp>
      <p:sp>
        <p:nvSpPr>
          <p:cNvPr id="3" name="Content Placeholder 2"/>
          <p:cNvSpPr>
            <a:spLocks noGrp="1"/>
          </p:cNvSpPr>
          <p:nvPr>
            <p:ph idx="1"/>
          </p:nvPr>
        </p:nvSpPr>
        <p:spPr/>
        <p:txBody>
          <a:bodyPr/>
          <a:lstStyle/>
          <a:p>
            <a:r>
              <a:rPr lang="en-US" dirty="0" smtClean="0"/>
              <a:t>Amis</a:t>
            </a:r>
          </a:p>
          <a:p>
            <a:r>
              <a:rPr lang="en-US" dirty="0" smtClean="0"/>
              <a:t>Supervised learning</a:t>
            </a:r>
          </a:p>
          <a:p>
            <a:r>
              <a:rPr lang="en-US" dirty="0" smtClean="0"/>
              <a:t>Unsupervised learning</a:t>
            </a:r>
          </a:p>
          <a:p>
            <a:r>
              <a:rPr lang="en-US" dirty="0" smtClean="0"/>
              <a:t>Experiments</a:t>
            </a:r>
          </a:p>
          <a:p>
            <a:r>
              <a:rPr lang="en-US" dirty="0" smtClean="0"/>
              <a:t>Future work</a:t>
            </a:r>
          </a:p>
        </p:txBody>
      </p:sp>
    </p:spTree>
    <p:extLst>
      <p:ext uri="{BB962C8B-B14F-4D97-AF65-F5344CB8AC3E}">
        <p14:creationId xmlns:p14="http://schemas.microsoft.com/office/powerpoint/2010/main" val="8211988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GANs based negative example generation (GNEG)</a:t>
            </a:r>
          </a:p>
        </p:txBody>
      </p:sp>
      <p:sp>
        <p:nvSpPr>
          <p:cNvPr id="3" name="Content Placeholder 2"/>
          <p:cNvSpPr>
            <a:spLocks noGrp="1"/>
          </p:cNvSpPr>
          <p:nvPr>
            <p:ph idx="1"/>
          </p:nvPr>
        </p:nvSpPr>
        <p:spPr>
          <a:xfrm>
            <a:off x="677334" y="2160589"/>
            <a:ext cx="7273018" cy="3880773"/>
          </a:xfrm>
        </p:spPr>
        <p:txBody>
          <a:bodyPr>
            <a:normAutofit/>
          </a:bodyPr>
          <a:lstStyle/>
          <a:p>
            <a:r>
              <a:rPr lang="en-US" dirty="0"/>
              <a:t>Motivation</a:t>
            </a:r>
          </a:p>
          <a:p>
            <a:pPr lvl="1"/>
            <a:r>
              <a:rPr lang="en-US" dirty="0" smtClean="0"/>
              <a:t>GANs training procedure matches well the final ranking task</a:t>
            </a:r>
          </a:p>
          <a:p>
            <a:pPr lvl="2"/>
            <a:r>
              <a:rPr lang="en-US" dirty="0" smtClean="0"/>
              <a:t>Goal of generator: Fool the discriminator</a:t>
            </a:r>
          </a:p>
          <a:p>
            <a:pPr lvl="2"/>
            <a:r>
              <a:rPr lang="en-US" dirty="0" smtClean="0"/>
              <a:t>Goal of discriminator: Distinguish fake dialogues from true dialogues </a:t>
            </a:r>
          </a:p>
          <a:p>
            <a:r>
              <a:rPr lang="en-US" dirty="0" smtClean="0"/>
              <a:t>GAN set up</a:t>
            </a:r>
            <a:r>
              <a:rPr lang="en-US" dirty="0"/>
              <a:t> </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0441" y="4046356"/>
            <a:ext cx="5010036" cy="2699244"/>
          </a:xfrm>
          <a:prstGeom prst="rect">
            <a:avLst/>
          </a:prstGeom>
        </p:spPr>
      </p:pic>
    </p:spTree>
    <p:extLst>
      <p:ext uri="{BB962C8B-B14F-4D97-AF65-F5344CB8AC3E}">
        <p14:creationId xmlns:p14="http://schemas.microsoft.com/office/powerpoint/2010/main" val="6983308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GANs based negative example generation (GNEG)</a:t>
            </a:r>
          </a:p>
        </p:txBody>
      </p:sp>
      <p:sp>
        <p:nvSpPr>
          <p:cNvPr id="3" name="Content Placeholder 2"/>
          <p:cNvSpPr>
            <a:spLocks noGrp="1"/>
          </p:cNvSpPr>
          <p:nvPr>
            <p:ph idx="1"/>
          </p:nvPr>
        </p:nvSpPr>
        <p:spPr>
          <a:xfrm>
            <a:off x="677334" y="2160589"/>
            <a:ext cx="7273018" cy="3880773"/>
          </a:xfrm>
        </p:spPr>
        <p:txBody>
          <a:bodyPr>
            <a:normAutofit fontScale="92500" lnSpcReduction="10000"/>
          </a:bodyPr>
          <a:lstStyle/>
          <a:p>
            <a:r>
              <a:rPr lang="en-US" dirty="0"/>
              <a:t>Motivation</a:t>
            </a:r>
          </a:p>
          <a:p>
            <a:pPr lvl="1"/>
            <a:r>
              <a:rPr lang="en-US" dirty="0" smtClean="0"/>
              <a:t>GANs training procedure matches well the final ranking task</a:t>
            </a:r>
          </a:p>
          <a:p>
            <a:pPr lvl="2"/>
            <a:r>
              <a:rPr lang="en-US" dirty="0" smtClean="0"/>
              <a:t>Goal of generator: Fool the discriminator</a:t>
            </a:r>
          </a:p>
          <a:p>
            <a:pPr lvl="2"/>
            <a:r>
              <a:rPr lang="en-US" dirty="0" smtClean="0"/>
              <a:t>Goal of discriminator: Distinguish fake dialogues from true dialogues </a:t>
            </a:r>
          </a:p>
          <a:p>
            <a:r>
              <a:rPr lang="en-US" dirty="0" smtClean="0"/>
              <a:t>GAN set up</a:t>
            </a:r>
          </a:p>
          <a:p>
            <a:pPr lvl="1"/>
            <a:r>
              <a:rPr lang="en-US" dirty="0" smtClean="0"/>
              <a:t>Dialogue Generator: </a:t>
            </a:r>
          </a:p>
          <a:p>
            <a:pPr lvl="2"/>
            <a:r>
              <a:rPr lang="en-US" dirty="0" smtClean="0"/>
              <a:t>Attention LSTM based user simulator (pre-trained on </a:t>
            </a:r>
            <a:r>
              <a:rPr lang="en-US" dirty="0" err="1" smtClean="0"/>
              <a:t>Maluba</a:t>
            </a:r>
            <a:r>
              <a:rPr lang="en-US" dirty="0" smtClean="0"/>
              <a:t> data)</a:t>
            </a:r>
          </a:p>
          <a:p>
            <a:pPr lvl="2"/>
            <a:r>
              <a:rPr lang="en-US" dirty="0" err="1" smtClean="0"/>
              <a:t>Pydial</a:t>
            </a:r>
            <a:r>
              <a:rPr lang="en-US" dirty="0" smtClean="0"/>
              <a:t> restaurant finding bot</a:t>
            </a:r>
          </a:p>
          <a:p>
            <a:pPr lvl="1"/>
            <a:r>
              <a:rPr lang="en-US" dirty="0" smtClean="0"/>
              <a:t>Discriminator: </a:t>
            </a:r>
            <a:r>
              <a:rPr lang="en-US" dirty="0"/>
              <a:t>Multi-heads self-attention + position embedding</a:t>
            </a:r>
          </a:p>
          <a:p>
            <a:pPr lvl="1"/>
            <a:r>
              <a:rPr lang="en-US" dirty="0" smtClean="0"/>
              <a:t>Training method: Policy gradients</a:t>
            </a:r>
          </a:p>
          <a:p>
            <a:pPr lvl="1"/>
            <a:r>
              <a:rPr lang="en-US" dirty="0" smtClean="0"/>
              <a:t>Training </a:t>
            </a:r>
            <a:r>
              <a:rPr lang="en-US" dirty="0" err="1" smtClean="0"/>
              <a:t>pipline</a:t>
            </a:r>
            <a:endParaRPr lang="en-US" dirty="0"/>
          </a:p>
          <a:p>
            <a:pPr lvl="2"/>
            <a:r>
              <a:rPr lang="en-US" dirty="0" smtClean="0"/>
              <a:t>Incrementally learning: learn to generate turn by turn</a:t>
            </a:r>
          </a:p>
          <a:p>
            <a:pPr lvl="2"/>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1919" y="1275339"/>
            <a:ext cx="3402557" cy="5117850"/>
          </a:xfrm>
          <a:prstGeom prst="rect">
            <a:avLst/>
          </a:prstGeom>
          <a:ln>
            <a:solidFill>
              <a:schemeClr val="tx1"/>
            </a:solidFill>
          </a:ln>
        </p:spPr>
      </p:pic>
    </p:spTree>
    <p:extLst>
      <p:ext uri="{BB962C8B-B14F-4D97-AF65-F5344CB8AC3E}">
        <p14:creationId xmlns:p14="http://schemas.microsoft.com/office/powerpoint/2010/main" val="13228416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GANs based negative example generation (GNEG)</a:t>
            </a:r>
          </a:p>
        </p:txBody>
      </p:sp>
      <p:sp>
        <p:nvSpPr>
          <p:cNvPr id="3" name="Content Placeholder 2"/>
          <p:cNvSpPr>
            <a:spLocks noGrp="1"/>
          </p:cNvSpPr>
          <p:nvPr>
            <p:ph idx="1"/>
          </p:nvPr>
        </p:nvSpPr>
        <p:spPr>
          <a:xfrm>
            <a:off x="677334" y="1598831"/>
            <a:ext cx="8596668" cy="4442531"/>
          </a:xfrm>
        </p:spPr>
        <p:txBody>
          <a:bodyPr/>
          <a:lstStyle/>
          <a:p>
            <a:r>
              <a:rPr lang="en-US" dirty="0" smtClean="0"/>
              <a:t>Dialogues generated by models trained for different turns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531" y="2332541"/>
            <a:ext cx="2710246" cy="407155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1871" y="2332541"/>
            <a:ext cx="3056404" cy="326884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8845" y="2332541"/>
            <a:ext cx="3087768" cy="4060627"/>
          </a:xfrm>
          <a:prstGeom prst="rect">
            <a:avLst/>
          </a:prstGeom>
        </p:spPr>
      </p:pic>
    </p:spTree>
    <p:extLst>
      <p:ext uri="{BB962C8B-B14F-4D97-AF65-F5344CB8AC3E}">
        <p14:creationId xmlns:p14="http://schemas.microsoft.com/office/powerpoint/2010/main" val="42339539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908" y="604125"/>
            <a:ext cx="8596668" cy="1320800"/>
          </a:xfrm>
        </p:spPr>
        <p:txBody>
          <a:bodyPr/>
          <a:lstStyle/>
          <a:p>
            <a:r>
              <a:rPr lang="en-US" dirty="0" smtClean="0"/>
              <a:t>Experiments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21112846"/>
              </p:ext>
            </p:extLst>
          </p:nvPr>
        </p:nvGraphicFramePr>
        <p:xfrm>
          <a:off x="810368" y="3578729"/>
          <a:ext cx="9064275" cy="1483360"/>
        </p:xfrm>
        <a:graphic>
          <a:graphicData uri="http://schemas.openxmlformats.org/drawingml/2006/table">
            <a:tbl>
              <a:tblPr firstRow="1" bandRow="1">
                <a:tableStyleId>{5C22544A-7EE6-4342-B048-85BDC9FD1C3A}</a:tableStyleId>
              </a:tblPr>
              <a:tblGrid>
                <a:gridCol w="1314108">
                  <a:extLst>
                    <a:ext uri="{9D8B030D-6E8A-4147-A177-3AD203B41FA5}">
                      <a16:colId xmlns:a16="http://schemas.microsoft.com/office/drawing/2014/main" val="3886654320"/>
                    </a:ext>
                  </a:extLst>
                </a:gridCol>
                <a:gridCol w="996531">
                  <a:extLst>
                    <a:ext uri="{9D8B030D-6E8A-4147-A177-3AD203B41FA5}">
                      <a16:colId xmlns:a16="http://schemas.microsoft.com/office/drawing/2014/main" val="2163920149"/>
                    </a:ext>
                  </a:extLst>
                </a:gridCol>
                <a:gridCol w="1311070">
                  <a:extLst>
                    <a:ext uri="{9D8B030D-6E8A-4147-A177-3AD203B41FA5}">
                      <a16:colId xmlns:a16="http://schemas.microsoft.com/office/drawing/2014/main" val="112229962"/>
                    </a:ext>
                  </a:extLst>
                </a:gridCol>
                <a:gridCol w="1390728">
                  <a:extLst>
                    <a:ext uri="{9D8B030D-6E8A-4147-A177-3AD203B41FA5}">
                      <a16:colId xmlns:a16="http://schemas.microsoft.com/office/drawing/2014/main" val="3937032287"/>
                    </a:ext>
                  </a:extLst>
                </a:gridCol>
                <a:gridCol w="1379819">
                  <a:extLst>
                    <a:ext uri="{9D8B030D-6E8A-4147-A177-3AD203B41FA5}">
                      <a16:colId xmlns:a16="http://schemas.microsoft.com/office/drawing/2014/main" val="1321704725"/>
                    </a:ext>
                  </a:extLst>
                </a:gridCol>
                <a:gridCol w="804891">
                  <a:extLst>
                    <a:ext uri="{9D8B030D-6E8A-4147-A177-3AD203B41FA5}">
                      <a16:colId xmlns:a16="http://schemas.microsoft.com/office/drawing/2014/main" val="1923838693"/>
                    </a:ext>
                  </a:extLst>
                </a:gridCol>
                <a:gridCol w="930827">
                  <a:extLst>
                    <a:ext uri="{9D8B030D-6E8A-4147-A177-3AD203B41FA5}">
                      <a16:colId xmlns:a16="http://schemas.microsoft.com/office/drawing/2014/main" val="687742836"/>
                    </a:ext>
                  </a:extLst>
                </a:gridCol>
                <a:gridCol w="936301">
                  <a:extLst>
                    <a:ext uri="{9D8B030D-6E8A-4147-A177-3AD203B41FA5}">
                      <a16:colId xmlns:a16="http://schemas.microsoft.com/office/drawing/2014/main" val="5672424"/>
                    </a:ext>
                  </a:extLst>
                </a:gridCol>
              </a:tblGrid>
              <a:tr h="370840">
                <a:tc>
                  <a:txBody>
                    <a:bodyPr/>
                    <a:lstStyle/>
                    <a:p>
                      <a:pPr algn="ctr"/>
                      <a:endParaRPr lang="en-US" dirty="0"/>
                    </a:p>
                  </a:txBody>
                  <a:tcPr/>
                </a:tc>
                <a:tc>
                  <a:txBody>
                    <a:bodyPr/>
                    <a:lstStyle/>
                    <a:p>
                      <a:pPr algn="ctr"/>
                      <a:r>
                        <a:rPr lang="en-US" dirty="0" err="1" smtClean="0"/>
                        <a:t>Cls</a:t>
                      </a:r>
                      <a:r>
                        <a:rPr lang="en-US" dirty="0" smtClean="0"/>
                        <a:t> ACC</a:t>
                      </a:r>
                      <a:endParaRPr lang="en-US" dirty="0"/>
                    </a:p>
                  </a:txBody>
                  <a:tcPr/>
                </a:tc>
                <a:tc>
                  <a:txBody>
                    <a:bodyPr/>
                    <a:lstStyle/>
                    <a:p>
                      <a:pPr algn="ctr"/>
                      <a:r>
                        <a:rPr lang="en-US" sz="1800" b="1" kern="1200" dirty="0" smtClean="0">
                          <a:solidFill>
                            <a:schemeClr val="lt1"/>
                          </a:solidFill>
                          <a:latin typeface="+mn-lt"/>
                          <a:ea typeface="+mn-ea"/>
                          <a:cs typeface="+mn-cs"/>
                        </a:rPr>
                        <a:t>NDCG@50</a:t>
                      </a:r>
                      <a:endParaRPr lang="en-US" dirty="0"/>
                    </a:p>
                  </a:txBody>
                  <a:tcPr/>
                </a:tc>
                <a:tc>
                  <a:txBody>
                    <a:bodyPr/>
                    <a:lstStyle/>
                    <a:p>
                      <a:pPr algn="ctr"/>
                      <a:r>
                        <a:rPr lang="en-US" sz="1800" b="1" kern="1200" dirty="0" smtClean="0">
                          <a:solidFill>
                            <a:schemeClr val="lt1"/>
                          </a:solidFill>
                          <a:latin typeface="+mn-lt"/>
                          <a:ea typeface="+mn-ea"/>
                          <a:cs typeface="+mn-cs"/>
                        </a:rPr>
                        <a:t>NDCG@100</a:t>
                      </a:r>
                      <a:endParaRPr lang="en-US" dirty="0"/>
                    </a:p>
                  </a:txBody>
                  <a:tcPr/>
                </a:tc>
                <a:tc>
                  <a:txBody>
                    <a:bodyPr/>
                    <a:lstStyle/>
                    <a:p>
                      <a:pPr algn="ctr"/>
                      <a:r>
                        <a:rPr lang="en-US" sz="1800" b="1" kern="1200" dirty="0" smtClean="0">
                          <a:solidFill>
                            <a:schemeClr val="lt1"/>
                          </a:solidFill>
                          <a:latin typeface="+mn-lt"/>
                          <a:ea typeface="+mn-ea"/>
                          <a:cs typeface="+mn-cs"/>
                        </a:rPr>
                        <a:t>NDCG@200</a:t>
                      </a:r>
                      <a:endParaRPr lang="en-US" dirty="0"/>
                    </a:p>
                  </a:txBody>
                  <a:tcPr/>
                </a:tc>
                <a:tc>
                  <a:txBody>
                    <a:bodyPr/>
                    <a:lstStyle/>
                    <a:p>
                      <a:pPr algn="ctr"/>
                      <a:r>
                        <a:rPr lang="en-US" dirty="0" smtClean="0"/>
                        <a:t>P@50</a:t>
                      </a:r>
                      <a:endParaRPr lang="en-US" dirty="0"/>
                    </a:p>
                  </a:txBody>
                  <a:tcPr/>
                </a:tc>
                <a:tc>
                  <a:txBody>
                    <a:bodyPr/>
                    <a:lstStyle/>
                    <a:p>
                      <a:pPr algn="ctr"/>
                      <a:r>
                        <a:rPr lang="en-US" dirty="0" smtClean="0"/>
                        <a:t>P@100</a:t>
                      </a:r>
                      <a:endParaRPr lang="en-US" dirty="0"/>
                    </a:p>
                  </a:txBody>
                  <a:tcPr/>
                </a:tc>
                <a:tc>
                  <a:txBody>
                    <a:bodyPr/>
                    <a:lstStyle/>
                    <a:p>
                      <a:pPr algn="ctr"/>
                      <a:r>
                        <a:rPr lang="en-US" dirty="0" smtClean="0"/>
                        <a:t>P@200</a:t>
                      </a:r>
                      <a:endParaRPr lang="en-US" dirty="0"/>
                    </a:p>
                  </a:txBody>
                  <a:tcPr/>
                </a:tc>
                <a:extLst>
                  <a:ext uri="{0D108BD9-81ED-4DB2-BD59-A6C34878D82A}">
                    <a16:rowId xmlns:a16="http://schemas.microsoft.com/office/drawing/2014/main" val="3184463716"/>
                  </a:ext>
                </a:extLst>
              </a:tr>
              <a:tr h="370840">
                <a:tc>
                  <a:txBody>
                    <a:bodyPr/>
                    <a:lstStyle/>
                    <a:p>
                      <a:pPr algn="ctr"/>
                      <a:r>
                        <a:rPr lang="en-US" dirty="0" smtClean="0">
                          <a:solidFill>
                            <a:schemeClr val="bg1">
                              <a:lumMod val="50000"/>
                            </a:schemeClr>
                          </a:solidFill>
                        </a:rPr>
                        <a:t>Supervised</a:t>
                      </a:r>
                      <a:endParaRPr lang="en-US" dirty="0">
                        <a:solidFill>
                          <a:schemeClr val="bg1">
                            <a:lumMod val="50000"/>
                          </a:schemeClr>
                        </a:solidFill>
                      </a:endParaRPr>
                    </a:p>
                  </a:txBody>
                  <a:tcPr/>
                </a:tc>
                <a:tc>
                  <a:txBody>
                    <a:bodyPr/>
                    <a:lstStyle/>
                    <a:p>
                      <a:pPr algn="ctr"/>
                      <a:r>
                        <a:rPr lang="en-US" sz="1800" kern="1200" dirty="0" smtClean="0">
                          <a:solidFill>
                            <a:schemeClr val="bg1">
                              <a:lumMod val="50000"/>
                            </a:schemeClr>
                          </a:solidFill>
                          <a:latin typeface="+mn-lt"/>
                          <a:ea typeface="+mn-ea"/>
                          <a:cs typeface="+mn-cs"/>
                        </a:rPr>
                        <a:t>.7800</a:t>
                      </a:r>
                      <a:endParaRPr lang="en-US" dirty="0">
                        <a:solidFill>
                          <a:schemeClr val="bg1">
                            <a:lumMod val="50000"/>
                          </a:schemeClr>
                        </a:solidFill>
                      </a:endParaRPr>
                    </a:p>
                  </a:txBody>
                  <a:tcPr/>
                </a:tc>
                <a:tc>
                  <a:txBody>
                    <a:bodyPr/>
                    <a:lstStyle/>
                    <a:p>
                      <a:pPr algn="ctr"/>
                      <a:r>
                        <a:rPr lang="en-US" sz="1800" kern="1200" dirty="0" smtClean="0">
                          <a:solidFill>
                            <a:schemeClr val="bg1">
                              <a:lumMod val="50000"/>
                            </a:schemeClr>
                          </a:solidFill>
                          <a:latin typeface="+mn-lt"/>
                          <a:ea typeface="+mn-ea"/>
                          <a:cs typeface="+mn-cs"/>
                        </a:rPr>
                        <a:t>.8799</a:t>
                      </a:r>
                      <a:endParaRPr lang="en-US" dirty="0">
                        <a:solidFill>
                          <a:schemeClr val="bg1">
                            <a:lumMod val="50000"/>
                          </a:schemeClr>
                        </a:solidFill>
                      </a:endParaRPr>
                    </a:p>
                  </a:txBody>
                  <a:tcPr/>
                </a:tc>
                <a:tc>
                  <a:txBody>
                    <a:bodyPr/>
                    <a:lstStyle/>
                    <a:p>
                      <a:pPr algn="ctr"/>
                      <a:r>
                        <a:rPr lang="en-US" sz="1800" kern="1200" dirty="0" smtClean="0">
                          <a:solidFill>
                            <a:schemeClr val="bg1">
                              <a:lumMod val="50000"/>
                            </a:schemeClr>
                          </a:solidFill>
                          <a:latin typeface="+mn-lt"/>
                          <a:ea typeface="+mn-ea"/>
                          <a:cs typeface="+mn-cs"/>
                        </a:rPr>
                        <a:t>.8802</a:t>
                      </a:r>
                      <a:endParaRPr lang="en-US" dirty="0">
                        <a:solidFill>
                          <a:schemeClr val="bg1">
                            <a:lumMod val="50000"/>
                          </a:schemeClr>
                        </a:solidFill>
                      </a:endParaRPr>
                    </a:p>
                  </a:txBody>
                  <a:tcPr/>
                </a:tc>
                <a:tc>
                  <a:txBody>
                    <a:bodyPr/>
                    <a:lstStyle/>
                    <a:p>
                      <a:pPr algn="ctr"/>
                      <a:r>
                        <a:rPr lang="en-US" sz="1800" kern="1200" dirty="0" smtClean="0">
                          <a:solidFill>
                            <a:schemeClr val="bg1">
                              <a:lumMod val="50000"/>
                            </a:schemeClr>
                          </a:solidFill>
                          <a:latin typeface="+mn-lt"/>
                          <a:ea typeface="+mn-ea"/>
                          <a:cs typeface="+mn-cs"/>
                        </a:rPr>
                        <a:t>.7925</a:t>
                      </a:r>
                      <a:endParaRPr lang="en-US" dirty="0">
                        <a:solidFill>
                          <a:schemeClr val="bg1">
                            <a:lumMod val="50000"/>
                          </a:schemeClr>
                        </a:solidFill>
                      </a:endParaRPr>
                    </a:p>
                  </a:txBody>
                  <a:tcPr/>
                </a:tc>
                <a:tc>
                  <a:txBody>
                    <a:bodyPr/>
                    <a:lstStyle/>
                    <a:p>
                      <a:pPr algn="ctr"/>
                      <a:r>
                        <a:rPr lang="en-US" sz="1800" kern="1200" dirty="0" smtClean="0">
                          <a:solidFill>
                            <a:schemeClr val="bg1">
                              <a:lumMod val="50000"/>
                            </a:schemeClr>
                          </a:solidFill>
                          <a:latin typeface="+mn-lt"/>
                          <a:ea typeface="+mn-ea"/>
                          <a:cs typeface="+mn-cs"/>
                        </a:rPr>
                        <a:t>.9000</a:t>
                      </a:r>
                      <a:endParaRPr lang="en-US" dirty="0">
                        <a:solidFill>
                          <a:schemeClr val="bg1">
                            <a:lumMod val="50000"/>
                          </a:schemeClr>
                        </a:solidFill>
                      </a:endParaRPr>
                    </a:p>
                  </a:txBody>
                  <a:tcPr/>
                </a:tc>
                <a:tc>
                  <a:txBody>
                    <a:bodyPr/>
                    <a:lstStyle/>
                    <a:p>
                      <a:pPr algn="ctr"/>
                      <a:r>
                        <a:rPr lang="en-US" sz="1800" kern="1200" dirty="0" smtClean="0">
                          <a:solidFill>
                            <a:schemeClr val="bg1">
                              <a:lumMod val="50000"/>
                            </a:schemeClr>
                          </a:solidFill>
                          <a:latin typeface="+mn-lt"/>
                          <a:ea typeface="+mn-ea"/>
                          <a:cs typeface="+mn-cs"/>
                        </a:rPr>
                        <a:t>.8900</a:t>
                      </a:r>
                      <a:endParaRPr lang="en-US" dirty="0">
                        <a:solidFill>
                          <a:schemeClr val="bg1">
                            <a:lumMod val="50000"/>
                          </a:schemeClr>
                        </a:solidFill>
                      </a:endParaRPr>
                    </a:p>
                  </a:txBody>
                  <a:tcPr/>
                </a:tc>
                <a:tc>
                  <a:txBody>
                    <a:bodyPr/>
                    <a:lstStyle/>
                    <a:p>
                      <a:pPr algn="ctr"/>
                      <a:r>
                        <a:rPr lang="en-US" sz="1800" kern="1200" dirty="0" smtClean="0">
                          <a:solidFill>
                            <a:schemeClr val="bg1">
                              <a:lumMod val="50000"/>
                            </a:schemeClr>
                          </a:solidFill>
                          <a:latin typeface="+mn-lt"/>
                          <a:ea typeface="+mn-ea"/>
                          <a:cs typeface="+mn-cs"/>
                        </a:rPr>
                        <a:t>.7700</a:t>
                      </a:r>
                      <a:endParaRPr lang="en-US" dirty="0">
                        <a:solidFill>
                          <a:schemeClr val="bg1">
                            <a:lumMod val="50000"/>
                          </a:schemeClr>
                        </a:solidFill>
                      </a:endParaRPr>
                    </a:p>
                  </a:txBody>
                  <a:tcPr/>
                </a:tc>
                <a:extLst>
                  <a:ext uri="{0D108BD9-81ED-4DB2-BD59-A6C34878D82A}">
                    <a16:rowId xmlns:a16="http://schemas.microsoft.com/office/drawing/2014/main" val="3651049592"/>
                  </a:ext>
                </a:extLst>
              </a:tr>
              <a:tr h="370840">
                <a:tc>
                  <a:txBody>
                    <a:bodyPr/>
                    <a:lstStyle/>
                    <a:p>
                      <a:pPr algn="ctr"/>
                      <a:r>
                        <a:rPr lang="en-US" dirty="0" smtClean="0"/>
                        <a:t>LSTM-US</a:t>
                      </a:r>
                      <a:endParaRPr lang="en-US" dirty="0"/>
                    </a:p>
                  </a:txBody>
                  <a:tcPr/>
                </a:tc>
                <a:tc>
                  <a:txBody>
                    <a:bodyPr/>
                    <a:lstStyle/>
                    <a:p>
                      <a:pPr algn="ctr"/>
                      <a:r>
                        <a:rPr lang="en-US" sz="1800" kern="1200" dirty="0" smtClean="0">
                          <a:solidFill>
                            <a:schemeClr val="dk1"/>
                          </a:solidFill>
                          <a:latin typeface="+mn-lt"/>
                          <a:ea typeface="+mn-ea"/>
                          <a:cs typeface="+mn-cs"/>
                        </a:rPr>
                        <a:t>.7250</a:t>
                      </a:r>
                      <a:endParaRPr lang="en-US" dirty="0"/>
                    </a:p>
                  </a:txBody>
                  <a:tcPr/>
                </a:tc>
                <a:tc>
                  <a:txBody>
                    <a:bodyPr/>
                    <a:lstStyle/>
                    <a:p>
                      <a:pPr algn="ctr"/>
                      <a:r>
                        <a:rPr lang="en-US" sz="1800" kern="1200" dirty="0" smtClean="0">
                          <a:solidFill>
                            <a:schemeClr val="dk1"/>
                          </a:solidFill>
                          <a:latin typeface="+mn-lt"/>
                          <a:ea typeface="+mn-ea"/>
                          <a:cs typeface="+mn-cs"/>
                        </a:rPr>
                        <a:t>.8095</a:t>
                      </a:r>
                      <a:endParaRPr lang="en-US" dirty="0"/>
                    </a:p>
                  </a:txBody>
                  <a:tcPr/>
                </a:tc>
                <a:tc>
                  <a:txBody>
                    <a:bodyPr/>
                    <a:lstStyle/>
                    <a:p>
                      <a:pPr algn="ctr"/>
                      <a:r>
                        <a:rPr lang="en-US" sz="1800" kern="1200" dirty="0" smtClean="0">
                          <a:solidFill>
                            <a:schemeClr val="dk1"/>
                          </a:solidFill>
                          <a:latin typeface="+mn-lt"/>
                          <a:ea typeface="+mn-ea"/>
                          <a:cs typeface="+mn-cs"/>
                        </a:rPr>
                        <a:t>.8066</a:t>
                      </a:r>
                      <a:endParaRPr lang="en-US" dirty="0"/>
                    </a:p>
                  </a:txBody>
                  <a:tcPr/>
                </a:tc>
                <a:tc>
                  <a:txBody>
                    <a:bodyPr/>
                    <a:lstStyle/>
                    <a:p>
                      <a:pPr algn="ctr"/>
                      <a:r>
                        <a:rPr lang="en-US" sz="1800" kern="1200" dirty="0" smtClean="0">
                          <a:solidFill>
                            <a:schemeClr val="dk1"/>
                          </a:solidFill>
                          <a:latin typeface="+mn-lt"/>
                          <a:ea typeface="+mn-ea"/>
                          <a:cs typeface="+mn-cs"/>
                        </a:rPr>
                        <a:t>.7550</a:t>
                      </a:r>
                      <a:endParaRPr lang="en-US" dirty="0"/>
                    </a:p>
                  </a:txBody>
                  <a:tcPr/>
                </a:tc>
                <a:tc>
                  <a:txBody>
                    <a:bodyPr/>
                    <a:lstStyle/>
                    <a:p>
                      <a:pPr algn="ctr"/>
                      <a:r>
                        <a:rPr lang="en-US" sz="1800" kern="1200" dirty="0" smtClean="0">
                          <a:solidFill>
                            <a:schemeClr val="dk1"/>
                          </a:solidFill>
                          <a:latin typeface="+mn-lt"/>
                          <a:ea typeface="+mn-ea"/>
                          <a:cs typeface="+mn-cs"/>
                        </a:rPr>
                        <a:t>.7400</a:t>
                      </a:r>
                      <a:endParaRPr lang="en-US" dirty="0"/>
                    </a:p>
                  </a:txBody>
                  <a:tcPr/>
                </a:tc>
                <a:tc>
                  <a:txBody>
                    <a:bodyPr/>
                    <a:lstStyle/>
                    <a:p>
                      <a:pPr algn="ctr"/>
                      <a:r>
                        <a:rPr lang="en-US" sz="1800" kern="1200" dirty="0" smtClean="0">
                          <a:solidFill>
                            <a:schemeClr val="dk1"/>
                          </a:solidFill>
                          <a:latin typeface="+mn-lt"/>
                          <a:ea typeface="+mn-ea"/>
                          <a:cs typeface="+mn-cs"/>
                        </a:rPr>
                        <a:t>.7700</a:t>
                      </a:r>
                      <a:endParaRPr lang="en-US" dirty="0"/>
                    </a:p>
                  </a:txBody>
                  <a:tcPr/>
                </a:tc>
                <a:tc>
                  <a:txBody>
                    <a:bodyPr/>
                    <a:lstStyle/>
                    <a:p>
                      <a:pPr algn="ctr"/>
                      <a:r>
                        <a:rPr lang="en-US" sz="1800" kern="1200" dirty="0" smtClean="0">
                          <a:solidFill>
                            <a:schemeClr val="dk1"/>
                          </a:solidFill>
                          <a:latin typeface="+mn-lt"/>
                          <a:ea typeface="+mn-ea"/>
                          <a:cs typeface="+mn-cs"/>
                        </a:rPr>
                        <a:t>.7200</a:t>
                      </a:r>
                      <a:endParaRPr lang="en-US" dirty="0"/>
                    </a:p>
                  </a:txBody>
                  <a:tcPr/>
                </a:tc>
                <a:extLst>
                  <a:ext uri="{0D108BD9-81ED-4DB2-BD59-A6C34878D82A}">
                    <a16:rowId xmlns:a16="http://schemas.microsoft.com/office/drawing/2014/main" val="3272683025"/>
                  </a:ext>
                </a:extLst>
              </a:tr>
              <a:tr h="370840">
                <a:tc>
                  <a:txBody>
                    <a:bodyPr/>
                    <a:lstStyle/>
                    <a:p>
                      <a:pPr algn="ctr"/>
                      <a:r>
                        <a:rPr lang="en-US" dirty="0" smtClean="0"/>
                        <a:t>GAN</a:t>
                      </a:r>
                      <a:endParaRPr lang="en-US" dirty="0"/>
                    </a:p>
                  </a:txBody>
                  <a:tcPr/>
                </a:tc>
                <a:tc>
                  <a:txBody>
                    <a:bodyPr/>
                    <a:lstStyle/>
                    <a:p>
                      <a:pPr algn="ctr"/>
                      <a:r>
                        <a:rPr lang="en-US" sz="1800" b="1" kern="1200" dirty="0" smtClean="0">
                          <a:solidFill>
                            <a:schemeClr val="dk1"/>
                          </a:solidFill>
                          <a:latin typeface="+mn-lt"/>
                          <a:ea typeface="+mn-ea"/>
                          <a:cs typeface="+mn-cs"/>
                        </a:rPr>
                        <a:t>.7375</a:t>
                      </a:r>
                      <a:endParaRPr lang="en-US" b="1"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mn-cs"/>
                        </a:rPr>
                        <a:t>.8531</a:t>
                      </a:r>
                      <a:endParaRPr lang="en-US" b="1" dirty="0" smtClean="0"/>
                    </a:p>
                  </a:txBody>
                  <a:tcPr/>
                </a:tc>
                <a:tc>
                  <a:txBody>
                    <a:bodyPr/>
                    <a:lstStyle/>
                    <a:p>
                      <a:pPr algn="ctr"/>
                      <a:r>
                        <a:rPr lang="en-US" sz="1800" b="1" kern="1200" dirty="0" smtClean="0">
                          <a:solidFill>
                            <a:schemeClr val="dk1"/>
                          </a:solidFill>
                          <a:latin typeface="+mn-lt"/>
                          <a:ea typeface="+mn-ea"/>
                          <a:cs typeface="+mn-cs"/>
                        </a:rPr>
                        <a:t>.8165</a:t>
                      </a:r>
                      <a:endParaRPr lang="en-US" b="1" dirty="0"/>
                    </a:p>
                  </a:txBody>
                  <a:tcPr/>
                </a:tc>
                <a:tc>
                  <a:txBody>
                    <a:bodyPr/>
                    <a:lstStyle/>
                    <a:p>
                      <a:pPr algn="ctr"/>
                      <a:r>
                        <a:rPr lang="en-US" sz="1800" b="1" kern="1200" dirty="0" smtClean="0">
                          <a:solidFill>
                            <a:schemeClr val="dk1"/>
                          </a:solidFill>
                          <a:latin typeface="+mn-lt"/>
                          <a:ea typeface="+mn-ea"/>
                          <a:cs typeface="+mn-cs"/>
                        </a:rPr>
                        <a:t>.7607</a:t>
                      </a:r>
                      <a:endParaRPr lang="en-US" b="1" dirty="0"/>
                    </a:p>
                  </a:txBody>
                  <a:tcPr/>
                </a:tc>
                <a:tc>
                  <a:txBody>
                    <a:bodyPr/>
                    <a:lstStyle/>
                    <a:p>
                      <a:pPr algn="ctr"/>
                      <a:r>
                        <a:rPr lang="en-US" sz="1800" b="1" kern="1200" dirty="0" smtClean="0">
                          <a:solidFill>
                            <a:schemeClr val="dk1"/>
                          </a:solidFill>
                          <a:latin typeface="+mn-lt"/>
                          <a:ea typeface="+mn-ea"/>
                          <a:cs typeface="+mn-cs"/>
                        </a:rPr>
                        <a:t>.8600</a:t>
                      </a:r>
                      <a:endParaRPr lang="en-US" b="1" dirty="0"/>
                    </a:p>
                  </a:txBody>
                  <a:tcPr/>
                </a:tc>
                <a:tc>
                  <a:txBody>
                    <a:bodyPr/>
                    <a:lstStyle/>
                    <a:p>
                      <a:pPr algn="ctr"/>
                      <a:r>
                        <a:rPr lang="en-US" sz="1800" b="1" kern="1200" dirty="0" smtClean="0">
                          <a:solidFill>
                            <a:schemeClr val="dk1"/>
                          </a:solidFill>
                          <a:latin typeface="+mn-lt"/>
                          <a:ea typeface="+mn-ea"/>
                          <a:cs typeface="+mn-cs"/>
                        </a:rPr>
                        <a:t>.8100</a:t>
                      </a:r>
                      <a:endParaRPr lang="en-US" b="1" dirty="0"/>
                    </a:p>
                  </a:txBody>
                  <a:tcPr/>
                </a:tc>
                <a:tc>
                  <a:txBody>
                    <a:bodyPr/>
                    <a:lstStyle/>
                    <a:p>
                      <a:pPr algn="ctr"/>
                      <a:r>
                        <a:rPr lang="en-US" sz="1800" b="1" kern="1200" dirty="0" smtClean="0">
                          <a:solidFill>
                            <a:schemeClr val="dk1"/>
                          </a:solidFill>
                          <a:latin typeface="+mn-lt"/>
                          <a:ea typeface="+mn-ea"/>
                          <a:cs typeface="+mn-cs"/>
                        </a:rPr>
                        <a:t>.7400</a:t>
                      </a:r>
                      <a:endParaRPr lang="en-US" b="1" dirty="0"/>
                    </a:p>
                  </a:txBody>
                  <a:tcPr/>
                </a:tc>
                <a:extLst>
                  <a:ext uri="{0D108BD9-81ED-4DB2-BD59-A6C34878D82A}">
                    <a16:rowId xmlns:a16="http://schemas.microsoft.com/office/drawing/2014/main" val="2259944029"/>
                  </a:ext>
                </a:extLst>
              </a:tr>
            </a:tbl>
          </a:graphicData>
        </a:graphic>
      </p:graphicFrame>
      <p:sp>
        <p:nvSpPr>
          <p:cNvPr id="6" name="Content Placeholder 2"/>
          <p:cNvSpPr txBox="1">
            <a:spLocks/>
          </p:cNvSpPr>
          <p:nvPr/>
        </p:nvSpPr>
        <p:spPr>
          <a:xfrm>
            <a:off x="677334" y="1598831"/>
            <a:ext cx="8596668" cy="44425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Evaluation metrics</a:t>
            </a:r>
          </a:p>
          <a:p>
            <a:pPr lvl="1"/>
            <a:r>
              <a:rPr lang="en-US" dirty="0" smtClean="0"/>
              <a:t>Classification accuracy: correctly labeled data / all data</a:t>
            </a:r>
          </a:p>
          <a:p>
            <a:pPr lvl="1"/>
            <a:r>
              <a:rPr lang="en-US" dirty="0"/>
              <a:t>NDCG: Discounted cumulative </a:t>
            </a:r>
            <a:r>
              <a:rPr lang="en-US" dirty="0" smtClean="0"/>
              <a:t>gain at position N</a:t>
            </a:r>
          </a:p>
          <a:p>
            <a:pPr lvl="1"/>
            <a:r>
              <a:rPr lang="en-US" dirty="0" err="1" smtClean="0"/>
              <a:t>P@n</a:t>
            </a:r>
            <a:r>
              <a:rPr lang="en-US" dirty="0" smtClean="0"/>
              <a:t>: Precision </a:t>
            </a:r>
            <a:r>
              <a:rPr lang="en-US" dirty="0"/>
              <a:t>and recall</a:t>
            </a:r>
          </a:p>
          <a:p>
            <a:pPr marL="457200" lvl="1" indent="0">
              <a:buNone/>
            </a:pPr>
            <a:endParaRPr lang="en-US" dirty="0" smtClean="0"/>
          </a:p>
        </p:txBody>
      </p:sp>
    </p:spTree>
    <p:extLst>
      <p:ext uri="{BB962C8B-B14F-4D97-AF65-F5344CB8AC3E}">
        <p14:creationId xmlns:p14="http://schemas.microsoft.com/office/powerpoint/2010/main" val="30370364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Amis</a:t>
            </a:r>
            <a:endParaRPr lang="en-US" dirty="0"/>
          </a:p>
        </p:txBody>
      </p:sp>
      <p:sp>
        <p:nvSpPr>
          <p:cNvPr id="3" name="Content Placeholder 2"/>
          <p:cNvSpPr>
            <a:spLocks noGrp="1"/>
          </p:cNvSpPr>
          <p:nvPr>
            <p:ph idx="1"/>
          </p:nvPr>
        </p:nvSpPr>
        <p:spPr/>
        <p:txBody>
          <a:bodyPr/>
          <a:lstStyle/>
          <a:p>
            <a:r>
              <a:rPr lang="en-US" dirty="0"/>
              <a:t>After releasing their dialogue system (DS) to users, developers can improve the system’s performance by correcting mistakes the system made in dialogues and retraining the DS model on the labeled data. </a:t>
            </a:r>
            <a:endParaRPr lang="en-US" dirty="0" smtClean="0"/>
          </a:p>
          <a:p>
            <a:r>
              <a:rPr lang="en-US" dirty="0" smtClean="0"/>
              <a:t>However</a:t>
            </a:r>
            <a:r>
              <a:rPr lang="en-US" dirty="0"/>
              <a:t>, going through all dialogues is time consuming. </a:t>
            </a:r>
            <a:r>
              <a:rPr lang="en-US" dirty="0" smtClean="0"/>
              <a:t>So we need a ranker </a:t>
            </a:r>
            <a:r>
              <a:rPr lang="en-US" dirty="0"/>
              <a:t>to </a:t>
            </a:r>
            <a:r>
              <a:rPr lang="en-US" b="1" dirty="0"/>
              <a:t>detect dialogues with lower quality</a:t>
            </a:r>
            <a:r>
              <a:rPr lang="en-US" dirty="0"/>
              <a:t> automatically to make this dialogue learning process with human-in-the-loop efficient.</a:t>
            </a:r>
            <a:r>
              <a:rPr lang="en-US" dirty="0" smtClean="0"/>
              <a:t> </a:t>
            </a:r>
          </a:p>
          <a:p>
            <a:r>
              <a:rPr lang="en-US" dirty="0" smtClean="0"/>
              <a:t>Also, gathering labeled data for supervised learning is time consuming. Therefore</a:t>
            </a:r>
            <a:r>
              <a:rPr lang="en-US" dirty="0"/>
              <a:t>, we are building a </a:t>
            </a:r>
            <a:r>
              <a:rPr lang="en-US" b="1" dirty="0" smtClean="0"/>
              <a:t>unsupervised</a:t>
            </a:r>
            <a:r>
              <a:rPr lang="en-US" dirty="0" smtClean="0"/>
              <a:t> pointwise </a:t>
            </a:r>
            <a:r>
              <a:rPr lang="en-US" dirty="0"/>
              <a:t>neural </a:t>
            </a:r>
            <a:r>
              <a:rPr lang="en-US" dirty="0" smtClean="0"/>
              <a:t>ranker</a:t>
            </a:r>
            <a:endParaRPr lang="en-US" dirty="0"/>
          </a:p>
        </p:txBody>
      </p:sp>
    </p:spTree>
    <p:extLst>
      <p:ext uri="{BB962C8B-B14F-4D97-AF65-F5344CB8AC3E}">
        <p14:creationId xmlns:p14="http://schemas.microsoft.com/office/powerpoint/2010/main" val="145824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endParaRPr lang="en-US" dirty="0"/>
          </a:p>
        </p:txBody>
      </p:sp>
      <p:sp>
        <p:nvSpPr>
          <p:cNvPr id="3" name="Content Placeholder 2"/>
          <p:cNvSpPr>
            <a:spLocks noGrp="1"/>
          </p:cNvSpPr>
          <p:nvPr>
            <p:ph sz="half" idx="1"/>
          </p:nvPr>
        </p:nvSpPr>
        <p:spPr>
          <a:xfrm>
            <a:off x="677334" y="1807929"/>
            <a:ext cx="4540769" cy="3880772"/>
          </a:xfrm>
        </p:spPr>
        <p:txBody>
          <a:bodyPr/>
          <a:lstStyle/>
          <a:p>
            <a:r>
              <a:rPr lang="en-US" dirty="0"/>
              <a:t>Data Collection</a:t>
            </a:r>
          </a:p>
          <a:p>
            <a:pPr lvl="1"/>
            <a:r>
              <a:rPr lang="en-US" dirty="0"/>
              <a:t>Tool</a:t>
            </a:r>
          </a:p>
          <a:p>
            <a:pPr lvl="2"/>
            <a:r>
              <a:rPr lang="en-US" dirty="0"/>
              <a:t>Amazon Mechanical Turk</a:t>
            </a:r>
          </a:p>
          <a:p>
            <a:pPr lvl="2"/>
            <a:r>
              <a:rPr lang="en-US" dirty="0"/>
              <a:t>Cambridge </a:t>
            </a:r>
            <a:r>
              <a:rPr lang="en-US" dirty="0" err="1" smtClean="0"/>
              <a:t>Pydial</a:t>
            </a:r>
            <a:r>
              <a:rPr lang="en-US" dirty="0" smtClean="0"/>
              <a:t> </a:t>
            </a:r>
            <a:r>
              <a:rPr lang="en-US" dirty="0"/>
              <a:t>restaurant </a:t>
            </a:r>
            <a:r>
              <a:rPr lang="en-US" dirty="0" smtClean="0"/>
              <a:t>finding bot</a:t>
            </a:r>
            <a:endParaRPr lang="en-US" dirty="0"/>
          </a:p>
          <a:p>
            <a:pPr lvl="1"/>
            <a:r>
              <a:rPr lang="en-US" dirty="0"/>
              <a:t>Tasks for users</a:t>
            </a:r>
          </a:p>
          <a:p>
            <a:pPr lvl="2"/>
            <a:r>
              <a:rPr lang="en-US" dirty="0"/>
              <a:t>Talk with </a:t>
            </a:r>
            <a:r>
              <a:rPr lang="en-US" dirty="0" err="1" smtClean="0"/>
              <a:t>Pydial</a:t>
            </a:r>
            <a:r>
              <a:rPr lang="en-US" dirty="0" smtClean="0"/>
              <a:t> </a:t>
            </a:r>
            <a:r>
              <a:rPr lang="en-US" dirty="0"/>
              <a:t>restaurant finding </a:t>
            </a:r>
            <a:r>
              <a:rPr lang="en-US" dirty="0" smtClean="0"/>
              <a:t>bot </a:t>
            </a:r>
            <a:r>
              <a:rPr lang="en-US" dirty="0"/>
              <a:t>to achieve a given goal </a:t>
            </a:r>
          </a:p>
          <a:p>
            <a:pPr lvl="2"/>
            <a:r>
              <a:rPr lang="en-US" dirty="0"/>
              <a:t>Do not use simple utterances</a:t>
            </a:r>
          </a:p>
          <a:p>
            <a:pPr lvl="2"/>
            <a:r>
              <a:rPr lang="en-US" dirty="0"/>
              <a:t>Label the goal </a:t>
            </a:r>
            <a:r>
              <a:rPr lang="en-US" dirty="0" smtClean="0"/>
              <a:t>is achieved </a:t>
            </a:r>
            <a:r>
              <a:rPr lang="en-US" dirty="0"/>
              <a:t>or not</a:t>
            </a:r>
          </a:p>
          <a:p>
            <a:pPr lvl="2"/>
            <a:r>
              <a:rPr lang="en-US" dirty="0"/>
              <a:t>Label the contextually wrong turns</a:t>
            </a:r>
          </a:p>
          <a:p>
            <a:endParaRPr lang="en-US" dirty="0" smtClean="0"/>
          </a:p>
          <a:p>
            <a:pPr lvl="2"/>
            <a:endParaRPr lang="en-US" dirty="0" smtClean="0"/>
          </a:p>
        </p:txBody>
      </p:sp>
      <p:sp>
        <p:nvSpPr>
          <p:cNvPr id="6" name="AutoShape 2" descr="Image result for human talk with compu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6240" y="5355989"/>
            <a:ext cx="816469" cy="1250830"/>
          </a:xfrm>
          <a:prstGeom prst="rect">
            <a:avLst/>
          </a:prstGeom>
        </p:spPr>
      </p:pic>
      <p:pic>
        <p:nvPicPr>
          <p:cNvPr id="12" name="Content Placeholder 11"/>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933351" y="5355989"/>
            <a:ext cx="1370744" cy="1370744"/>
          </a:xfrm>
        </p:spPr>
      </p:pic>
      <p:sp>
        <p:nvSpPr>
          <p:cNvPr id="13" name="Striped Right Arrow 12"/>
          <p:cNvSpPr/>
          <p:nvPr/>
        </p:nvSpPr>
        <p:spPr>
          <a:xfrm>
            <a:off x="2595986" y="5566230"/>
            <a:ext cx="1034860" cy="35042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triped Right Arrow 13"/>
          <p:cNvSpPr/>
          <p:nvPr/>
        </p:nvSpPr>
        <p:spPr>
          <a:xfrm rot="10800000">
            <a:off x="2595986" y="5928498"/>
            <a:ext cx="1034860" cy="35042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2692" y="1662103"/>
            <a:ext cx="5183232" cy="2386377"/>
          </a:xfrm>
          <a:prstGeom prst="rect">
            <a:avLst/>
          </a:prstGeom>
          <a:ln>
            <a:solidFill>
              <a:schemeClr val="tx1"/>
            </a:solidFill>
          </a:ln>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02692" y="4524542"/>
            <a:ext cx="5226304" cy="2165218"/>
          </a:xfrm>
          <a:prstGeom prst="rect">
            <a:avLst/>
          </a:prstGeom>
          <a:ln>
            <a:solidFill>
              <a:schemeClr val="tx1"/>
            </a:solidFill>
          </a:ln>
        </p:spPr>
      </p:pic>
    </p:spTree>
    <p:extLst>
      <p:ext uri="{BB962C8B-B14F-4D97-AF65-F5344CB8AC3E}">
        <p14:creationId xmlns:p14="http://schemas.microsoft.com/office/powerpoint/2010/main" val="35506992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endParaRPr lang="en-US" dirty="0"/>
          </a:p>
        </p:txBody>
      </p:sp>
      <p:sp>
        <p:nvSpPr>
          <p:cNvPr id="3" name="Content Placeholder 2"/>
          <p:cNvSpPr>
            <a:spLocks noGrp="1"/>
          </p:cNvSpPr>
          <p:nvPr>
            <p:ph sz="half" idx="1"/>
          </p:nvPr>
        </p:nvSpPr>
        <p:spPr>
          <a:xfrm>
            <a:off x="677334" y="2160589"/>
            <a:ext cx="4688606" cy="3880772"/>
          </a:xfrm>
        </p:spPr>
        <p:txBody>
          <a:bodyPr/>
          <a:lstStyle/>
          <a:p>
            <a:r>
              <a:rPr lang="en-US" dirty="0" smtClean="0"/>
              <a:t>Data Collection</a:t>
            </a:r>
          </a:p>
          <a:p>
            <a:pPr lvl="1"/>
            <a:r>
              <a:rPr lang="en-US" dirty="0" smtClean="0"/>
              <a:t>Tricks</a:t>
            </a:r>
          </a:p>
          <a:p>
            <a:pPr lvl="2"/>
            <a:r>
              <a:rPr lang="en-US" dirty="0" smtClean="0"/>
              <a:t>Force users to use natural and complex utterances</a:t>
            </a:r>
          </a:p>
          <a:p>
            <a:pPr lvl="2"/>
            <a:r>
              <a:rPr lang="en-US" dirty="0" smtClean="0"/>
              <a:t>Check the format of feedbacks</a:t>
            </a:r>
          </a:p>
          <a:p>
            <a:pPr lvl="2"/>
            <a:r>
              <a:rPr lang="en-US" dirty="0" smtClean="0"/>
              <a:t>Check the quality of feedbacks</a:t>
            </a:r>
          </a:p>
          <a:p>
            <a:pPr lvl="2"/>
            <a:r>
              <a:rPr lang="en-US" dirty="0" smtClean="0"/>
              <a:t>Force users to stop labeling when they labeled 20 dialogues already</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94416" y="923693"/>
            <a:ext cx="5111238" cy="2473791"/>
          </a:xfrm>
          <a:ln>
            <a:solidFill>
              <a:schemeClr val="tx1"/>
            </a:solid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4416" y="3995948"/>
            <a:ext cx="5160516" cy="2311990"/>
          </a:xfrm>
          <a:prstGeom prst="rect">
            <a:avLst/>
          </a:prstGeom>
          <a:ln>
            <a:solidFill>
              <a:schemeClr val="tx1"/>
            </a:solidFill>
          </a:ln>
        </p:spPr>
      </p:pic>
    </p:spTree>
    <p:extLst>
      <p:ext uri="{BB962C8B-B14F-4D97-AF65-F5344CB8AC3E}">
        <p14:creationId xmlns:p14="http://schemas.microsoft.com/office/powerpoint/2010/main" val="3988449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endParaRPr lang="en-US" dirty="0"/>
          </a:p>
        </p:txBody>
      </p:sp>
      <p:sp>
        <p:nvSpPr>
          <p:cNvPr id="3" name="Content Placeholder 2"/>
          <p:cNvSpPr>
            <a:spLocks noGrp="1"/>
          </p:cNvSpPr>
          <p:nvPr>
            <p:ph idx="1"/>
          </p:nvPr>
        </p:nvSpPr>
        <p:spPr>
          <a:xfrm>
            <a:off x="782884" y="2187966"/>
            <a:ext cx="7386486" cy="3880773"/>
          </a:xfrm>
        </p:spPr>
        <p:txBody>
          <a:bodyPr/>
          <a:lstStyle/>
          <a:p>
            <a:r>
              <a:rPr lang="en-US" dirty="0" smtClean="0"/>
              <a:t>Data Statistics</a:t>
            </a:r>
          </a:p>
          <a:p>
            <a:pPr lvl="1"/>
            <a:r>
              <a:rPr lang="en-US" dirty="0" smtClean="0"/>
              <a:t>1 </a:t>
            </a:r>
            <a:r>
              <a:rPr lang="en-US" dirty="0"/>
              <a:t>turn = [sys, user</a:t>
            </a:r>
            <a:r>
              <a:rPr lang="en-US" dirty="0" smtClean="0"/>
              <a:t>]</a:t>
            </a:r>
          </a:p>
          <a:p>
            <a:pPr lvl="1" fontAlgn="base"/>
            <a:r>
              <a:rPr lang="en-US" dirty="0" smtClean="0"/>
              <a:t>Ratio of repeats = </a:t>
            </a:r>
            <a:r>
              <a:rPr lang="en-US" dirty="0" err="1" smtClean="0"/>
              <a:t>Num</a:t>
            </a:r>
            <a:r>
              <a:rPr lang="en-US" dirty="0" smtClean="0"/>
              <a:t> of identity utterances/length of the dialogue</a:t>
            </a:r>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98411413"/>
              </p:ext>
            </p:extLst>
          </p:nvPr>
        </p:nvGraphicFramePr>
        <p:xfrm>
          <a:off x="1489325" y="3507274"/>
          <a:ext cx="5820400" cy="1670743"/>
        </p:xfrm>
        <a:graphic>
          <a:graphicData uri="http://schemas.openxmlformats.org/drawingml/2006/table">
            <a:tbl>
              <a:tblPr firstRow="1" bandRow="1">
                <a:tableStyleId>{5C22544A-7EE6-4342-B048-85BDC9FD1C3A}</a:tableStyleId>
              </a:tblPr>
              <a:tblGrid>
                <a:gridCol w="1362379">
                  <a:extLst>
                    <a:ext uri="{9D8B030D-6E8A-4147-A177-3AD203B41FA5}">
                      <a16:colId xmlns:a16="http://schemas.microsoft.com/office/drawing/2014/main" val="4209057343"/>
                    </a:ext>
                  </a:extLst>
                </a:gridCol>
                <a:gridCol w="2195066">
                  <a:extLst>
                    <a:ext uri="{9D8B030D-6E8A-4147-A177-3AD203B41FA5}">
                      <a16:colId xmlns:a16="http://schemas.microsoft.com/office/drawing/2014/main" val="1895838517"/>
                    </a:ext>
                  </a:extLst>
                </a:gridCol>
                <a:gridCol w="2262955">
                  <a:extLst>
                    <a:ext uri="{9D8B030D-6E8A-4147-A177-3AD203B41FA5}">
                      <a16:colId xmlns:a16="http://schemas.microsoft.com/office/drawing/2014/main" val="1904314745"/>
                    </a:ext>
                  </a:extLst>
                </a:gridCol>
              </a:tblGrid>
              <a:tr h="328163">
                <a:tc>
                  <a:txBody>
                    <a:bodyPr/>
                    <a:lstStyle/>
                    <a:p>
                      <a:endParaRPr lang="en-US" dirty="0"/>
                    </a:p>
                  </a:txBody>
                  <a:tcPr/>
                </a:tc>
                <a:tc>
                  <a:txBody>
                    <a:bodyPr/>
                    <a:lstStyle/>
                    <a:p>
                      <a:pPr algn="ctr"/>
                      <a:r>
                        <a:rPr lang="en-US" sz="1400" dirty="0" smtClean="0"/>
                        <a:t>Positive examples</a:t>
                      </a:r>
                      <a:endParaRPr lang="en-US" sz="1400" dirty="0"/>
                    </a:p>
                  </a:txBody>
                  <a:tcPr/>
                </a:tc>
                <a:tc>
                  <a:txBody>
                    <a:bodyPr/>
                    <a:lstStyle/>
                    <a:p>
                      <a:pPr algn="ctr"/>
                      <a:r>
                        <a:rPr lang="en-US" sz="1400" dirty="0" smtClean="0"/>
                        <a:t>Negative examples</a:t>
                      </a:r>
                      <a:endParaRPr lang="en-US" sz="1400" dirty="0"/>
                    </a:p>
                  </a:txBody>
                  <a:tcPr/>
                </a:tc>
                <a:extLst>
                  <a:ext uri="{0D108BD9-81ED-4DB2-BD59-A6C34878D82A}">
                    <a16:rowId xmlns:a16="http://schemas.microsoft.com/office/drawing/2014/main" val="2528399098"/>
                  </a:ext>
                </a:extLst>
              </a:tr>
              <a:tr h="444673">
                <a:tc>
                  <a:txBody>
                    <a:bodyPr/>
                    <a:lstStyle/>
                    <a:p>
                      <a:r>
                        <a:rPr lang="en-US" sz="1200" dirty="0" smtClean="0"/>
                        <a:t>Definition</a:t>
                      </a:r>
                      <a:endParaRPr lang="en-US" sz="1200" dirty="0"/>
                    </a:p>
                  </a:txBody>
                  <a:tcPr/>
                </a:tc>
                <a:tc>
                  <a:txBody>
                    <a:bodyPr/>
                    <a:lstStyle/>
                    <a:p>
                      <a:pPr algn="l"/>
                      <a:r>
                        <a:rPr lang="en-US" sz="1200" b="0" i="0" kern="1200" dirty="0" err="1" smtClean="0">
                          <a:solidFill>
                            <a:schemeClr val="dk1"/>
                          </a:solidFill>
                          <a:effectLst/>
                          <a:latin typeface="+mn-lt"/>
                          <a:ea typeface="+mn-ea"/>
                          <a:cs typeface="+mn-cs"/>
                        </a:rPr>
                        <a:t>Task_finish</a:t>
                      </a:r>
                      <a:r>
                        <a:rPr lang="en-US" sz="1200" b="0" i="0" kern="1200" dirty="0" smtClean="0">
                          <a:solidFill>
                            <a:schemeClr val="dk1"/>
                          </a:solidFill>
                          <a:effectLst/>
                          <a:latin typeface="+mn-lt"/>
                          <a:ea typeface="+mn-ea"/>
                          <a:cs typeface="+mn-cs"/>
                        </a:rPr>
                        <a:t>=Yes and Labels=0</a:t>
                      </a:r>
                      <a:endParaRPr lang="en-US" sz="1200" dirty="0"/>
                    </a:p>
                  </a:txBody>
                  <a:tcPr/>
                </a:tc>
                <a:tc>
                  <a:txBody>
                    <a:bodyPr/>
                    <a:lstStyle/>
                    <a:p>
                      <a:pPr algn="l"/>
                      <a:r>
                        <a:rPr lang="en-US" sz="1200" b="0" i="0" kern="1200" dirty="0" err="1" smtClean="0">
                          <a:solidFill>
                            <a:schemeClr val="dk1"/>
                          </a:solidFill>
                          <a:effectLst/>
                          <a:latin typeface="+mn-lt"/>
                          <a:ea typeface="+mn-ea"/>
                          <a:cs typeface="+mn-cs"/>
                        </a:rPr>
                        <a:t>Task_finish</a:t>
                      </a:r>
                      <a:r>
                        <a:rPr lang="en-US" sz="1200" b="0" i="0" kern="1200" dirty="0" smtClean="0">
                          <a:solidFill>
                            <a:schemeClr val="dk1"/>
                          </a:solidFill>
                          <a:effectLst/>
                          <a:latin typeface="+mn-lt"/>
                          <a:ea typeface="+mn-ea"/>
                          <a:cs typeface="+mn-cs"/>
                        </a:rPr>
                        <a:t>=Yes and Labels!=0</a:t>
                      </a:r>
                    </a:p>
                    <a:p>
                      <a:pPr algn="l"/>
                      <a:r>
                        <a:rPr lang="en-US" sz="1200" b="0" i="0" kern="1200" dirty="0" err="1" smtClean="0">
                          <a:solidFill>
                            <a:schemeClr val="dk1"/>
                          </a:solidFill>
                          <a:effectLst/>
                          <a:latin typeface="+mn-lt"/>
                          <a:ea typeface="+mn-ea"/>
                          <a:cs typeface="+mn-cs"/>
                        </a:rPr>
                        <a:t>Task_finish</a:t>
                      </a:r>
                      <a:r>
                        <a:rPr lang="en-US" sz="1200" b="0" i="0" kern="1200" dirty="0" smtClean="0">
                          <a:solidFill>
                            <a:schemeClr val="dk1"/>
                          </a:solidFill>
                          <a:effectLst/>
                          <a:latin typeface="+mn-lt"/>
                          <a:ea typeface="+mn-ea"/>
                          <a:cs typeface="+mn-cs"/>
                        </a:rPr>
                        <a:t>=No</a:t>
                      </a:r>
                      <a:endParaRPr lang="en-US" sz="1200" dirty="0"/>
                    </a:p>
                  </a:txBody>
                  <a:tcPr/>
                </a:tc>
                <a:extLst>
                  <a:ext uri="{0D108BD9-81ED-4DB2-BD59-A6C34878D82A}">
                    <a16:rowId xmlns:a16="http://schemas.microsoft.com/office/drawing/2014/main" val="3803500846"/>
                  </a:ext>
                </a:extLst>
              </a:tr>
              <a:tr h="299143">
                <a:tc>
                  <a:txBody>
                    <a:bodyPr/>
                    <a:lstStyle/>
                    <a:p>
                      <a:r>
                        <a:rPr lang="en-US" sz="1200" dirty="0" err="1" smtClean="0"/>
                        <a:t>Num</a:t>
                      </a:r>
                      <a:r>
                        <a:rPr lang="en-US" sz="1200" baseline="0" dirty="0" smtClean="0"/>
                        <a:t> of dialogues</a:t>
                      </a:r>
                      <a:endParaRPr lang="en-US" sz="1200" dirty="0"/>
                    </a:p>
                  </a:txBody>
                  <a:tcPr/>
                </a:tc>
                <a:tc>
                  <a:txBody>
                    <a:bodyPr/>
                    <a:lstStyle/>
                    <a:p>
                      <a:r>
                        <a:rPr lang="en-US" sz="1200" dirty="0" smtClean="0"/>
                        <a:t>1470</a:t>
                      </a:r>
                      <a:endParaRPr lang="en-US" sz="1200" dirty="0"/>
                    </a:p>
                  </a:txBody>
                  <a:tcPr/>
                </a:tc>
                <a:tc>
                  <a:txBody>
                    <a:bodyPr/>
                    <a:lstStyle/>
                    <a:p>
                      <a:r>
                        <a:rPr lang="en-US" sz="1200" dirty="0" smtClean="0"/>
                        <a:t>1896</a:t>
                      </a:r>
                      <a:endParaRPr lang="en-US" sz="1200" dirty="0"/>
                    </a:p>
                  </a:txBody>
                  <a:tcPr/>
                </a:tc>
                <a:extLst>
                  <a:ext uri="{0D108BD9-81ED-4DB2-BD59-A6C34878D82A}">
                    <a16:rowId xmlns:a16="http://schemas.microsoft.com/office/drawing/2014/main" val="1229665952"/>
                  </a:ext>
                </a:extLst>
              </a:tr>
              <a:tr h="261573">
                <a:tc>
                  <a:txBody>
                    <a:bodyPr/>
                    <a:lstStyle/>
                    <a:p>
                      <a:r>
                        <a:rPr lang="en-US" sz="1200" dirty="0" err="1" smtClean="0"/>
                        <a:t>Avg</a:t>
                      </a:r>
                      <a:r>
                        <a:rPr lang="en-US" sz="1200" dirty="0" smtClean="0"/>
                        <a:t> length</a:t>
                      </a:r>
                      <a:endParaRPr lang="en-US" sz="1200" dirty="0"/>
                    </a:p>
                  </a:txBody>
                  <a:tcPr/>
                </a:tc>
                <a:tc>
                  <a:txBody>
                    <a:bodyPr/>
                    <a:lstStyle/>
                    <a:p>
                      <a:r>
                        <a:rPr lang="en-US" sz="1200" dirty="0" smtClean="0"/>
                        <a:t>5.85 turns</a:t>
                      </a:r>
                      <a:endParaRPr lang="en-US" sz="1200" dirty="0"/>
                    </a:p>
                  </a:txBody>
                  <a:tcPr/>
                </a:tc>
                <a:tc>
                  <a:txBody>
                    <a:bodyPr/>
                    <a:lstStyle/>
                    <a:p>
                      <a:r>
                        <a:rPr lang="en-US" sz="1200" dirty="0" smtClean="0"/>
                        <a:t>8.26 turns</a:t>
                      </a:r>
                      <a:endParaRPr lang="en-US" sz="1200" dirty="0"/>
                    </a:p>
                  </a:txBody>
                  <a:tcPr/>
                </a:tc>
                <a:extLst>
                  <a:ext uri="{0D108BD9-81ED-4DB2-BD59-A6C34878D82A}">
                    <a16:rowId xmlns:a16="http://schemas.microsoft.com/office/drawing/2014/main" val="2048874061"/>
                  </a:ext>
                </a:extLst>
              </a:tr>
              <a:tr h="261573">
                <a:tc>
                  <a:txBody>
                    <a:bodyPr/>
                    <a:lstStyle/>
                    <a:p>
                      <a:r>
                        <a:rPr lang="en-US" sz="1200" dirty="0" smtClean="0"/>
                        <a:t>Ratio of repeats</a:t>
                      </a:r>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922558516"/>
                  </a:ext>
                </a:extLst>
              </a:tr>
            </a:tbl>
          </a:graphicData>
        </a:graphic>
      </p:graphicFrame>
    </p:spTree>
    <p:extLst>
      <p:ext uri="{BB962C8B-B14F-4D97-AF65-F5344CB8AC3E}">
        <p14:creationId xmlns:p14="http://schemas.microsoft.com/office/powerpoint/2010/main" val="30122606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endParaRPr lang="en-US" dirty="0"/>
          </a:p>
        </p:txBody>
      </p:sp>
      <p:sp>
        <p:nvSpPr>
          <p:cNvPr id="3" name="Content Placeholder 2"/>
          <p:cNvSpPr>
            <a:spLocks noGrp="1"/>
          </p:cNvSpPr>
          <p:nvPr>
            <p:ph idx="1"/>
          </p:nvPr>
        </p:nvSpPr>
        <p:spPr>
          <a:xfrm>
            <a:off x="782884" y="2187966"/>
            <a:ext cx="7386486" cy="3880773"/>
          </a:xfrm>
        </p:spPr>
        <p:txBody>
          <a:bodyPr/>
          <a:lstStyle/>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1809" y="1767853"/>
            <a:ext cx="6654565" cy="4263433"/>
          </a:xfrm>
          <a:prstGeom prst="rect">
            <a:avLst/>
          </a:prstGeom>
          <a:ln>
            <a:solidFill>
              <a:schemeClr val="tx1"/>
            </a:solidFill>
          </a:ln>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739" y="2283264"/>
            <a:ext cx="4502566" cy="3232612"/>
          </a:xfrm>
          <a:prstGeom prst="rect">
            <a:avLst/>
          </a:prstGeom>
          <a:ln>
            <a:solidFill>
              <a:schemeClr val="tx1"/>
            </a:solidFill>
          </a:ln>
        </p:spPr>
      </p:pic>
    </p:spTree>
    <p:extLst>
      <p:ext uri="{BB962C8B-B14F-4D97-AF65-F5344CB8AC3E}">
        <p14:creationId xmlns:p14="http://schemas.microsoft.com/office/powerpoint/2010/main" val="1703517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endParaRPr lang="en-US" dirty="0"/>
          </a:p>
        </p:txBody>
      </p:sp>
      <p:sp>
        <p:nvSpPr>
          <p:cNvPr id="3" name="Content Placeholder 2"/>
          <p:cNvSpPr>
            <a:spLocks noGrp="1"/>
          </p:cNvSpPr>
          <p:nvPr>
            <p:ph idx="1"/>
          </p:nvPr>
        </p:nvSpPr>
        <p:spPr>
          <a:xfrm>
            <a:off x="782884" y="2187966"/>
            <a:ext cx="5415324" cy="3880773"/>
          </a:xfrm>
        </p:spPr>
        <p:txBody>
          <a:bodyPr/>
          <a:lstStyle/>
          <a:p>
            <a:r>
              <a:rPr lang="en-US" dirty="0" smtClean="0"/>
              <a:t>Data preparation</a:t>
            </a:r>
          </a:p>
          <a:p>
            <a:pPr lvl="1" fontAlgn="base"/>
            <a:r>
              <a:rPr lang="en-US" dirty="0" smtClean="0"/>
              <a:t>Building balanced dataset for training/testing</a:t>
            </a:r>
          </a:p>
          <a:p>
            <a:pPr lvl="1" fontAlgn="base"/>
            <a:r>
              <a:rPr lang="en-US" dirty="0" smtClean="0"/>
              <a:t>Data preprocessing</a:t>
            </a:r>
          </a:p>
          <a:p>
            <a:pPr lvl="2" fontAlgn="base"/>
            <a:r>
              <a:rPr lang="en-US" dirty="0" smtClean="0"/>
              <a:t>Lowercase</a:t>
            </a:r>
          </a:p>
          <a:p>
            <a:pPr lvl="2" fontAlgn="base"/>
            <a:r>
              <a:rPr lang="en-US" dirty="0" smtClean="0"/>
              <a:t>Tokenize </a:t>
            </a:r>
            <a:endParaRPr lang="en-US" dirty="0"/>
          </a:p>
          <a:p>
            <a:pPr lvl="3"/>
            <a:endParaRPr lang="en-US" dirty="0" smtClean="0"/>
          </a:p>
          <a:p>
            <a:pPr lvl="2"/>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75052304"/>
              </p:ext>
            </p:extLst>
          </p:nvPr>
        </p:nvGraphicFramePr>
        <p:xfrm>
          <a:off x="1927306" y="4128352"/>
          <a:ext cx="3126479" cy="1202987"/>
        </p:xfrm>
        <a:graphic>
          <a:graphicData uri="http://schemas.openxmlformats.org/drawingml/2006/table">
            <a:tbl>
              <a:tblPr firstRow="1" bandRow="1">
                <a:tableStyleId>{5C22544A-7EE6-4342-B048-85BDC9FD1C3A}</a:tableStyleId>
              </a:tblPr>
              <a:tblGrid>
                <a:gridCol w="1204596">
                  <a:extLst>
                    <a:ext uri="{9D8B030D-6E8A-4147-A177-3AD203B41FA5}">
                      <a16:colId xmlns:a16="http://schemas.microsoft.com/office/drawing/2014/main" val="4209057343"/>
                    </a:ext>
                  </a:extLst>
                </a:gridCol>
                <a:gridCol w="903449">
                  <a:extLst>
                    <a:ext uri="{9D8B030D-6E8A-4147-A177-3AD203B41FA5}">
                      <a16:colId xmlns:a16="http://schemas.microsoft.com/office/drawing/2014/main" val="1895838517"/>
                    </a:ext>
                  </a:extLst>
                </a:gridCol>
                <a:gridCol w="1018434">
                  <a:extLst>
                    <a:ext uri="{9D8B030D-6E8A-4147-A177-3AD203B41FA5}">
                      <a16:colId xmlns:a16="http://schemas.microsoft.com/office/drawing/2014/main" val="1904314745"/>
                    </a:ext>
                  </a:extLst>
                </a:gridCol>
              </a:tblGrid>
              <a:tr h="328163">
                <a:tc>
                  <a:txBody>
                    <a:bodyPr/>
                    <a:lstStyle/>
                    <a:p>
                      <a:endParaRPr lang="en-US" dirty="0"/>
                    </a:p>
                  </a:txBody>
                  <a:tcPr/>
                </a:tc>
                <a:tc>
                  <a:txBody>
                    <a:bodyPr/>
                    <a:lstStyle/>
                    <a:p>
                      <a:pPr algn="ctr"/>
                      <a:r>
                        <a:rPr lang="en-US" sz="1400" dirty="0" smtClean="0"/>
                        <a:t>Positive</a:t>
                      </a:r>
                      <a:endParaRPr lang="en-US" sz="1400" dirty="0"/>
                    </a:p>
                  </a:txBody>
                  <a:tcPr/>
                </a:tc>
                <a:tc>
                  <a:txBody>
                    <a:bodyPr/>
                    <a:lstStyle/>
                    <a:p>
                      <a:pPr algn="ctr"/>
                      <a:r>
                        <a:rPr lang="en-US" sz="1400" dirty="0" smtClean="0"/>
                        <a:t>Negative</a:t>
                      </a:r>
                      <a:endParaRPr lang="en-US" sz="1400" dirty="0"/>
                    </a:p>
                  </a:txBody>
                  <a:tcPr/>
                </a:tc>
                <a:extLst>
                  <a:ext uri="{0D108BD9-81ED-4DB2-BD59-A6C34878D82A}">
                    <a16:rowId xmlns:a16="http://schemas.microsoft.com/office/drawing/2014/main" val="2528399098"/>
                  </a:ext>
                </a:extLst>
              </a:tr>
              <a:tr h="267232">
                <a:tc>
                  <a:txBody>
                    <a:bodyPr/>
                    <a:lstStyle/>
                    <a:p>
                      <a:r>
                        <a:rPr lang="en-US" sz="1200" dirty="0" smtClean="0"/>
                        <a:t>Training set</a:t>
                      </a:r>
                      <a:endParaRPr lang="en-US" sz="1200" dirty="0"/>
                    </a:p>
                  </a:txBody>
                  <a:tcPr/>
                </a:tc>
                <a:tc>
                  <a:txBody>
                    <a:bodyPr/>
                    <a:lstStyle/>
                    <a:p>
                      <a:pPr algn="ctr"/>
                      <a:r>
                        <a:rPr lang="en-US" sz="1200" b="0" i="0" kern="1200" dirty="0" smtClean="0">
                          <a:solidFill>
                            <a:schemeClr val="dk1"/>
                          </a:solidFill>
                          <a:effectLst/>
                          <a:latin typeface="+mn-lt"/>
                          <a:ea typeface="+mn-ea"/>
                          <a:cs typeface="+mn-cs"/>
                        </a:rPr>
                        <a:t>1000</a:t>
                      </a:r>
                      <a:endParaRPr lang="en-US" sz="1200" dirty="0"/>
                    </a:p>
                  </a:txBody>
                  <a:tcPr/>
                </a:tc>
                <a:tc>
                  <a:txBody>
                    <a:bodyPr/>
                    <a:lstStyle/>
                    <a:p>
                      <a:pPr algn="ctr"/>
                      <a:r>
                        <a:rPr lang="en-US" sz="1200" b="0" i="0" kern="1200" dirty="0" smtClean="0">
                          <a:solidFill>
                            <a:schemeClr val="dk1"/>
                          </a:solidFill>
                          <a:effectLst/>
                          <a:latin typeface="+mn-lt"/>
                          <a:ea typeface="+mn-ea"/>
                          <a:cs typeface="+mn-cs"/>
                        </a:rPr>
                        <a:t>1000</a:t>
                      </a:r>
                      <a:endParaRPr lang="en-US" sz="1200" dirty="0"/>
                    </a:p>
                  </a:txBody>
                  <a:tcPr/>
                </a:tc>
                <a:extLst>
                  <a:ext uri="{0D108BD9-81ED-4DB2-BD59-A6C34878D82A}">
                    <a16:rowId xmlns:a16="http://schemas.microsoft.com/office/drawing/2014/main" val="3803500846"/>
                  </a:ext>
                </a:extLst>
              </a:tr>
              <a:tr h="288587">
                <a:tc>
                  <a:txBody>
                    <a:bodyPr/>
                    <a:lstStyle/>
                    <a:p>
                      <a:r>
                        <a:rPr lang="en-US" sz="1200" dirty="0" smtClean="0"/>
                        <a:t>Validation set</a:t>
                      </a:r>
                      <a:endParaRPr lang="en-US" sz="1200" dirty="0"/>
                    </a:p>
                  </a:txBody>
                  <a:tcPr/>
                </a:tc>
                <a:tc>
                  <a:txBody>
                    <a:bodyPr/>
                    <a:lstStyle/>
                    <a:p>
                      <a:pPr algn="ctr"/>
                      <a:r>
                        <a:rPr lang="en-US" sz="1200" dirty="0" smtClean="0"/>
                        <a:t>100</a:t>
                      </a:r>
                      <a:endParaRPr lang="en-US" sz="1200" dirty="0"/>
                    </a:p>
                  </a:txBody>
                  <a:tcPr/>
                </a:tc>
                <a:tc>
                  <a:txBody>
                    <a:bodyPr/>
                    <a:lstStyle/>
                    <a:p>
                      <a:pPr algn="ctr"/>
                      <a:r>
                        <a:rPr lang="en-US" sz="1200" dirty="0" smtClean="0"/>
                        <a:t>100</a:t>
                      </a:r>
                      <a:endParaRPr lang="en-US" sz="1200" dirty="0"/>
                    </a:p>
                  </a:txBody>
                  <a:tcPr/>
                </a:tc>
                <a:extLst>
                  <a:ext uri="{0D108BD9-81ED-4DB2-BD59-A6C34878D82A}">
                    <a16:rowId xmlns:a16="http://schemas.microsoft.com/office/drawing/2014/main" val="1229665952"/>
                  </a:ext>
                </a:extLst>
              </a:tr>
              <a:tr h="261573">
                <a:tc>
                  <a:txBody>
                    <a:bodyPr/>
                    <a:lstStyle/>
                    <a:p>
                      <a:r>
                        <a:rPr lang="en-US" sz="1200" dirty="0" smtClean="0"/>
                        <a:t>Testing set</a:t>
                      </a:r>
                      <a:endParaRPr lang="en-US" sz="1200" dirty="0"/>
                    </a:p>
                  </a:txBody>
                  <a:tcPr/>
                </a:tc>
                <a:tc>
                  <a:txBody>
                    <a:bodyPr/>
                    <a:lstStyle/>
                    <a:p>
                      <a:pPr algn="ctr"/>
                      <a:r>
                        <a:rPr lang="en-US" sz="1200" dirty="0" smtClean="0"/>
                        <a:t>200</a:t>
                      </a:r>
                      <a:endParaRPr lang="en-US" sz="1200" dirty="0"/>
                    </a:p>
                  </a:txBody>
                  <a:tcPr/>
                </a:tc>
                <a:tc>
                  <a:txBody>
                    <a:bodyPr/>
                    <a:lstStyle/>
                    <a:p>
                      <a:pPr algn="ctr"/>
                      <a:r>
                        <a:rPr lang="en-US" sz="1200" dirty="0" smtClean="0"/>
                        <a:t>200</a:t>
                      </a:r>
                      <a:endParaRPr lang="en-US" sz="1200" dirty="0"/>
                    </a:p>
                  </a:txBody>
                  <a:tcPr/>
                </a:tc>
                <a:extLst>
                  <a:ext uri="{0D108BD9-81ED-4DB2-BD59-A6C34878D82A}">
                    <a16:rowId xmlns:a16="http://schemas.microsoft.com/office/drawing/2014/main" val="2048874061"/>
                  </a:ext>
                </a:extLst>
              </a:tr>
            </a:tbl>
          </a:graphicData>
        </a:graphic>
      </p:graphicFrame>
    </p:spTree>
    <p:extLst>
      <p:ext uri="{BB962C8B-B14F-4D97-AF65-F5344CB8AC3E}">
        <p14:creationId xmlns:p14="http://schemas.microsoft.com/office/powerpoint/2010/main" val="24064469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endParaRPr lang="en-US" dirty="0"/>
          </a:p>
        </p:txBody>
      </p:sp>
      <p:sp>
        <p:nvSpPr>
          <p:cNvPr id="3" name="Content Placeholder 2"/>
          <p:cNvSpPr>
            <a:spLocks noGrp="1"/>
          </p:cNvSpPr>
          <p:nvPr>
            <p:ph idx="1"/>
          </p:nvPr>
        </p:nvSpPr>
        <p:spPr/>
        <p:txBody>
          <a:bodyPr/>
          <a:lstStyle/>
          <a:p>
            <a:r>
              <a:rPr lang="en-US" dirty="0" smtClean="0"/>
              <a:t>Model: Multi-heads self-attention + position </a:t>
            </a:r>
            <a:r>
              <a:rPr lang="en-US" dirty="0"/>
              <a:t>embedding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7907" y="2788182"/>
            <a:ext cx="5035522" cy="3523506"/>
          </a:xfrm>
          <a:prstGeom prst="rect">
            <a:avLst/>
          </a:prstGeom>
          <a:ln>
            <a:solidFill>
              <a:schemeClr val="tx1"/>
            </a:solidFill>
          </a:ln>
        </p:spPr>
      </p:pic>
    </p:spTree>
    <p:extLst>
      <p:ext uri="{BB962C8B-B14F-4D97-AF65-F5344CB8AC3E}">
        <p14:creationId xmlns:p14="http://schemas.microsoft.com/office/powerpoint/2010/main" val="320981065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887</TotalTime>
  <Words>743</Words>
  <Application>Microsoft Office PowerPoint</Application>
  <PresentationFormat>Widescreen</PresentationFormat>
  <Paragraphs>228</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Trebuchet MS</vt:lpstr>
      <vt:lpstr>Wingdings 3</vt:lpstr>
      <vt:lpstr>Facet</vt:lpstr>
      <vt:lpstr>Ranking for dialogues</vt:lpstr>
      <vt:lpstr>Outlines</vt:lpstr>
      <vt:lpstr>Amis</vt:lpstr>
      <vt:lpstr>Supervised learning</vt:lpstr>
      <vt:lpstr>Supervised learning</vt:lpstr>
      <vt:lpstr>Supervised learning</vt:lpstr>
      <vt:lpstr>Supervised learning</vt:lpstr>
      <vt:lpstr>Supervised learning</vt:lpstr>
      <vt:lpstr>Supervised learning</vt:lpstr>
      <vt:lpstr>Supervised learning </vt:lpstr>
      <vt:lpstr>Supervised learning</vt:lpstr>
      <vt:lpstr>Unsupervised learning </vt:lpstr>
      <vt:lpstr>Unsupervised learning</vt:lpstr>
      <vt:lpstr>Pre-training of seq2seq user simulator  </vt:lpstr>
      <vt:lpstr>Pre-training of seq2seq user simulator  </vt:lpstr>
      <vt:lpstr>Pre-training of seq2seq user simulator </vt:lpstr>
      <vt:lpstr>Fine tuning of seq2seq user simulator  </vt:lpstr>
      <vt:lpstr>Fine tuning of seq2seq user simulator </vt:lpstr>
      <vt:lpstr>Stepwise negative example generation (SNEG) </vt:lpstr>
      <vt:lpstr>GANs based negative example generation (GNEG)</vt:lpstr>
      <vt:lpstr>GANs based negative example generation (GNEG)</vt:lpstr>
      <vt:lpstr>GANs based negative example generation (GNEG)</vt:lpstr>
      <vt:lpstr>Experiments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Ranking for dialogues</dc:title>
  <dc:creator>Xinnuo Xu</dc:creator>
  <cp:lastModifiedBy>Xinnuo Xu</cp:lastModifiedBy>
  <cp:revision>45</cp:revision>
  <dcterms:created xsi:type="dcterms:W3CDTF">2018-10-03T07:10:12Z</dcterms:created>
  <dcterms:modified xsi:type="dcterms:W3CDTF">2018-10-03T21:57:24Z</dcterms:modified>
</cp:coreProperties>
</file>