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00" r:id="rId3"/>
    <p:sldId id="302" r:id="rId4"/>
    <p:sldId id="301" r:id="rId5"/>
    <p:sldId id="303" r:id="rId6"/>
    <p:sldId id="298" r:id="rId7"/>
    <p:sldId id="304" r:id="rId8"/>
    <p:sldId id="307" r:id="rId9"/>
    <p:sldId id="305" r:id="rId10"/>
    <p:sldId id="308" r:id="rId11"/>
    <p:sldId id="30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CB75-476D-4CB1-9D12-BC4824F056D9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F40F2-CC5E-428D-BD16-20F0FC525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4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AFE4-64BE-AD9A-8DAD-1A75F39A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241A0-689C-66AA-31C1-87AB62ED6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52E357-E8BE-231A-CF97-8CA7AF63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ACF57-DE1C-929B-0126-6F57E2D5B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8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AFE4-64BE-AD9A-8DAD-1A75F39A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241A0-689C-66AA-31C1-87AB62ED6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52E357-E8BE-231A-CF97-8CA7AF63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ACF57-DE1C-929B-0126-6F57E2D5B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0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AFE4-64BE-AD9A-8DAD-1A75F39A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241A0-689C-66AA-31C1-87AB62ED6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52E357-E8BE-231A-CF97-8CA7AF63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ACF57-DE1C-929B-0126-6F57E2D5B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5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AFE4-64BE-AD9A-8DAD-1A75F39A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241A0-689C-66AA-31C1-87AB62ED6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52E357-E8BE-231A-CF97-8CA7AF63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ACF57-DE1C-929B-0126-6F57E2D5B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0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AFE4-64BE-AD9A-8DAD-1A75F39A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241A0-689C-66AA-31C1-87AB62ED6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52E357-E8BE-231A-CF97-8CA7AF63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ACF57-DE1C-929B-0126-6F57E2D5B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4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AFE4-64BE-AD9A-8DAD-1A75F39A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241A0-689C-66AA-31C1-87AB62ED6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52E357-E8BE-231A-CF97-8CA7AF63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ACF57-DE1C-929B-0126-6F57E2D5B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AFE4-64BE-AD9A-8DAD-1A75F39A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241A0-689C-66AA-31C1-87AB62ED6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52E357-E8BE-231A-CF97-8CA7AF63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ACF57-DE1C-929B-0126-6F57E2D5B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3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AFE4-64BE-AD9A-8DAD-1A75F39A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241A0-689C-66AA-31C1-87AB62ED6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52E357-E8BE-231A-CF97-8CA7AF63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ACF57-DE1C-929B-0126-6F57E2D5B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F3B53-93A8-4CE3-BD06-324ADE4A6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1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2426D-980D-9795-5154-97629A94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BAC00D-5CDB-7BDC-1E7F-51C01FF68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BB9D2-BA94-3B1E-DEBF-7B5312AA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02D46-D3C6-E76C-2D50-BB7742A5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924D8-50E8-768E-BF46-7AD6D9FE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5E61-020F-A0C0-8D4C-A7070EEF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C3859-0F69-EAB3-9605-07031C94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48B08-88A1-0BB5-6F62-B208C72B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9DE93-D06B-AB72-6547-6E06D471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5A125-B822-1755-E1DF-63EA2EB4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6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DE5001-DDE8-264C-2D49-5C277308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E21A2-9939-72AE-2787-679B9402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14CA8-602E-FD5D-D6B5-24880A4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40C82-5153-2AB0-3CCB-09E075DC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5E776-D55A-49D7-8704-9821F0CC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5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D7C13-507F-C311-3AC8-A4AE31A9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16F78-B02D-9FB6-3E7D-8BA9D517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B92F8-8D5C-F170-89CF-7E3ED495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DEB85-09C9-52D0-2F7B-5EDD2BED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C28C7-3F58-1F62-2331-7B583A43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5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CF51D-533E-C676-A43D-E5C1383D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38861-1949-6D34-2745-D99CCF82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FAE6E-67D7-A3F0-C38E-A89C29A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1D51E-142C-39F8-5316-B0EB9478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0FF69-EB53-5124-1E32-95BF86C5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05F74-1496-E0C2-1768-684EBB2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C10CE-46C5-2668-8385-B79B944AF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78C1A-6EAB-DF9C-C123-D5A34291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1D75B-B5A8-E7D6-CC17-B3723F88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91AED-5AB6-6A90-7C8E-80CAA3D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4E16B-B660-5456-EC9E-51842ACD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9FF9-D6D1-0C08-3968-5307A5A6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ACB29-D5FC-B6D8-758C-50A5F588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F6209-4E13-83B2-581B-AA9A6A9A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340BAE-D779-BDF3-A6B0-4D54A67A6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5228A8-A7DC-1595-6F15-F3403B188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74D73-96BB-C7E7-7CCA-14E910DE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99FB83-45A5-FF42-97C5-12E68821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790D37-BA7C-E452-92BB-9F785419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2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5F990-6309-D6E1-58EA-2E7830AA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DE4FC-4E86-A80A-B1C4-3828AF7A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1EA716-D13B-19D1-06B8-0F41FD37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CE4CA1-8E99-2627-41C3-59AE55A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3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FCAF2-A057-7BC5-9031-DE6A77E7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12E48B-EFDD-271F-8429-6267CB0D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D35FC-F904-6267-B3E2-5FB50D5E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21F42-7835-553A-EBD2-0452FAD6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12C9A-0A5E-66E6-7D6E-96B6C011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51DF0-CBCA-FDEB-8FD6-C8EBA8D3E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09F70-5FED-96AF-F6B1-9B798D99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2F625-BBCD-BEB6-38CD-61508B60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60AD0-335C-7F20-0A24-664A1347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82DA5-4F43-C313-C403-C995C8E7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F1A0E9-E7DD-19ED-07C8-E9790BB87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1F4F6F-1D5F-FDB9-EF91-CFF8288A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5AF61-E3E4-281A-6405-4590968E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D97DE-B7C2-77EA-8A28-B4BC151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8F5ED-9A9D-9358-7B69-E1E7411A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5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8FF98-12C6-9652-4BF6-33F487B9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36B50-52FA-F43B-C375-CE1BA3EF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3C71B-5602-8C0B-50C3-38CDD5A6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7C7F5-1606-4F4B-842F-3AE6B8CB36A3}" type="datetimeFigureOut">
              <a:rPr lang="zh-CN" altLang="en-US" smtClean="0"/>
              <a:t>2024-11-30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B6989-6086-71C7-69AF-BF6A0775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C874B-CC7E-CDC2-9A02-E2A70AF0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56C5A-4DC6-4639-820C-5DC803EB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6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CED8-17AF-F9FD-7000-9FF5A563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21A-C0AB-2591-AEE8-82C26936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(Proximal Policy Optimization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近端策略优化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C998F-351A-59DF-1372-C664CC1AA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47" y="1506070"/>
            <a:ext cx="11013440" cy="535193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问题：现有方法在泛化性、数据效率和稳定性上存在很大优化空间。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优点：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在比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TRPO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算法数据效率高、结果可靠，且使用一阶优化，降低复杂度。设计带有截断概率比的目标函数，使策略的表现形成悲观估计。为了优化策略，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轮流从策略中采样数据并优化目标函数。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近端约束：用于限制策略的变化，避免过于激进地改变策略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的好处基础上在实现上更容易，且具有更好的采样复杂度。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标准策略梯度方法在每个数据样本上更新一次梯度，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实现高效数据和可靠性能。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一阶算法是什么意思，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lower bound/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悲观界是什么意思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5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A6F13F9-A8C2-905D-A975-9E2FBAC5C6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-return 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A6F13F9-A8C2-905D-A975-9E2FBAC5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3544E3-D16C-227B-7DC6-F9638F4A2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027" y="1714500"/>
                <a:ext cx="11595945" cy="39954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MC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算法和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算法是两个极端：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MC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算法无偏差高方差，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算法高偏差低方差。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-return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方法在二者之间进行平衡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步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-return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算法对这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步估计量（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从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1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）进行加权平均，平衡了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方法和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MC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方法，同时也平衡了偏差和方差：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𝜆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: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时，公式退化为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MC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回报；当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时，公式退化为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回报。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3544E3-D16C-227B-7DC6-F9638F4A2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027" y="1714500"/>
                <a:ext cx="11595945" cy="3995420"/>
              </a:xfrm>
              <a:blipFill>
                <a:blip r:embed="rId3"/>
                <a:stretch>
                  <a:fillRect l="-946" t="-3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9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CED8-17AF-F9FD-7000-9FF5A563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21A-C0AB-2591-AEE8-82C26936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GAE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413" y="1475220"/>
                <a:ext cx="11081173" cy="521006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2800" b="1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目的：借鉴</a:t>
                </a:r>
                <a:r>
                  <a:rPr lang="en-US" altLang="zh-CN" sz="2800" b="1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λ-return</a:t>
                </a:r>
                <a:r>
                  <a:rPr lang="zh-CN" altLang="en-US" sz="2800" b="1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的思想，将其运用到了优势函数的估计中。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优势函数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性质的推导：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(0)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第一个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(1)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+2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𝛾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𝛾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(∞)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+…(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无穷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𝐺𝐴𝐸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𝑙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)=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+…)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𝜆𝛾</m:t>
                                </m:r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GAE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方法对这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n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个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k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步估计量（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k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从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1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到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n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）进行加权平均，平衡了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方法和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MC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方法，同时也平衡了偏差和方差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413" y="1475220"/>
                <a:ext cx="11081173" cy="5210060"/>
              </a:xfrm>
              <a:blipFill>
                <a:blip r:embed="rId3"/>
                <a:stretch>
                  <a:fillRect l="-825" t="-1988" r="-165" b="-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CED8-17AF-F9FD-7000-9FF5A563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21A-C0AB-2591-AEE8-82C26936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(Proximal Policy Optimization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近端策略优化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147" y="1506070"/>
                <a:ext cx="11013440" cy="535193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替代的损失函数：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原始策略梯度：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𝑃𝐺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)</m:t>
                        </m:r>
                      </m:e>
                    </m:func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无裁剪和惩罚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𝐶𝑃𝐼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裁剪：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𝑐𝑙𝑖𝑝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,1−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,1+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=0.2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KL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惩罚：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𝐾𝐿𝑃𝐸𝑁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𝐾𝐿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]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总目标函数：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𝑆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𝑉𝐹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](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147" y="1506070"/>
                <a:ext cx="11013440" cy="5351930"/>
              </a:xfrm>
              <a:blipFill>
                <a:blip r:embed="rId3"/>
                <a:stretch>
                  <a:fillRect l="-1107" t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663D5DC-660C-45C7-7B60-66F4B193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81" y="4780677"/>
            <a:ext cx="4444944" cy="19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CED8-17AF-F9FD-7000-9FF5A563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21A-C0AB-2591-AEE8-82C26936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(Proximal Policy Optimization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近端策略优化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147" y="1506070"/>
                <a:ext cx="11013440" cy="356715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总目标函数：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𝑆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𝑉𝐹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](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策略优化项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：用于指导策略更新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价值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优化项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𝑉𝐹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：确保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Critic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的准确性，为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Actor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提供指导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𝑉𝐹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𝑡𝑎𝑟𝑔𝑒𝑡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𝑡𝑎𝑟𝑔𝑒𝑡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熵正则项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](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：平衡探索和利用</a:t>
                </a: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衡量当前策略的随机性，熵越大，表示输出动作分布越均匀，探索性越强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147" y="1506070"/>
                <a:ext cx="11013440" cy="3567157"/>
              </a:xfrm>
              <a:blipFill>
                <a:blip r:embed="rId3"/>
                <a:stretch>
                  <a:fillRect l="-996" t="-3248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53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CED8-17AF-F9FD-7000-9FF5A563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21A-C0AB-2591-AEE8-82C26936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(Proximal Policy Optimization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近端策略优化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147" y="1506070"/>
                <a:ext cx="11013440" cy="36823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总目标函数：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𝑆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𝑽𝑭</m:t>
                        </m:r>
                      </m:sup>
                    </m:sSubSup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𝝅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𝜽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](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为什么要加上后面两项？</a:t>
                </a: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</m:sup>
                    </m:sSubSup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只针对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Actor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策略部分进行优化，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AC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要加上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Critic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的优化来估计策略表现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直接优化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𝐶𝐿𝐼𝑃</m:t>
                        </m:r>
                      </m:sup>
                    </m:sSubSup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可能导致策略过早收敛，失去探索性</a:t>
                </a: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为什么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PPO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放弃了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𝐾𝐿𝑃𝐸𝑁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？</a:t>
                </a: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𝐾𝐿𝑃𝐸𝑁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效果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高度依赖惩罚系数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𝜷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动态调整参数增加了复杂性</a:t>
                </a: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KL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惩罚项计算开销大，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clip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开销小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在策略更新幅度过大时，</a:t>
                </a:r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KL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惩罚项可能不足以限制策略奔溃</a:t>
                </a:r>
                <a:endParaRPr lang="en-US" altLang="zh-CN" b="0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147" y="1506070"/>
                <a:ext cx="11013440" cy="3682303"/>
              </a:xfrm>
              <a:blipFill>
                <a:blip r:embed="rId3"/>
                <a:stretch>
                  <a:fillRect l="-996" t="-2980" r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37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CED8-17AF-F9FD-7000-9FF5A563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21A-C0AB-2591-AEE8-82C26936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(Proximal Policy Optimization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近端策略优化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587" y="1470606"/>
                <a:ext cx="11270826" cy="33609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优势函数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的计算方法：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利用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神经网络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来估计优势函数：无需额外参数但高偏差、复杂性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基于经验公式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GAE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（广义优势估计）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来估计优势函数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𝐺𝐴𝐸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：低方差、简单高效、稳定性强但依赖采样质量，对超参数敏感。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原来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rPr>
                      <m:t>优势函数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+···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GAE</a:t>
                </a:r>
                <a:r>
                  <a: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优势函数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：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𝐺𝐴𝐸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sym typeface="Arial" panose="020B0604020202020204" pitchFamily="34" charset="0"/>
                                  </a:rPr>
                                  <m:t>𝛾𝜆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𝑙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𝑉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为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GAE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衰减因子，平衡偏差和方差，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为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rollout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的长度，限定计算范围，从后往前回溯更新优势值。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5C998F-351A-59DF-1372-C664CC1AA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587" y="1470606"/>
                <a:ext cx="11270826" cy="3360940"/>
              </a:xfrm>
              <a:blipFill>
                <a:blip r:embed="rId3"/>
                <a:stretch>
                  <a:fillRect l="-974" t="-3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BCC8EA7-7E70-3A62-1A61-9BBF6B9E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4" y="4474688"/>
            <a:ext cx="8478972" cy="24128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88B282-32E5-A0C6-61C3-15477C2D089A}"/>
              </a:ext>
            </a:extLst>
          </p:cNvPr>
          <p:cNvSpPr/>
          <p:nvPr/>
        </p:nvSpPr>
        <p:spPr>
          <a:xfrm>
            <a:off x="2648373" y="5317059"/>
            <a:ext cx="4273974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E343C5-F157-E36F-CBCF-25B542C0D768}"/>
              </a:ext>
            </a:extLst>
          </p:cNvPr>
          <p:cNvSpPr/>
          <p:nvPr/>
        </p:nvSpPr>
        <p:spPr>
          <a:xfrm>
            <a:off x="2648373" y="5601539"/>
            <a:ext cx="3671147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7E2683-C4EE-B21F-DBFF-A5B324872D59}"/>
              </a:ext>
            </a:extLst>
          </p:cNvPr>
          <p:cNvSpPr/>
          <p:nvPr/>
        </p:nvSpPr>
        <p:spPr>
          <a:xfrm>
            <a:off x="2424853" y="6072655"/>
            <a:ext cx="6285654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E72402-20F9-BD17-9C0B-1EE7C3EF2FE4}"/>
              </a:ext>
            </a:extLst>
          </p:cNvPr>
          <p:cNvSpPr txBox="1"/>
          <p:nvPr/>
        </p:nvSpPr>
        <p:spPr>
          <a:xfrm>
            <a:off x="6975913" y="5232207"/>
            <a:ext cx="335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①使用当前策略生成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rollout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F8C9CF-3F24-3B72-C261-B595F6891F43}"/>
              </a:ext>
            </a:extLst>
          </p:cNvPr>
          <p:cNvSpPr txBox="1"/>
          <p:nvPr/>
        </p:nvSpPr>
        <p:spPr>
          <a:xfrm>
            <a:off x="6975913" y="5585463"/>
            <a:ext cx="279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②使用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GAE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计算优势函数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74DF06-0341-02E2-420A-303741D1A2DC}"/>
              </a:ext>
            </a:extLst>
          </p:cNvPr>
          <p:cNvSpPr txBox="1"/>
          <p:nvPr/>
        </p:nvSpPr>
        <p:spPr>
          <a:xfrm>
            <a:off x="8784393" y="5987803"/>
            <a:ext cx="279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③更新值函数网络（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critic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）和策略网络（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actor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0350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CED8-17AF-F9FD-7000-9FF5A563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21A-C0AB-2591-AEE8-82C26936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(Proximal Policy Optimization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近端策略优化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9" name="图片 8" descr="文本, 电子邮件&#10;&#10;描述已自动生成">
            <a:extLst>
              <a:ext uri="{FF2B5EF4-FFF2-40B4-BE49-F238E27FC236}">
                <a16:creationId xmlns:a16="http://schemas.microsoft.com/office/drawing/2014/main" id="{F1EA8C7A-8F00-7184-D5C1-9F381EE2E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16" t="18393" r="11222" b="20090"/>
          <a:stretch/>
        </p:blipFill>
        <p:spPr>
          <a:xfrm>
            <a:off x="1771226" y="1622955"/>
            <a:ext cx="8649547" cy="47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CED8-17AF-F9FD-7000-9FF5A563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121A-C0AB-2591-AEE8-82C26936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PPO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(Proximal Policy Optimization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近端策略优化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图片 5" descr="文本, 应用程序&#10;&#10;描述已自动生成">
            <a:extLst>
              <a:ext uri="{FF2B5EF4-FFF2-40B4-BE49-F238E27FC236}">
                <a16:creationId xmlns:a16="http://schemas.microsoft.com/office/drawing/2014/main" id="{D1B275E3-D627-0D44-3AE0-8FCAFA659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6" t="16034" r="7445" b="22556"/>
          <a:stretch/>
        </p:blipFill>
        <p:spPr>
          <a:xfrm>
            <a:off x="1239521" y="1690688"/>
            <a:ext cx="988420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F13F9-A8C2-905D-A975-9E2FBAC5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方差与偏差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544E3-D16C-227B-7DC6-F9638F4A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方差（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Variance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）描述估计值的不稳定性，即估计值围绕其期望值的波动情况；偏差（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Bias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）描述系统误差，即估计的期望值与真实值之间的差距。</a:t>
            </a: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由于无法计算除真实梯度，使用样本数据的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随机梯度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对这些值进行更新，这种估计会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引入方差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原因：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1.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随机梯度依赖有限的样本进行估计；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每次采样得到的梯度不同，导致更新方向波动大；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高方差导致学习过程不稳定，需要更多的更新步数才能收敛。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6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F13F9-A8C2-905D-A975-9E2FBAC5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方差与偏差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3544E3-D16C-227B-7DC6-F9638F4A2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00"/>
                <a:ext cx="10515600" cy="4778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状态值估计引入的方差和偏差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MC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方法：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MC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算法对状态值的估计量是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无偏估计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。由于估计量中的随机变量为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时刻之后所有的回报值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，维度高导致了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高方差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方法：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算法可以看做在策略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下使用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作为值函数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的估计量。然而，神经网络参数化的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与真实的值函数之间会存在误差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因此估计量的期望存在偏差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)]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由于估计量中的随机变量维度较少，即只存在当前时刻的回报值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和下一时刻的状态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，因此估计的方差偏小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TD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方法在每个时刻都可以更新价值函数，是一种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高偏差、低方差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的方法。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3544E3-D16C-227B-7DC6-F9638F4A2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00"/>
                <a:ext cx="10515600" cy="4778375"/>
              </a:xfrm>
              <a:blipFill>
                <a:blip r:embed="rId2"/>
                <a:stretch>
                  <a:fillRect l="-1043" t="-2551" r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1213</Words>
  <Application>Microsoft Office PowerPoint</Application>
  <PresentationFormat>宽屏</PresentationFormat>
  <Paragraphs>80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PPO(Proximal Policy Optimization近端策略优化)</vt:lpstr>
      <vt:lpstr>PPO(Proximal Policy Optimization近端策略优化)</vt:lpstr>
      <vt:lpstr>PPO(Proximal Policy Optimization近端策略优化)</vt:lpstr>
      <vt:lpstr>PPO(Proximal Policy Optimization近端策略优化)</vt:lpstr>
      <vt:lpstr>PPO(Proximal Policy Optimization近端策略优化)</vt:lpstr>
      <vt:lpstr>PPO(Proximal Policy Optimization近端策略优化)</vt:lpstr>
      <vt:lpstr>PPO(Proximal Policy Optimization近端策略优化)</vt:lpstr>
      <vt:lpstr>方差与偏差</vt:lpstr>
      <vt:lpstr>方差与偏差</vt:lpstr>
      <vt:lpstr>λ-return 算法</vt:lpstr>
      <vt:lpstr>GAE方法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新蓬 陆</dc:creator>
  <cp:lastModifiedBy>新蓬 陆</cp:lastModifiedBy>
  <cp:revision>1</cp:revision>
  <dcterms:created xsi:type="dcterms:W3CDTF">2024-11-30T07:11:45Z</dcterms:created>
  <dcterms:modified xsi:type="dcterms:W3CDTF">2024-11-30T07:13:42Z</dcterms:modified>
</cp:coreProperties>
</file>