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5" r:id="rId2"/>
    <p:sldId id="311" r:id="rId3"/>
    <p:sldId id="313" r:id="rId4"/>
    <p:sldId id="323" r:id="rId5"/>
    <p:sldId id="312" r:id="rId6"/>
    <p:sldId id="314" r:id="rId7"/>
    <p:sldId id="284" r:id="rId8"/>
    <p:sldId id="310" r:id="rId9"/>
    <p:sldId id="309" r:id="rId10"/>
    <p:sldId id="317" r:id="rId11"/>
    <p:sldId id="319" r:id="rId12"/>
    <p:sldId id="320" r:id="rId13"/>
    <p:sldId id="321" r:id="rId14"/>
    <p:sldId id="316" r:id="rId15"/>
    <p:sldId id="322" r:id="rId16"/>
    <p:sldId id="31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 snapToGrid="0" showGuides="1">
      <p:cViewPr varScale="1">
        <p:scale>
          <a:sx n="104" d="100"/>
          <a:sy n="104" d="100"/>
        </p:scale>
        <p:origin x="28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D9F71-ECC7-42C2-A2CE-0FEF772B846E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6BE0B-BD26-4EB5-A20A-E84044733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6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BE0B-BD26-4EB5-A20A-E84044733E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2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BE0B-BD26-4EB5-A20A-E84044733E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7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1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7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BE0B-BD26-4EB5-A20A-E84044733E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7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BE0B-BD26-4EB5-A20A-E84044733E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1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19D20-88C0-E6E7-18FF-DBF23EE5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C38954-9EF7-4B9C-2EE4-79790DF9B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9379A-EDE5-D14E-B129-7A98E0D0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72AB-4284-4ABB-AFF3-5C04E2103F0D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00197-E16D-3D34-F46B-FE55DC62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085A-CB52-B731-2289-A94283EB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7660-6505-47D6-92A2-22DF03213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5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13DD4-6114-EE34-E571-CF481565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67782-262B-7860-D24C-D50708110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ECEC4-6520-EC7C-AD29-4EBAEA2C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72AB-4284-4ABB-AFF3-5C04E2103F0D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28D70-F29A-550F-5338-E8A9FB29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33266-AA0C-8F25-84F9-6BE6B970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7660-6505-47D6-92A2-22DF03213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2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7C40E6-3180-A6AF-BA61-358414F8F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E2A342-219D-F91C-05BE-2A1933B94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7F49F-1D6F-A9FE-6AC2-3411538F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72AB-4284-4ABB-AFF3-5C04E2103F0D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98731-F40B-9B0D-4ACC-B4C39221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3B696-099E-BB2D-1569-72F9D9CA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7660-6505-47D6-92A2-22DF03213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0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76071-4768-1D17-F418-80D9E03E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1F500-B306-AF3B-E46F-87B01206F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15F08-6036-8AB3-C64C-B19662FE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72AB-4284-4ABB-AFF3-5C04E2103F0D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88B3E-4BF5-D526-776A-5BFAC048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D6EE7-306B-8CA0-D30C-40EE26FE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7660-6505-47D6-92A2-22DF03213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4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AC792-F200-79EB-E79F-3915CC19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68064-FE5B-6A24-36D5-4F8A5D30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8D6CD-50CA-4FC3-5B88-56239C43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72AB-4284-4ABB-AFF3-5C04E2103F0D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35D41-9445-3C6B-4944-368DC81A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8E8B8-7C3A-2869-2E59-DA6F28C4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7660-6505-47D6-92A2-22DF03213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350E8-F1A0-E325-D311-42DED1A7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57E0F-BBF5-F6E4-2335-BA4EF2588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6E112-F853-1D11-29C1-75041247D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783D0-DB99-1135-9E6A-B0E727B3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72AB-4284-4ABB-AFF3-5C04E2103F0D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D1D75-292E-42A2-CC04-EBEF56FB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9BEC3-EAEB-A784-EC1C-516F1122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7660-6505-47D6-92A2-22DF03213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0DAAE-6FB6-4644-3985-AFE8D3EF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8A747-E6E1-F193-3F34-BB039E23F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6882DD-654D-BAD1-3549-EC6132036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263288-057C-DA66-DBE4-69282003C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5FE9EB-E5DA-AA2F-BD86-E0876F17C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8B0ECC-EA10-A4F3-481A-EF8CD9F8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72AB-4284-4ABB-AFF3-5C04E2103F0D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70D727-0311-2A58-5B17-88905AC4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B6905B-34C7-1C53-22CB-66BF8774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7660-6505-47D6-92A2-22DF03213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B1653-0765-77B5-01D1-F69C28C5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B5DE6A-38F3-154E-D331-21FFF0F4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72AB-4284-4ABB-AFF3-5C04E2103F0D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A599E-DA56-F039-1127-70761508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371DC-5BFF-9E71-66BA-5D5FD3E3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7660-6505-47D6-92A2-22DF03213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1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657713-AD44-BC56-E512-C43E2B15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72AB-4284-4ABB-AFF3-5C04E2103F0D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74F495-4B55-BAA5-9830-07816F2A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B58DE-550A-6877-B4AF-5F6EE5A1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7660-6505-47D6-92A2-22DF03213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89CB6-E70C-2E73-4013-AD632458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8F062-9DFE-8E77-67C4-561A1B3F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49C3B-407B-4865-3872-64E2BA168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DEC5C-792B-5356-5A36-01E9C14B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72AB-4284-4ABB-AFF3-5C04E2103F0D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0CF82-56CB-1C9A-220F-6F0CE7BF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2EC77-9D7C-D7D7-8752-1BFD11D5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7660-6505-47D6-92A2-22DF03213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5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B52D5-7933-750A-9AB8-B295E3A7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F975A-FB81-8516-B9E3-197A20F85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199C5-3573-9DF9-4142-A7D465E9D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928F8-7F88-C87D-D65C-58663FAF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72AB-4284-4ABB-AFF3-5C04E2103F0D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71FFC-68D3-FBE1-F6B7-5064916A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6690E-462B-AEB5-7A06-5A9D5C0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7660-6505-47D6-92A2-22DF03213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3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5E207A-2F8F-05C6-639E-8424731D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EC43F-8E5D-3283-DE32-34781512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8B60E-867C-D711-6294-2C781CC17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072AB-4284-4ABB-AFF3-5C04E2103F0D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73C05-B586-8405-90CC-B51E5D956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F0C09-6A9C-815D-C618-FE76C47E9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7660-6505-47D6-92A2-22DF03213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3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85A03-498D-E02C-F56E-4DF1D6AA1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SAC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B775E-7C40-4ADE-CD79-D88D59CC3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陆新蓬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2024.11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109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66C652-70EB-CDB2-9777-6B367373B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973" y="6116255"/>
            <a:ext cx="3400729" cy="4380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679DBE-DACE-FACD-B004-DF170844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384" y="5713730"/>
            <a:ext cx="5598776" cy="5369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46B28B-A520-018B-064D-F0556BC8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SAC(Soft Actor-Critic)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41505-B2AF-2433-7390-1095029AE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586"/>
            <a:ext cx="10515600" cy="5381413"/>
          </a:xfrm>
        </p:spPr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Soft Policy Iteration</a:t>
            </a:r>
            <a:r>
              <a:rPr lang="zh-CN" altLang="en-US" dirty="0"/>
              <a:t>到</a:t>
            </a:r>
            <a:r>
              <a:rPr lang="en-US" altLang="zh-CN" dirty="0"/>
              <a:t>Soft Actor-Critic</a:t>
            </a:r>
          </a:p>
          <a:p>
            <a:pPr lvl="1"/>
            <a:r>
              <a:rPr lang="zh-CN" altLang="en-US" dirty="0"/>
              <a:t>关系：</a:t>
            </a:r>
            <a:r>
              <a:rPr lang="en-US" altLang="zh-CN" dirty="0"/>
              <a:t>SAC</a:t>
            </a:r>
            <a:r>
              <a:rPr lang="zh-CN" altLang="en-US" dirty="0"/>
              <a:t>是前者的具体实现，训练过程也包括策略评估和策略改进</a:t>
            </a:r>
            <a:endParaRPr lang="en-US" altLang="zh-CN" dirty="0"/>
          </a:p>
          <a:p>
            <a:pPr lvl="1"/>
            <a:r>
              <a:rPr lang="zh-CN" altLang="en-US" dirty="0"/>
              <a:t>区别：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solidFill>
                  <a:srgbClr val="FF0000"/>
                </a:solidFill>
              </a:rPr>
              <a:t>具体实现方式上</a:t>
            </a:r>
            <a:r>
              <a:rPr lang="zh-CN" altLang="en-US" dirty="0"/>
              <a:t>，</a:t>
            </a:r>
            <a:r>
              <a:rPr lang="en-US" altLang="zh-CN" dirty="0"/>
              <a:t>SPI</a:t>
            </a:r>
            <a:r>
              <a:rPr lang="zh-CN" altLang="en-US" dirty="0"/>
              <a:t>是一个通用的理论框架，</a:t>
            </a:r>
            <a:r>
              <a:rPr lang="en-US" altLang="zh-CN" dirty="0"/>
              <a:t>SAC</a:t>
            </a:r>
            <a:r>
              <a:rPr lang="zh-CN" altLang="en-US" dirty="0"/>
              <a:t>是一个实例化算法，包括具体的网络结构和更新方式；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 </a:t>
            </a:r>
            <a:r>
              <a:rPr lang="zh-CN" altLang="en-US" dirty="0">
                <a:solidFill>
                  <a:srgbClr val="FF0000"/>
                </a:solidFill>
              </a:rPr>
              <a:t>值函数估计上</a:t>
            </a:r>
            <a:r>
              <a:rPr lang="zh-CN" altLang="en-US" dirty="0"/>
              <a:t>，</a:t>
            </a:r>
            <a:r>
              <a:rPr lang="en-US" altLang="zh-CN" dirty="0"/>
              <a:t> SAC</a:t>
            </a:r>
            <a:r>
              <a:rPr lang="zh-CN" altLang="en-US" dirty="0"/>
              <a:t>中值函数使用双</a:t>
            </a:r>
            <a:r>
              <a:rPr lang="en-US" altLang="zh-CN" dirty="0"/>
              <a:t>Q</a:t>
            </a:r>
            <a:r>
              <a:rPr lang="zh-CN" altLang="en-US" dirty="0"/>
              <a:t>网络减少高估问题，</a:t>
            </a:r>
            <a:r>
              <a:rPr lang="en-US" altLang="zh-CN" dirty="0"/>
              <a:t>SPI</a:t>
            </a:r>
            <a:r>
              <a:rPr lang="zh-CN" altLang="en-US" dirty="0"/>
              <a:t>没有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3. </a:t>
            </a:r>
            <a:r>
              <a:rPr lang="zh-CN" altLang="en-US" dirty="0">
                <a:solidFill>
                  <a:srgbClr val="FF0000"/>
                </a:solidFill>
              </a:rPr>
              <a:t>策略更新上</a:t>
            </a:r>
            <a:r>
              <a:rPr lang="zh-CN" altLang="en-US" dirty="0"/>
              <a:t>，</a:t>
            </a:r>
            <a:r>
              <a:rPr lang="en-US" altLang="zh-CN" dirty="0"/>
              <a:t>SAC </a:t>
            </a:r>
            <a:r>
              <a:rPr lang="zh-CN" altLang="en-US" dirty="0"/>
              <a:t>使用参数化的神经网络来表示策略，通过梯度下降方法更新；</a:t>
            </a:r>
            <a:r>
              <a:rPr lang="en-US" altLang="zh-CN" dirty="0"/>
              <a:t>SPI</a:t>
            </a:r>
            <a:r>
              <a:rPr lang="zh-CN" altLang="en-US" dirty="0"/>
              <a:t>中的策略更新只有理论推导，可以有不同的实现形式。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SPI</a:t>
            </a:r>
            <a:r>
              <a:rPr lang="zh-CN" altLang="en-US" dirty="0"/>
              <a:t>到</a:t>
            </a:r>
            <a:r>
              <a:rPr lang="en-US" altLang="zh-CN" dirty="0"/>
              <a:t>SAC</a:t>
            </a:r>
            <a:r>
              <a:rPr lang="zh-CN" altLang="en-US" dirty="0"/>
              <a:t>的转换：通过将</a:t>
            </a:r>
            <a:r>
              <a:rPr lang="zh-CN" altLang="en-US" dirty="0">
                <a:solidFill>
                  <a:srgbClr val="FF0000"/>
                </a:solidFill>
              </a:rPr>
              <a:t>策略评估（</a:t>
            </a:r>
            <a:r>
              <a:rPr lang="en-US" altLang="zh-CN" dirty="0">
                <a:solidFill>
                  <a:srgbClr val="FF0000"/>
                </a:solidFill>
              </a:rPr>
              <a:t>Q </a:t>
            </a:r>
            <a:r>
              <a:rPr lang="zh-CN" altLang="en-US" dirty="0">
                <a:solidFill>
                  <a:srgbClr val="FF0000"/>
                </a:solidFill>
              </a:rPr>
              <a:t>网络更新）和策略改进（策略网络更新）解耦</a:t>
            </a:r>
            <a:r>
              <a:rPr lang="zh-CN" altLang="en-US" dirty="0"/>
              <a:t>，形成了 </a:t>
            </a:r>
            <a:r>
              <a:rPr lang="en-US" altLang="zh-CN" dirty="0"/>
              <a:t>Actor-Critic </a:t>
            </a:r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zh-CN" altLang="en-US" b="1" dirty="0"/>
              <a:t>策略评估</a:t>
            </a:r>
            <a:r>
              <a:rPr lang="en-US" altLang="zh-CN" b="1" dirty="0"/>
              <a:t>(Critic)</a:t>
            </a:r>
            <a:r>
              <a:rPr lang="zh-CN" altLang="en-US" dirty="0"/>
              <a:t>：使用神经网络近似 </a:t>
            </a:r>
            <a:r>
              <a:rPr lang="en-US" altLang="zh-CN" dirty="0"/>
              <a:t>Q </a:t>
            </a:r>
            <a:r>
              <a:rPr lang="zh-CN" altLang="en-US" dirty="0"/>
              <a:t>函数，通过最小化 </a:t>
            </a:r>
            <a:r>
              <a:rPr lang="en-US" altLang="zh-CN" dirty="0"/>
              <a:t>TD </a:t>
            </a:r>
            <a:r>
              <a:rPr lang="zh-CN" altLang="en-US" dirty="0"/>
              <a:t>误差更新 </a:t>
            </a:r>
            <a:r>
              <a:rPr lang="en-US" altLang="zh-CN" dirty="0"/>
              <a:t>Q </a:t>
            </a:r>
            <a:r>
              <a:rPr lang="zh-CN" altLang="en-US" dirty="0"/>
              <a:t>网络：</a:t>
            </a:r>
            <a:endParaRPr lang="en-US" altLang="zh-CN" dirty="0"/>
          </a:p>
          <a:p>
            <a:pPr lvl="1"/>
            <a:r>
              <a:rPr lang="zh-CN" altLang="en-US" b="1" dirty="0"/>
              <a:t>策略改进</a:t>
            </a:r>
            <a:r>
              <a:rPr lang="en-US" altLang="zh-CN" b="1" dirty="0"/>
              <a:t>(Actor)</a:t>
            </a:r>
            <a:r>
              <a:rPr lang="zh-CN" altLang="en-US" b="1" dirty="0"/>
              <a:t>：</a:t>
            </a:r>
            <a:r>
              <a:rPr lang="zh-CN" altLang="en-US" dirty="0"/>
              <a:t>通过最大化目标更新策略网络：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5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4C98F-B21B-B7EC-9769-722721B1F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BD782-5A72-3B35-BE6B-80D53B5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SAC(Soft Actor-Critic)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C3719B-12DF-BDC5-9C5D-BA8897199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0452"/>
                <a:ext cx="10515600" cy="52357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SAC</a:t>
                </a:r>
                <a:r>
                  <a:rPr lang="zh-CN" altLang="en-US" sz="3200" dirty="0">
                    <a:cs typeface="+mn-ea"/>
                    <a:sym typeface="+mn-lt"/>
                  </a:rPr>
                  <a:t>中从确定性动作到随机动作的转换：</a:t>
                </a:r>
                <a:endParaRPr lang="en-US" altLang="zh-CN" sz="3200" dirty="0">
                  <a:cs typeface="+mn-ea"/>
                  <a:sym typeface="+mn-lt"/>
                </a:endParaRPr>
              </a:p>
              <a:p>
                <a:pPr lvl="1"/>
                <a:r>
                  <a:rPr lang="zh-CN" altLang="en-US" sz="2800" b="1" dirty="0">
                    <a:cs typeface="+mn-ea"/>
                    <a:sym typeface="+mn-lt"/>
                  </a:rPr>
                  <a:t>问题</a:t>
                </a:r>
                <a:r>
                  <a:rPr lang="zh-CN" altLang="en-US" sz="2800" dirty="0">
                    <a:cs typeface="+mn-ea"/>
                    <a:sym typeface="+mn-lt"/>
                  </a:rPr>
                  <a:t>：</a:t>
                </a:r>
                <a:r>
                  <a:rPr lang="zh-CN" altLang="en-US" sz="2800" dirty="0"/>
                  <a:t>确定性动作策略</a:t>
                </a:r>
                <a:r>
                  <a:rPr lang="en-US" altLang="zh-CN" sz="2800" dirty="0"/>
                  <a:t>(</a:t>
                </a:r>
                <a:r>
                  <a:rPr lang="zh-CN" altLang="en-US" sz="2800" dirty="0"/>
                  <a:t>如 </a:t>
                </a:r>
                <a:r>
                  <a:rPr lang="en-US" altLang="zh-CN" sz="2800" dirty="0"/>
                  <a:t>DDPG)</a:t>
                </a:r>
                <a:r>
                  <a:rPr lang="zh-CN" altLang="en-US" sz="2800" dirty="0"/>
                  <a:t>直接输出一个固定的动作值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，但其探索性有限，容易陷入局部最优。</a:t>
                </a:r>
                <a:endParaRPr lang="en-US" altLang="zh-CN" sz="2800" dirty="0"/>
              </a:p>
              <a:p>
                <a:pPr lvl="1"/>
                <a:r>
                  <a:rPr lang="en-US" altLang="zh-CN" sz="2800" dirty="0">
                    <a:cs typeface="+mn-ea"/>
                    <a:sym typeface="+mn-lt"/>
                  </a:rPr>
                  <a:t>SAC </a:t>
                </a:r>
                <a:r>
                  <a:rPr lang="zh-CN" altLang="en-US" sz="2800" dirty="0">
                    <a:cs typeface="+mn-ea"/>
                    <a:sym typeface="+mn-lt"/>
                  </a:rPr>
                  <a:t>使用高斯分布或其他概率分布来生成随机动作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cs typeface="+mn-ea"/>
                    <a:sym typeface="+mn-lt"/>
                  </a:rPr>
                  <a:t>策略网络输出分布的参数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𝜙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))</m:t>
                    </m:r>
                  </m:oMath>
                </a14:m>
                <a:r>
                  <a:rPr lang="zh-CN" altLang="en-US" sz="2800" dirty="0">
                    <a:cs typeface="+mn-ea"/>
                    <a:sym typeface="+mn-lt"/>
                  </a:rPr>
                  <a:t>，从而生成具有随机性的动作。动作通过采样生成：</a:t>
                </a:r>
                <a:endParaRPr lang="en-US" altLang="zh-CN" sz="2800" b="0" i="1" dirty="0"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𝑠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·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~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(0,1)</m:t>
                      </m:r>
                    </m:oMath>
                  </m:oMathPara>
                </a14:m>
                <a:endParaRPr lang="en-US" altLang="zh-CN" sz="2800" dirty="0">
                  <a:cs typeface="+mn-ea"/>
                  <a:sym typeface="+mn-lt"/>
                </a:endParaRPr>
              </a:p>
              <a:p>
                <a:pPr lvl="1"/>
                <a:r>
                  <a:rPr lang="zh-CN" altLang="en-US" sz="2800" dirty="0"/>
                  <a:t>为提高稳定性，</a:t>
                </a:r>
                <a:r>
                  <a:rPr lang="en-US" altLang="zh-CN" sz="2800" dirty="0"/>
                  <a:t>SAC </a:t>
                </a:r>
                <a:r>
                  <a:rPr lang="zh-CN" altLang="en-US" sz="2800" dirty="0"/>
                  <a:t>引入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reparameterization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技术</a:t>
                </a:r>
                <a:r>
                  <a:rPr lang="zh-CN" altLang="en-US" sz="2800" dirty="0"/>
                  <a:t>，使采样动作可微分。</a:t>
                </a:r>
                <a:endParaRPr lang="en-US" altLang="zh-CN" sz="2800" dirty="0"/>
              </a:p>
              <a:p>
                <a:pPr lvl="1"/>
                <a:r>
                  <a:rPr lang="zh-CN" altLang="en-US" sz="2800" dirty="0">
                    <a:cs typeface="+mn-ea"/>
                    <a:sym typeface="+mn-lt"/>
                  </a:rPr>
                  <a:t>实现细节：利用</a:t>
                </a:r>
                <a14:m>
                  <m:oMath xmlns:m="http://schemas.openxmlformats.org/officeDocument/2006/math">
                    <m:r>
                      <a:rPr lang="en-US" altLang="zh-CN" sz="2800" b="1" i="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𝐭𝐚𝐧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𝐡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(·)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实施动作范围的约束，即</a:t>
                </a:r>
                <a:endParaRPr lang="en-US" altLang="zh-CN" sz="2800" b="1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𝑎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𝑡𝑎𝑛h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𝑢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𝜇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𝑢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)·</m:t>
                      </m: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det</m:t>
                              </m:r>
                              <m:d>
                                <m:d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𝑑𝑎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𝑑𝑢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C3719B-12DF-BDC5-9C5D-BA8897199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0452"/>
                <a:ext cx="10515600" cy="5235787"/>
              </a:xfrm>
              <a:blipFill>
                <a:blip r:embed="rId2"/>
                <a:stretch>
                  <a:fillRect l="-1333" t="-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48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6A7FE-F886-0F63-F7B4-1A922B42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Reparameterization </a:t>
            </a:r>
            <a:r>
              <a:rPr lang="zh-CN" altLang="en-US" dirty="0"/>
              <a:t>技术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FE48E224-BE54-D56E-F886-469BB9E5B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优化含有随机变量的目标函数时，随机性使得梯度难以直接计算。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例如，对于含随机变量的期望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是一个参数化分布。要对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求梯度时，由于采样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的过程不可导，传统方法会使用</a:t>
                </a:r>
                <a:r>
                  <a:rPr lang="zh-CN" altLang="en-US" b="1" dirty="0"/>
                  <a:t>采样估计</a:t>
                </a:r>
                <a:r>
                  <a:rPr lang="zh-CN" altLang="en-US" dirty="0"/>
                  <a:t>，如 </a:t>
                </a:r>
                <a:r>
                  <a:rPr lang="en-US" altLang="zh-CN" dirty="0"/>
                  <a:t>REINFORCE</a:t>
                </a:r>
                <a:r>
                  <a:rPr lang="zh-CN" altLang="en-US" dirty="0"/>
                  <a:t>，但这种方法的方差很高。</a:t>
                </a:r>
                <a:endParaRPr lang="en-US" altLang="zh-CN" dirty="0"/>
              </a:p>
              <a:p>
                <a:r>
                  <a:rPr lang="en-US" altLang="zh-CN" dirty="0"/>
                  <a:t>Reparameterization </a:t>
                </a:r>
                <a:r>
                  <a:rPr lang="zh-CN" altLang="en-US" dirty="0"/>
                  <a:t>通过将随机变量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的采样过程重新表示为一个确定性变换：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其中𝜖是从一个固定的分布（如标准正态分布）采样的噪声。𝑔是一个可微函数，定义了𝜖到 𝑥的映射关系。</a:t>
                </a:r>
                <a:endParaRPr lang="en-US" altLang="zh-CN" dirty="0"/>
              </a:p>
              <a:p>
                <a:r>
                  <a:rPr lang="zh-CN" altLang="en-US" dirty="0"/>
                  <a:t>优化目标可以重新写为：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)]=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))] 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是确定性的，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可以通过链式法则直接传递到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FE48E224-BE54-D56E-F886-469BB9E5B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8"/>
              </a:xfrm>
              <a:blipFill>
                <a:blip r:embed="rId2"/>
                <a:stretch>
                  <a:fillRect l="-1043" t="-2538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75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6A7FE-F886-0F63-F7B4-1A922B42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Reparameterization </a:t>
            </a:r>
            <a:r>
              <a:rPr lang="zh-CN" altLang="en-US" dirty="0"/>
              <a:t>技术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FE48E224-BE54-D56E-F886-469BB9E5B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39650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在 </a:t>
                </a:r>
                <a:r>
                  <a:rPr lang="en-US" altLang="zh-CN" dirty="0"/>
                  <a:t>SAC </a:t>
                </a:r>
                <a:r>
                  <a:rPr lang="zh-CN" altLang="en-US" dirty="0"/>
                  <a:t>策略优化中，策略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通常是一个参数化分布（如高斯分布）。为了实现梯度传播，需要对动作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(⋅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的采样进行重新参数化：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其中：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是策略网络输出的均值和标准差。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是从标准正态分布采样的噪声。</a:t>
                </a:r>
                <a:endParaRPr lang="en-US" altLang="zh-CN" dirty="0"/>
              </a:p>
              <a:p>
                <a:r>
                  <a:rPr lang="zh-CN" altLang="en-US" dirty="0"/>
                  <a:t>这样，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zh-CN" altLang="en-US" dirty="0"/>
                  <a:t>可以直接作用于策略网络的参数，梯度计算变得更高效和稳定。</a:t>
                </a:r>
              </a:p>
            </p:txBody>
          </p:sp>
        </mc:Choice>
        <mc:Fallback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FE48E224-BE54-D56E-F886-469BB9E5B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3965045"/>
              </a:xfrm>
              <a:blipFill>
                <a:blip r:embed="rId2"/>
                <a:stretch>
                  <a:fillRect l="-1043" t="-2919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50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0B61-44DD-76FA-57EB-754932A6A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348C3-3909-580A-1030-94C5F68D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SAC(Soft Actor-Critic)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BED4E8-2A7E-5D36-6169-DD024CCB2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9440"/>
                <a:ext cx="10515600" cy="319701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/>
                  <a:t>奖励尺度与温度参数：</a:t>
                </a:r>
                <a:endParaRPr lang="en-US" altLang="zh-CN" b="1" dirty="0"/>
              </a:p>
              <a:p>
                <a:r>
                  <a:rPr lang="zh-CN" altLang="en-US" dirty="0">
                    <a:cs typeface="+mn-ea"/>
                    <a:sym typeface="+mn-lt"/>
                  </a:rPr>
                  <a:t>在</a:t>
                </a:r>
                <a:r>
                  <a:rPr lang="en-US" altLang="zh-CN" dirty="0">
                    <a:cs typeface="+mn-ea"/>
                    <a:sym typeface="+mn-lt"/>
                  </a:rPr>
                  <a:t>RL</a:t>
                </a:r>
                <a:r>
                  <a:rPr lang="zh-CN" altLang="en-US" dirty="0">
                    <a:cs typeface="+mn-ea"/>
                    <a:sym typeface="+mn-lt"/>
                  </a:rPr>
                  <a:t>中，</a:t>
                </a:r>
                <a:r>
                  <a:rPr lang="zh-CN" altLang="en-US" b="1" dirty="0">
                    <a:solidFill>
                      <a:srgbClr val="FF0000"/>
                    </a:solidFill>
                    <a:cs typeface="+mn-ea"/>
                    <a:sym typeface="+mn-lt"/>
                  </a:rPr>
                  <a:t>奖励函数的大小</a:t>
                </a:r>
                <a:r>
                  <a:rPr lang="zh-CN" altLang="en-US" dirty="0">
                    <a:cs typeface="+mn-ea"/>
                    <a:sym typeface="+mn-lt"/>
                  </a:rPr>
                  <a:t>对训练的</a:t>
                </a:r>
                <a:r>
                  <a:rPr lang="zh-CN" altLang="en-US" b="1" dirty="0">
                    <a:cs typeface="+mn-ea"/>
                    <a:sym typeface="+mn-lt"/>
                  </a:rPr>
                  <a:t>收敛性和策略表现</a:t>
                </a:r>
                <a:r>
                  <a:rPr lang="zh-CN" altLang="en-US" dirty="0">
                    <a:cs typeface="+mn-ea"/>
                    <a:sym typeface="+mn-lt"/>
                  </a:rPr>
                  <a:t>有重要影响。在</a:t>
                </a:r>
                <a:r>
                  <a:rPr lang="en-US" altLang="zh-CN" dirty="0">
                    <a:cs typeface="+mn-ea"/>
                    <a:sym typeface="+mn-lt"/>
                  </a:rPr>
                  <a:t>SAC</a:t>
                </a:r>
                <a:r>
                  <a:rPr lang="zh-CN" altLang="en-US" dirty="0">
                    <a:cs typeface="+mn-ea"/>
                    <a:sym typeface="+mn-lt"/>
                  </a:rPr>
                  <a:t>中，奖励尺度控制了策略对未来回报和熵项的平衡。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奖励尺度实际上决定了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𝑄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函数的范围，而温度参数𝛼则是其调整的反比例因子：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zh-CN" altLang="en-US" dirty="0">
                    <a:cs typeface="+mn-ea"/>
                    <a:sym typeface="+mn-lt"/>
                  </a:rPr>
                  <a:t>若奖励尺度很大（奖励值放大），需要较小的温度𝛼来平衡。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zh-CN" altLang="en-US" dirty="0">
                    <a:cs typeface="+mn-ea"/>
                    <a:sym typeface="+mn-lt"/>
                  </a:rPr>
                  <a:t>若奖励尺度较小（奖励值缩小），需要较大的温度𝛼增加随机性。</a:t>
                </a:r>
                <a:endParaRPr lang="en-US" altLang="zh-CN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BED4E8-2A7E-5D36-6169-DD024CCB2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9440"/>
                <a:ext cx="10515600" cy="3197013"/>
              </a:xfrm>
              <a:blipFill>
                <a:blip r:embed="rId2"/>
                <a:stretch>
                  <a:fillRect l="-1043" t="-4008" r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55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7715D-4C4A-7F96-1170-E50DA4DFE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157F4-F8E9-B6C3-2CA1-1CE879BB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总结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701176-79CE-75CB-D5A6-E6854D4F2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926" y="1483359"/>
                <a:ext cx="10656147" cy="520869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zh-CN" dirty="0">
                    <a:cs typeface="+mn-ea"/>
                    <a:sym typeface="+mn-lt"/>
                  </a:rPr>
                  <a:t>Q</a:t>
                </a:r>
                <a:r>
                  <a:rPr lang="zh-CN" altLang="en-US" dirty="0">
                    <a:cs typeface="+mn-ea"/>
                    <a:sym typeface="+mn-lt"/>
                  </a:rPr>
                  <a:t>学习和</a:t>
                </a:r>
                <a:r>
                  <a:rPr lang="en-US" altLang="zh-CN" dirty="0">
                    <a:cs typeface="+mn-ea"/>
                    <a:sym typeface="+mn-lt"/>
                  </a:rPr>
                  <a:t>AC</a:t>
                </a:r>
                <a:r>
                  <a:rPr lang="zh-CN" altLang="en-US" dirty="0">
                    <a:cs typeface="+mn-ea"/>
                    <a:sym typeface="+mn-lt"/>
                  </a:rPr>
                  <a:t>框架的核心区别是什么？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目标函数与核心思想（</a:t>
                </a:r>
                <a:r>
                  <a:rPr lang="zh-CN" altLang="en-US" b="1" dirty="0">
                    <a:cs typeface="+mn-ea"/>
                    <a:sym typeface="+mn-lt"/>
                  </a:rPr>
                  <a:t>是否直接优化策略函数</a:t>
                </a:r>
                <a:r>
                  <a:rPr lang="zh-CN" altLang="en-US" dirty="0">
                    <a:cs typeface="+mn-ea"/>
                    <a:sym typeface="+mn-lt"/>
                  </a:rPr>
                  <a:t>）：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Q</a:t>
                </a:r>
                <a:r>
                  <a:rPr lang="zh-CN" altLang="en-US" dirty="0">
                    <a:cs typeface="+mn-ea"/>
                    <a:sym typeface="+mn-lt"/>
                  </a:rPr>
                  <a:t>学习：</a:t>
                </a:r>
                <a:r>
                  <a:rPr lang="zh-CN" altLang="en-US" dirty="0">
                    <a:solidFill>
                      <a:srgbClr val="FF0000"/>
                    </a:solidFill>
                    <a:cs typeface="+mn-ea"/>
                    <a:sym typeface="+mn-lt"/>
                  </a:rPr>
                  <a:t>直接优化</a:t>
                </a:r>
                <a:r>
                  <a:rPr lang="en-US" altLang="zh-CN" dirty="0">
                    <a:solidFill>
                      <a:srgbClr val="FF0000"/>
                    </a:solidFill>
                    <a:cs typeface="+mn-ea"/>
                    <a:sym typeface="+mn-lt"/>
                  </a:rPr>
                  <a:t>Q</a:t>
                </a:r>
                <a:r>
                  <a:rPr lang="zh-CN" altLang="en-US" dirty="0">
                    <a:solidFill>
                      <a:srgbClr val="FF0000"/>
                    </a:solidFill>
                    <a:cs typeface="+mn-ea"/>
                    <a:sym typeface="+mn-lt"/>
                  </a:rPr>
                  <a:t>值函数 </a:t>
                </a:r>
                <a:r>
                  <a:rPr lang="zh-CN" altLang="en-US" dirty="0">
                    <a:cs typeface="+mn-ea"/>
                    <a:sym typeface="+mn-lt"/>
                  </a:rPr>
                  <a:t>𝑄</a:t>
                </a:r>
                <a:r>
                  <a:rPr lang="en-US" altLang="zh-CN" dirty="0">
                    <a:cs typeface="+mn-ea"/>
                    <a:sym typeface="+mn-lt"/>
                  </a:rPr>
                  <a:t>(</a:t>
                </a:r>
                <a:r>
                  <a:rPr lang="zh-CN" altLang="en-US" dirty="0">
                    <a:cs typeface="+mn-ea"/>
                    <a:sym typeface="+mn-lt"/>
                  </a:rPr>
                  <a:t>𝑠</a:t>
                </a:r>
                <a:r>
                  <a:rPr lang="en-US" altLang="zh-CN" dirty="0">
                    <a:cs typeface="+mn-ea"/>
                    <a:sym typeface="+mn-lt"/>
                  </a:rPr>
                  <a:t>,</a:t>
                </a:r>
                <a:r>
                  <a:rPr lang="zh-CN" altLang="en-US" dirty="0">
                    <a:cs typeface="+mn-ea"/>
                    <a:sym typeface="+mn-lt"/>
                  </a:rPr>
                  <a:t>𝑎</a:t>
                </a:r>
                <a:r>
                  <a:rPr lang="en-US" altLang="zh-CN" dirty="0">
                    <a:cs typeface="+mn-ea"/>
                    <a:sym typeface="+mn-lt"/>
                  </a:rPr>
                  <a:t>) </a:t>
                </a:r>
                <a:r>
                  <a:rPr lang="zh-CN" altLang="en-US" dirty="0">
                    <a:cs typeface="+mn-ea"/>
                    <a:sym typeface="+mn-lt"/>
                  </a:rPr>
                  <a:t>，通过近似</a:t>
                </a:r>
                <a:r>
                  <a:rPr lang="en-US" altLang="zh-CN" dirty="0">
                    <a:cs typeface="+mn-ea"/>
                    <a:sym typeface="+mn-lt"/>
                  </a:rPr>
                  <a:t>Bellman</a:t>
                </a:r>
                <a:r>
                  <a:rPr lang="zh-CN" altLang="en-US" dirty="0">
                    <a:cs typeface="+mn-ea"/>
                    <a:sym typeface="+mn-lt"/>
                  </a:rPr>
                  <a:t>方程更新𝑄。基于值函数的优化，目标是找到最优策略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𝜋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𝑎</m:t>
                        </m:r>
                      </m: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𝑄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(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,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。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AC</a:t>
                </a:r>
                <a:r>
                  <a:rPr lang="zh-CN" altLang="en-US" dirty="0">
                    <a:cs typeface="+mn-ea"/>
                    <a:sym typeface="+mn-lt"/>
                  </a:rPr>
                  <a:t>框架：结合</a:t>
                </a:r>
                <a:r>
                  <a:rPr lang="zh-CN" altLang="en-US" dirty="0">
                    <a:solidFill>
                      <a:srgbClr val="FF0000"/>
                    </a:solidFill>
                    <a:cs typeface="+mn-ea"/>
                    <a:sym typeface="+mn-lt"/>
                  </a:rPr>
                  <a:t>值函数和策略函数</a:t>
                </a:r>
                <a:r>
                  <a:rPr lang="zh-CN" altLang="en-US" dirty="0">
                    <a:cs typeface="+mn-ea"/>
                    <a:sym typeface="+mn-lt"/>
                  </a:rPr>
                  <a:t>，直接优化策略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。</a:t>
                </a:r>
                <a:r>
                  <a:rPr lang="en-US" altLang="zh-CN" dirty="0">
                    <a:cs typeface="+mn-ea"/>
                    <a:sym typeface="+mn-lt"/>
                  </a:rPr>
                  <a:t>Actor </a:t>
                </a:r>
                <a:r>
                  <a:rPr lang="zh-CN" altLang="en-US" dirty="0">
                    <a:cs typeface="+mn-ea"/>
                    <a:sym typeface="+mn-lt"/>
                  </a:rPr>
                  <a:t>更新策略，</a:t>
                </a:r>
                <a:r>
                  <a:rPr lang="en-US" altLang="zh-CN" dirty="0">
                    <a:cs typeface="+mn-ea"/>
                    <a:sym typeface="+mn-lt"/>
                  </a:rPr>
                  <a:t>Critic </a:t>
                </a:r>
                <a:r>
                  <a:rPr lang="zh-CN" altLang="en-US" dirty="0">
                    <a:cs typeface="+mn-ea"/>
                    <a:sym typeface="+mn-lt"/>
                  </a:rPr>
                  <a:t>使用值函数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 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𝑄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值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 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辅助估计和指导策略改进。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策略类型：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Q</a:t>
                </a:r>
                <a:r>
                  <a:rPr lang="zh-CN" altLang="en-US" dirty="0">
                    <a:cs typeface="+mn-ea"/>
                    <a:sym typeface="+mn-lt"/>
                  </a:rPr>
                  <a:t>学习： 基于离散动作空间，采用 </a:t>
                </a:r>
                <a:r>
                  <a:rPr lang="en-US" altLang="zh-CN" dirty="0">
                    <a:cs typeface="+mn-ea"/>
                    <a:sym typeface="+mn-lt"/>
                  </a:rPr>
                  <a:t>off-policy </a:t>
                </a:r>
                <a:r>
                  <a:rPr lang="zh-CN" altLang="en-US" dirty="0">
                    <a:cs typeface="+mn-ea"/>
                    <a:sym typeface="+mn-lt"/>
                  </a:rPr>
                  <a:t>策略。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AC</a:t>
                </a:r>
                <a:r>
                  <a:rPr lang="zh-CN" altLang="en-US" dirty="0">
                    <a:cs typeface="+mn-ea"/>
                    <a:sym typeface="+mn-lt"/>
                  </a:rPr>
                  <a:t>框架： 适用于连续动作和离散动作，可为 </a:t>
                </a:r>
                <a:r>
                  <a:rPr lang="en-US" altLang="zh-CN" dirty="0">
                    <a:cs typeface="+mn-ea"/>
                    <a:sym typeface="+mn-lt"/>
                  </a:rPr>
                  <a:t>on-policy </a:t>
                </a:r>
                <a:r>
                  <a:rPr lang="zh-CN" altLang="en-US" dirty="0">
                    <a:cs typeface="+mn-ea"/>
                    <a:sym typeface="+mn-lt"/>
                  </a:rPr>
                  <a:t>或 </a:t>
                </a:r>
                <a:r>
                  <a:rPr lang="en-US" altLang="zh-CN" dirty="0">
                    <a:cs typeface="+mn-ea"/>
                    <a:sym typeface="+mn-lt"/>
                  </a:rPr>
                  <a:t>off-policy</a:t>
                </a:r>
                <a:r>
                  <a:rPr lang="zh-CN" altLang="en-US" dirty="0">
                    <a:cs typeface="+mn-ea"/>
                    <a:sym typeface="+mn-lt"/>
                  </a:rPr>
                  <a:t>。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梯度优化：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Q</a:t>
                </a:r>
                <a:r>
                  <a:rPr lang="zh-CN" altLang="en-US" dirty="0">
                    <a:cs typeface="+mn-ea"/>
                    <a:sym typeface="+mn-lt"/>
                  </a:rPr>
                  <a:t>学习：通常不需要直接优化策略，而是通过值函数间接找到策略。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AC</a:t>
                </a:r>
                <a:r>
                  <a:rPr lang="zh-CN" altLang="en-US" dirty="0">
                    <a:cs typeface="+mn-ea"/>
                    <a:sym typeface="+mn-lt"/>
                  </a:rPr>
                  <a:t>框架：通过策略梯度优化策略，直接进行策略改进。</a:t>
                </a:r>
                <a:endParaRPr lang="en-US" altLang="zh-CN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701176-79CE-75CB-D5A6-E6854D4F2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926" y="1483359"/>
                <a:ext cx="10656147" cy="5208693"/>
              </a:xfrm>
              <a:blipFill>
                <a:blip r:embed="rId2"/>
                <a:stretch>
                  <a:fillRect l="-1030" t="-2339" r="-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F6A45-00B1-4B2E-11AA-FB83A583F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0B563-97B0-84EE-068B-D077F954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总结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F96F4-8E9E-DE0D-F29C-38936820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1"/>
            <a:ext cx="10515600" cy="54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几个经典算法的总结。</a:t>
            </a:r>
            <a:endParaRPr lang="en-US" altLang="zh-CN" dirty="0"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B39BCF-D3FD-8C89-7CE1-8D78CAC5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2341"/>
              </p:ext>
            </p:extLst>
          </p:nvPr>
        </p:nvGraphicFramePr>
        <p:xfrm>
          <a:off x="393938" y="2012908"/>
          <a:ext cx="11391850" cy="4667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950">
                  <a:extLst>
                    <a:ext uri="{9D8B030D-6E8A-4147-A177-3AD203B41FA5}">
                      <a16:colId xmlns:a16="http://schemas.microsoft.com/office/drawing/2014/main" val="1951193621"/>
                    </a:ext>
                  </a:extLst>
                </a:gridCol>
                <a:gridCol w="1627652">
                  <a:extLst>
                    <a:ext uri="{9D8B030D-6E8A-4147-A177-3AD203B41FA5}">
                      <a16:colId xmlns:a16="http://schemas.microsoft.com/office/drawing/2014/main" val="2481182216"/>
                    </a:ext>
                  </a:extLst>
                </a:gridCol>
                <a:gridCol w="4921804">
                  <a:extLst>
                    <a:ext uri="{9D8B030D-6E8A-4147-A177-3AD203B41FA5}">
                      <a16:colId xmlns:a16="http://schemas.microsoft.com/office/drawing/2014/main" val="707781124"/>
                    </a:ext>
                  </a:extLst>
                </a:gridCol>
                <a:gridCol w="3881444">
                  <a:extLst>
                    <a:ext uri="{9D8B030D-6E8A-4147-A177-3AD203B41FA5}">
                      <a16:colId xmlns:a16="http://schemas.microsoft.com/office/drawing/2014/main" val="2643289201"/>
                    </a:ext>
                  </a:extLst>
                </a:gridCol>
              </a:tblGrid>
              <a:tr h="369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On/off policy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高估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高方差问题解决方法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81953"/>
                  </a:ext>
                </a:extLst>
              </a:tr>
              <a:tr h="569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DQN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Off-policy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离散动作空间；基于</a:t>
                      </a:r>
                      <a:r>
                        <a:rPr lang="en-US" altLang="zh-CN" dirty="0"/>
                        <a:t>Q</a:t>
                      </a:r>
                      <a:r>
                        <a:rPr lang="zh-CN" altLang="en-US" dirty="0"/>
                        <a:t>函数（无策略函数）；引入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经验回放</a:t>
                      </a:r>
                      <a:r>
                        <a:rPr lang="zh-CN" altLang="en-US" dirty="0"/>
                        <a:t>和</a:t>
                      </a:r>
                      <a:r>
                        <a:rPr lang="zh-CN" altLang="en-US" b="1" dirty="0">
                          <a:solidFill>
                            <a:srgbClr val="0070C0"/>
                          </a:solidFill>
                        </a:rPr>
                        <a:t>目标网络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Rainbow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经验回放缓解样本相关性；目标网络解决高估问题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032007"/>
                  </a:ext>
                </a:extLst>
              </a:tr>
              <a:tr h="812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DDPG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Off-policy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连续动作空间；基于</a:t>
                      </a:r>
                      <a:r>
                        <a:rPr lang="en-US" altLang="zh-CN" dirty="0"/>
                        <a:t>Actor-Critic(</a:t>
                      </a:r>
                      <a:r>
                        <a:rPr lang="zh-CN" altLang="en-US" dirty="0"/>
                        <a:t>优化 </a:t>
                      </a:r>
                      <a:r>
                        <a:rPr lang="en-US" altLang="zh-CN" dirty="0"/>
                        <a:t>Q </a:t>
                      </a:r>
                      <a:r>
                        <a:rPr lang="zh-CN" altLang="en-US" dirty="0"/>
                        <a:t>函数以指导策略改进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；引入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经验回放</a:t>
                      </a:r>
                      <a:r>
                        <a:rPr lang="zh-CN" altLang="en-US" dirty="0"/>
                        <a:t>和</a:t>
                      </a:r>
                      <a:r>
                        <a:rPr lang="zh-CN" altLang="en-US" b="1" dirty="0">
                          <a:solidFill>
                            <a:srgbClr val="0070C0"/>
                          </a:solidFill>
                        </a:rPr>
                        <a:t>目标网络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经验回放缓解样本相关性；目标网络解决高估问题；动作加入噪声降低策略波动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679980"/>
                  </a:ext>
                </a:extLst>
              </a:tr>
              <a:tr h="812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TD3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Off-policy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对</a:t>
                      </a:r>
                      <a:r>
                        <a:rPr lang="en-US" altLang="zh-CN" b="1" dirty="0"/>
                        <a:t>DDPG</a:t>
                      </a:r>
                      <a:r>
                        <a:rPr lang="zh-CN" altLang="en-US" b="1" dirty="0"/>
                        <a:t>的改进</a:t>
                      </a:r>
                      <a:r>
                        <a:rPr lang="zh-CN" altLang="en-US" dirty="0"/>
                        <a:t>；基于</a:t>
                      </a:r>
                      <a:r>
                        <a:rPr lang="en-US" altLang="zh-CN" dirty="0"/>
                        <a:t>Actor-Critic(</a:t>
                      </a:r>
                      <a:r>
                        <a:rPr lang="zh-CN" altLang="en-US" dirty="0"/>
                        <a:t>优化 </a:t>
                      </a:r>
                      <a:r>
                        <a:rPr lang="en-US" altLang="zh-CN" dirty="0"/>
                        <a:t>Q </a:t>
                      </a:r>
                      <a:r>
                        <a:rPr lang="zh-CN" altLang="en-US" dirty="0"/>
                        <a:t>函数以指导策略改进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；引入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经验回放</a:t>
                      </a:r>
                      <a:r>
                        <a:rPr lang="zh-CN" altLang="en-US" dirty="0"/>
                        <a:t>和</a:t>
                      </a:r>
                      <a:r>
                        <a:rPr lang="zh-CN" altLang="en-US" b="1" dirty="0">
                          <a:solidFill>
                            <a:srgbClr val="0070C0"/>
                          </a:solidFill>
                        </a:rPr>
                        <a:t>双重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Q</a:t>
                      </a:r>
                      <a:r>
                        <a:rPr lang="zh-CN" altLang="en-US" b="1" dirty="0">
                          <a:solidFill>
                            <a:srgbClr val="0070C0"/>
                          </a:solidFill>
                        </a:rPr>
                        <a:t>网络</a:t>
                      </a:r>
                      <a:r>
                        <a:rPr lang="zh-CN" altLang="en-US" dirty="0"/>
                        <a:t>，取最小值；目标策略平滑；降低网络更新频率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双重</a:t>
                      </a:r>
                      <a:r>
                        <a:rPr lang="en-US" altLang="zh-CN" dirty="0"/>
                        <a:t>Q</a:t>
                      </a:r>
                      <a:r>
                        <a:rPr lang="zh-CN" altLang="en-US" dirty="0"/>
                        <a:t>网络缓解高估问题；目标策略平滑减少策略的波动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227463"/>
                  </a:ext>
                </a:extLst>
              </a:tr>
              <a:tr h="621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PPO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On-policy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对</a:t>
                      </a:r>
                      <a:r>
                        <a:rPr lang="en-US" altLang="zh-CN" b="1" dirty="0"/>
                        <a:t>A2C</a:t>
                      </a:r>
                      <a:r>
                        <a:rPr lang="zh-CN" altLang="en-US" b="1" dirty="0"/>
                        <a:t>算法的改进；</a:t>
                      </a:r>
                      <a:r>
                        <a:rPr lang="zh-CN" altLang="en-US" dirty="0"/>
                        <a:t>基于</a:t>
                      </a:r>
                      <a:r>
                        <a:rPr lang="en-US" altLang="zh-CN" dirty="0"/>
                        <a:t>Actor-Critic(</a:t>
                      </a:r>
                      <a:r>
                        <a:rPr lang="zh-CN" altLang="en-US" dirty="0"/>
                        <a:t>估计优势函数以指导策略改进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；改进策略梯度方法；</a:t>
                      </a:r>
                      <a:r>
                        <a:rPr lang="zh-CN" altLang="en-US" b="1" dirty="0">
                          <a:solidFill>
                            <a:srgbClr val="00B050"/>
                          </a:solidFill>
                        </a:rPr>
                        <a:t>重要性采样</a:t>
                      </a:r>
                      <a:r>
                        <a:rPr lang="zh-CN" altLang="en-US" dirty="0"/>
                        <a:t>；</a:t>
                      </a:r>
                      <a:r>
                        <a:rPr lang="zh-CN" altLang="en-US" b="1" dirty="0">
                          <a:solidFill>
                            <a:srgbClr val="7030A0"/>
                          </a:solidFill>
                        </a:rPr>
                        <a:t>裁剪损失函数或</a:t>
                      </a:r>
                      <a:r>
                        <a:rPr lang="en-US" altLang="zh-CN" b="1" dirty="0">
                          <a:solidFill>
                            <a:srgbClr val="7030A0"/>
                          </a:solidFill>
                        </a:rPr>
                        <a:t>KL</a:t>
                      </a:r>
                      <a:r>
                        <a:rPr lang="zh-CN" altLang="en-US" b="1" dirty="0">
                          <a:solidFill>
                            <a:srgbClr val="7030A0"/>
                          </a:solidFill>
                        </a:rPr>
                        <a:t>散度损失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信任域约束限制策略更新步长，降低高方差；正则化增强训练稳定性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000808"/>
                  </a:ext>
                </a:extLst>
              </a:tr>
              <a:tr h="812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Off-policy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连续动作空间；基于</a:t>
                      </a:r>
                      <a:r>
                        <a:rPr lang="en-US" altLang="zh-CN" dirty="0"/>
                        <a:t>Actor-Critic(</a:t>
                      </a:r>
                      <a:r>
                        <a:rPr lang="zh-CN" altLang="en-US" dirty="0"/>
                        <a:t>优化 </a:t>
                      </a:r>
                      <a:r>
                        <a:rPr lang="en-US" altLang="zh-CN" dirty="0"/>
                        <a:t>Q </a:t>
                      </a:r>
                      <a:r>
                        <a:rPr lang="zh-CN" altLang="en-US" dirty="0"/>
                        <a:t>函数以指导策略改进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；基于</a:t>
                      </a:r>
                      <a:r>
                        <a:rPr lang="zh-CN" altLang="en-US" b="1" dirty="0">
                          <a:solidFill>
                            <a:srgbClr val="7030A0"/>
                          </a:solidFill>
                        </a:rPr>
                        <a:t>最大熵强化学习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熵正则化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；引入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经验回放</a:t>
                      </a:r>
                      <a:r>
                        <a:rPr lang="zh-CN" altLang="en-US" dirty="0"/>
                        <a:t>和</a:t>
                      </a:r>
                      <a:r>
                        <a:rPr lang="zh-CN" altLang="en-US" b="1" dirty="0">
                          <a:solidFill>
                            <a:srgbClr val="0070C0"/>
                          </a:solidFill>
                        </a:rPr>
                        <a:t>目标网络</a:t>
                      </a:r>
                      <a:r>
                        <a:rPr lang="zh-CN" altLang="en-US" dirty="0"/>
                        <a:t>；重参数化技术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引入熵正则化增加策略随机性；目标网络减少高估；重参数化技术减少梯度估计方差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23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74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E274A-F343-7F1A-1EFC-21A866CF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最大熵强化学习框架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07BED8-E5A0-EA8E-2F84-8510A6E029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566" y="1415626"/>
                <a:ext cx="11082867" cy="51517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cs typeface="+mn-ea"/>
                    <a:sym typeface="+mn-lt"/>
                  </a:rPr>
                  <a:t>在最大熵强化学习框架中，目标是</a:t>
                </a:r>
                <a:r>
                  <a:rPr lang="zh-CN" altLang="en-US" sz="24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最大化累积奖励</a:t>
                </a:r>
                <a:r>
                  <a:rPr lang="zh-CN" altLang="en-US" sz="2400" dirty="0">
                    <a:cs typeface="+mn-ea"/>
                    <a:sym typeface="+mn-lt"/>
                  </a:rPr>
                  <a:t>的期望，同时</a:t>
                </a:r>
                <a:r>
                  <a:rPr lang="zh-CN" altLang="en-US" sz="24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增加策略的随机性</a:t>
                </a:r>
                <a:r>
                  <a:rPr lang="zh-CN" altLang="en-US" sz="2400" dirty="0">
                    <a:cs typeface="+mn-ea"/>
                    <a:sym typeface="+mn-lt"/>
                  </a:rPr>
                  <a:t>（即最大化策略熵，</a:t>
                </a:r>
                <a:r>
                  <a:rPr lang="zh-CN" altLang="en-US" sz="24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正则项</a:t>
                </a:r>
                <a:r>
                  <a:rPr lang="en-US" altLang="zh-CN" sz="2400" b="1" baseline="30000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r>
                  <a:rPr lang="zh-CN" altLang="en-US" sz="2400" dirty="0">
                    <a:cs typeface="+mn-ea"/>
                    <a:sym typeface="+mn-lt"/>
                  </a:rPr>
                  <a:t>），以平衡</a:t>
                </a:r>
                <a:r>
                  <a:rPr lang="zh-CN" altLang="en-US" sz="24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探索和利用</a:t>
                </a:r>
                <a:r>
                  <a:rPr lang="zh-CN" altLang="en-US" sz="2400" dirty="0">
                    <a:cs typeface="+mn-ea"/>
                    <a:sym typeface="+mn-lt"/>
                  </a:rPr>
                  <a:t>。这不仅能提高样本效率，还能避免陷入次优解。</a:t>
                </a:r>
                <a:endParaRPr lang="en-US" altLang="zh-CN" sz="2400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目标函数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b="0" i="0" smtClean="0"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b="0" i="1" smtClean="0">
                        <a:cs typeface="+mn-ea"/>
                        <a:sym typeface="+mn-lt"/>
                      </a:rPr>
                      <m:t>𝜋</m:t>
                    </m:r>
                    <m:r>
                      <a:rPr lang="en-US" altLang="zh-CN" b="0" i="0" smtClean="0">
                        <a:cs typeface="+mn-ea"/>
                        <a:sym typeface="+mn-lt"/>
                      </a:rPr>
                      <m:t>)</m:t>
                    </m:r>
                    <m:r>
                      <a:rPr lang="en-US" altLang="zh-CN" b="0" i="1" smtClean="0"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>
                            <a:cs typeface="+mn-ea"/>
                            <a:sym typeface="+mn-lt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)~</m:t>
                        </m:r>
                        <m:r>
                          <a:rPr lang="en-US" altLang="zh-CN" i="1">
                            <a:cs typeface="+mn-ea"/>
                            <a:sym typeface="+mn-lt"/>
                          </a:rPr>
                          <m:t>𝜋</m:t>
                        </m:r>
                      </m:sub>
                    </m:sSub>
                    <m:r>
                      <a:rPr lang="en-US" altLang="zh-CN" i="1">
                        <a:cs typeface="+mn-ea"/>
                        <a:sym typeface="+mn-lt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cs typeface="+mn-ea"/>
                            <a:sym typeface="+mn-lt"/>
                          </a:rPr>
                        </m:ctrlPr>
                      </m:naryPr>
                      <m:sub>
                        <m:r>
                          <a:rPr lang="en-US" altLang="zh-CN" i="1">
                            <a:cs typeface="+mn-ea"/>
                            <a:sym typeface="+mn-lt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CN" i="1">
                            <a:cs typeface="+mn-ea"/>
                            <a:sym typeface="+mn-lt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cs typeface="+mn-ea"/>
                                    <a:sym typeface="+mn-lt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cs typeface="+mn-ea"/>
                                    <a:sym typeface="+mn-lt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cs typeface="+mn-ea"/>
                            <a:sym typeface="+mn-lt"/>
                          </a:rPr>
                          <m:t>+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𝛼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ℋ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zh-CN" altLang="en-US" b="0" dirty="0">
                    <a:cs typeface="+mn-ea"/>
                    <a:sym typeface="+mn-lt"/>
                  </a:rPr>
                  <a:t>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cs typeface="+mn-ea"/>
                        <a:sym typeface="+mn-lt"/>
                      </a:rPr>
                      <m:t>ℋ</m:t>
                    </m:r>
                    <m:d>
                      <m:dPr>
                        <m:ctrlPr>
                          <a:rPr lang="en-US" altLang="zh-CN" b="0" i="1" smtClean="0"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cs typeface="+mn-ea"/>
                                <a:sym typeface="+mn-lt"/>
                              </a:rPr>
                              <m:t>·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cs typeface="+mn-ea"/>
                        <a:sym typeface="+mn-lt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cs typeface="+mn-ea"/>
                            <a:sym typeface="+mn-lt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cs typeface="+mn-ea"/>
                                <a:sym typeface="+mn-lt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cs typeface="+mn-ea"/>
                                            <a:sym typeface="+mn-lt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cs typeface="+mn-ea"/>
                                            <a:sym typeface="+mn-lt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cs typeface="+mn-ea"/>
                                            <a:sym typeface="+mn-lt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cs typeface="+mn-ea"/>
                                            <a:sym typeface="+mn-lt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b="0" i="1" smtClean="0">
                        <a:cs typeface="+mn-ea"/>
                        <a:sym typeface="+mn-lt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>
                            <a:cs typeface="+mn-ea"/>
                            <a:sym typeface="+mn-lt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cs typeface="+mn-ea"/>
                            <a:sym typeface="+mn-lt"/>
                          </a:rPr>
                          <m:t>~</m:t>
                        </m:r>
                        <m:r>
                          <a:rPr lang="en-US" altLang="zh-CN" i="1">
                            <a:cs typeface="+mn-ea"/>
                            <a:sym typeface="+mn-lt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cs typeface="+mn-ea"/>
                            <a:sym typeface="+mn-lt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cs typeface="+mn-ea"/>
                                <a:sym typeface="+mn-lt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cs typeface="+mn-ea"/>
                                <a:sym typeface="+mn-lt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cs typeface="+mn-ea"/>
                                        <a:sym typeface="+mn-lt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cs typeface="+mn-ea"/>
                                        <a:sym typeface="+mn-lt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en-US" altLang="zh-CN" dirty="0">
                    <a:cs typeface="+mn-ea"/>
                    <a:sym typeface="+mn-lt"/>
                  </a:rPr>
                  <a:t>Bellman </a:t>
                </a:r>
                <a:r>
                  <a:rPr lang="zh-CN" altLang="en-US" dirty="0">
                    <a:cs typeface="+mn-ea"/>
                    <a:sym typeface="+mn-lt"/>
                  </a:rPr>
                  <a:t>方程扩展：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State value</a:t>
                </a:r>
                <a:r>
                  <a:rPr lang="zh-CN" altLang="en-US" dirty="0">
                    <a:cs typeface="+mn-ea"/>
                    <a:sym typeface="+mn-lt"/>
                  </a:rPr>
                  <a:t>：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cs typeface="+mn-ea"/>
                    <a:sym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~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ℋ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·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~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𝛼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Q value</a:t>
                </a:r>
                <a:r>
                  <a:rPr lang="zh-CN" altLang="en-US" dirty="0">
                    <a:cs typeface="+mn-ea"/>
                    <a:sym typeface="+mn-lt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[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𝑉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)]</m:t>
                    </m:r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优化目标可以重写为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~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𝛼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>
                  <a:cs typeface="+mn-ea"/>
                  <a:sym typeface="+mn-lt"/>
                </a:endParaRPr>
              </a:p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07BED8-E5A0-EA8E-2F84-8510A6E02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566" y="1415626"/>
                <a:ext cx="11082867" cy="5151752"/>
              </a:xfrm>
              <a:blipFill>
                <a:blip r:embed="rId3"/>
                <a:stretch>
                  <a:fillRect l="-990" t="-1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B9AD994-DA78-A643-BEFA-C89F6A54FC4F}"/>
              </a:ext>
            </a:extLst>
          </p:cNvPr>
          <p:cNvSpPr txBox="1"/>
          <p:nvPr/>
        </p:nvSpPr>
        <p:spPr>
          <a:xfrm>
            <a:off x="88899" y="6473521"/>
            <a:ext cx="112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 正则化</a:t>
            </a:r>
            <a:r>
              <a:rPr lang="zh-CN" altLang="en-US" dirty="0">
                <a:cs typeface="+mn-ea"/>
                <a:sym typeface="+mn-lt"/>
              </a:rPr>
              <a:t>是</a:t>
            </a:r>
            <a:r>
              <a:rPr lang="zh-CN" altLang="en-US" dirty="0"/>
              <a:t>一种在优化目标中添加</a:t>
            </a:r>
            <a:r>
              <a:rPr lang="zh-CN" altLang="en-US" b="1" dirty="0">
                <a:solidFill>
                  <a:srgbClr val="FF0000"/>
                </a:solidFill>
              </a:rPr>
              <a:t>附加约束项</a:t>
            </a:r>
            <a:r>
              <a:rPr lang="zh-CN" altLang="en-US" dirty="0"/>
              <a:t>的方法</a:t>
            </a:r>
            <a:r>
              <a:rPr lang="zh-CN" altLang="en-US" dirty="0">
                <a:cs typeface="+mn-ea"/>
                <a:sym typeface="+mn-lt"/>
              </a:rPr>
              <a:t>。例如，</a:t>
            </a:r>
            <a:r>
              <a:rPr lang="en-US" altLang="zh-CN" dirty="0">
                <a:cs typeface="+mn-ea"/>
                <a:sym typeface="+mn-lt"/>
              </a:rPr>
              <a:t>L2 </a:t>
            </a:r>
            <a:r>
              <a:rPr lang="zh-CN" altLang="en-US" dirty="0">
                <a:cs typeface="+mn-ea"/>
                <a:sym typeface="+mn-lt"/>
              </a:rPr>
              <a:t>正则化会限制模型参数的大小，避免过拟合。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466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70203-68E1-ED24-1616-497A52A4F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5DF42-012B-3142-C51F-3FD494AF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最大熵强化学习框架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6AD2BB-C87D-82B6-8B6C-A0D163709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100" y="1520821"/>
                <a:ext cx="10845800" cy="523896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cs typeface="+mn-ea"/>
                    <a:sym typeface="+mn-lt"/>
                  </a:rPr>
                  <a:t>优化目标可以重写为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𝜋</m:t>
                          </m:r>
                        </m:e>
                        <m:sup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cs typeface="+mn-ea"/>
                              <a:sym typeface="+mn-lt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cs typeface="+mn-ea"/>
                                      <a:sym typeface="+mn-lt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~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cs typeface="+mn-ea"/>
                                              <a:sym typeface="+mn-lt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cs typeface="+mn-ea"/>
                                              <a:sym typeface="+mn-lt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cs typeface="+mn-ea"/>
                                              <a:sym typeface="+mn-lt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cs typeface="+mn-ea"/>
                                              <a:sym typeface="+mn-lt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𝛼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cs typeface="+mn-ea"/>
                                                  <a:sym typeface="+mn-lt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cs typeface="+mn-ea"/>
                                                  <a:sym typeface="+mn-lt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cs typeface="+mn-ea"/>
                                                  <a:sym typeface="+mn-lt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cs typeface="+mn-ea"/>
                                                  <a:sym typeface="+mn-lt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𝜋</m:t>
                          </m:r>
                        </m:e>
                      </m:d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𝑄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𝛼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cs typeface="+mn-ea"/>
                                      <a:sym typeface="+mn-lt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cs typeface="+mn-ea"/>
                                              <a:sym typeface="+mn-lt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cs typeface="+mn-ea"/>
                                              <a:sym typeface="+mn-lt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cs typeface="+mn-ea"/>
                                              <a:sym typeface="+mn-lt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cs typeface="+mn-ea"/>
                                              <a:sym typeface="+mn-lt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𝑑𝑎</m:t>
                          </m:r>
                        </m:e>
                      </m:nary>
                    </m:oMath>
                  </m:oMathPara>
                </a14:m>
                <a:endParaRPr lang="en-US" altLang="zh-CN" b="0" dirty="0">
                  <a:cs typeface="+mn-ea"/>
                  <a:sym typeface="+mn-lt"/>
                </a:endParaRPr>
              </a:p>
              <a:p>
                <a:pPr/>
                <a:r>
                  <a:rPr lang="zh-CN" altLang="en-US" b="0" dirty="0">
                    <a:cs typeface="+mn-ea"/>
                    <a:sym typeface="+mn-lt"/>
                  </a:rPr>
                  <a:t>对策略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b="0" dirty="0">
                    <a:cs typeface="+mn-ea"/>
                    <a:sym typeface="+mn-lt"/>
                  </a:rPr>
                  <a:t>进行求导（</a:t>
                </a:r>
                <a:r>
                  <a:rPr lang="zh-CN" altLang="en-US" b="1" dirty="0">
                    <a:cs typeface="+mn-ea"/>
                    <a:sym typeface="+mn-lt"/>
                  </a:rPr>
                  <a:t>泛函导数</a:t>
                </a:r>
                <a:r>
                  <a:rPr lang="zh-CN" altLang="en-US" b="0" dirty="0">
                    <a:cs typeface="+mn-ea"/>
                    <a:sym typeface="+mn-lt"/>
                  </a:rPr>
                  <a:t>）得：</a:t>
                </a:r>
                <a:endParaRPr lang="en-US" altLang="zh-CN" b="0" dirty="0"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𝛿</m:t>
                          </m:r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𝜋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𝛿</m:t>
                          </m:r>
                          <m:r>
                            <m:rPr>
                              <m:lit/>
                            </m:rPr>
                            <a:rPr lang="en-US" altLang="zh-CN" b="0" i="1" smtClean="0">
                              <a:cs typeface="+mn-ea"/>
                              <a:sym typeface="+mn-lt"/>
                            </a:rPr>
                            <m:t> </m:t>
                          </m:r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𝜋</m:t>
                          </m:r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(</m:t>
                          </m:r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𝑎</m:t>
                          </m:r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|</m:t>
                          </m:r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𝑠</m:t>
                          </m:r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cs typeface="+mn-ea"/>
                              <a:sym typeface="+mn-lt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𝑜𝑙𝑑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i="1"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cs typeface="+mn-ea"/>
                              <a:sym typeface="+mn-l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cs typeface="+mn-ea"/>
                          <a:sym typeface="+mn-lt"/>
                        </a:rPr>
                        <m:t>−</m:t>
                      </m:r>
                      <m:r>
                        <a:rPr lang="en-US" altLang="zh-CN" i="1">
                          <a:cs typeface="+mn-ea"/>
                          <a:sym typeface="+mn-lt"/>
                        </a:rPr>
                        <m:t>𝛼</m:t>
                      </m:r>
                      <m:func>
                        <m:funcPr>
                          <m:ctrlPr>
                            <a:rPr lang="en-US" altLang="zh-CN" i="1"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cs typeface="+mn-ea"/>
                              <a:sym typeface="+mn-lt"/>
                            </a:rPr>
                            <m:t>log</m:t>
                          </m:r>
                        </m:fName>
                        <m:e>
                          <m:r>
                            <a:rPr lang="en-US" altLang="zh-CN" i="1">
                              <a:cs typeface="+mn-ea"/>
                              <a:sym typeface="+mn-lt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−</m:t>
                      </m:r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𝛼</m:t>
                      </m:r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𝜋</m:t>
                          </m:r>
                        </m:e>
                        <m:sup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cs typeface="+mn-ea"/>
                              <a:sym typeface="+mn-lt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𝑄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−1)⇒</m:t>
                          </m:r>
                        </m:e>
                      </m:func>
                    </m:oMath>
                  </m:oMathPara>
                </a14:m>
                <a:endParaRPr lang="en-US" altLang="zh-CN" b="0" i="1" dirty="0"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cs typeface="+mn-ea"/>
                              <a:sym typeface="+mn-lt"/>
                            </a:rPr>
                            <m:t>𝜋</m:t>
                          </m:r>
                        </m:e>
                        <m:sup>
                          <m:r>
                            <a:rPr lang="en-US" altLang="zh-CN" i="1">
                              <a:cs typeface="+mn-ea"/>
                              <a:sym typeface="+mn-lt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cs typeface="+mn-ea"/>
                          <a:sym typeface="+mn-lt"/>
                        </a:rPr>
                        <m:t>∝</m:t>
                      </m:r>
                      <m:func>
                        <m:funcPr>
                          <m:ctrlPr>
                            <a:rPr lang="en-US" altLang="zh-CN" i="1"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cs typeface="+mn-ea"/>
                              <a:sym typeface="+mn-lt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cs typeface="+mn-ea"/>
                              <a:sym typeface="+mn-lt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𝑜𝑙𝑑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cs typeface="+mn-ea"/>
                              <a:sym typeface="+mn-lt"/>
                            </a:rPr>
                            <m:t>)</m:t>
                          </m:r>
                          <m:r>
                            <a:rPr lang="en-US" altLang="zh-CN" i="1" smtClean="0">
                              <a:cs typeface="+mn-ea"/>
                              <a:sym typeface="+mn-lt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cs typeface="+mn-ea"/>
                  <a:sym typeface="+mn-lt"/>
                </a:endParaRPr>
              </a:p>
              <a:p>
                <a:pPr/>
                <a:r>
                  <a:rPr lang="zh-CN" altLang="en-US" dirty="0">
                    <a:cs typeface="+mn-ea"/>
                    <a:sym typeface="+mn-lt"/>
                  </a:rPr>
                  <a:t>最优策略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与</a:t>
                </a:r>
                <a:r>
                  <a:rPr lang="en-US" altLang="zh-CN" dirty="0">
                    <a:cs typeface="+mn-ea"/>
                    <a:sym typeface="+mn-lt"/>
                  </a:rPr>
                  <a:t>Q</a:t>
                </a:r>
                <a:r>
                  <a:rPr lang="zh-CN" altLang="en-US" dirty="0">
                    <a:cs typeface="+mn-ea"/>
                    <a:sym typeface="+mn-lt"/>
                  </a:rPr>
                  <a:t>函数的指数次方成正比，即</a:t>
                </a:r>
                <a:r>
                  <a:rPr lang="en-US" altLang="zh-CN" dirty="0">
                    <a:cs typeface="+mn-ea"/>
                    <a:sym typeface="+mn-lt"/>
                  </a:rPr>
                  <a:t>Q</a:t>
                </a:r>
                <a:r>
                  <a:rPr lang="zh-CN" altLang="en-US" dirty="0">
                    <a:cs typeface="+mn-ea"/>
                    <a:sym typeface="+mn-lt"/>
                  </a:rPr>
                  <a:t>值越大，该动作被选择的概率越大。</a:t>
                </a:r>
                <a:endParaRPr lang="en-US" altLang="zh-CN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6AD2BB-C87D-82B6-8B6C-A0D163709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100" y="1520821"/>
                <a:ext cx="10845800" cy="5238965"/>
              </a:xfrm>
              <a:blipFill>
                <a:blip r:embed="rId3"/>
                <a:stretch>
                  <a:fillRect l="-1011" t="-2326" b="-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6B71AC9-5805-8025-99C6-498184FA7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6907"/>
            <a:ext cx="5854681" cy="16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5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7C559-A6E8-38E2-9F40-261D447C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泛函导数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1B89E-E7A4-A7AE-2251-EE31D33EC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7442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设泛函：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)) 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是定义在区间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上的函数，泛函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将函数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映射到实数域。</a:t>
                </a:r>
                <a:endParaRPr lang="en-US" altLang="zh-CN" dirty="0"/>
              </a:p>
              <a:p>
                <a:r>
                  <a:rPr lang="zh-CN" altLang="en-US" dirty="0"/>
                  <a:t>运算法则：设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)) 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，则泛函导数公式为：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>
                    <a:cs typeface="+mn-ea"/>
                    <a:sym typeface="+mn-lt"/>
                  </a:rPr>
                  <a:t>泛函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𝑄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𝑜𝑙𝑑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𝑑𝑎</m:t>
                        </m:r>
                      </m:e>
                    </m:nary>
                  </m:oMath>
                </a14:m>
                <a:r>
                  <a:rPr lang="zh-CN" altLang="en-US" dirty="0"/>
                  <a:t>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因此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′)=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pPr marL="0" indent="0" algn="ctr">
                  <a:buNone/>
                </a:pPr>
                <a:r>
                  <a:rPr lang="en-US" altLang="zh-CN" b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𝜋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𝛿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𝑜𝑙𝑑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𝛼𝜋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1B89E-E7A4-A7AE-2251-EE31D33EC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7442"/>
              </a:xfrm>
              <a:blipFill>
                <a:blip r:embed="rId2"/>
                <a:stretch>
                  <a:fillRect l="-928" t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9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6B65-5380-5FE8-B22E-4B848924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最大熵强化学习框架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92BF91-18C9-7331-84C0-96B3BA5E6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100" y="1453091"/>
                <a:ext cx="10845800" cy="540490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cs typeface="+mn-ea"/>
                    <a:sym typeface="+mn-lt"/>
                  </a:rPr>
                  <a:t>在实际操作中，策略𝜋通常被限制为某种参数化形式，如高斯分布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𝑎</m:t>
                          </m:r>
                        </m:e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为了将策略投影到允许集合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0" dirty="0" smtClean="0">
                        <a:cs typeface="+mn-ea"/>
                        <a:sym typeface="+mn-lt"/>
                      </a:rPr>
                      <m:t>Π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上，</a:t>
                </a:r>
                <a:r>
                  <a:rPr lang="en-US" altLang="zh-CN" dirty="0">
                    <a:cs typeface="+mn-ea"/>
                    <a:sym typeface="+mn-lt"/>
                  </a:rPr>
                  <a:t>SAC</a:t>
                </a:r>
                <a:r>
                  <a:rPr lang="zh-CN" altLang="en-US" dirty="0">
                    <a:cs typeface="+mn-ea"/>
                    <a:sym typeface="+mn-lt"/>
                  </a:rPr>
                  <a:t>选择了信息投影，即最小化当前策略和目标分布之间的</a:t>
                </a:r>
                <a:r>
                  <a:rPr lang="en-US" altLang="zh-CN" dirty="0">
                    <a:cs typeface="+mn-ea"/>
                    <a:sym typeface="+mn-lt"/>
                  </a:rPr>
                  <a:t>KL</a:t>
                </a:r>
                <a:r>
                  <a:rPr lang="zh-CN" altLang="en-US" dirty="0">
                    <a:cs typeface="+mn-ea"/>
                    <a:sym typeface="+mn-lt"/>
                  </a:rPr>
                  <a:t>散度：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𝑛𝑒𝑤</m:t>
                          </m:r>
                        </m:sub>
                      </m:sSub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cs typeface="+mn-ea"/>
                              <a:sym typeface="+mn-lt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cs typeface="+mn-ea"/>
                                      <a:sym typeface="+mn-lt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cs typeface="+mn-ea"/>
                                      <a:sym typeface="+mn-lt"/>
                                    </a:rPr>
                                    <m:t>Π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(</m:t>
                              </m:r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·</m:t>
                              </m:r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)||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cs typeface="+mn-ea"/>
                                          <a:sym typeface="+mn-lt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cs typeface="+mn-ea"/>
                                                  <a:sym typeface="+mn-lt"/>
                                                </a:rPr>
                                                <m:t>𝑄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cs typeface="+mn-ea"/>
                                                      <a:sym typeface="+mn-lt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cs typeface="+mn-ea"/>
                                                      <a:sym typeface="+mn-lt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cs typeface="+mn-ea"/>
                                                      <a:sym typeface="+mn-lt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cs typeface="+mn-ea"/>
                                                      <a:sym typeface="+mn-lt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cs typeface="+mn-ea"/>
                                                      <a:sym typeface="+mn-lt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cs typeface="+mn-ea"/>
                                                      <a:sym typeface="+mn-lt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cs typeface="+mn-ea"/>
                                                  <a:sym typeface="+mn-lt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cs typeface="+mn-ea"/>
                                                  <a:sym typeface="+mn-lt"/>
                                                </a:rPr>
                                                <m:t>·</m:t>
                                              </m:r>
                                              <m:r>
                                                <a:rPr lang="en-US" altLang="zh-CN" i="1" smtClean="0">
                                                  <a:cs typeface="+mn-ea"/>
                                                  <a:sym typeface="+mn-lt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cs typeface="+mn-ea"/>
                                              <a:sym typeface="+mn-lt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cs typeface="+mn-ea"/>
                                              <a:sym typeface="+mn-lt"/>
                                            </a:rPr>
                                            <m:t>𝑜𝑙𝑑</m:t>
                                          </m:r>
                                        </m:sub>
                                      </m:sSub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cs typeface="+mn-ea"/>
                                          <a:sym typeface="+mn-lt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cs typeface="+mn-ea"/>
                                              <a:sym typeface="+mn-lt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cs typeface="+mn-ea"/>
                                              <a:sym typeface="+mn-lt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dirty="0"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𝐾𝐿</m:t>
                          </m:r>
                        </m:sub>
                      </m:sSub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𝑝</m:t>
                      </m:r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1" smtClean="0">
                              <a:cs typeface="+mn-ea"/>
                              <a:sym typeface="+mn-lt"/>
                            </a:rPr>
                            <m:t>log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由于</a:t>
                </a:r>
                <a:r>
                  <a:rPr lang="en-US" altLang="zh-CN" dirty="0">
                    <a:cs typeface="+mn-ea"/>
                    <a:sym typeface="+mn-lt"/>
                  </a:rPr>
                  <a:t>KL</a:t>
                </a:r>
                <a:r>
                  <a:rPr lang="zh-CN" altLang="en-US" dirty="0">
                    <a:cs typeface="+mn-ea"/>
                    <a:sym typeface="+mn-lt"/>
                  </a:rPr>
                  <a:t>散度中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cs typeface="+mn-ea"/>
                        <a:sym typeface="+mn-lt"/>
                      </a:rPr>
                      <m:t>𝑞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是固定的，只关注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的部分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𝐾𝐿</m:t>
                          </m:r>
                        </m:sub>
                      </m:sSub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cs typeface="+mn-ea"/>
                                  <a:sym typeface="+mn-lt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𝑑𝑎</m:t>
                          </m:r>
                        </m:e>
                      </m:nary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i="1">
                              <a:cs typeface="+mn-ea"/>
                              <a:sym typeface="+mn-lt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cs typeface="+mn-ea"/>
                                  <a:sym typeface="+mn-lt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cs typeface="+mn-ea"/>
                                          <a:sym typeface="+mn-lt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cs typeface="+mn-ea"/>
                                                  <a:sym typeface="+mn-lt"/>
                                                </a:rPr>
                                                <m:t>𝑄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cs typeface="+mn-ea"/>
                                                      <a:sym typeface="+mn-lt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cs typeface="+mn-ea"/>
                                                      <a:sym typeface="+mn-lt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cs typeface="+mn-ea"/>
                                                      <a:sym typeface="+mn-lt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cs typeface="+mn-ea"/>
                                                      <a:sym typeface="+mn-lt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cs typeface="+mn-ea"/>
                                                      <a:sym typeface="+mn-lt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cs typeface="+mn-ea"/>
                                                      <a:sym typeface="+mn-lt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cs typeface="+mn-ea"/>
                                                  <a:sym typeface="+mn-lt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cs typeface="+mn-ea"/>
                                                  <a:sym typeface="+mn-lt"/>
                                                </a:rPr>
                                                <m:t>·</m:t>
                                              </m:r>
                                              <m:r>
                                                <a:rPr lang="en-US" altLang="zh-CN" i="1">
                                                  <a:cs typeface="+mn-ea"/>
                                                  <a:sym typeface="+mn-lt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  <m:t>𝑜𝑙𝑑</m:t>
                                          </m:r>
                                        </m:sub>
                                      </m:sSub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𝑑𝑎</m:t>
                      </m:r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cs typeface="+mn-ea"/>
                              <a:sym typeface="+mn-lt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𝑎</m:t>
                          </m:r>
                          <m:r>
                            <a:rPr lang="en-US" altLang="zh-CN" b="0" i="1" smtClean="0">
                              <a:cs typeface="+mn-ea"/>
                              <a:sym typeface="+mn-lt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·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cs typeface="+mn-ea"/>
                                  <a:sym typeface="+mn-lt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𝑄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,·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cs typeface="+mn-ea"/>
                                      <a:sym typeface="+mn-lt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  <m:t>𝑜𝑙𝑑</m:t>
                                          </m:r>
                                        </m:sub>
                                      </m:sSub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cs typeface="+mn-ea"/>
                                          <a:sym typeface="+mn-lt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cs typeface="+mn-ea"/>
                                              <a:sym typeface="+mn-lt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𝑎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·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𝑄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,· 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i="1">
                          <a:cs typeface="+mn-ea"/>
                          <a:sym typeface="+mn-lt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cs typeface="+mn-ea"/>
                              <a:sym typeface="+mn-lt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cs typeface="+mn-ea"/>
                              <a:sym typeface="+mn-lt"/>
                            </a:rPr>
                            <m:t>𝑎</m:t>
                          </m:r>
                          <m:r>
                            <a:rPr lang="en-US" altLang="zh-CN" i="1">
                              <a:cs typeface="+mn-ea"/>
                              <a:sym typeface="+mn-lt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·</m:t>
                              </m:r>
                            </m:e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cs typeface="+mn-ea"/>
                          <a:sym typeface="+mn-lt"/>
                        </a:rPr>
                        <m:t>[</m:t>
                      </m:r>
                      <m:func>
                        <m:funcPr>
                          <m:ctrlPr>
                            <a:rPr lang="en-US" altLang="zh-CN" i="1"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cs typeface="+mn-ea"/>
                              <a:sym typeface="+mn-lt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cs typeface="+mn-ea"/>
                                  <a:sym typeface="+mn-lt"/>
                                </a:rPr>
                                <m:t>𝑍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𝑜𝑙𝑑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cs typeface="+mn-ea"/>
                                      <a:sym typeface="+mn-lt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92BF91-18C9-7331-84C0-96B3BA5E6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100" y="1453091"/>
                <a:ext cx="10845800" cy="5404909"/>
              </a:xfrm>
              <a:blipFill>
                <a:blip r:embed="rId3"/>
                <a:stretch>
                  <a:fillRect l="-843" t="-2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4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6B65-5380-5FE8-B22E-4B848924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最大熵强化学习框架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92BF91-18C9-7331-84C0-96B3BA5E6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376" y="1453091"/>
                <a:ext cx="11329247" cy="540490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cs typeface="+mn-ea"/>
                    <a:sym typeface="+mn-lt"/>
                  </a:rPr>
                  <a:t>在实际操作中，我们并不能直接从策略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cs typeface="+mn-ea"/>
                            <a:sym typeface="+mn-lt"/>
                          </a:rPr>
                          <m:t>𝜋</m:t>
                        </m:r>
                      </m:e>
                      <m:sub>
                        <m:r>
                          <a:rPr lang="zh-CN" altLang="en-US" i="1" dirty="0" smtClean="0">
                            <a:cs typeface="+mn-ea"/>
                            <a:sym typeface="+mn-lt"/>
                          </a:rPr>
                          <m:t>𝜙</m:t>
                        </m:r>
                      </m:sub>
                    </m:sSub>
                    <m:r>
                      <a:rPr lang="en-US" altLang="zh-CN" i="1" dirty="0">
                        <a:cs typeface="+mn-ea"/>
                        <a:sym typeface="+mn-lt"/>
                      </a:rPr>
                      <m:t>(⋅</m:t>
                    </m:r>
                    <m:sSub>
                      <m:sSubPr>
                        <m:ctrlPr>
                          <a:rPr lang="en-US" altLang="zh-CN" b="0" i="1" dirty="0" smtClean="0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 dirty="0">
                            <a:cs typeface="+mn-ea"/>
                            <a:sym typeface="+mn-lt"/>
                          </a:rPr>
                          <m:t>𝑠</m:t>
                        </m:r>
                      </m:e>
                      <m:sub>
                        <m:r>
                          <a:rPr lang="zh-CN" altLang="en-US" i="1" dirty="0"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得到每个动作的精确分布，动作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是通过</a:t>
                </a:r>
                <a:r>
                  <a:rPr lang="zh-CN" altLang="en-US" b="1" dirty="0">
                    <a:solidFill>
                      <a:srgbClr val="0070C0"/>
                    </a:solidFill>
                    <a:cs typeface="+mn-ea"/>
                    <a:sym typeface="+mn-lt"/>
                  </a:rPr>
                  <a:t>神经网络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70C0"/>
                            </a:solidFill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70C0"/>
                            </a:solidFill>
                            <a:cs typeface="+mn-ea"/>
                            <a:sym typeface="+mn-lt"/>
                          </a:rPr>
                          <m:t>𝒇</m:t>
                        </m:r>
                      </m:e>
                      <m:sub>
                        <m:r>
                          <a:rPr lang="el-GR" altLang="zh-CN" b="1" i="1" dirty="0" smtClean="0">
                            <a:solidFill>
                              <a:srgbClr val="0070C0"/>
                            </a:solidFill>
                            <a:cs typeface="+mn-ea"/>
                            <a:sym typeface="+mn-lt"/>
                          </a:rPr>
                          <m:t>𝝓</m:t>
                        </m:r>
                      </m:sub>
                    </m:sSub>
                    <m:r>
                      <a:rPr lang="el-GR" altLang="zh-CN" b="1" i="1" dirty="0" smtClean="0">
                        <a:solidFill>
                          <a:srgbClr val="0070C0"/>
                        </a:solidFill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70C0"/>
                            </a:solidFill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dirty="0" err="1" smtClean="0">
                            <a:solidFill>
                              <a:srgbClr val="0070C0"/>
                            </a:solidFill>
                            <a:cs typeface="+mn-ea"/>
                            <a:sym typeface="+mn-lt"/>
                          </a:rPr>
                          <m:t>𝒔</m:t>
                        </m:r>
                      </m:e>
                      <m:sub>
                        <m:r>
                          <a:rPr lang="en-US" altLang="zh-CN" b="1" i="1" dirty="0" err="1" smtClean="0">
                            <a:solidFill>
                              <a:srgbClr val="0070C0"/>
                            </a:solidFill>
                            <a:cs typeface="+mn-ea"/>
                            <a:sym typeface="+mn-lt"/>
                          </a:rPr>
                          <m:t>𝒕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70C0"/>
                        </a:solidFill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来近似的，即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dirty="0">
                            <a:cs typeface="+mn-ea"/>
                            <a:sym typeface="+mn-lt"/>
                          </a:rPr>
                          <m:t>𝑓</m:t>
                        </m:r>
                      </m:e>
                      <m:sub>
                        <m:r>
                          <a:rPr lang="el-GR" altLang="zh-CN" i="1" dirty="0">
                            <a:cs typeface="+mn-ea"/>
                            <a:sym typeface="+mn-lt"/>
                          </a:rPr>
                          <m:t>𝜙</m:t>
                        </m:r>
                      </m:sub>
                    </m:sSub>
                    <m:r>
                      <a:rPr lang="el-GR" altLang="zh-CN" i="1" dirty="0"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cs typeface="+mn-ea"/>
                            <a:sym typeface="+mn-lt"/>
                          </a:rPr>
                          <m:t>𝜖</m:t>
                        </m:r>
                      </m:e>
                      <m:sub>
                        <m:r>
                          <a:rPr lang="en-US" altLang="zh-CN" b="0" i="1" dirty="0" smtClean="0"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cs typeface="+mn-ea"/>
                            <a:sym typeface="+mn-lt"/>
                          </a:rPr>
                          <m:t>𝑠</m:t>
                        </m:r>
                      </m:e>
                      <m:sub>
                        <m:r>
                          <a:rPr lang="en-US" altLang="zh-CN" i="1" dirty="0" err="1"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en-US" altLang="zh-CN" dirty="0">
                    <a:cs typeface="+mn-ea"/>
                    <a:sym typeface="+mn-lt"/>
                  </a:rPr>
                  <a:t>.</a:t>
                </a:r>
              </a:p>
              <a:p>
                <a:r>
                  <a:rPr lang="zh-CN" altLang="en-US" dirty="0">
                    <a:cs typeface="+mn-ea"/>
                    <a:sym typeface="+mn-lt"/>
                  </a:rPr>
                  <a:t>策略的优化目标为</a:t>
                </a:r>
                <a:endParaRPr lang="en-US" altLang="zh-CN" b="0" i="1" dirty="0"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m:t>)=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~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𝐷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~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𝑁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cs typeface="+mn-ea"/>
                              <a:sym typeface="+mn-lt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l-GR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r>
                                    <a:rPr lang="el-GR" altLang="zh-CN" i="1" dirty="0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 err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 dirty="0" err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l-GR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r>
                                    <a:rPr lang="el-GR" altLang="zh-CN" i="1" dirty="0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 err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 dirty="0" err="1">
                                          <a:solidFill>
                                            <a:srgbClr val="FF0000"/>
                                          </a:solidFill>
                                          <a:cs typeface="+mn-ea"/>
                                          <a:sym typeface="+mn-l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cs typeface="+mn-ea"/>
                                      <a:sym typeface="+mn-lt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在优化策略时，利用神经网络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cs typeface="+mn-ea"/>
                        <a:sym typeface="+mn-lt"/>
                      </a:rPr>
                      <m:t>𝜙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优化动作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cs typeface="+mn-ea"/>
                        <a:sym typeface="+mn-lt"/>
                      </a:rPr>
                      <m:t>𝑎</m:t>
                    </m:r>
                    <m:r>
                      <a:rPr lang="zh-CN" altLang="en-US" i="1" dirty="0">
                        <a:cs typeface="+mn-ea"/>
                        <a:sym typeface="+mn-lt"/>
                      </a:rPr>
                      <m:t>，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需要利用</a:t>
                </a:r>
                <a:r>
                  <a:rPr lang="zh-CN" altLang="en-US" b="1" dirty="0">
                    <a:solidFill>
                      <a:srgbClr val="0070C0"/>
                    </a:solidFill>
                    <a:cs typeface="+mn-ea"/>
                    <a:sym typeface="+mn-lt"/>
                  </a:rPr>
                  <a:t>神经网络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cs typeface="+mn-ea"/>
                            <a:sym typeface="+mn-lt"/>
                          </a:rPr>
                          <m:t>𝜽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𝒊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𝑄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值进行估计，即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cs typeface="+mn-ea"/>
                            <a:sym typeface="+mn-lt"/>
                          </a:rPr>
                          <m:t>𝔼</m:t>
                        </m:r>
                      </m:e>
                      <m:sub>
                        <m:d>
                          <m:dPr>
                            <m:ctrlPr>
                              <a:rPr lang="en-US" altLang="zh-CN" b="0" i="1" smtClean="0"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~</m:t>
                        </m:r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cs typeface="+mn-ea"/>
                        <a:sym typeface="+mn-lt"/>
                      </a:rPr>
                      <m:t>[</m:t>
                    </m:r>
                    <m:f>
                      <m:fPr>
                        <m:ctrlPr>
                          <a:rPr lang="en-US" altLang="zh-CN" b="0" i="1" smtClean="0"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cs typeface="+mn-ea"/>
                            <a:sym typeface="+mn-lt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𝑄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cs typeface="+mn-ea"/>
                                        <a:sym typeface="+mn-lt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cs typeface="+mn-ea"/>
                                    <a:sym typeface="+mn-lt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cs typeface="+mn-ea"/>
                                        <a:sym typeface="+mn-lt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cs typeface="+mn-ea"/>
                        <a:sym typeface="+mn-lt"/>
                      </a:rPr>
                      <m:t>]</m:t>
                    </m:r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其中，根据贝尔曼公式得：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cs typeface="+mn-ea"/>
                            <a:sym typeface="+mn-lt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𝑡</m:t>
                        </m:r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cs typeface="+mn-ea"/>
                        <a:sym typeface="+mn-lt"/>
                      </a:rPr>
                      <m:t>+</m:t>
                    </m:r>
                    <m:r>
                      <a:rPr lang="en-US" altLang="zh-CN" b="0" i="1" smtClean="0">
                        <a:cs typeface="+mn-ea"/>
                        <a:sym typeface="+mn-lt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>
                            <a:cs typeface="+mn-ea"/>
                            <a:sym typeface="+mn-lt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~</m:t>
                        </m:r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cs typeface="+mn-ea"/>
                        <a:sym typeface="+mn-lt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𝑉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cs typeface="+mn-ea"/>
                                <a:sym typeface="+mn-lt"/>
                              </a:rPr>
                              <m:t>𝜓</m:t>
                            </m:r>
                          </m:e>
                        </m:acc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cs typeface="+mn-ea"/>
                        <a:sym typeface="+mn-lt"/>
                      </a:rPr>
                      <m:t>)</m:t>
                    </m:r>
                    <m:r>
                      <a:rPr lang="en-US" altLang="zh-CN" b="0" i="1" smtClean="0">
                        <a:cs typeface="+mn-ea"/>
                        <a:sym typeface="+mn-lt"/>
                      </a:rPr>
                      <m:t>]</m:t>
                    </m:r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zh-CN" altLang="en-US" dirty="0">
                    <a:cs typeface="+mn-ea"/>
                    <a:sym typeface="+mn-lt"/>
                  </a:rPr>
                  <a:t>在估计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𝑄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值时，利用</a:t>
                </a:r>
                <a:r>
                  <a:rPr lang="zh-CN" altLang="en-US" b="1" dirty="0">
                    <a:solidFill>
                      <a:srgbClr val="0070C0"/>
                    </a:solidFill>
                    <a:cs typeface="+mn-ea"/>
                    <a:sym typeface="+mn-lt"/>
                  </a:rPr>
                  <a:t>神经网络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cs typeface="+mn-ea"/>
                        <a:sym typeface="+mn-lt"/>
                      </a:rPr>
                      <m:t>𝝍</m:t>
                    </m:r>
                    <m:r>
                      <a:rPr lang="zh-CN" altLang="en-US" i="1">
                        <a:cs typeface="+mn-ea"/>
                        <a:sym typeface="+mn-lt"/>
                      </a:rPr>
                      <m:t>及其</m:t>
                    </m:r>
                  </m:oMath>
                </a14:m>
                <a:r>
                  <a:rPr lang="zh-CN" altLang="en-US" b="1" dirty="0">
                    <a:solidFill>
                      <a:srgbClr val="0070C0"/>
                    </a:solidFill>
                    <a:cs typeface="+mn-ea"/>
                    <a:sym typeface="+mn-lt"/>
                  </a:rPr>
                  <a:t>目标网络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cs typeface="+mn-ea"/>
                            <a:sym typeface="+mn-lt"/>
                          </a:rPr>
                          <m:t>𝝍</m:t>
                        </m:r>
                      </m:e>
                    </m:acc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对状态值进行估计，即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>
                            <a:cs typeface="+mn-ea"/>
                            <a:sym typeface="+mn-lt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cs typeface="+mn-ea"/>
                            <a:sym typeface="+mn-lt"/>
                          </a:rPr>
                          <m:t>𝜓</m:t>
                        </m:r>
                      </m:e>
                    </m:d>
                    <m:r>
                      <a:rPr lang="en-US" altLang="zh-CN" i="1"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i="1">
                            <a:cs typeface="+mn-ea"/>
                            <a:sym typeface="+mn-lt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cs typeface="+mn-ea"/>
                                <a:sym typeface="+mn-lt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cs typeface="+mn-ea"/>
                            <a:sym typeface="+mn-lt"/>
                          </a:rPr>
                          <m:t>~</m:t>
                        </m:r>
                        <m:r>
                          <a:rPr lang="en-US" altLang="zh-CN" i="1">
                            <a:cs typeface="+mn-ea"/>
                            <a:sym typeface="+mn-lt"/>
                          </a:rPr>
                          <m:t>𝐷</m:t>
                        </m:r>
                      </m:sub>
                    </m:sSub>
                    <m:r>
                      <a:rPr lang="en-US" altLang="zh-CN" i="1">
                        <a:cs typeface="+mn-ea"/>
                        <a:sym typeface="+mn-lt"/>
                      </a:rPr>
                      <m:t>[</m:t>
                    </m:r>
                    <m:f>
                      <m:fPr>
                        <m:ctrlPr>
                          <a:rPr lang="en-US" altLang="zh-CN" i="1"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i="1">
                            <a:cs typeface="+mn-ea"/>
                            <a:sym typeface="+mn-lt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cs typeface="+mn-ea"/>
                            <a:sym typeface="+mn-lt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cs typeface="+mn-ea"/>
                            <a:sym typeface="+mn-lt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cs typeface="+mn-ea"/>
                                <a:sym typeface="+mn-lt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  <m:t>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𝜙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cs typeface="+mn-ea"/>
                                            <a:sym typeface="+mn-lt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cs typeface="+mn-ea"/>
                                            <a:sym typeface="+mn-lt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cs typeface="+mn-ea"/>
                                            <a:sym typeface="+mn-lt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cs typeface="+mn-ea"/>
                                            <a:sym typeface="+mn-lt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cs typeface="+mn-ea"/>
                                        <a:sym typeface="+mn-lt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cs typeface="+mn-ea"/>
                                            <a:sym typeface="+mn-lt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cs typeface="+mn-ea"/>
                                            <a:sym typeface="+mn-lt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cs typeface="+mn-ea"/>
                                                <a:sym typeface="+mn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cs typeface="+mn-ea"/>
                                                <a:sym typeface="+mn-lt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cs typeface="+mn-ea"/>
                                                <a:sym typeface="+mn-lt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cs typeface="+mn-ea"/>
                                                <a:sym typeface="+mn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cs typeface="+mn-ea"/>
                                                <a:sym typeface="+mn-lt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cs typeface="+mn-ea"/>
                                                <a:sym typeface="+mn-lt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cs typeface="+mn-ea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cs typeface="+mn-ea"/>
                        <a:sym typeface="+mn-lt"/>
                      </a:rPr>
                      <m:t>]</m:t>
                    </m:r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92BF91-18C9-7331-84C0-96B3BA5E6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376" y="1453091"/>
                <a:ext cx="11329247" cy="5404909"/>
              </a:xfrm>
              <a:blipFill>
                <a:blip r:embed="rId3"/>
                <a:stretch>
                  <a:fillRect l="-969" t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51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FA70-2490-B592-7354-C0792A08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SAC(Soft Actor-Critic)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F7122-957F-9FF5-AD58-E9D1FCFD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0"/>
            <a:ext cx="10744200" cy="4661647"/>
          </a:xfrm>
        </p:spPr>
        <p:txBody>
          <a:bodyPr>
            <a:normAutofit/>
          </a:bodyPr>
          <a:lstStyle/>
          <a:p>
            <a:r>
              <a:rPr lang="zh-CN" altLang="en-US" b="0" dirty="0">
                <a:cs typeface="+mn-ea"/>
                <a:sym typeface="+mn-lt"/>
              </a:rPr>
              <a:t>随机</a:t>
            </a:r>
            <a:r>
              <a:rPr lang="en-US" altLang="zh-CN" b="0" dirty="0">
                <a:cs typeface="+mn-ea"/>
                <a:sym typeface="+mn-lt"/>
              </a:rPr>
              <a:t>Actor</a:t>
            </a:r>
            <a:r>
              <a:rPr lang="zh-CN" altLang="en-US" b="0" dirty="0">
                <a:cs typeface="+mn-ea"/>
                <a:sym typeface="+mn-lt"/>
              </a:rPr>
              <a:t>的</a:t>
            </a:r>
            <a:r>
              <a:rPr lang="en-US" altLang="zh-CN" b="0" dirty="0">
                <a:cs typeface="+mn-ea"/>
                <a:sym typeface="+mn-lt"/>
              </a:rPr>
              <a:t>off-policy</a:t>
            </a:r>
            <a:r>
              <a:rPr lang="zh-CN" altLang="en-US" b="0" dirty="0">
                <a:cs typeface="+mn-ea"/>
                <a:sym typeface="+mn-lt"/>
              </a:rPr>
              <a:t>最大熵深度强化学习</a:t>
            </a:r>
            <a:endParaRPr lang="en-US" altLang="zh-CN" b="0" dirty="0">
              <a:cs typeface="+mn-ea"/>
              <a:sym typeface="+mn-lt"/>
            </a:endParaRPr>
          </a:p>
          <a:p>
            <a:r>
              <a:rPr lang="zh-CN" altLang="en-US" b="0" dirty="0">
                <a:cs typeface="+mn-ea"/>
                <a:sym typeface="+mn-lt"/>
              </a:rPr>
              <a:t>挑战：高采样复杂度（</a:t>
            </a:r>
            <a:r>
              <a:rPr lang="en-US" altLang="zh-CN" b="0" dirty="0">
                <a:cs typeface="+mn-ea"/>
                <a:sym typeface="+mn-lt"/>
              </a:rPr>
              <a:t>on-policy</a:t>
            </a:r>
            <a:r>
              <a:rPr lang="zh-CN" altLang="en-US" b="0" dirty="0">
                <a:cs typeface="+mn-ea"/>
                <a:sym typeface="+mn-lt"/>
              </a:rPr>
              <a:t>）和脆弱的收敛性质，需要细致的超参数调整</a:t>
            </a:r>
            <a:endParaRPr lang="en-US" altLang="zh-CN" b="0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目标：在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连续状态和动作空间</a:t>
            </a:r>
            <a:r>
              <a:rPr lang="zh-CN" altLang="en-US" dirty="0">
                <a:cs typeface="+mn-ea"/>
                <a:sym typeface="+mn-lt"/>
              </a:rPr>
              <a:t>下，最大化预期回报的同时最大化熵，采样高效且方法很稳定，达到</a:t>
            </a:r>
            <a:r>
              <a:rPr lang="en-US" altLang="zh-CN" dirty="0" err="1">
                <a:cs typeface="+mn-ea"/>
                <a:sym typeface="+mn-lt"/>
              </a:rPr>
              <a:t>sota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b="0" dirty="0">
                <a:cs typeface="+mn-ea"/>
                <a:sym typeface="+mn-lt"/>
              </a:rPr>
              <a:t>方法：将</a:t>
            </a:r>
            <a:r>
              <a:rPr lang="en-US" altLang="zh-CN" b="0" dirty="0">
                <a:cs typeface="+mn-ea"/>
                <a:sym typeface="+mn-lt"/>
              </a:rPr>
              <a:t>off-policy ac</a:t>
            </a:r>
            <a:r>
              <a:rPr lang="zh-CN" altLang="en-US" b="0" dirty="0">
                <a:cs typeface="+mn-ea"/>
                <a:sym typeface="+mn-lt"/>
              </a:rPr>
              <a:t>训练和随机</a:t>
            </a:r>
            <a:r>
              <a:rPr lang="en-US" altLang="zh-CN" b="0" dirty="0">
                <a:cs typeface="+mn-ea"/>
                <a:sym typeface="+mn-lt"/>
              </a:rPr>
              <a:t>actor</a:t>
            </a:r>
            <a:r>
              <a:rPr lang="zh-CN" altLang="en-US" dirty="0">
                <a:cs typeface="+mn-ea"/>
                <a:sym typeface="+mn-lt"/>
              </a:rPr>
              <a:t>结合，</a:t>
            </a:r>
            <a:r>
              <a:rPr lang="zh-CN" altLang="en-US" b="0" dirty="0">
                <a:cs typeface="+mn-ea"/>
                <a:sym typeface="+mn-lt"/>
              </a:rPr>
              <a:t>最大熵强化学习（目标函数），在探索和鲁棒性熵提供改进</a:t>
            </a:r>
            <a:endParaRPr lang="en-US" altLang="zh-CN" b="0" dirty="0">
              <a:cs typeface="+mn-ea"/>
              <a:sym typeface="+mn-lt"/>
            </a:endParaRPr>
          </a:p>
          <a:p>
            <a:r>
              <a:rPr lang="zh-CN" altLang="en-US" b="0" dirty="0">
                <a:cs typeface="+mn-ea"/>
                <a:sym typeface="+mn-lt"/>
              </a:rPr>
              <a:t>三部分：</a:t>
            </a:r>
            <a:r>
              <a:rPr lang="en-US" altLang="zh-CN" b="0" dirty="0">
                <a:cs typeface="+mn-ea"/>
                <a:sym typeface="+mn-lt"/>
              </a:rPr>
              <a:t>1.</a:t>
            </a:r>
            <a:r>
              <a:rPr lang="zh-CN" altLang="en-US" b="0" dirty="0">
                <a:cs typeface="+mn-ea"/>
                <a:sym typeface="+mn-lt"/>
              </a:rPr>
              <a:t>具有独立策略和价值函数的</a:t>
            </a:r>
            <a:r>
              <a:rPr lang="en-US" altLang="zh-CN" b="0" dirty="0">
                <a:cs typeface="+mn-ea"/>
                <a:sym typeface="+mn-lt"/>
              </a:rPr>
              <a:t>AC</a:t>
            </a:r>
            <a:r>
              <a:rPr lang="zh-CN" altLang="en-US" b="0" dirty="0">
                <a:cs typeface="+mn-ea"/>
                <a:sym typeface="+mn-lt"/>
              </a:rPr>
              <a:t>架构；</a:t>
            </a:r>
            <a:r>
              <a:rPr lang="en-US" altLang="zh-CN" b="0" dirty="0">
                <a:cs typeface="+mn-ea"/>
                <a:sym typeface="+mn-lt"/>
              </a:rPr>
              <a:t>2.</a:t>
            </a:r>
            <a:r>
              <a:rPr lang="zh-CN" altLang="en-US" b="0" dirty="0">
                <a:cs typeface="+mn-ea"/>
                <a:sym typeface="+mn-lt"/>
              </a:rPr>
              <a:t>允许用先前收集的数据以提高效率的</a:t>
            </a:r>
            <a:r>
              <a:rPr lang="en-US" altLang="zh-CN" b="0" dirty="0">
                <a:cs typeface="+mn-ea"/>
                <a:sym typeface="+mn-lt"/>
              </a:rPr>
              <a:t>off-policy</a:t>
            </a:r>
            <a:r>
              <a:rPr lang="zh-CN" altLang="en-US" b="0" dirty="0">
                <a:cs typeface="+mn-ea"/>
                <a:sym typeface="+mn-lt"/>
              </a:rPr>
              <a:t>公式；</a:t>
            </a:r>
            <a:r>
              <a:rPr lang="en-US" altLang="zh-CN" b="0" dirty="0">
                <a:cs typeface="+mn-ea"/>
                <a:sym typeface="+mn-lt"/>
              </a:rPr>
              <a:t>3.</a:t>
            </a:r>
            <a:r>
              <a:rPr lang="zh-CN" altLang="en-US" b="0" dirty="0">
                <a:cs typeface="+mn-ea"/>
                <a:sym typeface="+mn-lt"/>
              </a:rPr>
              <a:t>以实现稳定性和探索性的熵最大化</a:t>
            </a:r>
            <a:endParaRPr lang="en-US" altLang="zh-CN" b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365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6B0A16-95AF-4189-B8EA-B06ABA89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39" y="4329054"/>
            <a:ext cx="5554133" cy="4941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0B9C8C-6B7C-06B4-CDCA-0DA804701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279" y="4782679"/>
            <a:ext cx="4761652" cy="639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CF4C6A-9416-A5CC-93BE-1FC57D855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022" y="6023922"/>
            <a:ext cx="5915150" cy="4941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26D0C4-2C69-BC60-F040-5045EB6A8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290" y="5377841"/>
            <a:ext cx="4365641" cy="47481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1E8C9D5-E20E-5B02-88EB-7B198B97E0F5}"/>
              </a:ext>
            </a:extLst>
          </p:cNvPr>
          <p:cNvSpPr/>
          <p:nvPr/>
        </p:nvSpPr>
        <p:spPr>
          <a:xfrm>
            <a:off x="6543039" y="4311631"/>
            <a:ext cx="5499948" cy="1483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EC3E8F-83F5-14E3-9016-07A69BA91A06}"/>
              </a:ext>
            </a:extLst>
          </p:cNvPr>
          <p:cNvSpPr/>
          <p:nvPr/>
        </p:nvSpPr>
        <p:spPr>
          <a:xfrm>
            <a:off x="6182022" y="6023921"/>
            <a:ext cx="5978236" cy="5254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03B88C-DFD8-99B4-A038-4353CD32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SAC(Soft Actor-Critic)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9D34A-E5E6-BDC7-3715-2C58FAB0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8237" cy="4351338"/>
          </a:xfrm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3E0F1B-C9D1-8676-867F-8185BC675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437" y="72936"/>
            <a:ext cx="5143048" cy="4170484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708ADBFC-58BA-6D27-7E42-544998FEE377}"/>
              </a:ext>
            </a:extLst>
          </p:cNvPr>
          <p:cNvSpPr txBox="1">
            <a:spLocks/>
          </p:cNvSpPr>
          <p:nvPr/>
        </p:nvSpPr>
        <p:spPr>
          <a:xfrm>
            <a:off x="6543039" y="5352571"/>
            <a:ext cx="1004146" cy="525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Critic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9EC530A-000F-EEE9-DB29-E092CC3B24E3}"/>
              </a:ext>
            </a:extLst>
          </p:cNvPr>
          <p:cNvSpPr txBox="1">
            <a:spLocks/>
          </p:cNvSpPr>
          <p:nvPr/>
        </p:nvSpPr>
        <p:spPr>
          <a:xfrm>
            <a:off x="5293023" y="6049192"/>
            <a:ext cx="997373" cy="525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Actor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9F0F601-2885-C191-46B3-A7A3743705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282" y="2075965"/>
            <a:ext cx="6388757" cy="34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6B28B-A520-018B-064D-F0556BC8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SAC(Soft Actor-Critic)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441505-B2AF-2433-7390-1095029AE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3680"/>
                <a:ext cx="10515600" cy="51926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cs typeface="+mn-ea"/>
                    <a:sym typeface="+mn-lt"/>
                  </a:rPr>
                  <a:t>轨迹分布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𝜌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的边缘：从策略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出发，描述状态和动作在整个轨迹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={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,…,(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)}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中出现的概率分布。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zh-CN" altLang="en-US" dirty="0"/>
                  <a:t>状态的边缘分布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：表示在整个轨迹中，每个状态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的出现概率。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状态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动作的边缘分布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：表示在整个轨迹中，每对状态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和动作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的联合概率分布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Soft Policy Iteration </a:t>
                </a:r>
                <a:r>
                  <a:rPr lang="zh-CN" altLang="en-US" dirty="0"/>
                  <a:t>是基于</a:t>
                </a:r>
                <a:r>
                  <a:rPr lang="zh-CN" altLang="en-US" b="1" dirty="0"/>
                  <a:t>最大熵强化学习</a:t>
                </a:r>
                <a:r>
                  <a:rPr lang="zh-CN" altLang="en-US" dirty="0"/>
                  <a:t>的迭代策略优化算法。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Soft Policy Evaluation</a:t>
                </a:r>
                <a:r>
                  <a:rPr lang="zh-CN" altLang="en-US" b="1" dirty="0"/>
                  <a:t>：</a:t>
                </a:r>
                <a:r>
                  <a:rPr lang="zh-CN" altLang="en-US" dirty="0"/>
                  <a:t>通过</a:t>
                </a:r>
                <a:r>
                  <a:rPr lang="en-US" altLang="zh-CN" dirty="0"/>
                  <a:t>soft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Bellman </a:t>
                </a:r>
                <a:r>
                  <a:rPr lang="zh-CN" altLang="en-US" dirty="0"/>
                  <a:t>备份算子更新 </a:t>
                </a:r>
                <a:r>
                  <a:rPr lang="en-US" altLang="zh-CN" dirty="0"/>
                  <a:t>Q </a:t>
                </a:r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Soft Policy Improvement</a:t>
                </a:r>
                <a:r>
                  <a:rPr lang="zh-CN" altLang="en-US" dirty="0"/>
                  <a:t>：在固定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函数的前提下，通过最小化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散度更新策略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441505-B2AF-2433-7390-1095029AE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3680"/>
                <a:ext cx="10515600" cy="5192683"/>
              </a:xfrm>
              <a:blipFill>
                <a:blip r:embed="rId2"/>
                <a:stretch>
                  <a:fillRect l="-1043" t="-2350" r="-2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FDA6901-A03F-F0E1-4AE7-502F3E85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52" y="4316846"/>
            <a:ext cx="4050648" cy="4989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2D000D-EE4C-AB65-A8C0-7913C9D61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06" y="4404594"/>
            <a:ext cx="4050649" cy="3426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9349E6-B7FA-5257-4F11-371505BFE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268" y="5236835"/>
            <a:ext cx="4714359" cy="7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5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epfjgh">
      <a:majorFont>
        <a:latin typeface="Arial" panose="02110004020202020204"/>
        <a:ea typeface="宋体"/>
        <a:cs typeface=""/>
      </a:majorFont>
      <a:minorFont>
        <a:latin typeface="Arial" panose="02110004020202020204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2038</Words>
  <Application>Microsoft Office PowerPoint</Application>
  <PresentationFormat>宽屏</PresentationFormat>
  <Paragraphs>143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Arial</vt:lpstr>
      <vt:lpstr>Cambria Math</vt:lpstr>
      <vt:lpstr>Office 主题​​</vt:lpstr>
      <vt:lpstr>SAC算法</vt:lpstr>
      <vt:lpstr>最大熵强化学习框架</vt:lpstr>
      <vt:lpstr>最大熵强化学习框架</vt:lpstr>
      <vt:lpstr>泛函导数</vt:lpstr>
      <vt:lpstr>最大熵强化学习框架</vt:lpstr>
      <vt:lpstr>最大熵强化学习框架</vt:lpstr>
      <vt:lpstr>SAC(Soft Actor-Critic)</vt:lpstr>
      <vt:lpstr>SAC(Soft Actor-Critic)</vt:lpstr>
      <vt:lpstr>SAC(Soft Actor-Critic)</vt:lpstr>
      <vt:lpstr>SAC(Soft Actor-Critic)</vt:lpstr>
      <vt:lpstr>SAC(Soft Actor-Critic)</vt:lpstr>
      <vt:lpstr>Reparameterization 技术</vt:lpstr>
      <vt:lpstr>Reparameterization 技术</vt:lpstr>
      <vt:lpstr>SAC(Soft Actor-Critic)</vt:lpstr>
      <vt:lpstr>总结1</vt:lpstr>
      <vt:lpstr>总结2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新蓬 陆</dc:creator>
  <cp:lastModifiedBy>新蓬 陆</cp:lastModifiedBy>
  <cp:revision>3</cp:revision>
  <dcterms:created xsi:type="dcterms:W3CDTF">2024-11-30T07:10:38Z</dcterms:created>
  <dcterms:modified xsi:type="dcterms:W3CDTF">2024-11-30T16:12:18Z</dcterms:modified>
</cp:coreProperties>
</file>