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6" r:id="rId2"/>
    <p:sldId id="274" r:id="rId3"/>
    <p:sldId id="28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6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2FC14-5CF7-4FD9-8DA3-7AD6D16BAFD1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4CEEF-B8FA-4630-BA76-625187F79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780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F3B53-93A8-4CE3-BD06-324ADE4A67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1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F3B53-93A8-4CE3-BD06-324ADE4A67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2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A5153-0D03-4598-52BA-313C6D4ED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114402-525B-5E77-6464-E673B5D19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772BE-C362-7E65-8AE0-6F00E1C2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B40D-A3AD-4C23-A14E-0EA876BB395F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CCF85-FE41-5240-E61A-4FBDD010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99F91-CC64-5977-F8E6-75700A8C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D181-7F55-4D2E-9505-5D8094CC2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59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20B8D-F8CE-BA32-5578-C859FAC5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B31C1E-D5C5-BEB6-FF59-810036EA0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CACCE-F26B-8138-88BF-37B3F689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B40D-A3AD-4C23-A14E-0EA876BB395F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66250-E1CA-DB58-B771-783CCDD0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268CB-C402-84A0-77BF-7E721D88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D181-7F55-4D2E-9505-5D8094CC2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88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DE19F6-74A0-A59C-1A2B-AA217FEF3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3B83BF-2793-9787-4C52-559BE90ED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1B67A-FC93-8652-5954-1889371E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B40D-A3AD-4C23-A14E-0EA876BB395F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EDA3A-4C73-1953-9FB1-3D612F10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38DF2-E5F0-5F48-7CFA-66F59E55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D181-7F55-4D2E-9505-5D8094CC2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8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2A75E-D5F9-C4EC-7FAD-71B109B7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8FFBF-DD6B-6CF2-CD07-1EC60373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DB559-B5A7-3BDA-E8BD-BB2E94F3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B40D-A3AD-4C23-A14E-0EA876BB395F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25C32-F57E-3965-F538-530E5762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E968B-1718-058F-A1DB-336B7652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D181-7F55-4D2E-9505-5D8094CC2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04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E46AC-0018-F105-825D-04F931E5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4FDC4B-5377-2FB7-8AA1-27BAD7E50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4EA4A-D3F1-145B-F808-90B19836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B40D-A3AD-4C23-A14E-0EA876BB395F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15116-7642-FA39-121B-D1E91A5B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95269-69CA-8723-05DB-69C484E5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D181-7F55-4D2E-9505-5D8094CC2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0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BC22-4D2B-36AF-5428-352430C6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4E6A1-CFDC-66DD-43FD-1F4F32FDB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01C83F-8763-2551-7FCA-53181A151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4BBE05-521F-D728-990E-FAF20FB5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B40D-A3AD-4C23-A14E-0EA876BB395F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C31F5B-4DAF-BDEA-196A-710E903D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CCF2D0-08E3-D67B-E4B5-2E5897C2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D181-7F55-4D2E-9505-5D8094CC2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0E33-2A20-71AB-DA5D-365F90EF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6A7A04-C1B6-9C08-C2C8-392F3B7FD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3DE868-9E61-6A18-F905-CEBEA561D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5FCB56-4AA2-84CE-925C-D049F904D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02EE1F-C3FC-9552-6F96-C57A6EC4A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DF35A2-EBB3-4488-9B7F-75027E94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B40D-A3AD-4C23-A14E-0EA876BB395F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DF821B-5259-E9BC-1FF3-E1570F5A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044FF4-D00B-B7F0-9AA5-22F3171F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D181-7F55-4D2E-9505-5D8094CC2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887C5-E595-BD52-CE23-105D67D6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B5EF48-A1DB-74F7-9B4F-F8764493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B40D-A3AD-4C23-A14E-0EA876BB395F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BC0CCD-1189-BCD1-E487-CC66C89C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5B2A4D-6CCA-0B2F-DBDE-7EE85ED9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D181-7F55-4D2E-9505-5D8094CC2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56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C3A108-FCEB-C400-BCBF-13454556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B40D-A3AD-4C23-A14E-0EA876BB395F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6C5DF4-F73B-5DB1-BCE9-57078685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8A8F6C-D35C-0D0D-1C4E-44F888D1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D181-7F55-4D2E-9505-5D8094CC2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30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F0675-279E-7EA5-E974-F8C88E6F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CCBFA-BE0F-63E0-4475-9FAF4B889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148F22-E282-CDB5-7C85-9E692086E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3738A4-F4F4-4015-4052-2BFED0E0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B40D-A3AD-4C23-A14E-0EA876BB395F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89F68-1D57-9B78-83D0-DF6F6659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AE6309-315E-46F0-9FE4-FE969ECF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D181-7F55-4D2E-9505-5D8094CC2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80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EF688-6503-E022-CCE8-A02B3924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CFFFB1-03A6-BEF9-2765-A28E78C5B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0B4656-1AB7-2CB0-713C-38F2FAF14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C745EE-A02A-BF5C-42CF-469BF15F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B40D-A3AD-4C23-A14E-0EA876BB395F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E484D5-8D4F-B259-0B91-9491C8DC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7CAF1-448E-5455-80B6-F9B06AA5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D181-7F55-4D2E-9505-5D8094CC2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9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497127-706F-9702-C28B-9F550911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A9A27-64BA-3A55-3EE5-20C1638FA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DC1A3-1B30-9B18-2E49-729A7864F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5DB40D-A3AD-4C23-A14E-0EA876BB395F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C0FD9-C3E0-4741-5EA4-A982B7B5C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45271-F65B-26FA-931E-0518167C8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9D181-7F55-4D2E-9505-5D8094CC2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6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4" Type="http://schemas.openxmlformats.org/officeDocument/2006/relationships/video" Target="../media/media2.mp4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E1AB1-A2CF-0FD6-43B8-A5FD9136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TD3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4992CC-2932-60F8-4879-1B0FB1817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980" y="1663063"/>
                <a:ext cx="10988040" cy="490706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问题：基于值的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RL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算法中，函数近似误差导致值的高估和次优策略。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在</a:t>
                </a:r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传统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Q</a:t>
                </a:r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学习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中，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Q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值高估偏差来源于最大化操作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)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实际上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;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𝑤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𝜖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𝜖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是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均值为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0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的随机噪声，因此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𝐴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.</a:t>
                </a:r>
              </a:p>
              <a:p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在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AC</a:t>
                </a:r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框架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下，即使不显式使用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max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操作也会产生高估偏差：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lvl="1"/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策略网络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会不断优化，使其倾向于选择具有较高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的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动作（策略优化的本质是</a:t>
                </a:r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间接学习最大化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Q</a:t>
                </a:r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值的动作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）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lvl="1"/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的估计受噪声影响，策略网络会学到错误倾向，从而引发高估偏差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最小值操作的作用是</a:t>
                </a:r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缓解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高估，只会将</a:t>
                </a:r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高估部分抑制到接近真实值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，而</a:t>
                </a:r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不会引入新的低估误差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。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4992CC-2932-60F8-4879-1B0FB1817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980" y="1663063"/>
                <a:ext cx="10988040" cy="4907069"/>
              </a:xfrm>
              <a:blipFill>
                <a:blip r:embed="rId2"/>
                <a:stretch>
                  <a:fillRect l="-999" t="-2609" r="-28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30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F8F7D57-00FD-1F4D-CB56-25941832C0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0323" y="1266710"/>
            <a:ext cx="4508534" cy="49864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933AB2-2E98-FE3F-8CDD-2E8D25AAAC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2911" y="4257261"/>
            <a:ext cx="3575297" cy="19104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D177656-50AA-969D-23D8-B72B08AC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TD3(Twin Delayed Deep Deterministic policy gradient)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QQ20241122-121359">
            <a:hlinkClick r:id="" action="ppaction://media"/>
            <a:extLst>
              <a:ext uri="{FF2B5EF4-FFF2-40B4-BE49-F238E27FC236}">
                <a16:creationId xmlns:a16="http://schemas.microsoft.com/office/drawing/2014/main" id="{99E32314-98EC-338A-AAE0-D23CD3691D6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9175" y="4182752"/>
            <a:ext cx="1965817" cy="2235614"/>
          </a:xfrm>
          <a:ln>
            <a:solidFill>
              <a:schemeClr val="tx1"/>
            </a:solidFill>
          </a:ln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A1299-E1CC-288E-BAC1-436ADFD83E8F}"/>
              </a:ext>
            </a:extLst>
          </p:cNvPr>
          <p:cNvSpPr txBox="1">
            <a:spLocks/>
          </p:cNvSpPr>
          <p:nvPr/>
        </p:nvSpPr>
        <p:spPr>
          <a:xfrm>
            <a:off x="289563" y="1783777"/>
            <a:ext cx="7287711" cy="232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目的：解决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DDPG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存在的高估问题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TD3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采用三个技巧解决高估问题：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截断双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Q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学习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缓解值高估问题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(Overestimation bias)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降低更新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策略网络和目标网络的频率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3.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目标策略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平滑正则化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：往动作中加入噪声起到平滑作用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降低高估导致的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Variance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问题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</a:p>
          <a:p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9" name="QQ20241125-183111">
            <a:hlinkClick r:id="" action="ppaction://media"/>
            <a:extLst>
              <a:ext uri="{FF2B5EF4-FFF2-40B4-BE49-F238E27FC236}">
                <a16:creationId xmlns:a16="http://schemas.microsoft.com/office/drawing/2014/main" id="{D2CA90AE-9C4A-8DCA-B402-D2F18D609A19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172337" y="4182752"/>
            <a:ext cx="1965816" cy="2235614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56566494-91C5-5446-C63F-BA670EBEC3D8}"/>
              </a:ext>
            </a:extLst>
          </p:cNvPr>
          <p:cNvSpPr txBox="1">
            <a:spLocks/>
          </p:cNvSpPr>
          <p:nvPr/>
        </p:nvSpPr>
        <p:spPr>
          <a:xfrm>
            <a:off x="4466167" y="6260806"/>
            <a:ext cx="3259665" cy="41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Pendulum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环境下的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reward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87DC363-3FD3-26C8-A8B2-AFDCC3B287EA}"/>
              </a:ext>
            </a:extLst>
          </p:cNvPr>
          <p:cNvSpPr txBox="1">
            <a:spLocks/>
          </p:cNvSpPr>
          <p:nvPr/>
        </p:nvSpPr>
        <p:spPr>
          <a:xfrm>
            <a:off x="995809" y="6435936"/>
            <a:ext cx="2447881" cy="41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Pendulum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实验结果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6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805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4FA70-2490-B592-7354-C0792A08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TD3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AF7122-957F-9FF5-AD58-E9D1FCFD7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1450219"/>
                <a:ext cx="11258973" cy="1469086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在 </a:t>
                </a:r>
                <a:r>
                  <a:rPr lang="en-US" altLang="zh-CN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TD3 </a:t>
                </a:r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中，每次更新目标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网络时，算法会</a:t>
                </a:r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在目标动作上添加一些噪声</a:t>
                </a:r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，目标动作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′=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(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′)+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𝜖</m:t>
                    </m:r>
                  </m:oMath>
                </a14:m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，其中𝜖是一个小的噪声。</a:t>
                </a:r>
                <a:endParaRPr lang="en-US" altLang="zh-CN" b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目的：</a:t>
                </a:r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减少估计目标值的偏差，避免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值高估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，有助于平滑训练过程。</a:t>
                </a:r>
                <a:endParaRPr lang="en-US" altLang="zh-CN" b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AF7122-957F-9FF5-AD58-E9D1FCFD7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1450219"/>
                <a:ext cx="11258973" cy="1469086"/>
              </a:xfrm>
              <a:blipFill>
                <a:blip r:embed="rId3"/>
                <a:stretch>
                  <a:fillRect l="-867" t="-7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852B1204-4663-2DF3-DFF8-231540C0E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8" y="2953745"/>
            <a:ext cx="5327302" cy="3640666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468FFC8-D6B3-B1E2-C256-B1E482E33CFB}"/>
              </a:ext>
            </a:extLst>
          </p:cNvPr>
          <p:cNvSpPr txBox="1">
            <a:spLocks/>
          </p:cNvSpPr>
          <p:nvPr/>
        </p:nvSpPr>
        <p:spPr>
          <a:xfrm>
            <a:off x="3729766" y="5624789"/>
            <a:ext cx="1789852" cy="66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截断双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Q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学习缓解高估问题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FC71FF2-9859-3AA2-9A2A-24050CA51C0F}"/>
              </a:ext>
            </a:extLst>
          </p:cNvPr>
          <p:cNvSpPr txBox="1">
            <a:spLocks/>
          </p:cNvSpPr>
          <p:nvPr/>
        </p:nvSpPr>
        <p:spPr>
          <a:xfrm>
            <a:off x="2014881" y="3506857"/>
            <a:ext cx="3090464" cy="66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457200" lvl="1" indent="0"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往动作中加入噪声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17" name="图片 16" descr="文本&#10;&#10;描述已自动生成">
            <a:extLst>
              <a:ext uri="{FF2B5EF4-FFF2-40B4-BE49-F238E27FC236}">
                <a16:creationId xmlns:a16="http://schemas.microsoft.com/office/drawing/2014/main" id="{9593D4D0-DF0A-9E8F-CD71-D7AE8550E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192" y="4200818"/>
            <a:ext cx="4940554" cy="2502029"/>
          </a:xfrm>
          <a:prstGeom prst="rect">
            <a:avLst/>
          </a:prstGeom>
        </p:spPr>
      </p:pic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CCB83290-431D-FA8E-E2E4-CB9BEDC20A71}"/>
              </a:ext>
            </a:extLst>
          </p:cNvPr>
          <p:cNvSpPr txBox="1">
            <a:spLocks/>
          </p:cNvSpPr>
          <p:nvPr/>
        </p:nvSpPr>
        <p:spPr>
          <a:xfrm>
            <a:off x="9219418" y="5083314"/>
            <a:ext cx="1505418" cy="66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降低更新网络的频率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78209F6-26EC-04E4-3CBE-1597975FA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239" y="2739214"/>
            <a:ext cx="4185919" cy="153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宽屏</PresentationFormat>
  <Paragraphs>24</Paragraphs>
  <Slides>3</Slides>
  <Notes>2</Notes>
  <HiddenSlides>0</HiddenSlides>
  <MMClips>2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TD3</vt:lpstr>
      <vt:lpstr>TD3(Twin Delayed Deep Deterministic policy gradient)</vt:lpstr>
      <vt:lpstr>TD3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新蓬 陆</dc:creator>
  <cp:lastModifiedBy>新蓬 陆</cp:lastModifiedBy>
  <cp:revision>1</cp:revision>
  <dcterms:created xsi:type="dcterms:W3CDTF">2024-11-30T07:12:54Z</dcterms:created>
  <dcterms:modified xsi:type="dcterms:W3CDTF">2024-11-30T07:13:33Z</dcterms:modified>
</cp:coreProperties>
</file>