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323" r:id="rId2"/>
    <p:sldId id="325" r:id="rId3"/>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5519" autoAdjust="0"/>
  </p:normalViewPr>
  <p:slideViewPr>
    <p:cSldViewPr snapToGrid="0" showGuides="1">
      <p:cViewPr>
        <p:scale>
          <a:sx n="100" d="100"/>
          <a:sy n="100" d="100"/>
        </p:scale>
        <p:origin x="475" y="-19"/>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2022/2/28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8T01:05:00.380"/>
    </inkml:context>
    <inkml:brush xml:id="br0">
      <inkml:brushProperty name="width" value="0.05" units="cm"/>
      <inkml:brushProperty name="height" value="0.05" units="cm"/>
      <inkml:brushProperty name="color" value="#E71224"/>
    </inkml:brush>
  </inkml:definitions>
  <inkml:trace contextRef="#ctx0" brushRef="#br0">1 47 24575,'1152'0'0,"-1124"-1"0,46-9 0,-44 5 0,42-1 0,266 7 0,-334-1-96,24-2 324,-27 2-285,0 0-1,0 0 1,-1-1-1,1 1 0,0 0 1,0 0-1,0-1 1,0 1-1,0-1 0,-1 1 1,1-1-1,0 1 1,0-1-1,-1 1 0,1-1 1,0 0-1,-1 1 1,1-1-1,-1 0 1,1 0-1,-1 1 0,1-1 1,-1 0-1,1 0 1,-1-1-1,1-7-6768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2022/2/28</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2022/2/28</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songho.ca/opengl/gl_projectionmatrix.html" TargetMode="External"/><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05B92BC-7647-4861-A998-DFE99CBA8DF3}"/>
              </a:ext>
            </a:extLst>
          </p:cNvPr>
          <p:cNvSpPr/>
          <p:nvPr/>
        </p:nvSpPr>
        <p:spPr>
          <a:xfrm>
            <a:off x="5866187" y="1140429"/>
            <a:ext cx="3298212" cy="2825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506B5F6-F64E-4F6D-AD1C-4388BB0A22CC}"/>
              </a:ext>
            </a:extLst>
          </p:cNvPr>
          <p:cNvSpPr txBox="1"/>
          <p:nvPr/>
        </p:nvSpPr>
        <p:spPr>
          <a:xfrm>
            <a:off x="2359819" y="354052"/>
            <a:ext cx="5356860" cy="369332"/>
          </a:xfrm>
          <a:prstGeom prst="rect">
            <a:avLst/>
          </a:prstGeom>
          <a:noFill/>
        </p:spPr>
        <p:txBody>
          <a:bodyPr wrap="square">
            <a:spAutoFit/>
          </a:bodyPr>
          <a:lstStyle/>
          <a:p>
            <a:pPr algn="ctr"/>
            <a:r>
              <a:rPr lang="zh-CN" altLang="en-US" b="1">
                <a:solidFill>
                  <a:srgbClr val="FFC000"/>
                </a:solidFill>
              </a:rPr>
              <a:t>深度测试</a:t>
            </a:r>
            <a:endParaRPr lang="en-US" altLang="zh-CN" b="1">
              <a:solidFill>
                <a:srgbClr val="FFC000"/>
              </a:solidFill>
            </a:endParaRPr>
          </a:p>
        </p:txBody>
      </p:sp>
      <p:sp>
        <p:nvSpPr>
          <p:cNvPr id="12" name="文本框 11">
            <a:extLst>
              <a:ext uri="{FF2B5EF4-FFF2-40B4-BE49-F238E27FC236}">
                <a16:creationId xmlns:a16="http://schemas.microsoft.com/office/drawing/2014/main" id="{6CB705E0-1B55-4E57-A8AB-11B6A4E513EA}"/>
              </a:ext>
            </a:extLst>
          </p:cNvPr>
          <p:cNvSpPr txBox="1"/>
          <p:nvPr/>
        </p:nvSpPr>
        <p:spPr>
          <a:xfrm>
            <a:off x="391270" y="5375235"/>
            <a:ext cx="4635823"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chemeClr val="tx1"/>
                </a:solidFill>
                <a:effectLst/>
                <a:highlight>
                  <a:srgbClr val="00FF00"/>
                </a:highlight>
                <a:latin typeface="+mn-ea"/>
              </a:rPr>
              <a:t>深度缓冲</a:t>
            </a:r>
            <a:r>
              <a:rPr lang="zh-CN" altLang="en-US" b="0" i="0">
                <a:solidFill>
                  <a:schemeClr val="tx1"/>
                </a:solidFill>
                <a:effectLst/>
                <a:latin typeface="+mn-ea"/>
              </a:rPr>
              <a:t>是由窗口系统自动创建的，它会以</a:t>
            </a:r>
            <a:r>
              <a:rPr lang="en-US" altLang="zh-CN" b="0" i="0">
                <a:solidFill>
                  <a:schemeClr val="tx1"/>
                </a:solidFill>
                <a:effectLst/>
                <a:latin typeface="+mn-ea"/>
              </a:rPr>
              <a:t>16</a:t>
            </a:r>
            <a:r>
              <a:rPr lang="zh-CN" altLang="en-US" b="0" i="0">
                <a:solidFill>
                  <a:schemeClr val="tx1"/>
                </a:solidFill>
                <a:effectLst/>
                <a:latin typeface="+mn-ea"/>
              </a:rPr>
              <a:t>、</a:t>
            </a:r>
            <a:r>
              <a:rPr lang="en-US" altLang="zh-CN" b="0" i="0">
                <a:solidFill>
                  <a:schemeClr val="tx1"/>
                </a:solidFill>
                <a:effectLst/>
                <a:latin typeface="+mn-ea"/>
              </a:rPr>
              <a:t>24</a:t>
            </a:r>
            <a:r>
              <a:rPr lang="zh-CN" altLang="en-US" b="0" i="0">
                <a:solidFill>
                  <a:schemeClr val="tx1"/>
                </a:solidFill>
                <a:effectLst/>
                <a:latin typeface="+mn-ea"/>
              </a:rPr>
              <a:t>或</a:t>
            </a:r>
            <a:r>
              <a:rPr lang="en-US" altLang="zh-CN" b="0" i="0">
                <a:solidFill>
                  <a:schemeClr val="tx1"/>
                </a:solidFill>
                <a:effectLst/>
                <a:latin typeface="+mn-ea"/>
              </a:rPr>
              <a:t>32</a:t>
            </a:r>
            <a:r>
              <a:rPr lang="zh-CN" altLang="en-US" b="0" i="0">
                <a:solidFill>
                  <a:schemeClr val="tx1"/>
                </a:solidFill>
                <a:effectLst/>
                <a:latin typeface="+mn-ea"/>
              </a:rPr>
              <a:t>位</a:t>
            </a:r>
            <a:r>
              <a:rPr lang="en-US" altLang="zh-CN" b="0" i="0">
                <a:solidFill>
                  <a:schemeClr val="tx1"/>
                </a:solidFill>
                <a:effectLst/>
                <a:latin typeface="+mn-ea"/>
              </a:rPr>
              <a:t>float</a:t>
            </a:r>
            <a:r>
              <a:rPr lang="zh-CN" altLang="en-US" b="0" i="0">
                <a:solidFill>
                  <a:schemeClr val="tx1"/>
                </a:solidFill>
                <a:effectLst/>
                <a:latin typeface="+mn-ea"/>
              </a:rPr>
              <a:t>的形式储存它的深度值。</a:t>
            </a:r>
            <a:endParaRPr lang="zh-CN" altLang="en-US">
              <a:solidFill>
                <a:schemeClr val="tx1"/>
              </a:solidFill>
              <a:latin typeface="+mn-ea"/>
            </a:endParaRPr>
          </a:p>
        </p:txBody>
      </p:sp>
      <p:sp>
        <p:nvSpPr>
          <p:cNvPr id="16" name="文本框 15">
            <a:extLst>
              <a:ext uri="{FF2B5EF4-FFF2-40B4-BE49-F238E27FC236}">
                <a16:creationId xmlns:a16="http://schemas.microsoft.com/office/drawing/2014/main" id="{5075CE32-02C2-46E1-B4BE-7CEADA43860B}"/>
              </a:ext>
            </a:extLst>
          </p:cNvPr>
          <p:cNvSpPr txBox="1"/>
          <p:nvPr/>
        </p:nvSpPr>
        <p:spPr>
          <a:xfrm>
            <a:off x="471109" y="6692598"/>
            <a:ext cx="550324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b="1" i="0">
                <a:effectLst/>
                <a:highlight>
                  <a:srgbClr val="00FF00"/>
                </a:highlight>
                <a:latin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b="0"/>
              <a:t>当深度测试</a:t>
            </a:r>
            <a:r>
              <a:rPr lang="en-US" altLang="zh-CN" b="0"/>
              <a:t>(Depth Testing)</a:t>
            </a:r>
            <a:r>
              <a:rPr lang="zh-CN" altLang="en-US" b="0"/>
              <a:t>被启用的时候，</a:t>
            </a:r>
            <a:r>
              <a:rPr lang="en-US" altLang="zh-CN" b="0"/>
              <a:t>OpenGL</a:t>
            </a:r>
            <a:r>
              <a:rPr lang="zh-CN" altLang="en-US" b="0"/>
              <a:t>会将一个片段的深度值与深度缓冲的内容进行对比（深度测试）。如果测试通过，深度缓冲将会更新为新的深度值。如果深度测试失败，片段将会被丢弃。</a:t>
            </a:r>
          </a:p>
        </p:txBody>
      </p:sp>
      <p:sp>
        <p:nvSpPr>
          <p:cNvPr id="20" name="文本框 19">
            <a:extLst>
              <a:ext uri="{FF2B5EF4-FFF2-40B4-BE49-F238E27FC236}">
                <a16:creationId xmlns:a16="http://schemas.microsoft.com/office/drawing/2014/main" id="{D24CFBAB-9F5C-4226-9BC1-4B1DD29D4CB0}"/>
              </a:ext>
            </a:extLst>
          </p:cNvPr>
          <p:cNvSpPr txBox="1"/>
          <p:nvPr/>
        </p:nvSpPr>
        <p:spPr>
          <a:xfrm>
            <a:off x="728071" y="8495561"/>
            <a:ext cx="3846067"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b="0" i="0">
                <a:solidFill>
                  <a:schemeClr val="dk1"/>
                </a:solidFill>
                <a:effectLst/>
                <a:latin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a:t>深度缓冲是在片段着色器，以及模板测试</a:t>
            </a:r>
            <a:r>
              <a:rPr lang="en-US" altLang="zh-CN"/>
              <a:t>(Stencil Testing)</a:t>
            </a:r>
            <a:r>
              <a:rPr lang="zh-CN" altLang="en-US"/>
              <a:t>运行之后在屏幕空间中运行的</a:t>
            </a:r>
          </a:p>
        </p:txBody>
      </p:sp>
      <p:sp>
        <p:nvSpPr>
          <p:cNvPr id="21" name="文本框 20">
            <a:extLst>
              <a:ext uri="{FF2B5EF4-FFF2-40B4-BE49-F238E27FC236}">
                <a16:creationId xmlns:a16="http://schemas.microsoft.com/office/drawing/2014/main" id="{CB0213B1-6B0B-4D99-B78E-F09793672061}"/>
              </a:ext>
            </a:extLst>
          </p:cNvPr>
          <p:cNvSpPr txBox="1"/>
          <p:nvPr/>
        </p:nvSpPr>
        <p:spPr>
          <a:xfrm>
            <a:off x="610892" y="10166665"/>
            <a:ext cx="3999988"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lgn="ctr">
              <a:defRPr b="0" i="0">
                <a:effectLst/>
                <a:latin typeface="+mn-ea"/>
              </a:defRPr>
            </a:lvl1pPr>
          </a:lstStyle>
          <a:p>
            <a:r>
              <a:rPr lang="en-US" altLang="zh-CN"/>
              <a:t>GLSL</a:t>
            </a:r>
            <a:r>
              <a:rPr lang="zh-CN" altLang="en-US"/>
              <a:t>内建变量</a:t>
            </a:r>
            <a:r>
              <a:rPr lang="en-US" altLang="zh-CN"/>
              <a:t>gl_FragCoord</a:t>
            </a:r>
            <a:r>
              <a:rPr lang="zh-CN" altLang="en-US"/>
              <a:t>，</a:t>
            </a:r>
            <a:r>
              <a:rPr lang="en-US" altLang="zh-CN"/>
              <a:t>x</a:t>
            </a:r>
            <a:r>
              <a:rPr lang="zh-CN" altLang="en-US"/>
              <a:t>和</a:t>
            </a:r>
            <a:r>
              <a:rPr lang="en-US" altLang="zh-CN"/>
              <a:t>y</a:t>
            </a:r>
            <a:r>
              <a:rPr lang="zh-CN" altLang="en-US"/>
              <a:t>分量代表了片段的屏幕空间坐标（其中</a:t>
            </a:r>
            <a:r>
              <a:rPr lang="en-US" altLang="zh-CN"/>
              <a:t>(0, 0)</a:t>
            </a:r>
            <a:r>
              <a:rPr lang="zh-CN" altLang="en-US"/>
              <a:t>位于左下角），</a:t>
            </a:r>
            <a:r>
              <a:rPr lang="en-US" altLang="zh-CN"/>
              <a:t>z</a:t>
            </a:r>
            <a:r>
              <a:rPr lang="zh-CN" altLang="en-US"/>
              <a:t>分量，它包含了片段真正的深度值，（</a:t>
            </a:r>
            <a:r>
              <a:rPr lang="zh-CN" altLang="en-US" b="0" i="0">
                <a:solidFill>
                  <a:srgbClr val="222222"/>
                </a:solidFill>
                <a:effectLst/>
                <a:latin typeface="Microsoft Yahei" panose="020B0503020204020204" pitchFamily="34" charset="-122"/>
                <a:ea typeface="Microsoft Yahei" panose="020B0503020204020204" pitchFamily="34" charset="-122"/>
              </a:rPr>
              <a:t>从片段着色器中直接访问</a:t>
            </a:r>
            <a:r>
              <a:rPr lang="zh-CN" altLang="en-US"/>
              <a:t>）</a:t>
            </a:r>
            <a:endParaRPr lang="zh-CN" altLang="en-US" b="0" i="0">
              <a:solidFill>
                <a:srgbClr val="222222"/>
              </a:solidFill>
              <a:effectLst/>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9894D0FA-DBB1-468D-8A73-692433902BD6}"/>
              </a:ext>
            </a:extLst>
          </p:cNvPr>
          <p:cNvSpPr txBox="1"/>
          <p:nvPr/>
        </p:nvSpPr>
        <p:spPr>
          <a:xfrm>
            <a:off x="6089769" y="5335070"/>
            <a:ext cx="2902447"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深度测试默认是禁用的：</a:t>
            </a:r>
            <a:endParaRPr lang="zh-CN" altLang="en-US">
              <a:solidFill>
                <a:schemeClr val="bg1"/>
              </a:solidFill>
            </a:endParaRPr>
          </a:p>
        </p:txBody>
      </p:sp>
      <p:sp>
        <p:nvSpPr>
          <p:cNvPr id="24" name="文本框 23">
            <a:extLst>
              <a:ext uri="{FF2B5EF4-FFF2-40B4-BE49-F238E27FC236}">
                <a16:creationId xmlns:a16="http://schemas.microsoft.com/office/drawing/2014/main" id="{BD7A5D8B-EC3A-43C8-9615-49503DD3C1FC}"/>
              </a:ext>
            </a:extLst>
          </p:cNvPr>
          <p:cNvSpPr txBox="1"/>
          <p:nvPr/>
        </p:nvSpPr>
        <p:spPr>
          <a:xfrm>
            <a:off x="6164617" y="5765721"/>
            <a:ext cx="4043825"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glEnable</a:t>
            </a:r>
            <a:r>
              <a:rPr lang="en-US" altLang="zh-CN" b="0" i="0">
                <a:solidFill>
                  <a:srgbClr val="E0E2E4"/>
                </a:solidFill>
                <a:effectLst/>
                <a:latin typeface="Courier New" panose="02070309020205020404" pitchFamily="49" charset="0"/>
              </a:rPr>
              <a:t>(GL_DEPTH_TEST); </a:t>
            </a:r>
            <a:endParaRPr lang="zh-CN" altLang="en-US"/>
          </a:p>
        </p:txBody>
      </p:sp>
      <p:sp>
        <p:nvSpPr>
          <p:cNvPr id="26" name="文本框 25">
            <a:extLst>
              <a:ext uri="{FF2B5EF4-FFF2-40B4-BE49-F238E27FC236}">
                <a16:creationId xmlns:a16="http://schemas.microsoft.com/office/drawing/2014/main" id="{63C4A794-E13E-40F7-864E-5B168ADAE416}"/>
              </a:ext>
            </a:extLst>
          </p:cNvPr>
          <p:cNvSpPr txBox="1"/>
          <p:nvPr/>
        </p:nvSpPr>
        <p:spPr>
          <a:xfrm>
            <a:off x="709857" y="13097311"/>
            <a:ext cx="2880360" cy="369332"/>
          </a:xfrm>
          <a:prstGeom prst="rect">
            <a:avLst/>
          </a:prstGeom>
          <a:noFill/>
        </p:spPr>
        <p:txBody>
          <a:bodyPr wrap="square">
            <a:spAutoFit/>
          </a:bodyPr>
          <a:lstStyle/>
          <a:p>
            <a:r>
              <a:rPr lang="zh-CN" altLang="en-US">
                <a:solidFill>
                  <a:schemeClr val="bg1"/>
                </a:solidFill>
                <a:latin typeface="Microsoft Yahei" panose="020B0503020204020204" pitchFamily="34" charset="-122"/>
                <a:ea typeface="Microsoft Yahei" panose="020B0503020204020204" pitchFamily="34" charset="-122"/>
              </a:rPr>
              <a:t>每一帧开始都需要清空：</a:t>
            </a:r>
            <a:endParaRPr lang="zh-CN" altLang="en-US">
              <a:solidFill>
                <a:schemeClr val="bg1"/>
              </a:solidFill>
            </a:endParaRPr>
          </a:p>
        </p:txBody>
      </p:sp>
      <p:sp>
        <p:nvSpPr>
          <p:cNvPr id="28" name="文本框 27">
            <a:extLst>
              <a:ext uri="{FF2B5EF4-FFF2-40B4-BE49-F238E27FC236}">
                <a16:creationId xmlns:a16="http://schemas.microsoft.com/office/drawing/2014/main" id="{08F52D1B-127A-47FD-ADC3-FA5C69337F50}"/>
              </a:ext>
            </a:extLst>
          </p:cNvPr>
          <p:cNvSpPr txBox="1"/>
          <p:nvPr/>
        </p:nvSpPr>
        <p:spPr>
          <a:xfrm>
            <a:off x="610892" y="11874996"/>
            <a:ext cx="4308087" cy="369332"/>
          </a:xfrm>
          <a:prstGeom prst="rect">
            <a:avLst/>
          </a:prstGeom>
          <a:noFill/>
        </p:spPr>
        <p:txBody>
          <a:bodyPr wrap="square">
            <a:spAutoFit/>
          </a:bodyPr>
          <a:lstStyle/>
          <a:p>
            <a:r>
              <a:rPr lang="en-US" altLang="zh-CN" b="0" i="0">
                <a:solidFill>
                  <a:schemeClr val="bg1"/>
                </a:solidFill>
                <a:effectLst/>
                <a:latin typeface="Microsoft Yahei" panose="020B0503020204020204" pitchFamily="34" charset="-122"/>
                <a:ea typeface="Microsoft Yahei" panose="020B0503020204020204" pitchFamily="34" charset="-122"/>
              </a:rPr>
              <a:t>OpenGL</a:t>
            </a:r>
            <a:r>
              <a:rPr lang="zh-CN" altLang="en-US" b="0" i="0">
                <a:solidFill>
                  <a:schemeClr val="bg1"/>
                </a:solidFill>
                <a:effectLst/>
                <a:latin typeface="Microsoft Yahei" panose="020B0503020204020204" pitchFamily="34" charset="-122"/>
                <a:ea typeface="Microsoft Yahei" panose="020B0503020204020204" pitchFamily="34" charset="-122"/>
              </a:rPr>
              <a:t>允许我们禁用深度缓冲的写入</a:t>
            </a:r>
            <a:endParaRPr lang="zh-CN" altLang="en-US">
              <a:solidFill>
                <a:schemeClr val="bg1"/>
              </a:solidFill>
            </a:endParaRPr>
          </a:p>
        </p:txBody>
      </p:sp>
      <p:sp>
        <p:nvSpPr>
          <p:cNvPr id="31" name="文本框 30">
            <a:extLst>
              <a:ext uri="{FF2B5EF4-FFF2-40B4-BE49-F238E27FC236}">
                <a16:creationId xmlns:a16="http://schemas.microsoft.com/office/drawing/2014/main" id="{849E9370-4044-4593-9BEE-8E9ECBAC8FF9}"/>
              </a:ext>
            </a:extLst>
          </p:cNvPr>
          <p:cNvSpPr txBox="1"/>
          <p:nvPr/>
        </p:nvSpPr>
        <p:spPr>
          <a:xfrm>
            <a:off x="723668" y="12248234"/>
            <a:ext cx="3832466"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glDepthMask</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GL_FALSE</a:t>
            </a:r>
            <a:r>
              <a:rPr lang="en-US" altLang="zh-CN" b="0" i="0">
                <a:solidFill>
                  <a:srgbClr val="E0E2E4"/>
                </a:solidFill>
                <a:effectLst/>
                <a:latin typeface="Courier New" panose="02070309020205020404" pitchFamily="49" charset="0"/>
              </a:rPr>
              <a:t>); </a:t>
            </a:r>
            <a:endParaRPr lang="zh-CN" altLang="en-US"/>
          </a:p>
        </p:txBody>
      </p:sp>
      <p:sp>
        <p:nvSpPr>
          <p:cNvPr id="33" name="文本框 32">
            <a:extLst>
              <a:ext uri="{FF2B5EF4-FFF2-40B4-BE49-F238E27FC236}">
                <a16:creationId xmlns:a16="http://schemas.microsoft.com/office/drawing/2014/main" id="{BC61A36B-E733-4351-A213-5B7CD4FA9334}"/>
              </a:ext>
            </a:extLst>
          </p:cNvPr>
          <p:cNvSpPr txBox="1"/>
          <p:nvPr/>
        </p:nvSpPr>
        <p:spPr>
          <a:xfrm>
            <a:off x="4654805" y="8025756"/>
            <a:ext cx="5553637" cy="369332"/>
          </a:xfrm>
          <a:prstGeom prst="rect">
            <a:avLst/>
          </a:prstGeom>
          <a:noFill/>
        </p:spPr>
        <p:txBody>
          <a:bodyPr wrap="square">
            <a:spAutoFit/>
          </a:bodyPr>
          <a:lstStyle/>
          <a:p>
            <a:r>
              <a:rPr lang="en-US" altLang="zh-CN" b="0" i="0">
                <a:solidFill>
                  <a:schemeClr val="bg1"/>
                </a:solidFill>
                <a:effectLst/>
                <a:latin typeface="Microsoft Yahei" panose="020B0503020204020204" pitchFamily="34" charset="-122"/>
                <a:ea typeface="Microsoft Yahei" panose="020B0503020204020204" pitchFamily="34" charset="-122"/>
              </a:rPr>
              <a:t>OpenGL</a:t>
            </a:r>
            <a:r>
              <a:rPr lang="zh-CN" altLang="en-US" b="0" i="0">
                <a:solidFill>
                  <a:schemeClr val="bg1"/>
                </a:solidFill>
                <a:effectLst/>
                <a:latin typeface="Microsoft Yahei" panose="020B0503020204020204" pitchFamily="34" charset="-122"/>
                <a:ea typeface="Microsoft Yahei" panose="020B0503020204020204" pitchFamily="34" charset="-122"/>
              </a:rPr>
              <a:t>允许我们修改深度测试中使用的比较运算符</a:t>
            </a:r>
            <a:endParaRPr lang="zh-CN" altLang="en-US">
              <a:solidFill>
                <a:schemeClr val="bg1"/>
              </a:solidFill>
            </a:endParaRPr>
          </a:p>
        </p:txBody>
      </p:sp>
      <p:sp>
        <p:nvSpPr>
          <p:cNvPr id="34" name="文本框 33">
            <a:extLst>
              <a:ext uri="{FF2B5EF4-FFF2-40B4-BE49-F238E27FC236}">
                <a16:creationId xmlns:a16="http://schemas.microsoft.com/office/drawing/2014/main" id="{DFCB2E0C-917F-41F3-B98B-7B7B3CDF1F02}"/>
              </a:ext>
            </a:extLst>
          </p:cNvPr>
          <p:cNvSpPr txBox="1"/>
          <p:nvPr/>
        </p:nvSpPr>
        <p:spPr>
          <a:xfrm>
            <a:off x="5149946" y="8395088"/>
            <a:ext cx="4894925"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glDepthFunc</a:t>
            </a:r>
            <a:r>
              <a:rPr lang="en-US" altLang="zh-CN" b="0" i="0">
                <a:solidFill>
                  <a:srgbClr val="E0E2E4"/>
                </a:solidFill>
                <a:effectLst/>
                <a:latin typeface="Courier New" panose="02070309020205020404" pitchFamily="49" charset="0"/>
              </a:rPr>
              <a:t>(GL_LESS); </a:t>
            </a:r>
            <a:endParaRPr lang="zh-CN" altLang="en-US"/>
          </a:p>
        </p:txBody>
      </p:sp>
      <p:graphicFrame>
        <p:nvGraphicFramePr>
          <p:cNvPr id="35" name="表格 34">
            <a:extLst>
              <a:ext uri="{FF2B5EF4-FFF2-40B4-BE49-F238E27FC236}">
                <a16:creationId xmlns:a16="http://schemas.microsoft.com/office/drawing/2014/main" id="{ACB45C8A-8350-4FB8-8918-29015CAB9388}"/>
              </a:ext>
            </a:extLst>
          </p:cNvPr>
          <p:cNvGraphicFramePr>
            <a:graphicFrameLocks noGrp="1"/>
          </p:cNvGraphicFramePr>
          <p:nvPr>
            <p:extLst>
              <p:ext uri="{D42A27DB-BD31-4B8C-83A1-F6EECF244321}">
                <p14:modId xmlns:p14="http://schemas.microsoft.com/office/powerpoint/2010/main" val="2830449770"/>
              </p:ext>
            </p:extLst>
          </p:nvPr>
        </p:nvGraphicFramePr>
        <p:xfrm>
          <a:off x="5149946" y="8834962"/>
          <a:ext cx="4894925" cy="4651248"/>
        </p:xfrm>
        <a:graphic>
          <a:graphicData uri="http://schemas.openxmlformats.org/drawingml/2006/table">
            <a:tbl>
              <a:tblPr/>
              <a:tblGrid>
                <a:gridCol w="1364507">
                  <a:extLst>
                    <a:ext uri="{9D8B030D-6E8A-4147-A177-3AD203B41FA5}">
                      <a16:colId xmlns:a16="http://schemas.microsoft.com/office/drawing/2014/main" val="3853191320"/>
                    </a:ext>
                  </a:extLst>
                </a:gridCol>
                <a:gridCol w="3530418">
                  <a:extLst>
                    <a:ext uri="{9D8B030D-6E8A-4147-A177-3AD203B41FA5}">
                      <a16:colId xmlns:a16="http://schemas.microsoft.com/office/drawing/2014/main" val="3027624046"/>
                    </a:ext>
                  </a:extLst>
                </a:gridCol>
              </a:tblGrid>
              <a:tr h="0">
                <a:tc>
                  <a:txBody>
                    <a:bodyPr/>
                    <a:lstStyle/>
                    <a:p>
                      <a:r>
                        <a:rPr lang="en-US">
                          <a:effectLst/>
                        </a:rPr>
                        <a:t>Function</a:t>
                      </a:r>
                    </a:p>
                  </a:txBody>
                  <a:tcPr marL="45720" marR="45720" anchor="ctr">
                    <a:lnL>
                      <a:noFill/>
                    </a:lnL>
                    <a:lnR>
                      <a:noFill/>
                    </a:lnR>
                    <a:lnT>
                      <a:noFill/>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Description</a:t>
                      </a:r>
                    </a:p>
                  </a:txBody>
                  <a:tcPr marL="45720" marR="45720" anchor="ctr">
                    <a:lnL>
                      <a:noFill/>
                    </a:lnL>
                    <a:lnR>
                      <a:noFill/>
                    </a:lnR>
                    <a:lnT>
                      <a:noFill/>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4216144006"/>
                  </a:ext>
                </a:extLst>
              </a:tr>
              <a:tr h="0">
                <a:tc>
                  <a:txBody>
                    <a:bodyPr/>
                    <a:lstStyle/>
                    <a:p>
                      <a:r>
                        <a:rPr lang="en-US">
                          <a:effectLst/>
                        </a:rPr>
                        <a:t>GL_ALWAYS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The depth test always passes.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1471929044"/>
                  </a:ext>
                </a:extLst>
              </a:tr>
              <a:tr h="137803">
                <a:tc>
                  <a:txBody>
                    <a:bodyPr/>
                    <a:lstStyle/>
                    <a:p>
                      <a:r>
                        <a:rPr lang="en-US">
                          <a:effectLst/>
                        </a:rPr>
                        <a:t>GL_NEVER</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The depth test never passes.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3874933594"/>
                  </a:ext>
                </a:extLst>
              </a:tr>
              <a:tr h="0">
                <a:tc>
                  <a:txBody>
                    <a:bodyPr/>
                    <a:lstStyle/>
                    <a:p>
                      <a:r>
                        <a:rPr lang="en-US">
                          <a:effectLst/>
                          <a:highlight>
                            <a:srgbClr val="FFFF00"/>
                          </a:highlight>
                        </a:rPr>
                        <a:t>GL_LESS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highlight>
                            <a:srgbClr val="FFFF00"/>
                          </a:highlight>
                        </a:rPr>
                        <a:t>Passes if the fragment‘s depth value is less than the stored depth value.</a:t>
                      </a:r>
                      <a:r>
                        <a:rPr lang="zh-CN" altLang="en-US">
                          <a:effectLst/>
                          <a:highlight>
                            <a:srgbClr val="FFFF00"/>
                          </a:highlight>
                        </a:rPr>
                        <a:t>默认值</a:t>
                      </a:r>
                      <a:endParaRPr lang="en-US">
                        <a:effectLst/>
                        <a:highlight>
                          <a:srgbClr val="FFFF00"/>
                        </a:highlight>
                      </a:endParaRP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3008368715"/>
                  </a:ext>
                </a:extLst>
              </a:tr>
              <a:tr h="0">
                <a:tc>
                  <a:txBody>
                    <a:bodyPr/>
                    <a:lstStyle/>
                    <a:p>
                      <a:r>
                        <a:rPr lang="en-US">
                          <a:effectLst/>
                        </a:rPr>
                        <a:t>GL_EQUAL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3781699373"/>
                  </a:ext>
                </a:extLst>
              </a:tr>
              <a:tr h="0">
                <a:tc>
                  <a:txBody>
                    <a:bodyPr/>
                    <a:lstStyle/>
                    <a:p>
                      <a:r>
                        <a:rPr lang="en-US">
                          <a:effectLst/>
                        </a:rPr>
                        <a:t>GL_LEQUAL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Passes if the fragment's depth value is less than or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115938178"/>
                  </a:ext>
                </a:extLst>
              </a:tr>
              <a:tr h="0">
                <a:tc>
                  <a:txBody>
                    <a:bodyPr/>
                    <a:lstStyle/>
                    <a:p>
                      <a:r>
                        <a:rPr lang="en-US">
                          <a:effectLst/>
                        </a:rPr>
                        <a:t>GL_GREATER</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greater than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1795604548"/>
                  </a:ext>
                </a:extLst>
              </a:tr>
              <a:tr h="0">
                <a:tc>
                  <a:txBody>
                    <a:bodyPr/>
                    <a:lstStyle/>
                    <a:p>
                      <a:r>
                        <a:rPr lang="en-US">
                          <a:effectLst/>
                        </a:rPr>
                        <a:t>GL_NOTEQUAL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Passes if the fragment's depth value is not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3955759016"/>
                  </a:ext>
                </a:extLst>
              </a:tr>
              <a:tr h="0">
                <a:tc>
                  <a:txBody>
                    <a:bodyPr/>
                    <a:lstStyle/>
                    <a:p>
                      <a:r>
                        <a:rPr lang="en-US">
                          <a:effectLst/>
                        </a:rPr>
                        <a:t>GL_GEQUAL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greater than or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2716024718"/>
                  </a:ext>
                </a:extLst>
              </a:tr>
            </a:tbl>
          </a:graphicData>
        </a:graphic>
      </p:graphicFrame>
      <p:sp>
        <p:nvSpPr>
          <p:cNvPr id="2" name="矩形 1">
            <a:extLst>
              <a:ext uri="{FF2B5EF4-FFF2-40B4-BE49-F238E27FC236}">
                <a16:creationId xmlns:a16="http://schemas.microsoft.com/office/drawing/2014/main" id="{0C0CD54E-22F6-4309-9254-42616DE35BAF}"/>
              </a:ext>
            </a:extLst>
          </p:cNvPr>
          <p:cNvSpPr/>
          <p:nvPr/>
        </p:nvSpPr>
        <p:spPr>
          <a:xfrm>
            <a:off x="391270" y="6613073"/>
            <a:ext cx="4541520" cy="45328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9CFEB3CC-2E83-43E1-8B8A-140FC9B515E0}"/>
              </a:ext>
            </a:extLst>
          </p:cNvPr>
          <p:cNvCxnSpPr>
            <a:cxnSpLocks/>
            <a:endCxn id="23" idx="1"/>
          </p:cNvCxnSpPr>
          <p:nvPr/>
        </p:nvCxnSpPr>
        <p:spPr>
          <a:xfrm flipV="1">
            <a:off x="4918979" y="5519736"/>
            <a:ext cx="1170790" cy="109984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箭头: 下 4">
            <a:extLst>
              <a:ext uri="{FF2B5EF4-FFF2-40B4-BE49-F238E27FC236}">
                <a16:creationId xmlns:a16="http://schemas.microsoft.com/office/drawing/2014/main" id="{BC592E3A-E39B-418E-B682-AF57C7B8D869}"/>
              </a:ext>
            </a:extLst>
          </p:cNvPr>
          <p:cNvSpPr/>
          <p:nvPr/>
        </p:nvSpPr>
        <p:spPr>
          <a:xfrm>
            <a:off x="2331275" y="6103460"/>
            <a:ext cx="647700" cy="45328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8205DB47-FE8D-4247-A15F-FB973EF6F668}"/>
              </a:ext>
            </a:extLst>
          </p:cNvPr>
          <p:cNvSpPr/>
          <p:nvPr/>
        </p:nvSpPr>
        <p:spPr>
          <a:xfrm>
            <a:off x="2240549" y="7985483"/>
            <a:ext cx="647700" cy="45328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897344C-44FA-46E2-AA4D-321DB2ED2BF8}"/>
              </a:ext>
            </a:extLst>
          </p:cNvPr>
          <p:cNvSpPr txBox="1"/>
          <p:nvPr/>
        </p:nvSpPr>
        <p:spPr>
          <a:xfrm>
            <a:off x="776023" y="13509684"/>
            <a:ext cx="5757081"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glClear</a:t>
            </a:r>
            <a:r>
              <a:rPr lang="en-US" altLang="zh-CN" b="0" i="0">
                <a:solidFill>
                  <a:srgbClr val="E0E2E4"/>
                </a:solidFill>
                <a:effectLst/>
              </a:rPr>
              <a:t>(GL_COLOR_BUFFER_BIT | GL_DEPTH_BUFFER_BIT); </a:t>
            </a:r>
            <a:endParaRPr lang="zh-CN" altLang="en-US"/>
          </a:p>
        </p:txBody>
      </p:sp>
      <p:sp>
        <p:nvSpPr>
          <p:cNvPr id="29" name="箭头: 下 28">
            <a:extLst>
              <a:ext uri="{FF2B5EF4-FFF2-40B4-BE49-F238E27FC236}">
                <a16:creationId xmlns:a16="http://schemas.microsoft.com/office/drawing/2014/main" id="{EE0BBC9E-D66F-43A1-B069-8E51E92087FE}"/>
              </a:ext>
            </a:extLst>
          </p:cNvPr>
          <p:cNvSpPr/>
          <p:nvPr/>
        </p:nvSpPr>
        <p:spPr>
          <a:xfrm>
            <a:off x="2240549" y="9574456"/>
            <a:ext cx="647700" cy="46379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30" name="Picture 6" descr=" perspective_frustum">
            <a:extLst>
              <a:ext uri="{FF2B5EF4-FFF2-40B4-BE49-F238E27FC236}">
                <a16:creationId xmlns:a16="http://schemas.microsoft.com/office/drawing/2014/main" id="{0B9A462E-5346-406E-A709-92D22874B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695" y="1043368"/>
            <a:ext cx="3473644" cy="286643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AD76CD8-3DC2-41A9-B1A7-2D01F54D8A88}"/>
              </a:ext>
            </a:extLst>
          </p:cNvPr>
          <p:cNvPicPr>
            <a:picLocks noChangeAspect="1"/>
          </p:cNvPicPr>
          <p:nvPr/>
        </p:nvPicPr>
        <p:blipFill>
          <a:blip r:embed="rId3"/>
          <a:stretch>
            <a:fillRect/>
          </a:stretch>
        </p:blipFill>
        <p:spPr>
          <a:xfrm>
            <a:off x="1396233" y="1140429"/>
            <a:ext cx="3531665" cy="2825332"/>
          </a:xfrm>
          <a:prstGeom prst="rect">
            <a:avLst/>
          </a:prstGeom>
        </p:spPr>
      </p:pic>
      <p:sp>
        <p:nvSpPr>
          <p:cNvPr id="32" name="文本框 31">
            <a:extLst>
              <a:ext uri="{FF2B5EF4-FFF2-40B4-BE49-F238E27FC236}">
                <a16:creationId xmlns:a16="http://schemas.microsoft.com/office/drawing/2014/main" id="{80CB1910-CAD4-450F-86DB-B201E59BC903}"/>
              </a:ext>
            </a:extLst>
          </p:cNvPr>
          <p:cNvSpPr txBox="1"/>
          <p:nvPr/>
        </p:nvSpPr>
        <p:spPr>
          <a:xfrm>
            <a:off x="1396233" y="4143379"/>
            <a:ext cx="794910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chemeClr val="tx1"/>
                </a:solidFill>
                <a:effectLst/>
                <a:latin typeface="+mn-ea"/>
              </a:rPr>
              <a:t>现在大部分的</a:t>
            </a:r>
            <a:r>
              <a:rPr lang="en-US" altLang="zh-CN" b="0" i="0">
                <a:solidFill>
                  <a:schemeClr val="tx1"/>
                </a:solidFill>
                <a:effectLst/>
                <a:latin typeface="+mn-ea"/>
              </a:rPr>
              <a:t>GPU</a:t>
            </a:r>
            <a:r>
              <a:rPr lang="zh-CN" altLang="en-US" b="0" i="0">
                <a:solidFill>
                  <a:schemeClr val="tx1"/>
                </a:solidFill>
                <a:effectLst/>
                <a:latin typeface="+mn-ea"/>
              </a:rPr>
              <a:t>都提供一个叫做</a:t>
            </a:r>
            <a:r>
              <a:rPr lang="zh-CN" altLang="en-US" b="1" i="0">
                <a:solidFill>
                  <a:schemeClr val="tx1"/>
                </a:solidFill>
                <a:effectLst/>
                <a:highlight>
                  <a:srgbClr val="FFFF00"/>
                </a:highlight>
                <a:latin typeface="+mn-ea"/>
              </a:rPr>
              <a:t>提前深度测试</a:t>
            </a:r>
            <a:r>
              <a:rPr lang="en-US" altLang="zh-CN" b="1" i="0">
                <a:solidFill>
                  <a:schemeClr val="tx1"/>
                </a:solidFill>
                <a:effectLst/>
                <a:highlight>
                  <a:srgbClr val="FFFF00"/>
                </a:highlight>
                <a:latin typeface="+mn-ea"/>
              </a:rPr>
              <a:t>(Early Depth Testing)</a:t>
            </a:r>
            <a:r>
              <a:rPr lang="zh-CN" altLang="en-US" b="0" i="0">
                <a:solidFill>
                  <a:schemeClr val="tx1"/>
                </a:solidFill>
                <a:effectLst/>
                <a:latin typeface="+mn-ea"/>
              </a:rPr>
              <a:t>的硬件特性。提前深度测试允许深度测试在片段着色器之前运行。</a:t>
            </a:r>
            <a:endParaRPr lang="zh-CN" altLang="en-US">
              <a:solidFill>
                <a:schemeClr val="tx1"/>
              </a:solidFill>
              <a:latin typeface="+mn-ea"/>
            </a:endParaRPr>
          </a:p>
        </p:txBody>
      </p:sp>
    </p:spTree>
    <p:extLst>
      <p:ext uri="{BB962C8B-B14F-4D97-AF65-F5344CB8AC3E}">
        <p14:creationId xmlns:p14="http://schemas.microsoft.com/office/powerpoint/2010/main" val="36859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of depth values in OpenGL as a linear function">
            <a:extLst>
              <a:ext uri="{FF2B5EF4-FFF2-40B4-BE49-F238E27FC236}">
                <a16:creationId xmlns:a16="http://schemas.microsoft.com/office/drawing/2014/main" id="{5BA7C3BC-7B20-4051-9735-5D43B4767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010" y="762115"/>
            <a:ext cx="4092257" cy="24475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of depth values in OpenGL as a non-linear function">
            <a:extLst>
              <a:ext uri="{FF2B5EF4-FFF2-40B4-BE49-F238E27FC236}">
                <a16:creationId xmlns:a16="http://schemas.microsoft.com/office/drawing/2014/main" id="{095B4068-3521-4946-B235-955FA8C2C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010" y="4120935"/>
            <a:ext cx="4092257" cy="24241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D45F597-9E4B-4B36-828C-ED34F8FC72A8}"/>
              </a:ext>
            </a:extLst>
          </p:cNvPr>
          <p:cNvSpPr txBox="1"/>
          <p:nvPr/>
        </p:nvSpPr>
        <p:spPr>
          <a:xfrm>
            <a:off x="2656999" y="310634"/>
            <a:ext cx="5311140" cy="369332"/>
          </a:xfrm>
          <a:prstGeom prst="rect">
            <a:avLst/>
          </a:prstGeom>
          <a:noFill/>
        </p:spPr>
        <p:txBody>
          <a:bodyPr wrap="square">
            <a:spAutoFit/>
          </a:bodyPr>
          <a:lstStyle/>
          <a:p>
            <a:pPr algn="ctr"/>
            <a:r>
              <a:rPr lang="zh-CN" altLang="en-US" b="0" i="0">
                <a:solidFill>
                  <a:srgbClr val="FFC000"/>
                </a:solidFill>
                <a:effectLst/>
                <a:latin typeface="Open Sans" panose="020B0606030504020204" pitchFamily="34" charset="0"/>
              </a:rPr>
              <a:t>深度值精度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1E7E2FB-F0F8-48AD-BE52-34A5C5539925}"/>
                  </a:ext>
                </a:extLst>
              </p:cNvPr>
              <p:cNvSpPr txBox="1"/>
              <p:nvPr/>
            </p:nvSpPr>
            <p:spPr>
              <a:xfrm>
                <a:off x="6445566" y="3308038"/>
                <a:ext cx="2477858" cy="581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bg1"/>
                          </a:solidFill>
                          <a:latin typeface="Cambria Math" panose="02040503050406030204" pitchFamily="18" charset="0"/>
                        </a:rPr>
                        <m:t>𝐹𝑑𝑒𝑝𝑡h</m:t>
                      </m:r>
                      <m:r>
                        <a:rPr lang="en-US" altLang="zh-CN" sz="2000" i="1">
                          <a:solidFill>
                            <a:schemeClr val="bg1"/>
                          </a:solidFill>
                          <a:latin typeface="Cambria Math" panose="02040503050406030204" pitchFamily="18" charset="0"/>
                        </a:rPr>
                        <m:t>=</m:t>
                      </m:r>
                      <m:f>
                        <m:fPr>
                          <m:ctrlPr>
                            <a:rPr lang="en-US" altLang="zh-CN" sz="2000" b="0" i="1" smtClean="0">
                              <a:solidFill>
                                <a:schemeClr val="bg1"/>
                              </a:solidFill>
                              <a:latin typeface="Cambria Math" panose="02040503050406030204" pitchFamily="18" charset="0"/>
                            </a:rPr>
                          </m:ctrlPr>
                        </m:fPr>
                        <m:num>
                          <m:r>
                            <a:rPr lang="en-US" altLang="zh-CN" sz="2000" b="0" i="1" smtClean="0">
                              <a:solidFill>
                                <a:schemeClr val="bg1"/>
                              </a:solidFill>
                              <a:latin typeface="Cambria Math" panose="02040503050406030204" pitchFamily="18" charset="0"/>
                            </a:rPr>
                            <m:t>𝑧</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𝑛𝑒𝑎𝑟</m:t>
                          </m:r>
                        </m:num>
                        <m:den>
                          <m:r>
                            <a:rPr lang="en-US" altLang="zh-CN" sz="2000" b="0" i="1" smtClean="0">
                              <a:solidFill>
                                <a:schemeClr val="bg1"/>
                              </a:solidFill>
                              <a:latin typeface="Cambria Math" panose="02040503050406030204" pitchFamily="18" charset="0"/>
                            </a:rPr>
                            <m:t>𝑓𝑎𝑟</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𝑛𝑒𝑎𝑟</m:t>
                          </m:r>
                        </m:den>
                      </m:f>
                    </m:oMath>
                  </m:oMathPara>
                </a14:m>
                <a:endParaRPr lang="zh-CN" altLang="en-US" sz="2000" dirty="0">
                  <a:solidFill>
                    <a:schemeClr val="bg1"/>
                  </a:solidFill>
                </a:endParaRPr>
              </a:p>
            </p:txBody>
          </p:sp>
        </mc:Choice>
        <mc:Fallback xmlns="">
          <p:sp>
            <p:nvSpPr>
              <p:cNvPr id="6" name="文本框 5">
                <a:extLst>
                  <a:ext uri="{FF2B5EF4-FFF2-40B4-BE49-F238E27FC236}">
                    <a16:creationId xmlns:a16="http://schemas.microsoft.com/office/drawing/2014/main" id="{B1E7E2FB-F0F8-48AD-BE52-34A5C5539925}"/>
                  </a:ext>
                </a:extLst>
              </p:cNvPr>
              <p:cNvSpPr txBox="1">
                <a:spLocks noRot="1" noChangeAspect="1" noMove="1" noResize="1" noEditPoints="1" noAdjustHandles="1" noChangeArrowheads="1" noChangeShapeType="1" noTextEdit="1"/>
              </p:cNvSpPr>
              <p:nvPr/>
            </p:nvSpPr>
            <p:spPr>
              <a:xfrm>
                <a:off x="6445566" y="3308038"/>
                <a:ext cx="2477858" cy="58105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0B7EF54-2845-428B-B90E-62270A107BDF}"/>
                  </a:ext>
                </a:extLst>
              </p:cNvPr>
              <p:cNvSpPr txBox="1"/>
              <p:nvPr/>
            </p:nvSpPr>
            <p:spPr>
              <a:xfrm>
                <a:off x="6348209" y="6651766"/>
                <a:ext cx="3013261" cy="638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𝐹𝑑𝑒𝑝𝑡h</m:t>
                      </m:r>
                      <m:r>
                        <a:rPr lang="en-US" altLang="zh-CN" sz="2000" b="0" i="1" smtClean="0">
                          <a:solidFill>
                            <a:schemeClr val="bg1"/>
                          </a:solidFill>
                          <a:latin typeface="Cambria Math" panose="02040503050406030204" pitchFamily="18" charset="0"/>
                        </a:rPr>
                        <m:t>=</m:t>
                      </m:r>
                      <m:f>
                        <m:fPr>
                          <m:ctrlPr>
                            <a:rPr lang="en-US" altLang="zh-CN" sz="2000" b="0" i="1" smtClean="0">
                              <a:solidFill>
                                <a:schemeClr val="bg1"/>
                              </a:solidFill>
                              <a:latin typeface="Cambria Math" panose="02040503050406030204" pitchFamily="18" charset="0"/>
                            </a:rPr>
                          </m:ctrlPr>
                        </m:fPr>
                        <m:num>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𝑧</m:t>
                          </m:r>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𝑛𝑒𝑎𝑟</m:t>
                          </m:r>
                        </m:num>
                        <m:den>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𝑓𝑎𝑟</m:t>
                          </m:r>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𝑛𝑒𝑎𝑟</m:t>
                          </m:r>
                        </m:den>
                      </m:f>
                    </m:oMath>
                  </m:oMathPara>
                </a14:m>
                <a:endParaRPr lang="zh-CN" altLang="en-US" sz="2000" dirty="0">
                  <a:solidFill>
                    <a:schemeClr val="bg1"/>
                  </a:solidFill>
                </a:endParaRPr>
              </a:p>
            </p:txBody>
          </p:sp>
        </mc:Choice>
        <mc:Fallback xmlns="">
          <p:sp>
            <p:nvSpPr>
              <p:cNvPr id="11" name="文本框 10">
                <a:extLst>
                  <a:ext uri="{FF2B5EF4-FFF2-40B4-BE49-F238E27FC236}">
                    <a16:creationId xmlns:a16="http://schemas.microsoft.com/office/drawing/2014/main" id="{20B7EF54-2845-428B-B90E-62270A107BDF}"/>
                  </a:ext>
                </a:extLst>
              </p:cNvPr>
              <p:cNvSpPr txBox="1">
                <a:spLocks noRot="1" noChangeAspect="1" noMove="1" noResize="1" noEditPoints="1" noAdjustHandles="1" noChangeArrowheads="1" noChangeShapeType="1" noTextEdit="1"/>
              </p:cNvSpPr>
              <p:nvPr/>
            </p:nvSpPr>
            <p:spPr>
              <a:xfrm>
                <a:off x="6348209" y="6651766"/>
                <a:ext cx="3013261" cy="638445"/>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A9090D5-CDCB-4E50-BCD1-FA2E1C490B0D}"/>
              </a:ext>
            </a:extLst>
          </p:cNvPr>
          <p:cNvSpPr txBox="1"/>
          <p:nvPr/>
        </p:nvSpPr>
        <p:spPr>
          <a:xfrm>
            <a:off x="528956" y="817141"/>
            <a:ext cx="531114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effectLst/>
                <a:latin typeface="+mn-ea"/>
              </a:rPr>
              <a:t>深度缓冲包含了一个介于</a:t>
            </a:r>
            <a:r>
              <a:rPr lang="en-US" altLang="zh-CN" b="0" i="0">
                <a:effectLst/>
                <a:latin typeface="+mn-ea"/>
              </a:rPr>
              <a:t>0.0</a:t>
            </a:r>
            <a:r>
              <a:rPr lang="zh-CN" altLang="en-US" b="0" i="0">
                <a:effectLst/>
                <a:latin typeface="+mn-ea"/>
              </a:rPr>
              <a:t>和</a:t>
            </a:r>
            <a:r>
              <a:rPr lang="en-US" altLang="zh-CN" b="0" i="0">
                <a:effectLst/>
                <a:latin typeface="+mn-ea"/>
              </a:rPr>
              <a:t>1.0</a:t>
            </a:r>
            <a:r>
              <a:rPr lang="zh-CN" altLang="en-US" b="0" i="0">
                <a:effectLst/>
                <a:latin typeface="+mn-ea"/>
              </a:rPr>
              <a:t>之间的深度值</a:t>
            </a:r>
            <a:r>
              <a:rPr lang="en-US" altLang="zh-CN" b="0" i="0">
                <a:effectLst/>
                <a:latin typeface="+mn-ea"/>
              </a:rPr>
              <a:t>:</a:t>
            </a:r>
          </a:p>
          <a:p>
            <a:pPr marL="285750" indent="-285750">
              <a:buFont typeface="Arial" panose="020B0604020202020204" pitchFamily="34" charset="0"/>
              <a:buChar char="•"/>
            </a:pPr>
            <a:r>
              <a:rPr lang="zh-CN" altLang="en-US" b="0" i="0">
                <a:effectLst/>
                <a:latin typeface="+mn-ea"/>
              </a:rPr>
              <a:t>片段着色器中，</a:t>
            </a:r>
            <a:r>
              <a:rPr lang="en-US" altLang="zh-CN" b="0" i="0">
                <a:effectLst/>
                <a:highlight>
                  <a:srgbClr val="00FF00"/>
                </a:highlight>
                <a:latin typeface="+mn-ea"/>
              </a:rPr>
              <a:t>gl_FragCoord</a:t>
            </a:r>
            <a:r>
              <a:rPr lang="zh-CN" altLang="en-US" b="0" i="0">
                <a:effectLst/>
                <a:highlight>
                  <a:srgbClr val="00FF00"/>
                </a:highlight>
                <a:latin typeface="+mn-ea"/>
              </a:rPr>
              <a:t>向量的</a:t>
            </a:r>
            <a:r>
              <a:rPr lang="en-US" altLang="zh-CN" b="0" i="0">
                <a:effectLst/>
                <a:highlight>
                  <a:srgbClr val="00FF00"/>
                </a:highlight>
                <a:latin typeface="+mn-ea"/>
              </a:rPr>
              <a:t>z</a:t>
            </a:r>
            <a:r>
              <a:rPr lang="zh-CN" altLang="en-US" b="0" i="0">
                <a:effectLst/>
                <a:highlight>
                  <a:srgbClr val="00FF00"/>
                </a:highlight>
                <a:latin typeface="+mn-ea"/>
              </a:rPr>
              <a:t>值</a:t>
            </a:r>
            <a:endParaRPr lang="zh-CN" altLang="en-US">
              <a:highlight>
                <a:srgbClr val="00FF00"/>
              </a:highlight>
              <a:latin typeface="+mn-ea"/>
            </a:endParaRPr>
          </a:p>
        </p:txBody>
      </p:sp>
      <p:sp>
        <p:nvSpPr>
          <p:cNvPr id="10" name="矩形 9">
            <a:extLst>
              <a:ext uri="{FF2B5EF4-FFF2-40B4-BE49-F238E27FC236}">
                <a16:creationId xmlns:a16="http://schemas.microsoft.com/office/drawing/2014/main" id="{B6313650-9DF9-407A-A4CB-851D6DE07D95}"/>
              </a:ext>
            </a:extLst>
          </p:cNvPr>
          <p:cNvSpPr/>
          <p:nvPr/>
        </p:nvSpPr>
        <p:spPr>
          <a:xfrm>
            <a:off x="6249986" y="5302463"/>
            <a:ext cx="391161" cy="9093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469B880-0478-49CA-8582-276239A4B2CB}"/>
              </a:ext>
            </a:extLst>
          </p:cNvPr>
          <p:cNvSpPr txBox="1"/>
          <p:nvPr/>
        </p:nvSpPr>
        <p:spPr>
          <a:xfrm>
            <a:off x="7227570" y="5049237"/>
            <a:ext cx="2446504" cy="1015663"/>
          </a:xfrm>
          <a:prstGeom prst="rect">
            <a:avLst/>
          </a:prstGeom>
          <a:noFill/>
        </p:spPr>
        <p:txBody>
          <a:bodyPr wrap="none" rtlCol="0">
            <a:spAutoFit/>
          </a:bodyPr>
          <a:lstStyle/>
          <a:p>
            <a:r>
              <a:rPr lang="en-US" altLang="zh-CN" sz="2000"/>
              <a:t>1-2:</a:t>
            </a:r>
            <a:r>
              <a:rPr lang="zh-CN" altLang="en-US" sz="2000"/>
              <a:t>占了</a:t>
            </a:r>
            <a:r>
              <a:rPr lang="en-US" altLang="zh-CN" sz="2000"/>
              <a:t>50%</a:t>
            </a:r>
            <a:r>
              <a:rPr lang="zh-CN" altLang="en-US" sz="2000"/>
              <a:t>的精度</a:t>
            </a:r>
            <a:endParaRPr lang="en-US" altLang="zh-CN" sz="2000"/>
          </a:p>
          <a:p>
            <a:r>
              <a:rPr lang="en-US" altLang="zh-CN" sz="2000"/>
              <a:t>1-10:</a:t>
            </a:r>
            <a:r>
              <a:rPr lang="zh-CN" altLang="en-US" sz="2000"/>
              <a:t>占了</a:t>
            </a:r>
            <a:r>
              <a:rPr lang="en-US" altLang="zh-CN" sz="2000"/>
              <a:t>90%</a:t>
            </a:r>
            <a:r>
              <a:rPr lang="zh-CN" altLang="en-US" sz="2000"/>
              <a:t>的精度</a:t>
            </a:r>
            <a:endParaRPr lang="en-US" altLang="zh-CN" sz="2000"/>
          </a:p>
          <a:p>
            <a:r>
              <a:rPr lang="en-US" altLang="zh-CN" sz="2000"/>
              <a:t>…</a:t>
            </a:r>
          </a:p>
        </p:txBody>
      </p:sp>
      <p:sp>
        <p:nvSpPr>
          <p:cNvPr id="16" name="矩形 15">
            <a:extLst>
              <a:ext uri="{FF2B5EF4-FFF2-40B4-BE49-F238E27FC236}">
                <a16:creationId xmlns:a16="http://schemas.microsoft.com/office/drawing/2014/main" id="{4E9DAAAF-D6C1-4119-90BF-FA8F64873485}"/>
              </a:ext>
            </a:extLst>
          </p:cNvPr>
          <p:cNvSpPr/>
          <p:nvPr/>
        </p:nvSpPr>
        <p:spPr>
          <a:xfrm>
            <a:off x="1583140" y="1787550"/>
            <a:ext cx="3298212" cy="2825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7" name="Picture 6" descr=" perspective_frustum">
            <a:extLst>
              <a:ext uri="{FF2B5EF4-FFF2-40B4-BE49-F238E27FC236}">
                <a16:creationId xmlns:a16="http://schemas.microsoft.com/office/drawing/2014/main" id="{521CCA09-55AE-4513-8FB1-17637FE9D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648" y="1690489"/>
            <a:ext cx="3473644" cy="2866435"/>
          </a:xfrm>
          <a:prstGeom prst="rect">
            <a:avLst/>
          </a:prstGeom>
          <a:noFill/>
          <a:extLst>
            <a:ext uri="{909E8E84-426E-40DD-AFC4-6F175D3DCCD1}">
              <a14:hiddenFill xmlns:a14="http://schemas.microsoft.com/office/drawing/2010/main">
                <a:solidFill>
                  <a:srgbClr val="FFFFFF"/>
                </a:solidFill>
              </a14:hiddenFill>
            </a:ext>
          </a:extLst>
        </p:spPr>
      </p:pic>
      <p:cxnSp>
        <p:nvCxnSpPr>
          <p:cNvPr id="2133" name="直接连接符 2132">
            <a:extLst>
              <a:ext uri="{FF2B5EF4-FFF2-40B4-BE49-F238E27FC236}">
                <a16:creationId xmlns:a16="http://schemas.microsoft.com/office/drawing/2014/main" id="{E5A12AB4-E77D-47C6-851E-8C019E01E44B}"/>
              </a:ext>
            </a:extLst>
          </p:cNvPr>
          <p:cNvCxnSpPr>
            <a:cxnSpLocks/>
          </p:cNvCxnSpPr>
          <p:nvPr/>
        </p:nvCxnSpPr>
        <p:spPr>
          <a:xfrm>
            <a:off x="4934764" y="1290320"/>
            <a:ext cx="60504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35" name="直接连接符 2134">
            <a:extLst>
              <a:ext uri="{FF2B5EF4-FFF2-40B4-BE49-F238E27FC236}">
                <a16:creationId xmlns:a16="http://schemas.microsoft.com/office/drawing/2014/main" id="{C26FD73E-015A-497E-8828-346AED5958F6}"/>
              </a:ext>
            </a:extLst>
          </p:cNvPr>
          <p:cNvCxnSpPr>
            <a:cxnSpLocks/>
          </p:cNvCxnSpPr>
          <p:nvPr/>
        </p:nvCxnSpPr>
        <p:spPr>
          <a:xfrm>
            <a:off x="5539812" y="1290320"/>
            <a:ext cx="0" cy="565912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38" name="直接箭头连接符 2137">
            <a:extLst>
              <a:ext uri="{FF2B5EF4-FFF2-40B4-BE49-F238E27FC236}">
                <a16:creationId xmlns:a16="http://schemas.microsoft.com/office/drawing/2014/main" id="{9CB28598-377E-4B7E-9869-95139EDD1DEE}"/>
              </a:ext>
            </a:extLst>
          </p:cNvPr>
          <p:cNvCxnSpPr>
            <a:cxnSpLocks/>
          </p:cNvCxnSpPr>
          <p:nvPr/>
        </p:nvCxnSpPr>
        <p:spPr>
          <a:xfrm>
            <a:off x="5539812" y="6949440"/>
            <a:ext cx="80839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2140" name="Picture 7">
            <a:extLst>
              <a:ext uri="{FF2B5EF4-FFF2-40B4-BE49-F238E27FC236}">
                <a16:creationId xmlns:a16="http://schemas.microsoft.com/office/drawing/2014/main" id="{1503FD0B-F199-4DC9-B774-AC1B8C374A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8209" y="4724156"/>
            <a:ext cx="2769654" cy="2164946"/>
          </a:xfrm>
          <a:prstGeom prst="rect">
            <a:avLst/>
          </a:prstGeom>
          <a:noFill/>
          <a:extLst>
            <a:ext uri="{909E8E84-426E-40DD-AFC4-6F175D3DCCD1}">
              <a14:hiddenFill xmlns:a14="http://schemas.microsoft.com/office/drawing/2010/main">
                <a:solidFill>
                  <a:srgbClr val="FFFFFF"/>
                </a:solidFill>
              </a14:hiddenFill>
            </a:ext>
          </a:extLst>
        </p:spPr>
      </p:pic>
      <p:sp>
        <p:nvSpPr>
          <p:cNvPr id="126" name="文本框 125">
            <a:extLst>
              <a:ext uri="{FF2B5EF4-FFF2-40B4-BE49-F238E27FC236}">
                <a16:creationId xmlns:a16="http://schemas.microsoft.com/office/drawing/2014/main" id="{636ECED5-7328-4E88-8202-2BAA9B775863}"/>
              </a:ext>
            </a:extLst>
          </p:cNvPr>
          <p:cNvSpPr txBox="1"/>
          <p:nvPr/>
        </p:nvSpPr>
        <p:spPr>
          <a:xfrm>
            <a:off x="2047559" y="5670498"/>
            <a:ext cx="2425381" cy="369332"/>
          </a:xfrm>
          <a:prstGeom prst="rect">
            <a:avLst/>
          </a:prstGeom>
          <a:noFill/>
        </p:spPr>
        <p:txBody>
          <a:bodyPr wrap="square">
            <a:spAutoFit/>
          </a:bodyPr>
          <a:lstStyle/>
          <a:p>
            <a:r>
              <a:rPr lang="zh-CN" altLang="en-US">
                <a:solidFill>
                  <a:schemeClr val="bg1"/>
                </a:solidFill>
              </a:rPr>
              <a:t>深度冲突</a:t>
            </a:r>
            <a:r>
              <a:rPr lang="en-US" altLang="zh-CN" b="0" i="0">
                <a:solidFill>
                  <a:schemeClr val="bg1"/>
                </a:solidFill>
                <a:effectLst/>
                <a:latin typeface="Microsoft Yahei" panose="020B0503020204020204" pitchFamily="34" charset="-122"/>
                <a:ea typeface="Microsoft Yahei" panose="020B0503020204020204" pitchFamily="34" charset="-122"/>
              </a:rPr>
              <a:t>(Z-fighting)</a:t>
            </a:r>
            <a:endParaRPr lang="zh-CN" altLang="en-US">
              <a:solidFill>
                <a:schemeClr val="bg1"/>
              </a:solidFill>
            </a:endParaRPr>
          </a:p>
        </p:txBody>
      </p:sp>
      <p:sp>
        <p:nvSpPr>
          <p:cNvPr id="241" name="文本框 240">
            <a:extLst>
              <a:ext uri="{FF2B5EF4-FFF2-40B4-BE49-F238E27FC236}">
                <a16:creationId xmlns:a16="http://schemas.microsoft.com/office/drawing/2014/main" id="{243569B9-3993-4F30-8988-D61C2F51B09B}"/>
              </a:ext>
            </a:extLst>
          </p:cNvPr>
          <p:cNvSpPr txBox="1"/>
          <p:nvPr/>
        </p:nvSpPr>
        <p:spPr>
          <a:xfrm>
            <a:off x="1636552" y="7139394"/>
            <a:ext cx="390326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zh-CN" altLang="en-US" b="0" i="0">
                <a:solidFill>
                  <a:schemeClr val="tx1"/>
                </a:solidFill>
                <a:effectLst/>
                <a:latin typeface="+mn-ea"/>
              </a:rPr>
              <a:t>防止深度冲突</a:t>
            </a:r>
            <a:r>
              <a:rPr lang="en-US" altLang="zh-CN" b="0" i="0">
                <a:solidFill>
                  <a:schemeClr val="tx1"/>
                </a:solidFill>
                <a:effectLst/>
                <a:latin typeface="+mn-ea"/>
              </a:rPr>
              <a:t>:</a:t>
            </a:r>
          </a:p>
          <a:p>
            <a:pPr marL="285750" indent="-285750" algn="l">
              <a:buFont typeface="Arial" panose="020B0604020202020204" pitchFamily="34" charset="0"/>
              <a:buChar char="•"/>
            </a:pPr>
            <a:r>
              <a:rPr lang="zh-CN" altLang="en-US" i="0">
                <a:solidFill>
                  <a:schemeClr val="tx1"/>
                </a:solidFill>
                <a:effectLst/>
                <a:latin typeface="+mn-ea"/>
              </a:rPr>
              <a:t>永远不要把多个物体摆得太靠近</a:t>
            </a:r>
            <a:endParaRPr lang="en-US" altLang="zh-CN" i="0">
              <a:solidFill>
                <a:schemeClr val="tx1"/>
              </a:solidFill>
              <a:effectLst/>
              <a:latin typeface="+mn-ea"/>
            </a:endParaRPr>
          </a:p>
          <a:p>
            <a:pPr marL="285750" indent="-285750" algn="l">
              <a:buFont typeface="Arial" panose="020B0604020202020204" pitchFamily="34" charset="0"/>
              <a:buChar char="•"/>
            </a:pPr>
            <a:r>
              <a:rPr lang="zh-CN" altLang="en-US" i="0">
                <a:solidFill>
                  <a:schemeClr val="tx1"/>
                </a:solidFill>
                <a:effectLst/>
                <a:latin typeface="+mn-ea"/>
              </a:rPr>
              <a:t>尽可能将近平面设置远一些</a:t>
            </a:r>
            <a:endParaRPr lang="en-US" altLang="zh-CN">
              <a:solidFill>
                <a:schemeClr val="tx1"/>
              </a:solidFill>
              <a:latin typeface="+mn-ea"/>
            </a:endParaRPr>
          </a:p>
          <a:p>
            <a:pPr marL="285750" indent="-285750" algn="l">
              <a:buFont typeface="Arial" panose="020B0604020202020204" pitchFamily="34" charset="0"/>
              <a:buChar char="•"/>
            </a:pPr>
            <a:r>
              <a:rPr lang="zh-CN" altLang="en-US" i="0">
                <a:solidFill>
                  <a:schemeClr val="tx1"/>
                </a:solidFill>
                <a:effectLst/>
                <a:latin typeface="+mn-ea"/>
              </a:rPr>
              <a:t>使用更高精度的深度缓冲</a:t>
            </a:r>
          </a:p>
        </p:txBody>
      </p:sp>
      <p:sp>
        <p:nvSpPr>
          <p:cNvPr id="243" name="文本框 242">
            <a:extLst>
              <a:ext uri="{FF2B5EF4-FFF2-40B4-BE49-F238E27FC236}">
                <a16:creationId xmlns:a16="http://schemas.microsoft.com/office/drawing/2014/main" id="{3C774342-A800-43F4-85A1-2B2BFEA06428}"/>
              </a:ext>
            </a:extLst>
          </p:cNvPr>
          <p:cNvSpPr txBox="1"/>
          <p:nvPr/>
        </p:nvSpPr>
        <p:spPr>
          <a:xfrm>
            <a:off x="1263329" y="10200341"/>
            <a:ext cx="8552966" cy="369331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FragColor;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near = </a:t>
            </a:r>
            <a:r>
              <a:rPr lang="en-US" altLang="zh-CN" b="0" i="0">
                <a:solidFill>
                  <a:srgbClr val="FFCD22"/>
                </a:solidFill>
                <a:effectLst/>
                <a:latin typeface="Calibri" panose="020F0502020204030204" pitchFamily="34" charset="0"/>
                <a:cs typeface="Calibri" panose="020F0502020204030204" pitchFamily="34" charset="0"/>
              </a:rPr>
              <a:t>0.1</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far = </a:t>
            </a:r>
            <a:r>
              <a:rPr lang="en-US" altLang="zh-CN" b="0" i="0">
                <a:solidFill>
                  <a:srgbClr val="FFCD22"/>
                </a:solidFill>
                <a:effectLst/>
                <a:latin typeface="Calibri" panose="020F0502020204030204" pitchFamily="34" charset="0"/>
                <a:cs typeface="Calibri" panose="020F0502020204030204" pitchFamily="34" charset="0"/>
              </a:rPr>
              <a:t>100.0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chemeClr val="tx1"/>
                </a:solidFill>
                <a:effectLst/>
                <a:highlight>
                  <a:srgbClr val="00FF00"/>
                </a:highlight>
                <a:latin typeface="Calibri" panose="020F0502020204030204" pitchFamily="34" charset="0"/>
                <a:cs typeface="Calibri" panose="020F0502020204030204" pitchFamily="34" charset="0"/>
              </a:rPr>
              <a:t>LinearizeDepth</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depth) {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z_ndc = depth * </a:t>
            </a:r>
            <a:r>
              <a:rPr lang="en-US" altLang="zh-CN" b="0" i="0">
                <a:solidFill>
                  <a:srgbClr val="FFCD22"/>
                </a:solidFill>
                <a:effectLst/>
                <a:latin typeface="Calibri" panose="020F0502020204030204" pitchFamily="34" charset="0"/>
                <a:cs typeface="Calibri" panose="020F0502020204030204" pitchFamily="34" charset="0"/>
              </a:rPr>
              <a:t>2.0</a:t>
            </a:r>
            <a:r>
              <a:rPr lang="en-US" altLang="zh-CN" b="0" i="0">
                <a:solidFill>
                  <a:srgbClr val="E0E2E4"/>
                </a:solidFill>
                <a:effectLst/>
                <a:latin typeface="Calibri" panose="020F0502020204030204" pitchFamily="34" charset="0"/>
                <a:cs typeface="Calibri" panose="020F0502020204030204" pitchFamily="34" charset="0"/>
              </a:rPr>
              <a:t> -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18E96"/>
                </a:solidFill>
                <a:effectLst/>
                <a:latin typeface="Calibri" panose="020F0502020204030204" pitchFamily="34" charset="0"/>
                <a:cs typeface="Calibri" panose="020F0502020204030204" pitchFamily="34" charset="0"/>
              </a:rPr>
              <a:t>// back to NDC</a:t>
            </a:r>
          </a:p>
          <a:p>
            <a:pPr lvl="1"/>
            <a:r>
              <a:rPr lang="en-US" altLang="zh-CN" b="1" i="0">
                <a:solidFill>
                  <a:srgbClr val="93C763"/>
                </a:solidFill>
                <a:effectLst/>
                <a:latin typeface="Calibri" panose="020F0502020204030204" pitchFamily="34" charset="0"/>
                <a:cs typeface="Calibri" panose="020F0502020204030204" pitchFamily="34" charset="0"/>
              </a:rPr>
              <a:t>return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FFCD22"/>
                </a:solidFill>
                <a:effectLst/>
                <a:latin typeface="Calibri" panose="020F0502020204030204" pitchFamily="34" charset="0"/>
                <a:cs typeface="Calibri" panose="020F0502020204030204" pitchFamily="34" charset="0"/>
              </a:rPr>
              <a:t>2.0</a:t>
            </a:r>
            <a:r>
              <a:rPr lang="en-US" altLang="zh-CN" b="0" i="0">
                <a:solidFill>
                  <a:srgbClr val="E0E2E4"/>
                </a:solidFill>
                <a:effectLst/>
                <a:latin typeface="Calibri" panose="020F0502020204030204" pitchFamily="34" charset="0"/>
                <a:cs typeface="Calibri" panose="020F0502020204030204" pitchFamily="34" charset="0"/>
              </a:rPr>
              <a:t> * near * far) / (far + near - z_ndc  * (far - near)); </a:t>
            </a:r>
          </a:p>
          <a:p>
            <a:r>
              <a:rPr lang="en-US" altLang="zh-CN" b="0" i="0">
                <a:solidFill>
                  <a:srgbClr val="E0E2E4"/>
                </a:solidFill>
                <a:effectLst/>
                <a:latin typeface="Calibri" panose="020F0502020204030204" pitchFamily="34" charset="0"/>
                <a:cs typeface="Calibri" panose="020F0502020204030204" pitchFamily="34" charset="0"/>
              </a:rPr>
              <a:t>} </a:t>
            </a:r>
          </a:p>
          <a:p>
            <a:endParaRPr lang="en-US" altLang="zh-CN" b="0" i="0">
              <a:solidFill>
                <a:srgbClr val="E0E2E4"/>
              </a:solidFill>
              <a:effectLst/>
              <a:latin typeface="Calibri" panose="020F0502020204030204" pitchFamily="34" charset="0"/>
              <a:cs typeface="Calibri" panose="020F0502020204030204" pitchFamily="34" charset="0"/>
            </a:endParaRP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depth = LinearizeDepth(gl_FragCoord.z) / far; </a:t>
            </a:r>
            <a:r>
              <a:rPr lang="en-US" altLang="zh-CN" b="0" i="0">
                <a:solidFill>
                  <a:srgbClr val="818E96"/>
                </a:solidFill>
                <a:effectLst/>
                <a:latin typeface="Calibri" panose="020F0502020204030204" pitchFamily="34" charset="0"/>
                <a:cs typeface="Calibri" panose="020F0502020204030204" pitchFamily="34" charset="0"/>
              </a:rPr>
              <a:t>// divide by far for demonstration</a:t>
            </a:r>
          </a:p>
          <a:p>
            <a:pPr lvl="1"/>
            <a:r>
              <a:rPr lang="en-US" altLang="zh-CN" b="0" i="0">
                <a:solidFill>
                  <a:srgbClr val="E0E2E4"/>
                </a:solidFill>
                <a:effectLst/>
                <a:latin typeface="Calibri" panose="020F0502020204030204" pitchFamily="34" charset="0"/>
                <a:cs typeface="Calibri" panose="020F0502020204030204" pitchFamily="34" charset="0"/>
              </a:rPr>
              <a:t>FragColor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(depth),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245" name="文本框 244">
            <a:extLst>
              <a:ext uri="{FF2B5EF4-FFF2-40B4-BE49-F238E27FC236}">
                <a16:creationId xmlns:a16="http://schemas.microsoft.com/office/drawing/2014/main" id="{76AD4888-3B69-4019-9B88-27D418E2342A}"/>
              </a:ext>
            </a:extLst>
          </p:cNvPr>
          <p:cNvSpPr txBox="1"/>
          <p:nvPr/>
        </p:nvSpPr>
        <p:spPr>
          <a:xfrm>
            <a:off x="1154332" y="9816723"/>
            <a:ext cx="863727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将屏幕空间中非线性的深度值变换至线性深度值的完整片段着色器如下：</a:t>
            </a:r>
            <a:endParaRPr lang="zh-CN" altLang="en-US">
              <a:solidFill>
                <a:schemeClr val="bg1"/>
              </a:solidFill>
            </a:endParaRPr>
          </a:p>
        </p:txBody>
      </p:sp>
      <p:sp>
        <p:nvSpPr>
          <p:cNvPr id="246" name="文本框 245">
            <a:extLst>
              <a:ext uri="{FF2B5EF4-FFF2-40B4-BE49-F238E27FC236}">
                <a16:creationId xmlns:a16="http://schemas.microsoft.com/office/drawing/2014/main" id="{711BAF28-6BAC-4EC5-90CD-0AABF5945241}"/>
              </a:ext>
            </a:extLst>
          </p:cNvPr>
          <p:cNvSpPr txBox="1"/>
          <p:nvPr/>
        </p:nvSpPr>
        <p:spPr>
          <a:xfrm>
            <a:off x="1179025" y="8405349"/>
            <a:ext cx="8637270" cy="369332"/>
          </a:xfrm>
          <a:prstGeom prst="rect">
            <a:avLst/>
          </a:prstGeom>
          <a:noFill/>
        </p:spPr>
        <p:txBody>
          <a:bodyPr wrap="square">
            <a:spAutoFit/>
          </a:bodyPr>
          <a:lstStyle/>
          <a:p>
            <a:pPr algn="l"/>
            <a:r>
              <a:rPr lang="zh-CN" altLang="en-US" b="0" i="0">
                <a:solidFill>
                  <a:schemeClr val="bg1"/>
                </a:solidFill>
                <a:effectLst/>
                <a:latin typeface="Open Sans" panose="020B0606030504020204" pitchFamily="34" charset="0"/>
              </a:rPr>
              <a:t>深度缓冲的可视化</a:t>
            </a:r>
            <a:r>
              <a:rPr lang="en-US" altLang="zh-CN" b="0" i="0">
                <a:solidFill>
                  <a:schemeClr val="bg1"/>
                </a:solidFill>
                <a:effectLst/>
                <a:latin typeface="Open Sans" panose="020B0606030504020204" pitchFamily="34" charset="0"/>
              </a:rPr>
              <a:t>:</a:t>
            </a:r>
            <a:endParaRPr lang="zh-CN" altLang="en-US" b="0" i="0">
              <a:solidFill>
                <a:schemeClr val="bg1"/>
              </a:solidFill>
              <a:effectLst/>
              <a:latin typeface="Open Sans" panose="020B0606030504020204" pitchFamily="34" charset="0"/>
            </a:endParaRPr>
          </a:p>
        </p:txBody>
      </p:sp>
      <p:sp>
        <p:nvSpPr>
          <p:cNvPr id="247" name="文本框 246">
            <a:extLst>
              <a:ext uri="{FF2B5EF4-FFF2-40B4-BE49-F238E27FC236}">
                <a16:creationId xmlns:a16="http://schemas.microsoft.com/office/drawing/2014/main" id="{74402436-D7E7-4552-B400-F7A2BE1B29D7}"/>
              </a:ext>
            </a:extLst>
          </p:cNvPr>
          <p:cNvSpPr txBox="1"/>
          <p:nvPr/>
        </p:nvSpPr>
        <p:spPr>
          <a:xfrm>
            <a:off x="1263329" y="8794253"/>
            <a:ext cx="855296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ourier New" panose="02070309020205020404" pitchFamily="49" charset="0"/>
              </a:rPr>
              <a:t>void</a:t>
            </a:r>
            <a:r>
              <a:rPr lang="en-US" altLang="zh-CN" b="0" i="0">
                <a:solidFill>
                  <a:srgbClr val="E0E2E4"/>
                </a:solidFill>
                <a:effectLst/>
                <a:latin typeface="Courier New" panose="02070309020205020404" pitchFamily="49" charset="0"/>
              </a:rPr>
              <a:t> main() { </a:t>
            </a:r>
          </a:p>
          <a:p>
            <a:pPr lvl="1"/>
            <a:r>
              <a:rPr lang="en-US" altLang="zh-CN" b="0" i="0">
                <a:solidFill>
                  <a:srgbClr val="E0E2E4"/>
                </a:solidFill>
                <a:effectLst/>
                <a:latin typeface="Courier New" panose="02070309020205020404" pitchFamily="49" charset="0"/>
              </a:rPr>
              <a:t>FragColor = </a:t>
            </a:r>
            <a:r>
              <a:rPr lang="en-US" altLang="zh-CN" b="0" i="0">
                <a:solidFill>
                  <a:srgbClr val="8CBBAD"/>
                </a:solidFill>
                <a:effectLst/>
                <a:latin typeface="Courier New" panose="02070309020205020404" pitchFamily="49" charset="0"/>
              </a:rPr>
              <a:t>vec4</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vec3</a:t>
            </a:r>
            <a:r>
              <a:rPr lang="en-US" altLang="zh-CN" b="0" i="0">
                <a:solidFill>
                  <a:srgbClr val="E0E2E4"/>
                </a:solidFill>
                <a:effectLst/>
                <a:latin typeface="Courier New" panose="02070309020205020404" pitchFamily="49" charset="0"/>
              </a:rPr>
              <a:t>(gl_FragCoord.z), </a:t>
            </a:r>
            <a:r>
              <a:rPr lang="en-US" altLang="zh-CN" b="0" i="0">
                <a:solidFill>
                  <a:srgbClr val="FFCD22"/>
                </a:solidFill>
                <a:effectLst/>
                <a:latin typeface="Courier New" panose="02070309020205020404" pitchFamily="49" charset="0"/>
              </a:rPr>
              <a:t>1.0</a:t>
            </a:r>
            <a:r>
              <a:rPr lang="en-US" altLang="zh-CN" b="0" i="0">
                <a:solidFill>
                  <a:srgbClr val="E0E2E4"/>
                </a:solidFill>
                <a:effectLst/>
                <a:latin typeface="Courier New" panose="02070309020205020404" pitchFamily="49" charset="0"/>
              </a:rPr>
              <a:t>); </a:t>
            </a:r>
          </a:p>
          <a:p>
            <a:r>
              <a:rPr lang="en-US" altLang="zh-CN" b="0" i="0">
                <a:solidFill>
                  <a:srgbClr val="E0E2E4"/>
                </a:solidFill>
                <a:effectLst/>
                <a:latin typeface="Courier New" panose="02070309020205020404" pitchFamily="49" charset="0"/>
              </a:rPr>
              <a:t>} </a:t>
            </a:r>
            <a:endParaRPr lang="zh-CN" altLang="en-US">
              <a:latin typeface="Calibri" panose="020F0502020204030204" pitchFamily="34" charset="0"/>
              <a:cs typeface="Calibri" panose="020F0502020204030204" pitchFamily="34" charset="0"/>
            </a:endParaRPr>
          </a:p>
        </p:txBody>
      </p:sp>
      <p:sp>
        <p:nvSpPr>
          <p:cNvPr id="2227" name="矩形 2226">
            <a:extLst>
              <a:ext uri="{FF2B5EF4-FFF2-40B4-BE49-F238E27FC236}">
                <a16:creationId xmlns:a16="http://schemas.microsoft.com/office/drawing/2014/main" id="{AB499642-C6B9-4AF7-B62C-64FE76AEF3BF}"/>
              </a:ext>
            </a:extLst>
          </p:cNvPr>
          <p:cNvSpPr/>
          <p:nvPr/>
        </p:nvSpPr>
        <p:spPr>
          <a:xfrm>
            <a:off x="4472940" y="12203649"/>
            <a:ext cx="2980374" cy="69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hlinkClick r:id="rId8"/>
              </a:rPr>
              <a:t>投影矩阵：</a:t>
            </a:r>
            <a:r>
              <a:rPr lang="fr-FR" altLang="zh-CN">
                <a:hlinkClick r:id="rId8"/>
              </a:rPr>
              <a:t>OpenGL Projection Matrix (songho.ca)</a:t>
            </a:r>
            <a:endParaRPr lang="zh-CN" altLang="en-US"/>
          </a:p>
        </p:txBody>
      </p:sp>
      <p:sp>
        <p:nvSpPr>
          <p:cNvPr id="250" name="文本框 249">
            <a:extLst>
              <a:ext uri="{FF2B5EF4-FFF2-40B4-BE49-F238E27FC236}">
                <a16:creationId xmlns:a16="http://schemas.microsoft.com/office/drawing/2014/main" id="{E69D2794-9A40-4C2F-944C-C5176E6E319B}"/>
              </a:ext>
            </a:extLst>
          </p:cNvPr>
          <p:cNvSpPr txBox="1"/>
          <p:nvPr/>
        </p:nvSpPr>
        <p:spPr>
          <a:xfrm>
            <a:off x="3272201" y="10486129"/>
            <a:ext cx="276965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altLang="zh-CN" b="0" i="0">
                <a:solidFill>
                  <a:srgbClr val="111111"/>
                </a:solidFill>
                <a:effectLst/>
                <a:latin typeface="Gudea"/>
              </a:rPr>
              <a:t> </a:t>
            </a:r>
            <a:r>
              <a:rPr lang="en-US" altLang="zh-CN" b="0" i="0">
                <a:solidFill>
                  <a:srgbClr val="111111"/>
                </a:solidFill>
                <a:effectLst/>
                <a:highlight>
                  <a:srgbClr val="00FF00"/>
                </a:highlight>
                <a:latin typeface="Gudea"/>
              </a:rPr>
              <a:t>range from </a:t>
            </a:r>
            <a:r>
              <a:rPr lang="en-US" altLang="zh-CN" b="0" i="0">
                <a:solidFill>
                  <a:srgbClr val="222277"/>
                </a:solidFill>
                <a:effectLst/>
                <a:highlight>
                  <a:srgbClr val="00FF00"/>
                </a:highlight>
                <a:latin typeface="Courier New" panose="02070309020205020404" pitchFamily="49" charset="0"/>
              </a:rPr>
              <a:t>near</a:t>
            </a:r>
            <a:r>
              <a:rPr lang="en-US" altLang="zh-CN" b="0" i="0">
                <a:solidFill>
                  <a:srgbClr val="111111"/>
                </a:solidFill>
                <a:effectLst/>
                <a:highlight>
                  <a:srgbClr val="00FF00"/>
                </a:highlight>
                <a:latin typeface="Gudea"/>
              </a:rPr>
              <a:t> to </a:t>
            </a:r>
            <a:r>
              <a:rPr lang="en-US" altLang="zh-CN" b="0" i="0">
                <a:solidFill>
                  <a:srgbClr val="222277"/>
                </a:solidFill>
                <a:effectLst/>
                <a:highlight>
                  <a:srgbClr val="00FF00"/>
                </a:highlight>
                <a:latin typeface="Courier New" panose="02070309020205020404" pitchFamily="49" charset="0"/>
              </a:rPr>
              <a:t>far</a:t>
            </a:r>
            <a:r>
              <a:rPr lang="en-US" altLang="zh-CN" b="0" i="0">
                <a:solidFill>
                  <a:srgbClr val="111111"/>
                </a:solidFill>
                <a:effectLst/>
                <a:highlight>
                  <a:srgbClr val="00FF00"/>
                </a:highlight>
                <a:latin typeface="Gudea"/>
              </a:rPr>
              <a:t> </a:t>
            </a:r>
            <a:endParaRPr lang="zh-CN" altLang="en-US">
              <a:highlight>
                <a:srgbClr val="00FF00"/>
              </a:highlight>
            </a:endParaRPr>
          </a:p>
        </p:txBody>
      </p:sp>
      <p:cxnSp>
        <p:nvCxnSpPr>
          <p:cNvPr id="2230" name="直接箭头连接符 2229">
            <a:extLst>
              <a:ext uri="{FF2B5EF4-FFF2-40B4-BE49-F238E27FC236}">
                <a16:creationId xmlns:a16="http://schemas.microsoft.com/office/drawing/2014/main" id="{752AD30A-C0FE-4EB8-B687-BF92EC119667}"/>
              </a:ext>
            </a:extLst>
          </p:cNvPr>
          <p:cNvCxnSpPr/>
          <p:nvPr/>
        </p:nvCxnSpPr>
        <p:spPr>
          <a:xfrm flipV="1">
            <a:off x="2933700" y="10882356"/>
            <a:ext cx="250826" cy="25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6" descr=" perspective_frustum">
            <a:extLst>
              <a:ext uri="{FF2B5EF4-FFF2-40B4-BE49-F238E27FC236}">
                <a16:creationId xmlns:a16="http://schemas.microsoft.com/office/drawing/2014/main" id="{98D5F5DE-0E6B-4C7F-B9D2-2D200FB434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6557" y="11242914"/>
            <a:ext cx="1917517" cy="15823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9">
            <p14:nvContentPartPr>
              <p14:cNvPr id="2392" name="墨迹 2391">
                <a:extLst>
                  <a:ext uri="{FF2B5EF4-FFF2-40B4-BE49-F238E27FC236}">
                    <a16:creationId xmlns:a16="http://schemas.microsoft.com/office/drawing/2014/main" id="{B13BF75F-4AA8-4CEC-87CF-D71D6AF38F96}"/>
                  </a:ext>
                </a:extLst>
              </p14:cNvPr>
              <p14:cNvContentPartPr/>
              <p14:nvPr/>
            </p14:nvContentPartPr>
            <p14:xfrm>
              <a:off x="7642620" y="950760"/>
              <a:ext cx="628560" cy="17280"/>
            </p14:xfrm>
          </p:contentPart>
        </mc:Choice>
        <mc:Fallback>
          <p:pic>
            <p:nvPicPr>
              <p:cNvPr id="2392" name="墨迹 2391">
                <a:extLst>
                  <a:ext uri="{FF2B5EF4-FFF2-40B4-BE49-F238E27FC236}">
                    <a16:creationId xmlns:a16="http://schemas.microsoft.com/office/drawing/2014/main" id="{B13BF75F-4AA8-4CEC-87CF-D71D6AF38F96}"/>
                  </a:ext>
                </a:extLst>
              </p:cNvPr>
              <p:cNvPicPr/>
              <p:nvPr/>
            </p:nvPicPr>
            <p:blipFill>
              <a:blip r:embed="rId10"/>
              <a:stretch>
                <a:fillRect/>
              </a:stretch>
            </p:blipFill>
            <p:spPr>
              <a:xfrm>
                <a:off x="7633980" y="941760"/>
                <a:ext cx="646200" cy="34920"/>
              </a:xfrm>
              <a:prstGeom prst="rect">
                <a:avLst/>
              </a:prstGeom>
            </p:spPr>
          </p:pic>
        </mc:Fallback>
      </mc:AlternateContent>
    </p:spTree>
    <p:extLst>
      <p:ext uri="{BB962C8B-B14F-4D97-AF65-F5344CB8AC3E}">
        <p14:creationId xmlns:p14="http://schemas.microsoft.com/office/powerpoint/2010/main" val="1833879338"/>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2343</TotalTime>
  <Words>647</Words>
  <Application>Microsoft Office PowerPoint</Application>
  <PresentationFormat>自定义</PresentationFormat>
  <Paragraphs>65</Paragraphs>
  <Slides>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vt:i4>
      </vt:variant>
    </vt:vector>
  </HeadingPairs>
  <TitlesOfParts>
    <vt:vector size="14" baseType="lpstr">
      <vt:lpstr>Gudea</vt:lpstr>
      <vt:lpstr>等线</vt:lpstr>
      <vt:lpstr>华文琥珀</vt:lpstr>
      <vt:lpstr>宋体</vt:lpstr>
      <vt:lpstr>Microsoft Yahei</vt:lpstr>
      <vt:lpstr>Arial</vt:lpstr>
      <vt:lpstr>Calibri</vt:lpstr>
      <vt:lpstr>Cambria</vt:lpstr>
      <vt:lpstr>Cambria Math</vt:lpstr>
      <vt:lpstr>Courier New</vt:lpstr>
      <vt:lpstr>Open Sans</vt:lpstr>
      <vt:lpstr>4_第一PPT，www.1ppt.com</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1704</cp:revision>
  <dcterms:created xsi:type="dcterms:W3CDTF">2020-06-26T01:00:00Z</dcterms:created>
  <dcterms:modified xsi:type="dcterms:W3CDTF">2022-02-28T01:25:08Z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35C8A0B9FA4B4BC7B03E97E74C2317FB</vt:lpwstr>
  </property>
</Properties>
</file>