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0" r:id="rId4"/>
    <p:sldId id="331" r:id="rId5"/>
    <p:sldId id="332" r:id="rId6"/>
    <p:sldId id="333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5059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9:03:2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0 889 24575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09:36:2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24575,'4'0'0,"4"0"0,9 0 0,4 0 0,7 0 0,8 0 0,6 0 0,3 4 0,1 0 0,-4 1 0,-2-2 0,-3 0 0,-6-1 0,-4-1 0,-6-1-8191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02:18:0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GLSL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：内置变量</a:t>
            </a:r>
            <a:endParaRPr lang="en-US" altLang="zh-CN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916272-AA6A-4C2D-B347-FEBDEB5F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B320BD-0DC1-4A0E-A5B4-8641934956C0}"/>
              </a:ext>
            </a:extLst>
          </p:cNvPr>
          <p:cNvSpPr txBox="1"/>
          <p:nvPr/>
        </p:nvSpPr>
        <p:spPr>
          <a:xfrm>
            <a:off x="5410469" y="988383"/>
            <a:ext cx="4377419" cy="3371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顶点</a:t>
            </a:r>
            <a:r>
              <a:rPr lang="zh-CN" altLang="en-US" b="1" i="0">
                <a:solidFill>
                  <a:srgbClr val="FFC000"/>
                </a:solidFill>
                <a:effectLst/>
                <a:highlight>
                  <a:srgbClr val="0000FF"/>
                </a:highlight>
                <a:latin typeface="Open Sans" panose="020B0606030504020204" pitchFamily="34" charset="0"/>
              </a:rPr>
              <a:t>着色器变量</a:t>
            </a:r>
            <a:endParaRPr lang="en-US" altLang="zh-CN" b="1" i="0">
              <a:solidFill>
                <a:srgbClr val="FFC000"/>
              </a:solidFill>
              <a:effectLst/>
              <a:highlight>
                <a:srgbClr val="0000FF"/>
              </a:highlight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gl_Position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输出变量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顶点着色器的裁剪空间位置向量</a:t>
            </a: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gl_PointSize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输出变量，是一个</a:t>
            </a:r>
            <a:r>
              <a:rPr lang="en-US" altLang="zh-CN">
                <a:solidFill>
                  <a:schemeClr val="tx1"/>
                </a:solidFill>
              </a:rPr>
              <a:t>float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变量，设置点的宽高（像素）</a:t>
            </a: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gl_VertexID</a:t>
            </a:r>
            <a:r>
              <a:rPr lang="zh-CN" altLang="en-US" b="0" i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输入变量，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储存了正在绘制顶点的当前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endParaRPr lang="zh-CN" altLang="en-US" b="0" i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35C85A-7B3C-403D-B42E-9578CFAE158D}"/>
              </a:ext>
            </a:extLst>
          </p:cNvPr>
          <p:cNvSpPr txBox="1"/>
          <p:nvPr/>
        </p:nvSpPr>
        <p:spPr>
          <a:xfrm>
            <a:off x="946308" y="4884030"/>
            <a:ext cx="818387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gl_PointSize = gl_Position.z;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1E5893-9C8B-48C0-A115-0E512891031C}"/>
              </a:ext>
            </a:extLst>
          </p:cNvPr>
          <p:cNvSpPr txBox="1"/>
          <p:nvPr/>
        </p:nvSpPr>
        <p:spPr>
          <a:xfrm>
            <a:off x="658331" y="4492053"/>
            <a:ext cx="889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将点的大小设置为裁剪空间位置的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值。点的大小会随着观察者距顶点距离变远而增大：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069542-04EB-465F-BE1C-90A5C93F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3" y="908747"/>
            <a:ext cx="4448175" cy="353038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B4DF3ED-3CDA-4C23-B5CC-14179FFF6124}"/>
              </a:ext>
            </a:extLst>
          </p:cNvPr>
          <p:cNvSpPr txBox="1"/>
          <p:nvPr/>
        </p:nvSpPr>
        <p:spPr>
          <a:xfrm>
            <a:off x="5442989" y="3048323"/>
            <a:ext cx="43123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(GL_PROGRAM_POINT_SIZE); 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3FD777-9B23-4EBA-A1BF-A63E8893DD1C}"/>
              </a:ext>
            </a:extLst>
          </p:cNvPr>
          <p:cNvSpPr txBox="1"/>
          <p:nvPr/>
        </p:nvSpPr>
        <p:spPr>
          <a:xfrm>
            <a:off x="5038247" y="6120449"/>
            <a:ext cx="4377419" cy="40598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片段</a:t>
            </a:r>
            <a:r>
              <a:rPr lang="zh-CN" altLang="en-US" b="1" i="0">
                <a:solidFill>
                  <a:srgbClr val="FFC000"/>
                </a:solidFill>
                <a:effectLst/>
                <a:highlight>
                  <a:srgbClr val="0000FF"/>
                </a:highlight>
                <a:latin typeface="Open Sans" panose="020B0606030504020204" pitchFamily="34" charset="0"/>
              </a:rPr>
              <a:t>着色器变量</a:t>
            </a:r>
            <a:endParaRPr lang="en-US" altLang="zh-CN" b="1" i="0">
              <a:solidFill>
                <a:srgbClr val="FFC000"/>
              </a:solidFill>
              <a:effectLst/>
              <a:highlight>
                <a:srgbClr val="0000FF"/>
              </a:highlight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gl_FragCoord</a:t>
            </a:r>
            <a:r>
              <a:rPr lang="zh-CN" altLang="en-US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分量是片段的窗口空间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(Window-space)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坐标，其原点为窗口的左下角，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分量等于对应片段的深度值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gl_FrontFacing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变量是一个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bool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，如果当前片段是正向面的一部分那么就是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，否则就是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gl_FragDepth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：着色器内设置片段的深度值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83BDBC-319D-4892-84C1-400CA9A8842A}"/>
              </a:ext>
            </a:extLst>
          </p:cNvPr>
          <p:cNvSpPr txBox="1"/>
          <p:nvPr/>
        </p:nvSpPr>
        <p:spPr>
          <a:xfrm>
            <a:off x="5106506" y="11019444"/>
            <a:ext cx="449437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(gl_FragCoord.x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781A8A-321A-48A1-BA4E-9DB53049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83" y="10498724"/>
            <a:ext cx="4062030" cy="32640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831B0-A8D6-4FDE-8DA5-C654053E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41" y="6219486"/>
            <a:ext cx="3531396" cy="3861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105D221A-CEEB-4AA4-B034-CB5E7E0DB56B}"/>
                  </a:ext>
                </a:extLst>
              </p14:cNvPr>
              <p14:cNvContentPartPr/>
              <p14:nvPr/>
            </p14:nvContentPartPr>
            <p14:xfrm>
              <a:off x="2720280" y="8983800"/>
              <a:ext cx="360" cy="36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105D221A-CEEB-4AA4-B034-CB5E7E0DB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1280" y="8974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8BEAFA-4906-46B3-82EE-D64ADDB5E0C4}"/>
              </a:ext>
            </a:extLst>
          </p:cNvPr>
          <p:cNvSpPr txBox="1"/>
          <p:nvPr/>
        </p:nvSpPr>
        <p:spPr>
          <a:xfrm>
            <a:off x="4988446" y="821887"/>
            <a:ext cx="489564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frontTexture;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backTexture;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(gl_FrontFacing)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texture(frontTexture, TexCoords);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texture(backTexture, 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6C2720-4B3A-423B-9A20-58DE1D41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6" y="821886"/>
            <a:ext cx="4007644" cy="31393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93B471-0519-4265-A11C-696C0BB555A4}"/>
              </a:ext>
            </a:extLst>
          </p:cNvPr>
          <p:cNvSpPr txBox="1"/>
          <p:nvPr/>
        </p:nvSpPr>
        <p:spPr>
          <a:xfrm>
            <a:off x="741046" y="4449007"/>
            <a:ext cx="91430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gl_FragDepth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this fragment now has a depth value of 0.0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409235-63A2-45AE-AE71-87B62EF9E35D}"/>
              </a:ext>
            </a:extLst>
          </p:cNvPr>
          <p:cNvSpPr txBox="1"/>
          <p:nvPr/>
        </p:nvSpPr>
        <p:spPr>
          <a:xfrm>
            <a:off x="741046" y="4863670"/>
            <a:ext cx="867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如果着色器没有写入值到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gl_FragDepth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，它会自动取用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gl_FragCoord.z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C7074A-8D0B-466E-BDDE-208022DC7353}"/>
              </a:ext>
            </a:extLst>
          </p:cNvPr>
          <p:cNvSpPr txBox="1"/>
          <p:nvPr/>
        </p:nvSpPr>
        <p:spPr>
          <a:xfrm>
            <a:off x="1206818" y="5233002"/>
            <a:ext cx="805910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自己设置深度值有一个很大的缺点，只要我们在片段着色器中对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gl_FragDepth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进行写入，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chemeClr val="tx1"/>
                </a:solidFill>
                <a:effectLst/>
                <a:latin typeface="+mn-ea"/>
              </a:rPr>
              <a:t>就会禁用所有的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提前深度测试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BD9977-A9F9-4704-AEAB-9B996B1F37D2}"/>
              </a:ext>
            </a:extLst>
          </p:cNvPr>
          <p:cNvSpPr txBox="1"/>
          <p:nvPr/>
        </p:nvSpPr>
        <p:spPr>
          <a:xfrm>
            <a:off x="741046" y="6063999"/>
            <a:ext cx="91430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(depth_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&lt;condition&gt;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gl_FragDepth;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9160ED-6B92-4849-94DB-5146C479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32282"/>
              </p:ext>
            </p:extLst>
          </p:nvPr>
        </p:nvGraphicFramePr>
        <p:xfrm>
          <a:off x="1606788" y="6617997"/>
          <a:ext cx="7411561" cy="1805940"/>
        </p:xfrm>
        <a:graphic>
          <a:graphicData uri="http://schemas.openxmlformats.org/drawingml/2006/table">
            <a:tbl>
              <a:tblPr/>
              <a:tblGrid>
                <a:gridCol w="1518762">
                  <a:extLst>
                    <a:ext uri="{9D8B030D-6E8A-4147-A177-3AD203B41FA5}">
                      <a16:colId xmlns:a16="http://schemas.microsoft.com/office/drawing/2014/main" val="4290998545"/>
                    </a:ext>
                  </a:extLst>
                </a:gridCol>
                <a:gridCol w="5892799">
                  <a:extLst>
                    <a:ext uri="{9D8B030D-6E8A-4147-A177-3AD203B41FA5}">
                      <a16:colId xmlns:a16="http://schemas.microsoft.com/office/drawing/2014/main" val="1844984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条件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3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any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默认值。提前深度测试是禁用的，你会损失很多性能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greater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你只能让深度值比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更大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6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less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你只能让深度值比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更小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3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unchanged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如果你要写入</a:t>
                      </a:r>
                      <a:r>
                        <a:rPr lang="en-US">
                          <a:effectLst/>
                        </a:rPr>
                        <a:t>gl_FragDepth，</a:t>
                      </a:r>
                      <a:r>
                        <a:rPr lang="zh-CN" altLang="en-US">
                          <a:effectLst/>
                        </a:rPr>
                        <a:t>你将只能写入</a:t>
                      </a:r>
                      <a:r>
                        <a:rPr lang="en-US">
                          <a:effectLst/>
                        </a:rPr>
                        <a:t>gl_FragCoord.z</a:t>
                      </a:r>
                      <a:r>
                        <a:rPr lang="zh-CN" altLang="en-US">
                          <a:effectLst/>
                        </a:rPr>
                        <a:t>的值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4236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CCA91D7-C3E3-4F5E-87EF-759A2E1D1563}"/>
              </a:ext>
            </a:extLst>
          </p:cNvPr>
          <p:cNvSpPr txBox="1"/>
          <p:nvPr/>
        </p:nvSpPr>
        <p:spPr>
          <a:xfrm>
            <a:off x="1029812" y="8608603"/>
            <a:ext cx="841311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420 core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note the GLSL version!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(depth_greater)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gl_FragDepth;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gl_FragDepth = gl_FragCoord.z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429C7E-4FDB-4F0F-A805-0F36771A8A1A}"/>
              </a:ext>
            </a:extLst>
          </p:cNvPr>
          <p:cNvSpPr txBox="1"/>
          <p:nvPr/>
        </p:nvSpPr>
        <p:spPr>
          <a:xfrm>
            <a:off x="5236369" y="9624265"/>
            <a:ext cx="442468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例子中，我们对片段的深度值进行了递增，但仍然也保留了一些提前深度测试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C2861-A416-4F26-88D0-522D2725DA47}"/>
              </a:ext>
            </a:extLst>
          </p:cNvPr>
          <p:cNvSpPr txBox="1"/>
          <p:nvPr/>
        </p:nvSpPr>
        <p:spPr>
          <a:xfrm>
            <a:off x="2656999" y="40207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接口块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(Interface Block)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A7622F-4E99-4422-92E6-851675F101FB}"/>
              </a:ext>
            </a:extLst>
          </p:cNvPr>
          <p:cNvSpPr txBox="1"/>
          <p:nvPr/>
        </p:nvSpPr>
        <p:spPr>
          <a:xfrm>
            <a:off x="940594" y="902315"/>
            <a:ext cx="874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接口块的声明和</a:t>
            </a:r>
            <a:r>
              <a:rPr lang="en-US" altLang="zh-CN">
                <a:solidFill>
                  <a:schemeClr val="bg1"/>
                </a:solidFill>
              </a:rPr>
              <a:t>struct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的声明有点相像，不同的是，现在根据它是一个输入还是输出块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(Block)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，使用</a:t>
            </a:r>
            <a:r>
              <a:rPr lang="en-US" altLang="zh-CN">
                <a:solidFill>
                  <a:schemeClr val="bg1"/>
                </a:solidFill>
              </a:rPr>
              <a:t>in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out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关键字来定义的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42457C-DD25-4B0B-8B59-445039AEA944}"/>
              </a:ext>
            </a:extLst>
          </p:cNvPr>
          <p:cNvSpPr txBox="1"/>
          <p:nvPr/>
        </p:nvSpPr>
        <p:spPr>
          <a:xfrm>
            <a:off x="940594" y="1548646"/>
            <a:ext cx="859202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VS_OUT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5C283-24EE-4E9E-A3F0-D6B3C231BC72}"/>
              </a:ext>
            </a:extLst>
          </p:cNvPr>
          <p:cNvSpPr/>
          <p:nvPr/>
        </p:nvSpPr>
        <p:spPr>
          <a:xfrm>
            <a:off x="548640" y="3421380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8AD528-63EE-430E-878A-731798443E6D}"/>
              </a:ext>
            </a:extLst>
          </p:cNvPr>
          <p:cNvSpPr txBox="1"/>
          <p:nvPr/>
        </p:nvSpPr>
        <p:spPr>
          <a:xfrm>
            <a:off x="940594" y="5998726"/>
            <a:ext cx="85920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VS_OUT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fs_in;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texture(texture, fs_in.TexCoords);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2CA382-9177-4337-9252-A2ED3E9F9B1F}"/>
              </a:ext>
            </a:extLst>
          </p:cNvPr>
          <p:cNvSpPr/>
          <p:nvPr/>
        </p:nvSpPr>
        <p:spPr>
          <a:xfrm>
            <a:off x="548640" y="6704806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9D0D19-58AF-4482-AE1B-2FA41F4D992A}"/>
              </a:ext>
            </a:extLst>
          </p:cNvPr>
          <p:cNvSpPr txBox="1"/>
          <p:nvPr/>
        </p:nvSpPr>
        <p:spPr>
          <a:xfrm>
            <a:off x="5249704" y="5255220"/>
            <a:ext cx="467487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只要两个接口块的名字一样对应的输入和输出将会匹配起来</a:t>
            </a:r>
            <a:endParaRPr lang="en-US" altLang="zh-CN">
              <a:latin typeface="+mn-ea"/>
            </a:endParaRPr>
          </a:p>
          <a:p>
            <a:pPr algn="ctr"/>
            <a:r>
              <a:rPr lang="zh-CN" altLang="en-US">
                <a:latin typeface="+mn-ea"/>
              </a:rPr>
              <a:t>块名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应该是和着色器中一样的（</a:t>
            </a:r>
            <a:r>
              <a:rPr lang="en-US" altLang="zh-CN">
                <a:latin typeface="+mn-ea"/>
              </a:rPr>
              <a:t>VS_OUT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），但</a:t>
            </a:r>
            <a:r>
              <a:rPr lang="zh-CN" altLang="en-US" b="0" i="0">
                <a:solidFill>
                  <a:srgbClr val="222277"/>
                </a:solidFill>
                <a:effectLst/>
                <a:latin typeface="+mn-ea"/>
              </a:rPr>
              <a:t>实例名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（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vs_out</a:t>
            </a:r>
            <a:r>
              <a:rPr lang="zh-CN" altLang="en-US" b="0" i="0">
                <a:solidFill>
                  <a:srgbClr val="222277"/>
                </a:solidFill>
                <a:effectLst/>
                <a:latin typeface="+mn-ea"/>
              </a:rPr>
              <a:t>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fs_in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）可以是随意的</a:t>
            </a:r>
            <a:endParaRPr lang="zh-CN" altLang="en-US">
              <a:latin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F6D946D-2B93-473E-BEE8-AA9E94DD40C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512957" y="3858697"/>
            <a:ext cx="1074182" cy="13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8CCCE5-E1BA-4B81-8FD0-1E8FF7DEA7BA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6499860" y="6455549"/>
            <a:ext cx="1087279" cy="81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081C451-246B-40A4-9E24-5F1F84780FF2}"/>
                  </a:ext>
                </a:extLst>
              </p14:cNvPr>
              <p14:cNvContentPartPr/>
              <p14:nvPr/>
            </p14:nvContentPartPr>
            <p14:xfrm>
              <a:off x="998040" y="7185600"/>
              <a:ext cx="160560" cy="82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081C451-246B-40A4-9E24-5F1F84780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040" y="7176600"/>
                <a:ext cx="17820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19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C2861-A416-4F26-88D0-522D2725DA47}"/>
              </a:ext>
            </a:extLst>
          </p:cNvPr>
          <p:cNvSpPr txBox="1"/>
          <p:nvPr/>
        </p:nvSpPr>
        <p:spPr>
          <a:xfrm>
            <a:off x="2656999" y="23943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Uniform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缓冲对象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E2E8CD-393E-4BED-AA7F-F3EE5FE7C9D9}"/>
              </a:ext>
            </a:extLst>
          </p:cNvPr>
          <p:cNvSpPr txBox="1"/>
          <p:nvPr/>
        </p:nvSpPr>
        <p:spPr>
          <a:xfrm>
            <a:off x="844060" y="771406"/>
            <a:ext cx="86164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当使用多于一个的着色器时，尽管大部分的</a:t>
            </a:r>
            <a:r>
              <a:rPr lang="en-US" altLang="zh-CN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uniform</a:t>
            </a:r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变量都是相同的，我们还是需要不断地设置它们。解决办法：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全局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99EFE4-C0F1-4824-8721-16DDAD26BBB1}"/>
              </a:ext>
            </a:extLst>
          </p:cNvPr>
          <p:cNvSpPr txBox="1"/>
          <p:nvPr/>
        </p:nvSpPr>
        <p:spPr>
          <a:xfrm>
            <a:off x="742950" y="1584663"/>
            <a:ext cx="861646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Matrices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5AD0BF-4D63-4A94-93F4-48C589CF9581}"/>
              </a:ext>
            </a:extLst>
          </p:cNvPr>
          <p:cNvSpPr/>
          <p:nvPr/>
        </p:nvSpPr>
        <p:spPr>
          <a:xfrm>
            <a:off x="348615" y="2430780"/>
            <a:ext cx="5951220" cy="11277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20075A-AB5A-444F-B169-BB4C317B0AFC}"/>
              </a:ext>
            </a:extLst>
          </p:cNvPr>
          <p:cNvSpPr txBox="1"/>
          <p:nvPr/>
        </p:nvSpPr>
        <p:spPr>
          <a:xfrm>
            <a:off x="3600449" y="3829735"/>
            <a:ext cx="60864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Uniform</a:t>
            </a:r>
            <a:r>
              <a:rPr lang="zh-CN" altLang="en-US" b="0" i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块中的变量可以直接访问，不需要加块名作为前缀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452B34-A52A-4746-B8BE-B37D9F95E500}"/>
              </a:ext>
            </a:extLst>
          </p:cNvPr>
          <p:cNvSpPr txBox="1"/>
          <p:nvPr/>
        </p:nvSpPr>
        <p:spPr>
          <a:xfrm>
            <a:off x="5643377" y="1584663"/>
            <a:ext cx="381714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layout (std140)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设置了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Uniform块布局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(Uniform Block Layout)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2AC6B9-2D37-4ED3-977E-C7424014A7FA}"/>
              </a:ext>
            </a:extLst>
          </p:cNvPr>
          <p:cNvSpPr txBox="1"/>
          <p:nvPr/>
        </p:nvSpPr>
        <p:spPr>
          <a:xfrm>
            <a:off x="742950" y="5167909"/>
            <a:ext cx="86164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ExampleBlock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boolean;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integer;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E4F86C-94A6-424E-8F1E-6B4C5546BE40}"/>
              </a:ext>
            </a:extLst>
          </p:cNvPr>
          <p:cNvSpPr txBox="1"/>
          <p:nvPr/>
        </p:nvSpPr>
        <p:spPr>
          <a:xfrm>
            <a:off x="4029075" y="5495062"/>
            <a:ext cx="565784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需要知道的是每个变量的大小（字节）和偏移量。每个元素的大小都是在</a:t>
            </a:r>
            <a:r>
              <a:rPr lang="en-US" altLang="zh-CN" b="0" i="0">
                <a:effectLst/>
                <a:latin typeface="+mn-ea"/>
              </a:rPr>
              <a:t>OpenGL</a:t>
            </a:r>
            <a:r>
              <a:rPr lang="zh-CN" altLang="en-US" b="0" i="0">
                <a:effectLst/>
                <a:latin typeface="+mn-ea"/>
              </a:rPr>
              <a:t>中有清楚地声明的，但</a:t>
            </a:r>
            <a:r>
              <a:rPr lang="en-US" altLang="zh-CN" b="0" i="0">
                <a:effectLst/>
                <a:latin typeface="+mn-ea"/>
              </a:rPr>
              <a:t>OpenGL</a:t>
            </a:r>
            <a:r>
              <a:rPr lang="zh-CN" altLang="en-US" b="0" i="0">
                <a:effectLst/>
                <a:latin typeface="+mn-ea"/>
              </a:rPr>
              <a:t>没有声明的是这些变量间的</a:t>
            </a:r>
            <a:r>
              <a:rPr lang="zh-CN" altLang="en-US">
                <a:latin typeface="+mn-ea"/>
              </a:rPr>
              <a:t>间距</a:t>
            </a:r>
            <a:r>
              <a:rPr lang="en-US" altLang="zh-CN" b="0" i="0">
                <a:effectLst/>
                <a:latin typeface="+mn-ea"/>
              </a:rPr>
              <a:t>(Spacing)</a:t>
            </a:r>
            <a:r>
              <a:rPr lang="zh-CN" altLang="en-US" b="0" i="0">
                <a:effectLst/>
                <a:latin typeface="+mn-ea"/>
              </a:rPr>
              <a:t>。</a:t>
            </a:r>
            <a:endParaRPr lang="zh-CN" altLang="en-US"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90645C-D7D3-4780-880C-62CBBC30217D}"/>
              </a:ext>
            </a:extLst>
          </p:cNvPr>
          <p:cNvSpPr txBox="1"/>
          <p:nvPr/>
        </p:nvSpPr>
        <p:spPr>
          <a:xfrm>
            <a:off x="666750" y="7571899"/>
            <a:ext cx="8896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std140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布局声明了每个变量偏移量的一系列规则，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显式地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声明了每个变量类型的内存布局。使得我们可以手动计算出每个变量的偏移量。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F7E1F18-5DFE-46D4-9D37-F30BD743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502"/>
              </p:ext>
            </p:extLst>
          </p:nvPr>
        </p:nvGraphicFramePr>
        <p:xfrm>
          <a:off x="844060" y="8963585"/>
          <a:ext cx="8515350" cy="2167128"/>
        </p:xfrm>
        <a:graphic>
          <a:graphicData uri="http://schemas.openxmlformats.org/drawingml/2006/table">
            <a:tbl>
              <a:tblPr/>
              <a:tblGrid>
                <a:gridCol w="2080115">
                  <a:extLst>
                    <a:ext uri="{9D8B030D-6E8A-4147-A177-3AD203B41FA5}">
                      <a16:colId xmlns:a16="http://schemas.microsoft.com/office/drawing/2014/main" val="344198258"/>
                    </a:ext>
                  </a:extLst>
                </a:gridCol>
                <a:gridCol w="6435235">
                  <a:extLst>
                    <a:ext uri="{9D8B030D-6E8A-4147-A177-3AD203B41FA5}">
                      <a16:colId xmlns:a16="http://schemas.microsoft.com/office/drawing/2014/main" val="157053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>
                          <a:effectLst/>
                        </a:rPr>
                        <a:t>布局规则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标量，比如</a:t>
                      </a:r>
                      <a:r>
                        <a:rPr lang="en-US">
                          <a:effectLst/>
                        </a:rPr>
                        <a:t>int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每个标量的基准对齐量为</a:t>
                      </a:r>
                      <a:r>
                        <a:rPr lang="en-US" altLang="zh-CN">
                          <a:effectLst/>
                        </a:rPr>
                        <a:t>N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7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向量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2N</a:t>
                      </a:r>
                      <a:r>
                        <a:rPr lang="zh-CN" altLang="en-US">
                          <a:effectLst/>
                        </a:rPr>
                        <a:t>或者</a:t>
                      </a:r>
                      <a:r>
                        <a:rPr lang="en-US" altLang="zh-CN">
                          <a:effectLst/>
                        </a:rPr>
                        <a:t>4N</a:t>
                      </a:r>
                      <a:r>
                        <a:rPr lang="zh-CN" altLang="en-US">
                          <a:effectLst/>
                        </a:rPr>
                        <a:t>。这意味着</a:t>
                      </a:r>
                      <a:r>
                        <a:rPr lang="en-US" altLang="zh-CN">
                          <a:effectLst/>
                        </a:rPr>
                        <a:t>vec3</a:t>
                      </a:r>
                      <a:r>
                        <a:rPr lang="zh-CN" altLang="en-US">
                          <a:effectLst/>
                        </a:rPr>
                        <a:t>的基准对齐量为</a:t>
                      </a:r>
                      <a:r>
                        <a:rPr lang="en-US" altLang="zh-CN">
                          <a:effectLst/>
                        </a:rPr>
                        <a:t>4N</a:t>
                      </a:r>
                      <a:r>
                        <a:rPr lang="zh-CN" altLang="en-US">
                          <a:effectLst/>
                        </a:rPr>
                        <a:t>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2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标量或向量的数组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每个元素的基准对齐量与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的相同。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9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矩阵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储存为列向量的数组，每个向量的基准对齐量与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的相同。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9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结构体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等于所有元素根据规则计算后的大小，但会填充到</a:t>
                      </a:r>
                      <a:r>
                        <a:rPr lang="en-US" altLang="zh-CN">
                          <a:effectLst/>
                        </a:rPr>
                        <a:t>vec4</a:t>
                      </a:r>
                      <a:r>
                        <a:rPr lang="zh-CN" altLang="en-US">
                          <a:effectLst/>
                        </a:rPr>
                        <a:t>大小的倍数。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498508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02A94EB-B5C8-4F89-84D5-40076CABD1BA}"/>
              </a:ext>
            </a:extLst>
          </p:cNvPr>
          <p:cNvSpPr txBox="1"/>
          <p:nvPr/>
        </p:nvSpPr>
        <p:spPr>
          <a:xfrm>
            <a:off x="7160604" y="9014342"/>
            <a:ext cx="2402496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每个变量，比如int、float和bool，都被定义为4字节量。每4个字节用一个N来表示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904805-A888-4AF0-AC7E-55876CE65CEF}"/>
              </a:ext>
            </a:extLst>
          </p:cNvPr>
          <p:cNvSpPr txBox="1"/>
          <p:nvPr/>
        </p:nvSpPr>
        <p:spPr>
          <a:xfrm>
            <a:off x="666750" y="8235257"/>
            <a:ext cx="86926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每个变量都有一个</a:t>
            </a:r>
            <a:r>
              <a:rPr lang="zh-CN" altLang="en-US">
                <a:latin typeface="+mn-ea"/>
              </a:rPr>
              <a:t>基准对齐量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(Base Alignment)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，它等于一个变量在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块中所占据的空间（包括填充量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(Padding)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</a:t>
            </a: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7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0DF408-B689-4573-8FC3-B49ECF4BD3C3}"/>
              </a:ext>
            </a:extLst>
          </p:cNvPr>
          <p:cNvSpPr txBox="1"/>
          <p:nvPr/>
        </p:nvSpPr>
        <p:spPr>
          <a:xfrm>
            <a:off x="762000" y="787390"/>
            <a:ext cx="885825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ExampleBlock { </a:t>
            </a:r>
          </a:p>
          <a:p>
            <a:pPr lvl="1"/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base alignment 	// aligned offset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0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16 (offset must be multiple of 16 so 4-&gt;16)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matrix;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32 (column 0)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48 (column 1)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64 (column 2)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80 (column 3)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16 		// 96 (values[0])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112 (values[1])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 16 		// 128 (values[2])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boolean;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144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integer; 	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 		// 148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0EB9D-B0AB-4AA7-A5F4-9FA269BFCF01}"/>
              </a:ext>
            </a:extLst>
          </p:cNvPr>
          <p:cNvSpPr txBox="1"/>
          <p:nvPr/>
        </p:nvSpPr>
        <p:spPr>
          <a:xfrm>
            <a:off x="6048375" y="567809"/>
            <a:ext cx="364807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std140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布局的规则，就能使用像是</a:t>
            </a:r>
            <a:r>
              <a:rPr lang="en-US" altLang="zh-CN"/>
              <a:t>glBufferSubData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的函数将变量数据按照偏移量填充进缓冲中了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988EBD-65C4-4B9A-8731-6DB40785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5" y="6309969"/>
            <a:ext cx="7672787" cy="47132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1F0004-86C5-4D83-A39D-0E567DE90ED9}"/>
              </a:ext>
            </a:extLst>
          </p:cNvPr>
          <p:cNvSpPr txBox="1"/>
          <p:nvPr/>
        </p:nvSpPr>
        <p:spPr>
          <a:xfrm>
            <a:off x="762001" y="4757125"/>
            <a:ext cx="885824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uboExampleBlock;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&amp;uboExampleBlock);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uboExampleBlock);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152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GL_STATIC_DRAW);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分配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 152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字节内存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CF21FF-D2E7-44A3-97E9-0A61088F9668}"/>
              </a:ext>
            </a:extLst>
          </p:cNvPr>
          <p:cNvSpPr txBox="1"/>
          <p:nvPr/>
        </p:nvSpPr>
        <p:spPr>
          <a:xfrm>
            <a:off x="4026307" y="6343319"/>
            <a:ext cx="4226153" cy="646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如何才能让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知道哪个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缓冲对应的是哪个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块呢？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344FCF-7319-43AC-9DB8-3BB0FD65D5E9}"/>
              </a:ext>
            </a:extLst>
          </p:cNvPr>
          <p:cNvSpPr txBox="1"/>
          <p:nvPr/>
        </p:nvSpPr>
        <p:spPr>
          <a:xfrm>
            <a:off x="2273369" y="10463454"/>
            <a:ext cx="7061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lights_index = </a:t>
            </a:r>
            <a:r>
              <a:rPr lang="en-US" altLang="zh-CN"/>
              <a:t>glGetUniformBlockIndex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(shaderA.ID,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"Lights"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glUniformBlockBinding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(shaderA.ID, lights_index,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35B8B6-F0BF-4A47-9FD3-721AC1605E5E}"/>
              </a:ext>
            </a:extLst>
          </p:cNvPr>
          <p:cNvSpPr txBox="1"/>
          <p:nvPr/>
        </p:nvSpPr>
        <p:spPr>
          <a:xfrm>
            <a:off x="1111320" y="11120802"/>
            <a:ext cx="822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(std140, binding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Lights { ... }; </a:t>
            </a:r>
            <a:r>
              <a:rPr lang="en-US" altLang="zh-CN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altLang="zh-CN" b="0" i="0">
                <a:solidFill>
                  <a:srgbClr val="00B050"/>
                </a:solidFill>
                <a:effectLst/>
                <a:latin typeface="Gudea"/>
              </a:rPr>
              <a:t>From OpenGL version 4.2</a:t>
            </a:r>
            <a:endParaRPr lang="zh-CN" altLang="en-US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A07DD5-3576-4A16-94D8-39EC86A01FC1}"/>
              </a:ext>
            </a:extLst>
          </p:cNvPr>
          <p:cNvSpPr txBox="1"/>
          <p:nvPr/>
        </p:nvSpPr>
        <p:spPr>
          <a:xfrm>
            <a:off x="982415" y="11571450"/>
            <a:ext cx="531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还需要绑定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缓冲对象到相同的绑定点上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2AF2B2-8397-494F-8726-5B12C3D300A3}"/>
              </a:ext>
            </a:extLst>
          </p:cNvPr>
          <p:cNvSpPr txBox="1"/>
          <p:nvPr/>
        </p:nvSpPr>
        <p:spPr>
          <a:xfrm>
            <a:off x="1082545" y="11951799"/>
            <a:ext cx="822348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glBindBufferBase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uboExampleBlock);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glBindBufferRange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uboExampleBlock,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152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5952D9-BA5D-4A07-8262-9375B589A50A}"/>
              </a:ext>
            </a:extLst>
          </p:cNvPr>
          <p:cNvSpPr txBox="1"/>
          <p:nvPr/>
        </p:nvSpPr>
        <p:spPr>
          <a:xfrm>
            <a:off x="948244" y="12966879"/>
            <a:ext cx="854964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uboExampleBlock);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bools in GLSL are represented as 4 bytes, so we store it in an integer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144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&amp;b);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1DB389F-4FAE-466A-97FC-C69D234C42A5}"/>
              </a:ext>
            </a:extLst>
          </p:cNvPr>
          <p:cNvSpPr txBox="1"/>
          <p:nvPr/>
        </p:nvSpPr>
        <p:spPr>
          <a:xfrm>
            <a:off x="6391584" y="2120104"/>
            <a:ext cx="294322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The aligned byte offset of a variable </a:t>
            </a:r>
            <a:r>
              <a:rPr lang="en-US" altLang="zh-CN" b="1" i="0">
                <a:solidFill>
                  <a:srgbClr val="111111"/>
                </a:solidFill>
                <a:effectLst/>
                <a:latin typeface="Gudea"/>
              </a:rPr>
              <a:t>must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 be equal to a multiple of its base alignment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2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90474ED7-3EB4-4BA2-80BD-D200F165E32E}"/>
              </a:ext>
            </a:extLst>
          </p:cNvPr>
          <p:cNvSpPr txBox="1"/>
          <p:nvPr/>
        </p:nvSpPr>
        <p:spPr>
          <a:xfrm>
            <a:off x="659085" y="11873358"/>
            <a:ext cx="946380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projection = </a:t>
            </a:r>
            <a:r>
              <a:rPr lang="en-US" altLang="zh-CN"/>
              <a:t>glm::perspective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/>
              <a:t>glm::radians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45.0f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)width/(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view = camera.GetViewMatrix(); </a:t>
            </a:r>
            <a:endParaRPr lang="en-US" altLang="zh-CN"/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uboMatrices); </a:t>
            </a:r>
          </a:p>
          <a:p>
            <a:r>
              <a:rPr lang="en-US" altLang="zh-CN">
                <a:highlight>
                  <a:srgbClr val="800000"/>
                </a:highlight>
              </a:rPr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), glm::value_ptr(projection)); </a:t>
            </a:r>
          </a:p>
          <a:p>
            <a:r>
              <a:rPr lang="en-US" altLang="zh-CN">
                <a:highlight>
                  <a:srgbClr val="800000"/>
                </a:highlight>
              </a:rPr>
              <a:t>glBufferSubData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(GL_UNIFORM_BUFFER,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),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), glm::value_ptr(view));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1B6E41-549E-4E00-BFD0-D5AD046F3A3F}"/>
              </a:ext>
            </a:extLst>
          </p:cNvPr>
          <p:cNvSpPr txBox="1"/>
          <p:nvPr/>
        </p:nvSpPr>
        <p:spPr>
          <a:xfrm>
            <a:off x="664483" y="9612676"/>
            <a:ext cx="946380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uboMatrices);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uboMatrices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uboMatrices);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NULL, GL_STATIC_DRAW);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glBindBufferRange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(GL_UNIFORM_BUFFER,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0000FF"/>
                </a:highlight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uboMatrices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4A900C-D1BE-4A67-AC43-C1AEAE93948B}"/>
              </a:ext>
            </a:extLst>
          </p:cNvPr>
          <p:cNvSpPr txBox="1"/>
          <p:nvPr/>
        </p:nvSpPr>
        <p:spPr>
          <a:xfrm>
            <a:off x="601980" y="4331633"/>
            <a:ext cx="946380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uniformshader = </a:t>
            </a:r>
            <a:r>
              <a:rPr lang="en-US" altLang="zh-CN"/>
              <a:t>glGetUniformBlockIndex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(shader.ID,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"Matrices"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uniformskyboxShader = </a:t>
            </a:r>
            <a:r>
              <a:rPr lang="en-US" altLang="zh-CN"/>
              <a:t>glGetUniformBlockIndex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(skyboxShader.ID,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"Matrices"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glUniformBlockBinding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(shader.ID, uniformshader,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glUniformBlockBinding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(skyboxShader.ID, uniformskyboxShader,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EF1933-FEE0-4D1A-B41A-360463927CE5}"/>
              </a:ext>
            </a:extLst>
          </p:cNvPr>
          <p:cNvSpPr/>
          <p:nvPr/>
        </p:nvSpPr>
        <p:spPr>
          <a:xfrm>
            <a:off x="1982629" y="5764988"/>
            <a:ext cx="6309360" cy="379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F734EA-FB78-4D13-A796-0B284AC8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28" y="5675294"/>
            <a:ext cx="6461761" cy="3969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4C08E1-ABE4-40E3-A5E7-8AD45C45C75E}"/>
              </a:ext>
            </a:extLst>
          </p:cNvPr>
          <p:cNvSpPr txBox="1"/>
          <p:nvPr/>
        </p:nvSpPr>
        <p:spPr>
          <a:xfrm>
            <a:off x="2655729" y="37159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ubo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8AD4BC-8183-4240-8DF6-2469DC39A96B}"/>
              </a:ext>
            </a:extLst>
          </p:cNvPr>
          <p:cNvSpPr txBox="1"/>
          <p:nvPr/>
        </p:nvSpPr>
        <p:spPr>
          <a:xfrm>
            <a:off x="1037749" y="833451"/>
            <a:ext cx="854964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(std140)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Matrices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7B0FDA-76AD-4A76-9F4C-E3145C73D8C9}"/>
              </a:ext>
            </a:extLst>
          </p:cNvPr>
          <p:cNvSpPr txBox="1"/>
          <p:nvPr/>
        </p:nvSpPr>
        <p:spPr>
          <a:xfrm>
            <a:off x="8081399" y="847664"/>
            <a:ext cx="150599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修改</a:t>
            </a:r>
            <a:r>
              <a:rPr lang="en-US" altLang="zh-CN" sz="2000">
                <a:solidFill>
                  <a:schemeClr val="bg1"/>
                </a:solidFill>
              </a:rPr>
              <a:t>shaders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547856-240D-461D-89F0-69D163F456BD}"/>
              </a:ext>
            </a:extLst>
          </p:cNvPr>
          <p:cNvSpPr txBox="1"/>
          <p:nvPr/>
        </p:nvSpPr>
        <p:spPr>
          <a:xfrm>
            <a:off x="6603111" y="3903245"/>
            <a:ext cx="346267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绑定</a:t>
            </a:r>
            <a:r>
              <a:rPr lang="en-US" altLang="zh-CN" sz="2000">
                <a:solidFill>
                  <a:schemeClr val="bg1"/>
                </a:solidFill>
              </a:rPr>
              <a:t>shaders</a:t>
            </a:r>
            <a:r>
              <a:rPr lang="zh-CN" altLang="en-US" sz="2000">
                <a:solidFill>
                  <a:schemeClr val="bg1"/>
                </a:solidFill>
              </a:rPr>
              <a:t>中的</a:t>
            </a:r>
            <a:r>
              <a:rPr lang="en-US" altLang="zh-CN" sz="2000">
                <a:solidFill>
                  <a:schemeClr val="bg1"/>
                </a:solidFill>
              </a:rPr>
              <a:t>uniform block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58503-4700-42DE-81B4-B707592F88DC}"/>
              </a:ext>
            </a:extLst>
          </p:cNvPr>
          <p:cNvSpPr txBox="1"/>
          <p:nvPr/>
        </p:nvSpPr>
        <p:spPr>
          <a:xfrm>
            <a:off x="7068698" y="9206195"/>
            <a:ext cx="313579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生成缓冲对象，并绑定到</a:t>
            </a:r>
            <a:r>
              <a:rPr lang="en-US" altLang="zh-CN" sz="2000">
                <a:solidFill>
                  <a:schemeClr val="bg1"/>
                </a:solidFill>
              </a:rPr>
              <a:t>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8956EF-C6D7-4C2F-914C-EE1272CFA1BF}"/>
              </a:ext>
            </a:extLst>
          </p:cNvPr>
          <p:cNvSpPr txBox="1"/>
          <p:nvPr/>
        </p:nvSpPr>
        <p:spPr>
          <a:xfrm>
            <a:off x="8404743" y="11490157"/>
            <a:ext cx="172354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往缓冲中赋值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2" name="墨迹 351">
                <a:extLst>
                  <a:ext uri="{FF2B5EF4-FFF2-40B4-BE49-F238E27FC236}">
                    <a16:creationId xmlns:a16="http://schemas.microsoft.com/office/drawing/2014/main" id="{4F18AE0B-2124-4723-BF31-203244615074}"/>
                  </a:ext>
                </a:extLst>
              </p14:cNvPr>
              <p14:cNvContentPartPr/>
              <p14:nvPr/>
            </p14:nvContentPartPr>
            <p14:xfrm>
              <a:off x="3063000" y="3512520"/>
              <a:ext cx="360" cy="360"/>
            </p14:xfrm>
          </p:contentPart>
        </mc:Choice>
        <mc:Fallback>
          <p:pic>
            <p:nvPicPr>
              <p:cNvPr id="352" name="墨迹 351">
                <a:extLst>
                  <a:ext uri="{FF2B5EF4-FFF2-40B4-BE49-F238E27FC236}">
                    <a16:creationId xmlns:a16="http://schemas.microsoft.com/office/drawing/2014/main" id="{4F18AE0B-2124-4723-BF31-203244615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4000" y="3503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0964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6832</TotalTime>
  <Words>1820</Words>
  <Application>Microsoft Office PowerPoint</Application>
  <PresentationFormat>自定义</PresentationFormat>
  <Paragraphs>191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Gudea</vt:lpstr>
      <vt:lpstr>等线</vt:lpstr>
      <vt:lpstr>华文琥珀</vt:lpstr>
      <vt:lpstr>宋体</vt:lpstr>
      <vt:lpstr>微软雅黑</vt:lpstr>
      <vt:lpstr>微软雅黑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1828</cp:revision>
  <dcterms:created xsi:type="dcterms:W3CDTF">2020-06-26T01:00:00Z</dcterms:created>
  <dcterms:modified xsi:type="dcterms:W3CDTF">2022-03-09T02:37:47Z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