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8" r:id="rId4"/>
    <p:sldId id="259" r:id="rId5"/>
    <p:sldId id="260" r:id="rId6"/>
    <p:sldId id="261" r:id="rId7"/>
  </p:sldIdLst>
  <p:sldSz cx="10625138" cy="1440021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12">
          <p15:clr>
            <a:srgbClr val="A4A3A4"/>
          </p15:clr>
        </p15:guide>
        <p15:guide id="2" orient="horz" pos="45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1F1F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79" autoAdjust="0"/>
    <p:restoredTop sz="95519" autoAdjust="0"/>
  </p:normalViewPr>
  <p:slideViewPr>
    <p:cSldViewPr snapToGrid="0" showGuides="1">
      <p:cViewPr>
        <p:scale>
          <a:sx n="100" d="100"/>
          <a:sy n="100" d="100"/>
        </p:scale>
        <p:origin x="557" y="-2678"/>
      </p:cViewPr>
      <p:guideLst>
        <p:guide pos="412"/>
        <p:guide orient="horz" pos="45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24449D-D9B6-4318-96E7-94981150098A}" type="datetimeFigureOut">
              <a:rPr lang="zh-CN" altLang="en-US" smtClean="0"/>
              <a:t>2022/3/9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C24301-1F08-4A3D-91B6-592D1EF7B2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8:44:33.5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23 24575,'11'-7'0,"7"-3"0,1 5 0,-7 6 0,-9 3 0,-5-3 0,2-1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C13B3F-2B31-4A61-B985-2117CDAFE2AD}" type="datetimeFigureOut">
              <a:rPr lang="zh-CN" altLang="en-US" smtClean="0"/>
              <a:t>2022/3/9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1143000"/>
            <a:ext cx="22764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70FF05-BDD8-42F0-BA90-04AD6ABB1C0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28142" y="2356703"/>
            <a:ext cx="7968854" cy="5013407"/>
          </a:xfrm>
        </p:spPr>
        <p:txBody>
          <a:bodyPr anchor="b"/>
          <a:lstStyle>
            <a:lvl1pPr algn="ctr">
              <a:defRPr sz="523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28142" y="7563446"/>
            <a:ext cx="7968854" cy="3476717"/>
          </a:xfrm>
        </p:spPr>
        <p:txBody>
          <a:bodyPr/>
          <a:lstStyle>
            <a:lvl1pPr marL="0" indent="0" algn="ctr">
              <a:buNone/>
              <a:defRPr sz="2090"/>
            </a:lvl1pPr>
            <a:lvl2pPr marL="398145" indent="0" algn="ctr">
              <a:buNone/>
              <a:defRPr sz="1745"/>
            </a:lvl2pPr>
            <a:lvl3pPr marL="796925" indent="0" algn="ctr">
              <a:buNone/>
              <a:defRPr sz="1570"/>
            </a:lvl3pPr>
            <a:lvl4pPr marL="1195070" indent="0" algn="ctr">
              <a:buNone/>
              <a:defRPr sz="1395"/>
            </a:lvl4pPr>
            <a:lvl5pPr marL="1593850" indent="0" algn="ctr">
              <a:buNone/>
              <a:defRPr sz="1395"/>
            </a:lvl5pPr>
            <a:lvl6pPr marL="1991995" indent="0" algn="ctr">
              <a:buNone/>
              <a:defRPr sz="1395"/>
            </a:lvl6pPr>
            <a:lvl7pPr marL="2390775" indent="0" algn="ctr">
              <a:buNone/>
              <a:defRPr sz="1395"/>
            </a:lvl7pPr>
            <a:lvl8pPr marL="2788920" indent="0" algn="ctr">
              <a:buNone/>
              <a:defRPr sz="1395"/>
            </a:lvl8pPr>
            <a:lvl9pPr marL="3187700" indent="0" algn="ctr">
              <a:buNone/>
              <a:defRPr sz="1395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603615" y="766678"/>
            <a:ext cx="2291045" cy="1220351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30478" y="766678"/>
            <a:ext cx="6740322" cy="1220351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4944" y="3590055"/>
            <a:ext cx="9164182" cy="5990088"/>
          </a:xfrm>
        </p:spPr>
        <p:txBody>
          <a:bodyPr anchor="b"/>
          <a:lstStyle>
            <a:lvl1pPr>
              <a:defRPr sz="523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4944" y="9636811"/>
            <a:ext cx="9164182" cy="3150046"/>
          </a:xfrm>
        </p:spPr>
        <p:txBody>
          <a:bodyPr/>
          <a:lstStyle>
            <a:lvl1pPr marL="0" indent="0">
              <a:buNone/>
              <a:defRPr sz="2090">
                <a:solidFill>
                  <a:schemeClr val="tx1">
                    <a:tint val="75000"/>
                  </a:schemeClr>
                </a:solidFill>
              </a:defRPr>
            </a:lvl1pPr>
            <a:lvl2pPr marL="398145" indent="0">
              <a:buNone/>
              <a:defRPr sz="1745">
                <a:solidFill>
                  <a:schemeClr val="tx1">
                    <a:tint val="75000"/>
                  </a:schemeClr>
                </a:solidFill>
              </a:defRPr>
            </a:lvl2pPr>
            <a:lvl3pPr marL="796925" indent="0">
              <a:buNone/>
              <a:defRPr sz="1570">
                <a:solidFill>
                  <a:schemeClr val="tx1">
                    <a:tint val="75000"/>
                  </a:schemeClr>
                </a:solidFill>
              </a:defRPr>
            </a:lvl3pPr>
            <a:lvl4pPr marL="119507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4pPr>
            <a:lvl5pPr marL="159385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5pPr>
            <a:lvl6pPr marL="1991995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6pPr>
            <a:lvl7pPr marL="2390775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7pPr>
            <a:lvl8pPr marL="278892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8pPr>
            <a:lvl9pPr marL="318770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30478" y="3833390"/>
            <a:ext cx="4515684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378976" y="3833390"/>
            <a:ext cx="4515684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2022/3/9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2" y="766679"/>
            <a:ext cx="9164182" cy="278337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1863" y="3530053"/>
            <a:ext cx="4494931" cy="1730025"/>
          </a:xfrm>
        </p:spPr>
        <p:txBody>
          <a:bodyPr anchor="b"/>
          <a:lstStyle>
            <a:lvl1pPr marL="0" indent="0">
              <a:buNone/>
              <a:defRPr sz="2090" b="1"/>
            </a:lvl1pPr>
            <a:lvl2pPr marL="398145" indent="0">
              <a:buNone/>
              <a:defRPr sz="1745" b="1"/>
            </a:lvl2pPr>
            <a:lvl3pPr marL="796925" indent="0">
              <a:buNone/>
              <a:defRPr sz="1570" b="1"/>
            </a:lvl3pPr>
            <a:lvl4pPr marL="1195070" indent="0">
              <a:buNone/>
              <a:defRPr sz="1395" b="1"/>
            </a:lvl4pPr>
            <a:lvl5pPr marL="1593850" indent="0">
              <a:buNone/>
              <a:defRPr sz="1395" b="1"/>
            </a:lvl5pPr>
            <a:lvl6pPr marL="1991995" indent="0">
              <a:buNone/>
              <a:defRPr sz="1395" b="1"/>
            </a:lvl6pPr>
            <a:lvl7pPr marL="2390775" indent="0">
              <a:buNone/>
              <a:defRPr sz="1395" b="1"/>
            </a:lvl7pPr>
            <a:lvl8pPr marL="2788920" indent="0">
              <a:buNone/>
              <a:defRPr sz="1395" b="1"/>
            </a:lvl8pPr>
            <a:lvl9pPr marL="3187700" indent="0">
              <a:buNone/>
              <a:defRPr sz="139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31863" y="5260078"/>
            <a:ext cx="4494931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378976" y="3530053"/>
            <a:ext cx="4517068" cy="1730025"/>
          </a:xfrm>
        </p:spPr>
        <p:txBody>
          <a:bodyPr anchor="b"/>
          <a:lstStyle>
            <a:lvl1pPr marL="0" indent="0">
              <a:buNone/>
              <a:defRPr sz="2090" b="1"/>
            </a:lvl1pPr>
            <a:lvl2pPr marL="398145" indent="0">
              <a:buNone/>
              <a:defRPr sz="1745" b="1"/>
            </a:lvl2pPr>
            <a:lvl3pPr marL="796925" indent="0">
              <a:buNone/>
              <a:defRPr sz="1570" b="1"/>
            </a:lvl3pPr>
            <a:lvl4pPr marL="1195070" indent="0">
              <a:buNone/>
              <a:defRPr sz="1395" b="1"/>
            </a:lvl4pPr>
            <a:lvl5pPr marL="1593850" indent="0">
              <a:buNone/>
              <a:defRPr sz="1395" b="1"/>
            </a:lvl5pPr>
            <a:lvl6pPr marL="1991995" indent="0">
              <a:buNone/>
              <a:defRPr sz="1395" b="1"/>
            </a:lvl6pPr>
            <a:lvl7pPr marL="2390775" indent="0">
              <a:buNone/>
              <a:defRPr sz="1395" b="1"/>
            </a:lvl7pPr>
            <a:lvl8pPr marL="2788920" indent="0">
              <a:buNone/>
              <a:defRPr sz="1395" b="1"/>
            </a:lvl8pPr>
            <a:lvl9pPr marL="3187700" indent="0">
              <a:buNone/>
              <a:defRPr sz="139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378976" y="5260078"/>
            <a:ext cx="4517068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2022/3/9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230529" y="12153097"/>
            <a:ext cx="67551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2" name="矩形 11"/>
          <p:cNvSpPr/>
          <p:nvPr userDrawn="1"/>
        </p:nvSpPr>
        <p:spPr>
          <a:xfrm>
            <a:off x="7230529" y="12153097"/>
            <a:ext cx="67551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2022/3/9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2022/3/9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3" y="960014"/>
            <a:ext cx="3426883" cy="3360050"/>
          </a:xfrm>
        </p:spPr>
        <p:txBody>
          <a:bodyPr anchor="b"/>
          <a:lstStyle>
            <a:lvl1pPr>
              <a:defRPr sz="279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17068" y="2073365"/>
            <a:ext cx="5378976" cy="10233485"/>
          </a:xfrm>
        </p:spPr>
        <p:txBody>
          <a:bodyPr/>
          <a:lstStyle>
            <a:lvl1pPr>
              <a:defRPr sz="2790"/>
            </a:lvl1pPr>
            <a:lvl2pPr>
              <a:defRPr sz="2440"/>
            </a:lvl2pPr>
            <a:lvl3pPr>
              <a:defRPr sz="2090"/>
            </a:lvl3pPr>
            <a:lvl4pPr>
              <a:defRPr sz="1745"/>
            </a:lvl4pPr>
            <a:lvl5pPr>
              <a:defRPr sz="1745"/>
            </a:lvl5pPr>
            <a:lvl6pPr>
              <a:defRPr sz="1745"/>
            </a:lvl6pPr>
            <a:lvl7pPr>
              <a:defRPr sz="1745"/>
            </a:lvl7pPr>
            <a:lvl8pPr>
              <a:defRPr sz="1745"/>
            </a:lvl8pPr>
            <a:lvl9pPr>
              <a:defRPr sz="174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1863" y="4320064"/>
            <a:ext cx="3426883" cy="8003453"/>
          </a:xfrm>
        </p:spPr>
        <p:txBody>
          <a:bodyPr/>
          <a:lstStyle>
            <a:lvl1pPr marL="0" indent="0">
              <a:buNone/>
              <a:defRPr sz="1395"/>
            </a:lvl1pPr>
            <a:lvl2pPr marL="398145" indent="0">
              <a:buNone/>
              <a:defRPr sz="1220"/>
            </a:lvl2pPr>
            <a:lvl3pPr marL="796925" indent="0">
              <a:buNone/>
              <a:defRPr sz="1045"/>
            </a:lvl3pPr>
            <a:lvl4pPr marL="1195070" indent="0">
              <a:buNone/>
              <a:defRPr sz="870"/>
            </a:lvl4pPr>
            <a:lvl5pPr marL="1593850" indent="0">
              <a:buNone/>
              <a:defRPr sz="870"/>
            </a:lvl5pPr>
            <a:lvl6pPr marL="1991995" indent="0">
              <a:buNone/>
              <a:defRPr sz="870"/>
            </a:lvl6pPr>
            <a:lvl7pPr marL="2390775" indent="0">
              <a:buNone/>
              <a:defRPr sz="870"/>
            </a:lvl7pPr>
            <a:lvl8pPr marL="2788920" indent="0">
              <a:buNone/>
              <a:defRPr sz="870"/>
            </a:lvl8pPr>
            <a:lvl9pPr marL="3187700" indent="0">
              <a:buNone/>
              <a:defRPr sz="87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2022/3/9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3" y="960014"/>
            <a:ext cx="3426883" cy="3360050"/>
          </a:xfrm>
        </p:spPr>
        <p:txBody>
          <a:bodyPr anchor="b"/>
          <a:lstStyle>
            <a:lvl1pPr>
              <a:defRPr sz="279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17068" y="2073365"/>
            <a:ext cx="5378976" cy="10233485"/>
          </a:xfrm>
        </p:spPr>
        <p:txBody>
          <a:bodyPr/>
          <a:lstStyle>
            <a:lvl1pPr marL="0" indent="0">
              <a:buNone/>
              <a:defRPr sz="2790"/>
            </a:lvl1pPr>
            <a:lvl2pPr marL="398145" indent="0">
              <a:buNone/>
              <a:defRPr sz="2440"/>
            </a:lvl2pPr>
            <a:lvl3pPr marL="796925" indent="0">
              <a:buNone/>
              <a:defRPr sz="2090"/>
            </a:lvl3pPr>
            <a:lvl4pPr marL="1195070" indent="0">
              <a:buNone/>
              <a:defRPr sz="1745"/>
            </a:lvl4pPr>
            <a:lvl5pPr marL="1593850" indent="0">
              <a:buNone/>
              <a:defRPr sz="1745"/>
            </a:lvl5pPr>
            <a:lvl6pPr marL="1991995" indent="0">
              <a:buNone/>
              <a:defRPr sz="1745"/>
            </a:lvl6pPr>
            <a:lvl7pPr marL="2390775" indent="0">
              <a:buNone/>
              <a:defRPr sz="1745"/>
            </a:lvl7pPr>
            <a:lvl8pPr marL="2788920" indent="0">
              <a:buNone/>
              <a:defRPr sz="1745"/>
            </a:lvl8pPr>
            <a:lvl9pPr marL="3187700" indent="0">
              <a:buNone/>
              <a:defRPr sz="1745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1863" y="4320064"/>
            <a:ext cx="3426883" cy="8003453"/>
          </a:xfrm>
        </p:spPr>
        <p:txBody>
          <a:bodyPr/>
          <a:lstStyle>
            <a:lvl1pPr marL="0" indent="0">
              <a:buNone/>
              <a:defRPr sz="1395"/>
            </a:lvl1pPr>
            <a:lvl2pPr marL="398145" indent="0">
              <a:buNone/>
              <a:defRPr sz="1220"/>
            </a:lvl2pPr>
            <a:lvl3pPr marL="796925" indent="0">
              <a:buNone/>
              <a:defRPr sz="1045"/>
            </a:lvl3pPr>
            <a:lvl4pPr marL="1195070" indent="0">
              <a:buNone/>
              <a:defRPr sz="870"/>
            </a:lvl4pPr>
            <a:lvl5pPr marL="1593850" indent="0">
              <a:buNone/>
              <a:defRPr sz="870"/>
            </a:lvl5pPr>
            <a:lvl6pPr marL="1991995" indent="0">
              <a:buNone/>
              <a:defRPr sz="870"/>
            </a:lvl6pPr>
            <a:lvl7pPr marL="2390775" indent="0">
              <a:buNone/>
              <a:defRPr sz="870"/>
            </a:lvl7pPr>
            <a:lvl8pPr marL="2788920" indent="0">
              <a:buNone/>
              <a:defRPr sz="870"/>
            </a:lvl8pPr>
            <a:lvl9pPr marL="3187700" indent="0">
              <a:buNone/>
              <a:defRPr sz="87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2022/3/9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730478" y="766679"/>
            <a:ext cx="9164182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0478" y="3833390"/>
            <a:ext cx="9164182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30478" y="13346865"/>
            <a:ext cx="2390656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43034-5666-4088-908E-90BF970F5519}" type="datetimeFigureOut">
              <a:rPr lang="zh-CN" altLang="en-US" smtClean="0"/>
              <a:t>2022/3/9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9577" y="13346865"/>
            <a:ext cx="3585984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504004" y="13346865"/>
            <a:ext cx="2390656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 descr="图标&#10;&#10;描述已自动生成"/>
          <p:cNvPicPr>
            <a:picLocks noChangeAspect="1"/>
          </p:cNvPicPr>
          <p:nvPr userDrawn="1"/>
        </p:nvPicPr>
        <p:blipFill>
          <a:blip r:embed="rId1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8482" y="286670"/>
            <a:ext cx="458896" cy="458896"/>
          </a:xfrm>
          <a:prstGeom prst="rect">
            <a:avLst/>
          </a:prstGeom>
        </p:spPr>
      </p:pic>
      <p:sp>
        <p:nvSpPr>
          <p:cNvPr id="12" name="文本框 11"/>
          <p:cNvSpPr txBox="1"/>
          <p:nvPr userDrawn="1"/>
        </p:nvSpPr>
        <p:spPr>
          <a:xfrm>
            <a:off x="844866" y="339207"/>
            <a:ext cx="156324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@</a:t>
            </a:r>
            <a:r>
              <a:rPr lang="zh-CN" altLang="en-US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阿西拜</a:t>
            </a:r>
            <a:r>
              <a:rPr lang="en-US" altLang="zh-CN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-</a:t>
            </a:r>
            <a:r>
              <a:rPr lang="zh-CN" altLang="en-US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南昌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796925" rtl="0" eaLnBrk="1" latinLnBrk="0" hangingPunct="1">
        <a:lnSpc>
          <a:spcPct val="90000"/>
        </a:lnSpc>
        <a:spcBef>
          <a:spcPct val="0"/>
        </a:spcBef>
        <a:buNone/>
        <a:defRPr sz="383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9390" indent="-199390" algn="l" defTabSz="796925" rtl="0" eaLnBrk="1" latinLnBrk="0" hangingPunct="1">
        <a:lnSpc>
          <a:spcPct val="90000"/>
        </a:lnSpc>
        <a:spcBef>
          <a:spcPts val="870"/>
        </a:spcBef>
        <a:buFont typeface="Arial" panose="020B0604020202020204" pitchFamily="34" charset="0"/>
        <a:buChar char="•"/>
        <a:defRPr sz="2440" kern="1200">
          <a:solidFill>
            <a:schemeClr val="tx1"/>
          </a:solidFill>
          <a:latin typeface="+mn-lt"/>
          <a:ea typeface="+mn-ea"/>
          <a:cs typeface="+mn-cs"/>
        </a:defRPr>
      </a:lvl1pPr>
      <a:lvl2pPr marL="59753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2090" kern="1200">
          <a:solidFill>
            <a:schemeClr val="tx1"/>
          </a:solidFill>
          <a:latin typeface="+mn-lt"/>
          <a:ea typeface="+mn-ea"/>
          <a:cs typeface="+mn-cs"/>
        </a:defRPr>
      </a:lvl2pPr>
      <a:lvl3pPr marL="99631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745" kern="1200">
          <a:solidFill>
            <a:schemeClr val="tx1"/>
          </a:solidFill>
          <a:latin typeface="+mn-lt"/>
          <a:ea typeface="+mn-ea"/>
          <a:cs typeface="+mn-cs"/>
        </a:defRPr>
      </a:lvl3pPr>
      <a:lvl4pPr marL="139446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4pPr>
      <a:lvl5pPr marL="179324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5pPr>
      <a:lvl6pPr marL="219138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59016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98831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38709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1pPr>
      <a:lvl2pPr marL="39814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2pPr>
      <a:lvl3pPr marL="79692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3pPr>
      <a:lvl4pPr marL="119507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4pPr>
      <a:lvl5pPr marL="159385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5pPr>
      <a:lvl6pPr marL="199199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39077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18770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customXml" Target="../ink/ink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AA1FB9D7-0F71-4E75-B614-1560AE988100}"/>
              </a:ext>
            </a:extLst>
          </p:cNvPr>
          <p:cNvGrpSpPr/>
          <p:nvPr/>
        </p:nvGrpSpPr>
        <p:grpSpPr>
          <a:xfrm>
            <a:off x="1214755" y="2237155"/>
            <a:ext cx="8195628" cy="4018843"/>
            <a:chOff x="1967819" y="1842464"/>
            <a:chExt cx="8288071" cy="4297122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CF92CBF4-570C-4E07-882B-BE7730BC2DF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2397" y="1842464"/>
              <a:ext cx="7293493" cy="42971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文本框 7">
              <a:extLst>
                <a:ext uri="{FF2B5EF4-FFF2-40B4-BE49-F238E27FC236}">
                  <a16:creationId xmlns:a16="http://schemas.microsoft.com/office/drawing/2014/main" id="{592378F3-2EBE-4221-BA93-F0F0A01BB62D}"/>
                </a:ext>
              </a:extLst>
            </p:cNvPr>
            <p:cNvSpPr txBox="1"/>
            <p:nvPr/>
          </p:nvSpPr>
          <p:spPr>
            <a:xfrm>
              <a:off x="1967819" y="4676374"/>
              <a:ext cx="2220584" cy="3906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600" b="0" i="0">
                  <a:solidFill>
                    <a:schemeClr val="bg2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  经过着色的</a:t>
              </a:r>
              <a:r>
                <a:rPr lang="en-US" altLang="zh-CN" sz="1600" b="0" i="0">
                  <a:solidFill>
                    <a:schemeClr val="bg2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2D</a:t>
              </a:r>
              <a:r>
                <a:rPr lang="zh-CN" altLang="en-US" sz="1600" b="0" i="0">
                  <a:solidFill>
                    <a:schemeClr val="bg2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像素</a:t>
              </a:r>
              <a:endParaRPr lang="zh-CN" altLang="en-US" sz="1600" dirty="0">
                <a:solidFill>
                  <a:schemeClr val="bg2"/>
                </a:solidFill>
              </a:endParaRPr>
            </a:p>
          </p:txBody>
        </p:sp>
        <p:sp>
          <p:nvSpPr>
            <p:cNvPr id="7" name="箭头: 下 6">
              <a:extLst>
                <a:ext uri="{FF2B5EF4-FFF2-40B4-BE49-F238E27FC236}">
                  <a16:creationId xmlns:a16="http://schemas.microsoft.com/office/drawing/2014/main" id="{B4F62E63-9558-4A1D-A5BD-E7EA8AC72E4B}"/>
                </a:ext>
              </a:extLst>
            </p:cNvPr>
            <p:cNvSpPr/>
            <p:nvPr/>
          </p:nvSpPr>
          <p:spPr>
            <a:xfrm rot="5400000">
              <a:off x="4461068" y="4671078"/>
              <a:ext cx="76763" cy="410704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6230724E-4BF1-4165-871D-506249FE73E8}"/>
              </a:ext>
            </a:extLst>
          </p:cNvPr>
          <p:cNvSpPr txBox="1"/>
          <p:nvPr/>
        </p:nvSpPr>
        <p:spPr>
          <a:xfrm>
            <a:off x="2552717" y="334080"/>
            <a:ext cx="5310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1">
                <a:solidFill>
                  <a:srgbClr val="FFC000"/>
                </a:solidFill>
              </a:rPr>
              <a:t>几何着色器</a:t>
            </a:r>
            <a:r>
              <a:rPr lang="en-US" altLang="zh-CN" b="1" i="0">
                <a:solidFill>
                  <a:srgbClr val="FFC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(Geometry Shader)</a:t>
            </a:r>
            <a:endParaRPr lang="zh-CN" altLang="en-US" b="1">
              <a:solidFill>
                <a:srgbClr val="FFC000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B9F6E5C-B900-48AD-8B50-BA356792F4AC}"/>
              </a:ext>
            </a:extLst>
          </p:cNvPr>
          <p:cNvSpPr txBox="1"/>
          <p:nvPr/>
        </p:nvSpPr>
        <p:spPr>
          <a:xfrm>
            <a:off x="971897" y="870119"/>
            <a:ext cx="8438486" cy="120032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0" i="0">
                <a:solidFill>
                  <a:srgbClr val="22222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几何着色器的输入是一个图元（如点或三角形）的一组顶点。</a:t>
            </a:r>
            <a:endParaRPr lang="en-US" altLang="zh-CN" b="0" i="0">
              <a:solidFill>
                <a:srgbClr val="222222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0" i="0">
                <a:solidFill>
                  <a:srgbClr val="22222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几何着色器可以在顶点发送到下一着色器阶段之前对它们随意变换。</a:t>
            </a:r>
            <a:endParaRPr lang="en-US" altLang="zh-CN" b="0" i="0">
              <a:solidFill>
                <a:srgbClr val="222222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0" i="0">
                <a:solidFill>
                  <a:srgbClr val="22222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几何着色器最有趣的地方在于，它能够将（这一组）顶点变换为完全不同的图元，并且还能生成比原来更多的顶点。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7FFF8A3-AD61-4780-9174-45153BA5BEE0}"/>
              </a:ext>
            </a:extLst>
          </p:cNvPr>
          <p:cNvSpPr txBox="1"/>
          <p:nvPr/>
        </p:nvSpPr>
        <p:spPr>
          <a:xfrm>
            <a:off x="1496480" y="8099539"/>
            <a:ext cx="7913903" cy="23083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#version 330 core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layout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(points) </a:t>
            </a:r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;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layout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(line_strip, max_vertices =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out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;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void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main() {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gl_Position = gl_in[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].gl_Position +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vec4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(-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0.1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); EmitVertex();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gl_Position = gl_in[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].gl_Position +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vec4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0.1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); EmitVertex();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EndPrimitive();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} </a:t>
            </a:r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5573D50-E2DC-4885-A878-2E30475BCAB7}"/>
              </a:ext>
            </a:extLst>
          </p:cNvPr>
          <p:cNvSpPr txBox="1"/>
          <p:nvPr/>
        </p:nvSpPr>
        <p:spPr>
          <a:xfrm>
            <a:off x="856151" y="6199928"/>
            <a:ext cx="9364295" cy="175432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+mn-ea"/>
              </a:rPr>
              <a:t>输入布局</a:t>
            </a:r>
            <a:r>
              <a:rPr kumimoji="0" lang="zh-CN" altLang="en-US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+mn-ea"/>
              </a:rPr>
              <a:t>限定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+mn-ea"/>
              </a:rPr>
              <a:t>符可以从顶点着色器接收下列任何一个图元值：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points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+mn-ea"/>
              </a:rPr>
              <a:t>：绘制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222277"/>
                </a:solidFill>
                <a:effectLst/>
                <a:latin typeface="+mn-ea"/>
                <a:cs typeface="Courier New" panose="02070309020205020404" pitchFamily="49" charset="0"/>
              </a:rPr>
              <a:t>GL_POINTS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+mn-ea"/>
              </a:rPr>
              <a:t>图元时（1）。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lines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+mn-ea"/>
              </a:rPr>
              <a:t>：绘制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222277"/>
                </a:solidFill>
                <a:effectLst/>
                <a:latin typeface="+mn-ea"/>
                <a:cs typeface="Courier New" panose="02070309020205020404" pitchFamily="49" charset="0"/>
              </a:rPr>
              <a:t>GL_LINES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+mn-ea"/>
              </a:rPr>
              <a:t>或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222277"/>
                </a:solidFill>
                <a:effectLst/>
                <a:latin typeface="+mn-ea"/>
                <a:cs typeface="Courier New" panose="02070309020205020404" pitchFamily="49" charset="0"/>
              </a:rPr>
              <a:t>GL_LINE_STRIP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+mn-ea"/>
              </a:rPr>
              <a:t>时（2）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lines_adjacency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+mn-ea"/>
              </a:rPr>
              <a:t>：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222277"/>
                </a:solidFill>
                <a:effectLst/>
                <a:latin typeface="+mn-ea"/>
                <a:cs typeface="Courier New" panose="02070309020205020404" pitchFamily="49" charset="0"/>
              </a:rPr>
              <a:t>GL_LINES_ADJACENCY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+mn-ea"/>
              </a:rPr>
              <a:t>或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222277"/>
                </a:solidFill>
                <a:effectLst/>
                <a:latin typeface="+mn-ea"/>
                <a:cs typeface="Courier New" panose="02070309020205020404" pitchFamily="49" charset="0"/>
              </a:rPr>
              <a:t>GL_LINE_STRIP_ADJACENCY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+mn-ea"/>
              </a:rPr>
              <a:t>（4）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triangles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+mn-ea"/>
              </a:rPr>
              <a:t>：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222277"/>
                </a:solidFill>
                <a:effectLst/>
                <a:latin typeface="+mn-ea"/>
                <a:cs typeface="Courier New" panose="02070309020205020404" pitchFamily="49" charset="0"/>
              </a:rPr>
              <a:t>GL_TRIANGLES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+mn-ea"/>
              </a:rPr>
              <a:t>、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222277"/>
                </a:solidFill>
                <a:effectLst/>
                <a:latin typeface="+mn-ea"/>
                <a:cs typeface="Courier New" panose="02070309020205020404" pitchFamily="49" charset="0"/>
              </a:rPr>
              <a:t>GL_TRIANGLE_STRIP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+mn-ea"/>
              </a:rPr>
              <a:t>或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222277"/>
                </a:solidFill>
                <a:effectLst/>
                <a:latin typeface="+mn-ea"/>
                <a:cs typeface="Courier New" panose="02070309020205020404" pitchFamily="49" charset="0"/>
              </a:rPr>
              <a:t>GL_TRIANGLE_FAN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+mn-ea"/>
              </a:rPr>
              <a:t>（3）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triangles_adjacency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+mn-ea"/>
              </a:rPr>
              <a:t>：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222277"/>
                </a:solidFill>
                <a:effectLst/>
                <a:latin typeface="+mn-ea"/>
                <a:cs typeface="Courier New" panose="02070309020205020404" pitchFamily="49" charset="0"/>
              </a:rPr>
              <a:t>GL_TRIANGLES_ADJACENCY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+mn-ea"/>
              </a:rPr>
              <a:t>或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222277"/>
                </a:solidFill>
                <a:effectLst/>
                <a:latin typeface="+mn-ea"/>
                <a:cs typeface="Courier New" panose="02070309020205020404" pitchFamily="49" charset="0"/>
              </a:rPr>
              <a:t>GL_TRIANGLE_STRIP_ADJACENCY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+mn-ea"/>
              </a:rPr>
              <a:t>（6）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82376ED-8853-43FC-AD95-F498F2213A2C}"/>
              </a:ext>
            </a:extLst>
          </p:cNvPr>
          <p:cNvSpPr txBox="1"/>
          <p:nvPr/>
        </p:nvSpPr>
        <p:spPr>
          <a:xfrm>
            <a:off x="8021068" y="8324092"/>
            <a:ext cx="1666942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/>
              <a:t>glDrawArrays</a:t>
            </a:r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B6FB8D5-1C72-45AD-9695-61504E8C16B4}"/>
              </a:ext>
            </a:extLst>
          </p:cNvPr>
          <p:cNvSpPr txBox="1"/>
          <p:nvPr/>
        </p:nvSpPr>
        <p:spPr>
          <a:xfrm>
            <a:off x="856151" y="10553148"/>
            <a:ext cx="6887312" cy="120032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+mn-ea"/>
              </a:rPr>
              <a:t>和输入布局修饰符一样，输出布局修饰符也可以接受几个图元值：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points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rgbClr val="222222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line_strip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rgbClr val="222222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triangle_strip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rgbClr val="222222"/>
              </a:solidFill>
              <a:effectLst/>
              <a:latin typeface="+mn-ea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EF79FCB-EF6F-4220-A26E-4053EEDFF84F}"/>
              </a:ext>
            </a:extLst>
          </p:cNvPr>
          <p:cNvSpPr txBox="1"/>
          <p:nvPr/>
        </p:nvSpPr>
        <p:spPr>
          <a:xfrm>
            <a:off x="4375232" y="9926508"/>
            <a:ext cx="5312778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b="0" i="0">
                <a:solidFill>
                  <a:srgbClr val="22222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这将只能输出一条线段，因为最大顶点数等于</a:t>
            </a:r>
            <a:r>
              <a:rPr lang="en-US" altLang="zh-CN" b="0" i="0">
                <a:solidFill>
                  <a:srgbClr val="22222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2441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47FDEF6-1DE6-4BB7-BDB1-508E526172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9913" y="6471920"/>
            <a:ext cx="6060951" cy="4845684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50492FA-D426-4BFE-A994-00DE1D893398}"/>
              </a:ext>
            </a:extLst>
          </p:cNvPr>
          <p:cNvSpPr txBox="1"/>
          <p:nvPr/>
        </p:nvSpPr>
        <p:spPr>
          <a:xfrm>
            <a:off x="920188" y="776827"/>
            <a:ext cx="5318566" cy="12913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0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为了生成更有意义的结果，我们需要某种方式来获取前一着色器阶段的输出。</a:t>
            </a:r>
            <a:r>
              <a:rPr lang="en-US" altLang="zh-CN" b="0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GLSL</a:t>
            </a:r>
            <a:r>
              <a:rPr lang="zh-CN" altLang="en-US" b="0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提供给我们一个</a:t>
            </a:r>
            <a:r>
              <a:rPr lang="zh-CN" altLang="en-US">
                <a:solidFill>
                  <a:schemeClr val="bg1"/>
                </a:solidFill>
              </a:rPr>
              <a:t>内建</a:t>
            </a:r>
            <a:r>
              <a:rPr lang="en-US" altLang="zh-CN" b="0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(Built-in)</a:t>
            </a:r>
            <a:r>
              <a:rPr lang="zh-CN" altLang="en-US" b="0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变量，在内部看起来（可能）是这样的：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775D9CB-9E74-4AD6-9553-F4FC55A2D82A}"/>
              </a:ext>
            </a:extLst>
          </p:cNvPr>
          <p:cNvSpPr txBox="1"/>
          <p:nvPr/>
        </p:nvSpPr>
        <p:spPr>
          <a:xfrm>
            <a:off x="6464461" y="631359"/>
            <a:ext cx="2899457" cy="14773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gl_Vertex { </a:t>
            </a:r>
          </a:p>
          <a:p>
            <a:pPr lvl="1"/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vec4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gl_Position; </a:t>
            </a:r>
          </a:p>
          <a:p>
            <a:pPr lvl="1"/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float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gl_PointSize; </a:t>
            </a:r>
          </a:p>
          <a:p>
            <a:pPr lvl="1"/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float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gl_ClipDistance[];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} gl_in[]; </a:t>
            </a:r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ECA5B06-164F-4B7F-A24E-0A870D48BF48}"/>
              </a:ext>
            </a:extLst>
          </p:cNvPr>
          <p:cNvSpPr txBox="1"/>
          <p:nvPr/>
        </p:nvSpPr>
        <p:spPr>
          <a:xfrm>
            <a:off x="787078" y="2293111"/>
            <a:ext cx="8883568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b="0" i="0">
                <a:solidFill>
                  <a:srgbClr val="22222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它被声明为一个数组，因为大多数的渲染图元包含多于</a:t>
            </a:r>
            <a:r>
              <a:rPr lang="en-US" altLang="zh-CN" b="0" i="0">
                <a:solidFill>
                  <a:srgbClr val="22222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b="0" i="0">
                <a:solidFill>
                  <a:srgbClr val="22222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个的顶点，而几何着色器的输入是一个图元的</a:t>
            </a:r>
            <a:r>
              <a:rPr lang="zh-CN" altLang="en-US" b="1" i="0">
                <a:solidFill>
                  <a:srgbClr val="22222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所有</a:t>
            </a:r>
            <a:r>
              <a:rPr lang="zh-CN" altLang="en-US" b="0" i="0">
                <a:solidFill>
                  <a:srgbClr val="22222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顶点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7A7B60A4-868B-4B04-B718-87328B00D43D}"/>
              </a:ext>
            </a:extLst>
          </p:cNvPr>
          <p:cNvCxnSpPr>
            <a:cxnSpLocks/>
          </p:cNvCxnSpPr>
          <p:nvPr/>
        </p:nvCxnSpPr>
        <p:spPr>
          <a:xfrm>
            <a:off x="7407798" y="1909823"/>
            <a:ext cx="2060293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66A5BE1E-0DC6-47E8-A09F-72623FA13973}"/>
              </a:ext>
            </a:extLst>
          </p:cNvPr>
          <p:cNvCxnSpPr>
            <a:cxnSpLocks/>
          </p:cNvCxnSpPr>
          <p:nvPr/>
        </p:nvCxnSpPr>
        <p:spPr>
          <a:xfrm>
            <a:off x="9468091" y="1909823"/>
            <a:ext cx="0" cy="383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244307C6-F0E8-434E-B148-849E216FF7F8}"/>
              </a:ext>
            </a:extLst>
          </p:cNvPr>
          <p:cNvSpPr txBox="1"/>
          <p:nvPr/>
        </p:nvSpPr>
        <p:spPr>
          <a:xfrm>
            <a:off x="920188" y="3526683"/>
            <a:ext cx="2066500" cy="17100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0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现在，我们就可以使用</a:t>
            </a:r>
            <a:r>
              <a:rPr lang="en-US" altLang="zh-CN">
                <a:solidFill>
                  <a:schemeClr val="bg1"/>
                </a:solidFill>
              </a:rPr>
              <a:t>EmitVertex</a:t>
            </a:r>
            <a:r>
              <a:rPr lang="zh-CN" altLang="en-US" b="0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lang="en-US" altLang="zh-CN">
                <a:solidFill>
                  <a:schemeClr val="bg1"/>
                </a:solidFill>
              </a:rPr>
              <a:t>EndPrimitive</a:t>
            </a:r>
            <a:r>
              <a:rPr lang="zh-CN" altLang="en-US" b="0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，来生成新的数据了：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2D3328D-9186-4E4B-AB11-8B35ECAD7BC2}"/>
              </a:ext>
            </a:extLst>
          </p:cNvPr>
          <p:cNvSpPr txBox="1"/>
          <p:nvPr/>
        </p:nvSpPr>
        <p:spPr>
          <a:xfrm>
            <a:off x="3541853" y="3164347"/>
            <a:ext cx="6259011" cy="286232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#version 330 core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layout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(points) </a:t>
            </a:r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;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layout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(line_strip, max_vertices =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out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;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void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main() {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gl_Position = gl_in[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].gl_Position +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vec4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(-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0.1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);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EmitVertex();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gl_Position = gl_in[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].gl_Position +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vec4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0.1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);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EmitVertex();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EndPrimitive();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} </a:t>
            </a:r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1CD6551-84AE-447A-8EDC-D3C241DF5503}"/>
              </a:ext>
            </a:extLst>
          </p:cNvPr>
          <p:cNvSpPr txBox="1"/>
          <p:nvPr/>
        </p:nvSpPr>
        <p:spPr>
          <a:xfrm>
            <a:off x="7280475" y="5349399"/>
            <a:ext cx="2789499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/>
              <a:t>因为是</a:t>
            </a:r>
            <a:r>
              <a:rPr lang="en-US" altLang="zh-CN"/>
              <a:t>points</a:t>
            </a:r>
            <a:r>
              <a:rPr lang="zh-CN" altLang="en-US"/>
              <a:t>所以只有</a:t>
            </a:r>
            <a:r>
              <a:rPr lang="en-US" altLang="zh-CN"/>
              <a:t>[0]</a:t>
            </a:r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69BA4B6-132E-4CF3-85D2-F5E615A257E8}"/>
              </a:ext>
            </a:extLst>
          </p:cNvPr>
          <p:cNvSpPr txBox="1"/>
          <p:nvPr/>
        </p:nvSpPr>
        <p:spPr>
          <a:xfrm>
            <a:off x="780874" y="6345373"/>
            <a:ext cx="2645233" cy="29565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0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每次我们调用</a:t>
            </a:r>
            <a:r>
              <a:rPr lang="en-US" altLang="zh-CN">
                <a:solidFill>
                  <a:schemeClr val="bg1"/>
                </a:solidFill>
              </a:rPr>
              <a:t>EmitVertex</a:t>
            </a:r>
            <a:r>
              <a:rPr lang="zh-CN" altLang="en-US" b="0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时，</a:t>
            </a:r>
            <a:r>
              <a:rPr lang="en-US" altLang="zh-CN" b="0" i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gl_Position</a:t>
            </a:r>
            <a:r>
              <a:rPr lang="zh-CN" altLang="en-US" b="0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中的向量会被添加到图元中。当</a:t>
            </a:r>
            <a:r>
              <a:rPr lang="en-US" altLang="zh-CN">
                <a:solidFill>
                  <a:schemeClr val="bg1"/>
                </a:solidFill>
              </a:rPr>
              <a:t>EndPrimitive</a:t>
            </a:r>
            <a:r>
              <a:rPr lang="zh-CN" altLang="en-US" b="0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被调用时，所有发射出的</a:t>
            </a:r>
            <a:r>
              <a:rPr lang="en-US" altLang="zh-CN" b="0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(Emitted)</a:t>
            </a:r>
            <a:r>
              <a:rPr lang="zh-CN" altLang="en-US" b="0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顶点都会合成为指定的输出渲染图元。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B5FE2F4F-4A1B-4DC2-A84B-A9E758777E7E}"/>
              </a:ext>
            </a:extLst>
          </p:cNvPr>
          <p:cNvSpPr txBox="1"/>
          <p:nvPr/>
        </p:nvSpPr>
        <p:spPr>
          <a:xfrm>
            <a:off x="824273" y="9867783"/>
            <a:ext cx="3165675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/>
              <a:t>glDrawArrays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(GL_POINTS,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0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4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); 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5185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720A6D44-FA87-48AA-8B06-4B818B5D7B4D}"/>
              </a:ext>
            </a:extLst>
          </p:cNvPr>
          <p:cNvSpPr txBox="1"/>
          <p:nvPr/>
        </p:nvSpPr>
        <p:spPr>
          <a:xfrm>
            <a:off x="969010" y="805035"/>
            <a:ext cx="3826205" cy="175432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float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points[] = {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0.5f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0.5f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818E9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// top-left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/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0.5f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0.5f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818E9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// top-right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/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0.5f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-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0.5f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818E9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// bottom-right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0.5f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-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0.5f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0" i="0">
                <a:solidFill>
                  <a:srgbClr val="818E9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// bottom-left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}; </a:t>
            </a:r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188A763-1260-4882-BF98-023A5B379D7A}"/>
              </a:ext>
            </a:extLst>
          </p:cNvPr>
          <p:cNvSpPr txBox="1"/>
          <p:nvPr/>
        </p:nvSpPr>
        <p:spPr>
          <a:xfrm>
            <a:off x="2656180" y="278321"/>
            <a:ext cx="53127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1" i="0">
                <a:solidFill>
                  <a:srgbClr val="FFC000"/>
                </a:solidFill>
                <a:effectLst/>
                <a:latin typeface="Open Sans" panose="020B0606030504020204" pitchFamily="34" charset="0"/>
              </a:rPr>
              <a:t>使用几何着色器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DD48429-9CA7-4E74-A164-B1E6D02A81BD}"/>
              </a:ext>
            </a:extLst>
          </p:cNvPr>
          <p:cNvSpPr txBox="1"/>
          <p:nvPr/>
        </p:nvSpPr>
        <p:spPr>
          <a:xfrm>
            <a:off x="4974716" y="805035"/>
            <a:ext cx="4640162" cy="175432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#version 330 core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layout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(location =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vec2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aPos; </a:t>
            </a:r>
          </a:p>
          <a:p>
            <a:endParaRPr lang="en-US" altLang="zh-CN" b="0" i="0">
              <a:solidFill>
                <a:srgbClr val="E0E2E4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void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main() {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gl_Position =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vec4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(aPos.x, aPos.y,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);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34130B9-D28D-47D7-AB5D-4B67484C911A}"/>
              </a:ext>
            </a:extLst>
          </p:cNvPr>
          <p:cNvSpPr txBox="1"/>
          <p:nvPr/>
        </p:nvSpPr>
        <p:spPr>
          <a:xfrm>
            <a:off x="962905" y="3116489"/>
            <a:ext cx="3826205" cy="14773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#version 330 core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out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vec4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FragColor;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void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main() {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FragColor =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vec4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);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} </a:t>
            </a:r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08C3801-FDDA-423F-BC7D-EA1171476EE4}"/>
              </a:ext>
            </a:extLst>
          </p:cNvPr>
          <p:cNvSpPr txBox="1"/>
          <p:nvPr/>
        </p:nvSpPr>
        <p:spPr>
          <a:xfrm>
            <a:off x="4974716" y="2616588"/>
            <a:ext cx="4640162" cy="23083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#version 330 core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layout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(points) </a:t>
            </a:r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layout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(points, max_vertices =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out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;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void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main() {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gl_Position = gl_in[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].gl_Position;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EmitVertex();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EndPrimitive();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} </a:t>
            </a:r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5171C0F-3547-41B5-95A2-0E0E40DBEC50}"/>
              </a:ext>
            </a:extLst>
          </p:cNvPr>
          <p:cNvSpPr txBox="1"/>
          <p:nvPr/>
        </p:nvSpPr>
        <p:spPr>
          <a:xfrm>
            <a:off x="-887267" y="5472904"/>
            <a:ext cx="53127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1" i="0">
                <a:solidFill>
                  <a:srgbClr val="FFC000"/>
                </a:solidFill>
                <a:effectLst/>
                <a:latin typeface="Open Sans" panose="020B0606030504020204" pitchFamily="34" charset="0"/>
              </a:rPr>
              <a:t>造几个房子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E5EF877-1DC1-4C4C-B822-6342021596BA}"/>
              </a:ext>
            </a:extLst>
          </p:cNvPr>
          <p:cNvSpPr txBox="1"/>
          <p:nvPr/>
        </p:nvSpPr>
        <p:spPr>
          <a:xfrm>
            <a:off x="697772" y="5806897"/>
            <a:ext cx="9035508" cy="8790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0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OpenGL</a:t>
            </a:r>
            <a:r>
              <a:rPr lang="zh-CN" altLang="en-US" b="0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中，三角形带</a:t>
            </a:r>
            <a:r>
              <a:rPr lang="en-US" altLang="zh-CN" b="0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(Triangle Strip)</a:t>
            </a:r>
            <a:r>
              <a:rPr lang="zh-CN" altLang="en-US" b="0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是绘制三角形更高效的方式，它使用顶点更少。每</a:t>
            </a:r>
            <a:r>
              <a:rPr lang="en-US" altLang="zh-CN" b="0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lang="zh-CN" altLang="en-US" b="0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个临近的顶点将会形成一个三角形。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F9E602E-D626-4FAE-8467-85A8FF93B071}"/>
              </a:ext>
            </a:extLst>
          </p:cNvPr>
          <p:cNvSpPr txBox="1"/>
          <p:nvPr/>
        </p:nvSpPr>
        <p:spPr>
          <a:xfrm>
            <a:off x="697772" y="6685984"/>
            <a:ext cx="6840947" cy="48013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#version 330 core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layout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(points) </a:t>
            </a:r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;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layout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(triangle_strip, max_vertices =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out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;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void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build_house(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vec4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position) {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gl_Position = position +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vec4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(-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0.2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-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0.2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); </a:t>
            </a:r>
            <a:r>
              <a:rPr lang="en-US" altLang="zh-CN" b="0" i="0">
                <a:solidFill>
                  <a:srgbClr val="818E9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// 1:bottom-left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0000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EmitVertex();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gl_Position = position +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vec4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0.2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-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0.2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); </a:t>
            </a:r>
            <a:r>
              <a:rPr lang="en-US" altLang="zh-CN" b="0" i="0">
                <a:solidFill>
                  <a:srgbClr val="818E9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// 2:bottom-right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0000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EmitVertex();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gl_Position = position +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vec4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(-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0.2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0.2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); </a:t>
            </a:r>
            <a:r>
              <a:rPr lang="en-US" altLang="zh-CN" b="0" i="0">
                <a:solidFill>
                  <a:srgbClr val="818E9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// 3:top-left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0000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EmitVertex();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gl_Position = position +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vec4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0.2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0.2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); </a:t>
            </a:r>
            <a:r>
              <a:rPr lang="en-US" altLang="zh-CN" b="0" i="0">
                <a:solidFill>
                  <a:srgbClr val="818E9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// 4:top-right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0000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EmitVertex();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gl_Position = position +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vec4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0.4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); </a:t>
            </a:r>
            <a:r>
              <a:rPr lang="en-US" altLang="zh-CN" b="0" i="0">
                <a:solidFill>
                  <a:srgbClr val="818E9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// 5:top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0000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EmitVertex();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8000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EndPrimitive();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void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main() { build_house(gl_in[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].gl_Position); } </a:t>
            </a:r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4F82310-87F5-41AD-8448-1818C8CE3474}"/>
              </a:ext>
            </a:extLst>
          </p:cNvPr>
          <p:cNvSpPr/>
          <p:nvPr/>
        </p:nvSpPr>
        <p:spPr>
          <a:xfrm>
            <a:off x="7609840" y="6307857"/>
            <a:ext cx="2442990" cy="29849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F9347776-0E31-42BA-95D8-6D206361AF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8719" y="6307857"/>
            <a:ext cx="2673888" cy="2984955"/>
          </a:xfrm>
          <a:prstGeom prst="rect">
            <a:avLst/>
          </a:prstGeom>
        </p:spPr>
      </p:pic>
      <p:sp>
        <p:nvSpPr>
          <p:cNvPr id="22" name="文本框 29">
            <a:extLst>
              <a:ext uri="{FF2B5EF4-FFF2-40B4-BE49-F238E27FC236}">
                <a16:creationId xmlns:a16="http://schemas.microsoft.com/office/drawing/2014/main" id="{C9EA8867-68A8-40EA-A8BA-37A902454BF4}"/>
              </a:ext>
            </a:extLst>
          </p:cNvPr>
          <p:cNvSpPr txBox="1"/>
          <p:nvPr/>
        </p:nvSpPr>
        <p:spPr>
          <a:xfrm>
            <a:off x="588293" y="2616588"/>
            <a:ext cx="4312378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glEnable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(GL_PROGRAM_POINT_SIZE); </a:t>
            </a:r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D58B068-BF22-470C-A166-7567D0B6B9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0435" y="9292812"/>
            <a:ext cx="3032172" cy="2399671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61C82434-F81C-40C3-B43E-79928D70232A}"/>
              </a:ext>
            </a:extLst>
          </p:cNvPr>
          <p:cNvSpPr txBox="1"/>
          <p:nvPr/>
        </p:nvSpPr>
        <p:spPr>
          <a:xfrm>
            <a:off x="1073305" y="5118373"/>
            <a:ext cx="806190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1">
                <a:solidFill>
                  <a:srgbClr val="93C76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Shader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0" i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shader("shaders/shader.vs", "shaders/shader.fs", </a:t>
            </a:r>
            <a:r>
              <a:rPr lang="en-US" altLang="zh-CN" b="0" i="0">
                <a:solidFill>
                  <a:schemeClr val="bg1"/>
                </a:solidFill>
                <a:effectLst/>
                <a:highlight>
                  <a:srgbClr val="8000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"shaders/shader.gs" </a:t>
            </a:r>
            <a:r>
              <a:rPr lang="en-US" altLang="zh-CN" b="0" i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  <a:endParaRPr lang="zh-CN" altLang="en-US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53" name="墨迹 252">
                <a:extLst>
                  <a:ext uri="{FF2B5EF4-FFF2-40B4-BE49-F238E27FC236}">
                    <a16:creationId xmlns:a16="http://schemas.microsoft.com/office/drawing/2014/main" id="{58732348-E38A-40F8-95BC-E43AFF6A0D59}"/>
                  </a:ext>
                </a:extLst>
              </p14:cNvPr>
              <p14:cNvContentPartPr/>
              <p14:nvPr/>
            </p14:nvContentPartPr>
            <p14:xfrm>
              <a:off x="9303720" y="9996480"/>
              <a:ext cx="23040" cy="8280"/>
            </p14:xfrm>
          </p:contentPart>
        </mc:Choice>
        <mc:Fallback>
          <p:pic>
            <p:nvPicPr>
              <p:cNvPr id="253" name="墨迹 252">
                <a:extLst>
                  <a:ext uri="{FF2B5EF4-FFF2-40B4-BE49-F238E27FC236}">
                    <a16:creationId xmlns:a16="http://schemas.microsoft.com/office/drawing/2014/main" id="{58732348-E38A-40F8-95BC-E43AFF6A0D5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294720" y="9987840"/>
                <a:ext cx="40680" cy="25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49439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40B0603F-AF13-46E5-9DDA-91497DDE5B3A}"/>
              </a:ext>
            </a:extLst>
          </p:cNvPr>
          <p:cNvSpPr txBox="1"/>
          <p:nvPr/>
        </p:nvSpPr>
        <p:spPr>
          <a:xfrm>
            <a:off x="6208407" y="4096165"/>
            <a:ext cx="3311049" cy="12003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1" i="0">
                <a:solidFill>
                  <a:srgbClr val="93C763"/>
                </a:solidFill>
                <a:effectLst/>
                <a:cs typeface="Calibri" panose="020F0502020204030204" pitchFamily="34" charset="0"/>
              </a:rPr>
              <a:t>in</a:t>
            </a:r>
            <a:r>
              <a:rPr lang="en-US" altLang="zh-CN" b="0" i="0">
                <a:solidFill>
                  <a:srgbClr val="E0E2E4"/>
                </a:solidFill>
                <a:effectLst/>
                <a:cs typeface="Calibri" panose="020F0502020204030204" pitchFamily="34" charset="0"/>
              </a:rPr>
              <a:t> VS_OUT { </a:t>
            </a:r>
          </a:p>
          <a:p>
            <a:r>
              <a:rPr lang="en-US" altLang="zh-CN" b="0" i="0">
                <a:solidFill>
                  <a:srgbClr val="8CBBAD"/>
                </a:solidFill>
                <a:effectLst/>
                <a:cs typeface="Calibri" panose="020F0502020204030204" pitchFamily="34" charset="0"/>
              </a:rPr>
              <a:t>	vec3</a:t>
            </a:r>
            <a:r>
              <a:rPr lang="en-US" altLang="zh-CN" b="0" i="0">
                <a:solidFill>
                  <a:srgbClr val="E0E2E4"/>
                </a:solidFill>
                <a:effectLst/>
                <a:cs typeface="Calibri" panose="020F0502020204030204" pitchFamily="34" charset="0"/>
              </a:rPr>
              <a:t> color;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  <a:cs typeface="Calibri" panose="020F0502020204030204" pitchFamily="34" charset="0"/>
              </a:rPr>
              <a:t>} gs_in[];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</a:rPr>
              <a:t>out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</a:t>
            </a:r>
            <a:r>
              <a:rPr lang="en-US" altLang="zh-CN" b="0" i="0">
                <a:solidFill>
                  <a:srgbClr val="8CBBAD"/>
                </a:solidFill>
                <a:effectLst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fColor; </a:t>
            </a:r>
            <a:endParaRPr lang="zh-CN" altLang="en-US">
              <a:cs typeface="Calibri" panose="020F050202020403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363858E-DCB5-4AA7-9DBA-58270F2A4217}"/>
              </a:ext>
            </a:extLst>
          </p:cNvPr>
          <p:cNvSpPr txBox="1"/>
          <p:nvPr/>
        </p:nvSpPr>
        <p:spPr>
          <a:xfrm>
            <a:off x="746798" y="897511"/>
            <a:ext cx="5050507" cy="175432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1" i="0">
                <a:solidFill>
                  <a:srgbClr val="93C763"/>
                </a:solidFill>
                <a:effectLst/>
              </a:rPr>
              <a:t>float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points[] = {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</a:rPr>
              <a:t>-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0.5f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0.5f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1.0f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0.0f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0.0f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</a:t>
            </a:r>
            <a:r>
              <a:rPr lang="en-US" altLang="zh-CN" b="0" i="0">
                <a:solidFill>
                  <a:srgbClr val="818E96"/>
                </a:solidFill>
                <a:effectLst/>
              </a:rPr>
              <a:t>// top-left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</a:t>
            </a:r>
          </a:p>
          <a:p>
            <a:pPr lvl="1"/>
            <a:r>
              <a:rPr lang="en-US" altLang="zh-CN" b="0" i="0">
                <a:solidFill>
                  <a:srgbClr val="FFCD22"/>
                </a:solidFill>
                <a:effectLst/>
              </a:rPr>
              <a:t>0.5f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0.5f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0.0f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1.0f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0.0f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</a:t>
            </a:r>
            <a:r>
              <a:rPr lang="en-US" altLang="zh-CN" b="0" i="0">
                <a:solidFill>
                  <a:srgbClr val="818E96"/>
                </a:solidFill>
                <a:effectLst/>
              </a:rPr>
              <a:t>// top-right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</a:t>
            </a:r>
          </a:p>
          <a:p>
            <a:pPr lvl="1"/>
            <a:r>
              <a:rPr lang="en-US" altLang="zh-CN" b="0" i="0">
                <a:solidFill>
                  <a:srgbClr val="FFCD22"/>
                </a:solidFill>
                <a:effectLst/>
              </a:rPr>
              <a:t>0.5f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-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0.5f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0.0f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0.0f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1.0f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</a:t>
            </a:r>
            <a:r>
              <a:rPr lang="en-US" altLang="zh-CN" b="0" i="0">
                <a:solidFill>
                  <a:srgbClr val="818E96"/>
                </a:solidFill>
                <a:effectLst/>
              </a:rPr>
              <a:t>// bottom-right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</a:rPr>
              <a:t>-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0.5f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-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0.5f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1.0f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1.0f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0.0f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</a:t>
            </a:r>
            <a:r>
              <a:rPr lang="en-US" altLang="zh-CN" b="0" i="0">
                <a:solidFill>
                  <a:srgbClr val="818E96"/>
                </a:solidFill>
                <a:effectLst/>
              </a:rPr>
              <a:t>// bottom-left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</a:rPr>
              <a:t>};</a:t>
            </a:r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D94CE94-610A-447F-8459-263FA0D6B149}"/>
              </a:ext>
            </a:extLst>
          </p:cNvPr>
          <p:cNvSpPr txBox="1"/>
          <p:nvPr/>
        </p:nvSpPr>
        <p:spPr>
          <a:xfrm>
            <a:off x="889054" y="2856620"/>
            <a:ext cx="4765994" cy="23083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#version 330 core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layout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(location =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vec2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aPos;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layout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(location =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aColor;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highlight>
                  <a:srgbClr val="0000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out</a:t>
            </a:r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0000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VS_OUT { </a:t>
            </a:r>
            <a:r>
              <a:rPr lang="en-US" altLang="zh-CN" b="0" i="0">
                <a:solidFill>
                  <a:srgbClr val="8CBBAD"/>
                </a:solidFill>
                <a:effectLst/>
                <a:highlight>
                  <a:srgbClr val="0000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0000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color; } vs_out;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void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main() {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gl_Position =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vec4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(aPos.x, aPos.y,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);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vs_out.color = aColor;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} </a:t>
            </a:r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2FAE232-0BEB-47AB-84A7-641711E62D70}"/>
              </a:ext>
            </a:extLst>
          </p:cNvPr>
          <p:cNvSpPr txBox="1"/>
          <p:nvPr/>
        </p:nvSpPr>
        <p:spPr>
          <a:xfrm>
            <a:off x="843927" y="5369727"/>
            <a:ext cx="8937283" cy="36933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fColor = gs_in[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].color; </a:t>
            </a:r>
            <a:r>
              <a:rPr lang="en-US" altLang="zh-CN" b="0" i="0">
                <a:solidFill>
                  <a:srgbClr val="818E9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// gs_in[0] since there's only one input vertex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gl_Position = position +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vec4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(-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0.2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-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0.2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); </a:t>
            </a:r>
            <a:r>
              <a:rPr lang="en-US" altLang="zh-CN" b="0" i="0">
                <a:solidFill>
                  <a:srgbClr val="818E9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// 1:bottom-left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EmitVertex();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gl_Position = position +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vec4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0.2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-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0.2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); </a:t>
            </a:r>
            <a:r>
              <a:rPr lang="en-US" altLang="zh-CN" b="0" i="0">
                <a:solidFill>
                  <a:srgbClr val="818E9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// 2:bottom-right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EmitVertex();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gl_Position = position +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vec4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(-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0.2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0.2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); </a:t>
            </a:r>
            <a:r>
              <a:rPr lang="en-US" altLang="zh-CN" b="0" i="0">
                <a:solidFill>
                  <a:srgbClr val="818E9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// 3:top-left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EmitVertex();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gl_Position = position +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vec4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0.2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0.2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); </a:t>
            </a:r>
            <a:r>
              <a:rPr lang="en-US" altLang="zh-CN" b="0" i="0">
                <a:solidFill>
                  <a:srgbClr val="818E9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// 4:top-right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EmitVertex();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gl_Position = position +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vec4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0.4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); </a:t>
            </a:r>
            <a:r>
              <a:rPr lang="en-US" altLang="zh-CN" b="0" i="0">
                <a:solidFill>
                  <a:srgbClr val="818E9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// 5:top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altLang="zh-CN" b="1" i="0">
                <a:solidFill>
                  <a:srgbClr val="E0E2E4"/>
                </a:solidFill>
                <a:effectLst/>
                <a:highlight>
                  <a:srgbClr val="800000"/>
                </a:highlight>
              </a:rPr>
              <a:t>fColor = </a:t>
            </a:r>
            <a:r>
              <a:rPr lang="en-US" altLang="zh-CN" b="1" i="0">
                <a:solidFill>
                  <a:srgbClr val="8CBBAD"/>
                </a:solidFill>
                <a:effectLst/>
                <a:highlight>
                  <a:srgbClr val="800000"/>
                </a:highlight>
              </a:rPr>
              <a:t>vec3</a:t>
            </a:r>
            <a:r>
              <a:rPr lang="en-US" altLang="zh-CN" b="1" i="0">
                <a:solidFill>
                  <a:srgbClr val="E0E2E4"/>
                </a:solidFill>
                <a:effectLst/>
                <a:highlight>
                  <a:srgbClr val="800000"/>
                </a:highlight>
              </a:rPr>
              <a:t>(</a:t>
            </a:r>
            <a:r>
              <a:rPr lang="en-US" altLang="zh-CN" b="1" i="0">
                <a:solidFill>
                  <a:srgbClr val="FFCD22"/>
                </a:solidFill>
                <a:effectLst/>
                <a:highlight>
                  <a:srgbClr val="800000"/>
                </a:highlight>
              </a:rPr>
              <a:t>1.0</a:t>
            </a:r>
            <a:r>
              <a:rPr lang="en-US" altLang="zh-CN" b="1" i="0">
                <a:solidFill>
                  <a:srgbClr val="E0E2E4"/>
                </a:solidFill>
                <a:effectLst/>
                <a:highlight>
                  <a:srgbClr val="800000"/>
                </a:highlight>
              </a:rPr>
              <a:t>, </a:t>
            </a:r>
            <a:r>
              <a:rPr lang="en-US" altLang="zh-CN" b="1" i="0">
                <a:solidFill>
                  <a:srgbClr val="FFCD22"/>
                </a:solidFill>
                <a:effectLst/>
                <a:highlight>
                  <a:srgbClr val="800000"/>
                </a:highlight>
              </a:rPr>
              <a:t>1.0</a:t>
            </a:r>
            <a:r>
              <a:rPr lang="en-US" altLang="zh-CN" b="1" i="0">
                <a:solidFill>
                  <a:srgbClr val="E0E2E4"/>
                </a:solidFill>
                <a:effectLst/>
                <a:highlight>
                  <a:srgbClr val="800000"/>
                </a:highlight>
              </a:rPr>
              <a:t>, </a:t>
            </a:r>
            <a:r>
              <a:rPr lang="en-US" altLang="zh-CN" b="1" i="0">
                <a:solidFill>
                  <a:srgbClr val="FFCD22"/>
                </a:solidFill>
                <a:effectLst/>
                <a:highlight>
                  <a:srgbClr val="800000"/>
                </a:highlight>
              </a:rPr>
              <a:t>1.0</a:t>
            </a:r>
            <a:r>
              <a:rPr lang="en-US" altLang="zh-CN" b="1" i="0">
                <a:solidFill>
                  <a:srgbClr val="E0E2E4"/>
                </a:solidFill>
                <a:effectLst/>
                <a:highlight>
                  <a:srgbClr val="800000"/>
                </a:highlight>
              </a:rPr>
              <a:t>);</a:t>
            </a:r>
            <a:endParaRPr lang="en-US" altLang="zh-CN" b="1" i="0">
              <a:solidFill>
                <a:srgbClr val="E0E2E4"/>
              </a:solidFill>
              <a:effectLst/>
              <a:highlight>
                <a:srgbClr val="800000"/>
              </a:highlight>
              <a:cs typeface="Calibri" panose="020F0502020204030204" pitchFamily="34" charset="0"/>
            </a:endParaRPr>
          </a:p>
          <a:p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EmitVertex();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EndPrimitive(); </a:t>
            </a:r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9E833B4F-29DA-49BB-901B-F228574881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1928" y="897511"/>
            <a:ext cx="4046116" cy="3198654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AF9280AE-BE44-48BC-9E04-40EC679E44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5048" y="8364442"/>
            <a:ext cx="4075702" cy="3179151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A11B8E7D-76F8-4687-8C25-C55D788BB72D}"/>
              </a:ext>
            </a:extLst>
          </p:cNvPr>
          <p:cNvSpPr txBox="1"/>
          <p:nvPr/>
        </p:nvSpPr>
        <p:spPr>
          <a:xfrm>
            <a:off x="1028972" y="9736445"/>
            <a:ext cx="4532472" cy="120032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b="0" i="0">
                <a:solidFill>
                  <a:srgbClr val="22222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因为这些形状是在</a:t>
            </a:r>
            <a:r>
              <a:rPr lang="en-US" altLang="zh-CN" b="0" i="0">
                <a:solidFill>
                  <a:srgbClr val="22222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GPU</a:t>
            </a:r>
            <a:r>
              <a:rPr lang="zh-CN" altLang="en-US" b="0" i="0">
                <a:solidFill>
                  <a:srgbClr val="22222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的超快硬件中动态生成的，这会比在顶点缓冲中手动定义图形要高效很多。因此，几何缓冲对简单而且经常重复的形状来说是一个很好的优化工具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8339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4D71D282-C41B-445E-805D-6A3566E716E6}"/>
              </a:ext>
            </a:extLst>
          </p:cNvPr>
          <p:cNvSpPr txBox="1"/>
          <p:nvPr/>
        </p:nvSpPr>
        <p:spPr>
          <a:xfrm>
            <a:off x="2657292" y="369250"/>
            <a:ext cx="5310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1" i="0">
                <a:solidFill>
                  <a:srgbClr val="FFC000"/>
                </a:solidFill>
                <a:effectLst/>
                <a:latin typeface="Open Sans" panose="020B0606030504020204" pitchFamily="34" charset="0"/>
              </a:rPr>
              <a:t>爆破物体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10AE032-126B-4FDB-9266-B224685C238C}"/>
              </a:ext>
            </a:extLst>
          </p:cNvPr>
          <p:cNvSpPr txBox="1"/>
          <p:nvPr/>
        </p:nvSpPr>
        <p:spPr>
          <a:xfrm>
            <a:off x="914400" y="1072634"/>
            <a:ext cx="5310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沿着三角形的法向量位移每个顶点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02FFCCD-BA70-4EA0-ADA1-55C9CEE37CAB}"/>
              </a:ext>
            </a:extLst>
          </p:cNvPr>
          <p:cNvSpPr txBox="1"/>
          <p:nvPr/>
        </p:nvSpPr>
        <p:spPr>
          <a:xfrm>
            <a:off x="1036320" y="1529390"/>
            <a:ext cx="8046720" cy="14773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GetNormal() {</a:t>
            </a:r>
          </a:p>
          <a:p>
            <a:pPr lvl="1"/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 =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(gl_in[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].gl_Position) -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(gl_in[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].gl_Position); </a:t>
            </a:r>
          </a:p>
          <a:p>
            <a:pPr lvl="1"/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b =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(gl_in[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].gl_Position) -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(gl_in[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].gl_Position); </a:t>
            </a:r>
          </a:p>
          <a:p>
            <a:pPr lvl="1"/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return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normalize(cross(a, b));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} </a:t>
            </a:r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7C5175C-AB7B-4DA9-B6F9-C8A08D99469E}"/>
              </a:ext>
            </a:extLst>
          </p:cNvPr>
          <p:cNvSpPr txBox="1"/>
          <p:nvPr/>
        </p:nvSpPr>
        <p:spPr>
          <a:xfrm>
            <a:off x="1036320" y="3094142"/>
            <a:ext cx="8046720" cy="14773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vec4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explode(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vec4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position,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normal) { </a:t>
            </a:r>
          </a:p>
          <a:p>
            <a:pPr lvl="1"/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float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magnitude =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2.0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; </a:t>
            </a:r>
          </a:p>
          <a:p>
            <a:pPr lvl="1"/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direction = normal * ((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sin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(time) +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 /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2.0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 * magnitude; </a:t>
            </a:r>
          </a:p>
          <a:p>
            <a:pPr lvl="1"/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return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position +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vec4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(direction,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);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} </a:t>
            </a:r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446728D-657F-47A6-A8B4-D8CEB068E065}"/>
              </a:ext>
            </a:extLst>
          </p:cNvPr>
          <p:cNvSpPr txBox="1"/>
          <p:nvPr/>
        </p:nvSpPr>
        <p:spPr>
          <a:xfrm>
            <a:off x="1036320" y="4658894"/>
            <a:ext cx="8046720" cy="59093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#version 330 core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layout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(triangles) </a:t>
            </a:r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;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layout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(triangle_strip, max_vertices =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out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;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VS_OUT {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vec2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texCoords; } gs_in[];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out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vec2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TexCoords;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uniform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float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time; </a:t>
            </a:r>
          </a:p>
          <a:p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vec4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explode(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vec4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position,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normal) { ... } </a:t>
            </a:r>
          </a:p>
          <a:p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GetNormal() { ... }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void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main() { </a:t>
            </a:r>
          </a:p>
          <a:p>
            <a:pPr lvl="1"/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normal = GetNormal();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gl_Position = explode(gl_in[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].gl_Position, normal);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TexCoords = gs_in[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].texCoords;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EmitVertex();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gl_Position = explode(gl_in[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].gl_Position, normal);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TexCoords = gs_in[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].texCoords;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EmitVertex();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gl_Position = explode(gl_in[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].gl_Position, normal);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TexCoords = gs_in[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].texCoords;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EmitVertex();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EndPrimitive();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} </a:t>
            </a:r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CEEF285-0439-44F9-9DA0-B7BD25F682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9683" y="4247909"/>
            <a:ext cx="3572333" cy="2810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404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7277B24-644C-45E8-9CA7-F99F877ABE0F}"/>
              </a:ext>
            </a:extLst>
          </p:cNvPr>
          <p:cNvSpPr txBox="1"/>
          <p:nvPr/>
        </p:nvSpPr>
        <p:spPr>
          <a:xfrm>
            <a:off x="2656999" y="268431"/>
            <a:ext cx="5311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1" i="0">
                <a:solidFill>
                  <a:srgbClr val="FFC000"/>
                </a:solidFill>
                <a:effectLst/>
                <a:latin typeface="Open Sans" panose="020B0606030504020204" pitchFamily="34" charset="0"/>
              </a:rPr>
              <a:t>法向量可视化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596FEEC-2A7B-45F9-8D65-10ED98D62250}"/>
              </a:ext>
            </a:extLst>
          </p:cNvPr>
          <p:cNvSpPr txBox="1"/>
          <p:nvPr/>
        </p:nvSpPr>
        <p:spPr>
          <a:xfrm>
            <a:off x="1459230" y="1469886"/>
            <a:ext cx="7303770" cy="36933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#version 330 core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layout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(location =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aPos;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layout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(location =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aNormal;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out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VS_OUT { </a:t>
            </a:r>
          </a:p>
          <a:p>
            <a:pPr lvl="1"/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normal;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} vs_out;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uniform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mat4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view;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uniform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mat4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model;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void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main() {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gl_Position = view * model *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vec4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(aPos,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); </a:t>
            </a:r>
          </a:p>
          <a:p>
            <a:pPr lvl="1"/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mat3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normalMatrix =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mat3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(transpose(inverse(view * model)));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vs_out.normal = normalize(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vec4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(normalMatrix * aNormal,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)));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3DDEDE5-E31D-46A5-8664-E32AF5FDC51D}"/>
              </a:ext>
            </a:extLst>
          </p:cNvPr>
          <p:cNvSpPr txBox="1"/>
          <p:nvPr/>
        </p:nvSpPr>
        <p:spPr>
          <a:xfrm>
            <a:off x="695325" y="5163205"/>
            <a:ext cx="9509760" cy="535531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#version 330 core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layout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(triangles) </a:t>
            </a:r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;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layout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(line_strip, max_vertices =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out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;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VS_OUT {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normal; } gs_in[];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const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float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MAGNITUDE =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0.4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;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uniform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mat4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projection;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void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GenerateLine(</a:t>
            </a:r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index) {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gl_Position = projection * gl_in[index].gl_Position;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EmitVertex();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gl_Position = projection * (gl_in[index].gl_Position + </a:t>
            </a:r>
          </a:p>
          <a:p>
            <a:pPr lvl="1"/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		vec4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(gs_in[index].normal,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 * MAGNITUDE);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EmitVertex();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EndPrimitive();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}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void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main() {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GenerateLine(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); </a:t>
            </a:r>
            <a:r>
              <a:rPr lang="en-US" altLang="zh-CN" b="0" i="0">
                <a:solidFill>
                  <a:srgbClr val="818E9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// first vertex normal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GenerateLine(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); </a:t>
            </a:r>
            <a:r>
              <a:rPr lang="en-US" altLang="zh-CN" b="0" i="0">
                <a:solidFill>
                  <a:srgbClr val="818E9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// second vertex normal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GenerateLine(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); </a:t>
            </a:r>
            <a:r>
              <a:rPr lang="en-US" altLang="zh-CN" b="0" i="0">
                <a:solidFill>
                  <a:srgbClr val="818E9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// third vertex normal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} </a:t>
            </a:r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2D83EE1-A228-49AA-B81F-657A339267D8}"/>
              </a:ext>
            </a:extLst>
          </p:cNvPr>
          <p:cNvSpPr txBox="1"/>
          <p:nvPr/>
        </p:nvSpPr>
        <p:spPr>
          <a:xfrm>
            <a:off x="695325" y="10518517"/>
            <a:ext cx="9509760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#version 330 core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out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vec4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FragColor;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void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main() { FragColor =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vec4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); } </a:t>
            </a:r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6BE7344-A89D-423A-9740-2B081EA9D900}"/>
              </a:ext>
            </a:extLst>
          </p:cNvPr>
          <p:cNvSpPr txBox="1"/>
          <p:nvPr/>
        </p:nvSpPr>
        <p:spPr>
          <a:xfrm>
            <a:off x="788670" y="699254"/>
            <a:ext cx="93230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你可能会最终会得到一些奇怪的视觉输出，但又很难确定导致问题的原因。光照错误很常见的原因就是法向量错误</a:t>
            </a:r>
            <a:r>
              <a:rPr lang="en-US" altLang="zh-CN" b="0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515" name="图片 514">
            <a:extLst>
              <a:ext uri="{FF2B5EF4-FFF2-40B4-BE49-F238E27FC236}">
                <a16:creationId xmlns:a16="http://schemas.microsoft.com/office/drawing/2014/main" id="{62B92BDA-90DA-4ACE-8958-5F4672B19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1747" y="1204190"/>
            <a:ext cx="3644997" cy="2948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056288"/>
      </p:ext>
    </p:extLst>
  </p:cSld>
  <p:clrMapOvr>
    <a:masterClrMapping/>
  </p:clrMapOvr>
</p:sld>
</file>

<file path=ppt/theme/theme1.xml><?xml version="1.0" encoding="utf-8"?>
<a:theme xmlns:a="http://schemas.openxmlformats.org/drawingml/2006/main" name="4_第一PPT，www.1ppt.com">
  <a:themeElements>
    <a:clrScheme name="字幕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反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40000"/>
                <a:lumMod val="105000"/>
              </a:schemeClr>
            </a:gs>
            <a:gs pos="41000">
              <a:schemeClr val="phClr">
                <a:tint val="57000"/>
                <a:satMod val="160000"/>
                <a:lumMod val="99000"/>
              </a:schemeClr>
            </a:gs>
            <a:gs pos="100000">
              <a:schemeClr val="phClr">
                <a:tint val="80000"/>
                <a:satMod val="18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atMod val="115000"/>
                <a:lumMod val="114000"/>
              </a:schemeClr>
            </a:gs>
            <a:gs pos="60000">
              <a:schemeClr val="phClr">
                <a:tint val="100000"/>
                <a:shade val="96000"/>
                <a:satMod val="100000"/>
                <a:lumMod val="108000"/>
              </a:schemeClr>
            </a:gs>
            <a:gs pos="100000">
              <a:schemeClr val="phClr">
                <a:shade val="91000"/>
                <a:sat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50800" dist="31750" dir="5400000" sy="98000" rotWithShape="0">
              <a:srgbClr val="000000">
                <a:alpha val="4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>
            <a:bevelT w="25400" h="44450"/>
          </a:sp3d>
        </a:effectStyle>
        <a:effectStyle>
          <a:effectLst>
            <a:reflection blurRad="25400" stA="32000" endPos="28000" dist="8889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000" dirty="0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第4章：程序流程之循环</Template>
  <TotalTime>7694</TotalTime>
  <Words>1878</Words>
  <Application>Microsoft Office PowerPoint</Application>
  <PresentationFormat>自定义</PresentationFormat>
  <Paragraphs>195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7" baseType="lpstr">
      <vt:lpstr>等线</vt:lpstr>
      <vt:lpstr>华文琥珀</vt:lpstr>
      <vt:lpstr>宋体</vt:lpstr>
      <vt:lpstr>Microsoft Yahei</vt:lpstr>
      <vt:lpstr>Microsoft Yahei</vt:lpstr>
      <vt:lpstr>Arial</vt:lpstr>
      <vt:lpstr>Calibri</vt:lpstr>
      <vt:lpstr>Cambria</vt:lpstr>
      <vt:lpstr>Courier New</vt:lpstr>
      <vt:lpstr>Open Sans</vt:lpstr>
      <vt:lpstr>4_第一PPT，www.1ppt.com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蔡乐</dc:creator>
  <cp:lastModifiedBy>乐</cp:lastModifiedBy>
  <cp:revision>1845</cp:revision>
  <dcterms:created xsi:type="dcterms:W3CDTF">2020-06-26T01:00:00Z</dcterms:created>
  <dcterms:modified xsi:type="dcterms:W3CDTF">2022-03-09T12:28:16Z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2052-11.1.0.11045</vt:lpwstr>
  </property>
  <property fmtid="{D5CDD505-2E9C-101B-9397-08002B2CF9AE}" pid="3" name="ICV">
    <vt:lpwstr>35C8A0B9FA4B4BC7B03E97E74C2317FB</vt:lpwstr>
  </property>
</Properties>
</file>