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9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557" y="-439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13:16:0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803440F-1139-4679-B42E-6BACDF7EFBD7}"/>
              </a:ext>
            </a:extLst>
          </p:cNvPr>
          <p:cNvSpPr/>
          <p:nvPr/>
        </p:nvSpPr>
        <p:spPr>
          <a:xfrm>
            <a:off x="5173980" y="5676900"/>
            <a:ext cx="4556760" cy="138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30724E-4BF1-4165-871D-506249FE73E8}"/>
              </a:ext>
            </a:extLst>
          </p:cNvPr>
          <p:cNvSpPr txBox="1"/>
          <p:nvPr/>
        </p:nvSpPr>
        <p:spPr>
          <a:xfrm>
            <a:off x="2552717" y="33408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抗锯齿</a:t>
            </a:r>
            <a:r>
              <a:rPr lang="en-US" altLang="zh-CN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u="none" strike="noStrike">
                <a:solidFill>
                  <a:srgbClr val="FFC000"/>
                </a:solidFill>
                <a:effectLst/>
              </a:rPr>
              <a:t>Anti Aliasing</a:t>
            </a:r>
            <a:r>
              <a:rPr lang="en-US" altLang="zh-CN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1E922C-45D3-4F71-A4B5-338D31B0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3" y="868676"/>
            <a:ext cx="21336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6B5E28F-AF35-4E97-96C1-758DCDC114DF}"/>
              </a:ext>
            </a:extLst>
          </p:cNvPr>
          <p:cNvSpPr txBox="1"/>
          <p:nvPr/>
        </p:nvSpPr>
        <p:spPr>
          <a:xfrm>
            <a:off x="3240911" y="868676"/>
            <a:ext cx="681369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>
                <a:latin typeface="+mn-ea"/>
              </a:rPr>
              <a:t>超采样抗锯齿</a:t>
            </a:r>
            <a:r>
              <a:rPr lang="en-US" altLang="zh-CN" b="1" i="0">
                <a:solidFill>
                  <a:srgbClr val="222222"/>
                </a:solidFill>
                <a:effectLst/>
                <a:latin typeface="+mn-ea"/>
              </a:rPr>
              <a:t>(Super Sample Anti-aliasing, SSAA)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技术</a:t>
            </a:r>
            <a:r>
              <a:rPr lang="zh-CN" altLang="en-US" b="1">
                <a:solidFill>
                  <a:srgbClr val="222222"/>
                </a:solidFill>
                <a:latin typeface="+mn-ea"/>
              </a:rPr>
              <a:t>：</a:t>
            </a:r>
            <a:endParaRPr lang="en-US" altLang="zh-CN" b="1">
              <a:solidFill>
                <a:srgbClr val="222222"/>
              </a:solidFill>
              <a:latin typeface="+mn-ea"/>
            </a:endParaRPr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使用比正常分辨率更高的分辨率（即超采样）来渲染场景，当图像输出在帧缓冲中更新时，分辨率会被下采样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(Downsample)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至正常的分辨率。这些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额外的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分辨率会被用来防止锯齿边缘的产生。</a:t>
            </a:r>
            <a:endParaRPr lang="zh-CN" altLang="en-US"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6C9169-34C9-4393-B7A2-494BF4D27B93}"/>
              </a:ext>
            </a:extLst>
          </p:cNvPr>
          <p:cNvSpPr txBox="1"/>
          <p:nvPr/>
        </p:nvSpPr>
        <p:spPr>
          <a:xfrm>
            <a:off x="665545" y="2558533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多重采样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(Multisampling)</a:t>
            </a:r>
            <a:endParaRPr lang="zh-CN" altLang="en-US" b="1">
              <a:solidFill>
                <a:srgbClr val="FFC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28306A-700D-49F8-8D53-BD745B04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263" y="2549652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DBEB19-3DE6-4188-97F8-A953B3F7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83" y="2438442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77E7234-1568-4391-90F4-9A2C093EBB7A}"/>
              </a:ext>
            </a:extLst>
          </p:cNvPr>
          <p:cNvSpPr txBox="1"/>
          <p:nvPr/>
        </p:nvSpPr>
        <p:spPr>
          <a:xfrm>
            <a:off x="1017161" y="3308159"/>
            <a:ext cx="2762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每个像素的中心包含有一个</a:t>
            </a:r>
            <a:r>
              <a:rPr lang="zh-CN" altLang="en-US">
                <a:solidFill>
                  <a:schemeClr val="bg1"/>
                </a:solidFill>
              </a:rPr>
              <a:t>采样点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(Sample Point)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，它会被用来决定这个三角形是否遮盖了某个像素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A1B35A8-F3A7-4528-9FE6-A27885C8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38" y="7512867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BC6C7F-AA75-4B56-B897-5DDECE51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19" y="7580433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729AFD-541E-468A-9D13-D9BF0F96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62" y="5579438"/>
            <a:ext cx="4191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95A1E137-C649-497B-B63E-04200FAFCB8B}"/>
              </a:ext>
            </a:extLst>
          </p:cNvPr>
          <p:cNvSpPr txBox="1"/>
          <p:nvPr/>
        </p:nvSpPr>
        <p:spPr>
          <a:xfrm>
            <a:off x="1303287" y="5837347"/>
            <a:ext cx="295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多重采样所做的正是将单一的采样点变为多个采样点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8979AA-C5AE-4113-8A83-0A8EEE15DA5A}"/>
              </a:ext>
            </a:extLst>
          </p:cNvPr>
          <p:cNvSpPr txBox="1"/>
          <p:nvPr/>
        </p:nvSpPr>
        <p:spPr>
          <a:xfrm>
            <a:off x="1147581" y="6552357"/>
            <a:ext cx="3810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采样点的数量可以是任意的，更多的采样点能带来更精确的遮盖率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4171A6-5D4D-4775-9AFB-E1E50249F639}"/>
              </a:ext>
            </a:extLst>
          </p:cNvPr>
          <p:cNvSpPr txBox="1"/>
          <p:nvPr/>
        </p:nvSpPr>
        <p:spPr>
          <a:xfrm>
            <a:off x="1102613" y="11964276"/>
            <a:ext cx="531277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glfwWindowHint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(GLFW_SAMPLES,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altLang="zh-CN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(GL_MULTISAMPLE);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0D5FC7F-EAC2-4E65-B502-1F3E14C6A05A}"/>
                  </a:ext>
                </a:extLst>
              </p14:cNvPr>
              <p14:cNvContentPartPr/>
              <p14:nvPr/>
            </p14:nvContentPartPr>
            <p14:xfrm>
              <a:off x="6232920" y="2979360"/>
              <a:ext cx="360" cy="3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0D5FC7F-EAC2-4E65-B502-1F3E14C6A0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3920" y="2970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4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B9A3D3-7BFB-4851-8C75-278F509DDA92}"/>
              </a:ext>
            </a:extLst>
          </p:cNvPr>
          <p:cNvSpPr txBox="1"/>
          <p:nvPr/>
        </p:nvSpPr>
        <p:spPr>
          <a:xfrm>
            <a:off x="2657292" y="264511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离屏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MSAA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BF968-3ECD-4D9E-82F0-39A992547E0A}"/>
              </a:ext>
            </a:extLst>
          </p:cNvPr>
          <p:cNvSpPr txBox="1"/>
          <p:nvPr/>
        </p:nvSpPr>
        <p:spPr>
          <a:xfrm>
            <a:off x="774700" y="1181717"/>
            <a:ext cx="2918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如果想要使用自己的帧缓冲来进行离屏渲染，那么就必须要自己动手生成多重采样缓冲：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EAE925D-8503-4500-9375-9E229727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59" y="723805"/>
            <a:ext cx="2918069" cy="233819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1594BC8-4FF4-41E2-B323-1887118A7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19" y="698656"/>
            <a:ext cx="3007254" cy="2331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70491EA7-A878-450C-A77B-4E2B4E45EF30}"/>
              </a:ext>
            </a:extLst>
          </p:cNvPr>
          <p:cNvSpPr/>
          <p:nvPr/>
        </p:nvSpPr>
        <p:spPr>
          <a:xfrm>
            <a:off x="1097280" y="3119618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将纹理渲染到</a:t>
            </a:r>
            <a:r>
              <a:rPr lang="en-US" altLang="zh-CN">
                <a:highlight>
                  <a:srgbClr val="800000"/>
                </a:highlight>
              </a:rPr>
              <a:t>multiSamples</a:t>
            </a:r>
            <a:r>
              <a:rPr lang="zh-CN" altLang="en-US">
                <a:highlight>
                  <a:srgbClr val="800000"/>
                </a:highlight>
              </a:rPr>
              <a:t>帧缓冲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B180B2C-53DC-4E63-A1DA-9118E578165E}"/>
              </a:ext>
            </a:extLst>
          </p:cNvPr>
          <p:cNvSpPr/>
          <p:nvPr/>
        </p:nvSpPr>
        <p:spPr>
          <a:xfrm>
            <a:off x="4234339" y="3119618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multiSamples</a:t>
            </a:r>
            <a:r>
              <a:rPr lang="zh-CN" altLang="en-US"/>
              <a:t>帧缓冲中的纹理赋值给</a:t>
            </a:r>
            <a:r>
              <a:rPr lang="zh-CN" altLang="en-US">
                <a:highlight>
                  <a:srgbClr val="FF00FF"/>
                </a:highlight>
              </a:rPr>
              <a:t>另一个自定义帧缓冲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C92F77-B04A-4F70-A7A1-F85DBE974153}"/>
              </a:ext>
            </a:extLst>
          </p:cNvPr>
          <p:cNvSpPr/>
          <p:nvPr/>
        </p:nvSpPr>
        <p:spPr>
          <a:xfrm>
            <a:off x="7371398" y="3119618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使用</a:t>
            </a:r>
            <a:r>
              <a:rPr lang="zh-CN" altLang="en-US">
                <a:highlight>
                  <a:srgbClr val="FF00FF"/>
                </a:highlight>
              </a:rPr>
              <a:t>另一个自定帧缓冲</a:t>
            </a:r>
            <a:r>
              <a:rPr lang="zh-CN" altLang="en-US"/>
              <a:t>中的纹理附件作为</a:t>
            </a:r>
            <a:r>
              <a:rPr lang="en-US" altLang="zh-CN"/>
              <a:t>mesh</a:t>
            </a:r>
            <a:r>
              <a:rPr lang="zh-CN" altLang="en-US"/>
              <a:t>的纹理，进行绘制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6A7548A-47CC-4FEF-95D8-E498CA42C391}"/>
              </a:ext>
            </a:extLst>
          </p:cNvPr>
          <p:cNvSpPr/>
          <p:nvPr/>
        </p:nvSpPr>
        <p:spPr>
          <a:xfrm>
            <a:off x="3487579" y="3578803"/>
            <a:ext cx="632460" cy="472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0C374F1-5744-465F-AD86-8FC292256A01}"/>
              </a:ext>
            </a:extLst>
          </p:cNvPr>
          <p:cNvSpPr/>
          <p:nvPr/>
        </p:nvSpPr>
        <p:spPr>
          <a:xfrm>
            <a:off x="6618208" y="3560518"/>
            <a:ext cx="632460" cy="472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38CAF8-9230-448B-AED7-5787128F0CFB}"/>
              </a:ext>
            </a:extLst>
          </p:cNvPr>
          <p:cNvSpPr txBox="1"/>
          <p:nvPr/>
        </p:nvSpPr>
        <p:spPr>
          <a:xfrm>
            <a:off x="531018" y="4610934"/>
            <a:ext cx="9669781" cy="47705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configure MSAA framebuffer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--------------------------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framebuffer;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glGenFramebuffers(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&amp;framebuffer);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glBindFramebuffer(GL_FRAMEBUFFER, framebuffer);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create a multisampled color attachment texture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textureColorBufferMultiSampled;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glGenTextures(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&amp;textureColorBufferMultiSampled);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glBindTexture(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GL_TEXTURE_2D_MULTISAMPLE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textureColorBufferMultiSampled);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glTexImage2DMultisample(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GL_TEXTURE_2D_MULTISAMPLE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GL_RGB, SCR_WIDTH, SCR_HEIGHT, </a:t>
            </a:r>
            <a:r>
              <a:rPr lang="en-US" altLang="zh-CN" sz="1600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GL_TRUE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glBindTexture(GL_TEXTURE_2D_MULTISAMPLE,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glFramebufferTexture2D(GL_FRAMEBUFFER, GL_COLOR_ATTACHMENT0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GL_TEXTURE_2D_MULTISAMPLE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textureColorBufferMultiSampled,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create a (also multisampled) renderbuffer object for depth and stencil attachments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rbo;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glGenRenderbuffers(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&amp;rbo);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glBindRenderbuffer(GL_RENDERBUFFER, rbo);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00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glRenderbufferStorageMultisample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(GL_RENDERBUFFER,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GL_DEPTH24_STENCIL8, SCR_WIDTH, SCR_HEIGHT);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glBindRenderbuffer(GL_RENDERBUFFER,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glFramebufferRenderbuffer(GL_FRAMEBUFFER, GL_DEPTH_STENCIL_ATTACHMENT, GL_RENDERBUFFER, rbo);</a:t>
            </a:r>
            <a:endParaRPr lang="zh-CN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27541B-46C6-4BE7-A7C8-F1221F743102}"/>
              </a:ext>
            </a:extLst>
          </p:cNvPr>
          <p:cNvSpPr txBox="1"/>
          <p:nvPr/>
        </p:nvSpPr>
        <p:spPr>
          <a:xfrm>
            <a:off x="531017" y="9470554"/>
            <a:ext cx="9669781" cy="2800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818E96"/>
                </a:solidFill>
                <a:effectLst/>
              </a:rPr>
              <a:t>// configure second post-processing framebuffer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sz="1600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intermediateFBO; </a:t>
            </a:r>
          </a:p>
          <a:p>
            <a:r>
              <a:rPr lang="en-US" altLang="zh-CN" sz="1600"/>
              <a:t>glGenFramebuffers(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&amp;intermediateFBO); </a:t>
            </a:r>
          </a:p>
          <a:p>
            <a:r>
              <a:rPr lang="en-US" altLang="zh-CN" sz="1600"/>
              <a:t>glBindFramebuffer(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GL_FRAMEBUFFER, intermediateFBO);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</a:rPr>
              <a:t>// create a color attachment texture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sz="1600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sz="1600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 screenTexture; </a:t>
            </a:r>
            <a:r>
              <a:rPr lang="en-US" altLang="zh-CN" sz="1600"/>
              <a:t>glGenTextures(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&amp;screenTexture); </a:t>
            </a:r>
          </a:p>
          <a:p>
            <a:r>
              <a:rPr lang="en-US" altLang="zh-CN" sz="1600"/>
              <a:t>glBindTexture(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GL_TEXTURE_2D, screenTexture); </a:t>
            </a:r>
          </a:p>
          <a:p>
            <a:r>
              <a:rPr lang="en-US" altLang="zh-CN" sz="1600"/>
              <a:t>glTexImage2D(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GL_TEXTURE_2D,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GL_RGB, SCR_WIDTH, SCR_HEIGHT,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GL_RGB, </a:t>
            </a:r>
            <a:r>
              <a:rPr lang="en-US" altLang="zh-CN" sz="1600" b="0" i="0">
                <a:solidFill>
                  <a:srgbClr val="8CBBAD"/>
                </a:solidFill>
                <a:effectLst/>
              </a:rPr>
              <a:t>GL_UNSIGNED_BYTE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, NULL); </a:t>
            </a:r>
          </a:p>
          <a:p>
            <a:r>
              <a:rPr lang="en-US" altLang="zh-CN" sz="1600"/>
              <a:t>glTexParameteri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(GL_TEXTURE_2D, GL_TEXTURE_MIN_FILTER, GL_LINEAR); </a:t>
            </a:r>
          </a:p>
          <a:p>
            <a:r>
              <a:rPr lang="en-US" altLang="zh-CN" sz="1600"/>
              <a:t>glTexParameteri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(GL_TEXTURE_2D, GL_TEXTURE_MAG_FILTER, GL_LINEAR); </a:t>
            </a:r>
          </a:p>
          <a:p>
            <a:r>
              <a:rPr lang="en-US" altLang="zh-CN" sz="1600"/>
              <a:t>glFramebufferTexture2D(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GL_FRAMEBUFFER, GL_COLOR_ATTACHMENT0, GL_TEXTURE_2D, screenTexture, </a:t>
            </a:r>
            <a:r>
              <a:rPr lang="en-US" altLang="zh-CN" sz="1600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</a:rPr>
              <a:t>); </a:t>
            </a:r>
            <a:endParaRPr lang="en-US" altLang="zh-CN" sz="1600" b="0" i="0">
              <a:solidFill>
                <a:srgbClr val="818E9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56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CE4919-8C48-4349-AF6B-4ADB70C11D7B}"/>
              </a:ext>
            </a:extLst>
          </p:cNvPr>
          <p:cNvSpPr txBox="1"/>
          <p:nvPr/>
        </p:nvSpPr>
        <p:spPr>
          <a:xfrm>
            <a:off x="238125" y="938838"/>
            <a:ext cx="10148888" cy="6740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1. draw scene as normal in multisampled buffers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glBindFramebuffer(GL_FRAMEBUFFER, framebuffer);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glClearColor(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glClear(GL_COLOR_BUFFER_BIT | GL_DEPTH_BUFFER_BIT);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glEnable(GL_DEPTH_TEST);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set transformation matrices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shader.use();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shader.setMat4(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"projection"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projection);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shader.setMat4(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"view"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camera.GetViewMatrix());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shader.setMat4(</a:t>
            </a:r>
            <a:r>
              <a:rPr lang="en-US" altLang="zh-CN" sz="1600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"model"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glm::</a:t>
            </a:r>
            <a:r>
              <a:rPr lang="en-US" altLang="zh-CN" sz="1600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glBindVertexArray(cubeVAO);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glDrawArrays(GL_TRIANGLES, </a:t>
            </a:r>
            <a:r>
              <a:rPr lang="en-US" altLang="zh-CN" sz="1600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2. now blit multisampled buffer(s) to normal colorbuffer of intermediate FBO. Image is stored in screenTexture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glBindFramebuffer(GL_READ_FRAMEBUFFER, framebuffer);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glBindFramebuffer(GL_DRAW_FRAMEBUFFER, intermediateFBO);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glBlitFramebuffer(</a:t>
            </a:r>
            <a:r>
              <a:rPr lang="en-US" altLang="zh-CN" sz="1600" b="0" i="0">
                <a:solidFill>
                  <a:srgbClr val="FFCD22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SCR_WIDTH, SCR_HEIGHT, </a:t>
            </a:r>
            <a:r>
              <a:rPr lang="en-US" altLang="zh-CN" sz="1600" b="0" i="0">
                <a:solidFill>
                  <a:srgbClr val="FFCD22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SCR_WIDTH, SCR_HEIGHT, GL_COLOR_BUFFER_BIT, GL_NEAREST);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3. now render quad with scene's visuals as its texture image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glBindFramebuffer(GL_FRAMEBUFFER,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glClearColor(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glClear(GL_COLOR_BUFFER_BIT);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glDisable(GL_DEPTH_TEST); </a:t>
            </a:r>
          </a:p>
          <a:p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draw Screen quad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screenShader.use();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glBindVertexArray(quadVAO);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glActiveTexture(GL_TEXTURE0);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glBindTexture(GL_TEXTURE_2D, screenTexture); </a:t>
            </a:r>
            <a:r>
              <a:rPr lang="en-US" altLang="zh-CN" sz="1600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use the now resolved color attachment as the quad's texture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glDrawArrays(GL_TRIANGLES,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600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zh-CN" sz="1600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27571C-84E9-4B21-852F-6E14ABDE5776}"/>
              </a:ext>
            </a:extLst>
          </p:cNvPr>
          <p:cNvSpPr/>
          <p:nvPr/>
        </p:nvSpPr>
        <p:spPr>
          <a:xfrm>
            <a:off x="5391864" y="957358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将纹理渲染到</a:t>
            </a:r>
            <a:r>
              <a:rPr lang="en-US" altLang="zh-CN">
                <a:highlight>
                  <a:srgbClr val="800000"/>
                </a:highlight>
              </a:rPr>
              <a:t>multiSamples</a:t>
            </a:r>
            <a:r>
              <a:rPr lang="zh-CN" altLang="en-US">
                <a:highlight>
                  <a:srgbClr val="800000"/>
                </a:highlight>
              </a:rPr>
              <a:t>帧缓冲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C953DA-47AC-40F7-ACFC-18A780957A56}"/>
              </a:ext>
            </a:extLst>
          </p:cNvPr>
          <p:cNvSpPr/>
          <p:nvPr/>
        </p:nvSpPr>
        <p:spPr>
          <a:xfrm>
            <a:off x="8203168" y="957358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multiSamples</a:t>
            </a:r>
            <a:r>
              <a:rPr lang="zh-CN" altLang="en-US"/>
              <a:t>帧缓冲中的纹理赋值给</a:t>
            </a:r>
            <a:r>
              <a:rPr lang="zh-CN" altLang="en-US">
                <a:highlight>
                  <a:srgbClr val="FF00FF"/>
                </a:highlight>
              </a:rPr>
              <a:t>另一个自定义帧缓冲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DCCBBC-6499-42E8-A242-C6BC87B9AFA8}"/>
              </a:ext>
            </a:extLst>
          </p:cNvPr>
          <p:cNvSpPr/>
          <p:nvPr/>
        </p:nvSpPr>
        <p:spPr>
          <a:xfrm>
            <a:off x="8203168" y="2601948"/>
            <a:ext cx="2263140" cy="127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使用</a:t>
            </a:r>
            <a:r>
              <a:rPr lang="zh-CN" altLang="en-US">
                <a:highlight>
                  <a:srgbClr val="FF00FF"/>
                </a:highlight>
              </a:rPr>
              <a:t>另一个自定帧缓冲</a:t>
            </a:r>
            <a:r>
              <a:rPr lang="zh-CN" altLang="en-US"/>
              <a:t>中的纹理附件作为</a:t>
            </a:r>
            <a:r>
              <a:rPr lang="en-US" altLang="zh-CN"/>
              <a:t>mesh</a:t>
            </a:r>
            <a:r>
              <a:rPr lang="zh-CN" altLang="en-US"/>
              <a:t>的纹理，进行绘制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D934C55-4E61-46F1-9306-898B4C29777A}"/>
              </a:ext>
            </a:extLst>
          </p:cNvPr>
          <p:cNvSpPr/>
          <p:nvPr/>
        </p:nvSpPr>
        <p:spPr>
          <a:xfrm>
            <a:off x="7706916" y="1357222"/>
            <a:ext cx="416958" cy="472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55DA1C7-DA3E-46BE-8A8B-02A1FBC8F242}"/>
              </a:ext>
            </a:extLst>
          </p:cNvPr>
          <p:cNvSpPr/>
          <p:nvPr/>
        </p:nvSpPr>
        <p:spPr>
          <a:xfrm rot="5400000">
            <a:off x="9215312" y="2179517"/>
            <a:ext cx="238852" cy="4724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193AB0-BC58-4D42-8FEA-A4D74D338091}"/>
              </a:ext>
            </a:extLst>
          </p:cNvPr>
          <p:cNvSpPr txBox="1"/>
          <p:nvPr/>
        </p:nvSpPr>
        <p:spPr>
          <a:xfrm>
            <a:off x="238125" y="8097529"/>
            <a:ext cx="1014888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screenTexture;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 = texture(screenTexture, TexCoords).rgb;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grayscale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0.2126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col.r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0.7152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col.g +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0.0722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 col.b;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(grayscale),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38586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9100</TotalTime>
  <Words>955</Words>
  <Application>Microsoft Office PowerPoint</Application>
  <PresentationFormat>自定义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华文琥珀</vt:lpstr>
      <vt:lpstr>宋体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1895</cp:revision>
  <dcterms:created xsi:type="dcterms:W3CDTF">2020-06-26T01:00:00Z</dcterms:created>
  <dcterms:modified xsi:type="dcterms:W3CDTF">2022-03-11T03:18:16Z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