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23" r:id="rId2"/>
    <p:sldId id="325" r:id="rId3"/>
    <p:sldId id="324" r:id="rId4"/>
    <p:sldId id="326" r:id="rId5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5519" autoAdjust="0"/>
  </p:normalViewPr>
  <p:slideViewPr>
    <p:cSldViewPr snapToGrid="0" showGuides="1">
      <p:cViewPr>
        <p:scale>
          <a:sx n="100" d="100"/>
          <a:sy n="100" d="100"/>
        </p:scale>
        <p:origin x="470" y="-4406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ntongerdelan.net/opengl/raycasting.html#:~:text=It%20can%20be%20useful%20to%20click%20on%2C%20or,any%20objects.%20This%20is%20usually%20called%20ray%20casting.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www.khronos.org/registry/OpenGL-Refpages/gl4/html/glReadPixels.x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E506B5F6-F64E-4F6D-AD1C-4388BB0A22CC}"/>
              </a:ext>
            </a:extLst>
          </p:cNvPr>
          <p:cNvSpPr txBox="1"/>
          <p:nvPr/>
        </p:nvSpPr>
        <p:spPr>
          <a:xfrm>
            <a:off x="2359819" y="354052"/>
            <a:ext cx="5356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solidFill>
                  <a:srgbClr val="FFC000"/>
                </a:solidFill>
              </a:rPr>
              <a:t>通过鼠标选择模型（理论基础）</a:t>
            </a:r>
            <a:endParaRPr lang="en-US" altLang="zh-CN" b="1">
              <a:solidFill>
                <a:srgbClr val="FFC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85D0C93-D758-46C1-B5F8-39C9BBA4A64B}"/>
              </a:ext>
            </a:extLst>
          </p:cNvPr>
          <p:cNvSpPr txBox="1"/>
          <p:nvPr/>
        </p:nvSpPr>
        <p:spPr>
          <a:xfrm>
            <a:off x="6605829" y="906650"/>
            <a:ext cx="31854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hlinkClick r:id="rId2"/>
              </a:rPr>
              <a:t>网站地址：</a:t>
            </a:r>
            <a:r>
              <a:rPr lang="en-US" altLang="zh-CN">
                <a:hlinkClick r:id="rId2"/>
              </a:rPr>
              <a:t>Mouse Picking with Ray Casting - Anton's OpenGL 4 Tutorials (antongerdelan.net)</a:t>
            </a:r>
            <a:endParaRPr lang="zh-CN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4274678-6321-4E64-A2F5-DFA38458B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58" y="906650"/>
            <a:ext cx="5858330" cy="1245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F0AA43D9-F357-4E81-A142-0BA3F5D3C893}"/>
              </a:ext>
            </a:extLst>
          </p:cNvPr>
          <p:cNvSpPr txBox="1"/>
          <p:nvPr/>
        </p:nvSpPr>
        <p:spPr>
          <a:xfrm>
            <a:off x="6752286" y="5644527"/>
            <a:ext cx="30364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hlinkClick r:id="rId4"/>
              </a:rPr>
              <a:t>glReadPixels - OpenGL 4 Reference Pages (khronos.org)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6450158-86B0-4848-95DD-FA7FEE8122FA}"/>
              </a:ext>
            </a:extLst>
          </p:cNvPr>
          <p:cNvSpPr txBox="1"/>
          <p:nvPr/>
        </p:nvSpPr>
        <p:spPr>
          <a:xfrm>
            <a:off x="6211908" y="4224288"/>
            <a:ext cx="397333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Ubuntu Mono"/>
              </a:rPr>
              <a:t>float x = (2.0f * mouse_x) / width - 1.0f;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ea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Ubuntu Mono"/>
              </a:rPr>
              <a:t>float y = 1.0f - (2.0f * mouse_y) / height;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</p:txBody>
      </p: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810BE490-0C41-4BC0-8CB4-2C6113F18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43927"/>
              </p:ext>
            </p:extLst>
          </p:nvPr>
        </p:nvGraphicFramePr>
        <p:xfrm>
          <a:off x="6886728" y="6669666"/>
          <a:ext cx="3368042" cy="17815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84021">
                  <a:extLst>
                    <a:ext uri="{9D8B030D-6E8A-4147-A177-3AD203B41FA5}">
                      <a16:colId xmlns:a16="http://schemas.microsoft.com/office/drawing/2014/main" val="2467985106"/>
                    </a:ext>
                  </a:extLst>
                </a:gridCol>
                <a:gridCol w="1684021">
                  <a:extLst>
                    <a:ext uri="{9D8B030D-6E8A-4147-A177-3AD203B41FA5}">
                      <a16:colId xmlns:a16="http://schemas.microsoft.com/office/drawing/2014/main" val="17203761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void </a:t>
                      </a:r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</a:rPr>
                        <a:t>glReadPixels</a:t>
                      </a:r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endParaRPr lang="en-US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GLint x,</a:t>
                      </a:r>
                      <a:endParaRPr lang="en-US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2536101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altLang="en-US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GLint y,</a:t>
                      </a:r>
                      <a:endParaRPr lang="en-US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1900363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altLang="en-US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GLsizei width,</a:t>
                      </a:r>
                      <a:endParaRPr lang="en-US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89172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altLang="en-US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GLsizei height,</a:t>
                      </a:r>
                      <a:endParaRPr lang="en-US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3487516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altLang="en-US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  <a:highlight>
                            <a:srgbClr val="800000"/>
                          </a:highlight>
                        </a:rPr>
                        <a:t>GLenum format,</a:t>
                      </a:r>
                      <a:endParaRPr lang="en-US">
                        <a:solidFill>
                          <a:schemeClr val="bg1"/>
                        </a:solidFill>
                        <a:effectLst/>
                        <a:highlight>
                          <a:srgbClr val="800000"/>
                        </a:highlight>
                        <a:latin typeface="verdana" panose="020B060403050404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531778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altLang="en-US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GLenum type,</a:t>
                      </a:r>
                      <a:endParaRPr lang="en-US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3040062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altLang="en-US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void * data);</a:t>
                      </a:r>
                      <a:endParaRPr lang="en-US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708623344"/>
                  </a:ext>
                </a:extLst>
              </a:tr>
            </a:tbl>
          </a:graphicData>
        </a:graphic>
      </p:graphicFrame>
      <p:sp>
        <p:nvSpPr>
          <p:cNvPr id="61" name="Rectangle 3">
            <a:extLst>
              <a:ext uri="{FF2B5EF4-FFF2-40B4-BE49-F238E27FC236}">
                <a16:creationId xmlns:a16="http://schemas.microsoft.com/office/drawing/2014/main" id="{95AF3815-25C9-4AB5-9FC1-3CDB811C7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" y="9096967"/>
            <a:ext cx="92295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B0243C9-ABCB-4CAD-B635-20C019662A2E}"/>
              </a:ext>
            </a:extLst>
          </p:cNvPr>
          <p:cNvSpPr txBox="1"/>
          <p:nvPr/>
        </p:nvSpPr>
        <p:spPr>
          <a:xfrm>
            <a:off x="6951067" y="8544369"/>
            <a:ext cx="2807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GL_DEPTH_COMPONENT</a:t>
            </a:r>
            <a:endParaRPr lang="zh-CN" altLang="en-US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3AB9A1D-D7A3-4639-BB2A-FED5162B05CB}"/>
              </a:ext>
            </a:extLst>
          </p:cNvPr>
          <p:cNvSpPr txBox="1"/>
          <p:nvPr/>
        </p:nvSpPr>
        <p:spPr>
          <a:xfrm>
            <a:off x="6598659" y="10290674"/>
            <a:ext cx="3512785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glReadPixels(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Ubuntu Mono"/>
              </a:rPr>
              <a:t>mouse_x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600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Ubuntu Mono"/>
              </a:rPr>
              <a:t>mouse_y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GL_DEPTH_COMPONENT,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GL_FLOAT,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&amp;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Ubuntu Mono"/>
              </a:rPr>
              <a:t>mouse_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Ubuntu Mono"/>
              </a:rPr>
              <a:t>z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float z=2.0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Ubuntu Mono"/>
              </a:rPr>
              <a:t>mouse_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Ubuntu Mono"/>
              </a:rPr>
              <a:t>z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-1.0f;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7E384DB-DC88-4199-B79E-9F903B4A95F1}"/>
              </a:ext>
            </a:extLst>
          </p:cNvPr>
          <p:cNvSpPr txBox="1"/>
          <p:nvPr/>
        </p:nvSpPr>
        <p:spPr>
          <a:xfrm>
            <a:off x="6191095" y="9101573"/>
            <a:ext cx="4158787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Specify the dimensions of the pixel rectangle. </a:t>
            </a:r>
            <a:r>
              <a:rPr kumimoji="0" lang="zh-CN" altLang="zh-CN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zh-CN" altLang="zh-CN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of one correspond to a single pixel.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2" name="矩形 2051">
            <a:extLst>
              <a:ext uri="{FF2B5EF4-FFF2-40B4-BE49-F238E27FC236}">
                <a16:creationId xmlns:a16="http://schemas.microsoft.com/office/drawing/2014/main" id="{3B171719-6354-4A82-8F9A-7BF511BF3F2D}"/>
              </a:ext>
            </a:extLst>
          </p:cNvPr>
          <p:cNvSpPr/>
          <p:nvPr/>
        </p:nvSpPr>
        <p:spPr>
          <a:xfrm>
            <a:off x="8164333" y="7170109"/>
            <a:ext cx="2072971" cy="52882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54" name="直接箭头连接符 2053">
            <a:extLst>
              <a:ext uri="{FF2B5EF4-FFF2-40B4-BE49-F238E27FC236}">
                <a16:creationId xmlns:a16="http://schemas.microsoft.com/office/drawing/2014/main" id="{8573CFD7-1FE4-4333-9958-4F9F613DCA89}"/>
              </a:ext>
            </a:extLst>
          </p:cNvPr>
          <p:cNvCxnSpPr/>
          <p:nvPr/>
        </p:nvCxnSpPr>
        <p:spPr>
          <a:xfrm>
            <a:off x="10066020" y="7698929"/>
            <a:ext cx="0" cy="1398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75AE8A44-9946-467E-876B-453D167BC109}"/>
              </a:ext>
            </a:extLst>
          </p:cNvPr>
          <p:cNvSpPr txBox="1"/>
          <p:nvPr/>
        </p:nvSpPr>
        <p:spPr>
          <a:xfrm>
            <a:off x="579058" y="13448642"/>
            <a:ext cx="967571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//float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(2.0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near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far)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(far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near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z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(far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near));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w=near*far/(near*winZ-far*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Ubuntu Mono"/>
              </a:rPr>
              <a:t>mouse_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Ubuntu Mono"/>
              </a:rPr>
              <a:t>z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+far);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2A5A5C-51EF-4D72-907C-F2C30243A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5829" y="2001221"/>
            <a:ext cx="2812491" cy="1196505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5AA374D-4C0E-4362-AC19-888A96014C16}"/>
              </a:ext>
            </a:extLst>
          </p:cNvPr>
          <p:cNvCxnSpPr/>
          <p:nvPr/>
        </p:nvCxnSpPr>
        <p:spPr>
          <a:xfrm>
            <a:off x="5570220" y="2362200"/>
            <a:ext cx="10284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96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84C0280-4817-45DD-B437-F92FFAC2C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48" y="4724400"/>
            <a:ext cx="8955832" cy="895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38B390C-C701-4C1B-9119-45CD75D6DAE1}"/>
              </a:ext>
            </a:extLst>
          </p:cNvPr>
          <p:cNvSpPr txBox="1"/>
          <p:nvPr/>
        </p:nvSpPr>
        <p:spPr>
          <a:xfrm>
            <a:off x="828248" y="4078069"/>
            <a:ext cx="56901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chemeClr val="bg1"/>
                </a:solidFill>
                <a:effectLst/>
                <a:latin typeface="Ubuntu"/>
              </a:rPr>
              <a:t>I do 2 ray-plane intersections to get the top-left and bottom-right corners of the box in xyz world coordinates.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186" name="图片 2185">
            <a:extLst>
              <a:ext uri="{FF2B5EF4-FFF2-40B4-BE49-F238E27FC236}">
                <a16:creationId xmlns:a16="http://schemas.microsoft.com/office/drawing/2014/main" id="{FDB30BA0-CF0C-43DC-9E3A-544774AE6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93" y="902294"/>
            <a:ext cx="5516749" cy="3070846"/>
          </a:xfrm>
          <a:prstGeom prst="rect">
            <a:avLst/>
          </a:prstGeom>
        </p:spPr>
      </p:pic>
      <p:pic>
        <p:nvPicPr>
          <p:cNvPr id="171" name="Picture 4">
            <a:extLst>
              <a:ext uri="{FF2B5EF4-FFF2-40B4-BE49-F238E27FC236}">
                <a16:creationId xmlns:a16="http://schemas.microsoft.com/office/drawing/2014/main" id="{DF83F612-A415-496E-BBAF-9978878AA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400" y="902294"/>
            <a:ext cx="3579971" cy="357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41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1181E3D-9234-4DA7-B893-04B9E7291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30" y="990671"/>
            <a:ext cx="9166789" cy="916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98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634119-6E48-4109-BF73-D69CE2C99A9F}"/>
              </a:ext>
            </a:extLst>
          </p:cNvPr>
          <p:cNvSpPr txBox="1"/>
          <p:nvPr/>
        </p:nvSpPr>
        <p:spPr>
          <a:xfrm>
            <a:off x="2359819" y="354052"/>
            <a:ext cx="5356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solidFill>
                  <a:srgbClr val="FFC000"/>
                </a:solidFill>
              </a:rPr>
              <a:t>鼠标拾取</a:t>
            </a:r>
            <a:endParaRPr lang="en-US" altLang="zh-CN" b="1">
              <a:solidFill>
                <a:srgbClr val="FFC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11FDAF-7D12-4437-938B-52CE9ADB91B1}"/>
              </a:ext>
            </a:extLst>
          </p:cNvPr>
          <p:cNvSpPr txBox="1"/>
          <p:nvPr/>
        </p:nvSpPr>
        <p:spPr>
          <a:xfrm>
            <a:off x="803910" y="1327458"/>
            <a:ext cx="9163050" cy="97872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>
                <a:solidFill>
                  <a:srgbClr val="F1F2F3"/>
                </a:solidFill>
                <a:ea typeface="新宋体" panose="02010609030101010101" pitchFamily="49" charset="-122"/>
              </a:rPr>
              <a:t>  glfwSetMouseButtonCallback(window, mouseClick_callback);</a:t>
            </a:r>
          </a:p>
          <a:p>
            <a:r>
              <a:rPr lang="en-US" altLang="zh-CN" sz="1800">
                <a:solidFill>
                  <a:srgbClr val="FFFF00"/>
                </a:solidFill>
                <a:ea typeface="新宋体" panose="02010609030101010101" pitchFamily="49" charset="-122"/>
              </a:rPr>
              <a:t>… … </a:t>
            </a:r>
          </a:p>
          <a:p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void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mouseClick_callback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GLFWwindow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*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window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int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button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int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action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int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mods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){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</a:t>
            </a:r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if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((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action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==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GLFW_PRESS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)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&amp;&amp;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button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==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GLFW_MOUSE_BUTTON_RIGHT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))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{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    </a:t>
            </a:r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double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winX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winY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;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    </a:t>
            </a:r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float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winZ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;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    glfwGetCursorPos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window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&amp;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winX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&amp;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winY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);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    glReadPixels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       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int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)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winX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       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int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)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SCR_HEIGHT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-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int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)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winY</a:t>
            </a:r>
          </a:p>
          <a:p>
            <a:r>
              <a:rPr lang="zh-CN" altLang="en-US" sz="1800">
                <a:solidFill>
                  <a:srgbClr val="F1F2F3"/>
                </a:solidFill>
                <a:ea typeface="新宋体" panose="02010609030101010101" pitchFamily="49" charset="-122"/>
              </a:rPr>
              <a:t>           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zh-CN" altLang="en-US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FFCD22"/>
                </a:solidFill>
                <a:ea typeface="新宋体" panose="02010609030101010101" pitchFamily="49" charset="-122"/>
              </a:rPr>
              <a:t>1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zh-CN" altLang="en-US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FFCD22"/>
                </a:solidFill>
                <a:ea typeface="新宋体" panose="02010609030101010101" pitchFamily="49" charset="-122"/>
              </a:rPr>
              <a:t>1</a:t>
            </a:r>
            <a:endParaRPr lang="zh-CN" altLang="en-US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       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GL_DEPTH_COMPONENT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GL_FLOAT</a:t>
            </a: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       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&amp;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winZ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);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endParaRPr lang="zh-CN" altLang="en-US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    </a:t>
            </a:r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float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x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=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 sz="1800">
                <a:solidFill>
                  <a:srgbClr val="FFCD22"/>
                </a:solidFill>
                <a:ea typeface="新宋体" panose="02010609030101010101" pitchFamily="49" charset="-122"/>
              </a:rPr>
              <a:t>2.0f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*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winX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)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/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SCR_WIDTH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-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FFCD22"/>
                </a:solidFill>
                <a:ea typeface="新宋体" panose="02010609030101010101" pitchFamily="49" charset="-122"/>
              </a:rPr>
              <a:t>1.0f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;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    </a:t>
            </a:r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float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y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=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FFCD22"/>
                </a:solidFill>
                <a:ea typeface="新宋体" panose="02010609030101010101" pitchFamily="49" charset="-122"/>
              </a:rPr>
              <a:t>1.0f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-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 sz="1800">
                <a:solidFill>
                  <a:srgbClr val="FFCD22"/>
                </a:solidFill>
                <a:ea typeface="新宋体" panose="02010609030101010101" pitchFamily="49" charset="-122"/>
              </a:rPr>
              <a:t>2.0f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*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winY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)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/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SCR_HEIGHT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;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pl-PL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    </a:t>
            </a:r>
            <a:r>
              <a:rPr lang="pl-PL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float</a:t>
            </a:r>
            <a:r>
              <a:rPr lang="pl-PL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z </a:t>
            </a:r>
            <a:r>
              <a:rPr lang="pl-PL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=</a:t>
            </a:r>
            <a:r>
              <a:rPr lang="pl-PL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winZ </a:t>
            </a:r>
            <a:r>
              <a:rPr lang="pl-PL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*</a:t>
            </a:r>
            <a:r>
              <a:rPr lang="pl-PL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pl-PL" altLang="zh-CN" sz="1800">
                <a:solidFill>
                  <a:srgbClr val="FFCD22"/>
                </a:solidFill>
                <a:ea typeface="新宋体" panose="02010609030101010101" pitchFamily="49" charset="-122"/>
              </a:rPr>
              <a:t>2.0</a:t>
            </a:r>
            <a:r>
              <a:rPr lang="pl-PL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pl-PL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-</a:t>
            </a:r>
            <a:r>
              <a:rPr lang="pl-PL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pl-PL" altLang="zh-CN" sz="1800">
                <a:solidFill>
                  <a:srgbClr val="FFCD22"/>
                </a:solidFill>
                <a:ea typeface="新宋体" panose="02010609030101010101" pitchFamily="49" charset="-122"/>
              </a:rPr>
              <a:t>1.0f</a:t>
            </a:r>
            <a:r>
              <a:rPr lang="pl-PL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;</a:t>
            </a:r>
            <a:endParaRPr lang="pl-PL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zh-CN" altLang="en-US" sz="1800">
                <a:solidFill>
                  <a:srgbClr val="F1F2F3"/>
                </a:solidFill>
                <a:ea typeface="新宋体" panose="02010609030101010101" pitchFamily="49" charset="-122"/>
              </a:rPr>
              <a:t>        </a:t>
            </a:r>
            <a:r>
              <a:rPr lang="en-US" altLang="zh-CN" sz="1800">
                <a:solidFill>
                  <a:srgbClr val="66747B"/>
                </a:solidFill>
                <a:ea typeface="新宋体" panose="02010609030101010101" pitchFamily="49" charset="-122"/>
              </a:rPr>
              <a:t>//</a:t>
            </a:r>
            <a:r>
              <a:rPr lang="zh-CN" altLang="en-US" sz="1800">
                <a:solidFill>
                  <a:srgbClr val="66747B"/>
                </a:solidFill>
                <a:ea typeface="新宋体" panose="02010609030101010101" pitchFamily="49" charset="-122"/>
              </a:rPr>
              <a:t>有像素被点中 </a:t>
            </a:r>
            <a:endParaRPr lang="zh-CN" altLang="en-US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    </a:t>
            </a:r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if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winZ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&lt;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FFCD22"/>
                </a:solidFill>
                <a:ea typeface="新宋体" panose="02010609030101010101" pitchFamily="49" charset="-122"/>
              </a:rPr>
              <a:t>1.0f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)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{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        </a:t>
            </a:r>
            <a:r>
              <a:rPr lang="en-US" altLang="zh-CN" sz="1800">
                <a:solidFill>
                  <a:srgbClr val="66747B"/>
                </a:solidFill>
                <a:ea typeface="新宋体" panose="02010609030101010101" pitchFamily="49" charset="-122"/>
              </a:rPr>
              <a:t>//float w = (2.0 * _near * _far) / (_far + _near - z * (_far - _near));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        </a:t>
            </a:r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float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w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=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_near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*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_far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/(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_near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*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winZ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-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_far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*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winZ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+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_far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);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</a:p>
          <a:p>
            <a:r>
              <a:rPr lang="fr-FR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        glm</a:t>
            </a:r>
            <a:r>
              <a:rPr lang="fr-FR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::</a:t>
            </a:r>
            <a:r>
              <a:rPr lang="fr-FR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vec4 wolrdPostion</a:t>
            </a:r>
            <a:r>
              <a:rPr lang="fr-FR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fr-FR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x</a:t>
            </a:r>
            <a:r>
              <a:rPr lang="fr-FR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fr-FR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y</a:t>
            </a:r>
            <a:r>
              <a:rPr lang="fr-FR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fr-FR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z</a:t>
            </a:r>
            <a:r>
              <a:rPr lang="fr-FR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,</a:t>
            </a:r>
            <a:r>
              <a:rPr lang="fr-FR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fr-FR" altLang="zh-CN" sz="1800">
                <a:solidFill>
                  <a:srgbClr val="FFCD22"/>
                </a:solidFill>
                <a:ea typeface="新宋体" panose="02010609030101010101" pitchFamily="49" charset="-122"/>
              </a:rPr>
              <a:t>1</a:t>
            </a:r>
            <a:r>
              <a:rPr lang="fr-FR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);</a:t>
            </a:r>
            <a:endParaRPr lang="fr-FR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        wolrdPostion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*=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w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;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        wolrdPostion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=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glm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::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inverse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view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)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*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glm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::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inverse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(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projection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)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*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wolrdPostion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;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endParaRPr lang="zh-CN" altLang="en-US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        cout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&lt;&lt;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EC7600"/>
                </a:solidFill>
                <a:ea typeface="新宋体" panose="02010609030101010101" pitchFamily="49" charset="-122"/>
              </a:rPr>
              <a:t>" x:"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&lt;&lt;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wolrdPostion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.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r</a:t>
            </a: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           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&lt;&lt;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EC7600"/>
                </a:solidFill>
                <a:ea typeface="新宋体" panose="02010609030101010101" pitchFamily="49" charset="-122"/>
              </a:rPr>
              <a:t>" y:"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&lt;&lt;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wolrdPostion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.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y</a:t>
            </a: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           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&lt;&lt;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EC7600"/>
                </a:solidFill>
                <a:ea typeface="新宋体" panose="02010609030101010101" pitchFamily="49" charset="-122"/>
              </a:rPr>
              <a:t>" z:"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&lt;&lt;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wolrdPostion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.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z</a:t>
            </a: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           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&lt;&lt;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EC7600"/>
                </a:solidFill>
                <a:ea typeface="新宋体" panose="02010609030101010101" pitchFamily="49" charset="-122"/>
              </a:rPr>
              <a:t>" w:"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&lt;&lt;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w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&lt;&lt;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endl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;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zh-CN" altLang="en-US" sz="1800">
                <a:solidFill>
                  <a:srgbClr val="F1F2F3"/>
                </a:solidFill>
                <a:ea typeface="新宋体" panose="02010609030101010101" pitchFamily="49" charset="-122"/>
              </a:rPr>
              <a:t>       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}</a:t>
            </a:r>
            <a:endParaRPr lang="zh-CN" altLang="en-US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    </a:t>
            </a:r>
            <a:r>
              <a:rPr lang="en-US" altLang="zh-CN" sz="1800">
                <a:solidFill>
                  <a:srgbClr val="93C763"/>
                </a:solidFill>
                <a:ea typeface="新宋体" panose="02010609030101010101" pitchFamily="49" charset="-122"/>
              </a:rPr>
              <a:t>else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{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           cout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&lt;&lt;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EC7600"/>
                </a:solidFill>
                <a:ea typeface="新宋体" panose="02010609030101010101" pitchFamily="49" charset="-122"/>
              </a:rPr>
              <a:t>"</a:t>
            </a:r>
            <a:r>
              <a:rPr lang="zh-CN" altLang="en-US" sz="1800">
                <a:solidFill>
                  <a:srgbClr val="EC7600"/>
                </a:solidFill>
                <a:ea typeface="新宋体" panose="02010609030101010101" pitchFamily="49" charset="-122"/>
              </a:rPr>
              <a:t>没有像素被选中</a:t>
            </a:r>
            <a:r>
              <a:rPr lang="en-US" altLang="zh-CN" sz="1800">
                <a:solidFill>
                  <a:srgbClr val="EC7600"/>
                </a:solidFill>
                <a:ea typeface="新宋体" panose="02010609030101010101" pitchFamily="49" charset="-122"/>
              </a:rPr>
              <a:t>"</a:t>
            </a:r>
            <a:r>
              <a:rPr lang="zh-CN" altLang="en-US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&lt;&lt;</a:t>
            </a:r>
            <a:r>
              <a:rPr lang="zh-CN" altLang="en-US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1800">
                <a:solidFill>
                  <a:srgbClr val="F1F2F3"/>
                </a:solidFill>
                <a:ea typeface="新宋体" panose="02010609030101010101" pitchFamily="49" charset="-122"/>
              </a:rPr>
              <a:t>endl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;;</a:t>
            </a:r>
            <a:endParaRPr lang="en-US" altLang="zh-CN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zh-CN" altLang="en-US" sz="1800">
                <a:solidFill>
                  <a:srgbClr val="F1F2F3"/>
                </a:solidFill>
                <a:ea typeface="新宋体" panose="02010609030101010101" pitchFamily="49" charset="-122"/>
              </a:rPr>
              <a:t>       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}</a:t>
            </a:r>
            <a:r>
              <a:rPr lang="zh-CN" altLang="en-US" sz="1800">
                <a:solidFill>
                  <a:srgbClr val="F1F2F3"/>
                </a:solidFill>
                <a:ea typeface="新宋体" panose="02010609030101010101" pitchFamily="49" charset="-122"/>
              </a:rPr>
              <a:t> </a:t>
            </a:r>
          </a:p>
          <a:p>
            <a:r>
              <a:rPr lang="zh-CN" altLang="en-US" sz="1800">
                <a:solidFill>
                  <a:srgbClr val="F1F2F3"/>
                </a:solidFill>
                <a:ea typeface="新宋体" panose="02010609030101010101" pitchFamily="49" charset="-122"/>
              </a:rPr>
              <a:t>    </a:t>
            </a:r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}</a:t>
            </a:r>
            <a:endParaRPr lang="zh-CN" altLang="en-US" sz="1800">
              <a:solidFill>
                <a:srgbClr val="F1F2F3"/>
              </a:solidFill>
              <a:ea typeface="新宋体" panose="02010609030101010101" pitchFamily="49" charset="-122"/>
            </a:endParaRPr>
          </a:p>
          <a:p>
            <a:r>
              <a:rPr lang="en-US" altLang="zh-CN" sz="1800">
                <a:solidFill>
                  <a:srgbClr val="E8E2B7"/>
                </a:solidFill>
                <a:ea typeface="新宋体" panose="02010609030101010101" pitchFamily="49" charset="-122"/>
              </a:rPr>
              <a:t>}</a:t>
            </a:r>
            <a:endParaRPr lang="zh-CN" altLang="en-US" sz="1800">
              <a:solidFill>
                <a:srgbClr val="F1F2F3"/>
              </a:solidFill>
              <a:ea typeface="新宋体" panose="0201060903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2F363C-A8F2-46C7-9BBB-CBE8D7323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989" y="2636520"/>
            <a:ext cx="3815239" cy="367492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52E9DE8-8158-43F3-AC76-58C04508E16E}"/>
              </a:ext>
            </a:extLst>
          </p:cNvPr>
          <p:cNvSpPr txBox="1"/>
          <p:nvPr/>
        </p:nvSpPr>
        <p:spPr>
          <a:xfrm>
            <a:off x="701040" y="825366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通过点击鼠标右键，击中的世界坐标。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966408"/>
      </p:ext>
    </p:extLst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4779</TotalTime>
  <Words>576</Words>
  <Application>Microsoft Office PowerPoint</Application>
  <PresentationFormat>自定义</PresentationFormat>
  <Paragraphs>72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 Unicode MS</vt:lpstr>
      <vt:lpstr>Ubuntu</vt:lpstr>
      <vt:lpstr>等线</vt:lpstr>
      <vt:lpstr>华文琥珀</vt:lpstr>
      <vt:lpstr>Arial</vt:lpstr>
      <vt:lpstr>Calibri</vt:lpstr>
      <vt:lpstr>Cambria</vt:lpstr>
      <vt:lpstr>courier new</vt:lpstr>
      <vt:lpstr>verdana</vt:lpstr>
      <vt:lpstr>verdana</vt:lpstr>
      <vt:lpstr>4_第一PPT，www.1ppt.com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1740</cp:revision>
  <dcterms:created xsi:type="dcterms:W3CDTF">2020-06-26T01:00:00Z</dcterms:created>
  <dcterms:modified xsi:type="dcterms:W3CDTF">2022-02-28T09:03:34Z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35C8A0B9FA4B4BC7B03E97E74C2317FB</vt:lpwstr>
  </property>
</Properties>
</file>