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1" r:id="rId2"/>
    <p:sldId id="330" r:id="rId3"/>
    <p:sldId id="327" r:id="rId4"/>
    <p:sldId id="329" r:id="rId5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80" y="-8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58:1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59:2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9:00:56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5 24575,'0'-4'0,"-3"3"0,-6 9 0,-7 13 0,-9 18 0,-7 16 0,-6 14 0,-3 6 0,-2 0 0,3-4 0,5-8 0,4-11 0,4-10 0,3-13 0,6-11-8191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9:00:56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24575,'0'22'0,"0"21"0,4 14 0,0 5 0,5-5 0,6-8 0,9-13 0,7-12 0,13-14 0,10-15 0,10-15 0,8-11 0,3-7 0,-11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2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9FE091-2337-4A18-8F70-97E581862865}"/>
              </a:ext>
            </a:extLst>
          </p:cNvPr>
          <p:cNvSpPr txBox="1"/>
          <p:nvPr/>
        </p:nvSpPr>
        <p:spPr>
          <a:xfrm>
            <a:off x="2359819" y="354052"/>
            <a:ext cx="535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摄像机控制调整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D6EB7B-89AD-4891-BBB3-AA8A04D16047}"/>
              </a:ext>
            </a:extLst>
          </p:cNvPr>
          <p:cNvSpPr txBox="1"/>
          <p:nvPr/>
        </p:nvSpPr>
        <p:spPr>
          <a:xfrm>
            <a:off x="932974" y="1206282"/>
            <a:ext cx="8759190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mouseClick_callback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GLFWwindow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window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button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action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){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double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winX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winY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winZ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glfwGetCursorPos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window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winX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winY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if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action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GLFW_PRESS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&amp;&amp;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button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GLFW_MOUSE_BUTTON_LEFT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</a:p>
          <a:p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lastX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winX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lastY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winY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LeftButtonHolding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true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 </a:t>
            </a:r>
            <a:r>
              <a:rPr lang="en-US" altLang="zh-CN" sz="180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//</a:t>
            </a:r>
            <a:r>
              <a:rPr lang="zh-CN" altLang="en-US" sz="180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只有按下鼠标右键时，才会改变摄像机角度</a:t>
            </a:r>
            <a:endParaRPr lang="en-US" altLang="zh-CN" sz="180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800000"/>
              </a:highlight>
              <a:ea typeface="新宋体" panose="02010609030101010101" pitchFamily="49" charset="-122"/>
            </a:endParaRPr>
          </a:p>
          <a:p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else</a:t>
            </a: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LeftButtonHolding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false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 </a:t>
            </a:r>
          </a:p>
          <a:p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…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6057CD-A8B9-4317-BAF2-654F7A09DA77}"/>
              </a:ext>
            </a:extLst>
          </p:cNvPr>
          <p:cNvSpPr txBox="1"/>
          <p:nvPr/>
        </p:nvSpPr>
        <p:spPr>
          <a:xfrm>
            <a:off x="807720" y="806172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目前的操作器，更适合第一人称视角的游戏，不适合模型控制。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4BD31C-6968-4FDE-AF86-2839F6D47ED0}"/>
              </a:ext>
            </a:extLst>
          </p:cNvPr>
          <p:cNvSpPr/>
          <p:nvPr/>
        </p:nvSpPr>
        <p:spPr>
          <a:xfrm>
            <a:off x="1424940" y="3124200"/>
            <a:ext cx="1257300" cy="6248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C509F3-5D76-4E37-A5FD-1EDBBBD1CE3B}"/>
              </a:ext>
            </a:extLst>
          </p:cNvPr>
          <p:cNvCxnSpPr>
            <a:stCxn id="8" idx="3"/>
          </p:cNvCxnSpPr>
          <p:nvPr/>
        </p:nvCxnSpPr>
        <p:spPr>
          <a:xfrm flipV="1">
            <a:off x="2682240" y="3413760"/>
            <a:ext cx="609600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807877D-2E3C-47D5-B697-FB9CF4A976F5}"/>
              </a:ext>
            </a:extLst>
          </p:cNvPr>
          <p:cNvSpPr txBox="1"/>
          <p:nvPr/>
        </p:nvSpPr>
        <p:spPr>
          <a:xfrm>
            <a:off x="3272651" y="321370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基于点击的位置进行旋转</a:t>
            </a:r>
            <a:endParaRPr lang="zh-CN" alt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56CF5C-04D2-40C7-AB54-AB3880C2B954}"/>
              </a:ext>
            </a:extLst>
          </p:cNvPr>
          <p:cNvSpPr txBox="1"/>
          <p:nvPr/>
        </p:nvSpPr>
        <p:spPr>
          <a:xfrm>
            <a:off x="932974" y="5666958"/>
            <a:ext cx="8759190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mouse_callback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GLFWwindow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window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double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xposIn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double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yposIn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if</a:t>
            </a:r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(!</a:t>
            </a:r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LeftButtonHolding</a:t>
            </a:r>
            <a:r>
              <a:rPr lang="en-US" altLang="zh-CN" sz="1800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)</a:t>
            </a:r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return</a:t>
            </a:r>
            <a:r>
              <a:rPr lang="en-US" altLang="zh-CN" sz="1800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highlight>
                <a:srgbClr val="800000"/>
              </a:highlight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xpos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static_cast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&gt;(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xposIn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ypos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static_cast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&gt;(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yposIn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xoffset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xpos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-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lastX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yoffset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lastY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-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ypos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66747B"/>
                </a:solidFill>
                <a:ea typeface="新宋体" panose="02010609030101010101" pitchFamily="49" charset="-122"/>
              </a:rPr>
              <a:t>// reversed since y-coordinates go from bottom to top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lastX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xpos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lastY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ypos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camera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ProcessMouseMovement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xoffset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yoffset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680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59819" y="354052"/>
            <a:ext cx="535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多模型加载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1046" y="4045151"/>
            <a:ext cx="9117354" cy="1631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Model Zhang3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Model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EC7600"/>
                </a:solidFill>
                <a:ea typeface="新宋体" panose="02010609030101010101" pitchFamily="49" charset="-122"/>
              </a:rPr>
              <a:t>"../resources/backpack/backpack.obj"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sv-SE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_Models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[</a:t>
            </a:r>
            <a:r>
              <a:rPr lang="sv-SE" altLang="zh-CN" sz="1800">
                <a:solidFill>
                  <a:srgbClr val="EC7600"/>
                </a:solidFill>
                <a:ea typeface="新宋体" panose="02010609030101010101" pitchFamily="49" charset="-122"/>
              </a:rPr>
              <a:t>"zhang3"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]=</a:t>
            </a:r>
            <a:r>
              <a:rPr lang="sv-SE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ModelInfo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r>
              <a:rPr lang="sv-SE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sv-SE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Zhang3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sv-SE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glm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sv-SE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vec3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(-</a:t>
            </a:r>
            <a:r>
              <a:rPr lang="sv-SE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3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sv-SE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sv-SE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),</a:t>
            </a:r>
            <a:r>
              <a:rPr lang="sv-SE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0.0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sv-SE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0.0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sv-SE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0.0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sv-SE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false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sv-SE" altLang="zh-CN" sz="1800">
                <a:solidFill>
                  <a:srgbClr val="EC7600"/>
                </a:solidFill>
                <a:ea typeface="新宋体" panose="02010609030101010101" pitchFamily="49" charset="-122"/>
              </a:rPr>
              <a:t>"Zhang3"</a:t>
            </a:r>
            <a:r>
              <a:rPr lang="sv-SE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sv-SE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};</a:t>
            </a:r>
            <a:endParaRPr lang="sv-SE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Model Li4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Model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EC7600"/>
                </a:solidFill>
                <a:ea typeface="新宋体" panose="02010609030101010101" pitchFamily="49" charset="-122"/>
              </a:rPr>
              <a:t>"../resources/backpack/backpack.obj"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it-IT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_Models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[</a:t>
            </a:r>
            <a:r>
              <a:rPr lang="it-IT" altLang="zh-CN" sz="1800">
                <a:solidFill>
                  <a:srgbClr val="EC7600"/>
                </a:solidFill>
                <a:ea typeface="新宋体" panose="02010609030101010101" pitchFamily="49" charset="-122"/>
              </a:rPr>
              <a:t>"Li4"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]</a:t>
            </a:r>
            <a:r>
              <a:rPr lang="it-IT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it-IT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ModelInfo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r>
              <a:rPr lang="it-IT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it-IT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Li4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it-IT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glm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it-IT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vec3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it-IT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3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it-IT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it-IT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),</a:t>
            </a:r>
            <a:r>
              <a:rPr lang="it-IT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0.0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it-IT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0.0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it-IT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0.0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it-IT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false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it-IT" altLang="zh-CN" sz="1800">
                <a:solidFill>
                  <a:srgbClr val="EC7600"/>
                </a:solidFill>
                <a:ea typeface="新宋体" panose="02010609030101010101" pitchFamily="49" charset="-122"/>
              </a:rPr>
              <a:t>"Li4"</a:t>
            </a:r>
            <a:r>
              <a:rPr lang="it-IT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it-IT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9" name="矩形 8"/>
          <p:cNvSpPr/>
          <p:nvPr/>
        </p:nvSpPr>
        <p:spPr>
          <a:xfrm>
            <a:off x="559881" y="929741"/>
            <a:ext cx="4037815" cy="2758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struct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ModelInfo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Model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model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glm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vec3 worldPos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pitch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yaw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roll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bool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isSelected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string name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};</a:t>
            </a:r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map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string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ModelInfo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&gt;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_Models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5240" y="36795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多模型加载：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97" y="714525"/>
            <a:ext cx="3356657" cy="26187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922" y="714525"/>
            <a:ext cx="3356657" cy="261872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55240" y="567313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绘制模型：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E4220E-0AF5-46AB-86CA-E7F205C85716}"/>
              </a:ext>
            </a:extLst>
          </p:cNvPr>
          <p:cNvSpPr/>
          <p:nvPr/>
        </p:nvSpPr>
        <p:spPr>
          <a:xfrm>
            <a:off x="941046" y="6033958"/>
            <a:ext cx="9117354" cy="3243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map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string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ModelInfo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&gt;::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iterator _modelsIter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for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_modelsIter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_Models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begin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();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_modelsIter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!=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_Models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end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();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_modelsIter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++)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  model = glm::mat4(1.0f);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model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translate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model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_modelsIter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worldPos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model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rotate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model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_modelsIter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pitch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glm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vec3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0.0f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0.0f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model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rotate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model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_modelsIter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yaw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vec3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0.0f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0.0f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model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rotate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model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_modelsIter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roll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vec3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0.0f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0.0f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shader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setMat4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EC7600"/>
                </a:solidFill>
                <a:ea typeface="新宋体" panose="02010609030101010101" pitchFamily="49" charset="-122"/>
              </a:rPr>
              <a:t>"model"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model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_modelsIter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model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Draw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shader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8296FE-36DE-4ABE-BC13-61F107801EDA}"/>
              </a:ext>
            </a:extLst>
          </p:cNvPr>
          <p:cNvSpPr/>
          <p:nvPr/>
        </p:nvSpPr>
        <p:spPr>
          <a:xfrm>
            <a:off x="723875" y="9433560"/>
            <a:ext cx="9460255" cy="4709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glm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vec3 worldPosFromViewPort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winX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winY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winZ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glReadPixels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winX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,(</a:t>
            </a:r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SCR_HEIGHT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winY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zh-CN" altLang="en-US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1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zh-CN" altLang="en-US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1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GL_DEPTH_COMPONENT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GL_FLOAT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winZ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x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2.0f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winX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/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SCR_WIDTH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y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2.0f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winY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/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SCR_HEIGHT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pl-PL" altLang="zh-CN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pl-PL" altLang="zh-CN">
                <a:solidFill>
                  <a:srgbClr val="F1F2F3"/>
                </a:solidFill>
                <a:ea typeface="新宋体" panose="02010609030101010101" pitchFamily="49" charset="-122"/>
              </a:rPr>
              <a:t> z </a:t>
            </a:r>
            <a:r>
              <a:rPr lang="pl-PL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pl-PL" altLang="zh-CN">
                <a:solidFill>
                  <a:srgbClr val="F1F2F3"/>
                </a:solidFill>
                <a:ea typeface="新宋体" panose="02010609030101010101" pitchFamily="49" charset="-122"/>
              </a:rPr>
              <a:t> winZ </a:t>
            </a:r>
            <a:r>
              <a:rPr lang="pl-PL" altLang="zh-CN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pl-PL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pl-PL" altLang="zh-CN">
                <a:solidFill>
                  <a:srgbClr val="FFCD22"/>
                </a:solidFill>
                <a:ea typeface="新宋体" panose="02010609030101010101" pitchFamily="49" charset="-122"/>
              </a:rPr>
              <a:t>2.0f</a:t>
            </a:r>
            <a:r>
              <a:rPr lang="pl-PL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pl-PL" altLang="zh-CN">
                <a:solidFill>
                  <a:srgbClr val="E8E2B7"/>
                </a:solidFill>
                <a:ea typeface="新宋体" panose="02010609030101010101" pitchFamily="49" charset="-122"/>
              </a:rPr>
              <a:t>-</a:t>
            </a:r>
            <a:r>
              <a:rPr lang="pl-PL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pl-PL" altLang="zh-CN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pl-PL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pl-PL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66747B"/>
                </a:solidFill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66747B"/>
                </a:solidFill>
                <a:ea typeface="新宋体" panose="02010609030101010101" pitchFamily="49" charset="-122"/>
              </a:rPr>
              <a:t>有像素被点中 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66747B"/>
                </a:solidFill>
                <a:ea typeface="新宋体" panose="02010609030101010101" pitchFamily="49" charset="-122"/>
              </a:rPr>
              <a:t>//float w = (2.0 * _near * _far) / (_far + _near - z * (_far - _near));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w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_near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_far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/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_near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winZ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_far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winZ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+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_far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fr-FR" altLang="zh-CN">
                <a:solidFill>
                  <a:srgbClr val="F1F2F3"/>
                </a:solidFill>
                <a:ea typeface="新宋体" panose="02010609030101010101" pitchFamily="49" charset="-122"/>
              </a:rPr>
              <a:t>glm</a:t>
            </a:r>
            <a:r>
              <a:rPr lang="fr-FR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fr-FR" altLang="zh-CN">
                <a:solidFill>
                  <a:srgbClr val="F1F2F3"/>
                </a:solidFill>
                <a:ea typeface="新宋体" panose="02010609030101010101" pitchFamily="49" charset="-122"/>
              </a:rPr>
              <a:t>vec4 wolrdPostion</a:t>
            </a:r>
            <a:r>
              <a:rPr lang="fr-FR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fr-FR" altLang="zh-CN">
                <a:solidFill>
                  <a:srgbClr val="F1F2F3"/>
                </a:solidFill>
                <a:ea typeface="新宋体" panose="02010609030101010101" pitchFamily="49" charset="-122"/>
              </a:rPr>
              <a:t>x</a:t>
            </a:r>
            <a:r>
              <a:rPr lang="fr-FR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fr-FR" altLang="zh-CN">
                <a:solidFill>
                  <a:srgbClr val="F1F2F3"/>
                </a:solidFill>
                <a:ea typeface="新宋体" panose="02010609030101010101" pitchFamily="49" charset="-122"/>
              </a:rPr>
              <a:t> y</a:t>
            </a:r>
            <a:r>
              <a:rPr lang="fr-FR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fr-FR" altLang="zh-CN">
                <a:solidFill>
                  <a:srgbClr val="F1F2F3"/>
                </a:solidFill>
                <a:ea typeface="新宋体" panose="02010609030101010101" pitchFamily="49" charset="-122"/>
              </a:rPr>
              <a:t> z</a:t>
            </a:r>
            <a:r>
              <a:rPr lang="fr-FR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fr-FR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fr-FR" altLang="zh-CN">
                <a:solidFill>
                  <a:srgbClr val="FFCD22"/>
                </a:solidFill>
                <a:ea typeface="新宋体" panose="02010609030101010101" pitchFamily="49" charset="-122"/>
              </a:rPr>
              <a:t>1</a:t>
            </a:r>
            <a:r>
              <a:rPr lang="fr-FR" altLang="zh-CN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fr-FR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wolrdPostion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*=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w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wolrdPostion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inverse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view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inverse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projection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wolrdPostion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return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wolrdPostion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B834DC-F00C-43A6-A8E3-AE1F61CA3F59}"/>
              </a:ext>
            </a:extLst>
          </p:cNvPr>
          <p:cNvSpPr/>
          <p:nvPr/>
        </p:nvSpPr>
        <p:spPr>
          <a:xfrm>
            <a:off x="7639050" y="9433560"/>
            <a:ext cx="2545080" cy="5105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从窗口坐标到世界坐标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A1795BEB-56A5-4C9C-8AB4-CE4FCD806548}"/>
                  </a:ext>
                </a:extLst>
              </p14:cNvPr>
              <p14:cNvContentPartPr/>
              <p14:nvPr/>
            </p14:nvContentPartPr>
            <p14:xfrm>
              <a:off x="9585840" y="2567880"/>
              <a:ext cx="360" cy="360"/>
            </p14:xfrm>
          </p:contentPart>
        </mc:Choice>
        <mc:Fallback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A1795BEB-56A5-4C9C-8AB4-CE4FCD8065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76840" y="2558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9" name="墨迹 178">
                <a:extLst>
                  <a:ext uri="{FF2B5EF4-FFF2-40B4-BE49-F238E27FC236}">
                    <a16:creationId xmlns:a16="http://schemas.microsoft.com/office/drawing/2014/main" id="{046928E0-4348-453C-9E63-10B8CD4B261E}"/>
                  </a:ext>
                </a:extLst>
              </p14:cNvPr>
              <p14:cNvContentPartPr/>
              <p14:nvPr/>
            </p14:nvContentPartPr>
            <p14:xfrm>
              <a:off x="8031360" y="434160"/>
              <a:ext cx="360" cy="360"/>
            </p14:xfrm>
          </p:contentPart>
        </mc:Choice>
        <mc:Fallback>
          <p:pic>
            <p:nvPicPr>
              <p:cNvPr id="179" name="墨迹 178">
                <a:extLst>
                  <a:ext uri="{FF2B5EF4-FFF2-40B4-BE49-F238E27FC236}">
                    <a16:creationId xmlns:a16="http://schemas.microsoft.com/office/drawing/2014/main" id="{046928E0-4348-453C-9E63-10B8CD4B26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2360" y="425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01FBAE99-D184-4B68-A5EB-B8C79CAB7402}"/>
              </a:ext>
            </a:extLst>
          </p:cNvPr>
          <p:cNvGrpSpPr/>
          <p:nvPr/>
        </p:nvGrpSpPr>
        <p:grpSpPr>
          <a:xfrm>
            <a:off x="6994920" y="6779880"/>
            <a:ext cx="165960" cy="238320"/>
            <a:chOff x="6994920" y="6779880"/>
            <a:chExt cx="16596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2" name="墨迹 211">
                  <a:extLst>
                    <a:ext uri="{FF2B5EF4-FFF2-40B4-BE49-F238E27FC236}">
                      <a16:creationId xmlns:a16="http://schemas.microsoft.com/office/drawing/2014/main" id="{F73F963C-E05C-44FB-B52F-E77A360442F0}"/>
                    </a:ext>
                  </a:extLst>
                </p14:cNvPr>
                <p14:cNvContentPartPr/>
                <p14:nvPr/>
              </p14:nvContentPartPr>
              <p14:xfrm>
                <a:off x="7009320" y="6779880"/>
                <a:ext cx="138240" cy="222480"/>
              </p14:xfrm>
            </p:contentPart>
          </mc:Choice>
          <mc:Fallback>
            <p:pic>
              <p:nvPicPr>
                <p:cNvPr id="212" name="墨迹 211">
                  <a:extLst>
                    <a:ext uri="{FF2B5EF4-FFF2-40B4-BE49-F238E27FC236}">
                      <a16:creationId xmlns:a16="http://schemas.microsoft.com/office/drawing/2014/main" id="{F73F963C-E05C-44FB-B52F-E77A360442F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00680" y="6770880"/>
                  <a:ext cx="155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3" name="墨迹 212">
                  <a:extLst>
                    <a:ext uri="{FF2B5EF4-FFF2-40B4-BE49-F238E27FC236}">
                      <a16:creationId xmlns:a16="http://schemas.microsoft.com/office/drawing/2014/main" id="{466C7F31-0C1E-4ED0-AD52-A3C339D44112}"/>
                    </a:ext>
                  </a:extLst>
                </p14:cNvPr>
                <p14:cNvContentPartPr/>
                <p14:nvPr/>
              </p14:nvContentPartPr>
              <p14:xfrm>
                <a:off x="6994920" y="6888240"/>
                <a:ext cx="165960" cy="129960"/>
              </p14:xfrm>
            </p:contentPart>
          </mc:Choice>
          <mc:Fallback>
            <p:pic>
              <p:nvPicPr>
                <p:cNvPr id="213" name="墨迹 212">
                  <a:extLst>
                    <a:ext uri="{FF2B5EF4-FFF2-40B4-BE49-F238E27FC236}">
                      <a16:creationId xmlns:a16="http://schemas.microsoft.com/office/drawing/2014/main" id="{466C7F31-0C1E-4ED0-AD52-A3C339D4411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85920" y="6879240"/>
                  <a:ext cx="183600" cy="147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34139" y="377499"/>
            <a:ext cx="535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点击选择模型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B26C16-03AB-47C3-BF0D-023AE233E43E}"/>
              </a:ext>
            </a:extLst>
          </p:cNvPr>
          <p:cNvSpPr txBox="1"/>
          <p:nvPr/>
        </p:nvSpPr>
        <p:spPr>
          <a:xfrm>
            <a:off x="423606" y="827854"/>
            <a:ext cx="9777925" cy="7294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mouseClick_callback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GLFWwindow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window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button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action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double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winX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winY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glfwGetCursorPos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window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winX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winY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ea typeface="新宋体" panose="02010609030101010101" pitchFamily="49" charset="-122"/>
              </a:rPr>
              <a:t>……</a:t>
            </a:r>
          </a:p>
          <a:p>
            <a:pPr lvl="1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if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action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GLFW_PRESS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&amp;&amp;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button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GLFW_MOUSE_BUTTON_RIGHT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RightButtonHolding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true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glm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vec3 wolrdPostion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worldPosFromViewPort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((</a:t>
            </a:r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winX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,(</a:t>
            </a:r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winY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for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map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&lt;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string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ModelInfo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&gt;::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iterator _modelsIter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_Models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begin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();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</a:p>
          <a:p>
            <a:pPr lvl="2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	_modelsIter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!=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_Models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end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();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_modelsIter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++)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3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_distance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distance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_modelsIter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worldPos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vec3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wolrdPostion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3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if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_distance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&lt;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2.5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4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cout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_modelsIter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first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C7600"/>
                </a:solidFill>
                <a:ea typeface="新宋体" panose="02010609030101010101" pitchFamily="49" charset="-122"/>
              </a:rPr>
              <a:t>"</a:t>
            </a:r>
            <a:r>
              <a:rPr lang="zh-CN" altLang="en-US">
                <a:solidFill>
                  <a:srgbClr val="EC7600"/>
                </a:solidFill>
                <a:ea typeface="新宋体" panose="02010609030101010101" pitchFamily="49" charset="-122"/>
              </a:rPr>
              <a:t>模型被选中</a:t>
            </a:r>
            <a:r>
              <a:rPr lang="en-US" altLang="zh-CN">
                <a:solidFill>
                  <a:srgbClr val="EC7600"/>
                </a:solidFill>
                <a:ea typeface="新宋体" panose="02010609030101010101" pitchFamily="49" charset="-122"/>
              </a:rPr>
              <a:t>..."</a:t>
            </a:r>
            <a:r>
              <a:rPr lang="zh-CN" altLang="en-US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zh-CN" altLang="en-US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endl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4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_modelsIter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isSelected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true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4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break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3"/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3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else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4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_modelsIter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isSelected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false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else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RightButtonHolding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false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67DD8E-960B-491B-A6AF-C6B74780DF97}"/>
              </a:ext>
            </a:extLst>
          </p:cNvPr>
          <p:cNvSpPr txBox="1"/>
          <p:nvPr/>
        </p:nvSpPr>
        <p:spPr>
          <a:xfrm>
            <a:off x="423606" y="8203182"/>
            <a:ext cx="9777925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mouse_callback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GLFWwindow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window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double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xposIn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double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yposIn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if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LeftButtonHolding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...</a:t>
            </a:r>
            <a:r>
              <a:rPr lang="zh-CN" altLang="en-US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...</a:t>
            </a:r>
            <a:r>
              <a:rPr lang="zh-CN" altLang="en-US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</a:p>
          <a:p>
            <a:pPr lvl="1"/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if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RightButtonHolding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for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map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&lt;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string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ModelInfo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&gt;::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iterator _modelsIter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_Models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begin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();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</a:p>
          <a:p>
            <a:pPr lvl="2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_modelsIter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!=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_Models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end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();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_modelsIter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++)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3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if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_modelsIter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isSelected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4"/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_modelsIter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second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worldPos 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 worldPosFromViewPort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((</a:t>
            </a:r>
            <a:r>
              <a:rPr lang="en-US" altLang="zh-CN">
                <a:solidFill>
                  <a:srgbClr val="93C76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xposIn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,(</a:t>
            </a:r>
            <a:r>
              <a:rPr lang="en-US" altLang="zh-CN">
                <a:solidFill>
                  <a:srgbClr val="93C76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yposIn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highlight>
                <a:srgbClr val="800000"/>
              </a:highlight>
              <a:ea typeface="新宋体" panose="02010609030101010101" pitchFamily="49" charset="-122"/>
            </a:endParaRPr>
          </a:p>
          <a:p>
            <a:pPr lvl="4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break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3"/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90EA84-2619-4F78-869F-43C171D4CD54}"/>
              </a:ext>
            </a:extLst>
          </p:cNvPr>
          <p:cNvSpPr/>
          <p:nvPr/>
        </p:nvSpPr>
        <p:spPr>
          <a:xfrm>
            <a:off x="5585460" y="11703307"/>
            <a:ext cx="432816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将视口坐标，转换为世界坐标，赋给拖动中的模型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48280" y="368442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旋转</a:t>
            </a:r>
            <a:endParaRPr lang="en-US" altLang="zh-CN" b="1">
              <a:solidFill>
                <a:srgbClr val="FFC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84" y="914144"/>
            <a:ext cx="3155791" cy="294997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75E1AEF-FFA1-4817-B5BD-01F1A5E986DB}"/>
              </a:ext>
            </a:extLst>
          </p:cNvPr>
          <p:cNvSpPr/>
          <p:nvPr/>
        </p:nvSpPr>
        <p:spPr>
          <a:xfrm>
            <a:off x="5606443" y="1009956"/>
            <a:ext cx="4037815" cy="2758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struct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ModelInfo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Model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model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glm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vec3 worldPos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 pitch</a:t>
            </a:r>
            <a:r>
              <a:rPr lang="en-US" altLang="zh-CN" sz="1800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highlight>
                <a:srgbClr val="800000"/>
              </a:highlight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 yaw</a:t>
            </a:r>
            <a:r>
              <a:rPr lang="en-US" altLang="zh-CN" sz="1800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highlight>
                <a:srgbClr val="800000"/>
              </a:highlight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 roll</a:t>
            </a:r>
            <a:r>
              <a:rPr lang="en-US" altLang="zh-CN" sz="1800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highlight>
                <a:srgbClr val="800000"/>
              </a:highlight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bool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isSelected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string name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};</a:t>
            </a:r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map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string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ModelInfo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&gt;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_Models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496</TotalTime>
  <Words>1018</Words>
  <Application>Microsoft Office PowerPoint</Application>
  <PresentationFormat>自定义</PresentationFormat>
  <Paragraphs>134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华文琥珀</vt:lpstr>
      <vt:lpstr>Arial</vt:lpstr>
      <vt:lpstr>Calibri</vt:lpstr>
      <vt:lpstr>Cambria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1739</cp:revision>
  <dcterms:created xsi:type="dcterms:W3CDTF">2020-06-26T01:00:00Z</dcterms:created>
  <dcterms:modified xsi:type="dcterms:W3CDTF">2022-03-01T09:10:17Z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