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30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0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2T07:35:5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38784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模板测试（</a:t>
            </a:r>
            <a:r>
              <a:rPr lang="en-US" altLang="zh-CN" b="1" u="none" strike="noStrike">
                <a:solidFill>
                  <a:srgbClr val="FFC000"/>
                </a:solidFill>
                <a:effectLst/>
              </a:rPr>
              <a:t>Stencil testing</a:t>
            </a:r>
            <a:r>
              <a:rPr lang="zh-CN" altLang="en-US" b="1">
                <a:solidFill>
                  <a:srgbClr val="FFC000"/>
                </a:solidFill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1F8ACA-14D0-43F7-8FAE-2193FB7A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46562"/>
              </p:ext>
            </p:extLst>
          </p:nvPr>
        </p:nvGraphicFramePr>
        <p:xfrm>
          <a:off x="2338864" y="6044362"/>
          <a:ext cx="6286500" cy="361188"/>
        </p:xfrm>
        <a:graphic>
          <a:graphicData uri="http://schemas.openxmlformats.org/drawingml/2006/table">
            <a:tbl>
              <a:tblPr/>
              <a:tblGrid>
                <a:gridCol w="6286500">
                  <a:extLst>
                    <a:ext uri="{9D8B030D-6E8A-4147-A177-3AD203B41FA5}">
                      <a16:colId xmlns:a16="http://schemas.microsoft.com/office/drawing/2014/main" val="3619482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58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023BEB-DDA3-4ECD-B64E-7672CACE65C7}"/>
              </a:ext>
            </a:extLst>
          </p:cNvPr>
          <p:cNvSpPr txBox="1"/>
          <p:nvPr/>
        </p:nvSpPr>
        <p:spPr>
          <a:xfrm>
            <a:off x="1039878" y="910825"/>
            <a:ext cx="5743444" cy="127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当片段着色器处理完一个片段之后，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模板测试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(Stencil Test)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会开始执行，和深度测试一样，它也可能会丢弃片段。接下来，被保留的片段会进入深度测试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78D8-F112-4B25-BD6B-985080835945}"/>
              </a:ext>
            </a:extLst>
          </p:cNvPr>
          <p:cNvSpPr txBox="1"/>
          <p:nvPr/>
        </p:nvSpPr>
        <p:spPr>
          <a:xfrm>
            <a:off x="1122680" y="2479432"/>
            <a:ext cx="5313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（通常）每个</a:t>
            </a:r>
            <a:r>
              <a:rPr lang="zh-CN" altLang="en-US">
                <a:solidFill>
                  <a:schemeClr val="bg1"/>
                </a:solidFill>
              </a:rPr>
              <a:t>模板值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(Stencil Value)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位的。所以每个像素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片段一共能有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种不同的模板值。下面是一个简单的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DF2057-9558-42C5-9081-D8E785E2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28" y="3642659"/>
            <a:ext cx="762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4D0B40-7EC2-4E39-8D8C-C77DAB14A8A2}"/>
              </a:ext>
            </a:extLst>
          </p:cNvPr>
          <p:cNvSpPr txBox="1"/>
          <p:nvPr/>
        </p:nvSpPr>
        <p:spPr>
          <a:xfrm>
            <a:off x="1416208" y="6573871"/>
            <a:ext cx="7792720" cy="1689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启用模板缓冲的写入。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渲染物体，更新模板缓冲的内容。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禁用模板缓冲的写入。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渲染（其它）物体，这次根据模板缓冲的内容丢弃特定的片段。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73D9D8-2C3D-467B-83B8-192779C8ED0A}"/>
              </a:ext>
            </a:extLst>
          </p:cNvPr>
          <p:cNvSpPr txBox="1"/>
          <p:nvPr/>
        </p:nvSpPr>
        <p:spPr>
          <a:xfrm>
            <a:off x="1254760" y="8721205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(GL_STENCIL_TEST); 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D4697-0FB5-4C58-993B-9A87E534D28A}"/>
              </a:ext>
            </a:extLst>
          </p:cNvPr>
          <p:cNvSpPr txBox="1"/>
          <p:nvPr/>
        </p:nvSpPr>
        <p:spPr>
          <a:xfrm>
            <a:off x="1254760" y="9236746"/>
            <a:ext cx="8529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 | GL_DEPTH_BUFFER_BIT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| GL_STENCIL_BUFFER_BIT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82B75F-E066-4054-B66A-69F900942CCC}"/>
              </a:ext>
            </a:extLst>
          </p:cNvPr>
          <p:cNvSpPr txBox="1"/>
          <p:nvPr/>
        </p:nvSpPr>
        <p:spPr>
          <a:xfrm>
            <a:off x="1254760" y="9691568"/>
            <a:ext cx="8529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each bit is written to the stencil buffer as is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each bit ends up as 0 in the stencil buffer (disabling writes)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F6E8A9-BA5D-4AAD-BF35-4F9823B8A5DC}"/>
              </a:ext>
            </a:extLst>
          </p:cNvPr>
          <p:cNvSpPr txBox="1"/>
          <p:nvPr/>
        </p:nvSpPr>
        <p:spPr>
          <a:xfrm>
            <a:off x="1254760" y="10577796"/>
            <a:ext cx="61542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ea typeface="Gudea"/>
              </a:rPr>
              <a:t>ed with the stencil value about to be written to the buffer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8A04C2-8D38-4A95-AC22-DFA97D6EE3A6}"/>
              </a:ext>
            </a:extLst>
          </p:cNvPr>
          <p:cNvCxnSpPr>
            <a:cxnSpLocks/>
          </p:cNvCxnSpPr>
          <p:nvPr/>
        </p:nvCxnSpPr>
        <p:spPr>
          <a:xfrm>
            <a:off x="2062480" y="10337899"/>
            <a:ext cx="0" cy="23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125" name="Picture 5">
            <a:extLst>
              <a:ext uri="{FF2B5EF4-FFF2-40B4-BE49-F238E27FC236}">
                <a16:creationId xmlns:a16="http://schemas.microsoft.com/office/drawing/2014/main" id="{4D396012-C91A-436D-B967-522F5EC7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03" y="844517"/>
            <a:ext cx="2705014" cy="27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文本框 183">
            <a:extLst>
              <a:ext uri="{FF2B5EF4-FFF2-40B4-BE49-F238E27FC236}">
                <a16:creationId xmlns:a16="http://schemas.microsoft.com/office/drawing/2014/main" id="{9D25DAC5-3734-4E8D-9D06-52315B72941E}"/>
              </a:ext>
            </a:extLst>
          </p:cNvPr>
          <p:cNvSpPr txBox="1"/>
          <p:nvPr/>
        </p:nvSpPr>
        <p:spPr>
          <a:xfrm>
            <a:off x="1254760" y="11111187"/>
            <a:ext cx="79019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Where a 1 appears in the mask, it's possible to write to the corresponding bit in the stencil buffer. Where a 0 appears, the corresponding bit is write-protected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椭圆 474">
            <a:extLst>
              <a:ext uri="{FF2B5EF4-FFF2-40B4-BE49-F238E27FC236}">
                <a16:creationId xmlns:a16="http://schemas.microsoft.com/office/drawing/2014/main" id="{55286AE0-93FA-46E1-AEF0-DA27BF36153D}"/>
              </a:ext>
            </a:extLst>
          </p:cNvPr>
          <p:cNvSpPr/>
          <p:nvPr/>
        </p:nvSpPr>
        <p:spPr>
          <a:xfrm>
            <a:off x="4979850" y="9482072"/>
            <a:ext cx="909060" cy="8717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BE7E97-6DDA-4D69-AD59-77C9C586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44859"/>
              </p:ext>
            </p:extLst>
          </p:nvPr>
        </p:nvGraphicFramePr>
        <p:xfrm>
          <a:off x="1147764" y="4540144"/>
          <a:ext cx="8329610" cy="3250692"/>
        </p:xfrm>
        <a:graphic>
          <a:graphicData uri="http://schemas.openxmlformats.org/drawingml/2006/table">
            <a:tbl>
              <a:tblPr/>
              <a:tblGrid>
                <a:gridCol w="2370940">
                  <a:extLst>
                    <a:ext uri="{9D8B030D-6E8A-4147-A177-3AD203B41FA5}">
                      <a16:colId xmlns:a16="http://schemas.microsoft.com/office/drawing/2014/main" val="2697273992"/>
                    </a:ext>
                  </a:extLst>
                </a:gridCol>
                <a:gridCol w="5958670">
                  <a:extLst>
                    <a:ext uri="{9D8B030D-6E8A-4147-A177-3AD203B41FA5}">
                      <a16:colId xmlns:a16="http://schemas.microsoft.com/office/drawing/2014/main" val="2732775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b="1">
                          <a:effectLst/>
                        </a:rPr>
                        <a:t>行为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b="1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GL_KEEP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保持当前储存的模板值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GL_ZERO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将模板值设置为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0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GL_REPLACE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将模板值设置为</a:t>
                      </a:r>
                      <a:r>
                        <a:rPr lang="en-US" altLang="zh-CN">
                          <a:effectLst/>
                        </a:rPr>
                        <a:t>glStencilFunc</a:t>
                      </a:r>
                      <a:r>
                        <a:rPr lang="zh-CN" altLang="en-US">
                          <a:effectLst/>
                        </a:rPr>
                        <a:t>函数设置的</a:t>
                      </a:r>
                      <a:r>
                        <a:rPr lang="en-US" altLang="zh-CN">
                          <a:effectLst/>
                        </a:rPr>
                        <a:t>ref</a:t>
                      </a:r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GL_INCR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如果模板值小于最大值则将模板值加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91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GL_INCR_WRAP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GL_INCR</a:t>
                      </a:r>
                      <a:r>
                        <a:rPr lang="zh-CN" altLang="en-US">
                          <a:effectLst/>
                        </a:rPr>
                        <a:t>一样，但如果模板值超过了最大值则归零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1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GL_DECR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如果模板值大于最小值则将模板值减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GL_DECR_WRAP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GL_DECR</a:t>
                      </a:r>
                      <a:r>
                        <a:rPr lang="zh-CN" altLang="en-US">
                          <a:effectLst/>
                        </a:rPr>
                        <a:t>一样，但如果模板值小于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则将其设置为最大值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GL_INVERT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按位翻转当前的模板缓冲值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8994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3EB2589-7BEF-4A1B-9594-E841718073B7}"/>
              </a:ext>
            </a:extLst>
          </p:cNvPr>
          <p:cNvSpPr txBox="1"/>
          <p:nvPr/>
        </p:nvSpPr>
        <p:spPr>
          <a:xfrm>
            <a:off x="2655729" y="191715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模板函数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E516E3-C308-42E2-A154-76225AA53D09}"/>
              </a:ext>
            </a:extLst>
          </p:cNvPr>
          <p:cNvSpPr txBox="1"/>
          <p:nvPr/>
        </p:nvSpPr>
        <p:spPr>
          <a:xfrm>
            <a:off x="883983" y="729022"/>
            <a:ext cx="813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一共有两个函数能够用来配置模板测试：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glStencilFunc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glStencilOp</a:t>
            </a:r>
            <a:endParaRPr lang="zh-C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0C2F8-2A93-45A9-9A69-8CD7C41B71AB}"/>
              </a:ext>
            </a:extLst>
          </p:cNvPr>
          <p:cNvSpPr txBox="1"/>
          <p:nvPr/>
        </p:nvSpPr>
        <p:spPr>
          <a:xfrm>
            <a:off x="5821164" y="1120919"/>
            <a:ext cx="40690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(GL_EQUAL,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2926B-C5D1-4C0C-8F47-0BDA2D5D9FE4}"/>
              </a:ext>
            </a:extLst>
          </p:cNvPr>
          <p:cNvSpPr txBox="1"/>
          <p:nvPr/>
        </p:nvSpPr>
        <p:spPr>
          <a:xfrm>
            <a:off x="796809" y="1175300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glStencilFunc(GLenum func, GLint ref, GLuint mask)</a:t>
            </a:r>
            <a:r>
              <a:rPr lang="en-US" altLang="zh-CN" b="0" i="0">
                <a:solidFill>
                  <a:srgbClr val="FFFF00"/>
                </a:solidFill>
                <a:effectLst/>
                <a:latin typeface="Gudea"/>
              </a:rPr>
              <a:t> 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86819-224A-45AE-A696-546EDE1036B1}"/>
              </a:ext>
            </a:extLst>
          </p:cNvPr>
          <p:cNvSpPr txBox="1"/>
          <p:nvPr/>
        </p:nvSpPr>
        <p:spPr>
          <a:xfrm>
            <a:off x="796809" y="2754157"/>
            <a:ext cx="739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glStencilOp</a:t>
            </a:r>
            <a:r>
              <a:rPr lang="en-US" altLang="zh-CN" b="0" i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(GLenum sfail, GLenum dpfail, GLenum dppass)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BDB269-E4F4-40E8-842D-74C81AAAF14A}"/>
              </a:ext>
            </a:extLst>
          </p:cNvPr>
          <p:cNvSpPr txBox="1"/>
          <p:nvPr/>
        </p:nvSpPr>
        <p:spPr>
          <a:xfrm>
            <a:off x="910091" y="3194879"/>
            <a:ext cx="8630920" cy="127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sfail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：模板测试失败时采取的行为。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dpfail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：模板测试通过，但深度测试失败时采取的行为。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dppass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：模板测试和深度测试都通过时采取的行为。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4BB4E0-84FB-49A1-91DC-729921E01775}"/>
              </a:ext>
            </a:extLst>
          </p:cNvPr>
          <p:cNvSpPr/>
          <p:nvPr/>
        </p:nvSpPr>
        <p:spPr>
          <a:xfrm>
            <a:off x="883983" y="7961124"/>
            <a:ext cx="87547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默认情况下glStencilOp是设置为(GL_KEEP, GL_KEEP, GL_KEEP) 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不会更新模板缓冲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88" name="Rectangle 1">
            <a:extLst>
              <a:ext uri="{FF2B5EF4-FFF2-40B4-BE49-F238E27FC236}">
                <a16:creationId xmlns:a16="http://schemas.microsoft.com/office/drawing/2014/main" id="{2F0BDA25-ECAC-44E7-B438-235C62E9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83" y="1660539"/>
            <a:ext cx="9006261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告诉OpenGL，只要一个片段的模板值等于1，</a:t>
            </a:r>
            <a:r>
              <a:rPr lang="zh-CN" altLang="en-US">
                <a:solidFill>
                  <a:srgbClr val="222222"/>
                </a:solidFill>
                <a:latin typeface="+mn-ea"/>
              </a:rPr>
              <a:t>它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将会通过测试并被绘制，否则会被丢弃。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但是glStencilFunc仅仅描述了OpenGL应该对模板缓冲内容做什么，而不是我们应该如何更新缓冲。这就需要glStencilOp这个函数了。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39" name="椭圆 438">
            <a:extLst>
              <a:ext uri="{FF2B5EF4-FFF2-40B4-BE49-F238E27FC236}">
                <a16:creationId xmlns:a16="http://schemas.microsoft.com/office/drawing/2014/main" id="{D95B6721-0E62-4C2D-AC90-6DF4D5612117}"/>
              </a:ext>
            </a:extLst>
          </p:cNvPr>
          <p:cNvSpPr/>
          <p:nvPr/>
        </p:nvSpPr>
        <p:spPr>
          <a:xfrm>
            <a:off x="5073036" y="9556980"/>
            <a:ext cx="746244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1DE6E3-BAE0-4FED-9FEB-11DCB3C3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41" y="803150"/>
            <a:ext cx="3744815" cy="2978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A98C3-7BA4-4315-99BC-AE7D11FB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84" y="803151"/>
            <a:ext cx="3694176" cy="2978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EB2589-7BEF-4A1B-9594-E841718073B7}"/>
              </a:ext>
            </a:extLst>
          </p:cNvPr>
          <p:cNvSpPr txBox="1"/>
          <p:nvPr/>
        </p:nvSpPr>
        <p:spPr>
          <a:xfrm>
            <a:off x="2655729" y="27273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物体轮廓（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object outlining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FCEE70-A968-48D9-AD2F-39446B479817}"/>
              </a:ext>
            </a:extLst>
          </p:cNvPr>
          <p:cNvSpPr txBox="1"/>
          <p:nvPr/>
        </p:nvSpPr>
        <p:spPr>
          <a:xfrm>
            <a:off x="927901" y="3561288"/>
            <a:ext cx="884884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绘制（需要添加轮廓的）物体前，将模板函数设置为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GL_ALWAYS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，每当物体的片段被渲染时，将模板缓冲更新为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+mn-ea"/>
              </a:rPr>
              <a:t>渲染物体。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禁用模板写入。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将物体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放大一点点。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使用另一个片段着色器，输出一个单独的（边框）颜色。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+mn-ea"/>
              </a:rPr>
              <a:t>再次绘制物体，但只在它们片段的模板值不等于</a:t>
            </a:r>
            <a:r>
              <a:rPr lang="en-US" altLang="zh-CN">
                <a:solidFill>
                  <a:schemeClr val="tx1"/>
                </a:solidFill>
                <a:highlight>
                  <a:srgbClr val="00FFFF"/>
                </a:highlight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+mn-ea"/>
              </a:rPr>
              <a:t>时才绘制。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再次启用模板写入。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283217-23F6-4A08-901A-2E0F5F60FBC2}"/>
              </a:ext>
            </a:extLst>
          </p:cNvPr>
          <p:cNvSpPr txBox="1"/>
          <p:nvPr/>
        </p:nvSpPr>
        <p:spPr>
          <a:xfrm>
            <a:off x="888145" y="6002174"/>
            <a:ext cx="8848847" cy="8125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glEnable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GL_STENCIL_TEST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glStencilOp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GL_KEEP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GL_KEEP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GL_REPLACE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glClear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GL_COLOR_BUFFER_BIT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|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GL_DEPTH_BUFFER_BIT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|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GL_STENCIL_BUFFER_BIT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glStencilFunc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GL_ALWAYS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1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0xFF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glStencilMask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0xFF</a:t>
            </a:r>
            <a:r>
              <a:rPr lang="en-US" altLang="zh-CN" sz="1800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66747B"/>
                </a:solidFill>
                <a:ea typeface="新宋体" panose="02010609030101010101" pitchFamily="49" charset="-122"/>
              </a:rPr>
              <a:t>// model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for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map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string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ModelInfo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&gt;::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iterator _modelsIter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begin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	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_modelsIter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!=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end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++)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mat4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translate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worldPos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pitch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yaw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rotate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roll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0.0f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shader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use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shader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setMat4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EC7600"/>
                </a:solidFill>
                <a:ea typeface="新宋体" panose="02010609030101010101" pitchFamily="49" charset="-122"/>
              </a:rPr>
              <a:t>"model"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Draw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shader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isSelected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glStencilFunc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GL_NOTEQUAL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1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0xFF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glStencilMask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0x00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pPr lvl="2"/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model 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scale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model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it-IT" altLang="zh-CN">
                <a:solidFill>
                  <a:srgbClr val="F1F2F3"/>
                </a:solidFill>
                <a:ea typeface="新宋体" panose="02010609030101010101" pitchFamily="49" charset="-122"/>
              </a:rPr>
              <a:t>vec3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it-IT" altLang="zh-CN">
                <a:solidFill>
                  <a:srgbClr val="FFCD22"/>
                </a:solidFill>
                <a:ea typeface="新宋体" panose="02010609030101010101" pitchFamily="49" charset="-122"/>
              </a:rPr>
              <a:t>1.1</a:t>
            </a:r>
            <a:r>
              <a:rPr lang="it-IT" altLang="zh-CN">
                <a:solidFill>
                  <a:srgbClr val="E8E2B7"/>
                </a:solidFill>
                <a:ea typeface="新宋体" panose="02010609030101010101" pitchFamily="49" charset="-122"/>
              </a:rPr>
              <a:t>));</a:t>
            </a:r>
            <a:endParaRPr lang="it-IT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shaderSingleColor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use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shaderSingleColor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setMat4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EC7600"/>
                </a:solidFill>
                <a:ea typeface="新宋体" panose="02010609030101010101" pitchFamily="49" charset="-122"/>
              </a:rPr>
              <a:t>"model"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model</a:t>
            </a:r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2"/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_modelsIter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second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.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model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Draw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shaderSingleColor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glStencilFunc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GL_ALWAYS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1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0xFF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F1F2F3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glStencilMask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(</a:t>
            </a:r>
            <a:r>
              <a:rPr lang="en-US" altLang="zh-CN">
                <a:solidFill>
                  <a:srgbClr val="FFCD22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0xFF</a:t>
            </a:r>
            <a:r>
              <a:rPr lang="en-US" altLang="zh-CN">
                <a:solidFill>
                  <a:srgbClr val="E8E2B7"/>
                </a:solidFill>
                <a:highlight>
                  <a:srgbClr val="000080"/>
                </a:highlight>
                <a:ea typeface="新宋体" panose="02010609030101010101" pitchFamily="49" charset="-122"/>
              </a:rPr>
              <a:t>);</a:t>
            </a:r>
            <a:endParaRPr lang="en-US" altLang="zh-CN">
              <a:solidFill>
                <a:srgbClr val="F1F2F3"/>
              </a:solidFill>
              <a:highlight>
                <a:srgbClr val="000080"/>
              </a:highlight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2C66C6-49C9-4C2F-8F6F-401923DC3BFB}"/>
              </a:ext>
            </a:extLst>
          </p:cNvPr>
          <p:cNvSpPr txBox="1"/>
          <p:nvPr/>
        </p:nvSpPr>
        <p:spPr>
          <a:xfrm>
            <a:off x="4751070" y="4000539"/>
            <a:ext cx="374411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(GL_ALWAYS,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0xFF</a:t>
            </a:r>
            <a:r>
              <a:rPr lang="en-US" altLang="zh-CN" b="0" i="0">
                <a:solidFill>
                  <a:schemeClr val="bg1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164DDEF-7F64-4860-A364-B6A06215EE92}"/>
              </a:ext>
            </a:extLst>
          </p:cNvPr>
          <p:cNvCxnSpPr/>
          <p:nvPr/>
        </p:nvCxnSpPr>
        <p:spPr>
          <a:xfrm>
            <a:off x="7741920" y="4323704"/>
            <a:ext cx="0" cy="4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D06340-907E-4657-95B2-DF3F403EDC86}"/>
              </a:ext>
            </a:extLst>
          </p:cNvPr>
          <p:cNvSpPr txBox="1"/>
          <p:nvPr/>
        </p:nvSpPr>
        <p:spPr>
          <a:xfrm>
            <a:off x="7492355" y="46797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无所谓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35B33-1D44-4BA9-89BE-6AF90A70164C}"/>
              </a:ext>
            </a:extLst>
          </p:cNvPr>
          <p:cNvSpPr txBox="1"/>
          <p:nvPr/>
        </p:nvSpPr>
        <p:spPr>
          <a:xfrm>
            <a:off x="6024403" y="10148553"/>
            <a:ext cx="389001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77040E-8B73-43EC-AF24-88DD38795071}"/>
              </a:ext>
            </a:extLst>
          </p:cNvPr>
          <p:cNvSpPr txBox="1"/>
          <p:nvPr/>
        </p:nvSpPr>
        <p:spPr>
          <a:xfrm>
            <a:off x="5563983" y="5569195"/>
            <a:ext cx="39890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(GL_NOTEQUAL,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7" name="墨迹 206">
                <a:extLst>
                  <a:ext uri="{FF2B5EF4-FFF2-40B4-BE49-F238E27FC236}">
                    <a16:creationId xmlns:a16="http://schemas.microsoft.com/office/drawing/2014/main" id="{ED663ADE-E04E-4E59-8D62-9F6BA13E503B}"/>
                  </a:ext>
                </a:extLst>
              </p14:cNvPr>
              <p14:cNvContentPartPr/>
              <p14:nvPr/>
            </p14:nvContentPartPr>
            <p14:xfrm>
              <a:off x="1043520" y="6850320"/>
              <a:ext cx="360" cy="360"/>
            </p14:xfrm>
          </p:contentPart>
        </mc:Choice>
        <mc:Fallback>
          <p:pic>
            <p:nvPicPr>
              <p:cNvPr id="207" name="墨迹 206">
                <a:extLst>
                  <a:ext uri="{FF2B5EF4-FFF2-40B4-BE49-F238E27FC236}">
                    <a16:creationId xmlns:a16="http://schemas.microsoft.com/office/drawing/2014/main" id="{ED663ADE-E04E-4E59-8D62-9F6BA13E5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520" y="6841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63617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2312</TotalTime>
  <Words>942</Words>
  <Application>Microsoft Office PowerPoint</Application>
  <PresentationFormat>自定义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 Unicode MS</vt:lpstr>
      <vt:lpstr>Gudea</vt:lpstr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1753</cp:revision>
  <dcterms:created xsi:type="dcterms:W3CDTF">2020-06-26T01:00:00Z</dcterms:created>
  <dcterms:modified xsi:type="dcterms:W3CDTF">2022-03-02T07:47:47Z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