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28" r:id="rId2"/>
    <p:sldId id="329" r:id="rId3"/>
    <p:sldId id="330" r:id="rId4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461" y="-3542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3:02:52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1 162 24575,'378'-100'0,"-271"78"0,169-14 0,-181 32 0,180 17 0,91 39 0,12 1 0,-332-50-1365,-12-1-5461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3:02:54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234 219 24575,'-24'16'0,"1"1"0,0 2 0,2 0 0,-31 35 0,42-42 0,1 1 0,0 0 0,0 0 0,1 1 0,1 0 0,1 0 0,0 1 0,0 0 0,-5 30 0,7-27 0,2 1 0,0 0 0,1-1 0,0 1 0,2 0 0,0 0 0,5 20 0,-4-31 0,0 1 0,1-1 0,0 0 0,0-1 0,1 1 0,-1 0 0,2-1 0,-1 0 0,1 0 0,0-1 0,1 1 0,0-1 0,0 0 0,0 0 0,0-1 0,1 0 0,0 0 0,9 5 0,1-2 0,1-1 0,0 0 0,0-1 0,0-1 0,1-1 0,-1 0 0,1-2 0,0 0 0,0-1 0,0 0 0,26-4 0,-19 0 0,-1-1 0,0-1 0,0-1 0,-1-2 0,0 0 0,0-1 0,44-25 0,-35 14 0,-2-2 0,0-1 0,-2-1 0,0-2 0,-2 0 0,-1-2 0,-1-1 0,-2-1 0,27-44 0,-45 65 0,0 0 0,-1-1 0,0 1 0,0-1 0,-1 1 0,-1-1 0,1 0 0,-2 0 0,1 0 0,-1 0 0,-1-1 0,0 1 0,-2-13 0,0 12 0,0 0 0,-1 1 0,-1 0 0,0 0 0,0 0 0,-1 0 0,0 1 0,-1 0 0,0 0 0,0 0 0,-1 1 0,-11-11 0,-3-1-65,-1 0 0,-1 2 0,-1 1 0,-1 1 0,0 1 0,-1 1 0,-1 1 0,0 1 0,0 2 0,-1 1 0,-1 1 0,1 1 0,-1 1 0,-1 2 0,1 1 0,0 1 0,-1 2 0,1 1 0,-1 1 0,-44 9 0,12 5-6761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3:02:59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24575,'159'71'0,"-134"-62"0,0-1 0,1-2 0,0-1 0,41 4 0,17-5 0,-8-1 0,0 4 0,100 21 0,-80-7 0,1-4 0,1-4 0,0-5 0,0-4 0,132-11 0,-10-19 0,88-5 0,-268 33 0,0 1 0,79 17 0,-18-1 0,103 6 0,182 32 0,-185-25 0,-42-8 0,-110-17-1365,-30-5-5461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3:03:00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605 10 24575,'-4'-4'0,"-4"0"0,-1 3 0,-3 5 0,-6 10 0,-8 13 0,-6 10 0,-9 12 0,-8 8 0,-6 10 0,-5 8 0,0 4 0,4 1 0,4-6 0,7-9 0,11-12 0,8-11 0,9-13-8191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3:03:00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24575,'-25'111'0,"13"-62"0,-7 60 0,17-94 0,1-1 0,1 0 0,0 1 0,1-1 0,1 1 0,0-1 0,1 0 0,8 24 0,-9-32-6,0-1 1,1 0-1,-1 0 0,1-1 0,0 1 0,0 0 1,1-1-1,-1 0 0,1 0 0,0 0 0,0 0 0,1-1 1,-1 1-1,6 2 0,-3-2 28,1-1 0,-1 0 0,1 0-1,0-1 1,0 1 0,0-2 0,0 1 0,14 0 0,7-3-255,1-1 0,0 0 0,-1-3 0,33-8 1,-49 10-79,26-6-6515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3:03:33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3:03:34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3:05:04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3:02:53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24575,'21'22'0,"19"17"0,16 17 0,10 10 0,4 8 0,1 5 0,-4 1 0,-6 1 0,-7-7 0,-9-4 0,-4-11 0,-10-15-8191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3:02:53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470 0 24575,'27'126'0,"-6"-34"0,12 121 0,-33-211 0,0 1 0,1-1 0,-1 0 0,0 1 0,0-1 0,0 1 0,-1-1 0,1 0 0,0 1 0,-1-1 0,0 0 0,1 1 0,-1-1 0,0 0 0,0 0 0,-1 0 0,1 0 0,0 0 0,-1 0 0,1 0 0,-1 0 0,1 0 0,-4 2 0,1-2 0,1-1 0,-1 0 0,1 0 0,-1 0 0,1 0 0,-1 0 0,0-1 0,1 0 0,-1 1 0,0-1 0,1-1 0,-1 1 0,0 0 0,1-1 0,-6-1 0,-25-8 0,0-2 0,1-1 0,0-1 0,-37-24 0,-40-16 0,29 23-1365,8 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3:02:50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24575,'14'18'0,"9"13"0,7 12 0,6 6 0,4 6 0,3 0 0,0 2 0,1-2 0,-3 1 0,-6-3 0,-5-5 0,-4-5 0,-6-6 0,-6-5 0,-7-5 0,-3-7-8191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3:02:50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0 24575,'99'483'0,"-97"-472"0,0-3 0,-1 1 0,0-1 0,0 1 0,0-1 0,-2 14 0,1-20 0,-1 0 0,1 0 0,-1 0 0,1-1 0,-1 1 0,0 0 0,1 0 0,-1-1 0,0 1 0,0-1 0,0 1 0,-1-1 0,1 1 0,0-1 0,0 0 0,-1 1 0,1-1 0,-1 0 0,1 0 0,-1 0 0,1 0 0,-1 0 0,0 0 0,0-1 0,1 1 0,-1-1 0,0 1 0,0-1 0,0 1 0,1-1 0,-3 0 0,-19 2 3,0-1-1,0-2 0,-44-5 1,-69-21-9,29 4-1363,59 16-5457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3:02:46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24575,'936'0'0,"-781"-11"0,8 0 0,-131 9 0,-1-1 0,61-14 0,-62 10 0,1 2 0,0 0 0,36 1 0,221 5-1365,-279-1-5461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3:02:48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24575,'23'-7'0,"1"2"0,1 0 0,-1 1 0,29 0 0,102 6 0,-60 0 0,272-2 0,-343 1 0,47 9 0,-47-6 0,45 3 0,-24-7 0,-3-1 0,0 3 0,62 9 0,-77-8 0,1 0 0,39-2 0,-41-1 0,-1 0 0,1 2 0,29 6 0,-12-1-35,1-2 1,0-2-1,69-4 0,-41 0-1191,-53 1-5600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3:02:49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24575,'517'35'0,"-411"-23"0,-1-5 0,2-5 0,136-15 0,-161 5 0,204-18 0,-197 22 0,108 9 0,-113 3-1365,-56-6-5461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3:02:52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 24575,'66'-15'0,"0"3"0,1 3 0,82-1 0,2-1 0,-98 7 0,1 3 0,-1 2 0,56 8 0,28 1 0,156-9 0,-130-3 0,-115 2 0,7 2 0,0-3 0,0-2 0,0-3 0,63-14 0,-89 11 0,1 2 0,-1 0 0,1 3 0,1 0 0,-1 2 0,1 1 0,57 6 0,92 11 0,-135-15 0,0 2 0,0 3 0,70 16 0,-73-11 0,-1-2 0,68 5 0,-88-10 120,-21-4-160,1 0 0,-1 0 0,1 1-1,-1-1 1,1 0 0,-1 0 0,1 1 0,-1-1 0,0 0 0,1 0-1,-1 1 1,1-1 0,-1 0 0,0 1 0,1-1 0,-1 1 0,0-1 0,1 1-1,-1-1 1,0 0 0,0 1 0,1-1 0,-1 1 0,0-1 0,0 1-1,0-1 1,0 1 0,0-1 0,0 1 0,0-1 0,0 1 0,0-1 0,0 1-1,0 0 1,0-1 0,0 1 0,-5 7-6786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7.png"/><Relationship Id="rId18" Type="http://schemas.openxmlformats.org/officeDocument/2006/relationships/customXml" Target="../ink/ink5.xml"/><Relationship Id="rId26" Type="http://schemas.openxmlformats.org/officeDocument/2006/relationships/customXml" Target="../ink/ink9.xml"/><Relationship Id="rId39" Type="http://schemas.openxmlformats.org/officeDocument/2006/relationships/customXml" Target="../ink/ink16.xml"/><Relationship Id="rId3" Type="http://schemas.openxmlformats.org/officeDocument/2006/relationships/image" Target="../media/image10.png"/><Relationship Id="rId21" Type="http://schemas.openxmlformats.org/officeDocument/2006/relationships/image" Target="../media/image21.png"/><Relationship Id="rId34" Type="http://schemas.openxmlformats.org/officeDocument/2006/relationships/customXml" Target="../ink/ink13.xml"/><Relationship Id="rId7" Type="http://schemas.openxmlformats.org/officeDocument/2006/relationships/image" Target="../media/image15.png"/><Relationship Id="rId12" Type="http://schemas.openxmlformats.org/officeDocument/2006/relationships/customXml" Target="../ink/ink2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33" Type="http://schemas.openxmlformats.org/officeDocument/2006/relationships/image" Target="../media/image27.png"/><Relationship Id="rId38" Type="http://schemas.openxmlformats.org/officeDocument/2006/relationships/customXml" Target="../ink/ink15.xml"/><Relationship Id="rId2" Type="http://schemas.openxmlformats.org/officeDocument/2006/relationships/image" Target="../media/image100.png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24" Type="http://schemas.openxmlformats.org/officeDocument/2006/relationships/customXml" Target="../ink/ink8.xml"/><Relationship Id="rId32" Type="http://schemas.openxmlformats.org/officeDocument/2006/relationships/customXml" Target="../ink/ink12.xml"/><Relationship Id="rId37" Type="http://schemas.openxmlformats.org/officeDocument/2006/relationships/image" Target="../media/image29.png"/><Relationship Id="rId5" Type="http://schemas.openxmlformats.org/officeDocument/2006/relationships/image" Target="../media/image12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10.xml"/><Relationship Id="rId36" Type="http://schemas.openxmlformats.org/officeDocument/2006/relationships/customXml" Target="../ink/ink14.xml"/><Relationship Id="rId10" Type="http://schemas.openxmlformats.org/officeDocument/2006/relationships/customXml" Target="../ink/ink1.xml"/><Relationship Id="rId19" Type="http://schemas.openxmlformats.org/officeDocument/2006/relationships/image" Target="../media/image20.png"/><Relationship Id="rId31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6.png"/><Relationship Id="rId14" Type="http://schemas.openxmlformats.org/officeDocument/2006/relationships/customXml" Target="../ink/ink3.xml"/><Relationship Id="rId22" Type="http://schemas.openxmlformats.org/officeDocument/2006/relationships/customXml" Target="../ink/ink7.xml"/><Relationship Id="rId27" Type="http://schemas.openxmlformats.org/officeDocument/2006/relationships/image" Target="../media/image24.png"/><Relationship Id="rId30" Type="http://schemas.openxmlformats.org/officeDocument/2006/relationships/customXml" Target="../ink/ink11.xml"/><Relationship Id="rId35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0BE2B7-1494-4A4F-A2C8-676E3873FD87}"/>
              </a:ext>
            </a:extLst>
          </p:cNvPr>
          <p:cNvSpPr txBox="1"/>
          <p:nvPr/>
        </p:nvSpPr>
        <p:spPr>
          <a:xfrm>
            <a:off x="3440233" y="281167"/>
            <a:ext cx="374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  <a:effectLst/>
              </a:rPr>
              <a:t>混合（</a:t>
            </a:r>
            <a:r>
              <a:rPr lang="en-US" altLang="zh-CN" b="1">
                <a:solidFill>
                  <a:srgbClr val="FFC000"/>
                </a:solidFill>
                <a:effectLst/>
              </a:rPr>
              <a:t>Blending</a:t>
            </a:r>
            <a:r>
              <a:rPr lang="zh-CN" altLang="en-US" b="1">
                <a:solidFill>
                  <a:srgbClr val="FFC000"/>
                </a:solidFill>
                <a:effectLst/>
              </a:rPr>
              <a:t>）</a:t>
            </a:r>
            <a:endParaRPr lang="en-US" altLang="zh-CN" b="1">
              <a:solidFill>
                <a:srgbClr val="FFC000"/>
              </a:solidFill>
              <a:effectLst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289A4C-1DA5-4C7F-8AD7-2F63B1830C46}"/>
              </a:ext>
            </a:extLst>
          </p:cNvPr>
          <p:cNvSpPr txBox="1"/>
          <p:nvPr/>
        </p:nvSpPr>
        <p:spPr>
          <a:xfrm>
            <a:off x="896679" y="766495"/>
            <a:ext cx="883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中，</a:t>
            </a:r>
            <a:r>
              <a:rPr lang="zh-CN" altLang="en-US">
                <a:solidFill>
                  <a:schemeClr val="bg1"/>
                </a:solidFill>
              </a:rPr>
              <a:t>混合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(Blending)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通常是实现物体</a:t>
            </a:r>
            <a:r>
              <a:rPr lang="zh-CN" altLang="en-US">
                <a:solidFill>
                  <a:schemeClr val="bg1"/>
                </a:solidFill>
              </a:rPr>
              <a:t>透明度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(Transparency)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的一种技术：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0B6B0F8-100D-49A1-B1D8-E5A9A33AB673}"/>
              </a:ext>
            </a:extLst>
          </p:cNvPr>
          <p:cNvGrpSpPr/>
          <p:nvPr/>
        </p:nvGrpSpPr>
        <p:grpSpPr>
          <a:xfrm>
            <a:off x="2682079" y="938203"/>
            <a:ext cx="7619047" cy="3987301"/>
            <a:chOff x="2453479" y="1091196"/>
            <a:chExt cx="7619047" cy="3987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AE8E4D-A95B-479B-BC2F-C3314596634A}"/>
                </a:ext>
              </a:extLst>
            </p:cNvPr>
            <p:cNvSpPr/>
            <p:nvPr/>
          </p:nvSpPr>
          <p:spPr>
            <a:xfrm>
              <a:off x="2783203" y="4651777"/>
              <a:ext cx="6959600" cy="42672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0A53A6D-6201-49FE-95A4-3008B4607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3479" y="1091196"/>
              <a:ext cx="7619047" cy="3987301"/>
            </a:xfrm>
            <a:prstGeom prst="rect">
              <a:avLst/>
            </a:prstGeom>
          </p:spPr>
        </p:pic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7AA40697-B408-42C3-BBCC-0622FD8EB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4" y="1864807"/>
            <a:ext cx="2093357" cy="209335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27474A40-81EE-43BC-9CC3-CB93499457E2}"/>
              </a:ext>
            </a:extLst>
          </p:cNvPr>
          <p:cNvSpPr txBox="1"/>
          <p:nvPr/>
        </p:nvSpPr>
        <p:spPr>
          <a:xfrm>
            <a:off x="1031240" y="4556172"/>
            <a:ext cx="1955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丢弃片段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E9272F7-41F2-4E39-8A65-2A7F9AD28067}"/>
              </a:ext>
            </a:extLst>
          </p:cNvPr>
          <p:cNvSpPr txBox="1"/>
          <p:nvPr/>
        </p:nvSpPr>
        <p:spPr>
          <a:xfrm>
            <a:off x="1031240" y="4952049"/>
            <a:ext cx="8793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有些图片并不需要半透明，只需要根据纹理颜色值，显示一部分，或者不显示一部分，没有中间情况。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6F703B3-BB2B-40D3-AD10-24C46B5933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00" y="4414128"/>
            <a:ext cx="3226199" cy="3226199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7F5C100B-FC97-4A16-941B-B8A671FDBF67}"/>
              </a:ext>
            </a:extLst>
          </p:cNvPr>
          <p:cNvSpPr txBox="1"/>
          <p:nvPr/>
        </p:nvSpPr>
        <p:spPr>
          <a:xfrm>
            <a:off x="4213860" y="5796717"/>
            <a:ext cx="6202145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FragColor = vec4(vec3(texture(texture1, TexCoords)), 1.0);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texture(texture1, TexCoords);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994A63-ED28-4FF0-AC27-C0EAB67F4A3E}"/>
              </a:ext>
            </a:extLst>
          </p:cNvPr>
          <p:cNvSpPr txBox="1"/>
          <p:nvPr/>
        </p:nvSpPr>
        <p:spPr>
          <a:xfrm>
            <a:off x="5139825" y="5418205"/>
            <a:ext cx="1360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位置信息：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8BBECFC-EBFD-4EF1-B0E1-9C6E1A48FAB5}"/>
              </a:ext>
            </a:extLst>
          </p:cNvPr>
          <p:cNvSpPr txBox="1"/>
          <p:nvPr/>
        </p:nvSpPr>
        <p:spPr>
          <a:xfrm>
            <a:off x="4798849" y="10828630"/>
            <a:ext cx="5147154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TexCoords;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texture1;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texColor = texture(texture1, TexCoords);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(texColor.a &lt;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 discard;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texColor;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C45E704-503F-4D15-AFD6-36F724B34781}"/>
              </a:ext>
            </a:extLst>
          </p:cNvPr>
          <p:cNvSpPr txBox="1"/>
          <p:nvPr/>
        </p:nvSpPr>
        <p:spPr>
          <a:xfrm>
            <a:off x="1447957" y="13500775"/>
            <a:ext cx="81102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 GL_TEXTURE_2D, GL_TEXTURE_WRAP_S, GL_CLAMP_TO_EDGE); </a:t>
            </a:r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 GL_TEXTURE_2D, GL_TEXTURE_WRAP_T, GL_CLAMP_TO_EDGE); 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F48E3C-3A5D-4898-B53C-C5B30244BABB}"/>
              </a:ext>
            </a:extLst>
          </p:cNvPr>
          <p:cNvSpPr/>
          <p:nvPr/>
        </p:nvSpPr>
        <p:spPr>
          <a:xfrm>
            <a:off x="6853410" y="5812147"/>
            <a:ext cx="1732807" cy="25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4610917F-02A0-41DD-B688-AF0064A05D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565694"/>
              </p:ext>
            </p:extLst>
          </p:nvPr>
        </p:nvGraphicFramePr>
        <p:xfrm>
          <a:off x="6853410" y="5294980"/>
          <a:ext cx="1719983" cy="861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包装程序外壳对象" showAsIcon="1" r:id="rId6" imgW="877320" imgH="439560" progId="Package">
                  <p:embed/>
                </p:oleObj>
              </mc:Choice>
              <mc:Fallback>
                <p:oleObj name="包装程序外壳对象" showAsIcon="1" r:id="rId6" imgW="8773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3410" y="5294980"/>
                        <a:ext cx="1719983" cy="861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328B4FC6-F5E6-40A8-A082-2F898A2292AA}"/>
              </a:ext>
            </a:extLst>
          </p:cNvPr>
          <p:cNvSpPr txBox="1"/>
          <p:nvPr/>
        </p:nvSpPr>
        <p:spPr>
          <a:xfrm>
            <a:off x="4898991" y="6763164"/>
            <a:ext cx="5134040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vegetation;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vegetation.push_back(glm::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0.48f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vegetation.push_back(glm::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0.51f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vegetation.push_back(glm::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0.7f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vegetation.push_back(glm::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0.3f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2.3f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vegetation.push_back(glm::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0.6f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22C5D7E-EC2D-4AFC-A826-35A523660FC4}"/>
              </a:ext>
            </a:extLst>
          </p:cNvPr>
          <p:cNvSpPr txBox="1"/>
          <p:nvPr/>
        </p:nvSpPr>
        <p:spPr>
          <a:xfrm>
            <a:off x="4515726" y="8499043"/>
            <a:ext cx="576000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glBindVertexArray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(vegetationVAO); </a:t>
            </a:r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grassTexture);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i &lt; vegetation.size(); i++)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model = 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model = </a:t>
            </a:r>
            <a:r>
              <a:rPr lang="en-US" altLang="zh-CN"/>
              <a:t>glm::translate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(model, vegetation[i]);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shader.setMat4(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"model"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model); </a:t>
            </a:r>
            <a:r>
              <a:rPr lang="en-US" altLang="zh-CN"/>
              <a:t>glDrawArrays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(GL_TRIANGLES,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6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  <a:endParaRPr lang="zh-CN" altLang="en-US">
              <a:cs typeface="Calibri" panose="020F0502020204030204" pitchFamily="34" charset="0"/>
            </a:endParaRPr>
          </a:p>
        </p:txBody>
      </p:sp>
      <p:pic>
        <p:nvPicPr>
          <p:cNvPr id="1047" name="Picture 23" descr="Not discarding transparent parts of texture results in weird artifacts in OpenGL">
            <a:extLst>
              <a:ext uri="{FF2B5EF4-FFF2-40B4-BE49-F238E27FC236}">
                <a16:creationId xmlns:a16="http://schemas.microsoft.com/office/drawing/2014/main" id="{76E234BF-3CC1-4AC0-8D11-3CEA914A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00" y="8252627"/>
            <a:ext cx="2808333" cy="219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Image of grass leaves rendered with fragment discarding in OpenGL">
            <a:extLst>
              <a:ext uri="{FF2B5EF4-FFF2-40B4-BE49-F238E27FC236}">
                <a16:creationId xmlns:a16="http://schemas.microsoft.com/office/drawing/2014/main" id="{2EAF1961-2098-4E97-88AE-ACBEFB37A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93" y="10954745"/>
            <a:ext cx="2803840" cy="219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2F4CBAB8-66B0-4B3E-9A1A-97C9CAE71910}"/>
              </a:ext>
            </a:extLst>
          </p:cNvPr>
          <p:cNvSpPr txBox="1"/>
          <p:nvPr/>
        </p:nvSpPr>
        <p:spPr>
          <a:xfrm>
            <a:off x="3440233" y="281167"/>
            <a:ext cx="374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  <a:effectLst/>
              </a:rPr>
              <a:t>混合（</a:t>
            </a:r>
            <a:r>
              <a:rPr lang="en-US" altLang="zh-CN" b="1">
                <a:solidFill>
                  <a:srgbClr val="FFC000"/>
                </a:solidFill>
                <a:effectLst/>
              </a:rPr>
              <a:t>Blending</a:t>
            </a:r>
            <a:r>
              <a:rPr lang="zh-CN" altLang="en-US" b="1">
                <a:solidFill>
                  <a:srgbClr val="FFC000"/>
                </a:solidFill>
                <a:effectLst/>
              </a:rPr>
              <a:t>）</a:t>
            </a:r>
            <a:endParaRPr lang="en-US" altLang="zh-CN" b="1">
              <a:solidFill>
                <a:srgbClr val="FFC000"/>
              </a:solidFill>
              <a:effectLst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96C884-BDC1-4188-94C2-408863A162DF}"/>
              </a:ext>
            </a:extLst>
          </p:cNvPr>
          <p:cNvSpPr txBox="1"/>
          <p:nvPr/>
        </p:nvSpPr>
        <p:spPr>
          <a:xfrm>
            <a:off x="7378290" y="1591303"/>
            <a:ext cx="26789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glEnable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(GL_BLEND); 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2CA7EF3-F644-4DFD-BAF6-0CE18A32275F}"/>
                  </a:ext>
                </a:extLst>
              </p:cNvPr>
              <p:cNvSpPr txBox="1"/>
              <p:nvPr/>
            </p:nvSpPr>
            <p:spPr>
              <a:xfrm>
                <a:off x="1027841" y="1548939"/>
                <a:ext cx="7689912" cy="1571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kumimoji="0" lang="zh-CN" alt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𝐶</m:t>
                        </m:r>
                      </m:e>
                    </m:acc>
                  </m:oMath>
                </a14:m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th-italic"/>
                  </a:rPr>
                  <a:t>source</a:t>
                </a: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：源颜色向量。这是源自纹理的颜色向量。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kumimoji="0" lang="zh-CN" alt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𝐶</m:t>
                        </m:r>
                      </m:e>
                    </m:acc>
                  </m:oMath>
                </a14:m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th-italic"/>
                  </a:rPr>
                  <a:t>destination</a:t>
                </a: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：目标颜色向量。这是当前储存在颜色缓冲中的颜色向量。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zh-CN" sz="24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th-italic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zh-CN" altLang="zh-CN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MathJax_Math-italic"/>
                      </a:rPr>
                      <m:t>𝐹</m:t>
                    </m:r>
                  </m:oMath>
                </a14:m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th-italic"/>
                  </a:rPr>
                  <a:t>source</a:t>
                </a: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：源因子值。指定了alpha值对源颜色的影响。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zh-CN" sz="24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th-italic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zh-CN" altLang="zh-CN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MathJax_Math-italic"/>
                      </a:rPr>
                      <m:t>𝐹</m:t>
                    </m:r>
                  </m:oMath>
                </a14:m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th-italic"/>
                  </a:rPr>
                  <a:t>destination</a:t>
                </a: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：目标因子值。指定了alpha值对目标颜色的影响。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2CA7EF3-F644-4DFD-BAF6-0CE18A322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1" y="1548939"/>
                <a:ext cx="7689912" cy="1571199"/>
              </a:xfrm>
              <a:prstGeom prst="rect">
                <a:avLst/>
              </a:prstGeom>
              <a:blipFill>
                <a:blip r:embed="rId2"/>
                <a:stretch>
                  <a:fillRect l="-1507" t="-2713" b="-9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29C05ABF-1AA2-475B-AAEC-AD3486B14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743" y="819249"/>
            <a:ext cx="6448425" cy="66675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AFF16E6-4191-48F8-B4D5-90959B4E0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783" y="5431348"/>
            <a:ext cx="5543575" cy="133273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6F747E8-35B7-4A94-9480-2D61AEEE76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690" y="2938988"/>
            <a:ext cx="3276190" cy="273015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9FC64A7-2176-4311-83F0-540C7A5922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83" y="3036433"/>
            <a:ext cx="5079365" cy="2717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30">
                <a:extLst>
                  <a:ext uri="{FF2B5EF4-FFF2-40B4-BE49-F238E27FC236}">
                    <a16:creationId xmlns:a16="http://schemas.microsoft.com/office/drawing/2014/main" id="{8E868B30-0897-4CC1-B3EB-33BAF45A6C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665962"/>
                  </p:ext>
                </p:extLst>
              </p:nvPr>
            </p:nvGraphicFramePr>
            <p:xfrm>
              <a:off x="1164743" y="6858460"/>
              <a:ext cx="8481666" cy="5458972"/>
            </p:xfrm>
            <a:graphic>
              <a:graphicData uri="http://schemas.openxmlformats.org/drawingml/2006/table">
                <a:tbl>
                  <a:tblPr/>
                  <a:tblGrid>
                    <a:gridCol w="3338069">
                      <a:extLst>
                        <a:ext uri="{9D8B030D-6E8A-4147-A177-3AD203B41FA5}">
                          <a16:colId xmlns:a16="http://schemas.microsoft.com/office/drawing/2014/main" val="2179557177"/>
                        </a:ext>
                      </a:extLst>
                    </a:gridCol>
                    <a:gridCol w="5143597">
                      <a:extLst>
                        <a:ext uri="{9D8B030D-6E8A-4147-A177-3AD203B41FA5}">
                          <a16:colId xmlns:a16="http://schemas.microsoft.com/office/drawing/2014/main" val="161562382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b="0">
                              <a:effectLst/>
                            </a:rPr>
                            <a:t>选项</a:t>
                          </a:r>
                        </a:p>
                      </a:txBody>
                      <a:tcPr marL="60960" marR="60960" marT="60960" marB="6096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b="0">
                              <a:effectLst/>
                            </a:rPr>
                            <a:t>值</a:t>
                          </a:r>
                        </a:p>
                      </a:txBody>
                      <a:tcPr marL="60960" marR="60960" marT="60960" marB="6096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646958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GL_ZERO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zh-CN" altLang="en-US" b="0">
                              <a:effectLst/>
                            </a:rPr>
                            <a:t>因子等于</a:t>
                          </a:r>
                          <a:r>
                            <a:rPr lang="en-US" altLang="zh-CN" b="0" i="0" u="none" strike="noStrike">
                              <a:effectLst/>
                              <a:latin typeface="MathJax_Main"/>
                            </a:rPr>
                            <a:t>0</a:t>
                          </a:r>
                          <a:endParaRPr lang="zh-CN" altLang="en-US" b="0">
                            <a:effectLst/>
                          </a:endParaRP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2668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GL_ONE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zh-CN" altLang="en-US" b="0">
                              <a:effectLst/>
                            </a:rPr>
                            <a:t>因子等于</a:t>
                          </a:r>
                          <a:r>
                            <a:rPr lang="en-US" altLang="zh-CN" b="0" i="0" u="none" strike="noStrike">
                              <a:effectLst/>
                              <a:latin typeface="MathJax_Main"/>
                            </a:rPr>
                            <a:t>1</a:t>
                          </a:r>
                          <a:endParaRPr lang="zh-CN" altLang="en-US" b="0">
                            <a:effectLst/>
                          </a:endParaRP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04471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GL_SRC_COLOR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zh-CN" altLang="en-US" b="0">
                              <a:effectLst/>
                            </a:rPr>
                            <a:t>因子等于源颜色向量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16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zh-CN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MathJax_Math-italic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𝑟𝑒𝑠𝑜𝑢𝑐𝑒</m:t>
                                  </m:r>
                                </m:sub>
                              </m:sSub>
                            </m:oMath>
                          </a14:m>
                          <a:endParaRPr lang="en-US" b="0">
                            <a:effectLst/>
                          </a:endParaRP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20304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GL_ONE_MINUS_SRC_COLOR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fr-FR" b="0">
                              <a:effectLst/>
                            </a:rPr>
                            <a:t>因子等于</a:t>
                          </a:r>
                          <a:r>
                            <a:rPr lang="fr-FR" b="0" i="0" u="none" strike="noStrike">
                              <a:effectLst/>
                              <a:latin typeface="MathJax_Main"/>
                            </a:rPr>
                            <a:t>1−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16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zh-CN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MathJax_Math-italic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𝑟𝑒𝑠𝑜𝑢𝑐𝑒</m:t>
                                  </m:r>
                                </m:sub>
                              </m:sSub>
                            </m:oMath>
                          </a14:m>
                          <a:endParaRPr lang="fr-FR" b="0">
                            <a:effectLst/>
                          </a:endParaRP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98590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GL_DST_COLOR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zh-CN" altLang="en-US" b="0">
                              <a:effectLst/>
                            </a:rPr>
                            <a:t>因子等于目标颜色向量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1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zh-CN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MathJax_Math-italic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𝑑𝑒𝑠𝑡𝑖𝑛𝑎𝑡𝑖𝑜𝑛</m:t>
                                  </m:r>
                                </m:sub>
                              </m:sSub>
                            </m:oMath>
                          </a14:m>
                          <a:endParaRPr lang="en-US" b="0">
                            <a:effectLst/>
                          </a:endParaRP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132777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GL_ONE_MINUS_DST_COLOR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fr-FR" b="0">
                              <a:effectLst/>
                            </a:rPr>
                            <a:t>因子等于</a:t>
                          </a:r>
                          <a:r>
                            <a:rPr lang="fr-FR" b="0" i="0" u="none" strike="noStrike">
                              <a:effectLst/>
                              <a:latin typeface="MathJax_Main"/>
                            </a:rPr>
                            <a:t>1−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1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zh-CN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MathJax_Math-italic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𝑑𝑒𝑠𝑡𝑖𝑛𝑎𝑡𝑖𝑜𝑛</m:t>
                                  </m:r>
                                </m:sub>
                              </m:sSub>
                            </m:oMath>
                          </a14:m>
                          <a:endParaRPr lang="fr-FR" b="0">
                            <a:effectLst/>
                          </a:endParaRP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5902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  <a:highlight>
                                <a:srgbClr val="00FF00"/>
                              </a:highlight>
                            </a:rPr>
                            <a:t>GL_SRC_ALPHA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fr-FR" b="0">
                              <a:effectLst/>
                            </a:rPr>
                            <a:t>因子等于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zh-CN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MathJax_Math-italic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zh-CN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𝑟𝑒𝑠𝑜𝑢𝑐𝑒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b="0">
                              <a:effectLst/>
                            </a:rPr>
                            <a:t>的</a:t>
                          </a:r>
                          <a:r>
                            <a:rPr lang="fr-FR" b="0" i="0" u="none" strike="noStrike">
                              <a:effectLst/>
                              <a:latin typeface="MathJax_Math-italic"/>
                            </a:rPr>
                            <a:t>alpha</a:t>
                          </a:r>
                          <a:r>
                            <a:rPr lang="fr-FR" b="0">
                              <a:effectLst/>
                            </a:rPr>
                            <a:t>分量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9055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  <a:highlight>
                                <a:srgbClr val="00FFFF"/>
                              </a:highlight>
                            </a:rPr>
                            <a:t>GL_ONE_MINUS_SRC_ALPHA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zh-CN" altLang="en-US" b="0">
                              <a:effectLst/>
                            </a:rPr>
                            <a:t>因子等于</a:t>
                          </a:r>
                          <a:r>
                            <a:rPr lang="en-US" altLang="zh-CN" b="0" i="0" u="none" strike="noStrike">
                              <a:effectLst/>
                            </a:rPr>
                            <a:t>1−</a:t>
                          </a:r>
                          <a:r>
                            <a:rPr lang="zh-CN" altLang="en-US" b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zh-CN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MathJax_Math-italic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zh-CN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𝑟𝑒𝑠𝑜𝑢𝑐𝑒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b="0">
                              <a:effectLst/>
                            </a:rPr>
                            <a:t>的</a:t>
                          </a:r>
                          <a:r>
                            <a:rPr lang="en-US" b="0" i="0" u="none" strike="noStrike">
                              <a:effectLst/>
                              <a:latin typeface="MathJax_Math-italic"/>
                            </a:rPr>
                            <a:t>alpha</a:t>
                          </a:r>
                          <a:r>
                            <a:rPr lang="zh-CN" altLang="en-US" b="0">
                              <a:effectLst/>
                            </a:rPr>
                            <a:t>分量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06799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GL_DST_ALPHA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fr-FR" b="0">
                              <a:effectLst/>
                            </a:rPr>
                            <a:t>因子等于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1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zh-CN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MathJax_Math-italic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𝑑𝑒𝑠𝑡𝑖𝑛𝑎𝑡𝑖𝑜𝑛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b="0">
                              <a:effectLst/>
                            </a:rPr>
                            <a:t>的</a:t>
                          </a:r>
                          <a:r>
                            <a:rPr lang="fr-FR" b="0" i="0" u="none" strike="noStrike">
                              <a:effectLst/>
                              <a:latin typeface="MathJax_Math-italic"/>
                            </a:rPr>
                            <a:t>alpha</a:t>
                          </a:r>
                          <a:r>
                            <a:rPr lang="fr-FR" b="0">
                              <a:effectLst/>
                            </a:rPr>
                            <a:t>分量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3511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GL_ONE_MINUS_DST_ALPHA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fr-FR" b="0">
                              <a:effectLst/>
                            </a:rPr>
                            <a:t>因子等于</a:t>
                          </a:r>
                          <a:r>
                            <a:rPr lang="fr-FR" b="0" i="0" u="none" strike="noStrike">
                              <a:effectLst/>
                            </a:rPr>
                            <a:t>1−</a:t>
                          </a:r>
                          <a:r>
                            <a:rPr lang="fr-FR" b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zh-CN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MathJax_Math-italic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zh-CN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𝑑𝑒𝑠𝑡𝑖𝑛𝑎𝑡𝑖𝑜𝑛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b="0">
                              <a:effectLst/>
                            </a:rPr>
                            <a:t>的</a:t>
                          </a:r>
                          <a:r>
                            <a:rPr lang="fr-FR" b="0" i="0" u="none" strike="noStrike">
                              <a:effectLst/>
                              <a:latin typeface="MathJax_Math-italic"/>
                            </a:rPr>
                            <a:t>alpha</a:t>
                          </a:r>
                          <a:r>
                            <a:rPr lang="fr-FR" b="0">
                              <a:effectLst/>
                            </a:rPr>
                            <a:t>分量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57594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GL_CONSTANT_COLOR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zh-CN" altLang="en-US" b="0">
                              <a:effectLst/>
                            </a:rPr>
                            <a:t>因子等于常数颜色向量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140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zh-CN" sz="1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MathJax_Math-italic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zh-CN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𝑐𝑜𝑛𝑠𝑡𝑎𝑛𝑡</m:t>
                                  </m:r>
                                </m:sub>
                              </m:sSub>
                            </m:oMath>
                          </a14:m>
                          <a:endParaRPr lang="en-US" b="0">
                            <a:effectLst/>
                          </a:endParaRP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111827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GL_ONE_MINUS_CONSTANT_COLOR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fr-FR" b="0">
                              <a:effectLst/>
                            </a:rPr>
                            <a:t>因子等于</a:t>
                          </a:r>
                          <a:r>
                            <a:rPr lang="fr-FR" b="0" i="0" u="none" strike="noStrike">
                              <a:effectLst/>
                              <a:latin typeface="MathJax_Main"/>
                            </a:rPr>
                            <a:t>1−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160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zh-CN" sz="16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MathJax_Math-italic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𝑐𝑜𝑛𝑠𝑡𝑎𝑛𝑡</m:t>
                                  </m:r>
                                </m:sub>
                              </m:sSub>
                            </m:oMath>
                          </a14:m>
                          <a:endParaRPr lang="fr-FR" b="0">
                            <a:effectLst/>
                          </a:endParaRP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01668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GL_CONSTANT_ALPHA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zh-CN" altLang="en-US" b="0">
                              <a:effectLst/>
                            </a:rPr>
                            <a:t>因子等于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160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zh-CN" sz="16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MathJax_Math-italic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𝑐𝑜𝑛𝑠𝑡𝑎𝑛𝑡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b="0">
                              <a:effectLst/>
                            </a:rPr>
                            <a:t>的</a:t>
                          </a:r>
                          <a:r>
                            <a:rPr lang="en-US" b="0" i="0" u="none" strike="noStrike">
                              <a:effectLst/>
                              <a:latin typeface="MathJax_Math-italic"/>
                            </a:rPr>
                            <a:t>alpha</a:t>
                          </a:r>
                          <a:r>
                            <a:rPr lang="zh-CN" altLang="en-US" b="0">
                              <a:effectLst/>
                            </a:rPr>
                            <a:t>分量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8359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GL_ONE_MINUS_CONSTANT_ALPHA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zh-CN" altLang="en-US" b="0">
                              <a:effectLst/>
                            </a:rPr>
                            <a:t>因子等于</a:t>
                          </a:r>
                          <a:r>
                            <a:rPr lang="en-US" altLang="zh-CN" b="0" i="0" u="none" strike="noStrike">
                              <a:effectLst/>
                            </a:rPr>
                            <a:t>1−</a:t>
                          </a:r>
                          <a:r>
                            <a:rPr lang="zh-CN" altLang="en-US" b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160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zh-CN" sz="16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MathJax_Math-italic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𝑐𝑜𝑛𝑠𝑡𝑎𝑛𝑡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b="0">
                              <a:effectLst/>
                            </a:rPr>
                            <a:t>的</a:t>
                          </a:r>
                          <a:r>
                            <a:rPr lang="en-US" b="0" i="0" u="none" strike="noStrike">
                              <a:effectLst/>
                              <a:latin typeface="MathJax_Math-italic"/>
                            </a:rPr>
                            <a:t>alpha</a:t>
                          </a:r>
                          <a:r>
                            <a:rPr lang="zh-CN" altLang="en-US" b="0">
                              <a:effectLst/>
                            </a:rPr>
                            <a:t>分量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4744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30">
                <a:extLst>
                  <a:ext uri="{FF2B5EF4-FFF2-40B4-BE49-F238E27FC236}">
                    <a16:creationId xmlns:a16="http://schemas.microsoft.com/office/drawing/2014/main" id="{8E868B30-0897-4CC1-B3EB-33BAF45A6C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665962"/>
                  </p:ext>
                </p:extLst>
              </p:nvPr>
            </p:nvGraphicFramePr>
            <p:xfrm>
              <a:off x="1164743" y="6858460"/>
              <a:ext cx="8481666" cy="5458972"/>
            </p:xfrm>
            <a:graphic>
              <a:graphicData uri="http://schemas.openxmlformats.org/drawingml/2006/table">
                <a:tbl>
                  <a:tblPr/>
                  <a:tblGrid>
                    <a:gridCol w="3338069">
                      <a:extLst>
                        <a:ext uri="{9D8B030D-6E8A-4147-A177-3AD203B41FA5}">
                          <a16:colId xmlns:a16="http://schemas.microsoft.com/office/drawing/2014/main" val="2179557177"/>
                        </a:ext>
                      </a:extLst>
                    </a:gridCol>
                    <a:gridCol w="5143597">
                      <a:extLst>
                        <a:ext uri="{9D8B030D-6E8A-4147-A177-3AD203B41FA5}">
                          <a16:colId xmlns:a16="http://schemas.microsoft.com/office/drawing/2014/main" val="1615623827"/>
                        </a:ext>
                      </a:extLst>
                    </a:gridCol>
                  </a:tblGrid>
                  <a:tr h="361188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b="0">
                              <a:effectLst/>
                            </a:rPr>
                            <a:t>选项</a:t>
                          </a:r>
                        </a:p>
                      </a:txBody>
                      <a:tcPr marL="60960" marR="60960" marT="60960" marB="6096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b="0">
                              <a:effectLst/>
                            </a:rPr>
                            <a:t>值</a:t>
                          </a:r>
                        </a:p>
                      </a:txBody>
                      <a:tcPr marL="60960" marR="60960" marT="60960" marB="6096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6469588"/>
                      </a:ext>
                    </a:extLst>
                  </a:tr>
                  <a:tr h="361188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GL_ZERO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zh-CN" altLang="en-US" b="0">
                              <a:effectLst/>
                            </a:rPr>
                            <a:t>因子等于</a:t>
                          </a:r>
                          <a:r>
                            <a:rPr lang="en-US" altLang="zh-CN" b="0" i="0" u="none" strike="noStrike">
                              <a:effectLst/>
                              <a:latin typeface="MathJax_Main"/>
                            </a:rPr>
                            <a:t>0</a:t>
                          </a:r>
                          <a:endParaRPr lang="zh-CN" altLang="en-US" b="0">
                            <a:effectLst/>
                          </a:endParaRP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2668410"/>
                      </a:ext>
                    </a:extLst>
                  </a:tr>
                  <a:tr h="361188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GL_ONE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zh-CN" altLang="en-US" b="0">
                              <a:effectLst/>
                            </a:rPr>
                            <a:t>因子等于</a:t>
                          </a:r>
                          <a:r>
                            <a:rPr lang="en-US" altLang="zh-CN" b="0" i="0" u="none" strike="noStrike">
                              <a:effectLst/>
                              <a:latin typeface="MathJax_Main"/>
                            </a:rPr>
                            <a:t>1</a:t>
                          </a:r>
                          <a:endParaRPr lang="zh-CN" altLang="en-US" b="0">
                            <a:effectLst/>
                          </a:endParaRP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0447180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GL_SRC_COLOR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4929" t="-298333" r="-118" b="-11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2030484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GL_ONE_MINUS_SRC_COLOR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4929" t="-398333" r="-118" b="-10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9859011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GL_DST_COLOR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4929" t="-498333" r="-118" b="-9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132777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GL_ONE_MINUS_DST_COLOR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4929" t="-598333" r="-118" b="-8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590290"/>
                      </a:ext>
                    </a:extLst>
                  </a:tr>
                  <a:tr h="361188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  <a:highlight>
                                <a:srgbClr val="00FF00"/>
                              </a:highlight>
                            </a:rPr>
                            <a:t>GL_SRC_ALPHA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4929" t="-698333" r="-118" b="-7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9055349"/>
                      </a:ext>
                    </a:extLst>
                  </a:tr>
                  <a:tr h="361188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  <a:highlight>
                                <a:srgbClr val="00FFFF"/>
                              </a:highlight>
                            </a:rPr>
                            <a:t>GL_ONE_MINUS_SRC_ALPHA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4929" t="-811864" r="-118" b="-625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0679926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GL_DST_ALPHA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4929" t="-896667" r="-118" b="-5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351109"/>
                      </a:ext>
                    </a:extLst>
                  </a:tr>
                  <a:tr h="361188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GL_ONE_MINUS_DST_ALPHA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4929" t="-1013559" r="-118" b="-4237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5759471"/>
                      </a:ext>
                    </a:extLst>
                  </a:tr>
                  <a:tr h="361188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GL_CONSTANT_COLOR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4929" t="-1095000" r="-118" b="-3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111827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GL_ONE_MINUS_CONSTANT_COLOR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4929" t="-1195000" r="-118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0166805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GL_CONSTANT_ALPHA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4929" t="-1295000" r="-118" b="-1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835964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GL_ONE_MINUS_CONSTANT_ALPHA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7"/>
                          <a:stretch>
                            <a:fillRect l="-64929" t="-1395000" r="-118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4744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E1D6B5DA-6BA0-41C6-9EE9-7CAB88B1D3A1}"/>
              </a:ext>
            </a:extLst>
          </p:cNvPr>
          <p:cNvSpPr txBox="1"/>
          <p:nvPr/>
        </p:nvSpPr>
        <p:spPr>
          <a:xfrm>
            <a:off x="5349066" y="6402931"/>
            <a:ext cx="459071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glBlendFunc</a:t>
            </a:r>
            <a:r>
              <a:rPr lang="en-US" altLang="zh-CN" b="0" i="0">
                <a:solidFill>
                  <a:schemeClr val="bg1"/>
                </a:solidFill>
                <a:effectLst/>
              </a:rPr>
              <a:t>(GLenum sfactor, GLenum dfactor)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CBDE522-5462-4498-A244-9B9CD8971966}"/>
              </a:ext>
            </a:extLst>
          </p:cNvPr>
          <p:cNvSpPr txBox="1"/>
          <p:nvPr/>
        </p:nvSpPr>
        <p:spPr>
          <a:xfrm>
            <a:off x="1185249" y="12362967"/>
            <a:ext cx="84611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glBlendFunc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GL_SRC_ALPHA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GL_ONE_MINUS_SRC_ALPHA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5493490-44D7-4D27-8C2A-B853C40583A2}"/>
              </a:ext>
            </a:extLst>
          </p:cNvPr>
          <p:cNvSpPr txBox="1"/>
          <p:nvPr/>
        </p:nvSpPr>
        <p:spPr>
          <a:xfrm>
            <a:off x="1185249" y="13163526"/>
            <a:ext cx="84611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glBlendFuncSeparate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GL_SRC_ALPHA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GL_ONE_MINUS_SRC_ALPHA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GL_ZERO , </a:t>
            </a:r>
            <a:r>
              <a:rPr lang="en-US" altLang="zh-CN" b="0" i="0">
                <a:solidFill>
                  <a:srgbClr val="FF0000"/>
                </a:solidFill>
                <a:effectLst/>
              </a:rPr>
              <a:t>GL_ONE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7D557AE8-D9CF-4C27-AA1E-DF644134E24C}"/>
                  </a:ext>
                </a:extLst>
              </p:cNvPr>
              <p:cNvSpPr/>
              <p:nvPr/>
            </p:nvSpPr>
            <p:spPr>
              <a:xfrm>
                <a:off x="7495729" y="9060752"/>
                <a:ext cx="2444048" cy="9525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+mn-ea"/>
                  </a:rPr>
                  <a:t>数颜色向量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MathJax_Math-italic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𝑐𝑜𝑛𝑠𝑡𝑎𝑛𝑡</m:t>
                        </m:r>
                      </m:sub>
                    </m:sSub>
                  </m:oMath>
                </a14:m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+mn-ea"/>
                  </a:rPr>
                  <a:t>可以通过</a:t>
                </a: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</a:rPr>
                  <a:t>glBlendColor</a:t>
                </a: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+mn-ea"/>
                  </a:rPr>
                  <a:t>函数来另外设置</a:t>
                </a: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7D557AE8-D9CF-4C27-AA1E-DF644134E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729" y="9060752"/>
                <a:ext cx="2444048" cy="9525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704A2366-67F8-4C9F-A457-EE652104F6B0}"/>
              </a:ext>
            </a:extLst>
          </p:cNvPr>
          <p:cNvSpPr txBox="1"/>
          <p:nvPr/>
        </p:nvSpPr>
        <p:spPr>
          <a:xfrm>
            <a:off x="1047881" y="12803360"/>
            <a:ext cx="8353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也可以使用</a:t>
            </a:r>
            <a:r>
              <a:rPr lang="en-US" altLang="zh-CN">
                <a:solidFill>
                  <a:schemeClr val="bg1"/>
                </a:solidFill>
              </a:rPr>
              <a:t>glBlendFuncSeparate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RGB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alpha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通道分别设置不同的选项：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C547B4D-44B5-4C20-A8FD-4AD63A804578}"/>
              </a:ext>
            </a:extLst>
          </p:cNvPr>
          <p:cNvSpPr txBox="1"/>
          <p:nvPr/>
        </p:nvSpPr>
        <p:spPr>
          <a:xfrm>
            <a:off x="4030980" y="13516942"/>
            <a:ext cx="5768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让最终的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alpha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分量</a:t>
            </a:r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</a:t>
            </a:r>
            <a:r>
              <a:rPr lang="zh-CN" altLang="en-US" b="0" i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被目标颜色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向量的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alpha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值所影响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40" name="图片 139">
            <a:extLst>
              <a:ext uri="{FF2B5EF4-FFF2-40B4-BE49-F238E27FC236}">
                <a16:creationId xmlns:a16="http://schemas.microsoft.com/office/drawing/2014/main" id="{C4AAB902-C6DA-47D2-95D4-F5335ADEE6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402" y="1977448"/>
            <a:ext cx="1104585" cy="11045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0A6E5F8D-37EB-4BDB-8129-40556B28140B}"/>
                  </a:ext>
                </a:extLst>
              </p14:cNvPr>
              <p14:cNvContentPartPr/>
              <p14:nvPr/>
            </p14:nvContentPartPr>
            <p14:xfrm>
              <a:off x="6309000" y="1328400"/>
              <a:ext cx="704160" cy="5868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0A6E5F8D-37EB-4BDB-8129-40556B2814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00360" y="1319400"/>
                <a:ext cx="721800" cy="7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组合 50">
            <a:extLst>
              <a:ext uri="{FF2B5EF4-FFF2-40B4-BE49-F238E27FC236}">
                <a16:creationId xmlns:a16="http://schemas.microsoft.com/office/drawing/2014/main" id="{8C8A73D7-B4EC-4275-817B-A5B69885BFE4}"/>
              </a:ext>
            </a:extLst>
          </p:cNvPr>
          <p:cNvGrpSpPr/>
          <p:nvPr/>
        </p:nvGrpSpPr>
        <p:grpSpPr>
          <a:xfrm>
            <a:off x="6560280" y="563760"/>
            <a:ext cx="335160" cy="392040"/>
            <a:chOff x="6560280" y="563760"/>
            <a:chExt cx="335160" cy="39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5D6F698D-34E2-471C-B14C-7C7E4BB7CF46}"/>
                    </a:ext>
                  </a:extLst>
                </p14:cNvPr>
                <p14:cNvContentPartPr/>
                <p14:nvPr/>
              </p14:nvContentPartPr>
              <p14:xfrm>
                <a:off x="6560280" y="563760"/>
                <a:ext cx="224640" cy="26820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5D6F698D-34E2-471C-B14C-7C7E4BB7CF4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51640" y="554760"/>
                  <a:ext cx="2422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01D63E98-EBF3-4248-9D93-2F06613AD261}"/>
                    </a:ext>
                  </a:extLst>
                </p14:cNvPr>
                <p14:cNvContentPartPr/>
                <p14:nvPr/>
              </p14:nvContentPartPr>
              <p14:xfrm>
                <a:off x="6696360" y="777240"/>
                <a:ext cx="199080" cy="17856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01D63E98-EBF3-4248-9D93-2F06613AD26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87360" y="768240"/>
                  <a:ext cx="2167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22B98AA-4B9F-401E-AB5B-40DCF75A8009}"/>
              </a:ext>
            </a:extLst>
          </p:cNvPr>
          <p:cNvGrpSpPr/>
          <p:nvPr/>
        </p:nvGrpSpPr>
        <p:grpSpPr>
          <a:xfrm>
            <a:off x="1393920" y="510480"/>
            <a:ext cx="4316760" cy="907560"/>
            <a:chOff x="1393920" y="510480"/>
            <a:chExt cx="4316760" cy="90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83D4937A-2A71-43AB-9B2F-824C2FA2123F}"/>
                    </a:ext>
                  </a:extLst>
                </p14:cNvPr>
                <p14:cNvContentPartPr/>
                <p14:nvPr/>
              </p14:nvContentPartPr>
              <p14:xfrm>
                <a:off x="3679920" y="510480"/>
                <a:ext cx="162360" cy="24480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83D4937A-2A71-43AB-9B2F-824C2FA2123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71280" y="501480"/>
                  <a:ext cx="1800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B1BD96CF-2C41-402A-82A1-6452E6B61003}"/>
                    </a:ext>
                  </a:extLst>
                </p14:cNvPr>
                <p14:cNvContentPartPr/>
                <p14:nvPr/>
              </p14:nvContentPartPr>
              <p14:xfrm>
                <a:off x="3755520" y="655200"/>
                <a:ext cx="169200" cy="21600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B1BD96CF-2C41-402A-82A1-6452E6B6100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46520" y="646200"/>
                  <a:ext cx="1868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7FDD305A-03D4-4CE9-ABD3-3B48465E3645}"/>
                    </a:ext>
                  </a:extLst>
                </p14:cNvPr>
                <p14:cNvContentPartPr/>
                <p14:nvPr/>
              </p14:nvContentPartPr>
              <p14:xfrm>
                <a:off x="1393920" y="1317240"/>
                <a:ext cx="671760" cy="2376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7FDD305A-03D4-4CE9-ABD3-3B48465E36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85280" y="1308600"/>
                  <a:ext cx="6894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0FE0DAB4-034C-44C7-A386-2C64B8EAA545}"/>
                    </a:ext>
                  </a:extLst>
                </p14:cNvPr>
                <p14:cNvContentPartPr/>
                <p14:nvPr/>
              </p14:nvContentPartPr>
              <p14:xfrm>
                <a:off x="2529360" y="1392840"/>
                <a:ext cx="639720" cy="2520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0FE0DAB4-034C-44C7-A386-2C64B8EAA54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20720" y="1383840"/>
                  <a:ext cx="657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F08CDA0B-0C8A-4E18-AEEB-4CED2394AEBB}"/>
                    </a:ext>
                  </a:extLst>
                </p14:cNvPr>
                <p14:cNvContentPartPr/>
                <p14:nvPr/>
              </p14:nvContentPartPr>
              <p14:xfrm>
                <a:off x="3626640" y="1341000"/>
                <a:ext cx="664200" cy="2052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F08CDA0B-0C8A-4E18-AEEB-4CED2394AEB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18000" y="1332000"/>
                  <a:ext cx="6818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370665A5-F2D2-40C4-BF12-2147B1E9E4FB}"/>
                    </a:ext>
                  </a:extLst>
                </p14:cNvPr>
                <p14:cNvContentPartPr/>
                <p14:nvPr/>
              </p14:nvContentPartPr>
              <p14:xfrm>
                <a:off x="4739040" y="1341360"/>
                <a:ext cx="971640" cy="4140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370665A5-F2D2-40C4-BF12-2147B1E9E4F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30400" y="1332360"/>
                  <a:ext cx="9892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4CF4E952-536D-410A-8012-9D1E4D83338D}"/>
                    </a:ext>
                  </a:extLst>
                </p14:cNvPr>
                <p14:cNvContentPartPr/>
                <p14:nvPr/>
              </p14:nvContentPartPr>
              <p14:xfrm>
                <a:off x="4373280" y="987840"/>
                <a:ext cx="336240" cy="31032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4CF4E952-536D-410A-8012-9D1E4D83338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64280" y="979200"/>
                  <a:ext cx="353880" cy="32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D4C46957-F00C-4EEA-B7E1-6727BCC074D5}"/>
                  </a:ext>
                </a:extLst>
              </p14:cNvPr>
              <p14:cNvContentPartPr/>
              <p14:nvPr/>
            </p14:nvContentPartPr>
            <p14:xfrm>
              <a:off x="4525920" y="708480"/>
              <a:ext cx="1189440" cy="122760"/>
            </p14:xfrm>
          </p:contentPart>
        </mc:Choice>
        <mc:Fallback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D4C46957-F00C-4EEA-B7E1-6727BCC074D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17280" y="699480"/>
                <a:ext cx="1207080" cy="14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组合 54">
            <a:extLst>
              <a:ext uri="{FF2B5EF4-FFF2-40B4-BE49-F238E27FC236}">
                <a16:creationId xmlns:a16="http://schemas.microsoft.com/office/drawing/2014/main" id="{A638E1F6-4BDB-4F62-A1DF-A49761C8FEA4}"/>
              </a:ext>
            </a:extLst>
          </p:cNvPr>
          <p:cNvGrpSpPr/>
          <p:nvPr/>
        </p:nvGrpSpPr>
        <p:grpSpPr>
          <a:xfrm>
            <a:off x="8849880" y="1169640"/>
            <a:ext cx="217800" cy="271080"/>
            <a:chOff x="8849880" y="1169640"/>
            <a:chExt cx="217800" cy="2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A96D3A95-98DD-4805-82A5-C011B6B270F5}"/>
                    </a:ext>
                  </a:extLst>
                </p14:cNvPr>
                <p14:cNvContentPartPr/>
                <p14:nvPr/>
              </p14:nvContentPartPr>
              <p14:xfrm>
                <a:off x="8849880" y="1169640"/>
                <a:ext cx="217800" cy="27108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A96D3A95-98DD-4805-82A5-C011B6B270F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41240" y="1161000"/>
                  <a:ext cx="2354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24F4C071-1D3D-4600-9938-DA9F4D4BFAA0}"/>
                    </a:ext>
                  </a:extLst>
                </p14:cNvPr>
                <p14:cNvContentPartPr/>
                <p14:nvPr/>
              </p14:nvContentPartPr>
              <p14:xfrm>
                <a:off x="8863560" y="1226520"/>
                <a:ext cx="141120" cy="18504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24F4C071-1D3D-4600-9938-DA9F4D4BFAA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54560" y="1217520"/>
                  <a:ext cx="158760" cy="20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2" name="墨迹 131">
                <a:extLst>
                  <a:ext uri="{FF2B5EF4-FFF2-40B4-BE49-F238E27FC236}">
                    <a16:creationId xmlns:a16="http://schemas.microsoft.com/office/drawing/2014/main" id="{68D5BB65-6988-4D70-9350-06822B2291DE}"/>
                  </a:ext>
                </a:extLst>
              </p14:cNvPr>
              <p14:cNvContentPartPr/>
              <p14:nvPr/>
            </p14:nvContentPartPr>
            <p14:xfrm>
              <a:off x="6133680" y="5989320"/>
              <a:ext cx="360" cy="360"/>
            </p14:xfrm>
          </p:contentPart>
        </mc:Choice>
        <mc:Fallback>
          <p:pic>
            <p:nvPicPr>
              <p:cNvPr id="132" name="墨迹 131">
                <a:extLst>
                  <a:ext uri="{FF2B5EF4-FFF2-40B4-BE49-F238E27FC236}">
                    <a16:creationId xmlns:a16="http://schemas.microsoft.com/office/drawing/2014/main" id="{68D5BB65-6988-4D70-9350-06822B2291D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25040" y="5980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4" name="墨迹 133">
                <a:extLst>
                  <a:ext uri="{FF2B5EF4-FFF2-40B4-BE49-F238E27FC236}">
                    <a16:creationId xmlns:a16="http://schemas.microsoft.com/office/drawing/2014/main" id="{ED3DAA2B-0DAE-434D-B147-2007E180DB47}"/>
                  </a:ext>
                </a:extLst>
              </p14:cNvPr>
              <p14:cNvContentPartPr/>
              <p14:nvPr/>
            </p14:nvContentPartPr>
            <p14:xfrm>
              <a:off x="7977600" y="5569920"/>
              <a:ext cx="360" cy="360"/>
            </p14:xfrm>
          </p:contentPart>
        </mc:Choice>
        <mc:Fallback>
          <p:pic>
            <p:nvPicPr>
              <p:cNvPr id="134" name="墨迹 133">
                <a:extLst>
                  <a:ext uri="{FF2B5EF4-FFF2-40B4-BE49-F238E27FC236}">
                    <a16:creationId xmlns:a16="http://schemas.microsoft.com/office/drawing/2014/main" id="{ED3DAA2B-0DAE-434D-B147-2007E180DB4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68960" y="55609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75" name="墨迹 174">
                <a:extLst>
                  <a:ext uri="{FF2B5EF4-FFF2-40B4-BE49-F238E27FC236}">
                    <a16:creationId xmlns:a16="http://schemas.microsoft.com/office/drawing/2014/main" id="{4D7AEA9E-918E-4E4C-BFDE-B7141F2DE147}"/>
                  </a:ext>
                </a:extLst>
              </p14:cNvPr>
              <p14:cNvContentPartPr/>
              <p14:nvPr/>
            </p14:nvContentPartPr>
            <p14:xfrm>
              <a:off x="8313120" y="13106160"/>
              <a:ext cx="360" cy="360"/>
            </p14:xfrm>
          </p:contentPart>
        </mc:Choice>
        <mc:Fallback>
          <p:pic>
            <p:nvPicPr>
              <p:cNvPr id="175" name="墨迹 174">
                <a:extLst>
                  <a:ext uri="{FF2B5EF4-FFF2-40B4-BE49-F238E27FC236}">
                    <a16:creationId xmlns:a16="http://schemas.microsoft.com/office/drawing/2014/main" id="{4D7AEA9E-918E-4E4C-BFDE-B7141F2DE14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04480" y="130971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650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B6257E5-B3BF-484B-BE15-E3B717562AC2}"/>
                  </a:ext>
                </a:extLst>
              </p:cNvPr>
              <p:cNvSpPr txBox="1"/>
              <p:nvPr/>
            </p:nvSpPr>
            <p:spPr>
              <a:xfrm>
                <a:off x="849794" y="754728"/>
                <a:ext cx="9139157" cy="1202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glBlendEquation(GLenum mode)允许我们设置运算符，它提供了三个选项：</a:t>
                </a:r>
                <a:endParaRPr kumimoji="0" lang="zh-CN" altLang="zh-CN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  <a:p>
                <a:pPr marL="285750" lvl="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highlight>
                      <a:srgbClr val="800000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GL_FUNC_ADD</a:t>
                </a: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：默认选项，将两个分量相加：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athJax_Math-italic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kumimoji="0" lang="en-US" altLang="zh-CN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𝑟𝑒𝑠𝑢𝑙𝑡</m:t>
                        </m:r>
                      </m:sub>
                    </m:sSub>
                  </m:oMath>
                </a14:m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in"/>
                  </a:rPr>
                  <a:t>=</a:t>
                </a: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th-italic"/>
                  </a:rPr>
                  <a:t>Src</a:t>
                </a: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in"/>
                  </a:rPr>
                  <a:t>+</a:t>
                </a: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th-italic"/>
                  </a:rPr>
                  <a:t>Dst</a:t>
                </a:r>
                <a:endParaRPr kumimoji="0" lang="zh-CN" altLang="zh-CN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highlight>
                      <a:srgbClr val="800000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GL_FUNC_SUBTRACT</a:t>
                </a: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：将两个分量相减：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athJax_Math-italic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kumimoji="0" lang="en-US" altLang="zh-CN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𝑟𝑒𝑠𝑢𝑙𝑡</m:t>
                        </m:r>
                      </m:sub>
                    </m:sSub>
                  </m:oMath>
                </a14:m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in"/>
                  </a:rPr>
                  <a:t>=</a:t>
                </a: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th-italic"/>
                  </a:rPr>
                  <a:t>Src</a:t>
                </a: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in"/>
                  </a:rPr>
                  <a:t>−</a:t>
                </a: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th-italic"/>
                  </a:rPr>
                  <a:t>Dst</a:t>
                </a:r>
                <a:endParaRPr kumimoji="0" lang="zh-CN" altLang="zh-CN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highlight>
                      <a:srgbClr val="800000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GL_FUNC_REVERSE_SUBTRACT</a:t>
                </a: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：将两个分量相减，但顺序相反：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athJax_Math-italic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kumimoji="0" lang="en-US" altLang="zh-CN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𝑟𝑒𝑠𝑢𝑙𝑡</m:t>
                        </m:r>
                      </m:sub>
                    </m:sSub>
                  </m:oMath>
                </a14:m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in"/>
                  </a:rPr>
                  <a:t>=</a:t>
                </a: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th-italic"/>
                  </a:rPr>
                  <a:t>Dst</a:t>
                </a: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in"/>
                  </a:rPr>
                  <a:t>−</a:t>
                </a: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th-italic"/>
                  </a:rPr>
                  <a:t>Src</a:t>
                </a:r>
                <a:endPara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B6257E5-B3BF-484B-BE15-E3B717562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94" y="754728"/>
                <a:ext cx="9139157" cy="1202060"/>
              </a:xfrm>
              <a:prstGeom prst="rect">
                <a:avLst/>
              </a:prstGeom>
              <a:blipFill>
                <a:blip r:embed="rId2"/>
                <a:stretch>
                  <a:fillRect l="-533" t="-3553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607ABDE2-4181-4A04-AE87-90D8A467B6EA}"/>
              </a:ext>
            </a:extLst>
          </p:cNvPr>
          <p:cNvSpPr txBox="1"/>
          <p:nvPr/>
        </p:nvSpPr>
        <p:spPr>
          <a:xfrm>
            <a:off x="849794" y="1956788"/>
            <a:ext cx="892555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通常我们都可以省略调用glBlendEquation，因为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effectLst/>
                <a:latin typeface="隶书" panose="02010509060101010101" pitchFamily="49" charset="-122"/>
                <a:ea typeface="隶书" panose="02010509060101010101" pitchFamily="49" charset="-122"/>
                <a:cs typeface="Courier New" panose="02070309020205020404" pitchFamily="49" charset="0"/>
              </a:rPr>
              <a:t>GL_FUNC_ADD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对大部分的操作来说都是我们希望的混合方程，但如果你真的想打破主流，其它的方程也可能符合你的要求。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21AA5C-90C7-42EC-A8F5-FD8A5C102DA0}"/>
              </a:ext>
            </a:extLst>
          </p:cNvPr>
          <p:cNvSpPr txBox="1"/>
          <p:nvPr/>
        </p:nvSpPr>
        <p:spPr>
          <a:xfrm>
            <a:off x="750570" y="2692659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渲染半透明纹理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EE4656-1660-4AF4-9E5A-8427B80170A9}"/>
              </a:ext>
            </a:extLst>
          </p:cNvPr>
          <p:cNvSpPr txBox="1"/>
          <p:nvPr/>
        </p:nvSpPr>
        <p:spPr>
          <a:xfrm>
            <a:off x="849794" y="3061991"/>
            <a:ext cx="892555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glEnable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(GL_BLEND); </a:t>
            </a:r>
          </a:p>
          <a:p>
            <a:r>
              <a:rPr lang="en-US" altLang="zh-CN"/>
              <a:t>glBlendFunc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(GL_SRC_ALPHA, GL_ONE_MINUS_SRC_ALPHA); 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85DEEF-4BF3-4FC7-8D57-F46C61F2868D}"/>
              </a:ext>
            </a:extLst>
          </p:cNvPr>
          <p:cNvSpPr txBox="1"/>
          <p:nvPr/>
        </p:nvSpPr>
        <p:spPr>
          <a:xfrm>
            <a:off x="1523647" y="3892988"/>
            <a:ext cx="77914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由于启用了混合，我们就不需要丢弃片段了，所以</a:t>
            </a:r>
            <a:r>
              <a:rPr lang="zh-CN" altLang="en-US">
                <a:solidFill>
                  <a:srgbClr val="222222"/>
                </a:solidFill>
                <a:latin typeface="+mn-ea"/>
              </a:rPr>
              <a:t>需要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把片段着色器还原</a:t>
            </a:r>
            <a:endParaRPr lang="zh-CN" altLang="en-US">
              <a:latin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97E1D62-FCA1-4B0B-896A-75056F507E08}"/>
              </a:ext>
            </a:extLst>
          </p:cNvPr>
          <p:cNvSpPr txBox="1"/>
          <p:nvPr/>
        </p:nvSpPr>
        <p:spPr>
          <a:xfrm>
            <a:off x="4194810" y="4335116"/>
            <a:ext cx="55130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有些不对劲。前面窗户的透明部分遮蔽了背后的窗户？</a:t>
            </a:r>
            <a:endParaRPr lang="en-US" altLang="zh-CN" b="0" i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发生这一现象的原因是，深度测试和混合一起使用的话会产生一些麻烦。</a:t>
            </a:r>
            <a:endParaRPr lang="en-US" altLang="zh-CN" b="0" i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要想保证窗户中能够显示它们背后的窗户，我们需要首先绘制背后的这部分窗户。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E27AB5-20D3-4C37-9E7C-01A572D18A81}"/>
              </a:ext>
            </a:extLst>
          </p:cNvPr>
          <p:cNvSpPr txBox="1"/>
          <p:nvPr/>
        </p:nvSpPr>
        <p:spPr>
          <a:xfrm>
            <a:off x="5181600" y="5885240"/>
            <a:ext cx="353949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先绘制所有不透明的物体。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对所有透明的物体排序。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按顺序绘制所有透明的物体。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A9C7B64-A20E-4726-9964-BE22865C5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12" y="4335116"/>
            <a:ext cx="3174898" cy="2536666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75CFC40F-098B-4C0A-9B26-0E4C63167CAF}"/>
              </a:ext>
            </a:extLst>
          </p:cNvPr>
          <p:cNvSpPr/>
          <p:nvPr/>
        </p:nvSpPr>
        <p:spPr>
          <a:xfrm>
            <a:off x="4037931" y="7469860"/>
            <a:ext cx="6157629" cy="18477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sorted;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 &lt; windows.size(); i++) 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distance = glm::length(camera.Position - windows[i]);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sorted[distance] = windows[i];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zh-CN">
              <a:solidFill>
                <a:srgbClr val="808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934EA241-8AB6-4E2E-AA66-F2D7710E9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94" y="6960136"/>
            <a:ext cx="3188137" cy="253666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1E16A9A-A214-4C88-9BAF-3187DB205B84}"/>
              </a:ext>
            </a:extLst>
          </p:cNvPr>
          <p:cNvSpPr/>
          <p:nvPr/>
        </p:nvSpPr>
        <p:spPr>
          <a:xfrm>
            <a:off x="1523647" y="9555567"/>
            <a:ext cx="7699846" cy="2029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i="0">
                <a:solidFill>
                  <a:srgbClr val="93C763"/>
                </a:solidFill>
                <a:effectLst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map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&lt;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&gt;::reverse_iterator it = sorted.rbegin();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i="0">
                <a:solidFill>
                  <a:srgbClr val="E0E2E4"/>
                </a:solidFill>
                <a:effectLst/>
              </a:rPr>
              <a:t>it != sorted.rend(); ++it) 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i="0">
                <a:solidFill>
                  <a:srgbClr val="E0E2E4"/>
                </a:solidFill>
                <a:effectLst/>
              </a:rPr>
              <a:t>model = 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i="0">
                <a:solidFill>
                  <a:srgbClr val="E0E2E4"/>
                </a:solidFill>
                <a:effectLst/>
              </a:rPr>
              <a:t>model = </a:t>
            </a:r>
            <a:r>
              <a:rPr lang="en-US" altLang="zh-CN"/>
              <a:t>glm::translate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(model, it-&gt;second);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i="0">
                <a:solidFill>
                  <a:srgbClr val="E0E2E4"/>
                </a:solidFill>
                <a:effectLst/>
              </a:rPr>
              <a:t>shader.setMat4(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"model"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model);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/>
              <a:t>glDrawArrays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(GL_TRIANGLES,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6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  <a:endParaRPr lang="zh-CN" altLang="zh-CN">
              <a:solidFill>
                <a:srgbClr val="808000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059742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2789</TotalTime>
  <Words>1042</Words>
  <Application>Microsoft Office PowerPoint</Application>
  <PresentationFormat>自定义</PresentationFormat>
  <Paragraphs>100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MathJax_Main</vt:lpstr>
      <vt:lpstr>MathJax_Math-italic</vt:lpstr>
      <vt:lpstr>等线</vt:lpstr>
      <vt:lpstr>华文琥珀</vt:lpstr>
      <vt:lpstr>隶书</vt:lpstr>
      <vt:lpstr>宋体</vt:lpstr>
      <vt:lpstr>Microsoft Yahei</vt:lpstr>
      <vt:lpstr>Microsoft Yahei</vt:lpstr>
      <vt:lpstr>Arial</vt:lpstr>
      <vt:lpstr>Calibri</vt:lpstr>
      <vt:lpstr>Cambria</vt:lpstr>
      <vt:lpstr>Cambria Math</vt:lpstr>
      <vt:lpstr>Courier New</vt:lpstr>
      <vt:lpstr>Open Sans</vt:lpstr>
      <vt:lpstr>4_第一PPT，www.1ppt.com</vt:lpstr>
      <vt:lpstr>包装程序外壳对象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1773</cp:revision>
  <dcterms:created xsi:type="dcterms:W3CDTF">2020-06-26T01:00:00Z</dcterms:created>
  <dcterms:modified xsi:type="dcterms:W3CDTF">2022-03-03T03:24:16Z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