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8" r:id="rId2"/>
    <p:sldId id="329" r:id="rId3"/>
    <p:sldId id="330" r:id="rId4"/>
    <p:sldId id="331" r:id="rId5"/>
    <p:sldId id="332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0" y="-505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learnopengl.com/code_viewer_gh.php?code=src/4.advanced_opengl/5.2.framebuffers_exercise1/framebuffers_exercise1.cp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gl.com/img/advanced/framebuffers_mirror.png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帧缓冲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(Framebuffer)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35935" y="774892"/>
            <a:ext cx="870994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颜色缓冲、深度缓冲和模板缓冲。这些缓冲结合起来叫做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帧缓冲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(Framebuffer)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它被储存在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显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存中，我们目前所做的所有操作都是在</a:t>
            </a:r>
            <a:r>
              <a:rPr lang="zh-CN" altLang="en-US" b="1">
                <a:solidFill>
                  <a:schemeClr val="tx1"/>
                </a:solidFill>
                <a:highlight>
                  <a:srgbClr val="00FF00"/>
                </a:highlight>
                <a:latin typeface="+mn-ea"/>
              </a:rPr>
              <a:t>默认帧缓冲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的渲染缓冲上进行的</a:t>
            </a: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35935" y="4566529"/>
            <a:ext cx="856195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帧缓冲能够让我们在场景中加入类似镜子的东西，或者做出很酷的后期处理效果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1292" y="5041094"/>
            <a:ext cx="4404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创建一个帧缓冲，并绑定它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20188" y="5410426"/>
            <a:ext cx="531277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fbo;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&amp;fbo);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fbo); </a:t>
            </a:r>
            <a:endParaRPr lang="zh-CN" altLang="en-US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09" y="1479971"/>
            <a:ext cx="762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/>
          <p:cNvSpPr txBox="1"/>
          <p:nvPr/>
        </p:nvSpPr>
        <p:spPr>
          <a:xfrm>
            <a:off x="870996" y="6387752"/>
            <a:ext cx="887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GL_READ_FRAMEBUFFER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GL_DRAW_FRAMEBUFFER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，将一个帧缓冲分别绑定到读取目标或写入目标。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56672" y="7102729"/>
            <a:ext cx="825757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现在还不能使用我们的帧缓冲，一个完整的帧缓冲需要满足以下的条件：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附加至少一个缓冲（颜色、深度或模板缓冲）。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至少有一个颜色附件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(Attachment)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所有的附件都必须是完整的（保留了内存）。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每个缓冲都应该有相同的样本数。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20188" y="8738715"/>
            <a:ext cx="72042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渲染到一个不同的帧缓冲被叫做</a:t>
            </a:r>
            <a:r>
              <a:rPr lang="zh-CN" altLang="en-US"/>
              <a:t>离屏渲染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(Off-screen Rendering)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70996" y="9266705"/>
            <a:ext cx="6936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在完成所有的帧缓冲操作之后，不要忘记删除这个帧缓冲对象：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9834" y="9610029"/>
            <a:ext cx="82575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glDeleteFramebuffers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&amp;fbo);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039" y="790017"/>
            <a:ext cx="718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为帧缓冲创建一个纹理和创建一个普通的纹理差不多：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0038" y="1159349"/>
            <a:ext cx="8920701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texture;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&amp;texture);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texture); </a:t>
            </a:r>
          </a:p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800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GL_UNSIGNED_BYTE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12030" y="1205515"/>
            <a:ext cx="531114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对于这个纹理，我们仅仅分配了内存而没有填充它。填充这个纹理将会在我们渲染到帧缓冲之后来进行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288780" y="1851846"/>
            <a:ext cx="0" cy="25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17769" y="2959841"/>
          <a:ext cx="4899662" cy="2320519"/>
        </p:xfrm>
        <a:graphic>
          <a:graphicData uri="http://schemas.openxmlformats.org/drawingml/2006/table">
            <a:tbl>
              <a:tblPr/>
              <a:tblGrid>
                <a:gridCol w="2317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void </a:t>
                      </a:r>
                      <a:r>
                        <a:rPr lang="en-US" b="1">
                          <a:effectLst/>
                          <a:latin typeface="Verdana" panose="020B0604030504040204" pitchFamily="34" charset="0"/>
                        </a:rPr>
                        <a:t>glTexImage2D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(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GLenum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target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GLint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level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67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GLint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internalformat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77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GLsizei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width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55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GLsizei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height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GLint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border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GLenum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format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GLenum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type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const void *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data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);</a:t>
                      </a: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87729" y="4770981"/>
            <a:ext cx="413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已经创建好一个纹理了，要做的最后一件事就是将它附加到帧缓冲上了：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7729" y="5447123"/>
            <a:ext cx="892070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glFramebufferTexture2D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(GL_FRAMEBUFFER, GL_COLOR_ATTACHMENT0, GL_TEXTURE_2D, texture,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); 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880109" y="5820974"/>
            <a:ext cx="8928321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：帧缓冲的目标（绘制、读取或者两者皆有）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attachment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：我们想要附加的附件类型。当前我们正在附加一个颜色附件。注意最后的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意味着我们可以附加多个颜色附件。我们将在之后的教程中提到。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textarget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：你希望附加的纹理类型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texture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：要附加的纹理本身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level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：多级渐远纹理的级别。我们将它保留为0。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4534" y="8042635"/>
            <a:ext cx="923947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glTexImage2D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 GL_TEXTURE_2D,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GL_DEPTH24_STENCIL8, </a:t>
            </a:r>
          </a:p>
          <a:p>
            <a:r>
              <a:rPr lang="en-US" altLang="zh-CN" sz="1600">
                <a:solidFill>
                  <a:srgbClr val="E0E2E4"/>
                </a:solidFill>
              </a:rPr>
              <a:t>		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800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600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GL_DEPTH_STENCIL, GL_UNSIGNED_INT_24_8, NULL ); </a:t>
            </a:r>
          </a:p>
          <a:p>
            <a:r>
              <a:rPr lang="en-US" altLang="zh-CN" sz="1600"/>
              <a:t>glFramebufferTexture2D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(GL_FRAMEBUFFER, GL_DEPTH_STENCIL_ATTACHMENT, GL_TEXTURE_2D, texture,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); 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810038" y="7673303"/>
            <a:ext cx="725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将一个深度和模板缓冲附加为一个纹理，存入帧缓冲：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7729" y="9058298"/>
            <a:ext cx="900684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当创建一个附件的时候我们有两个选项：</a:t>
            </a:r>
            <a:endParaRPr lang="en-US" altLang="zh-CN" b="0" i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纹理：过去纹理是唯一可用的附件</a:t>
            </a:r>
            <a:endParaRPr lang="en-US" altLang="zh-CN" b="0" i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渲染缓冲对象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(Renderbuffer Object)</a:t>
            </a:r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：它会将数据储存为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原生的渲染格式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10038" y="10744679"/>
            <a:ext cx="923947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rbo; </a:t>
            </a:r>
          </a:p>
          <a:p>
            <a:r>
              <a:rPr lang="en-US" altLang="zh-CN" sz="1600"/>
              <a:t>glGenRenderbuffers(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&amp;rbo); </a:t>
            </a:r>
          </a:p>
          <a:p>
            <a:r>
              <a:rPr lang="en-US" altLang="zh-CN" sz="1600"/>
              <a:t>glBindRenderbuffer(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GL_RENDERBUFFER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rbo); </a:t>
            </a:r>
          </a:p>
          <a:p>
            <a:r>
              <a:rPr lang="en-US" altLang="zh-CN" sz="1600">
                <a:solidFill>
                  <a:srgbClr val="92D050"/>
                </a:solidFill>
              </a:rPr>
              <a:t>//</a:t>
            </a:r>
            <a:r>
              <a:rPr lang="zh-CN" altLang="en-US" sz="1600">
                <a:solidFill>
                  <a:srgbClr val="92D050"/>
                </a:solidFill>
              </a:rPr>
              <a:t> 指定存储在 </a:t>
            </a:r>
            <a:r>
              <a:rPr lang="en-US" altLang="zh-CN" sz="1600">
                <a:solidFill>
                  <a:srgbClr val="92D050"/>
                </a:solidFill>
              </a:rPr>
              <a:t>renderbuffer </a:t>
            </a:r>
            <a:r>
              <a:rPr lang="zh-CN" altLang="en-US" sz="1600">
                <a:solidFill>
                  <a:srgbClr val="92D050"/>
                </a:solidFill>
              </a:rPr>
              <a:t>中图像的宽高以及颜色格式，并按照此规格为之分配存储空间</a:t>
            </a:r>
            <a:endParaRPr lang="en-US" altLang="zh-CN" sz="1600">
              <a:solidFill>
                <a:srgbClr val="92D050"/>
              </a:solidFill>
            </a:endParaRPr>
          </a:p>
          <a:p>
            <a:r>
              <a:rPr lang="en-US" altLang="zh-CN" sz="1600"/>
              <a:t>glRenderbufferStorage(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GL_RENDERBUFFER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GL_DEPTH24_STENCIL8, SCR_WIDTH, SCR_HEIGHT); </a:t>
            </a:r>
          </a:p>
          <a:p>
            <a:r>
              <a:rPr lang="en-US" altLang="zh-CN" sz="1600">
                <a:solidFill>
                  <a:srgbClr val="92D050"/>
                </a:solidFill>
              </a:rPr>
              <a:t>//</a:t>
            </a:r>
            <a:r>
              <a:rPr lang="zh-CN" altLang="en-US" sz="1600" b="0" i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最后一件事就是附加这个渲染缓冲对象</a:t>
            </a:r>
            <a:endParaRPr lang="en-US" altLang="zh-CN" sz="1600" b="0" i="0">
              <a:solidFill>
                <a:srgbClr val="92D050"/>
              </a:solidFill>
              <a:effectLst/>
            </a:endParaRPr>
          </a:p>
          <a:p>
            <a:r>
              <a:rPr lang="en-US" altLang="zh-CN" sz="1600"/>
              <a:t>glFramebufferRenderbuffer(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GL_FRAMEBUFFER, GL_DEPTH_STENCIL_ATTACHMENT, GL_RENDERBUFFER, rbo);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0038" y="10039988"/>
            <a:ext cx="910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染缓冲对象通常都是只写的，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深度和模板值用于测试，但不需要对它们进行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，所以渲染缓冲对象非常适合它们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0038" y="12756096"/>
            <a:ext cx="923947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sz="1600"/>
              <a:t>(glCheckFramebufferStatus(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GL_FRAMEBUFFER) != GL_FRAMEBUFFER_COMPLETE) </a:t>
            </a:r>
          </a:p>
          <a:p>
            <a:pPr lvl="1"/>
            <a:r>
              <a:rPr lang="en-US" altLang="zh-CN" sz="1600" b="0" i="0">
                <a:solidFill>
                  <a:srgbClr val="8CBBAD"/>
                </a:solidFill>
                <a:effectLst/>
              </a:rPr>
              <a:t>qDebug()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sz="1600" b="0" i="0">
                <a:solidFill>
                  <a:srgbClr val="EC7600"/>
                </a:solidFill>
                <a:effectLst/>
              </a:rPr>
              <a:t>"ERROR::FRAMEBUFFER:: Framebuffer is not complete!"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;</a:t>
            </a:r>
          </a:p>
          <a:p>
            <a:r>
              <a:rPr lang="en-US" altLang="zh-CN" sz="1600"/>
              <a:t>glBindFramebuffer(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GL_FRAMEBUFFER, </a:t>
            </a:r>
            <a:r>
              <a:rPr lang="en-US" altLang="zh-CN" sz="16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0 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55729" y="2877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渲染到纹理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0280" y="808058"/>
            <a:ext cx="8661400" cy="16893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要想绘制场景到一个纹理上，我们需要采取以下的步骤：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将新的帧缓冲绑定为激活的帧缓冲，和往常一样渲染场景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绑定默认的帧缓冲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绘制一个的四边形，将帧缓冲的颜色缓冲作为它的纹理。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5189" y="2648383"/>
            <a:ext cx="866140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// first pass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(GL_FRAMEBUFFER,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/>
              <a:t>glClearColor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(GL_COLOR_BUFFER_BIT | GL_DEPTH_BUFFER_BIT);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we're not using the stencil buffer now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(GL_DEPTH_TEST);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DrawScene();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// second pass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(GL_FRAMEBUFFER,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back to default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/>
              <a:t>glClearColor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(GL_COLOR_BUFFER_BIT);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screenShader.use(); </a:t>
            </a:r>
          </a:p>
          <a:p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(quadVAO);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glDisable(GL_DEPTH_TEST);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(GL_TEXTURE_2D, textureColorbuffer); </a:t>
            </a:r>
          </a:p>
          <a:p>
            <a:r>
              <a:rPr lang="en-US" altLang="zh-CN">
                <a:highlight>
                  <a:srgbClr val="0000FF"/>
                </a:highlight>
              </a:rPr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);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015C4B-5985-46C9-84A4-D5273EA83045}"/>
              </a:ext>
            </a:extLst>
          </p:cNvPr>
          <p:cNvSpPr txBox="1"/>
          <p:nvPr/>
        </p:nvSpPr>
        <p:spPr>
          <a:xfrm>
            <a:off x="852329" y="7323650"/>
            <a:ext cx="866140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quadVertices[] =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positions       // texCoords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0000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5729" y="2877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后期处理（</a:t>
            </a:r>
            <a:r>
              <a:rPr lang="en-US" altLang="zh-CN" b="1" i="0">
                <a:solidFill>
                  <a:srgbClr val="FFC000"/>
                </a:solidFill>
                <a:effectLst/>
                <a:latin typeface="Gudea"/>
              </a:rPr>
              <a:t>Post-processing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）</a:t>
            </a:r>
            <a:endParaRPr lang="en-US" altLang="zh-CN" b="1" i="0">
              <a:solidFill>
                <a:srgbClr val="FFC000"/>
              </a:solidFill>
              <a:effectLst/>
              <a:latin typeface="Gud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4390" y="765155"/>
            <a:ext cx="8812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既然整个场景都被渲染到了一个纹理上，我们可以简单地通过修改纹理数据创建出一些非常有意思的效果。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3930" y="1519535"/>
            <a:ext cx="861441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texture(screenTexture, TexCoords)),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12368" y="1411486"/>
            <a:ext cx="21488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反相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(Inversion)</a:t>
            </a:r>
            <a:endParaRPr lang="zh-CN" altLang="en-US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1062" y="5260955"/>
            <a:ext cx="861441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texture(screenTexture, TexCoords);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average = (FragColor.r + FragColor.g + FragColor.b) /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(average, average, average,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29500" y="5152906"/>
            <a:ext cx="21488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灰度化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(Grayscale)</a:t>
            </a:r>
            <a:endParaRPr lang="zh-CN" altLang="en-US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1062" y="6738283"/>
            <a:ext cx="861441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texture(screenTexture, TexCoords);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average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0.2126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FragColor.r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0.7152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FragColor.g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0.0722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FragColor.b;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(average, average, average,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14588" y="7888486"/>
            <a:ext cx="53111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人眼会对绿色更加敏感一些，而对蓝色不那么敏感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60920" y="6719024"/>
            <a:ext cx="21488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加权的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(Weighted)</a:t>
            </a:r>
            <a:endParaRPr lang="zh-CN" altLang="en-US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5810" y="8637003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核效果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65810" y="8987076"/>
            <a:ext cx="874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在一个纹理图像上做后期处理的另外一个好处是，可以从纹理的其它地方采样颜色值。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0580" y="9426039"/>
            <a:ext cx="861441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latin typeface="+mn-ea"/>
              </a:rPr>
              <a:t>核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(Kernel)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（或卷积矩阵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(Convolution Matrix)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）是一个类矩阵的数值数组，它的中心为当前的像素，它会用它的核值乘以周围的像素值，并将结果相加变成一个值。</a:t>
            </a:r>
            <a:endParaRPr lang="zh-CN" altLang="en-US"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71290" y="10233155"/>
            <a:ext cx="531368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在网上找到的大部分核将所有的权重加起来之后都应该会等于</a:t>
            </a:r>
            <a:r>
              <a:rPr lang="en-US" altLang="zh-CN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，如果加起来不等于</a:t>
            </a:r>
            <a:r>
              <a:rPr lang="en-US" altLang="zh-CN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，这就意味着最终的纹理颜色将会比原纹理值更亮或者更暗。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85360" y="925830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470660" y="10344660"/>
                <a:ext cx="1646348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60" y="10344660"/>
                <a:ext cx="1646348" cy="811825"/>
              </a:xfrm>
              <a:prstGeom prst="rect">
                <a:avLst/>
              </a:prstGeom>
              <a:blipFill rotWithShape="1">
                <a:blip r:embed="rId2"/>
                <a:stretch>
                  <a:fillRect t="-63" r="-1170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06" y="2548807"/>
            <a:ext cx="4348163" cy="254057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54" y="2551805"/>
            <a:ext cx="4425460" cy="2558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1704" y="827862"/>
            <a:ext cx="8223885" cy="6740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300.0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[](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(-offset, 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top-center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offset, 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(-offset,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center-left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center-center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offset,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center-right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(-offset, -offset),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bottom-center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offset, -offset)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bottom-right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kernel[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[](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sampleTex[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sampleTex[i]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(texture(screenTexture,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TexCoords.st + offsets[i])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i++)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 += sampleTex[i] * kernel[i];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63578" y="3675749"/>
                <a:ext cx="1888402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800000"/>
                                    </a:highlight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78" y="3675749"/>
                <a:ext cx="1888402" cy="811825"/>
              </a:xfrm>
              <a:prstGeom prst="rect">
                <a:avLst/>
              </a:prstGeom>
              <a:blipFill rotWithShape="1">
                <a:blip r:embed="rId2"/>
                <a:stretch>
                  <a:fillRect l="-30" t="-45" r="-91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941703" y="7858582"/>
            <a:ext cx="822388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kernel[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da-DK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[](</a:t>
            </a:r>
          </a:p>
          <a:p>
            <a:pPr lvl="1"/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lvl="1"/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4.0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lvl="1"/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33308" y="7858582"/>
            <a:ext cx="17322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模糊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(Blur)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3308" y="827862"/>
            <a:ext cx="17322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锐化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(Sharpen)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9898" y="9487111"/>
            <a:ext cx="311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边缘检测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(Edge-detection)</a:t>
            </a:r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064678" y="9497409"/>
                <a:ext cx="1503681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800000"/>
                                    </a:highlight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78" y="9497409"/>
                <a:ext cx="1503681" cy="811825"/>
              </a:xfrm>
              <a:prstGeom prst="rect">
                <a:avLst/>
              </a:prstGeom>
              <a:blipFill rotWithShape="1">
                <a:blip r:embed="rId3"/>
                <a:stretch>
                  <a:fillRect l="-3" t="-43" r="-134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87" y="1287780"/>
            <a:ext cx="3510384" cy="22264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82" y="8261941"/>
            <a:ext cx="3432864" cy="22036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546992-C696-47A4-8C87-2CDABFF39EA4}"/>
              </a:ext>
            </a:extLst>
          </p:cNvPr>
          <p:cNvSpPr txBox="1"/>
          <p:nvPr/>
        </p:nvSpPr>
        <p:spPr>
          <a:xfrm>
            <a:off x="949898" y="11227097"/>
            <a:ext cx="830897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rgbClr val="37425D"/>
                </a:solidFill>
                <a:effectLst/>
                <a:latin typeface="Gudea"/>
              </a:rPr>
              <a:t>Exercises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Can you use framebuffers to create a rear-view mirror? For this you'll have to draw your scene twice: one with the camera rotated 180 degrees and the other as normal. Try to create a small quad at the top of your screen to apply the mirror texture on, something like </a:t>
            </a:r>
            <a:r>
              <a:rPr lang="en-US" altLang="zh-CN" b="0" i="0">
                <a:solidFill>
                  <a:srgbClr val="5588AA"/>
                </a:solidFill>
                <a:effectLst/>
                <a:latin typeface="Gudea"/>
                <a:hlinkClick r:id="rId6"/>
              </a:rPr>
              <a:t>this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; </a:t>
            </a:r>
            <a:r>
              <a:rPr lang="en-US" altLang="zh-CN" b="0" i="0">
                <a:solidFill>
                  <a:srgbClr val="5588AA"/>
                </a:solidFill>
                <a:effectLst/>
                <a:latin typeface="Gudea"/>
                <a:hlinkClick r:id="rId7"/>
              </a:rPr>
              <a:t>solution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725</TotalTime>
  <Words>1721</Words>
  <Application>Microsoft Office PowerPoint</Application>
  <PresentationFormat>自定义</PresentationFormat>
  <Paragraphs>157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Gudea</vt:lpstr>
      <vt:lpstr>等线</vt:lpstr>
      <vt:lpstr>华文琥珀</vt:lpstr>
      <vt:lpstr>宋体</vt:lpstr>
      <vt:lpstr>微软雅黑</vt:lpstr>
      <vt:lpstr>Arial</vt:lpstr>
      <vt:lpstr>Calibri</vt:lpstr>
      <vt:lpstr>Cambria</vt:lpstr>
      <vt:lpstr>Cambria Math</vt:lpstr>
      <vt:lpstr>Consolas</vt:lpstr>
      <vt:lpstr>Courier New</vt:lpstr>
      <vt:lpstr>Open Sans</vt:lpstr>
      <vt:lpstr>Verdana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1799</cp:revision>
  <dcterms:created xsi:type="dcterms:W3CDTF">2020-06-26T01:00:00Z</dcterms:created>
  <dcterms:modified xsi:type="dcterms:W3CDTF">2022-03-05T02:47:28Z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