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8" r:id="rId2"/>
    <p:sldId id="329" r:id="rId3"/>
    <p:sldId id="330" r:id="rId4"/>
    <p:sldId id="331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0" y="-95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3:1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24575,'43'2'0,"0"2"0,56 13 0,-9-2 0,-36-12 76,-41-3-436,-1 0-1,1 1 1,20 4 0,-20-1-6466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3:2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24575,'359'2'0,"375"-5"0,-463-17-1365,-254 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3:3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24575,'219'-13'0,"16"4"0,-51 5 0,-147 1 0,0-2 0,69-17 0,-60 12 0,0 1 0,0 3 0,0 2 0,94 4 0,-73 1 0,-64-1 11,0 0 0,0 0 0,-1 0-1,1-1 1,0 1 0,0-1 0,0 0 0,-1 1 0,1-1-1,3-2 1,-6 3-16,1 0 0,-1-1 0,0 1 0,0 0 1,0 0-1,1 0 0,-1 0 0,0 0 0,0-1 0,0 1 0,0 0 0,0 0 0,0 0 0,1-1 0,-1 1 0,0 0 0,0 0 0,0 0 1,0-1-1,0 1 0,0 0 0,0 0 0,0-1 0,0 1 0,0 0 0,0 0 0,0 0 0,0-1 0,0 1 0,0 0 0,0 0 1,0 0-1,0-1 0,-1 1 0,1 0 0,0 0 0,0 0 0,0-1 0,0 1 0,-1 0 0,-17-10-1277,-6 2-5544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code_viewer.php?code=advanced/cubemaps_skybox_dat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en.wikipedia.org/wiki/Snell%27s_law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mage of a skybox for a cubemap in OpenGL">
            <a:extLst>
              <a:ext uri="{FF2B5EF4-FFF2-40B4-BE49-F238E27FC236}">
                <a16:creationId xmlns:a16="http://schemas.microsoft.com/office/drawing/2014/main" id="{ADAB3260-B29A-4007-B149-6100DE54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53" y="3066012"/>
            <a:ext cx="4588359" cy="34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立方体贴图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(Cube Map)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0634" y="669635"/>
            <a:ext cx="5211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立方体贴图就是一个包含了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纹理的纹理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立方体贴图有一个非常有用的特性，它可以通过一个方向向量来进行采样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00" y="631658"/>
            <a:ext cx="2683928" cy="240211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385657" y="2845007"/>
            <a:ext cx="173580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effectLst/>
                <a:latin typeface="+mn-ea"/>
              </a:rPr>
              <a:t>将立方体的</a:t>
            </a:r>
            <a:r>
              <a:rPr lang="zh-CN" altLang="en-US">
                <a:latin typeface="+mn-ea"/>
              </a:rPr>
              <a:t>（插值）</a:t>
            </a:r>
            <a:r>
              <a:rPr lang="zh-CN" altLang="en-US" b="0" i="0">
                <a:effectLst/>
                <a:latin typeface="+mn-ea"/>
              </a:rPr>
              <a:t>顶点位置作为顶点的纹理坐标</a:t>
            </a:r>
            <a:endParaRPr lang="zh-CN" altLang="en-US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4917" y="5486067"/>
            <a:ext cx="377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创建立方体贴图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8977"/>
              </p:ext>
            </p:extLst>
          </p:nvPr>
        </p:nvGraphicFramePr>
        <p:xfrm>
          <a:off x="912311" y="5819213"/>
          <a:ext cx="4370378" cy="2528316"/>
        </p:xfrm>
        <a:graphic>
          <a:graphicData uri="http://schemas.openxmlformats.org/drawingml/2006/table">
            <a:tbl>
              <a:tblPr/>
              <a:tblGrid>
                <a:gridCol w="338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纹理目标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方位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GL_TEXTURE_CUBE_MAP_POSITIVE_X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右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GL_TEXTURE_CUBE_MAP_NEGATIVE_X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左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GL_TEXTURE_CUBE_MAP_POSITIVE_Y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上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GL_TEXTURE_CUBE_MAP_NEGATIVE_Y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下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GL_TEXTURE_CUBE_MAP_POSITIVE_Z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后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GL_TEXTURE_CUBE_MAP_NEGATIVE_Z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前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8197648" y="786192"/>
            <a:ext cx="2099047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立方体贴图包含有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6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个纹理，每个面一个，需要将纹理目标参数设置为立方体贴图的一个特定的面</a:t>
            </a:r>
            <a:endParaRPr lang="zh-CN" altLang="en-US"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92287" y="6595131"/>
            <a:ext cx="4849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的很多枚举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(Enum)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一样，它们背后的</a:t>
            </a:r>
            <a:r>
              <a:rPr lang="en-US" altLang="zh-CN">
                <a:solidFill>
                  <a:schemeClr val="bg1"/>
                </a:solidFill>
              </a:rPr>
              <a:t>int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值是线性递增的。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54" y="1941620"/>
            <a:ext cx="4310970" cy="3487464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9A02CE-69F7-461B-A605-BB7250FC006E}"/>
              </a:ext>
            </a:extLst>
          </p:cNvPr>
          <p:cNvSpPr txBox="1"/>
          <p:nvPr/>
        </p:nvSpPr>
        <p:spPr>
          <a:xfrm>
            <a:off x="267243" y="8347529"/>
            <a:ext cx="9831285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loadCubemap(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&lt;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&gt; faces)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textureID; </a:t>
            </a:r>
          </a:p>
          <a:p>
            <a:pPr lvl="1"/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&amp;textureID); </a:t>
            </a:r>
          </a:p>
          <a:p>
            <a:pPr lvl="1"/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(GL_TEXTURE_CUBE_MAP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textureID);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width, height, nrChannels;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faces.size(); i++) 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*data = stbi_load(faces[i].c_str(), &amp;width, &amp;height, &amp;nrChannels,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(data) { </a:t>
            </a:r>
          </a:p>
          <a:p>
            <a:pPr lvl="3"/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GL_TEXTURE_CUBE_MAP_POSITIVE_X + i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width, height, </a:t>
            </a:r>
          </a:p>
          <a:p>
            <a:pPr lvl="3"/>
            <a:r>
              <a:rPr lang="en-US" altLang="zh-CN" b="0" i="0">
                <a:solidFill>
                  <a:srgbClr val="FFCD22"/>
                </a:solidFill>
                <a:effectLst/>
              </a:rPr>
              <a:t>				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data 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</a:rPr>
              <a:t>stbi_image_free(data);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{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"failed to load at  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faces[i]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stbi_image_free(data); 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i(GL_TEXTURE_CUBE_MAP, GL_TEXTURE_MIN_FILTER,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i(GL_TEXTURE_CUBE_MAP, GL_TEXTURE_MAG_FILTER,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i(GL_TEXTURE_CUBE_MAP, GL_TEXTURE_WRAP_S, GL_CLAMP_TO_EDGE);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i(GL_TEXTURE_CUBE_MAP, GL_TEXTURE_WRAP_T, GL_CLAMP_TO_EDGE);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i(GL_TEXTURE_CUBE_MAP,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GL_TEXTURE_WRAP_R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GL_CLAMP_TO_EDGE);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textureID;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4FDA4D-9E6F-4000-BE4B-4F31E26F568C}"/>
              </a:ext>
            </a:extLst>
          </p:cNvPr>
          <p:cNvSpPr txBox="1"/>
          <p:nvPr/>
        </p:nvSpPr>
        <p:spPr>
          <a:xfrm>
            <a:off x="5711453" y="7241462"/>
            <a:ext cx="4529996" cy="2616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sz="1600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sz="1600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faces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lvl="1"/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"../resources/right.jpg"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"../resources/left.jpg"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"../resources/top.jpg"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"../resources/bottom.jpg"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"../resources/front.jpg"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"../resources/back.jpg"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cubemapTexture = loadCubemap(faces); </a:t>
            </a:r>
            <a:endParaRPr lang="zh-CN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302089-78B8-4A38-93E0-87B6EFE42251}"/>
              </a:ext>
            </a:extLst>
          </p:cNvPr>
          <p:cNvSpPr txBox="1"/>
          <p:nvPr/>
        </p:nvSpPr>
        <p:spPr>
          <a:xfrm>
            <a:off x="8197648" y="7329312"/>
            <a:ext cx="1869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vertex data </a:t>
            </a:r>
            <a:r>
              <a:rPr lang="en-US" altLang="zh-CN" b="0" i="0">
                <a:solidFill>
                  <a:srgbClr val="5588AA"/>
                </a:solidFill>
                <a:effectLst/>
                <a:latin typeface="Gudea"/>
                <a:hlinkClick r:id="rId6"/>
              </a:rPr>
              <a:t>here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4661" y="945607"/>
            <a:ext cx="496189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aPos;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 = projection * view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pos.xy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6551" y="945607"/>
            <a:ext cx="447421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samplerCube skybox;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texture(skybox, TexCoords);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7831" y="3069265"/>
            <a:ext cx="439293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（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z/w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）为片段的深度值。将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z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改为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w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，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w/w=1.0f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，天空盒所有片段深度为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1.0f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3483980" y="3392431"/>
            <a:ext cx="2213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83D72A8-7DD4-46BC-82B0-207E2F01B267}"/>
              </a:ext>
            </a:extLst>
          </p:cNvPr>
          <p:cNvSpPr txBox="1"/>
          <p:nvPr/>
        </p:nvSpPr>
        <p:spPr>
          <a:xfrm>
            <a:off x="654661" y="3992595"/>
            <a:ext cx="943610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最后绘制天空盒子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glDepthFunc(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GL_LEQUAL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等于的时候也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skyboxShader.use();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 = 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(camera.GetViewMatrix()));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消除第四列，即位移向量的影响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skyboxShader.setMat4(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"view"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view);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skyboxShader.setMat4(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"projection"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projection);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skybox cube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glBindVertexArray(skyboxVAO);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glActiveTexture(GL_TEXTURE0);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glBindTexture(GL_TEXTURE_CUBE_MAP, cubemapTexture);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glDrawArrays(GL_TRIANGLES,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glBindVertexArray(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glDepthFunc(GL_LESS);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set depth function back to default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of a skybox in an OpenGL scene">
            <a:extLst>
              <a:ext uri="{FF2B5EF4-FFF2-40B4-BE49-F238E27FC236}">
                <a16:creationId xmlns:a16="http://schemas.microsoft.com/office/drawing/2014/main" id="{36A63D0C-B50F-4C6D-BE4A-07717B20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10" y="7870580"/>
            <a:ext cx="5715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56180" y="23202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反射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(Reflection)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6364" y="964250"/>
            <a:ext cx="3519476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反射这个属性表现为物体（或物体的一部分）</a:t>
            </a:r>
            <a:r>
              <a:rPr lang="zh-CN" altLang="en-US">
                <a:solidFill>
                  <a:schemeClr val="bg1"/>
                </a:solidFill>
              </a:rPr>
              <a:t>反射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它周围环境，即根据观察者的视角，物体的颜色或多或少等于它的环境。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49" y="4059117"/>
            <a:ext cx="3542273" cy="31408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4413" y="4227638"/>
            <a:ext cx="525440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/>
              <a:t>viewPos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samplerCube skybox;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normalize(Position - </a:t>
            </a:r>
            <a:r>
              <a:rPr lang="en-US" altLang="zh-CN"/>
              <a:t>viewPos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 = reflect(I, normalize(Normal));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(texture(skybox, R).rgb,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8747" y="7669665"/>
            <a:ext cx="879097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Normal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(transpose(inverse(model))) * aNormal;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gl_Position = projection * view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(Position,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20" y="795543"/>
            <a:ext cx="3898114" cy="313932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96197" y="3037229"/>
            <a:ext cx="445509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最终的</a:t>
            </a:r>
            <a:r>
              <a:rPr lang="zh-CN" altLang="en-US">
                <a:solidFill>
                  <a:srgbClr val="008000"/>
                </a:solidFill>
                <a:latin typeface="+mn-ea"/>
              </a:rPr>
              <a:t>反射向量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将会作为索引/采样立方体贴图的方向向量，返回环境的颜色值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32880" y="741462"/>
            <a:ext cx="3637280" cy="2969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6180" y="23202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折射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Refraction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0670" y="3862072"/>
            <a:ext cx="724021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ratio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1.52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normalize(Position - viewPos);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R = refract(I, normalize(Normal), ratio);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(texture(skybox, R).rgb,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68" y="777243"/>
            <a:ext cx="3861904" cy="2969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1560" y="2457312"/>
            <a:ext cx="473964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折射可以使用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GLSL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的内建</a:t>
            </a:r>
            <a:r>
              <a:rPr lang="en-US" altLang="zh-CN">
                <a:latin typeface="+mn-ea"/>
              </a:rPr>
              <a:t>refract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函数来轻松实现，它需要一个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+mn-ea"/>
              </a:rPr>
              <a:t>法向量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、一个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+mn-ea"/>
              </a:rPr>
              <a:t>观察方向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和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+mn-ea"/>
              </a:rPr>
              <a:t>两个材质之间的</a:t>
            </a:r>
            <a:r>
              <a:rPr lang="zh-CN" altLang="en-US">
                <a:highlight>
                  <a:srgbClr val="00FF00"/>
                </a:highlight>
                <a:latin typeface="+mn-ea"/>
              </a:rPr>
              <a:t>折射率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(Refractive Index)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。</a:t>
            </a:r>
            <a:endParaRPr lang="zh-CN" altLang="en-US"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093150" y="3850945"/>
          <a:ext cx="2189322" cy="2167128"/>
        </p:xfrm>
        <a:graphic>
          <a:graphicData uri="http://schemas.openxmlformats.org/drawingml/2006/table">
            <a:tbl>
              <a:tblPr/>
              <a:tblGrid>
                <a:gridCol w="109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材质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折射率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空气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1.00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水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1.33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冰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1.309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highlight>
                            <a:srgbClr val="800000"/>
                          </a:highlight>
                        </a:rPr>
                        <a:t>玻璃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  <a:highlight>
                            <a:srgbClr val="800000"/>
                          </a:highlight>
                        </a:rPr>
                        <a:t>1.52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钻石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2.42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01650" y="1169726"/>
            <a:ext cx="5313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折射是光线由于传播介质的改变而产生的方向变化。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折射是通过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斯涅尔定律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(Snell’s Law)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来描述的，使用环境贴图的话看起来像是这样：</a:t>
            </a:r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A3385170-FDEC-4F25-A3FA-A2630A1FECC1}"/>
                  </a:ext>
                </a:extLst>
              </p14:cNvPr>
              <p14:cNvContentPartPr/>
              <p14:nvPr/>
            </p14:nvContentPartPr>
            <p14:xfrm>
              <a:off x="3512640" y="4998600"/>
              <a:ext cx="149040" cy="187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A3385170-FDEC-4F25-A3FA-A2630A1FE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3640" y="4989600"/>
                <a:ext cx="1666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ADEFA10-BC62-400C-93CD-DF65E80551A9}"/>
                  </a:ext>
                </a:extLst>
              </p14:cNvPr>
              <p14:cNvContentPartPr/>
              <p14:nvPr/>
            </p14:nvContentPartPr>
            <p14:xfrm>
              <a:off x="4023120" y="4693320"/>
              <a:ext cx="497520" cy="90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ADEFA10-BC62-400C-93CD-DF65E80551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4120" y="4684320"/>
                <a:ext cx="5151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C3AD7EA2-0B66-4909-8087-F8CF1B3113C6}"/>
                  </a:ext>
                </a:extLst>
              </p14:cNvPr>
              <p14:cNvContentPartPr/>
              <p14:nvPr/>
            </p14:nvContentPartPr>
            <p14:xfrm>
              <a:off x="6606480" y="4925880"/>
              <a:ext cx="448920" cy="424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C3AD7EA2-0B66-4909-8087-F8CF1B3113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7480" y="4916880"/>
                <a:ext cx="466560" cy="6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723</TotalTime>
  <Words>1124</Words>
  <Application>Microsoft Office PowerPoint</Application>
  <PresentationFormat>自定义</PresentationFormat>
  <Paragraphs>134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Gudea</vt:lpstr>
      <vt:lpstr>等线</vt:lpstr>
      <vt:lpstr>华文琥珀</vt:lpstr>
      <vt:lpstr>宋体</vt:lpstr>
      <vt:lpstr>微软雅黑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1809</cp:revision>
  <dcterms:created xsi:type="dcterms:W3CDTF">2020-06-26T01:00:00Z</dcterms:created>
  <dcterms:modified xsi:type="dcterms:W3CDTF">2022-03-08T04:36:13Z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