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3" r:id="rId2"/>
    <p:sldId id="324" r:id="rId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5" y="-1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B1E229-5E82-4165-99BE-5CE72AFD3105}"/>
              </a:ext>
            </a:extLst>
          </p:cNvPr>
          <p:cNvSpPr/>
          <p:nvPr/>
        </p:nvSpPr>
        <p:spPr>
          <a:xfrm>
            <a:off x="1524373" y="8596916"/>
            <a:ext cx="4314825" cy="306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F00EE4-8037-474A-BD77-15F0B5A7011F}"/>
              </a:ext>
            </a:extLst>
          </p:cNvPr>
          <p:cNvSpPr/>
          <p:nvPr/>
        </p:nvSpPr>
        <p:spPr>
          <a:xfrm>
            <a:off x="1699776" y="1537723"/>
            <a:ext cx="7620000" cy="2964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14B882-DFC7-418B-92EC-15237FC60458}"/>
              </a:ext>
            </a:extLst>
          </p:cNvPr>
          <p:cNvSpPr txBox="1"/>
          <p:nvPr/>
        </p:nvSpPr>
        <p:spPr>
          <a:xfrm>
            <a:off x="4445985" y="30509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Blinn-Phong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C259F-AA0F-4280-95FC-A0F44047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6" y="1816171"/>
            <a:ext cx="76200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0926AE-CC31-4214-9DD3-B8980AF27DBA}"/>
              </a:ext>
            </a:extLst>
          </p:cNvPr>
          <p:cNvSpPr txBox="1"/>
          <p:nvPr/>
        </p:nvSpPr>
        <p:spPr>
          <a:xfrm>
            <a:off x="1156672" y="7787909"/>
            <a:ext cx="934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+mj-ea"/>
                <a:ea typeface="+mj-ea"/>
              </a:rPr>
              <a:t>1977</a:t>
            </a:r>
            <a:r>
              <a:rPr lang="zh-CN" altLang="en-US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年，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+mj-ea"/>
                <a:ea typeface="+mj-ea"/>
              </a:rPr>
              <a:t>James F. Blinn</a:t>
            </a:r>
            <a:r>
              <a:rPr lang="zh-CN" altLang="en-US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在冯氏着色模型上加以拓展，引入了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Blinn-Phong</a:t>
            </a:r>
            <a:r>
              <a:rPr lang="zh-CN" altLang="en-US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着色模型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604A6B-720D-46BB-8DFA-DA2B73D5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73" y="8596916"/>
            <a:ext cx="43148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8E585BD-EB9E-46B2-BC51-FEA8F09BE6C5}"/>
              </a:ext>
            </a:extLst>
          </p:cNvPr>
          <p:cNvSpPr txBox="1"/>
          <p:nvPr/>
        </p:nvSpPr>
        <p:spPr>
          <a:xfrm>
            <a:off x="6116845" y="8653113"/>
            <a:ext cx="35667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Blinn-Phong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模型采用了</a:t>
            </a:r>
            <a:r>
              <a:rPr lang="zh-CN" altLang="en-US" b="1">
                <a:latin typeface="+mn-ea"/>
              </a:rPr>
              <a:t>半程向量</a:t>
            </a:r>
            <a:r>
              <a:rPr lang="en-US" altLang="zh-CN" b="1" i="0">
                <a:solidFill>
                  <a:srgbClr val="222222"/>
                </a:solidFill>
                <a:effectLst/>
                <a:latin typeface="+mn-ea"/>
              </a:rPr>
              <a:t>(Halfway Vector)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，即光线与视线夹角一半方向上的一个单位向量。当半程向量与法线向量越接近时，</a:t>
            </a:r>
            <a:r>
              <a:rPr lang="zh-CN" altLang="en-US" b="1" i="0">
                <a:solidFill>
                  <a:srgbClr val="222222"/>
                </a:solidFill>
                <a:effectLst/>
                <a:highlight>
                  <a:srgbClr val="00FFFF"/>
                </a:highlight>
                <a:latin typeface="+mn-ea"/>
              </a:rPr>
              <a:t>镜面光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分量就越大。</a:t>
            </a:r>
            <a:endParaRPr lang="zh-CN" altLang="en-US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0D15C1-A155-4661-8650-FE9F922CC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4628" y="10429885"/>
            <a:ext cx="2390775" cy="11620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DC2CD02-EEC6-4BF8-8181-AADD003B0B71}"/>
              </a:ext>
            </a:extLst>
          </p:cNvPr>
          <p:cNvSpPr txBox="1"/>
          <p:nvPr/>
        </p:nvSpPr>
        <p:spPr>
          <a:xfrm>
            <a:off x="1232967" y="11902291"/>
            <a:ext cx="825827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normalize(lightPos - FragPos);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FFCBE6-8A30-49D6-9FC4-DEC250A1FA70}"/>
              </a:ext>
            </a:extLst>
          </p:cNvPr>
          <p:cNvSpPr txBox="1"/>
          <p:nvPr/>
        </p:nvSpPr>
        <p:spPr>
          <a:xfrm>
            <a:off x="1232967" y="12914460"/>
            <a:ext cx="8258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normal, halfwayDir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shininess);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E83243-9352-438C-B623-D6A3BEC06191}"/>
              </a:ext>
            </a:extLst>
          </p:cNvPr>
          <p:cNvSpPr txBox="1"/>
          <p:nvPr/>
        </p:nvSpPr>
        <p:spPr>
          <a:xfrm>
            <a:off x="813691" y="937368"/>
            <a:ext cx="93921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冯氏光照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：视线与反射方向之间的夹角不小于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度，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镜面光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分量会变为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3" name="Picture 6" descr="Comparison between Phong and Blinn-Phong shading with a low exponent">
            <a:extLst>
              <a:ext uri="{FF2B5EF4-FFF2-40B4-BE49-F238E27FC236}">
                <a16:creationId xmlns:a16="http://schemas.microsoft.com/office/drawing/2014/main" id="{4A45B860-FA9B-4571-9FF2-2AAE347F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6" y="4629304"/>
            <a:ext cx="762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EB6DC9-CA7B-40BD-9431-9C1A27877CD7}"/>
              </a:ext>
            </a:extLst>
          </p:cNvPr>
          <p:cNvSpPr/>
          <p:nvPr/>
        </p:nvSpPr>
        <p:spPr>
          <a:xfrm>
            <a:off x="4632960" y="6812280"/>
            <a:ext cx="1805940" cy="31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exponent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0.5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32B7BD-C40D-434C-8EBC-7BA77B206A97}"/>
              </a:ext>
            </a:extLst>
          </p:cNvPr>
          <p:cNvSpPr txBox="1"/>
          <p:nvPr/>
        </p:nvSpPr>
        <p:spPr>
          <a:xfrm>
            <a:off x="1015363" y="941760"/>
            <a:ext cx="825827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planeVertices[] =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positions             // normals        // texcoords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5F7A8-03AA-4A10-8B7C-03BEA5876E72}"/>
              </a:ext>
            </a:extLst>
          </p:cNvPr>
          <p:cNvSpPr txBox="1"/>
          <p:nvPr/>
        </p:nvSpPr>
        <p:spPr>
          <a:xfrm>
            <a:off x="1015362" y="3708597"/>
            <a:ext cx="825827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(blinn)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Comparison between Phong and Blinn-Phong shading with normal exponents">
            <a:extLst>
              <a:ext uri="{FF2B5EF4-FFF2-40B4-BE49-F238E27FC236}">
                <a16:creationId xmlns:a16="http://schemas.microsoft.com/office/drawing/2014/main" id="{B45474D5-A857-44D4-8E16-5DA35120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7" y="8625814"/>
            <a:ext cx="762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55668F-CC68-434A-BC42-8ECFE86B96EB}"/>
              </a:ext>
            </a:extLst>
          </p:cNvPr>
          <p:cNvSpPr txBox="1"/>
          <p:nvPr/>
        </p:nvSpPr>
        <p:spPr>
          <a:xfrm>
            <a:off x="1015362" y="7067818"/>
            <a:ext cx="854773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Phong和Blinn Phong着色之间的另一个细微差别是，中间向量和法线之间的角度通常小于视图和反射向量之间的角度。因此，为了获得类似于Phong着色的视觉效果，必须将镜面反光指数设置得更高一些。一般是将其设置为Phong反光指数的2到4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78F143-9C9D-4E3B-8A0E-AD3F99DC4103}"/>
              </a:ext>
            </a:extLst>
          </p:cNvPr>
          <p:cNvSpPr txBox="1"/>
          <p:nvPr/>
        </p:nvSpPr>
        <p:spPr>
          <a:xfrm>
            <a:off x="870631" y="8074968"/>
            <a:ext cx="8547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以下是Phong指数设置为8.0和Blinn Phong分量设置为32.0的镜面反射模型之间的比较：</a:t>
            </a:r>
          </a:p>
        </p:txBody>
      </p:sp>
    </p:spTree>
    <p:extLst>
      <p:ext uri="{BB962C8B-B14F-4D97-AF65-F5344CB8AC3E}">
        <p14:creationId xmlns:p14="http://schemas.microsoft.com/office/powerpoint/2010/main" val="70247387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3200</TotalTime>
  <Words>418</Words>
  <Application>Microsoft Office PowerPoint</Application>
  <PresentationFormat>自定义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 Unicode MS</vt:lpstr>
      <vt:lpstr>等线</vt:lpstr>
      <vt:lpstr>黑体</vt:lpstr>
      <vt:lpstr>华文琥珀</vt:lpstr>
      <vt:lpstr>宋体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1720</cp:revision>
  <dcterms:created xsi:type="dcterms:W3CDTF">2020-06-26T01:00:00Z</dcterms:created>
  <dcterms:modified xsi:type="dcterms:W3CDTF">2022-03-12T08:09:04Z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