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25" r:id="rId2"/>
    <p:sldId id="326" r:id="rId3"/>
    <p:sldId id="327" r:id="rId4"/>
    <p:sldId id="328" r:id="rId5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461" y="-5059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3:04:28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0 24575,'0'4'0,"-4"4"0,-4 8 0,-5 6 0,-3 5 0,-4 6 0,-1 4 0,0 4 0,2-3 0,2-7 0,3-5 0,4-11 0,5-11 0,1-14 0,3-5-8191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3:04:28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24575,'14'25'0,"12"12"0,6 3 0,0-1 0,-1-8 0,-7-5 0,-6-7-8191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7:20:50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2.xml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7D8E772-78CA-49AD-86DE-B40A75C1A81E}"/>
              </a:ext>
            </a:extLst>
          </p:cNvPr>
          <p:cNvSpPr txBox="1"/>
          <p:nvPr/>
        </p:nvSpPr>
        <p:spPr>
          <a:xfrm>
            <a:off x="2657292" y="274293"/>
            <a:ext cx="5310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Gamma</a:t>
            </a:r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校正</a:t>
            </a:r>
          </a:p>
        </p:txBody>
      </p:sp>
      <p:pic>
        <p:nvPicPr>
          <p:cNvPr id="1026" name="Picture 2" descr="Linear encodings of display with and without gamma correction">
            <a:extLst>
              <a:ext uri="{FF2B5EF4-FFF2-40B4-BE49-F238E27FC236}">
                <a16:creationId xmlns:a16="http://schemas.microsoft.com/office/drawing/2014/main" id="{20DB2525-4D88-47A4-94E3-060A26CBD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949" y="2268791"/>
            <a:ext cx="8060531" cy="127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CA44885-B469-4391-898F-5DDE9B707019}"/>
              </a:ext>
            </a:extLst>
          </p:cNvPr>
          <p:cNvSpPr txBox="1"/>
          <p:nvPr/>
        </p:nvSpPr>
        <p:spPr>
          <a:xfrm>
            <a:off x="955040" y="781806"/>
            <a:ext cx="506476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阴极射线管显示器（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CRT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）：输入电压翻倍与亮度提高的关系是与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Gamma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次方相关</a:t>
            </a:r>
            <a:endParaRPr lang="en-US" altLang="zh-CN" b="0" i="0">
              <a:solidFill>
                <a:srgbClr val="22222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设备输出亮度 </a:t>
            </a:r>
            <a:r>
              <a:rPr lang="en-US" altLang="zh-CN" b="0" i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zh-CN" altLang="en-US" b="0" i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电压的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Gamma</a:t>
            </a:r>
            <a:r>
              <a:rPr lang="zh-CN" altLang="en-US" b="0" i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次幂</a:t>
            </a:r>
            <a:endParaRPr lang="en-US" altLang="zh-CN" b="0" i="0">
              <a:solidFill>
                <a:srgbClr val="22222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2222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这正好与我们人眼的感知是类似（相反）的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776AD1-E03A-4F74-B5ED-83B293FF1088}"/>
              </a:ext>
            </a:extLst>
          </p:cNvPr>
          <p:cNvSpPr/>
          <p:nvPr/>
        </p:nvSpPr>
        <p:spPr>
          <a:xfrm>
            <a:off x="2763123" y="1964799"/>
            <a:ext cx="325667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CRT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Gamma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通常为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8BEACC-02F9-486B-AF69-BDFE5AC8D491}"/>
              </a:ext>
            </a:extLst>
          </p:cNvPr>
          <p:cNvSpPr/>
          <p:nvPr/>
        </p:nvSpPr>
        <p:spPr>
          <a:xfrm>
            <a:off x="1182092" y="3884433"/>
            <a:ext cx="8575040" cy="480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人眼对黑夜的环境更加敏感（把跟多的精度分配给了低灰度）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9AD12F2-5AAD-443D-AAAA-1927AA7D5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92" y="4802640"/>
            <a:ext cx="3280826" cy="328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A06B0A31-6A89-4351-920A-2680B310801C}"/>
              </a:ext>
            </a:extLst>
          </p:cNvPr>
          <p:cNvSpPr txBox="1"/>
          <p:nvPr/>
        </p:nvSpPr>
        <p:spPr>
          <a:xfrm>
            <a:off x="5208984" y="4865889"/>
            <a:ext cx="4600496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点线：线性的理想情况，</a:t>
            </a:r>
            <a:r>
              <a:rPr lang="en-US" altLang="zh-CN" sz="2000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Gamma</a:t>
            </a:r>
            <a:r>
              <a:rPr lang="zh-CN" altLang="en-US" sz="2000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2000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  <a:p>
            <a:r>
              <a:rPr lang="zh-CN" altLang="en-US" sz="2000">
                <a:solidFill>
                  <a:srgbClr val="2222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实线：</a:t>
            </a:r>
            <a:r>
              <a:rPr lang="en-US" altLang="zh-CN" sz="2000">
                <a:solidFill>
                  <a:srgbClr val="2222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CRT</a:t>
            </a:r>
            <a:r>
              <a:rPr lang="zh-CN" altLang="en-US" sz="2000">
                <a:solidFill>
                  <a:srgbClr val="2222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的实际情况，</a:t>
            </a:r>
            <a:r>
              <a:rPr lang="en-US" altLang="zh-CN" sz="2000">
                <a:solidFill>
                  <a:srgbClr val="2222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Gamma</a:t>
            </a:r>
            <a:r>
              <a:rPr lang="zh-CN" altLang="en-US" sz="2000">
                <a:solidFill>
                  <a:srgbClr val="2222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2000">
                <a:solidFill>
                  <a:srgbClr val="2222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A9F4177-F9E9-4D41-83D6-DBCF35EE6B8C}"/>
              </a:ext>
            </a:extLst>
          </p:cNvPr>
          <p:cNvSpPr txBox="1"/>
          <p:nvPr/>
        </p:nvSpPr>
        <p:spPr>
          <a:xfrm>
            <a:off x="5734503" y="5762062"/>
            <a:ext cx="3428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Gudea"/>
              </a:rPr>
              <a:t>(0.5, 0.0, 0.0) ×</a:t>
            </a:r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Gudea"/>
              </a:rPr>
              <a:t>2</a:t>
            </a:r>
            <a:r>
              <a:rPr lang="en-US" altLang="zh-CN" b="0" i="0">
                <a:solidFill>
                  <a:schemeClr val="bg1"/>
                </a:solidFill>
                <a:effectLst/>
                <a:latin typeface="Gudea"/>
              </a:rPr>
              <a:t> </a:t>
            </a:r>
            <a:r>
              <a:rPr lang="zh-CN" altLang="en-US" b="0" i="0">
                <a:solidFill>
                  <a:schemeClr val="bg1"/>
                </a:solidFill>
                <a:effectLst/>
                <a:latin typeface="Gudea"/>
              </a:rPr>
              <a:t>＝ </a:t>
            </a:r>
            <a:r>
              <a:rPr lang="en-US" altLang="zh-CN" b="0" i="0">
                <a:solidFill>
                  <a:schemeClr val="bg1"/>
                </a:solidFill>
                <a:effectLst/>
                <a:latin typeface="Gudea"/>
              </a:rPr>
              <a:t>(1.0, 0.0, 0.0) 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B677E65-AE6A-46EC-B3F2-D775F2F92A78}"/>
              </a:ext>
            </a:extLst>
          </p:cNvPr>
          <p:cNvSpPr txBox="1"/>
          <p:nvPr/>
        </p:nvSpPr>
        <p:spPr>
          <a:xfrm>
            <a:off x="5361816" y="6359276"/>
            <a:ext cx="4173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对于</a:t>
            </a:r>
            <a:r>
              <a:rPr lang="en-US" altLang="zh-CN" sz="2000">
                <a:solidFill>
                  <a:schemeClr val="bg1"/>
                </a:solidFill>
              </a:rPr>
              <a:t>CRT</a:t>
            </a:r>
            <a:r>
              <a:rPr lang="zh-CN" altLang="en-US" sz="2000">
                <a:solidFill>
                  <a:schemeClr val="bg1"/>
                </a:solidFill>
              </a:rPr>
              <a:t>来说，实际上亮度提高了：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1/0.218</a:t>
            </a:r>
            <a:r>
              <a:rPr lang="zh-CN" altLang="en-US" sz="2000">
                <a:solidFill>
                  <a:schemeClr val="bg1"/>
                </a:solidFill>
              </a:rPr>
              <a:t>≈</a:t>
            </a: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4.6</a:t>
            </a:r>
            <a:endParaRPr lang="zh-CN" altLang="en-US" sz="2000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9F23E4F-43D6-42B4-B159-AA49BE4C702D}"/>
              </a:ext>
            </a:extLst>
          </p:cNvPr>
          <p:cNvSpPr txBox="1"/>
          <p:nvPr/>
        </p:nvSpPr>
        <p:spPr>
          <a:xfrm>
            <a:off x="5469612" y="7331663"/>
            <a:ext cx="407924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所以到目前为止，我们配置的颜色和光照变量从物理角度来看都是不正确的</a:t>
            </a:r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6D387A24-11D3-4B57-AF48-0B6F3C7CF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09" y="8221966"/>
            <a:ext cx="4383431" cy="315584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C20344C6-7106-4DED-AF79-0F3D8DC84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960" y="8221966"/>
            <a:ext cx="4320303" cy="3155846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608F21C7-903C-42B1-86C5-F0D4FFA0E3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7620" y="11749026"/>
            <a:ext cx="7667625" cy="1838325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13DACEE9-1643-4E5F-9D84-1E9A094256EA}"/>
              </a:ext>
            </a:extLst>
          </p:cNvPr>
          <p:cNvSpPr txBox="1"/>
          <p:nvPr/>
        </p:nvSpPr>
        <p:spPr>
          <a:xfrm>
            <a:off x="679409" y="10837590"/>
            <a:ext cx="438343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(gamma)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pow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(color,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91A9CF-4B6D-4B4F-965F-D59EA8EB7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707" y="791359"/>
            <a:ext cx="1868011" cy="14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78CEC5-D010-4BEA-BC32-E48B8720DB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5225" y="610659"/>
            <a:ext cx="1978895" cy="159155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6A8AC594-806D-4F7E-A60D-48A2ABC78407}"/>
              </a:ext>
            </a:extLst>
          </p:cNvPr>
          <p:cNvSpPr/>
          <p:nvPr/>
        </p:nvSpPr>
        <p:spPr>
          <a:xfrm>
            <a:off x="3048000" y="2484120"/>
            <a:ext cx="891540" cy="85513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2" name="文本框 1161">
            <a:extLst>
              <a:ext uri="{FF2B5EF4-FFF2-40B4-BE49-F238E27FC236}">
                <a16:creationId xmlns:a16="http://schemas.microsoft.com/office/drawing/2014/main" id="{F7B0EE68-48CD-4D81-8E1E-D01DCEA6A898}"/>
              </a:ext>
            </a:extLst>
          </p:cNvPr>
          <p:cNvSpPr txBox="1"/>
          <p:nvPr/>
        </p:nvSpPr>
        <p:spPr>
          <a:xfrm>
            <a:off x="2871124" y="73949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颜色（感知）</a:t>
            </a:r>
            <a:endParaRPr lang="zh-CN" altLang="en-US" sz="2000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FF1E4793-8177-4F32-9B6F-338C752974DB}"/>
              </a:ext>
            </a:extLst>
          </p:cNvPr>
          <p:cNvSpPr txBox="1"/>
          <p:nvPr/>
        </p:nvSpPr>
        <p:spPr>
          <a:xfrm>
            <a:off x="1456431" y="481972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亮度（物理）</a:t>
            </a:r>
            <a:endParaRPr lang="zh-CN" altLang="en-US" sz="2000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grpSp>
        <p:nvGrpSpPr>
          <p:cNvPr id="1335" name="组合 1334">
            <a:extLst>
              <a:ext uri="{FF2B5EF4-FFF2-40B4-BE49-F238E27FC236}">
                <a16:creationId xmlns:a16="http://schemas.microsoft.com/office/drawing/2014/main" id="{A1C9D76C-4CE0-4906-A592-641125E022FF}"/>
              </a:ext>
            </a:extLst>
          </p:cNvPr>
          <p:cNvGrpSpPr/>
          <p:nvPr/>
        </p:nvGrpSpPr>
        <p:grpSpPr>
          <a:xfrm>
            <a:off x="1377720" y="4899600"/>
            <a:ext cx="141480" cy="116640"/>
            <a:chOff x="1377720" y="4899600"/>
            <a:chExt cx="141480" cy="11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33" name="墨迹 1332">
                  <a:extLst>
                    <a:ext uri="{FF2B5EF4-FFF2-40B4-BE49-F238E27FC236}">
                      <a16:creationId xmlns:a16="http://schemas.microsoft.com/office/drawing/2014/main" id="{795CCF0E-804E-4543-80AC-2CE4E219D01D}"/>
                    </a:ext>
                  </a:extLst>
                </p14:cNvPr>
                <p14:cNvContentPartPr/>
                <p14:nvPr/>
              </p14:nvContentPartPr>
              <p14:xfrm>
                <a:off x="1377720" y="4899600"/>
                <a:ext cx="62640" cy="109080"/>
              </p14:xfrm>
            </p:contentPart>
          </mc:Choice>
          <mc:Fallback>
            <p:pic>
              <p:nvPicPr>
                <p:cNvPr id="1333" name="墨迹 1332">
                  <a:extLst>
                    <a:ext uri="{FF2B5EF4-FFF2-40B4-BE49-F238E27FC236}">
                      <a16:creationId xmlns:a16="http://schemas.microsoft.com/office/drawing/2014/main" id="{795CCF0E-804E-4543-80AC-2CE4E219D01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68720" y="4890600"/>
                  <a:ext cx="80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34" name="墨迹 1333">
                  <a:extLst>
                    <a:ext uri="{FF2B5EF4-FFF2-40B4-BE49-F238E27FC236}">
                      <a16:creationId xmlns:a16="http://schemas.microsoft.com/office/drawing/2014/main" id="{95BF756B-D720-462A-824D-05E324B9AFD2}"/>
                    </a:ext>
                  </a:extLst>
                </p14:cNvPr>
                <p14:cNvContentPartPr/>
                <p14:nvPr/>
              </p14:nvContentPartPr>
              <p14:xfrm>
                <a:off x="1455120" y="4937760"/>
                <a:ext cx="64080" cy="78480"/>
              </p14:xfrm>
            </p:contentPart>
          </mc:Choice>
          <mc:Fallback>
            <p:pic>
              <p:nvPicPr>
                <p:cNvPr id="1334" name="墨迹 1333">
                  <a:extLst>
                    <a:ext uri="{FF2B5EF4-FFF2-40B4-BE49-F238E27FC236}">
                      <a16:creationId xmlns:a16="http://schemas.microsoft.com/office/drawing/2014/main" id="{95BF756B-D720-462A-824D-05E324B9AFD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46480" y="4928760"/>
                  <a:ext cx="81720" cy="9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832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xample of gamma correction w/ and without on advanced rendering">
            <a:extLst>
              <a:ext uri="{FF2B5EF4-FFF2-40B4-BE49-F238E27FC236}">
                <a16:creationId xmlns:a16="http://schemas.microsoft.com/office/drawing/2014/main" id="{1C2CFE47-EAC9-45AC-9281-13DA8FFC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499553"/>
            <a:ext cx="7620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D94BD2C-E65E-42E1-8EF2-0181B9A8A919}"/>
              </a:ext>
            </a:extLst>
          </p:cNvPr>
          <p:cNvSpPr txBox="1"/>
          <p:nvPr/>
        </p:nvSpPr>
        <p:spPr>
          <a:xfrm>
            <a:off x="979170" y="763816"/>
            <a:ext cx="8271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由于颜色是基于显示器的输出进行配置的，因此线性空间中的所有中间值计算在物理上都是不正确的。随着更先进的照明算法的加入，这一点变得更加明显：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8B1302-8E2A-4004-96A2-97422B2624E6}"/>
              </a:ext>
            </a:extLst>
          </p:cNvPr>
          <p:cNvSpPr txBox="1"/>
          <p:nvPr/>
        </p:nvSpPr>
        <p:spPr>
          <a:xfrm>
            <a:off x="860584" y="5129252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>
                <a:solidFill>
                  <a:srgbClr val="FFC000"/>
                </a:solidFill>
                <a:effectLst/>
                <a:latin typeface="Helvetica Neue"/>
              </a:rPr>
              <a:t>sRGB(</a:t>
            </a:r>
            <a:r>
              <a:rPr lang="en-US" altLang="zh-CN" b="1" i="1">
                <a:solidFill>
                  <a:srgbClr val="FFC000"/>
                </a:solidFill>
                <a:effectLst/>
                <a:latin typeface="Helvetica Neue"/>
              </a:rPr>
              <a:t>standard Red GreenBlue</a:t>
            </a:r>
            <a:r>
              <a:rPr lang="en-US" altLang="zh-CN" b="1" i="0">
                <a:solidFill>
                  <a:srgbClr val="FFC000"/>
                </a:solidFill>
                <a:effectLst/>
                <a:latin typeface="Helvetica Neue"/>
              </a:rPr>
              <a:t>)</a:t>
            </a:r>
            <a:endParaRPr lang="zh-CN" altLang="en-US" b="1" i="0">
              <a:solidFill>
                <a:srgbClr val="FFC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5394B0-1FA6-4FFC-ADF9-D3C02813EAB8}"/>
              </a:ext>
            </a:extLst>
          </p:cNvPr>
          <p:cNvSpPr txBox="1"/>
          <p:nvPr/>
        </p:nvSpPr>
        <p:spPr>
          <a:xfrm>
            <a:off x="860584" y="5498584"/>
            <a:ext cx="8317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微软联合</a:t>
            </a: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HP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、三菱、爱普生等厂商联合开发的通用色彩标准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63940A3-FC98-420D-AF75-7E8566776AB5}"/>
              </a:ext>
            </a:extLst>
          </p:cNvPr>
          <p:cNvSpPr txBox="1"/>
          <p:nvPr/>
        </p:nvSpPr>
        <p:spPr>
          <a:xfrm>
            <a:off x="860584" y="7048500"/>
            <a:ext cx="890397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由于监视器显示应用了</a:t>
            </a:r>
            <a:r>
              <a:rPr lang="en-US" altLang="zh-CN"/>
              <a:t>Gamma</a:t>
            </a:r>
            <a:r>
              <a:rPr lang="zh-CN" altLang="en-US"/>
              <a:t>的颜色，因此创建或编辑的所有图片都不是在线性空间中，而是在sRGB空间中。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E7540C-5BA6-41D9-9868-C436C9D011A1}"/>
              </a:ext>
            </a:extLst>
          </p:cNvPr>
          <p:cNvSpPr txBox="1"/>
          <p:nvPr/>
        </p:nvSpPr>
        <p:spPr>
          <a:xfrm>
            <a:off x="860584" y="5898038"/>
            <a:ext cx="890397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Gamma</a:t>
            </a:r>
            <a:r>
              <a:rPr lang="zh-CN" altLang="en-US"/>
              <a:t>值为</a:t>
            </a:r>
            <a:r>
              <a:rPr lang="en-US" altLang="zh-CN"/>
              <a:t>2.2</a:t>
            </a:r>
            <a:r>
              <a:rPr lang="zh-CN" altLang="en-US"/>
              <a:t>的颜色空间称为</a:t>
            </a:r>
            <a:r>
              <a:rPr lang="en-US" altLang="zh-CN"/>
              <a:t>sRGB</a:t>
            </a:r>
            <a:r>
              <a:rPr lang="zh-CN" altLang="en-US"/>
              <a:t>颜色空间（不是</a:t>
            </a:r>
            <a:r>
              <a:rPr lang="en-US" altLang="zh-CN"/>
              <a:t>100%</a:t>
            </a:r>
            <a:r>
              <a:rPr lang="zh-CN" altLang="en-US"/>
              <a:t>精确，但接近）。每个监视器都有自己的</a:t>
            </a:r>
            <a:r>
              <a:rPr lang="en-US" altLang="zh-CN"/>
              <a:t>Gamma</a:t>
            </a:r>
            <a:r>
              <a:rPr lang="zh-CN" altLang="en-US"/>
              <a:t>曲线，</a:t>
            </a:r>
            <a:r>
              <a:rPr lang="en-US" altLang="zh-CN"/>
              <a:t>Gamma</a:t>
            </a:r>
            <a:r>
              <a:rPr lang="zh-CN" altLang="en-US"/>
              <a:t>值为</a:t>
            </a:r>
            <a:r>
              <a:rPr lang="en-US" altLang="zh-CN"/>
              <a:t>2.2</a:t>
            </a:r>
            <a:r>
              <a:rPr lang="zh-CN" altLang="en-US"/>
              <a:t>时，在大多数监视器上显示良好。游戏通常允许玩家更改游戏的</a:t>
            </a:r>
            <a:r>
              <a:rPr lang="en-US" altLang="zh-CN"/>
              <a:t>Gamma</a:t>
            </a:r>
            <a:r>
              <a:rPr lang="zh-CN" altLang="en-US"/>
              <a:t>设置，因为每个显示器的</a:t>
            </a:r>
            <a:r>
              <a:rPr lang="en-US" altLang="zh-CN"/>
              <a:t>Gamma</a:t>
            </a:r>
            <a:r>
              <a:rPr lang="zh-CN" altLang="en-US"/>
              <a:t>设置略有不同。</a:t>
            </a:r>
          </a:p>
        </p:txBody>
      </p:sp>
      <p:pic>
        <p:nvPicPr>
          <p:cNvPr id="2052" name="Picture 4" descr="Comparrison between working in linear space with sRGB textures and linear-space textures">
            <a:extLst>
              <a:ext uri="{FF2B5EF4-FFF2-40B4-BE49-F238E27FC236}">
                <a16:creationId xmlns:a16="http://schemas.microsoft.com/office/drawing/2014/main" id="{6C5DFDA7-61D9-4754-B6D1-EB3EA3047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79" y="8610304"/>
            <a:ext cx="76200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77C2E44-BEDA-45DD-8572-4DB5697F5891}"/>
              </a:ext>
            </a:extLst>
          </p:cNvPr>
          <p:cNvSpPr txBox="1"/>
          <p:nvPr/>
        </p:nvSpPr>
        <p:spPr>
          <a:xfrm>
            <a:off x="773430" y="7829402"/>
            <a:ext cx="90782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纹理在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sRGB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空间创建和展示，在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sRGB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空间中使用，不必关心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gamma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校正纹，理显示也没问题。然而，如果把所有东西都放在线性空间中展示的，纹理颜色就会出问题：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2210AAF-9135-4333-B941-017968A55D97}"/>
              </a:ext>
            </a:extLst>
          </p:cNvPr>
          <p:cNvSpPr txBox="1"/>
          <p:nvPr/>
        </p:nvSpPr>
        <p:spPr>
          <a:xfrm>
            <a:off x="989171" y="11726200"/>
            <a:ext cx="864679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实际上进行了两次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Gamma</a:t>
            </a:r>
            <a:r>
              <a:rPr lang="zh-CN" altLang="en-US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校正！</a:t>
            </a:r>
            <a:endParaRPr lang="en-US" altLang="zh-CN" i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基于监视器上看到的情况创建一个图像，我们就已经对颜色值进行了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Gamma</a:t>
            </a:r>
            <a:r>
              <a:rPr lang="zh-CN" altLang="en-US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校正</a:t>
            </a:r>
            <a:endParaRPr lang="en-US" altLang="zh-CN" i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代码中又进行了一次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Gamma</a:t>
            </a: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校正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360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634CADD-2B58-41D4-8F74-D38F9EF67BCE}"/>
              </a:ext>
            </a:extLst>
          </p:cNvPr>
          <p:cNvSpPr txBox="1"/>
          <p:nvPr/>
        </p:nvSpPr>
        <p:spPr>
          <a:xfrm>
            <a:off x="901706" y="6239114"/>
            <a:ext cx="934974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gamma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diffuseColor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pow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(texture(diffuse, texCoords).rgb,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(gamma));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546CCF-B71B-49D9-ABFD-D626D71CCDE0}"/>
              </a:ext>
            </a:extLst>
          </p:cNvPr>
          <p:cNvSpPr txBox="1"/>
          <p:nvPr/>
        </p:nvSpPr>
        <p:spPr>
          <a:xfrm>
            <a:off x="901706" y="7375458"/>
            <a:ext cx="93497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glTexImage2D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GL_SRGB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width, height,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GL_RGB,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GL_UNSIGNED_BYTE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data); </a:t>
            </a:r>
            <a:endParaRPr lang="zh-CN" altLang="en-US"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58750C-6992-41FA-AAB9-86E1704C1BF2}"/>
              </a:ext>
            </a:extLst>
          </p:cNvPr>
          <p:cNvSpPr txBox="1"/>
          <p:nvPr/>
        </p:nvSpPr>
        <p:spPr>
          <a:xfrm>
            <a:off x="801409" y="7852839"/>
            <a:ext cx="8907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如果在纹理中引入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alpha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元素，必须将纹理的内部格式指定为</a:t>
            </a:r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GL_SRGB_ALPHA</a:t>
            </a:r>
            <a:endParaRPr lang="zh-CN" altLang="en-US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68DEFF-3593-47B5-9337-F6E781A85AC2}"/>
              </a:ext>
            </a:extLst>
          </p:cNvPr>
          <p:cNvSpPr txBox="1"/>
          <p:nvPr/>
        </p:nvSpPr>
        <p:spPr>
          <a:xfrm>
            <a:off x="1176305" y="9553901"/>
            <a:ext cx="5423560" cy="21255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不是所有纹理都是在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sRGB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空间中的，当把纹理指定为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sRGB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纹理时要格外小心</a:t>
            </a:r>
            <a:r>
              <a:rPr lang="zh-CN" altLang="en-US">
                <a:solidFill>
                  <a:srgbClr val="2222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b="0" i="0">
              <a:solidFill>
                <a:srgbClr val="22222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比如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diffuse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纹理，这种为物体上色的纹理几乎都是在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sRGB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空间中的</a:t>
            </a:r>
            <a:endParaRPr lang="en-US" altLang="zh-CN" b="0" i="0">
              <a:solidFill>
                <a:srgbClr val="22222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像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specular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贴图和法线贴图几乎都在线性空间中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EDC879-7C9A-4CB9-BDF7-64F9F481210B}"/>
              </a:ext>
            </a:extLst>
          </p:cNvPr>
          <p:cNvSpPr txBox="1"/>
          <p:nvPr/>
        </p:nvSpPr>
        <p:spPr>
          <a:xfrm>
            <a:off x="801408" y="5847547"/>
            <a:ext cx="9349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为了解决重复校正的问题，把这些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sRGB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纹理在进行任何颜色值的计算前变回线性空间：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F502D4-62CE-4A49-9D5D-6DC5E0B2412F}"/>
              </a:ext>
            </a:extLst>
          </p:cNvPr>
          <p:cNvSpPr txBox="1"/>
          <p:nvPr/>
        </p:nvSpPr>
        <p:spPr>
          <a:xfrm>
            <a:off x="801408" y="6973727"/>
            <a:ext cx="9349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或是通过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，自动把颜色校正到线性空间中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D7F88E58-150B-4727-933C-40062BE8F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030" y="9354497"/>
            <a:ext cx="2524391" cy="252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6F1B99C-4E95-45E6-9E12-66B369EFA584}"/>
              </a:ext>
            </a:extLst>
          </p:cNvPr>
          <p:cNvSpPr txBox="1"/>
          <p:nvPr/>
        </p:nvSpPr>
        <p:spPr>
          <a:xfrm>
            <a:off x="2657292" y="274293"/>
            <a:ext cx="5310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sRGB</a:t>
            </a:r>
            <a:r>
              <a:rPr lang="zh-CN" altLang="en-US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纹理代码实现</a:t>
            </a:r>
            <a:endParaRPr lang="zh-CN" altLang="en-US" b="1" i="0">
              <a:solidFill>
                <a:srgbClr val="FFC000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14" name="Picture 4" descr="Comparrison between working in linear space with sRGB textures and linear-space textures">
            <a:extLst>
              <a:ext uri="{FF2B5EF4-FFF2-40B4-BE49-F238E27FC236}">
                <a16:creationId xmlns:a16="http://schemas.microsoft.com/office/drawing/2014/main" id="{AFE8FE9F-90B4-4DF8-A06B-11B1D1315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867" y="895798"/>
            <a:ext cx="76200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9F7620F-1394-46F6-BABF-3BDB9D9945B4}"/>
              </a:ext>
            </a:extLst>
          </p:cNvPr>
          <p:cNvSpPr txBox="1"/>
          <p:nvPr/>
        </p:nvSpPr>
        <p:spPr>
          <a:xfrm>
            <a:off x="2233145" y="3974054"/>
            <a:ext cx="3196590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/>
              <a:t>    glm::vec3 lightPositions[] = {</a:t>
            </a:r>
          </a:p>
          <a:p>
            <a:r>
              <a:rPr lang="zh-CN" altLang="en-US"/>
              <a:t>        glm::vec3(-3.0f, 0.0f, 0.0f),</a:t>
            </a:r>
          </a:p>
          <a:p>
            <a:r>
              <a:rPr lang="zh-CN" altLang="en-US"/>
              <a:t>        glm::vec3(-1.0f, 0.0f, 0.0f),</a:t>
            </a:r>
          </a:p>
          <a:p>
            <a:r>
              <a:rPr lang="zh-CN" altLang="en-US"/>
              <a:t>        glm::vec3(1.0f, 0.0f, 0.0f),</a:t>
            </a:r>
          </a:p>
          <a:p>
            <a:r>
              <a:rPr lang="zh-CN" altLang="en-US"/>
              <a:t>        glm::vec3(3.0f, 0.0f, 0.0f)</a:t>
            </a:r>
          </a:p>
          <a:p>
            <a:r>
              <a:rPr lang="zh-CN" altLang="en-US"/>
              <a:t>    };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2ECDB4B-50BF-41CD-80B9-5C35795E01CF}"/>
              </a:ext>
            </a:extLst>
          </p:cNvPr>
          <p:cNvSpPr txBox="1"/>
          <p:nvPr/>
        </p:nvSpPr>
        <p:spPr>
          <a:xfrm>
            <a:off x="5429735" y="3985172"/>
            <a:ext cx="3196590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/>
              <a:t>    glm::vec3 lightColors[] = {</a:t>
            </a:r>
          </a:p>
          <a:p>
            <a:r>
              <a:rPr lang="zh-CN" altLang="en-US"/>
              <a:t>        glm::vec3(0.25),</a:t>
            </a:r>
          </a:p>
          <a:p>
            <a:r>
              <a:rPr lang="zh-CN" altLang="en-US"/>
              <a:t>        glm::vec3(0.50),</a:t>
            </a:r>
          </a:p>
          <a:p>
            <a:r>
              <a:rPr lang="zh-CN" altLang="en-US"/>
              <a:t>        glm::vec3(0.75),</a:t>
            </a:r>
          </a:p>
          <a:p>
            <a:r>
              <a:rPr lang="zh-CN" altLang="en-US"/>
              <a:t>        glm::vec3(1.00)</a:t>
            </a:r>
          </a:p>
          <a:p>
            <a:r>
              <a:rPr lang="zh-CN" altLang="en-US"/>
              <a:t>    };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FFE65DC-A0D3-4F22-B865-5BA263BB62B8}"/>
              </a:ext>
            </a:extLst>
          </p:cNvPr>
          <p:cNvSpPr txBox="1"/>
          <p:nvPr/>
        </p:nvSpPr>
        <p:spPr>
          <a:xfrm>
            <a:off x="916362" y="8408785"/>
            <a:ext cx="911983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>
                <a:solidFill>
                  <a:srgbClr val="92D050"/>
                </a:solidFill>
              </a:rPr>
              <a:t> unsigned int </a:t>
            </a:r>
            <a:r>
              <a:rPr lang="zh-CN" altLang="en-US"/>
              <a:t>floorTexture = loadTexture("../resources/wood.png",</a:t>
            </a:r>
            <a:r>
              <a:rPr lang="zh-CN" altLang="en-US">
                <a:highlight>
                  <a:srgbClr val="800000"/>
                </a:highlight>
              </a:rPr>
              <a:t>false</a:t>
            </a:r>
            <a:r>
              <a:rPr lang="zh-CN" altLang="en-US"/>
              <a:t>);</a:t>
            </a:r>
          </a:p>
          <a:p>
            <a:r>
              <a:rPr lang="zh-CN" altLang="en-US">
                <a:solidFill>
                  <a:srgbClr val="92D050"/>
                </a:solidFill>
              </a:rPr>
              <a:t> unsigned int </a:t>
            </a:r>
            <a:r>
              <a:rPr lang="zh-CN" altLang="en-US"/>
              <a:t>floorTextureGammaCorrected = loadTexture("../resources/wood.png", </a:t>
            </a:r>
            <a:r>
              <a:rPr lang="zh-CN" altLang="en-US">
                <a:highlight>
                  <a:srgbClr val="800000"/>
                </a:highlight>
              </a:rPr>
              <a:t>true</a:t>
            </a:r>
            <a:r>
              <a:rPr lang="zh-CN" altLang="en-US"/>
              <a:t>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2" name="墨迹 361">
                <a:extLst>
                  <a:ext uri="{FF2B5EF4-FFF2-40B4-BE49-F238E27FC236}">
                    <a16:creationId xmlns:a16="http://schemas.microsoft.com/office/drawing/2014/main" id="{F1A0B272-F227-4DF4-A3AD-355AF0B61BF7}"/>
                  </a:ext>
                </a:extLst>
              </p14:cNvPr>
              <p14:cNvContentPartPr/>
              <p14:nvPr/>
            </p14:nvContentPartPr>
            <p14:xfrm>
              <a:off x="5866920" y="11787840"/>
              <a:ext cx="360" cy="360"/>
            </p14:xfrm>
          </p:contentPart>
        </mc:Choice>
        <mc:Fallback>
          <p:pic>
            <p:nvPicPr>
              <p:cNvPr id="362" name="墨迹 361">
                <a:extLst>
                  <a:ext uri="{FF2B5EF4-FFF2-40B4-BE49-F238E27FC236}">
                    <a16:creationId xmlns:a16="http://schemas.microsoft.com/office/drawing/2014/main" id="{F1A0B272-F227-4DF4-A3AD-355AF0B61B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58280" y="117788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222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AC44D2-3792-4CBD-9517-66A01CA9B78B}"/>
              </a:ext>
            </a:extLst>
          </p:cNvPr>
          <p:cNvSpPr txBox="1"/>
          <p:nvPr/>
        </p:nvSpPr>
        <p:spPr>
          <a:xfrm>
            <a:off x="2716279" y="381332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衰减与</a:t>
            </a:r>
            <a:r>
              <a:rPr lang="en-US" altLang="zh-CN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Gamma</a:t>
            </a:r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校正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8CEA4F-EDE2-42F5-B6F9-D7D02800BDEB}"/>
              </a:ext>
            </a:extLst>
          </p:cNvPr>
          <p:cNvSpPr txBox="1"/>
          <p:nvPr/>
        </p:nvSpPr>
        <p:spPr>
          <a:xfrm>
            <a:off x="952765" y="1235968"/>
            <a:ext cx="778867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fr-FR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attenuation = </a:t>
            </a:r>
            <a:r>
              <a:rPr lang="fr-FR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fr-FR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/ (distance * distance);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82A56A-6963-4916-AA08-2B6FD524F1F2}"/>
              </a:ext>
            </a:extLst>
          </p:cNvPr>
          <p:cNvSpPr txBox="1"/>
          <p:nvPr/>
        </p:nvSpPr>
        <p:spPr>
          <a:xfrm>
            <a:off x="1010114" y="2420285"/>
            <a:ext cx="369543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attenuation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/ distance;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37A4573-AA40-4AB4-8462-7CA4C7AC5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00" y="1649323"/>
            <a:ext cx="4940183" cy="386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13CB39F-2AF4-45EE-8D91-62D55D8E55EE}"/>
              </a:ext>
            </a:extLst>
          </p:cNvPr>
          <p:cNvSpPr txBox="1"/>
          <p:nvPr/>
        </p:nvSpPr>
        <p:spPr>
          <a:xfrm>
            <a:off x="868561" y="1649601"/>
            <a:ext cx="3695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Gudea"/>
              </a:rPr>
              <a:t>但当距离小的时候，上面的公式效果会很不对劲，用下面的更好：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7F7F69-B511-41D4-997A-5C49EFAFA9A7}"/>
              </a:ext>
            </a:extLst>
          </p:cNvPr>
          <p:cNvSpPr txBox="1"/>
          <p:nvPr/>
        </p:nvSpPr>
        <p:spPr>
          <a:xfrm>
            <a:off x="388620" y="5596347"/>
            <a:ext cx="9806757" cy="86792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BlinnPhong(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normal,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fragPos,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lightPos,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lightColor)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diffuse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lightDir = normalize(lightPos - fragPos);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diff = max(dot(lightDir, normal),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diffuse = diff * lightColor;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specular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viewDir = normalize(viewPos - fragPos);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reflectDir = reflect(-lightDir, normal);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spec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halfwayDir = normalize(lightDir + viewDir);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spec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pow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(max(dot(normal, halfwayDir),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64.0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specular = spec * lightColor;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simple attenuation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max_distance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1.5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distance = length(lightPos - fragPos);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attenuation =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/ (gamma ? distance* distance  : distance);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diffuse *= attenuation;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specular *= attenuation;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diffuse + specular;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color = texture(floorTexture, fs_in.TexCoords).rgb;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lighting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 &lt;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++i)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lighting += BlinnPhong(normalize(fs_in.Normal), fs_in.FragPos, lightPositions[i], lightColors[i]);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color *= lighting;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(gamma) </a:t>
            </a:r>
          </a:p>
          <a:p>
            <a:pPr lvl="1"/>
            <a:r>
              <a:rPr lang="en-US" altLang="zh-CN">
                <a:solidFill>
                  <a:srgbClr val="E0E2E4"/>
                </a:solidFill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color = </a:t>
            </a:r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pow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(color, </a:t>
            </a:r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2.2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(color,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B4F63D5-C314-4027-A60B-07B76D7E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200" y="3863539"/>
            <a:ext cx="3233261" cy="75361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4ED2E0F-3761-459A-A3FA-44EC338029BC}"/>
              </a:ext>
            </a:extLst>
          </p:cNvPr>
          <p:cNvSpPr txBox="1"/>
          <p:nvPr/>
        </p:nvSpPr>
        <p:spPr>
          <a:xfrm>
            <a:off x="815788" y="822613"/>
            <a:ext cx="924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Gudea"/>
              </a:rPr>
              <a:t>在真是的物理世界</a:t>
            </a:r>
            <a:r>
              <a:rPr lang="en-US" altLang="zh-CN" b="0" i="0">
                <a:solidFill>
                  <a:schemeClr val="bg1"/>
                </a:solidFill>
                <a:effectLst/>
                <a:latin typeface="Gudea"/>
              </a:rPr>
              <a:t>, </a:t>
            </a:r>
            <a:r>
              <a:rPr lang="zh-CN" altLang="en-US" b="0" i="0">
                <a:solidFill>
                  <a:schemeClr val="bg1"/>
                </a:solidFill>
                <a:effectLst/>
                <a:latin typeface="Gudea"/>
              </a:rPr>
              <a:t>光线的衰减与距离的平方成反比：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3DC8205-E594-4DD2-A883-2E5272765AD4}"/>
              </a:ext>
            </a:extLst>
          </p:cNvPr>
          <p:cNvSpPr txBox="1"/>
          <p:nvPr/>
        </p:nvSpPr>
        <p:spPr>
          <a:xfrm>
            <a:off x="1010114" y="335378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所以以前一直使用下面的公式：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419098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4775</TotalTime>
  <Words>1050</Words>
  <Application>Microsoft Office PowerPoint</Application>
  <PresentationFormat>自定义</PresentationFormat>
  <Paragraphs>85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Gudea</vt:lpstr>
      <vt:lpstr>Helvetica Neue</vt:lpstr>
      <vt:lpstr>等线</vt:lpstr>
      <vt:lpstr>华文琥珀</vt:lpstr>
      <vt:lpstr>Microsoft Yahei</vt:lpstr>
      <vt:lpstr>Arial</vt:lpstr>
      <vt:lpstr>Calibri</vt:lpstr>
      <vt:lpstr>Cambria</vt:lpstr>
      <vt:lpstr>Open Sans</vt:lpstr>
      <vt:lpstr>4_第一PPT，www.1ppt.com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1728</cp:revision>
  <dcterms:created xsi:type="dcterms:W3CDTF">2020-06-26T01:00:00Z</dcterms:created>
  <dcterms:modified xsi:type="dcterms:W3CDTF">2022-03-13T09:41:28Z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