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6" r:id="rId2"/>
    <p:sldId id="337" r:id="rId3"/>
    <p:sldId id="338" r:id="rId4"/>
    <p:sldId id="341" r:id="rId5"/>
    <p:sldId id="339" r:id="rId6"/>
    <p:sldId id="34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-296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22:3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24575,'179'11'0,"1"0"0,737-12-1365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7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24575,'-29'7'0,"-27"7"0,-4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8:1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1330 24575,'16'-60'0,"3"1"0,2 1 0,3 1 0,3 1 0,1 1 0,3 2 0,65-84 0,29-17 0,148-139 0,-216 233 0,7-8 0,134-110 0,-196 177 0,0-1 0,0 0 0,0 1 0,0-1 0,0 1 0,0-1 0,1 1 0,-1 0 0,0 0 0,1 0 0,-1 0 0,1 1 0,-1-1 0,1 1 0,-1-1 0,1 1 0,4 0 0,-6 0 0,-1 1 0,1-1 0,0 0 0,-1 1 0,1-1 0,-1 1 0,1 0 0,-1-1 0,1 1 0,-1-1 0,1 1 0,-1 0 0,0-1 0,1 1 0,-1 0 0,0-1 0,0 1 0,1 0 0,-1-1 0,0 1 0,0 0 0,0 0 0,-2 32 0,-9 20 0,-33 93 0,-34 53 0,56-145 0,-25 58 0,-57 151 0,98-246 0,-13 43 0,18-57 0,0 0 0,0 1 0,1-1 0,-1 0 0,1 1 0,0-1 0,0 1 0,0-1 0,1 1 0,-1-1 0,1 0 0,0 1 0,1 3 0,-1-6 0,-1 0 0,1-1 0,0 1 0,0 0 0,-1 0 0,1 0 0,0-1 0,0 1 0,0 0 0,0-1 0,0 1 0,0-1 0,0 1 0,0-1 0,0 0 0,0 1 0,0-1 0,0 0 0,1 0 0,-1 0 0,0 1 0,0-1 0,0 0 0,0-1 0,0 1 0,0 0 0,1 0 0,-1 0 0,0-1 0,1 0 0,17-6 0,0 0 0,-1-2 0,0 0 0,-1-1 0,0-1 0,28-23 0,-26 20 0,740-629 0,-549 430-1365,-145 136-5461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3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24575,'440'27'0,"-281"-13"0,758 87 0,-913-100 0,0 0 0,1 0 0,-1-1 0,1 0 0,-1 0 0,1 0 0,-1-1 0,1 1 0,4-2 0,-9 2 0,1-1 0,-1 1 0,1 0 0,-1 0 0,1-1 0,-1 1 0,1-1 0,-1 1 0,0 0 0,1-1 0,-1 1 0,0-1 0,1 1 0,-1-1 0,0 1 0,1-1 0,-1 1 0,0-1 0,0 1 0,1-1 0,-1 1 0,0-1 0,0 1 0,0-1 0,0 0 0,0 0 0,0-1 0,-1 0 0,1-1 0,-1 1 0,1 0 0,-1 0 0,0 0 0,0 0 0,0 0 0,0 0 0,-2-3 0,-85-112 0,30 45 0,-160-222-1365,150 209-5461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3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 297 24575,'-45'-17'0,"0"2"0,-1 2 0,-75-12 0,98 23 0,0 0 0,1 2 0,-1 1 0,0 0 0,0 2 0,1 0 0,0 2 0,0 0 0,-38 15 0,17 0 0,0 2 0,2 1 0,0 3 0,2 1 0,-69 62 0,29-12 0,-101 125 0,107-108-160,5 2 1,4 4-1,4 2 0,4 3 0,6 2 0,4 2 1,4 2-1,6 1 0,5 3 0,4 0 0,6 2 1,5 0-1,-2 204 0,19-239 160,4 0 0,4 0 0,3-1 0,4-1 0,4 0 0,46 122 0,-47-154 0,3-1 0,1-1 0,3-1 0,2-1 0,1-2 0,2-1 0,2-1 0,2-1 0,1-3 0,2 0 0,66 46 0,-66-57-4,1-2 1,2-2-1,0-2 1,1-1-1,0-2 1,78 18-1,-64-23 16,1-3 1,0-2-1,0-3 1,104-7-1,-77-5-33,-1-4 1,141-40-1,-110 17-179,142-68 0,-68 12-260,-5-8 0,177-130 0,-142 70 88,222-210 1,-312 249 278,-5-5 0,-5-5 0,111-164 0,-172 208-22,-3-2 0,55-127 0,-79 145 29,-4-1 0,-3-1-1,25-137 1,-41 162 59,-2-1 1,-2 1-1,-3-1 1,-1 0-1,-3 0 1,-2 1-1,-1 0 1,-3 0-1,-21-60 0,17 69 32,-2 1-1,-2 1 1,-1 0-1,-2 1 1,-2 1-1,0 1 0,-3 2 1,-1 0-1,-1 2 1,-1 0-1,-42-30 1,34 32-26,-2 2 1,0 2 0,-2 1 0,-1 3-1,-69-25 1,52 26-60,-1 4 0,0 2 0,-103-10 0,52 19-115,1 4 0,-1 5 0,0 5 0,-136 30 0,-136 47-520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3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9 209 24575,'-8'0'0,"18"0"0,25 0 0,804 14-850,-17-1-748,-550-15 1107,390-54-1,-620 51 492,-1-3 0,1-1 0,55-21 0,-91 28 113,1-1-1,-1 0 1,0-1-1,0 1 1,0-1-1,0 0 1,10-9 0,-15 11-124,0 0 1,1 1-1,-1-1 1,0 0 0,0 0-1,0 1 1,0-1 0,0 0-1,-1 0 1,1 0 0,-1 0-1,1 0 1,-1 0 0,1 0-1,-1 0 1,0 0-1,0 0 1,0-1 0,0 1-1,-1 0 1,1 0 0,0 0-1,-1 0 1,0 0 0,1 0-1,-1 0 1,-2-3 0,-18-26-5361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3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24575,'32'-4'0,"40"-1"0,43 1 0,46 3 0,42 4 0,29 0 0,16 0-1166,4-1 1166,-8 0 0,-19-1 0,-50-1-7025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7:00:4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695 103 24575,'-6'-6'0,"0"0"0,-1 1 0,0 0 0,0 0 0,0 1 0,-1 0 0,1 0 0,-1 0 0,0 1 0,0 0 0,-17-3 0,13 4 0,-1 1 0,0 0 0,-1 1 0,1 1 0,0 0 0,0 0 0,-13 4 0,-9 5 0,1 1 0,1 1 0,0 2 0,-53 32 0,53-28 0,1 1 0,1 2 0,-47 41 0,69-53 0,1 0 0,0 0 0,0 1 0,1 0 0,0 0 0,-8 17 0,12-20 0,0 0 0,1 0 0,0 1 0,0-1 0,0 1 0,1-1 0,0 1 0,1-1 0,0 1 0,0-1 0,2 13 0,0-11 0,0-1 0,1 0 0,0 0 0,0 0 0,1-1 0,0 1 0,0-1 0,1 0 0,0 0 0,0 0 0,1-1 0,0 1 0,0-1 0,0-1 0,1 1 0,0-1 0,9 5 0,9 5 0,1-1 0,0-2 0,52 18 0,3-6 0,131 21 0,89-5 0,-243-33 0,405 38 0,1-36 0,-383-13 0,0-5 0,-1-2 0,0-4 0,83-28 0,-113 27 0,0-3 0,-2-1 0,0-3 0,-1-2 0,-1-2 0,-2-2 0,51-42 0,-85 62 0,0 0 0,0-1 0,-1 0 0,0 0 0,8-14 0,-15 21 0,0 0 0,0 0 0,-1 0 0,1 0 0,-1 0 0,0 0 0,0 0 0,0-1 0,0 1 0,-1 0 0,1-1 0,-1 1 0,0 0 0,0-1 0,0 1 0,-1-1 0,1 1 0,-1 0 0,0 0 0,1-1 0,-1 1 0,-1 0 0,1 0 0,0 0 0,-4-4 0,1 0 0,-1 1 0,0 1 0,-1-1 0,1 1 0,-1 0 0,0 0 0,0 0 0,-1 1 0,-8-4 0,-9-4 0,-35-12 0,43 18 0,-161-53-37,-3 8 0,-221-33-1,246 59-251,-183-4 0,233 27 295,1 4 0,-183 29 1,32 27-1261,29 11-5012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22:3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24575,'0'-1'0,"1"0"0,-1 0 0,0 1 0,1-1 0,-1 0 0,1 0 0,-1 1 0,1-1 0,-1 0 0,1 1 0,0-1 0,-1 0 0,1 1 0,0-1 0,0 1 0,-1-1 0,1 1 0,0 0 0,0-1 0,0 1 0,-1 0 0,1-1 0,0 1 0,0 0 0,0 0 0,0 0 0,0 0 0,0 0 0,0 0 0,-1 0 0,1 0 0,0 0 0,0 0 0,1 1 0,38 4 0,-37-4 0,5 0 0,45 10 0,1-3 0,60 1 0,5-11 0,-57 0 0,106 9 0,-150-3 0,-1 0 0,1 2 0,-1 0 0,0 1 0,28 16 0,-21-11 0,41 15 0,-53-23-273,1 1 0,-1 0 0,0 1 0,17 10 0,-16-7-6553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91 24575,'-7'-9'0,"-1"0"0,0 0 0,0 1 0,-1 0 0,0 1 0,0 0 0,-14-8 0,17 12 0,0 0 0,-1 1 0,1-1 0,-1 1 0,0 1 0,1-1 0,-1 1 0,0 1 0,0-1 0,0 1 0,0 0 0,0 0 0,-12 3 0,-4 3 0,0 0 0,0 2 0,1 0 0,0 2 0,1 0 0,0 2 0,0 0 0,1 1 0,1 1 0,0 1 0,1 0 0,1 2 0,0 0 0,1 1 0,1 0 0,1 1 0,1 1 0,-12 22 0,12-18 0,1-1 0,2 2 0,0-1 0,1 2 0,2-1 0,0 1 0,2 0 0,1 0 0,1 1 0,1-1 0,2 1 0,0 0 0,2-1 0,1 1 0,1-1 0,7 26 0,-7-40 0,0 0 0,0-1 0,1 1 0,1-1 0,0 0 0,0-1 0,1 1 0,0-1 0,1-1 0,0 1 0,1-1 0,0-1 0,0 0 0,1 0 0,15 9 0,-16-12 0,2 0 0,-1 0 0,0-1 0,1-1 0,0 0 0,0 0 0,0-1 0,0 0 0,0-1 0,0 0 0,1-1 0,-1-1 0,0 1 0,0-2 0,0 1 0,0-2 0,12-3 0,-5 0 0,0-1 0,-1 0 0,0-2 0,0 0 0,0-1 0,-2 0 0,1-1 0,-1-1 0,-1-1 0,0 0 0,-1 0 0,0-2 0,-1 0 0,-1 0 0,12-20 0,-15 20 0,0-1 0,-1 1 0,0-1 0,-1-1 0,-1 1 0,-1-1 0,0 0 0,-1 0 0,-1 0 0,-1 0 0,0-1 0,-1 1 0,-1 0 0,-1 0 0,0-1 0,-9-31 0,4 28 0,-1 1 0,0 0 0,-20-32 0,21 41 0,0 1 0,0 0 0,-1 0 0,0 0 0,-1 1 0,0 1 0,-19-14 0,26 20-62,-1 0 0,1 1 0,-1-1 0,0 1 0,0 0 0,0-1 0,0 1 0,0 1 0,0-1 0,0 0 0,0 1 0,0 0-1,0-1 1,0 1 0,0 0 0,0 1 0,0-1 0,0 0 0,0 1 0,0 0 0,-3 1 0,-22 12-6764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769 32 24575,'-28'-2'0,"1"1"0,-1 2 0,0 1 0,1 1 0,-1 1 0,1 1 0,0 2 0,0 0 0,1 2 0,0 1 0,1 1 0,0 2 0,1 0 0,0 1 0,1 2 0,-36 30 0,31-22 0,2 2 0,0 1 0,2 0 0,1 2 0,1 1 0,2 1 0,1 1 0,1 0 0,2 1 0,1 1 0,-20 70 0,30-84 0,0 1 0,2-1 0,1 1 0,0 0 0,2 0 0,0 0 0,1 0 0,5 23 0,-4-34 0,1 1 0,0-1 0,0 1 0,1-1 0,0 0 0,1-1 0,0 1 0,0-1 0,1 0 0,1 0 0,-1 0 0,2-1 0,-1 0 0,1 0 0,0-1 0,0 0 0,12 7 0,-7-7 0,1-1 0,-1 0 0,1-1 0,0 0 0,0-1 0,0-1 0,1 0 0,-1-1 0,1-1 0,0 0 0,-1-1 0,1 0 0,0-1 0,-1-1 0,1 0 0,-1-1 0,20-7 0,-4 0 0,1-2 0,-1-1 0,-1-1 0,0-1 0,-2-2 0,50-38 0,-51 33 0,0-1 0,-2-1 0,0-2 0,-2 0 0,-1-1 0,-1-1 0,-1-1 0,-2-1 0,-1-1 0,17-45 0,-26 58 0,-1-2 0,0 1 0,-2 0 0,0-1 0,-2 0 0,0 0 0,-1 0 0,-1 0 0,-1 0 0,-1 0 0,0 0 0,-2 0 0,0 0 0,-1 1 0,-1 0 0,-1 0 0,0 0 0,-2 1 0,-11-19 0,12 25 14,-1 0-1,1 0 0,-2 1 0,0 0 1,0 1-1,-1 0 0,0 0 1,-20-12-1,25 18-91,-1 1 0,1-1 0,-1 1-1,1 0 1,-1 1 0,0 0 0,0 0 0,-1 0 0,1 1-1,0 0 1,0 1 0,-1 0 0,1 0 0,0 0 0,-1 1-1,1 0 1,0 0 0,-11 4 0,-30 17-6748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24575,'25'0'0,"30"-4"0,35-7 0,30-11 0,27-7 0,18-4 0,3 5 0,-14 7 0,-22 10 0,-29 11 0,-29 13 0,-28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24575,'39'4'0,"43"1"0,39-1 0,35 0 0,23-1 0,18 2 0,3 4 0,-6 5 0,-15-1 0,-38-3-8191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24575,'25'7'0,"34"6"0,35 1 0,45-2 0,46-10 0,45-13 0,38-8-1564,23-1 1564,2 4 0,-16 7 0,-27 13 0,-37 9 0,-56 2-6627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24575,'29'0'0,"38"0"0,47-4 0,55 0 0,64-4 0,56-1-1901,48 2 1901,28 2 0,1 8-1622,-20 16 1622,-46 11 0,-72 0-4668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6:13:4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10 24575,'-7'-2'0,"1"0"0,-1 0 0,0 1 0,0 0 0,0 0 0,0 1 0,0 0 0,0 0 0,0 1 0,0-1 0,0 1 0,0 1 0,1 0 0,-8 2 0,4 0 0,1 1 0,0 0 0,0 0 0,0 1 0,1 0 0,0 0 0,0 1 0,-11 13 0,1 1 0,2 2 0,1-1 0,0 2 0,2 0 0,1 0 0,-13 36 0,16-34 0,0 1 0,2 0 0,0 1 0,2 0 0,1 0 0,2 0 0,1 50 0,2-61 0,1-1 0,1 1 0,1 0 0,0-1 0,1 0 0,0 0 0,2 0 0,0-1 0,0 0 0,2 0 0,-1-1 0,2 0 0,0 0 0,15 14 0,-4-8 0,1-1 0,1-1 0,0-1 0,2-1 0,-1-1 0,2-1 0,0-1 0,53 17 0,-35-17 0,1-1 0,1-2 0,-1-3 0,87 4 0,-91-11 0,-1-3 0,0-1 0,0-1 0,0-3 0,-1-1 0,0-2 0,-1-1 0,0-3 0,-1 0 0,0-3 0,-2-1 0,0-2 0,-1-1 0,44-38 0,-64 49 0,-2-2 0,1 1 0,-1-2 0,-1 1 0,-1-2 0,0 1 0,11-23 0,-17 28 0,0 0 0,-1 0 0,0 0 0,0-1 0,-1 0 0,0 1 0,-1-1 0,0 0 0,-1 0 0,0 0 0,0 0 0,-1 1 0,0-1 0,-5-16 0,1 9 0,-2 0 0,0 1 0,-1 0 0,-1 0 0,0 1 0,-1 0 0,0 1 0,-2 0 0,1 1 0,-26-23 0,7 11 0,-1 1 0,-1 2 0,-68-36 0,61 39 20,-1 2 0,-1 2 0,-1 1 0,0 3 0,-64-10 0,45 14-392,1 2 1,-1 3 0,-78 8 0,-20 11-6455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hyperlink" Target="https://ogldev.org/www/tutorial26/tutorial2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customXml" Target="../ink/ink5.xml"/><Relationship Id="rId18" Type="http://schemas.openxmlformats.org/officeDocument/2006/relationships/image" Target="../media/image26.png"/><Relationship Id="rId3" Type="http://schemas.openxmlformats.org/officeDocument/2006/relationships/image" Target="../media/image16.jpeg"/><Relationship Id="rId21" Type="http://schemas.openxmlformats.org/officeDocument/2006/relationships/customXml" Target="../ink/ink9.xml"/><Relationship Id="rId7" Type="http://schemas.openxmlformats.org/officeDocument/2006/relationships/image" Target="../media/image20.jpg"/><Relationship Id="rId12" Type="http://schemas.openxmlformats.org/officeDocument/2006/relationships/image" Target="../media/image23.png"/><Relationship Id="rId17" Type="http://schemas.openxmlformats.org/officeDocument/2006/relationships/customXml" Target="../ink/ink7.xml"/><Relationship Id="rId2" Type="http://schemas.openxmlformats.org/officeDocument/2006/relationships/image" Target="../media/image15.jp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customXml" Target="../ink/ink4.xml"/><Relationship Id="rId24" Type="http://schemas.openxmlformats.org/officeDocument/2006/relationships/image" Target="../media/image29.png"/><Relationship Id="rId5" Type="http://schemas.openxmlformats.org/officeDocument/2006/relationships/image" Target="../media/image18.jp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22.png"/><Relationship Id="rId19" Type="http://schemas.openxmlformats.org/officeDocument/2006/relationships/customXml" Target="../ink/ink8.xml"/><Relationship Id="rId4" Type="http://schemas.openxmlformats.org/officeDocument/2006/relationships/image" Target="../media/image17.jpeg"/><Relationship Id="rId9" Type="http://schemas.openxmlformats.org/officeDocument/2006/relationships/customXml" Target="../ink/ink3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8A6454D-B94D-4E79-9772-111C6EE30821}"/>
              </a:ext>
            </a:extLst>
          </p:cNvPr>
          <p:cNvSpPr/>
          <p:nvPr/>
        </p:nvSpPr>
        <p:spPr>
          <a:xfrm>
            <a:off x="1704964" y="7057327"/>
            <a:ext cx="7670800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4C994-67EF-4FBF-88F5-36874F9C98EE}"/>
              </a:ext>
            </a:extLst>
          </p:cNvPr>
          <p:cNvSpPr txBox="1"/>
          <p:nvPr/>
        </p:nvSpPr>
        <p:spPr>
          <a:xfrm>
            <a:off x="909320" y="7652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>
                <a:hlinkClick r:id="rId2"/>
              </a:rPr>
              <a:t>Tutorial 26 - Normal Mapping (ogldev.org)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法线贴图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C341B-CC8A-4269-BAB6-7D4421B9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61" y="1115690"/>
            <a:ext cx="7670800" cy="29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AEE296-84C0-43C9-A537-27218214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86" y="4209424"/>
            <a:ext cx="714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9F34C-D4A9-4C30-A7EA-32102980DCE3}"/>
              </a:ext>
            </a:extLst>
          </p:cNvPr>
          <p:cNvSpPr txBox="1"/>
          <p:nvPr/>
        </p:nvSpPr>
        <p:spPr>
          <a:xfrm>
            <a:off x="6594792" y="5008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</a:rPr>
              <a:t>插值计算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95B22-4873-4882-9A79-49FEBBF74D3B}"/>
              </a:ext>
            </a:extLst>
          </p:cNvPr>
          <p:cNvSpPr txBox="1"/>
          <p:nvPr/>
        </p:nvSpPr>
        <p:spPr>
          <a:xfrm>
            <a:off x="3154858" y="49819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</a:rPr>
              <a:t>纹理获取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pic>
        <p:nvPicPr>
          <p:cNvPr id="2056" name="Picture 8" descr="Image of a normal map in OpenGL normal mapping">
            <a:extLst>
              <a:ext uri="{FF2B5EF4-FFF2-40B4-BE49-F238E27FC236}">
                <a16:creationId xmlns:a16="http://schemas.microsoft.com/office/drawing/2014/main" id="{CFFF43D2-CE62-44DD-966E-A11681EE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4" y="9159478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1737E7-07F3-457F-A325-6F6FD7D70AA3}"/>
              </a:ext>
            </a:extLst>
          </p:cNvPr>
          <p:cNvSpPr txBox="1"/>
          <p:nvPr/>
        </p:nvSpPr>
        <p:spPr>
          <a:xfrm>
            <a:off x="909320" y="12940913"/>
            <a:ext cx="365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为什么大体上是蓝色的？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为什么每块砖上沿是绿色的？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8" name="Picture 10" descr="Surfaces displaying per-surface normal and per-fragment normals for normal mapping in OpenGL">
            <a:extLst>
              <a:ext uri="{FF2B5EF4-FFF2-40B4-BE49-F238E27FC236}">
                <a16:creationId xmlns:a16="http://schemas.microsoft.com/office/drawing/2014/main" id="{731D057D-2599-4274-A873-A4B17F53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1" y="7057327"/>
            <a:ext cx="666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98FD325-DBA3-4C01-950C-FFAFB1CB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10229294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4229E6B-7654-40F5-B713-E145963B81DA}"/>
              </a:ext>
            </a:extLst>
          </p:cNvPr>
          <p:cNvSpPr txBox="1"/>
          <p:nvPr/>
        </p:nvSpPr>
        <p:spPr>
          <a:xfrm>
            <a:off x="4769461" y="9396769"/>
            <a:ext cx="53105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transforms from [-1,1] to [0,1] </a:t>
            </a:r>
            <a:endParaRPr lang="en-US" altLang="zh-CN" i="0">
              <a:solidFill>
                <a:srgbClr val="8CBBA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rgb_normal = normal * </a:t>
            </a:r>
            <a:r>
              <a:rPr lang="en-US" altLang="zh-CN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altLang="zh-CN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zh-CN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altLang="zh-CN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0163B3-47AD-4144-B410-EF315E24EFCF}"/>
              </a:ext>
            </a:extLst>
          </p:cNvPr>
          <p:cNvGrpSpPr/>
          <p:nvPr/>
        </p:nvGrpSpPr>
        <p:grpSpPr>
          <a:xfrm>
            <a:off x="4830420" y="556200"/>
            <a:ext cx="459720" cy="171360"/>
            <a:chOff x="4830420" y="556200"/>
            <a:chExt cx="45972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5B85295B-19D5-4112-AC31-8C1A9D7E404C}"/>
                    </a:ext>
                  </a:extLst>
                </p14:cNvPr>
                <p14:cNvContentPartPr/>
                <p14:nvPr/>
              </p14:nvContentPartPr>
              <p14:xfrm>
                <a:off x="4830420" y="556200"/>
                <a:ext cx="459720" cy="82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5B85295B-19D5-4112-AC31-8C1A9D7E40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1780" y="547200"/>
                  <a:ext cx="47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0B0CC5C-B4CE-4C3A-ABD7-4D327A64EE02}"/>
                    </a:ext>
                  </a:extLst>
                </p14:cNvPr>
                <p14:cNvContentPartPr/>
                <p14:nvPr/>
              </p14:nvContentPartPr>
              <p14:xfrm>
                <a:off x="4861020" y="664920"/>
                <a:ext cx="345600" cy="626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0B0CC5C-B4CE-4C3A-ABD7-4D327A64EE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80" y="656280"/>
                  <a:ext cx="363240" cy="8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0A532CE-ABCC-4D9B-9740-CF79C08C7157}"/>
              </a:ext>
            </a:extLst>
          </p:cNvPr>
          <p:cNvSpPr/>
          <p:nvPr/>
        </p:nvSpPr>
        <p:spPr>
          <a:xfrm>
            <a:off x="816677" y="3207745"/>
            <a:ext cx="9113520" cy="306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4623ED-3B12-43E7-8821-C24B56E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31" y="6708437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292F8D-AF1E-4A11-A81C-E7A84485B479}"/>
              </a:ext>
            </a:extLst>
          </p:cNvPr>
          <p:cNvSpPr txBox="1"/>
          <p:nvPr/>
        </p:nvSpPr>
        <p:spPr>
          <a:xfrm>
            <a:off x="3081655" y="1658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切线空间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8B195C-9DB6-4B8B-BB3A-2F3C1692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52" y="335062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43BFF6-F701-4BBC-9810-49591C5C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33" y="3248895"/>
            <a:ext cx="4762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143E75C-9A55-4F4C-B7EA-0261ED1C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302">
            <a:off x="5407138" y="502929"/>
            <a:ext cx="4428490" cy="28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10E642-EDC1-47B6-990E-BEA05F6F7586}"/>
              </a:ext>
            </a:extLst>
          </p:cNvPr>
          <p:cNvSpPr txBox="1"/>
          <p:nvPr/>
        </p:nvSpPr>
        <p:spPr>
          <a:xfrm>
            <a:off x="793671" y="884646"/>
            <a:ext cx="4406104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平面的表面法线现在指向了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，而采样得到的法线仍然指向的是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。结果就是光照仍然认为表面法线和之前朝向正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方向时一样；这样光照就不对了。右边的图片展示了这个表面上采样的法线的近似情况：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8DD756-D095-4777-9EE9-1DAC726428BF}"/>
              </a:ext>
            </a:extLst>
          </p:cNvPr>
          <p:cNvSpPr txBox="1"/>
          <p:nvPr/>
        </p:nvSpPr>
        <p:spPr>
          <a:xfrm>
            <a:off x="4109720" y="10519321"/>
            <a:ext cx="53136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通常的做法是将对象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本地空间</a:t>
            </a:r>
            <a:r>
              <a:rPr lang="zh-CN" altLang="en-US"/>
              <a:t>中的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U向量</a:t>
            </a:r>
            <a:r>
              <a:rPr lang="zh-CN" altLang="en-US"/>
              <a:t>称为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切线</a:t>
            </a:r>
            <a:r>
              <a:rPr lang="zh-CN" altLang="en-US"/>
              <a:t>，将对象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本地空间</a:t>
            </a:r>
            <a:r>
              <a:rPr lang="zh-CN" altLang="en-US"/>
              <a:t>中的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V向量</a:t>
            </a:r>
            <a:r>
              <a:rPr lang="zh-CN" altLang="en-US"/>
              <a:t>称为</a:t>
            </a:r>
            <a:r>
              <a:rPr lang="zh-CN" altLang="en-US" b="1" i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副切线</a:t>
            </a:r>
            <a:r>
              <a:rPr lang="zh-CN" altLang="en-US"/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F8D74A-1B34-423A-B57B-86BAD8F307C5}"/>
              </a:ext>
            </a:extLst>
          </p:cNvPr>
          <p:cNvSpPr txBox="1"/>
          <p:nvPr/>
        </p:nvSpPr>
        <p:spPr>
          <a:xfrm>
            <a:off x="1475321" y="12968148"/>
            <a:ext cx="74489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我们需要生成的变换矩阵称为TBN矩阵（</a:t>
            </a:r>
            <a:r>
              <a:rPr lang="en-US" altLang="zh-CN"/>
              <a:t>Tangent-Bitangent-Normal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22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F0C06A-9B4C-4C80-8B71-784202A2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1" y="800691"/>
            <a:ext cx="7620000" cy="762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62AF25-A3CF-4582-9E6D-F2213D474B00}"/>
              </a:ext>
            </a:extLst>
          </p:cNvPr>
          <p:cNvSpPr txBox="1"/>
          <p:nvPr/>
        </p:nvSpPr>
        <p:spPr>
          <a:xfrm>
            <a:off x="4862733" y="3863978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texture coordinates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7CB08EE-7316-44ED-8843-B2267028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41" y="5552001"/>
            <a:ext cx="43053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8C9F8B8-AB09-436C-8B70-CFC52DDD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29" y="6569188"/>
            <a:ext cx="74009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420419FB-920F-4737-9736-3C9FC7FE02A9}"/>
              </a:ext>
            </a:extLst>
          </p:cNvPr>
          <p:cNvSpPr/>
          <p:nvPr/>
        </p:nvSpPr>
        <p:spPr>
          <a:xfrm>
            <a:off x="5985805" y="6454674"/>
            <a:ext cx="369274" cy="40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09E225-91A5-472F-A0CD-D98062E7F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54" y="7615488"/>
            <a:ext cx="5857875" cy="1428750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A1EC9F0F-B7EA-4968-A09C-FC9F302F084B}"/>
              </a:ext>
            </a:extLst>
          </p:cNvPr>
          <p:cNvSpPr/>
          <p:nvPr/>
        </p:nvSpPr>
        <p:spPr>
          <a:xfrm>
            <a:off x="5981114" y="7620757"/>
            <a:ext cx="452510" cy="394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5B8AB8-8CF8-4D07-8D4C-B78EC77E1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8919904"/>
            <a:ext cx="9420225" cy="1428750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4C7A56A2-6569-4BAF-AC2E-F3D87C61ED3A}"/>
              </a:ext>
            </a:extLst>
          </p:cNvPr>
          <p:cNvSpPr/>
          <p:nvPr/>
        </p:nvSpPr>
        <p:spPr>
          <a:xfrm>
            <a:off x="6103034" y="8826583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6E00701-54F4-40A6-9826-1C70B6734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5" y="10286984"/>
            <a:ext cx="6162675" cy="1428750"/>
          </a:xfrm>
          <a:prstGeom prst="rect">
            <a:avLst/>
          </a:prstGeom>
        </p:spPr>
      </p:pic>
      <p:sp>
        <p:nvSpPr>
          <p:cNvPr id="30" name="箭头: 下 29">
            <a:extLst>
              <a:ext uri="{FF2B5EF4-FFF2-40B4-BE49-F238E27FC236}">
                <a16:creationId xmlns:a16="http://schemas.microsoft.com/office/drawing/2014/main" id="{8091B0E0-3D61-4BD0-BA77-AC1EFDD5387B}"/>
              </a:ext>
            </a:extLst>
          </p:cNvPr>
          <p:cNvSpPr/>
          <p:nvPr/>
        </p:nvSpPr>
        <p:spPr>
          <a:xfrm>
            <a:off x="6103034" y="10045648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590BD70-4C1A-4D8E-8732-6FCA903EE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2" y="11646846"/>
            <a:ext cx="8801100" cy="1428750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DE291228-978D-41DC-BB42-7E163887F7F0}"/>
              </a:ext>
            </a:extLst>
          </p:cNvPr>
          <p:cNvSpPr/>
          <p:nvPr/>
        </p:nvSpPr>
        <p:spPr>
          <a:xfrm>
            <a:off x="6070795" y="11523260"/>
            <a:ext cx="373965" cy="305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554626-0933-457D-A154-AC467A05904E}"/>
              </a:ext>
            </a:extLst>
          </p:cNvPr>
          <p:cNvSpPr txBox="1"/>
          <p:nvPr/>
        </p:nvSpPr>
        <p:spPr>
          <a:xfrm>
            <a:off x="3798278" y="5091098"/>
            <a:ext cx="531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要在模型空间中找到向量T和B。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两条三角形边E1和E2可以写成T和B的线性组合：</a:t>
            </a:r>
          </a:p>
        </p:txBody>
      </p:sp>
      <p:grpSp>
        <p:nvGrpSpPr>
          <p:cNvPr id="4626" name="组合 4625">
            <a:extLst>
              <a:ext uri="{FF2B5EF4-FFF2-40B4-BE49-F238E27FC236}">
                <a16:creationId xmlns:a16="http://schemas.microsoft.com/office/drawing/2014/main" id="{A576C0ED-6386-489F-BBEE-5230BCF87F79}"/>
              </a:ext>
            </a:extLst>
          </p:cNvPr>
          <p:cNvGrpSpPr/>
          <p:nvPr/>
        </p:nvGrpSpPr>
        <p:grpSpPr>
          <a:xfrm>
            <a:off x="4458180" y="5796360"/>
            <a:ext cx="3767760" cy="668160"/>
            <a:chOff x="4458180" y="5796360"/>
            <a:chExt cx="376776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611" name="墨迹 4610">
                  <a:extLst>
                    <a:ext uri="{FF2B5EF4-FFF2-40B4-BE49-F238E27FC236}">
                      <a16:creationId xmlns:a16="http://schemas.microsoft.com/office/drawing/2014/main" id="{F73B4483-6FC1-456A-8466-B3126A98BCB5}"/>
                    </a:ext>
                  </a:extLst>
                </p14:cNvPr>
                <p14:cNvContentPartPr/>
                <p14:nvPr/>
              </p14:nvContentPartPr>
              <p14:xfrm>
                <a:off x="6262140" y="5796360"/>
                <a:ext cx="237960" cy="342000"/>
              </p14:xfrm>
            </p:contentPart>
          </mc:Choice>
          <mc:Fallback>
            <p:pic>
              <p:nvPicPr>
                <p:cNvPr id="4611" name="墨迹 4610">
                  <a:extLst>
                    <a:ext uri="{FF2B5EF4-FFF2-40B4-BE49-F238E27FC236}">
                      <a16:creationId xmlns:a16="http://schemas.microsoft.com/office/drawing/2014/main" id="{F73B4483-6FC1-456A-8466-B3126A98BC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3500" y="5787720"/>
                  <a:ext cx="255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613" name="墨迹 4612">
                  <a:extLst>
                    <a:ext uri="{FF2B5EF4-FFF2-40B4-BE49-F238E27FC236}">
                      <a16:creationId xmlns:a16="http://schemas.microsoft.com/office/drawing/2014/main" id="{000D8808-5792-4738-BACB-E263FD76120C}"/>
                    </a:ext>
                  </a:extLst>
                </p14:cNvPr>
                <p14:cNvContentPartPr/>
                <p14:nvPr/>
              </p14:nvContentPartPr>
              <p14:xfrm>
                <a:off x="7891500" y="5802480"/>
                <a:ext cx="334440" cy="375120"/>
              </p14:xfrm>
            </p:contentPart>
          </mc:Choice>
          <mc:Fallback>
            <p:pic>
              <p:nvPicPr>
                <p:cNvPr id="4613" name="墨迹 4612">
                  <a:extLst>
                    <a:ext uri="{FF2B5EF4-FFF2-40B4-BE49-F238E27FC236}">
                      <a16:creationId xmlns:a16="http://schemas.microsoft.com/office/drawing/2014/main" id="{000D8808-5792-4738-BACB-E263FD7612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860" y="5793840"/>
                  <a:ext cx="352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16" name="墨迹 4615">
                  <a:extLst>
                    <a:ext uri="{FF2B5EF4-FFF2-40B4-BE49-F238E27FC236}">
                      <a16:creationId xmlns:a16="http://schemas.microsoft.com/office/drawing/2014/main" id="{FC5A3D77-8804-4B3D-A1FC-A7B52437AF0B}"/>
                    </a:ext>
                  </a:extLst>
                </p14:cNvPr>
                <p14:cNvContentPartPr/>
                <p14:nvPr/>
              </p14:nvContentPartPr>
              <p14:xfrm>
                <a:off x="4533780" y="6046200"/>
                <a:ext cx="460800" cy="57600"/>
              </p14:xfrm>
            </p:contentPart>
          </mc:Choice>
          <mc:Fallback>
            <p:pic>
              <p:nvPicPr>
                <p:cNvPr id="4616" name="墨迹 4615">
                  <a:extLst>
                    <a:ext uri="{FF2B5EF4-FFF2-40B4-BE49-F238E27FC236}">
                      <a16:creationId xmlns:a16="http://schemas.microsoft.com/office/drawing/2014/main" id="{FC5A3D77-8804-4B3D-A1FC-A7B52437AF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24780" y="6037200"/>
                  <a:ext cx="47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17" name="墨迹 4616">
                  <a:extLst>
                    <a:ext uri="{FF2B5EF4-FFF2-40B4-BE49-F238E27FC236}">
                      <a16:creationId xmlns:a16="http://schemas.microsoft.com/office/drawing/2014/main" id="{C34F7BE8-CE37-43F6-9253-84AB1E5BA75E}"/>
                    </a:ext>
                  </a:extLst>
                </p14:cNvPr>
                <p14:cNvContentPartPr/>
                <p14:nvPr/>
              </p14:nvContentPartPr>
              <p14:xfrm>
                <a:off x="4518660" y="6438600"/>
                <a:ext cx="536040" cy="25920"/>
              </p14:xfrm>
            </p:contentPart>
          </mc:Choice>
          <mc:Fallback>
            <p:pic>
              <p:nvPicPr>
                <p:cNvPr id="4617" name="墨迹 4616">
                  <a:extLst>
                    <a:ext uri="{FF2B5EF4-FFF2-40B4-BE49-F238E27FC236}">
                      <a16:creationId xmlns:a16="http://schemas.microsoft.com/office/drawing/2014/main" id="{C34F7BE8-CE37-43F6-9253-84AB1E5BA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09660" y="6429600"/>
                  <a:ext cx="553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18" name="墨迹 4617">
                  <a:extLst>
                    <a:ext uri="{FF2B5EF4-FFF2-40B4-BE49-F238E27FC236}">
                      <a16:creationId xmlns:a16="http://schemas.microsoft.com/office/drawing/2014/main" id="{869CFE95-8B18-4EBD-9CAC-614AC84D1C38}"/>
                    </a:ext>
                  </a:extLst>
                </p14:cNvPr>
                <p14:cNvContentPartPr/>
                <p14:nvPr/>
              </p14:nvContentPartPr>
              <p14:xfrm>
                <a:off x="5311020" y="6177240"/>
                <a:ext cx="893520" cy="27360"/>
              </p14:xfrm>
            </p:contentPart>
          </mc:Choice>
          <mc:Fallback>
            <p:pic>
              <p:nvPicPr>
                <p:cNvPr id="4618" name="墨迹 4617">
                  <a:extLst>
                    <a:ext uri="{FF2B5EF4-FFF2-40B4-BE49-F238E27FC236}">
                      <a16:creationId xmlns:a16="http://schemas.microsoft.com/office/drawing/2014/main" id="{869CFE95-8B18-4EBD-9CAC-614AC84D1C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2020" y="6168600"/>
                  <a:ext cx="911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20" name="墨迹 4619">
                  <a:extLst>
                    <a:ext uri="{FF2B5EF4-FFF2-40B4-BE49-F238E27FC236}">
                      <a16:creationId xmlns:a16="http://schemas.microsoft.com/office/drawing/2014/main" id="{77F10F92-B8BD-45F6-81AC-D83736243F04}"/>
                    </a:ext>
                  </a:extLst>
                </p14:cNvPr>
                <p14:cNvContentPartPr/>
                <p14:nvPr/>
              </p14:nvContentPartPr>
              <p14:xfrm>
                <a:off x="6918780" y="6104880"/>
                <a:ext cx="1023840" cy="29880"/>
              </p14:xfrm>
            </p:contentPart>
          </mc:Choice>
          <mc:Fallback>
            <p:pic>
              <p:nvPicPr>
                <p:cNvPr id="4620" name="墨迹 4619">
                  <a:extLst>
                    <a:ext uri="{FF2B5EF4-FFF2-40B4-BE49-F238E27FC236}">
                      <a16:creationId xmlns:a16="http://schemas.microsoft.com/office/drawing/2014/main" id="{77F10F92-B8BD-45F6-81AC-D83736243F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09780" y="6096240"/>
                  <a:ext cx="1041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25" name="墨迹 4624">
                  <a:extLst>
                    <a:ext uri="{FF2B5EF4-FFF2-40B4-BE49-F238E27FC236}">
                      <a16:creationId xmlns:a16="http://schemas.microsoft.com/office/drawing/2014/main" id="{46E6A65B-416E-4F22-986E-D1525A4F16C1}"/>
                    </a:ext>
                  </a:extLst>
                </p14:cNvPr>
                <p14:cNvContentPartPr/>
                <p14:nvPr/>
              </p14:nvContentPartPr>
              <p14:xfrm>
                <a:off x="4458180" y="5825520"/>
                <a:ext cx="513360" cy="361440"/>
              </p14:xfrm>
            </p:contentPart>
          </mc:Choice>
          <mc:Fallback>
            <p:pic>
              <p:nvPicPr>
                <p:cNvPr id="4625" name="墨迹 4624">
                  <a:extLst>
                    <a:ext uri="{FF2B5EF4-FFF2-40B4-BE49-F238E27FC236}">
                      <a16:creationId xmlns:a16="http://schemas.microsoft.com/office/drawing/2014/main" id="{46E6A65B-416E-4F22-986E-D1525A4F16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9540" y="5816880"/>
                  <a:ext cx="53100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71" name="墨迹 4670">
                <a:extLst>
                  <a:ext uri="{FF2B5EF4-FFF2-40B4-BE49-F238E27FC236}">
                    <a16:creationId xmlns:a16="http://schemas.microsoft.com/office/drawing/2014/main" id="{85FC8955-55BF-48DB-8FA8-0B6412596C3F}"/>
                  </a:ext>
                </a:extLst>
              </p14:cNvPr>
              <p14:cNvContentPartPr/>
              <p14:nvPr/>
            </p14:nvContentPartPr>
            <p14:xfrm>
              <a:off x="4724940" y="12588000"/>
              <a:ext cx="52560" cy="12960"/>
            </p14:xfrm>
          </p:contentPart>
        </mc:Choice>
        <mc:Fallback>
          <p:pic>
            <p:nvPicPr>
              <p:cNvPr id="4671" name="墨迹 4670">
                <a:extLst>
                  <a:ext uri="{FF2B5EF4-FFF2-40B4-BE49-F238E27FC236}">
                    <a16:creationId xmlns:a16="http://schemas.microsoft.com/office/drawing/2014/main" id="{85FC8955-55BF-48DB-8FA8-0B6412596C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16300" y="12579000"/>
                <a:ext cx="702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7B297B-F102-41F0-8254-21A1038BA8A4}"/>
              </a:ext>
            </a:extLst>
          </p:cNvPr>
          <p:cNvSpPr txBox="1"/>
          <p:nvPr/>
        </p:nvSpPr>
        <p:spPr>
          <a:xfrm>
            <a:off x="2534920" y="8811515"/>
            <a:ext cx="577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幸运的是，大多数时候我们不需要手动进行上面的计算，例如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库就可以配置，在加载模型时自动计算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35339-ABE8-494A-BCEE-3472BDB2A67F}"/>
              </a:ext>
            </a:extLst>
          </p:cNvPr>
          <p:cNvSpPr txBox="1"/>
          <p:nvPr/>
        </p:nvSpPr>
        <p:spPr>
          <a:xfrm>
            <a:off x="1051560" y="913454"/>
            <a:ext cx="8590280" cy="7571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positions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pos1(-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pos2(-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pos3(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pos4(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texture coordinates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uv1(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uv2(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uv3(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uv4(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normal 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nm(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</a:p>
          <a:p>
            <a:endParaRPr lang="en-US" altLang="zh-CN">
              <a:solidFill>
                <a:srgbClr val="E0E2E4"/>
              </a:solidFill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edge1 = pos2 - pos1;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edge2 = pos3 - pos1;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deltaUV1 = uv2 - uv1;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deltaUV2 = uv3 - uv1; </a:t>
            </a:r>
          </a:p>
          <a:p>
            <a:endParaRPr lang="en-US" altLang="zh-CN">
              <a:solidFill>
                <a:srgbClr val="E0E2E4"/>
              </a:solidFill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/ (deltaUV1.x * deltaUV2.y - deltaUV2.x * deltaUV1.y);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tangent1.x = f * (deltaUV2.y * edge1.x - deltaUV1.y * edge2.x);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tangent1.y = f * (deltaUV2.y * edge1.y - deltaUV1.y * edge2.y);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tangent1.z = f * (deltaUV2.y * edge1.z - deltaUV1.y * edge2.z);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bitangent1.x = f * (-deltaUV2.x * edge1.x + deltaUV1.x * edge2.x);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bitangent1.y = f * (-deltaUV2.x * edge1.y + deltaUV1.x * edge2.y);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bitangent1.z = f * (-deltaUV2.x * edge1.z + deltaUV1.x * edge2.z);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similar procedure for calculating tangent/bitangent for plane's second triangle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AA94379-EC8E-410F-A47F-3A7C86E84AC6}"/>
              </a:ext>
            </a:extLst>
          </p:cNvPr>
          <p:cNvSpPr txBox="1"/>
          <p:nvPr/>
        </p:nvSpPr>
        <p:spPr>
          <a:xfrm>
            <a:off x="5848350" y="1071295"/>
            <a:ext cx="340233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假设平面由以下向量构成（1,2,3和1,3,4作为其两个三角形）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0" name="墨迹 349">
                <a:extLst>
                  <a:ext uri="{FF2B5EF4-FFF2-40B4-BE49-F238E27FC236}">
                    <a16:creationId xmlns:a16="http://schemas.microsoft.com/office/drawing/2014/main" id="{E73EC90A-B466-4C0F-BA91-C1F774F4A447}"/>
                  </a:ext>
                </a:extLst>
              </p14:cNvPr>
              <p14:cNvContentPartPr/>
              <p14:nvPr/>
            </p14:nvContentPartPr>
            <p14:xfrm>
              <a:off x="3032580" y="9509760"/>
              <a:ext cx="360" cy="360"/>
            </p14:xfrm>
          </p:contentPart>
        </mc:Choice>
        <mc:Fallback>
          <p:pic>
            <p:nvPicPr>
              <p:cNvPr id="350" name="墨迹 349">
                <a:extLst>
                  <a:ext uri="{FF2B5EF4-FFF2-40B4-BE49-F238E27FC236}">
                    <a16:creationId xmlns:a16="http://schemas.microsoft.com/office/drawing/2014/main" id="{E73EC90A-B466-4C0F-BA91-C1F774F4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3580" y="9500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46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4EFC8F-116C-4EE6-94E1-697A073C1E2E}"/>
              </a:ext>
            </a:extLst>
          </p:cNvPr>
          <p:cNvSpPr txBox="1"/>
          <p:nvPr/>
        </p:nvSpPr>
        <p:spPr>
          <a:xfrm>
            <a:off x="857250" y="848559"/>
            <a:ext cx="8911590" cy="170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向顶点着色器提供切线向量和副切线向量。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light</a:t>
            </a:r>
            <a:r>
              <a:rPr lang="zh-CN" altLang="en-US"/>
              <a:t>，</a:t>
            </a:r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frag</a:t>
            </a:r>
            <a:r>
              <a:rPr lang="zh-CN" altLang="en-US"/>
              <a:t>的位置值，转换为纹理空间的值，传给片段着色器。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从法线贴图中采样法线。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像往常一样继续照明计算。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F6C6D1-252A-4236-A819-BE952214A24F}"/>
              </a:ext>
            </a:extLst>
          </p:cNvPr>
          <p:cNvSpPr txBox="1"/>
          <p:nvPr/>
        </p:nvSpPr>
        <p:spPr>
          <a:xfrm>
            <a:off x="1016794" y="2687517"/>
            <a:ext cx="8591550" cy="11172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#version 330 core</a:t>
            </a:r>
          </a:p>
          <a:p>
            <a:r>
              <a:rPr lang="zh-CN" altLang="en-US"/>
              <a:t>layout (location = 0) in vec3 aPos;</a:t>
            </a:r>
          </a:p>
          <a:p>
            <a:r>
              <a:rPr lang="zh-CN" altLang="en-US"/>
              <a:t>layout (location = 1) in vec3 aNormal;</a:t>
            </a:r>
          </a:p>
          <a:p>
            <a:r>
              <a:rPr lang="zh-CN" altLang="en-US"/>
              <a:t>layout (location = 2) in vec2 aTexCoords;</a:t>
            </a:r>
          </a:p>
          <a:p>
            <a:r>
              <a:rPr lang="zh-CN" altLang="en-US"/>
              <a:t>layout (location = 3) in vec3 aTangent;</a:t>
            </a:r>
          </a:p>
          <a:p>
            <a:r>
              <a:rPr lang="zh-CN" altLang="en-US"/>
              <a:t>layout (location = 4) in vec3 aBitangent;</a:t>
            </a:r>
          </a:p>
          <a:p>
            <a:endParaRPr lang="zh-CN" altLang="en-US"/>
          </a:p>
          <a:p>
            <a:r>
              <a:rPr lang="zh-CN" altLang="en-US"/>
              <a:t>out VS_OUT {</a:t>
            </a:r>
          </a:p>
          <a:p>
            <a:r>
              <a:rPr lang="zh-CN" altLang="en-US"/>
              <a:t>    vec3 FragPos;</a:t>
            </a:r>
          </a:p>
          <a:p>
            <a:r>
              <a:rPr lang="zh-CN" altLang="en-US"/>
              <a:t>    vec2 TexCoords;</a:t>
            </a:r>
          </a:p>
          <a:p>
            <a:r>
              <a:rPr lang="zh-CN" altLang="en-US"/>
              <a:t>    vec3 TangentLightPos;</a:t>
            </a:r>
          </a:p>
          <a:p>
            <a:r>
              <a:rPr lang="zh-CN" altLang="en-US"/>
              <a:t>    vec3 TangentViewPos;</a:t>
            </a:r>
          </a:p>
          <a:p>
            <a:r>
              <a:rPr lang="zh-CN" altLang="en-US"/>
              <a:t>    vec3 TangentFragPos;</a:t>
            </a:r>
          </a:p>
          <a:p>
            <a:r>
              <a:rPr lang="zh-CN" altLang="en-US"/>
              <a:t>} vs_out;</a:t>
            </a:r>
          </a:p>
          <a:p>
            <a:endParaRPr lang="zh-CN" altLang="en-US"/>
          </a:p>
          <a:p>
            <a:r>
              <a:rPr lang="zh-CN" altLang="en-US"/>
              <a:t>uniform mat4 projection;</a:t>
            </a:r>
          </a:p>
          <a:p>
            <a:r>
              <a:rPr lang="zh-CN" altLang="en-US"/>
              <a:t>uniform mat4 view;</a:t>
            </a:r>
          </a:p>
          <a:p>
            <a:r>
              <a:rPr lang="zh-CN" altLang="en-US"/>
              <a:t>uniform mat4 model;</a:t>
            </a:r>
          </a:p>
          <a:p>
            <a:endParaRPr lang="zh-CN" altLang="en-US"/>
          </a:p>
          <a:p>
            <a:r>
              <a:rPr lang="zh-CN" altLang="en-US"/>
              <a:t>uniform vec3 lightPos;</a:t>
            </a:r>
          </a:p>
          <a:p>
            <a:r>
              <a:rPr lang="zh-CN" altLang="en-US"/>
              <a:t>uniform vec3 viewPos;</a:t>
            </a:r>
          </a:p>
          <a:p>
            <a:endParaRPr lang="zh-CN" altLang="en-US"/>
          </a:p>
          <a:p>
            <a:r>
              <a:rPr lang="zh-CN" altLang="en-US"/>
              <a:t>void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vs_out.FragPos = vec3(model * vec4(aPos, 1.0));   </a:t>
            </a:r>
          </a:p>
          <a:p>
            <a:r>
              <a:rPr lang="zh-CN" altLang="en-US"/>
              <a:t>    vs_out.TexCoords = aTexCoords;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    mat3 normalMatrix = transpose(inverse(mat3(model)));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vec3 T = normalize(normalMatrix * aTangent);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vec3 N = normalize(normalMatrix * aNormal);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T = normalize(T - dot(T, N) * N);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vec3 B = cross(N, T);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</a:t>
            </a:r>
          </a:p>
          <a:p>
            <a:r>
              <a:rPr lang="zh-CN" altLang="en-US">
                <a:highlight>
                  <a:srgbClr val="800000"/>
                </a:highlight>
              </a:rPr>
              <a:t>    mat3 TBN = </a:t>
            </a:r>
            <a:r>
              <a:rPr lang="zh-CN" altLang="en-US">
                <a:highlight>
                  <a:srgbClr val="FF00FF"/>
                </a:highlight>
              </a:rPr>
              <a:t>transpose</a:t>
            </a:r>
            <a:r>
              <a:rPr lang="zh-CN" altLang="en-US">
                <a:highlight>
                  <a:srgbClr val="800000"/>
                </a:highlight>
              </a:rPr>
              <a:t>(mat3(T, B, N));    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vs_out.TangentLightPos = TBN * lightPos;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vs_out.TangentViewPos  = TBN * viewPos;</a:t>
            </a:r>
          </a:p>
          <a:p>
            <a:r>
              <a:rPr lang="zh-CN" altLang="en-US">
                <a:highlight>
                  <a:srgbClr val="800000"/>
                </a:highlight>
              </a:rPr>
              <a:t>    vs_out.TangentFragPos  = TBN * vs_out.FragPos;</a:t>
            </a:r>
          </a:p>
          <a:p>
            <a:r>
              <a:rPr lang="zh-CN" altLang="en-US"/>
              <a:t>        </a:t>
            </a:r>
          </a:p>
          <a:p>
            <a:r>
              <a:rPr lang="zh-CN" altLang="en-US"/>
              <a:t>    gl_Position = projection * view * model * vec4(aPos, 1.0);</a:t>
            </a:r>
          </a:p>
          <a:p>
            <a:r>
              <a:rPr lang="zh-CN" altLang="en-US"/>
              <a:t>}</a:t>
            </a:r>
          </a:p>
        </p:txBody>
      </p: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B575C758-C554-44CD-B2F7-34EF514CE11E}"/>
              </a:ext>
            </a:extLst>
          </p:cNvPr>
          <p:cNvGrpSpPr/>
          <p:nvPr/>
        </p:nvGrpSpPr>
        <p:grpSpPr>
          <a:xfrm>
            <a:off x="6656340" y="3360120"/>
            <a:ext cx="1589760" cy="1399320"/>
            <a:chOff x="6656340" y="3360120"/>
            <a:chExt cx="1589760" cy="13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6" name="墨迹 365">
                  <a:extLst>
                    <a:ext uri="{FF2B5EF4-FFF2-40B4-BE49-F238E27FC236}">
                      <a16:creationId xmlns:a16="http://schemas.microsoft.com/office/drawing/2014/main" id="{1EE9C45C-C4A8-4791-8979-FAC2FFF7C54A}"/>
                    </a:ext>
                  </a:extLst>
                </p14:cNvPr>
                <p14:cNvContentPartPr/>
                <p14:nvPr/>
              </p14:nvContentPartPr>
              <p14:xfrm>
                <a:off x="7033260" y="3917760"/>
                <a:ext cx="698760" cy="478800"/>
              </p14:xfrm>
            </p:contentPart>
          </mc:Choice>
          <mc:Fallback>
            <p:pic>
              <p:nvPicPr>
                <p:cNvPr id="366" name="墨迹 365">
                  <a:extLst>
                    <a:ext uri="{FF2B5EF4-FFF2-40B4-BE49-F238E27FC236}">
                      <a16:creationId xmlns:a16="http://schemas.microsoft.com/office/drawing/2014/main" id="{1EE9C45C-C4A8-4791-8979-FAC2FFF7C5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24260" y="3909120"/>
                  <a:ext cx="7164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7" name="墨迹 366">
                  <a:extLst>
                    <a:ext uri="{FF2B5EF4-FFF2-40B4-BE49-F238E27FC236}">
                      <a16:creationId xmlns:a16="http://schemas.microsoft.com/office/drawing/2014/main" id="{B1DFD6CB-795E-4995-BDEF-BFC1B4FBE72B}"/>
                    </a:ext>
                  </a:extLst>
                </p14:cNvPr>
                <p14:cNvContentPartPr/>
                <p14:nvPr/>
              </p14:nvContentPartPr>
              <p14:xfrm>
                <a:off x="7185540" y="3550560"/>
                <a:ext cx="566640" cy="219960"/>
              </p14:xfrm>
            </p:contentPart>
          </mc:Choice>
          <mc:Fallback>
            <p:pic>
              <p:nvPicPr>
                <p:cNvPr id="367" name="墨迹 366">
                  <a:extLst>
                    <a:ext uri="{FF2B5EF4-FFF2-40B4-BE49-F238E27FC236}">
                      <a16:creationId xmlns:a16="http://schemas.microsoft.com/office/drawing/2014/main" id="{B1DFD6CB-795E-4995-BDEF-BFC1B4FBE7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76540" y="3541920"/>
                  <a:ext cx="584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9" name="墨迹 368">
                  <a:extLst>
                    <a:ext uri="{FF2B5EF4-FFF2-40B4-BE49-F238E27FC236}">
                      <a16:creationId xmlns:a16="http://schemas.microsoft.com/office/drawing/2014/main" id="{84CC8DCF-F5C2-4885-8100-EA8FDAA4F7D4}"/>
                    </a:ext>
                  </a:extLst>
                </p14:cNvPr>
                <p14:cNvContentPartPr/>
                <p14:nvPr/>
              </p14:nvContentPartPr>
              <p14:xfrm>
                <a:off x="6656340" y="3360120"/>
                <a:ext cx="1589760" cy="1399320"/>
              </p14:xfrm>
            </p:contentPart>
          </mc:Choice>
          <mc:Fallback>
            <p:pic>
              <p:nvPicPr>
                <p:cNvPr id="369" name="墨迹 368">
                  <a:extLst>
                    <a:ext uri="{FF2B5EF4-FFF2-40B4-BE49-F238E27FC236}">
                      <a16:creationId xmlns:a16="http://schemas.microsoft.com/office/drawing/2014/main" id="{84CC8DCF-F5C2-4885-8100-EA8FDAA4F7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7700" y="3351480"/>
                  <a:ext cx="1607400" cy="141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1" name="墨迹 370">
                <a:extLst>
                  <a:ext uri="{FF2B5EF4-FFF2-40B4-BE49-F238E27FC236}">
                    <a16:creationId xmlns:a16="http://schemas.microsoft.com/office/drawing/2014/main" id="{36B5CAC2-005C-4D48-920E-3BA53B2A7AFB}"/>
                  </a:ext>
                </a:extLst>
              </p14:cNvPr>
              <p14:cNvContentPartPr/>
              <p14:nvPr/>
            </p14:nvContentPartPr>
            <p14:xfrm>
              <a:off x="3570420" y="4390080"/>
              <a:ext cx="1056600" cy="84960"/>
            </p14:xfrm>
          </p:contentPart>
        </mc:Choice>
        <mc:Fallback>
          <p:pic>
            <p:nvPicPr>
              <p:cNvPr id="371" name="墨迹 370">
                <a:extLst>
                  <a:ext uri="{FF2B5EF4-FFF2-40B4-BE49-F238E27FC236}">
                    <a16:creationId xmlns:a16="http://schemas.microsoft.com/office/drawing/2014/main" id="{36B5CAC2-005C-4D48-920E-3BA53B2A7A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1780" y="4381440"/>
                <a:ext cx="107424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950DFCB9-F5DB-4A21-A926-720D4BE003F6}"/>
              </a:ext>
            </a:extLst>
          </p:cNvPr>
          <p:cNvGrpSpPr/>
          <p:nvPr/>
        </p:nvGrpSpPr>
        <p:grpSpPr>
          <a:xfrm>
            <a:off x="3696780" y="3856560"/>
            <a:ext cx="1016640" cy="295200"/>
            <a:chOff x="3696780" y="3856560"/>
            <a:chExt cx="101664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2" name="墨迹 371">
                  <a:extLst>
                    <a:ext uri="{FF2B5EF4-FFF2-40B4-BE49-F238E27FC236}">
                      <a16:creationId xmlns:a16="http://schemas.microsoft.com/office/drawing/2014/main" id="{69327721-F3C7-456A-A909-B1434FCE03D1}"/>
                    </a:ext>
                  </a:extLst>
                </p14:cNvPr>
                <p14:cNvContentPartPr/>
                <p14:nvPr/>
              </p14:nvContentPartPr>
              <p14:xfrm>
                <a:off x="3787140" y="4140240"/>
                <a:ext cx="705600" cy="5400"/>
              </p14:xfrm>
            </p:contentPart>
          </mc:Choice>
          <mc:Fallback>
            <p:pic>
              <p:nvPicPr>
                <p:cNvPr id="372" name="墨迹 371">
                  <a:extLst>
                    <a:ext uri="{FF2B5EF4-FFF2-40B4-BE49-F238E27FC236}">
                      <a16:creationId xmlns:a16="http://schemas.microsoft.com/office/drawing/2014/main" id="{69327721-F3C7-456A-A909-B1434FCE03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78140" y="4131240"/>
                  <a:ext cx="72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3" name="墨迹 372">
                  <a:extLst>
                    <a:ext uri="{FF2B5EF4-FFF2-40B4-BE49-F238E27FC236}">
                      <a16:creationId xmlns:a16="http://schemas.microsoft.com/office/drawing/2014/main" id="{F4AAA0D2-FD1C-4AD5-A7F7-358E95E2E484}"/>
                    </a:ext>
                  </a:extLst>
                </p14:cNvPr>
                <p14:cNvContentPartPr/>
                <p14:nvPr/>
              </p14:nvContentPartPr>
              <p14:xfrm>
                <a:off x="3696780" y="3856560"/>
                <a:ext cx="1016640" cy="295200"/>
              </p14:xfrm>
            </p:contentPart>
          </mc:Choice>
          <mc:Fallback>
            <p:pic>
              <p:nvPicPr>
                <p:cNvPr id="373" name="墨迹 372">
                  <a:extLst>
                    <a:ext uri="{FF2B5EF4-FFF2-40B4-BE49-F238E27FC236}">
                      <a16:creationId xmlns:a16="http://schemas.microsoft.com/office/drawing/2014/main" id="{F4AAA0D2-FD1C-4AD5-A7F7-358E95E2E4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8140" y="3847920"/>
                  <a:ext cx="103428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44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B461B0-0A54-4F37-898E-DA02BC53857B}"/>
              </a:ext>
            </a:extLst>
          </p:cNvPr>
          <p:cNvSpPr txBox="1"/>
          <p:nvPr/>
        </p:nvSpPr>
        <p:spPr>
          <a:xfrm>
            <a:off x="2656999" y="2293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加载法线贴图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22CD19-B7A0-4ED7-85E3-9638ECD7E009}"/>
              </a:ext>
            </a:extLst>
          </p:cNvPr>
          <p:cNvSpPr txBox="1"/>
          <p:nvPr/>
        </p:nvSpPr>
        <p:spPr>
          <a:xfrm>
            <a:off x="849790" y="1407537"/>
            <a:ext cx="8925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 = importer.ReadFile( path, aiProcess_Triangulate | aiProcess_FlipUVs |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aiProcess_CalcTangentSpace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4B6CA-6483-4C76-BA49-684C7B1E4AEC}"/>
              </a:ext>
            </a:extLst>
          </p:cNvPr>
          <p:cNvSpPr txBox="1"/>
          <p:nvPr/>
        </p:nvSpPr>
        <p:spPr>
          <a:xfrm>
            <a:off x="849788" y="761206"/>
            <a:ext cx="9198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当在Assimp的ReadFile函数填入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aiProcess_CalcTangentSpace 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，Assimp将计算每个加载顶点的切线和副切线向量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07ED3-7F03-42F1-9CE1-9E1A165F90F5}"/>
              </a:ext>
            </a:extLst>
          </p:cNvPr>
          <p:cNvSpPr txBox="1"/>
          <p:nvPr/>
        </p:nvSpPr>
        <p:spPr>
          <a:xfrm>
            <a:off x="765967" y="4644541"/>
            <a:ext cx="892556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.x = mesh-&gt;mTangents[i].x;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.y = mesh-&gt;mTangents[i].y;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.z = mesh-&gt;mTangents[i].z;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vertex.Tangent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B98938-B789-4EDA-ABA5-D1C36CBC7DB5}"/>
              </a:ext>
            </a:extLst>
          </p:cNvPr>
          <p:cNvSpPr txBox="1"/>
          <p:nvPr/>
        </p:nvSpPr>
        <p:spPr>
          <a:xfrm>
            <a:off x="765965" y="4232802"/>
            <a:ext cx="919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通过下面的代码用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获取计算出来的切线空间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C525FB-0B41-4FE4-9537-70F4DCB43C9C}"/>
              </a:ext>
            </a:extLst>
          </p:cNvPr>
          <p:cNvSpPr txBox="1"/>
          <p:nvPr/>
        </p:nvSpPr>
        <p:spPr>
          <a:xfrm>
            <a:off x="765968" y="2217409"/>
            <a:ext cx="8925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还必须更新模型加载器，用以从带纹理模型中加载法线贴图。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wavefront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的模型格式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.obj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）导出的法线贴图有点不一样，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aiTextureType_NORMAL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并不会加载它的法线贴图，而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aiTextureType_HEIGHT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却能，所以我们经常这样加载它们：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233204-E277-4CC5-8896-4395D8515E4F}"/>
              </a:ext>
            </a:extLst>
          </p:cNvPr>
          <p:cNvSpPr txBox="1"/>
          <p:nvPr/>
        </p:nvSpPr>
        <p:spPr>
          <a:xfrm>
            <a:off x="765968" y="3140739"/>
            <a:ext cx="8925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normalMaps = loadMaterialTextures(material,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aiTextureType_HEIGHT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"texture_normal"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6C7B4F-2134-497D-A624-0464BCCAC2B5}"/>
              </a:ext>
            </a:extLst>
          </p:cNvPr>
          <p:cNvSpPr txBox="1"/>
          <p:nvPr/>
        </p:nvSpPr>
        <p:spPr>
          <a:xfrm>
            <a:off x="2244167" y="3829477"/>
            <a:ext cx="596915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当然，对于每个模型的类型和文件格式来说都是不同的。</a:t>
            </a: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985405-09D6-454C-9627-7C2921B5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27" y="6098661"/>
            <a:ext cx="78581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8982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10651</TotalTime>
  <Words>1084</Words>
  <Application>Microsoft Office PowerPoint</Application>
  <PresentationFormat>自定义</PresentationFormat>
  <Paragraphs>100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华文琥珀</vt:lpstr>
      <vt:lpstr>Microsoft Yahei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1767</cp:revision>
  <dcterms:created xsi:type="dcterms:W3CDTF">2020-06-26T01:00:00Z</dcterms:created>
  <dcterms:modified xsi:type="dcterms:W3CDTF">2022-03-18T14:33:36Z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