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6" r:id="rId2"/>
    <p:sldId id="337" r:id="rId3"/>
    <p:sldId id="340" r:id="rId4"/>
    <p:sldId id="339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6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3:33:37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05:26:22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24575,'0'-4'0,"0"-4"0,0-8 0,0-17 0,0-1-8191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3984149" y="337010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PBR</a:t>
            </a:r>
            <a:endParaRPr lang="zh-CN" altLang="en-US" b="1" i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BD93D1-3CF2-4AB6-A7F6-DF8258726385}"/>
              </a:ext>
            </a:extLst>
          </p:cNvPr>
          <p:cNvSpPr txBox="1"/>
          <p:nvPr/>
        </p:nvSpPr>
        <p:spPr>
          <a:xfrm>
            <a:off x="881247" y="866362"/>
            <a:ext cx="4285114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PBR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i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dea"/>
              </a:rPr>
              <a:t>Physically based rendering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/>
              <a:t>：基于物理的渲染仍然是对现实的近似（基于物理原理），这就是为什么</a:t>
            </a:r>
            <a:r>
              <a:rPr lang="zh-CN" altLang="en-US">
                <a:highlight>
                  <a:srgbClr val="FFFF00"/>
                </a:highlight>
              </a:rPr>
              <a:t>它不是物理着色，而是基于物理的着色</a:t>
            </a:r>
            <a:r>
              <a:rPr lang="zh-CN" altLang="en-US"/>
              <a:t>。对于基于物理的PBR照明模型，它必须满足以下3个条件：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以微面模型为基础。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能量守恒。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使用基于物理的BRDF。</a:t>
            </a:r>
          </a:p>
        </p:txBody>
      </p:sp>
      <p:pic>
        <p:nvPicPr>
          <p:cNvPr id="3" name="Picture 2" descr="An example of a PBR render (with IBL) in OpenGL on textured materials.">
            <a:extLst>
              <a:ext uri="{FF2B5EF4-FFF2-40B4-BE49-F238E27FC236}">
                <a16:creationId xmlns:a16="http://schemas.microsoft.com/office/drawing/2014/main" id="{17F3CA59-E075-44BB-B105-6C57B470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79" y="866362"/>
            <a:ext cx="4373245" cy="26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6343D33-65FE-47C4-B4B5-48D51A98E065}"/>
              </a:ext>
            </a:extLst>
          </p:cNvPr>
          <p:cNvSpPr txBox="1"/>
          <p:nvPr/>
        </p:nvSpPr>
        <p:spPr>
          <a:xfrm>
            <a:off x="881247" y="3504886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</a:rPr>
              <a:t>微平面模型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51BA91-4D43-4AF2-8488-6D50E99F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24" y="4384650"/>
            <a:ext cx="6530816" cy="228811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E2F21AE-5C88-41EC-8E44-A10B6AADDCFF}"/>
              </a:ext>
            </a:extLst>
          </p:cNvPr>
          <p:cNvSpPr txBox="1"/>
          <p:nvPr/>
        </p:nvSpPr>
        <p:spPr>
          <a:xfrm>
            <a:off x="881246" y="3874218"/>
            <a:ext cx="87809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任何表面，在微观尺度下都都可以表述为小的、完美反射的镜面。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FBF437-DB18-4345-80FE-5FFE9ABD2CA3}"/>
              </a:ext>
            </a:extLst>
          </p:cNvPr>
          <p:cNvSpPr txBox="1"/>
          <p:nvPr/>
        </p:nvSpPr>
        <p:spPr>
          <a:xfrm>
            <a:off x="881245" y="6845224"/>
            <a:ext cx="87809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粗糙表面上，入射光线更有可能沿完全不同的方向散射，从而产生更广泛的镜面反射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F305F7-57B6-45E6-AD5F-4BC3D5B568B1}"/>
              </a:ext>
            </a:extLst>
          </p:cNvPr>
          <p:cNvSpPr txBox="1"/>
          <p:nvPr/>
        </p:nvSpPr>
        <p:spPr>
          <a:xfrm>
            <a:off x="811530" y="7267757"/>
            <a:ext cx="6776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根据表面的粗糙度，我们可以计算微平面与中间向量h方向一致的比例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BDB922-F9C0-4096-A504-BA4F0D09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153" y="7819341"/>
            <a:ext cx="1924050" cy="1028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E5AB898-58A1-4A4E-8D26-42CB38883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886" y="7267757"/>
            <a:ext cx="2451561" cy="181171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D3ED1A74-F878-4A9E-9EEF-05A9E5B27FF8}"/>
              </a:ext>
            </a:extLst>
          </p:cNvPr>
          <p:cNvSpPr txBox="1"/>
          <p:nvPr/>
        </p:nvSpPr>
        <p:spPr>
          <a:xfrm>
            <a:off x="881245" y="9132669"/>
            <a:ext cx="9222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微表面与中间向量方向一致的越多，镜面反射就越尖锐和强烈。再加上一个介于0和1之间的粗糙度参数，我们可以从统计角度估计近似微表面的排列：</a:t>
            </a:r>
          </a:p>
        </p:txBody>
      </p:sp>
      <p:pic>
        <p:nvPicPr>
          <p:cNvPr id="29" name="Picture 6" descr="Visualized NDF (Normalized Distribution Function) in OpenGL PBR">
            <a:extLst>
              <a:ext uri="{FF2B5EF4-FFF2-40B4-BE49-F238E27FC236}">
                <a16:creationId xmlns:a16="http://schemas.microsoft.com/office/drawing/2014/main" id="{D9B82347-AC93-4B29-91C6-7A88B2F2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01" y="9926765"/>
            <a:ext cx="76200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185F108A-C5F7-466F-887F-78FEA99E3E8B}"/>
              </a:ext>
            </a:extLst>
          </p:cNvPr>
          <p:cNvSpPr txBox="1"/>
          <p:nvPr/>
        </p:nvSpPr>
        <p:spPr>
          <a:xfrm>
            <a:off x="1461701" y="11676959"/>
            <a:ext cx="76200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随着粗糙度的上升，镜面反射的区域会增大，但是镜面反射的亮度却会下降（能力守恒的一种表现）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D03335-15AC-4CDB-9D17-55890196EEE7}"/>
              </a:ext>
            </a:extLst>
          </p:cNvPr>
          <p:cNvSpPr txBox="1"/>
          <p:nvPr/>
        </p:nvSpPr>
        <p:spPr>
          <a:xfrm>
            <a:off x="3984149" y="337010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能量守恒</a:t>
            </a:r>
            <a:endParaRPr lang="zh-CN" altLang="en-US" b="1" i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A5AE6-BA77-4854-8579-BB881F26B2E7}"/>
              </a:ext>
            </a:extLst>
          </p:cNvPr>
          <p:cNvSpPr txBox="1"/>
          <p:nvPr/>
        </p:nvSpPr>
        <p:spPr>
          <a:xfrm>
            <a:off x="902970" y="774115"/>
            <a:ext cx="805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出射光线的能量永远不能超过入射光线的能量（发光面除外）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B1631E-75C3-48C8-A93A-906F4C9C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07" y="1143447"/>
            <a:ext cx="4377214" cy="28995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BBF300-A197-4EFA-85F8-637EE0D81B43}"/>
              </a:ext>
            </a:extLst>
          </p:cNvPr>
          <p:cNvSpPr txBox="1"/>
          <p:nvPr/>
        </p:nvSpPr>
        <p:spPr>
          <a:xfrm>
            <a:off x="5555458" y="1253451"/>
            <a:ext cx="4304347" cy="26795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当一束光线碰撞到一个表面的时候，它就会分离成一个</a:t>
            </a:r>
            <a:r>
              <a:rPr lang="zh-CN" altLang="en-US" b="1"/>
              <a:t>折射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部分和一个</a:t>
            </a:r>
            <a:r>
              <a:rPr lang="zh-CN" altLang="en-US" b="1"/>
              <a:t>反射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部分：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反射部分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：不会进入平面的那部分光线，这就是我们所说的镜面光照。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折射部分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：余下的会进入表面的那部分光线，这也就是我们所说的漫反射光照。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849F3B-8AD0-4323-9147-764D422DA439}"/>
              </a:ext>
            </a:extLst>
          </p:cNvPr>
          <p:cNvSpPr txBox="1"/>
          <p:nvPr/>
        </p:nvSpPr>
        <p:spPr>
          <a:xfrm>
            <a:off x="902969" y="4244727"/>
            <a:ext cx="8956835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通常，并非所有能量都会被全部吸收，光线会继续沿着（基本上）随机的方向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发散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再和其他的粒子碰撞直至能量完全耗尽或者再次离开这个表面。而光线脱离物体表面后将会协同构成该表面的（漫反射）颜色。不过在基于物理的渲染之中我们进行了简化，所有折射光都会在一个非常小的碰撞区域被吸收或散射，忽略了那些会在一定距离外离开曲面的光线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5CBE87-8091-431A-AA5F-A8808996AF56}"/>
              </a:ext>
            </a:extLst>
          </p:cNvPr>
          <p:cNvSpPr txBox="1"/>
          <p:nvPr/>
        </p:nvSpPr>
        <p:spPr>
          <a:xfrm>
            <a:off x="939404" y="7462817"/>
            <a:ext cx="895683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金属和绝缘体遵从的反射与折射原理是相同的，但是金属</a:t>
            </a:r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所有的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折射光都会被直接吸收而不会散开，只留下反射光。亦即是说，金属表面不会显示出漫反射颜色。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057CA3-1D86-40CF-A07F-E18D6B670328}"/>
              </a:ext>
            </a:extLst>
          </p:cNvPr>
          <p:cNvSpPr txBox="1"/>
          <p:nvPr/>
        </p:nvSpPr>
        <p:spPr>
          <a:xfrm>
            <a:off x="902969" y="6539399"/>
            <a:ext cx="895683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kS = calculateSpecularComponent(...);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reflection/specular fraction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kD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kS;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refraction/diffuse fraction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C64BB0-D80C-4A47-B167-BC4E28C8BA2F}"/>
              </a:ext>
            </a:extLst>
          </p:cNvPr>
          <p:cNvSpPr txBox="1"/>
          <p:nvPr/>
        </p:nvSpPr>
        <p:spPr>
          <a:xfrm>
            <a:off x="796288" y="5831885"/>
            <a:ext cx="8956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按照能量守恒的关系，首先计算镜面反射部分，它的值等于入射光线被反射的能量所占的百分比。然后折射光部分就可以直接由镜面反射部分计算得出：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AutoShape 2" descr="[公式]">
            <a:extLst>
              <a:ext uri="{FF2B5EF4-FFF2-40B4-BE49-F238E27FC236}">
                <a16:creationId xmlns:a16="http://schemas.microsoft.com/office/drawing/2014/main" id="{42CC96D0-0AA5-4439-8975-19ACFC4F7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1924" y="107602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EDC5D1D-7A99-4968-A8CF-6A09B4F4FA5D}"/>
                  </a:ext>
                </a:extLst>
              </p:cNvPr>
              <p:cNvSpPr txBox="1"/>
              <p:nvPr/>
            </p:nvSpPr>
            <p:spPr>
              <a:xfrm>
                <a:off x="1105047" y="9791308"/>
                <a:ext cx="4728859" cy="80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𝛺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EDC5D1D-7A99-4968-A8CF-6A09B4F4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47" y="9791308"/>
                <a:ext cx="4728859" cy="808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1AB6524-6008-4566-8B03-ED411D80D3CA}"/>
              </a:ext>
            </a:extLst>
          </p:cNvPr>
          <p:cNvSpPr txBox="1"/>
          <p:nvPr/>
        </p:nvSpPr>
        <p:spPr>
          <a:xfrm flipH="1">
            <a:off x="1004730" y="10446695"/>
            <a:ext cx="122936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输出颜色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89180-1D57-4D02-BFD0-1337ABCA7D8C}"/>
              </a:ext>
            </a:extLst>
          </p:cNvPr>
          <p:cNvSpPr txBox="1"/>
          <p:nvPr/>
        </p:nvSpPr>
        <p:spPr>
          <a:xfrm flipH="1">
            <a:off x="3697753" y="10550847"/>
            <a:ext cx="122936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光源颜色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3578C8-B7A5-4794-B4FA-0EF5D63FAF5D}"/>
              </a:ext>
            </a:extLst>
          </p:cNvPr>
          <p:cNvSpPr txBox="1"/>
          <p:nvPr/>
        </p:nvSpPr>
        <p:spPr>
          <a:xfrm flipH="1">
            <a:off x="4604544" y="9305848"/>
            <a:ext cx="122936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射入角度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DA08FB-F125-45A2-B101-287BB101DC4B}"/>
              </a:ext>
            </a:extLst>
          </p:cNvPr>
          <p:cNvSpPr txBox="1"/>
          <p:nvPr/>
        </p:nvSpPr>
        <p:spPr>
          <a:xfrm flipH="1">
            <a:off x="2197254" y="9240480"/>
            <a:ext cx="174942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材料属性</a:t>
            </a:r>
            <a:r>
              <a:rPr lang="en-US" altLang="zh-CN" sz="2000" b="0" i="0">
                <a:solidFill>
                  <a:srgbClr val="008000"/>
                </a:solidFill>
                <a:effectLst/>
                <a:latin typeface="Gudea"/>
              </a:rPr>
              <a:t>BRDF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B611FB-B9EB-4085-8B75-E01864AD7B3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071966" y="9640590"/>
            <a:ext cx="66350" cy="26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12D09E6-49D8-4FB5-B054-3379B3534F73}"/>
              </a:ext>
            </a:extLst>
          </p:cNvPr>
          <p:cNvCxnSpPr>
            <a:cxnSpLocks/>
          </p:cNvCxnSpPr>
          <p:nvPr/>
        </p:nvCxnSpPr>
        <p:spPr>
          <a:xfrm flipV="1">
            <a:off x="5038886" y="9791309"/>
            <a:ext cx="85725" cy="19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F881D4-86BA-4B52-885C-8BF8D685C31F}"/>
              </a:ext>
            </a:extLst>
          </p:cNvPr>
          <p:cNvCxnSpPr/>
          <p:nvPr/>
        </p:nvCxnSpPr>
        <p:spPr>
          <a:xfrm>
            <a:off x="2703355" y="9975232"/>
            <a:ext cx="94359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23F1484-CE1C-41FE-AD49-AB2DB2A0781F}"/>
              </a:ext>
            </a:extLst>
          </p:cNvPr>
          <p:cNvCxnSpPr/>
          <p:nvPr/>
        </p:nvCxnSpPr>
        <p:spPr>
          <a:xfrm>
            <a:off x="3812060" y="10302032"/>
            <a:ext cx="94359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8472927-0B0B-4913-B168-3F62685B5DD1}"/>
              </a:ext>
            </a:extLst>
          </p:cNvPr>
          <p:cNvCxnSpPr>
            <a:cxnSpLocks/>
          </p:cNvCxnSpPr>
          <p:nvPr/>
        </p:nvCxnSpPr>
        <p:spPr>
          <a:xfrm>
            <a:off x="4641351" y="10054382"/>
            <a:ext cx="6146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40AB7D-8585-4CC4-8C4B-664837809A29}"/>
              </a:ext>
            </a:extLst>
          </p:cNvPr>
          <p:cNvCxnSpPr/>
          <p:nvPr/>
        </p:nvCxnSpPr>
        <p:spPr>
          <a:xfrm>
            <a:off x="4283859" y="10302032"/>
            <a:ext cx="0" cy="2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1F4AA69-20F0-4758-AD79-D5414CA01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509" y="8709551"/>
            <a:ext cx="3456612" cy="228071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257B10A-E5A9-4F7E-9ADE-BEF6E87BA5C2}"/>
              </a:ext>
            </a:extLst>
          </p:cNvPr>
          <p:cNvSpPr txBox="1"/>
          <p:nvPr/>
        </p:nvSpPr>
        <p:spPr>
          <a:xfrm>
            <a:off x="711993" y="8720399"/>
            <a:ext cx="5311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L: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辐射度</a:t>
            </a:r>
            <a:r>
              <a:rPr lang="zh-CN" altLang="en-US"/>
              <a:t>用于量化来自单个方向的光的大小或强度。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F8BEDF-9AED-4240-9949-77C49C202E85}"/>
              </a:ext>
            </a:extLst>
          </p:cNvPr>
          <p:cNvSpPr txBox="1"/>
          <p:nvPr/>
        </p:nvSpPr>
        <p:spPr>
          <a:xfrm>
            <a:off x="4003036" y="8249059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反射率方程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21F634-2F29-4830-9C9B-A7EEB8A869A0}"/>
              </a:ext>
            </a:extLst>
          </p:cNvPr>
          <p:cNvSpPr/>
          <p:nvPr/>
        </p:nvSpPr>
        <p:spPr>
          <a:xfrm>
            <a:off x="6189030" y="11120298"/>
            <a:ext cx="3431378" cy="2216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21CD43-6327-41B9-A475-2F6DA0F9F466}"/>
              </a:ext>
            </a:extLst>
          </p:cNvPr>
          <p:cNvSpPr txBox="1"/>
          <p:nvPr/>
        </p:nvSpPr>
        <p:spPr>
          <a:xfrm>
            <a:off x="1110701" y="11305953"/>
            <a:ext cx="4810835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辐射通量（</a:t>
            </a:r>
            <a:r>
              <a:rPr lang="en-US" altLang="zh-CN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radiant flux </a:t>
            </a:r>
            <a:r>
              <a:rPr lang="zh-CN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/>
              <a:t>：单位为瓦特。光是多个不同波长上的能量总和，每个波长与特定（可见）颜色相关。因此，光源的发射能量可以被认为是其所有不同波长的共同作用。390nm至700nm（纳米）之间的波长被视为可见光谱的一部分，即人眼能够感知的波长。右边是每种日光波长的不同能量的图像：</a:t>
            </a:r>
          </a:p>
        </p:txBody>
      </p:sp>
      <p:pic>
        <p:nvPicPr>
          <p:cNvPr id="32" name="Picture 4" descr="Spectral distribution of daylight">
            <a:extLst>
              <a:ext uri="{FF2B5EF4-FFF2-40B4-BE49-F238E27FC236}">
                <a16:creationId xmlns:a16="http://schemas.microsoft.com/office/drawing/2014/main" id="{C7A2BBAE-4494-4A8F-9ABB-884C6B8F6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37" y="11282174"/>
            <a:ext cx="2791320" cy="18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6378AD8-6A8F-4069-9DC4-6F884DA9FAFD}"/>
              </a:ext>
            </a:extLst>
          </p:cNvPr>
          <p:cNvSpPr txBox="1"/>
          <p:nvPr/>
        </p:nvSpPr>
        <p:spPr>
          <a:xfrm>
            <a:off x="1043382" y="13452864"/>
            <a:ext cx="870973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直接将这种波长测量值作为输入是有点不切实际的，因此经常简化辐射通量的表示，使用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RGB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值。这确实会带来信息丢失，但对于视觉来说，这通常可以忽略不计。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EBE22454-99A3-4E6D-B95C-73F54B043547}"/>
                  </a:ext>
                </a:extLst>
              </p14:cNvPr>
              <p14:cNvContentPartPr/>
              <p14:nvPr/>
            </p14:nvContentPartPr>
            <p14:xfrm>
              <a:off x="8320980" y="5067000"/>
              <a:ext cx="360" cy="36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EBE22454-99A3-4E6D-B95C-73F54B0435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1980" y="50580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E8965DB-E388-41CC-B846-7091B7D305A5}"/>
              </a:ext>
            </a:extLst>
          </p:cNvPr>
          <p:cNvSpPr txBox="1"/>
          <p:nvPr/>
        </p:nvSpPr>
        <p:spPr>
          <a:xfrm>
            <a:off x="953927" y="1680436"/>
            <a:ext cx="871728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BRDF</a:t>
            </a:r>
          </a:p>
          <a:p>
            <a:r>
              <a:rPr lang="zh-CN" altLang="en-US"/>
              <a:t>BRDF（</a:t>
            </a:r>
            <a:r>
              <a:rPr lang="en-US" altLang="zh-CN"/>
              <a:t>bidirectional reflective distribution function</a:t>
            </a:r>
            <a:r>
              <a:rPr lang="zh-CN" altLang="en-US"/>
              <a:t>）是一个函数，它以入射（光）方向ωi、出射（观看的）方向ωo、表面法线n和表示微表面粗糙度的参数a作为输入。计算对于不透明物体，每条光线ωi对最终出射（观看的）光的贡献量。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46B42C-7977-48CD-B4D5-050D1A6270DD}"/>
                  </a:ext>
                </a:extLst>
              </p:cNvPr>
              <p:cNvSpPr txBox="1"/>
              <p:nvPr/>
            </p:nvSpPr>
            <p:spPr>
              <a:xfrm>
                <a:off x="2822087" y="748506"/>
                <a:ext cx="4728859" cy="80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𝛺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000" b="1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46B42C-7977-48CD-B4D5-050D1A62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87" y="748506"/>
                <a:ext cx="4728859" cy="808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E120C5-EB57-47ED-8B57-49A983B2A39D}"/>
                  </a:ext>
                </a:extLst>
              </p:cNvPr>
              <p:cNvSpPr txBox="1"/>
              <p:nvPr/>
            </p:nvSpPr>
            <p:spPr>
              <a:xfrm>
                <a:off x="2529676" y="3099815"/>
                <a:ext cx="531368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b="1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18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b="1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b="1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CN" b="1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𝒍𝒂𝒎𝒃𝒆𝒓𝒕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𝒄𝒐𝒐𝒌</m:t>
                          </m:r>
                          <m: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𝒕𝒐𝒓𝒓𝒂𝒏𝒄𝒆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E120C5-EB57-47ED-8B57-49A983B2A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76" y="3099815"/>
                <a:ext cx="5313680" cy="3942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35F321-A848-4FCC-8E2E-E22F3DC3D91F}"/>
                  </a:ext>
                </a:extLst>
              </p:cNvPr>
              <p:cNvSpPr txBox="1"/>
              <p:nvPr/>
            </p:nvSpPr>
            <p:spPr>
              <a:xfrm>
                <a:off x="884873" y="3612374"/>
                <a:ext cx="4445000" cy="570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𝒍𝒂𝒎𝒃𝒆𝒓𝒕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35F321-A848-4FCC-8E2E-E22F3DC3D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3" y="3612374"/>
                <a:ext cx="4445000" cy="570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E0F067-E491-4341-8735-9E6EF37F3F33}"/>
                  </a:ext>
                </a:extLst>
              </p:cNvPr>
              <p:cNvSpPr txBox="1"/>
              <p:nvPr/>
            </p:nvSpPr>
            <p:spPr>
              <a:xfrm>
                <a:off x="4821936" y="3566785"/>
                <a:ext cx="4515103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𝒄𝒐𝒐𝒌</m:t>
                          </m:r>
                          <m: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𝒕𝒐𝒓𝒓𝒂𝒏𝒄𝒆</m:t>
                          </m:r>
                        </m:sub>
                      </m:sSub>
                      <m:r>
                        <a:rPr lang="en-US" altLang="zh-CN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E0F067-E491-4341-8735-9E6EF37F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936" y="3566785"/>
                <a:ext cx="4515103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311752B2-B85F-4791-B5A4-50F432DDA8E6}"/>
              </a:ext>
            </a:extLst>
          </p:cNvPr>
          <p:cNvSpPr txBox="1"/>
          <p:nvPr/>
        </p:nvSpPr>
        <p:spPr>
          <a:xfrm>
            <a:off x="1078230" y="4537546"/>
            <a:ext cx="810387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法线分布函数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 b="1" i="0">
                <a:solidFill>
                  <a:schemeClr val="bg1"/>
                </a:solidFill>
                <a:effectLst/>
                <a:latin typeface="-apple-system"/>
              </a:rPr>
              <a:t>镜面高光</a:t>
            </a:r>
            <a:r>
              <a:rPr lang="zh-CN" altLang="en-US">
                <a:solidFill>
                  <a:schemeClr val="bg1"/>
                </a:solidFill>
              </a:rPr>
              <a:t>，表面微面与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半角向量</a:t>
            </a:r>
            <a:r>
              <a:rPr lang="zh-CN" altLang="en-US">
                <a:solidFill>
                  <a:schemeClr val="bg1"/>
                </a:solidFill>
              </a:rPr>
              <a:t>对齐的情况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rgbClr val="00B050"/>
                </a:solidFill>
              </a:rPr>
              <a:t>菲涅尔方程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 b="1">
                <a:solidFill>
                  <a:schemeClr val="bg1"/>
                </a:solidFill>
                <a:latin typeface="-apple-system"/>
              </a:rPr>
              <a:t>菲涅尔效应，</a:t>
            </a:r>
            <a:r>
              <a:rPr lang="zh-CN" altLang="en-US">
                <a:solidFill>
                  <a:schemeClr val="bg1"/>
                </a:solidFill>
              </a:rPr>
              <a:t>描述了不同表面角度下的表面反射比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rgbClr val="00B0F0"/>
                </a:solidFill>
              </a:rPr>
              <a:t>几何函数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 b="1" i="0">
                <a:solidFill>
                  <a:schemeClr val="bg1"/>
                </a:solidFill>
                <a:effectLst/>
                <a:latin typeface="-apple-system"/>
              </a:rPr>
              <a:t>几何遮蔽</a:t>
            </a:r>
            <a:r>
              <a:rPr lang="zh-CN" altLang="en-US">
                <a:solidFill>
                  <a:schemeClr val="bg1"/>
                </a:solidFill>
              </a:rPr>
              <a:t>，描述微平面的自阴影特性。当一个表面相对粗糙时，该表面的微面会遮蔽其他微面，从而降低该表面反射的光线</a:t>
            </a:r>
          </a:p>
        </p:txBody>
      </p:sp>
      <p:pic>
        <p:nvPicPr>
          <p:cNvPr id="1028" name="Picture 4" descr="Visualized NDF in OpenGL PBR">
            <a:extLst>
              <a:ext uri="{FF2B5EF4-FFF2-40B4-BE49-F238E27FC236}">
                <a16:creationId xmlns:a16="http://schemas.microsoft.com/office/drawing/2014/main" id="{69DD50D6-5DBE-46E9-99C6-29BC86D9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16" y="5607917"/>
            <a:ext cx="7805584" cy="15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40F9D44-5A28-4652-8B3D-D58FB253F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279" y="4960306"/>
            <a:ext cx="4452461" cy="59555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761176B-9190-4A65-89A6-BE14C7445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230" y="10703257"/>
            <a:ext cx="4670584" cy="1496908"/>
          </a:xfrm>
          <a:prstGeom prst="rect">
            <a:avLst/>
          </a:prstGeom>
        </p:spPr>
      </p:pic>
      <p:pic>
        <p:nvPicPr>
          <p:cNvPr id="1024" name="图片 1023">
            <a:extLst>
              <a:ext uri="{FF2B5EF4-FFF2-40B4-BE49-F238E27FC236}">
                <a16:creationId xmlns:a16="http://schemas.microsoft.com/office/drawing/2014/main" id="{B0D60813-0897-42AF-B971-E2648E9FF2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7730" y="10644219"/>
            <a:ext cx="3396771" cy="538328"/>
          </a:xfrm>
          <a:prstGeom prst="rect">
            <a:avLst/>
          </a:prstGeom>
        </p:spPr>
      </p:pic>
      <p:pic>
        <p:nvPicPr>
          <p:cNvPr id="1027" name="图片 1026">
            <a:extLst>
              <a:ext uri="{FF2B5EF4-FFF2-40B4-BE49-F238E27FC236}">
                <a16:creationId xmlns:a16="http://schemas.microsoft.com/office/drawing/2014/main" id="{CC2A1702-F9A1-43E9-BB1C-B47D69348A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8670" y="11182547"/>
            <a:ext cx="3594890" cy="592564"/>
          </a:xfrm>
          <a:prstGeom prst="rect">
            <a:avLst/>
          </a:prstGeom>
        </p:spPr>
      </p:pic>
      <p:pic>
        <p:nvPicPr>
          <p:cNvPr id="1031" name="图片 1030">
            <a:extLst>
              <a:ext uri="{FF2B5EF4-FFF2-40B4-BE49-F238E27FC236}">
                <a16:creationId xmlns:a16="http://schemas.microsoft.com/office/drawing/2014/main" id="{D66C16D3-2463-4F40-A7B5-064CFCBD9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9274" y="11769933"/>
            <a:ext cx="4324350" cy="419100"/>
          </a:xfrm>
          <a:prstGeom prst="rect">
            <a:avLst/>
          </a:prstGeom>
        </p:spPr>
      </p:pic>
      <p:pic>
        <p:nvPicPr>
          <p:cNvPr id="1032" name="Picture 8" descr="Visualized Geometry function in OpenGL PBR">
            <a:extLst>
              <a:ext uri="{FF2B5EF4-FFF2-40B4-BE49-F238E27FC236}">
                <a16:creationId xmlns:a16="http://schemas.microsoft.com/office/drawing/2014/main" id="{DA71DAF6-9753-4527-BD7A-A7A955A3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3" y="12249223"/>
            <a:ext cx="76200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1BDD508F-CC92-4E7A-A3F9-4E7F9F9FD686}"/>
              </a:ext>
            </a:extLst>
          </p:cNvPr>
          <p:cNvSpPr txBox="1"/>
          <p:nvPr/>
        </p:nvSpPr>
        <p:spPr>
          <a:xfrm>
            <a:off x="1484629" y="13801798"/>
            <a:ext cx="785241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粗糙度越大，亮度越低。但视线和光线越接近垂直，受粗糙度的影响就越小</a:t>
            </a:r>
            <a:endParaRPr lang="zh-CN" altLang="en-US"/>
          </a:p>
        </p:txBody>
      </p:sp>
      <p:pic>
        <p:nvPicPr>
          <p:cNvPr id="1035" name="图片 1034">
            <a:extLst>
              <a:ext uri="{FF2B5EF4-FFF2-40B4-BE49-F238E27FC236}">
                <a16:creationId xmlns:a16="http://schemas.microsoft.com/office/drawing/2014/main" id="{02D50648-6921-48C6-B406-55203493B7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8230" y="8012090"/>
            <a:ext cx="5086350" cy="552450"/>
          </a:xfrm>
          <a:prstGeom prst="rect">
            <a:avLst/>
          </a:prstGeom>
        </p:spPr>
      </p:pic>
      <p:pic>
        <p:nvPicPr>
          <p:cNvPr id="1038" name="图片 1037">
            <a:extLst>
              <a:ext uri="{FF2B5EF4-FFF2-40B4-BE49-F238E27FC236}">
                <a16:creationId xmlns:a16="http://schemas.microsoft.com/office/drawing/2014/main" id="{FF01C0B2-1245-4E8E-93C9-BEC0DF9364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6831" y="7677156"/>
            <a:ext cx="3583968" cy="237967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75E913FA-7C0B-4621-A239-D9B29CE1CEA3}"/>
              </a:ext>
            </a:extLst>
          </p:cNvPr>
          <p:cNvSpPr txBox="1"/>
          <p:nvPr/>
        </p:nvSpPr>
        <p:spPr>
          <a:xfrm>
            <a:off x="2358390" y="8688723"/>
            <a:ext cx="326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F0</a:t>
            </a:r>
            <a:r>
              <a:rPr lang="zh-CN" altLang="en-US">
                <a:solidFill>
                  <a:schemeClr val="bg1"/>
                </a:solidFill>
              </a:rPr>
              <a:t>代表表面的基本反射率。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2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C7BF75-0DEE-40BA-B685-3A0342F0FF52}"/>
                  </a:ext>
                </a:extLst>
              </p:cNvPr>
              <p:cNvSpPr txBox="1"/>
              <p:nvPr/>
            </p:nvSpPr>
            <p:spPr>
              <a:xfrm>
                <a:off x="719572" y="1440750"/>
                <a:ext cx="6046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b="0" i="0">
                    <a:solidFill>
                      <a:schemeClr val="bg1"/>
                    </a:solidFill>
                    <a:effectLst/>
                    <a:latin typeface="-apple-system"/>
                  </a:rPr>
                  <a:t>（镜面反射比例）实际上就是</a:t>
                </a:r>
                <a:r>
                  <a:rPr lang="en-US" altLang="zh-CN" b="0" i="0">
                    <a:solidFill>
                      <a:schemeClr val="bg1"/>
                    </a:solidFill>
                    <a:effectLst/>
                    <a:latin typeface="-apple-system"/>
                  </a:rPr>
                  <a:t>F,</a:t>
                </a:r>
                <a:r>
                  <a:rPr lang="zh-CN" altLang="en-US" b="0" i="0">
                    <a:solidFill>
                      <a:schemeClr val="bg1"/>
                    </a:solidFill>
                    <a:effectLst/>
                    <a:latin typeface="-apple-system"/>
                  </a:rPr>
                  <a:t>我们的公式最终变为</a:t>
                </a:r>
                <a:r>
                  <a:rPr lang="en-US" altLang="zh-CN" b="0" i="0">
                    <a:solidFill>
                      <a:schemeClr val="bg1"/>
                    </a:solidFill>
                    <a:effectLst/>
                    <a:latin typeface="-apple-system"/>
                  </a:rPr>
                  <a:t>: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C7BF75-0DEE-40BA-B685-3A0342F0F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1440750"/>
                <a:ext cx="6046070" cy="369332"/>
              </a:xfrm>
              <a:prstGeom prst="rect">
                <a:avLst/>
              </a:prstGeom>
              <a:blipFill>
                <a:blip r:embed="rId2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3259DE-B48E-48C2-B00E-8B257B099E48}"/>
                  </a:ext>
                </a:extLst>
              </p:cNvPr>
              <p:cNvSpPr txBox="1"/>
              <p:nvPr/>
            </p:nvSpPr>
            <p:spPr>
              <a:xfrm>
                <a:off x="1923339" y="677218"/>
                <a:ext cx="6778459" cy="80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𝛺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den>
                          </m:f>
                          <m:r>
                            <a:rPr lang="en-US" altLang="zh-CN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accent1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num>
                            <m:den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3259DE-B48E-48C2-B00E-8B257B09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39" y="677218"/>
                <a:ext cx="6778459" cy="807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CA6080-A602-46C4-B682-CAE919EA3E01}"/>
                  </a:ext>
                </a:extLst>
              </p:cNvPr>
              <p:cNvSpPr txBox="1"/>
              <p:nvPr/>
            </p:nvSpPr>
            <p:spPr>
              <a:xfrm>
                <a:off x="2060499" y="1774398"/>
                <a:ext cx="6503319" cy="80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𝛺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den>
                          </m:f>
                          <m:r>
                            <a:rPr lang="en-US" altLang="zh-CN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num>
                            <m:den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CA6080-A602-46C4-B682-CAE919EA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99" y="1774398"/>
                <a:ext cx="6503319" cy="807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0A380CB-BEA7-420A-A51C-EBA35772FE80}"/>
              </a:ext>
            </a:extLst>
          </p:cNvPr>
          <p:cNvSpPr txBox="1"/>
          <p:nvPr/>
        </p:nvSpPr>
        <p:spPr>
          <a:xfrm>
            <a:off x="1460009" y="2683847"/>
            <a:ext cx="7744353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FF0000"/>
                </a:solidFill>
                <a:effectLst/>
              </a:rPr>
              <a:t>DistributionGGX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H,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a2 = a*a;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NdotH = max(dot(N, H),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NdotH2 = NdotH*NdotH;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nom = a2; </a:t>
            </a: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分子</a:t>
            </a:r>
            <a:endParaRPr lang="en-US" altLang="zh-CN" b="0" i="0">
              <a:solidFill>
                <a:srgbClr val="00B050"/>
              </a:solidFill>
              <a:effectLst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denom = (NdotH2 * (a2 -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+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denom = PI * denom * denom; </a:t>
            </a: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分母</a:t>
            </a:r>
            <a:endParaRPr lang="en-US" altLang="zh-CN" b="0" i="0">
              <a:solidFill>
                <a:srgbClr val="00B050"/>
              </a:solidFill>
              <a:effectLst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nom / denom;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36FE9F-EE6B-4A9E-BCA8-D9C355E4A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581" y="4673618"/>
            <a:ext cx="4452461" cy="5955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99C97D2-BCED-4659-BD83-76A0D3F1EB14}"/>
              </a:ext>
            </a:extLst>
          </p:cNvPr>
          <p:cNvSpPr txBox="1"/>
          <p:nvPr/>
        </p:nvSpPr>
        <p:spPr>
          <a:xfrm>
            <a:off x="1494684" y="7797389"/>
            <a:ext cx="774435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GeometrySchlickGGX(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NdotV,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nom = NdotV;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denom = NdotV * 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k) + k;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nom / denom;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GeometrySmith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NdotV = max(dot(N, V),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NdotL = max(dot(N, L),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ggx1 = GeometrySchlickGGX(NdotV, k);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ggx2 = GeometrySchlickGGX(NdotL, k);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ggx1 * ggx2;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C91BB7-730A-45E7-91B1-822A6D3A5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628" y="7792935"/>
            <a:ext cx="3396771" cy="5383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2AE3EED-D8E6-4F0C-8249-162CB713F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509" y="8511074"/>
            <a:ext cx="3594890" cy="5925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E5EB48E-92CB-4AC0-AAE1-4DC2CAE93B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2049" y="11093194"/>
            <a:ext cx="4324350" cy="4191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98EDBAC-5EEB-4078-AD11-6077408DBCFE}"/>
              </a:ext>
            </a:extLst>
          </p:cNvPr>
          <p:cNvSpPr txBox="1"/>
          <p:nvPr/>
        </p:nvSpPr>
        <p:spPr>
          <a:xfrm>
            <a:off x="1460009" y="5618970"/>
            <a:ext cx="774435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F0 =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0.04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F0 = mix(F0, surfaceColor.rgb, metalness);</a:t>
            </a:r>
            <a:endParaRPr lang="en-US" altLang="zh-CN" b="0" i="0">
              <a:solidFill>
                <a:srgbClr val="8CBBAD"/>
              </a:solidFill>
              <a:effectLst/>
              <a:cs typeface="Calibri" panose="020F0502020204030204" pitchFamily="34" charset="0"/>
            </a:endParaRPr>
          </a:p>
          <a:p>
            <a:endParaRPr lang="en-US" altLang="zh-CN">
              <a:solidFill>
                <a:srgbClr val="8CBBAD"/>
              </a:solidFill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fresnelSchlick(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cosTheta,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F0)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F0 + (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- F0) *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- cosTheta,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5.0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</a:t>
            </a:r>
            <a:endParaRPr lang="zh-CN" altLang="en-US">
              <a:cs typeface="Calibri" panose="020F0502020204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A08F687-34FE-4648-A721-C4E676106F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7201" y="7060606"/>
            <a:ext cx="4239841" cy="46050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28CB645-D9EB-4AA1-A32B-0033E1B4369B}"/>
              </a:ext>
            </a:extLst>
          </p:cNvPr>
          <p:cNvSpPr txBox="1"/>
          <p:nvPr/>
        </p:nvSpPr>
        <p:spPr>
          <a:xfrm>
            <a:off x="6106494" y="5542195"/>
            <a:ext cx="363990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基本反射率为0.04适用于大多数电介质，并产生物理上合理的结果，而无需编写额外的表面参数。</a:t>
            </a:r>
          </a:p>
        </p:txBody>
      </p:sp>
      <p:pic>
        <p:nvPicPr>
          <p:cNvPr id="23" name="Picture 2" descr="Example of how artists author a PBR material with its relevant textures (OpenGL).">
            <a:extLst>
              <a:ext uri="{FF2B5EF4-FFF2-40B4-BE49-F238E27FC236}">
                <a16:creationId xmlns:a16="http://schemas.microsoft.com/office/drawing/2014/main" id="{E0599C8C-A382-4389-9461-A281C17B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88" y="11716366"/>
            <a:ext cx="4462523" cy="24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The difference linear and HDR rendering makes in an OpenGL PBR renderer.">
            <a:extLst>
              <a:ext uri="{FF2B5EF4-FFF2-40B4-BE49-F238E27FC236}">
                <a16:creationId xmlns:a16="http://schemas.microsoft.com/office/drawing/2014/main" id="{3DEBC4FB-80D7-4E25-99A7-60FD961A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8" y="11734215"/>
            <a:ext cx="4295688" cy="22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F52990-5310-4FA5-9E8C-ECD52E983B61}"/>
              </a:ext>
            </a:extLst>
          </p:cNvPr>
          <p:cNvSpPr txBox="1"/>
          <p:nvPr/>
        </p:nvSpPr>
        <p:spPr>
          <a:xfrm>
            <a:off x="2060499" y="23088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输出颜色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FFBE512D-BDB8-44E5-8CAF-84183E98099F}"/>
                  </a:ext>
                </a:extLst>
              </p14:cNvPr>
              <p14:cNvContentPartPr/>
              <p14:nvPr/>
            </p14:nvContentPartPr>
            <p14:xfrm>
              <a:off x="7795020" y="5108760"/>
              <a:ext cx="360" cy="345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FFBE512D-BDB8-44E5-8CAF-84183E9809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6020" y="5100120"/>
                <a:ext cx="1800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641122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15697</TotalTime>
  <Words>1116</Words>
  <Application>Microsoft Office PowerPoint</Application>
  <PresentationFormat>自定义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-apple-system</vt:lpstr>
      <vt:lpstr>Gudea</vt:lpstr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Cambria</vt:lpstr>
      <vt:lpstr>Cambria Math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1836</cp:revision>
  <dcterms:created xsi:type="dcterms:W3CDTF">2020-06-26T01:00:00Z</dcterms:created>
  <dcterms:modified xsi:type="dcterms:W3CDTF">2022-03-27T08:08:39Z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