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336" r:id="rId2"/>
    <p:sldId id="337" r:id="rId3"/>
    <p:sldId id="338" r:id="rId4"/>
    <p:sldId id="339" r:id="rId5"/>
    <p:sldId id="340" r:id="rId6"/>
    <p:sldId id="341" r:id="rId7"/>
    <p:sldId id="342" r:id="rId8"/>
    <p:sldId id="343" r:id="rId9"/>
    <p:sldId id="344" r:id="rId10"/>
  </p:sldIdLst>
  <p:sldSz cx="10625138" cy="144002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
          <p15:clr>
            <a:srgbClr val="A4A3A4"/>
          </p15:clr>
        </p15:guide>
        <p15:guide id="2" orient="horz" pos="45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519" autoAdjust="0"/>
  </p:normalViewPr>
  <p:slideViewPr>
    <p:cSldViewPr snapToGrid="0" showGuides="1">
      <p:cViewPr>
        <p:scale>
          <a:sx n="100" d="100"/>
          <a:sy n="100" d="100"/>
        </p:scale>
        <p:origin x="466" y="-4262"/>
      </p:cViewPr>
      <p:guideLst>
        <p:guide pos="412"/>
        <p:guide orient="horz" pos="4558"/>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24449D-D9B6-4318-96E7-94981150098A}" type="datetimeFigureOut">
              <a:rPr lang="zh-CN" altLang="en-US" smtClean="0"/>
              <a:t>2022/3/30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24301-1F08-4A3D-91B6-592D1EF7B2F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2:29:19.152"/>
    </inkml:context>
    <inkml:brush xml:id="br0">
      <inkml:brushProperty name="width" value="0.05" units="cm"/>
      <inkml:brushProperty name="height" value="0.05" units="cm"/>
      <inkml:brushProperty name="color" value="#FF0066"/>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2:29:48.252"/>
    </inkml:context>
    <inkml:brush xml:id="br0">
      <inkml:brushProperty name="width" value="0.05" units="cm"/>
      <inkml:brushProperty name="height" value="0.05" units="cm"/>
      <inkml:brushProperty name="color" value="#FF0066"/>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7:56:54.233"/>
    </inkml:context>
    <inkml:brush xml:id="br0">
      <inkml:brushProperty name="width" value="0.05" units="cm"/>
      <inkml:brushProperty name="height" value="0.05" units="cm"/>
      <inkml:brushProperty name="color" value="#FF0066"/>
    </inkml:brush>
  </inkml:definitions>
  <inkml:trace contextRef="#ctx0" brushRef="#br0">197 461 24575,'0'-14'0,"0"-5"-8191</inkml:trace>
  <inkml:trace contextRef="#ctx0" brushRef="#br0" timeOffset="1">197 17 24575,'-29'-4'0,"-20"0"0,-12-1 0,3 2-8191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7:57:03.053"/>
    </inkml:context>
    <inkml:brush xml:id="br0">
      <inkml:brushProperty name="width" value="0.05" units="cm"/>
      <inkml:brushProperty name="height" value="0.05" units="cm"/>
      <inkml:brushProperty name="color" value="#FF0066"/>
    </inkml:brush>
  </inkml:definitions>
  <inkml:trace contextRef="#ctx0" brushRef="#br0">762 0 24575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13B3F-2B31-4A61-B985-2117CDAFE2AD}" type="datetimeFigureOut">
              <a:rPr lang="zh-CN" altLang="en-US" smtClean="0"/>
              <a:t>2022/3/30</a:t>
            </a:fld>
            <a:endParaRPr lang="zh-CN" altLang="en-US"/>
          </a:p>
        </p:txBody>
      </p:sp>
      <p:sp>
        <p:nvSpPr>
          <p:cNvPr id="4" name="幻灯片图像占位符 3"/>
          <p:cNvSpPr>
            <a:spLocks noGrp="1" noRot="1" noChangeAspect="1"/>
          </p:cNvSpPr>
          <p:nvPr>
            <p:ph type="sldImg" idx="2"/>
          </p:nvPr>
        </p:nvSpPr>
        <p:spPr>
          <a:xfrm>
            <a:off x="2290763" y="1143000"/>
            <a:ext cx="22764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0FF05-BDD8-42F0-BA90-04AD6ABB1C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28142" y="2356703"/>
            <a:ext cx="7968854" cy="5013407"/>
          </a:xfrm>
        </p:spPr>
        <p:txBody>
          <a:bodyPr anchor="b"/>
          <a:lstStyle>
            <a:lvl1pPr algn="ctr">
              <a:defRPr sz="5230"/>
            </a:lvl1pPr>
          </a:lstStyle>
          <a:p>
            <a:r>
              <a:rPr lang="zh-CN" altLang="en-US"/>
              <a:t>单击此处编辑母版标题样式</a:t>
            </a:r>
          </a:p>
        </p:txBody>
      </p:sp>
      <p:sp>
        <p:nvSpPr>
          <p:cNvPr id="3" name="副标题 2"/>
          <p:cNvSpPr>
            <a:spLocks noGrp="1"/>
          </p:cNvSpPr>
          <p:nvPr>
            <p:ph type="subTitle" idx="1"/>
          </p:nvPr>
        </p:nvSpPr>
        <p:spPr>
          <a:xfrm>
            <a:off x="1328142" y="7563446"/>
            <a:ext cx="7968854" cy="3476717"/>
          </a:xfrm>
        </p:spPr>
        <p:txBody>
          <a:bodyPr/>
          <a:lstStyle>
            <a:lvl1pPr marL="0" indent="0" algn="ctr">
              <a:buNone/>
              <a:defRPr sz="2090"/>
            </a:lvl1pPr>
            <a:lvl2pPr marL="398145" indent="0" algn="ctr">
              <a:buNone/>
              <a:defRPr sz="1745"/>
            </a:lvl2pPr>
            <a:lvl3pPr marL="796925" indent="0" algn="ctr">
              <a:buNone/>
              <a:defRPr sz="1570"/>
            </a:lvl3pPr>
            <a:lvl4pPr marL="1195070" indent="0" algn="ctr">
              <a:buNone/>
              <a:defRPr sz="1395"/>
            </a:lvl4pPr>
            <a:lvl5pPr marL="1593850" indent="0" algn="ctr">
              <a:buNone/>
              <a:defRPr sz="1395"/>
            </a:lvl5pPr>
            <a:lvl6pPr marL="1991995" indent="0" algn="ctr">
              <a:buNone/>
              <a:defRPr sz="1395"/>
            </a:lvl6pPr>
            <a:lvl7pPr marL="2390775" indent="0" algn="ctr">
              <a:buNone/>
              <a:defRPr sz="1395"/>
            </a:lvl7pPr>
            <a:lvl8pPr marL="2788920" indent="0" algn="ctr">
              <a:buNone/>
              <a:defRPr sz="1395"/>
            </a:lvl8pPr>
            <a:lvl9pPr marL="3187700" indent="0" algn="ctr">
              <a:buNone/>
              <a:defRPr sz="139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03615" y="766678"/>
            <a:ext cx="2291045" cy="122035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478" y="766678"/>
            <a:ext cx="6740322"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4944" y="3590055"/>
            <a:ext cx="9164182" cy="5990088"/>
          </a:xfrm>
        </p:spPr>
        <p:txBody>
          <a:bodyPr anchor="b"/>
          <a:lstStyle>
            <a:lvl1pPr>
              <a:defRPr sz="5230"/>
            </a:lvl1pPr>
          </a:lstStyle>
          <a:p>
            <a:r>
              <a:rPr lang="zh-CN" altLang="en-US"/>
              <a:t>单击此处编辑母版标题样式</a:t>
            </a:r>
          </a:p>
        </p:txBody>
      </p:sp>
      <p:sp>
        <p:nvSpPr>
          <p:cNvPr id="3" name="文本占位符 2"/>
          <p:cNvSpPr>
            <a:spLocks noGrp="1"/>
          </p:cNvSpPr>
          <p:nvPr>
            <p:ph type="body" idx="1"/>
          </p:nvPr>
        </p:nvSpPr>
        <p:spPr>
          <a:xfrm>
            <a:off x="724944" y="9636811"/>
            <a:ext cx="9164182" cy="3150046"/>
          </a:xfrm>
        </p:spPr>
        <p:txBody>
          <a:bodyPr/>
          <a:lstStyle>
            <a:lvl1pPr marL="0" indent="0">
              <a:buNone/>
              <a:defRPr sz="2090">
                <a:solidFill>
                  <a:schemeClr val="tx1">
                    <a:tint val="75000"/>
                  </a:schemeClr>
                </a:solidFill>
              </a:defRPr>
            </a:lvl1pPr>
            <a:lvl2pPr marL="398145" indent="0">
              <a:buNone/>
              <a:defRPr sz="1745">
                <a:solidFill>
                  <a:schemeClr val="tx1">
                    <a:tint val="75000"/>
                  </a:schemeClr>
                </a:solidFill>
              </a:defRPr>
            </a:lvl2pPr>
            <a:lvl3pPr marL="796925" indent="0">
              <a:buNone/>
              <a:defRPr sz="1570">
                <a:solidFill>
                  <a:schemeClr val="tx1">
                    <a:tint val="75000"/>
                  </a:schemeClr>
                </a:solidFill>
              </a:defRPr>
            </a:lvl3pPr>
            <a:lvl4pPr marL="1195070" indent="0">
              <a:buNone/>
              <a:defRPr sz="1395">
                <a:solidFill>
                  <a:schemeClr val="tx1">
                    <a:tint val="75000"/>
                  </a:schemeClr>
                </a:solidFill>
              </a:defRPr>
            </a:lvl4pPr>
            <a:lvl5pPr marL="1593850" indent="0">
              <a:buNone/>
              <a:defRPr sz="1395">
                <a:solidFill>
                  <a:schemeClr val="tx1">
                    <a:tint val="75000"/>
                  </a:schemeClr>
                </a:solidFill>
              </a:defRPr>
            </a:lvl5pPr>
            <a:lvl6pPr marL="1991995" indent="0">
              <a:buNone/>
              <a:defRPr sz="1395">
                <a:solidFill>
                  <a:schemeClr val="tx1">
                    <a:tint val="75000"/>
                  </a:schemeClr>
                </a:solidFill>
              </a:defRPr>
            </a:lvl6pPr>
            <a:lvl7pPr marL="2390775" indent="0">
              <a:buNone/>
              <a:defRPr sz="1395">
                <a:solidFill>
                  <a:schemeClr val="tx1">
                    <a:tint val="75000"/>
                  </a:schemeClr>
                </a:solidFill>
              </a:defRPr>
            </a:lvl7pPr>
            <a:lvl8pPr marL="2788920" indent="0">
              <a:buNone/>
              <a:defRPr sz="1395">
                <a:solidFill>
                  <a:schemeClr val="tx1">
                    <a:tint val="75000"/>
                  </a:schemeClr>
                </a:solidFill>
              </a:defRPr>
            </a:lvl8pPr>
            <a:lvl9pPr marL="3187700" indent="0">
              <a:buNone/>
              <a:defRPr sz="139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478"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378976"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2" y="766679"/>
            <a:ext cx="9164182" cy="2783376"/>
          </a:xfrm>
        </p:spPr>
        <p:txBody>
          <a:bodyPr/>
          <a:lstStyle/>
          <a:p>
            <a:r>
              <a:rPr lang="zh-CN" altLang="en-US"/>
              <a:t>单击此处编辑母版标题样式</a:t>
            </a:r>
          </a:p>
        </p:txBody>
      </p:sp>
      <p:sp>
        <p:nvSpPr>
          <p:cNvPr id="3" name="文本占位符 2"/>
          <p:cNvSpPr>
            <a:spLocks noGrp="1"/>
          </p:cNvSpPr>
          <p:nvPr>
            <p:ph type="body" idx="1"/>
          </p:nvPr>
        </p:nvSpPr>
        <p:spPr>
          <a:xfrm>
            <a:off x="731863" y="3530053"/>
            <a:ext cx="4494931"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4" name="内容占位符 3"/>
          <p:cNvSpPr>
            <a:spLocks noGrp="1"/>
          </p:cNvSpPr>
          <p:nvPr>
            <p:ph sz="half" idx="2"/>
          </p:nvPr>
        </p:nvSpPr>
        <p:spPr>
          <a:xfrm>
            <a:off x="731863" y="5260078"/>
            <a:ext cx="4494931"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378976" y="3530053"/>
            <a:ext cx="4517068"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6" name="内容占位符 5"/>
          <p:cNvSpPr>
            <a:spLocks noGrp="1"/>
          </p:cNvSpPr>
          <p:nvPr>
            <p:ph sz="quarter" idx="4"/>
          </p:nvPr>
        </p:nvSpPr>
        <p:spPr>
          <a:xfrm>
            <a:off x="5378976" y="5260078"/>
            <a:ext cx="4517068"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7B43034-5666-4088-908E-90BF970F5519}" type="datetimeFigureOut">
              <a:rPr lang="zh-CN" altLang="en-US" smtClean="0"/>
              <a:t>2022/3/30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AA8925-78AA-4D71-A293-67AA713F8EE9}" type="slidenum">
              <a:rPr lang="zh-CN" altLang="en-US" smtClean="0"/>
              <a:t>‹#›</a:t>
            </a:fld>
            <a:endParaRPr lang="zh-CN" altLang="en-US"/>
          </a:p>
        </p:txBody>
      </p:sp>
      <p:sp>
        <p:nvSpPr>
          <p:cNvPr id="11" name="矩形 10"/>
          <p:cNvSpPr/>
          <p:nvPr/>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
        <p:nvSpPr>
          <p:cNvPr id="12" name="矩形 11"/>
          <p:cNvSpPr/>
          <p:nvPr userDrawn="1"/>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B43034-5666-4088-908E-90BF970F5519}" type="datetimeFigureOut">
              <a:rPr lang="zh-CN" altLang="en-US" smtClean="0"/>
              <a:t>2022/3/30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B43034-5666-4088-908E-90BF970F5519}" type="datetimeFigureOut">
              <a:rPr lang="zh-CN" altLang="en-US" smtClean="0"/>
              <a:t>2022/3/30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内容占位符 2"/>
          <p:cNvSpPr>
            <a:spLocks noGrp="1"/>
          </p:cNvSpPr>
          <p:nvPr>
            <p:ph idx="1"/>
          </p:nvPr>
        </p:nvSpPr>
        <p:spPr>
          <a:xfrm>
            <a:off x="4517068" y="2073365"/>
            <a:ext cx="5378976" cy="10233485"/>
          </a:xfrm>
        </p:spPr>
        <p:txBody>
          <a:bodyPr/>
          <a:lstStyle>
            <a:lvl1pPr>
              <a:defRPr sz="2790"/>
            </a:lvl1pPr>
            <a:lvl2pPr>
              <a:defRPr sz="2440"/>
            </a:lvl2pPr>
            <a:lvl3pPr>
              <a:defRPr sz="2090"/>
            </a:lvl3pPr>
            <a:lvl4pPr>
              <a:defRPr sz="1745"/>
            </a:lvl4pPr>
            <a:lvl5pPr>
              <a:defRPr sz="1745"/>
            </a:lvl5pPr>
            <a:lvl6pPr>
              <a:defRPr sz="1745"/>
            </a:lvl6pPr>
            <a:lvl7pPr>
              <a:defRPr sz="1745"/>
            </a:lvl7pPr>
            <a:lvl8pPr>
              <a:defRPr sz="1745"/>
            </a:lvl8pPr>
            <a:lvl9pPr>
              <a:defRPr sz="17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图片占位符 2"/>
          <p:cNvSpPr>
            <a:spLocks noGrp="1"/>
          </p:cNvSpPr>
          <p:nvPr>
            <p:ph type="pic" idx="1"/>
          </p:nvPr>
        </p:nvSpPr>
        <p:spPr>
          <a:xfrm>
            <a:off x="4517068" y="2073365"/>
            <a:ext cx="5378976" cy="10233485"/>
          </a:xfrm>
        </p:spPr>
        <p:txBody>
          <a:bodyPr/>
          <a:lstStyle>
            <a:lvl1pPr marL="0" indent="0">
              <a:buNone/>
              <a:defRPr sz="2790"/>
            </a:lvl1pPr>
            <a:lvl2pPr marL="398145" indent="0">
              <a:buNone/>
              <a:defRPr sz="2440"/>
            </a:lvl2pPr>
            <a:lvl3pPr marL="796925" indent="0">
              <a:buNone/>
              <a:defRPr sz="2090"/>
            </a:lvl3pPr>
            <a:lvl4pPr marL="1195070" indent="0">
              <a:buNone/>
              <a:defRPr sz="1745"/>
            </a:lvl4pPr>
            <a:lvl5pPr marL="1593850" indent="0">
              <a:buNone/>
              <a:defRPr sz="1745"/>
            </a:lvl5pPr>
            <a:lvl6pPr marL="1991995" indent="0">
              <a:buNone/>
              <a:defRPr sz="1745"/>
            </a:lvl6pPr>
            <a:lvl7pPr marL="2390775" indent="0">
              <a:buNone/>
              <a:defRPr sz="1745"/>
            </a:lvl7pPr>
            <a:lvl8pPr marL="2788920" indent="0">
              <a:buNone/>
              <a:defRPr sz="1745"/>
            </a:lvl8pPr>
            <a:lvl9pPr marL="3187700" indent="0">
              <a:buNone/>
              <a:defRPr sz="1745"/>
            </a:lvl9pPr>
          </a:lstStyle>
          <a:p>
            <a:r>
              <a:rPr lang="zh-CN" altLang="en-US"/>
              <a:t>单击图标添加图片</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0478" y="766679"/>
            <a:ext cx="9164182" cy="278337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30478" y="3833390"/>
            <a:ext cx="9164182" cy="913680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0478" y="13346865"/>
            <a:ext cx="2390656" cy="766678"/>
          </a:xfrm>
          <a:prstGeom prst="rect">
            <a:avLst/>
          </a:prstGeom>
        </p:spPr>
        <p:txBody>
          <a:bodyPr vert="horz" lIns="91440" tIns="45720" rIns="91440" bIns="45720" rtlCol="0" anchor="ctr"/>
          <a:lstStyle>
            <a:lvl1pPr algn="l">
              <a:defRPr sz="1045">
                <a:solidFill>
                  <a:schemeClr val="tx1">
                    <a:tint val="75000"/>
                  </a:schemeClr>
                </a:solidFill>
              </a:defRPr>
            </a:lvl1pPr>
          </a:lstStyle>
          <a:p>
            <a:fld id="{87B43034-5666-4088-908E-90BF970F5519}" type="datetimeFigureOut">
              <a:rPr lang="zh-CN" altLang="en-US" smtClean="0"/>
              <a:t>2022/3/30</a:t>
            </a:fld>
            <a:endParaRPr lang="zh-CN" altLang="en-US"/>
          </a:p>
        </p:txBody>
      </p:sp>
      <p:sp>
        <p:nvSpPr>
          <p:cNvPr id="5" name="页脚占位符 4"/>
          <p:cNvSpPr>
            <a:spLocks noGrp="1"/>
          </p:cNvSpPr>
          <p:nvPr>
            <p:ph type="ftr" sz="quarter" idx="3"/>
          </p:nvPr>
        </p:nvSpPr>
        <p:spPr>
          <a:xfrm>
            <a:off x="3519577" y="13346865"/>
            <a:ext cx="3585984" cy="766678"/>
          </a:xfrm>
          <a:prstGeom prst="rect">
            <a:avLst/>
          </a:prstGeom>
        </p:spPr>
        <p:txBody>
          <a:bodyPr vert="horz" lIns="91440" tIns="45720" rIns="91440" bIns="45720" rtlCol="0" anchor="ctr"/>
          <a:lstStyle>
            <a:lvl1pPr algn="ctr">
              <a:defRPr sz="104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04004" y="13346865"/>
            <a:ext cx="2390656" cy="766678"/>
          </a:xfrm>
          <a:prstGeom prst="rect">
            <a:avLst/>
          </a:prstGeom>
        </p:spPr>
        <p:txBody>
          <a:bodyPr vert="horz" lIns="91440" tIns="45720" rIns="91440" bIns="45720" rtlCol="0" anchor="ctr"/>
          <a:lstStyle>
            <a:lvl1pPr algn="r">
              <a:defRPr sz="1045">
                <a:solidFill>
                  <a:schemeClr val="tx1">
                    <a:tint val="75000"/>
                  </a:schemeClr>
                </a:solidFill>
              </a:defRPr>
            </a:lvl1pPr>
          </a:lstStyle>
          <a:p>
            <a:fld id="{15AA8925-78AA-4D71-A293-67AA713F8EE9}" type="slidenum">
              <a:rPr lang="zh-CN" altLang="en-US" smtClean="0"/>
              <a:t>‹#›</a:t>
            </a:fld>
            <a:endParaRPr lang="zh-CN" altLang="en-US"/>
          </a:p>
        </p:txBody>
      </p:sp>
      <p:pic>
        <p:nvPicPr>
          <p:cNvPr id="9" name="图片 8" descr="图标&#10;&#10;描述已自动生成"/>
          <p:cNvPicPr>
            <a:picLocks noChangeAspect="1"/>
          </p:cNvPicPr>
          <p:nvPr userDrawn="1"/>
        </p:nvPicPr>
        <p:blipFill>
          <a:blip r:embed="rId15" cstate="print">
            <a:duotone>
              <a:schemeClr val="accent1">
                <a:shade val="45000"/>
                <a:satMod val="135000"/>
              </a:schemeClr>
              <a:prstClr val="white"/>
            </a:duotone>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tretch>
            <a:fillRect/>
          </a:stretch>
        </p:blipFill>
        <p:spPr>
          <a:xfrm>
            <a:off x="2308482" y="286670"/>
            <a:ext cx="458896" cy="458896"/>
          </a:xfrm>
          <a:prstGeom prst="rect">
            <a:avLst/>
          </a:prstGeom>
        </p:spPr>
      </p:pic>
      <p:sp>
        <p:nvSpPr>
          <p:cNvPr id="12" name="文本框 11"/>
          <p:cNvSpPr txBox="1"/>
          <p:nvPr userDrawn="1"/>
        </p:nvSpPr>
        <p:spPr>
          <a:xfrm>
            <a:off x="844866" y="339207"/>
            <a:ext cx="1563248" cy="369332"/>
          </a:xfrm>
          <a:prstGeom prst="rect">
            <a:avLst/>
          </a:prstGeom>
          <a:noFill/>
          <a:ln>
            <a:noFill/>
          </a:ln>
        </p:spPr>
        <p:txBody>
          <a:bodyPr wrap="none" rtlCol="0">
            <a:spAutoFit/>
          </a:bodyPr>
          <a:lstStyle/>
          <a:p>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阿西拜</a:t>
            </a:r>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南昌</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96925" rtl="0" eaLnBrk="1" latinLnBrk="0" hangingPunct="1">
        <a:lnSpc>
          <a:spcPct val="90000"/>
        </a:lnSpc>
        <a:spcBef>
          <a:spcPct val="0"/>
        </a:spcBef>
        <a:buNone/>
        <a:defRPr sz="3835" kern="1200">
          <a:solidFill>
            <a:schemeClr val="tx1"/>
          </a:solidFill>
          <a:latin typeface="+mj-lt"/>
          <a:ea typeface="+mj-ea"/>
          <a:cs typeface="+mj-cs"/>
        </a:defRPr>
      </a:lvl1pPr>
    </p:titleStyle>
    <p:bodyStyle>
      <a:lvl1pPr marL="199390" indent="-199390" algn="l" defTabSz="796925" rtl="0" eaLnBrk="1" latinLnBrk="0" hangingPunct="1">
        <a:lnSpc>
          <a:spcPct val="90000"/>
        </a:lnSpc>
        <a:spcBef>
          <a:spcPts val="870"/>
        </a:spcBef>
        <a:buFont typeface="Arial" panose="020B0604020202020204" pitchFamily="34" charset="0"/>
        <a:buChar char="•"/>
        <a:defRPr sz="2440" kern="1200">
          <a:solidFill>
            <a:schemeClr val="tx1"/>
          </a:solidFill>
          <a:latin typeface="+mn-lt"/>
          <a:ea typeface="+mn-ea"/>
          <a:cs typeface="+mn-cs"/>
        </a:defRPr>
      </a:lvl1pPr>
      <a:lvl2pPr marL="597535" indent="-199390" algn="l" defTabSz="796925" rtl="0" eaLnBrk="1" latinLnBrk="0" hangingPunct="1">
        <a:lnSpc>
          <a:spcPct val="90000"/>
        </a:lnSpc>
        <a:spcBef>
          <a:spcPts val="435"/>
        </a:spcBef>
        <a:buFont typeface="Arial" panose="020B0604020202020204" pitchFamily="34" charset="0"/>
        <a:buChar char="•"/>
        <a:defRPr sz="2090" kern="1200">
          <a:solidFill>
            <a:schemeClr val="tx1"/>
          </a:solidFill>
          <a:latin typeface="+mn-lt"/>
          <a:ea typeface="+mn-ea"/>
          <a:cs typeface="+mn-cs"/>
        </a:defRPr>
      </a:lvl2pPr>
      <a:lvl3pPr marL="996315" indent="-199390" algn="l" defTabSz="796925" rtl="0" eaLnBrk="1" latinLnBrk="0" hangingPunct="1">
        <a:lnSpc>
          <a:spcPct val="90000"/>
        </a:lnSpc>
        <a:spcBef>
          <a:spcPts val="435"/>
        </a:spcBef>
        <a:buFont typeface="Arial" panose="020B0604020202020204" pitchFamily="34" charset="0"/>
        <a:buChar char="•"/>
        <a:defRPr sz="1745" kern="1200">
          <a:solidFill>
            <a:schemeClr val="tx1"/>
          </a:solidFill>
          <a:latin typeface="+mn-lt"/>
          <a:ea typeface="+mn-ea"/>
          <a:cs typeface="+mn-cs"/>
        </a:defRPr>
      </a:lvl3pPr>
      <a:lvl4pPr marL="139446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4pPr>
      <a:lvl5pPr marL="179324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5pPr>
      <a:lvl6pPr marL="219138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6pPr>
      <a:lvl7pPr marL="259016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7pPr>
      <a:lvl8pPr marL="298831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8pPr>
      <a:lvl9pPr marL="338709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9pPr>
    </p:bodyStyle>
    <p:otherStyle>
      <a:defPPr>
        <a:defRPr lang="zh-CN"/>
      </a:defPPr>
      <a:lvl1pPr marL="0" algn="l" defTabSz="796925" rtl="0" eaLnBrk="1" latinLnBrk="0" hangingPunct="1">
        <a:defRPr sz="1570" kern="1200">
          <a:solidFill>
            <a:schemeClr val="tx1"/>
          </a:solidFill>
          <a:latin typeface="+mn-lt"/>
          <a:ea typeface="+mn-ea"/>
          <a:cs typeface="+mn-cs"/>
        </a:defRPr>
      </a:lvl1pPr>
      <a:lvl2pPr marL="398145" algn="l" defTabSz="796925" rtl="0" eaLnBrk="1" latinLnBrk="0" hangingPunct="1">
        <a:defRPr sz="1570" kern="1200">
          <a:solidFill>
            <a:schemeClr val="tx1"/>
          </a:solidFill>
          <a:latin typeface="+mn-lt"/>
          <a:ea typeface="+mn-ea"/>
          <a:cs typeface="+mn-cs"/>
        </a:defRPr>
      </a:lvl2pPr>
      <a:lvl3pPr marL="796925" algn="l" defTabSz="796925" rtl="0" eaLnBrk="1" latinLnBrk="0" hangingPunct="1">
        <a:defRPr sz="1570" kern="1200">
          <a:solidFill>
            <a:schemeClr val="tx1"/>
          </a:solidFill>
          <a:latin typeface="+mn-lt"/>
          <a:ea typeface="+mn-ea"/>
          <a:cs typeface="+mn-cs"/>
        </a:defRPr>
      </a:lvl3pPr>
      <a:lvl4pPr marL="1195070" algn="l" defTabSz="796925" rtl="0" eaLnBrk="1" latinLnBrk="0" hangingPunct="1">
        <a:defRPr sz="1570" kern="1200">
          <a:solidFill>
            <a:schemeClr val="tx1"/>
          </a:solidFill>
          <a:latin typeface="+mn-lt"/>
          <a:ea typeface="+mn-ea"/>
          <a:cs typeface="+mn-cs"/>
        </a:defRPr>
      </a:lvl4pPr>
      <a:lvl5pPr marL="1593850" algn="l" defTabSz="796925" rtl="0" eaLnBrk="1" latinLnBrk="0" hangingPunct="1">
        <a:defRPr sz="1570" kern="1200">
          <a:solidFill>
            <a:schemeClr val="tx1"/>
          </a:solidFill>
          <a:latin typeface="+mn-lt"/>
          <a:ea typeface="+mn-ea"/>
          <a:cs typeface="+mn-cs"/>
        </a:defRPr>
      </a:lvl5pPr>
      <a:lvl6pPr marL="1991995" algn="l" defTabSz="796925" rtl="0" eaLnBrk="1" latinLnBrk="0" hangingPunct="1">
        <a:defRPr sz="1570" kern="1200">
          <a:solidFill>
            <a:schemeClr val="tx1"/>
          </a:solidFill>
          <a:latin typeface="+mn-lt"/>
          <a:ea typeface="+mn-ea"/>
          <a:cs typeface="+mn-cs"/>
        </a:defRPr>
      </a:lvl6pPr>
      <a:lvl7pPr marL="2390775" algn="l" defTabSz="796925" rtl="0" eaLnBrk="1" latinLnBrk="0" hangingPunct="1">
        <a:defRPr sz="1570" kern="1200">
          <a:solidFill>
            <a:schemeClr val="tx1"/>
          </a:solidFill>
          <a:latin typeface="+mn-lt"/>
          <a:ea typeface="+mn-ea"/>
          <a:cs typeface="+mn-cs"/>
        </a:defRPr>
      </a:lvl7pPr>
      <a:lvl8pPr marL="2788920" algn="l" defTabSz="796925" rtl="0" eaLnBrk="1" latinLnBrk="0" hangingPunct="1">
        <a:defRPr sz="1570" kern="1200">
          <a:solidFill>
            <a:schemeClr val="tx1"/>
          </a:solidFill>
          <a:latin typeface="+mn-lt"/>
          <a:ea typeface="+mn-ea"/>
          <a:cs typeface="+mn-cs"/>
        </a:defRPr>
      </a:lvl8pPr>
      <a:lvl9pPr marL="3187700" algn="l" defTabSz="796925" rtl="0" eaLnBrk="1" latinLnBrk="0" hangingPunct="1">
        <a:defRPr sz="1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5.png"/><Relationship Id="rId5" Type="http://schemas.openxmlformats.org/officeDocument/2006/relationships/image" Target="../media/image10.png"/><Relationship Id="rId10" Type="http://schemas.openxmlformats.org/officeDocument/2006/relationships/customXml" Target="../ink/ink4.xml"/><Relationship Id="rId4" Type="http://schemas.openxmlformats.org/officeDocument/2006/relationships/image" Target="../media/image9.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7A7095D1-3219-48DD-9FF0-C060AE3C5FD1}"/>
              </a:ext>
            </a:extLst>
          </p:cNvPr>
          <p:cNvSpPr txBox="1"/>
          <p:nvPr/>
        </p:nvSpPr>
        <p:spPr>
          <a:xfrm>
            <a:off x="3984149" y="337010"/>
            <a:ext cx="2656840" cy="369332"/>
          </a:xfrm>
          <a:prstGeom prst="rect">
            <a:avLst/>
          </a:prstGeom>
          <a:noFill/>
        </p:spPr>
        <p:txBody>
          <a:bodyPr wrap="square">
            <a:spAutoFit/>
          </a:bodyPr>
          <a:lstStyle/>
          <a:p>
            <a:pPr algn="ctr"/>
            <a:r>
              <a:rPr lang="en-US" altLang="zh-CN" b="1">
                <a:solidFill>
                  <a:srgbClr val="FFC000"/>
                </a:solidFill>
                <a:latin typeface="微软雅黑" panose="020B0503020204020204" pitchFamily="34" charset="-122"/>
                <a:ea typeface="微软雅黑" panose="020B0503020204020204" pitchFamily="34" charset="-122"/>
              </a:rPr>
              <a:t>IBL</a:t>
            </a:r>
            <a:endParaRPr lang="zh-CN" altLang="en-US" b="1" i="0">
              <a:solidFill>
                <a:srgbClr val="FFC000"/>
              </a:solidFill>
              <a:effectLst>
                <a:outerShdw blurRad="38100" dist="38100" dir="2700000" algn="tl">
                  <a:srgbClr val="000000">
                    <a:alpha val="43137"/>
                  </a:srgbClr>
                </a:outerShdw>
              </a:effectLst>
              <a:latin typeface="Open Sans" panose="020B0606030504020204" pitchFamily="34" charset="0"/>
            </a:endParaRPr>
          </a:p>
        </p:txBody>
      </p:sp>
      <p:sp>
        <p:nvSpPr>
          <p:cNvPr id="16" name="文本框 15">
            <a:extLst>
              <a:ext uri="{FF2B5EF4-FFF2-40B4-BE49-F238E27FC236}">
                <a16:creationId xmlns:a16="http://schemas.microsoft.com/office/drawing/2014/main" id="{81C5400A-AF4F-4B47-895B-DBD69056B8C0}"/>
              </a:ext>
            </a:extLst>
          </p:cNvPr>
          <p:cNvSpPr txBox="1"/>
          <p:nvPr/>
        </p:nvSpPr>
        <p:spPr>
          <a:xfrm>
            <a:off x="756920" y="842278"/>
            <a:ext cx="511556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a:t>IBL</a:t>
            </a:r>
            <a:r>
              <a:rPr lang="en-US" altLang="zh-CN"/>
              <a:t>( image based lighting)</a:t>
            </a:r>
            <a:r>
              <a:rPr lang="zh-CN" altLang="en-US"/>
              <a:t>，是一系列光照技术，它将周围环境视为一个大光源。通常使用立方体贴图来实现。将每个立方体贴图纹理视为光发射器。</a:t>
            </a:r>
          </a:p>
        </p:txBody>
      </p:sp>
      <p:sp>
        <p:nvSpPr>
          <p:cNvPr id="18" name="文本框 17">
            <a:extLst>
              <a:ext uri="{FF2B5EF4-FFF2-40B4-BE49-F238E27FC236}">
                <a16:creationId xmlns:a16="http://schemas.microsoft.com/office/drawing/2014/main" id="{D74DEEFD-F40C-4536-A5CE-9BB5D107B381}"/>
              </a:ext>
            </a:extLst>
          </p:cNvPr>
          <p:cNvSpPr txBox="1"/>
          <p:nvPr/>
        </p:nvSpPr>
        <p:spPr>
          <a:xfrm>
            <a:off x="6035040" y="980777"/>
            <a:ext cx="4124960" cy="64633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radiance = </a:t>
            </a:r>
          </a:p>
          <a:p>
            <a:r>
              <a:rPr lang="en-US" altLang="zh-CN" b="0" i="0">
                <a:solidFill>
                  <a:srgbClr val="E0E2E4"/>
                </a:solidFill>
                <a:effectLst/>
                <a:latin typeface="Calibri" panose="020F0502020204030204" pitchFamily="34" charset="0"/>
                <a:cs typeface="Calibri" panose="020F0502020204030204" pitchFamily="34" charset="0"/>
              </a:rPr>
              <a:t>texture(_cubemapEnvironment, w_i).rgb; </a:t>
            </a:r>
            <a:endParaRPr lang="zh-CN" altLang="en-US">
              <a:latin typeface="Calibri" panose="020F0502020204030204" pitchFamily="34" charset="0"/>
              <a:cs typeface="Calibri" panose="020F0502020204030204" pitchFamily="34" charset="0"/>
            </a:endParaRPr>
          </a:p>
        </p:txBody>
      </p:sp>
      <p:sp>
        <p:nvSpPr>
          <p:cNvPr id="20" name="文本框 19">
            <a:extLst>
              <a:ext uri="{FF2B5EF4-FFF2-40B4-BE49-F238E27FC236}">
                <a16:creationId xmlns:a16="http://schemas.microsoft.com/office/drawing/2014/main" id="{3B62B4CF-1152-441F-8672-92B645E3ED07}"/>
              </a:ext>
            </a:extLst>
          </p:cNvPr>
          <p:cNvSpPr txBox="1"/>
          <p:nvPr/>
        </p:nvSpPr>
        <p:spPr>
          <a:xfrm>
            <a:off x="558800" y="1956482"/>
            <a:ext cx="5313680" cy="369332"/>
          </a:xfrm>
          <a:prstGeom prst="rect">
            <a:avLst/>
          </a:prstGeom>
          <a:noFill/>
        </p:spPr>
        <p:txBody>
          <a:bodyPr wrap="square">
            <a:spAutoFit/>
          </a:bodyPr>
          <a:lstStyle/>
          <a:p>
            <a:r>
              <a:rPr lang="en-US" altLang="zh-CN" b="1">
                <a:solidFill>
                  <a:srgbClr val="FFC000"/>
                </a:solidFill>
                <a:latin typeface="微软雅黑" panose="020B0503020204020204" pitchFamily="34" charset="-122"/>
                <a:ea typeface="微软雅黑" panose="020B0503020204020204" pitchFamily="34" charset="-122"/>
              </a:rPr>
              <a:t>.</a:t>
            </a:r>
            <a:r>
              <a:rPr lang="zh-CN" altLang="en-US" b="1">
                <a:solidFill>
                  <a:srgbClr val="FFC000"/>
                </a:solidFill>
                <a:latin typeface="微软雅黑" panose="020B0503020204020204" pitchFamily="34" charset="-122"/>
                <a:ea typeface="微软雅黑" panose="020B0503020204020204" pitchFamily="34" charset="-122"/>
              </a:rPr>
              <a:t>HDR 格式</a:t>
            </a:r>
          </a:p>
        </p:txBody>
      </p:sp>
      <p:pic>
        <p:nvPicPr>
          <p:cNvPr id="11" name="图片 10">
            <a:extLst>
              <a:ext uri="{FF2B5EF4-FFF2-40B4-BE49-F238E27FC236}">
                <a16:creationId xmlns:a16="http://schemas.microsoft.com/office/drawing/2014/main" id="{777A94C1-226D-4E49-92FE-CC74EDEF3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247" y="3838899"/>
            <a:ext cx="8352631" cy="4176316"/>
          </a:xfrm>
          <a:prstGeom prst="rect">
            <a:avLst/>
          </a:prstGeom>
        </p:spPr>
      </p:pic>
      <p:sp>
        <p:nvSpPr>
          <p:cNvPr id="25" name="文本框 24">
            <a:extLst>
              <a:ext uri="{FF2B5EF4-FFF2-40B4-BE49-F238E27FC236}">
                <a16:creationId xmlns:a16="http://schemas.microsoft.com/office/drawing/2014/main" id="{76C83CD8-52DE-4EA6-A45A-168D2FB291E6}"/>
              </a:ext>
            </a:extLst>
          </p:cNvPr>
          <p:cNvSpPr txBox="1"/>
          <p:nvPr/>
        </p:nvSpPr>
        <p:spPr>
          <a:xfrm>
            <a:off x="640239" y="2317791"/>
            <a:ext cx="9344660"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a:t>存储一个完整的立方体映射，所有</a:t>
            </a:r>
            <a:r>
              <a:rPr lang="en-US" altLang="zh-CN"/>
              <a:t>6</a:t>
            </a:r>
            <a:r>
              <a:rPr lang="zh-CN" altLang="en-US"/>
              <a:t>个面都使用浮点数据。这允许我们指定</a:t>
            </a:r>
            <a:r>
              <a:rPr lang="en-US" altLang="zh-CN"/>
              <a:t>0.0</a:t>
            </a:r>
            <a:r>
              <a:rPr lang="zh-CN" altLang="en-US"/>
              <a:t>到</a:t>
            </a:r>
            <a:r>
              <a:rPr lang="en-US" altLang="zh-CN"/>
              <a:t>1.0</a:t>
            </a:r>
            <a:r>
              <a:rPr lang="zh-CN" altLang="en-US"/>
              <a:t>范围之外的颜色值，以使灯光具有正确的颜色强度。文件格式还使用了一个巧妙的技巧来存储每个浮点值，不是每个通道</a:t>
            </a:r>
            <a:r>
              <a:rPr lang="en-US" altLang="zh-CN"/>
              <a:t>32</a:t>
            </a:r>
            <a:r>
              <a:rPr lang="zh-CN" altLang="en-US"/>
              <a:t>位的值，而是每个通道</a:t>
            </a:r>
            <a:r>
              <a:rPr lang="en-US" altLang="zh-CN"/>
              <a:t>8</a:t>
            </a:r>
            <a:r>
              <a:rPr lang="zh-CN" altLang="en-US"/>
              <a:t>位的值，使用颜色的</a:t>
            </a:r>
            <a:r>
              <a:rPr lang="en-US" altLang="zh-CN"/>
              <a:t>alpha</a:t>
            </a:r>
            <a:r>
              <a:rPr lang="zh-CN" altLang="en-US"/>
              <a:t>通道作为指数（这确实会带来精度损失）。从一个球体投影到一个平面上的，可以更容易地将环境存储到一个称为</a:t>
            </a:r>
            <a:r>
              <a:rPr lang="zh-CN" altLang="en-US">
                <a:highlight>
                  <a:srgbClr val="00FF00"/>
                </a:highlight>
              </a:rPr>
              <a:t>等矩形贴图</a:t>
            </a:r>
            <a:r>
              <a:rPr lang="zh-CN" altLang="en-US"/>
              <a:t>的单一图像中。</a:t>
            </a:r>
          </a:p>
        </p:txBody>
      </p:sp>
      <p:sp>
        <p:nvSpPr>
          <p:cNvPr id="30" name="文本框 29">
            <a:extLst>
              <a:ext uri="{FF2B5EF4-FFF2-40B4-BE49-F238E27FC236}">
                <a16:creationId xmlns:a16="http://schemas.microsoft.com/office/drawing/2014/main" id="{C55C868F-192A-4319-BCB2-57F52E4A8785}"/>
              </a:ext>
            </a:extLst>
          </p:cNvPr>
          <p:cNvSpPr txBox="1"/>
          <p:nvPr/>
        </p:nvSpPr>
        <p:spPr>
          <a:xfrm>
            <a:off x="527762" y="7977076"/>
            <a:ext cx="9753600" cy="452431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rPr>
              <a:t>#include "stb_image.h"</a:t>
            </a:r>
            <a:r>
              <a:rPr lang="en-US" altLang="zh-CN" b="0" i="0">
                <a:solidFill>
                  <a:srgbClr val="E0E2E4"/>
                </a:solidFill>
                <a:effectLst/>
              </a:rPr>
              <a:t> </a:t>
            </a:r>
          </a:p>
          <a:p>
            <a:r>
              <a:rPr lang="en-US" altLang="zh-CN" b="0" i="0">
                <a:solidFill>
                  <a:srgbClr val="E0E2E4"/>
                </a:solidFill>
                <a:effectLst/>
              </a:rPr>
              <a:t>[...] </a:t>
            </a:r>
          </a:p>
          <a:p>
            <a:r>
              <a:rPr lang="en-US" altLang="zh-CN" b="0" i="0">
                <a:solidFill>
                  <a:srgbClr val="E0E2E4"/>
                </a:solidFill>
                <a:effectLst/>
              </a:rPr>
              <a:t>stbi_set_flip_vertically_on_load(</a:t>
            </a:r>
            <a:r>
              <a:rPr lang="en-US" altLang="zh-CN" b="1" i="0">
                <a:solidFill>
                  <a:srgbClr val="93C763"/>
                </a:solidFill>
                <a:effectLst/>
              </a:rPr>
              <a:t>true</a:t>
            </a:r>
            <a:r>
              <a:rPr lang="en-US" altLang="zh-CN" b="0" i="0">
                <a:solidFill>
                  <a:srgbClr val="E0E2E4"/>
                </a:solidFill>
                <a:effectLst/>
              </a:rPr>
              <a:t>); </a:t>
            </a:r>
          </a:p>
          <a:p>
            <a:r>
              <a:rPr lang="en-US" altLang="zh-CN" b="1" i="0">
                <a:solidFill>
                  <a:srgbClr val="93C763"/>
                </a:solidFill>
                <a:effectLst/>
              </a:rPr>
              <a:t>int</a:t>
            </a:r>
            <a:r>
              <a:rPr lang="en-US" altLang="zh-CN" b="0" i="0">
                <a:solidFill>
                  <a:srgbClr val="E0E2E4"/>
                </a:solidFill>
                <a:effectLst/>
              </a:rPr>
              <a:t> width, height, nrComponents; </a:t>
            </a:r>
          </a:p>
          <a:p>
            <a:r>
              <a:rPr lang="en-US" altLang="zh-CN" b="1" i="0">
                <a:solidFill>
                  <a:srgbClr val="93C763"/>
                </a:solidFill>
                <a:effectLst/>
              </a:rPr>
              <a:t>float</a:t>
            </a:r>
            <a:r>
              <a:rPr lang="en-US" altLang="zh-CN" b="0" i="0">
                <a:solidFill>
                  <a:srgbClr val="E0E2E4"/>
                </a:solidFill>
                <a:effectLst/>
              </a:rPr>
              <a:t> *data = stbi_loadf(</a:t>
            </a:r>
            <a:r>
              <a:rPr lang="en-US" altLang="zh-CN" b="0" i="0">
                <a:solidFill>
                  <a:srgbClr val="EC7600"/>
                </a:solidFill>
                <a:effectLst/>
              </a:rPr>
              <a:t>"newport_loft.hdr"</a:t>
            </a:r>
            <a:r>
              <a:rPr lang="en-US" altLang="zh-CN" b="0" i="0">
                <a:solidFill>
                  <a:srgbClr val="E0E2E4"/>
                </a:solidFill>
                <a:effectLst/>
              </a:rPr>
              <a:t>, &amp;width, &amp;height, &amp;nrComponents, </a:t>
            </a:r>
            <a:r>
              <a:rPr lang="en-US" altLang="zh-CN" b="0" i="0">
                <a:solidFill>
                  <a:srgbClr val="FFCD22"/>
                </a:solidFill>
                <a:effectLst/>
              </a:rPr>
              <a:t>0</a:t>
            </a:r>
            <a:r>
              <a:rPr lang="en-US" altLang="zh-CN" b="0" i="0">
                <a:solidFill>
                  <a:srgbClr val="E0E2E4"/>
                </a:solidFill>
                <a:effectLst/>
              </a:rPr>
              <a:t>); </a:t>
            </a:r>
          </a:p>
          <a:p>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hdrTexture; </a:t>
            </a:r>
          </a:p>
          <a:p>
            <a:r>
              <a:rPr lang="en-US" altLang="zh-CN" b="1" i="0">
                <a:solidFill>
                  <a:srgbClr val="93C763"/>
                </a:solidFill>
                <a:effectLst/>
              </a:rPr>
              <a:t>if</a:t>
            </a:r>
            <a:r>
              <a:rPr lang="en-US" altLang="zh-CN" b="0" i="0">
                <a:solidFill>
                  <a:srgbClr val="E0E2E4"/>
                </a:solidFill>
                <a:effectLst/>
              </a:rPr>
              <a:t> (data) { </a:t>
            </a:r>
          </a:p>
          <a:p>
            <a:pPr lvl="1"/>
            <a:r>
              <a:rPr lang="en-US" altLang="zh-CN"/>
              <a:t>glGenTextures</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&amp;hdrTexture); </a:t>
            </a:r>
          </a:p>
          <a:p>
            <a:pPr lvl="1"/>
            <a:r>
              <a:rPr lang="en-US" altLang="zh-CN"/>
              <a:t>glBindTexture</a:t>
            </a:r>
            <a:r>
              <a:rPr lang="en-US" altLang="zh-CN" b="0" i="0">
                <a:solidFill>
                  <a:srgbClr val="E0E2E4"/>
                </a:solidFill>
                <a:effectLst/>
              </a:rPr>
              <a:t>(GL_TEXTURE_2D, hdrTexture); </a:t>
            </a:r>
          </a:p>
          <a:p>
            <a:pPr lvl="1"/>
            <a:r>
              <a:rPr lang="en-US" altLang="zh-CN"/>
              <a:t>glTexImage2D</a:t>
            </a:r>
            <a:r>
              <a:rPr lang="en-US" altLang="zh-CN" b="0" i="0">
                <a:solidFill>
                  <a:srgbClr val="E0E2E4"/>
                </a:solidFill>
                <a:effectLst/>
              </a:rPr>
              <a:t>(GL_TEXTURE_2D, </a:t>
            </a:r>
            <a:r>
              <a:rPr lang="en-US" altLang="zh-CN" b="0" i="0">
                <a:solidFill>
                  <a:srgbClr val="FFCD22"/>
                </a:solidFill>
                <a:effectLst/>
              </a:rPr>
              <a:t>0</a:t>
            </a:r>
            <a:r>
              <a:rPr lang="en-US" altLang="zh-CN" b="0" i="0">
                <a:solidFill>
                  <a:srgbClr val="E0E2E4"/>
                </a:solidFill>
                <a:effectLst/>
              </a:rPr>
              <a:t>, GL_RGB16F, width, height, </a:t>
            </a:r>
            <a:r>
              <a:rPr lang="en-US" altLang="zh-CN" b="0" i="0">
                <a:solidFill>
                  <a:srgbClr val="FFCD22"/>
                </a:solidFill>
                <a:effectLst/>
              </a:rPr>
              <a:t>0</a:t>
            </a:r>
            <a:r>
              <a:rPr lang="en-US" altLang="zh-CN" b="0" i="0">
                <a:solidFill>
                  <a:srgbClr val="E0E2E4"/>
                </a:solidFill>
                <a:effectLst/>
              </a:rPr>
              <a:t>, GL_RGB, </a:t>
            </a:r>
            <a:r>
              <a:rPr lang="en-US" altLang="zh-CN" b="0" i="0">
                <a:solidFill>
                  <a:srgbClr val="8CBBAD"/>
                </a:solidFill>
                <a:effectLst/>
              </a:rPr>
              <a:t>GL_FLOAT</a:t>
            </a:r>
            <a:r>
              <a:rPr lang="en-US" altLang="zh-CN" b="0" i="0">
                <a:solidFill>
                  <a:srgbClr val="E0E2E4"/>
                </a:solidFill>
                <a:effectLst/>
              </a:rPr>
              <a:t>, data); </a:t>
            </a:r>
          </a:p>
          <a:p>
            <a:pPr lvl="1"/>
            <a:r>
              <a:rPr lang="en-US" altLang="zh-CN"/>
              <a:t>glTexParameter</a:t>
            </a:r>
            <a:r>
              <a:rPr lang="en-US" altLang="zh-CN" b="0" i="0">
                <a:solidFill>
                  <a:srgbClr val="E0E2E4"/>
                </a:solidFill>
                <a:effectLst/>
              </a:rPr>
              <a:t>i(GL_TEXTURE_2D, GL_TEXTURE_WRAP_S, GL_CLAMP_TO_EDGE); </a:t>
            </a:r>
          </a:p>
          <a:p>
            <a:pPr lvl="1"/>
            <a:r>
              <a:rPr lang="en-US" altLang="zh-CN"/>
              <a:t>glTexParameter</a:t>
            </a:r>
            <a:r>
              <a:rPr lang="en-US" altLang="zh-CN" b="0" i="0">
                <a:solidFill>
                  <a:srgbClr val="E0E2E4"/>
                </a:solidFill>
                <a:effectLst/>
              </a:rPr>
              <a:t>i(GL_TEXTURE_2D, GL_TEXTURE_WRAP_T, GL_CLAMP_TO_EDGE); </a:t>
            </a:r>
          </a:p>
          <a:p>
            <a:pPr lvl="1"/>
            <a:r>
              <a:rPr lang="en-US" altLang="zh-CN"/>
              <a:t>glTexParameter</a:t>
            </a:r>
            <a:r>
              <a:rPr lang="en-US" altLang="zh-CN" b="0" i="0">
                <a:solidFill>
                  <a:srgbClr val="E0E2E4"/>
                </a:solidFill>
                <a:effectLst/>
              </a:rPr>
              <a:t>i(GL_TEXTURE_2D, GL_TEXTURE_MIN_FILTER, GL_LINEAR); </a:t>
            </a:r>
          </a:p>
          <a:p>
            <a:pPr lvl="1"/>
            <a:r>
              <a:rPr lang="en-US" altLang="zh-CN"/>
              <a:t>glTexParameter</a:t>
            </a:r>
            <a:r>
              <a:rPr lang="en-US" altLang="zh-CN" b="0" i="0">
                <a:solidFill>
                  <a:srgbClr val="E0E2E4"/>
                </a:solidFill>
                <a:effectLst/>
              </a:rPr>
              <a:t>i(GL_TEXTURE_2D, GL_TEXTURE_MAG_FILTER, GL_LINEAR); </a:t>
            </a:r>
          </a:p>
          <a:p>
            <a:pPr lvl="1"/>
            <a:r>
              <a:rPr lang="en-US" altLang="zh-CN" b="0" i="0">
                <a:solidFill>
                  <a:srgbClr val="E0E2E4"/>
                </a:solidFill>
                <a:effectLst/>
              </a:rPr>
              <a:t>stbi_image_free(data); </a:t>
            </a:r>
          </a:p>
          <a:p>
            <a:r>
              <a:rPr lang="en-US" altLang="zh-CN" b="0" i="0">
                <a:solidFill>
                  <a:srgbClr val="E0E2E4"/>
                </a:solidFill>
                <a:effectLst/>
              </a:rPr>
              <a:t>} </a:t>
            </a:r>
            <a:r>
              <a:rPr lang="en-US" altLang="zh-CN" b="1" i="0">
                <a:solidFill>
                  <a:srgbClr val="93C763"/>
                </a:solidFill>
                <a:effectLst/>
              </a:rPr>
              <a:t>else</a:t>
            </a:r>
            <a:r>
              <a:rPr lang="en-US" altLang="zh-CN" b="0" i="0">
                <a:solidFill>
                  <a:srgbClr val="E0E2E4"/>
                </a:solidFill>
                <a:effectLst/>
              </a:rPr>
              <a:t> { </a:t>
            </a:r>
            <a:r>
              <a:rPr lang="en-US" altLang="zh-CN" b="0" i="0">
                <a:solidFill>
                  <a:srgbClr val="8CBBAD"/>
                </a:solidFill>
                <a:effectLst/>
              </a:rPr>
              <a:t>std</a:t>
            </a:r>
            <a:r>
              <a:rPr lang="en-US" altLang="zh-CN" b="0" i="0">
                <a:solidFill>
                  <a:srgbClr val="E0E2E4"/>
                </a:solidFill>
                <a:effectLst/>
              </a:rPr>
              <a:t>::</a:t>
            </a:r>
            <a:r>
              <a:rPr lang="en-US" altLang="zh-CN" b="0" i="0">
                <a:solidFill>
                  <a:srgbClr val="8CBBAD"/>
                </a:solidFill>
                <a:effectLst/>
              </a:rPr>
              <a:t>cout</a:t>
            </a:r>
            <a:r>
              <a:rPr lang="en-US" altLang="zh-CN" b="0" i="0">
                <a:solidFill>
                  <a:srgbClr val="E0E2E4"/>
                </a:solidFill>
                <a:effectLst/>
              </a:rPr>
              <a:t> &lt;&lt; </a:t>
            </a:r>
            <a:r>
              <a:rPr lang="en-US" altLang="zh-CN" b="0" i="0">
                <a:solidFill>
                  <a:srgbClr val="EC7600"/>
                </a:solidFill>
                <a:effectLst/>
              </a:rPr>
              <a:t>"Failed to load HDR image."</a:t>
            </a:r>
            <a:r>
              <a:rPr lang="en-US" altLang="zh-CN" b="0" i="0">
                <a:solidFill>
                  <a:srgbClr val="E0E2E4"/>
                </a:solidFill>
                <a:effectLst/>
              </a:rPr>
              <a:t> &lt;&lt; </a:t>
            </a:r>
            <a:r>
              <a:rPr lang="en-US" altLang="zh-CN" b="0" i="0">
                <a:solidFill>
                  <a:srgbClr val="8CBBAD"/>
                </a:solidFill>
                <a:effectLst/>
              </a:rPr>
              <a:t>std</a:t>
            </a:r>
            <a:r>
              <a:rPr lang="en-US" altLang="zh-CN" b="0" i="0">
                <a:solidFill>
                  <a:srgbClr val="E0E2E4"/>
                </a:solidFill>
                <a:effectLst/>
              </a:rPr>
              <a:t>::</a:t>
            </a:r>
            <a:r>
              <a:rPr lang="en-US" altLang="zh-CN" b="0" i="0">
                <a:solidFill>
                  <a:srgbClr val="8CBBAD"/>
                </a:solidFill>
                <a:effectLst/>
              </a:rPr>
              <a:t>endl</a:t>
            </a:r>
            <a:r>
              <a:rPr lang="en-US" altLang="zh-CN" b="0" i="0">
                <a:solidFill>
                  <a:srgbClr val="E0E2E4"/>
                </a:solidFill>
                <a:effectLst/>
              </a:rPr>
              <a:t>; } </a:t>
            </a:r>
            <a:endParaRPr lang="zh-CN" altLang="en-US"/>
          </a:p>
        </p:txBody>
      </p:sp>
      <p:sp>
        <p:nvSpPr>
          <p:cNvPr id="31" name="文本框 30">
            <a:extLst>
              <a:ext uri="{FF2B5EF4-FFF2-40B4-BE49-F238E27FC236}">
                <a16:creationId xmlns:a16="http://schemas.microsoft.com/office/drawing/2014/main" id="{2DD0F572-5B4A-4786-9BD9-A4461828042B}"/>
              </a:ext>
            </a:extLst>
          </p:cNvPr>
          <p:cNvSpPr txBox="1"/>
          <p:nvPr/>
        </p:nvSpPr>
        <p:spPr>
          <a:xfrm>
            <a:off x="5312568" y="7977076"/>
            <a:ext cx="4968793"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altLang="zh-CN" b="1" i="0">
                <a:solidFill>
                  <a:schemeClr val="bg1"/>
                </a:solidFill>
                <a:effectLst/>
              </a:rPr>
              <a:t>stb_image.h</a:t>
            </a:r>
            <a:r>
              <a:rPr lang="zh-CN" altLang="en-US"/>
              <a:t>自动将HDR值映射到浮点值：默认情况下，每个通道32位，每个颜色3个通道。这就是将等矩形HDR环境贴图存储到2D浮点纹理中。</a:t>
            </a:r>
          </a:p>
        </p:txBody>
      </p:sp>
      <mc:AlternateContent xmlns:mc="http://schemas.openxmlformats.org/markup-compatibility/2006" xmlns:p14="http://schemas.microsoft.com/office/powerpoint/2010/main">
        <mc:Choice Requires="p14">
          <p:contentPart p14:bwMode="auto" r:id="rId3">
            <p14:nvContentPartPr>
              <p14:cNvPr id="135" name="墨迹 134">
                <a:extLst>
                  <a:ext uri="{FF2B5EF4-FFF2-40B4-BE49-F238E27FC236}">
                    <a16:creationId xmlns:a16="http://schemas.microsoft.com/office/drawing/2014/main" id="{6217FCA9-C1EE-455F-BDCF-A27B25946815}"/>
                  </a:ext>
                </a:extLst>
              </p14:cNvPr>
              <p14:cNvContentPartPr/>
              <p14:nvPr/>
            </p14:nvContentPartPr>
            <p14:xfrm>
              <a:off x="1417260" y="2392560"/>
              <a:ext cx="360" cy="360"/>
            </p14:xfrm>
          </p:contentPart>
        </mc:Choice>
        <mc:Fallback xmlns="">
          <p:pic>
            <p:nvPicPr>
              <p:cNvPr id="135" name="墨迹 134">
                <a:extLst>
                  <a:ext uri="{FF2B5EF4-FFF2-40B4-BE49-F238E27FC236}">
                    <a16:creationId xmlns:a16="http://schemas.microsoft.com/office/drawing/2014/main" id="{6217FCA9-C1EE-455F-BDCF-A27B25946815}"/>
                  </a:ext>
                </a:extLst>
              </p:cNvPr>
              <p:cNvPicPr/>
              <p:nvPr/>
            </p:nvPicPr>
            <p:blipFill>
              <a:blip r:embed="rId4"/>
              <a:stretch>
                <a:fillRect/>
              </a:stretch>
            </p:blipFill>
            <p:spPr>
              <a:xfrm>
                <a:off x="1408260" y="2383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9" name="墨迹 138">
                <a:extLst>
                  <a:ext uri="{FF2B5EF4-FFF2-40B4-BE49-F238E27FC236}">
                    <a16:creationId xmlns:a16="http://schemas.microsoft.com/office/drawing/2014/main" id="{9D85B442-71F6-4021-B007-46656B99E487}"/>
                  </a:ext>
                </a:extLst>
              </p14:cNvPr>
              <p14:cNvContentPartPr/>
              <p14:nvPr/>
            </p14:nvContentPartPr>
            <p14:xfrm>
              <a:off x="1882020" y="3504960"/>
              <a:ext cx="360" cy="360"/>
            </p14:xfrm>
          </p:contentPart>
        </mc:Choice>
        <mc:Fallback xmlns="">
          <p:pic>
            <p:nvPicPr>
              <p:cNvPr id="139" name="墨迹 138">
                <a:extLst>
                  <a:ext uri="{FF2B5EF4-FFF2-40B4-BE49-F238E27FC236}">
                    <a16:creationId xmlns:a16="http://schemas.microsoft.com/office/drawing/2014/main" id="{9D85B442-71F6-4021-B007-46656B99E487}"/>
                  </a:ext>
                </a:extLst>
              </p:cNvPr>
              <p:cNvPicPr/>
              <p:nvPr/>
            </p:nvPicPr>
            <p:blipFill>
              <a:blip r:embed="rId4"/>
              <a:stretch>
                <a:fillRect/>
              </a:stretch>
            </p:blipFill>
            <p:spPr>
              <a:xfrm>
                <a:off x="1873020" y="3495960"/>
                <a:ext cx="18000" cy="18000"/>
              </a:xfrm>
              <a:prstGeom prst="rect">
                <a:avLst/>
              </a:prstGeom>
            </p:spPr>
          </p:pic>
        </mc:Fallback>
      </mc:AlternateContent>
    </p:spTree>
    <p:extLst>
      <p:ext uri="{BB962C8B-B14F-4D97-AF65-F5344CB8AC3E}">
        <p14:creationId xmlns:p14="http://schemas.microsoft.com/office/powerpoint/2010/main" val="92540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B1FC684-4BDF-4C22-85C4-E4B63539B2D2}"/>
              </a:ext>
            </a:extLst>
          </p:cNvPr>
          <p:cNvSpPr txBox="1"/>
          <p:nvPr/>
        </p:nvSpPr>
        <p:spPr>
          <a:xfrm>
            <a:off x="939800" y="855117"/>
            <a:ext cx="8569960" cy="2585323"/>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latin typeface="Calibri" panose="020F0502020204030204" pitchFamily="34" charset="0"/>
                <a:cs typeface="Calibri" panose="020F0502020204030204" pitchFamily="34" charset="0"/>
              </a:rPr>
              <a:t>#version 330 core</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layout</a:t>
            </a:r>
            <a:r>
              <a:rPr lang="en-US" altLang="zh-CN" b="0" i="0">
                <a:solidFill>
                  <a:srgbClr val="E0E2E4"/>
                </a:solidFill>
                <a:effectLst/>
                <a:latin typeface="Calibri" panose="020F0502020204030204" pitchFamily="34" charset="0"/>
                <a:cs typeface="Calibri" panose="020F0502020204030204" pitchFamily="34" charset="0"/>
              </a:rPr>
              <a:t> (location = </a:t>
            </a:r>
            <a:r>
              <a:rPr lang="en-US" altLang="zh-CN" b="0" i="0">
                <a:solidFill>
                  <a:srgbClr val="FFCD22"/>
                </a:solidFill>
                <a:effectLst/>
                <a:latin typeface="Calibri" panose="020F0502020204030204" pitchFamily="34" charset="0"/>
                <a:cs typeface="Calibri" panose="020F0502020204030204" pitchFamily="34" charset="0"/>
              </a:rPr>
              <a:t>0</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1" i="0">
                <a:solidFill>
                  <a:srgbClr val="93C763"/>
                </a:solidFill>
                <a:effectLst/>
                <a:latin typeface="Calibri" panose="020F0502020204030204" pitchFamily="34" charset="0"/>
                <a:cs typeface="Calibri" panose="020F0502020204030204" pitchFamily="34" charset="0"/>
              </a:rPr>
              <a:t>in</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aPos; </a:t>
            </a:r>
          </a:p>
          <a:p>
            <a:r>
              <a:rPr lang="en-US" altLang="zh-CN" b="1" i="0">
                <a:solidFill>
                  <a:srgbClr val="93C763"/>
                </a:solidFill>
                <a:effectLst/>
                <a:latin typeface="Calibri" panose="020F0502020204030204" pitchFamily="34" charset="0"/>
                <a:cs typeface="Calibri" panose="020F0502020204030204" pitchFamily="34" charset="0"/>
              </a:rPr>
              <a:t>out</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localPos;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mat4</a:t>
            </a:r>
            <a:r>
              <a:rPr lang="en-US" altLang="zh-CN" b="0" i="0">
                <a:solidFill>
                  <a:srgbClr val="E0E2E4"/>
                </a:solidFill>
                <a:effectLst/>
                <a:latin typeface="Calibri" panose="020F0502020204030204" pitchFamily="34" charset="0"/>
                <a:cs typeface="Calibri" panose="020F0502020204030204" pitchFamily="34" charset="0"/>
              </a:rPr>
              <a:t> projection;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mat4</a:t>
            </a:r>
            <a:r>
              <a:rPr lang="en-US" altLang="zh-CN" b="0" i="0">
                <a:solidFill>
                  <a:srgbClr val="E0E2E4"/>
                </a:solidFill>
                <a:effectLst/>
                <a:latin typeface="Calibri" panose="020F0502020204030204" pitchFamily="34" charset="0"/>
                <a:cs typeface="Calibri" panose="020F0502020204030204" pitchFamily="34" charset="0"/>
              </a:rPr>
              <a:t> view; </a:t>
            </a:r>
          </a:p>
          <a:p>
            <a:r>
              <a:rPr lang="en-US" altLang="zh-CN" b="1" i="0">
                <a:solidFill>
                  <a:srgbClr val="93C763"/>
                </a:solidFill>
                <a:effectLst/>
                <a:latin typeface="Calibri" panose="020F0502020204030204" pitchFamily="34" charset="0"/>
                <a:cs typeface="Calibri" panose="020F0502020204030204" pitchFamily="34" charset="0"/>
              </a:rPr>
              <a:t>void</a:t>
            </a:r>
            <a:r>
              <a:rPr lang="en-US" altLang="zh-CN" b="0" i="0">
                <a:solidFill>
                  <a:srgbClr val="E0E2E4"/>
                </a:solidFill>
                <a:effectLst/>
                <a:latin typeface="Calibri" panose="020F0502020204030204" pitchFamily="34" charset="0"/>
                <a:cs typeface="Calibri" panose="020F0502020204030204" pitchFamily="34" charset="0"/>
              </a:rPr>
              <a:t> main() { </a:t>
            </a:r>
          </a:p>
          <a:p>
            <a:pPr lvl="1"/>
            <a:r>
              <a:rPr lang="en-US" altLang="zh-CN" b="0" i="0">
                <a:solidFill>
                  <a:srgbClr val="E0E2E4"/>
                </a:solidFill>
                <a:effectLst/>
                <a:latin typeface="Calibri" panose="020F0502020204030204" pitchFamily="34" charset="0"/>
                <a:cs typeface="Calibri" panose="020F0502020204030204" pitchFamily="34" charset="0"/>
              </a:rPr>
              <a:t>localPos = aPos; </a:t>
            </a:r>
          </a:p>
          <a:p>
            <a:pPr lvl="1"/>
            <a:r>
              <a:rPr lang="en-US" altLang="zh-CN" b="0" i="0">
                <a:solidFill>
                  <a:srgbClr val="E0E2E4"/>
                </a:solidFill>
                <a:effectLst/>
                <a:latin typeface="Calibri" panose="020F0502020204030204" pitchFamily="34" charset="0"/>
                <a:cs typeface="Calibri" panose="020F0502020204030204" pitchFamily="34" charset="0"/>
              </a:rPr>
              <a:t>gl_Position = projection * view * </a:t>
            </a:r>
            <a:r>
              <a:rPr lang="en-US" altLang="zh-CN" b="0" i="0">
                <a:solidFill>
                  <a:srgbClr val="8CBBAD"/>
                </a:solidFill>
                <a:effectLst/>
                <a:latin typeface="Calibri" panose="020F0502020204030204" pitchFamily="34" charset="0"/>
                <a:cs typeface="Calibri" panose="020F0502020204030204" pitchFamily="34" charset="0"/>
              </a:rPr>
              <a:t>vec4</a:t>
            </a:r>
            <a:r>
              <a:rPr lang="en-US" altLang="zh-CN" b="0" i="0">
                <a:solidFill>
                  <a:srgbClr val="E0E2E4"/>
                </a:solidFill>
                <a:effectLst/>
                <a:latin typeface="Calibri" panose="020F0502020204030204" pitchFamily="34" charset="0"/>
                <a:cs typeface="Calibri" panose="020F0502020204030204" pitchFamily="34" charset="0"/>
              </a:rPr>
              <a:t>(localPos, </a:t>
            </a:r>
            <a:r>
              <a:rPr lang="en-US" altLang="zh-CN" b="0" i="0">
                <a:solidFill>
                  <a:srgbClr val="FFCD22"/>
                </a:solidFill>
                <a:effectLst/>
                <a:latin typeface="Calibri" panose="020F0502020204030204" pitchFamily="34" charset="0"/>
                <a:cs typeface="Calibri" panose="020F0502020204030204" pitchFamily="34" charset="0"/>
              </a:rPr>
              <a:t>1.0</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0" i="0">
                <a:solidFill>
                  <a:srgbClr val="E0E2E4"/>
                </a:solidFill>
                <a:effectLst/>
                <a:latin typeface="Calibri" panose="020F0502020204030204" pitchFamily="34" charset="0"/>
                <a:cs typeface="Calibri" panose="020F0502020204030204" pitchFamily="34" charset="0"/>
              </a:rPr>
              <a:t>}</a:t>
            </a:r>
            <a:endParaRPr lang="zh-CN" altLang="en-US">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D4014600-629A-41D9-BA4F-934C8BD66BAB}"/>
              </a:ext>
            </a:extLst>
          </p:cNvPr>
          <p:cNvSpPr txBox="1"/>
          <p:nvPr/>
        </p:nvSpPr>
        <p:spPr>
          <a:xfrm>
            <a:off x="939800" y="3679597"/>
            <a:ext cx="8569960" cy="480131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rPr>
              <a:t>#version 330 core</a:t>
            </a:r>
            <a:r>
              <a:rPr lang="en-US" altLang="zh-CN" b="0" i="0">
                <a:solidFill>
                  <a:srgbClr val="E0E2E4"/>
                </a:solidFill>
                <a:effectLst/>
              </a:rPr>
              <a:t> </a:t>
            </a:r>
            <a:r>
              <a:rPr lang="en-US" altLang="zh-CN" b="1" i="0">
                <a:solidFill>
                  <a:srgbClr val="93C763"/>
                </a:solidFill>
                <a:effectLst/>
              </a:rPr>
              <a:t>out</a:t>
            </a:r>
            <a:r>
              <a:rPr lang="en-US" altLang="zh-CN" b="0" i="0">
                <a:solidFill>
                  <a:srgbClr val="E0E2E4"/>
                </a:solidFill>
                <a:effectLst/>
              </a:rPr>
              <a:t> </a:t>
            </a:r>
            <a:r>
              <a:rPr lang="en-US" altLang="zh-CN" b="0" i="0">
                <a:solidFill>
                  <a:srgbClr val="8CBBAD"/>
                </a:solidFill>
                <a:effectLst/>
              </a:rPr>
              <a:t>vec4</a:t>
            </a:r>
            <a:r>
              <a:rPr lang="en-US" altLang="zh-CN" b="0" i="0">
                <a:solidFill>
                  <a:srgbClr val="E0E2E4"/>
                </a:solidFill>
                <a:effectLst/>
              </a:rPr>
              <a:t> FragColor; </a:t>
            </a:r>
          </a:p>
          <a:p>
            <a:r>
              <a:rPr lang="en-US" altLang="zh-CN" b="1" i="0">
                <a:solidFill>
                  <a:srgbClr val="93C763"/>
                </a:solidFill>
                <a:effectLst/>
              </a:rPr>
              <a:t>in</a:t>
            </a:r>
            <a:r>
              <a:rPr lang="en-US" altLang="zh-CN" b="0" i="0">
                <a:solidFill>
                  <a:srgbClr val="E0E2E4"/>
                </a:solidFill>
                <a:effectLst/>
              </a:rPr>
              <a:t> </a:t>
            </a:r>
            <a:r>
              <a:rPr lang="en-US" altLang="zh-CN" b="0" i="0">
                <a:solidFill>
                  <a:srgbClr val="8CBBAD"/>
                </a:solidFill>
                <a:effectLst/>
              </a:rPr>
              <a:t>vec3</a:t>
            </a:r>
            <a:r>
              <a:rPr lang="en-US" altLang="zh-CN" b="0" i="0">
                <a:solidFill>
                  <a:srgbClr val="E0E2E4"/>
                </a:solidFill>
                <a:effectLst/>
              </a:rPr>
              <a:t> localPos; </a:t>
            </a:r>
          </a:p>
          <a:p>
            <a:r>
              <a:rPr lang="en-US" altLang="zh-CN" b="1" i="0">
                <a:solidFill>
                  <a:srgbClr val="93C763"/>
                </a:solidFill>
                <a:effectLst/>
              </a:rPr>
              <a:t>uniform</a:t>
            </a:r>
            <a:r>
              <a:rPr lang="en-US" altLang="zh-CN" b="0" i="0">
                <a:solidFill>
                  <a:srgbClr val="E0E2E4"/>
                </a:solidFill>
                <a:effectLst/>
              </a:rPr>
              <a:t> sampler2D equirectangularMap; </a:t>
            </a:r>
          </a:p>
          <a:p>
            <a:r>
              <a:rPr lang="en-US" altLang="zh-CN" b="1" i="0">
                <a:solidFill>
                  <a:srgbClr val="93C763"/>
                </a:solidFill>
                <a:effectLst/>
              </a:rPr>
              <a:t>const</a:t>
            </a:r>
            <a:r>
              <a:rPr lang="en-US" altLang="zh-CN" b="0" i="0">
                <a:solidFill>
                  <a:srgbClr val="E0E2E4"/>
                </a:solidFill>
                <a:effectLst/>
              </a:rPr>
              <a:t> </a:t>
            </a:r>
            <a:r>
              <a:rPr lang="en-US" altLang="zh-CN" b="0" i="0">
                <a:solidFill>
                  <a:srgbClr val="8CBBAD"/>
                </a:solidFill>
                <a:effectLst/>
              </a:rPr>
              <a:t>vec2</a:t>
            </a:r>
            <a:r>
              <a:rPr lang="en-US" altLang="zh-CN" b="0" i="0">
                <a:solidFill>
                  <a:srgbClr val="E0E2E4"/>
                </a:solidFill>
                <a:effectLst/>
              </a:rPr>
              <a:t> invAtan = </a:t>
            </a:r>
            <a:r>
              <a:rPr lang="en-US" altLang="zh-CN" b="0" i="0">
                <a:solidFill>
                  <a:srgbClr val="8CBBAD"/>
                </a:solidFill>
                <a:effectLst/>
              </a:rPr>
              <a:t>vec2</a:t>
            </a:r>
            <a:r>
              <a:rPr lang="en-US" altLang="zh-CN" b="0" i="0">
                <a:solidFill>
                  <a:srgbClr val="E0E2E4"/>
                </a:solidFill>
                <a:effectLst/>
              </a:rPr>
              <a:t>(</a:t>
            </a:r>
            <a:r>
              <a:rPr lang="en-US" altLang="zh-CN" b="0" i="0">
                <a:solidFill>
                  <a:srgbClr val="FFCD22"/>
                </a:solidFill>
                <a:effectLst/>
              </a:rPr>
              <a:t>0.1591</a:t>
            </a:r>
            <a:r>
              <a:rPr lang="en-US" altLang="zh-CN" b="0" i="0">
                <a:solidFill>
                  <a:srgbClr val="E0E2E4"/>
                </a:solidFill>
                <a:effectLst/>
              </a:rPr>
              <a:t>, </a:t>
            </a:r>
            <a:r>
              <a:rPr lang="en-US" altLang="zh-CN" b="0" i="0">
                <a:solidFill>
                  <a:srgbClr val="FFCD22"/>
                </a:solidFill>
                <a:effectLst/>
              </a:rPr>
              <a:t>0.3183</a:t>
            </a:r>
            <a:r>
              <a:rPr lang="en-US" altLang="zh-CN" b="0" i="0">
                <a:solidFill>
                  <a:srgbClr val="E0E2E4"/>
                </a:solidFill>
                <a:effectLst/>
              </a:rPr>
              <a:t>); </a:t>
            </a:r>
          </a:p>
          <a:p>
            <a:r>
              <a:rPr lang="en-US" altLang="zh-CN" b="0" i="0">
                <a:solidFill>
                  <a:srgbClr val="8CBBAD"/>
                </a:solidFill>
                <a:effectLst/>
                <a:highlight>
                  <a:srgbClr val="800000"/>
                </a:highlight>
              </a:rPr>
              <a:t>vec2</a:t>
            </a:r>
            <a:r>
              <a:rPr lang="en-US" altLang="zh-CN" b="0" i="0">
                <a:solidFill>
                  <a:srgbClr val="E0E2E4"/>
                </a:solidFill>
                <a:effectLst/>
              </a:rPr>
              <a:t> SampleSphericalMap(</a:t>
            </a:r>
            <a:r>
              <a:rPr lang="en-US" altLang="zh-CN" b="0" i="0">
                <a:solidFill>
                  <a:srgbClr val="8CBBAD"/>
                </a:solidFill>
                <a:effectLst/>
                <a:highlight>
                  <a:srgbClr val="800000"/>
                </a:highlight>
              </a:rPr>
              <a:t>vec3</a:t>
            </a:r>
            <a:r>
              <a:rPr lang="en-US" altLang="zh-CN" b="0" i="0">
                <a:solidFill>
                  <a:srgbClr val="E0E2E4"/>
                </a:solidFill>
                <a:effectLst/>
                <a:highlight>
                  <a:srgbClr val="800000"/>
                </a:highlight>
              </a:rPr>
              <a:t> v</a:t>
            </a:r>
            <a:r>
              <a:rPr lang="en-US" altLang="zh-CN" b="0" i="0">
                <a:solidFill>
                  <a:srgbClr val="E0E2E4"/>
                </a:solidFill>
                <a:effectLst/>
              </a:rPr>
              <a:t>) { </a:t>
            </a:r>
          </a:p>
          <a:p>
            <a:pPr lvl="1"/>
            <a:r>
              <a:rPr lang="en-US" altLang="zh-CN" b="0" i="0">
                <a:solidFill>
                  <a:srgbClr val="8CBBAD"/>
                </a:solidFill>
                <a:effectLst/>
              </a:rPr>
              <a:t>vec2</a:t>
            </a:r>
            <a:r>
              <a:rPr lang="en-US" altLang="zh-CN" b="0" i="0">
                <a:solidFill>
                  <a:srgbClr val="E0E2E4"/>
                </a:solidFill>
                <a:effectLst/>
              </a:rPr>
              <a:t> uv = </a:t>
            </a:r>
            <a:r>
              <a:rPr lang="en-US" altLang="zh-CN" b="0" i="0">
                <a:solidFill>
                  <a:srgbClr val="8CBBAD"/>
                </a:solidFill>
                <a:effectLst/>
              </a:rPr>
              <a:t>vec2</a:t>
            </a:r>
            <a:r>
              <a:rPr lang="en-US" altLang="zh-CN" b="0" i="0">
                <a:solidFill>
                  <a:srgbClr val="E0E2E4"/>
                </a:solidFill>
                <a:effectLst/>
              </a:rPr>
              <a:t>(</a:t>
            </a:r>
            <a:r>
              <a:rPr lang="en-US" altLang="zh-CN" b="0" i="0">
                <a:solidFill>
                  <a:srgbClr val="8CBBAD"/>
                </a:solidFill>
                <a:effectLst/>
              </a:rPr>
              <a:t>atan</a:t>
            </a:r>
            <a:r>
              <a:rPr lang="en-US" altLang="zh-CN" b="0" i="0">
                <a:solidFill>
                  <a:srgbClr val="E0E2E4"/>
                </a:solidFill>
                <a:effectLst/>
              </a:rPr>
              <a:t>(v.z, v.x), </a:t>
            </a:r>
            <a:r>
              <a:rPr lang="en-US" altLang="zh-CN" b="0" i="0">
                <a:solidFill>
                  <a:srgbClr val="8CBBAD"/>
                </a:solidFill>
                <a:effectLst/>
              </a:rPr>
              <a:t>asin</a:t>
            </a:r>
            <a:r>
              <a:rPr lang="en-US" altLang="zh-CN" b="0" i="0">
                <a:solidFill>
                  <a:srgbClr val="E0E2E4"/>
                </a:solidFill>
                <a:effectLst/>
              </a:rPr>
              <a:t>(v.y)); </a:t>
            </a:r>
          </a:p>
          <a:p>
            <a:pPr lvl="1"/>
            <a:r>
              <a:rPr lang="en-US" altLang="zh-CN" b="0" i="0">
                <a:solidFill>
                  <a:srgbClr val="E0E2E4"/>
                </a:solidFill>
                <a:effectLst/>
              </a:rPr>
              <a:t>uv *= invAtan; </a:t>
            </a:r>
          </a:p>
          <a:p>
            <a:pPr lvl="1"/>
            <a:r>
              <a:rPr lang="en-US" altLang="zh-CN" b="0" i="0">
                <a:solidFill>
                  <a:srgbClr val="E0E2E4"/>
                </a:solidFill>
                <a:effectLst/>
              </a:rPr>
              <a:t>uv += </a:t>
            </a:r>
            <a:r>
              <a:rPr lang="en-US" altLang="zh-CN" b="0" i="0">
                <a:solidFill>
                  <a:srgbClr val="FFCD22"/>
                </a:solidFill>
                <a:effectLst/>
              </a:rPr>
              <a:t>0.5</a:t>
            </a:r>
            <a:r>
              <a:rPr lang="en-US" altLang="zh-CN" b="0" i="0">
                <a:solidFill>
                  <a:srgbClr val="E0E2E4"/>
                </a:solidFill>
                <a:effectLst/>
              </a:rPr>
              <a:t>; </a:t>
            </a:r>
          </a:p>
          <a:p>
            <a:pPr lvl="1"/>
            <a:r>
              <a:rPr lang="en-US" altLang="zh-CN" b="1" i="0">
                <a:solidFill>
                  <a:srgbClr val="93C763"/>
                </a:solidFill>
                <a:effectLst/>
              </a:rPr>
              <a:t>return</a:t>
            </a:r>
            <a:r>
              <a:rPr lang="en-US" altLang="zh-CN" b="0" i="0">
                <a:solidFill>
                  <a:srgbClr val="E0E2E4"/>
                </a:solidFill>
                <a:effectLst/>
              </a:rPr>
              <a:t> uv; </a:t>
            </a:r>
          </a:p>
          <a:p>
            <a:r>
              <a:rPr lang="en-US" altLang="zh-CN" b="0" i="0">
                <a:solidFill>
                  <a:srgbClr val="E0E2E4"/>
                </a:solidFill>
                <a:effectLst/>
              </a:rPr>
              <a:t>} </a:t>
            </a:r>
          </a:p>
          <a:p>
            <a:endParaRPr lang="en-US" altLang="zh-CN">
              <a:solidFill>
                <a:srgbClr val="E0E2E4"/>
              </a:solidFill>
            </a:endParaRPr>
          </a:p>
          <a:p>
            <a:r>
              <a:rPr lang="en-US" altLang="zh-CN" b="1" i="0">
                <a:solidFill>
                  <a:srgbClr val="93C763"/>
                </a:solidFill>
                <a:effectLst/>
              </a:rPr>
              <a:t>void</a:t>
            </a:r>
            <a:r>
              <a:rPr lang="en-US" altLang="zh-CN" b="0" i="0">
                <a:solidFill>
                  <a:srgbClr val="E0E2E4"/>
                </a:solidFill>
                <a:effectLst/>
              </a:rPr>
              <a:t> main() { </a:t>
            </a:r>
          </a:p>
          <a:p>
            <a:pPr lvl="1"/>
            <a:r>
              <a:rPr lang="en-US" altLang="zh-CN" b="0" i="0">
                <a:solidFill>
                  <a:srgbClr val="8CBBAD"/>
                </a:solidFill>
                <a:effectLst/>
              </a:rPr>
              <a:t>vec2</a:t>
            </a:r>
            <a:r>
              <a:rPr lang="en-US" altLang="zh-CN" b="0" i="0">
                <a:solidFill>
                  <a:srgbClr val="E0E2E4"/>
                </a:solidFill>
                <a:effectLst/>
              </a:rPr>
              <a:t> uv = SampleSphericalMap(normalize(localPos)); </a:t>
            </a:r>
            <a:r>
              <a:rPr lang="en-US" altLang="zh-CN" b="0" i="0">
                <a:solidFill>
                  <a:srgbClr val="818E96"/>
                </a:solidFill>
                <a:effectLst/>
              </a:rPr>
              <a:t>// </a:t>
            </a:r>
            <a:r>
              <a:rPr lang="zh-CN" altLang="en-US" b="0" i="0">
                <a:solidFill>
                  <a:srgbClr val="818E96"/>
                </a:solidFill>
                <a:effectLst/>
              </a:rPr>
              <a:t>一定要标准化</a:t>
            </a:r>
            <a:r>
              <a:rPr lang="en-US" altLang="zh-CN" b="0" i="0">
                <a:solidFill>
                  <a:srgbClr val="818E96"/>
                </a:solidFill>
                <a:effectLst/>
              </a:rPr>
              <a:t>localPos</a:t>
            </a:r>
            <a:r>
              <a:rPr lang="en-US" altLang="zh-CN" b="0" i="0">
                <a:solidFill>
                  <a:srgbClr val="E0E2E4"/>
                </a:solidFill>
                <a:effectLst/>
              </a:rPr>
              <a:t> </a:t>
            </a:r>
          </a:p>
          <a:p>
            <a:pPr lvl="1"/>
            <a:r>
              <a:rPr lang="en-US" altLang="zh-CN" b="0" i="0">
                <a:solidFill>
                  <a:srgbClr val="8CBBAD"/>
                </a:solidFill>
                <a:effectLst/>
              </a:rPr>
              <a:t>vec3</a:t>
            </a:r>
            <a:r>
              <a:rPr lang="en-US" altLang="zh-CN" b="0" i="0">
                <a:solidFill>
                  <a:srgbClr val="E0E2E4"/>
                </a:solidFill>
                <a:effectLst/>
              </a:rPr>
              <a:t> color = texture(equirectangularMap, uv).rgb; </a:t>
            </a:r>
          </a:p>
          <a:p>
            <a:pPr lvl="1"/>
            <a:r>
              <a:rPr lang="en-US" altLang="zh-CN" b="0" i="0">
                <a:solidFill>
                  <a:srgbClr val="E0E2E4"/>
                </a:solidFill>
                <a:effectLst/>
              </a:rPr>
              <a:t>FragColor = </a:t>
            </a:r>
            <a:r>
              <a:rPr lang="en-US" altLang="zh-CN" b="0" i="0">
                <a:solidFill>
                  <a:srgbClr val="8CBBAD"/>
                </a:solidFill>
                <a:effectLst/>
              </a:rPr>
              <a:t>vec4</a:t>
            </a:r>
            <a:r>
              <a:rPr lang="en-US" altLang="zh-CN" b="0" i="0">
                <a:solidFill>
                  <a:srgbClr val="E0E2E4"/>
                </a:solidFill>
                <a:effectLst/>
              </a:rPr>
              <a:t>(color, </a:t>
            </a:r>
            <a:r>
              <a:rPr lang="en-US" altLang="zh-CN" b="0" i="0">
                <a:solidFill>
                  <a:srgbClr val="FFCD22"/>
                </a:solidFill>
                <a:effectLst/>
              </a:rPr>
              <a:t>1.0</a:t>
            </a:r>
            <a:r>
              <a:rPr lang="en-US" altLang="zh-CN" b="0" i="0">
                <a:solidFill>
                  <a:srgbClr val="E0E2E4"/>
                </a:solidFill>
                <a:effectLst/>
              </a:rPr>
              <a:t>); </a:t>
            </a:r>
          </a:p>
          <a:p>
            <a:r>
              <a:rPr lang="en-US" altLang="zh-CN" b="0" i="0">
                <a:solidFill>
                  <a:srgbClr val="E0E2E4"/>
                </a:solidFill>
                <a:effectLst/>
              </a:rPr>
              <a:t>} </a:t>
            </a:r>
            <a:br>
              <a:rPr lang="en-US" altLang="zh-CN"/>
            </a:br>
            <a:endParaRPr lang="zh-CN" altLang="en-US">
              <a:cs typeface="Calibri" panose="020F0502020204030204" pitchFamily="34" charset="0"/>
            </a:endParaRPr>
          </a:p>
        </p:txBody>
      </p:sp>
      <p:pic>
        <p:nvPicPr>
          <p:cNvPr id="8" name="图片 7">
            <a:extLst>
              <a:ext uri="{FF2B5EF4-FFF2-40B4-BE49-F238E27FC236}">
                <a16:creationId xmlns:a16="http://schemas.microsoft.com/office/drawing/2014/main" id="{3D49E60D-8521-4A0A-92C1-EDE7E6292214}"/>
              </a:ext>
            </a:extLst>
          </p:cNvPr>
          <p:cNvPicPr>
            <a:picLocks noChangeAspect="1"/>
          </p:cNvPicPr>
          <p:nvPr/>
        </p:nvPicPr>
        <p:blipFill>
          <a:blip r:embed="rId2"/>
          <a:stretch>
            <a:fillRect/>
          </a:stretch>
        </p:blipFill>
        <p:spPr>
          <a:xfrm>
            <a:off x="2580640" y="8443069"/>
            <a:ext cx="5892800" cy="3455683"/>
          </a:xfrm>
          <a:prstGeom prst="rect">
            <a:avLst/>
          </a:prstGeom>
        </p:spPr>
      </p:pic>
    </p:spTree>
    <p:extLst>
      <p:ext uri="{BB962C8B-B14F-4D97-AF65-F5344CB8AC3E}">
        <p14:creationId xmlns:p14="http://schemas.microsoft.com/office/powerpoint/2010/main" val="177669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6122CBB4-FCB4-4E06-988F-CA437C6C6AEE}"/>
              </a:ext>
            </a:extLst>
          </p:cNvPr>
          <p:cNvSpPr txBox="1"/>
          <p:nvPr/>
        </p:nvSpPr>
        <p:spPr>
          <a:xfrm>
            <a:off x="736600" y="807225"/>
            <a:ext cx="9220200" cy="646331"/>
          </a:xfrm>
          <a:prstGeom prst="rect">
            <a:avLst/>
          </a:prstGeom>
          <a:noFill/>
        </p:spPr>
        <p:txBody>
          <a:bodyPr wrap="square">
            <a:spAutoFit/>
          </a:bodyPr>
          <a:lstStyle/>
          <a:p>
            <a:r>
              <a:rPr lang="zh-CN" altLang="en-US">
                <a:solidFill>
                  <a:schemeClr val="bg1"/>
                </a:solidFill>
              </a:rPr>
              <a:t>前面我们有效地将一个等矩形图像映射到一个立方体形状上，接下来将源HDR图像转换为立方体贴图纹理。为此，我们必须渲染同一个立方体6次，用帧缓冲区对象记录其视觉结果：</a:t>
            </a:r>
          </a:p>
        </p:txBody>
      </p:sp>
      <p:sp>
        <p:nvSpPr>
          <p:cNvPr id="9" name="文本框 8">
            <a:extLst>
              <a:ext uri="{FF2B5EF4-FFF2-40B4-BE49-F238E27FC236}">
                <a16:creationId xmlns:a16="http://schemas.microsoft.com/office/drawing/2014/main" id="{3AE0A709-1A31-4875-BF80-2DE177F02E33}"/>
              </a:ext>
            </a:extLst>
          </p:cNvPr>
          <p:cNvSpPr txBox="1"/>
          <p:nvPr/>
        </p:nvSpPr>
        <p:spPr>
          <a:xfrm>
            <a:off x="702469" y="7010295"/>
            <a:ext cx="9098280" cy="230832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captureFBO, captureRBO; </a:t>
            </a:r>
          </a:p>
          <a:p>
            <a:r>
              <a:rPr lang="en-US" altLang="zh-CN"/>
              <a:t>glGenFramebuffers</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&amp;captureFBO); </a:t>
            </a:r>
          </a:p>
          <a:p>
            <a:r>
              <a:rPr lang="en-US" altLang="zh-CN"/>
              <a:t>glGenRenderbuffers</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&amp;captureRBO); </a:t>
            </a:r>
          </a:p>
          <a:p>
            <a:r>
              <a:rPr lang="en-US" altLang="zh-CN"/>
              <a:t>glBindFramebuffer</a:t>
            </a:r>
            <a:r>
              <a:rPr lang="en-US" altLang="zh-CN" b="0" i="0">
                <a:solidFill>
                  <a:srgbClr val="E0E2E4"/>
                </a:solidFill>
                <a:effectLst/>
              </a:rPr>
              <a:t>(GL_FRAMEBUFFER, captureFBO); </a:t>
            </a:r>
          </a:p>
          <a:p>
            <a:r>
              <a:rPr lang="en-US" altLang="zh-CN"/>
              <a:t>glBindRenderbuffer</a:t>
            </a:r>
            <a:r>
              <a:rPr lang="en-US" altLang="zh-CN" b="0" i="0">
                <a:solidFill>
                  <a:srgbClr val="E0E2E4"/>
                </a:solidFill>
                <a:effectLst/>
              </a:rPr>
              <a:t>(GL_RENDERBUFFER, captureRBO); </a:t>
            </a:r>
          </a:p>
          <a:p>
            <a:r>
              <a:rPr lang="en-US" altLang="zh-CN"/>
              <a:t>glRenderbufferStorage</a:t>
            </a:r>
            <a:r>
              <a:rPr lang="en-US" altLang="zh-CN" b="0" i="0">
                <a:solidFill>
                  <a:srgbClr val="E0E2E4"/>
                </a:solidFill>
                <a:effectLst/>
              </a:rPr>
              <a:t>(GL_RENDERBUFFER, GL_DEPTH_COMPONENT24, </a:t>
            </a:r>
            <a:r>
              <a:rPr lang="en-US" altLang="zh-CN" b="0" i="0">
                <a:solidFill>
                  <a:srgbClr val="FFCD22"/>
                </a:solidFill>
                <a:effectLst/>
              </a:rPr>
              <a:t>512</a:t>
            </a:r>
            <a:r>
              <a:rPr lang="en-US" altLang="zh-CN" b="0" i="0">
                <a:solidFill>
                  <a:srgbClr val="E0E2E4"/>
                </a:solidFill>
                <a:effectLst/>
              </a:rPr>
              <a:t>, </a:t>
            </a:r>
            <a:r>
              <a:rPr lang="en-US" altLang="zh-CN" b="0" i="0">
                <a:solidFill>
                  <a:srgbClr val="FFCD22"/>
                </a:solidFill>
                <a:effectLst/>
              </a:rPr>
              <a:t>512</a:t>
            </a:r>
            <a:r>
              <a:rPr lang="en-US" altLang="zh-CN" b="0" i="0">
                <a:solidFill>
                  <a:srgbClr val="E0E2E4"/>
                </a:solidFill>
                <a:effectLst/>
              </a:rPr>
              <a:t>); </a:t>
            </a:r>
          </a:p>
          <a:p>
            <a:r>
              <a:rPr lang="en-US" altLang="zh-CN"/>
              <a:t>glFramebufferRenderbuffer</a:t>
            </a:r>
            <a:r>
              <a:rPr lang="en-US" altLang="zh-CN" b="0" i="0">
                <a:solidFill>
                  <a:srgbClr val="E0E2E4"/>
                </a:solidFill>
                <a:effectLst/>
              </a:rPr>
              <a:t>(GL_FRAMEBUFFER, GL_DEPTH_ATTACHMENT, </a:t>
            </a:r>
          </a:p>
          <a:p>
            <a:r>
              <a:rPr lang="en-US" altLang="zh-CN">
                <a:solidFill>
                  <a:srgbClr val="E0E2E4"/>
                </a:solidFill>
              </a:rPr>
              <a:t>						</a:t>
            </a:r>
            <a:r>
              <a:rPr lang="en-US" altLang="zh-CN" b="0" i="0">
                <a:solidFill>
                  <a:srgbClr val="E0E2E4"/>
                </a:solidFill>
                <a:effectLst/>
              </a:rPr>
              <a:t>GL_RENDERBUFFER, captureRBO); </a:t>
            </a:r>
            <a:endParaRPr lang="zh-CN" altLang="en-US"/>
          </a:p>
        </p:txBody>
      </p:sp>
      <p:sp>
        <p:nvSpPr>
          <p:cNvPr id="10" name="文本框 9">
            <a:extLst>
              <a:ext uri="{FF2B5EF4-FFF2-40B4-BE49-F238E27FC236}">
                <a16:creationId xmlns:a16="http://schemas.microsoft.com/office/drawing/2014/main" id="{C29C26FD-CA42-4708-A347-3B5A9C3D1E17}"/>
              </a:ext>
            </a:extLst>
          </p:cNvPr>
          <p:cNvSpPr txBox="1"/>
          <p:nvPr/>
        </p:nvSpPr>
        <p:spPr>
          <a:xfrm>
            <a:off x="546418" y="9318619"/>
            <a:ext cx="9220200" cy="369332"/>
          </a:xfrm>
          <a:prstGeom prst="rect">
            <a:avLst/>
          </a:prstGeom>
          <a:noFill/>
        </p:spPr>
        <p:txBody>
          <a:bodyPr wrap="square">
            <a:spAutoFit/>
          </a:bodyPr>
          <a:lstStyle/>
          <a:p>
            <a:r>
              <a:rPr lang="zh-CN" altLang="en-US">
                <a:solidFill>
                  <a:schemeClr val="bg1"/>
                </a:solidFill>
              </a:rPr>
              <a:t>生成相应的立方体贴图颜色纹理，为其</a:t>
            </a:r>
            <a:r>
              <a:rPr lang="en-US" altLang="zh-CN">
                <a:solidFill>
                  <a:schemeClr val="bg1"/>
                </a:solidFill>
              </a:rPr>
              <a:t>6</a:t>
            </a:r>
            <a:r>
              <a:rPr lang="zh-CN" altLang="en-US">
                <a:solidFill>
                  <a:schemeClr val="bg1"/>
                </a:solidFill>
              </a:rPr>
              <a:t>个面中的每个面预先分配内存：</a:t>
            </a:r>
          </a:p>
        </p:txBody>
      </p:sp>
      <p:sp>
        <p:nvSpPr>
          <p:cNvPr id="11" name="文本框 10">
            <a:extLst>
              <a:ext uri="{FF2B5EF4-FFF2-40B4-BE49-F238E27FC236}">
                <a16:creationId xmlns:a16="http://schemas.microsoft.com/office/drawing/2014/main" id="{C4B04381-2926-4D10-9122-F3745178A69F}"/>
              </a:ext>
            </a:extLst>
          </p:cNvPr>
          <p:cNvSpPr txBox="1"/>
          <p:nvPr/>
        </p:nvSpPr>
        <p:spPr>
          <a:xfrm>
            <a:off x="668338" y="9687951"/>
            <a:ext cx="9098280" cy="369331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envCubemap; </a:t>
            </a:r>
          </a:p>
          <a:p>
            <a:r>
              <a:rPr lang="en-US" altLang="zh-CN"/>
              <a:t>glGenTextures</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&amp;envCubemap); </a:t>
            </a:r>
          </a:p>
          <a:p>
            <a:r>
              <a:rPr lang="en-US" altLang="zh-CN"/>
              <a:t>glBindTexture</a:t>
            </a:r>
            <a:r>
              <a:rPr lang="en-US" altLang="zh-CN" b="0" i="0">
                <a:solidFill>
                  <a:srgbClr val="E0E2E4"/>
                </a:solidFill>
                <a:effectLst/>
              </a:rPr>
              <a:t>(GL_TEXTURE_CUBE_MAP, envCubemap); </a:t>
            </a:r>
          </a:p>
          <a:p>
            <a:r>
              <a:rPr lang="en-US" altLang="zh-CN" b="1" i="0">
                <a:solidFill>
                  <a:srgbClr val="93C763"/>
                </a:solidFill>
                <a:effectLst/>
              </a:rPr>
              <a:t>for</a:t>
            </a:r>
            <a:r>
              <a:rPr lang="en-US" altLang="zh-CN" b="0" i="0">
                <a:solidFill>
                  <a:srgbClr val="E0E2E4"/>
                </a:solidFill>
                <a:effectLst/>
              </a:rPr>
              <a:t> (</a:t>
            </a:r>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i = </a:t>
            </a:r>
            <a:r>
              <a:rPr lang="en-US" altLang="zh-CN" b="0" i="0">
                <a:solidFill>
                  <a:srgbClr val="FFCD22"/>
                </a:solidFill>
                <a:effectLst/>
              </a:rPr>
              <a:t>0</a:t>
            </a:r>
            <a:r>
              <a:rPr lang="en-US" altLang="zh-CN" b="0" i="0">
                <a:solidFill>
                  <a:srgbClr val="E0E2E4"/>
                </a:solidFill>
                <a:effectLst/>
              </a:rPr>
              <a:t>; i &lt; </a:t>
            </a:r>
            <a:r>
              <a:rPr lang="en-US" altLang="zh-CN" b="0" i="0">
                <a:solidFill>
                  <a:srgbClr val="FFCD22"/>
                </a:solidFill>
                <a:effectLst/>
              </a:rPr>
              <a:t>6</a:t>
            </a:r>
            <a:r>
              <a:rPr lang="en-US" altLang="zh-CN" b="0" i="0">
                <a:solidFill>
                  <a:srgbClr val="E0E2E4"/>
                </a:solidFill>
                <a:effectLst/>
              </a:rPr>
              <a:t>; ++i) { </a:t>
            </a:r>
            <a:r>
              <a:rPr lang="en-US" altLang="zh-CN" b="0" i="0">
                <a:solidFill>
                  <a:srgbClr val="818E96"/>
                </a:solidFill>
                <a:effectLst/>
              </a:rPr>
              <a:t>/</a:t>
            </a:r>
          </a:p>
          <a:p>
            <a:pPr lvl="1"/>
            <a:r>
              <a:rPr lang="en-US" altLang="zh-CN" b="0" i="0">
                <a:solidFill>
                  <a:srgbClr val="818E96"/>
                </a:solidFill>
                <a:effectLst/>
              </a:rPr>
              <a:t>/ note that we store each face with 16 bit floating point values</a:t>
            </a:r>
            <a:r>
              <a:rPr lang="en-US" altLang="zh-CN" b="0" i="0">
                <a:solidFill>
                  <a:srgbClr val="E0E2E4"/>
                </a:solidFill>
                <a:effectLst/>
              </a:rPr>
              <a:t> </a:t>
            </a:r>
          </a:p>
          <a:p>
            <a:pPr lvl="1"/>
            <a:r>
              <a:rPr lang="en-US" altLang="zh-CN"/>
              <a:t>glTexImage2D</a:t>
            </a:r>
            <a:r>
              <a:rPr lang="en-US" altLang="zh-CN" b="0" i="0">
                <a:solidFill>
                  <a:srgbClr val="E0E2E4"/>
                </a:solidFill>
                <a:effectLst/>
              </a:rPr>
              <a:t>(GL_TEXTURE_CUBE_MAP_POSITIVE_X + i, </a:t>
            </a:r>
            <a:r>
              <a:rPr lang="en-US" altLang="zh-CN" b="0" i="0">
                <a:solidFill>
                  <a:srgbClr val="FFCD22"/>
                </a:solidFill>
                <a:effectLst/>
              </a:rPr>
              <a:t>0</a:t>
            </a:r>
            <a:r>
              <a:rPr lang="en-US" altLang="zh-CN" b="0" i="0">
                <a:solidFill>
                  <a:srgbClr val="E0E2E4"/>
                </a:solidFill>
                <a:effectLst/>
              </a:rPr>
              <a:t>, GL_RGB16F, </a:t>
            </a:r>
            <a:r>
              <a:rPr lang="en-US" altLang="zh-CN" b="0" i="0">
                <a:solidFill>
                  <a:srgbClr val="FFCD22"/>
                </a:solidFill>
                <a:effectLst/>
              </a:rPr>
              <a:t>512</a:t>
            </a:r>
            <a:r>
              <a:rPr lang="en-US" altLang="zh-CN" b="0" i="0">
                <a:solidFill>
                  <a:srgbClr val="E0E2E4"/>
                </a:solidFill>
                <a:effectLst/>
              </a:rPr>
              <a:t>, </a:t>
            </a:r>
            <a:r>
              <a:rPr lang="en-US" altLang="zh-CN" b="0" i="0">
                <a:solidFill>
                  <a:srgbClr val="FFCD22"/>
                </a:solidFill>
                <a:effectLst/>
              </a:rPr>
              <a:t>512</a:t>
            </a:r>
            <a:r>
              <a:rPr lang="en-US" altLang="zh-CN" b="0" i="0">
                <a:solidFill>
                  <a:srgbClr val="E0E2E4"/>
                </a:solidFill>
                <a:effectLst/>
              </a:rPr>
              <a:t>, </a:t>
            </a:r>
            <a:r>
              <a:rPr lang="en-US" altLang="zh-CN" b="0" i="0">
                <a:solidFill>
                  <a:srgbClr val="FFCD22"/>
                </a:solidFill>
                <a:effectLst/>
              </a:rPr>
              <a:t>0</a:t>
            </a:r>
            <a:r>
              <a:rPr lang="en-US" altLang="zh-CN" b="0" i="0">
                <a:solidFill>
                  <a:srgbClr val="E0E2E4"/>
                </a:solidFill>
                <a:effectLst/>
              </a:rPr>
              <a:t>, </a:t>
            </a:r>
          </a:p>
          <a:p>
            <a:pPr lvl="1"/>
            <a:r>
              <a:rPr lang="en-US" altLang="zh-CN">
                <a:solidFill>
                  <a:srgbClr val="E0E2E4"/>
                </a:solidFill>
              </a:rPr>
              <a:t>						</a:t>
            </a:r>
            <a:r>
              <a:rPr lang="en-US" altLang="zh-CN" b="0" i="0">
                <a:solidFill>
                  <a:srgbClr val="E0E2E4"/>
                </a:solidFill>
                <a:effectLst/>
              </a:rPr>
              <a:t>GL_RGB, </a:t>
            </a:r>
            <a:r>
              <a:rPr lang="en-US" altLang="zh-CN" b="0" i="0">
                <a:solidFill>
                  <a:srgbClr val="8CBBAD"/>
                </a:solidFill>
                <a:effectLst/>
              </a:rPr>
              <a:t>GL_FLOAT</a:t>
            </a:r>
            <a:r>
              <a:rPr lang="en-US" altLang="zh-CN" b="0" i="0">
                <a:solidFill>
                  <a:srgbClr val="E0E2E4"/>
                </a:solidFill>
                <a:effectLst/>
              </a:rPr>
              <a:t>, </a:t>
            </a:r>
            <a:r>
              <a:rPr lang="en-US" altLang="zh-CN" b="1" i="0">
                <a:solidFill>
                  <a:srgbClr val="93C763"/>
                </a:solidFill>
                <a:effectLst/>
              </a:rPr>
              <a:t>nullptr</a:t>
            </a:r>
            <a:r>
              <a:rPr lang="en-US" altLang="zh-CN" b="0" i="0">
                <a:solidFill>
                  <a:srgbClr val="E0E2E4"/>
                </a:solidFill>
                <a:effectLst/>
              </a:rPr>
              <a:t>); </a:t>
            </a:r>
          </a:p>
          <a:p>
            <a:r>
              <a:rPr lang="en-US" altLang="zh-CN" b="0" i="0">
                <a:solidFill>
                  <a:srgbClr val="E0E2E4"/>
                </a:solidFill>
                <a:effectLst/>
              </a:rPr>
              <a:t>} </a:t>
            </a:r>
          </a:p>
          <a:p>
            <a:r>
              <a:rPr lang="en-US" altLang="zh-CN"/>
              <a:t>glTexParameter</a:t>
            </a:r>
            <a:r>
              <a:rPr lang="en-US" altLang="zh-CN" b="0" i="0">
                <a:solidFill>
                  <a:srgbClr val="E0E2E4"/>
                </a:solidFill>
                <a:effectLst/>
              </a:rPr>
              <a:t>i(GL_TEXTURE_CUBE_MAP, GL_TEXTURE_WRAP_S, GL_CLAMP_TO_EDGE); </a:t>
            </a:r>
          </a:p>
          <a:p>
            <a:r>
              <a:rPr lang="en-US" altLang="zh-CN"/>
              <a:t>glTexParameter</a:t>
            </a:r>
            <a:r>
              <a:rPr lang="en-US" altLang="zh-CN" b="0" i="0">
                <a:solidFill>
                  <a:srgbClr val="E0E2E4"/>
                </a:solidFill>
                <a:effectLst/>
              </a:rPr>
              <a:t>i(GL_TEXTURE_CUBE_MAP, GL_TEXTURE_WRAP_T, GL_CLAMP_TO_EDGE); </a:t>
            </a:r>
          </a:p>
          <a:p>
            <a:r>
              <a:rPr lang="en-US" altLang="zh-CN"/>
              <a:t>glTexParameter</a:t>
            </a:r>
            <a:r>
              <a:rPr lang="en-US" altLang="zh-CN" b="0" i="0">
                <a:solidFill>
                  <a:srgbClr val="E0E2E4"/>
                </a:solidFill>
                <a:effectLst/>
              </a:rPr>
              <a:t>i(GL_TEXTURE_CUBE_MAP, GL_TEXTURE_WRAP_R, GL_CLAMP_TO_EDGE); </a:t>
            </a:r>
          </a:p>
          <a:p>
            <a:r>
              <a:rPr lang="en-US" altLang="zh-CN"/>
              <a:t>glTexParameter</a:t>
            </a:r>
            <a:r>
              <a:rPr lang="en-US" altLang="zh-CN" b="0" i="0">
                <a:solidFill>
                  <a:srgbClr val="E0E2E4"/>
                </a:solidFill>
                <a:effectLst/>
              </a:rPr>
              <a:t>i(GL_TEXTURE_CUBE_MAP, GL_TEXTURE_MIN_FILTER, GL_LINEAR); </a:t>
            </a:r>
          </a:p>
          <a:p>
            <a:r>
              <a:rPr lang="en-US" altLang="zh-CN"/>
              <a:t>glTexParameter</a:t>
            </a:r>
            <a:r>
              <a:rPr lang="en-US" altLang="zh-CN" b="0" i="0">
                <a:solidFill>
                  <a:srgbClr val="E0E2E4"/>
                </a:solidFill>
                <a:effectLst/>
              </a:rPr>
              <a:t>i(GL_TEXTURE_CUBE_MAP, GL_TEXTURE_MAG_FILTER, GL_LINEAR);</a:t>
            </a:r>
            <a:endParaRPr lang="zh-CN" altLang="en-US"/>
          </a:p>
        </p:txBody>
      </p:sp>
      <p:pic>
        <p:nvPicPr>
          <p:cNvPr id="16" name="图片 15">
            <a:extLst>
              <a:ext uri="{FF2B5EF4-FFF2-40B4-BE49-F238E27FC236}">
                <a16:creationId xmlns:a16="http://schemas.microsoft.com/office/drawing/2014/main" id="{079E5224-1CA8-4E73-9FBE-FAE6BFD8925D}"/>
              </a:ext>
            </a:extLst>
          </p:cNvPr>
          <p:cNvPicPr>
            <a:picLocks noChangeAspect="1"/>
          </p:cNvPicPr>
          <p:nvPr/>
        </p:nvPicPr>
        <p:blipFill>
          <a:blip r:embed="rId2"/>
          <a:stretch>
            <a:fillRect/>
          </a:stretch>
        </p:blipFill>
        <p:spPr>
          <a:xfrm>
            <a:off x="2163365" y="1804131"/>
            <a:ext cx="6366669" cy="4478623"/>
          </a:xfrm>
          <a:prstGeom prst="rect">
            <a:avLst/>
          </a:prstGeom>
        </p:spPr>
      </p:pic>
    </p:spTree>
    <p:extLst>
      <p:ext uri="{BB962C8B-B14F-4D97-AF65-F5344CB8AC3E}">
        <p14:creationId xmlns:p14="http://schemas.microsoft.com/office/powerpoint/2010/main" val="209288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1EC1FFC-0C59-41AA-AB76-09023BA596AB}"/>
              </a:ext>
            </a:extLst>
          </p:cNvPr>
          <p:cNvSpPr txBox="1"/>
          <p:nvPr/>
        </p:nvSpPr>
        <p:spPr>
          <a:xfrm>
            <a:off x="3814036" y="343491"/>
            <a:ext cx="6331768" cy="369332"/>
          </a:xfrm>
          <a:prstGeom prst="rect">
            <a:avLst/>
          </a:prstGeom>
          <a:noFill/>
        </p:spPr>
        <p:txBody>
          <a:bodyPr wrap="square">
            <a:spAutoFit/>
          </a:bodyPr>
          <a:lstStyle/>
          <a:p>
            <a:r>
              <a:rPr lang="zh-CN" altLang="en-US">
                <a:solidFill>
                  <a:schemeClr val="bg1"/>
                </a:solidFill>
              </a:rPr>
              <a:t>然后剩下要做的就是将等矩形</a:t>
            </a:r>
            <a:r>
              <a:rPr lang="en-US" altLang="zh-CN">
                <a:solidFill>
                  <a:schemeClr val="bg1"/>
                </a:solidFill>
              </a:rPr>
              <a:t>2D</a:t>
            </a:r>
            <a:r>
              <a:rPr lang="zh-CN" altLang="en-US">
                <a:solidFill>
                  <a:schemeClr val="bg1"/>
                </a:solidFill>
              </a:rPr>
              <a:t>纹理捕捉到立方体贴图面上。</a:t>
            </a:r>
          </a:p>
        </p:txBody>
      </p:sp>
      <p:sp>
        <p:nvSpPr>
          <p:cNvPr id="6" name="文本框 5">
            <a:extLst>
              <a:ext uri="{FF2B5EF4-FFF2-40B4-BE49-F238E27FC236}">
                <a16:creationId xmlns:a16="http://schemas.microsoft.com/office/drawing/2014/main" id="{AEA9B684-A85B-45B8-BE42-1EC5A5549398}"/>
              </a:ext>
            </a:extLst>
          </p:cNvPr>
          <p:cNvSpPr txBox="1"/>
          <p:nvPr/>
        </p:nvSpPr>
        <p:spPr>
          <a:xfrm>
            <a:off x="922472" y="712823"/>
            <a:ext cx="9098280" cy="729430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E0E2E4"/>
                </a:solidFill>
                <a:effectLst/>
              </a:rPr>
              <a:t>glm::</a:t>
            </a:r>
            <a:r>
              <a:rPr lang="en-US" altLang="zh-CN" b="0" i="0">
                <a:solidFill>
                  <a:srgbClr val="8CBBAD"/>
                </a:solidFill>
                <a:effectLst/>
              </a:rPr>
              <a:t>mat4</a:t>
            </a:r>
            <a:r>
              <a:rPr lang="en-US" altLang="zh-CN" b="0" i="0">
                <a:solidFill>
                  <a:srgbClr val="E0E2E4"/>
                </a:solidFill>
                <a:effectLst/>
              </a:rPr>
              <a:t> captureProjection = </a:t>
            </a:r>
            <a:r>
              <a:rPr lang="en-US" altLang="zh-CN"/>
              <a:t>glm::perspective</a:t>
            </a:r>
            <a:r>
              <a:rPr lang="en-US" altLang="zh-CN" b="0" i="0">
                <a:solidFill>
                  <a:srgbClr val="E0E2E4"/>
                </a:solidFill>
                <a:effectLst/>
              </a:rPr>
              <a:t>(</a:t>
            </a:r>
            <a:r>
              <a:rPr lang="en-US" altLang="zh-CN"/>
              <a:t>glm::radians</a:t>
            </a:r>
            <a:r>
              <a:rPr lang="en-US" altLang="zh-CN" b="0" i="0">
                <a:solidFill>
                  <a:srgbClr val="E0E2E4"/>
                </a:solidFill>
                <a:effectLst/>
              </a:rPr>
              <a:t>(</a:t>
            </a:r>
            <a:r>
              <a:rPr lang="en-US" altLang="zh-CN" b="0" i="0">
                <a:solidFill>
                  <a:srgbClr val="FFCD22"/>
                </a:solidFill>
                <a:effectLst/>
              </a:rPr>
              <a:t>90.0f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a:t>
            </a:r>
            <a:r>
              <a:rPr lang="en-US" altLang="zh-CN" b="0" i="0">
                <a:solidFill>
                  <a:srgbClr val="FFCD22"/>
                </a:solidFill>
                <a:effectLst/>
              </a:rPr>
              <a:t>0.1f</a:t>
            </a:r>
            <a:r>
              <a:rPr lang="en-US" altLang="zh-CN" b="0" i="0">
                <a:solidFill>
                  <a:srgbClr val="E0E2E4"/>
                </a:solidFill>
                <a:effectLst/>
              </a:rPr>
              <a:t>, </a:t>
            </a:r>
            <a:r>
              <a:rPr lang="en-US" altLang="zh-CN" b="0" i="0">
                <a:solidFill>
                  <a:srgbClr val="FFCD22"/>
                </a:solidFill>
                <a:effectLst/>
              </a:rPr>
              <a:t>10.0f</a:t>
            </a:r>
            <a:r>
              <a:rPr lang="en-US" altLang="zh-CN" b="0" i="0">
                <a:solidFill>
                  <a:srgbClr val="E0E2E4"/>
                </a:solidFill>
                <a:effectLst/>
              </a:rPr>
              <a:t>); </a:t>
            </a:r>
          </a:p>
          <a:p>
            <a:r>
              <a:rPr lang="en-US" altLang="zh-CN" b="0" i="0">
                <a:solidFill>
                  <a:srgbClr val="E0E2E4"/>
                </a:solidFill>
                <a:effectLst/>
              </a:rPr>
              <a:t>glm::</a:t>
            </a:r>
            <a:r>
              <a:rPr lang="en-US" altLang="zh-CN" b="0" i="0">
                <a:solidFill>
                  <a:srgbClr val="8CBBAD"/>
                </a:solidFill>
                <a:effectLst/>
              </a:rPr>
              <a:t>mat4</a:t>
            </a:r>
            <a:r>
              <a:rPr lang="en-US" altLang="zh-CN" b="0" i="0">
                <a:solidFill>
                  <a:srgbClr val="E0E2E4"/>
                </a:solidFill>
                <a:effectLst/>
              </a:rPr>
              <a:t> captureViews[] = { </a:t>
            </a:r>
          </a:p>
          <a:p>
            <a:r>
              <a:rPr lang="en-US" altLang="zh-CN"/>
              <a:t>glm::lookAt</a:t>
            </a:r>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glm::</a:t>
            </a:r>
            <a:r>
              <a:rPr lang="en-US" altLang="zh-CN" b="0" i="0">
                <a:solidFill>
                  <a:srgbClr val="8CBBAD"/>
                </a:solidFill>
                <a:effectLst/>
              </a:rPr>
              <a:t>vec3</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p>
          <a:p>
            <a:r>
              <a:rPr lang="en-US" altLang="zh-CN"/>
              <a:t>glm::lookAt</a:t>
            </a:r>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1.0f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p>
          <a:p>
            <a:r>
              <a:rPr lang="en-US" altLang="zh-CN"/>
              <a:t>glm::lookAt</a:t>
            </a:r>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glm::</a:t>
            </a:r>
            <a:r>
              <a:rPr lang="en-US" altLang="zh-CN" b="0" i="0">
                <a:solidFill>
                  <a:srgbClr val="8CBBAD"/>
                </a:solidFill>
                <a:effectLst/>
              </a:rPr>
              <a:t>vec3</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a:t>
            </a:r>
          </a:p>
          <a:p>
            <a:r>
              <a:rPr lang="en-US" altLang="zh-CN"/>
              <a:t>glm::lookAt</a:t>
            </a:r>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glm::</a:t>
            </a:r>
            <a:r>
              <a:rPr lang="en-US" altLang="zh-CN" b="0" i="0">
                <a:solidFill>
                  <a:srgbClr val="8CBBAD"/>
                </a:solidFill>
                <a:effectLst/>
              </a:rPr>
              <a:t>vec3</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a:t>
            </a:r>
          </a:p>
          <a:p>
            <a:r>
              <a:rPr lang="en-US" altLang="zh-CN"/>
              <a:t>glm::lookAt</a:t>
            </a:r>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glm::</a:t>
            </a:r>
            <a:r>
              <a:rPr lang="en-US" altLang="zh-CN" b="0" i="0">
                <a:solidFill>
                  <a:srgbClr val="8CBBAD"/>
                </a:solidFill>
                <a:effectLst/>
              </a:rPr>
              <a:t>vec3</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p>
          <a:p>
            <a:r>
              <a:rPr lang="en-US" altLang="zh-CN"/>
              <a:t>glm::lookAt</a:t>
            </a:r>
            <a:r>
              <a:rPr lang="en-US" altLang="zh-CN" b="0" i="0">
                <a:solidFill>
                  <a:srgbClr val="E0E2E4"/>
                </a:solidFill>
                <a:effectLst/>
              </a:rPr>
              <a:t>(glm::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glm::</a:t>
            </a:r>
            <a:r>
              <a:rPr lang="en-US" altLang="zh-CN" b="0" i="0">
                <a:solidFill>
                  <a:srgbClr val="8CBBAD"/>
                </a:solidFill>
                <a:effectLst/>
              </a:rPr>
              <a:t>vec3</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glm::</a:t>
            </a:r>
            <a:r>
              <a:rPr lang="en-US" altLang="zh-CN" b="0" i="0">
                <a:solidFill>
                  <a:srgbClr val="8CBBAD"/>
                </a:solidFill>
                <a:effectLst/>
              </a:rPr>
              <a:t>vec3</a:t>
            </a:r>
            <a:r>
              <a:rPr lang="en-US" altLang="zh-CN" b="0" i="0">
                <a:solidFill>
                  <a:srgbClr val="E0E2E4"/>
                </a:solidFill>
                <a:effectLst/>
              </a:rPr>
              <a:t>(</a:t>
            </a:r>
            <a:r>
              <a:rPr lang="en-US" altLang="zh-CN" b="0" i="0">
                <a:solidFill>
                  <a:srgbClr val="FFCD22"/>
                </a:solidFill>
                <a:effectLst/>
              </a:rPr>
              <a:t>0.0f</a:t>
            </a:r>
            <a:r>
              <a:rPr lang="en-US" altLang="zh-CN" b="0" i="0">
                <a:solidFill>
                  <a:srgbClr val="E0E2E4"/>
                </a:solidFill>
                <a:effectLst/>
              </a:rPr>
              <a:t>, -</a:t>
            </a:r>
            <a:r>
              <a:rPr lang="en-US" altLang="zh-CN" b="0" i="0">
                <a:solidFill>
                  <a:srgbClr val="FFCD22"/>
                </a:solidFill>
                <a:effectLst/>
              </a:rPr>
              <a:t>1.0f</a:t>
            </a:r>
            <a:r>
              <a:rPr lang="en-US" altLang="zh-CN" b="0" i="0">
                <a:solidFill>
                  <a:srgbClr val="E0E2E4"/>
                </a:solidFill>
                <a:effectLst/>
              </a:rPr>
              <a:t>, </a:t>
            </a:r>
            <a:r>
              <a:rPr lang="en-US" altLang="zh-CN" b="0" i="0">
                <a:solidFill>
                  <a:srgbClr val="FFCD22"/>
                </a:solidFill>
                <a:effectLst/>
              </a:rPr>
              <a:t>0.0f</a:t>
            </a:r>
            <a:r>
              <a:rPr lang="en-US" altLang="zh-CN" b="0" i="0">
                <a:solidFill>
                  <a:srgbClr val="E0E2E4"/>
                </a:solidFill>
                <a:effectLst/>
              </a:rPr>
              <a:t>)) </a:t>
            </a:r>
          </a:p>
          <a:p>
            <a:r>
              <a:rPr lang="en-US" altLang="zh-CN" b="0" i="0">
                <a:solidFill>
                  <a:srgbClr val="E0E2E4"/>
                </a:solidFill>
                <a:effectLst/>
              </a:rPr>
              <a:t>}; </a:t>
            </a:r>
          </a:p>
          <a:p>
            <a:r>
              <a:rPr lang="en-US" altLang="zh-CN" b="0" i="0">
                <a:solidFill>
                  <a:srgbClr val="818E96"/>
                </a:solidFill>
                <a:effectLst/>
              </a:rPr>
              <a:t>// convert HDR equirectangular environment map to cubemap equivalent</a:t>
            </a:r>
            <a:r>
              <a:rPr lang="en-US" altLang="zh-CN" b="0" i="0">
                <a:solidFill>
                  <a:srgbClr val="E0E2E4"/>
                </a:solidFill>
                <a:effectLst/>
              </a:rPr>
              <a:t> equirectangularToCubemapShader.use(); </a:t>
            </a:r>
          </a:p>
          <a:p>
            <a:r>
              <a:rPr lang="en-US" altLang="zh-CN" b="0" i="0">
                <a:solidFill>
                  <a:srgbClr val="E0E2E4"/>
                </a:solidFill>
                <a:effectLst/>
              </a:rPr>
              <a:t>equirectangularToCubemapShader.setInt(</a:t>
            </a:r>
            <a:r>
              <a:rPr lang="en-US" altLang="zh-CN" b="0" i="0">
                <a:solidFill>
                  <a:srgbClr val="EC7600"/>
                </a:solidFill>
                <a:effectLst/>
              </a:rPr>
              <a:t>"equirectangularMap"</a:t>
            </a:r>
            <a:r>
              <a:rPr lang="en-US" altLang="zh-CN" b="0" i="0">
                <a:solidFill>
                  <a:srgbClr val="E0E2E4"/>
                </a:solidFill>
                <a:effectLst/>
              </a:rPr>
              <a:t>, </a:t>
            </a:r>
            <a:r>
              <a:rPr lang="en-US" altLang="zh-CN" b="0" i="0">
                <a:solidFill>
                  <a:srgbClr val="FFCD22"/>
                </a:solidFill>
                <a:effectLst/>
              </a:rPr>
              <a:t>0</a:t>
            </a:r>
            <a:r>
              <a:rPr lang="en-US" altLang="zh-CN" b="0" i="0">
                <a:solidFill>
                  <a:srgbClr val="E0E2E4"/>
                </a:solidFill>
                <a:effectLst/>
              </a:rPr>
              <a:t>); </a:t>
            </a:r>
          </a:p>
          <a:p>
            <a:r>
              <a:rPr lang="en-US" altLang="zh-CN" b="0" i="0">
                <a:solidFill>
                  <a:srgbClr val="E0E2E4"/>
                </a:solidFill>
                <a:effectLst/>
              </a:rPr>
              <a:t>equirectangularToCubemapShader.setMat4(</a:t>
            </a:r>
            <a:r>
              <a:rPr lang="en-US" altLang="zh-CN" b="0" i="0">
                <a:solidFill>
                  <a:srgbClr val="EC7600"/>
                </a:solidFill>
                <a:effectLst/>
              </a:rPr>
              <a:t>"projection"</a:t>
            </a:r>
            <a:r>
              <a:rPr lang="en-US" altLang="zh-CN" b="0" i="0">
                <a:solidFill>
                  <a:srgbClr val="E0E2E4"/>
                </a:solidFill>
                <a:effectLst/>
              </a:rPr>
              <a:t>, captureProjection); </a:t>
            </a:r>
          </a:p>
          <a:p>
            <a:r>
              <a:rPr lang="en-US" altLang="zh-CN"/>
              <a:t>glActiveTexture</a:t>
            </a:r>
            <a:r>
              <a:rPr lang="en-US" altLang="zh-CN" b="0" i="0">
                <a:solidFill>
                  <a:srgbClr val="E0E2E4"/>
                </a:solidFill>
                <a:effectLst/>
              </a:rPr>
              <a:t>(GL_TEXTURE0); </a:t>
            </a:r>
          </a:p>
          <a:p>
            <a:r>
              <a:rPr lang="en-US" altLang="zh-CN"/>
              <a:t>glBindTexture</a:t>
            </a:r>
            <a:r>
              <a:rPr lang="en-US" altLang="zh-CN" b="0" i="0">
                <a:solidFill>
                  <a:srgbClr val="E0E2E4"/>
                </a:solidFill>
                <a:effectLst/>
              </a:rPr>
              <a:t>(GL_TEXTURE_2D, hdrTexture); </a:t>
            </a:r>
          </a:p>
          <a:p>
            <a:r>
              <a:rPr lang="en-US" altLang="zh-CN"/>
              <a:t>glViewport</a:t>
            </a:r>
            <a:r>
              <a:rPr lang="en-US" altLang="zh-CN" b="0" i="0">
                <a:solidFill>
                  <a:srgbClr val="E0E2E4"/>
                </a:solidFill>
                <a:effectLst/>
              </a:rPr>
              <a:t>(</a:t>
            </a:r>
            <a:r>
              <a:rPr lang="en-US" altLang="zh-CN" b="0" i="0">
                <a:solidFill>
                  <a:srgbClr val="FFCD22"/>
                </a:solidFill>
                <a:effectLst/>
              </a:rPr>
              <a:t>0</a:t>
            </a:r>
            <a:r>
              <a:rPr lang="en-US" altLang="zh-CN" b="0" i="0">
                <a:solidFill>
                  <a:srgbClr val="E0E2E4"/>
                </a:solidFill>
                <a:effectLst/>
              </a:rPr>
              <a:t>, </a:t>
            </a:r>
            <a:r>
              <a:rPr lang="en-US" altLang="zh-CN" b="0" i="0">
                <a:solidFill>
                  <a:srgbClr val="FFCD22"/>
                </a:solidFill>
                <a:effectLst/>
              </a:rPr>
              <a:t>0</a:t>
            </a:r>
            <a:r>
              <a:rPr lang="en-US" altLang="zh-CN" b="0" i="0">
                <a:solidFill>
                  <a:srgbClr val="E0E2E4"/>
                </a:solidFill>
                <a:effectLst/>
              </a:rPr>
              <a:t>, </a:t>
            </a:r>
            <a:r>
              <a:rPr lang="en-US" altLang="zh-CN" b="0" i="0">
                <a:solidFill>
                  <a:srgbClr val="FFCD22"/>
                </a:solidFill>
                <a:effectLst/>
              </a:rPr>
              <a:t>512</a:t>
            </a:r>
            <a:r>
              <a:rPr lang="en-US" altLang="zh-CN" b="0" i="0">
                <a:solidFill>
                  <a:srgbClr val="E0E2E4"/>
                </a:solidFill>
                <a:effectLst/>
              </a:rPr>
              <a:t>, </a:t>
            </a:r>
            <a:r>
              <a:rPr lang="en-US" altLang="zh-CN" b="0" i="0">
                <a:solidFill>
                  <a:srgbClr val="FFCD22"/>
                </a:solidFill>
                <a:effectLst/>
              </a:rPr>
              <a:t>512</a:t>
            </a:r>
            <a:r>
              <a:rPr lang="en-US" altLang="zh-CN" b="0" i="0">
                <a:solidFill>
                  <a:srgbClr val="E0E2E4"/>
                </a:solidFill>
                <a:effectLst/>
              </a:rPr>
              <a:t>); </a:t>
            </a:r>
          </a:p>
          <a:p>
            <a:r>
              <a:rPr lang="en-US" altLang="zh-CN" b="0" i="0">
                <a:solidFill>
                  <a:srgbClr val="818E96"/>
                </a:solidFill>
                <a:effectLst/>
              </a:rPr>
              <a:t>// don't forget to configure the viewport to the capture dimensions.</a:t>
            </a:r>
            <a:r>
              <a:rPr lang="en-US" altLang="zh-CN" b="0" i="0">
                <a:solidFill>
                  <a:srgbClr val="E0E2E4"/>
                </a:solidFill>
                <a:effectLst/>
              </a:rPr>
              <a:t> </a:t>
            </a:r>
            <a:r>
              <a:rPr lang="en-US" altLang="zh-CN"/>
              <a:t>glBindFramebuffer</a:t>
            </a:r>
            <a:r>
              <a:rPr lang="en-US" altLang="zh-CN" b="0" i="0">
                <a:solidFill>
                  <a:srgbClr val="E0E2E4"/>
                </a:solidFill>
                <a:effectLst/>
              </a:rPr>
              <a:t>(GL_FRAMEBUFFER, captureFBO); </a:t>
            </a:r>
          </a:p>
          <a:p>
            <a:r>
              <a:rPr lang="en-US" altLang="zh-CN" b="1" i="0">
                <a:solidFill>
                  <a:srgbClr val="93C763"/>
                </a:solidFill>
                <a:effectLst/>
              </a:rPr>
              <a:t>for</a:t>
            </a:r>
            <a:r>
              <a:rPr lang="en-US" altLang="zh-CN" b="0" i="0">
                <a:solidFill>
                  <a:srgbClr val="E0E2E4"/>
                </a:solidFill>
                <a:effectLst/>
              </a:rPr>
              <a:t> (</a:t>
            </a:r>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i = </a:t>
            </a:r>
            <a:r>
              <a:rPr lang="en-US" altLang="zh-CN" b="0" i="0">
                <a:solidFill>
                  <a:srgbClr val="FFCD22"/>
                </a:solidFill>
                <a:effectLst/>
              </a:rPr>
              <a:t>0</a:t>
            </a:r>
            <a:r>
              <a:rPr lang="en-US" altLang="zh-CN" b="0" i="0">
                <a:solidFill>
                  <a:srgbClr val="E0E2E4"/>
                </a:solidFill>
                <a:effectLst/>
              </a:rPr>
              <a:t>; i &lt; </a:t>
            </a:r>
            <a:r>
              <a:rPr lang="en-US" altLang="zh-CN" b="0" i="0">
                <a:solidFill>
                  <a:srgbClr val="FFCD22"/>
                </a:solidFill>
                <a:effectLst/>
              </a:rPr>
              <a:t>6</a:t>
            </a:r>
            <a:r>
              <a:rPr lang="en-US" altLang="zh-CN" b="0" i="0">
                <a:solidFill>
                  <a:srgbClr val="E0E2E4"/>
                </a:solidFill>
                <a:effectLst/>
              </a:rPr>
              <a:t>; ++i) { </a:t>
            </a:r>
          </a:p>
          <a:p>
            <a:pPr lvl="1"/>
            <a:r>
              <a:rPr lang="en-US" altLang="zh-CN" b="0" i="0">
                <a:solidFill>
                  <a:srgbClr val="E0E2E4"/>
                </a:solidFill>
                <a:effectLst/>
              </a:rPr>
              <a:t>equirectangularToCubemapShader.setMat4(</a:t>
            </a:r>
            <a:r>
              <a:rPr lang="en-US" altLang="zh-CN" b="0" i="0">
                <a:solidFill>
                  <a:srgbClr val="EC7600"/>
                </a:solidFill>
                <a:effectLst/>
              </a:rPr>
              <a:t>"view"</a:t>
            </a:r>
            <a:r>
              <a:rPr lang="en-US" altLang="zh-CN" b="0" i="0">
                <a:solidFill>
                  <a:srgbClr val="E0E2E4"/>
                </a:solidFill>
                <a:effectLst/>
              </a:rPr>
              <a:t>, captureViews[i]); </a:t>
            </a:r>
          </a:p>
          <a:p>
            <a:pPr lvl="1"/>
            <a:r>
              <a:rPr lang="en-US" altLang="zh-CN"/>
              <a:t>glFramebufferTexture2D</a:t>
            </a:r>
            <a:r>
              <a:rPr lang="en-US" altLang="zh-CN" b="0" i="0">
                <a:solidFill>
                  <a:srgbClr val="E0E2E4"/>
                </a:solidFill>
                <a:effectLst/>
              </a:rPr>
              <a:t>(GL_FRAMEBUFFER, GL_COLOR_ATTACHMENT0, </a:t>
            </a:r>
          </a:p>
          <a:p>
            <a:pPr lvl="1"/>
            <a:r>
              <a:rPr lang="en-US" altLang="zh-CN">
                <a:solidFill>
                  <a:srgbClr val="E0E2E4"/>
                </a:solidFill>
              </a:rPr>
              <a:t>			</a:t>
            </a:r>
            <a:r>
              <a:rPr lang="en-US" altLang="zh-CN" b="0" i="0">
                <a:solidFill>
                  <a:srgbClr val="E0E2E4"/>
                </a:solidFill>
                <a:effectLst/>
              </a:rPr>
              <a:t>GL_TEXTURE_CUBE_MAP_POSITIVE_X + i, envCubemap, </a:t>
            </a:r>
            <a:r>
              <a:rPr lang="en-US" altLang="zh-CN" b="0" i="0">
                <a:solidFill>
                  <a:srgbClr val="FFCD22"/>
                </a:solidFill>
                <a:effectLst/>
              </a:rPr>
              <a:t>0</a:t>
            </a:r>
            <a:r>
              <a:rPr lang="en-US" altLang="zh-CN" b="0" i="0">
                <a:solidFill>
                  <a:srgbClr val="E0E2E4"/>
                </a:solidFill>
                <a:effectLst/>
              </a:rPr>
              <a:t>); </a:t>
            </a:r>
          </a:p>
          <a:p>
            <a:pPr lvl="1"/>
            <a:r>
              <a:rPr lang="en-US" altLang="zh-CN"/>
              <a:t>glClear</a:t>
            </a:r>
            <a:r>
              <a:rPr lang="en-US" altLang="zh-CN" b="0" i="0">
                <a:solidFill>
                  <a:srgbClr val="E0E2E4"/>
                </a:solidFill>
                <a:effectLst/>
              </a:rPr>
              <a:t>(GL_COLOR_BUFFER_BIT | GL_DEPTH_BUFFER_BIT); </a:t>
            </a:r>
          </a:p>
          <a:p>
            <a:pPr lvl="1"/>
            <a:r>
              <a:rPr lang="en-US" altLang="zh-CN" b="0" i="0">
                <a:solidFill>
                  <a:srgbClr val="E0E2E4"/>
                </a:solidFill>
                <a:effectLst/>
              </a:rPr>
              <a:t>renderCube(); </a:t>
            </a:r>
            <a:r>
              <a:rPr lang="en-US" altLang="zh-CN" b="0" i="0">
                <a:solidFill>
                  <a:srgbClr val="818E96"/>
                </a:solidFill>
                <a:effectLst/>
              </a:rPr>
              <a:t>// renders a 1x1 cube</a:t>
            </a:r>
            <a:r>
              <a:rPr lang="en-US" altLang="zh-CN" b="0" i="0">
                <a:solidFill>
                  <a:srgbClr val="E0E2E4"/>
                </a:solidFill>
                <a:effectLst/>
              </a:rPr>
              <a:t> </a:t>
            </a:r>
          </a:p>
          <a:p>
            <a:r>
              <a:rPr lang="en-US" altLang="zh-CN" b="0" i="0">
                <a:solidFill>
                  <a:srgbClr val="E0E2E4"/>
                </a:solidFill>
                <a:effectLst/>
              </a:rPr>
              <a:t>} </a:t>
            </a:r>
          </a:p>
          <a:p>
            <a:r>
              <a:rPr lang="en-US" altLang="zh-CN"/>
              <a:t>glBindFramebuffer</a:t>
            </a:r>
            <a:r>
              <a:rPr lang="en-US" altLang="zh-CN" b="0" i="0">
                <a:solidFill>
                  <a:srgbClr val="E0E2E4"/>
                </a:solidFill>
                <a:effectLst/>
              </a:rPr>
              <a:t>(GL_FRAMEBUFFER, </a:t>
            </a:r>
            <a:r>
              <a:rPr lang="en-US" altLang="zh-CN" b="0" i="0">
                <a:solidFill>
                  <a:srgbClr val="FFCD22"/>
                </a:solidFill>
                <a:effectLst/>
              </a:rPr>
              <a:t>0</a:t>
            </a:r>
            <a:r>
              <a:rPr lang="en-US" altLang="zh-CN" b="0" i="0">
                <a:solidFill>
                  <a:srgbClr val="E0E2E4"/>
                </a:solidFill>
                <a:effectLst/>
              </a:rPr>
              <a:t>); </a:t>
            </a:r>
            <a:endParaRPr lang="zh-CN" altLang="en-US"/>
          </a:p>
        </p:txBody>
      </p:sp>
      <p:sp>
        <p:nvSpPr>
          <p:cNvPr id="7" name="文本框 6">
            <a:extLst>
              <a:ext uri="{FF2B5EF4-FFF2-40B4-BE49-F238E27FC236}">
                <a16:creationId xmlns:a16="http://schemas.microsoft.com/office/drawing/2014/main" id="{DC46CF4E-C672-41A6-AFCD-6E5029265021}"/>
              </a:ext>
            </a:extLst>
          </p:cNvPr>
          <p:cNvSpPr txBox="1"/>
          <p:nvPr/>
        </p:nvSpPr>
        <p:spPr>
          <a:xfrm>
            <a:off x="922472" y="8034628"/>
            <a:ext cx="9098280" cy="341632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latin typeface="Calibri" panose="020F0502020204030204" pitchFamily="34" charset="0"/>
                <a:cs typeface="Calibri" panose="020F0502020204030204" pitchFamily="34" charset="0"/>
              </a:rPr>
              <a:t>#version 330 core</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layout</a:t>
            </a:r>
            <a:r>
              <a:rPr lang="en-US" altLang="zh-CN" b="0" i="0">
                <a:solidFill>
                  <a:srgbClr val="E0E2E4"/>
                </a:solidFill>
                <a:effectLst/>
                <a:latin typeface="Calibri" panose="020F0502020204030204" pitchFamily="34" charset="0"/>
                <a:cs typeface="Calibri" panose="020F0502020204030204" pitchFamily="34" charset="0"/>
              </a:rPr>
              <a:t> (location = </a:t>
            </a:r>
            <a:r>
              <a:rPr lang="en-US" altLang="zh-CN" b="0" i="0">
                <a:solidFill>
                  <a:srgbClr val="FFCD22"/>
                </a:solidFill>
                <a:effectLst/>
                <a:latin typeface="Calibri" panose="020F0502020204030204" pitchFamily="34" charset="0"/>
                <a:cs typeface="Calibri" panose="020F0502020204030204" pitchFamily="34" charset="0"/>
              </a:rPr>
              <a:t>0</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in</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aPos;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mat4</a:t>
            </a:r>
            <a:r>
              <a:rPr lang="en-US" altLang="zh-CN" b="0" i="0">
                <a:solidFill>
                  <a:srgbClr val="E0E2E4"/>
                </a:solidFill>
                <a:effectLst/>
                <a:latin typeface="Calibri" panose="020F0502020204030204" pitchFamily="34" charset="0"/>
                <a:cs typeface="Calibri" panose="020F0502020204030204" pitchFamily="34" charset="0"/>
              </a:rPr>
              <a:t> projection;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mat4</a:t>
            </a:r>
            <a:r>
              <a:rPr lang="en-US" altLang="zh-CN" b="0" i="0">
                <a:solidFill>
                  <a:srgbClr val="E0E2E4"/>
                </a:solidFill>
                <a:effectLst/>
                <a:latin typeface="Calibri" panose="020F0502020204030204" pitchFamily="34" charset="0"/>
                <a:cs typeface="Calibri" panose="020F0502020204030204" pitchFamily="34" charset="0"/>
              </a:rPr>
              <a:t> view; </a:t>
            </a:r>
          </a:p>
          <a:p>
            <a:r>
              <a:rPr lang="en-US" altLang="zh-CN" b="1" i="0">
                <a:solidFill>
                  <a:srgbClr val="93C763"/>
                </a:solidFill>
                <a:effectLst/>
                <a:latin typeface="Calibri" panose="020F0502020204030204" pitchFamily="34" charset="0"/>
                <a:cs typeface="Calibri" panose="020F0502020204030204" pitchFamily="34" charset="0"/>
              </a:rPr>
              <a:t>out</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localPos; </a:t>
            </a:r>
          </a:p>
          <a:p>
            <a:r>
              <a:rPr lang="en-US" altLang="zh-CN" b="1" i="0">
                <a:solidFill>
                  <a:srgbClr val="93C763"/>
                </a:solidFill>
                <a:effectLst/>
                <a:latin typeface="Calibri" panose="020F0502020204030204" pitchFamily="34" charset="0"/>
                <a:cs typeface="Calibri" panose="020F0502020204030204" pitchFamily="34" charset="0"/>
              </a:rPr>
              <a:t>void</a:t>
            </a:r>
            <a:r>
              <a:rPr lang="en-US" altLang="zh-CN" b="0" i="0">
                <a:solidFill>
                  <a:srgbClr val="E0E2E4"/>
                </a:solidFill>
                <a:effectLst/>
                <a:latin typeface="Calibri" panose="020F0502020204030204" pitchFamily="34" charset="0"/>
                <a:cs typeface="Calibri" panose="020F0502020204030204" pitchFamily="34" charset="0"/>
              </a:rPr>
              <a:t> main() { </a:t>
            </a:r>
          </a:p>
          <a:p>
            <a:pPr lvl="1"/>
            <a:r>
              <a:rPr lang="en-US" altLang="zh-CN" b="0" i="0">
                <a:solidFill>
                  <a:srgbClr val="E0E2E4"/>
                </a:solidFill>
                <a:effectLst/>
                <a:latin typeface="Calibri" panose="020F0502020204030204" pitchFamily="34" charset="0"/>
                <a:cs typeface="Calibri" panose="020F0502020204030204" pitchFamily="34" charset="0"/>
              </a:rPr>
              <a:t>localPos = aPos; </a:t>
            </a:r>
          </a:p>
          <a:p>
            <a:pPr lvl="1"/>
            <a:r>
              <a:rPr lang="en-US" altLang="zh-CN" b="0" i="0">
                <a:solidFill>
                  <a:srgbClr val="8CBBAD"/>
                </a:solidFill>
                <a:effectLst/>
                <a:latin typeface="Calibri" panose="020F0502020204030204" pitchFamily="34" charset="0"/>
                <a:cs typeface="Calibri" panose="020F0502020204030204" pitchFamily="34" charset="0"/>
              </a:rPr>
              <a:t>mat4</a:t>
            </a:r>
            <a:r>
              <a:rPr lang="en-US" altLang="zh-CN" b="0" i="0">
                <a:solidFill>
                  <a:srgbClr val="E0E2E4"/>
                </a:solidFill>
                <a:effectLst/>
                <a:latin typeface="Calibri" panose="020F0502020204030204" pitchFamily="34" charset="0"/>
                <a:cs typeface="Calibri" panose="020F0502020204030204" pitchFamily="34" charset="0"/>
              </a:rPr>
              <a:t> rotView = </a:t>
            </a:r>
            <a:r>
              <a:rPr lang="en-US" altLang="zh-CN" b="0" i="0">
                <a:solidFill>
                  <a:srgbClr val="8CBBAD"/>
                </a:solidFill>
                <a:effectLst/>
                <a:latin typeface="Calibri" panose="020F0502020204030204" pitchFamily="34" charset="0"/>
                <a:cs typeface="Calibri" panose="020F0502020204030204" pitchFamily="34" charset="0"/>
              </a:rPr>
              <a:t>mat4</a:t>
            </a:r>
            <a:r>
              <a:rPr lang="en-US" altLang="zh-CN" b="0" i="0">
                <a:solidFill>
                  <a:srgbClr val="E0E2E4"/>
                </a:solidFill>
                <a:effectLst/>
                <a:latin typeface="Calibri" panose="020F0502020204030204" pitchFamily="34" charset="0"/>
                <a:cs typeface="Calibri" panose="020F0502020204030204" pitchFamily="34" charset="0"/>
              </a:rPr>
              <a:t>(</a:t>
            </a:r>
            <a:r>
              <a:rPr lang="en-US" altLang="zh-CN" b="0" i="0">
                <a:solidFill>
                  <a:srgbClr val="8CBBAD"/>
                </a:solidFill>
                <a:effectLst/>
                <a:latin typeface="Calibri" panose="020F0502020204030204" pitchFamily="34" charset="0"/>
                <a:cs typeface="Calibri" panose="020F0502020204030204" pitchFamily="34" charset="0"/>
              </a:rPr>
              <a:t>mat3</a:t>
            </a:r>
            <a:r>
              <a:rPr lang="en-US" altLang="zh-CN" b="0" i="0">
                <a:solidFill>
                  <a:srgbClr val="E0E2E4"/>
                </a:solidFill>
                <a:effectLst/>
                <a:latin typeface="Calibri" panose="020F0502020204030204" pitchFamily="34" charset="0"/>
                <a:cs typeface="Calibri" panose="020F0502020204030204" pitchFamily="34" charset="0"/>
              </a:rPr>
              <a:t>(view)); </a:t>
            </a:r>
            <a:r>
              <a:rPr lang="en-US" altLang="zh-CN" b="0" i="0">
                <a:solidFill>
                  <a:srgbClr val="818E96"/>
                </a:solidFill>
                <a:effectLst/>
                <a:latin typeface="Calibri" panose="020F0502020204030204" pitchFamily="34" charset="0"/>
                <a:cs typeface="Calibri" panose="020F0502020204030204" pitchFamily="34" charset="0"/>
              </a:rPr>
              <a:t>// remove translation from the view matrix</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8CBBAD"/>
                </a:solidFill>
                <a:effectLst/>
                <a:latin typeface="Calibri" panose="020F0502020204030204" pitchFamily="34" charset="0"/>
                <a:cs typeface="Calibri" panose="020F0502020204030204" pitchFamily="34" charset="0"/>
              </a:rPr>
              <a:t>vec4</a:t>
            </a:r>
            <a:r>
              <a:rPr lang="en-US" altLang="zh-CN" b="0" i="0">
                <a:solidFill>
                  <a:srgbClr val="E0E2E4"/>
                </a:solidFill>
                <a:effectLst/>
                <a:latin typeface="Calibri" panose="020F0502020204030204" pitchFamily="34" charset="0"/>
                <a:cs typeface="Calibri" panose="020F0502020204030204" pitchFamily="34" charset="0"/>
              </a:rPr>
              <a:t> clipPos = projection * rotView * </a:t>
            </a:r>
            <a:r>
              <a:rPr lang="en-US" altLang="zh-CN" b="0" i="0">
                <a:solidFill>
                  <a:srgbClr val="8CBBAD"/>
                </a:solidFill>
                <a:effectLst/>
                <a:latin typeface="Calibri" panose="020F0502020204030204" pitchFamily="34" charset="0"/>
                <a:cs typeface="Calibri" panose="020F0502020204030204" pitchFamily="34" charset="0"/>
              </a:rPr>
              <a:t>vec4</a:t>
            </a:r>
            <a:r>
              <a:rPr lang="en-US" altLang="zh-CN" b="0" i="0">
                <a:solidFill>
                  <a:srgbClr val="E0E2E4"/>
                </a:solidFill>
                <a:effectLst/>
                <a:latin typeface="Calibri" panose="020F0502020204030204" pitchFamily="34" charset="0"/>
                <a:cs typeface="Calibri" panose="020F0502020204030204" pitchFamily="34" charset="0"/>
              </a:rPr>
              <a:t>(localPos, </a:t>
            </a:r>
            <a:r>
              <a:rPr lang="en-US" altLang="zh-CN" b="0" i="0">
                <a:solidFill>
                  <a:srgbClr val="FFCD22"/>
                </a:solidFill>
                <a:effectLst/>
                <a:latin typeface="Calibri" panose="020F0502020204030204" pitchFamily="34" charset="0"/>
                <a:cs typeface="Calibri" panose="020F0502020204030204" pitchFamily="34" charset="0"/>
              </a:rPr>
              <a:t>1.0</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E0E2E4"/>
                </a:solidFill>
                <a:effectLst/>
                <a:latin typeface="Calibri" panose="020F0502020204030204" pitchFamily="34" charset="0"/>
                <a:cs typeface="Calibri" panose="020F0502020204030204" pitchFamily="34" charset="0"/>
              </a:rPr>
              <a:t>gl_Position = clipPos.xyww; </a:t>
            </a:r>
          </a:p>
          <a:p>
            <a:r>
              <a:rPr lang="en-US" altLang="zh-CN" b="0" i="0">
                <a:solidFill>
                  <a:srgbClr val="E0E2E4"/>
                </a:solidFill>
                <a:effectLst/>
                <a:latin typeface="Calibri" panose="020F0502020204030204" pitchFamily="34" charset="0"/>
                <a:cs typeface="Calibri" panose="020F0502020204030204" pitchFamily="34" charset="0"/>
              </a:rPr>
              <a:t>}</a:t>
            </a:r>
            <a:endParaRPr lang="zh-CN" altLang="en-US">
              <a:latin typeface="Calibri" panose="020F0502020204030204" pitchFamily="34" charset="0"/>
              <a:cs typeface="Calibri" panose="020F0502020204030204" pitchFamily="34" charset="0"/>
            </a:endParaRPr>
          </a:p>
        </p:txBody>
      </p:sp>
      <p:sp>
        <p:nvSpPr>
          <p:cNvPr id="8" name="矩形 7">
            <a:extLst>
              <a:ext uri="{FF2B5EF4-FFF2-40B4-BE49-F238E27FC236}">
                <a16:creationId xmlns:a16="http://schemas.microsoft.com/office/drawing/2014/main" id="{87CDF539-1904-46C5-8D77-64C2137BABF2}"/>
              </a:ext>
            </a:extLst>
          </p:cNvPr>
          <p:cNvSpPr/>
          <p:nvPr/>
        </p:nvSpPr>
        <p:spPr>
          <a:xfrm>
            <a:off x="6979920" y="8121448"/>
            <a:ext cx="2600960" cy="46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渲染天空盒子作为背景</a:t>
            </a:r>
          </a:p>
        </p:txBody>
      </p:sp>
      <p:sp>
        <p:nvSpPr>
          <p:cNvPr id="9" name="文本框 8">
            <a:extLst>
              <a:ext uri="{FF2B5EF4-FFF2-40B4-BE49-F238E27FC236}">
                <a16:creationId xmlns:a16="http://schemas.microsoft.com/office/drawing/2014/main" id="{5A832210-DD65-4A03-9A92-C97BA7937EC9}"/>
              </a:ext>
            </a:extLst>
          </p:cNvPr>
          <p:cNvSpPr txBox="1"/>
          <p:nvPr/>
        </p:nvSpPr>
        <p:spPr>
          <a:xfrm>
            <a:off x="922472" y="11357084"/>
            <a:ext cx="9098280" cy="286232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latin typeface="Calibri" panose="020F0502020204030204" pitchFamily="34" charset="0"/>
                <a:cs typeface="Calibri" panose="020F0502020204030204" pitchFamily="34" charset="0"/>
              </a:rPr>
              <a:t>#version 330 core</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out</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vec4</a:t>
            </a:r>
            <a:r>
              <a:rPr lang="en-US" altLang="zh-CN" b="0" i="0">
                <a:solidFill>
                  <a:srgbClr val="E0E2E4"/>
                </a:solidFill>
                <a:effectLst/>
                <a:latin typeface="Calibri" panose="020F0502020204030204" pitchFamily="34" charset="0"/>
                <a:cs typeface="Calibri" panose="020F0502020204030204" pitchFamily="34" charset="0"/>
              </a:rPr>
              <a:t> FragColor; </a:t>
            </a:r>
          </a:p>
          <a:p>
            <a:r>
              <a:rPr lang="en-US" altLang="zh-CN" b="1" i="0">
                <a:solidFill>
                  <a:srgbClr val="93C763"/>
                </a:solidFill>
                <a:effectLst/>
                <a:latin typeface="Calibri" panose="020F0502020204030204" pitchFamily="34" charset="0"/>
                <a:cs typeface="Calibri" panose="020F0502020204030204" pitchFamily="34" charset="0"/>
              </a:rPr>
              <a:t>in</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localPos; </a:t>
            </a:r>
          </a:p>
          <a:p>
            <a:r>
              <a:rPr lang="en-US" altLang="zh-CN" b="1" i="0">
                <a:solidFill>
                  <a:srgbClr val="93C763"/>
                </a:solidFill>
                <a:effectLst/>
                <a:latin typeface="Calibri" panose="020F0502020204030204" pitchFamily="34" charset="0"/>
                <a:cs typeface="Calibri" panose="020F0502020204030204" pitchFamily="34" charset="0"/>
              </a:rPr>
              <a:t>uniform</a:t>
            </a:r>
            <a:r>
              <a:rPr lang="en-US" altLang="zh-CN" b="0" i="0">
                <a:solidFill>
                  <a:srgbClr val="E0E2E4"/>
                </a:solidFill>
                <a:effectLst/>
                <a:latin typeface="Calibri" panose="020F0502020204030204" pitchFamily="34" charset="0"/>
                <a:cs typeface="Calibri" panose="020F0502020204030204" pitchFamily="34" charset="0"/>
              </a:rPr>
              <a:t> samplerCube environmentMap; </a:t>
            </a:r>
          </a:p>
          <a:p>
            <a:r>
              <a:rPr lang="en-US" altLang="zh-CN" b="1" i="0">
                <a:solidFill>
                  <a:srgbClr val="93C763"/>
                </a:solidFill>
                <a:effectLst/>
                <a:latin typeface="Calibri" panose="020F0502020204030204" pitchFamily="34" charset="0"/>
                <a:cs typeface="Calibri" panose="020F0502020204030204" pitchFamily="34" charset="0"/>
              </a:rPr>
              <a:t>void</a:t>
            </a:r>
            <a:r>
              <a:rPr lang="en-US" altLang="zh-CN" b="0" i="0">
                <a:solidFill>
                  <a:srgbClr val="E0E2E4"/>
                </a:solidFill>
                <a:effectLst/>
                <a:latin typeface="Calibri" panose="020F0502020204030204" pitchFamily="34" charset="0"/>
                <a:cs typeface="Calibri" panose="020F0502020204030204" pitchFamily="34" charset="0"/>
              </a:rPr>
              <a:t> main() { </a:t>
            </a:r>
          </a:p>
          <a:p>
            <a:pPr lvl="1"/>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envColor = texture(environmentMap, localPos).rgb; </a:t>
            </a:r>
          </a:p>
          <a:p>
            <a:pPr lvl="1"/>
            <a:r>
              <a:rPr lang="en-US" altLang="zh-CN" b="0" i="0">
                <a:solidFill>
                  <a:srgbClr val="E0E2E4"/>
                </a:solidFill>
                <a:effectLst/>
                <a:latin typeface="Calibri" panose="020F0502020204030204" pitchFamily="34" charset="0"/>
                <a:cs typeface="Calibri" panose="020F0502020204030204" pitchFamily="34" charset="0"/>
              </a:rPr>
              <a:t>envColor = envColor / (envColor +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a:t>
            </a:r>
            <a:r>
              <a:rPr lang="en-US" altLang="zh-CN" b="0" i="0">
                <a:solidFill>
                  <a:srgbClr val="FFCD22"/>
                </a:solidFill>
                <a:effectLst/>
                <a:latin typeface="Calibri" panose="020F0502020204030204" pitchFamily="34" charset="0"/>
                <a:cs typeface="Calibri" panose="020F0502020204030204" pitchFamily="34" charset="0"/>
              </a:rPr>
              <a:t>1.0</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E0E2E4"/>
                </a:solidFill>
                <a:effectLst/>
                <a:latin typeface="Calibri" panose="020F0502020204030204" pitchFamily="34" charset="0"/>
                <a:cs typeface="Calibri" panose="020F0502020204030204" pitchFamily="34" charset="0"/>
              </a:rPr>
              <a:t>envColor = </a:t>
            </a:r>
            <a:r>
              <a:rPr lang="en-US" altLang="zh-CN" b="0" i="0">
                <a:solidFill>
                  <a:srgbClr val="8CBBAD"/>
                </a:solidFill>
                <a:effectLst/>
                <a:latin typeface="Calibri" panose="020F0502020204030204" pitchFamily="34" charset="0"/>
                <a:cs typeface="Calibri" panose="020F0502020204030204" pitchFamily="34" charset="0"/>
              </a:rPr>
              <a:t>pow</a:t>
            </a:r>
            <a:r>
              <a:rPr lang="en-US" altLang="zh-CN" b="0" i="0">
                <a:solidFill>
                  <a:srgbClr val="E0E2E4"/>
                </a:solidFill>
                <a:effectLst/>
                <a:latin typeface="Calibri" panose="020F0502020204030204" pitchFamily="34" charset="0"/>
                <a:cs typeface="Calibri" panose="020F0502020204030204" pitchFamily="34" charset="0"/>
              </a:rPr>
              <a:t>(envColor,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a:t>
            </a:r>
            <a:r>
              <a:rPr lang="en-US" altLang="zh-CN" b="0" i="0">
                <a:solidFill>
                  <a:srgbClr val="FFCD22"/>
                </a:solidFill>
                <a:effectLst/>
                <a:latin typeface="Calibri" panose="020F0502020204030204" pitchFamily="34" charset="0"/>
                <a:cs typeface="Calibri" panose="020F0502020204030204" pitchFamily="34" charset="0"/>
              </a:rPr>
              <a:t>1.0</a:t>
            </a:r>
            <a:r>
              <a:rPr lang="en-US" altLang="zh-CN" b="0" i="0">
                <a:solidFill>
                  <a:srgbClr val="E0E2E4"/>
                </a:solidFill>
                <a:effectLst/>
                <a:latin typeface="Calibri" panose="020F0502020204030204" pitchFamily="34" charset="0"/>
                <a:cs typeface="Calibri" panose="020F0502020204030204" pitchFamily="34" charset="0"/>
              </a:rPr>
              <a:t>/</a:t>
            </a:r>
            <a:r>
              <a:rPr lang="en-US" altLang="zh-CN" b="0" i="0">
                <a:solidFill>
                  <a:srgbClr val="FFCD22"/>
                </a:solidFill>
                <a:effectLst/>
                <a:latin typeface="Calibri" panose="020F0502020204030204" pitchFamily="34" charset="0"/>
                <a:cs typeface="Calibri" panose="020F0502020204030204" pitchFamily="34" charset="0"/>
              </a:rPr>
              <a:t>2.2</a:t>
            </a:r>
            <a:r>
              <a:rPr lang="en-US" altLang="zh-CN" b="0" i="0">
                <a:solidFill>
                  <a:srgbClr val="E0E2E4"/>
                </a:solidFill>
                <a:effectLst/>
                <a:latin typeface="Calibri" panose="020F0502020204030204" pitchFamily="34" charset="0"/>
                <a:cs typeface="Calibri" panose="020F0502020204030204" pitchFamily="34" charset="0"/>
              </a:rPr>
              <a:t>)); </a:t>
            </a:r>
          </a:p>
          <a:p>
            <a:pPr lvl="1"/>
            <a:r>
              <a:rPr lang="en-US" altLang="zh-CN" b="0" i="0">
                <a:solidFill>
                  <a:srgbClr val="E0E2E4"/>
                </a:solidFill>
                <a:effectLst/>
                <a:latin typeface="Calibri" panose="020F0502020204030204" pitchFamily="34" charset="0"/>
                <a:cs typeface="Calibri" panose="020F0502020204030204" pitchFamily="34" charset="0"/>
              </a:rPr>
              <a:t>FragColor = </a:t>
            </a:r>
            <a:r>
              <a:rPr lang="en-US" altLang="zh-CN" b="0" i="0">
                <a:solidFill>
                  <a:srgbClr val="8CBBAD"/>
                </a:solidFill>
                <a:effectLst/>
                <a:latin typeface="Calibri" panose="020F0502020204030204" pitchFamily="34" charset="0"/>
                <a:cs typeface="Calibri" panose="020F0502020204030204" pitchFamily="34" charset="0"/>
              </a:rPr>
              <a:t>vec4</a:t>
            </a:r>
            <a:r>
              <a:rPr lang="en-US" altLang="zh-CN" b="0" i="0">
                <a:solidFill>
                  <a:srgbClr val="E0E2E4"/>
                </a:solidFill>
                <a:effectLst/>
                <a:latin typeface="Calibri" panose="020F0502020204030204" pitchFamily="34" charset="0"/>
                <a:cs typeface="Calibri" panose="020F0502020204030204" pitchFamily="34" charset="0"/>
              </a:rPr>
              <a:t>(envColor, </a:t>
            </a:r>
            <a:r>
              <a:rPr lang="en-US" altLang="zh-CN" b="0" i="0">
                <a:solidFill>
                  <a:srgbClr val="FFCD22"/>
                </a:solidFill>
                <a:effectLst/>
                <a:latin typeface="Calibri" panose="020F0502020204030204" pitchFamily="34" charset="0"/>
                <a:cs typeface="Calibri" panose="020F0502020204030204" pitchFamily="34" charset="0"/>
              </a:rPr>
              <a:t>1.0</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0" i="0">
                <a:solidFill>
                  <a:srgbClr val="E0E2E4"/>
                </a:solidFill>
                <a:effectLst/>
                <a:latin typeface="Calibri" panose="020F0502020204030204" pitchFamily="34" charset="0"/>
                <a:cs typeface="Calibri" panose="020F0502020204030204" pitchFamily="34" charset="0"/>
              </a:rPr>
              <a:t>}</a:t>
            </a:r>
            <a:endParaRPr lang="zh-CN" altLang="en-US">
              <a:latin typeface="Calibri" panose="020F0502020204030204" pitchFamily="34" charset="0"/>
              <a:cs typeface="Calibri" panose="020F0502020204030204" pitchFamily="34" charset="0"/>
            </a:endParaRPr>
          </a:p>
        </p:txBody>
      </p:sp>
      <p:pic>
        <p:nvPicPr>
          <p:cNvPr id="10" name="图片 9">
            <a:extLst>
              <a:ext uri="{FF2B5EF4-FFF2-40B4-BE49-F238E27FC236}">
                <a16:creationId xmlns:a16="http://schemas.microsoft.com/office/drawing/2014/main" id="{7DECC81F-B4EB-410F-85AD-892E6B3B741E}"/>
              </a:ext>
            </a:extLst>
          </p:cNvPr>
          <p:cNvPicPr>
            <a:picLocks noChangeAspect="1"/>
          </p:cNvPicPr>
          <p:nvPr/>
        </p:nvPicPr>
        <p:blipFill>
          <a:blip r:embed="rId2"/>
          <a:stretch>
            <a:fillRect/>
          </a:stretch>
        </p:blipFill>
        <p:spPr>
          <a:xfrm flipV="1">
            <a:off x="7270585" y="11772724"/>
            <a:ext cx="2432081" cy="1710843"/>
          </a:xfrm>
          <a:prstGeom prst="rect">
            <a:avLst/>
          </a:prstGeom>
        </p:spPr>
      </p:pic>
    </p:spTree>
    <p:extLst>
      <p:ext uri="{BB962C8B-B14F-4D97-AF65-F5344CB8AC3E}">
        <p14:creationId xmlns:p14="http://schemas.microsoft.com/office/powerpoint/2010/main" val="1764515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1637DDA-B9CD-44EC-BBE2-608749AC421B}"/>
              </a:ext>
            </a:extLst>
          </p:cNvPr>
          <p:cNvSpPr txBox="1"/>
          <p:nvPr/>
        </p:nvSpPr>
        <p:spPr>
          <a:xfrm>
            <a:off x="858520" y="851376"/>
            <a:ext cx="8732520" cy="2031325"/>
          </a:xfrm>
          <a:prstGeom prst="rect">
            <a:avLst/>
          </a:prstGeom>
          <a:noFill/>
        </p:spPr>
        <p:txBody>
          <a:bodyPr wrap="square">
            <a:spAutoFit/>
          </a:bodyPr>
          <a:lstStyle/>
          <a:p>
            <a:r>
              <a:rPr lang="zh-CN" altLang="en-US">
                <a:solidFill>
                  <a:schemeClr val="bg1"/>
                </a:solidFill>
              </a:rPr>
              <a:t>然而，在计算上不可能从Ω的每个可能方向对环境照明进行采样，可能方向的数量在理论上是无限的。然而，可以通过从半球内均匀或随机地获取有限数量的方向或样本来近似方向数，以获得相当准确的辐照度近似值；通过离散的方式有效求解积分∫ </a:t>
            </a:r>
            <a:endParaRPr lang="en-US" altLang="zh-CN">
              <a:solidFill>
                <a:schemeClr val="bg1"/>
              </a:solidFill>
            </a:endParaRPr>
          </a:p>
          <a:p>
            <a:endParaRPr lang="en-US" altLang="zh-CN">
              <a:solidFill>
                <a:schemeClr val="bg1"/>
              </a:solidFill>
            </a:endParaRPr>
          </a:p>
          <a:p>
            <a:r>
              <a:rPr lang="zh-CN" altLang="en-US">
                <a:solidFill>
                  <a:schemeClr val="bg1"/>
                </a:solidFill>
              </a:rPr>
              <a:t>然而，对每一个片段进行实时计算仍然太费时，样本数量非常大，所以我们希望对其进行预计算。由于半球的方向决定了我们捕捉辐照度的位置，我们可以预先计算围绕所有输出方向的每个可能半球方向的辐照度：</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E308DBB-7707-473D-9BDE-DD4C6A0352E9}"/>
                  </a:ext>
                </a:extLst>
              </p:cNvPr>
              <p:cNvSpPr txBox="1"/>
              <p:nvPr/>
            </p:nvSpPr>
            <p:spPr>
              <a:xfrm>
                <a:off x="3203530" y="2841354"/>
                <a:ext cx="4218078" cy="8072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𝐿</m:t>
                          </m:r>
                        </m:e>
                        <m:sub>
                          <m:r>
                            <a:rPr lang="en-US" altLang="zh-CN" sz="2000" b="0" i="1" smtClean="0">
                              <a:solidFill>
                                <a:schemeClr val="bg1"/>
                              </a:solidFill>
                              <a:latin typeface="Cambria Math" panose="02040503050406030204" pitchFamily="18" charset="0"/>
                            </a:rPr>
                            <m:t>𝑜</m:t>
                          </m:r>
                        </m:sub>
                      </m:sSub>
                      <m:d>
                        <m:dPr>
                          <m:ctrlPr>
                            <a:rPr lang="en-US" altLang="zh-CN" sz="2000" b="0" i="1" smtClean="0">
                              <a:solidFill>
                                <a:schemeClr val="bg1"/>
                              </a:solidFill>
                              <a:latin typeface="Cambria Math" panose="02040503050406030204" pitchFamily="18" charset="0"/>
                            </a:rPr>
                          </m:ctrlPr>
                        </m:dPr>
                        <m:e>
                          <m:r>
                            <a:rPr lang="en-US" altLang="zh-CN" sz="2000" b="0" i="1" smtClean="0">
                              <a:solidFill>
                                <a:schemeClr val="bg1"/>
                              </a:solidFill>
                              <a:latin typeface="Cambria Math" panose="02040503050406030204" pitchFamily="18" charset="0"/>
                            </a:rPr>
                            <m:t>𝑝</m:t>
                          </m:r>
                          <m:r>
                            <a:rPr lang="en-US" altLang="zh-CN" sz="2000" b="0" i="1" smtClean="0">
                              <a:solidFill>
                                <a:schemeClr val="bg1"/>
                              </a:solidFill>
                              <a:latin typeface="Cambria Math" panose="02040503050406030204" pitchFamily="18" charset="0"/>
                            </a:rPr>
                            <m:t>,</m:t>
                          </m:r>
                          <m:sSub>
                            <m:sSubPr>
                              <m:ctrlPr>
                                <a:rPr lang="en-US" altLang="zh-CN" sz="2000" b="0" i="1" smtClean="0">
                                  <a:solidFill>
                                    <a:schemeClr val="bg1"/>
                                  </a:solidFill>
                                  <a:latin typeface="Cambria Math" panose="02040503050406030204" pitchFamily="18" charset="0"/>
                                </a:rPr>
                              </m:ctrlPr>
                            </m:sSubPr>
                            <m:e>
                              <m:r>
                                <a:rPr lang="zh-CN" altLang="en-US" sz="2000" b="0" i="1" smtClean="0">
                                  <a:solidFill>
                                    <a:schemeClr val="bg1"/>
                                  </a:solidFill>
                                  <a:latin typeface="Cambria Math" panose="02040503050406030204" pitchFamily="18" charset="0"/>
                                </a:rPr>
                                <m:t>𝜔</m:t>
                              </m:r>
                            </m:e>
                            <m:sub>
                              <m:r>
                                <a:rPr lang="en-US" altLang="zh-CN" sz="2000" b="0" i="1" smtClean="0">
                                  <a:solidFill>
                                    <a:schemeClr val="bg1"/>
                                  </a:solidFill>
                                  <a:latin typeface="Cambria Math" panose="02040503050406030204" pitchFamily="18" charset="0"/>
                                </a:rPr>
                                <m:t>𝑜</m:t>
                              </m:r>
                            </m:sub>
                          </m:sSub>
                        </m:e>
                      </m:d>
                      <m:r>
                        <a:rPr lang="en-US" altLang="zh-CN" sz="2000" b="0" i="1" smtClean="0">
                          <a:solidFill>
                            <a:schemeClr val="bg1"/>
                          </a:solidFill>
                          <a:latin typeface="Cambria Math" panose="02040503050406030204" pitchFamily="18" charset="0"/>
                        </a:rPr>
                        <m:t>=</m:t>
                      </m:r>
                      <m:sSub>
                        <m:sSubPr>
                          <m:ctrlPr>
                            <a:rPr lang="en-US" altLang="zh-CN" sz="2000" b="1" i="1">
                              <a:solidFill>
                                <a:schemeClr val="accent2">
                                  <a:lumMod val="60000"/>
                                  <a:lumOff val="40000"/>
                                </a:schemeClr>
                              </a:solidFill>
                              <a:latin typeface="Cambria Math" panose="02040503050406030204" pitchFamily="18" charset="0"/>
                            </a:rPr>
                          </m:ctrlPr>
                        </m:sSubPr>
                        <m:e>
                          <m:r>
                            <a:rPr lang="en-US" altLang="zh-CN" sz="2000" b="1" i="1">
                              <a:solidFill>
                                <a:schemeClr val="accent2">
                                  <a:lumMod val="60000"/>
                                  <a:lumOff val="40000"/>
                                </a:schemeClr>
                              </a:solidFill>
                              <a:latin typeface="Cambria Math" panose="02040503050406030204" pitchFamily="18" charset="0"/>
                            </a:rPr>
                            <m:t>𝒌</m:t>
                          </m:r>
                        </m:e>
                        <m:sub>
                          <m:r>
                            <a:rPr lang="en-US" altLang="zh-CN" sz="2000" b="1" i="1">
                              <a:solidFill>
                                <a:schemeClr val="accent2">
                                  <a:lumMod val="60000"/>
                                  <a:lumOff val="40000"/>
                                </a:schemeClr>
                              </a:solidFill>
                              <a:latin typeface="Cambria Math" panose="02040503050406030204" pitchFamily="18" charset="0"/>
                            </a:rPr>
                            <m:t>𝒅</m:t>
                          </m:r>
                        </m:sub>
                      </m:sSub>
                      <m:f>
                        <m:fPr>
                          <m:ctrlPr>
                            <a:rPr lang="en-US" altLang="zh-CN" sz="2000" b="1" i="1">
                              <a:solidFill>
                                <a:schemeClr val="bg1"/>
                              </a:solidFill>
                              <a:latin typeface="Cambria Math" panose="02040503050406030204" pitchFamily="18" charset="0"/>
                            </a:rPr>
                          </m:ctrlPr>
                        </m:fPr>
                        <m:num>
                          <m:r>
                            <a:rPr lang="en-US" altLang="zh-CN" sz="2000" b="1" i="1">
                              <a:solidFill>
                                <a:schemeClr val="bg1"/>
                              </a:solidFill>
                              <a:latin typeface="Cambria Math" panose="02040503050406030204" pitchFamily="18" charset="0"/>
                            </a:rPr>
                            <m:t>𝒄</m:t>
                          </m:r>
                        </m:num>
                        <m:den>
                          <m:r>
                            <m:rPr>
                              <m:sty m:val="p"/>
                            </m:rPr>
                            <a:rPr lang="en-US" altLang="zh-CN" sz="2000" b="1" i="1">
                              <a:solidFill>
                                <a:schemeClr val="bg1"/>
                              </a:solidFill>
                              <a:latin typeface="Cambria Math" panose="02040503050406030204" pitchFamily="18" charset="0"/>
                            </a:rPr>
                            <m:t>π</m:t>
                          </m:r>
                        </m:den>
                      </m:f>
                      <m:nary>
                        <m:naryPr>
                          <m:limLoc m:val="undOvr"/>
                          <m:ctrlPr>
                            <a:rPr lang="en-US" altLang="zh-CN" sz="2000" b="0" i="1" smtClean="0">
                              <a:solidFill>
                                <a:schemeClr val="bg1"/>
                              </a:solidFill>
                              <a:latin typeface="Cambria Math" panose="02040503050406030204" pitchFamily="18" charset="0"/>
                            </a:rPr>
                          </m:ctrlPr>
                        </m:naryPr>
                        <m:sub>
                          <m:r>
                            <a:rPr lang="el-GR" altLang="zh-CN" sz="2000" i="1">
                              <a:solidFill>
                                <a:schemeClr val="bg1"/>
                              </a:solidFill>
                              <a:latin typeface="Cambria Math" panose="02040503050406030204" pitchFamily="18" charset="0"/>
                            </a:rPr>
                            <m:t>𝛺</m:t>
                          </m:r>
                        </m:sub>
                        <m:sup>
                          <m:r>
                            <a:rPr lang="en-US" altLang="zh-CN" sz="2000" b="0" i="1" smtClean="0">
                              <a:solidFill>
                                <a:schemeClr val="bg1"/>
                              </a:solidFill>
                              <a:latin typeface="Cambria Math" panose="02040503050406030204" pitchFamily="18" charset="0"/>
                            </a:rPr>
                            <m:t> </m:t>
                          </m:r>
                        </m:sup>
                        <m:e>
                          <m:sSub>
                            <m:sSubPr>
                              <m:ctrlPr>
                                <a:rPr lang="en-US"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𝐿</m:t>
                              </m:r>
                            </m:e>
                            <m:sub>
                              <m:r>
                                <a:rPr lang="en-US" altLang="zh-CN" sz="2000" b="0" i="1" smtClean="0">
                                  <a:solidFill>
                                    <a:schemeClr val="bg1"/>
                                  </a:solidFill>
                                  <a:latin typeface="Cambria Math" panose="02040503050406030204" pitchFamily="18" charset="0"/>
                                </a:rPr>
                                <m:t>𝑖</m:t>
                              </m:r>
                            </m:sub>
                          </m:sSub>
                          <m:d>
                            <m:dPr>
                              <m:ctrlPr>
                                <a:rPr lang="en-US" altLang="zh-CN" sz="2000" i="1">
                                  <a:solidFill>
                                    <a:schemeClr val="bg1"/>
                                  </a:solidFill>
                                  <a:latin typeface="Cambria Math" panose="02040503050406030204" pitchFamily="18" charset="0"/>
                                </a:rPr>
                              </m:ctrlPr>
                            </m:dPr>
                            <m:e>
                              <m:r>
                                <a:rPr lang="en-US" altLang="zh-CN" sz="2000" i="1">
                                  <a:solidFill>
                                    <a:schemeClr val="bg1"/>
                                  </a:solidFill>
                                  <a:latin typeface="Cambria Math" panose="02040503050406030204" pitchFamily="18" charset="0"/>
                                </a:rPr>
                                <m:t>𝑝</m:t>
                              </m:r>
                              <m:r>
                                <a:rPr lang="en-US" altLang="zh-CN" sz="2000" i="1">
                                  <a:solidFill>
                                    <a:schemeClr val="bg1"/>
                                  </a:solidFill>
                                  <a:latin typeface="Cambria Math" panose="02040503050406030204" pitchFamily="18" charset="0"/>
                                </a:rPr>
                                <m:t>,</m:t>
                              </m:r>
                              <m:sSub>
                                <m:sSubPr>
                                  <m:ctrlPr>
                                    <a:rPr lang="en-US" altLang="zh-CN" sz="2000" i="1">
                                      <a:solidFill>
                                        <a:schemeClr val="bg1"/>
                                      </a:solidFill>
                                      <a:latin typeface="Cambria Math" panose="02040503050406030204" pitchFamily="18" charset="0"/>
                                    </a:rPr>
                                  </m:ctrlPr>
                                </m:sSubPr>
                                <m:e>
                                  <m:r>
                                    <a:rPr lang="zh-CN" altLang="en-US" sz="2000" i="1">
                                      <a:solidFill>
                                        <a:schemeClr val="bg1"/>
                                      </a:solidFill>
                                      <a:latin typeface="Cambria Math" panose="02040503050406030204" pitchFamily="18" charset="0"/>
                                    </a:rPr>
                                    <m:t>𝜔</m:t>
                                  </m:r>
                                </m:e>
                                <m:sub>
                                  <m:r>
                                    <a:rPr lang="en-US" altLang="zh-CN" sz="2000" b="0" i="1" smtClean="0">
                                      <a:solidFill>
                                        <a:schemeClr val="bg1"/>
                                      </a:solidFill>
                                      <a:latin typeface="Cambria Math" panose="02040503050406030204" pitchFamily="18" charset="0"/>
                                    </a:rPr>
                                    <m:t>𝑖</m:t>
                                  </m:r>
                                </m:sub>
                              </m:sSub>
                            </m:e>
                          </m:d>
                          <m:r>
                            <a:rPr lang="en-US" altLang="zh-CN" sz="2000" b="0" i="1" smtClean="0">
                              <a:solidFill>
                                <a:schemeClr val="bg1"/>
                              </a:solidFill>
                              <a:latin typeface="Cambria Math" panose="02040503050406030204" pitchFamily="18" charset="0"/>
                            </a:rPr>
                            <m:t>𝑛</m:t>
                          </m:r>
                          <m:r>
                            <a:rPr lang="en-US" altLang="zh-CN" sz="2000" b="0" i="1" smtClean="0">
                              <a:solidFill>
                                <a:schemeClr val="bg1"/>
                              </a:solidFill>
                              <a:latin typeface="Cambria Math" panose="02040503050406030204" pitchFamily="18" charset="0"/>
                              <a:ea typeface="Cambria Math" panose="02040503050406030204" pitchFamily="18" charset="0"/>
                            </a:rPr>
                            <m:t>∙</m:t>
                          </m:r>
                          <m:sSub>
                            <m:sSubPr>
                              <m:ctrlPr>
                                <a:rPr lang="en-US" altLang="zh-CN" sz="2000" i="1">
                                  <a:solidFill>
                                    <a:schemeClr val="bg1"/>
                                  </a:solidFill>
                                  <a:latin typeface="Cambria Math" panose="02040503050406030204" pitchFamily="18" charset="0"/>
                                </a:rPr>
                              </m:ctrlPr>
                            </m:sSubPr>
                            <m:e>
                              <m:r>
                                <a:rPr lang="zh-CN" altLang="en-US" sz="2000" i="1">
                                  <a:solidFill>
                                    <a:schemeClr val="bg1"/>
                                  </a:solidFill>
                                  <a:latin typeface="Cambria Math" panose="02040503050406030204" pitchFamily="18" charset="0"/>
                                </a:rPr>
                                <m:t>𝜔</m:t>
                              </m:r>
                            </m:e>
                            <m:sub>
                              <m:r>
                                <a:rPr lang="en-US" altLang="zh-CN" sz="2000" i="1">
                                  <a:solidFill>
                                    <a:schemeClr val="bg1"/>
                                  </a:solidFill>
                                  <a:latin typeface="Cambria Math" panose="02040503050406030204" pitchFamily="18" charset="0"/>
                                </a:rPr>
                                <m:t>𝑖</m:t>
                              </m:r>
                            </m:sub>
                          </m:sSub>
                        </m:e>
                      </m:nary>
                      <m:r>
                        <a:rPr lang="en-US" altLang="zh-CN" sz="2000" b="0" i="1" smtClean="0">
                          <a:solidFill>
                            <a:schemeClr val="bg1"/>
                          </a:solidFill>
                          <a:latin typeface="Cambria Math" panose="02040503050406030204" pitchFamily="18" charset="0"/>
                        </a:rPr>
                        <m:t>𝑑</m:t>
                      </m:r>
                      <m:sSub>
                        <m:sSubPr>
                          <m:ctrlPr>
                            <a:rPr lang="en-US" altLang="zh-CN" sz="2000" i="1">
                              <a:solidFill>
                                <a:schemeClr val="bg1"/>
                              </a:solidFill>
                              <a:latin typeface="Cambria Math" panose="02040503050406030204" pitchFamily="18" charset="0"/>
                            </a:rPr>
                          </m:ctrlPr>
                        </m:sSubPr>
                        <m:e>
                          <m:r>
                            <a:rPr lang="zh-CN" altLang="en-US" sz="2000" i="1">
                              <a:solidFill>
                                <a:schemeClr val="bg1"/>
                              </a:solidFill>
                              <a:latin typeface="Cambria Math" panose="02040503050406030204" pitchFamily="18" charset="0"/>
                            </a:rPr>
                            <m:t>𝜔</m:t>
                          </m:r>
                        </m:e>
                        <m:sub>
                          <m:r>
                            <a:rPr lang="en-US" altLang="zh-CN" sz="2000" i="1">
                              <a:solidFill>
                                <a:schemeClr val="bg1"/>
                              </a:solidFill>
                              <a:latin typeface="Cambria Math" panose="02040503050406030204" pitchFamily="18" charset="0"/>
                            </a:rPr>
                            <m:t>𝑖</m:t>
                          </m:r>
                        </m:sub>
                      </m:sSub>
                    </m:oMath>
                  </m:oMathPara>
                </a14:m>
                <a:endParaRPr lang="zh-CN" altLang="en-US" sz="2000" dirty="0">
                  <a:solidFill>
                    <a:schemeClr val="bg1"/>
                  </a:solidFill>
                </a:endParaRPr>
              </a:p>
            </p:txBody>
          </p:sp>
        </mc:Choice>
        <mc:Fallback xmlns="">
          <p:sp>
            <p:nvSpPr>
              <p:cNvPr id="6" name="文本框 5">
                <a:extLst>
                  <a:ext uri="{FF2B5EF4-FFF2-40B4-BE49-F238E27FC236}">
                    <a16:creationId xmlns:a16="http://schemas.microsoft.com/office/drawing/2014/main" id="{CE308DBB-7707-473D-9BDE-DD4C6A0352E9}"/>
                  </a:ext>
                </a:extLst>
              </p:cNvPr>
              <p:cNvSpPr txBox="1">
                <a:spLocks noRot="1" noChangeAspect="1" noMove="1" noResize="1" noEditPoints="1" noAdjustHandles="1" noChangeArrowheads="1" noChangeShapeType="1" noTextEdit="1"/>
              </p:cNvSpPr>
              <p:nvPr/>
            </p:nvSpPr>
            <p:spPr>
              <a:xfrm>
                <a:off x="3203530" y="2841354"/>
                <a:ext cx="4218078" cy="807272"/>
              </a:xfrm>
              <a:prstGeom prst="rect">
                <a:avLst/>
              </a:prstGeom>
              <a:blipFill>
                <a:blip r:embed="rId2"/>
                <a:stretch>
                  <a:fillRect/>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DA58BCEF-CF06-4EDD-B895-1877315DDDBF}"/>
              </a:ext>
            </a:extLst>
          </p:cNvPr>
          <p:cNvPicPr>
            <a:picLocks noChangeAspect="1"/>
          </p:cNvPicPr>
          <p:nvPr/>
        </p:nvPicPr>
        <p:blipFill>
          <a:blip r:embed="rId3"/>
          <a:stretch>
            <a:fillRect/>
          </a:stretch>
        </p:blipFill>
        <p:spPr>
          <a:xfrm>
            <a:off x="1876741" y="6140934"/>
            <a:ext cx="6696075" cy="819150"/>
          </a:xfrm>
          <a:prstGeom prst="rect">
            <a:avLst/>
          </a:prstGeom>
        </p:spPr>
      </p:pic>
      <p:pic>
        <p:nvPicPr>
          <p:cNvPr id="7" name="图片 6">
            <a:extLst>
              <a:ext uri="{FF2B5EF4-FFF2-40B4-BE49-F238E27FC236}">
                <a16:creationId xmlns:a16="http://schemas.microsoft.com/office/drawing/2014/main" id="{404113E3-9163-4BDF-9A0A-C7D7B893EF76}"/>
              </a:ext>
            </a:extLst>
          </p:cNvPr>
          <p:cNvPicPr>
            <a:picLocks noChangeAspect="1"/>
          </p:cNvPicPr>
          <p:nvPr/>
        </p:nvPicPr>
        <p:blipFill>
          <a:blip r:embed="rId4"/>
          <a:stretch>
            <a:fillRect/>
          </a:stretch>
        </p:blipFill>
        <p:spPr>
          <a:xfrm>
            <a:off x="1791017" y="6960084"/>
            <a:ext cx="6867525" cy="838200"/>
          </a:xfrm>
          <a:prstGeom prst="rect">
            <a:avLst/>
          </a:prstGeom>
        </p:spPr>
      </p:pic>
      <p:pic>
        <p:nvPicPr>
          <p:cNvPr id="9" name="图片 8">
            <a:extLst>
              <a:ext uri="{FF2B5EF4-FFF2-40B4-BE49-F238E27FC236}">
                <a16:creationId xmlns:a16="http://schemas.microsoft.com/office/drawing/2014/main" id="{3BCAE8F3-D3D4-4FC2-A14E-FD15F14CDBAD}"/>
              </a:ext>
            </a:extLst>
          </p:cNvPr>
          <p:cNvPicPr>
            <a:picLocks noChangeAspect="1"/>
          </p:cNvPicPr>
          <p:nvPr/>
        </p:nvPicPr>
        <p:blipFill>
          <a:blip r:embed="rId5"/>
          <a:stretch>
            <a:fillRect/>
          </a:stretch>
        </p:blipFill>
        <p:spPr>
          <a:xfrm>
            <a:off x="1413760" y="3738201"/>
            <a:ext cx="3358514" cy="2256502"/>
          </a:xfrm>
          <a:prstGeom prst="rect">
            <a:avLst/>
          </a:prstGeom>
        </p:spPr>
      </p:pic>
      <p:pic>
        <p:nvPicPr>
          <p:cNvPr id="11" name="图片 10">
            <a:extLst>
              <a:ext uri="{FF2B5EF4-FFF2-40B4-BE49-F238E27FC236}">
                <a16:creationId xmlns:a16="http://schemas.microsoft.com/office/drawing/2014/main" id="{3281CA9D-0581-48CC-8101-54846FD34B8A}"/>
              </a:ext>
            </a:extLst>
          </p:cNvPr>
          <p:cNvPicPr>
            <a:picLocks noChangeAspect="1"/>
          </p:cNvPicPr>
          <p:nvPr/>
        </p:nvPicPr>
        <p:blipFill>
          <a:blip r:embed="rId6"/>
          <a:stretch>
            <a:fillRect/>
          </a:stretch>
        </p:blipFill>
        <p:spPr>
          <a:xfrm>
            <a:off x="4913222" y="3738201"/>
            <a:ext cx="4298156" cy="2265560"/>
          </a:xfrm>
          <a:prstGeom prst="rect">
            <a:avLst/>
          </a:prstGeom>
        </p:spPr>
      </p:pic>
      <p:sp>
        <p:nvSpPr>
          <p:cNvPr id="14" name="文本框 13">
            <a:extLst>
              <a:ext uri="{FF2B5EF4-FFF2-40B4-BE49-F238E27FC236}">
                <a16:creationId xmlns:a16="http://schemas.microsoft.com/office/drawing/2014/main" id="{2B86E073-7681-41E4-9772-B956736C4E48}"/>
              </a:ext>
            </a:extLst>
          </p:cNvPr>
          <p:cNvSpPr txBox="1"/>
          <p:nvPr/>
        </p:nvSpPr>
        <p:spPr>
          <a:xfrm>
            <a:off x="622616" y="8472053"/>
            <a:ext cx="9598343" cy="480131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irradiance =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a:t>
            </a:r>
            <a:r>
              <a:rPr lang="en-US" altLang="zh-CN" b="0" i="0">
                <a:solidFill>
                  <a:srgbClr val="FFCD22"/>
                </a:solidFill>
                <a:effectLst/>
                <a:latin typeface="Calibri" panose="020F0502020204030204" pitchFamily="34" charset="0"/>
                <a:cs typeface="Calibri" panose="020F0502020204030204" pitchFamily="34" charset="0"/>
              </a:rPr>
              <a:t>0.0</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up =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a:t>
            </a:r>
            <a:r>
              <a:rPr lang="en-US" altLang="zh-CN" b="0" i="0">
                <a:solidFill>
                  <a:srgbClr val="FFCD22"/>
                </a:solidFill>
                <a:effectLst/>
                <a:latin typeface="Calibri" panose="020F0502020204030204" pitchFamily="34" charset="0"/>
                <a:cs typeface="Calibri" panose="020F0502020204030204" pitchFamily="34" charset="0"/>
              </a:rPr>
              <a:t>0.0</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FFCD22"/>
                </a:solidFill>
                <a:effectLst/>
                <a:latin typeface="Calibri" panose="020F0502020204030204" pitchFamily="34" charset="0"/>
                <a:cs typeface="Calibri" panose="020F0502020204030204" pitchFamily="34" charset="0"/>
              </a:rPr>
              <a:t>1.0</a:t>
            </a:r>
            <a:r>
              <a:rPr lang="en-US" altLang="zh-CN" b="0" i="0">
                <a:solidFill>
                  <a:srgbClr val="E0E2E4"/>
                </a:solidFill>
                <a:effectLst/>
                <a:latin typeface="Calibri" panose="020F0502020204030204" pitchFamily="34" charset="0"/>
                <a:cs typeface="Calibri" panose="020F0502020204030204" pitchFamily="34" charset="0"/>
              </a:rPr>
              <a:t>, </a:t>
            </a:r>
            <a:r>
              <a:rPr lang="en-US" altLang="zh-CN" b="0" i="0">
                <a:solidFill>
                  <a:srgbClr val="FFCD22"/>
                </a:solidFill>
                <a:effectLst/>
                <a:latin typeface="Calibri" panose="020F0502020204030204" pitchFamily="34" charset="0"/>
                <a:cs typeface="Calibri" panose="020F0502020204030204" pitchFamily="34" charset="0"/>
              </a:rPr>
              <a:t>0.0</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right = normalize(cross(up, normal)); </a:t>
            </a:r>
          </a:p>
          <a:p>
            <a:r>
              <a:rPr lang="en-US" altLang="zh-CN" b="0" i="0">
                <a:solidFill>
                  <a:srgbClr val="E0E2E4"/>
                </a:solidFill>
                <a:effectLst/>
                <a:latin typeface="Calibri" panose="020F0502020204030204" pitchFamily="34" charset="0"/>
                <a:cs typeface="Calibri" panose="020F0502020204030204" pitchFamily="34" charset="0"/>
              </a:rPr>
              <a:t>up = normalize(cross(normal, right)); </a:t>
            </a:r>
          </a:p>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sampleDelta = </a:t>
            </a:r>
            <a:r>
              <a:rPr lang="en-US" altLang="zh-CN" b="0" i="0">
                <a:solidFill>
                  <a:srgbClr val="FFCD22"/>
                </a:solidFill>
                <a:effectLst/>
                <a:latin typeface="Calibri" panose="020F0502020204030204" pitchFamily="34" charset="0"/>
                <a:cs typeface="Calibri" panose="020F0502020204030204" pitchFamily="34" charset="0"/>
              </a:rPr>
              <a:t>0.025</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nrSamples = </a:t>
            </a:r>
            <a:r>
              <a:rPr lang="en-US" altLang="zh-CN" b="0" i="0">
                <a:solidFill>
                  <a:srgbClr val="FFCD22"/>
                </a:solidFill>
                <a:effectLst/>
                <a:latin typeface="Calibri" panose="020F0502020204030204" pitchFamily="34" charset="0"/>
                <a:cs typeface="Calibri" panose="020F0502020204030204" pitchFamily="34" charset="0"/>
              </a:rPr>
              <a:t>0.0</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1" i="0">
                <a:solidFill>
                  <a:srgbClr val="93C763"/>
                </a:solidFill>
                <a:effectLst/>
                <a:latin typeface="Calibri" panose="020F0502020204030204" pitchFamily="34" charset="0"/>
                <a:cs typeface="Calibri" panose="020F0502020204030204" pitchFamily="34" charset="0"/>
              </a:rPr>
              <a:t>for</a:t>
            </a:r>
            <a:r>
              <a:rPr lang="en-US" altLang="zh-CN" b="0" i="0">
                <a:solidFill>
                  <a:srgbClr val="E0E2E4"/>
                </a:solidFill>
                <a:effectLst/>
                <a:latin typeface="Calibri" panose="020F0502020204030204" pitchFamily="34" charset="0"/>
                <a:cs typeface="Calibri" panose="020F0502020204030204" pitchFamily="34" charset="0"/>
              </a:rPr>
              <a:t>(</a:t>
            </a:r>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phi = </a:t>
            </a:r>
            <a:r>
              <a:rPr lang="en-US" altLang="zh-CN" b="0" i="0">
                <a:solidFill>
                  <a:srgbClr val="FFCD22"/>
                </a:solidFill>
                <a:effectLst/>
                <a:latin typeface="Calibri" panose="020F0502020204030204" pitchFamily="34" charset="0"/>
                <a:cs typeface="Calibri" panose="020F0502020204030204" pitchFamily="34" charset="0"/>
              </a:rPr>
              <a:t>0.0</a:t>
            </a:r>
            <a:r>
              <a:rPr lang="en-US" altLang="zh-CN" b="0" i="0">
                <a:solidFill>
                  <a:srgbClr val="E0E2E4"/>
                </a:solidFill>
                <a:effectLst/>
                <a:latin typeface="Calibri" panose="020F0502020204030204" pitchFamily="34" charset="0"/>
                <a:cs typeface="Calibri" panose="020F0502020204030204" pitchFamily="34" charset="0"/>
              </a:rPr>
              <a:t>; phi &lt; </a:t>
            </a:r>
            <a:r>
              <a:rPr lang="en-US" altLang="zh-CN" b="0" i="0">
                <a:solidFill>
                  <a:srgbClr val="FFCD22"/>
                </a:solidFill>
                <a:effectLst/>
                <a:latin typeface="Calibri" panose="020F0502020204030204" pitchFamily="34" charset="0"/>
                <a:cs typeface="Calibri" panose="020F0502020204030204" pitchFamily="34" charset="0"/>
              </a:rPr>
              <a:t>2.0</a:t>
            </a:r>
            <a:r>
              <a:rPr lang="en-US" altLang="zh-CN" b="0" i="0">
                <a:solidFill>
                  <a:srgbClr val="E0E2E4"/>
                </a:solidFill>
                <a:effectLst/>
                <a:latin typeface="Calibri" panose="020F0502020204030204" pitchFamily="34" charset="0"/>
                <a:cs typeface="Calibri" panose="020F0502020204030204" pitchFamily="34" charset="0"/>
              </a:rPr>
              <a:t> * PI; phi += sampleDelta) { </a:t>
            </a:r>
          </a:p>
          <a:p>
            <a:pPr lvl="1"/>
            <a:r>
              <a:rPr lang="en-US" altLang="zh-CN" b="1" i="0">
                <a:solidFill>
                  <a:srgbClr val="93C763"/>
                </a:solidFill>
                <a:effectLst/>
                <a:latin typeface="Calibri" panose="020F0502020204030204" pitchFamily="34" charset="0"/>
                <a:cs typeface="Calibri" panose="020F0502020204030204" pitchFamily="34" charset="0"/>
              </a:rPr>
              <a:t>for</a:t>
            </a:r>
            <a:r>
              <a:rPr lang="en-US" altLang="zh-CN" b="0" i="0">
                <a:solidFill>
                  <a:srgbClr val="E0E2E4"/>
                </a:solidFill>
                <a:effectLst/>
                <a:latin typeface="Calibri" panose="020F0502020204030204" pitchFamily="34" charset="0"/>
                <a:cs typeface="Calibri" panose="020F0502020204030204" pitchFamily="34" charset="0"/>
              </a:rPr>
              <a:t>(</a:t>
            </a:r>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theta = </a:t>
            </a:r>
            <a:r>
              <a:rPr lang="en-US" altLang="zh-CN" b="0" i="0">
                <a:solidFill>
                  <a:srgbClr val="FFCD22"/>
                </a:solidFill>
                <a:effectLst/>
                <a:latin typeface="Calibri" panose="020F0502020204030204" pitchFamily="34" charset="0"/>
                <a:cs typeface="Calibri" panose="020F0502020204030204" pitchFamily="34" charset="0"/>
              </a:rPr>
              <a:t>0.0</a:t>
            </a:r>
            <a:r>
              <a:rPr lang="en-US" altLang="zh-CN" b="0" i="0">
                <a:solidFill>
                  <a:srgbClr val="E0E2E4"/>
                </a:solidFill>
                <a:effectLst/>
                <a:latin typeface="Calibri" panose="020F0502020204030204" pitchFamily="34" charset="0"/>
                <a:cs typeface="Calibri" panose="020F0502020204030204" pitchFamily="34" charset="0"/>
              </a:rPr>
              <a:t>; theta &lt; </a:t>
            </a:r>
            <a:r>
              <a:rPr lang="en-US" altLang="zh-CN" b="0" i="0">
                <a:solidFill>
                  <a:srgbClr val="FFCD22"/>
                </a:solidFill>
                <a:effectLst/>
                <a:latin typeface="Calibri" panose="020F0502020204030204" pitchFamily="34" charset="0"/>
                <a:cs typeface="Calibri" panose="020F0502020204030204" pitchFamily="34" charset="0"/>
              </a:rPr>
              <a:t>0.5</a:t>
            </a:r>
            <a:r>
              <a:rPr lang="en-US" altLang="zh-CN" b="0" i="0">
                <a:solidFill>
                  <a:srgbClr val="E0E2E4"/>
                </a:solidFill>
                <a:effectLst/>
                <a:latin typeface="Calibri" panose="020F0502020204030204" pitchFamily="34" charset="0"/>
                <a:cs typeface="Calibri" panose="020F0502020204030204" pitchFamily="34" charset="0"/>
              </a:rPr>
              <a:t> * PI; theta += sampleDelta) { </a:t>
            </a:r>
          </a:p>
          <a:p>
            <a:pPr lvl="2"/>
            <a:r>
              <a:rPr lang="en-US" altLang="zh-CN" b="0" i="0">
                <a:solidFill>
                  <a:srgbClr val="818E96"/>
                </a:solidFill>
                <a:effectLst/>
                <a:latin typeface="Calibri" panose="020F0502020204030204" pitchFamily="34" charset="0"/>
                <a:cs typeface="Calibri" panose="020F0502020204030204" pitchFamily="34" charset="0"/>
              </a:rPr>
              <a:t>// spherical to cartesian (in tangent space)</a:t>
            </a:r>
            <a:r>
              <a:rPr lang="en-US" altLang="zh-CN" b="0" i="0">
                <a:solidFill>
                  <a:srgbClr val="E0E2E4"/>
                </a:solidFill>
                <a:effectLst/>
                <a:latin typeface="Calibri" panose="020F0502020204030204" pitchFamily="34" charset="0"/>
                <a:cs typeface="Calibri" panose="020F0502020204030204" pitchFamily="34" charset="0"/>
              </a:rPr>
              <a:t> </a:t>
            </a:r>
          </a:p>
          <a:p>
            <a:pPr lvl="2"/>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tangentSample = </a:t>
            </a:r>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a:t>
            </a:r>
            <a:r>
              <a:rPr lang="en-US" altLang="zh-CN" b="0" i="0">
                <a:solidFill>
                  <a:srgbClr val="8CBBAD"/>
                </a:solidFill>
                <a:effectLst/>
                <a:latin typeface="Calibri" panose="020F0502020204030204" pitchFamily="34" charset="0"/>
                <a:cs typeface="Calibri" panose="020F0502020204030204" pitchFamily="34" charset="0"/>
              </a:rPr>
              <a:t>sin</a:t>
            </a:r>
            <a:r>
              <a:rPr lang="en-US" altLang="zh-CN" b="0" i="0">
                <a:solidFill>
                  <a:srgbClr val="E0E2E4"/>
                </a:solidFill>
                <a:effectLst/>
                <a:latin typeface="Calibri" panose="020F0502020204030204" pitchFamily="34" charset="0"/>
                <a:cs typeface="Calibri" panose="020F0502020204030204" pitchFamily="34" charset="0"/>
              </a:rPr>
              <a:t>(theta) * </a:t>
            </a:r>
            <a:r>
              <a:rPr lang="en-US" altLang="zh-CN" b="0" i="0">
                <a:solidFill>
                  <a:srgbClr val="8CBBAD"/>
                </a:solidFill>
                <a:effectLst/>
                <a:latin typeface="Calibri" panose="020F0502020204030204" pitchFamily="34" charset="0"/>
                <a:cs typeface="Calibri" panose="020F0502020204030204" pitchFamily="34" charset="0"/>
              </a:rPr>
              <a:t>cos</a:t>
            </a:r>
            <a:r>
              <a:rPr lang="en-US" altLang="zh-CN" b="0" i="0">
                <a:solidFill>
                  <a:srgbClr val="E0E2E4"/>
                </a:solidFill>
                <a:effectLst/>
                <a:latin typeface="Calibri" panose="020F0502020204030204" pitchFamily="34" charset="0"/>
                <a:cs typeface="Calibri" panose="020F0502020204030204" pitchFamily="34" charset="0"/>
              </a:rPr>
              <a:t>(phi), </a:t>
            </a:r>
            <a:r>
              <a:rPr lang="en-US" altLang="zh-CN" b="0" i="0">
                <a:solidFill>
                  <a:srgbClr val="8CBBAD"/>
                </a:solidFill>
                <a:effectLst/>
                <a:latin typeface="Calibri" panose="020F0502020204030204" pitchFamily="34" charset="0"/>
                <a:cs typeface="Calibri" panose="020F0502020204030204" pitchFamily="34" charset="0"/>
              </a:rPr>
              <a:t>sin</a:t>
            </a:r>
            <a:r>
              <a:rPr lang="en-US" altLang="zh-CN" b="0" i="0">
                <a:solidFill>
                  <a:srgbClr val="E0E2E4"/>
                </a:solidFill>
                <a:effectLst/>
                <a:latin typeface="Calibri" panose="020F0502020204030204" pitchFamily="34" charset="0"/>
                <a:cs typeface="Calibri" panose="020F0502020204030204" pitchFamily="34" charset="0"/>
              </a:rPr>
              <a:t>(theta) * </a:t>
            </a:r>
            <a:r>
              <a:rPr lang="en-US" altLang="zh-CN" b="0" i="0">
                <a:solidFill>
                  <a:srgbClr val="8CBBAD"/>
                </a:solidFill>
                <a:effectLst/>
                <a:latin typeface="Calibri" panose="020F0502020204030204" pitchFamily="34" charset="0"/>
                <a:cs typeface="Calibri" panose="020F0502020204030204" pitchFamily="34" charset="0"/>
              </a:rPr>
              <a:t>sin</a:t>
            </a:r>
            <a:r>
              <a:rPr lang="en-US" altLang="zh-CN" b="0" i="0">
                <a:solidFill>
                  <a:srgbClr val="E0E2E4"/>
                </a:solidFill>
                <a:effectLst/>
                <a:latin typeface="Calibri" panose="020F0502020204030204" pitchFamily="34" charset="0"/>
                <a:cs typeface="Calibri" panose="020F0502020204030204" pitchFamily="34" charset="0"/>
              </a:rPr>
              <a:t>(phi), </a:t>
            </a:r>
            <a:r>
              <a:rPr lang="en-US" altLang="zh-CN" b="0" i="0">
                <a:solidFill>
                  <a:srgbClr val="8CBBAD"/>
                </a:solidFill>
                <a:effectLst/>
                <a:latin typeface="Calibri" panose="020F0502020204030204" pitchFamily="34" charset="0"/>
                <a:cs typeface="Calibri" panose="020F0502020204030204" pitchFamily="34" charset="0"/>
              </a:rPr>
              <a:t>cos</a:t>
            </a:r>
            <a:r>
              <a:rPr lang="en-US" altLang="zh-CN" b="0" i="0">
                <a:solidFill>
                  <a:srgbClr val="E0E2E4"/>
                </a:solidFill>
                <a:effectLst/>
                <a:latin typeface="Calibri" panose="020F0502020204030204" pitchFamily="34" charset="0"/>
                <a:cs typeface="Calibri" panose="020F0502020204030204" pitchFamily="34" charset="0"/>
              </a:rPr>
              <a:t>(theta)); </a:t>
            </a:r>
          </a:p>
          <a:p>
            <a:pPr lvl="2"/>
            <a:r>
              <a:rPr lang="en-US" altLang="zh-CN" b="0" i="0">
                <a:solidFill>
                  <a:srgbClr val="818E96"/>
                </a:solidFill>
                <a:effectLst/>
                <a:latin typeface="Calibri" panose="020F0502020204030204" pitchFamily="34" charset="0"/>
                <a:cs typeface="Calibri" panose="020F0502020204030204" pitchFamily="34" charset="0"/>
              </a:rPr>
              <a:t>// tangent space to world</a:t>
            </a:r>
            <a:r>
              <a:rPr lang="en-US" altLang="zh-CN" b="0" i="0">
                <a:solidFill>
                  <a:srgbClr val="E0E2E4"/>
                </a:solidFill>
                <a:effectLst/>
                <a:latin typeface="Calibri" panose="020F0502020204030204" pitchFamily="34" charset="0"/>
                <a:cs typeface="Calibri" panose="020F0502020204030204" pitchFamily="34" charset="0"/>
              </a:rPr>
              <a:t> </a:t>
            </a:r>
          </a:p>
          <a:p>
            <a:pPr lvl="2"/>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sampleVec = tangentSample.x * right + tangentSample.y * up + tangentSample.z * N; </a:t>
            </a:r>
          </a:p>
          <a:p>
            <a:pPr lvl="2"/>
            <a:r>
              <a:rPr lang="en-US" altLang="zh-CN" b="0" i="0">
                <a:solidFill>
                  <a:srgbClr val="E0E2E4"/>
                </a:solidFill>
                <a:effectLst/>
                <a:latin typeface="Calibri" panose="020F0502020204030204" pitchFamily="34" charset="0"/>
                <a:cs typeface="Calibri" panose="020F0502020204030204" pitchFamily="34" charset="0"/>
              </a:rPr>
              <a:t>irradiance += texture(environmentMap, sampleVec).rgb * </a:t>
            </a:r>
            <a:r>
              <a:rPr lang="en-US" altLang="zh-CN" b="0" i="0">
                <a:solidFill>
                  <a:srgbClr val="8CBBAD"/>
                </a:solidFill>
                <a:effectLst/>
                <a:latin typeface="Calibri" panose="020F0502020204030204" pitchFamily="34" charset="0"/>
                <a:cs typeface="Calibri" panose="020F0502020204030204" pitchFamily="34" charset="0"/>
              </a:rPr>
              <a:t>cos</a:t>
            </a:r>
            <a:r>
              <a:rPr lang="en-US" altLang="zh-CN" b="0" i="0">
                <a:solidFill>
                  <a:srgbClr val="E0E2E4"/>
                </a:solidFill>
                <a:effectLst/>
                <a:latin typeface="Calibri" panose="020F0502020204030204" pitchFamily="34" charset="0"/>
                <a:cs typeface="Calibri" panose="020F0502020204030204" pitchFamily="34" charset="0"/>
              </a:rPr>
              <a:t>(theta) * </a:t>
            </a:r>
            <a:r>
              <a:rPr lang="en-US" altLang="zh-CN" b="0" i="0">
                <a:solidFill>
                  <a:srgbClr val="8CBBAD"/>
                </a:solidFill>
                <a:effectLst/>
                <a:latin typeface="Calibri" panose="020F0502020204030204" pitchFamily="34" charset="0"/>
                <a:cs typeface="Calibri" panose="020F0502020204030204" pitchFamily="34" charset="0"/>
              </a:rPr>
              <a:t>sin</a:t>
            </a:r>
            <a:r>
              <a:rPr lang="en-US" altLang="zh-CN" b="0" i="0">
                <a:solidFill>
                  <a:srgbClr val="E0E2E4"/>
                </a:solidFill>
                <a:effectLst/>
                <a:latin typeface="Calibri" panose="020F0502020204030204" pitchFamily="34" charset="0"/>
                <a:cs typeface="Calibri" panose="020F0502020204030204" pitchFamily="34" charset="0"/>
              </a:rPr>
              <a:t>(theta); </a:t>
            </a:r>
          </a:p>
          <a:p>
            <a:pPr lvl="2"/>
            <a:r>
              <a:rPr lang="en-US" altLang="zh-CN" b="0" i="0">
                <a:solidFill>
                  <a:srgbClr val="E0E2E4"/>
                </a:solidFill>
                <a:effectLst/>
                <a:latin typeface="Calibri" panose="020F0502020204030204" pitchFamily="34" charset="0"/>
                <a:cs typeface="Calibri" panose="020F0502020204030204" pitchFamily="34" charset="0"/>
              </a:rPr>
              <a:t>nrSamples++; </a:t>
            </a:r>
          </a:p>
          <a:p>
            <a:pPr lvl="1"/>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0" i="0">
                <a:solidFill>
                  <a:srgbClr val="E0E2E4"/>
                </a:solidFill>
                <a:effectLst/>
                <a:latin typeface="Calibri" panose="020F0502020204030204" pitchFamily="34" charset="0"/>
                <a:cs typeface="Calibri" panose="020F0502020204030204" pitchFamily="34" charset="0"/>
              </a:rPr>
              <a:t>irradiance = PI * irradiance * (</a:t>
            </a:r>
            <a:r>
              <a:rPr lang="en-US" altLang="zh-CN" b="0" i="0">
                <a:solidFill>
                  <a:srgbClr val="FFCD22"/>
                </a:solidFill>
                <a:effectLst/>
                <a:latin typeface="Calibri" panose="020F0502020204030204" pitchFamily="34" charset="0"/>
                <a:cs typeface="Calibri" panose="020F0502020204030204" pitchFamily="34" charset="0"/>
              </a:rPr>
              <a:t>1.0</a:t>
            </a:r>
            <a:r>
              <a:rPr lang="en-US" altLang="zh-CN" b="0" i="0">
                <a:solidFill>
                  <a:srgbClr val="E0E2E4"/>
                </a:solidFill>
                <a:effectLst/>
                <a:latin typeface="Calibri" panose="020F0502020204030204" pitchFamily="34" charset="0"/>
                <a:cs typeface="Calibri" panose="020F0502020204030204" pitchFamily="34" charset="0"/>
              </a:rPr>
              <a:t> / </a:t>
            </a:r>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(nrSamples));</a:t>
            </a:r>
            <a:endParaRPr lang="zh-CN" altLang="en-US">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C7C36F39-6996-4D60-8D95-B75DA03E4E70}"/>
              </a:ext>
            </a:extLst>
          </p:cNvPr>
          <p:cNvSpPr txBox="1"/>
          <p:nvPr/>
        </p:nvSpPr>
        <p:spPr>
          <a:xfrm>
            <a:off x="2569209" y="350049"/>
            <a:ext cx="5311140" cy="369332"/>
          </a:xfrm>
          <a:prstGeom prst="rect">
            <a:avLst/>
          </a:prstGeom>
          <a:noFill/>
        </p:spPr>
        <p:txBody>
          <a:bodyPr wrap="square">
            <a:spAutoFit/>
          </a:bodyPr>
          <a:lstStyle/>
          <a:p>
            <a:pPr algn="ctr"/>
            <a:r>
              <a:rPr lang="zh-CN" altLang="en-US" b="1">
                <a:solidFill>
                  <a:schemeClr val="accent3"/>
                </a:solidFill>
              </a:rPr>
              <a:t>漫反射 </a:t>
            </a:r>
            <a:r>
              <a:rPr lang="en-US" altLang="zh-CN" b="1">
                <a:solidFill>
                  <a:schemeClr val="accent3"/>
                </a:solidFill>
              </a:rPr>
              <a:t>IBL</a:t>
            </a:r>
            <a:endParaRPr lang="zh-CN" altLang="en-US" b="1">
              <a:solidFill>
                <a:schemeClr val="accent3"/>
              </a:solidFill>
            </a:endParaRPr>
          </a:p>
        </p:txBody>
      </p:sp>
      <p:sp>
        <p:nvSpPr>
          <p:cNvPr id="8" name="AutoShape 2" descr="The effect of convoluting a cubemap environment map.">
            <a:extLst>
              <a:ext uri="{FF2B5EF4-FFF2-40B4-BE49-F238E27FC236}">
                <a16:creationId xmlns:a16="http://schemas.microsoft.com/office/drawing/2014/main" id="{E350BE95-DB4A-4846-A0B8-DBC19E41282A}"/>
              </a:ext>
            </a:extLst>
          </p:cNvPr>
          <p:cNvSpPr>
            <a:spLocks noChangeAspect="1" noChangeArrowheads="1"/>
          </p:cNvSpPr>
          <p:nvPr/>
        </p:nvSpPr>
        <p:spPr bwMode="auto">
          <a:xfrm>
            <a:off x="5159375" y="70469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The effect of convoluting a cubemap environment map.">
            <a:extLst>
              <a:ext uri="{FF2B5EF4-FFF2-40B4-BE49-F238E27FC236}">
                <a16:creationId xmlns:a16="http://schemas.microsoft.com/office/drawing/2014/main" id="{C37BBD77-7A02-4C0E-BB62-51EF3BA183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6855" y="7885113"/>
            <a:ext cx="4929505" cy="184856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8">
            <p14:nvContentPartPr>
              <p14:cNvPr id="1336" name="墨迹 1335">
                <a:extLst>
                  <a:ext uri="{FF2B5EF4-FFF2-40B4-BE49-F238E27FC236}">
                    <a16:creationId xmlns:a16="http://schemas.microsoft.com/office/drawing/2014/main" id="{89BFD091-3AAF-4D95-8F11-F233397A98EF}"/>
                  </a:ext>
                </a:extLst>
              </p14:cNvPr>
              <p14:cNvContentPartPr/>
              <p14:nvPr/>
            </p14:nvContentPartPr>
            <p14:xfrm>
              <a:off x="6908700" y="3841920"/>
              <a:ext cx="71280" cy="165960"/>
            </p14:xfrm>
          </p:contentPart>
        </mc:Choice>
        <mc:Fallback xmlns="">
          <p:pic>
            <p:nvPicPr>
              <p:cNvPr id="1336" name="墨迹 1335">
                <a:extLst>
                  <a:ext uri="{FF2B5EF4-FFF2-40B4-BE49-F238E27FC236}">
                    <a16:creationId xmlns:a16="http://schemas.microsoft.com/office/drawing/2014/main" id="{89BFD091-3AAF-4D95-8F11-F233397A98EF}"/>
                  </a:ext>
                </a:extLst>
              </p:cNvPr>
              <p:cNvPicPr/>
              <p:nvPr/>
            </p:nvPicPr>
            <p:blipFill>
              <a:blip r:embed="rId9"/>
              <a:stretch>
                <a:fillRect/>
              </a:stretch>
            </p:blipFill>
            <p:spPr>
              <a:xfrm>
                <a:off x="6899700" y="3833280"/>
                <a:ext cx="8892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37" name="墨迹 1336">
                <a:extLst>
                  <a:ext uri="{FF2B5EF4-FFF2-40B4-BE49-F238E27FC236}">
                    <a16:creationId xmlns:a16="http://schemas.microsoft.com/office/drawing/2014/main" id="{2EF0DD07-8E9B-406C-B3AF-F5E9F49DC57D}"/>
                  </a:ext>
                </a:extLst>
              </p14:cNvPr>
              <p14:cNvContentPartPr/>
              <p14:nvPr/>
            </p14:nvContentPartPr>
            <p14:xfrm>
              <a:off x="6393180" y="3786840"/>
              <a:ext cx="360" cy="360"/>
            </p14:xfrm>
          </p:contentPart>
        </mc:Choice>
        <mc:Fallback xmlns="">
          <p:pic>
            <p:nvPicPr>
              <p:cNvPr id="1337" name="墨迹 1336">
                <a:extLst>
                  <a:ext uri="{FF2B5EF4-FFF2-40B4-BE49-F238E27FC236}">
                    <a16:creationId xmlns:a16="http://schemas.microsoft.com/office/drawing/2014/main" id="{2EF0DD07-8E9B-406C-B3AF-F5E9F49DC57D}"/>
                  </a:ext>
                </a:extLst>
              </p:cNvPr>
              <p:cNvPicPr/>
              <p:nvPr/>
            </p:nvPicPr>
            <p:blipFill>
              <a:blip r:embed="rId11"/>
              <a:stretch>
                <a:fillRect/>
              </a:stretch>
            </p:blipFill>
            <p:spPr>
              <a:xfrm>
                <a:off x="6384180" y="3777840"/>
                <a:ext cx="18000" cy="18000"/>
              </a:xfrm>
              <a:prstGeom prst="rect">
                <a:avLst/>
              </a:prstGeom>
            </p:spPr>
          </p:pic>
        </mc:Fallback>
      </mc:AlternateContent>
    </p:spTree>
    <p:extLst>
      <p:ext uri="{BB962C8B-B14F-4D97-AF65-F5344CB8AC3E}">
        <p14:creationId xmlns:p14="http://schemas.microsoft.com/office/powerpoint/2010/main" val="348182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E0FE5B8-95C3-453F-9C26-6020E583DBF6}"/>
              </a:ext>
            </a:extLst>
          </p:cNvPr>
          <p:cNvSpPr txBox="1"/>
          <p:nvPr/>
        </p:nvSpPr>
        <p:spPr>
          <a:xfrm>
            <a:off x="648018" y="878116"/>
            <a:ext cx="9501822" cy="646331"/>
          </a:xfrm>
          <a:prstGeom prst="rect">
            <a:avLst/>
          </a:prstGeom>
          <a:noFill/>
        </p:spPr>
        <p:txBody>
          <a:bodyPr wrap="square">
            <a:spAutoFit/>
          </a:bodyPr>
          <a:lstStyle/>
          <a:p>
            <a:r>
              <a:rPr lang="zh-CN" altLang="en-US">
                <a:solidFill>
                  <a:schemeClr val="bg1"/>
                </a:solidFill>
              </a:rPr>
              <a:t>现在剩下要做的是设置OpenGL渲染代码，这样我们就可以对之前捕获的envCubemap进行卷积。首先，我们创建辐照度立方体贴图（同样，我们只需在渲染循环之前执行一次）：</a:t>
            </a:r>
          </a:p>
        </p:txBody>
      </p:sp>
      <p:sp>
        <p:nvSpPr>
          <p:cNvPr id="7" name="文本框 6">
            <a:extLst>
              <a:ext uri="{FF2B5EF4-FFF2-40B4-BE49-F238E27FC236}">
                <a16:creationId xmlns:a16="http://schemas.microsoft.com/office/drawing/2014/main" id="{175BFCCF-F90A-4256-A90F-807AC84CC899}"/>
              </a:ext>
            </a:extLst>
          </p:cNvPr>
          <p:cNvSpPr txBox="1"/>
          <p:nvPr/>
        </p:nvSpPr>
        <p:spPr>
          <a:xfrm>
            <a:off x="675640" y="1524447"/>
            <a:ext cx="9301480" cy="341632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irradianceMap; </a:t>
            </a:r>
          </a:p>
          <a:p>
            <a:r>
              <a:rPr lang="en-US" altLang="zh-CN"/>
              <a:t>glGenTextures</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&amp;irradianceMap); </a:t>
            </a:r>
          </a:p>
          <a:p>
            <a:r>
              <a:rPr lang="en-US" altLang="zh-CN"/>
              <a:t>glBindTexture</a:t>
            </a:r>
            <a:r>
              <a:rPr lang="en-US" altLang="zh-CN" b="0" i="0">
                <a:solidFill>
                  <a:srgbClr val="E0E2E4"/>
                </a:solidFill>
                <a:effectLst/>
              </a:rPr>
              <a:t>(GL_TEXTURE_CUBE_MAP, irradianceMap); </a:t>
            </a:r>
          </a:p>
          <a:p>
            <a:r>
              <a:rPr lang="en-US" altLang="zh-CN" b="1" i="0">
                <a:solidFill>
                  <a:srgbClr val="93C763"/>
                </a:solidFill>
                <a:effectLst/>
              </a:rPr>
              <a:t>for</a:t>
            </a:r>
            <a:r>
              <a:rPr lang="en-US" altLang="zh-CN" b="0" i="0">
                <a:solidFill>
                  <a:srgbClr val="E0E2E4"/>
                </a:solidFill>
                <a:effectLst/>
              </a:rPr>
              <a:t> (</a:t>
            </a:r>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i = </a:t>
            </a:r>
            <a:r>
              <a:rPr lang="en-US" altLang="zh-CN" b="0" i="0">
                <a:solidFill>
                  <a:srgbClr val="FFCD22"/>
                </a:solidFill>
                <a:effectLst/>
              </a:rPr>
              <a:t>0</a:t>
            </a:r>
            <a:r>
              <a:rPr lang="en-US" altLang="zh-CN" b="0" i="0">
                <a:solidFill>
                  <a:srgbClr val="E0E2E4"/>
                </a:solidFill>
                <a:effectLst/>
              </a:rPr>
              <a:t>; i &lt; </a:t>
            </a:r>
            <a:r>
              <a:rPr lang="en-US" altLang="zh-CN" b="0" i="0">
                <a:solidFill>
                  <a:srgbClr val="FFCD22"/>
                </a:solidFill>
                <a:effectLst/>
              </a:rPr>
              <a:t>6</a:t>
            </a:r>
            <a:r>
              <a:rPr lang="en-US" altLang="zh-CN" b="0" i="0">
                <a:solidFill>
                  <a:srgbClr val="E0E2E4"/>
                </a:solidFill>
                <a:effectLst/>
              </a:rPr>
              <a:t>; ++i) { </a:t>
            </a:r>
          </a:p>
          <a:p>
            <a:pPr lvl="1"/>
            <a:r>
              <a:rPr lang="en-US" altLang="zh-CN"/>
              <a:t>glTexImage2D</a:t>
            </a:r>
            <a:r>
              <a:rPr lang="en-US" altLang="zh-CN" b="0" i="0">
                <a:solidFill>
                  <a:srgbClr val="E0E2E4"/>
                </a:solidFill>
                <a:effectLst/>
              </a:rPr>
              <a:t>(GL_TEXTURE_CUBE_MAP_POSITIVE_X + i, </a:t>
            </a:r>
            <a:r>
              <a:rPr lang="en-US" altLang="zh-CN" b="0" i="0">
                <a:solidFill>
                  <a:srgbClr val="FFCD22"/>
                </a:solidFill>
                <a:effectLst/>
              </a:rPr>
              <a:t>0</a:t>
            </a:r>
            <a:r>
              <a:rPr lang="en-US" altLang="zh-CN" b="0" i="0">
                <a:solidFill>
                  <a:srgbClr val="E0E2E4"/>
                </a:solidFill>
                <a:effectLst/>
              </a:rPr>
              <a:t>, GL_RGB16F, </a:t>
            </a:r>
          </a:p>
          <a:p>
            <a:pPr lvl="1"/>
            <a:r>
              <a:rPr lang="en-US" altLang="zh-CN">
                <a:solidFill>
                  <a:srgbClr val="E0E2E4"/>
                </a:solidFill>
              </a:rPr>
              <a:t>						</a:t>
            </a:r>
            <a:r>
              <a:rPr lang="en-US" altLang="zh-CN" b="0" i="0">
                <a:solidFill>
                  <a:srgbClr val="FFCD22"/>
                </a:solidFill>
                <a:effectLst/>
              </a:rPr>
              <a:t>32</a:t>
            </a:r>
            <a:r>
              <a:rPr lang="en-US" altLang="zh-CN" b="0" i="0">
                <a:solidFill>
                  <a:srgbClr val="E0E2E4"/>
                </a:solidFill>
                <a:effectLst/>
              </a:rPr>
              <a:t>, </a:t>
            </a:r>
            <a:r>
              <a:rPr lang="en-US" altLang="zh-CN" b="0" i="0">
                <a:solidFill>
                  <a:srgbClr val="FFCD22"/>
                </a:solidFill>
                <a:effectLst/>
              </a:rPr>
              <a:t>32</a:t>
            </a:r>
            <a:r>
              <a:rPr lang="en-US" altLang="zh-CN" b="0" i="0">
                <a:solidFill>
                  <a:srgbClr val="E0E2E4"/>
                </a:solidFill>
                <a:effectLst/>
              </a:rPr>
              <a:t>, </a:t>
            </a:r>
            <a:r>
              <a:rPr lang="en-US" altLang="zh-CN" b="0" i="0">
                <a:solidFill>
                  <a:srgbClr val="FFCD22"/>
                </a:solidFill>
                <a:effectLst/>
              </a:rPr>
              <a:t>0</a:t>
            </a:r>
            <a:r>
              <a:rPr lang="en-US" altLang="zh-CN" b="0" i="0">
                <a:solidFill>
                  <a:srgbClr val="E0E2E4"/>
                </a:solidFill>
                <a:effectLst/>
              </a:rPr>
              <a:t>, GL_RGB, </a:t>
            </a:r>
            <a:r>
              <a:rPr lang="en-US" altLang="zh-CN" b="0" i="0">
                <a:solidFill>
                  <a:srgbClr val="8CBBAD"/>
                </a:solidFill>
                <a:effectLst/>
              </a:rPr>
              <a:t>GL_FLOAT</a:t>
            </a:r>
            <a:r>
              <a:rPr lang="en-US" altLang="zh-CN" b="0" i="0">
                <a:solidFill>
                  <a:srgbClr val="E0E2E4"/>
                </a:solidFill>
                <a:effectLst/>
              </a:rPr>
              <a:t>, </a:t>
            </a:r>
            <a:r>
              <a:rPr lang="en-US" altLang="zh-CN" b="1" i="0">
                <a:solidFill>
                  <a:srgbClr val="93C763"/>
                </a:solidFill>
                <a:effectLst/>
              </a:rPr>
              <a:t>nullptr</a:t>
            </a:r>
            <a:r>
              <a:rPr lang="en-US" altLang="zh-CN" b="0" i="0">
                <a:solidFill>
                  <a:srgbClr val="E0E2E4"/>
                </a:solidFill>
                <a:effectLst/>
              </a:rPr>
              <a:t>); </a:t>
            </a:r>
          </a:p>
          <a:p>
            <a:r>
              <a:rPr lang="en-US" altLang="zh-CN" b="0" i="0">
                <a:solidFill>
                  <a:srgbClr val="E0E2E4"/>
                </a:solidFill>
                <a:effectLst/>
              </a:rPr>
              <a:t>} </a:t>
            </a:r>
          </a:p>
          <a:p>
            <a:r>
              <a:rPr lang="en-US" altLang="zh-CN"/>
              <a:t>glTexParameter</a:t>
            </a:r>
            <a:r>
              <a:rPr lang="en-US" altLang="zh-CN" b="0" i="0">
                <a:solidFill>
                  <a:srgbClr val="E0E2E4"/>
                </a:solidFill>
                <a:effectLst/>
              </a:rPr>
              <a:t>i(GL_TEXTURE_CUBE_MAP, GL_TEXTURE_WRAP_S, GL_CLAMP_TO_EDGE); </a:t>
            </a:r>
          </a:p>
          <a:p>
            <a:r>
              <a:rPr lang="en-US" altLang="zh-CN"/>
              <a:t>glTexParameter</a:t>
            </a:r>
            <a:r>
              <a:rPr lang="en-US" altLang="zh-CN" b="0" i="0">
                <a:solidFill>
                  <a:srgbClr val="E0E2E4"/>
                </a:solidFill>
                <a:effectLst/>
              </a:rPr>
              <a:t>i(GL_TEXTURE_CUBE_MAP, GL_TEXTURE_WRAP_T, GL_CLAMP_TO_EDGE); </a:t>
            </a:r>
          </a:p>
          <a:p>
            <a:r>
              <a:rPr lang="en-US" altLang="zh-CN"/>
              <a:t>glTexParameter</a:t>
            </a:r>
            <a:r>
              <a:rPr lang="en-US" altLang="zh-CN" b="0" i="0">
                <a:solidFill>
                  <a:srgbClr val="E0E2E4"/>
                </a:solidFill>
                <a:effectLst/>
              </a:rPr>
              <a:t>i(GL_TEXTURE_CUBE_MAP, GL_TEXTURE_WRAP_R, GL_CLAMP_TO_EDGE); </a:t>
            </a:r>
          </a:p>
          <a:p>
            <a:r>
              <a:rPr lang="en-US" altLang="zh-CN"/>
              <a:t>glTexParameter</a:t>
            </a:r>
            <a:r>
              <a:rPr lang="en-US" altLang="zh-CN" b="0" i="0">
                <a:solidFill>
                  <a:srgbClr val="E0E2E4"/>
                </a:solidFill>
                <a:effectLst/>
              </a:rPr>
              <a:t>i(GL_TEXTURE_CUBE_MAP, GL_TEXTURE_MIN_FILTER, GL_LINEAR); </a:t>
            </a:r>
          </a:p>
          <a:p>
            <a:r>
              <a:rPr lang="en-US" altLang="zh-CN"/>
              <a:t>glTexParameter</a:t>
            </a:r>
            <a:r>
              <a:rPr lang="en-US" altLang="zh-CN" b="0" i="0">
                <a:solidFill>
                  <a:srgbClr val="E0E2E4"/>
                </a:solidFill>
                <a:effectLst/>
              </a:rPr>
              <a:t>i(GL_TEXTURE_CUBE_MAP, GL_TEXTURE_MAG_FILTER, GL_LINEAR);</a:t>
            </a:r>
            <a:endParaRPr lang="zh-CN" altLang="en-US"/>
          </a:p>
        </p:txBody>
      </p:sp>
      <p:sp>
        <p:nvSpPr>
          <p:cNvPr id="8" name="文本框 7">
            <a:extLst>
              <a:ext uri="{FF2B5EF4-FFF2-40B4-BE49-F238E27FC236}">
                <a16:creationId xmlns:a16="http://schemas.microsoft.com/office/drawing/2014/main" id="{EA401A71-7F18-4AB8-846B-AE32CD961459}"/>
              </a:ext>
            </a:extLst>
          </p:cNvPr>
          <p:cNvSpPr txBox="1"/>
          <p:nvPr/>
        </p:nvSpPr>
        <p:spPr>
          <a:xfrm>
            <a:off x="502920" y="4940767"/>
            <a:ext cx="9646920" cy="646331"/>
          </a:xfrm>
          <a:prstGeom prst="rect">
            <a:avLst/>
          </a:prstGeom>
          <a:noFill/>
        </p:spPr>
        <p:txBody>
          <a:bodyPr wrap="square">
            <a:spAutoFit/>
          </a:bodyPr>
          <a:lstStyle/>
          <a:p>
            <a:r>
              <a:rPr lang="zh-CN" altLang="en-US">
                <a:solidFill>
                  <a:schemeClr val="bg1"/>
                </a:solidFill>
              </a:rPr>
              <a:t>辐照度贴图均匀地平均了周围的所有辐射，对细节要求不高，因此以低分辨率（</a:t>
            </a:r>
            <a:r>
              <a:rPr lang="en-US" altLang="zh-CN">
                <a:solidFill>
                  <a:schemeClr val="bg1"/>
                </a:solidFill>
              </a:rPr>
              <a:t>32x32</a:t>
            </a:r>
            <a:r>
              <a:rPr lang="zh-CN" altLang="en-US">
                <a:solidFill>
                  <a:schemeClr val="bg1"/>
                </a:solidFill>
              </a:rPr>
              <a:t>）存储贴图，让</a:t>
            </a:r>
            <a:r>
              <a:rPr lang="en-US" altLang="zh-CN">
                <a:solidFill>
                  <a:schemeClr val="bg1"/>
                </a:solidFill>
              </a:rPr>
              <a:t>OpenGL</a:t>
            </a:r>
            <a:r>
              <a:rPr lang="zh-CN" altLang="en-US">
                <a:solidFill>
                  <a:schemeClr val="bg1"/>
                </a:solidFill>
              </a:rPr>
              <a:t>的线性过滤完成大部分工作。接下来，捕获帧缓冲区重新缩放到新的分辨率：</a:t>
            </a:r>
          </a:p>
        </p:txBody>
      </p:sp>
      <p:sp>
        <p:nvSpPr>
          <p:cNvPr id="9" name="文本框 8">
            <a:extLst>
              <a:ext uri="{FF2B5EF4-FFF2-40B4-BE49-F238E27FC236}">
                <a16:creationId xmlns:a16="http://schemas.microsoft.com/office/drawing/2014/main" id="{586A6958-E452-4A1C-ACDB-34D552583B8E}"/>
              </a:ext>
            </a:extLst>
          </p:cNvPr>
          <p:cNvSpPr txBox="1"/>
          <p:nvPr/>
        </p:nvSpPr>
        <p:spPr>
          <a:xfrm>
            <a:off x="675640" y="5587098"/>
            <a:ext cx="9301480"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a:t>glBindFramebuffer</a:t>
            </a:r>
            <a:r>
              <a:rPr lang="en-US" altLang="zh-CN" b="0" i="0">
                <a:solidFill>
                  <a:srgbClr val="E0E2E4"/>
                </a:solidFill>
                <a:effectLst/>
              </a:rPr>
              <a:t>(GL_FRAMEBUFFER, captureFBO); </a:t>
            </a:r>
          </a:p>
          <a:p>
            <a:r>
              <a:rPr lang="en-US" altLang="zh-CN"/>
              <a:t>glBindRenderbuffer</a:t>
            </a:r>
            <a:r>
              <a:rPr lang="en-US" altLang="zh-CN" b="0" i="0">
                <a:solidFill>
                  <a:srgbClr val="E0E2E4"/>
                </a:solidFill>
                <a:effectLst/>
              </a:rPr>
              <a:t>(GL_RENDERBUFFER, captureRBO); </a:t>
            </a:r>
          </a:p>
          <a:p>
            <a:r>
              <a:rPr lang="en-US" altLang="zh-CN"/>
              <a:t>glRenderbufferStorage</a:t>
            </a:r>
            <a:r>
              <a:rPr lang="en-US" altLang="zh-CN" b="0" i="0">
                <a:solidFill>
                  <a:srgbClr val="E0E2E4"/>
                </a:solidFill>
                <a:effectLst/>
              </a:rPr>
              <a:t>(GL_RENDERBUFFER, GL_DEPTH_COMPONENT24, </a:t>
            </a:r>
            <a:r>
              <a:rPr lang="en-US" altLang="zh-CN" b="0" i="0">
                <a:solidFill>
                  <a:srgbClr val="FFCD22"/>
                </a:solidFill>
                <a:effectLst/>
              </a:rPr>
              <a:t>32</a:t>
            </a:r>
            <a:r>
              <a:rPr lang="en-US" altLang="zh-CN" b="0" i="0">
                <a:solidFill>
                  <a:srgbClr val="E0E2E4"/>
                </a:solidFill>
                <a:effectLst/>
              </a:rPr>
              <a:t>, </a:t>
            </a:r>
            <a:r>
              <a:rPr lang="en-US" altLang="zh-CN" b="0" i="0">
                <a:solidFill>
                  <a:srgbClr val="FFCD22"/>
                </a:solidFill>
                <a:effectLst/>
              </a:rPr>
              <a:t>32</a:t>
            </a:r>
            <a:r>
              <a:rPr lang="en-US" altLang="zh-CN" b="0" i="0">
                <a:solidFill>
                  <a:srgbClr val="E0E2E4"/>
                </a:solidFill>
                <a:effectLst/>
              </a:rPr>
              <a:t>); </a:t>
            </a:r>
            <a:endParaRPr lang="zh-CN" altLang="en-US"/>
          </a:p>
        </p:txBody>
      </p:sp>
      <p:sp>
        <p:nvSpPr>
          <p:cNvPr id="10" name="文本框 9">
            <a:extLst>
              <a:ext uri="{FF2B5EF4-FFF2-40B4-BE49-F238E27FC236}">
                <a16:creationId xmlns:a16="http://schemas.microsoft.com/office/drawing/2014/main" id="{AA7EB364-5B11-492C-8F26-21551664A1D0}"/>
              </a:ext>
            </a:extLst>
          </p:cNvPr>
          <p:cNvSpPr txBox="1"/>
          <p:nvPr/>
        </p:nvSpPr>
        <p:spPr>
          <a:xfrm>
            <a:off x="489109" y="6510428"/>
            <a:ext cx="9646920" cy="369332"/>
          </a:xfrm>
          <a:prstGeom prst="rect">
            <a:avLst/>
          </a:prstGeom>
          <a:noFill/>
        </p:spPr>
        <p:txBody>
          <a:bodyPr wrap="square">
            <a:spAutoFit/>
          </a:bodyPr>
          <a:lstStyle/>
          <a:p>
            <a:r>
              <a:rPr lang="zh-CN" altLang="en-US">
                <a:solidFill>
                  <a:schemeClr val="bg1"/>
                </a:solidFill>
              </a:rPr>
              <a:t>使用卷积着色器，以与捕获环境立方体贴图类似的方式渲染环境贴图：</a:t>
            </a:r>
          </a:p>
        </p:txBody>
      </p:sp>
      <p:sp>
        <p:nvSpPr>
          <p:cNvPr id="11" name="文本框 10">
            <a:extLst>
              <a:ext uri="{FF2B5EF4-FFF2-40B4-BE49-F238E27FC236}">
                <a16:creationId xmlns:a16="http://schemas.microsoft.com/office/drawing/2014/main" id="{B4CC2AB1-6AEE-484C-A896-81A3D6AD0D29}"/>
              </a:ext>
            </a:extLst>
          </p:cNvPr>
          <p:cNvSpPr txBox="1"/>
          <p:nvPr/>
        </p:nvSpPr>
        <p:spPr>
          <a:xfrm>
            <a:off x="648018" y="6924519"/>
            <a:ext cx="9301480" cy="424731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E0E2E4"/>
                </a:solidFill>
                <a:effectLst/>
              </a:rPr>
              <a:t>irradianceShader.use(); </a:t>
            </a:r>
          </a:p>
          <a:p>
            <a:r>
              <a:rPr lang="en-US" altLang="zh-CN" b="0" i="0">
                <a:solidFill>
                  <a:srgbClr val="E0E2E4"/>
                </a:solidFill>
                <a:effectLst/>
              </a:rPr>
              <a:t>irradianceShader.setInt(</a:t>
            </a:r>
            <a:r>
              <a:rPr lang="en-US" altLang="zh-CN" b="0" i="0">
                <a:solidFill>
                  <a:srgbClr val="EC7600"/>
                </a:solidFill>
                <a:effectLst/>
              </a:rPr>
              <a:t>"environmentMap"</a:t>
            </a:r>
            <a:r>
              <a:rPr lang="en-US" altLang="zh-CN" b="0" i="0">
                <a:solidFill>
                  <a:srgbClr val="E0E2E4"/>
                </a:solidFill>
                <a:effectLst/>
              </a:rPr>
              <a:t>, </a:t>
            </a:r>
            <a:r>
              <a:rPr lang="en-US" altLang="zh-CN" b="0" i="0">
                <a:solidFill>
                  <a:srgbClr val="FFCD22"/>
                </a:solidFill>
                <a:effectLst/>
              </a:rPr>
              <a:t>0</a:t>
            </a:r>
            <a:r>
              <a:rPr lang="en-US" altLang="zh-CN" b="0" i="0">
                <a:solidFill>
                  <a:srgbClr val="E0E2E4"/>
                </a:solidFill>
                <a:effectLst/>
              </a:rPr>
              <a:t>); </a:t>
            </a:r>
          </a:p>
          <a:p>
            <a:r>
              <a:rPr lang="en-US" altLang="zh-CN" b="0" i="0">
                <a:solidFill>
                  <a:srgbClr val="E0E2E4"/>
                </a:solidFill>
                <a:effectLst/>
              </a:rPr>
              <a:t>irradianceShader.setMat4(</a:t>
            </a:r>
            <a:r>
              <a:rPr lang="en-US" altLang="zh-CN" b="0" i="0">
                <a:solidFill>
                  <a:srgbClr val="EC7600"/>
                </a:solidFill>
                <a:effectLst/>
              </a:rPr>
              <a:t>"projection"</a:t>
            </a:r>
            <a:r>
              <a:rPr lang="en-US" altLang="zh-CN" b="0" i="0">
                <a:solidFill>
                  <a:srgbClr val="E0E2E4"/>
                </a:solidFill>
                <a:effectLst/>
              </a:rPr>
              <a:t>, captureProjection); </a:t>
            </a:r>
          </a:p>
          <a:p>
            <a:r>
              <a:rPr lang="en-US" altLang="zh-CN"/>
              <a:t>glActiveTexture</a:t>
            </a:r>
            <a:r>
              <a:rPr lang="en-US" altLang="zh-CN" b="0" i="0">
                <a:solidFill>
                  <a:srgbClr val="E0E2E4"/>
                </a:solidFill>
                <a:effectLst/>
              </a:rPr>
              <a:t>(GL_TEXTURE0); </a:t>
            </a:r>
          </a:p>
          <a:p>
            <a:r>
              <a:rPr lang="en-US" altLang="zh-CN"/>
              <a:t>glBindTexture</a:t>
            </a:r>
            <a:r>
              <a:rPr lang="en-US" altLang="zh-CN" b="0" i="0">
                <a:solidFill>
                  <a:srgbClr val="E0E2E4"/>
                </a:solidFill>
                <a:effectLst/>
              </a:rPr>
              <a:t>(GL_TEXTURE_CUBE_MAP, envCubemap); </a:t>
            </a:r>
          </a:p>
          <a:p>
            <a:r>
              <a:rPr lang="en-US" altLang="zh-CN"/>
              <a:t>glViewport</a:t>
            </a:r>
            <a:r>
              <a:rPr lang="en-US" altLang="zh-CN" b="0" i="0">
                <a:solidFill>
                  <a:srgbClr val="E0E2E4"/>
                </a:solidFill>
                <a:effectLst/>
              </a:rPr>
              <a:t>(</a:t>
            </a:r>
            <a:r>
              <a:rPr lang="en-US" altLang="zh-CN" b="0" i="0">
                <a:solidFill>
                  <a:srgbClr val="FFCD22"/>
                </a:solidFill>
                <a:effectLst/>
              </a:rPr>
              <a:t>0</a:t>
            </a:r>
            <a:r>
              <a:rPr lang="en-US" altLang="zh-CN" b="0" i="0">
                <a:solidFill>
                  <a:srgbClr val="E0E2E4"/>
                </a:solidFill>
                <a:effectLst/>
              </a:rPr>
              <a:t>, </a:t>
            </a:r>
            <a:r>
              <a:rPr lang="en-US" altLang="zh-CN" b="0" i="0">
                <a:solidFill>
                  <a:srgbClr val="FFCD22"/>
                </a:solidFill>
                <a:effectLst/>
              </a:rPr>
              <a:t>0</a:t>
            </a:r>
            <a:r>
              <a:rPr lang="en-US" altLang="zh-CN" b="0" i="0">
                <a:solidFill>
                  <a:srgbClr val="E0E2E4"/>
                </a:solidFill>
                <a:effectLst/>
              </a:rPr>
              <a:t>, </a:t>
            </a:r>
            <a:r>
              <a:rPr lang="en-US" altLang="zh-CN" b="0" i="0">
                <a:solidFill>
                  <a:srgbClr val="FFCD22"/>
                </a:solidFill>
                <a:effectLst/>
              </a:rPr>
              <a:t>32</a:t>
            </a:r>
            <a:r>
              <a:rPr lang="en-US" altLang="zh-CN" b="0" i="0">
                <a:solidFill>
                  <a:srgbClr val="E0E2E4"/>
                </a:solidFill>
                <a:effectLst/>
              </a:rPr>
              <a:t>, </a:t>
            </a:r>
            <a:r>
              <a:rPr lang="en-US" altLang="zh-CN" b="0" i="0">
                <a:solidFill>
                  <a:srgbClr val="FFCD22"/>
                </a:solidFill>
                <a:effectLst/>
              </a:rPr>
              <a:t>32</a:t>
            </a:r>
            <a:r>
              <a:rPr lang="en-US" altLang="zh-CN" b="0" i="0">
                <a:solidFill>
                  <a:srgbClr val="E0E2E4"/>
                </a:solidFill>
                <a:effectLst/>
              </a:rPr>
              <a:t>); </a:t>
            </a:r>
            <a:r>
              <a:rPr lang="en-US" altLang="zh-CN" b="0" i="0">
                <a:solidFill>
                  <a:srgbClr val="818E96"/>
                </a:solidFill>
                <a:effectLst/>
              </a:rPr>
              <a:t>// don't forget to configure the viewport to the capture dimensions.</a:t>
            </a:r>
            <a:r>
              <a:rPr lang="en-US" altLang="zh-CN" b="0" i="0">
                <a:solidFill>
                  <a:srgbClr val="E0E2E4"/>
                </a:solidFill>
                <a:effectLst/>
              </a:rPr>
              <a:t> </a:t>
            </a:r>
          </a:p>
          <a:p>
            <a:r>
              <a:rPr lang="en-US" altLang="zh-CN"/>
              <a:t>glBindFramebuffer</a:t>
            </a:r>
            <a:r>
              <a:rPr lang="en-US" altLang="zh-CN" b="0" i="0">
                <a:solidFill>
                  <a:srgbClr val="E0E2E4"/>
                </a:solidFill>
                <a:effectLst/>
              </a:rPr>
              <a:t>(GL_FRAMEBUFFER, captureFBO); </a:t>
            </a:r>
          </a:p>
          <a:p>
            <a:r>
              <a:rPr lang="en-US" altLang="zh-CN" b="1" i="0">
                <a:solidFill>
                  <a:srgbClr val="93C763"/>
                </a:solidFill>
                <a:effectLst/>
              </a:rPr>
              <a:t>for</a:t>
            </a:r>
            <a:r>
              <a:rPr lang="en-US" altLang="zh-CN" b="0" i="0">
                <a:solidFill>
                  <a:srgbClr val="E0E2E4"/>
                </a:solidFill>
                <a:effectLst/>
              </a:rPr>
              <a:t> (</a:t>
            </a:r>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i = </a:t>
            </a:r>
            <a:r>
              <a:rPr lang="en-US" altLang="zh-CN" b="0" i="0">
                <a:solidFill>
                  <a:srgbClr val="FFCD22"/>
                </a:solidFill>
                <a:effectLst/>
              </a:rPr>
              <a:t>0</a:t>
            </a:r>
            <a:r>
              <a:rPr lang="en-US" altLang="zh-CN" b="0" i="0">
                <a:solidFill>
                  <a:srgbClr val="E0E2E4"/>
                </a:solidFill>
                <a:effectLst/>
              </a:rPr>
              <a:t>; i &lt; </a:t>
            </a:r>
            <a:r>
              <a:rPr lang="en-US" altLang="zh-CN" b="0" i="0">
                <a:solidFill>
                  <a:srgbClr val="FFCD22"/>
                </a:solidFill>
                <a:effectLst/>
              </a:rPr>
              <a:t>6</a:t>
            </a:r>
            <a:r>
              <a:rPr lang="en-US" altLang="zh-CN" b="0" i="0">
                <a:solidFill>
                  <a:srgbClr val="E0E2E4"/>
                </a:solidFill>
                <a:effectLst/>
              </a:rPr>
              <a:t>; ++i) { </a:t>
            </a:r>
          </a:p>
          <a:p>
            <a:pPr lvl="1"/>
            <a:r>
              <a:rPr lang="en-US" altLang="zh-CN" b="0" i="0">
                <a:solidFill>
                  <a:srgbClr val="E0E2E4"/>
                </a:solidFill>
                <a:effectLst/>
              </a:rPr>
              <a:t>irradianceShader.setMat4(</a:t>
            </a:r>
            <a:r>
              <a:rPr lang="en-US" altLang="zh-CN" b="0" i="0">
                <a:solidFill>
                  <a:srgbClr val="EC7600"/>
                </a:solidFill>
                <a:effectLst/>
              </a:rPr>
              <a:t>"view"</a:t>
            </a:r>
            <a:r>
              <a:rPr lang="en-US" altLang="zh-CN" b="0" i="0">
                <a:solidFill>
                  <a:srgbClr val="E0E2E4"/>
                </a:solidFill>
                <a:effectLst/>
              </a:rPr>
              <a:t>, captureViews[i]); </a:t>
            </a:r>
          </a:p>
          <a:p>
            <a:pPr lvl="1"/>
            <a:r>
              <a:rPr lang="en-US" altLang="zh-CN"/>
              <a:t>glFramebufferTexture2D</a:t>
            </a:r>
            <a:r>
              <a:rPr lang="en-US" altLang="zh-CN" b="0" i="0">
                <a:solidFill>
                  <a:srgbClr val="E0E2E4"/>
                </a:solidFill>
                <a:effectLst/>
              </a:rPr>
              <a:t>(GL_FRAMEBUFFER, GL_COLOR_ATTACHMENT0, 			                                       GL_TEXTURE_CUBE_MAP_POSITIVE_X + i, irradianceMap, </a:t>
            </a:r>
            <a:r>
              <a:rPr lang="en-US" altLang="zh-CN" b="0" i="0">
                <a:solidFill>
                  <a:srgbClr val="FFCD22"/>
                </a:solidFill>
                <a:effectLst/>
              </a:rPr>
              <a:t>0</a:t>
            </a:r>
            <a:r>
              <a:rPr lang="en-US" altLang="zh-CN" b="0" i="0">
                <a:solidFill>
                  <a:srgbClr val="E0E2E4"/>
                </a:solidFill>
                <a:effectLst/>
              </a:rPr>
              <a:t>); </a:t>
            </a:r>
          </a:p>
          <a:p>
            <a:pPr lvl="1"/>
            <a:r>
              <a:rPr lang="en-US" altLang="zh-CN"/>
              <a:t>glClear</a:t>
            </a:r>
            <a:r>
              <a:rPr lang="en-US" altLang="zh-CN" b="0" i="0">
                <a:solidFill>
                  <a:srgbClr val="E0E2E4"/>
                </a:solidFill>
                <a:effectLst/>
              </a:rPr>
              <a:t>(GL_COLOR_BUFFER_BIT | GL_DEPTH_BUFFER_BIT); </a:t>
            </a:r>
          </a:p>
          <a:p>
            <a:pPr lvl="1"/>
            <a:r>
              <a:rPr lang="en-US" altLang="zh-CN" b="0" i="0">
                <a:solidFill>
                  <a:srgbClr val="E0E2E4"/>
                </a:solidFill>
                <a:effectLst/>
              </a:rPr>
              <a:t>renderCube(); </a:t>
            </a:r>
          </a:p>
          <a:p>
            <a:r>
              <a:rPr lang="en-US" altLang="zh-CN" b="0" i="0">
                <a:solidFill>
                  <a:srgbClr val="E0E2E4"/>
                </a:solidFill>
                <a:effectLst/>
              </a:rPr>
              <a:t>} </a:t>
            </a:r>
          </a:p>
          <a:p>
            <a:r>
              <a:rPr lang="en-US" altLang="zh-CN"/>
              <a:t>glBindFramebuffer</a:t>
            </a:r>
            <a:r>
              <a:rPr lang="en-US" altLang="zh-CN" b="0" i="0">
                <a:solidFill>
                  <a:srgbClr val="E0E2E4"/>
                </a:solidFill>
                <a:effectLst/>
              </a:rPr>
              <a:t>(GL_FRAMEBUFFER, </a:t>
            </a:r>
            <a:r>
              <a:rPr lang="en-US" altLang="zh-CN" b="0" i="0">
                <a:solidFill>
                  <a:srgbClr val="FFCD22"/>
                </a:solidFill>
                <a:effectLst/>
              </a:rPr>
              <a:t>0</a:t>
            </a:r>
            <a:r>
              <a:rPr lang="en-US" altLang="zh-CN" b="0" i="0">
                <a:solidFill>
                  <a:srgbClr val="E0E2E4"/>
                </a:solidFill>
                <a:effectLst/>
              </a:rPr>
              <a:t>); </a:t>
            </a:r>
            <a:endParaRPr lang="zh-CN" altLang="en-US"/>
          </a:p>
        </p:txBody>
      </p:sp>
      <p:sp>
        <p:nvSpPr>
          <p:cNvPr id="13" name="文本框 12">
            <a:extLst>
              <a:ext uri="{FF2B5EF4-FFF2-40B4-BE49-F238E27FC236}">
                <a16:creationId xmlns:a16="http://schemas.microsoft.com/office/drawing/2014/main" id="{4507AF9C-D22B-49C7-9B72-2ED9EE1717AE}"/>
              </a:ext>
            </a:extLst>
          </p:cNvPr>
          <p:cNvSpPr txBox="1"/>
          <p:nvPr/>
        </p:nvSpPr>
        <p:spPr>
          <a:xfrm>
            <a:off x="675639" y="11316176"/>
            <a:ext cx="4636929" cy="1477328"/>
          </a:xfrm>
          <a:prstGeom prst="rect">
            <a:avLst/>
          </a:prstGeom>
          <a:noFill/>
        </p:spPr>
        <p:txBody>
          <a:bodyPr wrap="square">
            <a:spAutoFit/>
          </a:bodyPr>
          <a:lstStyle/>
          <a:p>
            <a:r>
              <a:rPr lang="zh-CN" altLang="en-US">
                <a:solidFill>
                  <a:schemeClr val="bg1"/>
                </a:solidFill>
              </a:rPr>
              <a:t>现在，在这个例行程序之后，我们应该有一个预先计算的辐照度贴图，可以直接用于基于漫反射图像的照明。为了查看我们是否成功地卷积了环境贴图，我们将用环境贴图代替辐照度贴图作为skybox的环境采样器：</a:t>
            </a:r>
          </a:p>
        </p:txBody>
      </p:sp>
      <p:pic>
        <p:nvPicPr>
          <p:cNvPr id="2050" name="Picture 2" descr="Displaying a PBR irradiance map as the skybox background.">
            <a:extLst>
              <a:ext uri="{FF2B5EF4-FFF2-40B4-BE49-F238E27FC236}">
                <a16:creationId xmlns:a16="http://schemas.microsoft.com/office/drawing/2014/main" id="{63AB3C03-2C30-47E6-A26D-994A71A48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835" y="10622449"/>
            <a:ext cx="3712845" cy="3242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67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FBB9E67-7DD9-4AA0-9BD1-20FD58E6795F}"/>
              </a:ext>
            </a:extLst>
          </p:cNvPr>
          <p:cNvSpPr txBox="1"/>
          <p:nvPr/>
        </p:nvSpPr>
        <p:spPr>
          <a:xfrm>
            <a:off x="2655729" y="389374"/>
            <a:ext cx="5313680" cy="369332"/>
          </a:xfrm>
          <a:prstGeom prst="rect">
            <a:avLst/>
          </a:prstGeom>
          <a:noFill/>
        </p:spPr>
        <p:txBody>
          <a:bodyPr wrap="square">
            <a:spAutoFit/>
          </a:bodyPr>
          <a:lstStyle/>
          <a:p>
            <a:pPr algn="ctr"/>
            <a:r>
              <a:rPr lang="zh-CN" altLang="en-US" b="1">
                <a:solidFill>
                  <a:srgbClr val="FFC000"/>
                </a:solidFill>
              </a:rPr>
              <a:t>PBR和间接辐照度照明</a:t>
            </a:r>
          </a:p>
        </p:txBody>
      </p:sp>
      <p:sp>
        <p:nvSpPr>
          <p:cNvPr id="7" name="文本框 6">
            <a:extLst>
              <a:ext uri="{FF2B5EF4-FFF2-40B4-BE49-F238E27FC236}">
                <a16:creationId xmlns:a16="http://schemas.microsoft.com/office/drawing/2014/main" id="{BECAC905-78A5-4EF3-AB0A-026690579BD0}"/>
              </a:ext>
            </a:extLst>
          </p:cNvPr>
          <p:cNvSpPr txBox="1"/>
          <p:nvPr/>
        </p:nvSpPr>
        <p:spPr>
          <a:xfrm>
            <a:off x="807720" y="865277"/>
            <a:ext cx="9230360" cy="923330"/>
          </a:xfrm>
          <a:prstGeom prst="rect">
            <a:avLst/>
          </a:prstGeom>
          <a:noFill/>
        </p:spPr>
        <p:txBody>
          <a:bodyPr wrap="square">
            <a:spAutoFit/>
          </a:bodyPr>
          <a:lstStyle/>
          <a:p>
            <a:r>
              <a:rPr lang="zh-CN" altLang="en-US">
                <a:solidFill>
                  <a:schemeClr val="bg1"/>
                </a:solidFill>
              </a:rPr>
              <a:t>辐照度贴图表示从所有周围间接光累积的反射积分的漫反射部分。鉴于光不是来自直接光源，而是来自周围环境，我们将漫反射和镜面反射间接照明都视为环境照明，以替换之前设置的常量项。</a:t>
            </a:r>
          </a:p>
        </p:txBody>
      </p:sp>
      <p:sp>
        <p:nvSpPr>
          <p:cNvPr id="9" name="文本框 8">
            <a:extLst>
              <a:ext uri="{FF2B5EF4-FFF2-40B4-BE49-F238E27FC236}">
                <a16:creationId xmlns:a16="http://schemas.microsoft.com/office/drawing/2014/main" id="{239643A2-5413-4E67-97E2-469B42B96D56}"/>
              </a:ext>
            </a:extLst>
          </p:cNvPr>
          <p:cNvSpPr txBox="1"/>
          <p:nvPr/>
        </p:nvSpPr>
        <p:spPr>
          <a:xfrm>
            <a:off x="937260" y="1881724"/>
            <a:ext cx="8948420"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latin typeface="Courier New" panose="02070309020205020404" pitchFamily="49" charset="0"/>
              </a:rPr>
              <a:t>uniform</a:t>
            </a:r>
            <a:r>
              <a:rPr lang="en-US" altLang="zh-CN" b="0" i="0">
                <a:solidFill>
                  <a:srgbClr val="E0E2E4"/>
                </a:solidFill>
                <a:effectLst/>
                <a:latin typeface="Courier New" panose="02070309020205020404" pitchFamily="49" charset="0"/>
              </a:rPr>
              <a:t> samplerCube irradianceMap;</a:t>
            </a:r>
          </a:p>
          <a:p>
            <a:r>
              <a:rPr lang="fr-FR" altLang="zh-CN" b="0" i="0">
                <a:solidFill>
                  <a:srgbClr val="818E96"/>
                </a:solidFill>
                <a:effectLst/>
                <a:latin typeface="Courier New" panose="02070309020205020404" pitchFamily="49" charset="0"/>
              </a:rPr>
              <a:t>// vec3 ambient = vec3(0.03);</a:t>
            </a:r>
            <a:r>
              <a:rPr lang="fr-FR" altLang="zh-CN" b="0" i="0">
                <a:solidFill>
                  <a:srgbClr val="E0E2E4"/>
                </a:solidFill>
                <a:effectLst/>
                <a:latin typeface="Courier New" panose="02070309020205020404" pitchFamily="49" charset="0"/>
              </a:rPr>
              <a:t> </a:t>
            </a:r>
          </a:p>
          <a:p>
            <a:r>
              <a:rPr lang="fr-FR" altLang="zh-CN" b="0" i="0">
                <a:solidFill>
                  <a:srgbClr val="8CBBAD"/>
                </a:solidFill>
                <a:effectLst/>
                <a:latin typeface="Courier New" panose="02070309020205020404" pitchFamily="49" charset="0"/>
              </a:rPr>
              <a:t>vec3</a:t>
            </a:r>
            <a:r>
              <a:rPr lang="fr-FR" altLang="zh-CN" b="0" i="0">
                <a:solidFill>
                  <a:srgbClr val="E0E2E4"/>
                </a:solidFill>
                <a:effectLst/>
                <a:latin typeface="Courier New" panose="02070309020205020404" pitchFamily="49" charset="0"/>
              </a:rPr>
              <a:t> ambient = texture(irradianceMap, N).rgb;</a:t>
            </a:r>
            <a:endParaRPr lang="zh-CN" altLang="en-US"/>
          </a:p>
        </p:txBody>
      </p:sp>
      <p:sp>
        <p:nvSpPr>
          <p:cNvPr id="10" name="文本框 9">
            <a:extLst>
              <a:ext uri="{FF2B5EF4-FFF2-40B4-BE49-F238E27FC236}">
                <a16:creationId xmlns:a16="http://schemas.microsoft.com/office/drawing/2014/main" id="{5B07F9CB-F4C3-4200-9C21-B16B0CD96A18}"/>
              </a:ext>
            </a:extLst>
          </p:cNvPr>
          <p:cNvSpPr txBox="1"/>
          <p:nvPr/>
        </p:nvSpPr>
        <p:spPr>
          <a:xfrm>
            <a:off x="807720" y="2898171"/>
            <a:ext cx="9230360" cy="646331"/>
          </a:xfrm>
          <a:prstGeom prst="rect">
            <a:avLst/>
          </a:prstGeom>
          <a:noFill/>
        </p:spPr>
        <p:txBody>
          <a:bodyPr wrap="square">
            <a:spAutoFit/>
          </a:bodyPr>
          <a:lstStyle/>
          <a:p>
            <a:r>
              <a:rPr lang="zh-CN" altLang="en-US">
                <a:solidFill>
                  <a:schemeClr val="bg1"/>
                </a:solidFill>
              </a:rPr>
              <a:t>间接照明同时包含漫反射和镜面反射部分，需要相应地权衡漫反射部分。使用菲涅尔方程来确定表面的间接反射比，从中得出折射（或漫反射）比：</a:t>
            </a:r>
          </a:p>
        </p:txBody>
      </p:sp>
      <p:sp>
        <p:nvSpPr>
          <p:cNvPr id="13" name="文本框 12">
            <a:extLst>
              <a:ext uri="{FF2B5EF4-FFF2-40B4-BE49-F238E27FC236}">
                <a16:creationId xmlns:a16="http://schemas.microsoft.com/office/drawing/2014/main" id="{957F0EED-F121-43EF-800A-EE01BCCBB050}"/>
              </a:ext>
            </a:extLst>
          </p:cNvPr>
          <p:cNvSpPr txBox="1"/>
          <p:nvPr/>
        </p:nvSpPr>
        <p:spPr>
          <a:xfrm>
            <a:off x="807720" y="3637619"/>
            <a:ext cx="9089390" cy="2585323"/>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0" i="0">
                <a:solidFill>
                  <a:srgbClr val="8CBBAD"/>
                </a:solidFill>
                <a:effectLst/>
                <a:cs typeface="Calibri" panose="020F0502020204030204" pitchFamily="34" charset="0"/>
              </a:rPr>
              <a:t>vec3</a:t>
            </a:r>
            <a:r>
              <a:rPr lang="en-US" altLang="zh-CN" b="0" i="0">
                <a:solidFill>
                  <a:srgbClr val="E0E2E4"/>
                </a:solidFill>
                <a:effectLst/>
                <a:cs typeface="Calibri" panose="020F0502020204030204" pitchFamily="34" charset="0"/>
              </a:rPr>
              <a:t> fresnelSchlickRoughness(</a:t>
            </a:r>
            <a:r>
              <a:rPr lang="en-US" altLang="zh-CN" b="1" i="0">
                <a:solidFill>
                  <a:srgbClr val="93C763"/>
                </a:solidFill>
                <a:effectLst/>
                <a:cs typeface="Calibri" panose="020F0502020204030204" pitchFamily="34" charset="0"/>
              </a:rPr>
              <a:t>float</a:t>
            </a:r>
            <a:r>
              <a:rPr lang="en-US" altLang="zh-CN" b="0" i="0">
                <a:solidFill>
                  <a:srgbClr val="E0E2E4"/>
                </a:solidFill>
                <a:effectLst/>
                <a:cs typeface="Calibri" panose="020F0502020204030204" pitchFamily="34" charset="0"/>
              </a:rPr>
              <a:t> cosTheta, </a:t>
            </a:r>
            <a:r>
              <a:rPr lang="en-US" altLang="zh-CN" b="0" i="0">
                <a:solidFill>
                  <a:srgbClr val="8CBBAD"/>
                </a:solidFill>
                <a:effectLst/>
                <a:cs typeface="Calibri" panose="020F0502020204030204" pitchFamily="34" charset="0"/>
              </a:rPr>
              <a:t>vec3</a:t>
            </a:r>
            <a:r>
              <a:rPr lang="en-US" altLang="zh-CN" b="0" i="0">
                <a:solidFill>
                  <a:srgbClr val="E0E2E4"/>
                </a:solidFill>
                <a:effectLst/>
                <a:cs typeface="Calibri" panose="020F0502020204030204" pitchFamily="34" charset="0"/>
              </a:rPr>
              <a:t> F0, </a:t>
            </a:r>
            <a:r>
              <a:rPr lang="en-US" altLang="zh-CN" b="1" i="0">
                <a:solidFill>
                  <a:srgbClr val="93C763"/>
                </a:solidFill>
                <a:effectLst/>
                <a:cs typeface="Calibri" panose="020F0502020204030204" pitchFamily="34" charset="0"/>
              </a:rPr>
              <a:t>float</a:t>
            </a:r>
            <a:r>
              <a:rPr lang="en-US" altLang="zh-CN" b="0" i="0">
                <a:solidFill>
                  <a:srgbClr val="E0E2E4"/>
                </a:solidFill>
                <a:effectLst/>
                <a:cs typeface="Calibri" panose="020F0502020204030204" pitchFamily="34" charset="0"/>
              </a:rPr>
              <a:t> roughness) { </a:t>
            </a:r>
          </a:p>
          <a:p>
            <a:pPr lvl="1"/>
            <a:r>
              <a:rPr lang="en-US" altLang="zh-CN" b="1" i="0">
                <a:solidFill>
                  <a:srgbClr val="93C763"/>
                </a:solidFill>
                <a:effectLst/>
                <a:cs typeface="Calibri" panose="020F0502020204030204" pitchFamily="34" charset="0"/>
              </a:rPr>
              <a:t>return</a:t>
            </a:r>
            <a:r>
              <a:rPr lang="en-US" altLang="zh-CN" b="0" i="0">
                <a:solidFill>
                  <a:srgbClr val="E0E2E4"/>
                </a:solidFill>
                <a:effectLst/>
                <a:cs typeface="Calibri" panose="020F0502020204030204" pitchFamily="34" charset="0"/>
              </a:rPr>
              <a:t> F0 + (max(</a:t>
            </a:r>
            <a:r>
              <a:rPr lang="en-US" altLang="zh-CN" b="0" i="0">
                <a:solidFill>
                  <a:srgbClr val="8CBBAD"/>
                </a:solidFill>
                <a:effectLst/>
                <a:cs typeface="Calibri" panose="020F0502020204030204" pitchFamily="34" charset="0"/>
              </a:rPr>
              <a:t>vec3</a:t>
            </a:r>
            <a:r>
              <a:rPr lang="en-US" altLang="zh-CN" b="0" i="0">
                <a:solidFill>
                  <a:srgbClr val="E0E2E4"/>
                </a:solidFill>
                <a:effectLst/>
                <a:cs typeface="Calibri" panose="020F0502020204030204" pitchFamily="34" charset="0"/>
              </a:rPr>
              <a:t>(</a:t>
            </a:r>
            <a:r>
              <a:rPr lang="en-US" altLang="zh-CN" b="0" i="0">
                <a:solidFill>
                  <a:srgbClr val="FFCD22"/>
                </a:solidFill>
                <a:effectLst/>
                <a:cs typeface="Calibri" panose="020F0502020204030204" pitchFamily="34" charset="0"/>
              </a:rPr>
              <a:t>1.0</a:t>
            </a:r>
            <a:r>
              <a:rPr lang="en-US" altLang="zh-CN" b="0" i="0">
                <a:solidFill>
                  <a:srgbClr val="E0E2E4"/>
                </a:solidFill>
                <a:effectLst/>
                <a:cs typeface="Calibri" panose="020F0502020204030204" pitchFamily="34" charset="0"/>
              </a:rPr>
              <a:t> - roughness), F0) - F0) * </a:t>
            </a:r>
            <a:r>
              <a:rPr lang="en-US" altLang="zh-CN" b="0" i="0">
                <a:solidFill>
                  <a:srgbClr val="8CBBAD"/>
                </a:solidFill>
                <a:effectLst/>
                <a:cs typeface="Calibri" panose="020F0502020204030204" pitchFamily="34" charset="0"/>
              </a:rPr>
              <a:t>pow</a:t>
            </a:r>
            <a:r>
              <a:rPr lang="en-US" altLang="zh-CN" b="0" i="0">
                <a:solidFill>
                  <a:srgbClr val="E0E2E4"/>
                </a:solidFill>
                <a:effectLst/>
                <a:cs typeface="Calibri" panose="020F0502020204030204" pitchFamily="34" charset="0"/>
              </a:rPr>
              <a:t>(clamp(</a:t>
            </a:r>
            <a:r>
              <a:rPr lang="en-US" altLang="zh-CN" b="0" i="0">
                <a:solidFill>
                  <a:srgbClr val="FFCD22"/>
                </a:solidFill>
                <a:effectLst/>
                <a:cs typeface="Calibri" panose="020F0502020204030204" pitchFamily="34" charset="0"/>
              </a:rPr>
              <a:t>1.0</a:t>
            </a:r>
            <a:r>
              <a:rPr lang="en-US" altLang="zh-CN" b="0" i="0">
                <a:solidFill>
                  <a:srgbClr val="E0E2E4"/>
                </a:solidFill>
                <a:effectLst/>
                <a:cs typeface="Calibri" panose="020F0502020204030204" pitchFamily="34" charset="0"/>
              </a:rPr>
              <a:t> - cosTheta, </a:t>
            </a:r>
            <a:r>
              <a:rPr lang="en-US" altLang="zh-CN" b="0" i="0">
                <a:solidFill>
                  <a:srgbClr val="FFCD22"/>
                </a:solidFill>
                <a:effectLst/>
                <a:cs typeface="Calibri" panose="020F0502020204030204" pitchFamily="34" charset="0"/>
              </a:rPr>
              <a:t>0.0</a:t>
            </a:r>
            <a:r>
              <a:rPr lang="en-US" altLang="zh-CN" b="0" i="0">
                <a:solidFill>
                  <a:srgbClr val="E0E2E4"/>
                </a:solidFill>
                <a:effectLst/>
                <a:cs typeface="Calibri" panose="020F0502020204030204" pitchFamily="34" charset="0"/>
              </a:rPr>
              <a:t>, </a:t>
            </a:r>
            <a:r>
              <a:rPr lang="en-US" altLang="zh-CN" b="0" i="0">
                <a:solidFill>
                  <a:srgbClr val="FFCD22"/>
                </a:solidFill>
                <a:effectLst/>
                <a:cs typeface="Calibri" panose="020F0502020204030204" pitchFamily="34" charset="0"/>
              </a:rPr>
              <a:t>1.0</a:t>
            </a:r>
            <a:r>
              <a:rPr lang="en-US" altLang="zh-CN" b="0" i="0">
                <a:solidFill>
                  <a:srgbClr val="E0E2E4"/>
                </a:solidFill>
                <a:effectLst/>
                <a:cs typeface="Calibri" panose="020F0502020204030204" pitchFamily="34" charset="0"/>
              </a:rPr>
              <a:t>), </a:t>
            </a:r>
            <a:r>
              <a:rPr lang="en-US" altLang="zh-CN" b="0" i="0">
                <a:solidFill>
                  <a:srgbClr val="FFCD22"/>
                </a:solidFill>
                <a:effectLst/>
                <a:cs typeface="Calibri" panose="020F0502020204030204" pitchFamily="34" charset="0"/>
              </a:rPr>
              <a:t>5.0</a:t>
            </a:r>
            <a:r>
              <a:rPr lang="en-US" altLang="zh-CN" b="0" i="0">
                <a:solidFill>
                  <a:srgbClr val="E0E2E4"/>
                </a:solidFill>
                <a:effectLst/>
                <a:cs typeface="Calibri" panose="020F0502020204030204" pitchFamily="34" charset="0"/>
              </a:rPr>
              <a:t>); </a:t>
            </a:r>
          </a:p>
          <a:p>
            <a:r>
              <a:rPr lang="en-US" altLang="zh-CN" b="0" i="0">
                <a:solidFill>
                  <a:srgbClr val="E0E2E4"/>
                </a:solidFill>
                <a:effectLst/>
                <a:cs typeface="Calibri" panose="020F0502020204030204" pitchFamily="34" charset="0"/>
              </a:rPr>
              <a:t>} </a:t>
            </a:r>
          </a:p>
          <a:p>
            <a:endParaRPr lang="en-US" altLang="zh-CN">
              <a:solidFill>
                <a:srgbClr val="E0E2E4"/>
              </a:solidFill>
              <a:cs typeface="Calibri" panose="020F0502020204030204" pitchFamily="34" charset="0"/>
            </a:endParaRPr>
          </a:p>
          <a:p>
            <a:r>
              <a:rPr lang="en-US" altLang="zh-CN" b="0" i="0">
                <a:solidFill>
                  <a:srgbClr val="8CBBAD"/>
                </a:solidFill>
                <a:effectLst/>
              </a:rPr>
              <a:t>vec3</a:t>
            </a:r>
            <a:r>
              <a:rPr lang="en-US" altLang="zh-CN" b="0" i="0">
                <a:solidFill>
                  <a:srgbClr val="E0E2E4"/>
                </a:solidFill>
                <a:effectLst/>
              </a:rPr>
              <a:t> kS = fresnelSchlickRoughness(max(dot(N, V), </a:t>
            </a:r>
            <a:r>
              <a:rPr lang="en-US" altLang="zh-CN" b="0" i="0">
                <a:solidFill>
                  <a:srgbClr val="FFCD22"/>
                </a:solidFill>
                <a:effectLst/>
              </a:rPr>
              <a:t>0.0</a:t>
            </a:r>
            <a:r>
              <a:rPr lang="en-US" altLang="zh-CN" b="0" i="0">
                <a:solidFill>
                  <a:srgbClr val="E0E2E4"/>
                </a:solidFill>
                <a:effectLst/>
              </a:rPr>
              <a:t>), F0, roughness); </a:t>
            </a:r>
          </a:p>
          <a:p>
            <a:r>
              <a:rPr lang="en-US" altLang="zh-CN" b="0" i="0">
                <a:solidFill>
                  <a:srgbClr val="8CBBAD"/>
                </a:solidFill>
                <a:effectLst/>
              </a:rPr>
              <a:t>vec3</a:t>
            </a:r>
            <a:r>
              <a:rPr lang="en-US" altLang="zh-CN" b="0" i="0">
                <a:solidFill>
                  <a:srgbClr val="E0E2E4"/>
                </a:solidFill>
                <a:effectLst/>
              </a:rPr>
              <a:t> kD = </a:t>
            </a:r>
            <a:r>
              <a:rPr lang="en-US" altLang="zh-CN" b="0" i="0">
                <a:solidFill>
                  <a:srgbClr val="FFCD22"/>
                </a:solidFill>
                <a:effectLst/>
              </a:rPr>
              <a:t>1.0</a:t>
            </a:r>
            <a:r>
              <a:rPr lang="en-US" altLang="zh-CN" b="0" i="0">
                <a:solidFill>
                  <a:srgbClr val="E0E2E4"/>
                </a:solidFill>
                <a:effectLst/>
              </a:rPr>
              <a:t> - kS; </a:t>
            </a:r>
          </a:p>
          <a:p>
            <a:r>
              <a:rPr lang="en-US" altLang="zh-CN" b="0" i="0">
                <a:solidFill>
                  <a:srgbClr val="8CBBAD"/>
                </a:solidFill>
                <a:effectLst/>
              </a:rPr>
              <a:t>vec3</a:t>
            </a:r>
            <a:r>
              <a:rPr lang="en-US" altLang="zh-CN" b="0" i="0">
                <a:solidFill>
                  <a:srgbClr val="E0E2E4"/>
                </a:solidFill>
                <a:effectLst/>
              </a:rPr>
              <a:t> irradiance = texture(irradianceMap, N).rgb; </a:t>
            </a:r>
          </a:p>
          <a:p>
            <a:r>
              <a:rPr lang="en-US" altLang="zh-CN" b="0" i="0">
                <a:solidFill>
                  <a:srgbClr val="8CBBAD"/>
                </a:solidFill>
                <a:effectLst/>
              </a:rPr>
              <a:t>vec3</a:t>
            </a:r>
            <a:r>
              <a:rPr lang="en-US" altLang="zh-CN" b="0" i="0">
                <a:solidFill>
                  <a:srgbClr val="E0E2E4"/>
                </a:solidFill>
                <a:effectLst/>
              </a:rPr>
              <a:t> diffuse = irradiance * albedo; </a:t>
            </a:r>
          </a:p>
          <a:p>
            <a:r>
              <a:rPr lang="en-US" altLang="zh-CN" b="0" i="0">
                <a:solidFill>
                  <a:srgbClr val="8CBBAD"/>
                </a:solidFill>
                <a:effectLst/>
              </a:rPr>
              <a:t>vec3</a:t>
            </a:r>
            <a:r>
              <a:rPr lang="en-US" altLang="zh-CN" b="0" i="0">
                <a:solidFill>
                  <a:srgbClr val="E0E2E4"/>
                </a:solidFill>
                <a:effectLst/>
              </a:rPr>
              <a:t> ambient = (kD * diffuse) * ao; </a:t>
            </a:r>
            <a:endParaRPr lang="zh-CN" altLang="en-US">
              <a:cs typeface="Calibri" panose="020F0502020204030204" pitchFamily="34" charset="0"/>
            </a:endParaRPr>
          </a:p>
        </p:txBody>
      </p:sp>
      <p:pic>
        <p:nvPicPr>
          <p:cNvPr id="15" name="图片 14">
            <a:extLst>
              <a:ext uri="{FF2B5EF4-FFF2-40B4-BE49-F238E27FC236}">
                <a16:creationId xmlns:a16="http://schemas.microsoft.com/office/drawing/2014/main" id="{25B11022-F44D-4A32-99C6-CC0EDDF71003}"/>
              </a:ext>
            </a:extLst>
          </p:cNvPr>
          <p:cNvPicPr>
            <a:picLocks noChangeAspect="1"/>
          </p:cNvPicPr>
          <p:nvPr/>
        </p:nvPicPr>
        <p:blipFill>
          <a:blip r:embed="rId2"/>
          <a:stretch>
            <a:fillRect/>
          </a:stretch>
        </p:blipFill>
        <p:spPr>
          <a:xfrm>
            <a:off x="1818640" y="6272992"/>
            <a:ext cx="6563360" cy="3851956"/>
          </a:xfrm>
          <a:prstGeom prst="rect">
            <a:avLst/>
          </a:prstGeom>
        </p:spPr>
      </p:pic>
      <p:sp>
        <p:nvSpPr>
          <p:cNvPr id="17" name="文本框 16">
            <a:extLst>
              <a:ext uri="{FF2B5EF4-FFF2-40B4-BE49-F238E27FC236}">
                <a16:creationId xmlns:a16="http://schemas.microsoft.com/office/drawing/2014/main" id="{1349999A-FA43-4098-B93B-DC5D1616C8E3}"/>
              </a:ext>
            </a:extLst>
          </p:cNvPr>
          <p:cNvSpPr txBox="1"/>
          <p:nvPr/>
        </p:nvSpPr>
        <p:spPr>
          <a:xfrm>
            <a:off x="848360" y="10855711"/>
            <a:ext cx="9230360" cy="646331"/>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zh-CN" altLang="en-US"/>
              <a:t>这看起来仍然有点奇怪，因为更多的金属球体需要某种形式的反射，才能正确地开始看起来像金属表面（因为金属表面不反射漫反射光），而目前这些表面仅（几乎）来自点光源。</a:t>
            </a:r>
          </a:p>
        </p:txBody>
      </p:sp>
    </p:spTree>
    <p:extLst>
      <p:ext uri="{BB962C8B-B14F-4D97-AF65-F5344CB8AC3E}">
        <p14:creationId xmlns:p14="http://schemas.microsoft.com/office/powerpoint/2010/main" val="166613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D6D1FD4-9573-4C00-9CAE-A730C4C03E0C}"/>
              </a:ext>
            </a:extLst>
          </p:cNvPr>
          <p:cNvSpPr txBox="1"/>
          <p:nvPr/>
        </p:nvSpPr>
        <p:spPr>
          <a:xfrm>
            <a:off x="2657291" y="298066"/>
            <a:ext cx="5310554" cy="369332"/>
          </a:xfrm>
          <a:prstGeom prst="rect">
            <a:avLst/>
          </a:prstGeom>
          <a:noFill/>
        </p:spPr>
        <p:txBody>
          <a:bodyPr wrap="square">
            <a:spAutoFit/>
          </a:bodyPr>
          <a:lstStyle/>
          <a:p>
            <a:pPr algn="ctr"/>
            <a:r>
              <a:rPr lang="en-US" altLang="zh-CN" b="1" i="0">
                <a:solidFill>
                  <a:schemeClr val="accent3"/>
                </a:solidFill>
                <a:effectLst/>
                <a:latin typeface="Gudea"/>
              </a:rPr>
              <a:t>Specular IBL</a:t>
            </a:r>
          </a:p>
        </p:txBody>
      </p:sp>
      <p:pic>
        <p:nvPicPr>
          <p:cNvPr id="7" name="图片 6">
            <a:extLst>
              <a:ext uri="{FF2B5EF4-FFF2-40B4-BE49-F238E27FC236}">
                <a16:creationId xmlns:a16="http://schemas.microsoft.com/office/drawing/2014/main" id="{E0D6F822-F217-4E8C-BADB-6E62B2594B4B}"/>
              </a:ext>
            </a:extLst>
          </p:cNvPr>
          <p:cNvPicPr>
            <a:picLocks noChangeAspect="1"/>
          </p:cNvPicPr>
          <p:nvPr/>
        </p:nvPicPr>
        <p:blipFill>
          <a:blip r:embed="rId2"/>
          <a:stretch>
            <a:fillRect/>
          </a:stretch>
        </p:blipFill>
        <p:spPr>
          <a:xfrm>
            <a:off x="592930" y="935681"/>
            <a:ext cx="9439275" cy="1057275"/>
          </a:xfrm>
          <a:prstGeom prst="rect">
            <a:avLst/>
          </a:prstGeom>
        </p:spPr>
      </p:pic>
      <p:pic>
        <p:nvPicPr>
          <p:cNvPr id="9" name="图片 8">
            <a:extLst>
              <a:ext uri="{FF2B5EF4-FFF2-40B4-BE49-F238E27FC236}">
                <a16:creationId xmlns:a16="http://schemas.microsoft.com/office/drawing/2014/main" id="{90DDD8FD-E424-42B0-83BB-CE3F226A2139}"/>
              </a:ext>
            </a:extLst>
          </p:cNvPr>
          <p:cNvPicPr>
            <a:picLocks noChangeAspect="1"/>
          </p:cNvPicPr>
          <p:nvPr/>
        </p:nvPicPr>
        <p:blipFill>
          <a:blip r:embed="rId3"/>
          <a:stretch>
            <a:fillRect/>
          </a:stretch>
        </p:blipFill>
        <p:spPr>
          <a:xfrm>
            <a:off x="2512218" y="2261239"/>
            <a:ext cx="5600700" cy="962025"/>
          </a:xfrm>
          <a:prstGeom prst="rect">
            <a:avLst/>
          </a:prstGeom>
        </p:spPr>
      </p:pic>
      <p:sp>
        <p:nvSpPr>
          <p:cNvPr id="11" name="文本框 10">
            <a:extLst>
              <a:ext uri="{FF2B5EF4-FFF2-40B4-BE49-F238E27FC236}">
                <a16:creationId xmlns:a16="http://schemas.microsoft.com/office/drawing/2014/main" id="{4AD977A8-ABE2-433B-9E1F-92488F6C1D02}"/>
              </a:ext>
            </a:extLst>
          </p:cNvPr>
          <p:cNvSpPr txBox="1"/>
          <p:nvPr/>
        </p:nvSpPr>
        <p:spPr>
          <a:xfrm>
            <a:off x="460851" y="3457864"/>
            <a:ext cx="9353709" cy="1477328"/>
          </a:xfrm>
          <a:prstGeom prst="rect">
            <a:avLst/>
          </a:prstGeom>
          <a:noFill/>
        </p:spPr>
        <p:txBody>
          <a:bodyPr wrap="square">
            <a:spAutoFit/>
          </a:bodyPr>
          <a:lstStyle/>
          <a:p>
            <a:pPr algn="l"/>
            <a:r>
              <a:rPr lang="zh-CN" altLang="en-US" b="0" i="0">
                <a:solidFill>
                  <a:schemeClr val="bg1"/>
                </a:solidFill>
                <a:effectLst/>
                <a:latin typeface="-apple-system"/>
              </a:rPr>
              <a:t>第一部分（卷积时）称为预过滤环境图，它（类似于辐照度图）是预计算的环境卷积图，但这一次考虑了粗糙度。为了增加粗糙度级别，环境贴图会与更多散射的采样向量进行卷积，从而产生更模糊的反射。对于我们卷积的每个粗糙度级别，我们将顺序模糊的结果存储在预过滤贴图的</a:t>
            </a:r>
            <a:r>
              <a:rPr lang="en-US" altLang="zh-CN" b="0" i="0">
                <a:solidFill>
                  <a:schemeClr val="bg1"/>
                </a:solidFill>
                <a:effectLst/>
                <a:latin typeface="-apple-system"/>
              </a:rPr>
              <a:t>mipmap</a:t>
            </a:r>
            <a:r>
              <a:rPr lang="zh-CN" altLang="en-US" b="0" i="0">
                <a:solidFill>
                  <a:schemeClr val="bg1"/>
                </a:solidFill>
                <a:effectLst/>
                <a:latin typeface="-apple-system"/>
              </a:rPr>
              <a:t>级别中。例如，预过滤的环境地图在其</a:t>
            </a:r>
            <a:r>
              <a:rPr lang="en-US" altLang="zh-CN" b="0" i="0">
                <a:solidFill>
                  <a:schemeClr val="bg1"/>
                </a:solidFill>
                <a:effectLst/>
                <a:latin typeface="-apple-system"/>
              </a:rPr>
              <a:t>5</a:t>
            </a:r>
            <a:r>
              <a:rPr lang="zh-CN" altLang="en-US" b="0" i="0">
                <a:solidFill>
                  <a:schemeClr val="bg1"/>
                </a:solidFill>
                <a:effectLst/>
                <a:latin typeface="-apple-system"/>
              </a:rPr>
              <a:t>个</a:t>
            </a:r>
            <a:r>
              <a:rPr lang="en-US" altLang="zh-CN" b="0" i="0">
                <a:solidFill>
                  <a:schemeClr val="bg1"/>
                </a:solidFill>
                <a:effectLst/>
                <a:latin typeface="-apple-system"/>
              </a:rPr>
              <a:t>mipmap</a:t>
            </a:r>
            <a:r>
              <a:rPr lang="zh-CN" altLang="en-US" b="0" i="0">
                <a:solidFill>
                  <a:schemeClr val="bg1"/>
                </a:solidFill>
                <a:effectLst/>
                <a:latin typeface="-apple-system"/>
              </a:rPr>
              <a:t>级别中存储</a:t>
            </a:r>
            <a:r>
              <a:rPr lang="en-US" altLang="zh-CN" b="0" i="0">
                <a:solidFill>
                  <a:schemeClr val="bg1"/>
                </a:solidFill>
                <a:effectLst/>
                <a:latin typeface="-apple-system"/>
              </a:rPr>
              <a:t>5</a:t>
            </a:r>
            <a:r>
              <a:rPr lang="zh-CN" altLang="en-US" b="0" i="0">
                <a:solidFill>
                  <a:schemeClr val="bg1"/>
                </a:solidFill>
                <a:effectLst/>
                <a:latin typeface="-apple-system"/>
              </a:rPr>
              <a:t>个不同粗糙度值的预卷积结果，如下所示：</a:t>
            </a:r>
            <a:endParaRPr lang="zh-CN" altLang="en-US">
              <a:solidFill>
                <a:schemeClr val="bg1"/>
              </a:solidFill>
            </a:endParaRPr>
          </a:p>
        </p:txBody>
      </p:sp>
      <p:pic>
        <p:nvPicPr>
          <p:cNvPr id="1028" name="Picture 4" descr="Pre-convoluted environment map over 5 roughness levels for PBR">
            <a:extLst>
              <a:ext uri="{FF2B5EF4-FFF2-40B4-BE49-F238E27FC236}">
                <a16:creationId xmlns:a16="http://schemas.microsoft.com/office/drawing/2014/main" id="{CE51805C-55DE-4846-8D32-FB9E4DAEC0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015" y="5169792"/>
            <a:ext cx="7620000" cy="2943225"/>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2B8D8329-CC2F-44F7-8CB1-7284FC5BB0FA}"/>
              </a:ext>
            </a:extLst>
          </p:cNvPr>
          <p:cNvSpPr txBox="1"/>
          <p:nvPr/>
        </p:nvSpPr>
        <p:spPr>
          <a:xfrm>
            <a:off x="2897980" y="7235513"/>
            <a:ext cx="700214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i="0">
                <a:ln w="0"/>
                <a:solidFill>
                  <a:schemeClr val="tx1"/>
                </a:solidFill>
                <a:effectLst>
                  <a:outerShdw blurRad="38100" dist="19050" dir="2700000" algn="tl" rotWithShape="0">
                    <a:schemeClr val="dk1">
                      <a:alpha val="40000"/>
                    </a:schemeClr>
                  </a:outerShdw>
                </a:effectLst>
                <a:latin typeface="-apple-system"/>
              </a:rPr>
              <a:t>高光部分，要考虑粗糙度</a:t>
            </a:r>
            <a:r>
              <a:rPr lang="en-US" altLang="zh-CN" i="0">
                <a:ln w="0"/>
                <a:solidFill>
                  <a:schemeClr val="tx1"/>
                </a:solidFill>
                <a:effectLst>
                  <a:outerShdw blurRad="38100" dist="19050" dir="2700000" algn="tl" rotWithShape="0">
                    <a:schemeClr val="dk1">
                      <a:alpha val="40000"/>
                    </a:schemeClr>
                  </a:outerShdw>
                </a:effectLst>
                <a:latin typeface="-apple-system"/>
              </a:rPr>
              <a:t>α</a:t>
            </a:r>
            <a:r>
              <a:rPr lang="zh-CN" altLang="en-US" i="0">
                <a:ln w="0"/>
                <a:solidFill>
                  <a:schemeClr val="tx1"/>
                </a:solidFill>
                <a:effectLst>
                  <a:outerShdw blurRad="38100" dist="19050" dir="2700000" algn="tl" rotWithShape="0">
                    <a:schemeClr val="dk1">
                      <a:alpha val="40000"/>
                    </a:schemeClr>
                  </a:outerShdw>
                </a:effectLst>
                <a:latin typeface="-apple-system"/>
              </a:rPr>
              <a:t>，必须需要渲染出多个粗糙度下的环境图</a:t>
            </a:r>
            <a:endParaRPr lang="zh-CN" altLang="en-US">
              <a:ln w="0"/>
              <a:solidFill>
                <a:schemeClr val="tx1"/>
              </a:solidFill>
              <a:effectLst>
                <a:outerShdw blurRad="38100" dist="19050" dir="2700000" algn="tl" rotWithShape="0">
                  <a:schemeClr val="dk1">
                    <a:alpha val="40000"/>
                  </a:schemeClr>
                </a:outerShdw>
              </a:effectLst>
            </a:endParaRPr>
          </a:p>
        </p:txBody>
      </p:sp>
      <p:sp>
        <p:nvSpPr>
          <p:cNvPr id="17" name="文本框 16">
            <a:extLst>
              <a:ext uri="{FF2B5EF4-FFF2-40B4-BE49-F238E27FC236}">
                <a16:creationId xmlns:a16="http://schemas.microsoft.com/office/drawing/2014/main" id="{595D32C6-1D28-4551-921F-97A33ECF2B48}"/>
              </a:ext>
            </a:extLst>
          </p:cNvPr>
          <p:cNvSpPr txBox="1"/>
          <p:nvPr/>
        </p:nvSpPr>
        <p:spPr>
          <a:xfrm>
            <a:off x="370840" y="8077714"/>
            <a:ext cx="9571355" cy="923330"/>
          </a:xfrm>
          <a:prstGeom prst="rect">
            <a:avLst/>
          </a:prstGeom>
          <a:noFill/>
        </p:spPr>
        <p:txBody>
          <a:bodyPr wrap="square">
            <a:spAutoFit/>
          </a:bodyPr>
          <a:lstStyle/>
          <a:p>
            <a:r>
              <a:rPr lang="zh-CN" altLang="en-US">
                <a:solidFill>
                  <a:schemeClr val="bg1"/>
                </a:solidFill>
              </a:rPr>
              <a:t>我们使用Cook-Torrance BRDF的分布函数（NDF）生成样本向量及其散射量，该函数以法线和</a:t>
            </a:r>
            <a:r>
              <a:rPr lang="en-US" altLang="zh-CN">
                <a:solidFill>
                  <a:schemeClr val="bg1"/>
                </a:solidFill>
              </a:rPr>
              <a:t>View</a:t>
            </a:r>
            <a:r>
              <a:rPr lang="zh-CN" altLang="en-US">
                <a:solidFill>
                  <a:schemeClr val="bg1"/>
                </a:solidFill>
              </a:rPr>
              <a:t>的方向作为输入。由于我们在卷积环境贴图时事先不知道视图方向，通过假设视图方向（以及镜面反射方向）等于输出样本方向来进一步近似。这将自身转换为以下代码：</a:t>
            </a:r>
          </a:p>
        </p:txBody>
      </p:sp>
      <p:sp>
        <p:nvSpPr>
          <p:cNvPr id="19" name="文本框 18">
            <a:extLst>
              <a:ext uri="{FF2B5EF4-FFF2-40B4-BE49-F238E27FC236}">
                <a16:creationId xmlns:a16="http://schemas.microsoft.com/office/drawing/2014/main" id="{EBB4AC9F-213B-4C54-90DD-2770BA63B044}"/>
              </a:ext>
            </a:extLst>
          </p:cNvPr>
          <p:cNvSpPr txBox="1"/>
          <p:nvPr/>
        </p:nvSpPr>
        <p:spPr>
          <a:xfrm>
            <a:off x="1531223" y="9104581"/>
            <a:ext cx="7208520"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pt-BR" altLang="zh-CN" b="0" i="0">
                <a:solidFill>
                  <a:srgbClr val="8CBBAD"/>
                </a:solidFill>
                <a:effectLst/>
                <a:latin typeface="Courier New" panose="02070309020205020404" pitchFamily="49" charset="0"/>
              </a:rPr>
              <a:t>vec3</a:t>
            </a:r>
            <a:r>
              <a:rPr lang="pt-BR" altLang="zh-CN" b="0" i="0">
                <a:solidFill>
                  <a:srgbClr val="E0E2E4"/>
                </a:solidFill>
                <a:effectLst/>
                <a:latin typeface="Courier New" panose="02070309020205020404" pitchFamily="49" charset="0"/>
              </a:rPr>
              <a:t> N = normalize(w_o); </a:t>
            </a:r>
            <a:r>
              <a:rPr lang="pt-BR" altLang="zh-CN" b="0" i="0">
                <a:solidFill>
                  <a:srgbClr val="8CBBAD"/>
                </a:solidFill>
                <a:effectLst/>
                <a:latin typeface="Courier New" panose="02070309020205020404" pitchFamily="49" charset="0"/>
              </a:rPr>
              <a:t>vec3</a:t>
            </a:r>
            <a:r>
              <a:rPr lang="pt-BR" altLang="zh-CN" b="0" i="0">
                <a:solidFill>
                  <a:srgbClr val="E0E2E4"/>
                </a:solidFill>
                <a:effectLst/>
                <a:latin typeface="Courier New" panose="02070309020205020404" pitchFamily="49" charset="0"/>
              </a:rPr>
              <a:t> R = N; </a:t>
            </a:r>
            <a:r>
              <a:rPr lang="pt-BR" altLang="zh-CN" b="0" i="0">
                <a:solidFill>
                  <a:srgbClr val="8CBBAD"/>
                </a:solidFill>
                <a:effectLst/>
                <a:latin typeface="Courier New" panose="02070309020205020404" pitchFamily="49" charset="0"/>
              </a:rPr>
              <a:t>vec3</a:t>
            </a:r>
            <a:r>
              <a:rPr lang="pt-BR" altLang="zh-CN" b="0" i="0">
                <a:solidFill>
                  <a:srgbClr val="E0E2E4"/>
                </a:solidFill>
                <a:effectLst/>
                <a:latin typeface="Courier New" panose="02070309020205020404" pitchFamily="49" charset="0"/>
              </a:rPr>
              <a:t> V = R</a:t>
            </a:r>
            <a:endParaRPr lang="zh-CN" altLang="en-US"/>
          </a:p>
        </p:txBody>
      </p:sp>
      <p:pic>
        <p:nvPicPr>
          <p:cNvPr id="1030" name="Picture 6" descr="Removing grazing specular reflections with the split sum approximation of V = R = N.">
            <a:extLst>
              <a:ext uri="{FF2B5EF4-FFF2-40B4-BE49-F238E27FC236}">
                <a16:creationId xmlns:a16="http://schemas.microsoft.com/office/drawing/2014/main" id="{58BEACCA-2245-4176-928F-1FB1EF9B80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3143" y="9577450"/>
            <a:ext cx="5819775" cy="2305050"/>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4C1A4759-0E9B-494C-8869-198107760B13}"/>
              </a:ext>
            </a:extLst>
          </p:cNvPr>
          <p:cNvSpPr txBox="1"/>
          <p:nvPr/>
        </p:nvSpPr>
        <p:spPr>
          <a:xfrm>
            <a:off x="571746" y="11756637"/>
            <a:ext cx="6000910" cy="2031325"/>
          </a:xfrm>
          <a:prstGeom prst="rect">
            <a:avLst/>
          </a:prstGeom>
          <a:noFill/>
        </p:spPr>
        <p:txBody>
          <a:bodyPr wrap="square">
            <a:spAutoFit/>
          </a:bodyPr>
          <a:lstStyle/>
          <a:p>
            <a:r>
              <a:rPr lang="zh-CN" altLang="en-US">
                <a:solidFill>
                  <a:schemeClr val="bg1"/>
                </a:solidFill>
              </a:rPr>
              <a:t>方程的第二部分等于镜面积分的BRDF部分。假设入射辐射在每个方向上都是完全白色的（因此L（p，x）=1.0），我们可以预先计算BRDF的响应，</a:t>
            </a:r>
            <a:r>
              <a:rPr lang="zh-CN" altLang="en-US">
                <a:solidFill>
                  <a:schemeClr val="bg1"/>
                </a:solidFill>
                <a:highlight>
                  <a:srgbClr val="800000"/>
                </a:highlight>
              </a:rPr>
              <a:t>给定输入粗糙度和</a:t>
            </a:r>
            <a:r>
              <a:rPr lang="en-US" altLang="zh-CN">
                <a:solidFill>
                  <a:schemeClr val="bg1"/>
                </a:solidFill>
                <a:highlight>
                  <a:srgbClr val="800000"/>
                </a:highlight>
              </a:rPr>
              <a:t>n</a:t>
            </a:r>
            <a:r>
              <a:rPr lang="zh-CN" altLang="en-US">
                <a:solidFill>
                  <a:schemeClr val="bg1"/>
                </a:solidFill>
                <a:highlight>
                  <a:srgbClr val="800000"/>
                </a:highlight>
              </a:rPr>
              <a:t>⋅ωi</a:t>
            </a:r>
            <a:r>
              <a:rPr lang="zh-CN" altLang="en-US">
                <a:solidFill>
                  <a:schemeClr val="bg1"/>
                </a:solidFill>
              </a:rPr>
              <a:t>，将预先计算的BRDF对每个法线和光照方向组合的响应存储在2D查找纹理（LUT）中，该纹理称为</a:t>
            </a:r>
            <a:r>
              <a:rPr lang="zh-CN" altLang="en-US">
                <a:solidFill>
                  <a:schemeClr val="bg1"/>
                </a:solidFill>
                <a:highlight>
                  <a:srgbClr val="800000"/>
                </a:highlight>
              </a:rPr>
              <a:t>BRDF积分贴图</a:t>
            </a:r>
            <a:r>
              <a:rPr lang="zh-CN" altLang="en-US">
                <a:solidFill>
                  <a:schemeClr val="bg1"/>
                </a:solidFill>
              </a:rPr>
              <a:t>。2D lookup纹理向曲面的菲涅耳响应输出一个比例（红色）和一个偏移值（绿色），为提供分割镜面积分的第二部分：</a:t>
            </a:r>
          </a:p>
        </p:txBody>
      </p:sp>
      <p:pic>
        <p:nvPicPr>
          <p:cNvPr id="1032" name="Picture 8" descr="Visualization of the 2D BRDF LUT according to the split sum approximation for PBR in OpenGL.">
            <a:extLst>
              <a:ext uri="{FF2B5EF4-FFF2-40B4-BE49-F238E27FC236}">
                <a16:creationId xmlns:a16="http://schemas.microsoft.com/office/drawing/2014/main" id="{28D71570-372E-4603-BE78-126979401C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1654" y="11848577"/>
            <a:ext cx="2142528" cy="2142528"/>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接箭头连接符 19">
            <a:extLst>
              <a:ext uri="{FF2B5EF4-FFF2-40B4-BE49-F238E27FC236}">
                <a16:creationId xmlns:a16="http://schemas.microsoft.com/office/drawing/2014/main" id="{9EF1AC66-3E10-4EF4-B7D5-F07194305491}"/>
              </a:ext>
            </a:extLst>
          </p:cNvPr>
          <p:cNvCxnSpPr/>
          <p:nvPr/>
        </p:nvCxnSpPr>
        <p:spPr>
          <a:xfrm>
            <a:off x="7041654" y="13991105"/>
            <a:ext cx="2650986"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1" name="文本框 20">
            <a:extLst>
              <a:ext uri="{FF2B5EF4-FFF2-40B4-BE49-F238E27FC236}">
                <a16:creationId xmlns:a16="http://schemas.microsoft.com/office/drawing/2014/main" id="{594D91B1-5E28-48A7-B6A7-59A155E05B71}"/>
              </a:ext>
            </a:extLst>
          </p:cNvPr>
          <p:cNvSpPr txBox="1"/>
          <p:nvPr/>
        </p:nvSpPr>
        <p:spPr>
          <a:xfrm>
            <a:off x="9530080" y="13710362"/>
            <a:ext cx="184731" cy="400110"/>
          </a:xfrm>
          <a:prstGeom prst="rect">
            <a:avLst/>
          </a:prstGeom>
          <a:noFill/>
        </p:spPr>
        <p:txBody>
          <a:bodyPr wrap="none" rtlCol="0">
            <a:spAutoFit/>
          </a:bodyPr>
          <a:lstStyle/>
          <a:p>
            <a:endParaRPr lang="zh-CN" altLang="en-US" sz="2000" dirty="0">
              <a:solidFill>
                <a:schemeClr val="bg1"/>
              </a:solidFill>
            </a:endParaRPr>
          </a:p>
        </p:txBody>
      </p:sp>
      <p:sp>
        <p:nvSpPr>
          <p:cNvPr id="30" name="文本框 29">
            <a:extLst>
              <a:ext uri="{FF2B5EF4-FFF2-40B4-BE49-F238E27FC236}">
                <a16:creationId xmlns:a16="http://schemas.microsoft.com/office/drawing/2014/main" id="{257A90BC-3277-47F9-B680-E67259900CB9}"/>
              </a:ext>
            </a:extLst>
          </p:cNvPr>
          <p:cNvSpPr txBox="1"/>
          <p:nvPr/>
        </p:nvSpPr>
        <p:spPr>
          <a:xfrm>
            <a:off x="9530080" y="13621773"/>
            <a:ext cx="754380" cy="369332"/>
          </a:xfrm>
          <a:prstGeom prst="rect">
            <a:avLst/>
          </a:prstGeom>
          <a:noFill/>
        </p:spPr>
        <p:txBody>
          <a:bodyPr wrap="square">
            <a:spAutoFit/>
          </a:bodyPr>
          <a:lstStyle/>
          <a:p>
            <a:r>
              <a:rPr lang="en-US" altLang="zh-CN">
                <a:solidFill>
                  <a:schemeClr val="bg1"/>
                </a:solidFill>
                <a:highlight>
                  <a:srgbClr val="800000"/>
                </a:highlight>
              </a:rPr>
              <a:t>n</a:t>
            </a:r>
            <a:r>
              <a:rPr lang="zh-CN" altLang="en-US">
                <a:solidFill>
                  <a:schemeClr val="bg1"/>
                </a:solidFill>
                <a:highlight>
                  <a:srgbClr val="800000"/>
                </a:highlight>
              </a:rPr>
              <a:t>⋅ωi</a:t>
            </a:r>
            <a:endParaRPr lang="zh-CN" altLang="en-US"/>
          </a:p>
        </p:txBody>
      </p:sp>
      <p:cxnSp>
        <p:nvCxnSpPr>
          <p:cNvPr id="27" name="直接箭头连接符 26">
            <a:extLst>
              <a:ext uri="{FF2B5EF4-FFF2-40B4-BE49-F238E27FC236}">
                <a16:creationId xmlns:a16="http://schemas.microsoft.com/office/drawing/2014/main" id="{2B326499-893A-4D39-A045-4BD7831E1F18}"/>
              </a:ext>
            </a:extLst>
          </p:cNvPr>
          <p:cNvCxnSpPr/>
          <p:nvPr/>
        </p:nvCxnSpPr>
        <p:spPr>
          <a:xfrm flipV="1">
            <a:off x="7041654" y="11647882"/>
            <a:ext cx="0" cy="234322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4" name="文本框 33">
            <a:extLst>
              <a:ext uri="{FF2B5EF4-FFF2-40B4-BE49-F238E27FC236}">
                <a16:creationId xmlns:a16="http://schemas.microsoft.com/office/drawing/2014/main" id="{C7445D18-0FC7-4563-95EF-6E75DFFCC884}"/>
              </a:ext>
            </a:extLst>
          </p:cNvPr>
          <p:cNvSpPr txBox="1"/>
          <p:nvPr/>
        </p:nvSpPr>
        <p:spPr>
          <a:xfrm>
            <a:off x="7041653" y="11544545"/>
            <a:ext cx="957580" cy="369332"/>
          </a:xfrm>
          <a:prstGeom prst="rect">
            <a:avLst/>
          </a:prstGeom>
          <a:noFill/>
        </p:spPr>
        <p:txBody>
          <a:bodyPr wrap="square">
            <a:spAutoFit/>
          </a:bodyPr>
          <a:lstStyle/>
          <a:p>
            <a:r>
              <a:rPr lang="zh-CN" altLang="en-US">
                <a:solidFill>
                  <a:schemeClr val="bg1"/>
                </a:solidFill>
                <a:highlight>
                  <a:srgbClr val="800000"/>
                </a:highlight>
              </a:rPr>
              <a:t>粗糙度</a:t>
            </a:r>
            <a:endParaRPr lang="zh-CN" altLang="en-US"/>
          </a:p>
        </p:txBody>
      </p:sp>
      <p:sp>
        <p:nvSpPr>
          <p:cNvPr id="24" name="文本框 23">
            <a:extLst>
              <a:ext uri="{FF2B5EF4-FFF2-40B4-BE49-F238E27FC236}">
                <a16:creationId xmlns:a16="http://schemas.microsoft.com/office/drawing/2014/main" id="{11A1DB73-8AD0-4615-B2E2-31D6AA0D7581}"/>
              </a:ext>
            </a:extLst>
          </p:cNvPr>
          <p:cNvSpPr txBox="1"/>
          <p:nvPr/>
        </p:nvSpPr>
        <p:spPr>
          <a:xfrm>
            <a:off x="6078125" y="2936516"/>
            <a:ext cx="98906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zh-CN" altLang="en-US">
                <a:solidFill>
                  <a:srgbClr val="FF0000"/>
                </a:solidFill>
              </a:rPr>
              <a:t>BRDF</a:t>
            </a:r>
          </a:p>
        </p:txBody>
      </p:sp>
    </p:spTree>
    <p:extLst>
      <p:ext uri="{BB962C8B-B14F-4D97-AF65-F5344CB8AC3E}">
        <p14:creationId xmlns:p14="http://schemas.microsoft.com/office/powerpoint/2010/main" val="313407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4093DE-E641-4805-819F-ABAF2FBC1D82}"/>
              </a:ext>
            </a:extLst>
          </p:cNvPr>
          <p:cNvSpPr/>
          <p:nvPr/>
        </p:nvSpPr>
        <p:spPr>
          <a:xfrm>
            <a:off x="1623060" y="6647254"/>
            <a:ext cx="7620000" cy="1564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CA90A11-1CFE-40B8-81EB-8710F90D7297}"/>
              </a:ext>
            </a:extLst>
          </p:cNvPr>
          <p:cNvSpPr txBox="1"/>
          <p:nvPr/>
        </p:nvSpPr>
        <p:spPr>
          <a:xfrm>
            <a:off x="574040" y="809675"/>
            <a:ext cx="9382760" cy="369332"/>
          </a:xfrm>
          <a:prstGeom prst="rect">
            <a:avLst/>
          </a:prstGeom>
          <a:noFill/>
        </p:spPr>
        <p:txBody>
          <a:bodyPr wrap="square">
            <a:spAutoFit/>
          </a:bodyPr>
          <a:lstStyle/>
          <a:p>
            <a:r>
              <a:rPr lang="zh-CN" altLang="en-US">
                <a:solidFill>
                  <a:schemeClr val="bg1"/>
                </a:solidFill>
              </a:rPr>
              <a:t>将BRDF积分图和预过滤环境图两者结合起来，得到镜面积分的结果：</a:t>
            </a:r>
          </a:p>
        </p:txBody>
      </p:sp>
      <p:sp>
        <p:nvSpPr>
          <p:cNvPr id="7" name="文本框 6">
            <a:extLst>
              <a:ext uri="{FF2B5EF4-FFF2-40B4-BE49-F238E27FC236}">
                <a16:creationId xmlns:a16="http://schemas.microsoft.com/office/drawing/2014/main" id="{38AA9D46-6953-4BA3-961E-71EE53D12811}"/>
              </a:ext>
            </a:extLst>
          </p:cNvPr>
          <p:cNvSpPr txBox="1"/>
          <p:nvPr/>
        </p:nvSpPr>
        <p:spPr>
          <a:xfrm>
            <a:off x="574040" y="1179007"/>
            <a:ext cx="9128760" cy="120032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latin typeface="Calibri" panose="020F0502020204030204" pitchFamily="34" charset="0"/>
                <a:cs typeface="Calibri" panose="020F0502020204030204" pitchFamily="34" charset="0"/>
              </a:rPr>
              <a:t>float</a:t>
            </a:r>
            <a:r>
              <a:rPr lang="en-US" altLang="zh-CN" b="0" i="0">
                <a:solidFill>
                  <a:srgbClr val="E0E2E4"/>
                </a:solidFill>
                <a:effectLst/>
                <a:latin typeface="Calibri" panose="020F0502020204030204" pitchFamily="34" charset="0"/>
                <a:cs typeface="Calibri" panose="020F0502020204030204" pitchFamily="34" charset="0"/>
              </a:rPr>
              <a:t> lod = getMipLevelFromRoughness(roughness); </a:t>
            </a:r>
          </a:p>
          <a:p>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prefilteredColor = textureCubeLod(PrefilteredEnvMap, refVec, </a:t>
            </a:r>
            <a:r>
              <a:rPr lang="en-US" altLang="zh-CN" b="0" i="0">
                <a:solidFill>
                  <a:srgbClr val="E0E2E4"/>
                </a:solidFill>
                <a:effectLst/>
                <a:highlight>
                  <a:srgbClr val="800000"/>
                </a:highlight>
                <a:latin typeface="Calibri" panose="020F0502020204030204" pitchFamily="34" charset="0"/>
                <a:cs typeface="Calibri" panose="020F0502020204030204" pitchFamily="34" charset="0"/>
              </a:rPr>
              <a:t>lod</a:t>
            </a:r>
            <a:r>
              <a:rPr lang="en-US" altLang="zh-CN" b="0" i="0">
                <a:solidFill>
                  <a:srgbClr val="E0E2E4"/>
                </a:solidFill>
                <a:effectLst/>
                <a:latin typeface="Calibri" panose="020F0502020204030204" pitchFamily="34" charset="0"/>
                <a:cs typeface="Calibri" panose="020F0502020204030204" pitchFamily="34" charset="0"/>
              </a:rPr>
              <a:t>); </a:t>
            </a:r>
          </a:p>
          <a:p>
            <a:r>
              <a:rPr lang="en-US" altLang="zh-CN" b="0" i="0">
                <a:solidFill>
                  <a:srgbClr val="8CBBAD"/>
                </a:solidFill>
                <a:effectLst/>
                <a:latin typeface="Calibri" panose="020F0502020204030204" pitchFamily="34" charset="0"/>
                <a:cs typeface="Calibri" panose="020F0502020204030204" pitchFamily="34" charset="0"/>
              </a:rPr>
              <a:t>vec2</a:t>
            </a:r>
            <a:r>
              <a:rPr lang="en-US" altLang="zh-CN" b="0" i="0">
                <a:solidFill>
                  <a:srgbClr val="E0E2E4"/>
                </a:solidFill>
                <a:effectLst/>
                <a:latin typeface="Calibri" panose="020F0502020204030204" pitchFamily="34" charset="0"/>
                <a:cs typeface="Calibri" panose="020F0502020204030204" pitchFamily="34" charset="0"/>
              </a:rPr>
              <a:t> envBRDF = texture2D(BRDFIntegrationMap, </a:t>
            </a:r>
            <a:r>
              <a:rPr lang="en-US" altLang="zh-CN" b="0" i="0">
                <a:solidFill>
                  <a:srgbClr val="8CBBAD"/>
                </a:solidFill>
                <a:effectLst/>
                <a:latin typeface="Calibri" panose="020F0502020204030204" pitchFamily="34" charset="0"/>
                <a:cs typeface="Calibri" panose="020F0502020204030204" pitchFamily="34" charset="0"/>
              </a:rPr>
              <a:t>vec2</a:t>
            </a:r>
            <a:r>
              <a:rPr lang="en-US" altLang="zh-CN" b="0" i="0">
                <a:solidFill>
                  <a:srgbClr val="E0E2E4"/>
                </a:solidFill>
                <a:effectLst/>
                <a:latin typeface="Calibri" panose="020F0502020204030204" pitchFamily="34" charset="0"/>
                <a:cs typeface="Calibri" panose="020F0502020204030204" pitchFamily="34" charset="0"/>
              </a:rPr>
              <a:t>(NdotV, roughness)).xy; </a:t>
            </a:r>
          </a:p>
          <a:p>
            <a:r>
              <a:rPr lang="en-US" altLang="zh-CN" b="0" i="0">
                <a:solidFill>
                  <a:srgbClr val="8CBBAD"/>
                </a:solidFill>
                <a:effectLst/>
                <a:latin typeface="Calibri" panose="020F0502020204030204" pitchFamily="34" charset="0"/>
                <a:cs typeface="Calibri" panose="020F0502020204030204" pitchFamily="34" charset="0"/>
              </a:rPr>
              <a:t>vec3</a:t>
            </a:r>
            <a:r>
              <a:rPr lang="en-US" altLang="zh-CN" b="0" i="0">
                <a:solidFill>
                  <a:srgbClr val="E0E2E4"/>
                </a:solidFill>
                <a:effectLst/>
                <a:latin typeface="Calibri" panose="020F0502020204030204" pitchFamily="34" charset="0"/>
                <a:cs typeface="Calibri" panose="020F0502020204030204" pitchFamily="34" charset="0"/>
              </a:rPr>
              <a:t> indirectSpecular = prefilteredColor * (F * envBRDF.x + envBRDF.y) </a:t>
            </a:r>
            <a:endParaRPr lang="zh-CN" altLang="en-US">
              <a:latin typeface="Calibri" panose="020F0502020204030204" pitchFamily="34" charset="0"/>
              <a:cs typeface="Calibri" panose="020F0502020204030204" pitchFamily="34" charset="0"/>
            </a:endParaRPr>
          </a:p>
        </p:txBody>
      </p:sp>
      <p:pic>
        <p:nvPicPr>
          <p:cNvPr id="9" name="图片 8">
            <a:extLst>
              <a:ext uri="{FF2B5EF4-FFF2-40B4-BE49-F238E27FC236}">
                <a16:creationId xmlns:a16="http://schemas.microsoft.com/office/drawing/2014/main" id="{391B20F8-9C14-42C6-8B0B-E0788965B007}"/>
              </a:ext>
            </a:extLst>
          </p:cNvPr>
          <p:cNvPicPr>
            <a:picLocks noChangeAspect="1"/>
          </p:cNvPicPr>
          <p:nvPr/>
        </p:nvPicPr>
        <p:blipFill>
          <a:blip r:embed="rId2"/>
          <a:stretch>
            <a:fillRect/>
          </a:stretch>
        </p:blipFill>
        <p:spPr>
          <a:xfrm>
            <a:off x="1623060" y="8315014"/>
            <a:ext cx="7652166" cy="4378739"/>
          </a:xfrm>
          <a:prstGeom prst="rect">
            <a:avLst/>
          </a:prstGeom>
        </p:spPr>
      </p:pic>
      <p:sp>
        <p:nvSpPr>
          <p:cNvPr id="11" name="文本框 10">
            <a:extLst>
              <a:ext uri="{FF2B5EF4-FFF2-40B4-BE49-F238E27FC236}">
                <a16:creationId xmlns:a16="http://schemas.microsoft.com/office/drawing/2014/main" id="{81C25298-324C-423E-86CC-CA02817D454A}"/>
              </a:ext>
            </a:extLst>
          </p:cNvPr>
          <p:cNvSpPr txBox="1"/>
          <p:nvPr/>
        </p:nvSpPr>
        <p:spPr>
          <a:xfrm>
            <a:off x="574040" y="2480936"/>
            <a:ext cx="5313680" cy="369332"/>
          </a:xfrm>
          <a:prstGeom prst="rect">
            <a:avLst/>
          </a:prstGeom>
          <a:noFill/>
        </p:spPr>
        <p:txBody>
          <a:bodyPr wrap="square">
            <a:spAutoFit/>
          </a:bodyPr>
          <a:lstStyle/>
          <a:p>
            <a:r>
              <a:rPr lang="zh-CN" altLang="en-US">
                <a:solidFill>
                  <a:schemeClr val="bg1"/>
                </a:solidFill>
              </a:rPr>
              <a:t>预过滤HDR环境映射</a:t>
            </a:r>
          </a:p>
        </p:txBody>
      </p:sp>
      <p:sp>
        <p:nvSpPr>
          <p:cNvPr id="12" name="文本框 11">
            <a:extLst>
              <a:ext uri="{FF2B5EF4-FFF2-40B4-BE49-F238E27FC236}">
                <a16:creationId xmlns:a16="http://schemas.microsoft.com/office/drawing/2014/main" id="{0369BB3D-1D71-4E65-B8AC-65AEF935D9F2}"/>
              </a:ext>
            </a:extLst>
          </p:cNvPr>
          <p:cNvSpPr txBox="1"/>
          <p:nvPr/>
        </p:nvSpPr>
        <p:spPr>
          <a:xfrm>
            <a:off x="574040" y="2850268"/>
            <a:ext cx="9565640" cy="369331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prefilterMap; </a:t>
            </a:r>
          </a:p>
          <a:p>
            <a:r>
              <a:rPr lang="en-US" altLang="zh-CN"/>
              <a:t>glGenTextures</a:t>
            </a:r>
            <a:r>
              <a:rPr lang="en-US" altLang="zh-CN" b="0" i="0">
                <a:solidFill>
                  <a:srgbClr val="E0E2E4"/>
                </a:solidFill>
                <a:effectLst/>
              </a:rPr>
              <a:t>(</a:t>
            </a:r>
            <a:r>
              <a:rPr lang="en-US" altLang="zh-CN" b="0" i="0">
                <a:solidFill>
                  <a:srgbClr val="FFCD22"/>
                </a:solidFill>
                <a:effectLst/>
              </a:rPr>
              <a:t>1</a:t>
            </a:r>
            <a:r>
              <a:rPr lang="en-US" altLang="zh-CN" b="0" i="0">
                <a:solidFill>
                  <a:srgbClr val="E0E2E4"/>
                </a:solidFill>
                <a:effectLst/>
              </a:rPr>
              <a:t>, &amp;prefilterMap); </a:t>
            </a:r>
          </a:p>
          <a:p>
            <a:r>
              <a:rPr lang="en-US" altLang="zh-CN"/>
              <a:t>glBindTexture</a:t>
            </a:r>
            <a:r>
              <a:rPr lang="en-US" altLang="zh-CN" b="0" i="0">
                <a:solidFill>
                  <a:srgbClr val="E0E2E4"/>
                </a:solidFill>
                <a:effectLst/>
              </a:rPr>
              <a:t>(GL_TEXTURE_CUBE_MAP, prefilterMap); </a:t>
            </a:r>
          </a:p>
          <a:p>
            <a:r>
              <a:rPr lang="en-US" altLang="zh-CN" b="1" i="0">
                <a:solidFill>
                  <a:srgbClr val="93C763"/>
                </a:solidFill>
                <a:effectLst/>
              </a:rPr>
              <a:t>for</a:t>
            </a:r>
            <a:r>
              <a:rPr lang="en-US" altLang="zh-CN" b="0" i="0">
                <a:solidFill>
                  <a:srgbClr val="E0E2E4"/>
                </a:solidFill>
                <a:effectLst/>
              </a:rPr>
              <a:t> (</a:t>
            </a:r>
            <a:r>
              <a:rPr lang="en-US" altLang="zh-CN" b="1" i="0">
                <a:solidFill>
                  <a:srgbClr val="93C763"/>
                </a:solidFill>
                <a:effectLst/>
              </a:rPr>
              <a:t>unsigned</a:t>
            </a:r>
            <a:r>
              <a:rPr lang="en-US" altLang="zh-CN" b="0" i="0">
                <a:solidFill>
                  <a:srgbClr val="E0E2E4"/>
                </a:solidFill>
                <a:effectLst/>
              </a:rPr>
              <a:t> </a:t>
            </a:r>
            <a:r>
              <a:rPr lang="en-US" altLang="zh-CN" b="1" i="0">
                <a:solidFill>
                  <a:srgbClr val="93C763"/>
                </a:solidFill>
                <a:effectLst/>
              </a:rPr>
              <a:t>int</a:t>
            </a:r>
            <a:r>
              <a:rPr lang="en-US" altLang="zh-CN" b="0" i="0">
                <a:solidFill>
                  <a:srgbClr val="E0E2E4"/>
                </a:solidFill>
                <a:effectLst/>
              </a:rPr>
              <a:t> i = </a:t>
            </a:r>
            <a:r>
              <a:rPr lang="en-US" altLang="zh-CN" b="0" i="0">
                <a:solidFill>
                  <a:srgbClr val="FFCD22"/>
                </a:solidFill>
                <a:effectLst/>
              </a:rPr>
              <a:t>0</a:t>
            </a:r>
            <a:r>
              <a:rPr lang="en-US" altLang="zh-CN" b="0" i="0">
                <a:solidFill>
                  <a:srgbClr val="E0E2E4"/>
                </a:solidFill>
                <a:effectLst/>
              </a:rPr>
              <a:t>; i &lt; </a:t>
            </a:r>
            <a:r>
              <a:rPr lang="en-US" altLang="zh-CN" b="0" i="0">
                <a:solidFill>
                  <a:srgbClr val="FFCD22"/>
                </a:solidFill>
                <a:effectLst/>
              </a:rPr>
              <a:t>6</a:t>
            </a:r>
            <a:r>
              <a:rPr lang="en-US" altLang="zh-CN" b="0" i="0">
                <a:solidFill>
                  <a:srgbClr val="E0E2E4"/>
                </a:solidFill>
                <a:effectLst/>
              </a:rPr>
              <a:t>; ++i) { </a:t>
            </a:r>
          </a:p>
          <a:p>
            <a:pPr lvl="1"/>
            <a:r>
              <a:rPr lang="en-US" altLang="zh-CN"/>
              <a:t>glTexImage2D</a:t>
            </a:r>
            <a:r>
              <a:rPr lang="en-US" altLang="zh-CN" b="0" i="0">
                <a:solidFill>
                  <a:srgbClr val="E0E2E4"/>
                </a:solidFill>
                <a:effectLst/>
              </a:rPr>
              <a:t>(GL_TEXTURE_CUBE_MAP_POSITIVE_X + i, </a:t>
            </a:r>
            <a:r>
              <a:rPr lang="en-US" altLang="zh-CN" b="0" i="0">
                <a:solidFill>
                  <a:srgbClr val="FFCD22"/>
                </a:solidFill>
                <a:effectLst/>
              </a:rPr>
              <a:t>0</a:t>
            </a:r>
            <a:r>
              <a:rPr lang="en-US" altLang="zh-CN" b="0" i="0">
                <a:solidFill>
                  <a:srgbClr val="E0E2E4"/>
                </a:solidFill>
                <a:effectLst/>
              </a:rPr>
              <a:t>, GL_RGB16F, </a:t>
            </a:r>
            <a:r>
              <a:rPr lang="en-US" altLang="zh-CN" b="0" i="0">
                <a:solidFill>
                  <a:srgbClr val="FFCD22"/>
                </a:solidFill>
                <a:effectLst/>
              </a:rPr>
              <a:t>128</a:t>
            </a:r>
            <a:r>
              <a:rPr lang="en-US" altLang="zh-CN" b="0" i="0">
                <a:solidFill>
                  <a:srgbClr val="E0E2E4"/>
                </a:solidFill>
                <a:effectLst/>
              </a:rPr>
              <a:t>, </a:t>
            </a:r>
            <a:r>
              <a:rPr lang="en-US" altLang="zh-CN" b="0" i="0">
                <a:solidFill>
                  <a:srgbClr val="FFCD22"/>
                </a:solidFill>
                <a:effectLst/>
              </a:rPr>
              <a:t>128</a:t>
            </a:r>
            <a:r>
              <a:rPr lang="en-US" altLang="zh-CN" b="0" i="0">
                <a:solidFill>
                  <a:srgbClr val="E0E2E4"/>
                </a:solidFill>
                <a:effectLst/>
              </a:rPr>
              <a:t>, </a:t>
            </a:r>
            <a:r>
              <a:rPr lang="en-US" altLang="zh-CN" b="0" i="0">
                <a:solidFill>
                  <a:srgbClr val="FFCD22"/>
                </a:solidFill>
                <a:effectLst/>
              </a:rPr>
              <a:t>0</a:t>
            </a:r>
            <a:r>
              <a:rPr lang="en-US" altLang="zh-CN" b="0" i="0">
                <a:solidFill>
                  <a:srgbClr val="E0E2E4"/>
                </a:solidFill>
                <a:effectLst/>
              </a:rPr>
              <a:t>, </a:t>
            </a:r>
          </a:p>
          <a:p>
            <a:pPr lvl="1"/>
            <a:r>
              <a:rPr lang="en-US" altLang="zh-CN">
                <a:solidFill>
                  <a:srgbClr val="E0E2E4"/>
                </a:solidFill>
              </a:rPr>
              <a:t>							</a:t>
            </a:r>
            <a:r>
              <a:rPr lang="en-US" altLang="zh-CN" b="0" i="0">
                <a:solidFill>
                  <a:srgbClr val="E0E2E4"/>
                </a:solidFill>
                <a:effectLst/>
              </a:rPr>
              <a:t>GL_RGB, </a:t>
            </a:r>
            <a:r>
              <a:rPr lang="en-US" altLang="zh-CN" b="0" i="0">
                <a:solidFill>
                  <a:srgbClr val="8CBBAD"/>
                </a:solidFill>
                <a:effectLst/>
              </a:rPr>
              <a:t>GL_FLOAT</a:t>
            </a:r>
            <a:r>
              <a:rPr lang="en-US" altLang="zh-CN" b="0" i="0">
                <a:solidFill>
                  <a:srgbClr val="E0E2E4"/>
                </a:solidFill>
                <a:effectLst/>
              </a:rPr>
              <a:t>, </a:t>
            </a:r>
            <a:r>
              <a:rPr lang="en-US" altLang="zh-CN" b="1" i="0">
                <a:solidFill>
                  <a:srgbClr val="93C763"/>
                </a:solidFill>
                <a:effectLst/>
              </a:rPr>
              <a:t>nullptr</a:t>
            </a:r>
            <a:r>
              <a:rPr lang="en-US" altLang="zh-CN" b="0" i="0">
                <a:solidFill>
                  <a:srgbClr val="E0E2E4"/>
                </a:solidFill>
                <a:effectLst/>
              </a:rPr>
              <a:t>); </a:t>
            </a:r>
          </a:p>
          <a:p>
            <a:r>
              <a:rPr lang="en-US" altLang="zh-CN" b="0" i="0">
                <a:solidFill>
                  <a:srgbClr val="E0E2E4"/>
                </a:solidFill>
                <a:effectLst/>
              </a:rPr>
              <a:t>} </a:t>
            </a:r>
          </a:p>
          <a:p>
            <a:r>
              <a:rPr lang="en-US" altLang="zh-CN"/>
              <a:t>glTexParameter</a:t>
            </a:r>
            <a:r>
              <a:rPr lang="en-US" altLang="zh-CN" b="0" i="0">
                <a:solidFill>
                  <a:srgbClr val="E0E2E4"/>
                </a:solidFill>
                <a:effectLst/>
              </a:rPr>
              <a:t>i(GL_TEXTURE_CUBE_MAP, GL_TEXTURE_WRAP_S, GL_CLAMP_TO_EDGE); </a:t>
            </a:r>
          </a:p>
          <a:p>
            <a:r>
              <a:rPr lang="en-US" altLang="zh-CN"/>
              <a:t>glTexParameter</a:t>
            </a:r>
            <a:r>
              <a:rPr lang="en-US" altLang="zh-CN" b="0" i="0">
                <a:solidFill>
                  <a:srgbClr val="E0E2E4"/>
                </a:solidFill>
                <a:effectLst/>
              </a:rPr>
              <a:t>i(GL_TEXTURE_CUBE_MAP, GL_TEXTURE_WRAP_T, GL_CLAMP_TO_EDGE); </a:t>
            </a:r>
          </a:p>
          <a:p>
            <a:r>
              <a:rPr lang="en-US" altLang="zh-CN"/>
              <a:t>glTexParameter</a:t>
            </a:r>
            <a:r>
              <a:rPr lang="en-US" altLang="zh-CN" b="0" i="0">
                <a:solidFill>
                  <a:srgbClr val="E0E2E4"/>
                </a:solidFill>
                <a:effectLst/>
              </a:rPr>
              <a:t>i(GL_TEXTURE_CUBE_MAP, GL_TEXTURE_WRAP_R, GL_CLAMP_TO_EDGE); </a:t>
            </a:r>
          </a:p>
          <a:p>
            <a:r>
              <a:rPr lang="en-US" altLang="zh-CN"/>
              <a:t>glTexParameter</a:t>
            </a:r>
            <a:r>
              <a:rPr lang="en-US" altLang="zh-CN" b="0" i="0">
                <a:solidFill>
                  <a:srgbClr val="E0E2E4"/>
                </a:solidFill>
                <a:effectLst/>
              </a:rPr>
              <a:t>i(GL_TEXTURE_CUBE_MAP, GL_TEXTURE_MIN_FILTER, </a:t>
            </a:r>
            <a:r>
              <a:rPr lang="en-US" altLang="zh-CN" b="0" i="0">
                <a:solidFill>
                  <a:srgbClr val="E0E2E4"/>
                </a:solidFill>
                <a:effectLst/>
                <a:highlight>
                  <a:srgbClr val="800000"/>
                </a:highlight>
              </a:rPr>
              <a:t>GL_LINEAR_MIPMAP_LINEAR</a:t>
            </a:r>
            <a:r>
              <a:rPr lang="en-US" altLang="zh-CN" b="0" i="0">
                <a:solidFill>
                  <a:srgbClr val="E0E2E4"/>
                </a:solidFill>
                <a:effectLst/>
              </a:rPr>
              <a:t>); </a:t>
            </a:r>
          </a:p>
          <a:p>
            <a:r>
              <a:rPr lang="en-US" altLang="zh-CN"/>
              <a:t>glTexParameter</a:t>
            </a:r>
            <a:r>
              <a:rPr lang="en-US" altLang="zh-CN" b="0" i="0">
                <a:solidFill>
                  <a:srgbClr val="E0E2E4"/>
                </a:solidFill>
                <a:effectLst/>
              </a:rPr>
              <a:t>i(GL_TEXTURE_CUBE_MAP, GL_TEXTURE_MAG_FILTER, GL_LINEAR); </a:t>
            </a:r>
          </a:p>
          <a:p>
            <a:r>
              <a:rPr lang="en-US" altLang="zh-CN"/>
              <a:t>glGenerateMipmap</a:t>
            </a:r>
            <a:r>
              <a:rPr lang="en-US" altLang="zh-CN" b="0" i="0">
                <a:solidFill>
                  <a:srgbClr val="E0E2E4"/>
                </a:solidFill>
                <a:effectLst/>
              </a:rPr>
              <a:t>(GL_TEXTURE_CUBE_MAP);</a:t>
            </a:r>
            <a:endParaRPr lang="zh-CN" altLang="en-US">
              <a:cs typeface="Calibri" panose="020F0502020204030204" pitchFamily="34" charset="0"/>
            </a:endParaRPr>
          </a:p>
        </p:txBody>
      </p:sp>
      <p:pic>
        <p:nvPicPr>
          <p:cNvPr id="1028" name="Picture 4" descr="Specular lobe according to the PBR microfacet surface model.">
            <a:extLst>
              <a:ext uri="{FF2B5EF4-FFF2-40B4-BE49-F238E27FC236}">
                <a16:creationId xmlns:a16="http://schemas.microsoft.com/office/drawing/2014/main" id="{FA45F452-E4A3-4801-A724-66F1C7B26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6631467"/>
            <a:ext cx="7620000" cy="134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19217"/>
      </p:ext>
    </p:extLst>
  </p:cSld>
  <p:clrMapOvr>
    <a:masterClrMapping/>
  </p:clrMapOvr>
</p:sld>
</file>

<file path=ppt/theme/theme1.xml><?xml version="1.0" encoding="utf-8"?>
<a:theme xmlns:a="http://schemas.openxmlformats.org/drawingml/2006/main" name="4_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第4章：程序流程之循环</Template>
  <TotalTime>18253</TotalTime>
  <Words>3262</Words>
  <Application>Microsoft Office PowerPoint</Application>
  <PresentationFormat>自定义</PresentationFormat>
  <Paragraphs>218</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-apple-system</vt:lpstr>
      <vt:lpstr>Gudea</vt:lpstr>
      <vt:lpstr>等线</vt:lpstr>
      <vt:lpstr>华文琥珀</vt:lpstr>
      <vt:lpstr>微软雅黑</vt:lpstr>
      <vt:lpstr>Arial</vt:lpstr>
      <vt:lpstr>Calibri</vt:lpstr>
      <vt:lpstr>Cambria</vt:lpstr>
      <vt:lpstr>Cambria Math</vt:lpstr>
      <vt:lpstr>Courier New</vt:lpstr>
      <vt:lpstr>Open Sans</vt:lpstr>
      <vt:lpstr>4_第一PPT，www.1ppt.com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蔡乐</dc:creator>
  <cp:lastModifiedBy>乐</cp:lastModifiedBy>
  <cp:revision>1846</cp:revision>
  <dcterms:created xsi:type="dcterms:W3CDTF">2020-06-26T01:00:00Z</dcterms:created>
  <dcterms:modified xsi:type="dcterms:W3CDTF">2022-03-30T02:58:48Z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35C8A0B9FA4B4BC7B03E97E74C2317FB</vt:lpwstr>
  </property>
</Properties>
</file>