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6" r:id="rId2"/>
    <p:sldId id="347" r:id="rId3"/>
    <p:sldId id="307" r:id="rId4"/>
    <p:sldId id="350" r:id="rId5"/>
    <p:sldId id="309" r:id="rId6"/>
    <p:sldId id="310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>
          <p15:clr>
            <a:srgbClr val="A4A3A4"/>
          </p15:clr>
        </p15:guide>
        <p15:guide id="2" pos="3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4" autoAdjust="0"/>
  </p:normalViewPr>
  <p:slideViewPr>
    <p:cSldViewPr snapToGrid="0" showGuides="1">
      <p:cViewPr varScale="1">
        <p:scale>
          <a:sx n="44" d="100"/>
          <a:sy n="44" d="100"/>
        </p:scale>
        <p:origin x="2376" y="72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44CEA-313E-42AD-B0F0-09B7359277CC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CFB26-8643-48FD-AF16-28073EC1B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10:07:2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24575,'-13'8'0,"-1"0"0,2 1 0,-1 0 0,1 1 0,1 1 0,0 0 0,-11 13 0,20-21 0,-1 0 0,1 1 0,0-1 0,0 1 0,0 0 0,1 0 0,-1-1 0,1 1 0,0 0 0,0 0 0,0 0 0,1 0 0,-1 0 0,1 0 0,0 1 0,0-1 0,1 0 0,-1 0 0,1 0 0,0 0 0,0 0 0,0 0 0,0 0 0,1-1 0,0 1 0,-1 0 0,1-1 0,1 1 0,-1-1 0,0 0 0,6 6 0,0 1 0,1-1 0,1 0 0,0 0 0,0 0 0,1-2 0,0 1 0,0-1 0,16 7 0,-23-12 0,1 0 0,-1 0 0,1-1 0,-1 0 0,1 1 0,0-2 0,0 1 0,-1 0 0,1-1 0,0 0 0,0 0 0,0 0 0,-1-1 0,1 0 0,0 0 0,0 0 0,-1 0 0,1-1 0,-1 0 0,1 0 0,-1 0 0,0 0 0,0-1 0,0 1 0,5-5 0,0-2 0,-1 1 0,-1-1 0,1 0 0,-1-1 0,-1 0 0,0 0 0,0-1 0,-1 1 0,-1-1 0,0 0 0,0-1 0,-1 1 0,0 0 0,-1-1 0,0 0 0,0-22 0,-2 32 2,-1 0 1,1 0-1,-1 0 0,1 0 0,-1 0 1,0 0-1,1 0 0,-1 0 0,0 0 1,0 0-1,-1 0 0,1 1 0,0-1 1,-1 0-1,1 1 0,-1-1 0,1 1 0,-1-1 1,1 1-1,-1 0 0,0 0 0,0 0 1,0 0-1,0 0 0,0 0 0,0 0 1,0 1-1,0-1 0,0 1 0,0 0 0,-3-1 1,-9 0-130,0 0 1,1 1 0,-27 2 0,18 0-806,3-1-5894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2-03T08:35: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7" y="24031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144182" y="254811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ronos.org/registry/OpenGL-Refpag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code_viewer_gh.php?code=src/1.getting_started/2.4.hello_triangle_exercise2/hello_triangle_exercise2.cpp" TargetMode="External"/><Relationship Id="rId2" Type="http://schemas.openxmlformats.org/officeDocument/2006/relationships/hyperlink" Target="https://learnopengl.com/code_viewer_gh.php?code=src/1.getting_started/2.3.hello_triangle_exercise1/hello_triangle_exercise1.cp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learnopengl.com/code_viewer_gh.php?code=src/1.getting_started/2.5.hello_triangle_exercise3/hello_triangle_exercise3.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92323" y="216264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>
                <a:solidFill>
                  <a:schemeClr val="accent3"/>
                </a:solidFill>
                <a:effectLst/>
              </a:rPr>
              <a:t>“你好，三角形！”</a:t>
            </a:r>
            <a:endParaRPr lang="zh-CN" altLang="en-US" sz="2000">
              <a:solidFill>
                <a:schemeClr val="accent3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97244" y="757384"/>
            <a:ext cx="9032556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在OpenGL中，一切都是3D的，但屏幕或窗口是一个2D像素阵列，因此OpenGL的大部分工作是将所有3D坐标转换为适合屏幕的2D像素。这个过程由OpenGL的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渲染管线</a:t>
            </a:r>
            <a:r>
              <a:rPr lang="zh-CN" altLang="en-US"/>
              <a:t>管理。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渲染管线可以分为两大部分：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</a:t>
            </a:r>
            <a:r>
              <a:rPr lang="en-US" altLang="zh-CN"/>
              <a:t>3D</a:t>
            </a:r>
            <a:r>
              <a:rPr lang="zh-CN" altLang="en-US"/>
              <a:t>坐标转换为</a:t>
            </a:r>
            <a:r>
              <a:rPr lang="en-US" altLang="zh-CN"/>
              <a:t>2D</a:t>
            </a:r>
            <a:r>
              <a:rPr lang="zh-CN" altLang="en-US"/>
              <a:t>坐标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</a:t>
            </a:r>
            <a:r>
              <a:rPr lang="en-US" altLang="zh-CN"/>
              <a:t>2D</a:t>
            </a:r>
            <a:r>
              <a:rPr lang="zh-CN" altLang="en-US"/>
              <a:t>坐标转换为实际的彩色像素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768723" y="7528327"/>
            <a:ext cx="483435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显卡上有数千个小型处理器（核），可以在渲染管线中快速处理数据。核在GPU上为管线的每一步运行小程序。这些小程序称为着色器。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844972" y="2698516"/>
            <a:ext cx="7539808" cy="3724094"/>
            <a:chOff x="1967819" y="1842464"/>
            <a:chExt cx="8288071" cy="4297122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397" y="1842464"/>
              <a:ext cx="7293493" cy="429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本框 39"/>
            <p:cNvSpPr txBox="1"/>
            <p:nvPr/>
          </p:nvSpPr>
          <p:spPr>
            <a:xfrm>
              <a:off x="1967819" y="4676374"/>
              <a:ext cx="2220584" cy="3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经过着色的</a:t>
              </a:r>
              <a:r>
                <a:rPr lang="en-US" altLang="zh-CN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像素</a:t>
              </a:r>
              <a:endParaRPr lang="zh-CN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41" name="箭头: 下 40"/>
            <p:cNvSpPr/>
            <p:nvPr/>
          </p:nvSpPr>
          <p:spPr>
            <a:xfrm rot="5400000">
              <a:off x="4461068" y="4671078"/>
              <a:ext cx="76763" cy="410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01492" y="6886727"/>
            <a:ext cx="3333363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 vertices[] = { </a:t>
            </a:r>
          </a:p>
          <a:p>
            <a:pPr lvl="1"/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};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1087350" y="3647996"/>
            <a:ext cx="0" cy="32387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87350" y="3647994"/>
            <a:ext cx="1759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768723" y="7032466"/>
            <a:ext cx="4518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片段：包含渲染单个像素所需的所有数据。</a:t>
            </a:r>
          </a:p>
        </p:txBody>
      </p:sp>
      <p:pic>
        <p:nvPicPr>
          <p:cNvPr id="12" name="Picture 2" descr="An image of a basic triangle rendered in modern OpenG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31" y="5644346"/>
            <a:ext cx="1509750" cy="118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4610733" y="6609416"/>
            <a:ext cx="4895757" cy="28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目标：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glDrawArrays</a:t>
            </a:r>
            <a:r>
              <a:rPr lang="en-US" altLang="zh-CN">
                <a:solidFill>
                  <a:srgbClr val="C0C0C0"/>
                </a:solidFill>
                <a:effectLst/>
              </a:rPr>
              <a:t>(</a:t>
            </a:r>
            <a:r>
              <a:rPr lang="en-US" altLang="zh-CN">
                <a:solidFill>
                  <a:srgbClr val="000080"/>
                </a:solidFill>
                <a:effectLst/>
              </a:rPr>
              <a:t>GL_TRIANGLES</a:t>
            </a:r>
            <a:r>
              <a:rPr lang="en-US" altLang="zh-CN">
                <a:solidFill>
                  <a:srgbClr val="C0C0C0"/>
                </a:solidFill>
                <a:effectLst/>
              </a:rPr>
              <a:t>, </a:t>
            </a:r>
            <a:r>
              <a:rPr lang="en-US" altLang="zh-CN">
                <a:solidFill>
                  <a:srgbClr val="000080"/>
                </a:solidFill>
                <a:effectLst/>
              </a:rPr>
              <a:t>0</a:t>
            </a:r>
            <a:r>
              <a:rPr lang="en-US" altLang="zh-CN">
                <a:solidFill>
                  <a:srgbClr val="C0C0C0"/>
                </a:solidFill>
                <a:effectLst/>
              </a:rPr>
              <a:t>, </a:t>
            </a:r>
            <a:r>
              <a:rPr lang="en-US" altLang="zh-CN">
                <a:solidFill>
                  <a:srgbClr val="000080"/>
                </a:solidFill>
                <a:effectLst/>
              </a:rPr>
              <a:t>3</a:t>
            </a:r>
            <a:r>
              <a:rPr lang="en-US" altLang="zh-CN">
                <a:solidFill>
                  <a:srgbClr val="C0C0C0"/>
                </a:solidFill>
                <a:effectLst/>
              </a:rPr>
              <a:t>);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47" idx="1"/>
          </p:cNvCxnSpPr>
          <p:nvPr/>
        </p:nvCxnSpPr>
        <p:spPr>
          <a:xfrm flipH="1">
            <a:off x="3698181" y="6750873"/>
            <a:ext cx="912552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54473" y="10584527"/>
            <a:ext cx="4635476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标准化设备坐标</a:t>
            </a:r>
            <a:endParaRPr lang="en-US" altLang="zh-CN" b="1" i="0">
              <a:solidFill>
                <a:srgbClr val="44444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(Normalized Device Coordinates, NDC)</a:t>
            </a:r>
            <a:endParaRPr lang="zh-CN" altLang="en-US" b="0" i="0">
              <a:solidFill>
                <a:srgbClr val="44444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顶点着色器中处理过后，就应该是</a:t>
            </a:r>
            <a:r>
              <a:rPr lang="zh-CN" altLang="en-US" b="1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标准化设备坐标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了，</a:t>
            </a:r>
            <a:r>
              <a:rPr lang="en-US" altLang="zh-CN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的值在</a:t>
            </a:r>
            <a:r>
              <a:rPr lang="en-US" altLang="zh-CN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-1.0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的一小段空间（立方体）。</a:t>
            </a:r>
            <a:r>
              <a:rPr lang="zh-CN" altLang="en-US" b="0" i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落在范围外的坐标都会被裁剪。</a:t>
            </a:r>
          </a:p>
        </p:txBody>
      </p:sp>
      <p:sp>
        <p:nvSpPr>
          <p:cNvPr id="50" name="等腰三角形 49"/>
          <p:cNvSpPr/>
          <p:nvPr/>
        </p:nvSpPr>
        <p:spPr>
          <a:xfrm>
            <a:off x="6484579" y="9929625"/>
            <a:ext cx="2244117" cy="158805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610198" y="9280966"/>
            <a:ext cx="3992880" cy="29691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51" idx="2"/>
          </p:cNvCxnSpPr>
          <p:nvPr/>
        </p:nvCxnSpPr>
        <p:spPr>
          <a:xfrm flipV="1">
            <a:off x="7606638" y="8931872"/>
            <a:ext cx="0" cy="33182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463365" y="10765556"/>
            <a:ext cx="46757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798579" y="10185177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224775" y="8798294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66570" y="1080265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(0,0)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597713" y="11869025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(-1,-1)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35261" y="888085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(1,1)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54473" y="9310770"/>
            <a:ext cx="463547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顶点着色器处理后，顶点值应该是</a:t>
            </a:r>
            <a:r>
              <a:rPr lang="en-US" altLang="zh-CN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NDC</a:t>
            </a:r>
            <a:r>
              <a:rPr lang="zh-CN" altLang="en-US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坐标；</a:t>
            </a:r>
            <a:r>
              <a:rPr lang="en-US" altLang="zh-CN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NDC</a:t>
            </a:r>
            <a:r>
              <a:rPr lang="zh-CN" altLang="en-US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坐标使用</a:t>
            </a:r>
            <a:r>
              <a:rPr lang="en-US" altLang="zh-CN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glViewport</a:t>
            </a:r>
            <a:r>
              <a:rPr lang="zh-CN" altLang="en-US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提供的数据，通过视口转换变为屏幕坐标。生成的屏幕空间坐标将转换为片段，作为片段着色器的输入。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36" name="墨迹 835">
                <a:extLst>
                  <a:ext uri="{FF2B5EF4-FFF2-40B4-BE49-F238E27FC236}">
                    <a16:creationId xmlns:a16="http://schemas.microsoft.com/office/drawing/2014/main" id="{58C50CD6-CFE8-4D0A-B5C4-D8A9E54571B4}"/>
                  </a:ext>
                </a:extLst>
              </p14:cNvPr>
              <p14:cNvContentPartPr/>
              <p14:nvPr/>
            </p14:nvContentPartPr>
            <p14:xfrm>
              <a:off x="2147880" y="5684460"/>
              <a:ext cx="124200" cy="111960"/>
            </p14:xfrm>
          </p:contentPart>
        </mc:Choice>
        <mc:Fallback xmlns="">
          <p:pic>
            <p:nvPicPr>
              <p:cNvPr id="836" name="墨迹 835">
                <a:extLst>
                  <a:ext uri="{FF2B5EF4-FFF2-40B4-BE49-F238E27FC236}">
                    <a16:creationId xmlns:a16="http://schemas.microsoft.com/office/drawing/2014/main" id="{58C50CD6-CFE8-4D0A-B5C4-D8A9E54571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8880" y="5675460"/>
                <a:ext cx="141840" cy="12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3337" y="767736"/>
            <a:ext cx="4647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在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GPU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上创建内存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储存的顶点数据</a:t>
            </a:r>
            <a:endParaRPr lang="en-US" altLang="zh-CN" sz="2000" b="0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通过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  <a:latin typeface="+mj-ea"/>
                <a:ea typeface="+mj-ea"/>
              </a:rPr>
              <a:t>顶点缓冲对象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+mj-ea"/>
                <a:ea typeface="+mj-ea"/>
              </a:rPr>
              <a:t>(Vertex Buffer Objects, VBO)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管理</a:t>
            </a:r>
            <a:endParaRPr lang="en-US" altLang="zh-CN" sz="2000" b="0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顶点缓冲对象的缓冲类型是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GL_ARRAY_BUFFER</a:t>
            </a:r>
            <a:endParaRPr lang="en-US" altLang="zh-CN" sz="2000" b="0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配置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OpenGL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如何解释这些内存</a:t>
            </a:r>
            <a:endParaRPr lang="en-US" altLang="zh-CN" sz="2000" b="0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通过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  <a:latin typeface="+mj-ea"/>
                <a:ea typeface="+mj-ea"/>
              </a:rPr>
              <a:t>顶点数组对象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  <a:latin typeface="+mj-ea"/>
                <a:ea typeface="+mj-ea"/>
              </a:rPr>
              <a:t>(Vertex </a:t>
            </a:r>
            <a:r>
              <a:rPr lang="zh-CN" altLang="en-US" sz="2000" b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800000"/>
                </a:highlight>
                <a:latin typeface="+mj-ea"/>
                <a:ea typeface="+mj-ea"/>
              </a:rPr>
              <a:t>Array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  <a:latin typeface="+mj-ea"/>
                <a:ea typeface="+mj-ea"/>
              </a:rPr>
              <a:t> Objects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+mj-ea"/>
                <a:ea typeface="+mj-ea"/>
              </a:rPr>
              <a:t>, VAO)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管理</a:t>
            </a:r>
            <a:endParaRPr lang="en-US" altLang="zh-CN" sz="2000" b="0" i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3962" y="3398519"/>
            <a:ext cx="8637696" cy="656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允许我们同时绑定多个缓冲，只要它们是不同的缓冲类型。</a:t>
            </a:r>
            <a:endParaRPr lang="en-US" altLang="zh-CN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（每一个缓冲类型类似于前面说的子集，每个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VBO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是一个小助理）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5980" y="2664090"/>
            <a:ext cx="474303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VAO</a:t>
            </a:r>
            <a:r>
              <a:rPr lang="zh-CN" altLang="en-US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并不保存实际数据，而是放顶点结构定义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数组里的每一个项都对应一个属性的解析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94949" y="291371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>
                <a:solidFill>
                  <a:schemeClr val="accent3"/>
                </a:solidFill>
                <a:effectLst/>
              </a:rPr>
              <a:t>顶点输入</a:t>
            </a:r>
            <a:endParaRPr lang="zh-CN" altLang="en-US" sz="2000">
              <a:solidFill>
                <a:schemeClr val="accent3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2" y="4202903"/>
            <a:ext cx="6229350" cy="414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79" y="6762174"/>
            <a:ext cx="6675585" cy="156831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02267" y="8493450"/>
            <a:ext cx="9059391" cy="5078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创建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VBO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和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VAO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对象，并赋予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ID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VBO, VAO;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glGenVertexArrays(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&amp;VAO);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glGenBuffers(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&amp;VBO); </a:t>
            </a:r>
          </a:p>
          <a:p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绑定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VBO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和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VAO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对象</a:t>
            </a:r>
            <a:endParaRPr lang="en-US" altLang="zh-CN" b="0" i="0">
              <a:solidFill>
                <a:schemeClr val="bg1"/>
              </a:solidFill>
              <a:effectLst/>
              <a:highlight>
                <a:srgbClr val="8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glBindVertexArray(VAO);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glBindBuffer(GL_ARRAY_BUFFER, VBO); </a:t>
            </a:r>
          </a:p>
          <a:p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为当前绑定到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target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的缓冲区对象创建一个新的数据存储。</a:t>
            </a:r>
            <a:endParaRPr lang="en-US" altLang="zh-CN" b="1">
              <a:solidFill>
                <a:schemeClr val="bg1"/>
              </a:solidFill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如果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data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不是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NULL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，则使用来自此指针的数据初始化数据存储</a:t>
            </a:r>
            <a:endParaRPr lang="en-US" altLang="zh-CN" b="1">
              <a:solidFill>
                <a:schemeClr val="bg1"/>
              </a:solidFill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glBufferData(GL_ARRAY_BUFFER,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(vertices), vertices, GL_STATIC_DRAW);</a:t>
            </a:r>
          </a:p>
          <a:p>
            <a:endParaRPr lang="en-US" altLang="zh-CN">
              <a:solidFill>
                <a:srgbClr val="E0E2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告知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Shader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如何解析缓冲里的属性值</a:t>
            </a:r>
            <a:endParaRPr lang="en-US" altLang="zh-CN" b="1">
              <a:solidFill>
                <a:schemeClr val="bg1"/>
              </a:solidFill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glVertexAttribPointer(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*)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开启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VAO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管理的第一个属性值</a:t>
            </a:r>
            <a:endParaRPr lang="en-US" altLang="zh-CN" b="1">
              <a:solidFill>
                <a:schemeClr val="bg1"/>
              </a:solidFill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glEnableVertexAttribArray(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glBindBuffer(GL_ARRAY_BUFFER,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glBindVertexArray(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07495" y="9052792"/>
            <a:ext cx="286050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void </a:t>
            </a:r>
            <a:r>
              <a:rPr lang="en-US" altLang="zh-CN" sz="2000" b="1" i="0">
                <a:solidFill>
                  <a:srgbClr val="4D4D4D"/>
                </a:solidFill>
                <a:effectLst/>
                <a:latin typeface="-apple-system"/>
              </a:rPr>
              <a:t>glBufferData</a:t>
            </a:r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(</a:t>
            </a:r>
          </a:p>
          <a:p>
            <a:pPr lvl="1"/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GLenum </a:t>
            </a:r>
            <a:r>
              <a:rPr lang="en-US" altLang="zh-CN" sz="2000" b="0" i="1">
                <a:solidFill>
                  <a:srgbClr val="4D4D4D"/>
                </a:solidFill>
                <a:effectLst/>
                <a:latin typeface="-apple-system"/>
              </a:rPr>
              <a:t>target</a:t>
            </a:r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, </a:t>
            </a:r>
          </a:p>
          <a:p>
            <a:pPr lvl="1"/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GLsizeiptr </a:t>
            </a:r>
            <a:r>
              <a:rPr lang="en-US" altLang="zh-CN" sz="2000" b="0" i="1">
                <a:solidFill>
                  <a:srgbClr val="4D4D4D"/>
                </a:solidFill>
                <a:effectLst/>
                <a:latin typeface="-apple-system"/>
              </a:rPr>
              <a:t>size</a:t>
            </a:r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, </a:t>
            </a:r>
          </a:p>
          <a:p>
            <a:pPr lvl="1"/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const GLvoid * </a:t>
            </a:r>
            <a:r>
              <a:rPr lang="en-US" altLang="zh-CN" sz="2000" b="0" i="1">
                <a:solidFill>
                  <a:srgbClr val="4D4D4D"/>
                </a:solidFill>
                <a:effectLst/>
                <a:latin typeface="-apple-system"/>
              </a:rPr>
              <a:t>data</a:t>
            </a:r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, </a:t>
            </a:r>
          </a:p>
          <a:p>
            <a:pPr lvl="1"/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GLenum </a:t>
            </a:r>
            <a:r>
              <a:rPr lang="en-US" altLang="zh-CN" sz="2000" b="0" i="1">
                <a:solidFill>
                  <a:srgbClr val="4D4D4D"/>
                </a:solidFill>
                <a:effectLst/>
                <a:latin typeface="-apple-system"/>
              </a:rPr>
              <a:t>usage</a:t>
            </a:r>
          </a:p>
          <a:p>
            <a:r>
              <a:rPr lang="en-US" altLang="zh-CN" sz="2000">
                <a:solidFill>
                  <a:srgbClr val="4D4D4D"/>
                </a:solidFill>
                <a:latin typeface="-apple-system"/>
              </a:rPr>
              <a:t>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34637" y="4865631"/>
            <a:ext cx="3333363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 vertices[] = { </a:t>
            </a:r>
          </a:p>
          <a:p>
            <a:pPr lvl="1"/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};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437238" y="12080920"/>
          <a:ext cx="5407088" cy="784905"/>
        </p:xfrm>
        <a:graphic>
          <a:graphicData uri="http://schemas.openxmlformats.org/drawingml/2006/table">
            <a:tbl>
              <a:tblPr/>
              <a:tblGrid>
                <a:gridCol w="540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49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void </a:t>
                      </a:r>
                      <a:r>
                        <a:rPr lang="en-US" b="1">
                          <a:effectLst/>
                          <a:latin typeface="Verdana" panose="020B0604030504040204" pitchFamily="34" charset="0"/>
                        </a:rPr>
                        <a:t>glVertexAttribPointer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(GLuint </a:t>
                      </a:r>
                      <a:r>
                        <a:rPr lang="en-US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index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GLint </a:t>
                      </a:r>
                      <a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size</a:t>
                      </a:r>
                    </a:p>
                    <a:p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,GLenum 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type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,GLboolean 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normalized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,GLsizei 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stride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,</a:t>
                      </a:r>
                    </a:p>
                    <a:p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const void * 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offset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);</a:t>
                      </a: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3375402" y="13409575"/>
            <a:ext cx="6962140" cy="706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the integer types GL_BYTE, GL_UNSIGNED_BYTE, GL_SHORT, GL_UNSIGNED_SHORT, GL_INT, GL_UNSIGNED_INT are accepted. 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658884" y="12640490"/>
            <a:ext cx="3433" cy="769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035980" y="877660"/>
            <a:ext cx="474303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0" i="0">
                <a:solidFill>
                  <a:srgbClr val="111111"/>
                </a:solidFill>
                <a:effectLst/>
                <a:latin typeface="Gudea"/>
              </a:rPr>
              <a:t>使用缓冲区对象的优点是，可以一次将大量数据发送到显卡，不必一次发送一个数据。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86294" y="8403675"/>
            <a:ext cx="456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B2B2B2"/>
                </a:solidFill>
                <a:highlight>
                  <a:srgbClr val="FFFF00"/>
                </a:highlight>
                <a:latin typeface="+mj-ea"/>
                <a:ea typeface="+mj-ea"/>
                <a:hlinkClick r:id="rId4"/>
              </a:rPr>
              <a:t>OpenGL </a:t>
            </a:r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  <a:hlinkClick r:id="rId4"/>
              </a:rPr>
              <a:t>Reference Pages</a:t>
            </a:r>
            <a:r>
              <a:rPr lang="en-US" altLang="zh-CN">
                <a:solidFill>
                  <a:srgbClr val="B2B2B2"/>
                </a:solidFill>
                <a:highlight>
                  <a:srgbClr val="FFFF00"/>
                </a:highlight>
                <a:latin typeface="+mj-ea"/>
                <a:ea typeface="+mj-ea"/>
                <a:hlinkClick r:id="rId4"/>
              </a:rPr>
              <a:t> </a:t>
            </a:r>
            <a:endParaRPr lang="zh-CN" altLang="en-US">
              <a:highlight>
                <a:srgbClr val="FFFF00"/>
              </a:highlight>
              <a:latin typeface="+mj-ea"/>
              <a:ea typeface="+mj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186922" y="21046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65991" y="1659714"/>
            <a:ext cx="151514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</a:t>
            </a:r>
            <a:r>
              <a:rPr lang="zh-CN" altLang="en-US"/>
              <a:t>端</a:t>
            </a:r>
          </a:p>
        </p:txBody>
      </p:sp>
      <p:sp>
        <p:nvSpPr>
          <p:cNvPr id="79" name="矩形 78"/>
          <p:cNvSpPr/>
          <p:nvPr/>
        </p:nvSpPr>
        <p:spPr>
          <a:xfrm>
            <a:off x="7873646" y="1649706"/>
            <a:ext cx="151514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GPU</a:t>
            </a:r>
            <a:r>
              <a:rPr lang="zh-CN" altLang="en-US"/>
              <a:t>端</a:t>
            </a:r>
          </a:p>
        </p:txBody>
      </p:sp>
      <p:sp>
        <p:nvSpPr>
          <p:cNvPr id="80" name="箭头: 右 79"/>
          <p:cNvSpPr/>
          <p:nvPr/>
        </p:nvSpPr>
        <p:spPr>
          <a:xfrm>
            <a:off x="6947111" y="1828800"/>
            <a:ext cx="896632" cy="346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5084" y="6699119"/>
            <a:ext cx="4867485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(aPos.x, aPos.y, aPos.z,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0578" y="8565982"/>
            <a:ext cx="6573668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*vertexShaderSource =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"#version 330 core\n"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"layout (location = 0) in vec3 aPos;\n"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"void main()\n"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"{\n"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 gl_Position = vec4(aPos.x, aPos.y, aPos.z, 1.0);\n"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"}\0"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lvl="2"/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*fragmentShaderSource =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"#version 330 core\n"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"out vec4 FragColor;\n"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"void main()\n"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"{\n"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 FragColor = vec4(1.0f, 0.5f, 0.2f, 1.0f);\n"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"}\n\0"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93564" y="894947"/>
            <a:ext cx="7539808" cy="3724094"/>
            <a:chOff x="1967819" y="1842464"/>
            <a:chExt cx="8288071" cy="429712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397" y="1842464"/>
              <a:ext cx="7293493" cy="429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1967819" y="4676374"/>
              <a:ext cx="269952" cy="3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9" name="箭头: 下 8"/>
            <p:cNvSpPr/>
            <p:nvPr/>
          </p:nvSpPr>
          <p:spPr>
            <a:xfrm rot="5400000">
              <a:off x="4461068" y="4671078"/>
              <a:ext cx="76763" cy="410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275510" y="4612637"/>
            <a:ext cx="4502640" cy="1005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glUseProgram(shaderProgram);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glBindVertexArray(VAO);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glDrawArrays(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6810" y="4652717"/>
            <a:ext cx="374208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必须使用VAO，</a:t>
            </a:r>
            <a:r>
              <a:rPr lang="en-US" altLang="zh-CN"/>
              <a:t>OpenGL</a:t>
            </a:r>
            <a:r>
              <a:rPr lang="zh-CN" altLang="en-US"/>
              <a:t>才能知道如何处理顶点输入。如果没有绑定VAO，OpenGL会拒绝绘制任何东西。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94949" y="291371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>
                <a:solidFill>
                  <a:schemeClr val="accent3"/>
                </a:solidFill>
              </a:rPr>
              <a:t>添加着色器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64925" y="6272788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顶点着色器</a:t>
            </a:r>
          </a:p>
        </p:txBody>
      </p:sp>
      <p:pic>
        <p:nvPicPr>
          <p:cNvPr id="16" name="Picture 2" descr="An image of a basic triangle rendered in modern OpenG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092" y="2816307"/>
            <a:ext cx="1509750" cy="118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839672" y="5790759"/>
            <a:ext cx="8821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需要用着色器语言GLSL（</a:t>
            </a:r>
            <a:r>
              <a:rPr lang="en-US" altLang="zh-CN">
                <a:solidFill>
                  <a:schemeClr val="bg1"/>
                </a:solidFill>
              </a:rPr>
              <a:t>OpenGL Shading Language</a:t>
            </a:r>
            <a:r>
              <a:rPr lang="zh-CN" altLang="en-US">
                <a:solidFill>
                  <a:schemeClr val="bg1"/>
                </a:solidFill>
              </a:rPr>
              <a:t>）编写顶点着色器，然后进行编译。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312569" y="6699119"/>
            <a:ext cx="492167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6585" y="6272788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片段着色器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5084" y="8335784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>
                <a:solidFill>
                  <a:srgbClr val="FFC000"/>
                </a:solidFill>
              </a:rPr>
              <a:t>对着色器进行编译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9845" y="8670115"/>
            <a:ext cx="33799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为了让OpenGL使用着色器，必须在运行时从源码中动态编译着色器。首先创建着色器对象。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各个阶段的着色器需要通过着色器程序对象链接起来。着色器程序对象是多个着色器组合的最终链接版本。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将着色器链接到程序时，会将每个着色器的输出链接到下一个着色器的输入。如果输出和输入不匹配，会出现链接错误。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819180"/>
            <a:ext cx="9321800" cy="100642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创建和编译着色器程序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818E96"/>
              </a:solidFill>
              <a:effectLst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FFFF00"/>
                </a:highlight>
              </a:rPr>
              <a:t>//</a:t>
            </a:r>
            <a:r>
              <a:rPr lang="zh-CN" altLang="en-US" b="0" i="0">
                <a:solidFill>
                  <a:srgbClr val="818E96"/>
                </a:solidFill>
                <a:effectLst/>
                <a:highlight>
                  <a:srgbClr val="FFFF00"/>
                </a:highlight>
              </a:rPr>
              <a:t>顶点着色器</a:t>
            </a:r>
            <a:endParaRPr lang="en-US" altLang="zh-CN" b="0" i="0">
              <a:solidFill>
                <a:srgbClr val="818E96"/>
              </a:solidFill>
              <a:effectLst/>
              <a:highlight>
                <a:srgbClr val="FFFF00"/>
              </a:highlight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vertexShader =</a:t>
            </a:r>
            <a:r>
              <a:rPr lang="en-US" altLang="zh-CN"/>
              <a:t> glCreateShader(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GL_VERTEX_SHADER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glShaderSource(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vertexShader,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&amp;vertexShaderSource, NULL); </a:t>
            </a:r>
          </a:p>
          <a:p>
            <a:r>
              <a:rPr lang="en-US" altLang="zh-CN"/>
              <a:t>glCompileShader(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vertexShader);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检查编译错误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success;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infoLog[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]; </a:t>
            </a:r>
          </a:p>
          <a:p>
            <a:r>
              <a:rPr lang="en-US" altLang="zh-CN"/>
              <a:t>glGetShaderiv(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vertexShader, GL_COMPILE_STATUS, &amp;success);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(!success) { </a:t>
            </a:r>
          </a:p>
          <a:p>
            <a:pPr lvl="1"/>
            <a:r>
              <a:rPr lang="en-US" altLang="zh-CN"/>
              <a:t>glGetShaderInfoLog(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vertexShader,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NULL, infoLog);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"ERROR::SHADER::VERTEX::COMPILATION_FAILED\n"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infoLog &lt;&lt;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FFFF00"/>
                </a:highlight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highlight>
                  <a:srgbClr val="FFFF00"/>
                </a:highlight>
              </a:rPr>
              <a:t>片段着色器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FFFF00"/>
              </a:highlight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fragmentShader =</a:t>
            </a:r>
            <a:r>
              <a:rPr lang="en-US" altLang="zh-CN"/>
              <a:t> glCreateShader(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GL_FRAGMENT_SHADER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glShaderSource(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fragmentShader,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&amp;fragmentShaderSource, NULL); </a:t>
            </a:r>
          </a:p>
          <a:p>
            <a:r>
              <a:rPr lang="en-US" altLang="zh-CN"/>
              <a:t>glCompileShader(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fragmentShader);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检查编译错误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/>
              <a:t>glGetShaderiv(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fragmentShader, GL_COMPILE_STATUS, &amp;success);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(!success) { </a:t>
            </a:r>
          </a:p>
          <a:p>
            <a:pPr lvl="1"/>
            <a:r>
              <a:rPr lang="en-US" altLang="zh-CN"/>
              <a:t>glGetShaderInfoLog(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fragmentShader,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NULL, infoLog);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"ERROR::SHADER::FRAGMENT::COMPILATION_FAILED\n"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infoLog &lt;&lt;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FFFF00"/>
                </a:highlight>
              </a:rPr>
              <a:t>//</a:t>
            </a:r>
            <a:r>
              <a:rPr lang="zh-CN" altLang="en-US">
                <a:solidFill>
                  <a:srgbClr val="818E96"/>
                </a:solidFill>
                <a:highlight>
                  <a:srgbClr val="FFFF00"/>
                </a:highlight>
              </a:rPr>
              <a:t>着色器程序</a:t>
            </a:r>
            <a:endParaRPr lang="en-US" altLang="zh-CN">
              <a:solidFill>
                <a:srgbClr val="818E96"/>
              </a:solidFill>
              <a:highlight>
                <a:srgbClr val="FFFF00"/>
              </a:highlight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shaderProgram =</a:t>
            </a:r>
            <a:r>
              <a:rPr lang="en-US" altLang="zh-CN"/>
              <a:t> glCreateProgram(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glAttachShader(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shaderProgram, vertexShader); </a:t>
            </a:r>
          </a:p>
          <a:p>
            <a:r>
              <a:rPr lang="en-US" altLang="zh-CN"/>
              <a:t>glAttachShader(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shaderProgram, fragmentShader); </a:t>
            </a:r>
          </a:p>
          <a:p>
            <a:r>
              <a:rPr lang="en-US" altLang="zh-CN"/>
              <a:t>glLinkProgram(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shaderProgram);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链接错误检查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/>
              <a:t>glGetProgramiv(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shaderProgram, GL_LINK_STATUS, &amp;success);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(!success)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glGetProgramInfoLog(shaderProgram,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NULL, infoLog);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"ERROR::SHADER::PROGRAM::LINKING_FAILED\n"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infoLog &lt;&lt;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r>
              <a:rPr lang="en-US" altLang="zh-CN"/>
              <a:t>glDeleteShader(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vertexShader); </a:t>
            </a:r>
          </a:p>
          <a:p>
            <a:r>
              <a:rPr lang="en-US" altLang="zh-CN"/>
              <a:t>glDeleteShader(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fragmentShader);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47" y="1700054"/>
            <a:ext cx="3348504" cy="9415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47" y="3020752"/>
            <a:ext cx="3343462" cy="7689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0609" y="11596225"/>
            <a:ext cx="93218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glDeleteVertexArrays(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&amp;VAO);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glDeleteBuffers(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&amp;VBO);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glDeleteProgram(shaderProgram);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200" y="11196115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在</a:t>
            </a:r>
            <a:r>
              <a:rPr lang="en-US" altLang="zh-CN" sz="2000">
                <a:solidFill>
                  <a:schemeClr val="bg1"/>
                </a:solidFill>
              </a:rPr>
              <a:t>while</a:t>
            </a:r>
            <a:r>
              <a:rPr lang="zh-CN" altLang="en-US" sz="2000">
                <a:solidFill>
                  <a:schemeClr val="bg1"/>
                </a:solidFill>
              </a:rPr>
              <a:t>循环退出后释放内存：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4889" y="12776091"/>
            <a:ext cx="4502640" cy="1005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glUseProgram(shaderProgram);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glBindVertexArray(VAO);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glDrawArrays(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n image of a basic triangle rendered in modern OpenG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03" y="10883474"/>
            <a:ext cx="3702337" cy="291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491" y="804251"/>
            <a:ext cx="825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0" i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EBO</a:t>
            </a:r>
            <a:r>
              <a:rPr lang="zh-CN" altLang="en-US" sz="2000" b="0" i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Element Buffer Object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9311" y="1997329"/>
            <a:ext cx="5479709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vertices[] =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第一个三角形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右上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右下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80"/>
              </a:highlight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左上</a:t>
            </a:r>
            <a:endParaRPr lang="en-US" altLang="zh-CN" b="0" i="0">
              <a:solidFill>
                <a:srgbClr val="818E96"/>
              </a:solidFill>
              <a:effectLst/>
              <a:highlight>
                <a:srgbClr val="800000"/>
              </a:highlight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第二个三角形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右下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左下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左上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5664" y="1178728"/>
            <a:ext cx="912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绘制两个三角形来组成一个矩形。可以使用下面的顶点的集合：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5011" y="10775949"/>
            <a:ext cx="5200650" cy="3514725"/>
            <a:chOff x="1696720" y="5401786"/>
            <a:chExt cx="5200650" cy="3514725"/>
          </a:xfrm>
        </p:grpSpPr>
        <p:sp>
          <p:nvSpPr>
            <p:cNvPr id="14" name="AutoShape 2"/>
            <p:cNvSpPr>
              <a:spLocks noChangeAspect="1" noChangeArrowheads="1"/>
            </p:cNvSpPr>
            <p:nvPr/>
          </p:nvSpPr>
          <p:spPr bwMode="auto">
            <a:xfrm>
              <a:off x="5159375" y="704691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96720" y="5435600"/>
              <a:ext cx="5200650" cy="3383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720" y="5401786"/>
              <a:ext cx="5200650" cy="351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文本框 18"/>
          <p:cNvSpPr txBox="1"/>
          <p:nvPr/>
        </p:nvSpPr>
        <p:spPr>
          <a:xfrm>
            <a:off x="618831" y="4859651"/>
            <a:ext cx="55914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glDrawArrays(</a:t>
            </a:r>
            <a:r>
              <a:rPr lang="en-US" altLang="zh-CN">
                <a:solidFill>
                  <a:srgbClr val="000080"/>
                </a:solidFill>
                <a:effectLst/>
              </a:rPr>
              <a:t>GL_TRIANGLES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6</a:t>
            </a:r>
            <a:r>
              <a:rPr lang="en-US" altLang="zh-CN"/>
              <a:t>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9811" y="6068082"/>
            <a:ext cx="8781709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vertices[] = {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右上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右下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左下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左上</a:t>
            </a:r>
            <a:endParaRPr lang="en-US" altLang="zh-CN" b="0" i="0">
              <a:solidFill>
                <a:srgbClr val="818E9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indices[] = {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>
                <a:solidFill>
                  <a:srgbClr val="818E96"/>
                </a:solidFill>
                <a:latin typeface="Courier New" panose="02070309020205020404" pitchFamily="49" charset="0"/>
              </a:rPr>
              <a:t>注意，我们从零开始算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第一个三角形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第二个三角形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9491" y="8928930"/>
            <a:ext cx="82737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glDrawElements(</a:t>
            </a:r>
            <a:r>
              <a:rPr lang="en-US" altLang="zh-CN">
                <a:solidFill>
                  <a:srgbClr val="000080"/>
                </a:solidFill>
                <a:effectLst/>
              </a:rPr>
              <a:t>GL_TRIANGLES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6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GL_UNSIGNED_INT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</a:t>
            </a:r>
            <a:r>
              <a:rPr lang="en-US" altLang="zh-CN">
                <a:solidFill>
                  <a:srgbClr val="008000"/>
                </a:solidFill>
                <a:effectLst/>
              </a:rPr>
              <a:t>/*&amp;indices*/</a:t>
            </a:r>
            <a:r>
              <a:rPr lang="en-US" altLang="zh-CN"/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箭头: 下 16"/>
          <p:cNvSpPr/>
          <p:nvPr/>
        </p:nvSpPr>
        <p:spPr>
          <a:xfrm>
            <a:off x="2982936" y="5432647"/>
            <a:ext cx="487680" cy="494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9491" y="9298621"/>
            <a:ext cx="8802029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EBO; </a:t>
            </a:r>
          </a:p>
          <a:p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&amp;EBO);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GL_ELEMENT_ARRAY_BUFFER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EBO); </a:t>
            </a:r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GL_ELEMENT_ARRAY_BUFFER</a:t>
            </a:r>
            <a:r>
              <a:rPr lang="en-US" altLang="zh-CN" b="1" i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(indices), </a:t>
            </a:r>
          </a:p>
          <a:p>
            <a:pPr lvl="8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indices, GL_STATIC_DRAW);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24386" y="5495086"/>
            <a:ext cx="58572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glPolygonMode</a:t>
            </a:r>
            <a:r>
              <a:rPr lang="en-US" altLang="zh-CN" b="0" i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(GL_FRONT_AND_BACK, GL_LINE)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>
            <a:cxnSpLocks/>
          </p:cNvCxnSpPr>
          <p:nvPr/>
        </p:nvCxnSpPr>
        <p:spPr>
          <a:xfrm flipV="1">
            <a:off x="8293711" y="5071631"/>
            <a:ext cx="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467600" y="5831820"/>
            <a:ext cx="2539706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默认是：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GL_FILL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27" y="10865866"/>
            <a:ext cx="973056" cy="973056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348832" y="11011771"/>
            <a:ext cx="2282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VAO</a:t>
            </a:r>
            <a:r>
              <a:rPr lang="zh-CN" altLang="en-US" sz="2000">
                <a:solidFill>
                  <a:schemeClr val="bg1"/>
                </a:solidFill>
              </a:rPr>
              <a:t>小助理偷偷帮我们记录了这一切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54640" y="11958187"/>
            <a:ext cx="41148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目标是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GL_ELEMENT_ARRAY_BUFFER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的时候，</a:t>
            </a:r>
            <a:r>
              <a:rPr lang="en-US" altLang="zh-CN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VAO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会储存</a:t>
            </a:r>
            <a:r>
              <a:rPr lang="en-US" altLang="zh-CN">
                <a:solidFill>
                  <a:schemeClr val="tx1"/>
                </a:solidFill>
              </a:rPr>
              <a:t>glBindBuffer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的函数调用。这也意味着它</a:t>
            </a: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也会储存解绑调用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854639" y="13220901"/>
            <a:ext cx="41148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VAO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不会存储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FF0000"/>
                </a:highlight>
              </a:rPr>
              <a:t>GL_ARRAY_BUFFER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VBO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glBindBuffer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的函数调用</a:t>
            </a:r>
            <a:endParaRPr lang="en-US" altLang="zh-CN" b="0" i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60802" y="8309370"/>
            <a:ext cx="2539706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当没有绑定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EBO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时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830655" y="8725266"/>
            <a:ext cx="0" cy="32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22" name="墨迹 6221"/>
              <p14:cNvContentPartPr/>
              <p14:nvPr/>
            </p14:nvContentPartPr>
            <p14:xfrm>
              <a:off x="10636920" y="11460300"/>
              <a:ext cx="360" cy="360"/>
            </p14:xfrm>
          </p:contentPart>
        </mc:Choice>
        <mc:Fallback xmlns="">
          <p:pic>
            <p:nvPicPr>
              <p:cNvPr id="6222" name="墨迹 6221"/>
            </p:nvPicPr>
            <p:blipFill>
              <a:blip r:embed="rId6"/>
            </p:blipFill>
            <p:spPr>
              <a:xfrm>
                <a:off x="10636920" y="11460300"/>
                <a:ext cx="360" cy="360"/>
              </a:xfrm>
              <a:prstGeom prst="rect"/>
            </p:spPr>
          </p:pic>
        </mc:Fallback>
      </mc:AlternateContent>
      <p:sp>
        <p:nvSpPr>
          <p:cNvPr id="27" name="文本框 26"/>
          <p:cNvSpPr txBox="1"/>
          <p:nvPr/>
        </p:nvSpPr>
        <p:spPr>
          <a:xfrm>
            <a:off x="2887941" y="247681"/>
            <a:ext cx="5345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i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元素缓冲对象</a:t>
            </a:r>
            <a:endParaRPr lang="en-US" altLang="zh-CN" sz="1800" b="1" i="0"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101E3D-78AD-46EC-B1C3-C9FBA5AAD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077" y="2056046"/>
            <a:ext cx="3646427" cy="28119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3897" y="3899946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练习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4400" b="1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2501" y="4280570"/>
            <a:ext cx="8809649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通过添加更多的顶点数据，使用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glDrawArrays</a:t>
            </a:r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绘制两个挨在一起的三角形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: 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  <a:hlinkClick r:id="rId2"/>
              </a:rPr>
              <a:t>solution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Gudea"/>
              </a:rPr>
              <a:t>创建相同的两个三角形，但对它们的数据使用不同的</a:t>
            </a:r>
            <a:r>
              <a:rPr lang="en-US" altLang="zh-CN">
                <a:solidFill>
                  <a:schemeClr val="bg1"/>
                </a:solidFill>
                <a:latin typeface="Gudea"/>
              </a:rPr>
              <a:t>VAO</a:t>
            </a:r>
            <a:r>
              <a:rPr lang="zh-CN" altLang="en-US">
                <a:solidFill>
                  <a:schemeClr val="bg1"/>
                </a:solidFill>
                <a:latin typeface="Gud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Gudea"/>
              </a:rPr>
              <a:t>VBO: </a:t>
            </a:r>
            <a:r>
              <a:rPr lang="en-US" altLang="zh-CN">
                <a:solidFill>
                  <a:schemeClr val="bg1"/>
                </a:solidFill>
                <a:latin typeface="Gudea"/>
                <a:hlinkClick r:id="rId3"/>
              </a:rPr>
              <a:t>solution</a:t>
            </a:r>
            <a:r>
              <a:rPr lang="en-US" altLang="zh-CN">
                <a:solidFill>
                  <a:schemeClr val="bg1"/>
                </a:solidFill>
                <a:latin typeface="Gudea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Gudea"/>
              </a:rPr>
              <a:t>创建两个着色器程序，其中一个使用片段着色器输出黄色</a:t>
            </a:r>
            <a:r>
              <a:rPr lang="en-US" altLang="zh-CN">
                <a:solidFill>
                  <a:schemeClr val="bg1"/>
                </a:solidFill>
                <a:latin typeface="Gudea"/>
              </a:rPr>
              <a:t>: </a:t>
            </a:r>
            <a:r>
              <a:rPr lang="en-US" altLang="zh-CN">
                <a:solidFill>
                  <a:schemeClr val="bg1"/>
                </a:solidFill>
                <a:latin typeface="Gudea"/>
                <a:hlinkClick r:id="rId4"/>
              </a:rPr>
              <a:t>solution</a:t>
            </a:r>
            <a:r>
              <a:rPr lang="en-US" altLang="zh-CN">
                <a:solidFill>
                  <a:schemeClr val="bg1"/>
                </a:solidFill>
                <a:latin typeface="Gudea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1448840" y="5800864"/>
            <a:ext cx="4252226" cy="32082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firstTriangle[] = {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0.9f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left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0.45f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top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secondTriangle[] = { </a:t>
            </a:r>
          </a:p>
          <a:p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0.9f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0.45f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top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08813" y="5663835"/>
            <a:ext cx="4413357" cy="1414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VBOs[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], VAOs[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一次创建多个对象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/>
              <a:t>glGenVertexArrays(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VAOs); </a:t>
            </a:r>
          </a:p>
          <a:p>
            <a:r>
              <a:rPr lang="en-US" altLang="zh-CN"/>
              <a:t>glGenBuffers(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VBOs);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68631" y="9534680"/>
            <a:ext cx="8664869" cy="1850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*fragmentShader2Source =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"#version 330 core\n“</a:t>
            </a:r>
          </a:p>
          <a:p>
            <a:pPr lvl="4"/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"out vec4 FragColor;\n"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4"/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"void main()\n"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4"/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"{\n"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4"/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 FragColor = vec4(1.0f, 1.0f, 0.0f, 1.0f);\n"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4"/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"}\n\0"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CC75F2-BBFB-46CF-A5C2-DF391033B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66" y="7222571"/>
            <a:ext cx="3600450" cy="1666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1C9602-F7C0-4F07-8B7B-140B253EA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164" y="11805367"/>
            <a:ext cx="3543300" cy="14478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FAEBEF0-D993-4B69-A802-4AF08B1AC3C3}"/>
              </a:ext>
            </a:extLst>
          </p:cNvPr>
          <p:cNvSpPr txBox="1"/>
          <p:nvPr/>
        </p:nvSpPr>
        <p:spPr>
          <a:xfrm>
            <a:off x="941229" y="1423169"/>
            <a:ext cx="874268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framebuffer_size_callback(GLFWwindow* window,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width,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height) { </a:t>
            </a:r>
          </a:p>
          <a:p>
            <a:pPr lvl="1"/>
            <a:r>
              <a:rPr lang="en-US" altLang="zh-CN"/>
              <a:t>glViewport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width, height);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endParaRPr lang="en-US" altLang="zh-CN">
              <a:solidFill>
                <a:srgbClr val="E0E2E4"/>
              </a:solidFill>
            </a:endParaRPr>
          </a:p>
          <a:p>
            <a:r>
              <a:rPr lang="en-US" altLang="zh-CN"/>
              <a:t>…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注册回调函数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glfwSetFramebufferSizeCallback(window, framebuffer_size_callback);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640F5C-6086-47B8-8A7A-CEFFFE924632}"/>
              </a:ext>
            </a:extLst>
          </p:cNvPr>
          <p:cNvSpPr txBox="1"/>
          <p:nvPr/>
        </p:nvSpPr>
        <p:spPr>
          <a:xfrm>
            <a:off x="3157220" y="197823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chemeClr val="accent3"/>
                </a:solidFill>
              </a:rPr>
              <a:t>视口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811E60-63CF-43FA-9918-A871A51316BF}"/>
              </a:ext>
            </a:extLst>
          </p:cNvPr>
          <p:cNvSpPr txBox="1"/>
          <p:nvPr/>
        </p:nvSpPr>
        <p:spPr>
          <a:xfrm>
            <a:off x="5739289" y="1977166"/>
            <a:ext cx="394462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注：OpenGL中使用的坐标介于-1和1之间和屏幕坐标不同。例如：如果屏幕右下角为</a:t>
            </a:r>
            <a:r>
              <a:rPr lang="en-US" altLang="zh-CN"/>
              <a:t>(800,600)</a:t>
            </a:r>
            <a:r>
              <a:rPr lang="zh-CN" altLang="en-US"/>
              <a:t>，（-0.5,0.5）将映射到屏幕坐标中的（200</a:t>
            </a:r>
            <a:r>
              <a:rPr lang="en-US" altLang="zh-CN"/>
              <a:t>,</a:t>
            </a:r>
            <a:r>
              <a:rPr lang="zh-CN" altLang="en-US"/>
              <a:t>450）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598E90-A92B-44D5-8DC6-E60B4C5FEB4D}"/>
              </a:ext>
            </a:extLst>
          </p:cNvPr>
          <p:cNvSpPr txBox="1"/>
          <p:nvPr/>
        </p:nvSpPr>
        <p:spPr>
          <a:xfrm>
            <a:off x="682149" y="659552"/>
            <a:ext cx="8895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用户调整窗口大小的那一刻，也应该调整视口。在窗口上注册一个回调函数，每次调整窗口大小时都调用该函数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第5章：散列</Template>
  <TotalTime>1448</TotalTime>
  <Words>2036</Words>
  <Application>Microsoft Office PowerPoint</Application>
  <PresentationFormat>自定义</PresentationFormat>
  <Paragraphs>224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-apple-system</vt:lpstr>
      <vt:lpstr>Arial Unicode MS</vt:lpstr>
      <vt:lpstr>Gudea</vt:lpstr>
      <vt:lpstr>等线</vt:lpstr>
      <vt:lpstr>黑体</vt:lpstr>
      <vt:lpstr>华文琥珀</vt:lpstr>
      <vt:lpstr>宋体</vt:lpstr>
      <vt:lpstr>微软雅黑</vt:lpstr>
      <vt:lpstr>Arial</vt:lpstr>
      <vt:lpstr>Calibri</vt:lpstr>
      <vt:lpstr>Cambria</vt:lpstr>
      <vt:lpstr>Consolas</vt:lpstr>
      <vt:lpstr>Courier New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568</cp:revision>
  <dcterms:created xsi:type="dcterms:W3CDTF">2020-06-26T01:00:00Z</dcterms:created>
  <dcterms:modified xsi:type="dcterms:W3CDTF">2022-02-06T12:31:59Z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C2B36277EE8F43A8A9DE0CC743B23691</vt:lpwstr>
  </property>
</Properties>
</file>