
<file path=[Content_Types].xml><?xml version="1.0" encoding="utf-8"?>
<Types xmlns="http://schemas.openxmlformats.org/package/2006/content-types">
  <Default Extension="bin" ContentType="application/vnd.openxmlformats-officedocument.oleObject"/>
  <Default Extension="mp4" ContentType="video/mp4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14" r:id="rId2"/>
    <p:sldId id="316" r:id="rId3"/>
    <p:sldId id="317" r:id="rId4"/>
    <p:sldId id="318" r:id="rId5"/>
    <p:sldId id="319" r:id="rId6"/>
    <p:sldId id="320" r:id="rId7"/>
    <p:sldId id="315" r:id="rId8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>
          <p15:clr>
            <a:srgbClr val="A4A3A4"/>
          </p15:clr>
        </p15:guide>
        <p15:guide id="2" pos="33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14" autoAdjust="0"/>
  </p:normalViewPr>
  <p:slideViewPr>
    <p:cSldViewPr snapToGrid="0" showGuides="1">
      <p:cViewPr>
        <p:scale>
          <a:sx n="100" d="100"/>
          <a:sy n="100" d="100"/>
        </p:scale>
        <p:origin x="480" y="58"/>
      </p:cViewPr>
      <p:guideLst>
        <p:guide orient="horz" pos="4536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082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44CEA-313E-42AD-B0F0-09B7359277CC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CFB26-8643-48FD-AF16-28073EC1B1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13:50:34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14:21:44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0 24575,'-5'0'0,"0"0"0,0 1 0,0 0 0,0 0 0,0 0 0,1 0 0,-1 1 0,0 0 0,0 0 0,1 0 0,0 0 0,-1 1 0,-7 6 0,5-4 0,1 2 0,0-1 0,0 1 0,1 0 0,0 0 0,0 0 0,-5 12 0,-2 7 0,2 0 0,1 1 0,-11 54 0,15-60 0,0 1 0,2 0 0,1 0 0,1 1 0,2 31 0,-1-48 0,1-1 0,0 0 0,0 0 0,0 0 0,0 0 0,1 0 0,0 0 0,0 0 0,0-1 0,1 1 0,0-1 0,0 1 0,0-1 0,0 0 0,0 0 0,1 0 0,0-1 0,0 1 0,0-1 0,0 0 0,0 0 0,1 0 0,-1-1 0,1 1 0,0-1 0,0-1 0,0 1 0,10 2 0,-8-3 0,1 0 0,-1 0 0,1 0 0,-1-1 0,1 0 0,0-1 0,-1 0 0,1 0 0,-1 0 0,0-1 0,1 0 0,-1-1 0,0 1 0,0-1 0,0-1 0,-1 1 0,1-1 0,-1-1 0,0 1 0,0-1 0,0 0 0,-1 0 0,6-7 0,-3 2 0,0-1 0,0 0 0,-1 0 0,-1-1 0,0 0 0,0 0 0,-1 0 0,-1-1 0,0 0 0,-1 0 0,0 0 0,1-20 0,-2 13 0,-1 0 0,-1 0 0,0-1 0,-2 1 0,0 0 0,-8-28 0,9 42 0,-1 1 0,0-1 0,-1 0 0,1 1 0,-1-1 0,0 1 0,-1 0 0,1 0 0,-1 0 0,0 0 0,0 1 0,0 0 0,-1-1 0,0 2 0,0-1 0,0 0 0,0 1 0,0 0 0,0 0 0,-1 1 0,0-1 0,1 1 0,-1 1 0,0-1 0,-9-1 0,-2 1-296,-1 1 1,-19 1-1,32 1-182,-23-1-6348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14:21:45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0 140 24575,'0'1'0,"1"0"0,-1 0 0,1 0 0,-1 0 0,1 0 0,-1 0 0,1-1 0,0 1 0,-1 0 0,1 0 0,0-1 0,-1 1 0,1 0 0,0-1 0,0 1 0,0 0 0,0-1 0,0 1 0,0-1 0,0 0 0,0 1 0,0-1 0,0 0 0,0 0 0,0 1 0,0-1 0,2 0 0,33 3 0,-31-2 0,2-1 0,1 0 0,0 0 0,-1-1 0,1 0 0,-1-1 0,0 1 0,1-1 0,-1 0 0,0-1 0,0 0 0,0 0 0,-1-1 0,1 1 0,-1-2 0,0 1 0,7-6 0,-6 3 0,-1 0 0,1 0 0,-1 0 0,-1-1 0,0 0 0,0 0 0,0 0 0,-1-1 0,0 1 0,-1-1 0,0 0 0,3-12 0,-16 129 0,-1 83 0,7-83 0,1-83-1365,-2-8-5461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14:21:46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24575,'22'7'0,"14"6"0,8 1 0,0-2 0,1 0 0,-5-1 0,-5 0 0,-5-1 0,-4-2 0,-3 0 0,-2 0 0,-4-2-8191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14:21:47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24575,'12'-5'0,"1"1"0,-1 1 0,1-1 0,0 2 0,0 0 0,0 1 0,0 0 0,0 1 0,0 0 0,0 1 0,0 0 0,0 1 0,0 1 0,-1 0 0,1 1 0,-1 0 0,21 10 0,-29-12 0,-1 0 0,1 0 0,-1 1 0,0-1 0,0 1 0,0-1 0,0 1 0,0 0 0,-1 0 0,1 0 0,-1 1 0,0-1 0,0 1 0,0-1 0,0 1 0,-1-1 0,0 1 0,1 0 0,-1 0 0,0 0 0,-1 0 0,1 0 0,-1 0 0,0 0 0,0 0 0,0 0 0,0 0 0,-1 0 0,1 0 0,-1 0 0,0-1 0,-1 1 0,-2 7 0,-1 1 0,-1 0 0,-1 0 0,0-1 0,0 0 0,-1 0 0,0 0 0,-1-1 0,-19 17 0,-2-6 0,24-17 0,0-1 0,1 1 0,-1 1 0,1-1 0,0 1 0,0-1 0,1 1 0,-8 10 0,12-14 0,0-1 0,-1 1 0,1 0 0,0 0 0,0-1 0,0 1 0,0 0 0,0 0 0,0 0 0,0-1 0,0 1 0,0 0 0,0 0 0,0 0 0,0-1 0,1 1 0,-1 0 0,0 0 0,0-1 0,1 1 0,-1 0 0,1-1 0,-1 1 0,1 0 0,-1-1 0,1 1 0,-1-1 0,1 1 0,-1-1 0,1 1 0,0-1 0,-1 1 0,1-1 0,0 1 0,-1-1 0,1 0 0,0 1 0,0-1 0,1 0 0,32 10 0,6-5-34,1-2-1,72-4 1,-51-1-1228,-45 2-5564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2:40:58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0 192 24575,'2534'0'0,"-2334"-11"0,-16-1 0,-21 13 0,-42 0 0,197-22 0,228-36 0,-406 46 0,15-5 0,211-8 0,-343 23 0,-1 0 0,24-6 0,27-2 0,388-2 0,370-1 0,-666 12 0,-86 4 0,137 25 0,-133-15 0,106 4 0,-84-14 0,-103-4-111,-1 0 73,-1 0 0,1 0 0,-1 1 0,1-1 0,-1 0 0,1 0 0,-1 0 0,1 0 0,-1 0 0,1 0 0,-1 0 0,1 0 0,-1 0 0,1 0 0,-1 0 0,1 0 0,-1 0 0,1 0 0,-1 0 0,1-1 0,-1 1 0,1 0 0,-1 0 0,0 0 0,1-1 0,-1 1 0,1 0 0,-1-1 0,0 1 0,1 0 0,-1-1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8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7" y="240315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1144182" y="254811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opengl.com/code_viewer.php?code=getting-started/shaders-exercise2" TargetMode="External"/><Relationship Id="rId2" Type="http://schemas.openxmlformats.org/officeDocument/2006/relationships/hyperlink" Target="http://learnopengl.com/code_viewer.php?code=getting-started/shaders-exercise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earnopengl.com/code_viewer.php?code=getting-started/shaders-exercise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0503" y="1830034"/>
            <a:ext cx="646430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GLSL</a:t>
            </a:r>
            <a:r>
              <a:rPr kumimoji="0" lang="zh-CN" altLang="en-US" sz="2000" b="0" i="0" u="none" strike="noStrike" cap="none" normalizeH="0" baseline="0">
                <a:ln>
                  <a:noFill/>
                </a:ln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：OpenGL Shading Language</a:t>
            </a:r>
          </a:p>
        </p:txBody>
      </p:sp>
      <p:sp>
        <p:nvSpPr>
          <p:cNvPr id="2" name="矩形 1"/>
          <p:cNvSpPr/>
          <p:nvPr/>
        </p:nvSpPr>
        <p:spPr>
          <a:xfrm>
            <a:off x="1281192" y="2598179"/>
            <a:ext cx="8686800" cy="3630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#version version_number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type in_variable_name;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type in_variable_name;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type out_variable_name;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type uniform_name; </a:t>
            </a:r>
          </a:p>
          <a:p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main()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{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处理输入数据，并完成一些图形相关的操作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...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将处理结果输出到输出变量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out_variable_name = weird_stuff_we_processed;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86577" y="2199399"/>
            <a:ext cx="3461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一个</a:t>
            </a:r>
            <a:r>
              <a:rPr lang="en-US" altLang="zh-CN" sz="2000">
                <a:solidFill>
                  <a:schemeClr val="bg1"/>
                </a:solidFill>
              </a:rPr>
              <a:t>shader</a:t>
            </a:r>
            <a:r>
              <a:rPr lang="zh-CN" altLang="en-US" sz="2000">
                <a:solidFill>
                  <a:schemeClr val="bg1"/>
                </a:solidFill>
              </a:rPr>
              <a:t>程序的典型结构：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33660" y="2841619"/>
            <a:ext cx="3535452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对于顶点着色器，输入变量为</a:t>
            </a:r>
            <a:r>
              <a:rPr lang="zh-CN" altLang="en-US" sz="2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800000"/>
                </a:highlight>
              </a:rPr>
              <a:t>顶点属性（</a:t>
            </a:r>
            <a:r>
              <a:rPr lang="en-US" altLang="zh-CN" sz="2000" i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800000"/>
                </a:highlight>
                <a:latin typeface="Gudea"/>
              </a:rPr>
              <a:t>vertex attribute</a:t>
            </a:r>
            <a:r>
              <a:rPr lang="zh-CN" altLang="en-US" sz="2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800000"/>
                </a:highlight>
              </a:rPr>
              <a:t>）</a:t>
            </a:r>
            <a:endParaRPr lang="zh-CN" alt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800000"/>
              </a:highligh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1192" y="6628510"/>
            <a:ext cx="8686800" cy="707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nrAttributes;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glGetIntegerv(GL_MAX_VERTEX_ATTRIBS, &amp;nrAttributes);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6577" y="6228400"/>
            <a:ext cx="787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我们能声明的顶点属性数量是有上限的，可以通过下面的代码获取：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52934" y="7372404"/>
            <a:ext cx="871505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确保至少有</a:t>
            </a:r>
            <a:r>
              <a:rPr lang="en-US" altLang="zh-CN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分量的顶点属性可用，有些硬件允许更多的顶点属性</a:t>
            </a:r>
            <a:endParaRPr lang="zh-CN" alt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800000"/>
              </a:highligh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01035" y="7869367"/>
            <a:ext cx="8542338" cy="39260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类型：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0" lang="zh-CN" altLang="zh-CN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GLSL中包含C等其它语言大部分的默认基础数据类型：</a:t>
            </a:r>
            <a:endParaRPr kumimoji="0" lang="en-US" altLang="zh-CN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zh-CN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zh-CN" altLang="zh-CN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zh-CN" altLang="zh-CN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zh-CN" altLang="zh-CN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zh-CN" altLang="zh-CN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zh-CN" altLang="zh-CN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kumimoji="0" lang="zh-CN" altLang="zh-CN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0" lang="zh-CN" altLang="zh-CN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zh-CN" altLang="zh-CN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en-US" altLang="zh-CN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0" lang="zh-CN" altLang="zh-CN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GLSL也有两种容器类型</a:t>
            </a:r>
            <a:r>
              <a:rPr kumimoji="0" lang="zh-CN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zh-CN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向量(Vector)</a:t>
            </a:r>
            <a:endParaRPr kumimoji="0" lang="en-US" altLang="zh-CN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vecn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Gudea"/>
              </a:rPr>
              <a:t>the default vector of 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ea typeface="Gudea"/>
              </a:rPr>
              <a:t> 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Gudea"/>
              </a:rPr>
              <a:t>floats</a:t>
            </a:r>
            <a:endParaRPr lang="en-US" altLang="zh-CN">
              <a:solidFill>
                <a:srgbClr val="111111"/>
              </a:solidFill>
              <a:latin typeface="Arial" panose="020B0604020202020204" pitchFamily="34" charset="0"/>
              <a:ea typeface="Gudea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bvecn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 a vector of n booleans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ivecn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 a vector of n integers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uvecn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 a vector of n unsigned integers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dvecn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 a vector of n double components</a:t>
            </a:r>
            <a:endParaRPr kumimoji="0" lang="en-US" altLang="zh-CN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zh-CN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矩阵(Matrix)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86577" y="12047591"/>
            <a:ext cx="8542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向量允许一些有趣而灵活的分量选择方式，叫做</a:t>
            </a:r>
            <a:r>
              <a:rPr lang="zh-CN" altLang="en-US">
                <a:solidFill>
                  <a:schemeClr val="bg1"/>
                </a:solidFill>
                <a:highlight>
                  <a:srgbClr val="800000"/>
                </a:highlight>
              </a:rPr>
              <a:t>重组</a:t>
            </a:r>
            <a:r>
              <a:rPr lang="en-US" altLang="zh-CN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(Swizzling)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81192" y="12563587"/>
            <a:ext cx="8446135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vect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0.7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result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(vect,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otherResult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(result.xyz,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</a:t>
            </a:r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5691214" y="3585512"/>
            <a:ext cx="2620344" cy="1248731"/>
            <a:chOff x="1967819" y="1842464"/>
            <a:chExt cx="8288071" cy="4297122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397" y="1842464"/>
              <a:ext cx="7293493" cy="4297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文本框 1"/>
            <p:cNvSpPr txBox="1"/>
            <p:nvPr/>
          </p:nvSpPr>
          <p:spPr>
            <a:xfrm>
              <a:off x="1967819" y="4676372"/>
              <a:ext cx="616749" cy="1380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796925" rtl="0" eaLnBrk="1" latinLnBrk="0" hangingPunct="1">
                <a:defRPr sz="15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98145" algn="l" defTabSz="796925" rtl="0" eaLnBrk="1" latinLnBrk="0" hangingPunct="1">
                <a:defRPr sz="15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96925" algn="l" defTabSz="796925" rtl="0" eaLnBrk="1" latinLnBrk="0" hangingPunct="1">
                <a:defRPr sz="15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95070" algn="l" defTabSz="796925" rtl="0" eaLnBrk="1" latinLnBrk="0" hangingPunct="1">
                <a:defRPr sz="15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93850" algn="l" defTabSz="796925" rtl="0" eaLnBrk="1" latinLnBrk="0" hangingPunct="1">
                <a:defRPr sz="15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91995" algn="l" defTabSz="796925" rtl="0" eaLnBrk="1" latinLnBrk="0" hangingPunct="1">
                <a:defRPr sz="15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90775" algn="l" defTabSz="796925" rtl="0" eaLnBrk="1" latinLnBrk="0" hangingPunct="1">
                <a:defRPr sz="15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88920" algn="l" defTabSz="796925" rtl="0" eaLnBrk="1" latinLnBrk="0" hangingPunct="1">
                <a:defRPr sz="15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87700" algn="l" defTabSz="796925" rtl="0" eaLnBrk="1" latinLnBrk="0" hangingPunct="1">
                <a:defRPr sz="15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600" dirty="0">
                <a:solidFill>
                  <a:schemeClr val="bg2"/>
                </a:solidFill>
              </a:endParaRPr>
            </a:p>
          </p:txBody>
        </p:sp>
        <p:sp>
          <p:nvSpPr>
            <p:cNvPr id="29" name="箭头: 下 28"/>
            <p:cNvSpPr/>
            <p:nvPr/>
          </p:nvSpPr>
          <p:spPr>
            <a:xfrm rot="5400000">
              <a:off x="4461068" y="4671078"/>
              <a:ext cx="76763" cy="41070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796925" rtl="0" eaLnBrk="1" latinLnBrk="0" hangingPunct="1">
                <a:defRPr sz="157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98145" algn="l" defTabSz="796925" rtl="0" eaLnBrk="1" latinLnBrk="0" hangingPunct="1">
                <a:defRPr sz="157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96925" algn="l" defTabSz="796925" rtl="0" eaLnBrk="1" latinLnBrk="0" hangingPunct="1">
                <a:defRPr sz="157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95070" algn="l" defTabSz="796925" rtl="0" eaLnBrk="1" latinLnBrk="0" hangingPunct="1">
                <a:defRPr sz="157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93850" algn="l" defTabSz="796925" rtl="0" eaLnBrk="1" latinLnBrk="0" hangingPunct="1">
                <a:defRPr sz="157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91995" algn="l" defTabSz="796925" rtl="0" eaLnBrk="1" latinLnBrk="0" hangingPunct="1">
                <a:defRPr sz="157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90775" algn="l" defTabSz="796925" rtl="0" eaLnBrk="1" latinLnBrk="0" hangingPunct="1">
                <a:defRPr sz="157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88920" algn="l" defTabSz="796925" rtl="0" eaLnBrk="1" latinLnBrk="0" hangingPunct="1">
                <a:defRPr sz="157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87700" algn="l" defTabSz="796925" rtl="0" eaLnBrk="1" latinLnBrk="0" hangingPunct="1">
                <a:defRPr sz="157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06EED90-9E20-4D18-94A5-DC4A1669D3D9}"/>
              </a:ext>
            </a:extLst>
          </p:cNvPr>
          <p:cNvSpPr txBox="1"/>
          <p:nvPr/>
        </p:nvSpPr>
        <p:spPr>
          <a:xfrm>
            <a:off x="2660759" y="282957"/>
            <a:ext cx="5145802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accent3"/>
                </a:solidFill>
                <a:latin typeface="Consolas" panose="020B0609020204030204" pitchFamily="49" charset="0"/>
              </a:rPr>
              <a:t>着色器</a:t>
            </a: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DC842C6-A5A1-4F87-B019-34B3CD686FF0}"/>
              </a:ext>
            </a:extLst>
          </p:cNvPr>
          <p:cNvSpPr txBox="1"/>
          <p:nvPr/>
        </p:nvSpPr>
        <p:spPr>
          <a:xfrm>
            <a:off x="1070503" y="807811"/>
            <a:ext cx="8820648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着色器是基于GPU的小程序。这些小程序针对渲染管线中的每个特定步骤运行。从本质上说，着色器只不过是将输入转换为输出的程序。着色器也是非常孤立的程序，他们唯一的交流是通过输入和输出。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586D76E-62CE-4973-8746-111541C232FB}"/>
              </a:ext>
            </a:extLst>
          </p:cNvPr>
          <p:cNvSpPr txBox="1"/>
          <p:nvPr/>
        </p:nvSpPr>
        <p:spPr>
          <a:xfrm>
            <a:off x="6572706" y="10072590"/>
            <a:ext cx="3318445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向量的分量可以通过</a:t>
            </a:r>
            <a:r>
              <a:rPr lang="en-US" altLang="zh-CN"/>
              <a:t>xyzw</a:t>
            </a:r>
            <a:r>
              <a:rPr lang="zh-CN" altLang="en-US"/>
              <a:t>分别访问。GLSL还允许对颜色使用rgba，或对纹理坐标使用stpq。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7053" y="4094850"/>
            <a:ext cx="2674073" cy="37875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输入输出：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在发送方着色器中声明一个输出</a:t>
            </a:r>
            <a:endParaRPr lang="en-US" altLang="zh-CN" b="0" i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在接收方着色器中声明一个类似的输入</a:t>
            </a:r>
            <a:endParaRPr lang="en-US" altLang="zh-CN" b="0" i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当类型和名字都一致，</a:t>
            </a:r>
            <a:r>
              <a:rPr lang="en-US" altLang="zh-CN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把变量链接到一起（在链接程序对象时完成）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69612" y="3876119"/>
            <a:ext cx="6267692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aPos;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1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vertexColor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gl_Position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(aPos,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vertexColor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69612" y="6184443"/>
            <a:ext cx="6267692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FragColor;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1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vertexColor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endParaRPr lang="en-US" altLang="zh-CN" b="0" i="0">
              <a:solidFill>
                <a:srgbClr val="818E96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FragColor = vertexColor;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 </a:t>
            </a:r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3678951" y="4589672"/>
            <a:ext cx="26862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947579" y="4437893"/>
            <a:ext cx="2856535" cy="3472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678951" y="4589672"/>
            <a:ext cx="0" cy="238715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924429" y="6737957"/>
            <a:ext cx="2856535" cy="3472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678951" y="6976825"/>
            <a:ext cx="268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657895" y="3840252"/>
            <a:ext cx="178613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顶点着色器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608009" y="6184443"/>
            <a:ext cx="1786137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片段着色器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A40100-76D0-470F-BBD7-970DC1252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657" y="8305896"/>
            <a:ext cx="4616077" cy="361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21EECB8-BAFA-4EC0-9EFB-28D99772C551}"/>
              </a:ext>
            </a:extLst>
          </p:cNvPr>
          <p:cNvSpPr txBox="1"/>
          <p:nvPr/>
        </p:nvSpPr>
        <p:spPr>
          <a:xfrm>
            <a:off x="1489869" y="12121495"/>
            <a:ext cx="764539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/>
              <a:t>我们刚刚成功地将一个值从顶点着色器发送到片段着色器。</a:t>
            </a:r>
            <a:endParaRPr lang="en-US" altLang="zh-CN"/>
          </a:p>
          <a:p>
            <a:pPr algn="ctr"/>
            <a:r>
              <a:rPr lang="zh-CN" altLang="en-US"/>
              <a:t>下面，看看能否将应用程序中的颜色直接发送到片段着色器！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EA3DC22-FBC0-4FB5-84BA-C0B3E41C44C0}"/>
              </a:ext>
            </a:extLst>
          </p:cNvPr>
          <p:cNvSpPr txBox="1"/>
          <p:nvPr/>
        </p:nvSpPr>
        <p:spPr>
          <a:xfrm>
            <a:off x="833057" y="1187011"/>
            <a:ext cx="9304246" cy="12913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从顶点数据中直接接收输入。为了定义顶点数据该如何管理，使用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E74C3C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这一元数据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0" i="0">
                <a:solidFill>
                  <a:srgbClr val="111111"/>
                </a:solidFill>
                <a:effectLst/>
                <a:latin typeface="Gudea"/>
              </a:rPr>
              <a:t>metadata 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指定输入变量，这样才可以在CPU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配置顶点属性。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E74C3C"/>
                </a:solidFill>
                <a:effectLst/>
                <a:latin typeface="Consolas" panose="020B0609020204030204" pitchFamily="49" charset="0"/>
              </a:rPr>
              <a:t>layout (location = 0)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E74C3C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这个的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标识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使得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能把它链接到顶点数据。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6990DD3-80F2-4F01-814E-AE14E2682BE0}"/>
              </a:ext>
            </a:extLst>
          </p:cNvPr>
          <p:cNvSpPr txBox="1"/>
          <p:nvPr/>
        </p:nvSpPr>
        <p:spPr>
          <a:xfrm>
            <a:off x="833056" y="728103"/>
            <a:ext cx="7129288" cy="4589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顶点着色器接收的是一种特殊形式的输入，否则就会效率低下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9EF2F39-A731-427B-A778-A64752BFB0BA}"/>
              </a:ext>
            </a:extLst>
          </p:cNvPr>
          <p:cNvSpPr txBox="1"/>
          <p:nvPr/>
        </p:nvSpPr>
        <p:spPr>
          <a:xfrm>
            <a:off x="833056" y="2478390"/>
            <a:ext cx="9304246" cy="13234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可以忽略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layout (location = 0)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标识符，通过在OpenGL代码中使用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glGetAttribLocation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查询属性位置值(Location)，</a:t>
            </a:r>
            <a:r>
              <a:rPr kumimoji="0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gl</a:t>
            </a: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Bind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AttribLocation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属性位置值(Location)</a:t>
            </a:r>
            <a:r>
              <a:rPr kumimoji="0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但是</a:t>
            </a:r>
            <a:r>
              <a:rPr kumimoji="0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在着色器中设置它们，这样会更容易理解而且节省你（和OpenGL）的工作量。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80" name="墨迹 1079">
                <a:extLst>
                  <a:ext uri="{FF2B5EF4-FFF2-40B4-BE49-F238E27FC236}">
                    <a16:creationId xmlns:a16="http://schemas.microsoft.com/office/drawing/2014/main" id="{DBA99518-2B16-4C8C-B3B1-48398AD5BFFB}"/>
                  </a:ext>
                </a:extLst>
              </p14:cNvPr>
              <p14:cNvContentPartPr/>
              <p14:nvPr/>
            </p14:nvContentPartPr>
            <p14:xfrm>
              <a:off x="2369640" y="6568200"/>
              <a:ext cx="360" cy="360"/>
            </p14:xfrm>
          </p:contentPart>
        </mc:Choice>
        <mc:Fallback xmlns="">
          <p:pic>
            <p:nvPicPr>
              <p:cNvPr id="1080" name="墨迹 1079">
                <a:extLst>
                  <a:ext uri="{FF2B5EF4-FFF2-40B4-BE49-F238E27FC236}">
                    <a16:creationId xmlns:a16="http://schemas.microsoft.com/office/drawing/2014/main" id="{DBA99518-2B16-4C8C-B3B1-48398AD5BF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0640" y="65592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5D809BB5-5AFF-4B02-BE85-3C2CEE4C1CEE}"/>
              </a:ext>
            </a:extLst>
          </p:cNvPr>
          <p:cNvSpPr txBox="1"/>
          <p:nvPr/>
        </p:nvSpPr>
        <p:spPr>
          <a:xfrm>
            <a:off x="821661" y="8193255"/>
            <a:ext cx="9153498" cy="59093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while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(!</a:t>
            </a:r>
            <a:r>
              <a:rPr lang="en-US" altLang="zh-CN"/>
              <a:t>glfwWindowShouldClose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(window)) {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</a:rPr>
              <a:t>输入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processInput(window);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</a:rPr>
              <a:t>渲染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</a:rPr>
              <a:t>清理颜色缓冲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pPr lvl="1"/>
            <a:r>
              <a:rPr lang="en-US" altLang="zh-CN"/>
              <a:t>glClearColor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0.2f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0.3f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0.3f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1"/>
            <a:r>
              <a:rPr lang="en-US" altLang="zh-CN"/>
              <a:t>glClear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(GL_COLOR_BUFFER_BIT);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</a:rPr>
              <a:t>确保选择一个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shader program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pPr lvl="1"/>
            <a:r>
              <a:rPr lang="en-US" altLang="zh-CN"/>
              <a:t>glUseProgram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(shaderProgram);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</a:rPr>
              <a:t>设置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uniform</a:t>
            </a:r>
            <a:r>
              <a:rPr lang="zh-CN" altLang="en-US">
                <a:solidFill>
                  <a:srgbClr val="818E96"/>
                </a:solidFill>
              </a:rPr>
              <a:t>值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timeValue = </a:t>
            </a:r>
            <a:r>
              <a:rPr lang="en-US" altLang="zh-CN"/>
              <a:t>glfwGetTime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greenValue =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sin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(timeValue) /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+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vertexColorLocation = </a:t>
            </a:r>
            <a:r>
              <a:rPr lang="en-US" altLang="zh-CN"/>
              <a:t>glGetUniformLocation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(shaderProgram, 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"ourColor"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1"/>
            <a:r>
              <a:rPr lang="en-US" altLang="zh-CN"/>
              <a:t>glUniform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4f(vertexColorLocation,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greenValue,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</a:rPr>
              <a:t>渲染三角形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/>
              <a:t>glBindVertexArray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(VAO); </a:t>
            </a:r>
          </a:p>
          <a:p>
            <a:pPr lvl="1"/>
            <a:r>
              <a:rPr lang="en-US" altLang="zh-CN"/>
              <a:t>glDrawArrays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(GL_TRIANGLES,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</a:rPr>
              <a:t>交换缓冲区并处理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IO</a:t>
            </a:r>
            <a:r>
              <a:rPr lang="zh-CN" altLang="en-US" b="0" i="0">
                <a:solidFill>
                  <a:srgbClr val="818E96"/>
                </a:solidFill>
                <a:effectLst/>
              </a:rPr>
              <a:t>事件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/>
              <a:t>glfwSwapBuffers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(window); </a:t>
            </a:r>
          </a:p>
          <a:p>
            <a:pPr lvl="1"/>
            <a:r>
              <a:rPr lang="en-US" altLang="zh-CN"/>
              <a:t>glfwPollEvents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722251" y="5089841"/>
            <a:ext cx="7498528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timeValue = </a:t>
            </a:r>
            <a:r>
              <a:rPr lang="en-US" altLang="zh-CN"/>
              <a:t>glfwGetTime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();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greenValue = (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sin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(timeValue) /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 +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</a:t>
            </a:r>
            <a:endParaRPr lang="en-US" altLang="zh-CN" b="1" i="0">
              <a:solidFill>
                <a:srgbClr val="93C763"/>
              </a:solidFill>
              <a:effectLst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vertexColorLocation = </a:t>
            </a:r>
            <a:r>
              <a:rPr lang="en-US" altLang="zh-CN"/>
              <a:t>glGetUniformLocation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(shaderProgram, 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"ourColor"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/>
              <a:t>glUseProgram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(shaderProgram); </a:t>
            </a:r>
          </a:p>
          <a:p>
            <a:r>
              <a:rPr lang="en-US" altLang="zh-CN">
                <a:highlight>
                  <a:srgbClr val="FF0000"/>
                </a:highlight>
              </a:rPr>
              <a:t>glUniform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FF0000"/>
                </a:highlight>
              </a:rPr>
              <a:t>4f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(vertexColorLocation,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greenValue,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67742" y="695727"/>
            <a:ext cx="8542338" cy="8758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0">
                <a:solidFill>
                  <a:srgbClr val="404040"/>
                </a:solidFill>
                <a:effectLst/>
                <a:latin typeface="Roboto Slab"/>
              </a:rPr>
              <a:t>Uniform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另一种从</a:t>
            </a:r>
            <a:r>
              <a:rPr lang="en-US" altLang="zh-CN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的应用，向</a:t>
            </a:r>
            <a:r>
              <a:rPr lang="en-US" altLang="zh-CN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中的着色器发送数据的方式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 </a:t>
            </a:r>
            <a:r>
              <a:rPr lang="en-US" altLang="zh-CN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uniform</a:t>
            </a:r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/>
              <a:t>全局的</a:t>
            </a:r>
            <a:r>
              <a:rPr lang="en-US" altLang="zh-CN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(Global)</a:t>
            </a:r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，可以被任意着色器程序在任意阶段访问</a:t>
            </a:r>
            <a:endParaRPr lang="en-US" altLang="zh-CN" b="0" i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4040" y="3607789"/>
            <a:ext cx="8449741" cy="8744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 i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如果声明了一个</a:t>
            </a:r>
            <a:r>
              <a:rPr lang="en-US" altLang="zh-CN" b="0" i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uniform</a:t>
            </a:r>
            <a:r>
              <a:rPr lang="zh-CN" altLang="en-US" b="0" i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却没用过，编译器会默移除这个变量，导致最后编译出的版本中并不会包含它，这可能导致一些非常麻烦的错误，切记！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14040" y="1653408"/>
            <a:ext cx="8449741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ourColor;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在我们的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OpenGL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代码中设置该变量的值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ourColor;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7742" y="4566464"/>
            <a:ext cx="825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这次我们不去给像素传递一个单一的颜色，而是让它随着时间改变颜色：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21607" y="6516400"/>
            <a:ext cx="466082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在当前激活的着色器程序上设置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uniform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821661" y="6393395"/>
            <a:ext cx="0" cy="51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14041" y="6939329"/>
            <a:ext cx="553212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在其核心是一个</a:t>
            </a:r>
            <a:r>
              <a:rPr lang="en-US" altLang="zh-CN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库，所以不支持类型重载，在函数参数类型不同的时候就要为其定义新的函数；</a:t>
            </a:r>
            <a:r>
              <a:rPr lang="en-US" altLang="zh-CN">
                <a:solidFill>
                  <a:schemeClr val="bg1"/>
                </a:solidFill>
                <a:highlight>
                  <a:srgbClr val="FF0000"/>
                </a:highlight>
              </a:rPr>
              <a:t>glUniform</a:t>
            </a:r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是一个典型例子。这个函数有一个特定的后缀，标识设定的</a:t>
            </a:r>
            <a:r>
              <a:rPr lang="en-US" altLang="zh-CN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uniform</a:t>
            </a:r>
            <a:r>
              <a:rPr lang="zh-CN" altLang="en-US" b="0" i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的类型。可能的后缀有：</a:t>
            </a:r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684323"/>
              </p:ext>
            </p:extLst>
          </p:nvPr>
        </p:nvGraphicFramePr>
        <p:xfrm>
          <a:off x="6346161" y="6884901"/>
          <a:ext cx="3727480" cy="2377440"/>
        </p:xfrm>
        <a:graphic>
          <a:graphicData uri="http://schemas.openxmlformats.org/drawingml/2006/table">
            <a:tbl>
              <a:tblPr/>
              <a:tblGrid>
                <a:gridCol w="71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800" b="1">
                          <a:solidFill>
                            <a:schemeClr val="bg1"/>
                          </a:solidFill>
                          <a:effectLst/>
                        </a:rPr>
                        <a:t>后缀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>
                          <a:solidFill>
                            <a:schemeClr val="bg1"/>
                          </a:solidFill>
                          <a:effectLst/>
                        </a:rPr>
                        <a:t>含义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C83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31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83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</a:rPr>
                        <a:t>float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作为它的值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6031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31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20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832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800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effectLst/>
                        </a:rPr>
                        <a:t>作为它的值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20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6031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ui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20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8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unsigned int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作为它的值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F8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20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8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3f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20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8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8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effectLst/>
                        </a:rPr>
                        <a:t>个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  <a:effectLst/>
                        </a:rPr>
                        <a:t>float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  <a:effectLst/>
                        </a:rPr>
                        <a:t>作为它的值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F8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F8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8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fv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rgbClr val="20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</a:rPr>
                        <a:t>float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向量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effectLst/>
                        </a:rPr>
                        <a:t>数组作为它的值</a:t>
                      </a:r>
                    </a:p>
                  </a:txBody>
                  <a:tcPr marL="121920" marR="121920" marT="60960" marB="60960" anchor="ctr">
                    <a:lnL w="7620" cap="flat" cmpd="sng" algn="ctr">
                      <a:solidFill>
                        <a:srgbClr val="20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F8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3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6" name="直接连接符 5"/>
          <p:cNvCxnSpPr>
            <a:cxnSpLocks/>
            <a:endCxn id="23" idx="1"/>
          </p:cNvCxnSpPr>
          <p:nvPr/>
        </p:nvCxnSpPr>
        <p:spPr>
          <a:xfrm flipV="1">
            <a:off x="821661" y="5828505"/>
            <a:ext cx="900590" cy="56489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5" name="shaders">
            <a:hlinkClick r:id="" action="ppaction://media"/>
            <a:extLst>
              <a:ext uri="{FF2B5EF4-FFF2-40B4-BE49-F238E27FC236}">
                <a16:creationId xmlns:a16="http://schemas.microsoft.com/office/drawing/2014/main" id="{2FBFBE3B-C946-4AC9-A8AC-4A3FA109897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238731" y="11880462"/>
            <a:ext cx="2564746" cy="19235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D8F03A53-AB45-4F29-9763-8B5A061B5EBE}"/>
              </a:ext>
            </a:extLst>
          </p:cNvPr>
          <p:cNvSpPr txBox="1"/>
          <p:nvPr/>
        </p:nvSpPr>
        <p:spPr>
          <a:xfrm>
            <a:off x="2382521" y="13917899"/>
            <a:ext cx="531277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/>
              <a:t>但是如果想为每个顶点设置一种颜色呢？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5417039-4EA1-4D00-ABBF-C27240882122}"/>
              </a:ext>
            </a:extLst>
          </p:cNvPr>
          <p:cNvSpPr txBox="1"/>
          <p:nvPr/>
        </p:nvSpPr>
        <p:spPr>
          <a:xfrm>
            <a:off x="6011209" y="11049333"/>
            <a:ext cx="299102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#include &lt;cmath&gt;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07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264875" y="252885"/>
            <a:ext cx="646430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normalizeH="0" baseline="0">
                <a:ln>
                  <a:noFill/>
                </a:ln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更多属性：</a:t>
            </a:r>
            <a:r>
              <a:rPr lang="zh-CN" altLang="en-US" sz="2000" b="1" i="0">
                <a:solidFill>
                  <a:schemeClr val="accent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把颜色数据加进顶点数据中</a:t>
            </a: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8503" y="798616"/>
            <a:ext cx="5861194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vertices[] = {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位置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颜色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右下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左下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上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};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6928" y="2546393"/>
            <a:ext cx="4472231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aPos;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ourColor;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(aPos,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ourColor = aColor;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85979" y="2546393"/>
            <a:ext cx="4472231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FragColor;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ourColor; </a:t>
            </a:r>
          </a:p>
          <a:p>
            <a:endParaRPr lang="en-US" altLang="zh-CN" b="0" i="0">
              <a:solidFill>
                <a:srgbClr val="E0E2E4"/>
              </a:solidFill>
              <a:effectLst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main()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(ourColor,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</a:t>
            </a:r>
            <a:endParaRPr lang="zh-CN" altLang="en-US">
              <a:cs typeface="Calibri" panose="020F050202020403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279002" y="5125166"/>
            <a:ext cx="7720314" cy="2327554"/>
            <a:chOff x="1145894" y="5125166"/>
            <a:chExt cx="7720314" cy="2327554"/>
          </a:xfrm>
        </p:grpSpPr>
        <p:sp>
          <p:nvSpPr>
            <p:cNvPr id="9" name="矩形 8"/>
            <p:cNvSpPr/>
            <p:nvPr/>
          </p:nvSpPr>
          <p:spPr>
            <a:xfrm>
              <a:off x="1145894" y="5125166"/>
              <a:ext cx="7720314" cy="23083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50" name="Picture 2" descr="Interleaved data of position and color within VBO to be configured wtih &lt;function id='30'&gt;glVertexAttribPointer&lt;/function&gt;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7428" y="5125166"/>
              <a:ext cx="7598780" cy="2327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文本框 21"/>
          <p:cNvSpPr txBox="1"/>
          <p:nvPr/>
        </p:nvSpPr>
        <p:spPr>
          <a:xfrm>
            <a:off x="678502" y="7616105"/>
            <a:ext cx="9279707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18E96"/>
                </a:solidFill>
                <a:effectLst/>
              </a:rPr>
              <a:t>// position </a:t>
            </a:r>
            <a:r>
              <a:rPr lang="zh-CN" altLang="en-US" b="0" i="0">
                <a:solidFill>
                  <a:srgbClr val="818E96"/>
                </a:solidFill>
                <a:effectLst/>
              </a:rPr>
              <a:t>属性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/>
              <a:t>glVertexAttribPointer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GL_FALSE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6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), 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*)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</a:t>
            </a:r>
          </a:p>
          <a:p>
            <a:r>
              <a:rPr lang="en-US" altLang="zh-CN"/>
              <a:t>glEnableVertexAttribArray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 b="0" i="0">
                <a:solidFill>
                  <a:srgbClr val="818E96"/>
                </a:solidFill>
                <a:effectLst/>
              </a:rPr>
              <a:t>// color </a:t>
            </a:r>
            <a:r>
              <a:rPr lang="zh-CN" altLang="en-US" b="0" i="0">
                <a:solidFill>
                  <a:srgbClr val="818E96"/>
                </a:solidFill>
                <a:effectLst/>
              </a:rPr>
              <a:t>属性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/>
              <a:t>glVertexAttribPointer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GL_FALSE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6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), 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*)(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*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)));</a:t>
            </a:r>
          </a:p>
          <a:p>
            <a:r>
              <a:rPr lang="en-US" altLang="zh-CN"/>
              <a:t>glEnableVertexAttribArray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</a:t>
            </a:r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C2A808-ABFD-4192-B3D3-0F232B773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749" y="635231"/>
            <a:ext cx="2342567" cy="183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AACD206-5065-4457-ADD2-85886E575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643" y="9370431"/>
            <a:ext cx="571500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73ACE615-A151-4142-9451-A515C2DD04DB}"/>
                  </a:ext>
                </a:extLst>
              </p14:cNvPr>
              <p14:cNvContentPartPr/>
              <p14:nvPr/>
            </p14:nvContentPartPr>
            <p14:xfrm>
              <a:off x="8449680" y="1996200"/>
              <a:ext cx="125280" cy="1922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73ACE615-A151-4142-9451-A515C2DD04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41040" y="1987200"/>
                <a:ext cx="142920" cy="20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3E7A2F93-A0D3-43AF-B855-9D0C9231F233}"/>
              </a:ext>
            </a:extLst>
          </p:cNvPr>
          <p:cNvGrpSpPr/>
          <p:nvPr/>
        </p:nvGrpSpPr>
        <p:grpSpPr>
          <a:xfrm>
            <a:off x="7033080" y="2007000"/>
            <a:ext cx="153360" cy="231120"/>
            <a:chOff x="7033080" y="2007000"/>
            <a:chExt cx="15336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C33D4A90-D7E9-4329-AD82-28D3A722B835}"/>
                    </a:ext>
                  </a:extLst>
                </p14:cNvPr>
                <p14:cNvContentPartPr/>
                <p14:nvPr/>
              </p14:nvContentPartPr>
              <p14:xfrm>
                <a:off x="7033080" y="2007000"/>
                <a:ext cx="92880" cy="16236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C33D4A90-D7E9-4329-AD82-28D3A722B83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24080" y="1998360"/>
                  <a:ext cx="1105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E4F1666D-BFE2-4CA8-9451-90BCD606DBE5}"/>
                    </a:ext>
                  </a:extLst>
                </p14:cNvPr>
                <p14:cNvContentPartPr/>
                <p14:nvPr/>
              </p14:nvContentPartPr>
              <p14:xfrm>
                <a:off x="7048200" y="2194560"/>
                <a:ext cx="138240" cy="4356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E4F1666D-BFE2-4CA8-9451-90BCD606DBE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39200" y="2185560"/>
                  <a:ext cx="155880" cy="6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D7E4CD48-8D97-4B6F-A11F-2E68F900A118}"/>
                  </a:ext>
                </a:extLst>
              </p14:cNvPr>
              <p14:cNvContentPartPr/>
              <p14:nvPr/>
            </p14:nvContentPartPr>
            <p14:xfrm>
              <a:off x="7711320" y="966960"/>
              <a:ext cx="160200" cy="1389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D7E4CD48-8D97-4B6F-A11F-2E68F900A11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02320" y="958320"/>
                <a:ext cx="177840" cy="156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368993" y="151160"/>
            <a:ext cx="646430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Shader</a:t>
            </a:r>
            <a:r>
              <a:rPr kumimoji="0" lang="zh-CN" altLang="en-US" sz="2000" b="1" i="0" u="none" strike="noStrike" cap="none" normalizeH="0" baseline="0">
                <a:ln>
                  <a:noFill/>
                </a:ln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封装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E6F516B-B9FD-4344-9CFD-E9978E93544A}"/>
              </a:ext>
            </a:extLst>
          </p:cNvPr>
          <p:cNvSpPr txBox="1"/>
          <p:nvPr/>
        </p:nvSpPr>
        <p:spPr>
          <a:xfrm>
            <a:off x="781291" y="712933"/>
            <a:ext cx="8860548" cy="56323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#ifndef SHADER_H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#define SHADER_H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#include &lt;glad/glad.h&gt;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通过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glad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包含所有所需的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OpenGL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头文件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#include &lt;string&gt;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#include &lt;fstream&gt;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#include &lt;sstream&gt;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#include &lt;iostream&gt;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Shader {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ID; </a:t>
            </a:r>
            <a:r>
              <a:rPr lang="en-US" altLang="zh-CN">
                <a:solidFill>
                  <a:srgbClr val="818E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zh-CN" altLang="en-US">
                <a:solidFill>
                  <a:srgbClr val="818E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着色器程序 </a:t>
            </a:r>
            <a:r>
              <a:rPr lang="en-US" altLang="zh-CN">
                <a:solidFill>
                  <a:srgbClr val="818E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US" altLang="zh-CN">
                <a:solidFill>
                  <a:srgbClr val="E0E2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构造函数读取并构建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shader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Shader(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* vertexPath,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* fragmentPath);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use(); </a:t>
            </a:r>
            <a:r>
              <a:rPr lang="en-US" altLang="zh-CN">
                <a:solidFill>
                  <a:srgbClr val="818E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zh-CN" altLang="en-US">
                <a:solidFill>
                  <a:srgbClr val="818E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使用</a:t>
            </a:r>
            <a:r>
              <a:rPr lang="en-US" altLang="zh-CN">
                <a:solidFill>
                  <a:srgbClr val="818E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zh-CN" altLang="en-US">
                <a:solidFill>
                  <a:srgbClr val="818E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激活</a:t>
            </a:r>
            <a:r>
              <a:rPr lang="en-US" altLang="zh-CN">
                <a:solidFill>
                  <a:srgbClr val="818E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shader</a:t>
            </a:r>
            <a:r>
              <a:rPr lang="en-US" altLang="zh-CN">
                <a:solidFill>
                  <a:srgbClr val="E0E2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设置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zh-CN" altLang="en-US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的实用函数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setBool(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&amp;name,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bool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value)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setInt(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&amp;name,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value)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setFloat(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&amp;name,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value)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};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#endif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F5DA95E-68B7-4EF2-821E-8FFDA9F3CEC6}"/>
              </a:ext>
            </a:extLst>
          </p:cNvPr>
          <p:cNvSpPr txBox="1"/>
          <p:nvPr/>
        </p:nvSpPr>
        <p:spPr>
          <a:xfrm>
            <a:off x="781291" y="6400751"/>
            <a:ext cx="8860549" cy="7848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Shader(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* vertexPath,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* fragmentPath) {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// 1. </a:t>
            </a:r>
            <a:r>
              <a:rPr lang="zh-CN" altLang="en-US" b="0" i="0">
                <a:solidFill>
                  <a:srgbClr val="818E96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从文件路径中加载顶点</a:t>
            </a:r>
            <a:r>
              <a:rPr lang="en-US" altLang="zh-CN" b="0" i="0">
                <a:solidFill>
                  <a:srgbClr val="818E96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zh-CN" altLang="en-US" b="0" i="0">
                <a:solidFill>
                  <a:srgbClr val="818E96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片段源代码</a:t>
            </a:r>
            <a:endParaRPr lang="en-US" altLang="zh-CN" b="0" i="0">
              <a:solidFill>
                <a:srgbClr val="818E96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vertexCode,fragmentCode;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::ifstream vShaderFile,fShaderFile;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确保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ifstream</a:t>
            </a:r>
            <a:r>
              <a:rPr lang="zh-CN" altLang="en-US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对象可以引发异常：</a:t>
            </a:r>
            <a:endParaRPr lang="en-US" altLang="zh-CN" b="0" i="0">
              <a:solidFill>
                <a:srgbClr val="818E9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vShaderFile.exceptions 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::ifstream::failbit |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::ifstream::badbit);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fShaderFile.exceptions 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::ifstream::failbit |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::ifstream::badbit);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{ </a:t>
            </a:r>
          </a:p>
          <a:p>
            <a:pPr lvl="2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打开文件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vShaderFile.open(vertexPath);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fShaderFile.open(fragmentPath); </a:t>
            </a:r>
          </a:p>
          <a:p>
            <a:pPr lvl="2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stringstream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vShaderStream, fShaderStream; </a:t>
            </a:r>
          </a:p>
          <a:p>
            <a:pPr lvl="2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将文件的缓冲区内容读入流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vShaderStream &lt;&lt; vShaderFile.rdbuf();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fShaderStream &lt;&lt; fShaderFile.rdbuf(); </a:t>
            </a:r>
          </a:p>
          <a:p>
            <a:pPr lvl="2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关闭文件处理程序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vShaderFile.close();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fShaderFile.close(); </a:t>
            </a:r>
          </a:p>
          <a:p>
            <a:pPr lvl="2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将流转换为字符串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vertexCode = vShaderStream.str();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fragmentCode = fShaderStream.str();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::ifstream::failure e) { </a:t>
            </a:r>
          </a:p>
          <a:p>
            <a:pPr lvl="2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&lt;&lt; 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"ERROR::SHADER::FILE_NOT_SUCCESFULLY_READ"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&lt;&lt;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* vShaderCode = vertexCode.c_str();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* fShaderCode = fragmentCode.c_str();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[...]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0555EE-3575-49AD-8B2F-8ACC89BE3540}"/>
              </a:ext>
            </a:extLst>
          </p:cNvPr>
          <p:cNvSpPr txBox="1"/>
          <p:nvPr/>
        </p:nvSpPr>
        <p:spPr>
          <a:xfrm>
            <a:off x="7075598" y="6400751"/>
            <a:ext cx="2691763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从文件加载</a:t>
            </a:r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shader</a:t>
            </a: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源码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20" name="墨迹 319">
                <a:extLst>
                  <a:ext uri="{FF2B5EF4-FFF2-40B4-BE49-F238E27FC236}">
                    <a16:creationId xmlns:a16="http://schemas.microsoft.com/office/drawing/2014/main" id="{AF64BCB0-F37D-4907-8EFE-6952C6475069}"/>
                  </a:ext>
                </a:extLst>
              </p14:cNvPr>
              <p14:cNvContentPartPr/>
              <p14:nvPr/>
            </p14:nvContentPartPr>
            <p14:xfrm>
              <a:off x="2308800" y="7246080"/>
              <a:ext cx="2534040" cy="69120"/>
            </p14:xfrm>
          </p:contentPart>
        </mc:Choice>
        <mc:Fallback>
          <p:pic>
            <p:nvPicPr>
              <p:cNvPr id="320" name="墨迹 319">
                <a:extLst>
                  <a:ext uri="{FF2B5EF4-FFF2-40B4-BE49-F238E27FC236}">
                    <a16:creationId xmlns:a16="http://schemas.microsoft.com/office/drawing/2014/main" id="{AF64BCB0-F37D-4907-8EFE-6952C64750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9800" y="7237440"/>
                <a:ext cx="2551680" cy="8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933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F690811-FB74-4A5C-9E2B-5964AC957167}"/>
              </a:ext>
            </a:extLst>
          </p:cNvPr>
          <p:cNvSpPr txBox="1"/>
          <p:nvPr/>
        </p:nvSpPr>
        <p:spPr>
          <a:xfrm>
            <a:off x="882291" y="12196459"/>
            <a:ext cx="9152957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Shader ourShader(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"path/to/shaders/shader.vs"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"path/to/shaders/shader.fs"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[...]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(...)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ourShader.use();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ourShader.setFloat(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"someUniform"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DrawStuff();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77064C-1D32-439E-8622-7054D879D3C4}"/>
              </a:ext>
            </a:extLst>
          </p:cNvPr>
          <p:cNvSpPr txBox="1"/>
          <p:nvPr/>
        </p:nvSpPr>
        <p:spPr>
          <a:xfrm>
            <a:off x="882294" y="762693"/>
            <a:ext cx="9152957" cy="8125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18E96"/>
                </a:solidFill>
                <a:effectLst/>
                <a:highlight>
                  <a:srgbClr val="FFFF00"/>
                </a:highlight>
              </a:rPr>
              <a:t>// 2. </a:t>
            </a:r>
            <a:r>
              <a:rPr lang="zh-CN" altLang="en-US" b="0" i="0">
                <a:solidFill>
                  <a:srgbClr val="818E96"/>
                </a:solidFill>
                <a:effectLst/>
                <a:highlight>
                  <a:srgbClr val="FFFF00"/>
                </a:highlight>
              </a:rPr>
              <a:t>编译</a:t>
            </a:r>
            <a:r>
              <a:rPr lang="en-US" altLang="zh-CN" b="0" i="0">
                <a:solidFill>
                  <a:srgbClr val="818E96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zh-CN" altLang="en-US" b="0" i="0">
                <a:solidFill>
                  <a:srgbClr val="818E96"/>
                </a:solidFill>
                <a:effectLst/>
                <a:highlight>
                  <a:srgbClr val="FFFF00"/>
                </a:highlight>
              </a:rPr>
              <a:t>着色器</a:t>
            </a:r>
            <a:endParaRPr lang="en-US" altLang="zh-CN" b="0" i="0">
              <a:solidFill>
                <a:srgbClr val="818E96"/>
              </a:solidFill>
              <a:effectLst/>
              <a:highlight>
                <a:srgbClr val="FFFF00"/>
              </a:highlight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vertex, fragment;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success;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char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infoLog[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512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]; </a:t>
            </a:r>
          </a:p>
          <a:p>
            <a:r>
              <a:rPr lang="en-US" altLang="zh-CN" b="0" i="0">
                <a:solidFill>
                  <a:srgbClr val="818E96"/>
                </a:solidFill>
                <a:effectLst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</a:rPr>
              <a:t>顶点着色器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vertex = </a:t>
            </a:r>
            <a:r>
              <a:rPr lang="en-US" altLang="zh-CN"/>
              <a:t>glCreateShader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(GL_VERTEX_SHADER); </a:t>
            </a:r>
          </a:p>
          <a:p>
            <a:r>
              <a:rPr lang="en-US" altLang="zh-CN"/>
              <a:t>glShaderSource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(vertex,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&amp;vShaderCode, NULL); </a:t>
            </a:r>
          </a:p>
          <a:p>
            <a:r>
              <a:rPr lang="en-US" altLang="zh-CN"/>
              <a:t>glCompileShader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(vertex); </a:t>
            </a:r>
          </a:p>
          <a:p>
            <a:r>
              <a:rPr lang="en-US" altLang="zh-CN"/>
              <a:t>glGetShaderiv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(vertex, GL_COMPILE_STATUS, &amp;success);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(!success) { </a:t>
            </a:r>
            <a:r>
              <a:rPr lang="en-US" altLang="zh-CN">
                <a:solidFill>
                  <a:srgbClr val="818E96"/>
                </a:solidFill>
              </a:rPr>
              <a:t>// </a:t>
            </a:r>
            <a:r>
              <a:rPr lang="zh-CN" altLang="en-US">
                <a:solidFill>
                  <a:srgbClr val="818E96"/>
                </a:solidFill>
              </a:rPr>
              <a:t>打印错误提示（如果有的话）</a:t>
            </a:r>
            <a:r>
              <a:rPr lang="en-US" altLang="zh-CN">
                <a:solidFill>
                  <a:srgbClr val="E0E2E4"/>
                </a:solidFill>
              </a:rPr>
              <a:t> 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pPr lvl="1"/>
            <a:r>
              <a:rPr lang="en-US" altLang="zh-CN"/>
              <a:t>glGetShaderInfoLog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(vertex,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512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NULL, infoLog);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cout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&lt;&lt; 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"ERROR::SHADER::VERTEX::COMPILATION_FAILED\n"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&lt;&lt; infoLog &lt;&lt;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endl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}; </a:t>
            </a:r>
          </a:p>
          <a:p>
            <a:r>
              <a:rPr lang="en-US" altLang="zh-CN" b="0" i="0">
                <a:solidFill>
                  <a:srgbClr val="818E96"/>
                </a:solidFill>
                <a:effectLst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</a:rPr>
              <a:t>片段着色器类似</a:t>
            </a:r>
            <a:endParaRPr lang="en-US" altLang="zh-CN" b="0" i="0">
              <a:solidFill>
                <a:srgbClr val="818E96"/>
              </a:solidFill>
              <a:effectLst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 [...] </a:t>
            </a:r>
          </a:p>
          <a:p>
            <a:r>
              <a:rPr lang="en-US" altLang="zh-CN" b="0" i="0">
                <a:solidFill>
                  <a:srgbClr val="818E96"/>
                </a:solidFill>
                <a:effectLst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</a:rPr>
              <a:t>着色器程序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ID = </a:t>
            </a:r>
            <a:r>
              <a:rPr lang="en-US" altLang="zh-CN"/>
              <a:t>glCreateProgram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(); </a:t>
            </a:r>
          </a:p>
          <a:p>
            <a:r>
              <a:rPr lang="en-US" altLang="zh-CN"/>
              <a:t>glAttachShader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(ID, vertex); </a:t>
            </a:r>
          </a:p>
          <a:p>
            <a:r>
              <a:rPr lang="en-US" altLang="zh-CN"/>
              <a:t>glAttachShader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(ID, fragment); </a:t>
            </a:r>
          </a:p>
          <a:p>
            <a:r>
              <a:rPr lang="en-US" altLang="zh-CN"/>
              <a:t>glLinkProgram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(ID); </a:t>
            </a:r>
          </a:p>
          <a:p>
            <a:endParaRPr lang="en-US" altLang="zh-CN" b="0" i="0">
              <a:solidFill>
                <a:srgbClr val="E0E2E4"/>
              </a:solidFill>
              <a:effectLst/>
            </a:endParaRPr>
          </a:p>
          <a:p>
            <a:r>
              <a:rPr lang="en-US" altLang="zh-CN"/>
              <a:t>glGetProgramiv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(ID, GL_LINK_STATUS, &amp;success);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(!success) { </a:t>
            </a:r>
            <a:r>
              <a:rPr lang="en-US" altLang="zh-CN">
                <a:solidFill>
                  <a:srgbClr val="818E96"/>
                </a:solidFill>
              </a:rPr>
              <a:t>// </a:t>
            </a:r>
            <a:r>
              <a:rPr lang="zh-CN" altLang="en-US">
                <a:solidFill>
                  <a:srgbClr val="818E96"/>
                </a:solidFill>
              </a:rPr>
              <a:t>打印链接错误（如果有的话）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glGetProgramInfoLog(ID,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512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NULL, infoLog);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cout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&lt;&lt; 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"ERROR::SHADER::PROGRAM::LINKING_FAILED\n"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&lt;&lt; infoLog &lt;&lt;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endl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 </a:t>
            </a:r>
          </a:p>
          <a:p>
            <a:r>
              <a:rPr lang="en-US" altLang="zh-CN" b="0" i="0">
                <a:solidFill>
                  <a:srgbClr val="818E96"/>
                </a:solidFill>
                <a:effectLst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</a:rPr>
              <a:t>删除着色器，因为它们现在已经链接到着色器程序中，不再需要</a:t>
            </a:r>
            <a:endParaRPr lang="en-US" altLang="zh-CN" b="0" i="0">
              <a:solidFill>
                <a:srgbClr val="818E96"/>
              </a:solidFill>
              <a:effectLst/>
            </a:endParaRPr>
          </a:p>
          <a:p>
            <a:r>
              <a:rPr lang="en-US" altLang="zh-CN"/>
              <a:t>glDeleteShader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(vertex);</a:t>
            </a:r>
          </a:p>
          <a:p>
            <a:r>
              <a:rPr lang="en-US" altLang="zh-CN"/>
              <a:t>glDeleteShader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(fragment);</a:t>
            </a:r>
            <a:endParaRPr lang="zh-CN" altLang="en-US">
              <a:cs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385916-52C1-4E47-A159-4A537F57C557}"/>
              </a:ext>
            </a:extLst>
          </p:cNvPr>
          <p:cNvSpPr/>
          <p:nvPr/>
        </p:nvSpPr>
        <p:spPr>
          <a:xfrm>
            <a:off x="6494421" y="12838033"/>
            <a:ext cx="1943100" cy="958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CDE00F-E027-4B9D-B54B-D3CA2E5065BE}"/>
              </a:ext>
            </a:extLst>
          </p:cNvPr>
          <p:cNvSpPr txBox="1"/>
          <p:nvPr/>
        </p:nvSpPr>
        <p:spPr>
          <a:xfrm>
            <a:off x="882292" y="9005894"/>
            <a:ext cx="915295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use() { </a:t>
            </a:r>
            <a:r>
              <a:rPr lang="en-US" altLang="zh-CN"/>
              <a:t>glUseProgram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(ID); }</a:t>
            </a:r>
            <a:endParaRPr lang="zh-CN" altLang="en-US"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5CCDAC-9092-47F0-B91D-3179C32BF964}"/>
              </a:ext>
            </a:extLst>
          </p:cNvPr>
          <p:cNvSpPr txBox="1"/>
          <p:nvPr/>
        </p:nvSpPr>
        <p:spPr>
          <a:xfrm>
            <a:off x="882292" y="9438626"/>
            <a:ext cx="9152957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setBool(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string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&amp;name,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bool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value)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{ </a:t>
            </a:r>
          </a:p>
          <a:p>
            <a:pPr lvl="1"/>
            <a:r>
              <a:rPr lang="en-US" altLang="zh-CN"/>
              <a:t>glUniform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1i(</a:t>
            </a:r>
            <a:r>
              <a:rPr lang="en-US" altLang="zh-CN"/>
              <a:t>glGetUniformLocation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(ID, name.c_str()), 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)value);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 </a:t>
            </a:r>
            <a:endParaRPr lang="en-US" altLang="zh-CN">
              <a:solidFill>
                <a:srgbClr val="E0E2E4"/>
              </a:solidFill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setInt(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string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&amp;name,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value)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{ </a:t>
            </a:r>
          </a:p>
          <a:p>
            <a:pPr lvl="1"/>
            <a:r>
              <a:rPr lang="en-US" altLang="zh-CN"/>
              <a:t>glUniform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1i(</a:t>
            </a:r>
            <a:r>
              <a:rPr lang="en-US" altLang="zh-CN"/>
              <a:t>glGetUniformLocation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(ID, name.c_str()), value);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 </a:t>
            </a:r>
            <a:endParaRPr lang="en-US" altLang="zh-CN">
              <a:solidFill>
                <a:srgbClr val="E0E2E4"/>
              </a:solidFill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setFloat(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string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&amp;name,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value)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{ </a:t>
            </a:r>
          </a:p>
          <a:p>
            <a:pPr lvl="1"/>
            <a:r>
              <a:rPr lang="en-US" altLang="zh-CN"/>
              <a:t>glUniform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1f(</a:t>
            </a:r>
            <a:r>
              <a:rPr lang="en-US" altLang="zh-CN"/>
              <a:t>glGetUniformLocation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(ID, name.c_str()), value);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 </a:t>
            </a:r>
            <a:endParaRPr lang="zh-CN" altLang="en-US"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90B7E8-0FC1-47CB-834B-D3929AA74D76}"/>
              </a:ext>
            </a:extLst>
          </p:cNvPr>
          <p:cNvSpPr txBox="1"/>
          <p:nvPr/>
        </p:nvSpPr>
        <p:spPr>
          <a:xfrm>
            <a:off x="8883291" y="12196459"/>
            <a:ext cx="1210588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类的使用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F699584-B9EF-4BE8-9F30-390734D55F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514017"/>
              </p:ext>
            </p:extLst>
          </p:nvPr>
        </p:nvGraphicFramePr>
        <p:xfrm>
          <a:off x="6780865" y="13330743"/>
          <a:ext cx="5873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包装程序外壳对象" showAsIcon="1" r:id="rId3" imgW="586800" imgH="439560" progId="Package">
                  <p:embed/>
                </p:oleObj>
              </mc:Choice>
              <mc:Fallback>
                <p:oleObj name="包装程序外壳对象" showAsIcon="1" r:id="rId3" imgW="58680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80865" y="13330743"/>
                        <a:ext cx="587375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2B04DE2B-502F-487E-9D4E-F1653E4FD1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280364"/>
              </p:ext>
            </p:extLst>
          </p:nvPr>
        </p:nvGraphicFramePr>
        <p:xfrm>
          <a:off x="7487209" y="13330743"/>
          <a:ext cx="6127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包装程序外壳对象" showAsIcon="1" r:id="rId5" imgW="612720" imgH="439560" progId="Package">
                  <p:embed/>
                </p:oleObj>
              </mc:Choice>
              <mc:Fallback>
                <p:oleObj name="包装程序外壳对象" showAsIcon="1" r:id="rId5" imgW="6127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87209" y="13330743"/>
                        <a:ext cx="612775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D116C76-D89E-4C4E-A5D5-85DADAB73D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924042"/>
              </p:ext>
            </p:extLst>
          </p:nvPr>
        </p:nvGraphicFramePr>
        <p:xfrm>
          <a:off x="7188806" y="12967535"/>
          <a:ext cx="50323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包装程序外壳对象" showAsIcon="1" r:id="rId7" imgW="503280" imgH="439560" progId="Package">
                  <p:embed/>
                </p:oleObj>
              </mc:Choice>
              <mc:Fallback>
                <p:oleObj name="包装程序外壳对象" showAsIcon="1" r:id="rId7" imgW="5032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88806" y="12967535"/>
                        <a:ext cx="503237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404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27590" y="290976"/>
            <a:ext cx="8640502" cy="3275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3200" b="1" i="0" u="none" strike="noStrike" cap="none" normalizeH="0" baseline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  <a:ea typeface="Roboto Slab"/>
              </a:rPr>
              <a:t>练习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修改顶点着色器让三角形上下颠倒：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参考解答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使用uniform定义一个水平偏移量，在顶点着色器中使用这个偏移量把三角形移动到屏幕右侧：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参考解答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out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关键字把顶点位置输出到片段着色器，并将片段的颜色设置为与顶点位置相等（来看看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顶点位置值在三角形中被插值的结果）。做完这些后，尝试回答下面的问题：为什么在三角形的左下角是黑的?：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参考解答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第5章：散列</Template>
  <TotalTime>2887</TotalTime>
  <Words>2125</Words>
  <Application>Microsoft Office PowerPoint</Application>
  <PresentationFormat>自定义</PresentationFormat>
  <Paragraphs>246</Paragraphs>
  <Slides>7</Slides>
  <Notes>3</Notes>
  <HiddenSlides>0</HiddenSlides>
  <MMClips>1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 Unicode MS</vt:lpstr>
      <vt:lpstr>Gudea</vt:lpstr>
      <vt:lpstr>Roboto Slab</vt:lpstr>
      <vt:lpstr>等线</vt:lpstr>
      <vt:lpstr>华文琥珀</vt:lpstr>
      <vt:lpstr>微软雅黑</vt:lpstr>
      <vt:lpstr>Arial</vt:lpstr>
      <vt:lpstr>Calibri</vt:lpstr>
      <vt:lpstr>Cambria</vt:lpstr>
      <vt:lpstr>Consolas</vt:lpstr>
      <vt:lpstr>Courier New</vt:lpstr>
      <vt:lpstr>第一PPT，www.1ppt.com</vt:lpstr>
      <vt:lpstr>包装程序外壳对象</vt:lpstr>
      <vt:lpstr>程序包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573</cp:revision>
  <dcterms:created xsi:type="dcterms:W3CDTF">2020-06-26T01:00:00Z</dcterms:created>
  <dcterms:modified xsi:type="dcterms:W3CDTF">2022-02-08T07:55:57Z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C2B36277EE8F43A8A9DE0CC743B23691</vt:lpwstr>
  </property>
</Properties>
</file>