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1" r:id="rId2"/>
    <p:sldId id="314" r:id="rId3"/>
    <p:sldId id="312" r:id="rId4"/>
    <p:sldId id="313" r:id="rId5"/>
    <p:sldId id="315" r:id="rId6"/>
    <p:sldId id="316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85" y="5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C5E94AA-0F04-43DA-8148-3CAD146715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637B8B-2D0C-4E0C-9A76-59D8CDB43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0025A2-ED05-4567-83AF-A89520F59A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C29BB-51DC-40FE-8B96-BF011B60ED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68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3:46:1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0 24575,'4'25'0,"1"20"0,-8 15 0,-10 13 0,-10 8 0,-13 2 0,-10 0 0,-8 1 0,-6 0 0,-11-3 0,7-15-8191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2:04:24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24575,'510'-42'0,"-336"39"0,629-28 0,-620 10 0,181-10 0,-361 31-97,0-1-1,1 1 1,-1 1-1,0-1 1,0 0-1,1 1 1,-1 0-1,0-1 1,0 1-1,0 1 1,0-1-1,0 0 0,3 2 1,2 7-6729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2:05:5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45:2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4DB998C1-4D16-47A3-A5CE-6FBCE6BCB71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5480D6-4326-4270-80BD-AEEC02607BFB}"/>
              </a:ext>
            </a:extLst>
          </p:cNvPr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7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code_viewer_gh.php?code=src/1.getting_started/4.5.textures_exercise3/textures_exercise3.cpp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learnopengl.com/code_viewer.php?code=getting-started/textures-exercise1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1.png"/><Relationship Id="rId4" Type="http://schemas.openxmlformats.org/officeDocument/2006/relationships/hyperlink" Target="https://learnopengl.com/code_viewer_gh.php?code=src/1.getting_started/4.6.textures_exercise4/textures_exercise4.c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55052" y="262189"/>
            <a:ext cx="3742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chemeClr val="accent3"/>
                </a:solidFill>
                <a:latin typeface="Consolas" panose="020B0609020204030204" pitchFamily="49" charset="0"/>
              </a:rPr>
              <a:t>纹理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440D4E-F505-4A24-89BE-DEE509B7ED74}"/>
              </a:ext>
            </a:extLst>
          </p:cNvPr>
          <p:cNvSpPr txBox="1"/>
          <p:nvPr/>
        </p:nvSpPr>
        <p:spPr>
          <a:xfrm>
            <a:off x="3701829" y="919042"/>
            <a:ext cx="3002745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当需要给图形赋予真实颜色的时候，不大可能为每一个顶点指定一个颜色。通常会采用纹理贴图。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867A9F-7109-42A6-862F-7FC1A9F52F8D}"/>
              </a:ext>
            </a:extLst>
          </p:cNvPr>
          <p:cNvSpPr txBox="1"/>
          <p:nvPr/>
        </p:nvSpPr>
        <p:spPr>
          <a:xfrm>
            <a:off x="910406" y="3238477"/>
            <a:ext cx="94282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每个顶点关联一个</a:t>
            </a:r>
            <a:r>
              <a:rPr lang="zh-CN" altLang="en-US">
                <a:solidFill>
                  <a:srgbClr val="FF0000"/>
                </a:solidFill>
              </a:rPr>
              <a:t>纹理坐标</a:t>
            </a:r>
            <a:r>
              <a:rPr lang="en-US" altLang="zh-CN" b="0" i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(Texture Coordinate)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。其它片段上进行片段插值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ADA28E-913A-4E62-B2C6-E210EED1FF95}"/>
              </a:ext>
            </a:extLst>
          </p:cNvPr>
          <p:cNvSpPr txBox="1"/>
          <p:nvPr/>
        </p:nvSpPr>
        <p:spPr>
          <a:xfrm>
            <a:off x="3701829" y="2329904"/>
            <a:ext cx="300274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我们的工作：告诉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该怎样对纹理</a:t>
            </a:r>
            <a:r>
              <a:rPr lang="zh-CN" altLang="en-US" b="1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采样</a:t>
            </a:r>
            <a:endParaRPr lang="zh-CN" altLang="en-US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6FD6C09F-2036-48E8-9A87-05DF7BE4F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01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2E3168-1713-4DFB-9D57-D54625131E6E}"/>
              </a:ext>
            </a:extLst>
          </p:cNvPr>
          <p:cNvSpPr txBox="1"/>
          <p:nvPr/>
        </p:nvSpPr>
        <p:spPr>
          <a:xfrm>
            <a:off x="830245" y="3602677"/>
            <a:ext cx="9467786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vertices[] =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位置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              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颜色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           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纹理坐标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 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1" i="0">
                <a:solidFill>
                  <a:srgbClr val="FFCD22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1.0f</a:t>
            </a:r>
            <a:r>
              <a:rPr lang="en-US" altLang="zh-CN" b="1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1" i="0">
                <a:solidFill>
                  <a:srgbClr val="FFCD22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0.0f</a:t>
            </a:r>
            <a:r>
              <a:rPr lang="en-US" altLang="zh-CN" b="1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1" i="0">
                <a:solidFill>
                  <a:srgbClr val="FFCD22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右上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 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右下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左下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>
                <a:solidFill>
                  <a:srgbClr val="818E96"/>
                </a:solidFill>
                <a:latin typeface="Courier New" panose="02070309020205020404" pitchFamily="49" charset="0"/>
              </a:rPr>
              <a:t>左上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CC40851-6E46-4D09-9528-4143EEE58317}"/>
              </a:ext>
            </a:extLst>
          </p:cNvPr>
          <p:cNvGrpSpPr/>
          <p:nvPr/>
        </p:nvGrpSpPr>
        <p:grpSpPr>
          <a:xfrm>
            <a:off x="2002353" y="5326681"/>
            <a:ext cx="6497371" cy="2343150"/>
            <a:chOff x="1981200" y="8073569"/>
            <a:chExt cx="6497371" cy="234315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A2B427C-B125-44F2-9038-0376C996FF7A}"/>
                </a:ext>
              </a:extLst>
            </p:cNvPr>
            <p:cNvSpPr/>
            <p:nvPr/>
          </p:nvSpPr>
          <p:spPr>
            <a:xfrm>
              <a:off x="1981200" y="8073569"/>
              <a:ext cx="6497371" cy="23431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1" name="Picture 7" descr="Image of VBO with interleaved position, color and texture data with strides and offsets shown for configuring vertex attribute pointers.">
              <a:extLst>
                <a:ext uri="{FF2B5EF4-FFF2-40B4-BE49-F238E27FC236}">
                  <a16:creationId xmlns:a16="http://schemas.microsoft.com/office/drawing/2014/main" id="{CF46EB1B-1312-48C8-A780-7CF012882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676" y="8073569"/>
              <a:ext cx="6343650" cy="234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96728C85-D696-475C-92DB-6182ACFD82AB}"/>
              </a:ext>
            </a:extLst>
          </p:cNvPr>
          <p:cNvSpPr txBox="1"/>
          <p:nvPr/>
        </p:nvSpPr>
        <p:spPr>
          <a:xfrm>
            <a:off x="619316" y="7503155"/>
            <a:ext cx="946778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8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C336AAD-5821-49D0-9DB0-6B7A0079A648}"/>
              </a:ext>
            </a:extLst>
          </p:cNvPr>
          <p:cNvSpPr txBox="1"/>
          <p:nvPr/>
        </p:nvSpPr>
        <p:spPr>
          <a:xfrm>
            <a:off x="470599" y="8177382"/>
            <a:ext cx="9868072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加载并生成纹理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width, height, nrChannels;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*data = stbi_load(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“</a:t>
            </a:r>
            <a:r>
              <a:rPr lang="en-US" altLang="zh-CN">
                <a:solidFill>
                  <a:srgbClr val="EC7600"/>
                </a:solidFill>
              </a:rPr>
              <a:t>../pics/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container.jpg"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&amp;width, &amp;height, &amp;nrChannels,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(data)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GL_RGB, width, height,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GL_UNSIGNED_BYTE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data);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glGenerateMipmap(GL_TEXTURE_2D)</a:t>
            </a:r>
            <a:r>
              <a:rPr lang="en-US" altLang="zh-CN">
                <a:solidFill>
                  <a:srgbClr val="E0E2E4"/>
                </a:solidFill>
              </a:rPr>
              <a:t>;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cout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"Failed to load texture"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endl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stbi_image_free(data);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DB2C13E-4DB1-45EC-B360-A3E24E4F5E9B}"/>
              </a:ext>
            </a:extLst>
          </p:cNvPr>
          <p:cNvSpPr txBox="1"/>
          <p:nvPr/>
        </p:nvSpPr>
        <p:spPr>
          <a:xfrm>
            <a:off x="6226511" y="8159692"/>
            <a:ext cx="417416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rgbClr val="37425D"/>
                </a:solidFill>
                <a:effectLst/>
                <a:latin typeface="Gudea"/>
              </a:rPr>
              <a:t>#define STB_IMAGE_IMPLEMENTATION</a:t>
            </a:r>
          </a:p>
          <a:p>
            <a:pPr algn="l"/>
            <a:r>
              <a:rPr lang="en-US" altLang="zh-CN" b="1" i="0">
                <a:solidFill>
                  <a:srgbClr val="37425D"/>
                </a:solidFill>
                <a:effectLst/>
                <a:latin typeface="Gudea"/>
              </a:rPr>
              <a:t>#include "../stb_image.h"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72A39A-479C-43A2-AB3A-AFD45F23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51" y="955430"/>
            <a:ext cx="2754787" cy="21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2C4A57-0163-423B-B696-24046B91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26" y="829953"/>
            <a:ext cx="2387126" cy="238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F26C24B-6EB1-4C3C-8FB4-D1DC06E14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521" y="9627200"/>
            <a:ext cx="2923510" cy="171739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59077C4-296E-48AF-BD7F-060722922982}"/>
              </a:ext>
            </a:extLst>
          </p:cNvPr>
          <p:cNvSpPr txBox="1"/>
          <p:nvPr/>
        </p:nvSpPr>
        <p:spPr>
          <a:xfrm>
            <a:off x="630840" y="11578088"/>
            <a:ext cx="423164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aTexCoord;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TexCoord;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 = aTexCoord;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2C5B34-8428-42DB-B9A3-3F2EF854AB19}"/>
              </a:ext>
            </a:extLst>
          </p:cNvPr>
          <p:cNvSpPr txBox="1"/>
          <p:nvPr/>
        </p:nvSpPr>
        <p:spPr>
          <a:xfrm>
            <a:off x="5263799" y="11547207"/>
            <a:ext cx="4565039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TexCoord;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sampler2D ourTexture;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texture(ourTexture, TexCoord);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8EF0744-6C55-49F5-983E-E48AA4C48FDA}"/>
              </a:ext>
            </a:extLst>
          </p:cNvPr>
          <p:cNvCxnSpPr>
            <a:cxnSpLocks/>
          </p:cNvCxnSpPr>
          <p:nvPr/>
        </p:nvCxnSpPr>
        <p:spPr>
          <a:xfrm flipV="1">
            <a:off x="2645719" y="12522871"/>
            <a:ext cx="2618080" cy="81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03B26B1-186F-4574-B3E3-6ED42AA5F5FC}"/>
              </a:ext>
            </a:extLst>
          </p:cNvPr>
          <p:cNvSpPr/>
          <p:nvPr/>
        </p:nvSpPr>
        <p:spPr>
          <a:xfrm>
            <a:off x="7492435" y="11628888"/>
            <a:ext cx="2689860" cy="8174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GLSL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有一个供纹理对象使用的内建数据类型，叫做</a:t>
            </a:r>
            <a:r>
              <a:rPr lang="zh-CN" altLang="en-US" b="1">
                <a:solidFill>
                  <a:srgbClr val="FF0000"/>
                </a:solidFill>
              </a:rPr>
              <a:t>采样器</a:t>
            </a:r>
            <a:r>
              <a:rPr lang="en-US" altLang="zh-CN" b="1" i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(Sampler)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20C806-890D-453E-B4EC-6715729CA2B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025467" y="12037597"/>
            <a:ext cx="466968" cy="7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FBBCAE-EE9B-435C-8BC8-D8F28B45C3F1}"/>
              </a:ext>
            </a:extLst>
          </p:cNvPr>
          <p:cNvSpPr txBox="1"/>
          <p:nvPr/>
        </p:nvSpPr>
        <p:spPr>
          <a:xfrm>
            <a:off x="2653143" y="306077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纹理环绕方式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29C279-DB65-4D9C-8094-8E6E905D83D1}"/>
              </a:ext>
            </a:extLst>
          </p:cNvPr>
          <p:cNvSpPr txBox="1"/>
          <p:nvPr/>
        </p:nvSpPr>
        <p:spPr>
          <a:xfrm>
            <a:off x="908429" y="865402"/>
            <a:ext cx="892047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纹理坐标的范围通常是从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(0, 0)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(1, 1)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，如果设置为范围之外会怎样？</a:t>
            </a:r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3F63CD0-0FAC-4FF5-ADA7-005FA14B8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40067"/>
              </p:ext>
            </p:extLst>
          </p:nvPr>
        </p:nvGraphicFramePr>
        <p:xfrm>
          <a:off x="908428" y="1234734"/>
          <a:ext cx="8920480" cy="2045208"/>
        </p:xfrm>
        <a:graphic>
          <a:graphicData uri="http://schemas.openxmlformats.org/drawingml/2006/table">
            <a:tbl>
              <a:tblPr/>
              <a:tblGrid>
                <a:gridCol w="2529220">
                  <a:extLst>
                    <a:ext uri="{9D8B030D-6E8A-4147-A177-3AD203B41FA5}">
                      <a16:colId xmlns:a16="http://schemas.microsoft.com/office/drawing/2014/main" val="2096387021"/>
                    </a:ext>
                  </a:extLst>
                </a:gridCol>
                <a:gridCol w="6391260">
                  <a:extLst>
                    <a:ext uri="{9D8B030D-6E8A-4147-A177-3AD203B41FA5}">
                      <a16:colId xmlns:a16="http://schemas.microsoft.com/office/drawing/2014/main" val="4002575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b="1">
                          <a:effectLst/>
                        </a:rPr>
                        <a:t>环绕方式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b="1"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174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GL_REPEAT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对纹理的默认行为。重复纹理图像。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9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GL_MIRRORED_REPEAT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和</a:t>
                      </a:r>
                      <a:r>
                        <a:rPr lang="en-US" altLang="zh-CN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GL_REPEAT</a:t>
                      </a:r>
                      <a:r>
                        <a:rPr lang="zh-CN" altLang="en-US">
                          <a:effectLst/>
                        </a:rPr>
                        <a:t>一样，但每次重复图片是镜像放置的。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9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GL_CLAMP_TO_EDGE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纹理坐标会被约束在</a:t>
                      </a:r>
                      <a:r>
                        <a:rPr lang="en-US" altLang="zh-CN">
                          <a:effectLst/>
                        </a:rPr>
                        <a:t>0</a:t>
                      </a:r>
                      <a:r>
                        <a:rPr lang="zh-CN" altLang="en-US">
                          <a:effectLst/>
                        </a:rPr>
                        <a:t>到</a:t>
                      </a:r>
                      <a:r>
                        <a:rPr lang="en-US" altLang="zh-CN">
                          <a:effectLst/>
                        </a:rPr>
                        <a:t>1</a:t>
                      </a:r>
                      <a:r>
                        <a:rPr lang="zh-CN" altLang="en-US">
                          <a:effectLst/>
                        </a:rPr>
                        <a:t>之间，超出的部分会重复纹理坐标的边缘，产生一种边缘被拉伸的效果。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63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GL_CLAMP_TO_BORDER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超出的坐标为用户指定的边缘颜色。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75974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9063DAED-8EE5-4BA3-A8F8-2D3219E75235}"/>
              </a:ext>
            </a:extLst>
          </p:cNvPr>
          <p:cNvGrpSpPr/>
          <p:nvPr/>
        </p:nvGrpSpPr>
        <p:grpSpPr>
          <a:xfrm>
            <a:off x="1452542" y="3409669"/>
            <a:ext cx="7832249" cy="2143125"/>
            <a:chOff x="1290320" y="8688069"/>
            <a:chExt cx="7832249" cy="214312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6AC928-5D82-4239-A62A-8608DC68FC38}"/>
                </a:ext>
              </a:extLst>
            </p:cNvPr>
            <p:cNvSpPr/>
            <p:nvPr/>
          </p:nvSpPr>
          <p:spPr>
            <a:xfrm>
              <a:off x="1290320" y="8688070"/>
              <a:ext cx="7832249" cy="20452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5E8CCF29-F55F-49DA-883C-AC7A6A8EF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569" y="8688069"/>
              <a:ext cx="7620000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CF40AF8-11FC-48C3-8B84-D5F1D0E7A4EC}"/>
              </a:ext>
            </a:extLst>
          </p:cNvPr>
          <p:cNvSpPr/>
          <p:nvPr/>
        </p:nvSpPr>
        <p:spPr>
          <a:xfrm>
            <a:off x="1114386" y="6282917"/>
            <a:ext cx="8833687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glTexParameter</a:t>
            </a:r>
            <a:r>
              <a:rPr lang="en-US" altLang="zh-CN" b="1">
                <a:solidFill>
                  <a:srgbClr val="E0E2E4"/>
                </a:solidFill>
              </a:rPr>
              <a:t>i</a:t>
            </a:r>
            <a:r>
              <a:rPr lang="en-US" altLang="zh-CN">
                <a:solidFill>
                  <a:srgbClr val="E0E2E4"/>
                </a:solidFill>
              </a:rPr>
              <a:t>(GL_TEXTURE_2D, GL_TEXTURE_WRAP_S, GL_MIRRORED_REPEAT); </a:t>
            </a:r>
          </a:p>
          <a:p>
            <a:r>
              <a:rPr lang="en-US" altLang="zh-CN" b="1"/>
              <a:t>glTexParameter</a:t>
            </a:r>
            <a:r>
              <a:rPr lang="en-US" altLang="zh-CN" b="1" i="0">
                <a:solidFill>
                  <a:srgbClr val="E0E2E4"/>
                </a:solidFill>
                <a:effectLst/>
              </a:rPr>
              <a:t>i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GL_TEXTURE_WRAP_T, GL_MIRRORED_REPEAT)</a:t>
            </a:r>
            <a:r>
              <a:rPr lang="en-US" altLang="zh-CN">
                <a:solidFill>
                  <a:srgbClr val="E0E2E4"/>
                </a:solidFill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CE44D7-22D9-4775-B506-A274610417D6}"/>
              </a:ext>
            </a:extLst>
          </p:cNvPr>
          <p:cNvSpPr txBox="1"/>
          <p:nvPr/>
        </p:nvSpPr>
        <p:spPr>
          <a:xfrm>
            <a:off x="1070990" y="5885523"/>
            <a:ext cx="8920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796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effectLst/>
                <a:latin typeface="verdana" panose="020B0604030504040204" pitchFamily="34" charset="0"/>
              </a:rPr>
              <a:t>void </a:t>
            </a:r>
            <a:r>
              <a:rPr lang="en-US" altLang="zh-CN" b="1">
                <a:effectLst/>
                <a:latin typeface="verdana" panose="020B0604030504040204" pitchFamily="34" charset="0"/>
              </a:rPr>
              <a:t>glTexParameter</a:t>
            </a:r>
            <a:r>
              <a:rPr lang="en-US" altLang="zh-CN" b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altLang="zh-CN">
                <a:effectLst/>
                <a:latin typeface="verdana" panose="020B0604030504040204" pitchFamily="34" charset="0"/>
              </a:rPr>
              <a:t>(GLenum </a:t>
            </a:r>
            <a:r>
              <a:rPr lang="en-US" altLang="zh-CN" i="1">
                <a:effectLst/>
                <a:latin typeface="verdana" panose="020B0604030504040204" pitchFamily="34" charset="0"/>
              </a:rPr>
              <a:t>target</a:t>
            </a:r>
            <a:r>
              <a:rPr lang="en-US" altLang="zh-CN">
                <a:effectLst/>
                <a:latin typeface="verdana" panose="020B0604030504040204" pitchFamily="34" charset="0"/>
              </a:rPr>
              <a:t>,GLenum </a:t>
            </a:r>
            <a:r>
              <a:rPr lang="en-US" altLang="zh-CN" i="1">
                <a:effectLst/>
                <a:latin typeface="verdana" panose="020B0604030504040204" pitchFamily="34" charset="0"/>
              </a:rPr>
              <a:t>pname</a:t>
            </a:r>
            <a:r>
              <a:rPr lang="en-US" altLang="zh-CN">
                <a:effectLst/>
                <a:latin typeface="verdana" panose="020B0604030504040204" pitchFamily="34" charset="0"/>
              </a:rPr>
              <a:t>,GLint </a:t>
            </a:r>
            <a:r>
              <a:rPr lang="en-US" altLang="zh-CN" i="1">
                <a:effectLst/>
                <a:latin typeface="verdana" panose="020B0604030504040204" pitchFamily="34" charset="0"/>
              </a:rPr>
              <a:t>param</a:t>
            </a:r>
            <a:r>
              <a:rPr lang="en-US" altLang="zh-CN">
                <a:effectLst/>
                <a:latin typeface="verdana" panose="020B0604030504040204" pitchFamily="34" charset="0"/>
              </a:rPr>
              <a:t>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8C4AF3-D6FC-4E6C-9CF2-595A7444D16F}"/>
              </a:ext>
            </a:extLst>
          </p:cNvPr>
          <p:cNvSpPr txBox="1"/>
          <p:nvPr/>
        </p:nvSpPr>
        <p:spPr>
          <a:xfrm>
            <a:off x="961006" y="5485413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设置纹理参数的函数原型：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A98D71-608C-414B-8C2C-5DC62F66932E}"/>
              </a:ext>
            </a:extLst>
          </p:cNvPr>
          <p:cNvSpPr txBox="1"/>
          <p:nvPr/>
        </p:nvSpPr>
        <p:spPr>
          <a:xfrm>
            <a:off x="986457" y="7097255"/>
            <a:ext cx="8650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如果我们选择</a:t>
            </a:r>
            <a:r>
              <a:rPr lang="en-US" altLang="zh-CN" b="0" i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GL_CLAMP_TO_BORDER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选项，还需要指定一个边缘的颜色。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1CACE0-BE36-4735-AE5D-6DDEBAF73E8D}"/>
              </a:ext>
            </a:extLst>
          </p:cNvPr>
          <p:cNvSpPr/>
          <p:nvPr/>
        </p:nvSpPr>
        <p:spPr>
          <a:xfrm>
            <a:off x="1067454" y="7477241"/>
            <a:ext cx="8833687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borderColor[] = {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};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fv(GL_TEXTURE_2D, GL_TEXTURE_BORDER_COLOR, borderColor); </a:t>
            </a: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2BB4567-9AFD-4E12-B673-B9BA63649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6240" y="4069384"/>
            <a:ext cx="504878" cy="5133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5" name="墨迹 354">
                <a:extLst>
                  <a:ext uri="{FF2B5EF4-FFF2-40B4-BE49-F238E27FC236}">
                    <a16:creationId xmlns:a16="http://schemas.microsoft.com/office/drawing/2014/main" id="{DEAE0A0D-E4F8-4DDC-A6BC-1A07CF1DFA4C}"/>
                  </a:ext>
                </a:extLst>
              </p14:cNvPr>
              <p14:cNvContentPartPr/>
              <p14:nvPr/>
            </p14:nvContentPartPr>
            <p14:xfrm>
              <a:off x="10324140" y="434160"/>
              <a:ext cx="133560" cy="275760"/>
            </p14:xfrm>
          </p:contentPart>
        </mc:Choice>
        <mc:Fallback xmlns="">
          <p:pic>
            <p:nvPicPr>
              <p:cNvPr id="355" name="墨迹 354">
                <a:extLst>
                  <a:ext uri="{FF2B5EF4-FFF2-40B4-BE49-F238E27FC236}">
                    <a16:creationId xmlns:a16="http://schemas.microsoft.com/office/drawing/2014/main" id="{DEAE0A0D-E4F8-4DDC-A6BC-1A07CF1DFA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5500" y="425160"/>
                <a:ext cx="151200" cy="2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21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311F1EF-DF83-46C4-885D-314B912962C8}"/>
              </a:ext>
            </a:extLst>
          </p:cNvPr>
          <p:cNvSpPr txBox="1"/>
          <p:nvPr/>
        </p:nvSpPr>
        <p:spPr>
          <a:xfrm>
            <a:off x="3829207" y="357349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纹理过滤（</a:t>
            </a:r>
            <a:r>
              <a:rPr lang="en-US" altLang="zh-CN" b="1" i="0">
                <a:solidFill>
                  <a:schemeClr val="accent3"/>
                </a:solidFill>
                <a:effectLst/>
                <a:latin typeface="Gudea"/>
              </a:rPr>
              <a:t>Texture Filtering</a:t>
            </a:r>
            <a:r>
              <a:rPr lang="zh-CN" altLang="en-US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D67C3DD-D522-441A-BF12-A4D63A3147B6}"/>
              </a:ext>
            </a:extLst>
          </p:cNvPr>
          <p:cNvGrpSpPr/>
          <p:nvPr/>
        </p:nvGrpSpPr>
        <p:grpSpPr>
          <a:xfrm>
            <a:off x="736282" y="857884"/>
            <a:ext cx="4924426" cy="2543176"/>
            <a:chOff x="736282" y="857884"/>
            <a:chExt cx="4924426" cy="254317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54F367-56D6-419F-A69A-7C4E74EDABA1}"/>
                </a:ext>
              </a:extLst>
            </p:cNvPr>
            <p:cNvSpPr/>
            <p:nvPr/>
          </p:nvSpPr>
          <p:spPr>
            <a:xfrm>
              <a:off x="736282" y="857884"/>
              <a:ext cx="4924425" cy="2454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C59A489-AF4E-4191-B443-8065E3D7B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83" y="857885"/>
              <a:ext cx="4924425" cy="254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4950423-CD6C-4EA7-88E8-4B94321DDB1A}"/>
              </a:ext>
            </a:extLst>
          </p:cNvPr>
          <p:cNvSpPr txBox="1"/>
          <p:nvPr/>
        </p:nvSpPr>
        <p:spPr>
          <a:xfrm>
            <a:off x="5816599" y="1023500"/>
            <a:ext cx="430593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纹理坐标不依赖于分辨率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(Resolution)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需要知道怎样将</a:t>
            </a:r>
            <a:r>
              <a:rPr lang="zh-CN" altLang="en-US" b="0" i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纹理像素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映射到纹理坐标；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B28549-64F0-46D3-A125-FCC5509014E6}"/>
              </a:ext>
            </a:extLst>
          </p:cNvPr>
          <p:cNvSpPr txBox="1"/>
          <p:nvPr/>
        </p:nvSpPr>
        <p:spPr>
          <a:xfrm>
            <a:off x="5816600" y="2243650"/>
            <a:ext cx="430593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可以想象你打开一张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.jpg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格式图片，不断放大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会发现它是由</a:t>
            </a:r>
            <a:r>
              <a:rPr lang="zh-CN" altLang="en-US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像素点组成的，这个点就是纹理像素；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F29B95-B03F-4634-B5AB-AEB729F63E58}"/>
              </a:ext>
            </a:extLst>
          </p:cNvPr>
          <p:cNvSpPr txBox="1"/>
          <p:nvPr/>
        </p:nvSpPr>
        <p:spPr>
          <a:xfrm>
            <a:off x="768681" y="9877772"/>
            <a:ext cx="921310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i(GL_TEXTURE_2D, GL_TEXTURE_MIN_FILTER, GL_NEAREST); </a:t>
            </a:r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i(GL_TEXTURE_2D, GL_TEXTURE_MAG_FILTER, GL_LINEAR);</a:t>
            </a: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2AF0AF-ED82-456B-AFC2-92D5CCFC1E40}"/>
              </a:ext>
            </a:extLst>
          </p:cNvPr>
          <p:cNvGrpSpPr/>
          <p:nvPr/>
        </p:nvGrpSpPr>
        <p:grpSpPr>
          <a:xfrm>
            <a:off x="736282" y="3842522"/>
            <a:ext cx="4369434" cy="1277303"/>
            <a:chOff x="1483360" y="4460240"/>
            <a:chExt cx="4369434" cy="12773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00F6A9-2293-4920-9D06-7E9DA8CBF75E}"/>
                </a:ext>
              </a:extLst>
            </p:cNvPr>
            <p:cNvSpPr/>
            <p:nvPr/>
          </p:nvSpPr>
          <p:spPr>
            <a:xfrm>
              <a:off x="1483360" y="4460240"/>
              <a:ext cx="1976755" cy="12773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E5850A0-3AEC-4778-8B28-EF80EBB70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115" y="4556443"/>
              <a:ext cx="1905000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91DA8FF-53E7-4776-BBE8-B8CE5C34E389}"/>
                </a:ext>
              </a:extLst>
            </p:cNvPr>
            <p:cNvSpPr/>
            <p:nvPr/>
          </p:nvSpPr>
          <p:spPr>
            <a:xfrm>
              <a:off x="3876039" y="4460240"/>
              <a:ext cx="1976755" cy="12773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02A867D-10C7-4E83-A76C-CE3187473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7794" y="4556443"/>
              <a:ext cx="1905000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1097B4C-14BB-4C54-AC17-6ACAA17C7F91}"/>
              </a:ext>
            </a:extLst>
          </p:cNvPr>
          <p:cNvSpPr txBox="1"/>
          <p:nvPr/>
        </p:nvSpPr>
        <p:spPr>
          <a:xfrm>
            <a:off x="5694611" y="3501972"/>
            <a:ext cx="446236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纹理坐标的精度是无限的，可以是任意的浮点值</a:t>
            </a:r>
            <a:endParaRPr lang="en-US" altLang="zh-CN" sz="20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纹理像素是有限的（图片分辨率）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一个像素需要一个颜色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所以采样就是，通过纹理坐标，问图片要纹理像素的颜色值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EA45D8C-B150-452C-B44C-994AD36C2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716" y="6121838"/>
            <a:ext cx="1050191" cy="105019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71BB67A-5A44-4B21-A6CA-2BE9E96BE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680" y="6129513"/>
            <a:ext cx="2336885" cy="2336885"/>
          </a:xfrm>
          <a:prstGeom prst="rect">
            <a:avLst/>
          </a:prstGeom>
        </p:spPr>
      </p:pic>
      <p:sp>
        <p:nvSpPr>
          <p:cNvPr id="24" name="右大括号 23">
            <a:extLst>
              <a:ext uri="{FF2B5EF4-FFF2-40B4-BE49-F238E27FC236}">
                <a16:creationId xmlns:a16="http://schemas.microsoft.com/office/drawing/2014/main" id="{E487E639-2FD9-44BF-AED1-4056A1511643}"/>
              </a:ext>
            </a:extLst>
          </p:cNvPr>
          <p:cNvSpPr/>
          <p:nvPr/>
        </p:nvSpPr>
        <p:spPr>
          <a:xfrm>
            <a:off x="4312463" y="6149888"/>
            <a:ext cx="263740" cy="102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" name="文本框 2047">
            <a:extLst>
              <a:ext uri="{FF2B5EF4-FFF2-40B4-BE49-F238E27FC236}">
                <a16:creationId xmlns:a16="http://schemas.microsoft.com/office/drawing/2014/main" id="{9948BDED-3A64-4FB3-8E49-1F83C5885329}"/>
              </a:ext>
            </a:extLst>
          </p:cNvPr>
          <p:cNvSpPr txBox="1"/>
          <p:nvPr/>
        </p:nvSpPr>
        <p:spPr>
          <a:xfrm>
            <a:off x="4496811" y="6445674"/>
            <a:ext cx="492443" cy="4305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0-1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2C6D3252-09BA-4316-8402-A7836B968478}"/>
              </a:ext>
            </a:extLst>
          </p:cNvPr>
          <p:cNvSpPr/>
          <p:nvPr/>
        </p:nvSpPr>
        <p:spPr>
          <a:xfrm>
            <a:off x="7292500" y="6149886"/>
            <a:ext cx="263740" cy="2308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8255F56-BDF0-490B-B706-648B1188A94A}"/>
              </a:ext>
            </a:extLst>
          </p:cNvPr>
          <p:cNvSpPr txBox="1"/>
          <p:nvPr/>
        </p:nvSpPr>
        <p:spPr>
          <a:xfrm>
            <a:off x="7424370" y="7074996"/>
            <a:ext cx="492443" cy="4305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0-1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51" name="矩形 2050">
            <a:extLst>
              <a:ext uri="{FF2B5EF4-FFF2-40B4-BE49-F238E27FC236}">
                <a16:creationId xmlns:a16="http://schemas.microsoft.com/office/drawing/2014/main" id="{A06D8984-3650-481E-9576-856101628561}"/>
              </a:ext>
            </a:extLst>
          </p:cNvPr>
          <p:cNvSpPr/>
          <p:nvPr/>
        </p:nvSpPr>
        <p:spPr>
          <a:xfrm>
            <a:off x="2238186" y="8754509"/>
            <a:ext cx="614876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大纹理贴小面片时：纹理的精度高，相邻纹理像素往往色差不大，无需融合，直接就近选取即可。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9FADFD-5636-44C3-9320-E63D803E0A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10" y="3235970"/>
            <a:ext cx="480102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4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311F1EF-DF83-46C4-885D-314B912962C8}"/>
              </a:ext>
            </a:extLst>
          </p:cNvPr>
          <p:cNvSpPr txBox="1"/>
          <p:nvPr/>
        </p:nvSpPr>
        <p:spPr>
          <a:xfrm>
            <a:off x="3829207" y="357349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多级渐远纹理（</a:t>
            </a:r>
            <a:r>
              <a:rPr lang="en-US" altLang="zh-CN" b="1" i="0">
                <a:solidFill>
                  <a:schemeClr val="accent3"/>
                </a:solidFill>
                <a:effectLst/>
                <a:latin typeface="Gudea"/>
              </a:rPr>
              <a:t>Mipmaps</a:t>
            </a:r>
            <a:r>
              <a:rPr lang="zh-CN" altLang="en-US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）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DE29D4D-D99C-4F0B-B4E8-435B824B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40" y="2112963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6E5F8D93-2CD7-4C24-9DAA-5E493D843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3" y="920057"/>
            <a:ext cx="47720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19567BC-2441-40C3-84D1-E5D9A25BDCE4}"/>
              </a:ext>
            </a:extLst>
          </p:cNvPr>
          <p:cNvSpPr txBox="1"/>
          <p:nvPr/>
        </p:nvSpPr>
        <p:spPr>
          <a:xfrm>
            <a:off x="843741" y="920057"/>
            <a:ext cx="389589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+mj-ea"/>
                <a:ea typeface="+mj-ea"/>
              </a:rPr>
              <a:t>简单来说就是一系列的纹理图像，根据观察者与物体的距离，参考</a:t>
            </a:r>
            <a:r>
              <a:rPr lang="zh-CN" altLang="en-US" b="0" i="0">
                <a:solidFill>
                  <a:srgbClr val="FF0000"/>
                </a:solidFill>
                <a:effectLst/>
                <a:latin typeface="+mj-ea"/>
                <a:ea typeface="+mj-ea"/>
              </a:rPr>
              <a:t>临界值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j-ea"/>
                <a:ea typeface="+mj-ea"/>
              </a:rPr>
              <a:t>，选择最适合物体的距离的那个纹理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D05E22A-6F2C-40DE-9783-05C34EF28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45775"/>
              </p:ext>
            </p:extLst>
          </p:nvPr>
        </p:nvGraphicFramePr>
        <p:xfrm>
          <a:off x="1775719" y="5173503"/>
          <a:ext cx="7203282" cy="2763012"/>
        </p:xfrm>
        <a:graphic>
          <a:graphicData uri="http://schemas.openxmlformats.org/drawingml/2006/table">
            <a:tbl>
              <a:tblPr/>
              <a:tblGrid>
                <a:gridCol w="3145331">
                  <a:extLst>
                    <a:ext uri="{9D8B030D-6E8A-4147-A177-3AD203B41FA5}">
                      <a16:colId xmlns:a16="http://schemas.microsoft.com/office/drawing/2014/main" val="2865300256"/>
                    </a:ext>
                  </a:extLst>
                </a:gridCol>
                <a:gridCol w="4057951">
                  <a:extLst>
                    <a:ext uri="{9D8B030D-6E8A-4147-A177-3AD203B41FA5}">
                      <a16:colId xmlns:a16="http://schemas.microsoft.com/office/drawing/2014/main" val="479102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>
                          <a:effectLst/>
                        </a:rPr>
                        <a:t>过滤方式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7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GL_NEAREST_MIPMAP_NEAREST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使用最邻近的多级渐远纹理来匹配像素大小，并使用邻近插值进行纹理采样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52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GL_LINEAR_MIPMAP_NEAREST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使用最邻近的多级渐远纹理级别，并使用线性插值进行采样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60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GL_NEAREST_MIPMAP_LINEAR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在两个最匹配像素大小的多级渐远纹理之间进行线性插值，使用邻近插值进行采样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97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GL_LINEAR_MIPMAP_LINEAR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在两个邻近的多级渐远纹理之间使用线性插值，并使用线性插值进行采样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848748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98641A38-80BB-4726-9E0B-633BA4D0A1EC}"/>
              </a:ext>
            </a:extLst>
          </p:cNvPr>
          <p:cNvSpPr txBox="1"/>
          <p:nvPr/>
        </p:nvSpPr>
        <p:spPr>
          <a:xfrm>
            <a:off x="1104445" y="8427261"/>
            <a:ext cx="888111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GL_LINEAR_MIPMAP_LINEAR);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GL_LINEAR);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9F85BD1-2AE0-4DA7-83F4-412F5CED2974}"/>
              </a:ext>
            </a:extLst>
          </p:cNvPr>
          <p:cNvSpPr txBox="1"/>
          <p:nvPr/>
        </p:nvSpPr>
        <p:spPr>
          <a:xfrm>
            <a:off x="1482090" y="4443264"/>
            <a:ext cx="834771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有一个</a:t>
            </a:r>
            <a:r>
              <a:rPr lang="en-US" altLang="zh-CN"/>
              <a:t>glGenerateMipmaps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函数，可以生产多级渐远纹理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85D85B-AED1-4B3C-B932-2C621A64E5C8}"/>
              </a:ext>
            </a:extLst>
          </p:cNvPr>
          <p:cNvSpPr txBox="1"/>
          <p:nvPr/>
        </p:nvSpPr>
        <p:spPr>
          <a:xfrm>
            <a:off x="1104445" y="9810412"/>
            <a:ext cx="888111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texture; </a:t>
            </a:r>
          </a:p>
          <a:p>
            <a:r>
              <a:rPr lang="en-US" altLang="zh-CN"/>
              <a:t>glGenTextures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&amp;texture);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texture);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设置纹理包裹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过滤选项（在当前绑定的纹理对象上）</a:t>
            </a:r>
            <a:endParaRPr lang="en-US" altLang="zh-CN" b="0" i="0">
              <a:solidFill>
                <a:srgbClr val="818E96"/>
              </a:solidFill>
              <a:effectLst/>
            </a:endParaRP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GL_TEXTURE_WRAP_S, GL_REPEAT);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GL_TEXTURE_WRAP_T, GL_REPEAT);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GL_LINEAR_MIPMAP_LINEAR);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GL_LINEAR);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CB3564-7A7D-40BC-9A69-9385999BB747}"/>
              </a:ext>
            </a:extLst>
          </p:cNvPr>
          <p:cNvSpPr txBox="1"/>
          <p:nvPr/>
        </p:nvSpPr>
        <p:spPr>
          <a:xfrm>
            <a:off x="1080231" y="93834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FFC000"/>
                </a:solidFill>
              </a:rPr>
              <a:t>纹理对象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36" name="墨迹 635">
                <a:extLst>
                  <a:ext uri="{FF2B5EF4-FFF2-40B4-BE49-F238E27FC236}">
                    <a16:creationId xmlns:a16="http://schemas.microsoft.com/office/drawing/2014/main" id="{456680A8-029B-4767-9502-2D12BE30E2FF}"/>
                  </a:ext>
                </a:extLst>
              </p14:cNvPr>
              <p14:cNvContentPartPr/>
              <p14:nvPr/>
            </p14:nvContentPartPr>
            <p14:xfrm>
              <a:off x="3939180" y="1561200"/>
              <a:ext cx="752400" cy="46800"/>
            </p14:xfrm>
          </p:contentPart>
        </mc:Choice>
        <mc:Fallback>
          <p:pic>
            <p:nvPicPr>
              <p:cNvPr id="636" name="墨迹 635">
                <a:extLst>
                  <a:ext uri="{FF2B5EF4-FFF2-40B4-BE49-F238E27FC236}">
                    <a16:creationId xmlns:a16="http://schemas.microsoft.com/office/drawing/2014/main" id="{456680A8-029B-4767-9502-2D12BE30E2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0180" y="1552200"/>
                <a:ext cx="7700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16" name="墨迹 715">
                <a:extLst>
                  <a:ext uri="{FF2B5EF4-FFF2-40B4-BE49-F238E27FC236}">
                    <a16:creationId xmlns:a16="http://schemas.microsoft.com/office/drawing/2014/main" id="{37566CBC-60BF-4915-B72D-77774CF513D8}"/>
                  </a:ext>
                </a:extLst>
              </p14:cNvPr>
              <p14:cNvContentPartPr/>
              <p14:nvPr/>
            </p14:nvContentPartPr>
            <p14:xfrm>
              <a:off x="9806820" y="8732400"/>
              <a:ext cx="360" cy="360"/>
            </p14:xfrm>
          </p:contentPart>
        </mc:Choice>
        <mc:Fallback>
          <p:pic>
            <p:nvPicPr>
              <p:cNvPr id="716" name="墨迹 715">
                <a:extLst>
                  <a:ext uri="{FF2B5EF4-FFF2-40B4-BE49-F238E27FC236}">
                    <a16:creationId xmlns:a16="http://schemas.microsoft.com/office/drawing/2014/main" id="{37566CBC-60BF-4915-B72D-77774CF513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97820" y="87234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2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3277D20-22F4-4238-938A-B19BEE2A20CB}"/>
              </a:ext>
            </a:extLst>
          </p:cNvPr>
          <p:cNvSpPr txBox="1"/>
          <p:nvPr/>
        </p:nvSpPr>
        <p:spPr>
          <a:xfrm>
            <a:off x="1007988" y="3923903"/>
            <a:ext cx="8955098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(GL_TEXTURE0);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(GL_TEXTURE_2D, texture1);</a:t>
            </a:r>
          </a:p>
          <a:p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(GL_TEXTURE1);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(GL_TEXTURE_2D, texture2); </a:t>
            </a:r>
          </a:p>
          <a:p>
            <a:r>
              <a:rPr lang="en-US" altLang="zh-CN"/>
              <a:t>glDrawElements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(GL_TRIANGLES,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GL_UNSIGNED_INT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>
                <a:solidFill>
                  <a:srgbClr val="00B050"/>
                </a:solidFill>
              </a:rPr>
              <a:t>//……</a:t>
            </a:r>
            <a:br>
              <a:rPr lang="en-US" altLang="zh-CN"/>
            </a:b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ourShader.use();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ourShader.setInt(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"texture1"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ourShader.setInt(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"texture2"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439E3F-4958-4F72-81D3-694E0465792B}"/>
              </a:ext>
            </a:extLst>
          </p:cNvPr>
          <p:cNvSpPr txBox="1"/>
          <p:nvPr/>
        </p:nvSpPr>
        <p:spPr>
          <a:xfrm>
            <a:off x="969996" y="3213611"/>
            <a:ext cx="907129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保证至少有</a:t>
            </a:r>
            <a:r>
              <a:rPr lang="en-US" altLang="zh-CN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16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个</a:t>
            </a:r>
            <a:r>
              <a:rPr lang="zh-CN" altLang="en-US" b="0" i="0">
                <a:solidFill>
                  <a:srgbClr val="FF0000"/>
                </a:solidFill>
                <a:effectLst/>
                <a:ea typeface="Microsoft Yahei" panose="020B0503020204020204" pitchFamily="34" charset="-122"/>
              </a:rPr>
              <a:t>纹理单元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，也就是说你可以激活从</a:t>
            </a:r>
            <a:r>
              <a:rPr lang="en-US" altLang="zh-CN" b="0" i="0">
                <a:solidFill>
                  <a:srgbClr val="222277"/>
                </a:solidFill>
                <a:effectLst/>
              </a:rPr>
              <a:t>GL_TEXTURE0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到</a:t>
            </a:r>
            <a:r>
              <a:rPr lang="en-US" altLang="zh-CN" b="0" i="0">
                <a:solidFill>
                  <a:srgbClr val="222277"/>
                </a:solidFill>
                <a:effectLst/>
              </a:rPr>
              <a:t>GL_TEXTRUE15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。它们都是按顺序定义的，</a:t>
            </a:r>
            <a:r>
              <a:rPr lang="en-US" altLang="zh-CN" b="0" i="0">
                <a:solidFill>
                  <a:srgbClr val="222277"/>
                </a:solidFill>
                <a:effectLst/>
              </a:rPr>
              <a:t>GL_TEXTURE0 + 8</a:t>
            </a:r>
            <a:r>
              <a:rPr lang="zh-CN" altLang="en-US">
                <a:solidFill>
                  <a:srgbClr val="444444"/>
                </a:solidFill>
                <a:ea typeface="Microsoft Yahei" panose="020B0503020204020204" pitchFamily="34" charset="-122"/>
              </a:rPr>
              <a:t>可以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获得</a:t>
            </a:r>
            <a:r>
              <a:rPr lang="en-US" altLang="zh-CN" b="0" i="0">
                <a:solidFill>
                  <a:srgbClr val="222277"/>
                </a:solidFill>
                <a:effectLst/>
              </a:rPr>
              <a:t>GL_TEXTURE8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。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E41C00-D680-4469-AF26-6ED726C542A4}"/>
              </a:ext>
            </a:extLst>
          </p:cNvPr>
          <p:cNvSpPr txBox="1"/>
          <p:nvPr/>
        </p:nvSpPr>
        <p:spPr>
          <a:xfrm>
            <a:off x="2584849" y="329728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纹理单元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99D7B8-6C8F-44DC-B2B4-840EBF9B5FAA}"/>
              </a:ext>
            </a:extLst>
          </p:cNvPr>
          <p:cNvSpPr txBox="1"/>
          <p:nvPr/>
        </p:nvSpPr>
        <p:spPr>
          <a:xfrm>
            <a:off x="896228" y="850953"/>
            <a:ext cx="8881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sampler2D是</a:t>
            </a:r>
            <a:r>
              <a:rPr lang="en-US" altLang="zh-CN">
                <a:solidFill>
                  <a:schemeClr val="bg1"/>
                </a:solidFill>
              </a:rPr>
              <a:t>uniform</a:t>
            </a:r>
            <a:r>
              <a:rPr lang="zh-CN" altLang="en-US">
                <a:solidFill>
                  <a:schemeClr val="bg1"/>
                </a:solidFill>
              </a:rPr>
              <a:t>变量，但我们并没有用glUniform给它赋值。实际上可以为纹理采样器指定一个位置值，这样我们就可以在片段着色器中同时设置多个纹理。</a:t>
            </a:r>
            <a:r>
              <a:rPr lang="zh-CN" altLang="en-US">
                <a:solidFill>
                  <a:schemeClr val="bg1"/>
                </a:solidFill>
                <a:highlight>
                  <a:srgbClr val="800000"/>
                </a:highlight>
              </a:rPr>
              <a:t>纹理的这个位置通常被称为纹理单元。</a:t>
            </a:r>
            <a:r>
              <a:rPr lang="zh-CN" altLang="en-US">
                <a:solidFill>
                  <a:schemeClr val="bg1"/>
                </a:solidFill>
              </a:rPr>
              <a:t>纹理的默认纹理单元为0（默认激活状态）；请注意，并非所有图形驱动程序都指定了默认纹理单元，因此前面的代码可能渲染失败。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CEA35D-4F57-4BC7-B952-C786FDDCFC8A}"/>
              </a:ext>
            </a:extLst>
          </p:cNvPr>
          <p:cNvSpPr txBox="1"/>
          <p:nvPr/>
        </p:nvSpPr>
        <p:spPr>
          <a:xfrm>
            <a:off x="1007988" y="2054556"/>
            <a:ext cx="84814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(GL_TEXTURE0);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在绑定纹理之前，先激活纹理单元</a:t>
            </a:r>
            <a:endParaRPr lang="en-US" altLang="zh-CN" b="0" i="0">
              <a:solidFill>
                <a:srgbClr val="818E96"/>
              </a:solidFill>
              <a:effectLst/>
            </a:endParaRP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texture);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C85D22-2180-4110-A584-A86525683022}"/>
              </a:ext>
            </a:extLst>
          </p:cNvPr>
          <p:cNvSpPr txBox="1"/>
          <p:nvPr/>
        </p:nvSpPr>
        <p:spPr>
          <a:xfrm>
            <a:off x="1007988" y="6758543"/>
            <a:ext cx="8955098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altLang="zh-CN">
              <a:solidFill>
                <a:srgbClr val="E0E2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</a:p>
          <a:p>
            <a:endParaRPr lang="en-US" altLang="zh-CN">
              <a:solidFill>
                <a:srgbClr val="E0E2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texture1;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texture2;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mix(texture(texture1, TexCoord), texture(texture2, TexCoord),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5F0986-CF8C-478D-8C28-FA7C238AD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8" y="9683255"/>
            <a:ext cx="3838332" cy="300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28C968-1825-4AC9-B5C8-EE06C8A5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095" y="9683255"/>
            <a:ext cx="3736992" cy="292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1B4FFE5-68E7-4768-9278-D36FEBEA8FF0}"/>
              </a:ext>
            </a:extLst>
          </p:cNvPr>
          <p:cNvSpPr txBox="1"/>
          <p:nvPr/>
        </p:nvSpPr>
        <p:spPr>
          <a:xfrm>
            <a:off x="2750678" y="12160991"/>
            <a:ext cx="60562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stbi_set_flip_vertically_on_load(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9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AAC976C-4010-43B5-9163-0581E0BDB439}"/>
              </a:ext>
            </a:extLst>
          </p:cNvPr>
          <p:cNvSpPr txBox="1"/>
          <p:nvPr/>
        </p:nvSpPr>
        <p:spPr>
          <a:xfrm>
            <a:off x="900348" y="720150"/>
            <a:ext cx="9020891" cy="295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修改片段着色器，让笑脸图案朝另一个方向看，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尝试不同的纹理环绕方式，设定一个从0.0f到2.0f范围内的（而不是原来的0.0f到1.0f）纹理坐标。试试看能不能在箱子的角落放置4个笑脸。记得一定要试试其它的环绕方式。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尝试在矩形上只显示纹理图像的中间一部分，修改纹理坐标，达到能看见单个的像素的效果。尝试使用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cs typeface="Courier New" panose="02070309020205020404" pitchFamily="49" charset="0"/>
              </a:rPr>
              <a:t>GL_NEAREST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的纹理过滤方式让像素显示得更清晰：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使用一个uniform变量作为mix函数的第三个参数来改变两个纹理可见度，使用上和下键来改变箱子或笑脸的可见度：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CF943A-252F-4798-9343-16989E137782}"/>
              </a:ext>
            </a:extLst>
          </p:cNvPr>
          <p:cNvSpPr txBox="1"/>
          <p:nvPr/>
        </p:nvSpPr>
        <p:spPr>
          <a:xfrm>
            <a:off x="4963755" y="3200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练习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22D0C0-28BB-45C9-BF9F-A7BADFD5D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18" y="3677707"/>
            <a:ext cx="1850581" cy="18925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8" name="墨迹 167">
                <a:extLst>
                  <a:ext uri="{FF2B5EF4-FFF2-40B4-BE49-F238E27FC236}">
                    <a16:creationId xmlns:a16="http://schemas.microsoft.com/office/drawing/2014/main" id="{55614161-258E-47A5-9C84-86633A163538}"/>
                  </a:ext>
                </a:extLst>
              </p14:cNvPr>
              <p14:cNvContentPartPr/>
              <p14:nvPr/>
            </p14:nvContentPartPr>
            <p14:xfrm>
              <a:off x="7978020" y="2659320"/>
              <a:ext cx="360" cy="360"/>
            </p14:xfrm>
          </p:contentPart>
        </mc:Choice>
        <mc:Fallback>
          <p:pic>
            <p:nvPicPr>
              <p:cNvPr id="168" name="墨迹 167">
                <a:extLst>
                  <a:ext uri="{FF2B5EF4-FFF2-40B4-BE49-F238E27FC236}">
                    <a16:creationId xmlns:a16="http://schemas.microsoft.com/office/drawing/2014/main" id="{55614161-258E-47A5-9C84-86633A1635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69020" y="26503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650318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5852</TotalTime>
  <Words>1564</Words>
  <Application>Microsoft Office PowerPoint</Application>
  <PresentationFormat>自定义</PresentationFormat>
  <Paragraphs>126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Gudea</vt:lpstr>
      <vt:lpstr>等线</vt:lpstr>
      <vt:lpstr>黑体</vt:lpstr>
      <vt:lpstr>华文琥珀</vt:lpstr>
      <vt:lpstr>Microsoft Yahei</vt:lpstr>
      <vt:lpstr>Microsoft Yahei</vt:lpstr>
      <vt:lpstr>Arial</vt:lpstr>
      <vt:lpstr>Calibri</vt:lpstr>
      <vt:lpstr>Cambria</vt:lpstr>
      <vt:lpstr>Consolas</vt:lpstr>
      <vt:lpstr>Courier New</vt:lpstr>
      <vt:lpstr>Open Sans</vt:lpstr>
      <vt:lpstr>verdana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1549</cp:revision>
  <dcterms:created xsi:type="dcterms:W3CDTF">2020-06-26T01:00:00Z</dcterms:created>
  <dcterms:modified xsi:type="dcterms:W3CDTF">2022-02-12T08:26:50Z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